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Poppins Bold" panose="020B0604020202020204" charset="0"/>
      <p:regular r:id="rId19"/>
    </p:embeddedFont>
    <p:embeddedFont>
      <p:font typeface="Poppins Bold Italics" panose="020B0604020202020204" charset="0"/>
      <p:regular r:id="rId20"/>
    </p:embeddedFont>
    <p:embeddedFont>
      <p:font typeface="Glacial Indifferenc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lacial Indifference Bold" panose="020B0604020202020204" charset="0"/>
      <p:regular r:id="rId26"/>
    </p:embeddedFont>
    <p:embeddedFont>
      <p:font typeface="Paytone One" panose="020B0604020202020204" charset="0"/>
      <p:regular r:id="rId27"/>
    </p:embeddedFont>
    <p:embeddedFont>
      <p:font typeface="Anton" panose="020B0604020202020204" charset="0"/>
      <p:regular r:id="rId28"/>
    </p:embeddedFont>
    <p:embeddedFont>
      <p:font typeface="Glacial Indifference Italic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2C22877D-8C2C-4D0B-BEF8-CEA508DBDA68}">
          <p14:sldIdLst>
            <p14:sldId id="256"/>
            <p14:sldId id="257"/>
          </p14:sldIdLst>
        </p14:section>
        <p14:section name="Abstract" id="{1B3DE3A9-591B-4D11-A3B3-342B79930D5B}">
          <p14:sldIdLst>
            <p14:sldId id="258"/>
          </p14:sldIdLst>
        </p14:section>
        <p14:section name="01. Introduction" id="{7F3A4117-5D88-45F5-AC81-EF68CFD17872}">
          <p14:sldIdLst>
            <p14:sldId id="259"/>
          </p14:sldIdLst>
        </p14:section>
        <p14:section name="02. Methodology" id="{B5403E65-164B-4325-B259-DB9BB2140981}">
          <p14:sldIdLst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03. Disucussions and Conclusions" id="{367B0415-9CA0-445E-A4C6-A0B7775134C2}">
          <p14:sldIdLst>
            <p14:sldId id="267"/>
          </p14:sldIdLst>
        </p14:section>
        <p14:section name="The End" id="{69F3770E-3C77-4F2D-B717-1367FD2A59FC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84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658836" y="312018"/>
            <a:ext cx="6970329" cy="857270"/>
          </a:xfrm>
          <a:custGeom>
            <a:avLst/>
            <a:gdLst/>
            <a:ahLst/>
            <a:cxnLst/>
            <a:rect l="l" t="t" r="r" b="b"/>
            <a:pathLst>
              <a:path w="6970329" h="857270">
                <a:moveTo>
                  <a:pt x="0" y="0"/>
                </a:moveTo>
                <a:lnTo>
                  <a:pt x="6970328" y="0"/>
                </a:lnTo>
                <a:lnTo>
                  <a:pt x="6970328" y="857270"/>
                </a:lnTo>
                <a:lnTo>
                  <a:pt x="0" y="857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582" t="-56602" r="-53559" b="-7907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84145" y="1451056"/>
            <a:ext cx="20441359" cy="2360449"/>
          </a:xfrm>
          <a:custGeom>
            <a:avLst/>
            <a:gdLst/>
            <a:ahLst/>
            <a:cxnLst/>
            <a:rect l="l" t="t" r="r" b="b"/>
            <a:pathLst>
              <a:path w="20441359" h="2360449">
                <a:moveTo>
                  <a:pt x="0" y="0"/>
                </a:moveTo>
                <a:lnTo>
                  <a:pt x="20441360" y="0"/>
                </a:lnTo>
                <a:lnTo>
                  <a:pt x="20441360" y="2360449"/>
                </a:lnTo>
                <a:lnTo>
                  <a:pt x="0" y="236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095" r="-18627" b="-12840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886165"/>
            <a:ext cx="16230600" cy="19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English Learning on Demand: Exploring the Convenience of AI Tutors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55391" y="1645361"/>
            <a:ext cx="15177218" cy="197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9"/>
              </a:lnSpc>
            </a:pPr>
            <a:r>
              <a:rPr lang="en-US" sz="5664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International TESOL Conference 2025</a:t>
            </a:r>
          </a:p>
          <a:p>
            <a:pPr algn="ctr">
              <a:lnSpc>
                <a:spcPts val="7929"/>
              </a:lnSpc>
              <a:spcBef>
                <a:spcPct val="0"/>
              </a:spcBef>
            </a:pPr>
            <a:r>
              <a:rPr lang="en-US" sz="5664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5th – 6th August, 2025 HUFLIT University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6707" y="6010875"/>
            <a:ext cx="2174586" cy="672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sz="3739" b="1" i="1">
                <a:solidFill>
                  <a:srgbClr val="E1F0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Authors: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22830" y="6558412"/>
            <a:ext cx="1322740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35"/>
              </a:lnSpc>
            </a:pPr>
            <a:r>
              <a:rPr lang="en-US" sz="4025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Nguyen </a:t>
            </a:r>
            <a:r>
              <a:rPr lang="en-US" sz="40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Dang </a:t>
            </a:r>
            <a:r>
              <a:rPr lang="en-US" sz="4025" dirty="0" err="1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Khoa</a:t>
            </a:r>
            <a:r>
              <a:rPr lang="en-US" sz="4025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(UEH)</a:t>
            </a:r>
            <a:endParaRPr lang="en-US" sz="4025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635"/>
              </a:lnSpc>
            </a:pPr>
            <a:r>
              <a:rPr lang="en-US" sz="4025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Thuy</a:t>
            </a:r>
            <a:r>
              <a:rPr lang="en-US" sz="40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Ngoc </a:t>
            </a:r>
            <a:r>
              <a:rPr lang="en-US" sz="4025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(UEH)</a:t>
            </a:r>
            <a:endParaRPr lang="en-US" sz="4025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5635"/>
              </a:lnSpc>
            </a:pPr>
            <a:r>
              <a:rPr lang="en-US" sz="402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Hong Sam </a:t>
            </a:r>
            <a:r>
              <a:rPr lang="en-US" sz="4025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(Diplomatic Vietnam of Vietnam)</a:t>
            </a:r>
            <a:endParaRPr lang="en-US" sz="4025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692251" y="9441361"/>
            <a:ext cx="8903498" cy="656456"/>
            <a:chOff x="0" y="0"/>
            <a:chExt cx="11871330" cy="87527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871330" cy="875275"/>
              <a:chOff x="0" y="0"/>
              <a:chExt cx="2538665" cy="18717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538665" cy="187176"/>
              </a:xfrm>
              <a:custGeom>
                <a:avLst/>
                <a:gdLst/>
                <a:ahLst/>
                <a:cxnLst/>
                <a:rect l="l" t="t" r="r" b="b"/>
                <a:pathLst>
                  <a:path w="2538665" h="187176">
                    <a:moveTo>
                      <a:pt x="44346" y="0"/>
                    </a:moveTo>
                    <a:lnTo>
                      <a:pt x="2494318" y="0"/>
                    </a:lnTo>
                    <a:cubicBezTo>
                      <a:pt x="2518810" y="0"/>
                      <a:pt x="2538665" y="19855"/>
                      <a:pt x="2538665" y="44346"/>
                    </a:cubicBezTo>
                    <a:lnTo>
                      <a:pt x="2538665" y="142830"/>
                    </a:lnTo>
                    <a:cubicBezTo>
                      <a:pt x="2538665" y="154591"/>
                      <a:pt x="2533993" y="165871"/>
                      <a:pt x="2525676" y="174187"/>
                    </a:cubicBezTo>
                    <a:cubicBezTo>
                      <a:pt x="2517360" y="182504"/>
                      <a:pt x="2506080" y="187176"/>
                      <a:pt x="2494318" y="187176"/>
                    </a:cubicBezTo>
                    <a:lnTo>
                      <a:pt x="44346" y="187176"/>
                    </a:lnTo>
                    <a:cubicBezTo>
                      <a:pt x="19855" y="187176"/>
                      <a:pt x="0" y="167322"/>
                      <a:pt x="0" y="142830"/>
                    </a:cubicBezTo>
                    <a:lnTo>
                      <a:pt x="0" y="44346"/>
                    </a:lnTo>
                    <a:cubicBezTo>
                      <a:pt x="0" y="19855"/>
                      <a:pt x="19855" y="0"/>
                      <a:pt x="44346" y="0"/>
                    </a:cubicBezTo>
                    <a:close/>
                  </a:path>
                </a:pathLst>
              </a:custGeom>
              <a:solidFill>
                <a:srgbClr val="E1F0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538665" cy="2252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37816" y="4995"/>
              <a:ext cx="11195699" cy="77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</a:pPr>
              <a:r>
                <a:rPr lang="en-US" sz="3325" dirty="0">
                  <a:solidFill>
                    <a:srgbClr val="1E4876"/>
                  </a:solidFill>
                  <a:latin typeface="Poppins"/>
                  <a:ea typeface="Poppins"/>
                  <a:cs typeface="Poppins"/>
                  <a:sym typeface="Poppins"/>
                </a:rPr>
                <a:t>HUFLIT University, August 5th - 6th, 2025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5446" y="1028700"/>
            <a:ext cx="16157108" cy="8401696"/>
          </a:xfrm>
          <a:custGeom>
            <a:avLst/>
            <a:gdLst/>
            <a:ahLst/>
            <a:cxnLst/>
            <a:rect l="l" t="t" r="r" b="b"/>
            <a:pathLst>
              <a:path w="16157108" h="8401696">
                <a:moveTo>
                  <a:pt x="0" y="0"/>
                </a:moveTo>
                <a:lnTo>
                  <a:pt x="16157108" y="0"/>
                </a:lnTo>
                <a:lnTo>
                  <a:pt x="16157108" y="8401696"/>
                </a:lnTo>
                <a:lnTo>
                  <a:pt x="0" y="84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7305" y="245117"/>
            <a:ext cx="18033390" cy="60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b="1" spc="28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Fig.2. The structural model analysis using Bootstrapping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37467" y="9589464"/>
            <a:ext cx="8834274" cy="60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i="1" spc="282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Source: Authors’ own synthesis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1539481538"/>
              </p:ext>
            </p:extLst>
          </p:nvPr>
        </p:nvGraphicFramePr>
        <p:xfrm>
          <a:off x="304800" y="1257300"/>
          <a:ext cx="176784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18996793" imgH="8115142" progId="Excel.Sheet.12">
                  <p:embed/>
                </p:oleObj>
              </mc:Choice>
              <mc:Fallback>
                <p:oleObj name="Worksheet" r:id="rId3" imgW="18996793" imgH="81151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57300"/>
                        <a:ext cx="17678400" cy="777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27305" y="448461"/>
            <a:ext cx="18033390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5400" b="1" spc="282" dirty="0">
                <a:solidFill>
                  <a:schemeClr val="tx2">
                    <a:lumMod val="7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Table 2. Analysis results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8926" y="9232604"/>
            <a:ext cx="8834274" cy="5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i="1" spc="282" dirty="0">
                <a:solidFill>
                  <a:schemeClr val="tx2">
                    <a:lumMod val="75000"/>
                  </a:schemeClr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Source: Authors’ own synthesis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7759" y="1170814"/>
            <a:ext cx="16593578" cy="2877813"/>
            <a:chOff x="0" y="0"/>
            <a:chExt cx="468663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6636" cy="812800"/>
            </a:xfrm>
            <a:custGeom>
              <a:avLst/>
              <a:gdLst/>
              <a:ahLst/>
              <a:cxnLst/>
              <a:rect l="l" t="t" r="r" b="b"/>
              <a:pathLst>
                <a:path w="4686636" h="812800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789005"/>
                  </a:lnTo>
                  <a:cubicBezTo>
                    <a:pt x="4686636" y="802147"/>
                    <a:pt x="4675983" y="812800"/>
                    <a:pt x="4662841" y="812800"/>
                  </a:cubicBezTo>
                  <a:lnTo>
                    <a:pt x="23795" y="812800"/>
                  </a:lnTo>
                  <a:cubicBezTo>
                    <a:pt x="10653" y="812800"/>
                    <a:pt x="0" y="802147"/>
                    <a:pt x="0" y="789005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4686636" cy="793750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6466" y="1028700"/>
            <a:ext cx="16593578" cy="2877813"/>
            <a:chOff x="0" y="0"/>
            <a:chExt cx="468663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86636" cy="812800"/>
            </a:xfrm>
            <a:custGeom>
              <a:avLst/>
              <a:gdLst/>
              <a:ahLst/>
              <a:cxnLst/>
              <a:rect l="l" t="t" r="r" b="b"/>
              <a:pathLst>
                <a:path w="4686636" h="812800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789005"/>
                  </a:lnTo>
                  <a:cubicBezTo>
                    <a:pt x="4686636" y="802147"/>
                    <a:pt x="4675983" y="812800"/>
                    <a:pt x="4662841" y="812800"/>
                  </a:cubicBezTo>
                  <a:lnTo>
                    <a:pt x="23795" y="812800"/>
                  </a:lnTo>
                  <a:cubicBezTo>
                    <a:pt x="10653" y="812800"/>
                    <a:pt x="0" y="802147"/>
                    <a:pt x="0" y="789005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ECF6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4686636" cy="793750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873553">
            <a:off x="12594613" y="-12392050"/>
            <a:ext cx="19243228" cy="16834929"/>
          </a:xfrm>
          <a:custGeom>
            <a:avLst/>
            <a:gdLst/>
            <a:ahLst/>
            <a:cxnLst/>
            <a:rect l="l" t="t" r="r" b="b"/>
            <a:pathLst>
              <a:path w="19243228" h="16834929">
                <a:moveTo>
                  <a:pt x="0" y="0"/>
                </a:moveTo>
                <a:lnTo>
                  <a:pt x="19243228" y="0"/>
                </a:lnTo>
                <a:lnTo>
                  <a:pt x="19243228" y="16834930"/>
                </a:lnTo>
                <a:lnTo>
                  <a:pt x="0" y="1683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37759" y="7699737"/>
            <a:ext cx="16593578" cy="2362356"/>
            <a:chOff x="0" y="0"/>
            <a:chExt cx="4686636" cy="6672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86636" cy="667216"/>
            </a:xfrm>
            <a:custGeom>
              <a:avLst/>
              <a:gdLst/>
              <a:ahLst/>
              <a:cxnLst/>
              <a:rect l="l" t="t" r="r" b="b"/>
              <a:pathLst>
                <a:path w="4686636" h="667216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643422"/>
                  </a:lnTo>
                  <a:cubicBezTo>
                    <a:pt x="4686636" y="656563"/>
                    <a:pt x="4675983" y="667216"/>
                    <a:pt x="4662841" y="667216"/>
                  </a:cubicBezTo>
                  <a:lnTo>
                    <a:pt x="23795" y="667216"/>
                  </a:lnTo>
                  <a:cubicBezTo>
                    <a:pt x="10653" y="667216"/>
                    <a:pt x="0" y="656563"/>
                    <a:pt x="0" y="643422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4686636" cy="648166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86466" y="7583078"/>
            <a:ext cx="16593578" cy="2362356"/>
            <a:chOff x="0" y="0"/>
            <a:chExt cx="4686636" cy="6672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86636" cy="667216"/>
            </a:xfrm>
            <a:custGeom>
              <a:avLst/>
              <a:gdLst/>
              <a:ahLst/>
              <a:cxnLst/>
              <a:rect l="l" t="t" r="r" b="b"/>
              <a:pathLst>
                <a:path w="4686636" h="667216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643422"/>
                  </a:lnTo>
                  <a:cubicBezTo>
                    <a:pt x="4686636" y="656563"/>
                    <a:pt x="4675983" y="667216"/>
                    <a:pt x="4662841" y="667216"/>
                  </a:cubicBezTo>
                  <a:lnTo>
                    <a:pt x="23795" y="667216"/>
                  </a:lnTo>
                  <a:cubicBezTo>
                    <a:pt x="10653" y="667216"/>
                    <a:pt x="0" y="656563"/>
                    <a:pt x="0" y="643422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ECF6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4686636" cy="648166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37204" y="8383178"/>
            <a:ext cx="17292146" cy="139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353" lvl="1" indent="-332176" algn="l">
              <a:lnSpc>
                <a:spcPts val="3631"/>
              </a:lnSpc>
              <a:buFont typeface="Arial"/>
              <a:buChar char="•"/>
            </a:pPr>
            <a:r>
              <a:rPr lang="en-US" sz="3077" spc="123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convenience &amp; ease of use shape positive attitudes &amp; intentions.</a:t>
            </a:r>
          </a:p>
          <a:p>
            <a:pPr marL="664353" lvl="1" indent="-332176" algn="l">
              <a:lnSpc>
                <a:spcPts val="3631"/>
              </a:lnSpc>
              <a:buFont typeface="Arial"/>
              <a:buChar char="•"/>
            </a:pPr>
            <a:r>
              <a:rPr lang="en-US" sz="3077" spc="123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usefulness alone may not be enough.</a:t>
            </a:r>
          </a:p>
          <a:p>
            <a:pPr marL="664353" lvl="1" indent="-332176" algn="l">
              <a:lnSpc>
                <a:spcPts val="3631"/>
              </a:lnSpc>
              <a:buFont typeface="Arial"/>
              <a:buChar char="•"/>
            </a:pPr>
            <a:r>
              <a:rPr lang="en-US" sz="3077" spc="123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Design AI tools to be functional and emotionally supportive → better learner adoption.</a:t>
            </a:r>
          </a:p>
        </p:txBody>
      </p:sp>
      <p:sp>
        <p:nvSpPr>
          <p:cNvPr id="17" name="Freeform 17"/>
          <p:cNvSpPr/>
          <p:nvPr/>
        </p:nvSpPr>
        <p:spPr>
          <a:xfrm rot="-4627247">
            <a:off x="-14569453" y="-6842843"/>
            <a:ext cx="18975571" cy="16600770"/>
          </a:xfrm>
          <a:custGeom>
            <a:avLst/>
            <a:gdLst/>
            <a:ahLst/>
            <a:cxnLst/>
            <a:rect l="l" t="t" r="r" b="b"/>
            <a:pathLst>
              <a:path w="18975571" h="16600770">
                <a:moveTo>
                  <a:pt x="0" y="0"/>
                </a:moveTo>
                <a:lnTo>
                  <a:pt x="18975571" y="0"/>
                </a:lnTo>
                <a:lnTo>
                  <a:pt x="18975571" y="16600771"/>
                </a:lnTo>
                <a:lnTo>
                  <a:pt x="0" y="166007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37759" y="4448090"/>
            <a:ext cx="16593578" cy="2877813"/>
            <a:chOff x="0" y="0"/>
            <a:chExt cx="4686636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86636" cy="812800"/>
            </a:xfrm>
            <a:custGeom>
              <a:avLst/>
              <a:gdLst/>
              <a:ahLst/>
              <a:cxnLst/>
              <a:rect l="l" t="t" r="r" b="b"/>
              <a:pathLst>
                <a:path w="4686636" h="812800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789005"/>
                  </a:lnTo>
                  <a:cubicBezTo>
                    <a:pt x="4686636" y="802147"/>
                    <a:pt x="4675983" y="812800"/>
                    <a:pt x="4662841" y="812800"/>
                  </a:cubicBezTo>
                  <a:lnTo>
                    <a:pt x="23795" y="812800"/>
                  </a:lnTo>
                  <a:cubicBezTo>
                    <a:pt x="10653" y="812800"/>
                    <a:pt x="0" y="802147"/>
                    <a:pt x="0" y="789005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4686636" cy="793750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86466" y="4305976"/>
            <a:ext cx="16593578" cy="2877813"/>
            <a:chOff x="0" y="0"/>
            <a:chExt cx="4686636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86636" cy="812800"/>
            </a:xfrm>
            <a:custGeom>
              <a:avLst/>
              <a:gdLst/>
              <a:ahLst/>
              <a:cxnLst/>
              <a:rect l="l" t="t" r="r" b="b"/>
              <a:pathLst>
                <a:path w="4686636" h="812800">
                  <a:moveTo>
                    <a:pt x="23795" y="0"/>
                  </a:moveTo>
                  <a:lnTo>
                    <a:pt x="4662841" y="0"/>
                  </a:lnTo>
                  <a:cubicBezTo>
                    <a:pt x="4675983" y="0"/>
                    <a:pt x="4686636" y="10653"/>
                    <a:pt x="4686636" y="23795"/>
                  </a:cubicBezTo>
                  <a:lnTo>
                    <a:pt x="4686636" y="789005"/>
                  </a:lnTo>
                  <a:cubicBezTo>
                    <a:pt x="4686636" y="802147"/>
                    <a:pt x="4675983" y="812800"/>
                    <a:pt x="4662841" y="812800"/>
                  </a:cubicBezTo>
                  <a:lnTo>
                    <a:pt x="23795" y="812800"/>
                  </a:lnTo>
                  <a:cubicBezTo>
                    <a:pt x="10653" y="812800"/>
                    <a:pt x="0" y="802147"/>
                    <a:pt x="0" y="789005"/>
                  </a:cubicBezTo>
                  <a:lnTo>
                    <a:pt x="0" y="23795"/>
                  </a:lnTo>
                  <a:cubicBezTo>
                    <a:pt x="0" y="10653"/>
                    <a:pt x="10653" y="0"/>
                    <a:pt x="23795" y="0"/>
                  </a:cubicBezTo>
                  <a:close/>
                </a:path>
              </a:pathLst>
            </a:custGeom>
            <a:solidFill>
              <a:srgbClr val="ECF6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686636" cy="793750"/>
            </a:xfrm>
            <a:prstGeom prst="rect">
              <a:avLst/>
            </a:prstGeom>
          </p:spPr>
          <p:txBody>
            <a:bodyPr lIns="47371" tIns="47371" rIns="47371" bIns="47371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547532" y="-19282"/>
            <a:ext cx="633092" cy="1047982"/>
            <a:chOff x="0" y="0"/>
            <a:chExt cx="166740" cy="27601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6740" cy="276012"/>
            </a:xfrm>
            <a:custGeom>
              <a:avLst/>
              <a:gdLst/>
              <a:ahLst/>
              <a:cxnLst/>
              <a:rect l="l" t="t" r="r" b="b"/>
              <a:pathLst>
                <a:path w="166740" h="276012">
                  <a:moveTo>
                    <a:pt x="0" y="0"/>
                  </a:moveTo>
                  <a:lnTo>
                    <a:pt x="166740" y="0"/>
                  </a:lnTo>
                  <a:lnTo>
                    <a:pt x="166740" y="276012"/>
                  </a:lnTo>
                  <a:lnTo>
                    <a:pt x="0" y="276012"/>
                  </a:lnTo>
                  <a:close/>
                </a:path>
              </a:pathLst>
            </a:custGeom>
            <a:solidFill>
              <a:srgbClr val="040A1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166740" cy="2569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098298" y="248541"/>
            <a:ext cx="14091404" cy="60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spc="28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03. DISCUSSIONS AND CONCLUSIONS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7254" y="1545296"/>
            <a:ext cx="15952046" cy="229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2176" lvl="1" indent="-276088" algn="l">
              <a:lnSpc>
                <a:spcPts val="3017"/>
              </a:lnSpc>
              <a:buFont typeface="Arial"/>
              <a:buChar char="•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Extended TAM by adding perceived convenience (CON).</a:t>
            </a:r>
          </a:p>
          <a:p>
            <a:pPr marL="552176" lvl="1" indent="-276088" algn="l">
              <a:lnSpc>
                <a:spcPts val="3017"/>
              </a:lnSpc>
              <a:buFont typeface="Arial"/>
              <a:buChar char="•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Found CON significantly affects:</a:t>
            </a:r>
          </a:p>
          <a:p>
            <a:pPr marL="1104351" lvl="2" indent="-368117" algn="l">
              <a:lnSpc>
                <a:spcPts val="3017"/>
              </a:lnSpc>
              <a:buFont typeface="Arial"/>
              <a:buChar char="⚬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Attitude</a:t>
            </a:r>
          </a:p>
          <a:p>
            <a:pPr marL="1104351" lvl="2" indent="-368117" algn="l">
              <a:lnSpc>
                <a:spcPts val="3017"/>
              </a:lnSpc>
              <a:buFont typeface="Arial"/>
              <a:buChar char="⚬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ease of use</a:t>
            </a:r>
          </a:p>
          <a:p>
            <a:pPr marL="1104351" lvl="2" indent="-368117" algn="l">
              <a:lnSpc>
                <a:spcPts val="3017"/>
              </a:lnSpc>
              <a:buFont typeface="Arial"/>
              <a:buChar char="⚬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usefulness</a:t>
            </a:r>
          </a:p>
          <a:p>
            <a:pPr marL="552176" lvl="1" indent="-276088" algn="l">
              <a:lnSpc>
                <a:spcPts val="3017"/>
              </a:lnSpc>
              <a:buFont typeface="Arial"/>
              <a:buChar char="•"/>
            </a:pPr>
            <a:r>
              <a:rPr lang="en-US" sz="2557" spc="102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Shows emotional &amp; motivational factors (e.g., convenience, ease) are critical in AI tool acceptance.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86466" y="5225016"/>
            <a:ext cx="16487735" cy="187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2970" lvl="1" indent="-336485" algn="l">
              <a:lnSpc>
                <a:spcPts val="3678"/>
              </a:lnSpc>
              <a:buFont typeface="Arial"/>
              <a:buChar char="•"/>
            </a:pPr>
            <a:r>
              <a:rPr lang="en-US" sz="3117" spc="124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Developers: focus on accessibility, flexibility, mobile use, quick navigation &amp; personalization.</a:t>
            </a:r>
          </a:p>
          <a:p>
            <a:pPr marL="672970" lvl="1" indent="-336485" algn="l">
              <a:lnSpc>
                <a:spcPts val="3678"/>
              </a:lnSpc>
              <a:buFont typeface="Arial"/>
              <a:buChar char="•"/>
            </a:pPr>
            <a:r>
              <a:rPr lang="en-US" sz="3117" spc="124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Educators &amp; marketers: highlight ease, engagement &amp; comfort, not just test scores.</a:t>
            </a:r>
          </a:p>
          <a:p>
            <a:pPr marL="672970" lvl="1" indent="-336485" algn="l">
              <a:lnSpc>
                <a:spcPts val="3678"/>
              </a:lnSpc>
              <a:buFont typeface="Arial"/>
              <a:buChar char="•"/>
            </a:pPr>
            <a:r>
              <a:rPr lang="en-US" sz="3117" spc="124">
                <a:solidFill>
                  <a:srgbClr val="031B3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Emotional appeal can be stronger than cognitive utility for some learners.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07254" y="7733548"/>
            <a:ext cx="7723080" cy="5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704" spc="118">
                <a:solidFill>
                  <a:srgbClr val="DF672C"/>
                </a:solidFill>
                <a:latin typeface="Paytone One"/>
                <a:ea typeface="Paytone One"/>
                <a:cs typeface="Paytone One"/>
                <a:sym typeface="Paytone One"/>
              </a:rPr>
              <a:t>KEY INSIGHTS / CONCLUSIONS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7254" y="4473531"/>
            <a:ext cx="6802574" cy="54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704" spc="118">
                <a:solidFill>
                  <a:srgbClr val="DF672C"/>
                </a:solidFill>
                <a:latin typeface="Paytone One"/>
                <a:ea typeface="Paytone One"/>
                <a:cs typeface="Paytone One"/>
                <a:sym typeface="Paytone One"/>
              </a:rPr>
              <a:t>PRACTICAL IMPLICATIONS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1752" y="1103146"/>
            <a:ext cx="6413578" cy="44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1"/>
              </a:lnSpc>
            </a:pPr>
            <a:r>
              <a:rPr lang="en-US" sz="2992" spc="95">
                <a:solidFill>
                  <a:srgbClr val="DF672C"/>
                </a:solidFill>
                <a:latin typeface="Paytone One"/>
                <a:ea typeface="Paytone One"/>
                <a:cs typeface="Paytone One"/>
                <a:sym typeface="Paytone One"/>
              </a:rPr>
              <a:t>THEORETICAL CONTRIBUTIONS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658836" y="312018"/>
            <a:ext cx="6970329" cy="857270"/>
          </a:xfrm>
          <a:custGeom>
            <a:avLst/>
            <a:gdLst/>
            <a:ahLst/>
            <a:cxnLst/>
            <a:rect l="l" t="t" r="r" b="b"/>
            <a:pathLst>
              <a:path w="6970329" h="857270">
                <a:moveTo>
                  <a:pt x="0" y="0"/>
                </a:moveTo>
                <a:lnTo>
                  <a:pt x="6970328" y="0"/>
                </a:lnTo>
                <a:lnTo>
                  <a:pt x="6970328" y="857270"/>
                </a:lnTo>
                <a:lnTo>
                  <a:pt x="0" y="857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582" t="-56602" r="-53559" b="-7907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984145" y="1451056"/>
            <a:ext cx="20441359" cy="2360449"/>
          </a:xfrm>
          <a:custGeom>
            <a:avLst/>
            <a:gdLst/>
            <a:ahLst/>
            <a:cxnLst/>
            <a:rect l="l" t="t" r="r" b="b"/>
            <a:pathLst>
              <a:path w="20441359" h="2360449">
                <a:moveTo>
                  <a:pt x="0" y="0"/>
                </a:moveTo>
                <a:lnTo>
                  <a:pt x="20441360" y="0"/>
                </a:lnTo>
                <a:lnTo>
                  <a:pt x="20441360" y="2360449"/>
                </a:lnTo>
                <a:lnTo>
                  <a:pt x="0" y="236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095" r="-18627" b="-12840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29180" y="4752712"/>
            <a:ext cx="16629640" cy="155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59"/>
              </a:lnSpc>
              <a:spcBef>
                <a:spcPct val="0"/>
              </a:spcBef>
            </a:pPr>
            <a:r>
              <a:rPr lang="en-US" sz="9114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THANK YOU FOR LISTENING!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692251" y="9441361"/>
            <a:ext cx="8903498" cy="656456"/>
            <a:chOff x="0" y="0"/>
            <a:chExt cx="11871330" cy="87527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1871330" cy="875275"/>
              <a:chOff x="0" y="0"/>
              <a:chExt cx="2538665" cy="18717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38665" cy="187176"/>
              </a:xfrm>
              <a:custGeom>
                <a:avLst/>
                <a:gdLst/>
                <a:ahLst/>
                <a:cxnLst/>
                <a:rect l="l" t="t" r="r" b="b"/>
                <a:pathLst>
                  <a:path w="2538665" h="187176">
                    <a:moveTo>
                      <a:pt x="44346" y="0"/>
                    </a:moveTo>
                    <a:lnTo>
                      <a:pt x="2494318" y="0"/>
                    </a:lnTo>
                    <a:cubicBezTo>
                      <a:pt x="2518810" y="0"/>
                      <a:pt x="2538665" y="19855"/>
                      <a:pt x="2538665" y="44346"/>
                    </a:cubicBezTo>
                    <a:lnTo>
                      <a:pt x="2538665" y="142830"/>
                    </a:lnTo>
                    <a:cubicBezTo>
                      <a:pt x="2538665" y="154591"/>
                      <a:pt x="2533993" y="165871"/>
                      <a:pt x="2525676" y="174187"/>
                    </a:cubicBezTo>
                    <a:cubicBezTo>
                      <a:pt x="2517360" y="182504"/>
                      <a:pt x="2506080" y="187176"/>
                      <a:pt x="2494318" y="187176"/>
                    </a:cubicBezTo>
                    <a:lnTo>
                      <a:pt x="44346" y="187176"/>
                    </a:lnTo>
                    <a:cubicBezTo>
                      <a:pt x="19855" y="187176"/>
                      <a:pt x="0" y="167322"/>
                      <a:pt x="0" y="142830"/>
                    </a:cubicBezTo>
                    <a:lnTo>
                      <a:pt x="0" y="44346"/>
                    </a:lnTo>
                    <a:cubicBezTo>
                      <a:pt x="0" y="19855"/>
                      <a:pt x="19855" y="0"/>
                      <a:pt x="44346" y="0"/>
                    </a:cubicBezTo>
                    <a:close/>
                  </a:path>
                </a:pathLst>
              </a:custGeom>
              <a:solidFill>
                <a:srgbClr val="E1F0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538665" cy="2252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37816" y="4995"/>
              <a:ext cx="11195699" cy="770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</a:pPr>
              <a:r>
                <a:rPr lang="en-US" sz="3325">
                  <a:solidFill>
                    <a:srgbClr val="1E4876"/>
                  </a:solidFill>
                  <a:latin typeface="Poppins"/>
                  <a:ea typeface="Poppins"/>
                  <a:cs typeface="Poppins"/>
                  <a:sym typeface="Poppins"/>
                </a:rPr>
                <a:t>HUFLIT University, August 5th - 6th, 2025</a:t>
              </a:r>
            </a:p>
          </p:txBody>
        </p:sp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AA162D6D-DC8A-56AA-BCD7-9C42A833369F}"/>
              </a:ext>
            </a:extLst>
          </p:cNvPr>
          <p:cNvSpPr txBox="1"/>
          <p:nvPr/>
        </p:nvSpPr>
        <p:spPr>
          <a:xfrm>
            <a:off x="1555391" y="1645361"/>
            <a:ext cx="15177218" cy="197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9"/>
              </a:lnSpc>
            </a:pPr>
            <a:r>
              <a:rPr lang="en-US" sz="5664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The International TESOL Conference 2025</a:t>
            </a:r>
          </a:p>
          <a:p>
            <a:pPr algn="ctr">
              <a:lnSpc>
                <a:spcPts val="7929"/>
              </a:lnSpc>
              <a:spcBef>
                <a:spcPct val="0"/>
              </a:spcBef>
            </a:pPr>
            <a:r>
              <a:rPr lang="en-US" sz="5664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5th – 6th August, 2025 HUFLIT University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617" y="0"/>
            <a:ext cx="18660330" cy="5839494"/>
            <a:chOff x="0" y="0"/>
            <a:chExt cx="24880440" cy="7785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80440" cy="7785992"/>
            </a:xfrm>
            <a:custGeom>
              <a:avLst/>
              <a:gdLst/>
              <a:ahLst/>
              <a:cxnLst/>
              <a:rect l="l" t="t" r="r" b="b"/>
              <a:pathLst>
                <a:path w="24880440" h="7785992">
                  <a:moveTo>
                    <a:pt x="0" y="0"/>
                  </a:moveTo>
                  <a:lnTo>
                    <a:pt x="24880440" y="0"/>
                  </a:lnTo>
                  <a:lnTo>
                    <a:pt x="24880440" y="7785992"/>
                  </a:lnTo>
                  <a:lnTo>
                    <a:pt x="0" y="7785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011" b="-50737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286156" y="1371600"/>
              <a:ext cx="24384000" cy="6414392"/>
              <a:chOff x="0" y="0"/>
              <a:chExt cx="4816593" cy="12670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816592" cy="126704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26704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267040"/>
                    </a:lnTo>
                    <a:lnTo>
                      <a:pt x="0" y="12670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31B3A">
                      <a:alpha val="0"/>
                    </a:srgbClr>
                  </a:gs>
                  <a:gs pos="100000">
                    <a:srgbClr val="031B3A">
                      <a:alpha val="100000"/>
                    </a:srgbClr>
                  </a:gs>
                </a:gsLst>
                <a:lin ang="5400000"/>
              </a:gra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28575"/>
                <a:ext cx="4816593" cy="12384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00"/>
                  </a:lnSpc>
                </a:pPr>
                <a:endParaRPr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426369" y="9228487"/>
            <a:ext cx="1645678" cy="647986"/>
          </a:xfrm>
          <a:custGeom>
            <a:avLst/>
            <a:gdLst/>
            <a:ahLst/>
            <a:cxnLst/>
            <a:rect l="l" t="t" r="r" b="b"/>
            <a:pathLst>
              <a:path w="1645678" h="647986">
                <a:moveTo>
                  <a:pt x="0" y="0"/>
                </a:moveTo>
                <a:lnTo>
                  <a:pt x="1645677" y="0"/>
                </a:lnTo>
                <a:lnTo>
                  <a:pt x="1645677" y="647986"/>
                </a:lnTo>
                <a:lnTo>
                  <a:pt x="0" y="647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058524" y="2919747"/>
            <a:ext cx="2256062" cy="22560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4876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209550"/>
              <a:ext cx="660400" cy="527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3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15969" y="2919747"/>
            <a:ext cx="2256062" cy="225606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4876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209550"/>
              <a:ext cx="660400" cy="527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3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73415" y="2919747"/>
            <a:ext cx="2256062" cy="225606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4876"/>
            </a:solidFill>
            <a:ln w="762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09550"/>
              <a:ext cx="660400" cy="527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3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5464" y="5517400"/>
            <a:ext cx="4342182" cy="1017259"/>
            <a:chOff x="0" y="0"/>
            <a:chExt cx="1143620" cy="2679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3620" cy="267920"/>
            </a:xfrm>
            <a:custGeom>
              <a:avLst/>
              <a:gdLst/>
              <a:ahLst/>
              <a:cxnLst/>
              <a:rect l="l" t="t" r="r" b="b"/>
              <a:pathLst>
                <a:path w="1143620" h="267920">
                  <a:moveTo>
                    <a:pt x="90931" y="0"/>
                  </a:moveTo>
                  <a:lnTo>
                    <a:pt x="1052689" y="0"/>
                  </a:lnTo>
                  <a:cubicBezTo>
                    <a:pt x="1076805" y="0"/>
                    <a:pt x="1099934" y="9580"/>
                    <a:pt x="1116987" y="26633"/>
                  </a:cubicBezTo>
                  <a:cubicBezTo>
                    <a:pt x="1134040" y="43686"/>
                    <a:pt x="1143620" y="66814"/>
                    <a:pt x="1143620" y="90931"/>
                  </a:cubicBezTo>
                  <a:lnTo>
                    <a:pt x="1143620" y="176989"/>
                  </a:lnTo>
                  <a:cubicBezTo>
                    <a:pt x="1143620" y="201106"/>
                    <a:pt x="1134040" y="224234"/>
                    <a:pt x="1116987" y="241287"/>
                  </a:cubicBezTo>
                  <a:cubicBezTo>
                    <a:pt x="1099934" y="258340"/>
                    <a:pt x="1076805" y="267920"/>
                    <a:pt x="1052689" y="267920"/>
                  </a:cubicBezTo>
                  <a:lnTo>
                    <a:pt x="90931" y="267920"/>
                  </a:lnTo>
                  <a:cubicBezTo>
                    <a:pt x="66814" y="267920"/>
                    <a:pt x="43686" y="258340"/>
                    <a:pt x="26633" y="241287"/>
                  </a:cubicBezTo>
                  <a:cubicBezTo>
                    <a:pt x="9580" y="224234"/>
                    <a:pt x="0" y="201106"/>
                    <a:pt x="0" y="176989"/>
                  </a:cubicBezTo>
                  <a:lnTo>
                    <a:pt x="0" y="90931"/>
                  </a:lnTo>
                  <a:cubicBezTo>
                    <a:pt x="0" y="66814"/>
                    <a:pt x="9580" y="43686"/>
                    <a:pt x="26633" y="26633"/>
                  </a:cubicBezTo>
                  <a:cubicBezTo>
                    <a:pt x="43686" y="9580"/>
                    <a:pt x="66814" y="0"/>
                    <a:pt x="909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1143620" cy="248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832763" y="638493"/>
            <a:ext cx="10622473" cy="87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6"/>
              </a:lnSpc>
            </a:pPr>
            <a:r>
              <a:rPr lang="en-US" sz="6392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PRESENTATION OUTLINE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22539" y="3480304"/>
            <a:ext cx="1128031" cy="12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</a:pPr>
            <a:r>
              <a:rPr lang="en-US" sz="879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79987" y="3497622"/>
            <a:ext cx="1128031" cy="12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</a:pPr>
            <a:r>
              <a:rPr lang="en-US" sz="879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537430" y="3497621"/>
            <a:ext cx="1128031" cy="123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20"/>
              </a:lnSpc>
            </a:pPr>
            <a:r>
              <a:rPr lang="en-US" sz="879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7359" y="5846781"/>
            <a:ext cx="4222662" cy="46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474" spc="215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INTRODUCTION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972909" y="5517400"/>
            <a:ext cx="4342182" cy="1017259"/>
            <a:chOff x="0" y="0"/>
            <a:chExt cx="1143620" cy="2679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43620" cy="267920"/>
            </a:xfrm>
            <a:custGeom>
              <a:avLst/>
              <a:gdLst/>
              <a:ahLst/>
              <a:cxnLst/>
              <a:rect l="l" t="t" r="r" b="b"/>
              <a:pathLst>
                <a:path w="1143620" h="267920">
                  <a:moveTo>
                    <a:pt x="90931" y="0"/>
                  </a:moveTo>
                  <a:lnTo>
                    <a:pt x="1052689" y="0"/>
                  </a:lnTo>
                  <a:cubicBezTo>
                    <a:pt x="1076805" y="0"/>
                    <a:pt x="1099934" y="9580"/>
                    <a:pt x="1116987" y="26633"/>
                  </a:cubicBezTo>
                  <a:cubicBezTo>
                    <a:pt x="1134040" y="43686"/>
                    <a:pt x="1143620" y="66814"/>
                    <a:pt x="1143620" y="90931"/>
                  </a:cubicBezTo>
                  <a:lnTo>
                    <a:pt x="1143620" y="176989"/>
                  </a:lnTo>
                  <a:cubicBezTo>
                    <a:pt x="1143620" y="201106"/>
                    <a:pt x="1134040" y="224234"/>
                    <a:pt x="1116987" y="241287"/>
                  </a:cubicBezTo>
                  <a:cubicBezTo>
                    <a:pt x="1099934" y="258340"/>
                    <a:pt x="1076805" y="267920"/>
                    <a:pt x="1052689" y="267920"/>
                  </a:cubicBezTo>
                  <a:lnTo>
                    <a:pt x="90931" y="267920"/>
                  </a:lnTo>
                  <a:cubicBezTo>
                    <a:pt x="66814" y="267920"/>
                    <a:pt x="43686" y="258340"/>
                    <a:pt x="26633" y="241287"/>
                  </a:cubicBezTo>
                  <a:cubicBezTo>
                    <a:pt x="9580" y="224234"/>
                    <a:pt x="0" y="201106"/>
                    <a:pt x="0" y="176989"/>
                  </a:cubicBezTo>
                  <a:lnTo>
                    <a:pt x="0" y="90931"/>
                  </a:lnTo>
                  <a:cubicBezTo>
                    <a:pt x="0" y="66814"/>
                    <a:pt x="9580" y="43686"/>
                    <a:pt x="26633" y="26633"/>
                  </a:cubicBezTo>
                  <a:cubicBezTo>
                    <a:pt x="43686" y="9580"/>
                    <a:pt x="66814" y="0"/>
                    <a:pt x="909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1143620" cy="248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047995" y="5831437"/>
            <a:ext cx="4222662" cy="46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3474" spc="215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METHODOLOGY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930354" y="5517400"/>
            <a:ext cx="4342182" cy="1404685"/>
            <a:chOff x="0" y="0"/>
            <a:chExt cx="1143620" cy="3699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43620" cy="369958"/>
            </a:xfrm>
            <a:custGeom>
              <a:avLst/>
              <a:gdLst/>
              <a:ahLst/>
              <a:cxnLst/>
              <a:rect l="l" t="t" r="r" b="b"/>
              <a:pathLst>
                <a:path w="1143620" h="369958">
                  <a:moveTo>
                    <a:pt x="90931" y="0"/>
                  </a:moveTo>
                  <a:lnTo>
                    <a:pt x="1052689" y="0"/>
                  </a:lnTo>
                  <a:cubicBezTo>
                    <a:pt x="1076805" y="0"/>
                    <a:pt x="1099934" y="9580"/>
                    <a:pt x="1116987" y="26633"/>
                  </a:cubicBezTo>
                  <a:cubicBezTo>
                    <a:pt x="1134040" y="43686"/>
                    <a:pt x="1143620" y="66814"/>
                    <a:pt x="1143620" y="90931"/>
                  </a:cubicBezTo>
                  <a:lnTo>
                    <a:pt x="1143620" y="279027"/>
                  </a:lnTo>
                  <a:cubicBezTo>
                    <a:pt x="1143620" y="303144"/>
                    <a:pt x="1134040" y="326272"/>
                    <a:pt x="1116987" y="343325"/>
                  </a:cubicBezTo>
                  <a:cubicBezTo>
                    <a:pt x="1099934" y="360378"/>
                    <a:pt x="1076805" y="369958"/>
                    <a:pt x="1052689" y="369958"/>
                  </a:cubicBezTo>
                  <a:lnTo>
                    <a:pt x="90931" y="369958"/>
                  </a:lnTo>
                  <a:cubicBezTo>
                    <a:pt x="66814" y="369958"/>
                    <a:pt x="43686" y="360378"/>
                    <a:pt x="26633" y="343325"/>
                  </a:cubicBezTo>
                  <a:cubicBezTo>
                    <a:pt x="9580" y="326272"/>
                    <a:pt x="0" y="303144"/>
                    <a:pt x="0" y="279027"/>
                  </a:cubicBezTo>
                  <a:lnTo>
                    <a:pt x="0" y="90931"/>
                  </a:lnTo>
                  <a:cubicBezTo>
                    <a:pt x="0" y="66814"/>
                    <a:pt x="9580" y="43686"/>
                    <a:pt x="26633" y="26633"/>
                  </a:cubicBezTo>
                  <a:cubicBezTo>
                    <a:pt x="43686" y="9580"/>
                    <a:pt x="66814" y="0"/>
                    <a:pt x="909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1143620" cy="35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3104366" y="5830231"/>
            <a:ext cx="3997761" cy="845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6"/>
              </a:lnSpc>
            </a:pPr>
            <a:r>
              <a:rPr lang="en-US" sz="3289" spc="203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DISCUSSION AND CONCLUSIONS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4505" y="3831737"/>
            <a:ext cx="8595202" cy="2885182"/>
            <a:chOff x="0" y="0"/>
            <a:chExt cx="2263757" cy="7598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3757" cy="759883"/>
            </a:xfrm>
            <a:custGeom>
              <a:avLst/>
              <a:gdLst/>
              <a:ahLst/>
              <a:cxnLst/>
              <a:rect l="l" t="t" r="r" b="b"/>
              <a:pathLst>
                <a:path w="2263757" h="759883">
                  <a:moveTo>
                    <a:pt x="0" y="0"/>
                  </a:moveTo>
                  <a:lnTo>
                    <a:pt x="2263757" y="0"/>
                  </a:lnTo>
                  <a:lnTo>
                    <a:pt x="2263757" y="759883"/>
                  </a:lnTo>
                  <a:lnTo>
                    <a:pt x="0" y="7598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263757" cy="740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18293" y="3831737"/>
            <a:ext cx="8595202" cy="2885182"/>
            <a:chOff x="0" y="0"/>
            <a:chExt cx="2263757" cy="7598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3757" cy="759883"/>
            </a:xfrm>
            <a:custGeom>
              <a:avLst/>
              <a:gdLst/>
              <a:ahLst/>
              <a:cxnLst/>
              <a:rect l="l" t="t" r="r" b="b"/>
              <a:pathLst>
                <a:path w="2263757" h="759883">
                  <a:moveTo>
                    <a:pt x="0" y="0"/>
                  </a:moveTo>
                  <a:lnTo>
                    <a:pt x="2263757" y="0"/>
                  </a:lnTo>
                  <a:lnTo>
                    <a:pt x="2263757" y="759883"/>
                  </a:lnTo>
                  <a:lnTo>
                    <a:pt x="0" y="7598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2263757" cy="740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74505" y="6981553"/>
            <a:ext cx="8595202" cy="2885182"/>
            <a:chOff x="0" y="0"/>
            <a:chExt cx="2263757" cy="7598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3757" cy="759883"/>
            </a:xfrm>
            <a:custGeom>
              <a:avLst/>
              <a:gdLst/>
              <a:ahLst/>
              <a:cxnLst/>
              <a:rect l="l" t="t" r="r" b="b"/>
              <a:pathLst>
                <a:path w="2263757" h="759883">
                  <a:moveTo>
                    <a:pt x="0" y="0"/>
                  </a:moveTo>
                  <a:lnTo>
                    <a:pt x="2263757" y="0"/>
                  </a:lnTo>
                  <a:lnTo>
                    <a:pt x="2263757" y="759883"/>
                  </a:lnTo>
                  <a:lnTo>
                    <a:pt x="0" y="7598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2263757" cy="740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8293" y="6981553"/>
            <a:ext cx="8595202" cy="2885182"/>
            <a:chOff x="0" y="0"/>
            <a:chExt cx="2263757" cy="75988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63757" cy="759883"/>
            </a:xfrm>
            <a:custGeom>
              <a:avLst/>
              <a:gdLst/>
              <a:ahLst/>
              <a:cxnLst/>
              <a:rect l="l" t="t" r="r" b="b"/>
              <a:pathLst>
                <a:path w="2263757" h="759883">
                  <a:moveTo>
                    <a:pt x="0" y="0"/>
                  </a:moveTo>
                  <a:lnTo>
                    <a:pt x="2263757" y="0"/>
                  </a:lnTo>
                  <a:lnTo>
                    <a:pt x="2263757" y="759883"/>
                  </a:lnTo>
                  <a:lnTo>
                    <a:pt x="0" y="75988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263757" cy="740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52339" y="565984"/>
            <a:ext cx="7783321" cy="8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1"/>
              </a:lnSpc>
            </a:pPr>
            <a:r>
              <a:rPr lang="en-US" sz="6405" spc="397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ABSTRACT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1830852"/>
            <a:ext cx="18000342" cy="1734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3399"/>
              </a:lnSpc>
              <a:buFont typeface="Arial"/>
              <a:buChar char="•"/>
            </a:pPr>
            <a:r>
              <a:rPr lang="en-US" sz="3399" spc="248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AI-powered apps increasingly used in English education.</a:t>
            </a:r>
          </a:p>
          <a:p>
            <a:pPr marL="734059" lvl="1" indent="-367030" algn="l">
              <a:lnSpc>
                <a:spcPts val="3399"/>
              </a:lnSpc>
              <a:buFont typeface="Arial"/>
              <a:buChar char="•"/>
            </a:pPr>
            <a:r>
              <a:rPr lang="en-US" sz="3399" spc="248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Research gap: limited study of perceived convenience (CON) in developing countries (e.g., Vietnam).</a:t>
            </a:r>
          </a:p>
          <a:p>
            <a:pPr marL="734059" lvl="1" indent="-367030" algn="l">
              <a:lnSpc>
                <a:spcPts val="3399"/>
              </a:lnSpc>
              <a:buFont typeface="Arial"/>
              <a:buChar char="•"/>
            </a:pPr>
            <a:r>
              <a:rPr lang="en-US" sz="3399" spc="248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Aim: explore how perceived convenience affects learner attitude and adoption.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213" y="4526470"/>
            <a:ext cx="8943787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 dirty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Based on Technology Acceptance Model (TAM</a:t>
            </a:r>
            <a:r>
              <a:rPr lang="en-US" sz="2874" spc="209" dirty="0" smtClean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  <a:endParaRPr lang="en-US" sz="2874" spc="209" dirty="0">
              <a:solidFill>
                <a:srgbClr val="1E4876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 dirty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Added perceived convenience as key factor.</a:t>
            </a:r>
          </a:p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 dirty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Quantitative survey (n=255 Vietnamese respondents).</a:t>
            </a:r>
          </a:p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 dirty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Analysis: PLS-SEM (</a:t>
            </a:r>
            <a:r>
              <a:rPr lang="en-US" sz="2874" spc="209" dirty="0" err="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SmartPLS</a:t>
            </a:r>
            <a:r>
              <a:rPr lang="en-US" sz="2874" spc="209" dirty="0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4.1).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528954" y="3899796"/>
            <a:ext cx="2286304" cy="588165"/>
            <a:chOff x="0" y="0"/>
            <a:chExt cx="3048406" cy="784220"/>
          </a:xfrm>
        </p:grpSpPr>
        <p:grpSp>
          <p:nvGrpSpPr>
            <p:cNvPr id="19" name="Group 19"/>
            <p:cNvGrpSpPr/>
            <p:nvPr/>
          </p:nvGrpSpPr>
          <p:grpSpPr>
            <a:xfrm>
              <a:off x="113897" y="0"/>
              <a:ext cx="2820611" cy="784220"/>
              <a:chOff x="0" y="0"/>
              <a:chExt cx="557158" cy="15490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57158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557158" h="154908">
                    <a:moveTo>
                      <a:pt x="77454" y="0"/>
                    </a:moveTo>
                    <a:lnTo>
                      <a:pt x="479704" y="0"/>
                    </a:lnTo>
                    <a:cubicBezTo>
                      <a:pt x="522480" y="0"/>
                      <a:pt x="557158" y="34677"/>
                      <a:pt x="557158" y="77454"/>
                    </a:cubicBezTo>
                    <a:lnTo>
                      <a:pt x="557158" y="77454"/>
                    </a:lnTo>
                    <a:cubicBezTo>
                      <a:pt x="557158" y="120230"/>
                      <a:pt x="522480" y="154908"/>
                      <a:pt x="479704" y="154908"/>
                    </a:cubicBezTo>
                    <a:lnTo>
                      <a:pt x="77454" y="154908"/>
                    </a:lnTo>
                    <a:cubicBezTo>
                      <a:pt x="34677" y="154908"/>
                      <a:pt x="0" y="120230"/>
                      <a:pt x="0" y="77454"/>
                    </a:cubicBezTo>
                    <a:lnTo>
                      <a:pt x="0" y="77454"/>
                    </a:lnTo>
                    <a:cubicBezTo>
                      <a:pt x="0" y="34677"/>
                      <a:pt x="34677" y="0"/>
                      <a:pt x="77454" y="0"/>
                    </a:cubicBezTo>
                    <a:close/>
                  </a:path>
                </a:pathLst>
              </a:custGeom>
              <a:solidFill>
                <a:srgbClr val="1E487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557158" cy="1358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133878"/>
              <a:ext cx="3048406" cy="522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4"/>
                </a:lnSpc>
              </a:pPr>
              <a:r>
                <a:rPr lang="en-US" sz="2874" spc="20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METHOD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144000" y="4889195"/>
            <a:ext cx="8943787" cy="146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convenience → strongly improves user attitude.</a:t>
            </a:r>
          </a:p>
          <a:p>
            <a:pPr marL="620693" lvl="1" indent="-310347" algn="l">
              <a:lnSpc>
                <a:spcPts val="2874"/>
              </a:lnSpc>
              <a:buFont typeface="Arial"/>
              <a:buChar char="•"/>
            </a:pPr>
            <a:r>
              <a:rPr lang="en-US" sz="2874" spc="209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Positive attitude → higher adoption of AI-powered English learning apps.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4505" y="7882539"/>
            <a:ext cx="8943787" cy="154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3873" lvl="1" indent="-331937" algn="l">
              <a:lnSpc>
                <a:spcPts val="3074"/>
              </a:lnSpc>
              <a:buFont typeface="Arial"/>
              <a:buChar char="•"/>
            </a:pPr>
            <a:r>
              <a:rPr lang="en-US" sz="3074" spc="224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Helps service providers &amp; policymakers understand AI’s role in English learning.</a:t>
            </a:r>
          </a:p>
          <a:p>
            <a:pPr marL="663873" lvl="1" indent="-331937" algn="l">
              <a:lnSpc>
                <a:spcPts val="3074"/>
              </a:lnSpc>
              <a:buFont typeface="Arial"/>
              <a:buChar char="•"/>
            </a:pPr>
            <a:r>
              <a:rPr lang="en-US" sz="3074" spc="224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Raises awareness of AI’s importance in education.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25839" y="3978965"/>
            <a:ext cx="3780110" cy="588165"/>
            <a:chOff x="0" y="0"/>
            <a:chExt cx="5040147" cy="784220"/>
          </a:xfrm>
        </p:grpSpPr>
        <p:grpSp>
          <p:nvGrpSpPr>
            <p:cNvPr id="26" name="Group 26"/>
            <p:cNvGrpSpPr/>
            <p:nvPr/>
          </p:nvGrpSpPr>
          <p:grpSpPr>
            <a:xfrm>
              <a:off x="188314" y="0"/>
              <a:ext cx="4663518" cy="784220"/>
              <a:chOff x="0" y="0"/>
              <a:chExt cx="921189" cy="15490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21189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921189" h="154908">
                    <a:moveTo>
                      <a:pt x="77454" y="0"/>
                    </a:moveTo>
                    <a:lnTo>
                      <a:pt x="843735" y="0"/>
                    </a:lnTo>
                    <a:cubicBezTo>
                      <a:pt x="886511" y="0"/>
                      <a:pt x="921189" y="34677"/>
                      <a:pt x="921189" y="77454"/>
                    </a:cubicBezTo>
                    <a:lnTo>
                      <a:pt x="921189" y="77454"/>
                    </a:lnTo>
                    <a:cubicBezTo>
                      <a:pt x="921189" y="120230"/>
                      <a:pt x="886511" y="154908"/>
                      <a:pt x="843735" y="154908"/>
                    </a:cubicBezTo>
                    <a:lnTo>
                      <a:pt x="77454" y="154908"/>
                    </a:lnTo>
                    <a:cubicBezTo>
                      <a:pt x="34677" y="154908"/>
                      <a:pt x="0" y="120230"/>
                      <a:pt x="0" y="77454"/>
                    </a:cubicBezTo>
                    <a:lnTo>
                      <a:pt x="0" y="77454"/>
                    </a:lnTo>
                    <a:cubicBezTo>
                      <a:pt x="0" y="34677"/>
                      <a:pt x="34677" y="0"/>
                      <a:pt x="77454" y="0"/>
                    </a:cubicBezTo>
                    <a:close/>
                  </a:path>
                </a:pathLst>
              </a:custGeom>
              <a:solidFill>
                <a:srgbClr val="1E487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921189" cy="1358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133878"/>
              <a:ext cx="5040147" cy="522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4"/>
                </a:lnSpc>
              </a:pPr>
              <a:r>
                <a:rPr lang="en-US" sz="2874" spc="20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KEY FINDINGS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623136" y="7133005"/>
            <a:ext cx="4097941" cy="588165"/>
            <a:chOff x="0" y="0"/>
            <a:chExt cx="5463922" cy="784220"/>
          </a:xfrm>
        </p:grpSpPr>
        <p:grpSp>
          <p:nvGrpSpPr>
            <p:cNvPr id="31" name="Group 31"/>
            <p:cNvGrpSpPr/>
            <p:nvPr/>
          </p:nvGrpSpPr>
          <p:grpSpPr>
            <a:xfrm>
              <a:off x="204148" y="0"/>
              <a:ext cx="5055626" cy="784220"/>
              <a:chOff x="0" y="0"/>
              <a:chExt cx="998642" cy="15490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998642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998642" h="154908">
                    <a:moveTo>
                      <a:pt x="77454" y="0"/>
                    </a:moveTo>
                    <a:lnTo>
                      <a:pt x="921188" y="0"/>
                    </a:lnTo>
                    <a:cubicBezTo>
                      <a:pt x="941730" y="0"/>
                      <a:pt x="961431" y="8160"/>
                      <a:pt x="975956" y="22686"/>
                    </a:cubicBezTo>
                    <a:cubicBezTo>
                      <a:pt x="990482" y="37211"/>
                      <a:pt x="998642" y="56912"/>
                      <a:pt x="998642" y="77454"/>
                    </a:cubicBezTo>
                    <a:lnTo>
                      <a:pt x="998642" y="77454"/>
                    </a:lnTo>
                    <a:cubicBezTo>
                      <a:pt x="998642" y="120230"/>
                      <a:pt x="963965" y="154908"/>
                      <a:pt x="921188" y="154908"/>
                    </a:cubicBezTo>
                    <a:lnTo>
                      <a:pt x="77454" y="154908"/>
                    </a:lnTo>
                    <a:cubicBezTo>
                      <a:pt x="34677" y="154908"/>
                      <a:pt x="0" y="120230"/>
                      <a:pt x="0" y="77454"/>
                    </a:cubicBezTo>
                    <a:lnTo>
                      <a:pt x="0" y="77454"/>
                    </a:lnTo>
                    <a:cubicBezTo>
                      <a:pt x="0" y="34677"/>
                      <a:pt x="34677" y="0"/>
                      <a:pt x="77454" y="0"/>
                    </a:cubicBezTo>
                    <a:close/>
                  </a:path>
                </a:pathLst>
              </a:custGeom>
              <a:solidFill>
                <a:srgbClr val="1E4876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998642" cy="1358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0" y="133878"/>
              <a:ext cx="5463922" cy="522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4"/>
                </a:lnSpc>
              </a:pPr>
              <a:r>
                <a:rPr lang="en-US" sz="2874" spc="209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CONTRIBUTIONS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9376997" y="8045021"/>
            <a:ext cx="8477793" cy="82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3174" spc="23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AI; Perceived Convenience (CON); TAM; AI-powered English learning applications.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2140352" y="7138794"/>
            <a:ext cx="2951084" cy="582377"/>
            <a:chOff x="0" y="0"/>
            <a:chExt cx="3934778" cy="776502"/>
          </a:xfrm>
        </p:grpSpPr>
        <p:grpSp>
          <p:nvGrpSpPr>
            <p:cNvPr id="37" name="Group 37"/>
            <p:cNvGrpSpPr/>
            <p:nvPr/>
          </p:nvGrpSpPr>
          <p:grpSpPr>
            <a:xfrm>
              <a:off x="147015" y="0"/>
              <a:ext cx="3640749" cy="776502"/>
              <a:chOff x="0" y="0"/>
              <a:chExt cx="726309" cy="15490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726309" cy="154908"/>
              </a:xfrm>
              <a:custGeom>
                <a:avLst/>
                <a:gdLst/>
                <a:ahLst/>
                <a:cxnLst/>
                <a:rect l="l" t="t" r="r" b="b"/>
                <a:pathLst>
                  <a:path w="726309" h="154908">
                    <a:moveTo>
                      <a:pt x="77454" y="0"/>
                    </a:moveTo>
                    <a:lnTo>
                      <a:pt x="648855" y="0"/>
                    </a:lnTo>
                    <a:cubicBezTo>
                      <a:pt x="691631" y="0"/>
                      <a:pt x="726309" y="34677"/>
                      <a:pt x="726309" y="77454"/>
                    </a:cubicBezTo>
                    <a:lnTo>
                      <a:pt x="726309" y="77454"/>
                    </a:lnTo>
                    <a:cubicBezTo>
                      <a:pt x="726309" y="120230"/>
                      <a:pt x="691631" y="154908"/>
                      <a:pt x="648855" y="154908"/>
                    </a:cubicBezTo>
                    <a:lnTo>
                      <a:pt x="77454" y="154908"/>
                    </a:lnTo>
                    <a:cubicBezTo>
                      <a:pt x="34677" y="154908"/>
                      <a:pt x="0" y="120230"/>
                      <a:pt x="0" y="77454"/>
                    </a:cubicBezTo>
                    <a:lnTo>
                      <a:pt x="0" y="77454"/>
                    </a:lnTo>
                    <a:cubicBezTo>
                      <a:pt x="0" y="34677"/>
                      <a:pt x="34677" y="0"/>
                      <a:pt x="77454" y="0"/>
                    </a:cubicBezTo>
                    <a:close/>
                  </a:path>
                </a:pathLst>
              </a:custGeom>
              <a:solidFill>
                <a:srgbClr val="1E4876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19050"/>
                <a:ext cx="726309" cy="1358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0" y="133123"/>
              <a:ext cx="3934778" cy="517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6"/>
                </a:lnSpc>
              </a:pPr>
              <a:r>
                <a:rPr lang="en-US" sz="2846" spc="207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KEYWORDS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939605"/>
            <a:ext cx="16230600" cy="6841932"/>
            <a:chOff x="0" y="0"/>
            <a:chExt cx="21640800" cy="912257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6260828" cy="9122575"/>
              <a:chOff x="0" y="0"/>
              <a:chExt cx="1236707" cy="18019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36707" cy="1801990"/>
              </a:xfrm>
              <a:custGeom>
                <a:avLst/>
                <a:gdLst/>
                <a:ahLst/>
                <a:cxnLst/>
                <a:rect l="l" t="t" r="r" b="b"/>
                <a:pathLst>
                  <a:path w="1236707" h="1801990">
                    <a:moveTo>
                      <a:pt x="0" y="0"/>
                    </a:moveTo>
                    <a:lnTo>
                      <a:pt x="1236707" y="0"/>
                    </a:lnTo>
                    <a:lnTo>
                      <a:pt x="1236707" y="1801990"/>
                    </a:lnTo>
                    <a:lnTo>
                      <a:pt x="0" y="18019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1236707" cy="17829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7689986" y="0"/>
              <a:ext cx="6260828" cy="9122575"/>
              <a:chOff x="0" y="0"/>
              <a:chExt cx="1236707" cy="1801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36707" cy="1801990"/>
              </a:xfrm>
              <a:custGeom>
                <a:avLst/>
                <a:gdLst/>
                <a:ahLst/>
                <a:cxnLst/>
                <a:rect l="l" t="t" r="r" b="b"/>
                <a:pathLst>
                  <a:path w="1236707" h="1801990">
                    <a:moveTo>
                      <a:pt x="0" y="0"/>
                    </a:moveTo>
                    <a:lnTo>
                      <a:pt x="1236707" y="0"/>
                    </a:lnTo>
                    <a:lnTo>
                      <a:pt x="1236707" y="1801990"/>
                    </a:lnTo>
                    <a:lnTo>
                      <a:pt x="0" y="18019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1236707" cy="17829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5379972" y="0"/>
              <a:ext cx="6260828" cy="9122575"/>
              <a:chOff x="0" y="0"/>
              <a:chExt cx="1236707" cy="18019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6707" cy="1801990"/>
              </a:xfrm>
              <a:custGeom>
                <a:avLst/>
                <a:gdLst/>
                <a:ahLst/>
                <a:cxnLst/>
                <a:rect l="l" t="t" r="r" b="b"/>
                <a:pathLst>
                  <a:path w="1236707" h="1801990">
                    <a:moveTo>
                      <a:pt x="0" y="0"/>
                    </a:moveTo>
                    <a:lnTo>
                      <a:pt x="1236707" y="0"/>
                    </a:lnTo>
                    <a:lnTo>
                      <a:pt x="1236707" y="1801990"/>
                    </a:lnTo>
                    <a:lnTo>
                      <a:pt x="0" y="18019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19050"/>
                <a:ext cx="1236707" cy="17829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5252339" y="565984"/>
            <a:ext cx="7783321" cy="8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1"/>
              </a:lnSpc>
            </a:pPr>
            <a:r>
              <a:rPr lang="en-US" sz="6405" spc="397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27009" y="2920676"/>
            <a:ext cx="4351473" cy="569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8936" lvl="1" indent="-244468" algn="l">
              <a:lnSpc>
                <a:spcPts val="2491"/>
              </a:lnSpc>
              <a:buFont typeface="Arial"/>
              <a:buChar char="•"/>
            </a:pPr>
            <a:r>
              <a:rPr lang="en-US" sz="2264" b="1" spc="15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Global studies show AI tools (Google Home, Alexa, NovoLearning) improve:</a:t>
            </a:r>
          </a:p>
          <a:p>
            <a:pPr marL="977872" lvl="2" indent="-325957" algn="l">
              <a:lnSpc>
                <a:spcPts val="2491"/>
              </a:lnSpc>
              <a:buFont typeface="Arial"/>
              <a:buChar char="⚬"/>
            </a:pPr>
            <a:r>
              <a:rPr lang="en-US" sz="2264" spc="15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TOEIC scores, English proficiency, learner attitudes (Obari et al., 2020; Arini et al., 2022)</a:t>
            </a:r>
          </a:p>
          <a:p>
            <a:pPr marL="488936" lvl="1" indent="-244468" algn="l">
              <a:lnSpc>
                <a:spcPts val="2491"/>
              </a:lnSpc>
              <a:buFont typeface="Arial"/>
              <a:buChar char="•"/>
            </a:pPr>
            <a:r>
              <a:rPr lang="en-US" sz="2264" b="1" spc="15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 Vietnam:</a:t>
            </a:r>
          </a:p>
          <a:p>
            <a:pPr marL="977872" lvl="2" indent="-325957" algn="l">
              <a:lnSpc>
                <a:spcPts val="2491"/>
              </a:lnSpc>
              <a:buFont typeface="Arial"/>
              <a:buChar char="⚬"/>
            </a:pPr>
            <a:r>
              <a:rPr lang="en-US" sz="2264" spc="15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Grade 11 learners &amp; high school pupils report positive attitudes &amp; openness to AI (Dan et al., 2024; Quyet &amp; Minh, 2024).</a:t>
            </a:r>
          </a:p>
          <a:p>
            <a:pPr marL="977872" lvl="2" indent="-325957" algn="l">
              <a:lnSpc>
                <a:spcPts val="2491"/>
              </a:lnSpc>
              <a:buFont typeface="Arial"/>
              <a:buChar char="⚬"/>
            </a:pPr>
            <a:r>
              <a:rPr lang="en-US" sz="2264" spc="15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Call for balanced frameworks &amp; training.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40448" y="2859062"/>
            <a:ext cx="4718852" cy="458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4581" lvl="1" indent="-297290" algn="l">
              <a:lnSpc>
                <a:spcPts val="3029"/>
              </a:lnSpc>
              <a:buFont typeface="Arial"/>
              <a:buChar char="•"/>
            </a:pPr>
            <a:r>
              <a:rPr lang="en-US" sz="2753" spc="184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Many studies added perceived convenience (CON) into TAM:</a:t>
            </a:r>
          </a:p>
          <a:p>
            <a:pPr marL="1189161" lvl="2" indent="-396387" algn="l">
              <a:lnSpc>
                <a:spcPts val="3029"/>
              </a:lnSpc>
              <a:buFont typeface="Arial"/>
              <a:buChar char="⚬"/>
            </a:pPr>
            <a:r>
              <a:rPr lang="en-US" sz="2753" spc="184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Influences continued use of WLAN, RFID, mobile payment, tourism apps.</a:t>
            </a:r>
          </a:p>
          <a:p>
            <a:pPr marL="594581" lvl="1" indent="-297290" algn="l">
              <a:lnSpc>
                <a:spcPts val="3029"/>
              </a:lnSpc>
              <a:buFont typeface="Arial"/>
              <a:buChar char="•"/>
            </a:pPr>
            <a:r>
              <a:rPr lang="en-US" sz="2753" spc="184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study extends TAM with CON, drawing on the SOR model perspective.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8962751"/>
            <a:ext cx="16230600" cy="1028700"/>
            <a:chOff x="0" y="0"/>
            <a:chExt cx="4274726" cy="2709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274726" cy="270933"/>
            </a:xfrm>
            <a:custGeom>
              <a:avLst/>
              <a:gdLst/>
              <a:ahLst/>
              <a:cxnLst/>
              <a:rect l="l" t="t" r="r" b="b"/>
              <a:pathLst>
                <a:path w="4274726" h="270933">
                  <a:moveTo>
                    <a:pt x="0" y="0"/>
                  </a:moveTo>
                  <a:lnTo>
                    <a:pt x="4274726" y="0"/>
                  </a:lnTo>
                  <a:lnTo>
                    <a:pt x="4274726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E487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4274726" cy="25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1045" y="9096639"/>
            <a:ext cx="2748793" cy="760925"/>
            <a:chOff x="0" y="0"/>
            <a:chExt cx="723962" cy="2004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3962" cy="200408"/>
            </a:xfrm>
            <a:custGeom>
              <a:avLst/>
              <a:gdLst/>
              <a:ahLst/>
              <a:cxnLst/>
              <a:rect l="l" t="t" r="r" b="b"/>
              <a:pathLst>
                <a:path w="723962" h="200408">
                  <a:moveTo>
                    <a:pt x="0" y="0"/>
                  </a:moveTo>
                  <a:lnTo>
                    <a:pt x="723962" y="0"/>
                  </a:lnTo>
                  <a:lnTo>
                    <a:pt x="723962" y="200408"/>
                  </a:lnTo>
                  <a:lnTo>
                    <a:pt x="0" y="2004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723962" cy="181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03242" y="9137488"/>
            <a:ext cx="2104400" cy="69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482" b="1" spc="166">
                <a:solidFill>
                  <a:srgbClr val="031B3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Research question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055134"/>
            <a:ext cx="4436342" cy="662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661" lvl="1" indent="-247331" algn="l">
              <a:lnSpc>
                <a:spcPts val="2520"/>
              </a:lnSpc>
              <a:buFont typeface="Arial"/>
              <a:buChar char="•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Since COVID‑19, online English learning in Vietnam increased sharply.</a:t>
            </a:r>
          </a:p>
          <a:p>
            <a:pPr marL="494661" lvl="1" indent="-247331" algn="l">
              <a:lnSpc>
                <a:spcPts val="2520"/>
              </a:lnSpc>
              <a:buFont typeface="Arial"/>
              <a:buChar char="•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Shift brought challenges:</a:t>
            </a:r>
          </a:p>
          <a:p>
            <a:pPr marL="989323" lvl="2" indent="-329774" algn="l">
              <a:lnSpc>
                <a:spcPts val="2520"/>
              </a:lnSpc>
              <a:buFont typeface="Arial"/>
              <a:buChar char="⚬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Need for learner self‑direction &amp; responsibility (Peng et al., 2023).</a:t>
            </a:r>
          </a:p>
          <a:p>
            <a:pPr marL="989323" lvl="2" indent="-329774" algn="l">
              <a:lnSpc>
                <a:spcPts val="2520"/>
              </a:lnSpc>
              <a:buFont typeface="Arial"/>
              <a:buChar char="⚬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Lower focus &amp; engagement (Aristovnik et al., 2020).</a:t>
            </a:r>
          </a:p>
          <a:p>
            <a:pPr marL="989323" lvl="2" indent="-329774" algn="l">
              <a:lnSpc>
                <a:spcPts val="2520"/>
              </a:lnSpc>
              <a:buFont typeface="Arial"/>
              <a:buChar char="⚬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Inequalities between public &amp; private learners; missing social aspects → more stress (Kuhfeld et al., 2021).</a:t>
            </a:r>
          </a:p>
          <a:p>
            <a:pPr marL="494661" lvl="1" indent="-247331" algn="l">
              <a:lnSpc>
                <a:spcPts val="2520"/>
              </a:lnSpc>
              <a:buFont typeface="Arial"/>
              <a:buChar char="•"/>
            </a:pPr>
            <a:r>
              <a:rPr lang="en-US" sz="2291" spc="153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Educators explore tools like video recording &amp; AI to boost motivation &amp; learning outcomes (Bradley, 2017).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64229" y="9157752"/>
            <a:ext cx="13195071" cy="64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291" spc="15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is the relationship between perceived ease of use, perceived usefulness, perceived convenience, and usage attitude on English learners’ continuous intention to use AI tools?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956407" y="2045609"/>
            <a:ext cx="4375186" cy="650998"/>
            <a:chOff x="0" y="0"/>
            <a:chExt cx="1152312" cy="1714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52312" cy="171456"/>
            </a:xfrm>
            <a:custGeom>
              <a:avLst/>
              <a:gdLst/>
              <a:ahLst/>
              <a:cxnLst/>
              <a:rect l="l" t="t" r="r" b="b"/>
              <a:pathLst>
                <a:path w="1152312" h="171456">
                  <a:moveTo>
                    <a:pt x="0" y="0"/>
                  </a:moveTo>
                  <a:lnTo>
                    <a:pt x="1152312" y="0"/>
                  </a:lnTo>
                  <a:lnTo>
                    <a:pt x="1152312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1E487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1152312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023666" y="2218118"/>
            <a:ext cx="4240668" cy="33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2423" b="1" spc="16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AI IN ENGLISH EDUCATION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712281" y="2045609"/>
            <a:ext cx="4375186" cy="650998"/>
            <a:chOff x="0" y="0"/>
            <a:chExt cx="1152312" cy="17145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52312" cy="171456"/>
            </a:xfrm>
            <a:custGeom>
              <a:avLst/>
              <a:gdLst/>
              <a:ahLst/>
              <a:cxnLst/>
              <a:rect l="l" t="t" r="r" b="b"/>
              <a:pathLst>
                <a:path w="1152312" h="171456">
                  <a:moveTo>
                    <a:pt x="0" y="0"/>
                  </a:moveTo>
                  <a:lnTo>
                    <a:pt x="1152312" y="0"/>
                  </a:lnTo>
                  <a:lnTo>
                    <a:pt x="1152312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1E487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1152312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712281" y="2218118"/>
            <a:ext cx="4375186" cy="33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2423" b="1" spc="16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THEORETICAL FRAMEWORK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95873" y="1855868"/>
            <a:ext cx="7782035" cy="8054867"/>
            <a:chOff x="0" y="0"/>
            <a:chExt cx="10376047" cy="10739823"/>
          </a:xfrm>
        </p:grpSpPr>
        <p:grpSp>
          <p:nvGrpSpPr>
            <p:cNvPr id="4" name="Group 4"/>
            <p:cNvGrpSpPr/>
            <p:nvPr/>
          </p:nvGrpSpPr>
          <p:grpSpPr>
            <a:xfrm>
              <a:off x="203200" y="203200"/>
              <a:ext cx="10172847" cy="10536623"/>
              <a:chOff x="0" y="0"/>
              <a:chExt cx="2009451" cy="208130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09451" cy="2081308"/>
              </a:xfrm>
              <a:custGeom>
                <a:avLst/>
                <a:gdLst/>
                <a:ahLst/>
                <a:cxnLst/>
                <a:rect l="l" t="t" r="r" b="b"/>
                <a:pathLst>
                  <a:path w="2009451" h="2081308">
                    <a:moveTo>
                      <a:pt x="0" y="0"/>
                    </a:moveTo>
                    <a:lnTo>
                      <a:pt x="2009451" y="0"/>
                    </a:lnTo>
                    <a:lnTo>
                      <a:pt x="2009451" y="2081308"/>
                    </a:lnTo>
                    <a:lnTo>
                      <a:pt x="0" y="2081308"/>
                    </a:lnTo>
                    <a:close/>
                  </a:path>
                </a:pathLst>
              </a:custGeom>
              <a:solidFill>
                <a:srgbClr val="E1F0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2009451" cy="2062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10172847" cy="10536623"/>
              <a:chOff x="0" y="0"/>
              <a:chExt cx="2009451" cy="208130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09451" cy="2081308"/>
              </a:xfrm>
              <a:custGeom>
                <a:avLst/>
                <a:gdLst/>
                <a:ahLst/>
                <a:cxnLst/>
                <a:rect l="l" t="t" r="r" b="b"/>
                <a:pathLst>
                  <a:path w="2009451" h="2081308">
                    <a:moveTo>
                      <a:pt x="0" y="0"/>
                    </a:moveTo>
                    <a:lnTo>
                      <a:pt x="2009451" y="0"/>
                    </a:lnTo>
                    <a:lnTo>
                      <a:pt x="2009451" y="2081308"/>
                    </a:lnTo>
                    <a:lnTo>
                      <a:pt x="0" y="2081308"/>
                    </a:lnTo>
                    <a:close/>
                  </a:path>
                </a:pathLst>
              </a:custGeom>
              <a:solidFill>
                <a:srgbClr val="FFFBF6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19050"/>
                <a:ext cx="2009451" cy="2062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5319396" y="293602"/>
            <a:ext cx="7649208" cy="73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0"/>
              </a:lnSpc>
            </a:pPr>
            <a:r>
              <a:rPr lang="en-US" sz="5585" spc="346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02.METHODOLOGY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610092" y="1855868"/>
            <a:ext cx="7782035" cy="8054867"/>
            <a:chOff x="0" y="0"/>
            <a:chExt cx="10376047" cy="10739823"/>
          </a:xfrm>
        </p:grpSpPr>
        <p:grpSp>
          <p:nvGrpSpPr>
            <p:cNvPr id="12" name="Group 12"/>
            <p:cNvGrpSpPr/>
            <p:nvPr/>
          </p:nvGrpSpPr>
          <p:grpSpPr>
            <a:xfrm>
              <a:off x="203200" y="203200"/>
              <a:ext cx="10172847" cy="10536623"/>
              <a:chOff x="0" y="0"/>
              <a:chExt cx="2009451" cy="20813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9451" cy="2081308"/>
              </a:xfrm>
              <a:custGeom>
                <a:avLst/>
                <a:gdLst/>
                <a:ahLst/>
                <a:cxnLst/>
                <a:rect l="l" t="t" r="r" b="b"/>
                <a:pathLst>
                  <a:path w="2009451" h="2081308">
                    <a:moveTo>
                      <a:pt x="0" y="0"/>
                    </a:moveTo>
                    <a:lnTo>
                      <a:pt x="2009451" y="0"/>
                    </a:lnTo>
                    <a:lnTo>
                      <a:pt x="2009451" y="2081308"/>
                    </a:lnTo>
                    <a:lnTo>
                      <a:pt x="0" y="2081308"/>
                    </a:lnTo>
                    <a:close/>
                  </a:path>
                </a:pathLst>
              </a:custGeom>
              <a:solidFill>
                <a:srgbClr val="E1F0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19050"/>
                <a:ext cx="2009451" cy="2062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0172847" cy="10536623"/>
              <a:chOff x="0" y="0"/>
              <a:chExt cx="2009451" cy="2081308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09451" cy="2081308"/>
              </a:xfrm>
              <a:custGeom>
                <a:avLst/>
                <a:gdLst/>
                <a:ahLst/>
                <a:cxnLst/>
                <a:rect l="l" t="t" r="r" b="b"/>
                <a:pathLst>
                  <a:path w="2009451" h="2081308">
                    <a:moveTo>
                      <a:pt x="0" y="0"/>
                    </a:moveTo>
                    <a:lnTo>
                      <a:pt x="2009451" y="0"/>
                    </a:lnTo>
                    <a:lnTo>
                      <a:pt x="2009451" y="2081308"/>
                    </a:lnTo>
                    <a:lnTo>
                      <a:pt x="0" y="2081308"/>
                    </a:lnTo>
                    <a:close/>
                  </a:path>
                </a:pathLst>
              </a:custGeom>
              <a:solidFill>
                <a:srgbClr val="FFFBF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19050"/>
                <a:ext cx="2009451" cy="20622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895873" y="1114425"/>
            <a:ext cx="4748248" cy="63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48" spc="294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2.1 Sampling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10092" y="2768722"/>
            <a:ext cx="7649208" cy="6837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0059" lvl="1" indent="-455029" algn="just">
              <a:lnSpc>
                <a:spcPts val="4173"/>
              </a:lnSpc>
              <a:buFont typeface="Arial"/>
              <a:buChar char="•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Based on extended TAM model.</a:t>
            </a:r>
          </a:p>
          <a:p>
            <a:pPr marL="910059" lvl="1" indent="-455029" algn="just">
              <a:lnSpc>
                <a:spcPts val="4173"/>
              </a:lnSpc>
              <a:buFont typeface="Arial"/>
              <a:buChar char="•"/>
            </a:pPr>
            <a:r>
              <a:rPr lang="en-US" sz="4215" b="1" spc="26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Includes:</a:t>
            </a:r>
          </a:p>
          <a:p>
            <a:pPr marL="1820118" lvl="2" indent="-606706" algn="just">
              <a:lnSpc>
                <a:spcPts val="4173"/>
              </a:lnSpc>
              <a:buFont typeface="Arial"/>
              <a:buChar char="⚬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usefulness.</a:t>
            </a:r>
          </a:p>
          <a:p>
            <a:pPr marL="1820118" lvl="2" indent="-606706" algn="just">
              <a:lnSpc>
                <a:spcPts val="4173"/>
              </a:lnSpc>
              <a:buFont typeface="Arial"/>
              <a:buChar char="⚬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ease of use.</a:t>
            </a:r>
          </a:p>
          <a:p>
            <a:pPr marL="1820118" lvl="2" indent="-606706" algn="just">
              <a:lnSpc>
                <a:spcPts val="4173"/>
              </a:lnSpc>
              <a:buFont typeface="Arial"/>
              <a:buChar char="⚬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convenience</a:t>
            </a:r>
          </a:p>
          <a:p>
            <a:pPr marL="1820118" lvl="2" indent="-606706" algn="just">
              <a:lnSpc>
                <a:spcPts val="4173"/>
              </a:lnSpc>
              <a:buFont typeface="Arial"/>
              <a:buChar char="⚬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→ Affecting attitude toward using.</a:t>
            </a:r>
          </a:p>
          <a:p>
            <a:pPr marL="1820118" lvl="2" indent="-606706" algn="just">
              <a:lnSpc>
                <a:spcPts val="4173"/>
              </a:lnSpc>
              <a:buFont typeface="Arial"/>
              <a:buChar char="⚬"/>
            </a:pPr>
            <a:r>
              <a:rPr lang="en-US" sz="4215" spc="26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→ Leading to intention to use AI in English learning.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22131" y="2055972"/>
            <a:ext cx="6157957" cy="54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6"/>
              </a:lnSpc>
            </a:pPr>
            <a:r>
              <a:rPr lang="en-US" sz="4107" spc="254">
                <a:solidFill>
                  <a:srgbClr val="DF672C"/>
                </a:solidFill>
                <a:latin typeface="Paytone One"/>
                <a:ea typeface="Paytone One"/>
                <a:cs typeface="Paytone One"/>
                <a:sym typeface="Paytone One"/>
              </a:rPr>
              <a:t>Research framework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5873" y="1964358"/>
            <a:ext cx="7361940" cy="729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Online survey via Google Form.</a:t>
            </a:r>
          </a:p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Collected over 3 weeks → 255 valid responses.</a:t>
            </a:r>
          </a:p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b="1" spc="21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Gender:</a:t>
            </a:r>
          </a:p>
          <a:p>
            <a:pPr marL="1469587" lvl="2" indent="-489862" algn="just">
              <a:lnSpc>
                <a:spcPts val="3369"/>
              </a:lnSpc>
              <a:buFont typeface="Arial"/>
              <a:buChar char="⚬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58.9% male → slightly higher than national average (49.9:51.1).</a:t>
            </a:r>
          </a:p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b="1" spc="21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Age groups:</a:t>
            </a:r>
          </a:p>
          <a:p>
            <a:pPr marL="1469587" lvl="2" indent="-489862" algn="just">
              <a:lnSpc>
                <a:spcPts val="3369"/>
              </a:lnSpc>
              <a:buFont typeface="Arial"/>
              <a:buChar char="⚬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31.4% → 18–30 years old.</a:t>
            </a:r>
          </a:p>
          <a:p>
            <a:pPr marL="1469587" lvl="2" indent="-489862" algn="just">
              <a:lnSpc>
                <a:spcPts val="3369"/>
              </a:lnSpc>
              <a:buFont typeface="Arial"/>
              <a:buChar char="⚬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29.1% → 31–40 years old.</a:t>
            </a:r>
          </a:p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b="1" spc="211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Occupations:</a:t>
            </a:r>
          </a:p>
          <a:p>
            <a:pPr marL="1469587" lvl="2" indent="-489862" algn="just">
              <a:lnSpc>
                <a:spcPts val="3369"/>
              </a:lnSpc>
              <a:buFont typeface="Arial"/>
              <a:buChar char="⚬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Trade &amp; manufacturing: 35.5%.</a:t>
            </a:r>
          </a:p>
          <a:p>
            <a:pPr marL="1469587" lvl="2" indent="-489862" algn="just">
              <a:lnSpc>
                <a:spcPts val="3369"/>
              </a:lnSpc>
              <a:buFont typeface="Arial"/>
              <a:buChar char="⚬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Service sector: 23.4%.</a:t>
            </a:r>
          </a:p>
          <a:p>
            <a:pPr marL="734793" lvl="1" indent="-367397" algn="just">
              <a:lnSpc>
                <a:spcPts val="3369"/>
              </a:lnSpc>
              <a:buFont typeface="Arial"/>
              <a:buChar char="•"/>
            </a:pPr>
            <a:r>
              <a:rPr lang="en-US" sz="3403" spc="211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Younger people &amp; males showed higher participation willingness.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875018"/>
            <a:ext cx="16230600" cy="8628722"/>
            <a:chOff x="0" y="0"/>
            <a:chExt cx="21640800" cy="1150496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640800" cy="11504962"/>
              <a:chOff x="0" y="0"/>
              <a:chExt cx="4274726" cy="22725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272585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272585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272585"/>
                    </a:lnTo>
                    <a:lnTo>
                      <a:pt x="0" y="2272585"/>
                    </a:lnTo>
                    <a:close/>
                  </a:path>
                </a:pathLst>
              </a:custGeom>
              <a:solidFill>
                <a:srgbClr val="E1F0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4274726" cy="22535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34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73556" y="112839"/>
              <a:ext cx="21293688" cy="11392123"/>
            </a:xfrm>
            <a:custGeom>
              <a:avLst/>
              <a:gdLst/>
              <a:ahLst/>
              <a:cxnLst/>
              <a:rect l="l" t="t" r="r" b="b"/>
              <a:pathLst>
                <a:path w="21293688" h="11392123">
                  <a:moveTo>
                    <a:pt x="0" y="0"/>
                  </a:moveTo>
                  <a:lnTo>
                    <a:pt x="21293688" y="0"/>
                  </a:lnTo>
                  <a:lnTo>
                    <a:pt x="21293688" y="11392123"/>
                  </a:lnTo>
                  <a:lnTo>
                    <a:pt x="0" y="11392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27305" y="245117"/>
            <a:ext cx="18033390" cy="60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b="1" spc="28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Fig.1. Research framework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37467" y="9589464"/>
            <a:ext cx="8834274" cy="60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4564" i="1" spc="282" dirty="0">
                <a:solidFill>
                  <a:srgbClr val="FFFFFF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Source: Authors’ own synthesis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48400" y="3467100"/>
            <a:ext cx="228600" cy="342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48200" y="5143500"/>
            <a:ext cx="3276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444" r="-34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7869" y="2069086"/>
            <a:ext cx="8623765" cy="3711848"/>
            <a:chOff x="0" y="0"/>
            <a:chExt cx="2271280" cy="9776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1280" cy="977606"/>
            </a:xfrm>
            <a:custGeom>
              <a:avLst/>
              <a:gdLst/>
              <a:ahLst/>
              <a:cxnLst/>
              <a:rect l="l" t="t" r="r" b="b"/>
              <a:pathLst>
                <a:path w="2271280" h="977606">
                  <a:moveTo>
                    <a:pt x="45785" y="0"/>
                  </a:moveTo>
                  <a:lnTo>
                    <a:pt x="2225495" y="0"/>
                  </a:lnTo>
                  <a:cubicBezTo>
                    <a:pt x="2250781" y="0"/>
                    <a:pt x="2271280" y="20499"/>
                    <a:pt x="2271280" y="45785"/>
                  </a:cubicBezTo>
                  <a:lnTo>
                    <a:pt x="2271280" y="931821"/>
                  </a:lnTo>
                  <a:cubicBezTo>
                    <a:pt x="2271280" y="943964"/>
                    <a:pt x="2266456" y="955610"/>
                    <a:pt x="2257870" y="964196"/>
                  </a:cubicBezTo>
                  <a:cubicBezTo>
                    <a:pt x="2249283" y="972782"/>
                    <a:pt x="2237638" y="977606"/>
                    <a:pt x="2225495" y="977606"/>
                  </a:cubicBezTo>
                  <a:lnTo>
                    <a:pt x="45785" y="977606"/>
                  </a:lnTo>
                  <a:cubicBezTo>
                    <a:pt x="20499" y="977606"/>
                    <a:pt x="0" y="957107"/>
                    <a:pt x="0" y="931821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E1F0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271280" cy="958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5043" y="2850659"/>
            <a:ext cx="8429419" cy="306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350" lvl="1" indent="-265675" algn="l">
              <a:lnSpc>
                <a:spcPts val="2436"/>
              </a:lnSpc>
              <a:buFont typeface="Arial"/>
              <a:buChar char="•"/>
            </a:pPr>
            <a:r>
              <a:rPr lang="en-US" sz="2461" b="1" spc="152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Measurement Approach:</a:t>
            </a:r>
          </a:p>
          <a:p>
            <a:pPr algn="l">
              <a:lnSpc>
                <a:spcPts val="2436"/>
              </a:lnSpc>
            </a:pPr>
            <a:r>
              <a:rPr lang="en-US" sz="2461" spc="152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Scales adapted from established studies (e.g., Munoz-Levia et al., 2017; Childers et al., 2001) using 5-point Likert. Translation followed back-translation for validity.</a:t>
            </a:r>
          </a:p>
          <a:p>
            <a:pPr marL="531350" lvl="1" indent="-265675" algn="l">
              <a:lnSpc>
                <a:spcPts val="2436"/>
              </a:lnSpc>
              <a:buFont typeface="Arial"/>
              <a:buChar char="•"/>
            </a:pPr>
            <a:r>
              <a:rPr lang="en-US" sz="2461" b="1" spc="152">
                <a:solidFill>
                  <a:srgbClr val="1E487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Analysis Method:</a:t>
            </a:r>
          </a:p>
          <a:p>
            <a:pPr algn="l">
              <a:lnSpc>
                <a:spcPts val="2436"/>
              </a:lnSpc>
            </a:pPr>
            <a:r>
              <a:rPr lang="en-US" sz="2461" spc="152">
                <a:solidFill>
                  <a:srgbClr val="1E487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PLS-SEM (SmartPLS v4.1) was used for reliability, validity, and hypothesis testing. One item (PU1) was dropped due to low factor loading.</a:t>
            </a:r>
          </a:p>
          <a:p>
            <a:pPr algn="l">
              <a:lnSpc>
                <a:spcPts val="2436"/>
              </a:lnSpc>
            </a:pPr>
            <a:endParaRPr lang="en-US" sz="2461" spc="152">
              <a:solidFill>
                <a:srgbClr val="1E4876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19396" y="293602"/>
            <a:ext cx="7649208" cy="73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0"/>
              </a:lnSpc>
            </a:pPr>
            <a:r>
              <a:rPr lang="en-US" sz="5585" spc="346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02.METHODOLOGY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2357" y="1266239"/>
            <a:ext cx="7674788" cy="631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48" spc="294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2.2. Measures &amp; Results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306365" y="2082392"/>
            <a:ext cx="8623765" cy="3711848"/>
            <a:chOff x="0" y="0"/>
            <a:chExt cx="2271280" cy="9776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1280" cy="977606"/>
            </a:xfrm>
            <a:custGeom>
              <a:avLst/>
              <a:gdLst/>
              <a:ahLst/>
              <a:cxnLst/>
              <a:rect l="l" t="t" r="r" b="b"/>
              <a:pathLst>
                <a:path w="2271280" h="977606">
                  <a:moveTo>
                    <a:pt x="45785" y="0"/>
                  </a:moveTo>
                  <a:lnTo>
                    <a:pt x="2225495" y="0"/>
                  </a:lnTo>
                  <a:cubicBezTo>
                    <a:pt x="2250781" y="0"/>
                    <a:pt x="2271280" y="20499"/>
                    <a:pt x="2271280" y="45785"/>
                  </a:cubicBezTo>
                  <a:lnTo>
                    <a:pt x="2271280" y="931821"/>
                  </a:lnTo>
                  <a:cubicBezTo>
                    <a:pt x="2271280" y="943964"/>
                    <a:pt x="2266456" y="955610"/>
                    <a:pt x="2257870" y="964196"/>
                  </a:cubicBezTo>
                  <a:cubicBezTo>
                    <a:pt x="2249283" y="972782"/>
                    <a:pt x="2237638" y="977606"/>
                    <a:pt x="2225495" y="977606"/>
                  </a:cubicBezTo>
                  <a:lnTo>
                    <a:pt x="45785" y="977606"/>
                  </a:lnTo>
                  <a:cubicBezTo>
                    <a:pt x="20499" y="977606"/>
                    <a:pt x="0" y="957107"/>
                    <a:pt x="0" y="931821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2271280" cy="958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7869" y="6173846"/>
            <a:ext cx="8623765" cy="3711848"/>
            <a:chOff x="0" y="0"/>
            <a:chExt cx="2271280" cy="977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71280" cy="977606"/>
            </a:xfrm>
            <a:custGeom>
              <a:avLst/>
              <a:gdLst/>
              <a:ahLst/>
              <a:cxnLst/>
              <a:rect l="l" t="t" r="r" b="b"/>
              <a:pathLst>
                <a:path w="2271280" h="977606">
                  <a:moveTo>
                    <a:pt x="45785" y="0"/>
                  </a:moveTo>
                  <a:lnTo>
                    <a:pt x="2225495" y="0"/>
                  </a:lnTo>
                  <a:cubicBezTo>
                    <a:pt x="2250781" y="0"/>
                    <a:pt x="2271280" y="20499"/>
                    <a:pt x="2271280" y="45785"/>
                  </a:cubicBezTo>
                  <a:lnTo>
                    <a:pt x="2271280" y="931821"/>
                  </a:lnTo>
                  <a:cubicBezTo>
                    <a:pt x="2271280" y="943964"/>
                    <a:pt x="2266456" y="955610"/>
                    <a:pt x="2257870" y="964196"/>
                  </a:cubicBezTo>
                  <a:cubicBezTo>
                    <a:pt x="2249283" y="972782"/>
                    <a:pt x="2237638" y="977606"/>
                    <a:pt x="2225495" y="977606"/>
                  </a:cubicBezTo>
                  <a:lnTo>
                    <a:pt x="45785" y="977606"/>
                  </a:lnTo>
                  <a:cubicBezTo>
                    <a:pt x="20499" y="977606"/>
                    <a:pt x="0" y="957107"/>
                    <a:pt x="0" y="931821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19050"/>
              <a:ext cx="2271280" cy="958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06365" y="6187153"/>
            <a:ext cx="8623765" cy="3711848"/>
            <a:chOff x="0" y="0"/>
            <a:chExt cx="2271280" cy="97760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280" cy="977606"/>
            </a:xfrm>
            <a:custGeom>
              <a:avLst/>
              <a:gdLst/>
              <a:ahLst/>
              <a:cxnLst/>
              <a:rect l="l" t="t" r="r" b="b"/>
              <a:pathLst>
                <a:path w="2271280" h="977606">
                  <a:moveTo>
                    <a:pt x="45785" y="0"/>
                  </a:moveTo>
                  <a:lnTo>
                    <a:pt x="2225495" y="0"/>
                  </a:lnTo>
                  <a:cubicBezTo>
                    <a:pt x="2250781" y="0"/>
                    <a:pt x="2271280" y="20499"/>
                    <a:pt x="2271280" y="45785"/>
                  </a:cubicBezTo>
                  <a:lnTo>
                    <a:pt x="2271280" y="931821"/>
                  </a:lnTo>
                  <a:cubicBezTo>
                    <a:pt x="2271280" y="943964"/>
                    <a:pt x="2266456" y="955610"/>
                    <a:pt x="2257870" y="964196"/>
                  </a:cubicBezTo>
                  <a:cubicBezTo>
                    <a:pt x="2249283" y="972782"/>
                    <a:pt x="2237638" y="977606"/>
                    <a:pt x="2225495" y="977606"/>
                  </a:cubicBezTo>
                  <a:lnTo>
                    <a:pt x="45785" y="977606"/>
                  </a:lnTo>
                  <a:cubicBezTo>
                    <a:pt x="20499" y="977606"/>
                    <a:pt x="0" y="957107"/>
                    <a:pt x="0" y="931821"/>
                  </a:cubicBezTo>
                  <a:lnTo>
                    <a:pt x="0" y="45785"/>
                  </a:lnTo>
                  <a:cubicBezTo>
                    <a:pt x="0" y="20499"/>
                    <a:pt x="20499" y="0"/>
                    <a:pt x="45785" y="0"/>
                  </a:cubicBezTo>
                  <a:close/>
                </a:path>
              </a:pathLst>
            </a:custGeom>
            <a:solidFill>
              <a:srgbClr val="E1F0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271280" cy="9585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306365" y="2824693"/>
            <a:ext cx="8623765" cy="261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692" lvl="1" indent="-282346" algn="l">
              <a:lnSpc>
                <a:spcPts val="2589"/>
              </a:lnSpc>
              <a:buFont typeface="Arial"/>
              <a:buChar char="•"/>
            </a:pPr>
            <a:r>
              <a:rPr lang="en-US" sz="2615" b="1" spc="162">
                <a:solidFill>
                  <a:srgbClr val="6040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Significant Positive Relationships:</a:t>
            </a:r>
          </a:p>
          <a:p>
            <a:pPr marL="1129385" lvl="2" indent="-376462" algn="l">
              <a:lnSpc>
                <a:spcPts val="2589"/>
              </a:lnSpc>
              <a:buFont typeface="Arial"/>
              <a:buChar char="⚬"/>
            </a:pP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Attitude → Intention to Use (β = 0.772, p = 0.000).</a:t>
            </a:r>
          </a:p>
          <a:p>
            <a:pPr marL="1129385" lvl="2" indent="-376462" algn="l">
              <a:lnSpc>
                <a:spcPts val="2589"/>
              </a:lnSpc>
              <a:buFont typeface="Arial"/>
              <a:buChar char="⚬"/>
            </a:pP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Convenience → Attitude / PEU / PU.</a:t>
            </a:r>
          </a:p>
          <a:p>
            <a:pPr marL="1129385" lvl="2" indent="-376462" algn="l">
              <a:lnSpc>
                <a:spcPts val="2589"/>
              </a:lnSpc>
              <a:buFont typeface="Arial"/>
              <a:buChar char="⚬"/>
            </a:pP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Ease of Use → Attitude / PU.</a:t>
            </a:r>
          </a:p>
          <a:p>
            <a:pPr marL="564692" lvl="1" indent="-282346" algn="l">
              <a:lnSpc>
                <a:spcPts val="2589"/>
              </a:lnSpc>
              <a:buFont typeface="Arial"/>
              <a:buChar char="•"/>
            </a:pPr>
            <a:r>
              <a:rPr lang="en-US" sz="2615" b="1" spc="162">
                <a:solidFill>
                  <a:srgbClr val="6040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Non-significant Relationship:</a:t>
            </a:r>
          </a:p>
          <a:p>
            <a:pPr marL="1129385" lvl="2" indent="-376462" algn="l">
              <a:lnSpc>
                <a:spcPts val="2589"/>
              </a:lnSpc>
              <a:buFont typeface="Arial"/>
              <a:buChar char="⚬"/>
            </a:pP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Perceived Usefulness → Attitude (p = 0.133).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7347" y="7121135"/>
            <a:ext cx="8623765" cy="261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692" lvl="1" indent="-282346" algn="l">
              <a:lnSpc>
                <a:spcPts val="2589"/>
              </a:lnSpc>
              <a:buFont typeface="Arial"/>
              <a:buChar char="•"/>
            </a:pPr>
            <a:r>
              <a:rPr lang="en-US" sz="2615" b="1" spc="162">
                <a:solidFill>
                  <a:srgbClr val="6040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Perceived Convenience</a:t>
            </a: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the strongest influencer, highlighting the value of time-saving and ease in AI tool usage.</a:t>
            </a:r>
          </a:p>
          <a:p>
            <a:pPr marL="564692" lvl="1" indent="-282346" algn="l">
              <a:lnSpc>
                <a:spcPts val="2589"/>
              </a:lnSpc>
              <a:buFont typeface="Arial"/>
              <a:buChar char="•"/>
            </a:pPr>
            <a:r>
              <a:rPr lang="en-US" sz="2615" b="1" spc="162">
                <a:solidFill>
                  <a:srgbClr val="6040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Ease of Use</a:t>
            </a: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contributes to positive attitudes and perceived usefulness.</a:t>
            </a:r>
          </a:p>
          <a:p>
            <a:pPr marL="564692" lvl="1" indent="-282346" algn="l">
              <a:lnSpc>
                <a:spcPts val="2589"/>
              </a:lnSpc>
              <a:buFont typeface="Arial"/>
              <a:buChar char="•"/>
            </a:pPr>
            <a:r>
              <a:rPr lang="en-US" sz="2615" b="1" spc="162">
                <a:solidFill>
                  <a:srgbClr val="60402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Perceived Usefulness</a:t>
            </a:r>
            <a:r>
              <a:rPr lang="en-US" sz="2615" spc="162">
                <a:solidFill>
                  <a:srgbClr val="60402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though indirectly influential, is less critical in shaping learner attitude.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45017" y="7449367"/>
            <a:ext cx="8346461" cy="165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</a:pPr>
            <a:r>
              <a:rPr lang="en-US" sz="3283" i="1" spc="203">
                <a:solidFill>
                  <a:srgbClr val="1E4876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Designers should prioritize convenience, usability, and personalized experience to drive adoption of AI tools in English learning.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463673" y="2207313"/>
            <a:ext cx="2309151" cy="516522"/>
            <a:chOff x="0" y="0"/>
            <a:chExt cx="766509" cy="1714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66509" cy="171456"/>
            </a:xfrm>
            <a:custGeom>
              <a:avLst/>
              <a:gdLst/>
              <a:ahLst/>
              <a:cxnLst/>
              <a:rect l="l" t="t" r="r" b="b"/>
              <a:pathLst>
                <a:path w="766509" h="171456">
                  <a:moveTo>
                    <a:pt x="0" y="0"/>
                  </a:moveTo>
                  <a:lnTo>
                    <a:pt x="766509" y="0"/>
                  </a:lnTo>
                  <a:lnTo>
                    <a:pt x="766509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1E487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766509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463673" y="2331039"/>
            <a:ext cx="2309151" cy="27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922" b="1" spc="12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MODEL INSIGHTS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649100" y="6410720"/>
            <a:ext cx="2041303" cy="516522"/>
            <a:chOff x="0" y="0"/>
            <a:chExt cx="677598" cy="17145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7598" cy="171456"/>
            </a:xfrm>
            <a:custGeom>
              <a:avLst/>
              <a:gdLst/>
              <a:ahLst/>
              <a:cxnLst/>
              <a:rect l="l" t="t" r="r" b="b"/>
              <a:pathLst>
                <a:path w="677598" h="171456">
                  <a:moveTo>
                    <a:pt x="0" y="0"/>
                  </a:moveTo>
                  <a:lnTo>
                    <a:pt x="677598" y="0"/>
                  </a:lnTo>
                  <a:lnTo>
                    <a:pt x="677598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1E487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677598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649100" y="6534446"/>
            <a:ext cx="2041303" cy="27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922" b="1" spc="12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IMPLICATIONS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579871" y="6410720"/>
            <a:ext cx="2076753" cy="516522"/>
            <a:chOff x="0" y="0"/>
            <a:chExt cx="689366" cy="17145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89366" cy="171456"/>
            </a:xfrm>
            <a:custGeom>
              <a:avLst/>
              <a:gdLst/>
              <a:ahLst/>
              <a:cxnLst/>
              <a:rect l="l" t="t" r="r" b="b"/>
              <a:pathLst>
                <a:path w="689366" h="171456">
                  <a:moveTo>
                    <a:pt x="0" y="0"/>
                  </a:moveTo>
                  <a:lnTo>
                    <a:pt x="689366" y="0"/>
                  </a:lnTo>
                  <a:lnTo>
                    <a:pt x="689366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FFFBF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689366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579871" y="6534446"/>
            <a:ext cx="2076753" cy="27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922" b="1" spc="128">
                <a:solidFill>
                  <a:srgbClr val="DF67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CONCLUSION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694890" y="2207313"/>
            <a:ext cx="2076753" cy="516522"/>
            <a:chOff x="0" y="0"/>
            <a:chExt cx="689366" cy="1714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89366" cy="171456"/>
            </a:xfrm>
            <a:custGeom>
              <a:avLst/>
              <a:gdLst/>
              <a:ahLst/>
              <a:cxnLst/>
              <a:rect l="l" t="t" r="r" b="b"/>
              <a:pathLst>
                <a:path w="689366" h="171456">
                  <a:moveTo>
                    <a:pt x="0" y="0"/>
                  </a:moveTo>
                  <a:lnTo>
                    <a:pt x="689366" y="0"/>
                  </a:lnTo>
                  <a:lnTo>
                    <a:pt x="689366" y="171456"/>
                  </a:lnTo>
                  <a:lnTo>
                    <a:pt x="0" y="171456"/>
                  </a:lnTo>
                  <a:close/>
                </a:path>
              </a:pathLst>
            </a:custGeom>
            <a:solidFill>
              <a:srgbClr val="FFFBF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19050"/>
              <a:ext cx="689366" cy="152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4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694890" y="2331039"/>
            <a:ext cx="2076753" cy="27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4"/>
              </a:lnSpc>
            </a:pPr>
            <a:r>
              <a:rPr lang="en-US" sz="1922" b="1" spc="128">
                <a:solidFill>
                  <a:srgbClr val="DF67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KEY FINDINGS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2694168993"/>
              </p:ext>
            </p:extLst>
          </p:nvPr>
        </p:nvGraphicFramePr>
        <p:xfrm>
          <a:off x="446809" y="1216932"/>
          <a:ext cx="17394381" cy="872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20124612" imgH="9106005" progId="Excel.Sheet.12">
                  <p:embed/>
                </p:oleObj>
              </mc:Choice>
              <mc:Fallback>
                <p:oleObj name="Worksheet" r:id="rId3" imgW="20124612" imgH="91060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09" y="1216932"/>
                        <a:ext cx="17394381" cy="872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23899" y="495300"/>
            <a:ext cx="16840199" cy="441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4000" b="1" spc="195" dirty="0">
                <a:solidFill>
                  <a:schemeClr val="tx2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TABLE 1. MEASUREMENT VARIABLES AND PATH COEFFICIENTS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/>
          <p:nvPr>
            <p:extLst>
              <p:ext uri="{D42A27DB-BD31-4B8C-83A1-F6EECF244321}">
                <p14:modId xmlns:p14="http://schemas.microsoft.com/office/powerpoint/2010/main" val="540675883"/>
              </p:ext>
            </p:extLst>
          </p:nvPr>
        </p:nvGraphicFramePr>
        <p:xfrm>
          <a:off x="342900" y="1740092"/>
          <a:ext cx="176022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20101412" imgH="7436910" progId="Excel.Sheet.12">
                  <p:embed/>
                </p:oleObj>
              </mc:Choice>
              <mc:Fallback>
                <p:oleObj name="Worksheet" r:id="rId3" imgW="20101412" imgH="7436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1740092"/>
                        <a:ext cx="17602200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398FB5-2594-E13C-3382-09322F3BB631}"/>
              </a:ext>
            </a:extLst>
          </p:cNvPr>
          <p:cNvSpPr txBox="1"/>
          <p:nvPr/>
        </p:nvSpPr>
        <p:spPr>
          <a:xfrm>
            <a:off x="723900" y="723900"/>
            <a:ext cx="16840199" cy="441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8"/>
              </a:lnSpc>
            </a:pPr>
            <a:r>
              <a:rPr lang="en-US" sz="4000" b="1" spc="195" dirty="0">
                <a:solidFill>
                  <a:schemeClr val="tx2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TABLE 1. MEASUREMENT VARIABLES AND PATH COEFFICIENTS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929</Words>
  <Application>Microsoft Office PowerPoint</Application>
  <PresentationFormat>Custom</PresentationFormat>
  <Paragraphs>120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Poppins</vt:lpstr>
      <vt:lpstr>Poppins Bold</vt:lpstr>
      <vt:lpstr>Poppins Bold Italics</vt:lpstr>
      <vt:lpstr>Glacial Indifference</vt:lpstr>
      <vt:lpstr>Calibri</vt:lpstr>
      <vt:lpstr>Glacial Indifference Bold</vt:lpstr>
      <vt:lpstr>Paytone One</vt:lpstr>
      <vt:lpstr>Anton</vt:lpstr>
      <vt:lpstr>Glacial Indifference Italics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 Khoa Nguyen_28_Corrections</dc:title>
  <dc:creator>Trân Trịnh Hồng</dc:creator>
  <cp:lastModifiedBy>DELL</cp:lastModifiedBy>
  <cp:revision>6</cp:revision>
  <dcterms:created xsi:type="dcterms:W3CDTF">2006-08-16T00:00:00Z</dcterms:created>
  <dcterms:modified xsi:type="dcterms:W3CDTF">2025-08-04T03:25:33Z</dcterms:modified>
  <dc:identifier>DAGtomRaO-s</dc:identifier>
</cp:coreProperties>
</file>