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82" r:id="rId6"/>
    <p:sldId id="284" r:id="rId7"/>
    <p:sldId id="283" r:id="rId8"/>
    <p:sldId id="285" r:id="rId9"/>
    <p:sldId id="286" r:id="rId10"/>
    <p:sldId id="287" r:id="rId11"/>
    <p:sldId id="288" r:id="rId12"/>
    <p:sldId id="297" r:id="rId13"/>
    <p:sldId id="290" r:id="rId14"/>
    <p:sldId id="291" r:id="rId15"/>
    <p:sldId id="292" r:id="rId16"/>
    <p:sldId id="298" r:id="rId17"/>
    <p:sldId id="293" r:id="rId18"/>
    <p:sldId id="294" r:id="rId19"/>
    <p:sldId id="295" r:id="rId20"/>
    <p:sldId id="296" r:id="rId21"/>
    <p:sldId id="279" r:id="rId22"/>
    <p:sldId id="299" r:id="rId23"/>
    <p:sldId id="300" r:id="rId24"/>
    <p:sldId id="301" r:id="rId25"/>
    <p:sldId id="302" r:id="rId26"/>
    <p:sldId id="280" r:id="rId27"/>
    <p:sldId id="281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D689F1-7CF1-46AE-A3B2-45375858FE60}">
  <a:tblStyle styleId="{9AD689F1-7CF1-46AE-A3B2-45375858FE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22" y="-7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57aa79912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57aa79912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584f8b13c7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2584f8b13c7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576c31a90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576c31a909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576c31a90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576c31a90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576c31a909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576c31a909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576c31a90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576c31a90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7246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576c31a90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576c31a90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294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576c31a90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576c31a90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3795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2584f8b13c7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2584f8b13c7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584f8b13c7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584f8b13c7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35008" y="-4800375"/>
            <a:ext cx="15845258" cy="12622974"/>
            <a:chOff x="-835008" y="-4800375"/>
            <a:chExt cx="15845258" cy="12622974"/>
          </a:xfrm>
        </p:grpSpPr>
        <p:pic>
          <p:nvPicPr>
            <p:cNvPr id="10" name="Google Shape;10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950851" y="-1082487"/>
              <a:ext cx="5600827" cy="80874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" name="Google Shape;11;p2"/>
            <p:cNvGrpSpPr/>
            <p:nvPr/>
          </p:nvGrpSpPr>
          <p:grpSpPr>
            <a:xfrm>
              <a:off x="-783175" y="3465726"/>
              <a:ext cx="15793425" cy="4356874"/>
              <a:chOff x="-783175" y="3465726"/>
              <a:chExt cx="15793425" cy="4356874"/>
            </a:xfrm>
          </p:grpSpPr>
          <p:pic>
            <p:nvPicPr>
              <p:cNvPr id="12" name="Google Shape;12;p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05301" y="3465726"/>
                <a:ext cx="14904950" cy="3915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Google Shape;13;p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-783175" y="4388399"/>
                <a:ext cx="8149750" cy="34342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" name="Google Shape;14;p2"/>
            <p:cNvGrpSpPr/>
            <p:nvPr/>
          </p:nvGrpSpPr>
          <p:grpSpPr>
            <a:xfrm>
              <a:off x="-835008" y="-4800375"/>
              <a:ext cx="13497781" cy="11438001"/>
              <a:chOff x="-835008" y="-4800375"/>
              <a:chExt cx="13497781" cy="11438001"/>
            </a:xfrm>
          </p:grpSpPr>
          <p:pic>
            <p:nvPicPr>
              <p:cNvPr id="15" name="Google Shape;15;p2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 rot="2890614">
                <a:off x="1694692" y="-1525095"/>
                <a:ext cx="10975314" cy="488744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Google Shape;16;p2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 rot="10207459">
                <a:off x="-709002" y="-585698"/>
                <a:ext cx="6334425" cy="20166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716375" y="842825"/>
            <a:ext cx="4595400" cy="2247900"/>
          </a:xfrm>
          <a:prstGeom prst="rect">
            <a:avLst/>
          </a:prstGeom>
          <a:effectLst>
            <a:outerShdw blurRad="57150" dist="9525" algn="bl" rotWithShape="0">
              <a:schemeClr val="accent1">
                <a:alpha val="6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400">
                <a:latin typeface="Kufam"/>
                <a:ea typeface="Kufam"/>
                <a:cs typeface="Kufam"/>
                <a:sym typeface="Kufa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716375" y="3846413"/>
            <a:ext cx="2341200" cy="73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Commissioner"/>
                <a:ea typeface="Commissioner"/>
                <a:cs typeface="Commissioner"/>
                <a:sym typeface="Commission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28"/>
          <p:cNvGrpSpPr/>
          <p:nvPr/>
        </p:nvGrpSpPr>
        <p:grpSpPr>
          <a:xfrm>
            <a:off x="-2406610" y="-2663275"/>
            <a:ext cx="13281520" cy="10688375"/>
            <a:chOff x="-2406610" y="-2663275"/>
            <a:chExt cx="13281520" cy="10688375"/>
          </a:xfrm>
        </p:grpSpPr>
        <p:pic>
          <p:nvPicPr>
            <p:cNvPr id="216" name="Google Shape;216;p2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4413556" flipH="1">
              <a:off x="2703402" y="919537"/>
              <a:ext cx="10104493" cy="35227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964613">
              <a:off x="-2166775" y="-796198"/>
              <a:ext cx="7169650" cy="2744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29"/>
          <p:cNvGrpSpPr/>
          <p:nvPr/>
        </p:nvGrpSpPr>
        <p:grpSpPr>
          <a:xfrm>
            <a:off x="-2114154" y="-2006502"/>
            <a:ext cx="13684489" cy="12868227"/>
            <a:chOff x="-2114154" y="-2006502"/>
            <a:chExt cx="13684489" cy="12868227"/>
          </a:xfrm>
        </p:grpSpPr>
        <p:pic>
          <p:nvPicPr>
            <p:cNvPr id="220" name="Google Shape;220;p2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964613" flipH="1">
              <a:off x="4160850" y="-796198"/>
              <a:ext cx="7169650" cy="27446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1" name="Google Shape;221;p29"/>
            <p:cNvGrpSpPr/>
            <p:nvPr/>
          </p:nvGrpSpPr>
          <p:grpSpPr>
            <a:xfrm flipH="1">
              <a:off x="-2114154" y="-2006502"/>
              <a:ext cx="6379403" cy="12868227"/>
              <a:chOff x="5005346" y="-2006502"/>
              <a:chExt cx="6379403" cy="12868227"/>
            </a:xfrm>
          </p:grpSpPr>
          <p:pic>
            <p:nvPicPr>
              <p:cNvPr id="222" name="Google Shape;222;p2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4500001">
                <a:off x="1971998" y="2792848"/>
                <a:ext cx="12446100" cy="32695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3" name="Google Shape;223;p2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 rot="-5400000">
                <a:off x="5534500" y="1780249"/>
                <a:ext cx="8149750" cy="34342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1093763" y="2416900"/>
            <a:ext cx="323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1093763" y="854000"/>
            <a:ext cx="744900" cy="5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>
                <a:solidFill>
                  <a:schemeClr val="accent3"/>
                </a:solidFill>
                <a:latin typeface="Alexandria Light"/>
                <a:ea typeface="Alexandria Light"/>
                <a:cs typeface="Alexandria Light"/>
                <a:sym typeface="Alexandria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1093763" y="3371749"/>
            <a:ext cx="3234000" cy="7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Commissioner"/>
                <a:ea typeface="Commissioner"/>
                <a:cs typeface="Commissioner"/>
                <a:sym typeface="Commission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>
            <a:off x="-2389279" y="-5390624"/>
            <a:ext cx="13829028" cy="16211861"/>
            <a:chOff x="-2389279" y="-5390624"/>
            <a:chExt cx="13829028" cy="16211861"/>
          </a:xfrm>
        </p:grpSpPr>
        <p:grpSp>
          <p:nvGrpSpPr>
            <p:cNvPr id="24" name="Google Shape;24;p3"/>
            <p:cNvGrpSpPr/>
            <p:nvPr/>
          </p:nvGrpSpPr>
          <p:grpSpPr>
            <a:xfrm>
              <a:off x="-2389279" y="-2419090"/>
              <a:ext cx="13829028" cy="13240327"/>
              <a:chOff x="-2389279" y="-2419090"/>
              <a:chExt cx="13829028" cy="13240327"/>
            </a:xfrm>
          </p:grpSpPr>
          <p:pic>
            <p:nvPicPr>
              <p:cNvPr id="25" name="Google Shape;2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4500001">
                <a:off x="2026998" y="2752361"/>
                <a:ext cx="12446100" cy="32695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Google Shape;26;p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-466287" y="-643650"/>
                <a:ext cx="7446324" cy="6820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" name="Google Shape;27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-4500001" flipH="1">
                <a:off x="-5422627" y="2380261"/>
                <a:ext cx="12446100" cy="32695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8" name="Google Shape;28;p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4029018">
              <a:off x="688497" y="-1990241"/>
              <a:ext cx="10245654" cy="431738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716375" y="445025"/>
            <a:ext cx="77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grpSp>
        <p:nvGrpSpPr>
          <p:cNvPr id="41" name="Google Shape;41;p6"/>
          <p:cNvGrpSpPr/>
          <p:nvPr/>
        </p:nvGrpSpPr>
        <p:grpSpPr>
          <a:xfrm>
            <a:off x="6529166" y="-7477099"/>
            <a:ext cx="8629734" cy="14166838"/>
            <a:chOff x="6529166" y="-7477099"/>
            <a:chExt cx="8629734" cy="14166838"/>
          </a:xfrm>
        </p:grpSpPr>
        <p:pic>
          <p:nvPicPr>
            <p:cNvPr id="42" name="Google Shape;42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4500001" flipH="1">
              <a:off x="5742102" y="-3931802"/>
              <a:ext cx="11151023" cy="4965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3166224" flipH="1">
              <a:off x="6330263" y="3982153"/>
              <a:ext cx="3904126" cy="14371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 hasCustomPrompt="1"/>
          </p:nvPr>
        </p:nvSpPr>
        <p:spPr>
          <a:xfrm>
            <a:off x="716375" y="1217325"/>
            <a:ext cx="6825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200" b="0">
                <a:solidFill>
                  <a:schemeClr val="accent3"/>
                </a:solidFill>
                <a:latin typeface="Alexandria Light"/>
                <a:ea typeface="Alexandria Light"/>
                <a:cs typeface="Alexandria Light"/>
                <a:sym typeface="Alexandria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716375" y="2098425"/>
            <a:ext cx="22563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716375" y="1700025"/>
            <a:ext cx="2256300" cy="4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Kufam"/>
              <a:buNone/>
              <a:defRPr sz="1600">
                <a:solidFill>
                  <a:schemeClr val="lt2"/>
                </a:solidFill>
                <a:latin typeface="Alexandria SemiBold"/>
                <a:ea typeface="Alexandria SemiBold"/>
                <a:cs typeface="Alexandria SemiBold"/>
                <a:sym typeface="Alexandri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3" hasCustomPrompt="1"/>
          </p:nvPr>
        </p:nvSpPr>
        <p:spPr>
          <a:xfrm>
            <a:off x="3201275" y="1217325"/>
            <a:ext cx="6825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200" b="0">
                <a:solidFill>
                  <a:schemeClr val="accent3"/>
                </a:solidFill>
                <a:latin typeface="Alexandria Light"/>
                <a:ea typeface="Alexandria Light"/>
                <a:cs typeface="Alexandria Light"/>
                <a:sym typeface="Alexandria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3201275" y="2098425"/>
            <a:ext cx="22563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3201275" y="1700025"/>
            <a:ext cx="2256300" cy="4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Kufam"/>
              <a:buNone/>
              <a:defRPr sz="1600">
                <a:solidFill>
                  <a:schemeClr val="lt2"/>
                </a:solidFill>
                <a:latin typeface="Alexandria SemiBold"/>
                <a:ea typeface="Alexandria SemiBold"/>
                <a:cs typeface="Alexandria SemiBold"/>
                <a:sym typeface="Alexandri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6" hasCustomPrompt="1"/>
          </p:nvPr>
        </p:nvSpPr>
        <p:spPr>
          <a:xfrm>
            <a:off x="5686175" y="1217325"/>
            <a:ext cx="6825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200" b="0">
                <a:solidFill>
                  <a:schemeClr val="accent3"/>
                </a:solidFill>
                <a:latin typeface="Alexandria Light"/>
                <a:ea typeface="Alexandria Light"/>
                <a:cs typeface="Alexandria Light"/>
                <a:sym typeface="Alexandria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7"/>
          </p:nvPr>
        </p:nvSpPr>
        <p:spPr>
          <a:xfrm>
            <a:off x="5686175" y="2098425"/>
            <a:ext cx="22563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5686175" y="1700025"/>
            <a:ext cx="2256300" cy="4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Kufam"/>
              <a:buNone/>
              <a:defRPr sz="1600">
                <a:solidFill>
                  <a:schemeClr val="lt2"/>
                </a:solidFill>
                <a:latin typeface="Alexandria SemiBold"/>
                <a:ea typeface="Alexandria SemiBold"/>
                <a:cs typeface="Alexandria SemiBold"/>
                <a:sym typeface="Alexandri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 hasCustomPrompt="1"/>
          </p:nvPr>
        </p:nvSpPr>
        <p:spPr>
          <a:xfrm>
            <a:off x="716375" y="3032425"/>
            <a:ext cx="6825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200" b="0">
                <a:solidFill>
                  <a:schemeClr val="accent3"/>
                </a:solidFill>
                <a:latin typeface="Alexandria Light"/>
                <a:ea typeface="Alexandria Light"/>
                <a:cs typeface="Alexandria Light"/>
                <a:sym typeface="Alexandria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3"/>
          </p:nvPr>
        </p:nvSpPr>
        <p:spPr>
          <a:xfrm>
            <a:off x="716375" y="3913525"/>
            <a:ext cx="22563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4"/>
          </p:nvPr>
        </p:nvSpPr>
        <p:spPr>
          <a:xfrm>
            <a:off x="716375" y="3515125"/>
            <a:ext cx="2256300" cy="4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Kufam"/>
              <a:buNone/>
              <a:defRPr sz="1600">
                <a:solidFill>
                  <a:schemeClr val="lt2"/>
                </a:solidFill>
                <a:latin typeface="Alexandria SemiBold"/>
                <a:ea typeface="Alexandria SemiBold"/>
                <a:cs typeface="Alexandria SemiBold"/>
                <a:sym typeface="Alexandri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 hasCustomPrompt="1"/>
          </p:nvPr>
        </p:nvSpPr>
        <p:spPr>
          <a:xfrm>
            <a:off x="3201275" y="3032425"/>
            <a:ext cx="6825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200" b="0">
                <a:solidFill>
                  <a:schemeClr val="accent3"/>
                </a:solidFill>
                <a:latin typeface="Alexandria Light"/>
                <a:ea typeface="Alexandria Light"/>
                <a:cs typeface="Alexandria Light"/>
                <a:sym typeface="Alexandria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6"/>
          </p:nvPr>
        </p:nvSpPr>
        <p:spPr>
          <a:xfrm>
            <a:off x="3201275" y="3913525"/>
            <a:ext cx="22563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7"/>
          </p:nvPr>
        </p:nvSpPr>
        <p:spPr>
          <a:xfrm>
            <a:off x="3201275" y="3515125"/>
            <a:ext cx="2256300" cy="4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Kufam"/>
              <a:buNone/>
              <a:defRPr sz="1600">
                <a:solidFill>
                  <a:schemeClr val="lt2"/>
                </a:solidFill>
                <a:latin typeface="Alexandria SemiBold"/>
                <a:ea typeface="Alexandria SemiBold"/>
                <a:cs typeface="Alexandria SemiBold"/>
                <a:sym typeface="Alexandri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18" hasCustomPrompt="1"/>
          </p:nvPr>
        </p:nvSpPr>
        <p:spPr>
          <a:xfrm>
            <a:off x="5686175" y="3032425"/>
            <a:ext cx="6825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200" b="0">
                <a:solidFill>
                  <a:schemeClr val="accent3"/>
                </a:solidFill>
                <a:latin typeface="Alexandria Light"/>
                <a:ea typeface="Alexandria Light"/>
                <a:cs typeface="Alexandria Light"/>
                <a:sym typeface="Alexandria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9"/>
          </p:nvPr>
        </p:nvSpPr>
        <p:spPr>
          <a:xfrm>
            <a:off x="5686175" y="3913525"/>
            <a:ext cx="22563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20"/>
          </p:nvPr>
        </p:nvSpPr>
        <p:spPr>
          <a:xfrm>
            <a:off x="5686175" y="3515125"/>
            <a:ext cx="2256300" cy="4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Kufam"/>
              <a:buNone/>
              <a:defRPr sz="1600">
                <a:solidFill>
                  <a:schemeClr val="lt2"/>
                </a:solidFill>
                <a:latin typeface="Alexandria SemiBold"/>
                <a:ea typeface="Alexandria SemiBold"/>
                <a:cs typeface="Alexandria SemiBold"/>
                <a:sym typeface="Alexandri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21"/>
          </p:nvPr>
        </p:nvSpPr>
        <p:spPr>
          <a:xfrm>
            <a:off x="716375" y="445025"/>
            <a:ext cx="77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grpSp>
        <p:nvGrpSpPr>
          <p:cNvPr id="93" name="Google Shape;93;p13"/>
          <p:cNvGrpSpPr/>
          <p:nvPr/>
        </p:nvGrpSpPr>
        <p:grpSpPr>
          <a:xfrm>
            <a:off x="6088174" y="-1490850"/>
            <a:ext cx="6289650" cy="9082077"/>
            <a:chOff x="6088174" y="-1490850"/>
            <a:chExt cx="6289650" cy="9082077"/>
          </a:xfrm>
        </p:grpSpPr>
        <p:pic>
          <p:nvPicPr>
            <p:cNvPr id="94" name="Google Shape;94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088174" y="-1490850"/>
              <a:ext cx="6289650" cy="90820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6937587" y="-98897"/>
              <a:ext cx="3904127" cy="14371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14"/>
          <p:cNvGrpSpPr/>
          <p:nvPr/>
        </p:nvGrpSpPr>
        <p:grpSpPr>
          <a:xfrm>
            <a:off x="-2464230" y="-2891455"/>
            <a:ext cx="14933663" cy="14995374"/>
            <a:chOff x="-2464230" y="-2891455"/>
            <a:chExt cx="14933663" cy="14995374"/>
          </a:xfrm>
        </p:grpSpPr>
        <p:pic>
          <p:nvPicPr>
            <p:cNvPr id="98" name="Google Shape;98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646968">
              <a:off x="3105400" y="-862580"/>
              <a:ext cx="9144003" cy="3187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-7992305" y="2636619"/>
              <a:ext cx="14995374" cy="39392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716375" y="445025"/>
            <a:ext cx="77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1"/>
          </p:nvPr>
        </p:nvSpPr>
        <p:spPr>
          <a:xfrm>
            <a:off x="716375" y="1598825"/>
            <a:ext cx="77112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2"/>
          </p:nvPr>
        </p:nvSpPr>
        <p:spPr>
          <a:xfrm>
            <a:off x="716375" y="1116125"/>
            <a:ext cx="7711200" cy="4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Kufam"/>
              <a:buNone/>
              <a:defRPr sz="1600">
                <a:solidFill>
                  <a:schemeClr val="lt2"/>
                </a:solidFill>
                <a:latin typeface="Alexandria SemiBold"/>
                <a:ea typeface="Alexandria SemiBold"/>
                <a:cs typeface="Alexandria SemiBold"/>
                <a:sym typeface="Alexandri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3"/>
          </p:nvPr>
        </p:nvSpPr>
        <p:spPr>
          <a:xfrm>
            <a:off x="716375" y="2775625"/>
            <a:ext cx="77112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4"/>
          </p:nvPr>
        </p:nvSpPr>
        <p:spPr>
          <a:xfrm>
            <a:off x="716375" y="2292925"/>
            <a:ext cx="7711200" cy="4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Kufam"/>
              <a:buNone/>
              <a:defRPr sz="1600">
                <a:solidFill>
                  <a:schemeClr val="lt2"/>
                </a:solidFill>
                <a:latin typeface="Alexandria SemiBold"/>
                <a:ea typeface="Alexandria SemiBold"/>
                <a:cs typeface="Alexandria SemiBold"/>
                <a:sym typeface="Alexandri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5"/>
          </p:nvPr>
        </p:nvSpPr>
        <p:spPr>
          <a:xfrm>
            <a:off x="716375" y="3952425"/>
            <a:ext cx="77112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6"/>
          </p:nvPr>
        </p:nvSpPr>
        <p:spPr>
          <a:xfrm>
            <a:off x="716375" y="3469725"/>
            <a:ext cx="7711200" cy="4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Kufam"/>
              <a:buNone/>
              <a:defRPr sz="1600">
                <a:solidFill>
                  <a:schemeClr val="lt2"/>
                </a:solidFill>
                <a:latin typeface="Alexandria SemiBold"/>
                <a:ea typeface="Alexandria SemiBold"/>
                <a:cs typeface="Alexandria SemiBold"/>
                <a:sym typeface="Alexandri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9"/>
          <p:cNvGrpSpPr/>
          <p:nvPr/>
        </p:nvGrpSpPr>
        <p:grpSpPr>
          <a:xfrm>
            <a:off x="-3764501" y="-3197275"/>
            <a:ext cx="15381825" cy="13646412"/>
            <a:chOff x="-3764501" y="-3197275"/>
            <a:chExt cx="15381825" cy="13646412"/>
          </a:xfrm>
        </p:grpSpPr>
        <p:grpSp>
          <p:nvGrpSpPr>
            <p:cNvPr id="157" name="Google Shape;157;p19"/>
            <p:cNvGrpSpPr/>
            <p:nvPr/>
          </p:nvGrpSpPr>
          <p:grpSpPr>
            <a:xfrm flipH="1">
              <a:off x="-3764501" y="-3197275"/>
              <a:ext cx="10185251" cy="12593723"/>
              <a:chOff x="2341074" y="-3197275"/>
              <a:chExt cx="10185251" cy="12593723"/>
            </a:xfrm>
          </p:grpSpPr>
          <p:pic>
            <p:nvPicPr>
              <p:cNvPr id="158" name="Google Shape;158;p1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4500000">
                <a:off x="1932439" y="-698629"/>
                <a:ext cx="11002522" cy="759643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9" name="Google Shape;159;p1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3303502">
                <a:off x="6921049" y="440325"/>
                <a:ext cx="3285724" cy="12094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0" name="Google Shape;160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4500001">
              <a:off x="2204573" y="2380261"/>
              <a:ext cx="12446100" cy="32695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1" name="Google Shape;161;p19"/>
          <p:cNvSpPr txBox="1">
            <a:spLocks noGrp="1"/>
          </p:cNvSpPr>
          <p:nvPr>
            <p:ph type="title"/>
          </p:nvPr>
        </p:nvSpPr>
        <p:spPr>
          <a:xfrm>
            <a:off x="2381700" y="1046875"/>
            <a:ext cx="438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1"/>
          </p:nvPr>
        </p:nvSpPr>
        <p:spPr>
          <a:xfrm>
            <a:off x="2381700" y="2132375"/>
            <a:ext cx="4380600" cy="18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6366341" y="-7477099"/>
            <a:ext cx="8629734" cy="14166838"/>
            <a:chOff x="6529166" y="-7477099"/>
            <a:chExt cx="8629734" cy="14166838"/>
          </a:xfrm>
        </p:grpSpPr>
        <p:pic>
          <p:nvPicPr>
            <p:cNvPr id="165" name="Google Shape;165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4500001" flipH="1">
              <a:off x="5742102" y="-3931802"/>
              <a:ext cx="11151023" cy="4965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3166224" flipH="1">
              <a:off x="6330263" y="3982153"/>
              <a:ext cx="3904126" cy="14371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7" name="Google Shape;167;p20"/>
          <p:cNvSpPr txBox="1">
            <a:spLocks noGrp="1"/>
          </p:cNvSpPr>
          <p:nvPr>
            <p:ph type="title"/>
          </p:nvPr>
        </p:nvSpPr>
        <p:spPr>
          <a:xfrm>
            <a:off x="716375" y="428075"/>
            <a:ext cx="77112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716375" y="1393050"/>
            <a:ext cx="4745400" cy="28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6375" y="445025"/>
            <a:ext cx="7711200" cy="572700"/>
          </a:xfrm>
          <a:prstGeom prst="rect">
            <a:avLst/>
          </a:prstGeom>
          <a:noFill/>
          <a:ln>
            <a:noFill/>
          </a:ln>
          <a:effectLst>
            <a:outerShdw blurRad="57150" dist="9525" algn="bl" rotWithShape="0">
              <a:schemeClr val="accent1">
                <a:alpha val="6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exandria SemiBold"/>
              <a:buNone/>
              <a:defRPr sz="2600">
                <a:solidFill>
                  <a:schemeClr val="dk1"/>
                </a:solidFill>
                <a:latin typeface="Alexandria SemiBold"/>
                <a:ea typeface="Alexandria SemiBold"/>
                <a:cs typeface="Alexandria SemiBold"/>
                <a:sym typeface="Alexandri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exandria SemiBold"/>
              <a:buNone/>
              <a:defRPr sz="2600">
                <a:solidFill>
                  <a:schemeClr val="dk1"/>
                </a:solidFill>
                <a:latin typeface="Alexandria SemiBold"/>
                <a:ea typeface="Alexandria SemiBold"/>
                <a:cs typeface="Alexandria SemiBold"/>
                <a:sym typeface="Alexandri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exandria SemiBold"/>
              <a:buNone/>
              <a:defRPr sz="2600">
                <a:solidFill>
                  <a:schemeClr val="dk1"/>
                </a:solidFill>
                <a:latin typeface="Alexandria SemiBold"/>
                <a:ea typeface="Alexandria SemiBold"/>
                <a:cs typeface="Alexandria SemiBold"/>
                <a:sym typeface="Alexandri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exandria SemiBold"/>
              <a:buNone/>
              <a:defRPr sz="2600">
                <a:solidFill>
                  <a:schemeClr val="dk1"/>
                </a:solidFill>
                <a:latin typeface="Alexandria SemiBold"/>
                <a:ea typeface="Alexandria SemiBold"/>
                <a:cs typeface="Alexandria SemiBold"/>
                <a:sym typeface="Alexandri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exandria SemiBold"/>
              <a:buNone/>
              <a:defRPr sz="2600">
                <a:solidFill>
                  <a:schemeClr val="dk1"/>
                </a:solidFill>
                <a:latin typeface="Alexandria SemiBold"/>
                <a:ea typeface="Alexandria SemiBold"/>
                <a:cs typeface="Alexandria SemiBold"/>
                <a:sym typeface="Alexandri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exandria SemiBold"/>
              <a:buNone/>
              <a:defRPr sz="2600">
                <a:solidFill>
                  <a:schemeClr val="dk1"/>
                </a:solidFill>
                <a:latin typeface="Alexandria SemiBold"/>
                <a:ea typeface="Alexandria SemiBold"/>
                <a:cs typeface="Alexandria SemiBold"/>
                <a:sym typeface="Alexandri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exandria SemiBold"/>
              <a:buNone/>
              <a:defRPr sz="2600">
                <a:solidFill>
                  <a:schemeClr val="dk1"/>
                </a:solidFill>
                <a:latin typeface="Alexandria SemiBold"/>
                <a:ea typeface="Alexandria SemiBold"/>
                <a:cs typeface="Alexandria SemiBold"/>
                <a:sym typeface="Alexandri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exandria SemiBold"/>
              <a:buNone/>
              <a:defRPr sz="2600">
                <a:solidFill>
                  <a:schemeClr val="dk1"/>
                </a:solidFill>
                <a:latin typeface="Alexandria SemiBold"/>
                <a:ea typeface="Alexandria SemiBold"/>
                <a:cs typeface="Alexandria SemiBold"/>
                <a:sym typeface="Alexandri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exandria SemiBold"/>
              <a:buNone/>
              <a:defRPr sz="2600">
                <a:solidFill>
                  <a:schemeClr val="dk1"/>
                </a:solidFill>
                <a:latin typeface="Alexandria SemiBold"/>
                <a:ea typeface="Alexandria SemiBold"/>
                <a:cs typeface="Alexandria SemiBold"/>
                <a:sym typeface="Alexandria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6375" y="1152475"/>
            <a:ext cx="7711200" cy="3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missioner"/>
              <a:buChar char="●"/>
              <a:defRPr sz="18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8" r:id="rId5"/>
    <p:sldLayoutId id="2147483659" r:id="rId6"/>
    <p:sldLayoutId id="2147483660" r:id="rId7"/>
    <p:sldLayoutId id="2147483665" r:id="rId8"/>
    <p:sldLayoutId id="2147483666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C38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 txBox="1">
            <a:spLocks noGrp="1"/>
          </p:cNvSpPr>
          <p:nvPr>
            <p:ph type="ctrTitle"/>
          </p:nvPr>
        </p:nvSpPr>
        <p:spPr>
          <a:xfrm>
            <a:off x="716374" y="842825"/>
            <a:ext cx="7958201" cy="22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latin typeface="Aldhabi" panose="01000000000000000000" pitchFamily="2" charset="-78"/>
                <a:cs typeface="Aldhabi" panose="01000000000000000000" pitchFamily="2" charset="-78"/>
              </a:rPr>
              <a:t>SUPPORTING ENGLISH LANGUAGE LEARNING THROUGH AI: INSIGHTS FROM STUDENTS AND INSTRUCTORS IN A VIETNAMESE UNIVERSITY</a:t>
            </a:r>
            <a:endParaRPr dirty="0">
              <a:latin typeface="Aldhabi" panose="01000000000000000000" pitchFamily="2" charset="-78"/>
              <a:ea typeface="Alexandria Light"/>
              <a:cs typeface="Aldhabi" panose="01000000000000000000" pitchFamily="2" charset="-78"/>
              <a:sym typeface="Alexandria Light"/>
            </a:endParaRPr>
          </a:p>
        </p:txBody>
      </p:sp>
      <p:sp>
        <p:nvSpPr>
          <p:cNvPr id="235" name="Google Shape;235;p33"/>
          <p:cNvSpPr txBox="1">
            <a:spLocks noGrp="1"/>
          </p:cNvSpPr>
          <p:nvPr>
            <p:ph type="subTitle" idx="1"/>
          </p:nvPr>
        </p:nvSpPr>
        <p:spPr>
          <a:xfrm>
            <a:off x="4305518" y="3608705"/>
            <a:ext cx="4501084" cy="10564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Pham &amp; C</a:t>
            </a:r>
            <a:r>
              <a:rPr lang="vi-VN" sz="2500" dirty="0"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ơng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endParaRPr lang="en-US" sz="2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Nha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Trang University</a:t>
            </a:r>
            <a:endParaRPr sz="2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36" name="Google Shape;236;p33"/>
          <p:cNvCxnSpPr/>
          <p:nvPr/>
        </p:nvCxnSpPr>
        <p:spPr>
          <a:xfrm>
            <a:off x="810300" y="3264596"/>
            <a:ext cx="5237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chemeClr val="lt2">
                <a:alpha val="50000"/>
              </a:schemeClr>
            </a:outerShdw>
          </a:effectLst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216C1-D481-4311-88AF-1E655C780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in Foreign Language Teaching (FLT)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508BBC-D5DD-45C7-9DEF-A5F9F3045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374" y="1188231"/>
            <a:ext cx="7806615" cy="3589142"/>
          </a:xfrm>
        </p:spPr>
        <p:txBody>
          <a:bodyPr/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AI tools support all 4 skills:</a:t>
            </a:r>
          </a:p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Speaking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 speech recognition, fluency coaches, chatbots</a:t>
            </a:r>
          </a:p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Writing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 Grammarly, translation, scaffolding, coherence</a:t>
            </a:r>
          </a:p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Reading/Vocab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 adaptive texts, AI games</a:t>
            </a:r>
          </a:p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Listening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 chatbot conversations, real-time simulations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Boosts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learner autonomy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confidence, and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critical thinking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Risks: uncritical reliance, lack of cultural fit, and errors without teacher mediation.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92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AACA-3462-49BB-A9ED-C2D4F3791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Gaps &amp; Study Focus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0C3F6-C58E-4700-BB3C-1FC8F2CC5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374" y="1158893"/>
            <a:ext cx="7087809" cy="3556532"/>
          </a:xfrm>
        </p:spPr>
        <p:txBody>
          <a:bodyPr/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Most research overlooks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student-instructor interplay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in AI-rich environments.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This study explores: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Student AI usage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 tasks and behavioral patterns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Instructor beliefs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 impact of experience on AI integration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Interplay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 how both groups shape AI-enhanced English learning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Aims to guide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curriculum design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teacher training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using constructivist and sociocultural principles.</a:t>
            </a:r>
          </a:p>
        </p:txBody>
      </p:sp>
    </p:spTree>
    <p:extLst>
      <p:ext uri="{BB962C8B-B14F-4D97-AF65-F5344CB8AC3E}">
        <p14:creationId xmlns:p14="http://schemas.microsoft.com/office/powerpoint/2010/main" val="3962821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6"/>
          <p:cNvSpPr txBox="1">
            <a:spLocks noGrp="1"/>
          </p:cNvSpPr>
          <p:nvPr>
            <p:ph type="title"/>
          </p:nvPr>
        </p:nvSpPr>
        <p:spPr>
          <a:xfrm>
            <a:off x="1093763" y="2416900"/>
            <a:ext cx="3737286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METHOD</a:t>
            </a:r>
            <a:endParaRPr dirty="0"/>
          </a:p>
        </p:txBody>
      </p:sp>
      <p:sp>
        <p:nvSpPr>
          <p:cNvPr id="274" name="Google Shape;274;p36"/>
          <p:cNvSpPr txBox="1">
            <a:spLocks noGrp="1"/>
          </p:cNvSpPr>
          <p:nvPr>
            <p:ph type="title" idx="2"/>
          </p:nvPr>
        </p:nvSpPr>
        <p:spPr>
          <a:xfrm>
            <a:off x="1093763" y="854000"/>
            <a:ext cx="744900" cy="5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cxnSp>
        <p:nvCxnSpPr>
          <p:cNvPr id="276" name="Google Shape;276;p36"/>
          <p:cNvCxnSpPr/>
          <p:nvPr/>
        </p:nvCxnSpPr>
        <p:spPr>
          <a:xfrm>
            <a:off x="1185749" y="3258696"/>
            <a:ext cx="3645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chemeClr val="lt2">
                <a:alpha val="50000"/>
              </a:scheme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393382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52E72-C198-4FE0-B78B-A8B00E8F6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–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08215-99BB-4F37-B77C-504794DD7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375" y="1080655"/>
            <a:ext cx="7361640" cy="3422887"/>
          </a:xfrm>
        </p:spPr>
        <p:txBody>
          <a:bodyPr/>
          <a:lstStyle/>
          <a:p>
            <a:r>
              <a:rPr lang="en-US" sz="2200" dirty="0">
                <a:latin typeface="Calisto MT" panose="02040603050505030304" pitchFamily="18" charset="0"/>
              </a:rPr>
              <a:t>Quantitative, cross-sectional survey design (Creswell &amp; Creswell, 2018).</a:t>
            </a:r>
          </a:p>
          <a:p>
            <a:r>
              <a:rPr lang="en-US" sz="2200" dirty="0">
                <a:latin typeface="Calisto MT" panose="02040603050505030304" pitchFamily="18" charset="0"/>
              </a:rPr>
              <a:t>• Goal: Investigate AI usage by students and beliefs of English instructors.</a:t>
            </a:r>
          </a:p>
          <a:p>
            <a:r>
              <a:rPr lang="en-US" sz="2200" dirty="0">
                <a:latin typeface="Calisto MT" panose="02040603050505030304" pitchFamily="18" charset="0"/>
              </a:rPr>
              <a:t>• Participants: 186 English-majored students, 32 full-time instructors.</a:t>
            </a:r>
          </a:p>
          <a:p>
            <a:r>
              <a:rPr lang="en-US" sz="2200" dirty="0">
                <a:latin typeface="Calisto MT" panose="02040603050505030304" pitchFamily="18" charset="0"/>
              </a:rPr>
              <a:t>• Data collection: Online surveys analyzed using R (R Core Team, 2024).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35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FDFBA-6991-4DA8-BB7B-45E33292A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374" y="185815"/>
            <a:ext cx="7711201" cy="484094"/>
          </a:xfrm>
        </p:spPr>
        <p:txBody>
          <a:bodyPr/>
          <a:lstStyle/>
          <a:p>
            <a:r>
              <a:rPr lang="en-US" dirty="0"/>
              <a:t>Method – Instruments &amp; Validity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2D327-39BF-4831-B939-1331387EA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89" y="669910"/>
            <a:ext cx="8806600" cy="4205260"/>
          </a:xfrm>
        </p:spPr>
        <p:txBody>
          <a:bodyPr/>
          <a:lstStyle/>
          <a:p>
            <a:r>
              <a:rPr lang="en-US" sz="1700" dirty="0">
                <a:latin typeface="Calisto MT" panose="02040603050505030304" pitchFamily="18" charset="0"/>
              </a:rPr>
              <a:t>Two instruments (students &amp; instructors) using 4-point Likert scales.</a:t>
            </a:r>
          </a:p>
          <a:p>
            <a:r>
              <a:rPr lang="en-US" sz="1700" dirty="0">
                <a:latin typeface="Calisto MT" panose="02040603050505030304" pitchFamily="18" charset="0"/>
              </a:rPr>
              <a:t>• Student survey: AI use frequency, purpose, and benefits.</a:t>
            </a:r>
          </a:p>
          <a:p>
            <a:r>
              <a:rPr lang="en-US" sz="1700" dirty="0">
                <a:latin typeface="Calisto MT" panose="02040603050505030304" pitchFamily="18" charset="0"/>
              </a:rPr>
              <a:t>• Instructor survey: Beliefs, concerns, and ZPD-aligned practices.</a:t>
            </a:r>
          </a:p>
          <a:p>
            <a:r>
              <a:rPr lang="en-US" sz="1700" dirty="0">
                <a:latin typeface="Calisto MT" panose="02040603050505030304" pitchFamily="18" charset="0"/>
              </a:rPr>
              <a:t>• Validity reviewed by TESOL experts; Cronbach’s α &gt; .70 for all scales (Table 1)</a:t>
            </a:r>
          </a:p>
          <a:p>
            <a:r>
              <a:rPr lang="en-US" sz="1800" b="1" dirty="0"/>
              <a:t>Most valued function</a:t>
            </a:r>
            <a:r>
              <a:rPr lang="en-US" sz="1800" dirty="0"/>
              <a:t>: </a:t>
            </a:r>
            <a:r>
              <a:rPr lang="en-US" sz="1800" i="1" dirty="0"/>
              <a:t>AI for error detection and correction</a:t>
            </a:r>
            <a:br>
              <a:rPr lang="en-US" sz="1800" dirty="0"/>
            </a:br>
            <a:r>
              <a:rPr lang="en-US" sz="1800" dirty="0"/>
              <a:t>– Mean = 3.38; 53% of students </a:t>
            </a:r>
            <a:r>
              <a:rPr lang="en-US" sz="1800" i="1" dirty="0"/>
              <a:t>strongly agreed</a:t>
            </a:r>
          </a:p>
          <a:p>
            <a:r>
              <a:rPr lang="en-US" sz="1800" b="1" dirty="0"/>
              <a:t>Second-highest rated use</a:t>
            </a:r>
            <a:r>
              <a:rPr lang="en-US" sz="1800" dirty="0"/>
              <a:t>: </a:t>
            </a:r>
            <a:r>
              <a:rPr lang="en-US" sz="1800" i="1" dirty="0"/>
              <a:t>AI tools help explain concepts/tasks (</a:t>
            </a:r>
            <a:r>
              <a:rPr lang="en-US" sz="1800" dirty="0"/>
              <a:t>Mean = 3.27)</a:t>
            </a:r>
          </a:p>
          <a:p>
            <a:r>
              <a:rPr lang="en-US" sz="1800" b="1" dirty="0"/>
              <a:t>Lowest-rated item</a:t>
            </a:r>
            <a:r>
              <a:rPr lang="en-US" sz="1800" dirty="0"/>
              <a:t>: </a:t>
            </a:r>
            <a:r>
              <a:rPr lang="en-US" sz="1800" i="1" dirty="0"/>
              <a:t>AI helps improve critical thinking</a:t>
            </a:r>
            <a:br>
              <a:rPr lang="en-US" sz="1800" dirty="0"/>
            </a:br>
            <a:r>
              <a:rPr lang="en-US" sz="1800" dirty="0"/>
              <a:t>– Mean = 2.64, with a negative skew (-0.38); 34% of students were disagreed or strongly disagreed.</a:t>
            </a:r>
          </a:p>
          <a:p>
            <a:r>
              <a:rPr lang="en-US" sz="1800" dirty="0"/>
              <a:t>Students </a:t>
            </a:r>
            <a:r>
              <a:rPr lang="en-US" sz="1800" b="1" dirty="0"/>
              <a:t>appreciate AI for practical support</a:t>
            </a:r>
            <a:r>
              <a:rPr lang="en-US" sz="1800" dirty="0"/>
              <a:t> (e.g., grammar help and explanations) but are </a:t>
            </a:r>
            <a:r>
              <a:rPr lang="en-US" sz="1800" b="1" dirty="0"/>
              <a:t>less convinced about its role in developing higher-order thinking skills</a:t>
            </a:r>
            <a:r>
              <a:rPr lang="en-US" sz="1800" dirty="0"/>
              <a:t> like critical thinking.</a:t>
            </a:r>
            <a:endParaRPr lang="en-US" sz="1700" dirty="0">
              <a:latin typeface="Calisto MT" panose="0204060305050503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7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4C00F7-75CF-4F45-885B-CBEF106E0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4128"/>
            <a:ext cx="9144000" cy="277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51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6"/>
          <p:cNvSpPr txBox="1">
            <a:spLocks noGrp="1"/>
          </p:cNvSpPr>
          <p:nvPr>
            <p:ph type="title"/>
          </p:nvPr>
        </p:nvSpPr>
        <p:spPr>
          <a:xfrm>
            <a:off x="1093762" y="2416900"/>
            <a:ext cx="6084522" cy="10402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FINDINGS AND DISCUSSION</a:t>
            </a:r>
            <a:endParaRPr dirty="0"/>
          </a:p>
        </p:txBody>
      </p:sp>
      <p:sp>
        <p:nvSpPr>
          <p:cNvPr id="274" name="Google Shape;274;p36"/>
          <p:cNvSpPr txBox="1">
            <a:spLocks noGrp="1"/>
          </p:cNvSpPr>
          <p:nvPr>
            <p:ph type="title" idx="2"/>
          </p:nvPr>
        </p:nvSpPr>
        <p:spPr>
          <a:xfrm>
            <a:off x="1093763" y="854000"/>
            <a:ext cx="744900" cy="5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cxnSp>
        <p:nvCxnSpPr>
          <p:cNvPr id="276" name="Google Shape;276;p36"/>
          <p:cNvCxnSpPr/>
          <p:nvPr/>
        </p:nvCxnSpPr>
        <p:spPr>
          <a:xfrm>
            <a:off x="1185749" y="3258696"/>
            <a:ext cx="3645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chemeClr val="lt2">
                <a:alpha val="50000"/>
              </a:scheme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295926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EAA06E-FDAF-4409-A125-8F157AB94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14"/>
            <a:ext cx="9144000" cy="506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58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56642-D559-4C96-91E1-1BFC0157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and Use of Exploratory Factor Analysis (EFA)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8D58E-E636-40E7-922A-02312F544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375" y="982302"/>
            <a:ext cx="8100006" cy="3322375"/>
          </a:xfrm>
        </p:spPr>
        <p:txBody>
          <a:bodyPr/>
          <a:lstStyle/>
          <a:p>
            <a:r>
              <a:rPr lang="en-US" sz="2000" b="1" dirty="0"/>
              <a:t>Why EFA?</a:t>
            </a:r>
            <a:br>
              <a:rPr lang="en-US" sz="2000" dirty="0"/>
            </a:br>
            <a:r>
              <a:rPr lang="en-US" sz="2000" dirty="0"/>
              <a:t>➤ EFA was used to </a:t>
            </a:r>
            <a:r>
              <a:rPr lang="en-US" sz="2000" b="1" dirty="0"/>
              <a:t>uncover underlying dimensions</a:t>
            </a:r>
            <a:r>
              <a:rPr lang="en-US" sz="2000" dirty="0"/>
              <a:t> (or "factors") in student AI use behavior without imposing a predefined structure.</a:t>
            </a:r>
            <a:br>
              <a:rPr lang="en-US" sz="2000" dirty="0"/>
            </a:br>
            <a:r>
              <a:rPr lang="en-US" sz="2000" dirty="0"/>
              <a:t>➤ Helps determine </a:t>
            </a:r>
            <a:r>
              <a:rPr lang="en-US" sz="2000" b="1" dirty="0"/>
              <a:t>how different survey items cluster together</a:t>
            </a:r>
            <a:r>
              <a:rPr lang="en-US" sz="2000" dirty="0"/>
              <a:t>, revealing patterns in how students interact with AI.</a:t>
            </a:r>
          </a:p>
          <a:p>
            <a:r>
              <a:rPr lang="en-US" sz="2000" b="1" dirty="0"/>
              <a:t>Model Fit and Results:</a:t>
            </a:r>
            <a:br>
              <a:rPr lang="en-US" sz="2000" dirty="0"/>
            </a:br>
            <a:r>
              <a:rPr lang="en-US" sz="2000" dirty="0"/>
              <a:t>➤ Two-factor model explained </a:t>
            </a:r>
            <a:r>
              <a:rPr lang="en-US" sz="2000" b="1" dirty="0"/>
              <a:t>50% of total variance</a:t>
            </a:r>
            <a:br>
              <a:rPr lang="en-US" sz="2000" dirty="0"/>
            </a:br>
            <a:r>
              <a:rPr lang="en-US" sz="2000" dirty="0"/>
              <a:t>– Factor 1: 32% | Factor 2: 18%</a:t>
            </a:r>
            <a:br>
              <a:rPr lang="en-US" sz="2000" dirty="0"/>
            </a:br>
            <a:r>
              <a:rPr lang="en-US" sz="2000" dirty="0"/>
              <a:t>➤ Good model fit confirmed by key statistics:</a:t>
            </a:r>
            <a:br>
              <a:rPr lang="en-US" sz="2000" dirty="0"/>
            </a:br>
            <a:r>
              <a:rPr lang="en-US" sz="2000" dirty="0"/>
              <a:t>– RMSEA = 0.073 | TLI = 0.869 | RMSR = 0.05</a:t>
            </a:r>
          </a:p>
        </p:txBody>
      </p:sp>
    </p:spTree>
    <p:extLst>
      <p:ext uri="{BB962C8B-B14F-4D97-AF65-F5344CB8AC3E}">
        <p14:creationId xmlns:p14="http://schemas.microsoft.com/office/powerpoint/2010/main" val="755069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0A9C-87D0-40CD-B0E7-8BC93762F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Identified AI-Use Factors Among Students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120B2-C98B-4927-8B59-A52B0D9F5D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374" y="987749"/>
            <a:ext cx="7762607" cy="3916760"/>
          </a:xfrm>
        </p:spPr>
        <p:txBody>
          <a:bodyPr/>
          <a:lstStyle/>
          <a:p>
            <a:r>
              <a:rPr lang="en-US" sz="1700" b="1" dirty="0">
                <a:latin typeface="Calisto MT" panose="02040603050505030304" pitchFamily="18" charset="0"/>
              </a:rPr>
              <a:t>Factor 1: Collaborative/Metacognitive Use</a:t>
            </a:r>
            <a:br>
              <a:rPr lang="en-US" sz="1700" dirty="0">
                <a:latin typeface="Calisto MT" panose="02040603050505030304" pitchFamily="18" charset="0"/>
              </a:rPr>
            </a:br>
            <a:r>
              <a:rPr lang="en-US" sz="1700" dirty="0">
                <a:latin typeface="Calisto MT" panose="02040603050505030304" pitchFamily="18" charset="0"/>
              </a:rPr>
              <a:t>➤ Students use AI for </a:t>
            </a:r>
            <a:r>
              <a:rPr lang="en-US" sz="1700" b="1" dirty="0">
                <a:latin typeface="Calisto MT" panose="02040603050505030304" pitchFamily="18" charset="0"/>
              </a:rPr>
              <a:t>idea generation, multiple drafts, formative feedback</a:t>
            </a:r>
            <a:br>
              <a:rPr lang="en-US" sz="1700" dirty="0">
                <a:latin typeface="Calisto MT" panose="02040603050505030304" pitchFamily="18" charset="0"/>
              </a:rPr>
            </a:br>
            <a:r>
              <a:rPr lang="en-US" sz="1700" dirty="0">
                <a:latin typeface="Calisto MT" panose="02040603050505030304" pitchFamily="18" charset="0"/>
              </a:rPr>
              <a:t>➤ Reflects </a:t>
            </a:r>
            <a:r>
              <a:rPr lang="en-US" sz="1700" b="1" dirty="0">
                <a:latin typeface="Calisto MT" panose="02040603050505030304" pitchFamily="18" charset="0"/>
              </a:rPr>
              <a:t>constructivist and sociocultural learning</a:t>
            </a:r>
            <a:r>
              <a:rPr lang="en-US" sz="1700" dirty="0">
                <a:latin typeface="Calisto MT" panose="02040603050505030304" pitchFamily="18" charset="0"/>
              </a:rPr>
              <a:t> (Bruner, Vygotsky)</a:t>
            </a:r>
            <a:br>
              <a:rPr lang="en-US" sz="1700" dirty="0">
                <a:latin typeface="Calisto MT" panose="02040603050505030304" pitchFamily="18" charset="0"/>
              </a:rPr>
            </a:br>
            <a:r>
              <a:rPr lang="en-US" sz="1700" dirty="0">
                <a:latin typeface="Calisto MT" panose="02040603050505030304" pitchFamily="18" charset="0"/>
              </a:rPr>
              <a:t>➤ AI as a </a:t>
            </a:r>
            <a:r>
              <a:rPr lang="en-US" sz="1700" b="1" dirty="0">
                <a:latin typeface="Calisto MT" panose="02040603050505030304" pitchFamily="18" charset="0"/>
              </a:rPr>
              <a:t>scaffold for higher-order thinking</a:t>
            </a:r>
          </a:p>
          <a:p>
            <a:r>
              <a:rPr lang="en-US" sz="1700" b="1" dirty="0">
                <a:latin typeface="Calisto MT" panose="02040603050505030304" pitchFamily="18" charset="0"/>
              </a:rPr>
              <a:t>Factor 2: Instrumental/Performance-Oriented Use</a:t>
            </a:r>
            <a:br>
              <a:rPr lang="en-US" sz="1700" dirty="0">
                <a:latin typeface="Calisto MT" panose="02040603050505030304" pitchFamily="18" charset="0"/>
              </a:rPr>
            </a:br>
            <a:r>
              <a:rPr lang="en-US" sz="1700" dirty="0">
                <a:latin typeface="Calisto MT" panose="02040603050505030304" pitchFamily="18" charset="0"/>
              </a:rPr>
              <a:t>➤ Focused on </a:t>
            </a:r>
            <a:r>
              <a:rPr lang="en-US" sz="1700" b="1" dirty="0">
                <a:latin typeface="Calisto MT" panose="02040603050505030304" pitchFamily="18" charset="0"/>
              </a:rPr>
              <a:t>grades, convenience, and quick task completion</a:t>
            </a:r>
            <a:br>
              <a:rPr lang="en-US" sz="1700" dirty="0">
                <a:latin typeface="Calisto MT" panose="02040603050505030304" pitchFamily="18" charset="0"/>
              </a:rPr>
            </a:br>
            <a:r>
              <a:rPr lang="en-US" sz="1700" dirty="0">
                <a:latin typeface="Calisto MT" panose="02040603050505030304" pitchFamily="18" charset="0"/>
              </a:rPr>
              <a:t>➤ Indicates </a:t>
            </a:r>
            <a:r>
              <a:rPr lang="en-US" sz="1700" b="1" dirty="0">
                <a:latin typeface="Calisto MT" panose="02040603050505030304" pitchFamily="18" charset="0"/>
              </a:rPr>
              <a:t>surface-level engagement</a:t>
            </a:r>
            <a:r>
              <a:rPr lang="en-US" sz="1700" dirty="0">
                <a:latin typeface="Calisto MT" panose="02040603050505030304" pitchFamily="18" charset="0"/>
              </a:rPr>
              <a:t> with minimal cognitive effort</a:t>
            </a:r>
            <a:br>
              <a:rPr lang="en-US" sz="1700" dirty="0">
                <a:latin typeface="Calisto MT" panose="02040603050505030304" pitchFamily="18" charset="0"/>
              </a:rPr>
            </a:br>
            <a:r>
              <a:rPr lang="en-US" sz="1700" dirty="0">
                <a:latin typeface="Calisto MT" panose="02040603050505030304" pitchFamily="18" charset="0"/>
              </a:rPr>
              <a:t>➤ Reflects pressure of </a:t>
            </a:r>
            <a:r>
              <a:rPr lang="en-US" sz="1700" b="1" dirty="0">
                <a:latin typeface="Calisto MT" panose="02040603050505030304" pitchFamily="18" charset="0"/>
              </a:rPr>
              <a:t>performance-driven learning environments</a:t>
            </a:r>
          </a:p>
          <a:p>
            <a:r>
              <a:rPr lang="en-US" sz="1700" dirty="0">
                <a:latin typeface="Calisto MT" panose="02040603050505030304" pitchFamily="18" charset="0"/>
              </a:rPr>
              <a:t>Students use AI both as a </a:t>
            </a:r>
            <a:r>
              <a:rPr lang="en-US" sz="1700" b="1" dirty="0">
                <a:latin typeface="Calisto MT" panose="02040603050505030304" pitchFamily="18" charset="0"/>
              </a:rPr>
              <a:t>cognitive learning partner</a:t>
            </a:r>
            <a:r>
              <a:rPr lang="en-US" sz="1700" dirty="0">
                <a:latin typeface="Calisto MT" panose="02040603050505030304" pitchFamily="18" charset="0"/>
              </a:rPr>
              <a:t> and a </a:t>
            </a:r>
            <a:r>
              <a:rPr lang="en-US" sz="1700" b="1" dirty="0">
                <a:latin typeface="Calisto MT" panose="02040603050505030304" pitchFamily="18" charset="0"/>
              </a:rPr>
              <a:t>performance tool</a:t>
            </a:r>
          </a:p>
          <a:p>
            <a:r>
              <a:rPr lang="en-US" sz="1700" dirty="0">
                <a:latin typeface="Calisto MT" panose="02040603050505030304" pitchFamily="18" charset="0"/>
              </a:rPr>
              <a:t>Moderate correlation between the two factors (r = 0.63)</a:t>
            </a:r>
            <a:br>
              <a:rPr lang="en-US" sz="1700" dirty="0">
                <a:latin typeface="Calisto MT" panose="02040603050505030304" pitchFamily="18" charset="0"/>
              </a:rPr>
            </a:br>
            <a:r>
              <a:rPr lang="en-US" sz="1700" dirty="0">
                <a:latin typeface="Calisto MT" panose="02040603050505030304" pitchFamily="18" charset="0"/>
              </a:rPr>
              <a:t>➤ Some students blend both approaches</a:t>
            </a:r>
          </a:p>
          <a:p>
            <a:r>
              <a:rPr lang="en-US" sz="1700" dirty="0">
                <a:latin typeface="Calisto MT" panose="02040603050505030304" pitchFamily="18" charset="0"/>
              </a:rPr>
              <a:t>Highlights need for </a:t>
            </a:r>
            <a:r>
              <a:rPr lang="en-US" sz="1700" b="1" dirty="0">
                <a:latin typeface="Calisto MT" panose="02040603050505030304" pitchFamily="18" charset="0"/>
              </a:rPr>
              <a:t>critical guidance</a:t>
            </a:r>
            <a:r>
              <a:rPr lang="en-US" sz="1700" dirty="0">
                <a:latin typeface="Calisto MT" panose="02040603050505030304" pitchFamily="18" charset="0"/>
              </a:rPr>
              <a:t> to prevent over-reliance and promote meaningful learning (</a:t>
            </a:r>
            <a:r>
              <a:rPr lang="en-US" sz="1700" dirty="0" err="1">
                <a:latin typeface="Calisto MT" panose="02040603050505030304" pitchFamily="18" charset="0"/>
              </a:rPr>
              <a:t>Popenici</a:t>
            </a:r>
            <a:r>
              <a:rPr lang="en-US" sz="1700" dirty="0">
                <a:latin typeface="Calisto MT" panose="02040603050505030304" pitchFamily="18" charset="0"/>
              </a:rPr>
              <a:t> &amp; Kerr, 2017)</a:t>
            </a:r>
          </a:p>
        </p:txBody>
      </p:sp>
    </p:spTree>
    <p:extLst>
      <p:ext uri="{BB962C8B-B14F-4D97-AF65-F5344CB8AC3E}">
        <p14:creationId xmlns:p14="http://schemas.microsoft.com/office/powerpoint/2010/main" val="192728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>
            <a:spLocks noGrp="1"/>
          </p:cNvSpPr>
          <p:nvPr>
            <p:ph type="title" idx="21"/>
          </p:nvPr>
        </p:nvSpPr>
        <p:spPr>
          <a:xfrm>
            <a:off x="716375" y="445025"/>
            <a:ext cx="77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 sz="2600" b="0">
              <a:latin typeface="Alexandria SemiBold"/>
              <a:ea typeface="Alexandria SemiBold"/>
              <a:cs typeface="Alexandria SemiBold"/>
              <a:sym typeface="Alexandria SemiBold"/>
            </a:endParaRPr>
          </a:p>
        </p:txBody>
      </p:sp>
      <p:sp>
        <p:nvSpPr>
          <p:cNvPr id="251" name="Google Shape;251;p35"/>
          <p:cNvSpPr txBox="1">
            <a:spLocks noGrp="1"/>
          </p:cNvSpPr>
          <p:nvPr>
            <p:ph type="title"/>
          </p:nvPr>
        </p:nvSpPr>
        <p:spPr>
          <a:xfrm>
            <a:off x="716375" y="1217325"/>
            <a:ext cx="6825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52" name="Google Shape;252;p35"/>
          <p:cNvSpPr txBox="1">
            <a:spLocks noGrp="1"/>
          </p:cNvSpPr>
          <p:nvPr>
            <p:ph type="subTitle" idx="1"/>
          </p:nvPr>
        </p:nvSpPr>
        <p:spPr>
          <a:xfrm>
            <a:off x="716375" y="2098425"/>
            <a:ext cx="22563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describe the topic of the section her</a:t>
            </a:r>
            <a:endParaRPr dirty="0"/>
          </a:p>
        </p:txBody>
      </p:sp>
      <p:sp>
        <p:nvSpPr>
          <p:cNvPr id="253" name="Google Shape;253;p35"/>
          <p:cNvSpPr txBox="1">
            <a:spLocks noGrp="1"/>
          </p:cNvSpPr>
          <p:nvPr>
            <p:ph type="subTitle" idx="2"/>
          </p:nvPr>
        </p:nvSpPr>
        <p:spPr>
          <a:xfrm>
            <a:off x="716375" y="1700025"/>
            <a:ext cx="2256300" cy="4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Introduction</a:t>
            </a:r>
            <a:endParaRPr dirty="0"/>
          </a:p>
        </p:txBody>
      </p:sp>
      <p:sp>
        <p:nvSpPr>
          <p:cNvPr id="254" name="Google Shape;254;p35"/>
          <p:cNvSpPr txBox="1">
            <a:spLocks noGrp="1"/>
          </p:cNvSpPr>
          <p:nvPr>
            <p:ph type="title" idx="3"/>
          </p:nvPr>
        </p:nvSpPr>
        <p:spPr>
          <a:xfrm>
            <a:off x="3201275" y="1217325"/>
            <a:ext cx="6825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55" name="Google Shape;255;p35"/>
          <p:cNvSpPr txBox="1">
            <a:spLocks noGrp="1"/>
          </p:cNvSpPr>
          <p:nvPr>
            <p:ph type="subTitle" idx="4"/>
          </p:nvPr>
        </p:nvSpPr>
        <p:spPr>
          <a:xfrm>
            <a:off x="3201275" y="2098425"/>
            <a:ext cx="22563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256" name="Google Shape;256;p35"/>
          <p:cNvSpPr txBox="1">
            <a:spLocks noGrp="1"/>
          </p:cNvSpPr>
          <p:nvPr>
            <p:ph type="subTitle" idx="5"/>
          </p:nvPr>
        </p:nvSpPr>
        <p:spPr>
          <a:xfrm>
            <a:off x="3201275" y="1700025"/>
            <a:ext cx="2256300" cy="4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Theoretical Framework</a:t>
            </a:r>
            <a:endParaRPr dirty="0"/>
          </a:p>
        </p:txBody>
      </p:sp>
      <p:sp>
        <p:nvSpPr>
          <p:cNvPr id="257" name="Google Shape;257;p35"/>
          <p:cNvSpPr txBox="1">
            <a:spLocks noGrp="1"/>
          </p:cNvSpPr>
          <p:nvPr>
            <p:ph type="title" idx="6"/>
          </p:nvPr>
        </p:nvSpPr>
        <p:spPr>
          <a:xfrm>
            <a:off x="5686175" y="1217325"/>
            <a:ext cx="6825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58" name="Google Shape;258;p35"/>
          <p:cNvSpPr txBox="1">
            <a:spLocks noGrp="1"/>
          </p:cNvSpPr>
          <p:nvPr>
            <p:ph type="subTitle" idx="7"/>
          </p:nvPr>
        </p:nvSpPr>
        <p:spPr>
          <a:xfrm>
            <a:off x="5686175" y="2098425"/>
            <a:ext cx="22563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259" name="Google Shape;259;p35"/>
          <p:cNvSpPr txBox="1">
            <a:spLocks noGrp="1"/>
          </p:cNvSpPr>
          <p:nvPr>
            <p:ph type="subTitle" idx="8"/>
          </p:nvPr>
        </p:nvSpPr>
        <p:spPr>
          <a:xfrm>
            <a:off x="5686175" y="1700025"/>
            <a:ext cx="2256300" cy="4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Method</a:t>
            </a:r>
            <a:endParaRPr dirty="0"/>
          </a:p>
        </p:txBody>
      </p:sp>
      <p:sp>
        <p:nvSpPr>
          <p:cNvPr id="260" name="Google Shape;260;p35"/>
          <p:cNvSpPr txBox="1">
            <a:spLocks noGrp="1"/>
          </p:cNvSpPr>
          <p:nvPr>
            <p:ph type="title" idx="9"/>
          </p:nvPr>
        </p:nvSpPr>
        <p:spPr>
          <a:xfrm>
            <a:off x="716375" y="3032425"/>
            <a:ext cx="6825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61" name="Google Shape;261;p35"/>
          <p:cNvSpPr txBox="1">
            <a:spLocks noGrp="1"/>
          </p:cNvSpPr>
          <p:nvPr>
            <p:ph type="subTitle" idx="13"/>
          </p:nvPr>
        </p:nvSpPr>
        <p:spPr>
          <a:xfrm>
            <a:off x="716375" y="3913525"/>
            <a:ext cx="22563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262" name="Google Shape;262;p35"/>
          <p:cNvSpPr txBox="1">
            <a:spLocks noGrp="1"/>
          </p:cNvSpPr>
          <p:nvPr>
            <p:ph type="subTitle" idx="14"/>
          </p:nvPr>
        </p:nvSpPr>
        <p:spPr>
          <a:xfrm>
            <a:off x="716375" y="3515125"/>
            <a:ext cx="2256300" cy="4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Findings and Discussion</a:t>
            </a:r>
            <a:endParaRPr dirty="0"/>
          </a:p>
        </p:txBody>
      </p:sp>
      <p:sp>
        <p:nvSpPr>
          <p:cNvPr id="263" name="Google Shape;263;p35"/>
          <p:cNvSpPr txBox="1">
            <a:spLocks noGrp="1"/>
          </p:cNvSpPr>
          <p:nvPr>
            <p:ph type="title" idx="15"/>
          </p:nvPr>
        </p:nvSpPr>
        <p:spPr>
          <a:xfrm>
            <a:off x="3201275" y="3032425"/>
            <a:ext cx="6825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64" name="Google Shape;264;p35"/>
          <p:cNvSpPr txBox="1">
            <a:spLocks noGrp="1"/>
          </p:cNvSpPr>
          <p:nvPr>
            <p:ph type="subTitle" idx="16"/>
          </p:nvPr>
        </p:nvSpPr>
        <p:spPr>
          <a:xfrm>
            <a:off x="3201275" y="3913525"/>
            <a:ext cx="22563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265" name="Google Shape;265;p35"/>
          <p:cNvSpPr txBox="1">
            <a:spLocks noGrp="1"/>
          </p:cNvSpPr>
          <p:nvPr>
            <p:ph type="subTitle" idx="17"/>
          </p:nvPr>
        </p:nvSpPr>
        <p:spPr>
          <a:xfrm>
            <a:off x="3201275" y="3515125"/>
            <a:ext cx="2256300" cy="4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Conclusion</a:t>
            </a:r>
            <a:endParaRPr dirty="0"/>
          </a:p>
        </p:txBody>
      </p:sp>
      <p:sp>
        <p:nvSpPr>
          <p:cNvPr id="266" name="Google Shape;266;p35"/>
          <p:cNvSpPr txBox="1">
            <a:spLocks noGrp="1"/>
          </p:cNvSpPr>
          <p:nvPr>
            <p:ph type="title" idx="18"/>
          </p:nvPr>
        </p:nvSpPr>
        <p:spPr>
          <a:xfrm>
            <a:off x="5686175" y="3032425"/>
            <a:ext cx="6825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67" name="Google Shape;267;p35"/>
          <p:cNvSpPr txBox="1">
            <a:spLocks noGrp="1"/>
          </p:cNvSpPr>
          <p:nvPr>
            <p:ph type="subTitle" idx="19"/>
          </p:nvPr>
        </p:nvSpPr>
        <p:spPr>
          <a:xfrm>
            <a:off x="5686175" y="3913525"/>
            <a:ext cx="22563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268" name="Google Shape;268;p35"/>
          <p:cNvSpPr txBox="1">
            <a:spLocks noGrp="1"/>
          </p:cNvSpPr>
          <p:nvPr>
            <p:ph type="subTitle" idx="20"/>
          </p:nvPr>
        </p:nvSpPr>
        <p:spPr>
          <a:xfrm>
            <a:off x="5686175" y="3515125"/>
            <a:ext cx="2256300" cy="4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Q&amp;A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1530F7-EB00-45C6-8D34-6968AE673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64"/>
            <a:ext cx="9144000" cy="512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46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6"/>
          <p:cNvSpPr txBox="1">
            <a:spLocks noGrp="1"/>
          </p:cNvSpPr>
          <p:nvPr>
            <p:ph type="title"/>
          </p:nvPr>
        </p:nvSpPr>
        <p:spPr>
          <a:xfrm>
            <a:off x="716375" y="445025"/>
            <a:ext cx="77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558" name="Google Shape;558;p56"/>
          <p:cNvSpPr txBox="1"/>
          <p:nvPr/>
        </p:nvSpPr>
        <p:spPr>
          <a:xfrm>
            <a:off x="716387" y="1198011"/>
            <a:ext cx="3922500" cy="3187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700" b="1" dirty="0">
                <a:solidFill>
                  <a:srgbClr val="FF0000"/>
                </a:solidFill>
              </a:rPr>
              <a:t>No significant GPA-based differences</a:t>
            </a:r>
            <a:r>
              <a:rPr lang="en-US" sz="1700" dirty="0">
                <a:solidFill>
                  <a:srgbClr val="FF0000"/>
                </a:solidFill>
              </a:rPr>
              <a:t> in AI usage patterns</a:t>
            </a:r>
            <a:br>
              <a:rPr lang="en-US" sz="1700" dirty="0">
                <a:solidFill>
                  <a:srgbClr val="FF0000"/>
                </a:solidFill>
              </a:rPr>
            </a:br>
            <a:r>
              <a:rPr lang="en-US" sz="1700" dirty="0">
                <a:solidFill>
                  <a:srgbClr val="FF0000"/>
                </a:solidFill>
              </a:rPr>
              <a:t>➤ High-, mid-, and low-GPA students reported </a:t>
            </a:r>
            <a:r>
              <a:rPr lang="en-US" sz="1700" b="1" dirty="0">
                <a:solidFill>
                  <a:srgbClr val="FF0000"/>
                </a:solidFill>
              </a:rPr>
              <a:t>similar levels of AI engagement</a:t>
            </a:r>
            <a:br>
              <a:rPr lang="en-US" sz="1700" dirty="0">
                <a:solidFill>
                  <a:srgbClr val="FF0000"/>
                </a:solidFill>
              </a:rPr>
            </a:br>
            <a:r>
              <a:rPr lang="en-US" sz="1700" dirty="0">
                <a:solidFill>
                  <a:srgbClr val="FF0000"/>
                </a:solidFill>
              </a:rPr>
              <a:t>➤ Slight trend: Students with lower GPAs had marginally lower Constructive Use scores (ΔM = –0.21), but not statistically meaningful</a:t>
            </a:r>
            <a:endParaRPr sz="1700" dirty="0">
              <a:solidFill>
                <a:srgbClr val="FF0000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  <p:sp>
        <p:nvSpPr>
          <p:cNvPr id="560" name="Google Shape;560;p56"/>
          <p:cNvSpPr txBox="1"/>
          <p:nvPr/>
        </p:nvSpPr>
        <p:spPr>
          <a:xfrm>
            <a:off x="4947762" y="1119773"/>
            <a:ext cx="3218270" cy="211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600" b="1" dirty="0">
                <a:solidFill>
                  <a:srgbClr val="FF0000"/>
                </a:solidFill>
              </a:rPr>
              <a:t>Challenge to assumptions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➤ Contradicts the belief that </a:t>
            </a:r>
            <a:r>
              <a:rPr lang="en-US" sz="1600" b="1" dirty="0">
                <a:solidFill>
                  <a:srgbClr val="FF0000"/>
                </a:solidFill>
              </a:rPr>
              <a:t>high-achieving students use AI more strategically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➤ Suggests AI is often used similarly regardless of academic standing</a:t>
            </a:r>
            <a:endParaRPr sz="1600" dirty="0">
              <a:solidFill>
                <a:srgbClr val="FF0000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  <p:sp>
        <p:nvSpPr>
          <p:cNvPr id="562" name="Google Shape;562;p56"/>
          <p:cNvSpPr txBox="1"/>
          <p:nvPr/>
        </p:nvSpPr>
        <p:spPr>
          <a:xfrm>
            <a:off x="4638887" y="3238199"/>
            <a:ext cx="4275291" cy="179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700" b="1" dirty="0">
                <a:solidFill>
                  <a:srgbClr val="FF0000"/>
                </a:solidFill>
              </a:rPr>
              <a:t>Need for pedagogical scaffolding</a:t>
            </a:r>
            <a:br>
              <a:rPr lang="en-US" sz="1700" dirty="0">
                <a:solidFill>
                  <a:srgbClr val="FF0000"/>
                </a:solidFill>
              </a:rPr>
            </a:br>
            <a:r>
              <a:rPr lang="en-US" sz="1700" dirty="0">
                <a:solidFill>
                  <a:srgbClr val="FF0000"/>
                </a:solidFill>
              </a:rPr>
              <a:t>➤ Mere </a:t>
            </a:r>
            <a:r>
              <a:rPr lang="en-US" sz="1700" b="1" dirty="0">
                <a:solidFill>
                  <a:srgbClr val="FF0000"/>
                </a:solidFill>
              </a:rPr>
              <a:t>frequency or enjoyment</a:t>
            </a:r>
            <a:r>
              <a:rPr lang="en-US" sz="1700" dirty="0">
                <a:solidFill>
                  <a:srgbClr val="FF0000"/>
                </a:solidFill>
              </a:rPr>
              <a:t> of AI tools does </a:t>
            </a:r>
            <a:r>
              <a:rPr lang="en-US" sz="1700" b="1" dirty="0">
                <a:solidFill>
                  <a:srgbClr val="FF0000"/>
                </a:solidFill>
              </a:rPr>
              <a:t>not guarantee learning gains</a:t>
            </a:r>
            <a:br>
              <a:rPr lang="en-US" sz="1700" dirty="0">
                <a:solidFill>
                  <a:srgbClr val="FF0000"/>
                </a:solidFill>
              </a:rPr>
            </a:br>
            <a:r>
              <a:rPr lang="en-US" sz="1700" dirty="0">
                <a:solidFill>
                  <a:srgbClr val="FF0000"/>
                </a:solidFill>
              </a:rPr>
              <a:t>➤ Highlights the need for </a:t>
            </a:r>
            <a:r>
              <a:rPr lang="en-US" sz="1700" b="1" dirty="0">
                <a:solidFill>
                  <a:srgbClr val="FF0000"/>
                </a:solidFill>
              </a:rPr>
              <a:t>intentional guidance</a:t>
            </a:r>
            <a:r>
              <a:rPr lang="en-US" sz="1700" dirty="0">
                <a:solidFill>
                  <a:srgbClr val="FF0000"/>
                </a:solidFill>
              </a:rPr>
              <a:t> to foster critical and reflective AI use </a:t>
            </a:r>
            <a:endParaRPr sz="1700" dirty="0">
              <a:solidFill>
                <a:srgbClr val="FF0000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1B362-2FF3-4073-A0B9-15042FD7A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00" y="0"/>
            <a:ext cx="8788290" cy="593890"/>
          </a:xfrm>
        </p:spPr>
        <p:txBody>
          <a:bodyPr/>
          <a:lstStyle/>
          <a:p>
            <a:r>
              <a:rPr lang="en-US" sz="2500" dirty="0">
                <a:latin typeface="Abadi" panose="020B0604020104020204" pitchFamily="34" charset="0"/>
              </a:rPr>
              <a:t>Teacher’s survey: </a:t>
            </a:r>
            <a:r>
              <a:rPr lang="en-US" sz="2500" b="1" i="1" dirty="0">
                <a:latin typeface="Abadi" panose="020B0604020104020204" pitchFamily="34" charset="0"/>
              </a:rPr>
              <a:t>ZPD-aligned practices </a:t>
            </a:r>
            <a:r>
              <a:rPr lang="en-US" sz="2500" dirty="0">
                <a:latin typeface="Abadi" panose="020B0604020104020204" pitchFamily="34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9803F-DB9C-4A23-9214-890EAC3C7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823" y="674016"/>
            <a:ext cx="4694547" cy="4407031"/>
          </a:xfrm>
        </p:spPr>
        <p:txBody>
          <a:bodyPr/>
          <a:lstStyle/>
          <a:p>
            <a:pPr algn="l"/>
            <a:r>
              <a:rPr lang="en-US" sz="2000" b="1" dirty="0">
                <a:latin typeface="Calisto MT" panose="02040603050505030304" pitchFamily="18" charset="0"/>
                <a:cs typeface="Aldhabi" panose="01000000000000000000" pitchFamily="2" charset="-78"/>
              </a:rPr>
              <a:t>Overall mean ZPD score</a:t>
            </a:r>
            <a:r>
              <a:rPr lang="en-US" sz="2000" dirty="0">
                <a:latin typeface="Calisto MT" panose="02040603050505030304" pitchFamily="18" charset="0"/>
                <a:cs typeface="Aldhabi" panose="01000000000000000000" pitchFamily="2" charset="-78"/>
              </a:rPr>
              <a:t> = 3.04 (on a 4-point scale).</a:t>
            </a:r>
          </a:p>
          <a:p>
            <a:pPr algn="l"/>
            <a:r>
              <a:rPr lang="en-US" sz="2000" dirty="0">
                <a:latin typeface="Calisto MT" panose="02040603050505030304" pitchFamily="18" charset="0"/>
                <a:cs typeface="Aldhabi" panose="01000000000000000000" pitchFamily="2" charset="-78"/>
              </a:rPr>
              <a:t>➤ Indicates </a:t>
            </a:r>
            <a:r>
              <a:rPr lang="en-US" sz="2000" b="1" dirty="0">
                <a:latin typeface="Calisto MT" panose="02040603050505030304" pitchFamily="18" charset="0"/>
                <a:cs typeface="Aldhabi" panose="01000000000000000000" pitchFamily="2" charset="-78"/>
              </a:rPr>
              <a:t>moderately high commitment</a:t>
            </a:r>
            <a:r>
              <a:rPr lang="en-US" sz="2000" dirty="0">
                <a:latin typeface="Calisto MT" panose="02040603050505030304" pitchFamily="18" charset="0"/>
                <a:cs typeface="Aldhabi" panose="01000000000000000000" pitchFamily="2" charset="-78"/>
              </a:rPr>
              <a:t> to using AI for scaffolding instruction</a:t>
            </a:r>
          </a:p>
          <a:p>
            <a:pPr algn="l"/>
            <a:r>
              <a:rPr lang="en-US" sz="2000" dirty="0">
                <a:latin typeface="Calisto MT" panose="02040603050505030304" pitchFamily="18" charset="0"/>
                <a:cs typeface="Aldhabi" panose="01000000000000000000" pitchFamily="2" charset="-78"/>
              </a:rPr>
              <a:t>➤ Supports </a:t>
            </a:r>
            <a:r>
              <a:rPr lang="en-US" sz="2000" b="1" dirty="0">
                <a:latin typeface="Calisto MT" panose="02040603050505030304" pitchFamily="18" charset="0"/>
                <a:cs typeface="Aldhabi" panose="01000000000000000000" pitchFamily="2" charset="-78"/>
              </a:rPr>
              <a:t>Vygotsky’s sociocultural theory</a:t>
            </a:r>
            <a:r>
              <a:rPr lang="en-US" sz="2000" dirty="0">
                <a:latin typeface="Calisto MT" panose="02040603050505030304" pitchFamily="18" charset="0"/>
                <a:cs typeface="Aldhabi" panose="01000000000000000000" pitchFamily="2" charset="-78"/>
              </a:rPr>
              <a:t>: learning occurs within guided support zones (ZPD)</a:t>
            </a:r>
          </a:p>
          <a:p>
            <a:pPr algn="l"/>
            <a:r>
              <a:rPr lang="en-US" sz="2000" dirty="0">
                <a:latin typeface="Calisto MT" panose="02040603050505030304" pitchFamily="18" charset="0"/>
                <a:cs typeface="Aldhabi" panose="01000000000000000000" pitchFamily="2" charset="-78"/>
              </a:rPr>
              <a:t>Most instructor scores fell between </a:t>
            </a:r>
            <a:r>
              <a:rPr lang="en-US" sz="2000" b="1" dirty="0">
                <a:latin typeface="Calisto MT" panose="02040603050505030304" pitchFamily="18" charset="0"/>
                <a:cs typeface="Aldhabi" panose="01000000000000000000" pitchFamily="2" charset="-78"/>
              </a:rPr>
              <a:t>2.4 and 3.6</a:t>
            </a:r>
            <a:r>
              <a:rPr lang="en-US" sz="2000" dirty="0">
                <a:latin typeface="Calisto MT" panose="02040603050505030304" pitchFamily="18" charset="0"/>
                <a:cs typeface="Aldhabi" panose="01000000000000000000" pitchFamily="2" charset="-78"/>
              </a:rPr>
              <a:t>, showing </a:t>
            </a:r>
            <a:r>
              <a:rPr lang="en-US" sz="2000" b="1" dirty="0">
                <a:latin typeface="Calisto MT" panose="02040603050505030304" pitchFamily="18" charset="0"/>
                <a:cs typeface="Aldhabi" panose="01000000000000000000" pitchFamily="2" charset="-78"/>
              </a:rPr>
              <a:t>consistent pedagogical intentions</a:t>
            </a:r>
          </a:p>
          <a:p>
            <a:pPr algn="l"/>
            <a:r>
              <a:rPr lang="en-US" sz="2000" dirty="0">
                <a:latin typeface="Calisto MT" panose="02040603050505030304" pitchFamily="18" charset="0"/>
                <a:cs typeface="Aldhabi" panose="01000000000000000000" pitchFamily="2" charset="-78"/>
              </a:rPr>
              <a:t>Experienced teachers are more confident in </a:t>
            </a:r>
            <a:r>
              <a:rPr lang="en-US" sz="2000" b="1" dirty="0">
                <a:latin typeface="Calisto MT" panose="02040603050505030304" pitchFamily="18" charset="0"/>
                <a:cs typeface="Aldhabi" panose="01000000000000000000" pitchFamily="2" charset="-78"/>
              </a:rPr>
              <a:t>student-centered, differentiated strategies</a:t>
            </a:r>
            <a:endParaRPr lang="en-US" sz="2000" dirty="0">
              <a:latin typeface="Calisto MT" panose="02040603050505030304" pitchFamily="18" charset="0"/>
              <a:cs typeface="Aldhabi" panose="01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7C6781-6D32-4874-B8C6-378785EF1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500" y="724075"/>
            <a:ext cx="4114290" cy="384792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F305E-9D88-4587-BEA8-77EE19C23D8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28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1B362-2FF3-4073-A0B9-15042FD7A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00" y="0"/>
            <a:ext cx="8788290" cy="593890"/>
          </a:xfrm>
        </p:spPr>
        <p:txBody>
          <a:bodyPr/>
          <a:lstStyle/>
          <a:p>
            <a:r>
              <a:rPr lang="en-US" sz="2500" dirty="0">
                <a:latin typeface="Abadi" panose="020B0604020104020204" pitchFamily="34" charset="0"/>
              </a:rPr>
              <a:t>Teacher’s survey: </a:t>
            </a:r>
            <a:r>
              <a:rPr lang="en-US" sz="2500" b="1" i="1" dirty="0">
                <a:latin typeface="Abadi" panose="020B0604020104020204" pitchFamily="34" charset="0"/>
              </a:rPr>
              <a:t>Belief about AI</a:t>
            </a:r>
            <a:endParaRPr lang="en-US" sz="2500" dirty="0">
              <a:latin typeface="Abadi" panose="020B06040201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9803F-DB9C-4A23-9214-890EAC3C7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823" y="674016"/>
            <a:ext cx="4793530" cy="4407031"/>
          </a:xfrm>
        </p:spPr>
        <p:txBody>
          <a:bodyPr/>
          <a:lstStyle/>
          <a:p>
            <a:pPr algn="l"/>
            <a:r>
              <a:rPr lang="en-US" sz="1900" b="1" dirty="0">
                <a:latin typeface="Calisto MT" panose="02040603050505030304" pitchFamily="18" charset="0"/>
              </a:rPr>
              <a:t>Overall belief level</a:t>
            </a:r>
            <a:r>
              <a:rPr lang="en-US" sz="1900" dirty="0">
                <a:latin typeface="Calisto MT" panose="02040603050505030304" pitchFamily="18" charset="0"/>
              </a:rPr>
              <a:t>:</a:t>
            </a:r>
            <a:br>
              <a:rPr lang="en-US" sz="1900" dirty="0">
                <a:latin typeface="Calisto MT" panose="02040603050505030304" pitchFamily="18" charset="0"/>
              </a:rPr>
            </a:br>
            <a:r>
              <a:rPr lang="en-US" sz="1900" dirty="0">
                <a:latin typeface="Calisto MT" panose="02040603050505030304" pitchFamily="18" charset="0"/>
              </a:rPr>
              <a:t>➤ </a:t>
            </a:r>
            <a:r>
              <a:rPr lang="en-US" sz="1900" b="1" dirty="0">
                <a:latin typeface="Calisto MT" panose="02040603050505030304" pitchFamily="18" charset="0"/>
              </a:rPr>
              <a:t>Mean belief score = 3.29</a:t>
            </a:r>
            <a:r>
              <a:rPr lang="en-US" sz="1900" dirty="0">
                <a:latin typeface="Calisto MT" panose="02040603050505030304" pitchFamily="18" charset="0"/>
              </a:rPr>
              <a:t> (SD = 0.44)</a:t>
            </a:r>
            <a:br>
              <a:rPr lang="en-US" sz="1900" dirty="0">
                <a:latin typeface="Calisto MT" panose="02040603050505030304" pitchFamily="18" charset="0"/>
              </a:rPr>
            </a:br>
            <a:r>
              <a:rPr lang="en-US" sz="1900" dirty="0">
                <a:latin typeface="Calisto MT" panose="02040603050505030304" pitchFamily="18" charset="0"/>
              </a:rPr>
              <a:t>➤ Indicates </a:t>
            </a:r>
            <a:r>
              <a:rPr lang="en-US" sz="1900" b="1" dirty="0">
                <a:latin typeface="Calisto MT" panose="02040603050505030304" pitchFamily="18" charset="0"/>
              </a:rPr>
              <a:t>generally positive attitudes</a:t>
            </a:r>
            <a:r>
              <a:rPr lang="en-US" sz="1900" dirty="0">
                <a:latin typeface="Calisto MT" panose="02040603050505030304" pitchFamily="18" charset="0"/>
              </a:rPr>
              <a:t> toward using AI in instruction</a:t>
            </a:r>
          </a:p>
          <a:p>
            <a:pPr algn="l"/>
            <a:r>
              <a:rPr lang="en-US" sz="1900" dirty="0">
                <a:latin typeface="Calisto MT" panose="02040603050505030304" pitchFamily="18" charset="0"/>
              </a:rPr>
              <a:t>Item-total correlations ranged from </a:t>
            </a:r>
            <a:r>
              <a:rPr lang="en-US" sz="1900" b="1" dirty="0">
                <a:latin typeface="Calisto MT" panose="02040603050505030304" pitchFamily="18" charset="0"/>
              </a:rPr>
              <a:t>0.36 to 0.56</a:t>
            </a:r>
            <a:r>
              <a:rPr lang="en-US" sz="1900" dirty="0">
                <a:latin typeface="Calisto MT" panose="02040603050505030304" pitchFamily="18" charset="0"/>
              </a:rPr>
              <a:t>, confirming each item added value</a:t>
            </a:r>
          </a:p>
          <a:p>
            <a:pPr algn="l"/>
            <a:r>
              <a:rPr lang="en-US" sz="1900" dirty="0">
                <a:latin typeface="Calisto MT" panose="02040603050505030304" pitchFamily="18" charset="0"/>
              </a:rPr>
              <a:t>➤ Results reflect </a:t>
            </a:r>
            <a:r>
              <a:rPr lang="en-US" sz="1900" b="1" dirty="0">
                <a:latin typeface="Calisto MT" panose="02040603050505030304" pitchFamily="18" charset="0"/>
              </a:rPr>
              <a:t>agreement with AI’s usefulness</a:t>
            </a:r>
            <a:r>
              <a:rPr lang="en-US" sz="1900" dirty="0">
                <a:latin typeface="Calisto MT" panose="02040603050505030304" pitchFamily="18" charset="0"/>
              </a:rPr>
              <a:t>, but also suggest </a:t>
            </a:r>
            <a:r>
              <a:rPr lang="en-US" sz="1900" b="1" dirty="0">
                <a:latin typeface="Calisto MT" panose="02040603050505030304" pitchFamily="18" charset="0"/>
              </a:rPr>
              <a:t>some caution or variability</a:t>
            </a:r>
            <a:r>
              <a:rPr lang="en-US" sz="1900" dirty="0">
                <a:latin typeface="Calisto MT" panose="02040603050505030304" pitchFamily="18" charset="0"/>
              </a:rPr>
              <a:t> in conviction</a:t>
            </a:r>
          </a:p>
          <a:p>
            <a:pPr algn="l"/>
            <a:r>
              <a:rPr lang="en-US" sz="1900" dirty="0">
                <a:latin typeface="Calisto MT" panose="02040603050505030304" pitchFamily="18" charset="0"/>
              </a:rPr>
              <a:t>➤ Aligns with prior research linking positive tech beliefs to </a:t>
            </a:r>
            <a:r>
              <a:rPr lang="en-US" sz="1900" b="1" dirty="0">
                <a:latin typeface="Calisto MT" panose="02040603050505030304" pitchFamily="18" charset="0"/>
              </a:rPr>
              <a:t>teacher self-efficacy and openness</a:t>
            </a:r>
            <a:r>
              <a:rPr lang="en-US" sz="1900" dirty="0">
                <a:latin typeface="Calisto MT" panose="02040603050505030304" pitchFamily="18" charset="0"/>
              </a:rPr>
              <a:t> (</a:t>
            </a:r>
            <a:r>
              <a:rPr lang="en-US" sz="1900" dirty="0" err="1">
                <a:latin typeface="Calisto MT" panose="02040603050505030304" pitchFamily="18" charset="0"/>
              </a:rPr>
              <a:t>Ertmer</a:t>
            </a:r>
            <a:r>
              <a:rPr lang="en-US" sz="1900" dirty="0">
                <a:latin typeface="Calisto MT" panose="02040603050505030304" pitchFamily="18" charset="0"/>
              </a:rPr>
              <a:t> &amp; </a:t>
            </a:r>
            <a:r>
              <a:rPr lang="en-US" sz="1900" dirty="0" err="1">
                <a:latin typeface="Calisto MT" panose="02040603050505030304" pitchFamily="18" charset="0"/>
              </a:rPr>
              <a:t>Ottenbreit</a:t>
            </a:r>
            <a:r>
              <a:rPr lang="en-US" sz="1900" dirty="0">
                <a:latin typeface="Calisto MT" panose="02040603050505030304" pitchFamily="18" charset="0"/>
              </a:rPr>
              <a:t>-Leftwich, 2010)</a:t>
            </a:r>
            <a:endParaRPr lang="en-US" sz="1900" dirty="0">
              <a:latin typeface="Calisto MT" panose="02040603050505030304" pitchFamily="18" charset="0"/>
              <a:cs typeface="Aldhabi" panose="01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116480-45F5-46E6-B5B4-9DA943EC0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912" y="735291"/>
            <a:ext cx="3963973" cy="342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98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4B198-4DAD-43BC-8DEE-954A4243A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4" y="83105"/>
            <a:ext cx="6436958" cy="595625"/>
          </a:xfrm>
        </p:spPr>
        <p:txBody>
          <a:bodyPr/>
          <a:lstStyle/>
          <a:p>
            <a:r>
              <a:rPr lang="en-US" dirty="0"/>
              <a:t>Concerns about AI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DBDB7D-A4AD-46AE-B0E8-5887E8446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678730"/>
            <a:ext cx="4892510" cy="4298623"/>
          </a:xfrm>
        </p:spPr>
        <p:txBody>
          <a:bodyPr/>
          <a:lstStyle/>
          <a:p>
            <a:pPr algn="l"/>
            <a:r>
              <a:rPr lang="en-US" sz="1900" b="1" dirty="0">
                <a:latin typeface="Calisto MT" panose="02040603050505030304" pitchFamily="18" charset="0"/>
              </a:rPr>
              <a:t>High average concern level</a:t>
            </a:r>
            <a:br>
              <a:rPr lang="en-US" sz="1900" dirty="0">
                <a:latin typeface="Calisto MT" panose="02040603050505030304" pitchFamily="18" charset="0"/>
              </a:rPr>
            </a:br>
            <a:r>
              <a:rPr lang="en-US" sz="1900" dirty="0">
                <a:latin typeface="Calisto MT" panose="02040603050505030304" pitchFamily="18" charset="0"/>
              </a:rPr>
              <a:t>➤ </a:t>
            </a:r>
            <a:r>
              <a:rPr lang="en-US" sz="1900" b="1" dirty="0">
                <a:latin typeface="Calisto MT" panose="02040603050505030304" pitchFamily="18" charset="0"/>
              </a:rPr>
              <a:t>Mean = 3.62</a:t>
            </a:r>
            <a:r>
              <a:rPr lang="en-US" sz="1900" dirty="0">
                <a:latin typeface="Calisto MT" panose="02040603050505030304" pitchFamily="18" charset="0"/>
              </a:rPr>
              <a:t>, </a:t>
            </a:r>
            <a:r>
              <a:rPr lang="en-US" sz="1900" b="1" dirty="0">
                <a:latin typeface="Calisto MT" panose="02040603050505030304" pitchFamily="18" charset="0"/>
              </a:rPr>
              <a:t>SD = 0.48</a:t>
            </a:r>
            <a:br>
              <a:rPr lang="en-US" sz="1900" dirty="0">
                <a:latin typeface="Calisto MT" panose="02040603050505030304" pitchFamily="18" charset="0"/>
              </a:rPr>
            </a:br>
            <a:r>
              <a:rPr lang="en-US" sz="1900" dirty="0">
                <a:latin typeface="Calisto MT" panose="02040603050505030304" pitchFamily="18" charset="0"/>
              </a:rPr>
              <a:t>➤ Indicates </a:t>
            </a:r>
            <a:r>
              <a:rPr lang="en-US" sz="1900" b="1" dirty="0">
                <a:latin typeface="Calisto MT" panose="02040603050505030304" pitchFamily="18" charset="0"/>
              </a:rPr>
              <a:t>widespread instructor apprehension</a:t>
            </a:r>
            <a:r>
              <a:rPr lang="en-US" sz="1900" dirty="0">
                <a:latin typeface="Calisto MT" panose="02040603050505030304" pitchFamily="18" charset="0"/>
              </a:rPr>
              <a:t> about AI’s educational impact</a:t>
            </a:r>
          </a:p>
          <a:p>
            <a:pPr algn="l"/>
            <a:r>
              <a:rPr lang="en-US" sz="1900" b="1" dirty="0">
                <a:latin typeface="Calisto MT" panose="02040603050505030304" pitchFamily="18" charset="0"/>
              </a:rPr>
              <a:t>Top concerns</a:t>
            </a:r>
            <a:br>
              <a:rPr lang="en-US" sz="1900" dirty="0">
                <a:latin typeface="Calisto MT" panose="02040603050505030304" pitchFamily="18" charset="0"/>
              </a:rPr>
            </a:br>
            <a:r>
              <a:rPr lang="en-US" sz="1900" dirty="0">
                <a:latin typeface="Calisto MT" panose="02040603050505030304" pitchFamily="18" charset="0"/>
              </a:rPr>
              <a:t>➤ </a:t>
            </a:r>
            <a:r>
              <a:rPr lang="en-US" sz="1900" b="1" dirty="0">
                <a:latin typeface="Calisto MT" panose="02040603050505030304" pitchFamily="18" charset="0"/>
              </a:rPr>
              <a:t>AI misuse</a:t>
            </a:r>
            <a:br>
              <a:rPr lang="en-US" sz="1900" dirty="0">
                <a:latin typeface="Calisto MT" panose="02040603050505030304" pitchFamily="18" charset="0"/>
              </a:rPr>
            </a:br>
            <a:r>
              <a:rPr lang="en-US" sz="1900" dirty="0">
                <a:latin typeface="Calisto MT" panose="02040603050505030304" pitchFamily="18" charset="0"/>
              </a:rPr>
              <a:t>➤ </a:t>
            </a:r>
            <a:r>
              <a:rPr lang="en-US" sz="1900" b="1" dirty="0">
                <a:latin typeface="Calisto MT" panose="02040603050505030304" pitchFamily="18" charset="0"/>
              </a:rPr>
              <a:t>Decline in student critical thinking</a:t>
            </a:r>
            <a:br>
              <a:rPr lang="en-US" sz="1900" dirty="0">
                <a:latin typeface="Calisto MT" panose="02040603050505030304" pitchFamily="18" charset="0"/>
              </a:rPr>
            </a:br>
            <a:r>
              <a:rPr lang="en-US" sz="1900" dirty="0">
                <a:latin typeface="Calisto MT" panose="02040603050505030304" pitchFamily="18" charset="0"/>
              </a:rPr>
              <a:t>➤ </a:t>
            </a:r>
            <a:r>
              <a:rPr lang="en-US" sz="1900" b="1" dirty="0">
                <a:latin typeface="Calisto MT" panose="02040603050505030304" pitchFamily="18" charset="0"/>
              </a:rPr>
              <a:t>Need for more professional development</a:t>
            </a:r>
          </a:p>
          <a:p>
            <a:pPr algn="l"/>
            <a:r>
              <a:rPr lang="en-US" sz="1900" dirty="0">
                <a:latin typeface="Calisto MT" panose="02040603050505030304" pitchFamily="18" charset="0"/>
              </a:rPr>
              <a:t>Highest alignment with </a:t>
            </a:r>
            <a:r>
              <a:rPr lang="en-US" sz="1900" b="1" dirty="0">
                <a:latin typeface="Calisto MT" panose="02040603050505030304" pitchFamily="18" charset="0"/>
              </a:rPr>
              <a:t>worry-related items</a:t>
            </a:r>
            <a:r>
              <a:rPr lang="en-US" sz="1900" dirty="0">
                <a:latin typeface="Calisto MT" panose="02040603050505030304" pitchFamily="18" charset="0"/>
              </a:rPr>
              <a:t>, showing concerns are </a:t>
            </a:r>
            <a:r>
              <a:rPr lang="en-US" sz="1900" b="1" dirty="0">
                <a:latin typeface="Calisto MT" panose="02040603050505030304" pitchFamily="18" charset="0"/>
              </a:rPr>
              <a:t>personally relevant</a:t>
            </a:r>
            <a:r>
              <a:rPr lang="en-US" sz="1900" dirty="0">
                <a:latin typeface="Calisto MT" panose="02040603050505030304" pitchFamily="18" charset="0"/>
              </a:rPr>
              <a:t> and consistent among instructors (Selwyn, 2019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6F911-29FE-4BE5-84FC-EA24290C6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500" y="724075"/>
            <a:ext cx="3939000" cy="381964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78A0A-249E-4A8E-B8AE-F8CA67B0039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075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AC498-82BA-495A-B2F4-B7FFE8ABA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73" y="183583"/>
            <a:ext cx="7711200" cy="496105"/>
          </a:xfrm>
        </p:spPr>
        <p:txBody>
          <a:bodyPr/>
          <a:lstStyle/>
          <a:p>
            <a:r>
              <a:rPr lang="en-US" dirty="0"/>
              <a:t>Triangulation Findings: Alignment &amp; Divergence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78607D-99F0-4CB2-AFE3-2BCA9413A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365" y="679688"/>
            <a:ext cx="8840830" cy="4463812"/>
          </a:xfrm>
        </p:spPr>
        <p:txBody>
          <a:bodyPr/>
          <a:lstStyle/>
          <a:p>
            <a:r>
              <a:rPr lang="en-US" sz="1700" b="1" dirty="0">
                <a:latin typeface="Calisto MT" panose="02040603050505030304" pitchFamily="18" charset="0"/>
              </a:rPr>
              <a:t>Both students and instructors show moderate–high engagement</a:t>
            </a:r>
            <a:r>
              <a:rPr lang="en-US" sz="1700" dirty="0">
                <a:latin typeface="Calisto MT" panose="02040603050505030304" pitchFamily="18" charset="0"/>
              </a:rPr>
              <a:t> with ZPD-based practices.</a:t>
            </a:r>
          </a:p>
          <a:p>
            <a:r>
              <a:rPr lang="en-US" sz="1700" dirty="0">
                <a:latin typeface="Calisto MT" panose="02040603050505030304" pitchFamily="18" charset="0"/>
              </a:rPr>
              <a:t>Divergence: Beliefs vs. Use Orientation</a:t>
            </a:r>
          </a:p>
          <a:p>
            <a:r>
              <a:rPr lang="en-US" sz="1700" dirty="0">
                <a:latin typeface="Calisto MT" panose="02040603050505030304" pitchFamily="18" charset="0"/>
              </a:rPr>
              <a:t>Instructors have </a:t>
            </a:r>
            <a:r>
              <a:rPr lang="en-US" sz="1700" b="1" dirty="0">
                <a:latin typeface="Calisto MT" panose="02040603050505030304" pitchFamily="18" charset="0"/>
              </a:rPr>
              <a:t>positive beliefs</a:t>
            </a:r>
            <a:r>
              <a:rPr lang="en-US" sz="1700" dirty="0">
                <a:latin typeface="Calisto MT" panose="02040603050505030304" pitchFamily="18" charset="0"/>
              </a:rPr>
              <a:t> about AI (M = 3.29), but:</a:t>
            </a:r>
          </a:p>
          <a:p>
            <a:r>
              <a:rPr lang="en-US" sz="1700" dirty="0">
                <a:latin typeface="Calisto MT" panose="02040603050505030304" pitchFamily="18" charset="0"/>
              </a:rPr>
              <a:t>Students </a:t>
            </a:r>
            <a:r>
              <a:rPr lang="en-US" sz="1700" b="1" dirty="0">
                <a:latin typeface="Calisto MT" panose="02040603050505030304" pitchFamily="18" charset="0"/>
              </a:rPr>
              <a:t>often use AI instrumentally</a:t>
            </a:r>
            <a:r>
              <a:rPr lang="en-US" sz="1700" dirty="0">
                <a:latin typeface="Calisto MT" panose="02040603050505030304" pitchFamily="18" charset="0"/>
              </a:rPr>
              <a:t> for grades/performance, not deep learning.</a:t>
            </a:r>
          </a:p>
          <a:p>
            <a:r>
              <a:rPr lang="en-US" sz="1700" dirty="0">
                <a:latin typeface="Calisto MT" panose="02040603050505030304" pitchFamily="18" charset="0"/>
              </a:rPr>
              <a:t>Instructors express </a:t>
            </a:r>
            <a:r>
              <a:rPr lang="en-US" sz="1700" b="1" dirty="0">
                <a:latin typeface="Calisto MT" panose="02040603050505030304" pitchFamily="18" charset="0"/>
              </a:rPr>
              <a:t>high concerns</a:t>
            </a:r>
            <a:r>
              <a:rPr lang="en-US" sz="1700" dirty="0">
                <a:latin typeface="Calisto MT" panose="02040603050505030304" pitchFamily="18" charset="0"/>
              </a:rPr>
              <a:t> (M = 3.62), especially about:</a:t>
            </a:r>
          </a:p>
          <a:p>
            <a:r>
              <a:rPr lang="en-US" sz="1700" b="1" dirty="0">
                <a:latin typeface="Calisto MT" panose="02040603050505030304" pitchFamily="18" charset="0"/>
              </a:rPr>
              <a:t>Reduced critical thinking</a:t>
            </a:r>
            <a:r>
              <a:rPr lang="en-US" sz="1700" dirty="0">
                <a:latin typeface="Calisto MT" panose="02040603050505030304" pitchFamily="18" charset="0"/>
              </a:rPr>
              <a:t> (echoed in student ratings: M = 2.64 for AI aiding critical thinking)</a:t>
            </a:r>
          </a:p>
          <a:p>
            <a:r>
              <a:rPr lang="en-US" sz="1700" dirty="0">
                <a:latin typeface="Calisto MT" panose="02040603050505030304" pitchFamily="18" charset="0"/>
              </a:rPr>
              <a:t>Highlights a </a:t>
            </a:r>
            <a:r>
              <a:rPr lang="en-US" sz="1700" b="1" dirty="0">
                <a:latin typeface="Calisto MT" panose="02040603050505030304" pitchFamily="18" charset="0"/>
              </a:rPr>
              <a:t>misalignment</a:t>
            </a:r>
            <a:r>
              <a:rPr lang="en-US" sz="1700" dirty="0">
                <a:latin typeface="Calisto MT" panose="02040603050505030304" pitchFamily="18" charset="0"/>
              </a:rPr>
              <a:t> between:</a:t>
            </a:r>
          </a:p>
          <a:p>
            <a:r>
              <a:rPr lang="en-US" sz="1700" dirty="0">
                <a:latin typeface="Calisto MT" panose="02040603050505030304" pitchFamily="18" charset="0"/>
              </a:rPr>
              <a:t>Instructors’ intended </a:t>
            </a:r>
            <a:r>
              <a:rPr lang="en-US" sz="1700" b="1" dirty="0">
                <a:latin typeface="Calisto MT" panose="02040603050505030304" pitchFamily="18" charset="0"/>
              </a:rPr>
              <a:t>pedagogical goals</a:t>
            </a:r>
            <a:endParaRPr lang="en-US" sz="1700" dirty="0">
              <a:latin typeface="Calisto MT" panose="02040603050505030304" pitchFamily="18" charset="0"/>
            </a:endParaRPr>
          </a:p>
          <a:p>
            <a:r>
              <a:rPr lang="en-US" sz="1700" dirty="0">
                <a:latin typeface="Calisto MT" panose="02040603050505030304" pitchFamily="18" charset="0"/>
              </a:rPr>
              <a:t>Students’ </a:t>
            </a:r>
            <a:r>
              <a:rPr lang="en-US" sz="1700" b="1" dirty="0">
                <a:latin typeface="Calisto MT" panose="02040603050505030304" pitchFamily="18" charset="0"/>
              </a:rPr>
              <a:t>transactional behaviors</a:t>
            </a:r>
            <a:endParaRPr lang="en-US" sz="1700" dirty="0">
              <a:latin typeface="Calisto MT" panose="02040603050505030304" pitchFamily="18" charset="0"/>
            </a:endParaRPr>
          </a:p>
          <a:p>
            <a:r>
              <a:rPr lang="en-US" sz="1700" dirty="0">
                <a:latin typeface="Calisto MT" panose="02040603050505030304" pitchFamily="18" charset="0"/>
              </a:rPr>
              <a:t>Experience vs. Democratized Use</a:t>
            </a:r>
          </a:p>
          <a:p>
            <a:r>
              <a:rPr lang="en-US" sz="1700" b="1" dirty="0">
                <a:latin typeface="Calisto MT" panose="02040603050505030304" pitchFamily="18" charset="0"/>
              </a:rPr>
              <a:t>Instructors</a:t>
            </a:r>
            <a:r>
              <a:rPr lang="en-US" sz="1700" dirty="0">
                <a:latin typeface="Calisto MT" panose="02040603050505030304" pitchFamily="18" charset="0"/>
              </a:rPr>
              <a:t> with more experience report slightly </a:t>
            </a:r>
            <a:r>
              <a:rPr lang="en-US" sz="1700" b="1" dirty="0">
                <a:latin typeface="Calisto MT" panose="02040603050505030304" pitchFamily="18" charset="0"/>
              </a:rPr>
              <a:t>higher ZPD-aligned practice</a:t>
            </a:r>
            <a:r>
              <a:rPr lang="en-US" sz="1700" dirty="0">
                <a:latin typeface="Calisto MT" panose="02040603050505030304" pitchFamily="18" charset="0"/>
              </a:rPr>
              <a:t> (not statistically significant)</a:t>
            </a:r>
          </a:p>
          <a:p>
            <a:r>
              <a:rPr lang="en-US" sz="1700" b="1" dirty="0">
                <a:latin typeface="Calisto MT" panose="02040603050505030304" pitchFamily="18" charset="0"/>
              </a:rPr>
              <a:t>Students’ AI use does not differ by GPA</a:t>
            </a:r>
            <a:r>
              <a:rPr lang="en-US" sz="1700" dirty="0">
                <a:latin typeface="Calisto MT" panose="02040603050505030304" pitchFamily="18" charset="0"/>
              </a:rPr>
              <a:t> → suggests:</a:t>
            </a:r>
          </a:p>
          <a:p>
            <a:r>
              <a:rPr lang="en-US" sz="1700" dirty="0">
                <a:latin typeface="Calisto MT" panose="02040603050505030304" pitchFamily="18" charset="0"/>
              </a:rPr>
              <a:t>AI is </a:t>
            </a:r>
            <a:r>
              <a:rPr lang="en-US" sz="1700" b="1" dirty="0">
                <a:latin typeface="Calisto MT" panose="02040603050505030304" pitchFamily="18" charset="0"/>
              </a:rPr>
              <a:t>widely accessible and equally used</a:t>
            </a:r>
            <a:r>
              <a:rPr lang="en-US" sz="1700" dirty="0">
                <a:latin typeface="Calisto MT" panose="02040603050505030304" pitchFamily="18" charset="0"/>
              </a:rPr>
              <a:t>, regardless of academic standing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912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57"/>
          <p:cNvSpPr txBox="1">
            <a:spLocks noGrp="1"/>
          </p:cNvSpPr>
          <p:nvPr>
            <p:ph type="title"/>
          </p:nvPr>
        </p:nvSpPr>
        <p:spPr>
          <a:xfrm>
            <a:off x="2381700" y="1046875"/>
            <a:ext cx="438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569" name="Google Shape;569;p57"/>
          <p:cNvSpPr txBox="1">
            <a:spLocks noGrp="1"/>
          </p:cNvSpPr>
          <p:nvPr>
            <p:ph type="subTitle" idx="1"/>
          </p:nvPr>
        </p:nvSpPr>
        <p:spPr>
          <a:xfrm>
            <a:off x="308060" y="1653475"/>
            <a:ext cx="8410524" cy="27770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sz="1700" dirty="0">
                <a:latin typeface="Calisto MT" panose="02040603050505030304" pitchFamily="18" charset="0"/>
              </a:rPr>
              <a:t>Students = </a:t>
            </a:r>
            <a:r>
              <a:rPr lang="en-US" sz="1700" b="1" dirty="0">
                <a:latin typeface="Calisto MT" panose="02040603050505030304" pitchFamily="18" charset="0"/>
              </a:rPr>
              <a:t>enthusiastic adopters</a:t>
            </a:r>
          </a:p>
          <a:p>
            <a:pPr marL="0" lvl="0" indent="0" algn="l"/>
            <a:r>
              <a:rPr lang="en-US" sz="1700" dirty="0">
                <a:latin typeface="Calisto MT" panose="02040603050505030304" pitchFamily="18" charset="0"/>
              </a:rPr>
              <a:t>Teachers = </a:t>
            </a:r>
            <a:r>
              <a:rPr lang="en-US" sz="1700" b="1" dirty="0">
                <a:latin typeface="Calisto MT" panose="02040603050505030304" pitchFamily="18" charset="0"/>
              </a:rPr>
              <a:t>cautiously optimistic</a:t>
            </a:r>
          </a:p>
          <a:p>
            <a:pPr marL="0" lvl="0" indent="0" algn="l"/>
            <a:r>
              <a:rPr lang="en-US" sz="1700" dirty="0">
                <a:latin typeface="Calisto MT" panose="02040603050505030304" pitchFamily="18" charset="0"/>
              </a:rPr>
              <a:t>AI integration must be </a:t>
            </a:r>
            <a:r>
              <a:rPr lang="en-US" sz="1700" b="1" dirty="0">
                <a:latin typeface="Calisto MT" panose="02040603050505030304" pitchFamily="18" charset="0"/>
              </a:rPr>
              <a:t>pedagogically intentional</a:t>
            </a:r>
            <a:r>
              <a:rPr lang="en-US" sz="1700" dirty="0">
                <a:latin typeface="Calisto MT" panose="02040603050505030304" pitchFamily="18" charset="0"/>
              </a:rPr>
              <a:t>, not just about access or usage frequency.</a:t>
            </a:r>
          </a:p>
          <a:p>
            <a:pPr algn="l"/>
            <a:r>
              <a:rPr lang="en-US" sz="1700" dirty="0">
                <a:latin typeface="Calisto MT" panose="02040603050505030304" pitchFamily="18" charset="0"/>
              </a:rPr>
              <a:t>Instructors should:</a:t>
            </a:r>
          </a:p>
          <a:p>
            <a:pPr algn="l"/>
            <a:r>
              <a:rPr lang="en-US" sz="1700" dirty="0">
                <a:latin typeface="Calisto MT" panose="02040603050505030304" pitchFamily="18" charset="0"/>
              </a:rPr>
              <a:t>Design AI-supported tasks that encourage </a:t>
            </a:r>
            <a:r>
              <a:rPr lang="en-US" sz="1700" b="1" dirty="0">
                <a:latin typeface="Calisto MT" panose="02040603050505030304" pitchFamily="18" charset="0"/>
              </a:rPr>
              <a:t>reflection, iteration, and deeper thinking</a:t>
            </a:r>
            <a:endParaRPr lang="en-US" sz="1700" dirty="0">
              <a:latin typeface="Calisto MT" panose="02040603050505030304" pitchFamily="18" charset="0"/>
            </a:endParaRPr>
          </a:p>
          <a:p>
            <a:pPr algn="l"/>
            <a:r>
              <a:rPr lang="en-US" sz="1700" dirty="0">
                <a:latin typeface="Calisto MT" panose="02040603050505030304" pitchFamily="18" charset="0"/>
              </a:rPr>
              <a:t>Guide students to use AI as a </a:t>
            </a:r>
            <a:r>
              <a:rPr lang="en-US" sz="1700" b="1" dirty="0">
                <a:latin typeface="Calisto MT" panose="02040603050505030304" pitchFamily="18" charset="0"/>
              </a:rPr>
              <a:t>collaborative cognitive tool</a:t>
            </a:r>
            <a:r>
              <a:rPr lang="en-US" sz="1700" dirty="0">
                <a:latin typeface="Calisto MT" panose="02040603050505030304" pitchFamily="18" charset="0"/>
              </a:rPr>
              <a:t>, not a shortcut</a:t>
            </a:r>
          </a:p>
          <a:p>
            <a:pPr algn="l"/>
            <a:r>
              <a:rPr lang="en-US" sz="1700" b="1" dirty="0">
                <a:latin typeface="Calisto MT" panose="02040603050505030304" pitchFamily="18" charset="0"/>
              </a:rPr>
              <a:t>Limitations</a:t>
            </a:r>
          </a:p>
          <a:p>
            <a:pPr algn="l"/>
            <a:r>
              <a:rPr lang="en-US" sz="1700" b="1" dirty="0">
                <a:latin typeface="Calisto MT" panose="02040603050505030304" pitchFamily="18" charset="0"/>
              </a:rPr>
              <a:t>Student sample skewed</a:t>
            </a:r>
            <a:r>
              <a:rPr lang="en-US" sz="1700" dirty="0">
                <a:latin typeface="Calisto MT" panose="02040603050505030304" pitchFamily="18" charset="0"/>
              </a:rPr>
              <a:t> toward first-year students</a:t>
            </a:r>
          </a:p>
          <a:p>
            <a:pPr algn="l"/>
            <a:r>
              <a:rPr lang="en-US" sz="1700" b="1" dirty="0">
                <a:latin typeface="Calisto MT" panose="02040603050505030304" pitchFamily="18" charset="0"/>
              </a:rPr>
              <a:t>Small instructor sample</a:t>
            </a:r>
            <a:r>
              <a:rPr lang="en-US" sz="1700" dirty="0">
                <a:latin typeface="Calisto MT" panose="02040603050505030304" pitchFamily="18" charset="0"/>
              </a:rPr>
              <a:t> (N = 32) limits generalizability</a:t>
            </a:r>
          </a:p>
          <a:p>
            <a:pPr algn="l"/>
            <a:r>
              <a:rPr lang="en-US" sz="1700" b="1" dirty="0">
                <a:latin typeface="Calisto MT" panose="02040603050505030304" pitchFamily="18" charset="0"/>
              </a:rPr>
              <a:t>Self-report data</a:t>
            </a:r>
            <a:r>
              <a:rPr lang="en-US" sz="1700" dirty="0">
                <a:latin typeface="Calisto MT" panose="02040603050505030304" pitchFamily="18" charset="0"/>
              </a:rPr>
              <a:t> only — no direct assessment of learning outcomes</a:t>
            </a:r>
          </a:p>
          <a:p>
            <a:pPr algn="l"/>
            <a:endParaRPr lang="en-US" dirty="0"/>
          </a:p>
          <a:p>
            <a:pPr marL="0" lvl="0" indent="0" algn="l"/>
            <a:endParaRPr dirty="0"/>
          </a:p>
        </p:txBody>
      </p:sp>
      <p:cxnSp>
        <p:nvCxnSpPr>
          <p:cNvPr id="570" name="Google Shape;570;p57"/>
          <p:cNvCxnSpPr/>
          <p:nvPr/>
        </p:nvCxnSpPr>
        <p:spPr>
          <a:xfrm>
            <a:off x="1958100" y="1879425"/>
            <a:ext cx="5227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chemeClr val="lt2">
                <a:alpha val="50000"/>
              </a:schemeClr>
            </a:outerShdw>
          </a:effectLst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8"/>
          <p:cNvSpPr txBox="1">
            <a:spLocks noGrp="1"/>
          </p:cNvSpPr>
          <p:nvPr>
            <p:ph type="subTitle" idx="1"/>
          </p:nvPr>
        </p:nvSpPr>
        <p:spPr>
          <a:xfrm>
            <a:off x="716374" y="1393050"/>
            <a:ext cx="7527895" cy="33696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Kunstler Script" panose="030304020206070D0D06" pitchFamily="66" charset="0"/>
              </a:rPr>
              <a:t>Thank You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Kunstler Script" panose="030304020206070D0D06" pitchFamily="66" charset="0"/>
              </a:rPr>
              <a:t>Q&amp;A</a:t>
            </a:r>
            <a:endParaRPr sz="4000" b="1" dirty="0">
              <a:latin typeface="Kunstler Script" panose="030304020206070D0D06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6"/>
          <p:cNvSpPr txBox="1">
            <a:spLocks noGrp="1"/>
          </p:cNvSpPr>
          <p:nvPr>
            <p:ph type="title"/>
          </p:nvPr>
        </p:nvSpPr>
        <p:spPr>
          <a:xfrm>
            <a:off x="1093763" y="2416900"/>
            <a:ext cx="3737286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INTRODUCTION</a:t>
            </a:r>
            <a:endParaRPr dirty="0"/>
          </a:p>
        </p:txBody>
      </p:sp>
      <p:sp>
        <p:nvSpPr>
          <p:cNvPr id="274" name="Google Shape;274;p36"/>
          <p:cNvSpPr txBox="1">
            <a:spLocks noGrp="1"/>
          </p:cNvSpPr>
          <p:nvPr>
            <p:ph type="title" idx="2"/>
          </p:nvPr>
        </p:nvSpPr>
        <p:spPr>
          <a:xfrm>
            <a:off x="1093763" y="854000"/>
            <a:ext cx="744900" cy="5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276" name="Google Shape;276;p36"/>
          <p:cNvCxnSpPr/>
          <p:nvPr/>
        </p:nvCxnSpPr>
        <p:spPr>
          <a:xfrm>
            <a:off x="1185749" y="3258696"/>
            <a:ext cx="3645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chemeClr val="lt2">
                <a:alpha val="50000"/>
              </a:schemeClr>
            </a:outerShdw>
          </a:effec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7"/>
          <p:cNvSpPr txBox="1">
            <a:spLocks noGrp="1"/>
          </p:cNvSpPr>
          <p:nvPr>
            <p:ph type="title"/>
          </p:nvPr>
        </p:nvSpPr>
        <p:spPr>
          <a:xfrm>
            <a:off x="555011" y="224321"/>
            <a:ext cx="77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The Rise of AI in Higher Education</a:t>
            </a:r>
            <a:endParaRPr dirty="0"/>
          </a:p>
        </p:txBody>
      </p:sp>
      <p:sp>
        <p:nvSpPr>
          <p:cNvPr id="282" name="Google Shape;282;p37"/>
          <p:cNvSpPr txBox="1">
            <a:spLocks noGrp="1"/>
          </p:cNvSpPr>
          <p:nvPr>
            <p:ph type="subTitle" idx="1"/>
          </p:nvPr>
        </p:nvSpPr>
        <p:spPr>
          <a:xfrm>
            <a:off x="716375" y="733476"/>
            <a:ext cx="7711200" cy="4185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>
                <a:latin typeface="Calisto MT" panose="02040603050505030304" pitchFamily="18" charset="0"/>
              </a:rPr>
              <a:t>* AI reshapes teaching and learning</a:t>
            </a:r>
            <a:br>
              <a:rPr lang="en-US" sz="2000" dirty="0">
                <a:latin typeface="Calisto MT" panose="02040603050505030304" pitchFamily="18" charset="0"/>
              </a:rPr>
            </a:br>
            <a:r>
              <a:rPr lang="en-US" sz="2000" dirty="0">
                <a:latin typeface="Calisto MT" panose="02040603050505030304" pitchFamily="18" charset="0"/>
              </a:rPr>
              <a:t>– From lecture-based delivery to multimodal, interactive learning</a:t>
            </a:r>
            <a:br>
              <a:rPr lang="en-US" sz="2000" dirty="0">
                <a:latin typeface="Calisto MT" panose="02040603050505030304" pitchFamily="18" charset="0"/>
              </a:rPr>
            </a:br>
            <a:r>
              <a:rPr lang="en-US" sz="2000" dirty="0">
                <a:latin typeface="Calisto MT" panose="02040603050505030304" pitchFamily="18" charset="0"/>
              </a:rPr>
              <a:t>– Students use video content, simulations, and AI-powered tools</a:t>
            </a:r>
          </a:p>
          <a:p>
            <a:r>
              <a:rPr lang="en-US" sz="2000" b="1" dirty="0">
                <a:latin typeface="Calisto MT" panose="02040603050505030304" pitchFamily="18" charset="0"/>
              </a:rPr>
              <a:t>• Widespread AI adoption among students and teachers</a:t>
            </a:r>
          </a:p>
          <a:p>
            <a:r>
              <a:rPr lang="en-US" sz="2000" dirty="0">
                <a:latin typeface="Calisto MT" panose="02040603050505030304" pitchFamily="18" charset="0"/>
              </a:rPr>
              <a:t>– 86% of students use AI for academic purposes (DEC, 2024)</a:t>
            </a:r>
            <a:br>
              <a:rPr lang="en-US" sz="2000" dirty="0">
                <a:latin typeface="Calisto MT" panose="02040603050505030304" pitchFamily="18" charset="0"/>
              </a:rPr>
            </a:br>
            <a:r>
              <a:rPr lang="en-US" sz="2000" dirty="0">
                <a:latin typeface="Calisto MT" panose="02040603050505030304" pitchFamily="18" charset="0"/>
              </a:rPr>
              <a:t>– Common tools: </a:t>
            </a:r>
            <a:r>
              <a:rPr lang="en-US" sz="2000" dirty="0" err="1">
                <a:latin typeface="Calisto MT" panose="02040603050505030304" pitchFamily="18" charset="0"/>
              </a:rPr>
              <a:t>ChatGPT</a:t>
            </a:r>
            <a:r>
              <a:rPr lang="en-US" sz="2000" dirty="0">
                <a:latin typeface="Calisto MT" panose="02040603050505030304" pitchFamily="18" charset="0"/>
              </a:rPr>
              <a:t>, Grammarly, Copilot</a:t>
            </a:r>
            <a:br>
              <a:rPr lang="en-US" sz="2000" dirty="0">
                <a:latin typeface="Calisto MT" panose="02040603050505030304" pitchFamily="18" charset="0"/>
              </a:rPr>
            </a:br>
            <a:r>
              <a:rPr lang="en-US" sz="2000" dirty="0">
                <a:latin typeface="Calisto MT" panose="02040603050505030304" pitchFamily="18" charset="0"/>
              </a:rPr>
              <a:t>– 76% of English teachers use AI tools for planning and materials (</a:t>
            </a:r>
            <a:r>
              <a:rPr lang="en-US" sz="2000" dirty="0" err="1">
                <a:latin typeface="Calisto MT" panose="02040603050505030304" pitchFamily="18" charset="0"/>
              </a:rPr>
              <a:t>Edmett</a:t>
            </a:r>
            <a:r>
              <a:rPr lang="en-US" sz="2000" dirty="0">
                <a:latin typeface="Calisto MT" panose="02040603050505030304" pitchFamily="18" charset="0"/>
              </a:rPr>
              <a:t> et al., 2024)</a:t>
            </a:r>
          </a:p>
          <a:p>
            <a:r>
              <a:rPr lang="en-US" sz="2000" b="1" dirty="0">
                <a:latin typeface="Calisto MT" panose="02040603050505030304" pitchFamily="18" charset="0"/>
              </a:rPr>
              <a:t>• AI as a pedagogical agent</a:t>
            </a:r>
            <a:br>
              <a:rPr lang="en-US" sz="2000" dirty="0">
                <a:latin typeface="Calisto MT" panose="02040603050505030304" pitchFamily="18" charset="0"/>
              </a:rPr>
            </a:br>
            <a:r>
              <a:rPr lang="en-US" sz="2000" dirty="0">
                <a:latin typeface="Calisto MT" panose="02040603050505030304" pitchFamily="18" charset="0"/>
              </a:rPr>
              <a:t>– Supports writing, idea generation, revision, and feedback</a:t>
            </a:r>
            <a:br>
              <a:rPr lang="en-US" sz="2000" dirty="0">
                <a:latin typeface="Calisto MT" panose="02040603050505030304" pitchFamily="18" charset="0"/>
              </a:rPr>
            </a:br>
            <a:r>
              <a:rPr lang="en-US" sz="2000" dirty="0">
                <a:latin typeface="Calisto MT" panose="02040603050505030304" pitchFamily="18" charset="0"/>
              </a:rPr>
              <a:t>– Enables adaptive, personalized learning experiences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7D14-346E-4A1D-9211-19B7BCCE6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82" y="73349"/>
            <a:ext cx="8244268" cy="650348"/>
          </a:xfrm>
        </p:spPr>
        <p:txBody>
          <a:bodyPr/>
          <a:lstStyle/>
          <a:p>
            <a:r>
              <a:rPr lang="en-US" dirty="0"/>
              <a:t>Pedagogical Implications and Theoretical Grounding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1C700-85C7-4530-8D25-7924F545B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0790"/>
            <a:ext cx="9090212" cy="4512710"/>
          </a:xfrm>
        </p:spPr>
        <p:txBody>
          <a:bodyPr/>
          <a:lstStyle/>
          <a:p>
            <a:pPr algn="l"/>
            <a:r>
              <a:rPr lang="en-US" sz="1900" b="1" dirty="0">
                <a:latin typeface="Cambria" panose="02040503050406030204" pitchFamily="18" charset="0"/>
                <a:ea typeface="Cambria" panose="02040503050406030204" pitchFamily="18" charset="0"/>
              </a:rPr>
              <a:t>• Opportunities and challenges</a:t>
            </a:r>
            <a:b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– Benefits: Scaffolding, feedback, personalized support</a:t>
            </a:r>
            <a:b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– Risks: Overreliance, lack of critical thinking, ethical concerns</a:t>
            </a:r>
            <a:b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– 68% of students want more guidance on responsible AI use</a:t>
            </a:r>
          </a:p>
          <a:p>
            <a:pPr algn="l"/>
            <a:r>
              <a:rPr lang="en-US" sz="1900" b="1" dirty="0">
                <a:latin typeface="Cambria" panose="02040503050406030204" pitchFamily="18" charset="0"/>
                <a:ea typeface="Cambria" panose="02040503050406030204" pitchFamily="18" charset="0"/>
              </a:rPr>
              <a:t>• Theoretical foundations</a:t>
            </a:r>
            <a:b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1900" b="1" dirty="0">
                <a:latin typeface="Cambria" panose="02040503050406030204" pitchFamily="18" charset="0"/>
                <a:ea typeface="Cambria" panose="02040503050406030204" pitchFamily="18" charset="0"/>
              </a:rPr>
              <a:t>Constructivist Theory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: Learning through active engagement (Bruner, 1996)</a:t>
            </a:r>
            <a:b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1900" b="1" dirty="0">
                <a:latin typeface="Cambria" panose="02040503050406030204" pitchFamily="18" charset="0"/>
                <a:ea typeface="Cambria" panose="02040503050406030204" pitchFamily="18" charset="0"/>
              </a:rPr>
              <a:t>Sociocultural Theory &amp; ZPD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: Guided support bridges learning gaps (Vygotsky, 1978)</a:t>
            </a:r>
            <a:b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1900" b="1" dirty="0">
                <a:latin typeface="Cambria" panose="02040503050406030204" pitchFamily="18" charset="0"/>
                <a:ea typeface="Cambria" panose="02040503050406030204" pitchFamily="18" charset="0"/>
              </a:rPr>
              <a:t>Teacher Beliefs (Borg, 2003)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: Influence AI adoption and instructional design</a:t>
            </a:r>
          </a:p>
          <a:p>
            <a:pPr algn="l"/>
            <a:r>
              <a:rPr lang="en-US" sz="1900" b="1" dirty="0">
                <a:latin typeface="Cambria" panose="02040503050406030204" pitchFamily="18" charset="0"/>
                <a:ea typeface="Cambria" panose="02040503050406030204" pitchFamily="18" charset="0"/>
              </a:rPr>
              <a:t>• Purpose of the study</a:t>
            </a:r>
            <a:b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– Explore how students and instructors use and perceive AI in English language </a:t>
            </a:r>
            <a:r>
              <a:rPr lang="en-US" sz="1900">
                <a:latin typeface="Cambria" panose="02040503050406030204" pitchFamily="18" charset="0"/>
                <a:ea typeface="Cambria" panose="02040503050406030204" pitchFamily="18" charset="0"/>
              </a:rPr>
              <a:t>learning; Identify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pedagogical opportunities, tensions, and areas for curriculum and professional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742241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6"/>
          <p:cNvSpPr txBox="1">
            <a:spLocks noGrp="1"/>
          </p:cNvSpPr>
          <p:nvPr>
            <p:ph type="title"/>
          </p:nvPr>
        </p:nvSpPr>
        <p:spPr>
          <a:xfrm>
            <a:off x="1093762" y="2416900"/>
            <a:ext cx="5248360" cy="14558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Literature Review &amp; Theoretical Framework</a:t>
            </a:r>
            <a:endParaRPr dirty="0"/>
          </a:p>
        </p:txBody>
      </p:sp>
      <p:sp>
        <p:nvSpPr>
          <p:cNvPr id="274" name="Google Shape;274;p36"/>
          <p:cNvSpPr txBox="1">
            <a:spLocks noGrp="1"/>
          </p:cNvSpPr>
          <p:nvPr>
            <p:ph type="title" idx="2"/>
          </p:nvPr>
        </p:nvSpPr>
        <p:spPr>
          <a:xfrm>
            <a:off x="1093763" y="854000"/>
            <a:ext cx="744900" cy="5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cxnSp>
        <p:nvCxnSpPr>
          <p:cNvPr id="276" name="Google Shape;276;p36"/>
          <p:cNvCxnSpPr/>
          <p:nvPr/>
        </p:nvCxnSpPr>
        <p:spPr>
          <a:xfrm>
            <a:off x="1185749" y="3258696"/>
            <a:ext cx="3645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chemeClr val="lt2">
                <a:alpha val="50000"/>
              </a:scheme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308452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69BAE-19F5-437A-93C0-F2039E45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00" y="203143"/>
            <a:ext cx="7711200" cy="606600"/>
          </a:xfrm>
        </p:spPr>
        <p:txBody>
          <a:bodyPr/>
          <a:lstStyle/>
          <a:p>
            <a:r>
              <a:rPr lang="en-US" dirty="0"/>
              <a:t>Constructivist Learning &amp; ZPD – How Learning Happens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2B9744-1DC2-4FBF-8FC6-25BC95A76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722" y="640570"/>
            <a:ext cx="8464312" cy="4502930"/>
          </a:xfrm>
        </p:spPr>
        <p:txBody>
          <a:bodyPr/>
          <a:lstStyle/>
          <a:p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What is Constructivist Theory?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Learners 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build their own understanding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by exploring, solving problems, and reflecting on experience (Bruner, 1996; Schunk, 2020).</a:t>
            </a:r>
          </a:p>
          <a:p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In language learning, this means 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doing meaningful tasks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not just memorizing rules.</a:t>
            </a:r>
          </a:p>
          <a:p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How AI Supports This: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AI tools can 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adjust content difficulty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offer real-time hints, and prompt students to think critically.</a:t>
            </a:r>
          </a:p>
          <a:p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Example: An AI reading tool changes text difficulty based on student comprehension.</a:t>
            </a:r>
          </a:p>
          <a:p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What is ZPD (Zone of Proximal Development)?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From Vygotsky (1978): The 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ZPD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is the space between what a learner can do alone and what they can do 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with help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AI can act like a tutor—offering 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just enough support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to help learners grow.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40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5BB80-E550-4C25-AFCC-294680839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as a Learning Partner – Social &amp; Cognitive Scaffolding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5ECDE1-BFAF-423E-B359-4033773C2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161" y="933959"/>
            <a:ext cx="8557220" cy="4097686"/>
          </a:xfrm>
        </p:spPr>
        <p:txBody>
          <a:bodyPr/>
          <a:lstStyle/>
          <a:p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Learning is social: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Vygotsky emphasized that we learn best through 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interactions with others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Now, AI tools also play this role by guiding learners step by step.</a:t>
            </a:r>
          </a:p>
          <a:p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Examples of AI Scaffolding: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Chatbots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: Help students practice conversations or grammar.</a:t>
            </a:r>
          </a:p>
          <a:p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Peer review platforms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: Let students give feedback to each other, supported by AI-generated suggestions.</a:t>
            </a:r>
          </a:p>
          <a:p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Essay tools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: Encourage revision by pointing out unclear or weak sections.</a:t>
            </a:r>
          </a:p>
          <a:p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Why it matters?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These tools create chances for 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reflection, collaboration, and deeper understanding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AI doesn’t replace teachers or peers—it 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adds another layer of support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especially outside class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845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BF84D-70F0-4304-B44F-2EAB54953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Teachers’ Beliefs Shape AI Use in the Classroom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54706-8344-468A-B7A4-7BE0FF67A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288" y="919290"/>
            <a:ext cx="8434973" cy="4224210"/>
          </a:xfrm>
        </p:spPr>
        <p:txBody>
          <a:bodyPr/>
          <a:lstStyle/>
          <a:p>
            <a:r>
              <a:rPr lang="en-US" sz="1700" b="1" dirty="0">
                <a:latin typeface="Cambria" panose="02040503050406030204" pitchFamily="18" charset="0"/>
                <a:ea typeface="Cambria" panose="02040503050406030204" pitchFamily="18" charset="0"/>
              </a:rPr>
              <a:t>Why do teachers’ beliefs matter?</a:t>
            </a:r>
            <a:endParaRPr lang="en-US" sz="1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700" dirty="0">
                <a:latin typeface="Cambria" panose="02040503050406030204" pitchFamily="18" charset="0"/>
                <a:ea typeface="Cambria" panose="02040503050406030204" pitchFamily="18" charset="0"/>
              </a:rPr>
              <a:t>Teachers don’t just follow rules—they make </a:t>
            </a:r>
            <a:r>
              <a:rPr lang="en-US" sz="1700" b="1" dirty="0">
                <a:latin typeface="Cambria" panose="02040503050406030204" pitchFamily="18" charset="0"/>
                <a:ea typeface="Cambria" panose="02040503050406030204" pitchFamily="18" charset="0"/>
              </a:rPr>
              <a:t>instructional decisions</a:t>
            </a:r>
            <a:r>
              <a:rPr lang="en-US" sz="1700" dirty="0">
                <a:latin typeface="Cambria" panose="02040503050406030204" pitchFamily="18" charset="0"/>
                <a:ea typeface="Cambria" panose="02040503050406030204" pitchFamily="18" charset="0"/>
              </a:rPr>
              <a:t> based on what they believe about teaching, learning, and technology (Borg, 2003).</a:t>
            </a:r>
          </a:p>
          <a:p>
            <a:r>
              <a:rPr lang="en-US" sz="1700" dirty="0">
                <a:latin typeface="Cambria" panose="02040503050406030204" pitchFamily="18" charset="0"/>
                <a:ea typeface="Cambria" panose="02040503050406030204" pitchFamily="18" charset="0"/>
              </a:rPr>
              <a:t>Beliefs determine whether AI is seen as a </a:t>
            </a:r>
            <a:r>
              <a:rPr lang="en-US" sz="1700" b="1" dirty="0">
                <a:latin typeface="Cambria" panose="02040503050406030204" pitchFamily="18" charset="0"/>
                <a:ea typeface="Cambria" panose="02040503050406030204" pitchFamily="18" charset="0"/>
              </a:rPr>
              <a:t>tool for growth</a:t>
            </a:r>
            <a:r>
              <a:rPr lang="en-US" sz="1700" dirty="0">
                <a:latin typeface="Cambria" panose="02040503050406030204" pitchFamily="18" charset="0"/>
                <a:ea typeface="Cambria" panose="02040503050406030204" pitchFamily="18" charset="0"/>
              </a:rPr>
              <a:t> or a </a:t>
            </a:r>
            <a:r>
              <a:rPr lang="en-US" sz="1700" b="1" dirty="0">
                <a:latin typeface="Cambria" panose="02040503050406030204" pitchFamily="18" charset="0"/>
                <a:ea typeface="Cambria" panose="02040503050406030204" pitchFamily="18" charset="0"/>
              </a:rPr>
              <a:t>threat to learning</a:t>
            </a:r>
            <a:r>
              <a:rPr lang="en-US" sz="17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1700" b="1" dirty="0">
                <a:latin typeface="Cambria" panose="02040503050406030204" pitchFamily="18" charset="0"/>
                <a:ea typeface="Cambria" panose="02040503050406030204" pitchFamily="18" charset="0"/>
              </a:rPr>
              <a:t>Two common teacher views:</a:t>
            </a:r>
            <a:endParaRPr lang="en-US" sz="1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700" b="1" dirty="0">
                <a:latin typeface="Cambria" panose="02040503050406030204" pitchFamily="18" charset="0"/>
                <a:ea typeface="Cambria" panose="02040503050406030204" pitchFamily="18" charset="0"/>
              </a:rPr>
              <a:t>Optimistic</a:t>
            </a:r>
            <a:r>
              <a:rPr lang="en-US" sz="1700" dirty="0">
                <a:latin typeface="Cambria" panose="02040503050406030204" pitchFamily="18" charset="0"/>
                <a:ea typeface="Cambria" panose="02040503050406030204" pitchFamily="18" charset="0"/>
              </a:rPr>
              <a:t>: AI offers personalized feedback and increases student autonomy.</a:t>
            </a:r>
          </a:p>
          <a:p>
            <a:r>
              <a:rPr lang="en-US" sz="1700" b="1" dirty="0">
                <a:latin typeface="Cambria" panose="02040503050406030204" pitchFamily="18" charset="0"/>
                <a:ea typeface="Cambria" panose="02040503050406030204" pitchFamily="18" charset="0"/>
              </a:rPr>
              <a:t>Cautious</a:t>
            </a:r>
            <a:r>
              <a:rPr lang="en-US" sz="1700" dirty="0">
                <a:latin typeface="Cambria" panose="02040503050406030204" pitchFamily="18" charset="0"/>
                <a:ea typeface="Cambria" panose="02040503050406030204" pitchFamily="18" charset="0"/>
              </a:rPr>
              <a:t>: Concerns about cheating, over-reliance, or loss of original thinking.</a:t>
            </a:r>
          </a:p>
          <a:p>
            <a:r>
              <a:rPr lang="en-US" sz="1700" b="1" dirty="0">
                <a:latin typeface="Cambria" panose="02040503050406030204" pitchFamily="18" charset="0"/>
                <a:ea typeface="Cambria" panose="02040503050406030204" pitchFamily="18" charset="0"/>
              </a:rPr>
              <a:t>Experience changes beliefs</a:t>
            </a:r>
            <a:endParaRPr lang="en-US" sz="1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700" dirty="0">
                <a:latin typeface="Cambria" panose="02040503050406030204" pitchFamily="18" charset="0"/>
                <a:ea typeface="Cambria" panose="02040503050406030204" pitchFamily="18" charset="0"/>
              </a:rPr>
              <a:t>Teachers become more open to AI when they see real improvements in student outcomes.</a:t>
            </a:r>
          </a:p>
          <a:p>
            <a:r>
              <a:rPr lang="en-US" sz="1700" dirty="0">
                <a:latin typeface="Cambria" panose="02040503050406030204" pitchFamily="18" charset="0"/>
                <a:ea typeface="Cambria" panose="02040503050406030204" pitchFamily="18" charset="0"/>
              </a:rPr>
              <a:t>But fears around </a:t>
            </a:r>
            <a:r>
              <a:rPr lang="en-US" sz="1700" b="1" dirty="0">
                <a:latin typeface="Cambria" panose="02040503050406030204" pitchFamily="18" charset="0"/>
                <a:ea typeface="Cambria" panose="02040503050406030204" pitchFamily="18" charset="0"/>
              </a:rPr>
              <a:t>privacy, bias, and ethics</a:t>
            </a:r>
            <a:r>
              <a:rPr lang="en-US" sz="1700" dirty="0">
                <a:latin typeface="Cambria" panose="02040503050406030204" pitchFamily="18" charset="0"/>
                <a:ea typeface="Cambria" panose="02040503050406030204" pitchFamily="18" charset="0"/>
              </a:rPr>
              <a:t> remain common (</a:t>
            </a:r>
            <a:r>
              <a:rPr lang="en-US" sz="1700" dirty="0" err="1">
                <a:latin typeface="Cambria" panose="02040503050406030204" pitchFamily="18" charset="0"/>
                <a:ea typeface="Cambria" panose="02040503050406030204" pitchFamily="18" charset="0"/>
              </a:rPr>
              <a:t>Asterhan</a:t>
            </a:r>
            <a:r>
              <a:rPr lang="en-US" sz="1700" dirty="0">
                <a:latin typeface="Cambria" panose="02040503050406030204" pitchFamily="18" charset="0"/>
                <a:ea typeface="Cambria" panose="02040503050406030204" pitchFamily="18" charset="0"/>
              </a:rPr>
              <a:t> &amp; Schwarz, 2023).</a:t>
            </a:r>
          </a:p>
          <a:p>
            <a:r>
              <a:rPr lang="en-US" sz="1700" b="1" dirty="0">
                <a:latin typeface="Cambria" panose="02040503050406030204" pitchFamily="18" charset="0"/>
                <a:ea typeface="Cambria" panose="02040503050406030204" pitchFamily="18" charset="0"/>
              </a:rPr>
              <a:t>Local Contexts Matter: </a:t>
            </a:r>
            <a:r>
              <a:rPr lang="en-US" sz="1700" dirty="0">
                <a:latin typeface="Cambria" panose="02040503050406030204" pitchFamily="18" charset="0"/>
                <a:ea typeface="Cambria" panose="02040503050406030204" pitchFamily="18" charset="0"/>
              </a:rPr>
              <a:t>In Southeast Asia, factors like </a:t>
            </a:r>
            <a:r>
              <a:rPr lang="en-US" sz="1700" b="1" dirty="0">
                <a:latin typeface="Cambria" panose="02040503050406030204" pitchFamily="18" charset="0"/>
                <a:ea typeface="Cambria" panose="02040503050406030204" pitchFamily="18" charset="0"/>
              </a:rPr>
              <a:t>digital access, institutional support, and culture</a:t>
            </a:r>
            <a:r>
              <a:rPr lang="en-US" sz="1700" dirty="0">
                <a:latin typeface="Cambria" panose="02040503050406030204" pitchFamily="18" charset="0"/>
                <a:ea typeface="Cambria" panose="02040503050406030204" pitchFamily="18" charset="0"/>
              </a:rPr>
              <a:t> also shape how AI is used in teaching.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07188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logy Wave Style Thesis Defense by Slidesgo">
  <a:themeElements>
    <a:clrScheme name="Simple Light">
      <a:dk1>
        <a:srgbClr val="FFFFFF"/>
      </a:dk1>
      <a:lt1>
        <a:srgbClr val="011C38"/>
      </a:lt1>
      <a:dk2>
        <a:srgbClr val="30476B"/>
      </a:dk2>
      <a:lt2>
        <a:srgbClr val="90E1F1"/>
      </a:lt2>
      <a:accent1>
        <a:srgbClr val="44728B"/>
      </a:accent1>
      <a:accent2>
        <a:srgbClr val="C9A752"/>
      </a:accent2>
      <a:accent3>
        <a:srgbClr val="E3D477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1117</Words>
  <Application>Microsoft Office PowerPoint</Application>
  <PresentationFormat>On-screen Show (16:9)</PresentationFormat>
  <Paragraphs>155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Abadi</vt:lpstr>
      <vt:lpstr>Aldhabi</vt:lpstr>
      <vt:lpstr>Alexandria Light</vt:lpstr>
      <vt:lpstr>Alexandria SemiBold</vt:lpstr>
      <vt:lpstr>Arial</vt:lpstr>
      <vt:lpstr>Calisto MT</vt:lpstr>
      <vt:lpstr>Cambria</vt:lpstr>
      <vt:lpstr>Commissioner</vt:lpstr>
      <vt:lpstr>Kufam</vt:lpstr>
      <vt:lpstr>Kunstler Script</vt:lpstr>
      <vt:lpstr>Technology Wave Style Thesis Defense by Slidesgo</vt:lpstr>
      <vt:lpstr>SUPPORTING ENGLISH LANGUAGE LEARNING THROUGH AI: INSIGHTS FROM STUDENTS AND INSTRUCTORS IN A VIETNAMESE UNIVERSITY</vt:lpstr>
      <vt:lpstr>Table of contents</vt:lpstr>
      <vt:lpstr>INTRODUCTION</vt:lpstr>
      <vt:lpstr>The Rise of AI in Higher Education</vt:lpstr>
      <vt:lpstr>Pedagogical Implications and Theoretical Grounding</vt:lpstr>
      <vt:lpstr>Literature Review &amp; Theoretical Framework</vt:lpstr>
      <vt:lpstr>Constructivist Learning &amp; ZPD – How Learning Happens</vt:lpstr>
      <vt:lpstr>AI as a Learning Partner – Social &amp; Cognitive Scaffolding</vt:lpstr>
      <vt:lpstr>Teachers’ Beliefs Shape AI Use in the Classroom</vt:lpstr>
      <vt:lpstr>AI in Foreign Language Teaching (FLT)</vt:lpstr>
      <vt:lpstr>Research Gaps &amp; Study Focus</vt:lpstr>
      <vt:lpstr>METHOD</vt:lpstr>
      <vt:lpstr>Method – Overview</vt:lpstr>
      <vt:lpstr>Method – Instruments &amp; Validity</vt:lpstr>
      <vt:lpstr>PowerPoint Presentation</vt:lpstr>
      <vt:lpstr>FINDINGS AND DISCUSSION</vt:lpstr>
      <vt:lpstr>PowerPoint Presentation</vt:lpstr>
      <vt:lpstr>Purpose and Use of Exploratory Factor Analysis (EFA)</vt:lpstr>
      <vt:lpstr>Identified AI-Use Factors Among Students</vt:lpstr>
      <vt:lpstr>PowerPoint Presentation</vt:lpstr>
      <vt:lpstr>Discussion</vt:lpstr>
      <vt:lpstr>Teacher’s survey: ZPD-aligned practices  </vt:lpstr>
      <vt:lpstr>Teacher’s survey: Belief about AI</vt:lpstr>
      <vt:lpstr>Concerns about AI</vt:lpstr>
      <vt:lpstr>Triangulation Findings: Alignment &amp; Divergence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Wave Style Thesis Defense</dc:title>
  <dc:creator>USER</dc:creator>
  <cp:lastModifiedBy>phamthihoa72@gmail.com</cp:lastModifiedBy>
  <cp:revision>25</cp:revision>
  <dcterms:modified xsi:type="dcterms:W3CDTF">2025-07-31T07:39:31Z</dcterms:modified>
</cp:coreProperties>
</file>