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Etna Sans Serif" charset="1" panose="02000600000000000000"/>
      <p:regular r:id="rId26"/>
    </p:embeddedFont>
    <p:embeddedFont>
      <p:font typeface="Poppins" charset="1" panose="00000500000000000000"/>
      <p:regular r:id="rId27"/>
    </p:embeddedFont>
    <p:embeddedFont>
      <p:font typeface="Poppins Italics" charset="1" panose="00000500000000000000"/>
      <p:regular r:id="rId28"/>
    </p:embeddedFont>
    <p:embeddedFont>
      <p:font typeface="Arimo" charset="1" panose="020B0604020202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oi.org/10.1186/s41239-023-00408-3" TargetMode="External" Type="http://schemas.openxmlformats.org/officeDocument/2006/relationships/hyperlink"/><Relationship Id="rId11" Target="https://doi.org/10.48550/arxiv.2104.12547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https://academicintegrity.ucsd.edu/excel-integrity/gen-ai/ai-in-education.html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49370" y="5403825"/>
            <a:ext cx="5137940" cy="5611229"/>
            <a:chOff x="0" y="0"/>
            <a:chExt cx="6850587" cy="74816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410539" y="-661331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2700000">
            <a:off x="7523383" y="-587949"/>
            <a:ext cx="3953060" cy="3955034"/>
          </a:xfrm>
          <a:custGeom>
            <a:avLst/>
            <a:gdLst/>
            <a:ahLst/>
            <a:cxnLst/>
            <a:rect r="r" b="b" t="t" l="l"/>
            <a:pathLst>
              <a:path h="3955034" w="3953060">
                <a:moveTo>
                  <a:pt x="0" y="0"/>
                </a:moveTo>
                <a:lnTo>
                  <a:pt x="3953059" y="0"/>
                </a:lnTo>
                <a:lnTo>
                  <a:pt x="3953059" y="3955034"/>
                </a:lnTo>
                <a:lnTo>
                  <a:pt x="0" y="39550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07719" y="4004083"/>
            <a:ext cx="10706054" cy="3027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At an English Language Teacher Education Institution (2020-2025)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11189" y="1230280"/>
            <a:ext cx="3978097" cy="85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6"/>
              </a:lnSpc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By: Dr. Chu Thanh Vân; </a:t>
            </a:r>
          </a:p>
          <a:p>
            <a:pPr algn="l">
              <a:lnSpc>
                <a:spcPts val="3336"/>
              </a:lnSpc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Hoàng Nguyễn Thu Trang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979509" y="8709394"/>
            <a:ext cx="1279791" cy="548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222"/>
              </a:lnSpc>
            </a:pPr>
            <a:r>
              <a:rPr lang="en-US" sz="3015" spc="-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2025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45801" y="816829"/>
            <a:ext cx="5029891" cy="3475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401"/>
              </a:lnSpc>
            </a:pPr>
            <a:r>
              <a:rPr lang="en-US" sz="20286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AI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981220" y="697206"/>
            <a:ext cx="1355300" cy="1384725"/>
          </a:xfrm>
          <a:custGeom>
            <a:avLst/>
            <a:gdLst/>
            <a:ahLst/>
            <a:cxnLst/>
            <a:rect r="r" b="b" t="t" l="l"/>
            <a:pathLst>
              <a:path h="1384725" w="1355300">
                <a:moveTo>
                  <a:pt x="0" y="0"/>
                </a:moveTo>
                <a:lnTo>
                  <a:pt x="1355300" y="0"/>
                </a:lnTo>
                <a:lnTo>
                  <a:pt x="1355300" y="1384725"/>
                </a:lnTo>
                <a:lnTo>
                  <a:pt x="0" y="13847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499325" y="3298800"/>
            <a:ext cx="1100913" cy="1124815"/>
          </a:xfrm>
          <a:custGeom>
            <a:avLst/>
            <a:gdLst/>
            <a:ahLst/>
            <a:cxnLst/>
            <a:rect r="r" b="b" t="t" l="l"/>
            <a:pathLst>
              <a:path h="1124815" w="1100913">
                <a:moveTo>
                  <a:pt x="0" y="0"/>
                </a:moveTo>
                <a:lnTo>
                  <a:pt x="1100913" y="0"/>
                </a:lnTo>
                <a:lnTo>
                  <a:pt x="1100913" y="1124815"/>
                </a:lnTo>
                <a:lnTo>
                  <a:pt x="0" y="11248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428278" y="8926928"/>
            <a:ext cx="324330" cy="331372"/>
          </a:xfrm>
          <a:custGeom>
            <a:avLst/>
            <a:gdLst/>
            <a:ahLst/>
            <a:cxnLst/>
            <a:rect r="r" b="b" t="t" l="l"/>
            <a:pathLst>
              <a:path h="331372" w="324330">
                <a:moveTo>
                  <a:pt x="0" y="0"/>
                </a:moveTo>
                <a:lnTo>
                  <a:pt x="324330" y="0"/>
                </a:lnTo>
                <a:lnTo>
                  <a:pt x="324330" y="331372"/>
                </a:lnTo>
                <a:lnTo>
                  <a:pt x="0" y="3313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713774" y="7031128"/>
            <a:ext cx="2545526" cy="1695957"/>
          </a:xfrm>
          <a:custGeom>
            <a:avLst/>
            <a:gdLst/>
            <a:ahLst/>
            <a:cxnLst/>
            <a:rect r="r" b="b" t="t" l="l"/>
            <a:pathLst>
              <a:path h="1695957" w="2545526">
                <a:moveTo>
                  <a:pt x="0" y="0"/>
                </a:moveTo>
                <a:lnTo>
                  <a:pt x="2545526" y="0"/>
                </a:lnTo>
                <a:lnTo>
                  <a:pt x="2545526" y="1695957"/>
                </a:lnTo>
                <a:lnTo>
                  <a:pt x="0" y="1695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650655" y="323768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0" y="0"/>
                </a:lnTo>
                <a:lnTo>
                  <a:pt x="1202910" y="1203512"/>
                </a:lnTo>
                <a:lnTo>
                  <a:pt x="0" y="1203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997107" y="6738283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448955" y="5403825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3428988" y="8640144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69472" y="2988640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20015" y="4403169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428988" y="1644247"/>
            <a:ext cx="11601569" cy="216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 Management &amp; Operation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89554" y="4457583"/>
            <a:ext cx="10308891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2.1.1 Equity in AI Technologies: Conferences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20015" y="5541637"/>
            <a:ext cx="14246423" cy="4197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April 26, 2025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🌍 International Conference “AI as a Catalyst for English Language Education”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March 10 – May 2025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💻 Weekly Webinars Series: Experience Sharing: AI in Teaching &amp; Training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👨‍🏫 For: School leaders, teachers, and staff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Goal: Practical insights &amp; peer learning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September 27, 2025</a:t>
            </a:r>
          </a:p>
          <a:p>
            <a:pPr algn="ctr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🗣️ International Conference “Artificial Intelligence and the Future of Translation and Interpretation”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2406" y="5299434"/>
            <a:ext cx="2800898" cy="3958866"/>
          </a:xfrm>
          <a:custGeom>
            <a:avLst/>
            <a:gdLst/>
            <a:ahLst/>
            <a:cxnLst/>
            <a:rect r="r" b="b" t="t" l="l"/>
            <a:pathLst>
              <a:path h="3958866" w="2800898">
                <a:moveTo>
                  <a:pt x="0" y="0"/>
                </a:moveTo>
                <a:lnTo>
                  <a:pt x="2800898" y="0"/>
                </a:lnTo>
                <a:lnTo>
                  <a:pt x="2800898" y="3958866"/>
                </a:lnTo>
                <a:lnTo>
                  <a:pt x="0" y="39588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920724" y="6215521"/>
            <a:ext cx="3627755" cy="3042779"/>
          </a:xfrm>
          <a:custGeom>
            <a:avLst/>
            <a:gdLst/>
            <a:ahLst/>
            <a:cxnLst/>
            <a:rect r="r" b="b" t="t" l="l"/>
            <a:pathLst>
              <a:path h="3042779" w="3627755">
                <a:moveTo>
                  <a:pt x="0" y="0"/>
                </a:moveTo>
                <a:lnTo>
                  <a:pt x="3627755" y="0"/>
                </a:lnTo>
                <a:lnTo>
                  <a:pt x="3627755" y="3042779"/>
                </a:lnTo>
                <a:lnTo>
                  <a:pt x="0" y="30427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4659729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448955" y="5403825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8" id="8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69472" y="2988640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20015" y="4403169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562096"/>
            <a:ext cx="16230600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2.1.2 AI TRAINING INITIATIVES 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IN EDUCATION &amp; ADMINISTRATION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39780" y="2811823"/>
            <a:ext cx="15448220" cy="671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May 10, 2023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🧠 Training Workshop: “Application of AI in Teaching, Learning, Testing &amp; Evaluation of Foreign Languages”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👩‍🏫 For: University lecturers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Focus: AI-powered pedagogy &amp; assessment tools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December 11, 2023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🎓 Closing Ceremony: AI in Teaching and Assessing English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🤝 Co-organized by: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* University of Foreign Languages, VNU Hanoi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* People’s Police Academy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📌 Highlight: Integration of AI in English education for law enforcement 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April 24, 2025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🏛️ Training Session: “AI in Party, Mass Organization &amp; University Administration”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🎯 Audience: Administrative staff &amp; political organizations</a:t>
            </a:r>
          </a:p>
          <a:p>
            <a:pPr algn="l">
              <a:lnSpc>
                <a:spcPts val="3336"/>
              </a:lnSpc>
              <a:spcBef>
                <a:spcPct val="0"/>
              </a:spcBef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Focus: Improving governance and operations with AI tools</a:t>
            </a:r>
          </a:p>
        </p:txBody>
      </p:sp>
      <p:sp>
        <p:nvSpPr>
          <p:cNvPr name="AutoShape 14" id="14"/>
          <p:cNvSpPr/>
          <p:nvPr/>
        </p:nvSpPr>
        <p:spPr>
          <a:xfrm>
            <a:off x="5897880" y="7812954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00168" y="5403825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774701" y="5784987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17800" y="2979528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68306" y="2531020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790973" y="1098483"/>
            <a:ext cx="10706054" cy="80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8"/>
              </a:lnSpc>
            </a:pPr>
            <a:r>
              <a:rPr lang="en-US" sz="6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 Pedagogy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24192" y="4109620"/>
            <a:ext cx="7380048" cy="366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333" i="true" spc="-6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📚 </a:t>
            </a:r>
            <a:r>
              <a:rPr lang="en-US" sz="3333" i="true" spc="-6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3 Studies on the effectiveness of AI feedback tools</a:t>
            </a:r>
          </a:p>
          <a:p>
            <a:pPr algn="l">
              <a:lnSpc>
                <a:spcPts val="4833"/>
              </a:lnSpc>
            </a:pPr>
          </a:p>
          <a:p>
            <a:pPr algn="l">
              <a:lnSpc>
                <a:spcPts val="4833"/>
              </a:lnSpc>
            </a:pPr>
            <a:r>
              <a:rPr lang="en-US" sz="3333" i="true" spc="-6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📚 A research proposal on standardising the assessment of text with AI assistance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3897196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1000168" y="5403825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709271" y="9122439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11" id="11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5774701" y="5784987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17800" y="2979528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790973" y="1098483"/>
            <a:ext cx="10706054" cy="80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8"/>
              </a:lnSpc>
            </a:pPr>
            <a:r>
              <a:rPr lang="en-US" sz="6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 Pedagogy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05932" y="2950953"/>
            <a:ext cx="11104939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3.2 A balanced approach to AI adoption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68908" y="4109620"/>
            <a:ext cx="14308232" cy="3072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333" i="true" spc="-6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📚 3 Studies on the teachers’ experience with AI, integrating AI, and effects of AI on students’ products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</a:t>
            </a: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Recognize the benefits and limitations of generative AI: 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Avoid over-reliance on AI</a:t>
            </a: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Use AI as a complementary tool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3897196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1000168" y="5403825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709271" y="9122439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11" id="11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5774701" y="5784987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17800" y="2979528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790973" y="1098483"/>
            <a:ext cx="10706054" cy="80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8"/>
              </a:lnSpc>
            </a:pPr>
            <a:r>
              <a:rPr lang="en-US" sz="6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 Pedagogy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39240" y="2912853"/>
            <a:ext cx="11626044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3.3 Preparing students for the AI-driven workplace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68908" y="4109620"/>
            <a:ext cx="14308232" cy="4910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🎯 Teaching responsible AI usage.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Developing AI curriculum.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Familiarizing students with AI tools for university studies and future workplaces. </a:t>
            </a:r>
          </a:p>
          <a:p>
            <a:pPr algn="l">
              <a:lnSpc>
                <a:spcPts val="4833"/>
              </a:lnSpc>
            </a:pPr>
            <a:r>
              <a:rPr lang="en-US" sz="3333" i="true" spc="-6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   📚 </a:t>
            </a:r>
            <a:r>
              <a:rPr lang="en-US" sz="3333" i="true" spc="-66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3 Studies on the effectiveness of AI feedback tools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🎯 </a:t>
            </a: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Focusing on critical thinking and analysis in assessment strategies: </a:t>
            </a:r>
          </a:p>
          <a:p>
            <a:pPr algn="l">
              <a:lnSpc>
                <a:spcPts val="4833"/>
              </a:lnSpc>
            </a:pP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3333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📚 A research proposal on standardising assessment of text with AI assistance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6990">
            <a:off x="-221249" y="-1017304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4505967" y="5183842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2700000">
            <a:off x="15128874" y="585418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4" y="0"/>
                </a:lnTo>
                <a:lnTo>
                  <a:pt x="1764644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922767" y="8268680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6202299" y="339344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4698683" y="2085031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8" y="0"/>
                </a:lnTo>
                <a:lnTo>
                  <a:pt x="804878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52649" y="5163927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694539" y="4194440"/>
            <a:ext cx="3889104" cy="3057808"/>
          </a:xfrm>
          <a:custGeom>
            <a:avLst/>
            <a:gdLst/>
            <a:ahLst/>
            <a:cxnLst/>
            <a:rect r="r" b="b" t="t" l="l"/>
            <a:pathLst>
              <a:path h="3057808" w="3889104">
                <a:moveTo>
                  <a:pt x="0" y="0"/>
                </a:moveTo>
                <a:lnTo>
                  <a:pt x="3889103" y="0"/>
                </a:lnTo>
                <a:lnTo>
                  <a:pt x="3889103" y="3057807"/>
                </a:lnTo>
                <a:lnTo>
                  <a:pt x="0" y="3057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303756" y="1023374"/>
            <a:ext cx="12980024" cy="2294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1"/>
              </a:lnSpc>
            </a:pPr>
            <a:r>
              <a:rPr lang="en-US" sz="89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Discussion:  </a:t>
            </a:r>
          </a:p>
          <a:p>
            <a:pPr algn="ctr">
              <a:lnSpc>
                <a:spcPts val="8811"/>
              </a:lnSpc>
            </a:pPr>
            <a:r>
              <a:rPr lang="en-US" sz="89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Pedagogy &amp; Operation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74559" y="4168798"/>
            <a:ext cx="9912205" cy="1447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73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Conducting longitudinal experiments</a:t>
            </a:r>
          </a:p>
          <a:p>
            <a:pPr algn="l">
              <a:lnSpc>
                <a:spcPts val="5973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 Developing students’ holistic competencies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27444" y="3944651"/>
            <a:ext cx="1054739" cy="101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9"/>
              </a:lnSpc>
            </a:pPr>
            <a:r>
              <a:rPr lang="en-US" sz="5992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19820" y="4849783"/>
            <a:ext cx="1054739" cy="10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89"/>
              </a:lnSpc>
              <a:spcBef>
                <a:spcPct val="0"/>
              </a:spcBef>
            </a:pPr>
            <a:r>
              <a:rPr lang="en-US" sz="5992" strike="noStrike" u="none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114636" y="6130843"/>
            <a:ext cx="764156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Critical thinking for effective AI use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114636" y="7042931"/>
            <a:ext cx="10058727" cy="112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6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Teamwork &amp; leadership competencies impeded by AI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6990">
            <a:off x="-221249" y="-1017304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4505967" y="5183842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2700000">
            <a:off x="15128874" y="585418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4" y="0"/>
                </a:lnTo>
                <a:lnTo>
                  <a:pt x="1764644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922767" y="8268680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5897880" y="2926435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4698683" y="2085031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8" y="0"/>
                </a:lnTo>
                <a:lnTo>
                  <a:pt x="804878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52649" y="5163927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694539" y="4194440"/>
            <a:ext cx="3889104" cy="3057808"/>
          </a:xfrm>
          <a:custGeom>
            <a:avLst/>
            <a:gdLst/>
            <a:ahLst/>
            <a:cxnLst/>
            <a:rect r="r" b="b" t="t" l="l"/>
            <a:pathLst>
              <a:path h="3057808" w="3889104">
                <a:moveTo>
                  <a:pt x="0" y="0"/>
                </a:moveTo>
                <a:lnTo>
                  <a:pt x="3889103" y="0"/>
                </a:lnTo>
                <a:lnTo>
                  <a:pt x="3889103" y="3057807"/>
                </a:lnTo>
                <a:lnTo>
                  <a:pt x="0" y="3057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373788" y="497422"/>
            <a:ext cx="11540425" cy="2294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1"/>
              </a:lnSpc>
            </a:pPr>
            <a:r>
              <a:rPr lang="en-US" sz="89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Discussion: Management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87898" y="3256280"/>
            <a:ext cx="9912205" cy="1785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39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Ecological policy on AI applications</a:t>
            </a:r>
          </a:p>
          <a:p>
            <a:pPr algn="l">
              <a:lnSpc>
                <a:spcPts val="7439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Ethical principles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33159" y="3238472"/>
            <a:ext cx="1054739" cy="101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9"/>
              </a:lnSpc>
            </a:pPr>
            <a:r>
              <a:rPr lang="en-US" sz="5992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29493" y="4143603"/>
            <a:ext cx="1054739" cy="10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89"/>
              </a:lnSpc>
              <a:spcBef>
                <a:spcPct val="0"/>
              </a:spcBef>
            </a:pPr>
            <a:r>
              <a:rPr lang="en-US" sz="5992" strike="noStrike" u="none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6990">
            <a:off x="-221249" y="-1017304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4505967" y="5183842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2700000">
            <a:off x="14944510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1157641" y="8417109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1"/>
                </a:lnTo>
                <a:lnTo>
                  <a:pt x="0" y="1352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5897880" y="2515258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4698683" y="2085031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8" y="0"/>
                </a:lnTo>
                <a:lnTo>
                  <a:pt x="804878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52649" y="3571501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709271" y="3748589"/>
            <a:ext cx="4127339" cy="1410969"/>
            <a:chOff x="0" y="0"/>
            <a:chExt cx="1087036" cy="3716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87036" cy="371613"/>
            </a:xfrm>
            <a:custGeom>
              <a:avLst/>
              <a:gdLst/>
              <a:ahLst/>
              <a:cxnLst/>
              <a:rect r="r" b="b" t="t" l="l"/>
              <a:pathLst>
                <a:path h="371613" w="1087036">
                  <a:moveTo>
                    <a:pt x="39391" y="0"/>
                  </a:moveTo>
                  <a:lnTo>
                    <a:pt x="1047645" y="0"/>
                  </a:lnTo>
                  <a:cubicBezTo>
                    <a:pt x="1058092" y="0"/>
                    <a:pt x="1068111" y="4150"/>
                    <a:pt x="1075498" y="11537"/>
                  </a:cubicBezTo>
                  <a:cubicBezTo>
                    <a:pt x="1082886" y="18925"/>
                    <a:pt x="1087036" y="28944"/>
                    <a:pt x="1087036" y="39391"/>
                  </a:cubicBezTo>
                  <a:lnTo>
                    <a:pt x="1087036" y="332222"/>
                  </a:lnTo>
                  <a:cubicBezTo>
                    <a:pt x="1087036" y="353977"/>
                    <a:pt x="1069400" y="371613"/>
                    <a:pt x="1047645" y="371613"/>
                  </a:cubicBezTo>
                  <a:lnTo>
                    <a:pt x="39391" y="371613"/>
                  </a:lnTo>
                  <a:cubicBezTo>
                    <a:pt x="28944" y="371613"/>
                    <a:pt x="18925" y="367463"/>
                    <a:pt x="11537" y="360076"/>
                  </a:cubicBezTo>
                  <a:cubicBezTo>
                    <a:pt x="4150" y="352689"/>
                    <a:pt x="0" y="342669"/>
                    <a:pt x="0" y="332222"/>
                  </a:cubicBezTo>
                  <a:lnTo>
                    <a:pt x="0" y="39391"/>
                  </a:lnTo>
                  <a:cubicBezTo>
                    <a:pt x="0" y="28944"/>
                    <a:pt x="4150" y="18925"/>
                    <a:pt x="11537" y="11537"/>
                  </a:cubicBezTo>
                  <a:cubicBezTo>
                    <a:pt x="18925" y="4150"/>
                    <a:pt x="28944" y="0"/>
                    <a:pt x="39391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087036" cy="4382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482848" y="3713170"/>
            <a:ext cx="3952388" cy="1410969"/>
            <a:chOff x="0" y="0"/>
            <a:chExt cx="1040958" cy="37161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40958" cy="371613"/>
            </a:xfrm>
            <a:custGeom>
              <a:avLst/>
              <a:gdLst/>
              <a:ahLst/>
              <a:cxnLst/>
              <a:rect r="r" b="b" t="t" l="l"/>
              <a:pathLst>
                <a:path h="371613" w="1040958">
                  <a:moveTo>
                    <a:pt x="41135" y="0"/>
                  </a:moveTo>
                  <a:lnTo>
                    <a:pt x="999823" y="0"/>
                  </a:lnTo>
                  <a:cubicBezTo>
                    <a:pt x="1022541" y="0"/>
                    <a:pt x="1040958" y="18417"/>
                    <a:pt x="1040958" y="41135"/>
                  </a:cubicBezTo>
                  <a:lnTo>
                    <a:pt x="1040958" y="330479"/>
                  </a:lnTo>
                  <a:cubicBezTo>
                    <a:pt x="1040958" y="353197"/>
                    <a:pt x="1022541" y="371613"/>
                    <a:pt x="999823" y="371613"/>
                  </a:cubicBezTo>
                  <a:lnTo>
                    <a:pt x="41135" y="371613"/>
                  </a:lnTo>
                  <a:cubicBezTo>
                    <a:pt x="30225" y="371613"/>
                    <a:pt x="19762" y="367279"/>
                    <a:pt x="12048" y="359565"/>
                  </a:cubicBezTo>
                  <a:cubicBezTo>
                    <a:pt x="4334" y="351851"/>
                    <a:pt x="0" y="341388"/>
                    <a:pt x="0" y="330479"/>
                  </a:cubicBezTo>
                  <a:lnTo>
                    <a:pt x="0" y="41135"/>
                  </a:lnTo>
                  <a:cubicBezTo>
                    <a:pt x="0" y="18417"/>
                    <a:pt x="18417" y="0"/>
                    <a:pt x="41135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1040958" cy="4382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5897880" y="6171491"/>
            <a:ext cx="5041783" cy="1410969"/>
            <a:chOff x="0" y="0"/>
            <a:chExt cx="1327877" cy="37161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27877" cy="371613"/>
            </a:xfrm>
            <a:custGeom>
              <a:avLst/>
              <a:gdLst/>
              <a:ahLst/>
              <a:cxnLst/>
              <a:rect r="r" b="b" t="t" l="l"/>
              <a:pathLst>
                <a:path h="371613" w="1327877">
                  <a:moveTo>
                    <a:pt x="32247" y="0"/>
                  </a:moveTo>
                  <a:lnTo>
                    <a:pt x="1295630" y="0"/>
                  </a:lnTo>
                  <a:cubicBezTo>
                    <a:pt x="1304183" y="0"/>
                    <a:pt x="1312385" y="3397"/>
                    <a:pt x="1318432" y="9445"/>
                  </a:cubicBezTo>
                  <a:cubicBezTo>
                    <a:pt x="1324480" y="15492"/>
                    <a:pt x="1327877" y="23694"/>
                    <a:pt x="1327877" y="32247"/>
                  </a:cubicBezTo>
                  <a:lnTo>
                    <a:pt x="1327877" y="339367"/>
                  </a:lnTo>
                  <a:cubicBezTo>
                    <a:pt x="1327877" y="357176"/>
                    <a:pt x="1313440" y="371613"/>
                    <a:pt x="1295630" y="371613"/>
                  </a:cubicBezTo>
                  <a:lnTo>
                    <a:pt x="32247" y="371613"/>
                  </a:lnTo>
                  <a:cubicBezTo>
                    <a:pt x="14437" y="371613"/>
                    <a:pt x="0" y="357176"/>
                    <a:pt x="0" y="339367"/>
                  </a:cubicBezTo>
                  <a:lnTo>
                    <a:pt x="0" y="32247"/>
                  </a:lnTo>
                  <a:cubicBezTo>
                    <a:pt x="0" y="14437"/>
                    <a:pt x="14437" y="0"/>
                    <a:pt x="32247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1327877" cy="4382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3709271" y="319541"/>
            <a:ext cx="10706054" cy="216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08"/>
              </a:lnSpc>
            </a:pPr>
            <a:r>
              <a:rPr lang="en-US" sz="12648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Conclusion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668421" y="2840710"/>
            <a:ext cx="10787756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Application of AI at this English teacher institution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619920" y="8270108"/>
            <a:ext cx="11725855" cy="532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51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Well-informed policy planning: rich in theory &amp; practice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709271" y="3411489"/>
            <a:ext cx="1054739" cy="1599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08"/>
              </a:lnSpc>
            </a:pPr>
            <a:r>
              <a:rPr lang="en-US" sz="9292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82848" y="3381001"/>
            <a:ext cx="1054739" cy="1599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08"/>
              </a:lnSpc>
              <a:spcBef>
                <a:spcPct val="0"/>
              </a:spcBef>
            </a:pPr>
            <a:r>
              <a:rPr lang="en-US" sz="9292" strike="noStrike" u="none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897880" y="5810248"/>
            <a:ext cx="1054739" cy="1599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08"/>
              </a:lnSpc>
              <a:spcBef>
                <a:spcPct val="0"/>
              </a:spcBef>
            </a:pPr>
            <a:r>
              <a:rPr lang="en-US" sz="9292" strike="noStrike" u="none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090306" y="3656594"/>
            <a:ext cx="2871243" cy="128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Determined managers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93021" y="3721424"/>
            <a:ext cx="3562090" cy="128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Proactive practitioners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029570" y="6498833"/>
            <a:ext cx="350801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Eager learners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6990">
            <a:off x="-221249" y="-1017304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4505967" y="5183842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2700000">
            <a:off x="15128874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4" y="0"/>
                </a:lnTo>
                <a:lnTo>
                  <a:pt x="1764644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922767" y="8268680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5897880" y="4952414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6672497" y="3715018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52649" y="5163927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4041277" y="5347701"/>
            <a:ext cx="5563640" cy="3369728"/>
            <a:chOff x="0" y="0"/>
            <a:chExt cx="1465321" cy="8875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65321" cy="887500"/>
            </a:xfrm>
            <a:custGeom>
              <a:avLst/>
              <a:gdLst/>
              <a:ahLst/>
              <a:cxnLst/>
              <a:rect r="r" b="b" t="t" l="l"/>
              <a:pathLst>
                <a:path h="887500" w="1465321">
                  <a:moveTo>
                    <a:pt x="29222" y="0"/>
                  </a:moveTo>
                  <a:lnTo>
                    <a:pt x="1436099" y="0"/>
                  </a:lnTo>
                  <a:cubicBezTo>
                    <a:pt x="1443849" y="0"/>
                    <a:pt x="1451282" y="3079"/>
                    <a:pt x="1456762" y="8559"/>
                  </a:cubicBezTo>
                  <a:cubicBezTo>
                    <a:pt x="1462242" y="14039"/>
                    <a:pt x="1465321" y="21472"/>
                    <a:pt x="1465321" y="29222"/>
                  </a:cubicBezTo>
                  <a:lnTo>
                    <a:pt x="1465321" y="858278"/>
                  </a:lnTo>
                  <a:cubicBezTo>
                    <a:pt x="1465321" y="866029"/>
                    <a:pt x="1462242" y="873461"/>
                    <a:pt x="1456762" y="878941"/>
                  </a:cubicBezTo>
                  <a:cubicBezTo>
                    <a:pt x="1451282" y="884422"/>
                    <a:pt x="1443849" y="887500"/>
                    <a:pt x="1436099" y="887500"/>
                  </a:cubicBezTo>
                  <a:lnTo>
                    <a:pt x="29222" y="887500"/>
                  </a:lnTo>
                  <a:cubicBezTo>
                    <a:pt x="21472" y="887500"/>
                    <a:pt x="14039" y="884422"/>
                    <a:pt x="8559" y="878941"/>
                  </a:cubicBezTo>
                  <a:cubicBezTo>
                    <a:pt x="3079" y="873461"/>
                    <a:pt x="0" y="866029"/>
                    <a:pt x="0" y="858278"/>
                  </a:cubicBezTo>
                  <a:lnTo>
                    <a:pt x="0" y="29222"/>
                  </a:lnTo>
                  <a:cubicBezTo>
                    <a:pt x="0" y="21472"/>
                    <a:pt x="3079" y="14039"/>
                    <a:pt x="8559" y="8559"/>
                  </a:cubicBezTo>
                  <a:cubicBezTo>
                    <a:pt x="14039" y="3079"/>
                    <a:pt x="21472" y="0"/>
                    <a:pt x="29222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465321" cy="954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0278411" y="5314364"/>
            <a:ext cx="3462255" cy="4396515"/>
          </a:xfrm>
          <a:custGeom>
            <a:avLst/>
            <a:gdLst/>
            <a:ahLst/>
            <a:cxnLst/>
            <a:rect r="r" b="b" t="t" l="l"/>
            <a:pathLst>
              <a:path h="4396515" w="3462255">
                <a:moveTo>
                  <a:pt x="0" y="0"/>
                </a:moveTo>
                <a:lnTo>
                  <a:pt x="3462255" y="0"/>
                </a:lnTo>
                <a:lnTo>
                  <a:pt x="3462255" y="4396514"/>
                </a:lnTo>
                <a:lnTo>
                  <a:pt x="0" y="43965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014950" y="1687257"/>
            <a:ext cx="11565281" cy="239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70"/>
              </a:lnSpc>
            </a:pPr>
            <a:r>
              <a:rPr lang="en-US" sz="9552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Suggestions: AI management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02930" y="3966951"/>
            <a:ext cx="10482140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 dimention guidlines: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41277" y="5415108"/>
            <a:ext cx="1054739" cy="1019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9"/>
              </a:lnSpc>
            </a:pPr>
            <a:r>
              <a:rPr lang="en-US" sz="5992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041277" y="6371217"/>
            <a:ext cx="1054739" cy="10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89"/>
              </a:lnSpc>
              <a:spcBef>
                <a:spcPct val="0"/>
              </a:spcBef>
            </a:pPr>
            <a:r>
              <a:rPr lang="en-US" sz="5992" strike="noStrike" u="none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096016" y="5488433"/>
            <a:ext cx="4648995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Education serving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096016" y="6556726"/>
            <a:ext cx="4648995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Teaching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13989" y="7324866"/>
            <a:ext cx="1054739" cy="102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89"/>
              </a:lnSpc>
              <a:spcBef>
                <a:spcPct val="0"/>
              </a:spcBef>
            </a:pPr>
            <a:r>
              <a:rPr lang="en-US" sz="5992" strike="noStrike" u="none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096016" y="7625020"/>
            <a:ext cx="4648995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72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1843599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2216449" y="4982826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372290" y="-1341121"/>
            <a:ext cx="5137940" cy="5611229"/>
            <a:chOff x="0" y="0"/>
            <a:chExt cx="6850587" cy="7481639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3410539" y="836927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335536" y="734985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90973" y="851307"/>
            <a:ext cx="10706054" cy="80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48"/>
              </a:lnSpc>
            </a:pPr>
            <a:r>
              <a:rPr lang="en-US" sz="6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References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9630" y="2319694"/>
            <a:ext cx="16588740" cy="736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Chan, C.K.Y. (2023). A comprehensive AI policy education framework for university teaching and learning. International Journal of Educational: Technology in Higher Education, 20:38. </a:t>
            </a:r>
            <a:r>
              <a:rPr lang="en-US" sz="24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10" tooltip="https://doi.org/10.1186/s41239-023-00408-3"/>
              </a:rPr>
              <a:t>Longitudinal experiments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Dexe, J., &amp; Franke, U. (2020). Nordic lights? National AI policies for doing well by doing good. Journal of Cyber Policy, 5(3), 332–349. https://doi.org/10.1080/23738871.2020.1856160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Federspiel, F., Mitchell, R., Asokan, A., Umana, C., &amp; McCoy, D. (2023). Threats by artificial intelligence to human health and human existence. BMJ Global Health, 8(5), e010435. https://doi.org/10.1136/bmjgh-2022-010435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Floridi, L. (2021). A Unified Framework of Five Principles for AI in Society. In Ethics, Governance, and Policies in Artificial Intelligence (Vol. 144, pp. 5–17). Springer International Publishing AG. https://doi.org/10.1007/978-3-030-81907-1_2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Greiman, V. A. (2021). Human rights and artificial intelligence: A universal challenge. Journal of Information Warfare, 20(1), 50–62.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Hogenhout, L. (2021). A Framework for Ethical AI at the United Nations. </a:t>
            </a:r>
            <a:r>
              <a:rPr lang="en-US" sz="24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11" tooltip="https://doi.org/10.48550/arxiv.2104.12547"/>
              </a:rPr>
              <a:t>https://doi.org/10.48550/arxiv.2104.12547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IMDA &amp; PDPC (2020). Model Artificial Intelligence Governance Framework. Retrieved from https://www.pdpc.gov.sg/-/media/files/pdpc/pdf-files/resource-for-organisati on/ai/sgmodelaigovframework2.pdf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McKinsey Consultant. (2023). What is generative AI? [Article]. Retrieved February 12, 2023, from https://www.mckinsey.com/featured-insights/mckinsey-explainers/what-is-generative-ai</a:t>
            </a:r>
          </a:p>
          <a:p>
            <a:pPr algn="just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Renda, A. (2020). Europe: Toward a Policy Framework for Trustworthy AI. In M. D. Dubber, F. Pasquale, &amp; S. Das (Eds.), The Oxford Handbook of Ethics of AI (pp. 650–666). Oxford Academic. https://doi.org/10.1093/oxfordhb/9780190067397.013.4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14733672" y="5183842"/>
            <a:ext cx="5137940" cy="5611229"/>
            <a:chOff x="0" y="0"/>
            <a:chExt cx="6850587" cy="7481639"/>
          </a:xfrm>
        </p:grpSpPr>
        <p:sp>
          <p:nvSpPr>
            <p:cNvPr name="Freeform 5" id="5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2700000">
            <a:off x="14944510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700000">
            <a:off x="768358" y="2281960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6035513" y="4052677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4698683" y="2085031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8" y="0"/>
                </a:lnTo>
                <a:lnTo>
                  <a:pt x="804878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687880" y="4183291"/>
            <a:ext cx="774114" cy="790921"/>
          </a:xfrm>
          <a:custGeom>
            <a:avLst/>
            <a:gdLst/>
            <a:ahLst/>
            <a:cxnLst/>
            <a:rect r="r" b="b" t="t" l="l"/>
            <a:pathLst>
              <a:path h="790921" w="774114">
                <a:moveTo>
                  <a:pt x="0" y="0"/>
                </a:moveTo>
                <a:lnTo>
                  <a:pt x="774114" y="0"/>
                </a:lnTo>
                <a:lnTo>
                  <a:pt x="774114" y="790921"/>
                </a:lnTo>
                <a:lnTo>
                  <a:pt x="0" y="790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72674" y="792446"/>
            <a:ext cx="10706054" cy="2165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08"/>
              </a:lnSpc>
            </a:pPr>
            <a:r>
              <a:rPr lang="en-US" sz="12648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Introduction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09923" y="3160065"/>
            <a:ext cx="12268154" cy="844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application of AI at an English Language teacher education institution </a:t>
            </a:r>
          </a:p>
          <a:p>
            <a:pPr algn="ctr">
              <a:lnSpc>
                <a:spcPts val="3336"/>
              </a:lnSpc>
            </a:pPr>
            <a:r>
              <a:rPr lang="en-US" sz="2383" spc="-4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(Chan’s (2023: 13) AI ecological education framework)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1655" y="4502552"/>
            <a:ext cx="489248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71550" indent="-485775" lvl="1">
              <a:lnSpc>
                <a:spcPts val="6299"/>
              </a:lnSpc>
              <a:buAutoNum type="arabicPeriod" startAt="1"/>
            </a:pPr>
            <a:r>
              <a:rPr lang="en-US" sz="4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Management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95592" y="4502552"/>
            <a:ext cx="314051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 Operation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750327"/>
            <a:ext cx="5501481" cy="2986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Academic misconduct &amp; ethical dilemmas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 governance 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 attribution guidelines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Equity in AI technologies</a:t>
            </a:r>
          </a:p>
          <a:p>
            <a:pPr algn="l">
              <a:lnSpc>
                <a:spcPts val="391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7229455" y="5750327"/>
            <a:ext cx="3992493" cy="348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 Implementation monitoring and evaluation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 literacy training for teachers, staff, and students</a:t>
            </a:r>
          </a:p>
          <a:p>
            <a:pPr algn="l">
              <a:lnSpc>
                <a:spcPts val="391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2777551" y="4543891"/>
            <a:ext cx="3438952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3. Pedagogy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17273" y="5772616"/>
            <a:ext cx="4925999" cy="3977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Rethinking assessments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Encouraging a balanced approach to AI adoption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Preparing students for the AI-driven workplace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-5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Developing students’ holistic competencies</a:t>
            </a:r>
          </a:p>
          <a:p>
            <a:pPr algn="l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00168" y="5403825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5557703" y="6478894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8" y="0"/>
                </a:lnTo>
                <a:lnTo>
                  <a:pt x="804878" y="822353"/>
                </a:lnTo>
                <a:lnTo>
                  <a:pt x="0" y="822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18665" y="3178164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618849" y="3137210"/>
            <a:ext cx="10706054" cy="1517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7"/>
              </a:lnSpc>
            </a:pPr>
            <a:r>
              <a:rPr lang="en-US" sz="12648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Thank you.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912742" y="4640679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448955" y="5403825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709271" y="9337196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11" id="11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5774701" y="5784987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20015" y="4403169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611448" y="5551213"/>
            <a:ext cx="959915" cy="959915"/>
          </a:xfrm>
          <a:custGeom>
            <a:avLst/>
            <a:gdLst/>
            <a:ahLst/>
            <a:cxnLst/>
            <a:rect r="r" b="b" t="t" l="l"/>
            <a:pathLst>
              <a:path h="959915" w="959915">
                <a:moveTo>
                  <a:pt x="0" y="0"/>
                </a:moveTo>
                <a:lnTo>
                  <a:pt x="959915" y="0"/>
                </a:lnTo>
                <a:lnTo>
                  <a:pt x="959915" y="959915"/>
                </a:lnTo>
                <a:lnTo>
                  <a:pt x="0" y="959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120318" y="7207949"/>
            <a:ext cx="1284664" cy="722624"/>
          </a:xfrm>
          <a:custGeom>
            <a:avLst/>
            <a:gdLst/>
            <a:ahLst/>
            <a:cxnLst/>
            <a:rect r="r" b="b" t="t" l="l"/>
            <a:pathLst>
              <a:path h="722624" w="1284664">
                <a:moveTo>
                  <a:pt x="0" y="0"/>
                </a:moveTo>
                <a:lnTo>
                  <a:pt x="1284664" y="0"/>
                </a:lnTo>
                <a:lnTo>
                  <a:pt x="1284664" y="722623"/>
                </a:lnTo>
                <a:lnTo>
                  <a:pt x="0" y="722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257443" y="1644247"/>
            <a:ext cx="11239585" cy="109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 Senior management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04416" y="3476508"/>
            <a:ext cx="10308891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1.1. Academic Misconduct and Ethical Concerns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166315" y="4681348"/>
            <a:ext cx="14654267" cy="288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6"/>
              </a:lnSpc>
            </a:pP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Identifying and preventing misuse of generative AI: </a:t>
            </a:r>
          </a:p>
          <a:p>
            <a:pPr algn="l">
              <a:lnSpc>
                <a:spcPts val="4566"/>
              </a:lnSpc>
            </a:pP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    🛠️ </a:t>
            </a:r>
            <a:r>
              <a:rPr lang="en-US" sz="3149" i="true" spc="-62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Turn it in, reference checking (Journal paper)</a:t>
            </a:r>
          </a:p>
          <a:p>
            <a:pPr algn="l">
              <a:lnSpc>
                <a:spcPts val="4566"/>
              </a:lnSpc>
            </a:pP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</a:t>
            </a: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Developing guidelines and strategies: </a:t>
            </a:r>
            <a:r>
              <a:rPr lang="en-US" sz="3149" i="true" spc="-62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in progress</a:t>
            </a:r>
          </a:p>
          <a:p>
            <a:pPr algn="l">
              <a:lnSpc>
                <a:spcPts val="4566"/>
              </a:lnSpc>
            </a:pP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</a:t>
            </a: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Identifying ethical dilemmas: </a:t>
            </a:r>
            <a:r>
              <a:rPr lang="en-US" sz="3149" i="true" spc="-62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Council on Academic Integrity</a:t>
            </a:r>
          </a:p>
          <a:p>
            <a:pPr algn="l">
              <a:lnSpc>
                <a:spcPts val="4566"/>
              </a:lnSpc>
            </a:pP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</a:t>
            </a:r>
            <a:r>
              <a:rPr lang="en-US" sz="3149" spc="-6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Familiarizing students with ethical issues.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6331706" y="1232204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0" y="0"/>
                </a:lnTo>
                <a:lnTo>
                  <a:pt x="1202910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939562" y="424297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448955" y="5403825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709271" y="9337196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3410539" y="-914020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774701" y="5784987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20015" y="4403169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177140" y="6527188"/>
            <a:ext cx="1512041" cy="850799"/>
          </a:xfrm>
          <a:custGeom>
            <a:avLst/>
            <a:gdLst/>
            <a:ahLst/>
            <a:cxnLst/>
            <a:rect r="r" b="b" t="t" l="l"/>
            <a:pathLst>
              <a:path h="850799" w="1512041">
                <a:moveTo>
                  <a:pt x="0" y="0"/>
                </a:moveTo>
                <a:lnTo>
                  <a:pt x="1512042" y="0"/>
                </a:lnTo>
                <a:lnTo>
                  <a:pt x="1512042" y="850799"/>
                </a:lnTo>
                <a:lnTo>
                  <a:pt x="0" y="850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391019" y="4659729"/>
            <a:ext cx="1084283" cy="1056948"/>
          </a:xfrm>
          <a:custGeom>
            <a:avLst/>
            <a:gdLst/>
            <a:ahLst/>
            <a:cxnLst/>
            <a:rect r="r" b="b" t="t" l="l"/>
            <a:pathLst>
              <a:path h="1056948" w="1084283">
                <a:moveTo>
                  <a:pt x="0" y="0"/>
                </a:moveTo>
                <a:lnTo>
                  <a:pt x="1084283" y="0"/>
                </a:lnTo>
                <a:lnTo>
                  <a:pt x="1084283" y="1056948"/>
                </a:lnTo>
                <a:lnTo>
                  <a:pt x="0" y="10569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557553" y="1644247"/>
            <a:ext cx="11256257" cy="109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 Senior management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31236" y="3247652"/>
            <a:ext cx="10308891" cy="77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1.2 AI Governance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04663" y="4541532"/>
            <a:ext cx="14562038" cy="4007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1"/>
              </a:lnSpc>
            </a:pPr>
            <a:r>
              <a:rPr lang="en-US" sz="3670" spc="-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Transparency in AI use decisions: </a:t>
            </a:r>
            <a:r>
              <a:rPr lang="en-US" sz="3670" i="true" spc="-73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Guidelines on assessment</a:t>
            </a:r>
          </a:p>
          <a:p>
            <a:pPr algn="l">
              <a:lnSpc>
                <a:spcPts val="5321"/>
              </a:lnSpc>
            </a:pPr>
            <a:r>
              <a:rPr lang="en-US" sz="3670" spc="-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Data privacy and security: </a:t>
            </a:r>
          </a:p>
          <a:p>
            <a:pPr algn="l">
              <a:lnSpc>
                <a:spcPts val="5321"/>
              </a:lnSpc>
            </a:pPr>
            <a:r>
              <a:rPr lang="en-US" sz="3670" i="true" spc="-73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Portal - personal academic result reports</a:t>
            </a:r>
          </a:p>
          <a:p>
            <a:pPr algn="l">
              <a:lnSpc>
                <a:spcPts val="5321"/>
              </a:lnSpc>
            </a:pPr>
            <a:r>
              <a:rPr lang="en-US" sz="3670" spc="-7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📌 Ethical issues like bias and stereotypes: Editing boards </a:t>
            </a:r>
            <a:r>
              <a:rPr lang="en-US" sz="3670" i="true" spc="-73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Critical thinking course, Critical discourse analysis course (linguistic programmes)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6716990">
            <a:off x="14736529" y="8166959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972855" y="5079852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448955" y="5403825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709271" y="9337196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11" id="11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5155263" y="2273581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20015" y="4403169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840776" y="4659729"/>
            <a:ext cx="1084283" cy="1056948"/>
          </a:xfrm>
          <a:custGeom>
            <a:avLst/>
            <a:gdLst/>
            <a:ahLst/>
            <a:cxnLst/>
            <a:rect r="r" b="b" t="t" l="l"/>
            <a:pathLst>
              <a:path h="1056948" w="1084283">
                <a:moveTo>
                  <a:pt x="0" y="0"/>
                </a:moveTo>
                <a:lnTo>
                  <a:pt x="1084283" y="0"/>
                </a:lnTo>
                <a:lnTo>
                  <a:pt x="1084283" y="1056948"/>
                </a:lnTo>
                <a:lnTo>
                  <a:pt x="0" y="1056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22905" y="6509904"/>
            <a:ext cx="6642191" cy="2939169"/>
          </a:xfrm>
          <a:custGeom>
            <a:avLst/>
            <a:gdLst/>
            <a:ahLst/>
            <a:cxnLst/>
            <a:rect r="r" b="b" t="t" l="l"/>
            <a:pathLst>
              <a:path h="2939169" w="6642191">
                <a:moveTo>
                  <a:pt x="0" y="0"/>
                </a:moveTo>
                <a:lnTo>
                  <a:pt x="6642190" y="0"/>
                </a:lnTo>
                <a:lnTo>
                  <a:pt x="6642190" y="2939169"/>
                </a:lnTo>
                <a:lnTo>
                  <a:pt x="0" y="29391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90973" y="1644247"/>
            <a:ext cx="11139548" cy="109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 Senior management)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89554" y="3967208"/>
            <a:ext cx="10308891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1.3 AI Attribution Guidelines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71123" y="5184627"/>
            <a:ext cx="14617949" cy="1650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1"/>
              </a:lnSpc>
            </a:pP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Promote academic integrity in AI use: upcoming, E.g. UC San Diego </a:t>
            </a:r>
          </a:p>
          <a:p>
            <a:pPr algn="l">
              <a:lnSpc>
                <a:spcPts val="4341"/>
              </a:lnSpc>
            </a:pP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• Develop guidelines for 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nt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ri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tion of generative AI 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tud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 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</a:t>
            </a:r>
            <a:r>
              <a:rPr lang="en-US" sz="2994" spc="-5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k. (Chan, 2023)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89554" y="9330472"/>
            <a:ext cx="9798993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u="sng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  <a:hlinkClick r:id="rId12" tooltip="https://academicintegrity.ucsd.edu/excel-integrity/gen-ai/ai-in-education.html"/>
              </a:rPr>
              <a:t>https://academicintegrity.ucsd.edu/excel-integrity/gen-ai/ai-in-education.html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4204870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-448955" y="5403825"/>
            <a:ext cx="5137940" cy="5611229"/>
            <a:chOff x="0" y="0"/>
            <a:chExt cx="6850587" cy="74816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995239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9" id="9"/>
          <p:cNvSpPr/>
          <p:nvPr/>
        </p:nvSpPr>
        <p:spPr>
          <a:xfrm>
            <a:off x="3790973" y="9277350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11" id="11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69472" y="2988640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03453" y="2496208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056142" y="4867197"/>
            <a:ext cx="8012082" cy="3563020"/>
          </a:xfrm>
          <a:custGeom>
            <a:avLst/>
            <a:gdLst/>
            <a:ahLst/>
            <a:cxnLst/>
            <a:rect r="r" b="b" t="t" l="l"/>
            <a:pathLst>
              <a:path h="3563020" w="8012082">
                <a:moveTo>
                  <a:pt x="0" y="0"/>
                </a:moveTo>
                <a:lnTo>
                  <a:pt x="8012082" y="0"/>
                </a:lnTo>
                <a:lnTo>
                  <a:pt x="8012082" y="3563019"/>
                </a:lnTo>
                <a:lnTo>
                  <a:pt x="0" y="35630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850" t="-26418" r="-2427" b="-23606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790973" y="1644247"/>
            <a:ext cx="11339622" cy="109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 Senior management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69837" y="2980717"/>
            <a:ext cx="10308891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1.4 Equity in AI Technologies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35013" y="4752897"/>
            <a:ext cx="8627921" cy="4937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3"/>
              </a:lnSpc>
            </a:pPr>
            <a:r>
              <a:rPr lang="en-US" sz="3354" i="true" spc="-67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📌Digital transformation plan 2025-2030: </a:t>
            </a:r>
          </a:p>
          <a:p>
            <a:pPr algn="l">
              <a:lnSpc>
                <a:spcPts val="4863"/>
              </a:lnSpc>
            </a:pP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Providing resources and support for all</a:t>
            </a:r>
            <a:r>
              <a:rPr lang="en-US" sz="3354" i="true" spc="-67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</a:t>
            </a:r>
          </a:p>
          <a:p>
            <a:pPr algn="l">
              <a:lnSpc>
                <a:spcPts val="4863"/>
              </a:lnSpc>
            </a:pPr>
          </a:p>
          <a:p>
            <a:pPr algn="l">
              <a:lnSpc>
                <a:spcPts val="4863"/>
              </a:lnSpc>
            </a:pPr>
            <a:r>
              <a:rPr lang="en-US" sz="3354" i="true" spc="-67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📌2025 plan: research on AI application &amp; training:</a:t>
            </a:r>
          </a:p>
          <a:p>
            <a:pPr algn="l">
              <a:lnSpc>
                <a:spcPts val="4863"/>
              </a:lnSpc>
            </a:pP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Ensuring student access and tr</a:t>
            </a: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aining </a:t>
            </a: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AI</a:t>
            </a:r>
            <a:r>
              <a:rPr lang="en-US" sz="3354" spc="-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tools </a:t>
            </a:r>
          </a:p>
          <a:p>
            <a:pPr algn="l">
              <a:lnSpc>
                <a:spcPts val="4863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00000">
            <a:off x="1237693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700000">
            <a:off x="15807046" y="8286223"/>
            <a:ext cx="1202911" cy="1203512"/>
          </a:xfrm>
          <a:custGeom>
            <a:avLst/>
            <a:gdLst/>
            <a:ahLst/>
            <a:cxnLst/>
            <a:rect r="r" b="b" t="t" l="l"/>
            <a:pathLst>
              <a:path h="1203512" w="1202911">
                <a:moveTo>
                  <a:pt x="0" y="0"/>
                </a:moveTo>
                <a:lnTo>
                  <a:pt x="1202911" y="0"/>
                </a:lnTo>
                <a:lnTo>
                  <a:pt x="1202911" y="1203511"/>
                </a:lnTo>
                <a:lnTo>
                  <a:pt x="0" y="12035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4678779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448955" y="5403825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>
            <a:off x="3709271" y="9337196"/>
            <a:ext cx="10869457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3410539" y="-1387309"/>
            <a:ext cx="5137940" cy="5611229"/>
            <a:chOff x="0" y="0"/>
            <a:chExt cx="6850587" cy="7481639"/>
          </a:xfrm>
        </p:grpSpPr>
        <p:sp>
          <p:nvSpPr>
            <p:cNvPr name="Freeform 9" id="9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469472" y="2988640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4"/>
                </a:lnTo>
                <a:lnTo>
                  <a:pt x="0" y="8223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120015" y="4403169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974005" y="1644247"/>
            <a:ext cx="11523023" cy="109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8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 Senior management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53547" y="2921965"/>
            <a:ext cx="11959688" cy="1271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1.4 Equity in AI Technologies: </a:t>
            </a:r>
          </a:p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🎯 DIGITAL TRANSFORMATION INITIATIVES (2025–2030)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709271" y="4564479"/>
            <a:ext cx="12464047" cy="473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April 21, 2025</a:t>
            </a:r>
          </a:p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Dissemination of the Digital Transformation Plan (2025–2030)</a:t>
            </a:r>
          </a:p>
          <a:p>
            <a:pPr algn="l">
              <a:lnSpc>
                <a:spcPts val="4658"/>
              </a:lnSpc>
              <a:spcBef>
                <a:spcPct val="0"/>
              </a:spcBef>
            </a:pPr>
          </a:p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📅 May 27, 2025</a:t>
            </a:r>
          </a:p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School-Level Implementation Conference</a:t>
            </a:r>
          </a:p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Implementing the Digital Transformation Plan at:</a:t>
            </a:r>
          </a:p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* Foreign Language Specialized High School</a:t>
            </a:r>
          </a:p>
          <a:p>
            <a:pPr algn="l">
              <a:lnSpc>
                <a:spcPts val="4658"/>
              </a:lnSpc>
              <a:spcBef>
                <a:spcPct val="0"/>
              </a:spcBef>
            </a:pPr>
            <a:r>
              <a:rPr lang="en-US" sz="3327" spc="-6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* Foreign Language Secondary School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6990">
            <a:off x="-221249" y="-1017304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4505967" y="5183842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2700000">
            <a:off x="14944510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950055" y="4155823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6073786" y="5689859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47843" y="2638695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3"/>
                </a:lnTo>
                <a:lnTo>
                  <a:pt x="0" y="822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38803" y="5465572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929389" y="1941041"/>
            <a:ext cx="11297468" cy="182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 Operation</a:t>
            </a:r>
          </a:p>
          <a:p>
            <a:pPr algn="ctr">
              <a:lnSpc>
                <a:spcPts val="5824"/>
              </a:lnSpc>
            </a:pPr>
            <a:r>
              <a:rPr lang="en-US" sz="56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(teaching and learning and IT staff)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09925" y="4248281"/>
            <a:ext cx="10339933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2.1 AI Implementation Monitoring and Evaluation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267017" y="6495606"/>
            <a:ext cx="5876983" cy="2418793"/>
            <a:chOff x="0" y="0"/>
            <a:chExt cx="1547847" cy="63704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47847" cy="637048"/>
            </a:xfrm>
            <a:custGeom>
              <a:avLst/>
              <a:gdLst/>
              <a:ahLst/>
              <a:cxnLst/>
              <a:rect r="r" b="b" t="t" l="l"/>
              <a:pathLst>
                <a:path h="637048" w="1547847">
                  <a:moveTo>
                    <a:pt x="27664" y="0"/>
                  </a:moveTo>
                  <a:lnTo>
                    <a:pt x="1520183" y="0"/>
                  </a:lnTo>
                  <a:cubicBezTo>
                    <a:pt x="1535462" y="0"/>
                    <a:pt x="1547847" y="12386"/>
                    <a:pt x="1547847" y="27664"/>
                  </a:cubicBezTo>
                  <a:lnTo>
                    <a:pt x="1547847" y="609384"/>
                  </a:lnTo>
                  <a:cubicBezTo>
                    <a:pt x="1547847" y="624663"/>
                    <a:pt x="1535462" y="637048"/>
                    <a:pt x="1520183" y="637048"/>
                  </a:cubicBezTo>
                  <a:lnTo>
                    <a:pt x="27664" y="637048"/>
                  </a:lnTo>
                  <a:cubicBezTo>
                    <a:pt x="12386" y="637048"/>
                    <a:pt x="0" y="624663"/>
                    <a:pt x="0" y="609384"/>
                  </a:cubicBezTo>
                  <a:lnTo>
                    <a:pt x="0" y="27664"/>
                  </a:lnTo>
                  <a:cubicBezTo>
                    <a:pt x="0" y="12386"/>
                    <a:pt x="12386" y="0"/>
                    <a:pt x="27664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547847" cy="703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331814" y="6495606"/>
            <a:ext cx="4587386" cy="2387654"/>
            <a:chOff x="0" y="0"/>
            <a:chExt cx="1208200" cy="62884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08200" cy="628847"/>
            </a:xfrm>
            <a:custGeom>
              <a:avLst/>
              <a:gdLst/>
              <a:ahLst/>
              <a:cxnLst/>
              <a:rect r="r" b="b" t="t" l="l"/>
              <a:pathLst>
                <a:path h="628847" w="1208200">
                  <a:moveTo>
                    <a:pt x="35441" y="0"/>
                  </a:moveTo>
                  <a:lnTo>
                    <a:pt x="1172760" y="0"/>
                  </a:lnTo>
                  <a:cubicBezTo>
                    <a:pt x="1192333" y="0"/>
                    <a:pt x="1208200" y="15867"/>
                    <a:pt x="1208200" y="35441"/>
                  </a:cubicBezTo>
                  <a:lnTo>
                    <a:pt x="1208200" y="593406"/>
                  </a:lnTo>
                  <a:cubicBezTo>
                    <a:pt x="1208200" y="612980"/>
                    <a:pt x="1192333" y="628847"/>
                    <a:pt x="1172760" y="628847"/>
                  </a:cubicBezTo>
                  <a:lnTo>
                    <a:pt x="35441" y="628847"/>
                  </a:lnTo>
                  <a:cubicBezTo>
                    <a:pt x="15867" y="628847"/>
                    <a:pt x="0" y="612980"/>
                    <a:pt x="0" y="593406"/>
                  </a:cubicBezTo>
                  <a:lnTo>
                    <a:pt x="0" y="35441"/>
                  </a:lnTo>
                  <a:cubicBezTo>
                    <a:pt x="0" y="15867"/>
                    <a:pt x="15867" y="0"/>
                    <a:pt x="35441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208200" cy="6955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267017" y="6089879"/>
            <a:ext cx="1054739" cy="1599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08"/>
              </a:lnSpc>
            </a:pPr>
            <a:r>
              <a:rPr lang="en-US" sz="9292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152522" y="6105381"/>
            <a:ext cx="1054739" cy="1599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08"/>
              </a:lnSpc>
              <a:spcBef>
                <a:spcPct val="0"/>
              </a:spcBef>
            </a:pPr>
            <a:r>
              <a:rPr lang="en-US" sz="9292">
                <a:solidFill>
                  <a:srgbClr val="292A79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29389" y="6924208"/>
            <a:ext cx="5065219" cy="192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8"/>
              </a:lnSpc>
            </a:pPr>
            <a:r>
              <a:rPr lang="en-US" sz="2705" i="true" spc="-54">
                <a:solidFill>
                  <a:srgbClr val="292A79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 studies on AI applications in ESL teaching and assessment 2023-6/2025</a:t>
            </a:r>
          </a:p>
          <a:p>
            <a:pPr algn="l">
              <a:lnSpc>
                <a:spcPts val="3788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9679891" y="6914683"/>
            <a:ext cx="3575673" cy="150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-55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    a</a:t>
            </a:r>
            <a:r>
              <a:rPr lang="en-US" sz="2799" i="true" spc="-55">
                <a:solidFill>
                  <a:srgbClr val="292A79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ction research studies, including students’ feedback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29" t="0" r="-20015" b="-4180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14106" y="-683866"/>
            <a:ext cx="5137940" cy="5137940"/>
          </a:xfrm>
          <a:custGeom>
            <a:avLst/>
            <a:gdLst/>
            <a:ahLst/>
            <a:cxnLst/>
            <a:rect r="r" b="b" t="t" l="l"/>
            <a:pathLst>
              <a:path h="5137940" w="5137940">
                <a:moveTo>
                  <a:pt x="0" y="0"/>
                </a:moveTo>
                <a:lnTo>
                  <a:pt x="5137940" y="0"/>
                </a:lnTo>
                <a:lnTo>
                  <a:pt x="5137940" y="5137940"/>
                </a:lnTo>
                <a:lnTo>
                  <a:pt x="0" y="5137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6990">
            <a:off x="-221249" y="-1017304"/>
            <a:ext cx="4109657" cy="4114800"/>
          </a:xfrm>
          <a:custGeom>
            <a:avLst/>
            <a:gdLst/>
            <a:ahLst/>
            <a:cxnLst/>
            <a:rect r="r" b="b" t="t" l="l"/>
            <a:pathLst>
              <a:path h="4114800" w="4109657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4505967" y="5183842"/>
            <a:ext cx="5137940" cy="5611229"/>
            <a:chOff x="0" y="0"/>
            <a:chExt cx="6850587" cy="7481639"/>
          </a:xfrm>
        </p:grpSpPr>
        <p:sp>
          <p:nvSpPr>
            <p:cNvPr name="Freeform 6" id="6"/>
            <p:cNvSpPr/>
            <p:nvPr/>
          </p:nvSpPr>
          <p:spPr>
            <a:xfrm flipH="false" flipV="false" rot="-10800000">
              <a:off x="0" y="631052"/>
              <a:ext cx="6850587" cy="6850587"/>
            </a:xfrm>
            <a:custGeom>
              <a:avLst/>
              <a:gdLst/>
              <a:ahLst/>
              <a:cxnLst/>
              <a:rect r="r" b="b" t="t" l="l"/>
              <a:pathLst>
                <a:path h="6850587" w="6850587">
                  <a:moveTo>
                    <a:pt x="0" y="0"/>
                  </a:moveTo>
                  <a:lnTo>
                    <a:pt x="6850587" y="0"/>
                  </a:lnTo>
                  <a:lnTo>
                    <a:pt x="6850587" y="6850587"/>
                  </a:lnTo>
                  <a:lnTo>
                    <a:pt x="0" y="685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10800000">
              <a:off x="1371045" y="0"/>
              <a:ext cx="547954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79542">
                  <a:moveTo>
                    <a:pt x="0" y="0"/>
                  </a:moveTo>
                  <a:lnTo>
                    <a:pt x="5479542" y="0"/>
                  </a:lnTo>
                  <a:lnTo>
                    <a:pt x="547954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2700000">
            <a:off x="14944510" y="365341"/>
            <a:ext cx="1764645" cy="1765526"/>
          </a:xfrm>
          <a:custGeom>
            <a:avLst/>
            <a:gdLst/>
            <a:ahLst/>
            <a:cxnLst/>
            <a:rect r="r" b="b" t="t" l="l"/>
            <a:pathLst>
              <a:path h="1765526" w="1764645">
                <a:moveTo>
                  <a:pt x="0" y="0"/>
                </a:moveTo>
                <a:lnTo>
                  <a:pt x="1764645" y="0"/>
                </a:lnTo>
                <a:lnTo>
                  <a:pt x="1764645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2700000">
            <a:off x="950055" y="4155823"/>
            <a:ext cx="1351875" cy="1352551"/>
          </a:xfrm>
          <a:custGeom>
            <a:avLst/>
            <a:gdLst/>
            <a:ahLst/>
            <a:cxnLst/>
            <a:rect r="r" b="b" t="t" l="l"/>
            <a:pathLst>
              <a:path h="1352551" w="1351875">
                <a:moveTo>
                  <a:pt x="0" y="0"/>
                </a:moveTo>
                <a:lnTo>
                  <a:pt x="1351875" y="0"/>
                </a:lnTo>
                <a:lnTo>
                  <a:pt x="135187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6187443" y="5299434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347843" y="2638695"/>
            <a:ext cx="804879" cy="822354"/>
          </a:xfrm>
          <a:custGeom>
            <a:avLst/>
            <a:gdLst/>
            <a:ahLst/>
            <a:cxnLst/>
            <a:rect r="r" b="b" t="t" l="l"/>
            <a:pathLst>
              <a:path h="822354" w="804879">
                <a:moveTo>
                  <a:pt x="0" y="0"/>
                </a:moveTo>
                <a:lnTo>
                  <a:pt x="804879" y="0"/>
                </a:lnTo>
                <a:lnTo>
                  <a:pt x="804879" y="822353"/>
                </a:lnTo>
                <a:lnTo>
                  <a:pt x="0" y="8223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38803" y="5465572"/>
            <a:ext cx="502215" cy="513119"/>
          </a:xfrm>
          <a:custGeom>
            <a:avLst/>
            <a:gdLst/>
            <a:ahLst/>
            <a:cxnLst/>
            <a:rect r="r" b="b" t="t" l="l"/>
            <a:pathLst>
              <a:path h="513119" w="502215">
                <a:moveTo>
                  <a:pt x="0" y="0"/>
                </a:moveTo>
                <a:lnTo>
                  <a:pt x="502215" y="0"/>
                </a:lnTo>
                <a:lnTo>
                  <a:pt x="502215" y="513119"/>
                </a:lnTo>
                <a:lnTo>
                  <a:pt x="0" y="513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25992" y="6350166"/>
            <a:ext cx="4823657" cy="2841459"/>
            <a:chOff x="0" y="0"/>
            <a:chExt cx="1270428" cy="7483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70428" cy="748368"/>
            </a:xfrm>
            <a:custGeom>
              <a:avLst/>
              <a:gdLst/>
              <a:ahLst/>
              <a:cxnLst/>
              <a:rect r="r" b="b" t="t" l="l"/>
              <a:pathLst>
                <a:path h="748368" w="1270428">
                  <a:moveTo>
                    <a:pt x="33705" y="0"/>
                  </a:moveTo>
                  <a:lnTo>
                    <a:pt x="1236723" y="0"/>
                  </a:lnTo>
                  <a:cubicBezTo>
                    <a:pt x="1245662" y="0"/>
                    <a:pt x="1254235" y="3551"/>
                    <a:pt x="1260556" y="9872"/>
                  </a:cubicBezTo>
                  <a:cubicBezTo>
                    <a:pt x="1266877" y="16193"/>
                    <a:pt x="1270428" y="24766"/>
                    <a:pt x="1270428" y="33705"/>
                  </a:cubicBezTo>
                  <a:lnTo>
                    <a:pt x="1270428" y="714663"/>
                  </a:lnTo>
                  <a:cubicBezTo>
                    <a:pt x="1270428" y="733278"/>
                    <a:pt x="1255338" y="748368"/>
                    <a:pt x="1236723" y="748368"/>
                  </a:cubicBezTo>
                  <a:lnTo>
                    <a:pt x="33705" y="748368"/>
                  </a:lnTo>
                  <a:cubicBezTo>
                    <a:pt x="15090" y="748368"/>
                    <a:pt x="0" y="733278"/>
                    <a:pt x="0" y="714663"/>
                  </a:cubicBezTo>
                  <a:lnTo>
                    <a:pt x="0" y="33705"/>
                  </a:lnTo>
                  <a:cubicBezTo>
                    <a:pt x="0" y="15090"/>
                    <a:pt x="15090" y="0"/>
                    <a:pt x="33705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66675"/>
              <a:ext cx="1270428" cy="8150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897789" y="6350166"/>
            <a:ext cx="4587386" cy="2908134"/>
            <a:chOff x="0" y="0"/>
            <a:chExt cx="1208200" cy="7659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08200" cy="765928"/>
            </a:xfrm>
            <a:custGeom>
              <a:avLst/>
              <a:gdLst/>
              <a:ahLst/>
              <a:cxnLst/>
              <a:rect r="r" b="b" t="t" l="l"/>
              <a:pathLst>
                <a:path h="765928" w="1208200">
                  <a:moveTo>
                    <a:pt x="35441" y="0"/>
                  </a:moveTo>
                  <a:lnTo>
                    <a:pt x="1172760" y="0"/>
                  </a:lnTo>
                  <a:cubicBezTo>
                    <a:pt x="1192333" y="0"/>
                    <a:pt x="1208200" y="15867"/>
                    <a:pt x="1208200" y="35441"/>
                  </a:cubicBezTo>
                  <a:lnTo>
                    <a:pt x="1208200" y="730488"/>
                  </a:lnTo>
                  <a:cubicBezTo>
                    <a:pt x="1208200" y="750061"/>
                    <a:pt x="1192333" y="765928"/>
                    <a:pt x="1172760" y="765928"/>
                  </a:cubicBezTo>
                  <a:lnTo>
                    <a:pt x="35441" y="765928"/>
                  </a:lnTo>
                  <a:cubicBezTo>
                    <a:pt x="15867" y="765928"/>
                    <a:pt x="0" y="750061"/>
                    <a:pt x="0" y="730488"/>
                  </a:cubicBezTo>
                  <a:lnTo>
                    <a:pt x="0" y="35441"/>
                  </a:lnTo>
                  <a:cubicBezTo>
                    <a:pt x="0" y="15867"/>
                    <a:pt x="15867" y="0"/>
                    <a:pt x="35441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1208200" cy="832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732825" y="6350166"/>
            <a:ext cx="4587386" cy="2908134"/>
            <a:chOff x="0" y="0"/>
            <a:chExt cx="1208200" cy="76592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08200" cy="765928"/>
            </a:xfrm>
            <a:custGeom>
              <a:avLst/>
              <a:gdLst/>
              <a:ahLst/>
              <a:cxnLst/>
              <a:rect r="r" b="b" t="t" l="l"/>
              <a:pathLst>
                <a:path h="765928" w="1208200">
                  <a:moveTo>
                    <a:pt x="35441" y="0"/>
                  </a:moveTo>
                  <a:lnTo>
                    <a:pt x="1172760" y="0"/>
                  </a:lnTo>
                  <a:cubicBezTo>
                    <a:pt x="1192333" y="0"/>
                    <a:pt x="1208200" y="15867"/>
                    <a:pt x="1208200" y="35441"/>
                  </a:cubicBezTo>
                  <a:lnTo>
                    <a:pt x="1208200" y="730488"/>
                  </a:lnTo>
                  <a:cubicBezTo>
                    <a:pt x="1208200" y="750061"/>
                    <a:pt x="1192333" y="765928"/>
                    <a:pt x="1172760" y="765928"/>
                  </a:cubicBezTo>
                  <a:lnTo>
                    <a:pt x="35441" y="765928"/>
                  </a:lnTo>
                  <a:cubicBezTo>
                    <a:pt x="15867" y="765928"/>
                    <a:pt x="0" y="750061"/>
                    <a:pt x="0" y="730488"/>
                  </a:cubicBezTo>
                  <a:lnTo>
                    <a:pt x="0" y="35441"/>
                  </a:lnTo>
                  <a:cubicBezTo>
                    <a:pt x="0" y="15867"/>
                    <a:pt x="15867" y="0"/>
                    <a:pt x="35441" y="0"/>
                  </a:cubicBezTo>
                  <a:close/>
                </a:path>
              </a:pathLst>
            </a:custGeom>
            <a:solidFill>
              <a:srgbClr val="FFA2E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66675"/>
              <a:ext cx="1208200" cy="832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36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3929389" y="1941041"/>
            <a:ext cx="11297468" cy="182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 Operation</a:t>
            </a:r>
          </a:p>
          <a:p>
            <a:pPr algn="ctr">
              <a:lnSpc>
                <a:spcPts val="5824"/>
              </a:lnSpc>
            </a:pPr>
            <a:r>
              <a:rPr lang="en-US" sz="5600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(teaching and learning and IT staff)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038451" y="4078653"/>
            <a:ext cx="11079343" cy="62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3664">
                <a:solidFill>
                  <a:srgbClr val="FFFFFF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2.1 AI literacy training for teachers, staff &amp; students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90729" y="6575605"/>
            <a:ext cx="4542536" cy="2375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69"/>
              </a:lnSpc>
            </a:pPr>
            <a:r>
              <a:rPr lang="en-US" sz="2692" i="true" spc="-53">
                <a:solidFill>
                  <a:srgbClr val="292A79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8 webinars &amp; 1 international + 1 national conferences &amp; 3 seminars on AI</a:t>
            </a:r>
            <a:r>
              <a:rPr lang="en-US" sz="2692" spc="-53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 to enhance staff confidence and competences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22738" y="6699192"/>
            <a:ext cx="4337487" cy="182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1"/>
              </a:lnSpc>
            </a:pPr>
            <a:r>
              <a:rPr lang="en-US" sz="2586" spc="-51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Students’ contest: Creating with AI =&gt; Teach students AI technology usage and critique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844949" y="6684860"/>
            <a:ext cx="4440026" cy="1354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0"/>
              </a:lnSpc>
            </a:pPr>
            <a:r>
              <a:rPr lang="en-US" sz="2564" spc="-51">
                <a:solidFill>
                  <a:srgbClr val="292A79"/>
                </a:solidFill>
                <a:latin typeface="Poppins"/>
                <a:ea typeface="Poppins"/>
                <a:cs typeface="Poppins"/>
                <a:sym typeface="Poppins"/>
              </a:rPr>
              <a:t>Provide ethics education, AI benefits, use, limitations, and evaluation capabilities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DAGqT2SJbC8</dc:identifier>
  <dcterms:modified xsi:type="dcterms:W3CDTF">2011-08-01T06:04:30Z</dcterms:modified>
  <cp:revision>1</cp:revision>
  <dc:title>AI at ULIS</dc:title>
</cp:coreProperties>
</file>