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8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3" r:id="rId8"/>
    <p:sldId id="264" r:id="rId9"/>
    <p:sldId id="266" r:id="rId10"/>
    <p:sldId id="267" r:id="rId11"/>
    <p:sldId id="265" r:id="rId12"/>
    <p:sldId id="268" r:id="rId13"/>
    <p:sldId id="269" r:id="rId14"/>
    <p:sldId id="274" r:id="rId15"/>
    <p:sldId id="270" r:id="rId16"/>
    <p:sldId id="272" r:id="rId17"/>
    <p:sldId id="273" r:id="rId18"/>
  </p:sldIdLst>
  <p:sldSz cx="14630400" cy="8229600"/>
  <p:notesSz cx="8229600" cy="14630400"/>
  <p:embeddedFontLst>
    <p:embeddedFont>
      <p:font typeface="Bricolage Grotesque Semi Bold" panose="020B0604020202020204" charset="0"/>
      <p:regular r:id="rId20"/>
    </p:embeddedFont>
    <p:embeddedFont>
      <p:font typeface="Inter" panose="020B0604020202020204" charset="0"/>
      <p:regular r:id="rId21"/>
    </p:embeddedFont>
    <p:embeddedFont>
      <p:font typeface="Tw Cen MT" panose="020B0602020104020603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327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434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is a blank canvas, so I can use it to highlight a key point or transition to the next section.
I will use this slide to pause and emphasize a critical takeaway from the previous content.
This blank slide provides a moment of visual rest for the audience before diving into the next topic.
I will use this blank slide to allow the audience to reflect on what we've covered so far and prepare for what's to come.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4C8E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4C8E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4C8E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4B90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4C8E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4C8E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4C8E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4C8E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4C8E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4C8E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4C8E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4630404" cy="822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1"/>
            <a:ext cx="2766061" cy="82296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1709" y="1346836"/>
            <a:ext cx="10549890" cy="2865120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1709" y="4322446"/>
            <a:ext cx="10549890" cy="1986914"/>
          </a:xfrm>
        </p:spPr>
        <p:txBody>
          <a:bodyPr>
            <a:normAutofit/>
          </a:bodyPr>
          <a:lstStyle>
            <a:lvl1pPr marL="0" indent="0" algn="l">
              <a:buNone/>
              <a:defRPr sz="2400" cap="all" baseline="0">
                <a:solidFill>
                  <a:schemeClr val="tx2"/>
                </a:solidFill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93013" y="6492242"/>
            <a:ext cx="3291840" cy="438150"/>
          </a:xfrm>
        </p:spPr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1709" y="6492242"/>
            <a:ext cx="6149863" cy="4381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76294" y="6492239"/>
            <a:ext cx="925307" cy="43815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17684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69209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3" y="1703072"/>
            <a:ext cx="11887200" cy="3423284"/>
          </a:xfrm>
        </p:spPr>
        <p:txBody>
          <a:bodyPr anchor="b">
            <a:normAutofit/>
          </a:bodyPr>
          <a:lstStyle>
            <a:lvl1pPr>
              <a:defRPr sz="43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693" y="5309235"/>
            <a:ext cx="11887200" cy="1649731"/>
          </a:xfrm>
        </p:spPr>
        <p:txBody>
          <a:bodyPr>
            <a:normAutofit/>
          </a:bodyPr>
          <a:lstStyle>
            <a:lvl1pPr marL="0" indent="0">
              <a:buNone/>
              <a:defRPr sz="216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498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9693" y="2699383"/>
            <a:ext cx="5854067" cy="42500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1" y="2699383"/>
            <a:ext cx="5850253" cy="42500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39091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3" y="742952"/>
            <a:ext cx="11887200" cy="17735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4023" y="2699383"/>
            <a:ext cx="5579740" cy="98869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880" b="0" cap="all" baseline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69693" y="3688077"/>
            <a:ext cx="5854069" cy="3261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80970" y="2699382"/>
            <a:ext cx="5575922" cy="98869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880" b="0" cap="all" baseline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688077"/>
            <a:ext cx="5850252" cy="3261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23242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49264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7858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047" y="731521"/>
            <a:ext cx="4627244" cy="1967861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7441" y="711199"/>
            <a:ext cx="7069451" cy="623824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6047" y="2699383"/>
            <a:ext cx="4627244" cy="425005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2977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5" y="731520"/>
            <a:ext cx="7121410" cy="1967863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56865" y="731522"/>
            <a:ext cx="4400028" cy="621791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9693" y="2699383"/>
            <a:ext cx="7121413" cy="425005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967595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3" y="5165597"/>
            <a:ext cx="11894826" cy="983226"/>
          </a:xfrm>
        </p:spPr>
        <p:txBody>
          <a:bodyPr anchor="b">
            <a:normAutofit/>
          </a:bodyPr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9693" y="727711"/>
            <a:ext cx="11894825" cy="3959734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84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9637" y="6148824"/>
            <a:ext cx="11893031" cy="818966"/>
          </a:xfrm>
        </p:spPr>
        <p:txBody>
          <a:bodyPr>
            <a:normAutofit/>
          </a:bodyPr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1737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E98F1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748" y="731520"/>
            <a:ext cx="11887146" cy="4114800"/>
          </a:xfrm>
        </p:spPr>
        <p:txBody>
          <a:bodyPr anchor="ctr">
            <a:normAutofit/>
          </a:bodyPr>
          <a:lstStyle>
            <a:lvl1pPr>
              <a:defRPr sz="43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9693" y="5303519"/>
            <a:ext cx="11885351" cy="1645919"/>
          </a:xfrm>
        </p:spPr>
        <p:txBody>
          <a:bodyPr anchor="ctr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63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455" y="731519"/>
            <a:ext cx="11163302" cy="3298115"/>
          </a:xfrm>
        </p:spPr>
        <p:txBody>
          <a:bodyPr anchor="ctr">
            <a:normAutofit/>
          </a:bodyPr>
          <a:lstStyle>
            <a:lvl1pPr>
              <a:defRPr sz="43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064773" y="4038668"/>
            <a:ext cx="10502759" cy="658762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9693" y="5171903"/>
            <a:ext cx="11887202" cy="1787395"/>
          </a:xfrm>
        </p:spPr>
        <p:txBody>
          <a:bodyPr anchor="ctr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1084214" y="878873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2644844" y="33179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3255333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3" y="2560850"/>
            <a:ext cx="11887201" cy="3014202"/>
          </a:xfrm>
        </p:spPr>
        <p:txBody>
          <a:bodyPr anchor="b">
            <a:normAutofit/>
          </a:bodyPr>
          <a:lstStyle>
            <a:lvl1pPr>
              <a:defRPr sz="43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9637" y="5589186"/>
            <a:ext cx="11885406" cy="1368773"/>
          </a:xfrm>
        </p:spPr>
        <p:txBody>
          <a:bodyPr anchor="t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604599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69695" y="731520"/>
            <a:ext cx="11887198" cy="228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69693" y="3209356"/>
            <a:ext cx="3836279" cy="82296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880" b="0" cap="all" baseline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3502" y="4032316"/>
            <a:ext cx="3850482" cy="2917123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7720" y="3213162"/>
            <a:ext cx="3821262" cy="82296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880" b="0" cap="all" baseline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5405056" y="4036122"/>
            <a:ext cx="3834996" cy="2917123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422930" y="3209356"/>
            <a:ext cx="3833962" cy="82296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880" b="0" cap="all" baseline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9422930" y="4032316"/>
            <a:ext cx="3833962" cy="2917123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845512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369694" y="731520"/>
            <a:ext cx="11887199" cy="228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69696" y="5285515"/>
            <a:ext cx="3834288" cy="69151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69696" y="3200398"/>
            <a:ext cx="3834288" cy="18288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69696" y="5977030"/>
            <a:ext cx="3834288" cy="981412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86864" y="5285515"/>
            <a:ext cx="3840480" cy="69151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386864" y="3200398"/>
            <a:ext cx="3838728" cy="18288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5385112" y="5977029"/>
            <a:ext cx="3840480" cy="972410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423081" y="5285514"/>
            <a:ext cx="3828889" cy="69151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9422931" y="3200398"/>
            <a:ext cx="3833963" cy="18288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9422930" y="5977025"/>
            <a:ext cx="3833962" cy="972414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46560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05655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50881" y="731520"/>
            <a:ext cx="2406013" cy="62179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69692" y="731520"/>
            <a:ext cx="9298308" cy="62179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5924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98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4C8E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12B5B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E98F1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FCBF8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4C8E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D9CDB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4630404" cy="8229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7146" y="1"/>
            <a:ext cx="14464666" cy="82296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69695" y="742222"/>
            <a:ext cx="11887198" cy="1774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9695" y="2699384"/>
            <a:ext cx="11887199" cy="4250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8305" y="7059932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9694" y="7059931"/>
            <a:ext cx="748717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331586" y="7059929"/>
            <a:ext cx="92530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16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432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120000"/>
        </a:lnSpc>
        <a:spcBef>
          <a:spcPts val="1200"/>
        </a:spcBef>
        <a:buSzPct val="125000"/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120000"/>
        </a:lnSpc>
        <a:spcBef>
          <a:spcPts val="6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120000"/>
        </a:lnSpc>
        <a:spcBef>
          <a:spcPts val="600"/>
        </a:spcBef>
        <a:buSzPct val="125000"/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120000"/>
        </a:lnSpc>
        <a:spcBef>
          <a:spcPts val="600"/>
        </a:spcBef>
        <a:buSzPct val="125000"/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120000"/>
        </a:lnSpc>
        <a:spcBef>
          <a:spcPts val="600"/>
        </a:spcBef>
        <a:buSzPct val="125000"/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120000"/>
        </a:lnSpc>
        <a:spcBef>
          <a:spcPts val="600"/>
        </a:spcBef>
        <a:buSzPct val="125000"/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120000"/>
        </a:lnSpc>
        <a:spcBef>
          <a:spcPts val="600"/>
        </a:spcBef>
        <a:buSzPct val="125000"/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120000"/>
        </a:lnSpc>
        <a:spcBef>
          <a:spcPts val="600"/>
        </a:spcBef>
        <a:buSzPct val="125000"/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120000"/>
        </a:lnSpc>
        <a:spcBef>
          <a:spcPts val="600"/>
        </a:spcBef>
        <a:buSzPct val="125000"/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508" y="0"/>
            <a:ext cx="5108465" cy="91218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339" y="1183747"/>
            <a:ext cx="9566030" cy="10333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82880" indent="0" algn="ctr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3200" b="1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Exploring the Opportunities and Challenges of Using AI in TESOL Assessment and Feedback at Vietnam Aviation Academy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562782" y="3793834"/>
            <a:ext cx="8261985" cy="176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By Phan Tú Trinh and Đỗ Thị Thanh Trúc</a:t>
            </a:r>
            <a:endParaRPr lang="en-US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07" y="4412064"/>
            <a:ext cx="8261985" cy="381285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2963828" y="4752964"/>
            <a:ext cx="3234812" cy="207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in Aviation English</a:t>
            </a:r>
            <a:endParaRPr lang="en-US" sz="1050" dirty="0"/>
          </a:p>
        </p:txBody>
      </p:sp>
      <p:sp>
        <p:nvSpPr>
          <p:cNvPr id="9" name="Text 3"/>
          <p:cNvSpPr/>
          <p:nvPr/>
        </p:nvSpPr>
        <p:spPr>
          <a:xfrm>
            <a:off x="788711" y="6888626"/>
            <a:ext cx="1391614" cy="414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Enhance Assessment</a:t>
            </a:r>
            <a:endParaRPr lang="en-US" sz="105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670" y="6008354"/>
            <a:ext cx="350208" cy="350208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6963424" y="6812593"/>
            <a:ext cx="1391614" cy="622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Overcome Integration Challenges</a:t>
            </a:r>
            <a:endParaRPr lang="en-US" sz="1050" dirty="0"/>
          </a:p>
        </p:txBody>
      </p:sp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9599" y="6011522"/>
            <a:ext cx="350208" cy="350207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2843876" y="7183537"/>
            <a:ext cx="1391615" cy="414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Improve Feedback</a:t>
            </a:r>
            <a:endParaRPr lang="en-US" sz="1050" dirty="0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580" y="6266546"/>
            <a:ext cx="350207" cy="350207"/>
          </a:xfrm>
          <a:prstGeom prst="rect">
            <a:avLst/>
          </a:prstGeom>
        </p:spPr>
      </p:pic>
      <p:sp>
        <p:nvSpPr>
          <p:cNvPr id="15" name="Text 6"/>
          <p:cNvSpPr/>
          <p:nvPr/>
        </p:nvSpPr>
        <p:spPr>
          <a:xfrm>
            <a:off x="4917474" y="7165105"/>
            <a:ext cx="1391614" cy="414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Address Aviation Needs</a:t>
            </a:r>
            <a:endParaRPr lang="en-US" sz="1050" dirty="0"/>
          </a:p>
        </p:txBody>
      </p:sp>
      <p:pic>
        <p:nvPicPr>
          <p:cNvPr id="16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9745" y="6248114"/>
            <a:ext cx="350208" cy="350207"/>
          </a:xfrm>
          <a:prstGeom prst="rect">
            <a:avLst/>
          </a:prstGeom>
        </p:spPr>
      </p:pic>
      <p:pic>
        <p:nvPicPr>
          <p:cNvPr id="1030" name="Picture 6" descr="Overview - HUFLIT">
            <a:extLst>
              <a:ext uri="{FF2B5EF4-FFF2-40B4-BE49-F238E27FC236}">
                <a16:creationId xmlns:a16="http://schemas.microsoft.com/office/drawing/2014/main" id="{23BBBF69-69DB-0279-4A5D-A5D126958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56" y="67234"/>
            <a:ext cx="1660114" cy="1111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82654A-3404-B52E-3190-DB7B15B4D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39" y="67234"/>
            <a:ext cx="3978956" cy="9240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11" y="1589722"/>
            <a:ext cx="13977567" cy="582395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93050" y="7922181"/>
            <a:ext cx="13444299" cy="2371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endParaRPr lang="en-US" sz="1150" dirty="0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7D30FD4E-2AF6-520A-EDD4-B8FD7294215D}"/>
              </a:ext>
            </a:extLst>
          </p:cNvPr>
          <p:cNvSpPr/>
          <p:nvPr/>
        </p:nvSpPr>
        <p:spPr>
          <a:xfrm>
            <a:off x="308454" y="152070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7250"/>
              </a:lnSpc>
              <a:buNone/>
            </a:pPr>
            <a:r>
              <a:rPr lang="en-US" sz="3200" dirty="0">
                <a:solidFill>
                  <a:srgbClr val="F9D933"/>
                </a:solidFill>
                <a:latin typeface="Bricolage Grotesque Semi Bold" pitchFamily="34" charset="0"/>
              </a:rPr>
              <a:t>2 Opportunities of Using AI in TESOL Assessment and Feedback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462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3368" y="2201763"/>
            <a:ext cx="6193155" cy="582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7250"/>
              </a:lnSpc>
            </a:pPr>
            <a:r>
              <a:rPr lang="en-US" sz="3200" dirty="0">
                <a:solidFill>
                  <a:srgbClr val="F9D933"/>
                </a:solidFill>
                <a:latin typeface="Bricolage Grotesque Semi Bold" pitchFamily="34" charset="0"/>
              </a:rPr>
              <a:t>3. Key Challenges Identified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57" y="3170057"/>
            <a:ext cx="4379714" cy="74556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05290" y="4065567"/>
            <a:ext cx="4007048" cy="582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400" dirty="0">
                <a:highlight>
                  <a:srgbClr val="FFFF00"/>
                </a:highlight>
                <a:latin typeface="Bricolage Grotesque Semi Bold" pitchFamily="34" charset="0"/>
              </a:rPr>
              <a:t>Inadequate Contextual Understanding</a:t>
            </a:r>
          </a:p>
        </p:txBody>
      </p:sp>
      <p:sp>
        <p:nvSpPr>
          <p:cNvPr id="6" name="Text 2"/>
          <p:cNvSpPr/>
          <p:nvPr/>
        </p:nvSpPr>
        <p:spPr>
          <a:xfrm>
            <a:off x="805290" y="4796212"/>
            <a:ext cx="4007048" cy="1193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"Sometimes the AI marks aviation terminology as incorrect, it doesn't understand our field." - Instructor with 6-10 years experience</a:t>
            </a:r>
            <a:endParaRPr lang="en-US" sz="1450" dirty="0"/>
          </a:p>
        </p:txBody>
      </p:sp>
      <p:sp>
        <p:nvSpPr>
          <p:cNvPr id="7" name="Text 3"/>
          <p:cNvSpPr/>
          <p:nvPr/>
        </p:nvSpPr>
        <p:spPr>
          <a:xfrm>
            <a:off x="805290" y="6171349"/>
            <a:ext cx="4007048" cy="894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feedback often fails to grasp aviation-related contexts or nuances in specialized vocabulary.</a:t>
            </a:r>
            <a:endParaRPr lang="en-US" sz="14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671" y="3170057"/>
            <a:ext cx="4379714" cy="74556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185004" y="4101959"/>
            <a:ext cx="2329815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highlight>
                  <a:srgbClr val="FFFF00"/>
                </a:highlight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Over-Reliance on AI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10" name="Text 5"/>
          <p:cNvSpPr/>
          <p:nvPr/>
        </p:nvSpPr>
        <p:spPr>
          <a:xfrm>
            <a:off x="5185004" y="4504985"/>
            <a:ext cx="4007048" cy="894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"It's easier to use AI for entertainment than for learning... I rely on it too much even in class or at home." - Student</a:t>
            </a:r>
            <a:endParaRPr lang="en-US" sz="1450" dirty="0"/>
          </a:p>
        </p:txBody>
      </p:sp>
      <p:sp>
        <p:nvSpPr>
          <p:cNvPr id="11" name="Text 6"/>
          <p:cNvSpPr/>
          <p:nvPr/>
        </p:nvSpPr>
        <p:spPr>
          <a:xfrm>
            <a:off x="5185004" y="5511540"/>
            <a:ext cx="4007048" cy="894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Students often accept AI-generated feedback without question, potentially limiting critical thinking.</a:t>
            </a:r>
            <a:endParaRPr lang="en-US" sz="14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8386" y="3170057"/>
            <a:ext cx="4379714" cy="74556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564718" y="4101959"/>
            <a:ext cx="2329815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highlight>
                  <a:srgbClr val="FFFF00"/>
                </a:highlight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Technical Barriers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14" name="Text 8"/>
          <p:cNvSpPr/>
          <p:nvPr/>
        </p:nvSpPr>
        <p:spPr>
          <a:xfrm>
            <a:off x="9564718" y="4504985"/>
            <a:ext cx="4007048" cy="1193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Issues include paid subscriptions, unstable internet connectivity, and device compatibility problems, especially during in-class AI usage.</a:t>
            </a:r>
            <a:endParaRPr lang="en-US" sz="14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39279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2658" y="1510753"/>
            <a:ext cx="4088487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200" dirty="0">
                <a:solidFill>
                  <a:srgbClr val="FFFF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4. Support Mechanisms Needed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00" y="2109073"/>
            <a:ext cx="13340001" cy="500574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7674" y="3384126"/>
            <a:ext cx="689060" cy="689061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1423764" y="5705339"/>
            <a:ext cx="2012056" cy="620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Implementation &amp; Review</a:t>
            </a:r>
            <a:endParaRPr lang="en-US" dirty="0"/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067" y="3385418"/>
            <a:ext cx="689060" cy="689060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8888021" y="5644782"/>
            <a:ext cx="2012057" cy="620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Domain Customization</a:t>
            </a:r>
            <a:endParaRPr lang="en-US" sz="1600" dirty="0"/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3106" y="3385418"/>
            <a:ext cx="689060" cy="68906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379844" y="5799821"/>
            <a:ext cx="2012057" cy="310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Tool Selection</a:t>
            </a:r>
            <a:endParaRPr lang="en-US" dirty="0"/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1145" y="3385418"/>
            <a:ext cx="689060" cy="689060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3844102" y="5799822"/>
            <a:ext cx="2012056" cy="310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Needs Analysis</a:t>
            </a:r>
            <a:endParaRPr lang="en-US" dirty="0"/>
          </a:p>
        </p:txBody>
      </p:sp>
      <p:pic>
        <p:nvPicPr>
          <p:cNvPr id="13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5403" y="3385418"/>
            <a:ext cx="689060" cy="689060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1267014" y="5783348"/>
            <a:ext cx="2012056" cy="620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Practical Training</a:t>
            </a:r>
            <a:endParaRPr lang="en-US" dirty="0"/>
          </a:p>
        </p:txBody>
      </p:sp>
      <p:sp>
        <p:nvSpPr>
          <p:cNvPr id="15" name="Text 6"/>
          <p:cNvSpPr/>
          <p:nvPr/>
        </p:nvSpPr>
        <p:spPr>
          <a:xfrm>
            <a:off x="2946500" y="6801984"/>
            <a:ext cx="1305282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FFFFFF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42.9%</a:t>
            </a:r>
            <a:endParaRPr lang="en-US" sz="2050" dirty="0"/>
          </a:p>
        </p:txBody>
      </p:sp>
      <p:pic>
        <p:nvPicPr>
          <p:cNvPr id="16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8635" y="6138686"/>
            <a:ext cx="1591866" cy="1591866"/>
          </a:xfrm>
          <a:prstGeom prst="rect">
            <a:avLst/>
          </a:prstGeom>
        </p:spPr>
      </p:pic>
      <p:sp>
        <p:nvSpPr>
          <p:cNvPr id="17" name="Text 7"/>
          <p:cNvSpPr/>
          <p:nvPr/>
        </p:nvSpPr>
        <p:spPr>
          <a:xfrm>
            <a:off x="1361906" y="7863069"/>
            <a:ext cx="4505325" cy="2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Instructors who found AI training at VAA "insufficient"</a:t>
            </a:r>
            <a:endParaRPr lang="en-US" sz="1400" dirty="0"/>
          </a:p>
        </p:txBody>
      </p:sp>
      <p:sp>
        <p:nvSpPr>
          <p:cNvPr id="18" name="Text 8"/>
          <p:cNvSpPr/>
          <p:nvPr/>
        </p:nvSpPr>
        <p:spPr>
          <a:xfrm>
            <a:off x="8883056" y="6801984"/>
            <a:ext cx="1305282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050" dirty="0">
                <a:solidFill>
                  <a:srgbClr val="FFFFFF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70%</a:t>
            </a:r>
            <a:endParaRPr lang="en-US" sz="2050" dirty="0"/>
          </a:p>
        </p:txBody>
      </p:sp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5928" y="6138686"/>
            <a:ext cx="1591866" cy="1591866"/>
          </a:xfrm>
          <a:prstGeom prst="rect">
            <a:avLst/>
          </a:prstGeom>
        </p:spPr>
      </p:pic>
      <p:sp>
        <p:nvSpPr>
          <p:cNvPr id="20" name="Text 9"/>
          <p:cNvSpPr/>
          <p:nvPr/>
        </p:nvSpPr>
        <p:spPr>
          <a:xfrm>
            <a:off x="7634752" y="7863069"/>
            <a:ext cx="4505444" cy="212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Students concerned about over-reliance on AI tools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7EE3709-A7AC-A910-661C-44F3F562BDA8}"/>
              </a:ext>
            </a:extLst>
          </p:cNvPr>
          <p:cNvSpPr/>
          <p:nvPr/>
        </p:nvSpPr>
        <p:spPr>
          <a:xfrm>
            <a:off x="605495" y="542565"/>
            <a:ext cx="4088487" cy="331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200" dirty="0">
                <a:solidFill>
                  <a:srgbClr val="FFFF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4. Support Mechanisms Needed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FB964-B10C-A64C-A520-824E88B3F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01" y="1412471"/>
            <a:ext cx="12763803" cy="633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41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8658" y="609957"/>
            <a:ext cx="4304109" cy="53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FFFF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Discussion</a:t>
            </a:r>
            <a:endParaRPr lang="en-US" sz="3350" dirty="0">
              <a:solidFill>
                <a:srgbClr val="FFFF00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396666" y="1750457"/>
            <a:ext cx="4302919" cy="3063716"/>
          </a:xfrm>
          <a:prstGeom prst="roundRect">
            <a:avLst>
              <a:gd name="adj" fmla="val 3582"/>
            </a:avLst>
          </a:prstGeom>
          <a:solidFill>
            <a:srgbClr val="204C8E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66" y="1727597"/>
            <a:ext cx="4302919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870" y="1492210"/>
            <a:ext cx="516493" cy="516493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455" y="1206363"/>
            <a:ext cx="693337" cy="86677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396666" y="2111930"/>
            <a:ext cx="3308628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dirty="0">
                <a:highlight>
                  <a:srgbClr val="FFFF00"/>
                </a:highlight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Alignment with Global Research</a:t>
            </a:r>
            <a:endParaRPr lang="en-US" sz="2200" dirty="0">
              <a:highlight>
                <a:srgbClr val="FFFF00"/>
              </a:highlight>
            </a:endParaRPr>
          </a:p>
        </p:txBody>
      </p:sp>
      <p:sp>
        <p:nvSpPr>
          <p:cNvPr id="8" name="Text 3"/>
          <p:cNvSpPr/>
          <p:nvPr/>
        </p:nvSpPr>
        <p:spPr>
          <a:xfrm>
            <a:off x="591690" y="2553176"/>
            <a:ext cx="3912870" cy="2065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AI at VAA </a:t>
            </a:r>
            <a:r>
              <a:rPr lang="en-US" sz="2200" b="1" u="sng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boosts</a:t>
            </a:r>
            <a:r>
              <a:rPr lang="en-US" sz="2200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 feedback, autonomy, and personalization. </a:t>
            </a:r>
          </a:p>
          <a:p>
            <a:pPr marL="342900" indent="-342900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Aviation English reveals </a:t>
            </a:r>
            <a:r>
              <a:rPr lang="en-US" sz="2200" b="1" u="sng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a gap</a:t>
            </a:r>
            <a:r>
              <a:rPr lang="en-US" sz="2200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 in generic AI.</a:t>
            </a:r>
          </a:p>
        </p:txBody>
      </p:sp>
      <p:sp>
        <p:nvSpPr>
          <p:cNvPr id="9" name="Shape 4"/>
          <p:cNvSpPr/>
          <p:nvPr/>
        </p:nvSpPr>
        <p:spPr>
          <a:xfrm>
            <a:off x="4884975" y="1750457"/>
            <a:ext cx="4820080" cy="3063716"/>
          </a:xfrm>
          <a:prstGeom prst="roundRect">
            <a:avLst>
              <a:gd name="adj" fmla="val 3582"/>
            </a:avLst>
          </a:prstGeom>
          <a:solidFill>
            <a:srgbClr val="204C8E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610" y="1727596"/>
            <a:ext cx="4702747" cy="99937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953" y="1492210"/>
            <a:ext cx="516493" cy="516493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433" y="1088633"/>
            <a:ext cx="779541" cy="974542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4966881" y="2111712"/>
            <a:ext cx="3605093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dirty="0">
                <a:highlight>
                  <a:srgbClr val="FFFF00"/>
                </a:highlight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Challenges in Specialized Contexts</a:t>
            </a:r>
            <a:endParaRPr lang="en-US" sz="2200" dirty="0">
              <a:highlight>
                <a:srgbClr val="FFFF00"/>
              </a:highlight>
            </a:endParaRPr>
          </a:p>
        </p:txBody>
      </p:sp>
      <p:sp>
        <p:nvSpPr>
          <p:cNvPr id="14" name="Text 6"/>
          <p:cNvSpPr/>
          <p:nvPr/>
        </p:nvSpPr>
        <p:spPr>
          <a:xfrm>
            <a:off x="5197401" y="2588418"/>
            <a:ext cx="3912870" cy="1721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Generic AI </a:t>
            </a:r>
            <a:r>
              <a:rPr lang="en-US" sz="2200" b="1" u="sng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struggles</a:t>
            </a:r>
            <a:r>
              <a:rPr lang="en-US" sz="2200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 with Aviation English </a:t>
            </a:r>
            <a:r>
              <a:rPr lang="en-US" sz="2200" b="1" u="sng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terms</a:t>
            </a:r>
            <a:r>
              <a:rPr lang="en-US" sz="2200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.</a:t>
            </a:r>
          </a:p>
          <a:p>
            <a:pPr marL="342900" indent="-342900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Over-reliance risks </a:t>
            </a:r>
            <a:r>
              <a:rPr lang="en-US" sz="2200" b="1" u="sng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shallow learning, not critical thinking.</a:t>
            </a:r>
          </a:p>
        </p:txBody>
      </p:sp>
      <p:sp>
        <p:nvSpPr>
          <p:cNvPr id="15" name="Shape 7"/>
          <p:cNvSpPr/>
          <p:nvPr/>
        </p:nvSpPr>
        <p:spPr>
          <a:xfrm>
            <a:off x="9900080" y="1750457"/>
            <a:ext cx="4553587" cy="3063716"/>
          </a:xfrm>
          <a:prstGeom prst="roundRect">
            <a:avLst>
              <a:gd name="adj" fmla="val 3582"/>
            </a:avLst>
          </a:prstGeom>
          <a:solidFill>
            <a:srgbClr val="204C8E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3132" y="1727597"/>
            <a:ext cx="4302919" cy="91440"/>
          </a:xfrm>
          <a:prstGeom prst="rect">
            <a:avLst/>
          </a:prstGeom>
        </p:spPr>
      </p:pic>
      <p:pic>
        <p:nvPicPr>
          <p:cNvPr id="17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2037" y="1492210"/>
            <a:ext cx="516493" cy="516493"/>
          </a:xfrm>
          <a:prstGeom prst="rect">
            <a:avLst/>
          </a:prstGeom>
        </p:spPr>
      </p:pic>
      <p:pic>
        <p:nvPicPr>
          <p:cNvPr id="18" name="Image 8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93293" y="1120244"/>
            <a:ext cx="779541" cy="974542"/>
          </a:xfrm>
          <a:prstGeom prst="rect">
            <a:avLst/>
          </a:prstGeom>
        </p:spPr>
      </p:pic>
      <p:sp>
        <p:nvSpPr>
          <p:cNvPr id="19" name="Text 8"/>
          <p:cNvSpPr/>
          <p:nvPr/>
        </p:nvSpPr>
        <p:spPr>
          <a:xfrm>
            <a:off x="9902641" y="2096722"/>
            <a:ext cx="3500557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2200" dirty="0">
                <a:highlight>
                  <a:srgbClr val="FFFF00"/>
                </a:highlight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Pedagogical &amp;Institutional Needs</a:t>
            </a:r>
            <a:endParaRPr lang="en-US" sz="2200" dirty="0">
              <a:highlight>
                <a:srgbClr val="FFFF00"/>
              </a:highlight>
            </a:endParaRPr>
          </a:p>
        </p:txBody>
      </p:sp>
      <p:sp>
        <p:nvSpPr>
          <p:cNvPr id="20" name="Text 9"/>
          <p:cNvSpPr/>
          <p:nvPr/>
        </p:nvSpPr>
        <p:spPr>
          <a:xfrm>
            <a:off x="10095104" y="2553176"/>
            <a:ext cx="3912870" cy="2065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Teacher readiness and strong infrastructure are crucial.</a:t>
            </a:r>
          </a:p>
          <a:p>
            <a:pPr marL="342900" indent="-342900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AI should support - not replace - human instruction in TESOL.</a:t>
            </a:r>
          </a:p>
        </p:txBody>
      </p:sp>
      <p:sp>
        <p:nvSpPr>
          <p:cNvPr id="21" name="Shape 10"/>
          <p:cNvSpPr/>
          <p:nvPr/>
        </p:nvSpPr>
        <p:spPr>
          <a:xfrm>
            <a:off x="688658" y="5244584"/>
            <a:ext cx="6540460" cy="2375059"/>
          </a:xfrm>
          <a:prstGeom prst="roundRect">
            <a:avLst>
              <a:gd name="adj" fmla="val 4620"/>
            </a:avLst>
          </a:prstGeom>
          <a:solidFill>
            <a:srgbClr val="204C8E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658" y="5221724"/>
            <a:ext cx="6540460" cy="91440"/>
          </a:xfrm>
          <a:prstGeom prst="rect">
            <a:avLst/>
          </a:prstGeom>
        </p:spPr>
      </p:pic>
      <p:pic>
        <p:nvPicPr>
          <p:cNvPr id="23" name="Image 1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582" y="4986338"/>
            <a:ext cx="516493" cy="516493"/>
          </a:xfrm>
          <a:prstGeom prst="rect">
            <a:avLst/>
          </a:prstGeom>
        </p:spPr>
      </p:pic>
      <p:pic>
        <p:nvPicPr>
          <p:cNvPr id="24" name="Image 11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3034" y="4669244"/>
            <a:ext cx="728782" cy="911086"/>
          </a:xfrm>
          <a:prstGeom prst="rect">
            <a:avLst/>
          </a:prstGeom>
        </p:spPr>
      </p:pic>
      <p:sp>
        <p:nvSpPr>
          <p:cNvPr id="25" name="Text 11"/>
          <p:cNvSpPr/>
          <p:nvPr/>
        </p:nvSpPr>
        <p:spPr>
          <a:xfrm>
            <a:off x="883682" y="5674995"/>
            <a:ext cx="3347323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dirty="0">
                <a:highlight>
                  <a:srgbClr val="FFFF00"/>
                </a:highlight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Need for Context-Aware AI Tools</a:t>
            </a:r>
            <a:endParaRPr lang="en-US" sz="2200" dirty="0">
              <a:highlight>
                <a:srgbClr val="FFFF00"/>
              </a:highlight>
            </a:endParaRPr>
          </a:p>
        </p:txBody>
      </p:sp>
      <p:sp>
        <p:nvSpPr>
          <p:cNvPr id="26" name="Text 12"/>
          <p:cNvSpPr/>
          <p:nvPr/>
        </p:nvSpPr>
        <p:spPr>
          <a:xfrm>
            <a:off x="883682" y="6047303"/>
            <a:ext cx="6150412" cy="1032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Need for AI trained on aviation data to give accurate, context - aware feedback - supporting customizable AI research.</a:t>
            </a:r>
          </a:p>
        </p:txBody>
      </p:sp>
      <p:sp>
        <p:nvSpPr>
          <p:cNvPr id="27" name="Shape 13"/>
          <p:cNvSpPr/>
          <p:nvPr/>
        </p:nvSpPr>
        <p:spPr>
          <a:xfrm>
            <a:off x="7401282" y="5244584"/>
            <a:ext cx="6540460" cy="2375059"/>
          </a:xfrm>
          <a:prstGeom prst="roundRect">
            <a:avLst>
              <a:gd name="adj" fmla="val 4620"/>
            </a:avLst>
          </a:prstGeom>
          <a:solidFill>
            <a:srgbClr val="204C8E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8" name="Image 1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1282" y="5221724"/>
            <a:ext cx="6540460" cy="91440"/>
          </a:xfrm>
          <a:prstGeom prst="rect">
            <a:avLst/>
          </a:prstGeom>
        </p:spPr>
      </p:pic>
      <p:pic>
        <p:nvPicPr>
          <p:cNvPr id="29" name="Image 1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206" y="4986338"/>
            <a:ext cx="516493" cy="516493"/>
          </a:xfrm>
          <a:prstGeom prst="rect">
            <a:avLst/>
          </a:prstGeom>
        </p:spPr>
      </p:pic>
      <p:pic>
        <p:nvPicPr>
          <p:cNvPr id="30" name="Image 14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8586" y="4643379"/>
            <a:ext cx="881103" cy="1101510"/>
          </a:xfrm>
          <a:prstGeom prst="rect">
            <a:avLst/>
          </a:prstGeom>
        </p:spPr>
      </p:pic>
      <p:sp>
        <p:nvSpPr>
          <p:cNvPr id="31" name="Text 14"/>
          <p:cNvSpPr/>
          <p:nvPr/>
        </p:nvSpPr>
        <p:spPr>
          <a:xfrm>
            <a:off x="7596307" y="5674995"/>
            <a:ext cx="2790706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200" dirty="0">
                <a:highlight>
                  <a:srgbClr val="FFFF00"/>
                </a:highlight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Contributions to Education</a:t>
            </a:r>
            <a:endParaRPr lang="en-US" sz="2200" dirty="0">
              <a:highlight>
                <a:srgbClr val="FFFF00"/>
              </a:highlight>
            </a:endParaRPr>
          </a:p>
        </p:txBody>
      </p:sp>
      <p:sp>
        <p:nvSpPr>
          <p:cNvPr id="32" name="Text 15"/>
          <p:cNvSpPr/>
          <p:nvPr/>
        </p:nvSpPr>
        <p:spPr>
          <a:xfrm>
            <a:off x="7596307" y="6047303"/>
            <a:ext cx="6150412" cy="13773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200" dirty="0">
                <a:solidFill>
                  <a:schemeClr val="bg1"/>
                </a:solidFill>
                <a:latin typeface="Inter" pitchFamily="34" charset="0"/>
                <a:ea typeface="Inter" pitchFamily="34" charset="-122"/>
              </a:rPr>
              <a:t>This study highlights AI’s role in Vietnamese higher education - balancing innovation, strategy, and learner-centered approaches.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253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0414" y="2447560"/>
            <a:ext cx="4619625" cy="577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FFFF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Conclusion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63" y="3279815"/>
            <a:ext cx="461963" cy="46196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0201" y="4174867"/>
            <a:ext cx="2540437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dirty="0">
                <a:highlight>
                  <a:srgbClr val="FFFF00"/>
                </a:highlight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Opportunities Realized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6" name="Text 2"/>
          <p:cNvSpPr/>
          <p:nvPr/>
        </p:nvSpPr>
        <p:spPr>
          <a:xfrm>
            <a:off x="739140" y="4695588"/>
            <a:ext cx="4230053" cy="2217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AI enhances TESOL with faster feedback, greater autonomy, and personalized learning—aligning with global trends.</a:t>
            </a: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331" y="3217425"/>
            <a:ext cx="461963" cy="46196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00174" y="4165181"/>
            <a:ext cx="2486382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2400" dirty="0">
                <a:highlight>
                  <a:srgbClr val="FFFF00"/>
                </a:highlight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Challenges Addressed</a:t>
            </a:r>
          </a:p>
        </p:txBody>
      </p:sp>
      <p:sp>
        <p:nvSpPr>
          <p:cNvPr id="9" name="Text 4"/>
          <p:cNvSpPr/>
          <p:nvPr/>
        </p:nvSpPr>
        <p:spPr>
          <a:xfrm>
            <a:off x="5200174" y="4765368"/>
            <a:ext cx="4230053" cy="1847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Aviation English needs AI with better context, less reliance risk, and stronger infrastructure—demanding tailored solutions.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9000" y="3279814"/>
            <a:ext cx="550872" cy="55087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661208" y="4174867"/>
            <a:ext cx="2309813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250"/>
              </a:lnSpc>
              <a:buNone/>
            </a:pPr>
            <a:r>
              <a:rPr lang="en-US" sz="2400" dirty="0">
                <a:highlight>
                  <a:srgbClr val="FFFF00"/>
                </a:highlight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Strategic Integration</a:t>
            </a:r>
          </a:p>
        </p:txBody>
      </p:sp>
      <p:sp>
        <p:nvSpPr>
          <p:cNvPr id="12" name="Text 6"/>
          <p:cNvSpPr/>
          <p:nvPr/>
        </p:nvSpPr>
        <p:spPr>
          <a:xfrm>
            <a:off x="9661208" y="4839778"/>
            <a:ext cx="4230053" cy="2586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Effective AI at VAA needs smart integration, teacher training, and learner focus—supporting, not replacing, human teaching.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65246" y="3503719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6600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Thank You!</a:t>
            </a:r>
            <a:endParaRPr lang="en-US" sz="6600" dirty="0"/>
          </a:p>
        </p:txBody>
      </p:sp>
      <p:sp>
        <p:nvSpPr>
          <p:cNvPr id="4" name="Text 1"/>
          <p:cNvSpPr/>
          <p:nvPr/>
        </p:nvSpPr>
        <p:spPr>
          <a:xfrm>
            <a:off x="847578" y="4876323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F9D9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appreciate your attention and the opportunity to present at the TESOL International Conference 2025.</a:t>
            </a:r>
            <a:endParaRPr lang="en-US" sz="2200" b="1" dirty="0"/>
          </a:p>
        </p:txBody>
      </p:sp>
      <p:sp>
        <p:nvSpPr>
          <p:cNvPr id="5" name="Text 2"/>
          <p:cNvSpPr/>
          <p:nvPr/>
        </p:nvSpPr>
        <p:spPr>
          <a:xfrm>
            <a:off x="793790" y="549652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93790" y="6354842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000" dirty="0">
                <a:solidFill>
                  <a:srgbClr val="F9D9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 further inquiries, please feel free to reach out.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17032" y="325526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6050"/>
              </a:lnSpc>
            </a:pPr>
            <a:r>
              <a:rPr lang="en-US" sz="4850" dirty="0">
                <a:solidFill>
                  <a:srgbClr val="F9D933"/>
                </a:solidFill>
                <a:latin typeface="Bricolage Grotesque Semi Bold" pitchFamily="34" charset="0"/>
              </a:rPr>
              <a:t>Presentation Outline</a:t>
            </a:r>
          </a:p>
        </p:txBody>
      </p:sp>
      <p:sp>
        <p:nvSpPr>
          <p:cNvPr id="4" name="Shape 1"/>
          <p:cNvSpPr/>
          <p:nvPr/>
        </p:nvSpPr>
        <p:spPr>
          <a:xfrm>
            <a:off x="1364218" y="155388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5E98F1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632" y="1591093"/>
            <a:ext cx="297656" cy="37207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009060" y="16221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dirty="0">
                <a:solidFill>
                  <a:schemeClr val="bg1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Introduction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Shape 3"/>
          <p:cNvSpPr/>
          <p:nvPr/>
        </p:nvSpPr>
        <p:spPr>
          <a:xfrm>
            <a:off x="1364218" y="239720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5E98F1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632" y="2434413"/>
            <a:ext cx="297656" cy="37207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009060" y="24654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dirty="0">
                <a:solidFill>
                  <a:schemeClr val="bg1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Literature Review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Shape 5"/>
          <p:cNvSpPr/>
          <p:nvPr/>
        </p:nvSpPr>
        <p:spPr>
          <a:xfrm>
            <a:off x="1364218" y="324052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5E98F1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632" y="3277732"/>
            <a:ext cx="297656" cy="37207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009060" y="330874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dirty="0">
                <a:solidFill>
                  <a:schemeClr val="bg1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Methods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Shape 7"/>
          <p:cNvSpPr/>
          <p:nvPr/>
        </p:nvSpPr>
        <p:spPr>
          <a:xfrm>
            <a:off x="1364218" y="408384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5E98F1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632" y="4121052"/>
            <a:ext cx="297656" cy="37207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2009060" y="41520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dirty="0">
                <a:solidFill>
                  <a:schemeClr val="bg1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Results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Shape 9"/>
          <p:cNvSpPr/>
          <p:nvPr/>
        </p:nvSpPr>
        <p:spPr>
          <a:xfrm>
            <a:off x="1364218" y="492716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5E98F1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8632" y="4964372"/>
            <a:ext cx="297656" cy="372070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2009060" y="49953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dirty="0">
                <a:solidFill>
                  <a:schemeClr val="bg1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Discussion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9" name="Shape 11"/>
          <p:cNvSpPr/>
          <p:nvPr/>
        </p:nvSpPr>
        <p:spPr>
          <a:xfrm>
            <a:off x="1364218" y="5770484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5E98F1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8632" y="5807691"/>
            <a:ext cx="297656" cy="372070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2009060" y="58387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dirty="0">
                <a:solidFill>
                  <a:schemeClr val="bg1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6034AD3-6D8E-AB2D-436C-9B9D4B05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987" y="-91440"/>
            <a:ext cx="3387668" cy="2257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186203-58C4-6BA7-0185-20174410B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8323" y="5625205"/>
            <a:ext cx="6663302" cy="2523978"/>
          </a:xfrm>
          <a:prstGeom prst="roundRect">
            <a:avLst>
              <a:gd name="adj" fmla="val 1690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-931938" y="243954"/>
            <a:ext cx="6196608" cy="774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en-US" sz="4850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Introduction</a:t>
            </a:r>
            <a:endParaRPr lang="en-US" sz="4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3426" y="89297"/>
            <a:ext cx="2843817" cy="2843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 1"/>
          <p:cNvSpPr/>
          <p:nvPr/>
        </p:nvSpPr>
        <p:spPr>
          <a:xfrm>
            <a:off x="501306" y="1119897"/>
            <a:ext cx="3715829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200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AI in Education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01306" y="1609086"/>
            <a:ext cx="10555900" cy="11496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AI is transforming education, offering personalized learning and significantly enhancing TESOL assessment, feedback, and engagement.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Pedagogical and implementation challenges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01306" y="3415800"/>
            <a:ext cx="4082296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200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AI at Vietnam Aviation Academy (VAA)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557578" y="3893314"/>
            <a:ext cx="7243251" cy="11496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English proficiency is crucial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Since 2024, VAA has launched AI-focused training for teachers.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557578" y="5611856"/>
            <a:ext cx="4745851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200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Research Focus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57577" y="6072032"/>
            <a:ext cx="13481979" cy="11496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Investigates current AI use in TESOL assessment and feedback at VAA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Examining its benefits, challenges, and conditions for successful implementation.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- Aims to understand how to integrate AI responsibly and effectively into education.</a:t>
            </a:r>
            <a:endParaRPr lang="en-US" sz="2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0675C0-9E84-0F98-94BA-67DCFC023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062" y="3105339"/>
            <a:ext cx="4405828" cy="2917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91558" y="602933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700"/>
              </a:lnSpc>
              <a:buNone/>
            </a:pPr>
            <a:r>
              <a:rPr lang="en-US" sz="5350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Research Questions</a:t>
            </a:r>
            <a:endParaRPr lang="en-US" sz="5350" dirty="0"/>
          </a:p>
        </p:txBody>
      </p:sp>
      <p:sp>
        <p:nvSpPr>
          <p:cNvPr id="3" name="Shape 1"/>
          <p:cNvSpPr/>
          <p:nvPr/>
        </p:nvSpPr>
        <p:spPr>
          <a:xfrm>
            <a:off x="793790" y="2153245"/>
            <a:ext cx="4215289" cy="2702123"/>
          </a:xfrm>
          <a:prstGeom prst="roundRect">
            <a:avLst>
              <a:gd name="adj" fmla="val 4061"/>
            </a:avLst>
          </a:prstGeom>
          <a:solidFill>
            <a:srgbClr val="012B5B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30385"/>
            <a:ext cx="4215289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778" y="1855589"/>
            <a:ext cx="595313" cy="595313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957" y="1597782"/>
            <a:ext cx="918073" cy="114759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15008" y="2649379"/>
            <a:ext cx="3772853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How do TESOL lecturers and students at VAA </a:t>
            </a:r>
            <a:r>
              <a:rPr lang="en-US" sz="2400" b="1" u="sng" dirty="0">
                <a:latin typeface="Inter" pitchFamily="34" charset="0"/>
                <a:ea typeface="Inter" pitchFamily="34" charset="-122"/>
                <a:cs typeface="Inter" pitchFamily="34" charset="-120"/>
              </a:rPr>
              <a:t>perceive the integration of AI tools</a:t>
            </a: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 in assessment and feedback?</a:t>
            </a:r>
            <a:endParaRPr lang="en-US" sz="2400" dirty="0"/>
          </a:p>
        </p:txBody>
      </p:sp>
      <p:sp>
        <p:nvSpPr>
          <p:cNvPr id="8" name="Shape 3"/>
          <p:cNvSpPr/>
          <p:nvPr/>
        </p:nvSpPr>
        <p:spPr>
          <a:xfrm>
            <a:off x="5207437" y="2153245"/>
            <a:ext cx="4215408" cy="2702123"/>
          </a:xfrm>
          <a:prstGeom prst="roundRect">
            <a:avLst>
              <a:gd name="adj" fmla="val 4061"/>
            </a:avLst>
          </a:prstGeom>
          <a:solidFill>
            <a:srgbClr val="012B5B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437" y="2130385"/>
            <a:ext cx="4215408" cy="91440"/>
          </a:xfrm>
          <a:prstGeom prst="rect">
            <a:avLst/>
          </a:prstGeom>
        </p:spPr>
      </p:pic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425" y="1855589"/>
            <a:ext cx="595313" cy="595313"/>
          </a:xfrm>
          <a:prstGeom prst="rect">
            <a:avLst/>
          </a:prstGeom>
        </p:spPr>
      </p:pic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356" y="1693218"/>
            <a:ext cx="736044" cy="920054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5428654" y="2649379"/>
            <a:ext cx="3905259" cy="158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What perceived </a:t>
            </a:r>
            <a:r>
              <a:rPr lang="en-US" sz="2400" b="1" u="sng" dirty="0">
                <a:latin typeface="Inter" pitchFamily="34" charset="0"/>
                <a:ea typeface="Inter" pitchFamily="34" charset="-122"/>
                <a:cs typeface="Inter" pitchFamily="34" charset="-120"/>
              </a:rPr>
              <a:t>opportunities</a:t>
            </a: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 are associated with the use of AI in TESOL assessment and feedback at VAA?</a:t>
            </a:r>
            <a:endParaRPr lang="en-US" sz="2400" dirty="0"/>
          </a:p>
        </p:txBody>
      </p:sp>
      <p:sp>
        <p:nvSpPr>
          <p:cNvPr id="13" name="Shape 5"/>
          <p:cNvSpPr/>
          <p:nvPr/>
        </p:nvSpPr>
        <p:spPr>
          <a:xfrm>
            <a:off x="9621203" y="2153245"/>
            <a:ext cx="4215289" cy="2702123"/>
          </a:xfrm>
          <a:prstGeom prst="roundRect">
            <a:avLst>
              <a:gd name="adj" fmla="val 4061"/>
            </a:avLst>
          </a:prstGeom>
          <a:solidFill>
            <a:srgbClr val="012B5B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03" y="2130385"/>
            <a:ext cx="4215289" cy="91440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1191" y="1855589"/>
            <a:ext cx="595313" cy="595313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1726" y="1467829"/>
            <a:ext cx="918073" cy="1147590"/>
          </a:xfrm>
          <a:prstGeom prst="rect">
            <a:avLst/>
          </a:prstGeom>
        </p:spPr>
      </p:pic>
      <p:sp>
        <p:nvSpPr>
          <p:cNvPr id="17" name="Text 6"/>
          <p:cNvSpPr/>
          <p:nvPr/>
        </p:nvSpPr>
        <p:spPr>
          <a:xfrm>
            <a:off x="9560407" y="2593107"/>
            <a:ext cx="4240000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What </a:t>
            </a:r>
            <a:r>
              <a:rPr lang="en-US" sz="2400" b="1" u="sng" dirty="0">
                <a:latin typeface="Inter" pitchFamily="34" charset="0"/>
                <a:ea typeface="Inter" pitchFamily="34" charset="-122"/>
                <a:cs typeface="Inter" pitchFamily="34" charset="-120"/>
              </a:rPr>
              <a:t>challenges</a:t>
            </a: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 and concerns do TESOL lecturers and students face when using AI for assessment and feedback purposes?</a:t>
            </a:r>
            <a:endParaRPr lang="en-US" sz="2400" dirty="0"/>
          </a:p>
        </p:txBody>
      </p:sp>
      <p:sp>
        <p:nvSpPr>
          <p:cNvPr id="18" name="Shape 7"/>
          <p:cNvSpPr/>
          <p:nvPr/>
        </p:nvSpPr>
        <p:spPr>
          <a:xfrm>
            <a:off x="793790" y="5351383"/>
            <a:ext cx="13042702" cy="1511260"/>
          </a:xfrm>
          <a:prstGeom prst="roundRect">
            <a:avLst>
              <a:gd name="adj" fmla="val 7261"/>
            </a:avLst>
          </a:prstGeom>
          <a:solidFill>
            <a:srgbClr val="012B5B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9" name="Image 9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90" y="5328523"/>
            <a:ext cx="13042702" cy="91440"/>
          </a:xfrm>
          <a:prstGeom prst="rect">
            <a:avLst/>
          </a:prstGeom>
        </p:spPr>
      </p:pic>
      <p:pic>
        <p:nvPicPr>
          <p:cNvPr id="20" name="Image 1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425" y="5053727"/>
            <a:ext cx="595313" cy="595313"/>
          </a:xfrm>
          <a:prstGeom prst="rect">
            <a:avLst/>
          </a:prstGeom>
        </p:spPr>
      </p:pic>
      <p:pic>
        <p:nvPicPr>
          <p:cNvPr id="21" name="Image 11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8700" y="4878228"/>
            <a:ext cx="751121" cy="938901"/>
          </a:xfrm>
          <a:prstGeom prst="rect">
            <a:avLst/>
          </a:prstGeom>
        </p:spPr>
      </p:pic>
      <p:sp>
        <p:nvSpPr>
          <p:cNvPr id="22" name="Text 8"/>
          <p:cNvSpPr/>
          <p:nvPr/>
        </p:nvSpPr>
        <p:spPr>
          <a:xfrm>
            <a:off x="1014947" y="5714623"/>
            <a:ext cx="12600265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What </a:t>
            </a:r>
            <a:r>
              <a:rPr lang="en-US" sz="2400" b="1" u="sng" dirty="0">
                <a:latin typeface="Inter" pitchFamily="34" charset="0"/>
                <a:ea typeface="Inter" pitchFamily="34" charset="-122"/>
                <a:cs typeface="Inter" pitchFamily="34" charset="-120"/>
              </a:rPr>
              <a:t>support mechanisms </a:t>
            </a:r>
            <a:r>
              <a:rPr lang="en-US" sz="2400" dirty="0">
                <a:latin typeface="Inter" pitchFamily="34" charset="0"/>
                <a:ea typeface="Inter" pitchFamily="34" charset="-122"/>
                <a:cs typeface="Inter" pitchFamily="34" charset="-120"/>
              </a:rPr>
              <a:t>do TESOL lecturers at VAA recommend for effective AI integration in assessment and feedback?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106433" y="16168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Literature Review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21" y="1359619"/>
            <a:ext cx="992267" cy="119074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55346" y="1557977"/>
            <a:ext cx="50043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AI in Language Assessment and Feedback</a:t>
            </a:r>
            <a:endParaRPr lang="en-US" sz="280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21" y="3570271"/>
            <a:ext cx="992267" cy="119074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555346" y="3768629"/>
            <a:ext cx="473868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Opportunities of AI Integration in TESOL</a:t>
            </a:r>
            <a:endParaRPr lang="en-US" sz="28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21" y="6027109"/>
            <a:ext cx="992267" cy="1190744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555346" y="6207621"/>
            <a:ext cx="46099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Challenges in Integrating AI into TESOL</a:t>
            </a:r>
            <a:endParaRPr lang="en-US" sz="2800" dirty="0"/>
          </a:p>
        </p:txBody>
      </p:sp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EF5A876A-8515-FD42-3D0F-70A228997B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077" y="1912990"/>
            <a:ext cx="373826" cy="373826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B70D3018-68E0-D1DD-A164-38546B3E315A}"/>
              </a:ext>
            </a:extLst>
          </p:cNvPr>
          <p:cNvSpPr/>
          <p:nvPr/>
        </p:nvSpPr>
        <p:spPr>
          <a:xfrm>
            <a:off x="2220216" y="2030741"/>
            <a:ext cx="357699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Automated Writing Evaluation</a:t>
            </a:r>
            <a:endParaRPr lang="en-US" sz="2200" dirty="0"/>
          </a:p>
        </p:txBody>
      </p:sp>
      <p:pic>
        <p:nvPicPr>
          <p:cNvPr id="12" name="Image 2" descr="preencoded.png">
            <a:extLst>
              <a:ext uri="{FF2B5EF4-FFF2-40B4-BE49-F238E27FC236}">
                <a16:creationId xmlns:a16="http://schemas.microsoft.com/office/drawing/2014/main" id="{C08BAAF0-60F5-0F8C-90BA-AE118039F8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077" y="2483223"/>
            <a:ext cx="373826" cy="373826"/>
          </a:xfrm>
          <a:prstGeom prst="rect">
            <a:avLst/>
          </a:prstGeom>
        </p:spPr>
      </p:pic>
      <p:sp>
        <p:nvSpPr>
          <p:cNvPr id="13" name="Text 2">
            <a:extLst>
              <a:ext uri="{FF2B5EF4-FFF2-40B4-BE49-F238E27FC236}">
                <a16:creationId xmlns:a16="http://schemas.microsoft.com/office/drawing/2014/main" id="{5F748F02-DE7D-1FD8-60DD-638B921E6883}"/>
              </a:ext>
            </a:extLst>
          </p:cNvPr>
          <p:cNvSpPr/>
          <p:nvPr/>
        </p:nvSpPr>
        <p:spPr>
          <a:xfrm>
            <a:off x="2220216" y="2600975"/>
            <a:ext cx="30708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Speech Recognition Tools</a:t>
            </a:r>
            <a:endParaRPr lang="en-US" sz="2200" dirty="0"/>
          </a:p>
        </p:txBody>
      </p:sp>
      <p:pic>
        <p:nvPicPr>
          <p:cNvPr id="14" name="Image 3" descr="preencoded.png">
            <a:extLst>
              <a:ext uri="{FF2B5EF4-FFF2-40B4-BE49-F238E27FC236}">
                <a16:creationId xmlns:a16="http://schemas.microsoft.com/office/drawing/2014/main" id="{586ADE2E-0B46-3F49-50F3-212B6FB8C9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6077" y="3039393"/>
            <a:ext cx="373826" cy="373826"/>
          </a:xfrm>
          <a:prstGeom prst="rect">
            <a:avLst/>
          </a:prstGeom>
        </p:spPr>
      </p:pic>
      <p:sp>
        <p:nvSpPr>
          <p:cNvPr id="15" name="Text 3">
            <a:extLst>
              <a:ext uri="{FF2B5EF4-FFF2-40B4-BE49-F238E27FC236}">
                <a16:creationId xmlns:a16="http://schemas.microsoft.com/office/drawing/2014/main" id="{610D6FCC-71D7-7077-EE67-DE573AD9CD90}"/>
              </a:ext>
            </a:extLst>
          </p:cNvPr>
          <p:cNvSpPr/>
          <p:nvPr/>
        </p:nvSpPr>
        <p:spPr>
          <a:xfrm>
            <a:off x="2220216" y="3157145"/>
            <a:ext cx="336423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Intelligent Tutoring Systems</a:t>
            </a:r>
            <a:endParaRPr lang="en-US" sz="2200" dirty="0"/>
          </a:p>
        </p:txBody>
      </p:sp>
      <p:pic>
        <p:nvPicPr>
          <p:cNvPr id="23" name="Image 1" descr="preencoded.png">
            <a:extLst>
              <a:ext uri="{FF2B5EF4-FFF2-40B4-BE49-F238E27FC236}">
                <a16:creationId xmlns:a16="http://schemas.microsoft.com/office/drawing/2014/main" id="{BA549988-51A8-C0B1-AB1D-1A6FE11183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3432" y="4304551"/>
            <a:ext cx="280511" cy="350639"/>
          </a:xfrm>
          <a:prstGeom prst="rect">
            <a:avLst/>
          </a:prstGeom>
        </p:spPr>
      </p:pic>
      <p:sp>
        <p:nvSpPr>
          <p:cNvPr id="24" name="Text 2">
            <a:extLst>
              <a:ext uri="{FF2B5EF4-FFF2-40B4-BE49-F238E27FC236}">
                <a16:creationId xmlns:a16="http://schemas.microsoft.com/office/drawing/2014/main" id="{F3D2BB9C-CC4B-A636-09D8-D650D27CC636}"/>
              </a:ext>
            </a:extLst>
          </p:cNvPr>
          <p:cNvSpPr/>
          <p:nvPr/>
        </p:nvSpPr>
        <p:spPr>
          <a:xfrm>
            <a:off x="2200999" y="4333781"/>
            <a:ext cx="2654379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200" dirty="0"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Enhanced Writing Skills</a:t>
            </a:r>
            <a:endParaRPr lang="en-US" sz="2200" dirty="0"/>
          </a:p>
        </p:txBody>
      </p:sp>
      <p:pic>
        <p:nvPicPr>
          <p:cNvPr id="27" name="Image 2" descr="preencoded.png">
            <a:extLst>
              <a:ext uri="{FF2B5EF4-FFF2-40B4-BE49-F238E27FC236}">
                <a16:creationId xmlns:a16="http://schemas.microsoft.com/office/drawing/2014/main" id="{5B38BB68-EF90-5788-C1E5-0DF8F73231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3432" y="4856817"/>
            <a:ext cx="280511" cy="350639"/>
          </a:xfrm>
          <a:prstGeom prst="rect">
            <a:avLst/>
          </a:prstGeom>
        </p:spPr>
      </p:pic>
      <p:sp>
        <p:nvSpPr>
          <p:cNvPr id="28" name="Text 5">
            <a:extLst>
              <a:ext uri="{FF2B5EF4-FFF2-40B4-BE49-F238E27FC236}">
                <a16:creationId xmlns:a16="http://schemas.microsoft.com/office/drawing/2014/main" id="{42088021-3CE4-5D63-D504-73B4607F2FF4}"/>
              </a:ext>
            </a:extLst>
          </p:cNvPr>
          <p:cNvSpPr/>
          <p:nvPr/>
        </p:nvSpPr>
        <p:spPr>
          <a:xfrm>
            <a:off x="2200999" y="4907149"/>
            <a:ext cx="2609969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200" dirty="0"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Increased Accessibility</a:t>
            </a:r>
            <a:endParaRPr lang="en-US" sz="2200" dirty="0"/>
          </a:p>
        </p:txBody>
      </p:sp>
      <p:pic>
        <p:nvPicPr>
          <p:cNvPr id="31" name="Image 3" descr="preencoded.png">
            <a:extLst>
              <a:ext uri="{FF2B5EF4-FFF2-40B4-BE49-F238E27FC236}">
                <a16:creationId xmlns:a16="http://schemas.microsoft.com/office/drawing/2014/main" id="{41370B65-A637-EA89-E08E-72FF81A4CF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0466" y="5387983"/>
            <a:ext cx="280511" cy="350639"/>
          </a:xfrm>
          <a:prstGeom prst="rect">
            <a:avLst/>
          </a:prstGeom>
        </p:spPr>
      </p:pic>
      <p:sp>
        <p:nvSpPr>
          <p:cNvPr id="32" name="Text 8">
            <a:extLst>
              <a:ext uri="{FF2B5EF4-FFF2-40B4-BE49-F238E27FC236}">
                <a16:creationId xmlns:a16="http://schemas.microsoft.com/office/drawing/2014/main" id="{4C35E646-677D-4BA5-8496-E9719ABED1C9}"/>
              </a:ext>
            </a:extLst>
          </p:cNvPr>
          <p:cNvSpPr/>
          <p:nvPr/>
        </p:nvSpPr>
        <p:spPr>
          <a:xfrm>
            <a:off x="2200999" y="5452383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200" dirty="0"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Efficient Feedback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24" grpId="0" animBg="1"/>
      <p:bldP spid="28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123" y="0"/>
            <a:ext cx="4808276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8298" y="922377"/>
            <a:ext cx="7761565" cy="522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000000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Challenges in Integrating AI into TESOL</a:t>
            </a:r>
            <a:endParaRPr lang="en-US" sz="3250" dirty="0"/>
          </a:p>
        </p:txBody>
      </p:sp>
      <p:sp>
        <p:nvSpPr>
          <p:cNvPr id="4" name="Shape 1"/>
          <p:cNvSpPr/>
          <p:nvPr/>
        </p:nvSpPr>
        <p:spPr>
          <a:xfrm>
            <a:off x="668298" y="1945481"/>
            <a:ext cx="3820120" cy="2305050"/>
          </a:xfrm>
          <a:prstGeom prst="roundRect">
            <a:avLst>
              <a:gd name="adj" fmla="val 4760"/>
            </a:avLst>
          </a:prstGeom>
          <a:solidFill>
            <a:srgbClr val="2D9CDB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98" y="1922621"/>
            <a:ext cx="3820120" cy="9144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7731" y="1694974"/>
            <a:ext cx="501134" cy="501134"/>
          </a:xfrm>
          <a:prstGeom prst="rect">
            <a:avLst/>
          </a:prstGeom>
        </p:spPr>
      </p:pic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107" y="1686582"/>
            <a:ext cx="447502" cy="559446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858203" y="2363153"/>
            <a:ext cx="2396728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200" b="1" dirty="0"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Pedagogical Limitations</a:t>
            </a:r>
            <a:endParaRPr lang="en-US" sz="2200" b="1" dirty="0"/>
          </a:p>
        </p:txBody>
      </p:sp>
      <p:sp>
        <p:nvSpPr>
          <p:cNvPr id="9" name="Text 3"/>
          <p:cNvSpPr/>
          <p:nvPr/>
        </p:nvSpPr>
        <p:spPr>
          <a:xfrm>
            <a:off x="858203" y="2724269"/>
            <a:ext cx="3440311" cy="1336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D9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often focuses on surface-level accuracy, missing deeper communicative aspects like critical thinking and cultural nuances.</a:t>
            </a:r>
            <a:endParaRPr lang="en-US" sz="1600" dirty="0"/>
          </a:p>
        </p:txBody>
      </p:sp>
      <p:sp>
        <p:nvSpPr>
          <p:cNvPr id="10" name="Shape 4"/>
          <p:cNvSpPr/>
          <p:nvPr/>
        </p:nvSpPr>
        <p:spPr>
          <a:xfrm>
            <a:off x="4922755" y="1945481"/>
            <a:ext cx="3820239" cy="2305050"/>
          </a:xfrm>
          <a:prstGeom prst="roundRect">
            <a:avLst>
              <a:gd name="adj" fmla="val 4760"/>
            </a:avLst>
          </a:prstGeom>
          <a:solidFill>
            <a:srgbClr val="2D9CDB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755" y="1922621"/>
            <a:ext cx="3820239" cy="91440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015" y="1694974"/>
            <a:ext cx="501134" cy="501134"/>
          </a:xfrm>
          <a:prstGeom prst="rect">
            <a:avLst/>
          </a:prstGeom>
        </p:spPr>
      </p:pic>
      <p:pic>
        <p:nvPicPr>
          <p:cNvPr id="13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1520" y="1681362"/>
            <a:ext cx="447502" cy="559446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5112660" y="2363153"/>
            <a:ext cx="3242310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200" b="1" dirty="0"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Cultural &amp; Linguistic Constraints</a:t>
            </a:r>
            <a:endParaRPr lang="en-US" sz="2200" b="1" dirty="0"/>
          </a:p>
        </p:txBody>
      </p:sp>
      <p:sp>
        <p:nvSpPr>
          <p:cNvPr id="15" name="Text 6"/>
          <p:cNvSpPr/>
          <p:nvPr/>
        </p:nvSpPr>
        <p:spPr>
          <a:xfrm>
            <a:off x="5112660" y="2724269"/>
            <a:ext cx="3440430" cy="1336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D9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struggles with idioms, cultural references, and non-standard English, leading to inaccurate feedback.</a:t>
            </a:r>
            <a:endParaRPr lang="en-US" sz="1600" dirty="0"/>
          </a:p>
        </p:txBody>
      </p:sp>
      <p:sp>
        <p:nvSpPr>
          <p:cNvPr id="16" name="Shape 7"/>
          <p:cNvSpPr/>
          <p:nvPr/>
        </p:nvSpPr>
        <p:spPr>
          <a:xfrm>
            <a:off x="668298" y="4668083"/>
            <a:ext cx="3820120" cy="2639139"/>
          </a:xfrm>
          <a:prstGeom prst="roundRect">
            <a:avLst>
              <a:gd name="adj" fmla="val 4158"/>
            </a:avLst>
          </a:prstGeom>
          <a:solidFill>
            <a:srgbClr val="2D9CDB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98" y="4645223"/>
            <a:ext cx="3820120" cy="91440"/>
          </a:xfrm>
          <a:prstGeom prst="rect">
            <a:avLst/>
          </a:prstGeom>
        </p:spPr>
      </p:pic>
      <p:pic>
        <p:nvPicPr>
          <p:cNvPr id="18" name="Image 8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7731" y="4417576"/>
            <a:ext cx="501134" cy="501134"/>
          </a:xfrm>
          <a:prstGeom prst="rect">
            <a:avLst/>
          </a:prstGeom>
        </p:spPr>
      </p:pic>
      <p:pic>
        <p:nvPicPr>
          <p:cNvPr id="19" name="Image 9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8107" y="4409184"/>
            <a:ext cx="447502" cy="559446"/>
          </a:xfrm>
          <a:prstGeom prst="rect">
            <a:avLst/>
          </a:prstGeom>
        </p:spPr>
      </p:pic>
      <p:sp>
        <p:nvSpPr>
          <p:cNvPr id="20" name="Text 8"/>
          <p:cNvSpPr/>
          <p:nvPr/>
        </p:nvSpPr>
        <p:spPr>
          <a:xfrm>
            <a:off x="858203" y="5085755"/>
            <a:ext cx="3191947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200" b="1" dirty="0"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Infrastructure &amp; Resource Gaps</a:t>
            </a:r>
            <a:endParaRPr lang="en-US" sz="2200" b="1" dirty="0"/>
          </a:p>
        </p:txBody>
      </p:sp>
      <p:sp>
        <p:nvSpPr>
          <p:cNvPr id="21" name="Text 9"/>
          <p:cNvSpPr/>
          <p:nvPr/>
        </p:nvSpPr>
        <p:spPr>
          <a:xfrm>
            <a:off x="858203" y="5446871"/>
            <a:ext cx="3440311" cy="1670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D9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Implementation requires robust digital infrastructure, stable internet, and institutional investment, which are not universally available.</a:t>
            </a:r>
            <a:endParaRPr lang="en-US" sz="1600" dirty="0"/>
          </a:p>
        </p:txBody>
      </p:sp>
      <p:sp>
        <p:nvSpPr>
          <p:cNvPr id="22" name="Shape 10"/>
          <p:cNvSpPr/>
          <p:nvPr/>
        </p:nvSpPr>
        <p:spPr>
          <a:xfrm>
            <a:off x="5253340" y="4661049"/>
            <a:ext cx="3820239" cy="2639139"/>
          </a:xfrm>
          <a:prstGeom prst="roundRect">
            <a:avLst>
              <a:gd name="adj" fmla="val 4158"/>
            </a:avLst>
          </a:prstGeom>
          <a:solidFill>
            <a:srgbClr val="2D9CDB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3" name="Image 1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340" y="4638189"/>
            <a:ext cx="3820239" cy="91440"/>
          </a:xfrm>
          <a:prstGeom prst="rect">
            <a:avLst/>
          </a:prstGeom>
        </p:spPr>
      </p:pic>
      <p:pic>
        <p:nvPicPr>
          <p:cNvPr id="24" name="Image 1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015" y="4417576"/>
            <a:ext cx="501134" cy="501134"/>
          </a:xfrm>
          <a:prstGeom prst="rect">
            <a:avLst/>
          </a:prstGeom>
        </p:spPr>
      </p:pic>
      <p:pic>
        <p:nvPicPr>
          <p:cNvPr id="25" name="Image 12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5110" y="4401293"/>
            <a:ext cx="447502" cy="559446"/>
          </a:xfrm>
          <a:prstGeom prst="rect">
            <a:avLst/>
          </a:prstGeom>
        </p:spPr>
      </p:pic>
      <p:sp>
        <p:nvSpPr>
          <p:cNvPr id="26" name="Text 11"/>
          <p:cNvSpPr/>
          <p:nvPr/>
        </p:nvSpPr>
        <p:spPr>
          <a:xfrm>
            <a:off x="5443245" y="5078721"/>
            <a:ext cx="2088356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200" b="1" dirty="0"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Teacher Readiness</a:t>
            </a:r>
            <a:endParaRPr lang="en-US" sz="2200" b="1" dirty="0"/>
          </a:p>
        </p:txBody>
      </p:sp>
      <p:sp>
        <p:nvSpPr>
          <p:cNvPr id="27" name="Text 12"/>
          <p:cNvSpPr/>
          <p:nvPr/>
        </p:nvSpPr>
        <p:spPr>
          <a:xfrm>
            <a:off x="5443245" y="5439837"/>
            <a:ext cx="3440430" cy="1336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9D9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Teachers often lack familiarity with AI tools and their pedagogical uses, necessitating extensive professional development.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-646927" y="21038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850"/>
              </a:lnSpc>
            </a:pPr>
            <a:r>
              <a:rPr lang="en-US" sz="3900" dirty="0">
                <a:solidFill>
                  <a:srgbClr val="F9D933"/>
                </a:solidFill>
                <a:latin typeface="Bricolage Grotesque Semi Bold" pitchFamily="34" charset="0"/>
              </a:rPr>
              <a:t>Methodology</a:t>
            </a:r>
          </a:p>
        </p:txBody>
      </p:sp>
      <p:sp>
        <p:nvSpPr>
          <p:cNvPr id="4" name="Shape 2"/>
          <p:cNvSpPr/>
          <p:nvPr/>
        </p:nvSpPr>
        <p:spPr>
          <a:xfrm>
            <a:off x="570548" y="121281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204C8E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62" y="1250023"/>
            <a:ext cx="297656" cy="37207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15390" y="124996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Research Design</a:t>
            </a:r>
            <a:endParaRPr lang="en-US" sz="2400" b="1" dirty="0"/>
          </a:p>
        </p:txBody>
      </p:sp>
      <p:sp>
        <p:nvSpPr>
          <p:cNvPr id="7" name="Text 4"/>
          <p:cNvSpPr/>
          <p:nvPr/>
        </p:nvSpPr>
        <p:spPr>
          <a:xfrm>
            <a:off x="1215390" y="1741096"/>
            <a:ext cx="3537347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qualitative case study approach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702026" y="117253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204C8E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440" y="1209798"/>
            <a:ext cx="297656" cy="37207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46869" y="1209738"/>
            <a:ext cx="315872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Participants &amp; Setting</a:t>
            </a:r>
            <a:endParaRPr lang="en-US" sz="2400" b="1" dirty="0"/>
          </a:p>
        </p:txBody>
      </p:sp>
      <p:sp>
        <p:nvSpPr>
          <p:cNvPr id="11" name="Text 7"/>
          <p:cNvSpPr/>
          <p:nvPr/>
        </p:nvSpPr>
        <p:spPr>
          <a:xfrm>
            <a:off x="5346869" y="1700871"/>
            <a:ext cx="353746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14</a:t>
            </a: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instructors and </a:t>
            </a:r>
            <a:r>
              <a:rPr lang="en-US" sz="24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71 </a:t>
            </a: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students from Vietnam Aviation Academy (VAA)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9382266" y="110893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204C8E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6680" y="1146145"/>
            <a:ext cx="297656" cy="37207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027108" y="114608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Data Collection</a:t>
            </a:r>
            <a:endParaRPr lang="en-US" sz="2400" b="1" dirty="0"/>
          </a:p>
        </p:txBody>
      </p:sp>
      <p:sp>
        <p:nvSpPr>
          <p:cNvPr id="15" name="Text 10"/>
          <p:cNvSpPr/>
          <p:nvPr/>
        </p:nvSpPr>
        <p:spPr>
          <a:xfrm>
            <a:off x="10027107" y="1637218"/>
            <a:ext cx="403274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Methods included semi-structured interviews with instructors and students</a:t>
            </a:r>
            <a:endParaRPr lang="en-US" sz="1550" dirty="0"/>
          </a:p>
        </p:txBody>
      </p:sp>
      <p:sp>
        <p:nvSpPr>
          <p:cNvPr id="16" name="Shape 11"/>
          <p:cNvSpPr/>
          <p:nvPr/>
        </p:nvSpPr>
        <p:spPr>
          <a:xfrm>
            <a:off x="391742" y="576433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204C8E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156" y="5801545"/>
            <a:ext cx="297656" cy="37207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036584" y="580148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Data Analysis</a:t>
            </a:r>
            <a:endParaRPr lang="en-US" sz="2400" b="1" dirty="0"/>
          </a:p>
        </p:txBody>
      </p:sp>
      <p:sp>
        <p:nvSpPr>
          <p:cNvPr id="19" name="Text 13"/>
          <p:cNvSpPr/>
          <p:nvPr/>
        </p:nvSpPr>
        <p:spPr>
          <a:xfrm>
            <a:off x="1036584" y="6292618"/>
            <a:ext cx="575250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Thematic analysis and focus group data related to AI opportunities and challenges.</a:t>
            </a:r>
            <a:endParaRPr lang="en-US" sz="1550" dirty="0"/>
          </a:p>
        </p:txBody>
      </p:sp>
      <p:sp>
        <p:nvSpPr>
          <p:cNvPr id="20" name="Shape 14"/>
          <p:cNvSpPr/>
          <p:nvPr/>
        </p:nvSpPr>
        <p:spPr>
          <a:xfrm>
            <a:off x="8120311" y="6052732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204C8E"/>
          </a:solidFill>
          <a:ln w="7620">
            <a:solidFill>
              <a:srgbClr val="F8ECD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4725" y="6089939"/>
            <a:ext cx="297656" cy="37207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8765154" y="6089879"/>
            <a:ext cx="323016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Ethical Considerations</a:t>
            </a:r>
            <a:endParaRPr lang="en-US" sz="2400" b="1" dirty="0"/>
          </a:p>
        </p:txBody>
      </p:sp>
      <p:sp>
        <p:nvSpPr>
          <p:cNvPr id="23" name="Text 16"/>
          <p:cNvSpPr/>
          <p:nvPr/>
        </p:nvSpPr>
        <p:spPr>
          <a:xfrm>
            <a:off x="8765154" y="6581012"/>
            <a:ext cx="575262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Informed consent, participant anonymity, confidentiality, and institutional approval were ensured throughout the study.</a:t>
            </a:r>
            <a:endParaRPr lang="en-US" sz="155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A265B2F-80DD-F7DF-024A-CC81F135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913" y="2244371"/>
            <a:ext cx="4512113" cy="30852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85E8019-8B23-F976-6960-3E202CE69B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7823" y="2600300"/>
            <a:ext cx="4512114" cy="30732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B4A064-1BAF-B008-4AA0-5BCE36005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3371" y="2532734"/>
            <a:ext cx="6148134" cy="18924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F636DA-D82D-6FD1-EF54-38E0924AD8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9724" y="3880341"/>
            <a:ext cx="6148134" cy="194561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BDDB88C-EF19-FADC-D965-8401B10A28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3623" y="6692068"/>
            <a:ext cx="3470939" cy="12838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6053" y="1628520"/>
            <a:ext cx="1622465" cy="192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highlight>
                  <a:srgbClr val="FFFF00"/>
                </a:highlight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Lecturer Perspectives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3" name="Text 1"/>
          <p:cNvSpPr/>
          <p:nvPr/>
        </p:nvSpPr>
        <p:spPr>
          <a:xfrm>
            <a:off x="674611" y="2153018"/>
            <a:ext cx="6673572" cy="19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100000"/>
              <a:buChar char="•"/>
            </a:pPr>
            <a:r>
              <a:rPr lang="en-US" sz="24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Majority report frequent use of AI-based tools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674611" y="2624844"/>
            <a:ext cx="6673572" cy="19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100000"/>
              <a:buChar char="•"/>
            </a:pPr>
            <a:r>
              <a:rPr lang="en-US" sz="24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 satisfaction with feedback speed (4.5/5)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660541" y="3161270"/>
            <a:ext cx="6673572" cy="19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100000"/>
              <a:buChar char="•"/>
            </a:pPr>
            <a:r>
              <a:rPr lang="en-US" sz="24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Agreement that AI reduces workload (4.3/5)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660541" y="3633096"/>
            <a:ext cx="6673572" cy="19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100000"/>
              <a:buChar char="•"/>
            </a:pPr>
            <a:r>
              <a:rPr lang="en-US" sz="24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Mixed opinions on accuracy and personalization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766053" y="4489084"/>
            <a:ext cx="1591866" cy="192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highlight>
                  <a:srgbClr val="FFFF00"/>
                </a:highlight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Student Perspectives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8" name="Text 6"/>
          <p:cNvSpPr/>
          <p:nvPr/>
        </p:nvSpPr>
        <p:spPr>
          <a:xfrm>
            <a:off x="778460" y="5051669"/>
            <a:ext cx="6673572" cy="19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2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Vast majority use AI tools like ChatGPT, Grammarly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778460" y="5631713"/>
            <a:ext cx="6673572" cy="19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4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 ratings for grammar improvement (4/5)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778460" y="6253110"/>
            <a:ext cx="6673572" cy="19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4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Benefits noted in writing, pronunciation, motivation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766053" y="6826746"/>
            <a:ext cx="6673572" cy="19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4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70-80% concerned about over-reliance on AI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026" y="2624843"/>
            <a:ext cx="6378228" cy="3399347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9990841" y="6138898"/>
            <a:ext cx="173526" cy="122991"/>
          </a:xfrm>
          <a:prstGeom prst="roundRect">
            <a:avLst>
              <a:gd name="adj" fmla="val 14884"/>
            </a:avLst>
          </a:prstGeom>
          <a:solidFill>
            <a:srgbClr val="D39A22"/>
          </a:solidFill>
          <a:ln/>
        </p:spPr>
        <p:txBody>
          <a:bodyPr/>
          <a:lstStyle/>
          <a:p>
            <a:endParaRPr lang="en-US" sz="1600"/>
          </a:p>
        </p:txBody>
      </p:sp>
      <p:sp>
        <p:nvSpPr>
          <p:cNvPr id="14" name="Text 11"/>
          <p:cNvSpPr/>
          <p:nvPr/>
        </p:nvSpPr>
        <p:spPr>
          <a:xfrm>
            <a:off x="10244085" y="6156639"/>
            <a:ext cx="1180028" cy="122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Teacher Approval %</a:t>
            </a:r>
            <a:endParaRPr lang="en-US" sz="1300" dirty="0"/>
          </a:p>
        </p:txBody>
      </p:sp>
      <p:sp>
        <p:nvSpPr>
          <p:cNvPr id="15" name="Shape 12"/>
          <p:cNvSpPr/>
          <p:nvPr/>
        </p:nvSpPr>
        <p:spPr>
          <a:xfrm>
            <a:off x="9986864" y="6557567"/>
            <a:ext cx="173526" cy="130026"/>
          </a:xfrm>
          <a:prstGeom prst="roundRect">
            <a:avLst>
              <a:gd name="adj" fmla="val 14884"/>
            </a:avLst>
          </a:prstGeom>
          <a:solidFill>
            <a:srgbClr val="EBC982"/>
          </a:solidFill>
          <a:ln/>
        </p:spPr>
        <p:txBody>
          <a:bodyPr/>
          <a:lstStyle/>
          <a:p>
            <a:endParaRPr lang="en-US" sz="1600"/>
          </a:p>
        </p:txBody>
      </p:sp>
      <p:sp>
        <p:nvSpPr>
          <p:cNvPr id="16" name="Text 13"/>
          <p:cNvSpPr/>
          <p:nvPr/>
        </p:nvSpPr>
        <p:spPr>
          <a:xfrm>
            <a:off x="10290275" y="6564601"/>
            <a:ext cx="1159073" cy="122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Student Approval %</a:t>
            </a:r>
            <a:endParaRPr lang="en-US" sz="1300" dirty="0"/>
          </a:p>
        </p:txBody>
      </p:sp>
      <p:sp>
        <p:nvSpPr>
          <p:cNvPr id="17" name="Text 14"/>
          <p:cNvSpPr/>
          <p:nvPr/>
        </p:nvSpPr>
        <p:spPr>
          <a:xfrm>
            <a:off x="491728" y="9653230"/>
            <a:ext cx="13646944" cy="196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F9D93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Percentage of respondents rating benefits 4 or 5 out of 5</a:t>
            </a:r>
            <a:endParaRPr lang="en-US" sz="950" dirty="0"/>
          </a:p>
        </p:txBody>
      </p:sp>
      <p:sp>
        <p:nvSpPr>
          <p:cNvPr id="18" name="Text 0"/>
          <p:cNvSpPr/>
          <p:nvPr/>
        </p:nvSpPr>
        <p:spPr>
          <a:xfrm>
            <a:off x="-2470238" y="114679"/>
            <a:ext cx="7413069" cy="926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F9D933"/>
                </a:solidFill>
                <a:latin typeface="Bricolage Grotesque Semi Bold" pitchFamily="34" charset="0"/>
              </a:rPr>
              <a:t>Results</a:t>
            </a:r>
          </a:p>
        </p:txBody>
      </p:sp>
      <p:sp>
        <p:nvSpPr>
          <p:cNvPr id="19" name="Text 1"/>
          <p:cNvSpPr/>
          <p:nvPr/>
        </p:nvSpPr>
        <p:spPr>
          <a:xfrm>
            <a:off x="674611" y="605661"/>
            <a:ext cx="8822888" cy="926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7250"/>
              </a:lnSpc>
            </a:pPr>
            <a:r>
              <a:rPr lang="en-US" sz="3200" dirty="0">
                <a:solidFill>
                  <a:srgbClr val="F9D933"/>
                </a:solidFill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1. </a:t>
            </a:r>
            <a:r>
              <a:rPr lang="en-US" sz="3200" dirty="0">
                <a:solidFill>
                  <a:srgbClr val="F9D933"/>
                </a:solidFill>
                <a:latin typeface="Bricolage Grotesque Semi Bold" pitchFamily="34" charset="0"/>
              </a:rPr>
              <a:t>Perceptions of AI Integration in TESOL Assessment and Feedback</a:t>
            </a:r>
          </a:p>
          <a:p>
            <a:pPr marL="0" indent="0" algn="l">
              <a:lnSpc>
                <a:spcPts val="7250"/>
              </a:lnSpc>
              <a:buNone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08454" y="152070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7250"/>
              </a:lnSpc>
              <a:buNone/>
            </a:pPr>
            <a:r>
              <a:rPr lang="en-US" sz="3200" dirty="0">
                <a:solidFill>
                  <a:srgbClr val="F9D933"/>
                </a:solidFill>
                <a:latin typeface="Bricolage Grotesque Semi Bold" pitchFamily="34" charset="0"/>
              </a:rPr>
              <a:t>2 Opportunities of Using AI in TESOL Assessment and Feedback</a:t>
            </a:r>
          </a:p>
        </p:txBody>
      </p:sp>
      <p:sp>
        <p:nvSpPr>
          <p:cNvPr id="3" name="Shape 1"/>
          <p:cNvSpPr/>
          <p:nvPr/>
        </p:nvSpPr>
        <p:spPr>
          <a:xfrm>
            <a:off x="793790" y="1735601"/>
            <a:ext cx="4215289" cy="5265750"/>
          </a:xfrm>
          <a:prstGeom prst="roundRect">
            <a:avLst>
              <a:gd name="adj" fmla="val 2859"/>
            </a:avLst>
          </a:prstGeom>
          <a:solidFill>
            <a:srgbClr val="004B90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89" y="1644161"/>
            <a:ext cx="4215289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418" y="1226345"/>
            <a:ext cx="1240155" cy="1240155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012" y="1375173"/>
            <a:ext cx="496061" cy="62007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67292" y="2283466"/>
            <a:ext cx="399407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highlight>
                  <a:srgbClr val="FFFF00"/>
                </a:highlight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Improved Feedback Speed &amp; Efficiency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8" name="Text 3"/>
          <p:cNvSpPr/>
          <p:nvPr/>
        </p:nvSpPr>
        <p:spPr>
          <a:xfrm>
            <a:off x="977901" y="3307321"/>
            <a:ext cx="3772853" cy="2381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tools provide immediate, personalized feedback, significantly </a:t>
            </a:r>
            <a:r>
              <a:rPr lang="en-US" sz="2400" b="1" u="sng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reducing grading time for educators </a:t>
            </a:r>
            <a:r>
              <a:rPr lang="en-US" sz="24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 allowing them to focus on higher-order teaching.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Shape 4"/>
          <p:cNvSpPr/>
          <p:nvPr/>
        </p:nvSpPr>
        <p:spPr>
          <a:xfrm>
            <a:off x="5207437" y="1747031"/>
            <a:ext cx="4215408" cy="5254320"/>
          </a:xfrm>
          <a:prstGeom prst="roundRect">
            <a:avLst>
              <a:gd name="adj" fmla="val 2859"/>
            </a:avLst>
          </a:prstGeom>
          <a:solidFill>
            <a:srgbClr val="004B90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672" y="1655591"/>
            <a:ext cx="4215408" cy="91440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425" y="2865239"/>
            <a:ext cx="595313" cy="595313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2366" y="1272379"/>
            <a:ext cx="566020" cy="707525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5358317" y="2250383"/>
            <a:ext cx="377297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highlight>
                  <a:srgbClr val="FFFF00"/>
                </a:highlight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Enhanced Student Autonomy &amp; Confidence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14" name="Text 6"/>
          <p:cNvSpPr/>
          <p:nvPr/>
        </p:nvSpPr>
        <p:spPr>
          <a:xfrm>
            <a:off x="5358317" y="3293191"/>
            <a:ext cx="3772972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Students use AI tools for </a:t>
            </a:r>
            <a:r>
              <a:rPr lang="en-US" sz="2400" b="1" u="sng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self-directed practice </a:t>
            </a:r>
            <a:r>
              <a:rPr lang="en-US" sz="24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before submission, reducing anxiety and promoting a sense of </a:t>
            </a:r>
            <a:r>
              <a:rPr lang="en-US" sz="2400" b="1" u="sng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independence in their learning</a:t>
            </a:r>
            <a:r>
              <a:rPr lang="en-US" sz="24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Shape 7"/>
          <p:cNvSpPr/>
          <p:nvPr/>
        </p:nvSpPr>
        <p:spPr>
          <a:xfrm>
            <a:off x="9677475" y="1757004"/>
            <a:ext cx="4215289" cy="5244347"/>
          </a:xfrm>
          <a:prstGeom prst="roundRect">
            <a:avLst>
              <a:gd name="adj" fmla="val 2859"/>
            </a:avLst>
          </a:prstGeom>
          <a:solidFill>
            <a:srgbClr val="004B90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264" y="1665564"/>
            <a:ext cx="4215289" cy="91440"/>
          </a:xfrm>
          <a:prstGeom prst="rect">
            <a:avLst/>
          </a:prstGeom>
        </p:spPr>
      </p:pic>
      <p:pic>
        <p:nvPicPr>
          <p:cNvPr id="17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1191" y="2865239"/>
            <a:ext cx="595313" cy="595313"/>
          </a:xfrm>
          <a:prstGeom prst="rect">
            <a:avLst/>
          </a:prstGeom>
        </p:spPr>
      </p:pic>
      <p:pic>
        <p:nvPicPr>
          <p:cNvPr id="18" name="Image 8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93605" y="1350347"/>
            <a:ext cx="535783" cy="669728"/>
          </a:xfrm>
          <a:prstGeom prst="rect">
            <a:avLst/>
          </a:prstGeom>
        </p:spPr>
      </p:pic>
      <p:sp>
        <p:nvSpPr>
          <p:cNvPr id="19" name="Text 8"/>
          <p:cNvSpPr/>
          <p:nvPr/>
        </p:nvSpPr>
        <p:spPr>
          <a:xfrm>
            <a:off x="9961481" y="2255678"/>
            <a:ext cx="377285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highlight>
                  <a:srgbClr val="FFFF00"/>
                </a:highlight>
                <a:latin typeface="Bricolage Grotesque Semi Bold" pitchFamily="34" charset="0"/>
                <a:ea typeface="Bricolage Grotesque Semi Bold" pitchFamily="34" charset="-122"/>
                <a:cs typeface="Bricolage Grotesque Semi Bold" pitchFamily="34" charset="-120"/>
              </a:rPr>
              <a:t>Personalized Learning &amp; Motivation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20" name="Text 9"/>
          <p:cNvSpPr/>
          <p:nvPr/>
        </p:nvSpPr>
        <p:spPr>
          <a:xfrm>
            <a:off x="9879646" y="3299668"/>
            <a:ext cx="3772853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adapts feedback to individual proficiency levels, </a:t>
            </a:r>
            <a:r>
              <a:rPr lang="en-US" sz="2400" b="1" u="sng" dirty="0">
                <a:solidFill>
                  <a:schemeClr val="bg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improving accuracy, increasing student engagement, and motivating learning.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1088</Words>
  <Application>Microsoft Office PowerPoint</Application>
  <PresentationFormat>Custom</PresentationFormat>
  <Paragraphs>143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Tw Cen MT</vt:lpstr>
      <vt:lpstr>Inter</vt:lpstr>
      <vt:lpstr>Bricolage Grotesque Semi Bold</vt:lpstr>
      <vt:lpstr>Arial</vt:lpstr>
      <vt:lpstr>Office Theme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Bs Nhan</cp:lastModifiedBy>
  <cp:revision>13</cp:revision>
  <dcterms:created xsi:type="dcterms:W3CDTF">2025-08-03T06:28:46Z</dcterms:created>
  <dcterms:modified xsi:type="dcterms:W3CDTF">2025-08-04T17:03:11Z</dcterms:modified>
</cp:coreProperties>
</file>