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78" r:id="rId2"/>
    <p:sldId id="256" r:id="rId3"/>
    <p:sldId id="257" r:id="rId4"/>
    <p:sldId id="258" r:id="rId5"/>
    <p:sldId id="271" r:id="rId6"/>
    <p:sldId id="259" r:id="rId7"/>
    <p:sldId id="272" r:id="rId8"/>
    <p:sldId id="260" r:id="rId9"/>
    <p:sldId id="273" r:id="rId10"/>
    <p:sldId id="274" r:id="rId11"/>
    <p:sldId id="275" r:id="rId12"/>
    <p:sldId id="276" r:id="rId13"/>
    <p:sldId id="277" r:id="rId14"/>
    <p:sldId id="263" r:id="rId15"/>
    <p:sldId id="264" r:id="rId16"/>
    <p:sldId id="279" r:id="rId17"/>
    <p:sldId id="265" r:id="rId18"/>
    <p:sldId id="270" r:id="rId19"/>
  </p:sldIdLst>
  <p:sldSz cx="18288000" cy="10287000"/>
  <p:notesSz cx="6858000" cy="9144000"/>
  <p:embeddedFontLst>
    <p:embeddedFont>
      <p:font typeface="Hammersmith One" panose="02010703030501060504" pitchFamily="2" charset="0"/>
      <p:regular r:id="rId21"/>
    </p:embeddedFont>
    <p:embeddedFont>
      <p:font typeface="Tahoma" panose="020B0604030504040204" pitchFamily="34" charset="0"/>
      <p:regular r:id="rId22"/>
      <p:bold r:id="rId23"/>
    </p:embeddedFont>
    <p:embeddedFont>
      <p:font typeface="Touvlo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8" d="100"/>
          <a:sy n="38" d="100"/>
        </p:scale>
        <p:origin x="20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2FE598-750F-4327-B209-38C56D9C89B1}" type="datetimeFigureOut">
              <a:rPr lang="en-US" smtClean="0"/>
              <a:t>8/2/2025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A987E2-3649-4C6E-A887-34E38DBBC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479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5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background with text and symbols&#10;&#10;AI-generated content may be incorrect.">
            <a:extLst>
              <a:ext uri="{FF2B5EF4-FFF2-40B4-BE49-F238E27FC236}">
                <a16:creationId xmlns:a16="http://schemas.microsoft.com/office/drawing/2014/main" id="{EEB2DFC6-C940-E753-95BA-2402422561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4015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35B1B8-B618-8191-339A-1A7D3800D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26FABDA5-A6CC-0580-C20A-39C4133DB12C}"/>
              </a:ext>
            </a:extLst>
          </p:cNvPr>
          <p:cNvSpPr txBox="1"/>
          <p:nvPr/>
        </p:nvSpPr>
        <p:spPr>
          <a:xfrm>
            <a:off x="6647632" y="256376"/>
            <a:ext cx="7856822" cy="1177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905"/>
              </a:lnSpc>
              <a:spcBef>
                <a:spcPct val="0"/>
              </a:spcBef>
            </a:pPr>
            <a:r>
              <a:rPr lang="en-US" sz="8646" u="none" strike="noStrike" dirty="0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RESULTS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AFE79817-4816-B875-7DDC-F42FF0C6A233}"/>
              </a:ext>
            </a:extLst>
          </p:cNvPr>
          <p:cNvSpPr txBox="1"/>
          <p:nvPr/>
        </p:nvSpPr>
        <p:spPr>
          <a:xfrm>
            <a:off x="13792200" y="166068"/>
            <a:ext cx="1827591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Home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8D0CD1CC-AD00-4651-4509-09A4F841AA3F}"/>
              </a:ext>
            </a:extLst>
          </p:cNvPr>
          <p:cNvSpPr txBox="1"/>
          <p:nvPr/>
        </p:nvSpPr>
        <p:spPr>
          <a:xfrm>
            <a:off x="15216707" y="179248"/>
            <a:ext cx="1827591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Video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F9BEA2A-98F5-B14A-F040-6582A1827705}"/>
              </a:ext>
            </a:extLst>
          </p:cNvPr>
          <p:cNvSpPr txBox="1"/>
          <p:nvPr/>
        </p:nvSpPr>
        <p:spPr>
          <a:xfrm>
            <a:off x="16422309" y="192428"/>
            <a:ext cx="1827591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About Us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470EE5FB-F190-730F-9F2C-BC9CC4544D08}"/>
              </a:ext>
            </a:extLst>
          </p:cNvPr>
          <p:cNvSpPr txBox="1"/>
          <p:nvPr/>
        </p:nvSpPr>
        <p:spPr>
          <a:xfrm>
            <a:off x="16130503" y="9378792"/>
            <a:ext cx="1465866" cy="578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70"/>
              </a:lnSpc>
            </a:pPr>
            <a:r>
              <a:rPr lang="en-US" sz="3479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05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51995C6A-7541-A766-4BC2-CCFCF2EC4837}"/>
              </a:ext>
            </a:extLst>
          </p:cNvPr>
          <p:cNvSpPr txBox="1"/>
          <p:nvPr/>
        </p:nvSpPr>
        <p:spPr>
          <a:xfrm>
            <a:off x="1180070" y="1332033"/>
            <a:ext cx="15864228" cy="638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2. The impacts of AI on students’ critical thinking in language acquisition</a:t>
            </a: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Touvlo"/>
            </a:endParaRP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06AD2B08-2394-2C6F-DDD5-67B6309AABDB}"/>
              </a:ext>
            </a:extLst>
          </p:cNvPr>
          <p:cNvSpPr/>
          <p:nvPr/>
        </p:nvSpPr>
        <p:spPr>
          <a:xfrm rot="5400000">
            <a:off x="832936" y="7610859"/>
            <a:ext cx="1077329" cy="4114800"/>
          </a:xfrm>
          <a:custGeom>
            <a:avLst/>
            <a:gdLst/>
            <a:ahLst/>
            <a:cxnLst/>
            <a:rect l="l" t="t" r="r" b="b"/>
            <a:pathLst>
              <a:path w="1077329" h="4114800">
                <a:moveTo>
                  <a:pt x="0" y="0"/>
                </a:moveTo>
                <a:lnTo>
                  <a:pt x="1077329" y="0"/>
                </a:lnTo>
                <a:lnTo>
                  <a:pt x="10773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5933334D-958F-924E-97C1-015D836B01A5}"/>
              </a:ext>
            </a:extLst>
          </p:cNvPr>
          <p:cNvSpPr/>
          <p:nvPr/>
        </p:nvSpPr>
        <p:spPr>
          <a:xfrm rot="-10800000">
            <a:off x="17549217" y="-1628682"/>
            <a:ext cx="979946" cy="6124661"/>
          </a:xfrm>
          <a:custGeom>
            <a:avLst/>
            <a:gdLst/>
            <a:ahLst/>
            <a:cxnLst/>
            <a:rect l="l" t="t" r="r" b="b"/>
            <a:pathLst>
              <a:path w="979946" h="6124661">
                <a:moveTo>
                  <a:pt x="0" y="0"/>
                </a:moveTo>
                <a:lnTo>
                  <a:pt x="979945" y="0"/>
                </a:lnTo>
                <a:lnTo>
                  <a:pt x="979945" y="6124661"/>
                </a:lnTo>
                <a:lnTo>
                  <a:pt x="0" y="61246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C8822064-9DE4-1EBA-CAFB-D9D327AC5CD2}"/>
              </a:ext>
            </a:extLst>
          </p:cNvPr>
          <p:cNvSpPr txBox="1"/>
          <p:nvPr/>
        </p:nvSpPr>
        <p:spPr>
          <a:xfrm>
            <a:off x="762000" y="8261654"/>
            <a:ext cx="7108193" cy="398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i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The frequency of using AI to support critical thinking</a:t>
            </a:r>
            <a:endParaRPr lang="en-US" sz="2000" i="1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Touvlo"/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9B56352C-E75B-BB72-3A98-DFEA815B1661}"/>
              </a:ext>
            </a:extLst>
          </p:cNvPr>
          <p:cNvSpPr txBox="1"/>
          <p:nvPr/>
        </p:nvSpPr>
        <p:spPr>
          <a:xfrm>
            <a:off x="9602011" y="8261654"/>
            <a:ext cx="7108193" cy="398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i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The measurement of using AI to complete writing</a:t>
            </a:r>
            <a:endParaRPr lang="en-US" sz="2000" i="1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Touvlo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AA4213-7477-E479-814A-66E4ED1BC8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1" y="2522003"/>
            <a:ext cx="8229600" cy="55814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3B7404-A111-E07F-6F66-606DA1E9CD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03042" y="2537874"/>
            <a:ext cx="8546758" cy="556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639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build="allAtOnce"/>
      <p:bldP spid="15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C62135-33E9-87A2-1751-BE3D032324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481C3448-FCCE-4526-1328-792EBD0C5C79}"/>
              </a:ext>
            </a:extLst>
          </p:cNvPr>
          <p:cNvSpPr txBox="1"/>
          <p:nvPr/>
        </p:nvSpPr>
        <p:spPr>
          <a:xfrm>
            <a:off x="6647632" y="256376"/>
            <a:ext cx="7856822" cy="1177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90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64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ammersmith One"/>
                <a:ea typeface="Hammersmith One"/>
                <a:cs typeface="Hammersmith One"/>
                <a:sym typeface="Hammersmith One"/>
              </a:rPr>
              <a:t>RESULTS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8E70F79C-E19A-87CF-115D-67F0EFC3DAE3}"/>
              </a:ext>
            </a:extLst>
          </p:cNvPr>
          <p:cNvSpPr txBox="1"/>
          <p:nvPr/>
        </p:nvSpPr>
        <p:spPr>
          <a:xfrm>
            <a:off x="13792200" y="166068"/>
            <a:ext cx="1827591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ouvlo"/>
                <a:ea typeface="Touvlo"/>
                <a:cs typeface="Touvlo"/>
                <a:sym typeface="Touvlo"/>
              </a:rPr>
              <a:t>Home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A52D0182-60F1-D581-D3FD-B2ED3041280C}"/>
              </a:ext>
            </a:extLst>
          </p:cNvPr>
          <p:cNvSpPr txBox="1"/>
          <p:nvPr/>
        </p:nvSpPr>
        <p:spPr>
          <a:xfrm>
            <a:off x="15216707" y="179248"/>
            <a:ext cx="1827591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ouvlo"/>
                <a:ea typeface="Touvlo"/>
                <a:cs typeface="Touvlo"/>
                <a:sym typeface="Touvlo"/>
              </a:rPr>
              <a:t>Video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AE160432-0017-1609-8A0C-E30C402E3A6E}"/>
              </a:ext>
            </a:extLst>
          </p:cNvPr>
          <p:cNvSpPr txBox="1"/>
          <p:nvPr/>
        </p:nvSpPr>
        <p:spPr>
          <a:xfrm>
            <a:off x="16422309" y="192428"/>
            <a:ext cx="1827591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ouvlo"/>
                <a:ea typeface="Touvlo"/>
                <a:cs typeface="Touvlo"/>
                <a:sym typeface="Touvlo"/>
              </a:rPr>
              <a:t>About Us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DDC87BF3-9DD3-F46D-3DBE-36A26ECC7026}"/>
              </a:ext>
            </a:extLst>
          </p:cNvPr>
          <p:cNvSpPr txBox="1"/>
          <p:nvPr/>
        </p:nvSpPr>
        <p:spPr>
          <a:xfrm>
            <a:off x="16130503" y="9378792"/>
            <a:ext cx="1465866" cy="578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87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7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ouvlo"/>
                <a:ea typeface="Touvlo"/>
                <a:cs typeface="Touvlo"/>
                <a:sym typeface="Touvlo"/>
              </a:rPr>
              <a:t>05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0497F180-4226-F138-4638-91016BA288FA}"/>
              </a:ext>
            </a:extLst>
          </p:cNvPr>
          <p:cNvSpPr txBox="1"/>
          <p:nvPr/>
        </p:nvSpPr>
        <p:spPr>
          <a:xfrm>
            <a:off x="1180070" y="1332033"/>
            <a:ext cx="15864228" cy="638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2. The impacts of AI on students’ critical thinking in language acquisition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Touvlo"/>
            </a:endParaRP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A3A437D7-81D5-1277-5389-300239C145BC}"/>
              </a:ext>
            </a:extLst>
          </p:cNvPr>
          <p:cNvSpPr/>
          <p:nvPr/>
        </p:nvSpPr>
        <p:spPr>
          <a:xfrm rot="5400000">
            <a:off x="832936" y="7610859"/>
            <a:ext cx="1077329" cy="4114800"/>
          </a:xfrm>
          <a:custGeom>
            <a:avLst/>
            <a:gdLst/>
            <a:ahLst/>
            <a:cxnLst/>
            <a:rect l="l" t="t" r="r" b="b"/>
            <a:pathLst>
              <a:path w="1077329" h="4114800">
                <a:moveTo>
                  <a:pt x="0" y="0"/>
                </a:moveTo>
                <a:lnTo>
                  <a:pt x="1077329" y="0"/>
                </a:lnTo>
                <a:lnTo>
                  <a:pt x="10773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C77B11DD-4004-F6E9-CD3C-123694FE4082}"/>
              </a:ext>
            </a:extLst>
          </p:cNvPr>
          <p:cNvSpPr/>
          <p:nvPr/>
        </p:nvSpPr>
        <p:spPr>
          <a:xfrm rot="-10800000">
            <a:off x="17549217" y="-1628682"/>
            <a:ext cx="979946" cy="6124661"/>
          </a:xfrm>
          <a:custGeom>
            <a:avLst/>
            <a:gdLst/>
            <a:ahLst/>
            <a:cxnLst/>
            <a:rect l="l" t="t" r="r" b="b"/>
            <a:pathLst>
              <a:path w="979946" h="6124661">
                <a:moveTo>
                  <a:pt x="0" y="0"/>
                </a:moveTo>
                <a:lnTo>
                  <a:pt x="979945" y="0"/>
                </a:lnTo>
                <a:lnTo>
                  <a:pt x="979945" y="6124661"/>
                </a:lnTo>
                <a:lnTo>
                  <a:pt x="0" y="61246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A08C22A2-177E-728E-B89B-F5C189CA55C6}"/>
              </a:ext>
            </a:extLst>
          </p:cNvPr>
          <p:cNvSpPr txBox="1"/>
          <p:nvPr/>
        </p:nvSpPr>
        <p:spPr>
          <a:xfrm>
            <a:off x="762000" y="8261654"/>
            <a:ext cx="7108193" cy="8605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000" b="1" i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The advantages of using AI in developing critical thinking skills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Touvlo"/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5E885FB7-2413-D5B6-E9C6-8875237B55B3}"/>
              </a:ext>
            </a:extLst>
          </p:cNvPr>
          <p:cNvSpPr txBox="1"/>
          <p:nvPr/>
        </p:nvSpPr>
        <p:spPr>
          <a:xfrm>
            <a:off x="9602011" y="8261654"/>
            <a:ext cx="7619189" cy="398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000" b="1" i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The benefits of using AI in enhancing critical thinking skills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Touvlo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5CC3D4-5470-6B66-1E4C-B138627BB8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2521545"/>
            <a:ext cx="8382000" cy="55656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BC667A-5643-928E-D005-AA6A0C7346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15400" y="2521544"/>
            <a:ext cx="8633817" cy="556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707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/>
      <p:bldP spid="15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F79649-F91D-D362-0257-30DEA66F8B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0D126E7B-BE3D-9E67-AC42-70ED75CA72C5}"/>
              </a:ext>
            </a:extLst>
          </p:cNvPr>
          <p:cNvSpPr txBox="1"/>
          <p:nvPr/>
        </p:nvSpPr>
        <p:spPr>
          <a:xfrm>
            <a:off x="6647632" y="256376"/>
            <a:ext cx="7856822" cy="1177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90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64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ammersmith One"/>
                <a:ea typeface="Hammersmith One"/>
                <a:cs typeface="Hammersmith One"/>
                <a:sym typeface="Hammersmith One"/>
              </a:rPr>
              <a:t>RESULTS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7403590D-6CC9-623D-1588-429E5DD89533}"/>
              </a:ext>
            </a:extLst>
          </p:cNvPr>
          <p:cNvSpPr txBox="1"/>
          <p:nvPr/>
        </p:nvSpPr>
        <p:spPr>
          <a:xfrm>
            <a:off x="13792200" y="166068"/>
            <a:ext cx="1827591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ouvlo"/>
                <a:ea typeface="Touvlo"/>
                <a:cs typeface="Touvlo"/>
                <a:sym typeface="Touvlo"/>
              </a:rPr>
              <a:t>Home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C7FF0AF1-B53B-183D-F243-B49A5F376D76}"/>
              </a:ext>
            </a:extLst>
          </p:cNvPr>
          <p:cNvSpPr txBox="1"/>
          <p:nvPr/>
        </p:nvSpPr>
        <p:spPr>
          <a:xfrm>
            <a:off x="15216707" y="179248"/>
            <a:ext cx="1827591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ouvlo"/>
                <a:ea typeface="Touvlo"/>
                <a:cs typeface="Touvlo"/>
                <a:sym typeface="Touvlo"/>
              </a:rPr>
              <a:t>Video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E78F3CEF-799E-645E-A94E-EFBE19638F1F}"/>
              </a:ext>
            </a:extLst>
          </p:cNvPr>
          <p:cNvSpPr txBox="1"/>
          <p:nvPr/>
        </p:nvSpPr>
        <p:spPr>
          <a:xfrm>
            <a:off x="16422309" y="192428"/>
            <a:ext cx="1827591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ouvlo"/>
                <a:ea typeface="Touvlo"/>
                <a:cs typeface="Touvlo"/>
                <a:sym typeface="Touvlo"/>
              </a:rPr>
              <a:t>About Us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AC7E71D2-3934-9666-ECA8-4D741C15FFDC}"/>
              </a:ext>
            </a:extLst>
          </p:cNvPr>
          <p:cNvSpPr txBox="1"/>
          <p:nvPr/>
        </p:nvSpPr>
        <p:spPr>
          <a:xfrm>
            <a:off x="16130503" y="9378792"/>
            <a:ext cx="1465866" cy="578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87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7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ouvlo"/>
                <a:ea typeface="Touvlo"/>
                <a:cs typeface="Touvlo"/>
                <a:sym typeface="Touvlo"/>
              </a:rPr>
              <a:t>05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CF789711-A965-1512-5BA0-87355C546EAD}"/>
              </a:ext>
            </a:extLst>
          </p:cNvPr>
          <p:cNvSpPr txBox="1"/>
          <p:nvPr/>
        </p:nvSpPr>
        <p:spPr>
          <a:xfrm>
            <a:off x="1180070" y="1332033"/>
            <a:ext cx="15864228" cy="638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2. The impacts of AI on students’ critical thinking in language acquisition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Touvlo"/>
            </a:endParaRP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09BFA27F-7D35-E450-71A8-728BC4111C44}"/>
              </a:ext>
            </a:extLst>
          </p:cNvPr>
          <p:cNvSpPr/>
          <p:nvPr/>
        </p:nvSpPr>
        <p:spPr>
          <a:xfrm rot="5400000">
            <a:off x="832936" y="7610859"/>
            <a:ext cx="1077329" cy="4114800"/>
          </a:xfrm>
          <a:custGeom>
            <a:avLst/>
            <a:gdLst/>
            <a:ahLst/>
            <a:cxnLst/>
            <a:rect l="l" t="t" r="r" b="b"/>
            <a:pathLst>
              <a:path w="1077329" h="4114800">
                <a:moveTo>
                  <a:pt x="0" y="0"/>
                </a:moveTo>
                <a:lnTo>
                  <a:pt x="1077329" y="0"/>
                </a:lnTo>
                <a:lnTo>
                  <a:pt x="10773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7EB0338F-E1EB-4036-11F1-A9D58E9A72B9}"/>
              </a:ext>
            </a:extLst>
          </p:cNvPr>
          <p:cNvSpPr/>
          <p:nvPr/>
        </p:nvSpPr>
        <p:spPr>
          <a:xfrm rot="-10800000">
            <a:off x="17549217" y="-1628682"/>
            <a:ext cx="979946" cy="6124661"/>
          </a:xfrm>
          <a:custGeom>
            <a:avLst/>
            <a:gdLst/>
            <a:ahLst/>
            <a:cxnLst/>
            <a:rect l="l" t="t" r="r" b="b"/>
            <a:pathLst>
              <a:path w="979946" h="6124661">
                <a:moveTo>
                  <a:pt x="0" y="0"/>
                </a:moveTo>
                <a:lnTo>
                  <a:pt x="979945" y="0"/>
                </a:lnTo>
                <a:lnTo>
                  <a:pt x="979945" y="6124661"/>
                </a:lnTo>
                <a:lnTo>
                  <a:pt x="0" y="61246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15712E75-5FF6-9DE4-357E-52E05AFC8EB6}"/>
              </a:ext>
            </a:extLst>
          </p:cNvPr>
          <p:cNvSpPr txBox="1"/>
          <p:nvPr/>
        </p:nvSpPr>
        <p:spPr>
          <a:xfrm>
            <a:off x="762000" y="8261654"/>
            <a:ext cx="7108193" cy="398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000" b="1" i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Students’ level of independence when using AI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Touvlo"/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8BA4B192-BEC8-A05B-9849-B32EC604FEB3}"/>
              </a:ext>
            </a:extLst>
          </p:cNvPr>
          <p:cNvSpPr txBox="1"/>
          <p:nvPr/>
        </p:nvSpPr>
        <p:spPr>
          <a:xfrm>
            <a:off x="9372601" y="8261654"/>
            <a:ext cx="7848600" cy="398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000" b="1" i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The challenges of using AI on students’ critical thinking skills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Touvlo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B5B073-B8D1-DB06-3A0D-C00AA7ABE7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791" y="2521543"/>
            <a:ext cx="8255809" cy="55656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7847BB-550A-424D-D239-184EFB17A5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74925" y="2521543"/>
            <a:ext cx="8574292" cy="556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476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/>
      <p:bldP spid="15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8B8F26-BBE8-E46C-709D-90F112E25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AC791572-DFDE-3B8D-19C7-1E1DF213F58E}"/>
              </a:ext>
            </a:extLst>
          </p:cNvPr>
          <p:cNvSpPr txBox="1"/>
          <p:nvPr/>
        </p:nvSpPr>
        <p:spPr>
          <a:xfrm>
            <a:off x="6647632" y="256376"/>
            <a:ext cx="7856822" cy="1177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90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64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ammersmith One"/>
                <a:ea typeface="Hammersmith One"/>
                <a:cs typeface="Hammersmith One"/>
                <a:sym typeface="Hammersmith One"/>
              </a:rPr>
              <a:t>RESULTS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FB0561B9-9009-9ABC-F65B-9FC68BDD2C8B}"/>
              </a:ext>
            </a:extLst>
          </p:cNvPr>
          <p:cNvSpPr txBox="1"/>
          <p:nvPr/>
        </p:nvSpPr>
        <p:spPr>
          <a:xfrm>
            <a:off x="13792200" y="166068"/>
            <a:ext cx="1827591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ouvlo"/>
                <a:ea typeface="Touvlo"/>
                <a:cs typeface="Touvlo"/>
                <a:sym typeface="Touvlo"/>
              </a:rPr>
              <a:t>Home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74165C37-3BCA-F4AA-70CD-961DCB05E3C8}"/>
              </a:ext>
            </a:extLst>
          </p:cNvPr>
          <p:cNvSpPr txBox="1"/>
          <p:nvPr/>
        </p:nvSpPr>
        <p:spPr>
          <a:xfrm>
            <a:off x="15216707" y="179248"/>
            <a:ext cx="1827591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ouvlo"/>
                <a:ea typeface="Touvlo"/>
                <a:cs typeface="Touvlo"/>
                <a:sym typeface="Touvlo"/>
              </a:rPr>
              <a:t>Video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77D6C850-B0AA-A969-623E-489774CA072C}"/>
              </a:ext>
            </a:extLst>
          </p:cNvPr>
          <p:cNvSpPr txBox="1"/>
          <p:nvPr/>
        </p:nvSpPr>
        <p:spPr>
          <a:xfrm>
            <a:off x="16422309" y="192428"/>
            <a:ext cx="1827591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ouvlo"/>
                <a:ea typeface="Touvlo"/>
                <a:cs typeface="Touvlo"/>
                <a:sym typeface="Touvlo"/>
              </a:rPr>
              <a:t>About Us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66F87FEA-F4BD-0E94-B4CC-81F451F176D6}"/>
              </a:ext>
            </a:extLst>
          </p:cNvPr>
          <p:cNvSpPr txBox="1"/>
          <p:nvPr/>
        </p:nvSpPr>
        <p:spPr>
          <a:xfrm>
            <a:off x="16130503" y="9378792"/>
            <a:ext cx="1465866" cy="578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87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7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ouvlo"/>
                <a:ea typeface="Touvlo"/>
                <a:cs typeface="Touvlo"/>
                <a:sym typeface="Touvlo"/>
              </a:rPr>
              <a:t>05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60943300-674F-6F52-2439-9AEAE887071D}"/>
              </a:ext>
            </a:extLst>
          </p:cNvPr>
          <p:cNvSpPr txBox="1"/>
          <p:nvPr/>
        </p:nvSpPr>
        <p:spPr>
          <a:xfrm>
            <a:off x="1180070" y="1332033"/>
            <a:ext cx="15864228" cy="638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3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. Students’ views on whether AI can replace human critical thinking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Touvlo"/>
            </a:endParaRP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59E0DF0A-FC6E-4CE6-0FC9-DA3FB00EA352}"/>
              </a:ext>
            </a:extLst>
          </p:cNvPr>
          <p:cNvSpPr/>
          <p:nvPr/>
        </p:nvSpPr>
        <p:spPr>
          <a:xfrm rot="5400000">
            <a:off x="832936" y="7721134"/>
            <a:ext cx="1077329" cy="4114800"/>
          </a:xfrm>
          <a:custGeom>
            <a:avLst/>
            <a:gdLst/>
            <a:ahLst/>
            <a:cxnLst/>
            <a:rect l="l" t="t" r="r" b="b"/>
            <a:pathLst>
              <a:path w="1077329" h="4114800">
                <a:moveTo>
                  <a:pt x="0" y="0"/>
                </a:moveTo>
                <a:lnTo>
                  <a:pt x="1077329" y="0"/>
                </a:lnTo>
                <a:lnTo>
                  <a:pt x="10773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F6355CC9-8B84-9E75-F2B6-FDF8458BE1D1}"/>
              </a:ext>
            </a:extLst>
          </p:cNvPr>
          <p:cNvSpPr/>
          <p:nvPr/>
        </p:nvSpPr>
        <p:spPr>
          <a:xfrm rot="-10800000">
            <a:off x="17356843" y="-1628683"/>
            <a:ext cx="979946" cy="6124661"/>
          </a:xfrm>
          <a:custGeom>
            <a:avLst/>
            <a:gdLst/>
            <a:ahLst/>
            <a:cxnLst/>
            <a:rect l="l" t="t" r="r" b="b"/>
            <a:pathLst>
              <a:path w="979946" h="6124661">
                <a:moveTo>
                  <a:pt x="0" y="0"/>
                </a:moveTo>
                <a:lnTo>
                  <a:pt x="979945" y="0"/>
                </a:lnTo>
                <a:lnTo>
                  <a:pt x="979945" y="6124661"/>
                </a:lnTo>
                <a:lnTo>
                  <a:pt x="0" y="61246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7758A9F-1772-9649-8B95-9B65DA5AD9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5681075"/>
              </p:ext>
            </p:extLst>
          </p:nvPr>
        </p:nvGraphicFramePr>
        <p:xfrm>
          <a:off x="380999" y="2325928"/>
          <a:ext cx="16975842" cy="74657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934389">
                  <a:extLst>
                    <a:ext uri="{9D8B030D-6E8A-4147-A177-3AD203B41FA5}">
                      <a16:colId xmlns:a16="http://schemas.microsoft.com/office/drawing/2014/main" val="3126021318"/>
                    </a:ext>
                  </a:extLst>
                </a:gridCol>
                <a:gridCol w="1433771">
                  <a:extLst>
                    <a:ext uri="{9D8B030D-6E8A-4147-A177-3AD203B41FA5}">
                      <a16:colId xmlns:a16="http://schemas.microsoft.com/office/drawing/2014/main" val="2582600386"/>
                    </a:ext>
                  </a:extLst>
                </a:gridCol>
                <a:gridCol w="6934389">
                  <a:extLst>
                    <a:ext uri="{9D8B030D-6E8A-4147-A177-3AD203B41FA5}">
                      <a16:colId xmlns:a16="http://schemas.microsoft.com/office/drawing/2014/main" val="272970059"/>
                    </a:ext>
                  </a:extLst>
                </a:gridCol>
                <a:gridCol w="1673293">
                  <a:extLst>
                    <a:ext uri="{9D8B030D-6E8A-4147-A177-3AD203B41FA5}">
                      <a16:colId xmlns:a16="http://schemas.microsoft.com/office/drawing/2014/main" val="2530776857"/>
                    </a:ext>
                  </a:extLst>
                </a:gridCol>
              </a:tblGrid>
              <a:tr h="105148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kern="100">
                          <a:effectLst/>
                        </a:rPr>
                        <a:t>AI replaces human critical thinking skills in the future.</a:t>
                      </a:r>
                      <a:endParaRPr lang="en-US" sz="32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kern="100">
                          <a:effectLst/>
                        </a:rPr>
                        <a:t>%</a:t>
                      </a:r>
                      <a:endParaRPr lang="en-US" sz="32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kern="100">
                          <a:effectLst/>
                        </a:rPr>
                        <a:t>Because AI…</a:t>
                      </a:r>
                      <a:endParaRPr lang="en-US" sz="32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kern="100">
                          <a:effectLst/>
                        </a:rPr>
                        <a:t>%</a:t>
                      </a:r>
                      <a:endParaRPr lang="en-US" sz="32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56473004"/>
                  </a:ext>
                </a:extLst>
              </a:tr>
              <a:tr h="700987">
                <a:tc rowSpan="5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6000" kern="100" dirty="0">
                          <a:effectLst/>
                        </a:rPr>
                        <a:t> </a:t>
                      </a:r>
                    </a:p>
                    <a:p>
                      <a:pPr algn="ctr">
                        <a:buNone/>
                      </a:pPr>
                      <a:r>
                        <a:rPr lang="en-US" sz="6000" kern="100" dirty="0">
                          <a:effectLst/>
                        </a:rPr>
                        <a:t>Yes</a:t>
                      </a:r>
                      <a:endParaRPr lang="en-US" sz="60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5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kern="100">
                          <a:effectLst/>
                        </a:rPr>
                        <a:t> </a:t>
                      </a:r>
                    </a:p>
                    <a:p>
                      <a:pPr algn="ctr">
                        <a:buNone/>
                      </a:pPr>
                      <a:r>
                        <a:rPr lang="en-US" sz="3200" kern="100">
                          <a:effectLst/>
                        </a:rPr>
                        <a:t>18%</a:t>
                      </a:r>
                      <a:endParaRPr lang="en-US" sz="32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kern="100">
                          <a:effectLst/>
                        </a:rPr>
                        <a:t>processes information quickly</a:t>
                      </a:r>
                      <a:endParaRPr lang="en-US" sz="32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kern="100">
                          <a:effectLst/>
                        </a:rPr>
                        <a:t>31%</a:t>
                      </a:r>
                      <a:endParaRPr lang="en-US" sz="32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74100612"/>
                  </a:ext>
                </a:extLst>
              </a:tr>
              <a:tr h="7009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kern="100">
                          <a:effectLst/>
                        </a:rPr>
                        <a:t>has access to a lot of knowledge</a:t>
                      </a:r>
                      <a:endParaRPr lang="en-US" sz="32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kern="100">
                          <a:effectLst/>
                        </a:rPr>
                        <a:t>22%</a:t>
                      </a:r>
                      <a:endParaRPr lang="en-US" sz="32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38375762"/>
                  </a:ext>
                </a:extLst>
              </a:tr>
              <a:tr h="7009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kern="100">
                          <a:effectLst/>
                        </a:rPr>
                        <a:t>has more logical and fair thinking</a:t>
                      </a:r>
                      <a:endParaRPr lang="en-US" sz="32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kern="100">
                          <a:effectLst/>
                        </a:rPr>
                        <a:t>20%</a:t>
                      </a:r>
                      <a:endParaRPr lang="en-US" sz="32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16945095"/>
                  </a:ext>
                </a:extLst>
              </a:tr>
              <a:tr h="7009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kern="100">
                          <a:effectLst/>
                        </a:rPr>
                        <a:t>supports complex problem-solving</a:t>
                      </a:r>
                      <a:endParaRPr lang="en-US" sz="32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kern="100">
                          <a:effectLst/>
                        </a:rPr>
                        <a:t>13%</a:t>
                      </a:r>
                      <a:endParaRPr lang="en-US" sz="32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40080938"/>
                  </a:ext>
                </a:extLst>
              </a:tr>
              <a:tr h="5024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kern="100">
                          <a:effectLst/>
                        </a:rPr>
                        <a:t>others</a:t>
                      </a:r>
                      <a:endParaRPr lang="en-US" sz="32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kern="100">
                          <a:effectLst/>
                        </a:rPr>
                        <a:t>14%</a:t>
                      </a:r>
                      <a:endParaRPr lang="en-US" sz="32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87565732"/>
                  </a:ext>
                </a:extLst>
              </a:tr>
              <a:tr h="700987">
                <a:tc rowSpan="5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6000" kern="100" dirty="0">
                          <a:effectLst/>
                        </a:rPr>
                        <a:t> </a:t>
                      </a:r>
                    </a:p>
                    <a:p>
                      <a:pPr algn="ctr">
                        <a:buNone/>
                      </a:pPr>
                      <a:r>
                        <a:rPr lang="en-US" sz="6000" kern="100" dirty="0">
                          <a:effectLst/>
                        </a:rPr>
                        <a:t>No</a:t>
                      </a:r>
                      <a:endParaRPr lang="en-US" sz="60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5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kern="100">
                          <a:effectLst/>
                        </a:rPr>
                        <a:t> </a:t>
                      </a:r>
                    </a:p>
                    <a:p>
                      <a:pPr algn="ctr">
                        <a:buNone/>
                      </a:pPr>
                      <a:r>
                        <a:rPr lang="en-US" sz="3200" kern="100">
                          <a:effectLst/>
                        </a:rPr>
                        <a:t>82%</a:t>
                      </a:r>
                      <a:endParaRPr lang="en-US" sz="32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kern="100">
                          <a:effectLst/>
                        </a:rPr>
                        <a:t>cannot feel emotions or ethics</a:t>
                      </a:r>
                      <a:endParaRPr lang="en-US" sz="32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kern="100">
                          <a:effectLst/>
                        </a:rPr>
                        <a:t>48%</a:t>
                      </a:r>
                      <a:endParaRPr lang="en-US" sz="32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64578571"/>
                  </a:ext>
                </a:extLst>
              </a:tr>
              <a:tr h="5024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kern="100" dirty="0">
                          <a:effectLst/>
                        </a:rPr>
                        <a:t>lacks human creativity</a:t>
                      </a:r>
                      <a:endParaRPr lang="en-US" sz="32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kern="100">
                          <a:effectLst/>
                        </a:rPr>
                        <a:t>21%</a:t>
                      </a:r>
                      <a:endParaRPr lang="en-US" sz="32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14923421"/>
                  </a:ext>
                </a:extLst>
              </a:tr>
              <a:tr h="7009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kern="100">
                          <a:effectLst/>
                        </a:rPr>
                        <a:t>does not understand context deeply</a:t>
                      </a:r>
                      <a:endParaRPr lang="en-US" sz="32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kern="100">
                          <a:effectLst/>
                        </a:rPr>
                        <a:t>11%</a:t>
                      </a:r>
                      <a:endParaRPr lang="en-US" sz="32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64884713"/>
                  </a:ext>
                </a:extLst>
              </a:tr>
              <a:tr h="7009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kern="100" dirty="0">
                          <a:effectLst/>
                        </a:rPr>
                        <a:t>relies on existing information</a:t>
                      </a:r>
                      <a:endParaRPr lang="en-US" sz="32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kern="100">
                          <a:effectLst/>
                        </a:rPr>
                        <a:t>11%</a:t>
                      </a:r>
                      <a:endParaRPr lang="en-US" sz="32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96708419"/>
                  </a:ext>
                </a:extLst>
              </a:tr>
              <a:tr h="5024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kern="100">
                          <a:effectLst/>
                        </a:rPr>
                        <a:t>others</a:t>
                      </a:r>
                      <a:endParaRPr lang="en-US" sz="32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kern="100" dirty="0">
                          <a:effectLst/>
                        </a:rPr>
                        <a:t>8%</a:t>
                      </a:r>
                      <a:endParaRPr lang="en-US" sz="32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751881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7272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1219200" y="-547068"/>
            <a:ext cx="3151536" cy="3151536"/>
          </a:xfrm>
          <a:custGeom>
            <a:avLst/>
            <a:gdLst/>
            <a:ahLst/>
            <a:cxnLst/>
            <a:rect l="l" t="t" r="r" b="b"/>
            <a:pathLst>
              <a:path w="3151536" h="3151536">
                <a:moveTo>
                  <a:pt x="0" y="0"/>
                </a:moveTo>
                <a:lnTo>
                  <a:pt x="3151536" y="0"/>
                </a:lnTo>
                <a:lnTo>
                  <a:pt x="3151536" y="3151537"/>
                </a:lnTo>
                <a:lnTo>
                  <a:pt x="0" y="31515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-655384" y="-331856"/>
            <a:ext cx="19019584" cy="1080605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2240"/>
              </a:lnSpc>
              <a:spcBef>
                <a:spcPct val="0"/>
              </a:spcBef>
            </a:pPr>
            <a:endParaRPr/>
          </a:p>
        </p:txBody>
      </p:sp>
      <p:sp>
        <p:nvSpPr>
          <p:cNvPr id="8" name="TextBox 8"/>
          <p:cNvSpPr txBox="1"/>
          <p:nvPr/>
        </p:nvSpPr>
        <p:spPr>
          <a:xfrm>
            <a:off x="4797749" y="447929"/>
            <a:ext cx="8692501" cy="1207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16"/>
              </a:lnSpc>
            </a:pPr>
            <a:r>
              <a:rPr lang="en-US" sz="9379" dirty="0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DISCUSSION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965350" y="556170"/>
            <a:ext cx="1827591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Home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437152" y="563180"/>
            <a:ext cx="1827591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Video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6216976" y="525145"/>
            <a:ext cx="1827591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About Us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6130503" y="9378792"/>
            <a:ext cx="1465866" cy="578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70"/>
              </a:lnSpc>
            </a:pPr>
            <a:r>
              <a:rPr lang="en-US" sz="3479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08</a:t>
            </a:r>
          </a:p>
        </p:txBody>
      </p:sp>
      <p:sp>
        <p:nvSpPr>
          <p:cNvPr id="17" name="Freeform 17"/>
          <p:cNvSpPr/>
          <p:nvPr/>
        </p:nvSpPr>
        <p:spPr>
          <a:xfrm rot="5400000">
            <a:off x="1734158" y="6895399"/>
            <a:ext cx="979946" cy="6124661"/>
          </a:xfrm>
          <a:custGeom>
            <a:avLst/>
            <a:gdLst/>
            <a:ahLst/>
            <a:cxnLst/>
            <a:rect l="l" t="t" r="r" b="b"/>
            <a:pathLst>
              <a:path w="979946" h="6124661">
                <a:moveTo>
                  <a:pt x="0" y="0"/>
                </a:moveTo>
                <a:lnTo>
                  <a:pt x="979946" y="0"/>
                </a:lnTo>
                <a:lnTo>
                  <a:pt x="979946" y="6124661"/>
                </a:lnTo>
                <a:lnTo>
                  <a:pt x="0" y="61246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D7A67A-B02C-D212-02E8-471660A1B063}"/>
              </a:ext>
            </a:extLst>
          </p:cNvPr>
          <p:cNvSpPr txBox="1"/>
          <p:nvPr/>
        </p:nvSpPr>
        <p:spPr>
          <a:xfrm>
            <a:off x="2510464" y="1562100"/>
            <a:ext cx="15068972" cy="745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Results’ explanation</a:t>
            </a:r>
          </a:p>
          <a:p>
            <a:pPr marL="102870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can support critical thinking</a:t>
            </a:r>
          </a:p>
          <a:p>
            <a:pPr marL="102870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Students’ responsibility </a:t>
            </a:r>
          </a:p>
          <a:p>
            <a:pPr marL="102870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Limitations of AI</a:t>
            </a:r>
          </a:p>
          <a:p>
            <a:pPr marL="102870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Student Independence with AI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Recommendations</a:t>
            </a:r>
          </a:p>
          <a:p>
            <a:pPr marL="102870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Encourage balanced use of AI — support, not replace thinking</a:t>
            </a:r>
          </a:p>
          <a:p>
            <a:pPr marL="102870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Improve students’ digital literacy</a:t>
            </a:r>
          </a:p>
          <a:p>
            <a:pPr marL="102870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Promote active learning and reflective thinking with AI tools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-2330990" y="1971720"/>
            <a:ext cx="19013564" cy="1258574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2240"/>
              </a:lnSpc>
              <a:spcBef>
                <a:spcPct val="0"/>
              </a:spcBef>
            </a:pPr>
            <a:endParaRPr/>
          </a:p>
        </p:txBody>
      </p:sp>
      <p:sp>
        <p:nvSpPr>
          <p:cNvPr id="5" name="TextBox 5"/>
          <p:cNvSpPr txBox="1"/>
          <p:nvPr/>
        </p:nvSpPr>
        <p:spPr>
          <a:xfrm>
            <a:off x="3326239" y="746544"/>
            <a:ext cx="8180839" cy="11885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905"/>
              </a:lnSpc>
              <a:spcBef>
                <a:spcPct val="0"/>
              </a:spcBef>
            </a:pPr>
            <a:r>
              <a:rPr lang="en-US" sz="8646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latin typeface="Hammersmith One"/>
                <a:ea typeface="Tahoma" panose="020B0604030504040204" pitchFamily="34" charset="0"/>
                <a:cs typeface="Tahoma" panose="020B0604030504040204" pitchFamily="34" charset="0"/>
                <a:sym typeface="Hammersmith One"/>
              </a:rPr>
              <a:t>CONCLUSION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628382" y="755015"/>
            <a:ext cx="1827591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Home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698581" y="755015"/>
            <a:ext cx="1827591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Video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768779" y="755015"/>
            <a:ext cx="1827591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About Us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6992600" y="9708063"/>
            <a:ext cx="1465866" cy="578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70"/>
              </a:lnSpc>
            </a:pPr>
            <a:r>
              <a:rPr lang="en-US" sz="3479" dirty="0">
                <a:solidFill>
                  <a:srgbClr val="FFFFFF"/>
                </a:solidFill>
                <a:latin typeface="Touvlo"/>
                <a:ea typeface="Touvlo"/>
                <a:cs typeface="Touvlo"/>
                <a:sym typeface="Touvlo"/>
              </a:rPr>
              <a:t>09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605426" y="2290458"/>
            <a:ext cx="16428504" cy="63377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40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Students know critical thinking helps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40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Before AI, they practiced it through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40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Many students believe AI helps them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40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More future research should:</a:t>
            </a:r>
          </a:p>
          <a:p>
            <a:pPr marL="1028700" lvl="1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Explore active, reflective use of AI</a:t>
            </a:r>
          </a:p>
          <a:p>
            <a:pPr marL="1028700" lvl="1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Help students think critically with technology—not instead of it</a:t>
            </a:r>
          </a:p>
          <a:p>
            <a:pPr algn="just">
              <a:lnSpc>
                <a:spcPct val="150000"/>
              </a:lnSpc>
            </a:pP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Touvlo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6933" y="7042870"/>
            <a:ext cx="3962400" cy="4086503"/>
          </a:xfrm>
          <a:custGeom>
            <a:avLst/>
            <a:gdLst/>
            <a:ahLst/>
            <a:cxnLst/>
            <a:rect l="l" t="t" r="r" b="b"/>
            <a:pathLst>
              <a:path w="5038000" h="6143903">
                <a:moveTo>
                  <a:pt x="0" y="0"/>
                </a:moveTo>
                <a:lnTo>
                  <a:pt x="5038001" y="0"/>
                </a:lnTo>
                <a:lnTo>
                  <a:pt x="5038001" y="6143903"/>
                </a:lnTo>
                <a:lnTo>
                  <a:pt x="0" y="61439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0800000">
            <a:off x="17056322" y="439176"/>
            <a:ext cx="1231678" cy="4704324"/>
          </a:xfrm>
          <a:custGeom>
            <a:avLst/>
            <a:gdLst/>
            <a:ahLst/>
            <a:cxnLst/>
            <a:rect l="l" t="t" r="r" b="b"/>
            <a:pathLst>
              <a:path w="1231678" h="4704324">
                <a:moveTo>
                  <a:pt x="0" y="0"/>
                </a:moveTo>
                <a:lnTo>
                  <a:pt x="1231678" y="0"/>
                </a:lnTo>
                <a:lnTo>
                  <a:pt x="1231678" y="4704324"/>
                </a:lnTo>
                <a:lnTo>
                  <a:pt x="0" y="47043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87CA73-E1B2-53AD-D9F1-33B0B5621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00790E7E-A3FF-0468-28BD-A9E70CADC89E}"/>
              </a:ext>
            </a:extLst>
          </p:cNvPr>
          <p:cNvSpPr txBox="1"/>
          <p:nvPr/>
        </p:nvSpPr>
        <p:spPr>
          <a:xfrm>
            <a:off x="5486400" y="174995"/>
            <a:ext cx="8349401" cy="1188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90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64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ammersmith One"/>
                <a:ea typeface="Hammersmith One"/>
                <a:cs typeface="Hammersmith One"/>
                <a:sym typeface="Hammersmith One"/>
              </a:rPr>
              <a:t>REFERENCE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AE20D730-2631-5010-CC76-198D6A174CC0}"/>
              </a:ext>
            </a:extLst>
          </p:cNvPr>
          <p:cNvSpPr txBox="1"/>
          <p:nvPr/>
        </p:nvSpPr>
        <p:spPr>
          <a:xfrm>
            <a:off x="16130503" y="9378792"/>
            <a:ext cx="1465866" cy="578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87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7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ouvlo"/>
                <a:ea typeface="Touvlo"/>
                <a:cs typeface="Touvlo"/>
                <a:sym typeface="Touvlo"/>
              </a:rPr>
              <a:t>10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83E58175-CBAE-B88E-1340-2652FE36BD78}"/>
              </a:ext>
            </a:extLst>
          </p:cNvPr>
          <p:cNvSpPr txBox="1"/>
          <p:nvPr/>
        </p:nvSpPr>
        <p:spPr>
          <a:xfrm>
            <a:off x="1905000" y="1165614"/>
            <a:ext cx="14859000" cy="86171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-457200" algn="just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Alam, A. (2022). Employing adaptive learning and intelligent tutoring robots for virtual classrooms and smart campuses: Reforming Education in the age of Artificial Intelligence. In Lecture notes in electrical engineering (pp. 395–406). https://doi.org/10.1007/978-981-19-2980-9_32</a:t>
            </a:r>
          </a:p>
          <a:p>
            <a:pPr marL="0" marR="0" lvl="0" indent="-457200" algn="just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Bishop, C.M. 2006. Pattern Recognition and Machine Learning. Springer.</a:t>
            </a:r>
          </a:p>
          <a:p>
            <a:pPr marL="0" marR="0" lvl="0" indent="-457200" algn="just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Brookfield, S. (1987). Developing critical thinkers. Milton Keyes: Open University Press.</a:t>
            </a:r>
          </a:p>
          <a:p>
            <a:pPr marL="0" marR="0" lvl="0" indent="-457200" algn="just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Carr, N. (2020). The Shallows: What the Internet is Doing to Our Brains. New York, NY: W. W. Norton and Company.</a:t>
            </a:r>
          </a:p>
          <a:p>
            <a:pPr marL="0" marR="0" lvl="0" indent="-457200" algn="just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Chen, L., Chen, P., &amp; Lin, Z. (2020). Artificial Intelligence in Education: A Review. IEEE Access, 8, 75264–75278. https://doi.org/10.1109/ACCESS.2020.2988510</a:t>
            </a:r>
          </a:p>
          <a:p>
            <a:pPr marL="0" marR="0" lvl="0" indent="-457200" algn="just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Fischer, F., Kollar, I., Stegmann, K., &amp; Wecker, C. (2013). Toward a script Theory of Guidance in Computer-Supported Collaborative Learning. Educational Psychologist, 48(1), 56–66. https://doi.org/10.1080/00461520.2012.748005</a:t>
            </a:r>
          </a:p>
          <a:p>
            <a:pPr marL="0" marR="0" lvl="0" indent="-457200" algn="just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Holmes, W., Maya, B., &amp; Fadel, C. (2019). Artificial Intelligence in Education Promises and Implications for Teaching. In Journal of Computer Assisted Learning (Vol. 14, Issue 4).</a:t>
            </a:r>
          </a:p>
          <a:p>
            <a:pPr marL="0" marR="0" lvl="0" indent="-457200" algn="just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Johnson, M., &amp; Smith, K. (2021). Traditional Education in the Digital Age: Perceptions of Educators. Educational Technology &amp; Society, 24(3), 152-168.</a:t>
            </a:r>
          </a:p>
          <a:p>
            <a:pPr marL="0" marR="0" lvl="0" indent="-457200" algn="just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Jurafsky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, D., Martin, J.H. 2023. Speech and Language Processing (3rd ed.). Prentice Hall.</a:t>
            </a:r>
          </a:p>
          <a:p>
            <a:pPr marL="0" marR="0" lvl="0" indent="-457200" algn="just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Kamalov, F., Calonge, D. S., &amp;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Gurrib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, I. (2023). New era of Artificial intelligence in Education: Towards a sustainable Multifaceted Revolution. Sustainability, 15(16), 12451. https://doi.org/10.3390/su151612451</a:t>
            </a:r>
          </a:p>
          <a:p>
            <a:pPr marL="0" marR="0" lvl="0" indent="-457200" algn="just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Khan, Z. A., Adnan, J., &amp; Raza, S. A. (2023). Cognitive Learning Theory and Development: Higher Education Case Study. Education, 13.</a:t>
            </a:r>
          </a:p>
          <a:p>
            <a:pPr marL="0" marR="0" lvl="0" indent="-457200" algn="just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Luckin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, R., Holmes, W., Griffiths, M., &amp; Forcier, L. B. (2016). Intelligence-Unleashed-Publication.</a:t>
            </a:r>
          </a:p>
          <a:p>
            <a:pPr marL="0" marR="0" lvl="0" indent="-457200" algn="just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Minsky, M. 1985. The Society of Mind. New York: Simon and Schuster.</a:t>
            </a:r>
          </a:p>
          <a:p>
            <a:pPr marL="0" marR="0" lvl="0" indent="-457200" algn="just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Nilsson, N. 1998). Artificial Intelligence: A New Synthesis. Morgan Kaufmann.</a:t>
            </a:r>
          </a:p>
          <a:p>
            <a:pPr marL="0" marR="0" lvl="0" indent="-457200" algn="just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Papathanasiou, I.,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Kleisiaris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, C.,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Fradelos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, E., Kakou, K., &amp;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Kourkouta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, L. (2014). Critical Thinking: the development of an essential skill for nursing students. Acta Informatica Medica, 22(4), 283. https://doi.org/10.5455/aim.2014.22.283-286</a:t>
            </a:r>
          </a:p>
          <a:p>
            <a:pPr marL="0" marR="0" lvl="0" indent="-457200" algn="just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Paul, R. W. (1985). Bloom’s taxonomy and critical thinking intervention. Educational Leadership, 42(8), 36–39.</a:t>
            </a:r>
          </a:p>
          <a:p>
            <a:pPr marL="0" marR="0" lvl="0" indent="-457200" algn="just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Pithers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, R. T., &amp; Soden, R. (2000). Critical thinking in education: A review. Educational Research, 42, 237–249.</a:t>
            </a:r>
          </a:p>
          <a:p>
            <a:pPr marL="0" marR="0" lvl="0" indent="-457200" algn="just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Quinn, S., Hogan, M., Dwyer, C., Finn, P., &amp; Fogarty, E. (2020). Development and Validation of the Student-Educator Negotiated Critical Thinking</a:t>
            </a: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96D7FB6E-1D9F-E308-7565-E1C237C1BA05}"/>
              </a:ext>
            </a:extLst>
          </p:cNvPr>
          <p:cNvSpPr/>
          <p:nvPr/>
        </p:nvSpPr>
        <p:spPr>
          <a:xfrm rot="-5400000">
            <a:off x="16521215" y="7957071"/>
            <a:ext cx="684442" cy="4277760"/>
          </a:xfrm>
          <a:custGeom>
            <a:avLst/>
            <a:gdLst/>
            <a:ahLst/>
            <a:cxnLst/>
            <a:rect l="l" t="t" r="r" b="b"/>
            <a:pathLst>
              <a:path w="684442" h="4277760">
                <a:moveTo>
                  <a:pt x="0" y="0"/>
                </a:moveTo>
                <a:lnTo>
                  <a:pt x="684442" y="0"/>
                </a:lnTo>
                <a:lnTo>
                  <a:pt x="684442" y="4277760"/>
                </a:lnTo>
                <a:lnTo>
                  <a:pt x="0" y="42777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85285880-4EE6-E87E-9DB7-1D86D042F93B}"/>
              </a:ext>
            </a:extLst>
          </p:cNvPr>
          <p:cNvSpPr/>
          <p:nvPr/>
        </p:nvSpPr>
        <p:spPr>
          <a:xfrm rot="5400000">
            <a:off x="882259" y="-1551144"/>
            <a:ext cx="684442" cy="4277760"/>
          </a:xfrm>
          <a:custGeom>
            <a:avLst/>
            <a:gdLst/>
            <a:ahLst/>
            <a:cxnLst/>
            <a:rect l="l" t="t" r="r" b="b"/>
            <a:pathLst>
              <a:path w="684442" h="4277760">
                <a:moveTo>
                  <a:pt x="0" y="0"/>
                </a:moveTo>
                <a:lnTo>
                  <a:pt x="684442" y="0"/>
                </a:lnTo>
                <a:lnTo>
                  <a:pt x="684442" y="4277760"/>
                </a:lnTo>
                <a:lnTo>
                  <a:pt x="0" y="42777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08744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4969299" y="267285"/>
            <a:ext cx="8349401" cy="1188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905"/>
              </a:lnSpc>
              <a:spcBef>
                <a:spcPct val="0"/>
              </a:spcBef>
            </a:pPr>
            <a:r>
              <a:rPr lang="en-US" sz="8646" u="none" strike="noStrike" dirty="0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REFERENCE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6130503" y="9378792"/>
            <a:ext cx="1465866" cy="578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70"/>
              </a:lnSpc>
            </a:pPr>
            <a:r>
              <a:rPr lang="en-US" sz="3479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10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600200" y="1714500"/>
            <a:ext cx="15621000" cy="44621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659"/>
              </a:lnSpc>
            </a:pPr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Quinn, S., Hogan, M., Dwyer, C., Finn, P., &amp; Fogarty, E. (2020). Development and Validation of the Student-Educator Negotiated Critical Thinking Dispositions Scale (SENCTDS). Thinking Skills and Creativity, 38, 100710. https://doi.org/10.1016/j.tsc.2020.100710</a:t>
            </a:r>
          </a:p>
          <a:p>
            <a:pPr algn="just">
              <a:lnSpc>
                <a:spcPts val="2659"/>
              </a:lnSpc>
            </a:pPr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Russell, S., Norvig, P. 2020. Artificial Intelligence: A Modern Approach (4th ed.). Pearson.</a:t>
            </a:r>
          </a:p>
          <a:p>
            <a:pPr algn="just">
              <a:lnSpc>
                <a:spcPts val="2659"/>
              </a:lnSpc>
            </a:pPr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Schafersman. (1991). An introduction to critical thinking. Retrieved March 16, 2010 from: www.freeenquiry/criticalthinking.html</a:t>
            </a:r>
          </a:p>
          <a:p>
            <a:pPr algn="just">
              <a:lnSpc>
                <a:spcPts val="2659"/>
              </a:lnSpc>
            </a:pPr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Selwyn, N. (2022). The future of AI and education: Some cautionary notes. European Journal of Education, 57(4), 620–631. https://doi.org/10.1111/ejed.12532</a:t>
            </a:r>
          </a:p>
          <a:p>
            <a:pPr algn="just">
              <a:lnSpc>
                <a:spcPts val="2659"/>
              </a:lnSpc>
            </a:pPr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Shanta, S., &amp; Wells, J. G. (2020). T/E design based learning: assessing student critical thinking and problem solving abilities. International Journal of Technology and Design Education, 32(1), 267–285. https://doi.org/10.1007/s10798-020-09608-8</a:t>
            </a:r>
          </a:p>
          <a:p>
            <a:pPr algn="just">
              <a:lnSpc>
                <a:spcPts val="2659"/>
              </a:lnSpc>
            </a:pPr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Solon, T. (2003). Teaching critical thinking: The more, the better! The Community College Enterprise, 9(2), 25-38.</a:t>
            </a:r>
          </a:p>
          <a:p>
            <a:pPr algn="just">
              <a:lnSpc>
                <a:spcPts val="2659"/>
              </a:lnSpc>
            </a:pPr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Williamson, B., Bayne, S., &amp; Shay, S. (2020). The datafication of teaching in Higher Education: critical issues and perspectives. Teaching in Higher Education, 25(4), 351–365. https://doi.org/10.1080/13562517.2020.1748811</a:t>
            </a:r>
          </a:p>
          <a:p>
            <a:pPr algn="just">
              <a:lnSpc>
                <a:spcPts val="2659"/>
              </a:lnSpc>
            </a:pPr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Zawacki-Richter, O., Marín, V.I., Bond, M., Gouverneur, F. 2019. Systematic review of research on artificial intelligence applications in higher education. International Journal of Educational Technology in Higher Education, 16(1), 1-27.</a:t>
            </a:r>
          </a:p>
        </p:txBody>
      </p:sp>
      <p:sp>
        <p:nvSpPr>
          <p:cNvPr id="13" name="Freeform 13"/>
          <p:cNvSpPr/>
          <p:nvPr/>
        </p:nvSpPr>
        <p:spPr>
          <a:xfrm rot="-5400000">
            <a:off x="16521215" y="7957071"/>
            <a:ext cx="684442" cy="4277760"/>
          </a:xfrm>
          <a:custGeom>
            <a:avLst/>
            <a:gdLst/>
            <a:ahLst/>
            <a:cxnLst/>
            <a:rect l="l" t="t" r="r" b="b"/>
            <a:pathLst>
              <a:path w="684442" h="4277760">
                <a:moveTo>
                  <a:pt x="0" y="0"/>
                </a:moveTo>
                <a:lnTo>
                  <a:pt x="684442" y="0"/>
                </a:lnTo>
                <a:lnTo>
                  <a:pt x="684442" y="4277760"/>
                </a:lnTo>
                <a:lnTo>
                  <a:pt x="0" y="42777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5400000">
            <a:off x="882259" y="-1551144"/>
            <a:ext cx="684442" cy="4277760"/>
          </a:xfrm>
          <a:custGeom>
            <a:avLst/>
            <a:gdLst/>
            <a:ahLst/>
            <a:cxnLst/>
            <a:rect l="l" t="t" r="r" b="b"/>
            <a:pathLst>
              <a:path w="684442" h="4277760">
                <a:moveTo>
                  <a:pt x="0" y="0"/>
                </a:moveTo>
                <a:lnTo>
                  <a:pt x="684442" y="0"/>
                </a:lnTo>
                <a:lnTo>
                  <a:pt x="684442" y="4277760"/>
                </a:lnTo>
                <a:lnTo>
                  <a:pt x="0" y="42777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400" y="2743159"/>
            <a:ext cx="20327088" cy="5505781"/>
            <a:chOff x="0" y="0"/>
            <a:chExt cx="5353636" cy="14500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53636" cy="1450082"/>
            </a:xfrm>
            <a:custGeom>
              <a:avLst/>
              <a:gdLst/>
              <a:ahLst/>
              <a:cxnLst/>
              <a:rect l="l" t="t" r="r" b="b"/>
              <a:pathLst>
                <a:path w="5353636" h="1450082">
                  <a:moveTo>
                    <a:pt x="0" y="0"/>
                  </a:moveTo>
                  <a:lnTo>
                    <a:pt x="5353636" y="0"/>
                  </a:lnTo>
                  <a:lnTo>
                    <a:pt x="5353636" y="1450082"/>
                  </a:lnTo>
                  <a:lnTo>
                    <a:pt x="0" y="1450082"/>
                  </a:lnTo>
                  <a:close/>
                </a:path>
              </a:pathLst>
            </a:custGeom>
            <a:solidFill>
              <a:srgbClr val="94D4C4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353636" cy="14881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2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950961" y="4390421"/>
            <a:ext cx="10657744" cy="1914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4561"/>
              </a:lnSpc>
              <a:spcBef>
                <a:spcPct val="0"/>
              </a:spcBef>
            </a:pPr>
            <a:r>
              <a:rPr lang="en-US" sz="14137" dirty="0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Thank You</a:t>
            </a:r>
          </a:p>
        </p:txBody>
      </p:sp>
      <p:sp>
        <p:nvSpPr>
          <p:cNvPr id="6" name="Freeform 6"/>
          <p:cNvSpPr/>
          <p:nvPr/>
        </p:nvSpPr>
        <p:spPr>
          <a:xfrm rot="-5400000">
            <a:off x="10991274" y="1605989"/>
            <a:ext cx="986062" cy="3766209"/>
          </a:xfrm>
          <a:custGeom>
            <a:avLst/>
            <a:gdLst/>
            <a:ahLst/>
            <a:cxnLst/>
            <a:rect l="l" t="t" r="r" b="b"/>
            <a:pathLst>
              <a:path w="986062" h="3766209">
                <a:moveTo>
                  <a:pt x="0" y="0"/>
                </a:moveTo>
                <a:lnTo>
                  <a:pt x="986062" y="0"/>
                </a:lnTo>
                <a:lnTo>
                  <a:pt x="986062" y="3766209"/>
                </a:lnTo>
                <a:lnTo>
                  <a:pt x="0" y="37662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380316" y="1289090"/>
            <a:ext cx="5856884" cy="5910617"/>
          </a:xfrm>
          <a:custGeom>
            <a:avLst/>
            <a:gdLst/>
            <a:ahLst/>
            <a:cxnLst/>
            <a:rect l="l" t="t" r="r" b="b"/>
            <a:pathLst>
              <a:path w="5856884" h="5910617">
                <a:moveTo>
                  <a:pt x="0" y="0"/>
                </a:moveTo>
                <a:lnTo>
                  <a:pt x="5856884" y="0"/>
                </a:lnTo>
                <a:lnTo>
                  <a:pt x="5856884" y="5910617"/>
                </a:lnTo>
                <a:lnTo>
                  <a:pt x="0" y="59106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16130503" y="9378792"/>
            <a:ext cx="1465866" cy="578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70"/>
              </a:lnSpc>
            </a:pPr>
            <a:r>
              <a:rPr lang="en-US" sz="3479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15</a:t>
            </a:r>
          </a:p>
        </p:txBody>
      </p:sp>
      <p:sp>
        <p:nvSpPr>
          <p:cNvPr id="13" name="Freeform 13"/>
          <p:cNvSpPr/>
          <p:nvPr/>
        </p:nvSpPr>
        <p:spPr>
          <a:xfrm rot="5400000">
            <a:off x="1549393" y="5479367"/>
            <a:ext cx="1077329" cy="4114800"/>
          </a:xfrm>
          <a:custGeom>
            <a:avLst/>
            <a:gdLst/>
            <a:ahLst/>
            <a:cxnLst/>
            <a:rect l="l" t="t" r="r" b="b"/>
            <a:pathLst>
              <a:path w="1077329" h="4114800">
                <a:moveTo>
                  <a:pt x="0" y="0"/>
                </a:moveTo>
                <a:lnTo>
                  <a:pt x="1077330" y="0"/>
                </a:lnTo>
                <a:lnTo>
                  <a:pt x="10773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40098" y="1960024"/>
            <a:ext cx="11881154" cy="40395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dirty="0">
                <a:solidFill>
                  <a:srgbClr val="0070C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Artificial Intelligence and Critical Thinking in Language Learning:  A Study of HUFLIT Students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3184028" y="-187195"/>
            <a:ext cx="5401691" cy="10661390"/>
            <a:chOff x="0" y="0"/>
            <a:chExt cx="1422668" cy="280793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22668" cy="2807938"/>
            </a:xfrm>
            <a:custGeom>
              <a:avLst/>
              <a:gdLst/>
              <a:ahLst/>
              <a:cxnLst/>
              <a:rect l="l" t="t" r="r" b="b"/>
              <a:pathLst>
                <a:path w="1422668" h="2807938">
                  <a:moveTo>
                    <a:pt x="0" y="0"/>
                  </a:moveTo>
                  <a:lnTo>
                    <a:pt x="1422668" y="0"/>
                  </a:lnTo>
                  <a:lnTo>
                    <a:pt x="1422668" y="2807938"/>
                  </a:lnTo>
                  <a:lnTo>
                    <a:pt x="0" y="2807938"/>
                  </a:lnTo>
                  <a:close/>
                </a:path>
              </a:pathLst>
            </a:custGeom>
            <a:solidFill>
              <a:srgbClr val="94D4C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422668" cy="28460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2542177" y="3390900"/>
            <a:ext cx="6331273" cy="5352803"/>
          </a:xfrm>
          <a:custGeom>
            <a:avLst/>
            <a:gdLst/>
            <a:ahLst/>
            <a:cxnLst/>
            <a:rect l="l" t="t" r="r" b="b"/>
            <a:pathLst>
              <a:path w="6331273" h="5352803">
                <a:moveTo>
                  <a:pt x="0" y="0"/>
                </a:moveTo>
                <a:lnTo>
                  <a:pt x="6331273" y="0"/>
                </a:lnTo>
                <a:lnTo>
                  <a:pt x="6331273" y="5352804"/>
                </a:lnTo>
                <a:lnTo>
                  <a:pt x="0" y="53528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5400000">
            <a:off x="1353158" y="6592878"/>
            <a:ext cx="979946" cy="6124661"/>
          </a:xfrm>
          <a:custGeom>
            <a:avLst/>
            <a:gdLst/>
            <a:ahLst/>
            <a:cxnLst/>
            <a:rect l="l" t="t" r="r" b="b"/>
            <a:pathLst>
              <a:path w="979946" h="6124661">
                <a:moveTo>
                  <a:pt x="0" y="0"/>
                </a:moveTo>
                <a:lnTo>
                  <a:pt x="979946" y="0"/>
                </a:lnTo>
                <a:lnTo>
                  <a:pt x="979946" y="6124661"/>
                </a:lnTo>
                <a:lnTo>
                  <a:pt x="0" y="61246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0800000">
            <a:off x="11089717" y="-2560318"/>
            <a:ext cx="1077329" cy="4114800"/>
          </a:xfrm>
          <a:custGeom>
            <a:avLst/>
            <a:gdLst/>
            <a:ahLst/>
            <a:cxnLst/>
            <a:rect l="l" t="t" r="r" b="b"/>
            <a:pathLst>
              <a:path w="1077329" h="4114800">
                <a:moveTo>
                  <a:pt x="0" y="0"/>
                </a:moveTo>
                <a:lnTo>
                  <a:pt x="1077329" y="0"/>
                </a:lnTo>
                <a:lnTo>
                  <a:pt x="10773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1628382" y="755015"/>
            <a:ext cx="1827591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Home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698581" y="755015"/>
            <a:ext cx="1827591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Video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768779" y="755015"/>
            <a:ext cx="1827591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About Us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6130503" y="9378792"/>
            <a:ext cx="1465866" cy="578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70"/>
              </a:lnSpc>
            </a:pPr>
            <a:r>
              <a:rPr lang="en-US" sz="3479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01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743200" y="7034955"/>
            <a:ext cx="9068598" cy="364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59"/>
              </a:lnSpc>
            </a:pPr>
            <a:r>
              <a:rPr lang="en-US" sz="4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Presenter: Nguyễn Minh Tuấn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691050" y="771344"/>
            <a:ext cx="7641410" cy="1440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104"/>
              </a:lnSpc>
            </a:pPr>
            <a:r>
              <a:rPr lang="en-US" sz="7200" dirty="0">
                <a:latin typeface="Hammersmith One"/>
                <a:ea typeface="Hammersmith One"/>
                <a:cs typeface="Hammersmith One"/>
                <a:sym typeface="Hammersmith One"/>
              </a:rPr>
              <a:t>Table of content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1628382" y="755015"/>
            <a:ext cx="1827591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Home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3698581" y="755015"/>
            <a:ext cx="1827591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Video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5768779" y="755015"/>
            <a:ext cx="1827591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About Us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6130503" y="9378792"/>
            <a:ext cx="1465866" cy="578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70"/>
              </a:lnSpc>
            </a:pPr>
            <a:r>
              <a:rPr lang="en-US" sz="3479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02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441850" y="2407204"/>
            <a:ext cx="9448800" cy="69715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sz="44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Introduction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sz="44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Literature review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sz="44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Methodology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sz="44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Results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sz="44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Discussion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sz="44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Conclusion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sz="44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Reference</a:t>
            </a:r>
          </a:p>
        </p:txBody>
      </p:sp>
      <p:sp>
        <p:nvSpPr>
          <p:cNvPr id="9" name="Freeform 9"/>
          <p:cNvSpPr/>
          <p:nvPr/>
        </p:nvSpPr>
        <p:spPr>
          <a:xfrm>
            <a:off x="189934" y="2593054"/>
            <a:ext cx="4172487" cy="7475140"/>
          </a:xfrm>
          <a:custGeom>
            <a:avLst/>
            <a:gdLst/>
            <a:ahLst/>
            <a:cxnLst/>
            <a:rect l="l" t="t" r="r" b="b"/>
            <a:pathLst>
              <a:path w="4172487" h="7475140">
                <a:moveTo>
                  <a:pt x="0" y="0"/>
                </a:moveTo>
                <a:lnTo>
                  <a:pt x="4172487" y="0"/>
                </a:lnTo>
                <a:lnTo>
                  <a:pt x="4172487" y="7475139"/>
                </a:lnTo>
                <a:lnTo>
                  <a:pt x="0" y="74751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828508" y="-280511"/>
            <a:ext cx="3794035" cy="10661390"/>
            <a:chOff x="0" y="0"/>
            <a:chExt cx="2287729" cy="28079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87730" cy="2807938"/>
            </a:xfrm>
            <a:custGeom>
              <a:avLst/>
              <a:gdLst/>
              <a:ahLst/>
              <a:cxnLst/>
              <a:rect l="l" t="t" r="r" b="b"/>
              <a:pathLst>
                <a:path w="2287730" h="2807938">
                  <a:moveTo>
                    <a:pt x="0" y="0"/>
                  </a:moveTo>
                  <a:lnTo>
                    <a:pt x="2287730" y="0"/>
                  </a:lnTo>
                  <a:lnTo>
                    <a:pt x="2287730" y="2807938"/>
                  </a:lnTo>
                  <a:lnTo>
                    <a:pt x="0" y="2807938"/>
                  </a:lnTo>
                  <a:close/>
                </a:path>
              </a:pathLst>
            </a:custGeom>
            <a:solidFill>
              <a:srgbClr val="DC786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287729" cy="28460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620997" y="2747069"/>
            <a:ext cx="4429275" cy="4606231"/>
          </a:xfrm>
          <a:custGeom>
            <a:avLst/>
            <a:gdLst/>
            <a:ahLst/>
            <a:cxnLst/>
            <a:rect l="l" t="t" r="r" b="b"/>
            <a:pathLst>
              <a:path w="6716718" h="4762764">
                <a:moveTo>
                  <a:pt x="0" y="0"/>
                </a:moveTo>
                <a:lnTo>
                  <a:pt x="6716718" y="0"/>
                </a:lnTo>
                <a:lnTo>
                  <a:pt x="6716718" y="4762764"/>
                </a:lnTo>
                <a:lnTo>
                  <a:pt x="0" y="47627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947498" y="283950"/>
            <a:ext cx="14673499" cy="11885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905"/>
              </a:lnSpc>
            </a:pPr>
            <a:r>
              <a:rPr lang="en-US" sz="8646" u="none" strike="noStrike" dirty="0">
                <a:solidFill>
                  <a:srgbClr val="000000"/>
                </a:solidFill>
                <a:latin typeface="Hammersmith One"/>
                <a:ea typeface="Tahoma" panose="020B0604030504040204" pitchFamily="34" charset="0"/>
                <a:cs typeface="Tahoma" panose="020B0604030504040204" pitchFamily="34" charset="0"/>
                <a:sym typeface="Hammersmith One"/>
              </a:rPr>
              <a:t>INTRODUCTION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368763" y="774064"/>
            <a:ext cx="1827591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 dirty="0">
                <a:solidFill>
                  <a:srgbClr val="FFFFFF"/>
                </a:solidFill>
                <a:latin typeface="Touvlo"/>
                <a:ea typeface="Touvlo"/>
                <a:cs typeface="Touvlo"/>
                <a:sym typeface="Touvlo"/>
              </a:rPr>
              <a:t>Home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367225" y="755014"/>
            <a:ext cx="1827591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 dirty="0">
                <a:solidFill>
                  <a:srgbClr val="FFFFFF"/>
                </a:solidFill>
                <a:latin typeface="Touvlo"/>
                <a:ea typeface="Touvlo"/>
                <a:cs typeface="Touvlo"/>
                <a:sym typeface="Touvlo"/>
              </a:rPr>
              <a:t>Video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603487" y="786768"/>
            <a:ext cx="1827591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 dirty="0">
                <a:solidFill>
                  <a:srgbClr val="FFFFFF"/>
                </a:solidFill>
                <a:latin typeface="Touvlo"/>
                <a:ea typeface="Touvlo"/>
                <a:cs typeface="Touvlo"/>
                <a:sym typeface="Touvlo"/>
              </a:rPr>
              <a:t>About Us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6130503" y="9378792"/>
            <a:ext cx="1465866" cy="578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70"/>
              </a:lnSpc>
            </a:pPr>
            <a:r>
              <a:rPr lang="en-US" sz="3479">
                <a:solidFill>
                  <a:srgbClr val="FFFFFF"/>
                </a:solidFill>
                <a:latin typeface="Touvlo"/>
                <a:ea typeface="Touvlo"/>
                <a:cs typeface="Touvlo"/>
                <a:sym typeface="Touvlo"/>
              </a:rPr>
              <a:t>03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667165" y="1375070"/>
            <a:ext cx="13318597" cy="58088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Critical thinking helps students: </a:t>
            </a:r>
          </a:p>
          <a:p>
            <a:pPr marL="80010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Understand and evaluate information</a:t>
            </a:r>
          </a:p>
          <a:p>
            <a:pPr marL="80010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Solve problems</a:t>
            </a:r>
          </a:p>
          <a:p>
            <a:pPr marL="80010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Make informed decisions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Advantages of AI in learning</a:t>
            </a:r>
          </a:p>
          <a:p>
            <a:pPr marL="80010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Personalized learning (matches student’s style and speed)</a:t>
            </a:r>
          </a:p>
          <a:p>
            <a:pPr marL="80010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Real-time feedback</a:t>
            </a:r>
          </a:p>
          <a:p>
            <a:pPr marL="80010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Helps make lessons more engaging and effective</a:t>
            </a:r>
          </a:p>
        </p:txBody>
      </p:sp>
      <p:sp>
        <p:nvSpPr>
          <p:cNvPr id="13" name="Freeform 13"/>
          <p:cNvSpPr/>
          <p:nvPr/>
        </p:nvSpPr>
        <p:spPr>
          <a:xfrm rot="-10800000">
            <a:off x="261575" y="-1714500"/>
            <a:ext cx="979946" cy="6124661"/>
          </a:xfrm>
          <a:custGeom>
            <a:avLst/>
            <a:gdLst/>
            <a:ahLst/>
            <a:cxnLst/>
            <a:rect l="l" t="t" r="r" b="b"/>
            <a:pathLst>
              <a:path w="979946" h="6124661">
                <a:moveTo>
                  <a:pt x="0" y="0"/>
                </a:moveTo>
                <a:lnTo>
                  <a:pt x="979946" y="0"/>
                </a:lnTo>
                <a:lnTo>
                  <a:pt x="979946" y="6124661"/>
                </a:lnTo>
                <a:lnTo>
                  <a:pt x="0" y="61246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400C6505-561D-4F15-1465-4AF01964380A}"/>
              </a:ext>
            </a:extLst>
          </p:cNvPr>
          <p:cNvSpPr txBox="1"/>
          <p:nvPr/>
        </p:nvSpPr>
        <p:spPr>
          <a:xfrm>
            <a:off x="1675632" y="7353300"/>
            <a:ext cx="13318597" cy="21155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HUFLIT with AI</a:t>
            </a:r>
          </a:p>
          <a:p>
            <a:pPr marL="914400" lvl="1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Critical 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Thinking in the AI Era</a:t>
            </a:r>
          </a:p>
          <a:p>
            <a:pPr marL="914400" lvl="1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AI-Powered Learning events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A6413F-45D2-49EF-1204-E010DE053F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8BD6E6D-768A-D45D-81B8-5D63CB7F3E67}"/>
              </a:ext>
            </a:extLst>
          </p:cNvPr>
          <p:cNvGrpSpPr/>
          <p:nvPr/>
        </p:nvGrpSpPr>
        <p:grpSpPr>
          <a:xfrm>
            <a:off x="15323577" y="-280511"/>
            <a:ext cx="3794035" cy="10661390"/>
            <a:chOff x="0" y="0"/>
            <a:chExt cx="2287729" cy="2807938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0468DB68-0A73-8773-B96C-8020A089026A}"/>
                </a:ext>
              </a:extLst>
            </p:cNvPr>
            <p:cNvSpPr/>
            <p:nvPr/>
          </p:nvSpPr>
          <p:spPr>
            <a:xfrm>
              <a:off x="0" y="0"/>
              <a:ext cx="2287730" cy="2807938"/>
            </a:xfrm>
            <a:custGeom>
              <a:avLst/>
              <a:gdLst/>
              <a:ahLst/>
              <a:cxnLst/>
              <a:rect l="l" t="t" r="r" b="b"/>
              <a:pathLst>
                <a:path w="2287730" h="2807938">
                  <a:moveTo>
                    <a:pt x="0" y="0"/>
                  </a:moveTo>
                  <a:lnTo>
                    <a:pt x="2287730" y="0"/>
                  </a:lnTo>
                  <a:lnTo>
                    <a:pt x="2287730" y="2807938"/>
                  </a:lnTo>
                  <a:lnTo>
                    <a:pt x="0" y="2807938"/>
                  </a:lnTo>
                  <a:close/>
                </a:path>
              </a:pathLst>
            </a:custGeom>
            <a:solidFill>
              <a:srgbClr val="DC786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B3798F85-79DF-5562-54A5-DF6FF3DB88D6}"/>
                </a:ext>
              </a:extLst>
            </p:cNvPr>
            <p:cNvSpPr txBox="1"/>
            <p:nvPr/>
          </p:nvSpPr>
          <p:spPr>
            <a:xfrm>
              <a:off x="0" y="-38100"/>
              <a:ext cx="2287729" cy="28460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F8A20351-43F2-F406-5147-D104F6014677}"/>
              </a:ext>
            </a:extLst>
          </p:cNvPr>
          <p:cNvSpPr/>
          <p:nvPr/>
        </p:nvSpPr>
        <p:spPr>
          <a:xfrm>
            <a:off x="15620997" y="2747069"/>
            <a:ext cx="4429275" cy="4606231"/>
          </a:xfrm>
          <a:custGeom>
            <a:avLst/>
            <a:gdLst/>
            <a:ahLst/>
            <a:cxnLst/>
            <a:rect l="l" t="t" r="r" b="b"/>
            <a:pathLst>
              <a:path w="6716718" h="4762764">
                <a:moveTo>
                  <a:pt x="0" y="0"/>
                </a:moveTo>
                <a:lnTo>
                  <a:pt x="6716718" y="0"/>
                </a:lnTo>
                <a:lnTo>
                  <a:pt x="6716718" y="4762764"/>
                </a:lnTo>
                <a:lnTo>
                  <a:pt x="0" y="47627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4AA22702-59F2-FE8A-5CD8-AAFC534DE7F3}"/>
              </a:ext>
            </a:extLst>
          </p:cNvPr>
          <p:cNvSpPr txBox="1"/>
          <p:nvPr/>
        </p:nvSpPr>
        <p:spPr>
          <a:xfrm>
            <a:off x="947498" y="283950"/>
            <a:ext cx="14673499" cy="10456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905"/>
              </a:lnSpc>
            </a:pPr>
            <a:r>
              <a:rPr lang="en-US" sz="7200" u="none" strike="noStrike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ammersmith One"/>
              </a:rPr>
              <a:t>INTRODUCTION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073D7AC6-0967-7DF2-5EA3-F938AB6C727D}"/>
              </a:ext>
            </a:extLst>
          </p:cNvPr>
          <p:cNvSpPr txBox="1"/>
          <p:nvPr/>
        </p:nvSpPr>
        <p:spPr>
          <a:xfrm>
            <a:off x="14803252" y="741404"/>
            <a:ext cx="1827591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 dirty="0">
                <a:solidFill>
                  <a:srgbClr val="FFFFFF"/>
                </a:solidFill>
                <a:latin typeface="Touvlo"/>
                <a:ea typeface="Touvlo"/>
                <a:cs typeface="Touvlo"/>
                <a:sym typeface="Touvlo"/>
              </a:rPr>
              <a:t>Home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41112416-B008-B4F4-5EDF-918F98F3DC73}"/>
              </a:ext>
            </a:extLst>
          </p:cNvPr>
          <p:cNvSpPr txBox="1"/>
          <p:nvPr/>
        </p:nvSpPr>
        <p:spPr>
          <a:xfrm>
            <a:off x="15708299" y="741403"/>
            <a:ext cx="1827591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 dirty="0">
                <a:solidFill>
                  <a:srgbClr val="FFFFFF"/>
                </a:solidFill>
                <a:latin typeface="Touvlo"/>
                <a:ea typeface="Touvlo"/>
                <a:cs typeface="Touvlo"/>
                <a:sym typeface="Touvlo"/>
              </a:rPr>
              <a:t>Video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CD9B6DF3-1645-2648-48E7-ADA7B3E75905}"/>
              </a:ext>
            </a:extLst>
          </p:cNvPr>
          <p:cNvSpPr txBox="1"/>
          <p:nvPr/>
        </p:nvSpPr>
        <p:spPr>
          <a:xfrm>
            <a:off x="16838036" y="771040"/>
            <a:ext cx="1827591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 dirty="0">
                <a:solidFill>
                  <a:srgbClr val="FFFFFF"/>
                </a:solidFill>
                <a:latin typeface="Touvlo"/>
                <a:ea typeface="Touvlo"/>
                <a:cs typeface="Touvlo"/>
                <a:sym typeface="Touvlo"/>
              </a:rPr>
              <a:t>About Us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7C306C6E-5E22-7D72-0D1C-58A58D9FF680}"/>
              </a:ext>
            </a:extLst>
          </p:cNvPr>
          <p:cNvSpPr txBox="1"/>
          <p:nvPr/>
        </p:nvSpPr>
        <p:spPr>
          <a:xfrm>
            <a:off x="16130503" y="9378792"/>
            <a:ext cx="1465866" cy="578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70"/>
              </a:lnSpc>
            </a:pPr>
            <a:r>
              <a:rPr lang="en-US" sz="3479">
                <a:solidFill>
                  <a:srgbClr val="FFFFFF"/>
                </a:solidFill>
                <a:latin typeface="Touvlo"/>
                <a:ea typeface="Touvlo"/>
                <a:cs typeface="Touvlo"/>
                <a:sym typeface="Touvlo"/>
              </a:rPr>
              <a:t>03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141BFDD9-8303-05FD-7550-345037AF1424}"/>
              </a:ext>
            </a:extLst>
          </p:cNvPr>
          <p:cNvSpPr txBox="1"/>
          <p:nvPr/>
        </p:nvSpPr>
        <p:spPr>
          <a:xfrm>
            <a:off x="1667165" y="1943690"/>
            <a:ext cx="13318597" cy="58088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Research questions: </a:t>
            </a:r>
          </a:p>
          <a:p>
            <a:pPr marL="514350" indent="-514350" algn="just">
              <a:lnSpc>
                <a:spcPct val="150000"/>
              </a:lnSpc>
              <a:buFont typeface="+mj-lt"/>
              <a:buAutoNum type="arabicPeriod"/>
            </a:pP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What are HUFLIT students’ perceptions of critical thinking in language acquisition?</a:t>
            </a:r>
          </a:p>
          <a:p>
            <a:pPr marL="514350" indent="-514350" algn="just">
              <a:lnSpc>
                <a:spcPct val="150000"/>
              </a:lnSpc>
              <a:buFont typeface="+mj-lt"/>
              <a:buAutoNum type="arabicPeriod"/>
            </a:pP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How do HUFLIT students perceive the benefits of AI tools in supporting or enhancing their critical thinking skills during language learning?</a:t>
            </a:r>
          </a:p>
          <a:p>
            <a:pPr marL="514350" indent="-514350" algn="just">
              <a:lnSpc>
                <a:spcPct val="150000"/>
              </a:lnSpc>
              <a:buFont typeface="+mj-lt"/>
              <a:buAutoNum type="arabicPeriod"/>
            </a:pP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What drawbacks do HUFLIT students identify when using AI tools to develop critical thinking in language acquisition?</a:t>
            </a: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2072BCA9-C3C8-4CEB-17CF-50ED731AF6B4}"/>
              </a:ext>
            </a:extLst>
          </p:cNvPr>
          <p:cNvSpPr/>
          <p:nvPr/>
        </p:nvSpPr>
        <p:spPr>
          <a:xfrm rot="-10800000">
            <a:off x="261575" y="-1714500"/>
            <a:ext cx="979946" cy="6124661"/>
          </a:xfrm>
          <a:custGeom>
            <a:avLst/>
            <a:gdLst/>
            <a:ahLst/>
            <a:cxnLst/>
            <a:rect l="l" t="t" r="r" b="b"/>
            <a:pathLst>
              <a:path w="979946" h="6124661">
                <a:moveTo>
                  <a:pt x="0" y="0"/>
                </a:moveTo>
                <a:lnTo>
                  <a:pt x="979946" y="0"/>
                </a:lnTo>
                <a:lnTo>
                  <a:pt x="979946" y="6124661"/>
                </a:lnTo>
                <a:lnTo>
                  <a:pt x="0" y="61246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75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729687" y="364391"/>
            <a:ext cx="11353800" cy="11033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549"/>
              </a:lnSpc>
            </a:pPr>
            <a:r>
              <a:rPr lang="en-US" sz="7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ammersmith One"/>
              </a:rPr>
              <a:t>LITERATURE REVIEW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3437870" y="364391"/>
            <a:ext cx="1827591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Home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5216707" y="369117"/>
            <a:ext cx="1827591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Video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6682573" y="340199"/>
            <a:ext cx="1827591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About Us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6130503" y="9378792"/>
            <a:ext cx="1465866" cy="578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70"/>
              </a:lnSpc>
            </a:pPr>
            <a:r>
              <a:rPr lang="en-US" sz="3479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04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91631" y="1707746"/>
            <a:ext cx="16605769" cy="98589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AI in Education</a:t>
            </a:r>
          </a:p>
          <a:p>
            <a:pPr marL="1028700" lvl="1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Personalized lessons based on student needs</a:t>
            </a:r>
          </a:p>
          <a:p>
            <a:pPr marL="1028700" lvl="1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Quick feedback for improvement</a:t>
            </a:r>
          </a:p>
          <a:p>
            <a:pPr marL="1028700" lvl="1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Real-life problem-solving promotes deeper thinking (Holmes et al., 2019;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Luckin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 et al., 2016)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Critical Thinking in Education</a:t>
            </a:r>
          </a:p>
          <a:p>
            <a:pPr marL="1028700" lvl="1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Helps students analyze, evaluate, and make decisions (Papathanasiou et al., 2014; Chen, 2020)</a:t>
            </a:r>
          </a:p>
          <a:p>
            <a:pPr marL="1028700" lvl="1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Judging the reliability of sources (Brookfield, 1987;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Pithers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 &amp; Soden, 2000)</a:t>
            </a:r>
          </a:p>
          <a:p>
            <a:pPr marL="1028700" lvl="1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Scientific-style thinking: question, test, conclude (Schafersman, 1991)</a:t>
            </a:r>
          </a:p>
          <a:p>
            <a:pPr algn="just">
              <a:lnSpc>
                <a:spcPct val="150000"/>
              </a:lnSpc>
            </a:pPr>
            <a:endParaRPr lang="en-US" sz="3600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Touvlo"/>
            </a:endParaRPr>
          </a:p>
          <a:p>
            <a:pPr algn="just">
              <a:lnSpc>
                <a:spcPct val="150000"/>
              </a:lnSpc>
            </a:pPr>
            <a:endParaRPr lang="en-US" sz="3600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Touvlo"/>
            </a:endParaRPr>
          </a:p>
        </p:txBody>
      </p:sp>
      <p:sp>
        <p:nvSpPr>
          <p:cNvPr id="12" name="Freeform 12"/>
          <p:cNvSpPr/>
          <p:nvPr/>
        </p:nvSpPr>
        <p:spPr>
          <a:xfrm rot="5400000">
            <a:off x="-489972" y="-2307316"/>
            <a:ext cx="979946" cy="6124661"/>
          </a:xfrm>
          <a:custGeom>
            <a:avLst/>
            <a:gdLst/>
            <a:ahLst/>
            <a:cxnLst/>
            <a:rect l="l" t="t" r="r" b="b"/>
            <a:pathLst>
              <a:path w="979946" h="6124661">
                <a:moveTo>
                  <a:pt x="0" y="0"/>
                </a:moveTo>
                <a:lnTo>
                  <a:pt x="979945" y="0"/>
                </a:lnTo>
                <a:lnTo>
                  <a:pt x="979945" y="6124661"/>
                </a:lnTo>
                <a:lnTo>
                  <a:pt x="0" y="61246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5400000">
            <a:off x="17262495" y="511577"/>
            <a:ext cx="1231678" cy="4704324"/>
          </a:xfrm>
          <a:custGeom>
            <a:avLst/>
            <a:gdLst/>
            <a:ahLst/>
            <a:cxnLst/>
            <a:rect l="l" t="t" r="r" b="b"/>
            <a:pathLst>
              <a:path w="1231678" h="4704324">
                <a:moveTo>
                  <a:pt x="0" y="0"/>
                </a:moveTo>
                <a:lnTo>
                  <a:pt x="1231678" y="0"/>
                </a:lnTo>
                <a:lnTo>
                  <a:pt x="1231678" y="4704324"/>
                </a:lnTo>
                <a:lnTo>
                  <a:pt x="0" y="47043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C042A1-9AB0-8E51-3B7D-EC35A8D365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6A02B08D-722F-AB93-78B0-C241A5079B78}"/>
              </a:ext>
            </a:extLst>
          </p:cNvPr>
          <p:cNvSpPr txBox="1"/>
          <p:nvPr/>
        </p:nvSpPr>
        <p:spPr>
          <a:xfrm>
            <a:off x="2729687" y="364391"/>
            <a:ext cx="11353800" cy="11033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549"/>
              </a:lnSpc>
            </a:pPr>
            <a:r>
              <a:rPr lang="en-US" sz="7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ammersmith One"/>
              </a:rPr>
              <a:t>LITERATURE REVIEW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43AAB84F-34E3-98A7-119C-4EC7A20D2D57}"/>
              </a:ext>
            </a:extLst>
          </p:cNvPr>
          <p:cNvSpPr txBox="1"/>
          <p:nvPr/>
        </p:nvSpPr>
        <p:spPr>
          <a:xfrm>
            <a:off x="13437870" y="364391"/>
            <a:ext cx="1827591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Home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B1BEB752-96CC-194A-2D22-17545ABC29AF}"/>
              </a:ext>
            </a:extLst>
          </p:cNvPr>
          <p:cNvSpPr txBox="1"/>
          <p:nvPr/>
        </p:nvSpPr>
        <p:spPr>
          <a:xfrm>
            <a:off x="15216707" y="369117"/>
            <a:ext cx="1827591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Video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24934858-A32B-273D-D957-4409B75CB4C4}"/>
              </a:ext>
            </a:extLst>
          </p:cNvPr>
          <p:cNvSpPr txBox="1"/>
          <p:nvPr/>
        </p:nvSpPr>
        <p:spPr>
          <a:xfrm>
            <a:off x="16682573" y="340199"/>
            <a:ext cx="1827591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About Us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8C71925D-A97A-F3B4-1023-FA7031B800F4}"/>
              </a:ext>
            </a:extLst>
          </p:cNvPr>
          <p:cNvSpPr txBox="1"/>
          <p:nvPr/>
        </p:nvSpPr>
        <p:spPr>
          <a:xfrm>
            <a:off x="16130503" y="9378792"/>
            <a:ext cx="1465866" cy="578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70"/>
              </a:lnSpc>
            </a:pPr>
            <a:r>
              <a:rPr lang="en-US" sz="3479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04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F0E3F6DF-2603-F6C5-3BC0-88EFC80805F6}"/>
              </a:ext>
            </a:extLst>
          </p:cNvPr>
          <p:cNvSpPr txBox="1"/>
          <p:nvPr/>
        </p:nvSpPr>
        <p:spPr>
          <a:xfrm>
            <a:off x="832368" y="2111179"/>
            <a:ext cx="16764000" cy="9027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Previous Research </a:t>
            </a:r>
          </a:p>
          <a:p>
            <a:pPr marL="1028700" lvl="1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AI adapts to student levels and gives personalized feedback</a:t>
            </a:r>
          </a:p>
          <a:p>
            <a:pPr marL="1028700" lvl="1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Helps learners reflect on grammar, structure, and meaning (Holmes et al., 2019;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Luckin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 et al., 2016)</a:t>
            </a:r>
          </a:p>
          <a:p>
            <a:pPr marL="1028700" lvl="1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Over-reliance weakens independent thinking (Carr, 2020)</a:t>
            </a:r>
          </a:p>
          <a:p>
            <a:pPr marL="1028700" lvl="1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Quick answers reduce deep thinking and analysis (Selwyn, 2022)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Conclusion from LR</a:t>
            </a:r>
          </a:p>
          <a:p>
            <a:pPr marL="1028700" lvl="1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AI can support learning if used actively and reflectively</a:t>
            </a:r>
          </a:p>
          <a:p>
            <a:pPr marL="1028700" lvl="1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Passive or careless use can weaken critical language skills</a:t>
            </a:r>
          </a:p>
          <a:p>
            <a:pPr algn="just">
              <a:lnSpc>
                <a:spcPct val="150000"/>
              </a:lnSpc>
            </a:pPr>
            <a:endParaRPr lang="en-US" sz="3600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Touvlo"/>
            </a:endParaRPr>
          </a:p>
          <a:p>
            <a:pPr algn="just">
              <a:lnSpc>
                <a:spcPct val="150000"/>
              </a:lnSpc>
            </a:pPr>
            <a:endParaRPr lang="en-US" sz="3600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Touvlo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8ACFAC9B-6B78-9DDF-10D3-DF0CBB9032B1}"/>
              </a:ext>
            </a:extLst>
          </p:cNvPr>
          <p:cNvSpPr/>
          <p:nvPr/>
        </p:nvSpPr>
        <p:spPr>
          <a:xfrm rot="5400000">
            <a:off x="-489972" y="-2307316"/>
            <a:ext cx="979946" cy="6124661"/>
          </a:xfrm>
          <a:custGeom>
            <a:avLst/>
            <a:gdLst/>
            <a:ahLst/>
            <a:cxnLst/>
            <a:rect l="l" t="t" r="r" b="b"/>
            <a:pathLst>
              <a:path w="979946" h="6124661">
                <a:moveTo>
                  <a:pt x="0" y="0"/>
                </a:moveTo>
                <a:lnTo>
                  <a:pt x="979945" y="0"/>
                </a:lnTo>
                <a:lnTo>
                  <a:pt x="979945" y="6124661"/>
                </a:lnTo>
                <a:lnTo>
                  <a:pt x="0" y="61246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D8FB9A66-E516-EA95-C6C0-3D9D449FDC33}"/>
              </a:ext>
            </a:extLst>
          </p:cNvPr>
          <p:cNvSpPr/>
          <p:nvPr/>
        </p:nvSpPr>
        <p:spPr>
          <a:xfrm rot="-5400000">
            <a:off x="17262495" y="511577"/>
            <a:ext cx="1231678" cy="4704324"/>
          </a:xfrm>
          <a:custGeom>
            <a:avLst/>
            <a:gdLst/>
            <a:ahLst/>
            <a:cxnLst/>
            <a:rect l="l" t="t" r="r" b="b"/>
            <a:pathLst>
              <a:path w="1231678" h="4704324">
                <a:moveTo>
                  <a:pt x="0" y="0"/>
                </a:moveTo>
                <a:lnTo>
                  <a:pt x="1231678" y="0"/>
                </a:lnTo>
                <a:lnTo>
                  <a:pt x="1231678" y="4704324"/>
                </a:lnTo>
                <a:lnTo>
                  <a:pt x="0" y="47043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221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79702" y="-470177"/>
            <a:ext cx="4712152" cy="10806708"/>
            <a:chOff x="0" y="-38100"/>
            <a:chExt cx="2287729" cy="2846211"/>
          </a:xfrm>
        </p:grpSpPr>
        <p:sp>
          <p:nvSpPr>
            <p:cNvPr id="3" name="Freeform 3"/>
            <p:cNvSpPr/>
            <p:nvPr/>
          </p:nvSpPr>
          <p:spPr>
            <a:xfrm>
              <a:off x="189200" y="173"/>
              <a:ext cx="1553291" cy="2807938"/>
            </a:xfrm>
            <a:custGeom>
              <a:avLst/>
              <a:gdLst/>
              <a:ahLst/>
              <a:cxnLst/>
              <a:rect l="l" t="t" r="r" b="b"/>
              <a:pathLst>
                <a:path w="2287730" h="2807938">
                  <a:moveTo>
                    <a:pt x="0" y="0"/>
                  </a:moveTo>
                  <a:lnTo>
                    <a:pt x="2287730" y="0"/>
                  </a:lnTo>
                  <a:lnTo>
                    <a:pt x="2287730" y="2807938"/>
                  </a:lnTo>
                  <a:lnTo>
                    <a:pt x="0" y="2807938"/>
                  </a:lnTo>
                  <a:close/>
                </a:path>
              </a:pathLst>
            </a:custGeom>
            <a:solidFill>
              <a:srgbClr val="EECAC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287729" cy="28460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301496" y="466113"/>
            <a:ext cx="3199393" cy="7091639"/>
          </a:xfrm>
          <a:custGeom>
            <a:avLst/>
            <a:gdLst/>
            <a:ahLst/>
            <a:cxnLst/>
            <a:rect l="l" t="t" r="r" b="b"/>
            <a:pathLst>
              <a:path w="3906848" h="7091639">
                <a:moveTo>
                  <a:pt x="0" y="0"/>
                </a:moveTo>
                <a:lnTo>
                  <a:pt x="3906848" y="0"/>
                </a:lnTo>
                <a:lnTo>
                  <a:pt x="3906848" y="7091639"/>
                </a:lnTo>
                <a:lnTo>
                  <a:pt x="0" y="70916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6395172" y="363271"/>
            <a:ext cx="7856822" cy="1177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905"/>
              </a:lnSpc>
              <a:spcBef>
                <a:spcPct val="0"/>
              </a:spcBef>
            </a:pPr>
            <a:r>
              <a:rPr lang="en-US" sz="8646" u="none" strike="noStrike" dirty="0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METHODOLOGY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792200" y="166068"/>
            <a:ext cx="1827591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Home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216707" y="179248"/>
            <a:ext cx="1827591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Video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422309" y="192428"/>
            <a:ext cx="1827591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About Us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6130503" y="9378792"/>
            <a:ext cx="1465866" cy="578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70"/>
              </a:lnSpc>
            </a:pPr>
            <a:r>
              <a:rPr lang="en-US" sz="3479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05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581400" y="1609273"/>
            <a:ext cx="13590815" cy="83144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1. Participants</a:t>
            </a:r>
          </a:p>
          <a:p>
            <a:pPr marL="914400" lvl="1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240 English-major students at HUFLIT</a:t>
            </a:r>
          </a:p>
          <a:p>
            <a:pPr marL="914400" lvl="1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8% of HUFLIT’s  English-major students</a:t>
            </a:r>
          </a:p>
          <a:p>
            <a:pPr marL="914400" lvl="1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25% first-year, 62% second-year, 13% third-year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2. Data Collection</a:t>
            </a:r>
          </a:p>
          <a:p>
            <a:pPr marL="914400" lvl="1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Qualitative approach using a questionnaire</a:t>
            </a:r>
          </a:p>
          <a:p>
            <a:pPr marL="914400" lvl="1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8 closed-ended, 2 open-ended</a:t>
            </a:r>
          </a:p>
          <a:p>
            <a:pPr marL="914400" lvl="1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Based on previous research (Papathanasiou et al., 2014; Chen, 2020), adapted to HUFLIT context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3. Data Analysis</a:t>
            </a:r>
          </a:p>
          <a:p>
            <a:pPr marL="914400" lvl="1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Google Forms</a:t>
            </a:r>
          </a:p>
          <a:p>
            <a:pPr marL="914400" lvl="1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4 weeks</a:t>
            </a:r>
          </a:p>
          <a:p>
            <a:pPr marL="914400" lvl="1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Responses grouped by themes</a:t>
            </a:r>
          </a:p>
        </p:txBody>
      </p:sp>
      <p:sp>
        <p:nvSpPr>
          <p:cNvPr id="18" name="Freeform 18"/>
          <p:cNvSpPr/>
          <p:nvPr/>
        </p:nvSpPr>
        <p:spPr>
          <a:xfrm>
            <a:off x="-1024167" y="6819900"/>
            <a:ext cx="1077329" cy="4114800"/>
          </a:xfrm>
          <a:custGeom>
            <a:avLst/>
            <a:gdLst/>
            <a:ahLst/>
            <a:cxnLst/>
            <a:rect l="l" t="t" r="r" b="b"/>
            <a:pathLst>
              <a:path w="1077329" h="4114800">
                <a:moveTo>
                  <a:pt x="0" y="0"/>
                </a:moveTo>
                <a:lnTo>
                  <a:pt x="1077329" y="0"/>
                </a:lnTo>
                <a:lnTo>
                  <a:pt x="10773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10800000">
            <a:off x="17549217" y="-1628682"/>
            <a:ext cx="979946" cy="6124661"/>
          </a:xfrm>
          <a:custGeom>
            <a:avLst/>
            <a:gdLst/>
            <a:ahLst/>
            <a:cxnLst/>
            <a:rect l="l" t="t" r="r" b="b"/>
            <a:pathLst>
              <a:path w="979946" h="6124661">
                <a:moveTo>
                  <a:pt x="0" y="0"/>
                </a:moveTo>
                <a:lnTo>
                  <a:pt x="979945" y="0"/>
                </a:lnTo>
                <a:lnTo>
                  <a:pt x="979945" y="6124661"/>
                </a:lnTo>
                <a:lnTo>
                  <a:pt x="0" y="61246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A384F2-E847-495C-3A4B-48054DB64F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E1438A35-04AB-1C0F-AB07-C775CAC1AE57}"/>
              </a:ext>
            </a:extLst>
          </p:cNvPr>
          <p:cNvSpPr txBox="1"/>
          <p:nvPr/>
        </p:nvSpPr>
        <p:spPr>
          <a:xfrm>
            <a:off x="6647632" y="256376"/>
            <a:ext cx="7856822" cy="1177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905"/>
              </a:lnSpc>
              <a:spcBef>
                <a:spcPct val="0"/>
              </a:spcBef>
            </a:pPr>
            <a:r>
              <a:rPr lang="en-US" sz="8646" u="none" strike="noStrike" dirty="0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RESULTS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A047BEA0-7AB5-1D08-CEB5-DFC7AB1DE347}"/>
              </a:ext>
            </a:extLst>
          </p:cNvPr>
          <p:cNvSpPr txBox="1"/>
          <p:nvPr/>
        </p:nvSpPr>
        <p:spPr>
          <a:xfrm>
            <a:off x="13792200" y="166068"/>
            <a:ext cx="1827591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Home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11D54FC4-AD89-26B4-91AF-7B3689DAF97F}"/>
              </a:ext>
            </a:extLst>
          </p:cNvPr>
          <p:cNvSpPr txBox="1"/>
          <p:nvPr/>
        </p:nvSpPr>
        <p:spPr>
          <a:xfrm>
            <a:off x="15216707" y="179248"/>
            <a:ext cx="1827591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Video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BD75E76-8CDF-6F69-4D6B-090C65C83889}"/>
              </a:ext>
            </a:extLst>
          </p:cNvPr>
          <p:cNvSpPr txBox="1"/>
          <p:nvPr/>
        </p:nvSpPr>
        <p:spPr>
          <a:xfrm>
            <a:off x="16422309" y="192428"/>
            <a:ext cx="1827591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About Us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1C655A8-4783-A23D-F4E7-3DE58F77E637}"/>
              </a:ext>
            </a:extLst>
          </p:cNvPr>
          <p:cNvSpPr txBox="1"/>
          <p:nvPr/>
        </p:nvSpPr>
        <p:spPr>
          <a:xfrm>
            <a:off x="16130503" y="9378792"/>
            <a:ext cx="1465866" cy="578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70"/>
              </a:lnSpc>
            </a:pPr>
            <a:r>
              <a:rPr lang="en-US" sz="3479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05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C5B14ACC-EBAA-0991-BBE5-E74F224C4A4C}"/>
              </a:ext>
            </a:extLst>
          </p:cNvPr>
          <p:cNvSpPr txBox="1"/>
          <p:nvPr/>
        </p:nvSpPr>
        <p:spPr>
          <a:xfrm>
            <a:off x="1180070" y="1332033"/>
            <a:ext cx="15864228" cy="13769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The students’ perceptions of critical thinking without AI</a:t>
            </a: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Touvlo"/>
            </a:endParaRPr>
          </a:p>
          <a:p>
            <a:pPr algn="just">
              <a:lnSpc>
                <a:spcPct val="150000"/>
              </a:lnSpc>
            </a:pP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Touvlo"/>
            </a:endParaRP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76A8CC5C-49AC-E75A-9C24-DCA2FFDAC3DB}"/>
              </a:ext>
            </a:extLst>
          </p:cNvPr>
          <p:cNvSpPr/>
          <p:nvPr/>
        </p:nvSpPr>
        <p:spPr>
          <a:xfrm rot="5400000">
            <a:off x="832936" y="7610859"/>
            <a:ext cx="1077329" cy="4114800"/>
          </a:xfrm>
          <a:custGeom>
            <a:avLst/>
            <a:gdLst/>
            <a:ahLst/>
            <a:cxnLst/>
            <a:rect l="l" t="t" r="r" b="b"/>
            <a:pathLst>
              <a:path w="1077329" h="4114800">
                <a:moveTo>
                  <a:pt x="0" y="0"/>
                </a:moveTo>
                <a:lnTo>
                  <a:pt x="1077329" y="0"/>
                </a:lnTo>
                <a:lnTo>
                  <a:pt x="10773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B329641A-1487-DD47-F3C6-5CA476E85238}"/>
              </a:ext>
            </a:extLst>
          </p:cNvPr>
          <p:cNvSpPr/>
          <p:nvPr/>
        </p:nvSpPr>
        <p:spPr>
          <a:xfrm rot="-10800000">
            <a:off x="17549217" y="-1628682"/>
            <a:ext cx="979946" cy="6124661"/>
          </a:xfrm>
          <a:custGeom>
            <a:avLst/>
            <a:gdLst/>
            <a:ahLst/>
            <a:cxnLst/>
            <a:rect l="l" t="t" r="r" b="b"/>
            <a:pathLst>
              <a:path w="979946" h="6124661">
                <a:moveTo>
                  <a:pt x="0" y="0"/>
                </a:moveTo>
                <a:lnTo>
                  <a:pt x="979945" y="0"/>
                </a:lnTo>
                <a:lnTo>
                  <a:pt x="979945" y="6124661"/>
                </a:lnTo>
                <a:lnTo>
                  <a:pt x="0" y="61246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1BEEB5-CE68-243B-9D4B-5B70F6C7BC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1" y="2486104"/>
            <a:ext cx="8382000" cy="57053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D566C9C-2B00-303F-3CC2-CFA81A1CF2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63000" y="2509304"/>
            <a:ext cx="8786217" cy="5594187"/>
          </a:xfrm>
          <a:prstGeom prst="rect">
            <a:avLst/>
          </a:prstGeom>
        </p:spPr>
      </p:pic>
      <p:sp>
        <p:nvSpPr>
          <p:cNvPr id="14" name="TextBox 12">
            <a:extLst>
              <a:ext uri="{FF2B5EF4-FFF2-40B4-BE49-F238E27FC236}">
                <a16:creationId xmlns:a16="http://schemas.microsoft.com/office/drawing/2014/main" id="{F74CE72B-9E05-2343-3D19-7DB272C4A13E}"/>
              </a:ext>
            </a:extLst>
          </p:cNvPr>
          <p:cNvSpPr txBox="1"/>
          <p:nvPr/>
        </p:nvSpPr>
        <p:spPr>
          <a:xfrm>
            <a:off x="789304" y="8261654"/>
            <a:ext cx="7108193" cy="398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i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The importance of critical thinking in language learning</a:t>
            </a:r>
            <a:endParaRPr lang="en-US" sz="2000" i="1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Touvlo"/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E11B36FA-4943-F77A-FBB6-C5B5586BDEFF}"/>
              </a:ext>
            </a:extLst>
          </p:cNvPr>
          <p:cNvSpPr txBox="1"/>
          <p:nvPr/>
        </p:nvSpPr>
        <p:spPr>
          <a:xfrm>
            <a:off x="9602011" y="8261654"/>
            <a:ext cx="7108193" cy="398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i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ouvlo"/>
              </a:rPr>
              <a:t>Ways to practice critical thinking without using AI</a:t>
            </a:r>
            <a:endParaRPr lang="en-US" sz="2000" i="1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Touvlo"/>
            </a:endParaRPr>
          </a:p>
        </p:txBody>
      </p:sp>
    </p:spTree>
    <p:extLst>
      <p:ext uri="{BB962C8B-B14F-4D97-AF65-F5344CB8AC3E}">
        <p14:creationId xmlns:p14="http://schemas.microsoft.com/office/powerpoint/2010/main" val="2038046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build="allAtOnce"/>
      <p:bldP spid="15" grpId="0" build="allAtOnce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1649</Words>
  <Application>Microsoft Office PowerPoint</Application>
  <PresentationFormat>Custom</PresentationFormat>
  <Paragraphs>213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Touvlo</vt:lpstr>
      <vt:lpstr>Hammersmith One</vt:lpstr>
      <vt:lpstr>Calibri</vt:lpstr>
      <vt:lpstr>Arial</vt:lpstr>
      <vt:lpstr>Wingdings</vt:lpstr>
      <vt:lpstr>Tahoma</vt:lpstr>
      <vt:lpstr>Aptos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Artificial Intelligence and Critical Thinking in Language Learning: A Study of HUFLIT Students</dc:title>
  <cp:lastModifiedBy>Nguyễn Minh Tuấn</cp:lastModifiedBy>
  <cp:revision>21</cp:revision>
  <dcterms:created xsi:type="dcterms:W3CDTF">2006-08-16T00:00:00Z</dcterms:created>
  <dcterms:modified xsi:type="dcterms:W3CDTF">2025-08-02T15:33:45Z</dcterms:modified>
  <dc:identifier>DAGupgZJDY0</dc:identifier>
</cp:coreProperties>
</file>