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27.svg" ContentType="image/svg+xml"/>
  <Override PartName="/ppt/media/image30.svg" ContentType="image/svg+xml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8288000" cy="10287000"/>
  <p:notesSz cx="6858000" cy="9144000"/>
  <p:embeddedFontLst>
    <p:embeddedFont>
      <p:font typeface="Be Vietnam" panose="00000500000000000000"/>
      <p:regular r:id="rId35"/>
    </p:embeddedFont>
    <p:embeddedFont>
      <p:font typeface="Open Sans"/>
      <p:regular r:id="rId36"/>
    </p:embeddedFont>
    <p:embeddedFont>
      <p:font typeface="Be Vietnam Ultra-Bold" panose="00000900000000000000"/>
      <p:bold r:id="rId37"/>
    </p:embeddedFont>
    <p:embeddedFont>
      <p:font typeface="DejaVu Serif Bold" panose="02060803050605020204"/>
      <p:bold r:id="rId38"/>
    </p:embeddedFont>
    <p:embeddedFont>
      <p:font typeface="DejaVu Serif" panose="02060603050605020204"/>
      <p:regular r:id="rId39"/>
      <p:bold r:id="rId40"/>
      <p:italic r:id="rId41"/>
      <p:boldItalic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Be Vietnam Ultra-Bold Italics" panose="00000900000000000000"/>
      <p:boldItalic r:id="rId47"/>
    </p:embeddedFont>
    <p:embeddedFont>
      <p:font typeface="Be Vietnam Italics" panose="00000500000000000000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doi.org/10.1007/s11528-024-00960-3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363599" y="5806717"/>
            <a:ext cx="4116684" cy="4843882"/>
          </a:xfrm>
          <a:custGeom>
            <a:avLst/>
            <a:gdLst/>
            <a:ahLst/>
            <a:cxnLst/>
            <a:rect l="l" t="t" r="r" b="b"/>
            <a:pathLst>
              <a:path w="4116684" h="4843882">
                <a:moveTo>
                  <a:pt x="0" y="0"/>
                </a:moveTo>
                <a:lnTo>
                  <a:pt x="4116684" y="0"/>
                </a:lnTo>
                <a:lnTo>
                  <a:pt x="4116684" y="4843882"/>
                </a:lnTo>
                <a:lnTo>
                  <a:pt x="0" y="484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3807717" y="-363599"/>
            <a:ext cx="4116684" cy="4843882"/>
          </a:xfrm>
          <a:custGeom>
            <a:avLst/>
            <a:gdLst/>
            <a:ahLst/>
            <a:cxnLst/>
            <a:rect l="l" t="t" r="r" b="b"/>
            <a:pathLst>
              <a:path w="4116684" h="4843882">
                <a:moveTo>
                  <a:pt x="0" y="0"/>
                </a:moveTo>
                <a:lnTo>
                  <a:pt x="4116684" y="0"/>
                </a:lnTo>
                <a:lnTo>
                  <a:pt x="4116684" y="4843882"/>
                </a:lnTo>
                <a:lnTo>
                  <a:pt x="0" y="484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21798" y="1455874"/>
            <a:ext cx="4752098" cy="2387473"/>
          </a:xfrm>
          <a:custGeom>
            <a:avLst/>
            <a:gdLst/>
            <a:ahLst/>
            <a:cxnLst/>
            <a:rect l="l" t="t" r="r" b="b"/>
            <a:pathLst>
              <a:path w="4752098" h="2387473">
                <a:moveTo>
                  <a:pt x="0" y="0"/>
                </a:moveTo>
                <a:lnTo>
                  <a:pt x="4752098" y="0"/>
                </a:lnTo>
                <a:lnTo>
                  <a:pt x="4752098" y="2387473"/>
                </a:lnTo>
                <a:lnTo>
                  <a:pt x="0" y="2387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863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18273" y="1455874"/>
            <a:ext cx="3906208" cy="2626925"/>
          </a:xfrm>
          <a:custGeom>
            <a:avLst/>
            <a:gdLst/>
            <a:ahLst/>
            <a:cxnLst/>
            <a:rect l="l" t="t" r="r" b="b"/>
            <a:pathLst>
              <a:path w="3906208" h="2626925">
                <a:moveTo>
                  <a:pt x="0" y="0"/>
                </a:moveTo>
                <a:lnTo>
                  <a:pt x="3906208" y="0"/>
                </a:lnTo>
                <a:lnTo>
                  <a:pt x="3906208" y="2626924"/>
                </a:lnTo>
                <a:lnTo>
                  <a:pt x="0" y="2626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53893" y="6103641"/>
            <a:ext cx="9580213" cy="169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5"/>
              </a:lnSpc>
            </a:pPr>
            <a:r>
              <a:rPr lang="en-US" sz="3155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Hồ Trung Hậu, Lê Thị Mỹ Duyên, </a:t>
            </a:r>
            <a:endParaRPr lang="en-US" sz="3155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ctr">
              <a:lnSpc>
                <a:spcPts val="4415"/>
              </a:lnSpc>
            </a:pPr>
            <a:r>
              <a:rPr lang="en-US" sz="3155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Hoàng Đoàn Gia Hân, Lê Hoàng Khánh Đoan, </a:t>
            </a:r>
            <a:endParaRPr lang="en-US" sz="3155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ctr">
              <a:lnSpc>
                <a:spcPts val="4415"/>
              </a:lnSpc>
            </a:pPr>
            <a:r>
              <a:rPr lang="en-US" sz="3155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Trịnh Hồng Thúy, Nguyễn Thị Ngọc Ánh</a:t>
            </a:r>
            <a:endParaRPr lang="en-US" sz="3155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40709" y="239213"/>
            <a:ext cx="7130177" cy="10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Open Sans"/>
              </a:rPr>
              <a:t>Thu Dau Mot University</a:t>
            </a:r>
            <a:endParaRPr lang="en-US" sz="310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Open Sans"/>
            </a:endParaRP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Open Sans"/>
              </a:rPr>
              <a:t>Institute of Foreign Languages Training</a:t>
            </a:r>
            <a:endParaRPr lang="en-US" sz="310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3519" y="8033288"/>
            <a:ext cx="12960961" cy="2462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Open Sans"/>
              </a:rPr>
              <a:t>Date: August 5th, 2025</a:t>
            </a:r>
            <a:endParaRPr lang="en-US" sz="280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Open Sans"/>
              </a:rPr>
              <a:t>Time: 07:30 – 16:00 (Asia/Ho_Chi_Minh Timezone)</a:t>
            </a:r>
            <a:endParaRPr lang="en-US" sz="280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Open Sans"/>
            </a:endParaR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  <a:sym typeface="Open Sans"/>
              </a:rPr>
              <a:t>Venue: HUFLIT University (Hoc Mon campus), 806 Le Quang Dao, My Hoa 3 Hamlet, Tan Xuan Commune, Hoc Mon district, Ho Chi Minh City, Vietnam.</a:t>
            </a:r>
            <a:endParaRPr lang="en-US" sz="280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  <a:sym typeface="Open Sans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6322" y="4154784"/>
            <a:ext cx="17901678" cy="1517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0"/>
              </a:lnSpc>
              <a:spcBef>
                <a:spcPct val="0"/>
              </a:spcBef>
            </a:pPr>
            <a:r>
              <a:rPr lang="en-US" sz="4380" b="1">
                <a:solidFill>
                  <a:srgbClr val="000000"/>
                </a:solidFill>
                <a:latin typeface="Times New Roman" panose="02020603050405020304" charset="0"/>
                <a:ea typeface="Be Vietnam Ultra-Bold" panose="00000900000000000000"/>
                <a:cs typeface="Times New Roman" panose="02020603050405020304" charset="0"/>
                <a:sym typeface="Be Vietnam Ultra-Bold" panose="00000900000000000000"/>
              </a:rPr>
              <a:t>AI Tools in English Writing Development: Benefits and Challenges for Non-English Major Students at Thu Dau Mot University</a:t>
            </a:r>
            <a:endParaRPr lang="en-US" sz="4380" b="1">
              <a:solidFill>
                <a:srgbClr val="000000"/>
              </a:solidFill>
              <a:latin typeface="Times New Roman" panose="02020603050405020304" charset="0"/>
              <a:ea typeface="Be Vietnam Ultra-Bold" panose="00000900000000000000"/>
              <a:cs typeface="Times New Roman" panose="02020603050405020304" charset="0"/>
              <a:sym typeface="Be Vietnam Ultra-Bold" panose="000009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26309"/>
            <a:ext cx="988813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3. Methodology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grpSp>
        <p:nvGrpSpPr>
          <p:cNvPr id="4" name="Group 4"/>
          <p:cNvGrpSpPr/>
          <p:nvPr/>
        </p:nvGrpSpPr>
        <p:grpSpPr>
          <a:xfrm rot="0">
            <a:off x="13452160" y="286475"/>
            <a:ext cx="4349121" cy="9258300"/>
            <a:chOff x="0" y="0"/>
            <a:chExt cx="833048" cy="1773372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833048" cy="1773372"/>
            </a:xfrm>
            <a:custGeom>
              <a:avLst/>
              <a:gdLst/>
              <a:ahLst/>
              <a:cxnLst/>
              <a:rect l="l" t="t" r="r" b="b"/>
              <a:pathLst>
                <a:path w="833048" h="1773372">
                  <a:moveTo>
                    <a:pt x="792106" y="0"/>
                  </a:moveTo>
                  <a:lnTo>
                    <a:pt x="40943" y="0"/>
                  </a:lnTo>
                  <a:cubicBezTo>
                    <a:pt x="18331" y="0"/>
                    <a:pt x="0" y="18331"/>
                    <a:pt x="0" y="40943"/>
                  </a:cubicBezTo>
                  <a:lnTo>
                    <a:pt x="0" y="1732430"/>
                  </a:lnTo>
                  <a:cubicBezTo>
                    <a:pt x="0" y="1743288"/>
                    <a:pt x="4314" y="1753702"/>
                    <a:pt x="11992" y="1761380"/>
                  </a:cubicBezTo>
                  <a:cubicBezTo>
                    <a:pt x="19670" y="1769058"/>
                    <a:pt x="30084" y="1773372"/>
                    <a:pt x="40943" y="1773372"/>
                  </a:cubicBezTo>
                  <a:lnTo>
                    <a:pt x="792106" y="1773372"/>
                  </a:lnTo>
                  <a:cubicBezTo>
                    <a:pt x="802964" y="1773372"/>
                    <a:pt x="813378" y="1769058"/>
                    <a:pt x="821056" y="1761380"/>
                  </a:cubicBezTo>
                  <a:cubicBezTo>
                    <a:pt x="828735" y="1753702"/>
                    <a:pt x="833048" y="1743288"/>
                    <a:pt x="833048" y="1732430"/>
                  </a:cubicBezTo>
                  <a:lnTo>
                    <a:pt x="833048" y="40943"/>
                  </a:lnTo>
                  <a:cubicBezTo>
                    <a:pt x="833048" y="30084"/>
                    <a:pt x="828735" y="19670"/>
                    <a:pt x="821056" y="11992"/>
                  </a:cubicBezTo>
                  <a:cubicBezTo>
                    <a:pt x="813378" y="4314"/>
                    <a:pt x="802964" y="0"/>
                    <a:pt x="792106" y="0"/>
                  </a:cubicBezTo>
                  <a:close/>
                </a:path>
              </a:pathLst>
            </a:custGeom>
            <a:blipFill>
              <a:blip r:embed="rId2"/>
              <a:stretch>
                <a:fillRect l="-109558" r="-10955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766999"/>
            <a:ext cx="11558764" cy="533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4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Research Design:</a:t>
            </a: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 Mixed-methods (Creswell, 2014): quantitative + qualitative methods.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4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Participants:</a:t>
            </a: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 Non-English major students (Level 4–6 English courses) at Thu Dau Mot University.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4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Sampling:</a:t>
            </a: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 Voluntary response &amp; convenience sampling.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4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Data Collection:</a:t>
            </a:r>
            <a:endParaRPr lang="en-US" sz="4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Survey: 108 students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Interviews: 6 students (in-depth follow-up)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529025" y="1960549"/>
            <a:ext cx="1118056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M</a:t>
            </a: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ethodology Overview</a:t>
            </a:r>
            <a:endParaRPr lang="en-US" sz="5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58793"/>
            <a:ext cx="5140515" cy="6048570"/>
          </a:xfrm>
          <a:custGeom>
            <a:avLst/>
            <a:gdLst/>
            <a:ahLst/>
            <a:cxnLst/>
            <a:rect l="l" t="t" r="r" b="b"/>
            <a:pathLst>
              <a:path w="5140515" h="6048570">
                <a:moveTo>
                  <a:pt x="0" y="0"/>
                </a:moveTo>
                <a:lnTo>
                  <a:pt x="5140515" y="0"/>
                </a:lnTo>
                <a:lnTo>
                  <a:pt x="5140515" y="6048570"/>
                </a:lnTo>
                <a:lnTo>
                  <a:pt x="0" y="604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74513" y="4056007"/>
            <a:ext cx="5140515" cy="6048570"/>
          </a:xfrm>
          <a:custGeom>
            <a:avLst/>
            <a:gdLst/>
            <a:ahLst/>
            <a:cxnLst/>
            <a:rect l="l" t="t" r="r" b="b"/>
            <a:pathLst>
              <a:path w="5140515" h="6048570">
                <a:moveTo>
                  <a:pt x="0" y="0"/>
                </a:moveTo>
                <a:lnTo>
                  <a:pt x="5140515" y="0"/>
                </a:lnTo>
                <a:lnTo>
                  <a:pt x="5140515" y="6048570"/>
                </a:lnTo>
                <a:lnTo>
                  <a:pt x="0" y="604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29505" y="849557"/>
            <a:ext cx="8132961" cy="8587887"/>
          </a:xfrm>
          <a:custGeom>
            <a:avLst/>
            <a:gdLst/>
            <a:ahLst/>
            <a:cxnLst/>
            <a:rect l="l" t="t" r="r" b="b"/>
            <a:pathLst>
              <a:path w="8132961" h="8587887">
                <a:moveTo>
                  <a:pt x="0" y="0"/>
                </a:moveTo>
                <a:lnTo>
                  <a:pt x="8132961" y="0"/>
                </a:lnTo>
                <a:lnTo>
                  <a:pt x="8132961" y="8587886"/>
                </a:lnTo>
                <a:lnTo>
                  <a:pt x="0" y="8587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96" r="-1199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3403" y="882568"/>
            <a:ext cx="988813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3. Methodology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3403" y="3419672"/>
            <a:ext cx="8281867" cy="475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245" lvl="1" indent="-408305" algn="l">
              <a:lnSpc>
                <a:spcPts val="530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Most were junior students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algn="l">
              <a:lnSpc>
                <a:spcPts val="5300"/>
              </a:lnSpc>
            </a:pP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817245" lvl="1" indent="-408305" algn="l">
              <a:lnSpc>
                <a:spcPts val="530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Female participants made up the majority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algn="l">
              <a:lnSpc>
                <a:spcPts val="5300"/>
              </a:lnSpc>
            </a:pPr>
            <a:endParaRPr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817245" lvl="1" indent="-408305" algn="l">
              <a:lnSpc>
                <a:spcPts val="530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May reflect course enrollment or interest level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529025" y="2092367"/>
            <a:ext cx="1118056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Par</a:t>
            </a: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ticipant Demographics</a:t>
            </a:r>
            <a:endParaRPr lang="en-US" sz="5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5400000"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9144000" y="886890"/>
            <a:ext cx="8537044" cy="8371410"/>
          </a:xfrm>
          <a:custGeom>
            <a:avLst/>
            <a:gdLst/>
            <a:ahLst/>
            <a:cxnLst/>
            <a:rect l="l" t="t" r="r" b="b"/>
            <a:pathLst>
              <a:path w="8537044" h="8371410">
                <a:moveTo>
                  <a:pt x="0" y="0"/>
                </a:moveTo>
                <a:lnTo>
                  <a:pt x="8537044" y="0"/>
                </a:lnTo>
                <a:lnTo>
                  <a:pt x="8537044" y="8371410"/>
                </a:lnTo>
                <a:lnTo>
                  <a:pt x="0" y="83714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76" r="-127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216275"/>
            <a:ext cx="7183755" cy="604139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marL="716915" lvl="1" indent="-358775" algn="l">
              <a:lnSpc>
                <a:spcPts val="465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Wide range of non-English majors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716915" lvl="1" indent="-358775" algn="l">
              <a:lnSpc>
                <a:spcPts val="465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Most common: Accounting, Chinese, Law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716915" lvl="1" indent="-358775" algn="l">
              <a:lnSpc>
                <a:spcPts val="465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75% came from other majors → high diversity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716915" lvl="1" indent="-358775" algn="l">
              <a:lnSpc>
                <a:spcPts val="465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Shows English writing is important across all fields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7719" y="898144"/>
            <a:ext cx="9888139" cy="97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7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3. Methodology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805140" y="1943100"/>
            <a:ext cx="1118056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Academic Maj</a:t>
            </a: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ors</a:t>
            </a:r>
            <a:endParaRPr lang="en-US" sz="5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84503" y="3850401"/>
            <a:ext cx="6500878" cy="8162692"/>
          </a:xfrm>
          <a:custGeom>
            <a:avLst/>
            <a:gdLst/>
            <a:ahLst/>
            <a:cxnLst/>
            <a:rect l="l" t="t" r="r" b="b"/>
            <a:pathLst>
              <a:path w="6500878" h="8162692">
                <a:moveTo>
                  <a:pt x="0" y="0"/>
                </a:moveTo>
                <a:lnTo>
                  <a:pt x="6500878" y="0"/>
                </a:lnTo>
                <a:lnTo>
                  <a:pt x="6500878" y="8162692"/>
                </a:lnTo>
                <a:lnTo>
                  <a:pt x="0" y="8162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006337" y="341167"/>
            <a:ext cx="6500878" cy="8162692"/>
          </a:xfrm>
          <a:custGeom>
            <a:avLst/>
            <a:gdLst/>
            <a:ahLst/>
            <a:cxnLst/>
            <a:rect l="l" t="t" r="r" b="b"/>
            <a:pathLst>
              <a:path w="6500878" h="8162692">
                <a:moveTo>
                  <a:pt x="0" y="0"/>
                </a:moveTo>
                <a:lnTo>
                  <a:pt x="6500877" y="0"/>
                </a:lnTo>
                <a:lnTo>
                  <a:pt x="6500877" y="8162691"/>
                </a:lnTo>
                <a:lnTo>
                  <a:pt x="0" y="81626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965936" y="881048"/>
            <a:ext cx="988813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3. Methodology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633198" y="1960549"/>
            <a:ext cx="1118056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R</a:t>
            </a: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esearch Instruments</a:t>
            </a:r>
            <a:endParaRPr lang="en-US" sz="5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355261"/>
            <a:ext cx="14192018" cy="556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45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🔹 Survey Questionnaire</a:t>
            </a:r>
            <a:endParaRPr lang="en-US" sz="45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  <a:p>
            <a:pPr marL="909955" lvl="1" indent="-454660" algn="l">
              <a:lnSpc>
                <a:spcPts val="4340"/>
              </a:lnSpc>
              <a:buFont typeface="Arial" panose="020B0604020202020204"/>
              <a:buChar char="•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Distributed via Google Forms (in Vietnamese)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909955" lvl="1" indent="-454660" algn="l">
              <a:lnSpc>
                <a:spcPts val="4340"/>
              </a:lnSpc>
              <a:buFont typeface="Arial" panose="020B0604020202020204"/>
              <a:buChar char="•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3 Sections: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909955" lvl="1" indent="-454660" algn="l">
              <a:lnSpc>
                <a:spcPts val="4340"/>
              </a:lnSpc>
              <a:buAutoNum type="arabicPeriod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Demographic information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909955" lvl="1" indent="-454660" algn="l">
              <a:lnSpc>
                <a:spcPts val="4340"/>
              </a:lnSpc>
              <a:buAutoNum type="arabicPeriod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Advantages of AI tools in writing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909955" lvl="1" indent="-454660" algn="l">
              <a:lnSpc>
                <a:spcPts val="4340"/>
              </a:lnSpc>
              <a:buAutoNum type="arabicPeriod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Disadvantages of AI tools in writing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algn="l">
              <a:lnSpc>
                <a:spcPts val="4340"/>
              </a:lnSpc>
            </a:pPr>
            <a:r>
              <a:rPr lang="en-US" sz="45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🔹 Semi-Structured Interviews</a:t>
            </a:r>
            <a:endParaRPr lang="en-US" sz="45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  <a:p>
            <a:pPr marL="909955" lvl="1" indent="-454660" algn="l">
              <a:lnSpc>
                <a:spcPts val="4340"/>
              </a:lnSpc>
              <a:buFont typeface="Arial" panose="020B0604020202020204"/>
              <a:buChar char="•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Conducted in Vietnamese (~1 hour each)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909955" lvl="1" indent="-454660" algn="l">
              <a:lnSpc>
                <a:spcPts val="4340"/>
              </a:lnSpc>
              <a:buFont typeface="Arial" panose="020B0604020202020204"/>
              <a:buChar char="•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Focused on students’ experiences &amp; perceptions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909955" lvl="1" indent="-454660" algn="l">
              <a:lnSpc>
                <a:spcPts val="4340"/>
              </a:lnSpc>
              <a:buFont typeface="Arial" panose="020B0604020202020204"/>
              <a:buChar char="•"/>
            </a:pPr>
            <a:r>
              <a:rPr lang="en-US" sz="4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Recorded and transcribed for analysis</a:t>
            </a:r>
            <a:endParaRPr lang="en-US" sz="4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1763" y="881048"/>
            <a:ext cx="988813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3. Methodology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633198" y="1960549"/>
            <a:ext cx="1118056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D</a:t>
            </a: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ata Analysis Methods</a:t>
            </a:r>
            <a:endParaRPr lang="en-US" sz="5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3836" y="3453888"/>
            <a:ext cx="13793391" cy="311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  <a:spcBef>
                <a:spcPct val="0"/>
              </a:spcBef>
            </a:pPr>
            <a:r>
              <a:rPr lang="en-US" sz="4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Quantitative Analysis</a:t>
            </a:r>
            <a:endParaRPr lang="en-US" sz="4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  <a:p>
            <a:pPr marL="848360" lvl="1" indent="-424180" algn="l">
              <a:lnSpc>
                <a:spcPts val="404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Used means, standard deviations, and percentages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848360" lvl="1" indent="-424180" algn="l">
              <a:lnSpc>
                <a:spcPts val="404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Results displayed in tables for clarity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algn="l">
              <a:lnSpc>
                <a:spcPts val="4045"/>
              </a:lnSpc>
              <a:spcBef>
                <a:spcPct val="0"/>
              </a:spcBef>
            </a:pPr>
            <a:r>
              <a:rPr lang="en-US" sz="4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Qualitative Analysis</a:t>
            </a:r>
            <a:endParaRPr lang="en-US" sz="4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  <a:p>
            <a:pPr marL="848360" lvl="1" indent="-424180" algn="l">
              <a:lnSpc>
                <a:spcPts val="404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Audio recorded and transcribed verbatim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848360" lvl="1" indent="-424180" algn="l">
              <a:lnSpc>
                <a:spcPts val="4045"/>
              </a:lnSpc>
              <a:spcBef>
                <a:spcPct val="0"/>
              </a:spcBef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Thematic analysis used: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7512" y="6580377"/>
            <a:ext cx="13269714" cy="155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8360" lvl="1" indent="-424180" algn="l">
              <a:lnSpc>
                <a:spcPts val="404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Coded independently by 4 researchers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848360" lvl="1" indent="-424180" algn="l">
              <a:lnSpc>
                <a:spcPts val="404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Reviewed for consensus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  <a:p>
            <a:pPr marL="848360" lvl="1" indent="-424180" algn="l">
              <a:lnSpc>
                <a:spcPts val="404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Recurring patterns grouped into broader themes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3836" y="8510544"/>
            <a:ext cx="1527006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8360" lvl="1" indent="-424180" algn="ctr">
              <a:lnSpc>
                <a:spcPts val="404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Member-checking for data accuracy and trustworthiness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60490"/>
            <a:ext cx="15867381" cy="7771778"/>
          </a:xfrm>
          <a:custGeom>
            <a:avLst/>
            <a:gdLst/>
            <a:ahLst/>
            <a:cxnLst/>
            <a:rect l="l" t="t" r="r" b="b"/>
            <a:pathLst>
              <a:path w="15867381" h="7771778">
                <a:moveTo>
                  <a:pt x="0" y="0"/>
                </a:moveTo>
                <a:lnTo>
                  <a:pt x="15867381" y="0"/>
                </a:lnTo>
                <a:lnTo>
                  <a:pt x="15867381" y="7771778"/>
                </a:lnTo>
                <a:lnTo>
                  <a:pt x="0" y="777177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0149" y="830567"/>
            <a:ext cx="988813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4. Results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21587" y="1600811"/>
            <a:ext cx="12165393" cy="8122739"/>
          </a:xfrm>
          <a:custGeom>
            <a:avLst/>
            <a:gdLst/>
            <a:ahLst/>
            <a:cxnLst/>
            <a:rect l="l" t="t" r="r" b="b"/>
            <a:pathLst>
              <a:path w="12165393" h="8122739">
                <a:moveTo>
                  <a:pt x="0" y="0"/>
                </a:moveTo>
                <a:lnTo>
                  <a:pt x="12165393" y="0"/>
                </a:lnTo>
                <a:lnTo>
                  <a:pt x="12165393" y="8122740"/>
                </a:lnTo>
                <a:lnTo>
                  <a:pt x="0" y="812274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70889"/>
            <a:ext cx="988813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4. Results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76766" y="1692112"/>
            <a:ext cx="11943426" cy="7834449"/>
          </a:xfrm>
          <a:custGeom>
            <a:avLst/>
            <a:gdLst/>
            <a:ahLst/>
            <a:cxnLst/>
            <a:rect l="l" t="t" r="r" b="b"/>
            <a:pathLst>
              <a:path w="11943426" h="7834449">
                <a:moveTo>
                  <a:pt x="0" y="0"/>
                </a:moveTo>
                <a:lnTo>
                  <a:pt x="11943426" y="0"/>
                </a:lnTo>
                <a:lnTo>
                  <a:pt x="11943426" y="7834449"/>
                </a:lnTo>
                <a:lnTo>
                  <a:pt x="0" y="783444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70889"/>
            <a:ext cx="9888139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7555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4. Results</a:t>
            </a:r>
            <a:endParaRPr lang="en-US" sz="7555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357" y="1268627"/>
            <a:ext cx="15657285" cy="8650650"/>
          </a:xfrm>
          <a:custGeom>
            <a:avLst/>
            <a:gdLst/>
            <a:ahLst/>
            <a:cxnLst/>
            <a:rect l="l" t="t" r="r" b="b"/>
            <a:pathLst>
              <a:path w="15657285" h="8650650">
                <a:moveTo>
                  <a:pt x="0" y="0"/>
                </a:moveTo>
                <a:lnTo>
                  <a:pt x="15657286" y="0"/>
                </a:lnTo>
                <a:lnTo>
                  <a:pt x="15657286" y="8650650"/>
                </a:lnTo>
                <a:lnTo>
                  <a:pt x="0" y="865065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23264"/>
            <a:ext cx="13907512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25"/>
              </a:lnSpc>
              <a:spcBef>
                <a:spcPct val="0"/>
              </a:spcBef>
            </a:pPr>
            <a:r>
              <a:rPr lang="en-US" sz="536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Advantages of AI tools in writing</a:t>
            </a:r>
            <a:endParaRPr lang="en-US" sz="536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2382" y="1268627"/>
            <a:ext cx="14408165" cy="8660227"/>
          </a:xfrm>
          <a:custGeom>
            <a:avLst/>
            <a:gdLst/>
            <a:ahLst/>
            <a:cxnLst/>
            <a:rect l="l" t="t" r="r" b="b"/>
            <a:pathLst>
              <a:path w="14408165" h="8660227">
                <a:moveTo>
                  <a:pt x="0" y="0"/>
                </a:moveTo>
                <a:lnTo>
                  <a:pt x="14408165" y="0"/>
                </a:lnTo>
                <a:lnTo>
                  <a:pt x="14408165" y="8660226"/>
                </a:lnTo>
                <a:lnTo>
                  <a:pt x="0" y="866022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23264"/>
            <a:ext cx="14676634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25"/>
              </a:lnSpc>
              <a:spcBef>
                <a:spcPct val="0"/>
              </a:spcBef>
            </a:pPr>
            <a:r>
              <a:rPr lang="en-US" sz="536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Advantages of AI tools in writing</a:t>
            </a:r>
            <a:endParaRPr lang="en-US" sz="536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58793"/>
            <a:ext cx="5140515" cy="6048570"/>
          </a:xfrm>
          <a:custGeom>
            <a:avLst/>
            <a:gdLst/>
            <a:ahLst/>
            <a:cxnLst/>
            <a:rect l="l" t="t" r="r" b="b"/>
            <a:pathLst>
              <a:path w="5140515" h="6048570">
                <a:moveTo>
                  <a:pt x="0" y="0"/>
                </a:moveTo>
                <a:lnTo>
                  <a:pt x="5140515" y="0"/>
                </a:lnTo>
                <a:lnTo>
                  <a:pt x="5140515" y="6048570"/>
                </a:lnTo>
                <a:lnTo>
                  <a:pt x="0" y="604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74513" y="4056007"/>
            <a:ext cx="5140515" cy="6048570"/>
          </a:xfrm>
          <a:custGeom>
            <a:avLst/>
            <a:gdLst/>
            <a:ahLst/>
            <a:cxnLst/>
            <a:rect l="l" t="t" r="r" b="b"/>
            <a:pathLst>
              <a:path w="5140515" h="6048570">
                <a:moveTo>
                  <a:pt x="0" y="0"/>
                </a:moveTo>
                <a:lnTo>
                  <a:pt x="5140515" y="0"/>
                </a:lnTo>
                <a:lnTo>
                  <a:pt x="5140515" y="6048570"/>
                </a:lnTo>
                <a:lnTo>
                  <a:pt x="0" y="604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394956" y="1143000"/>
            <a:ext cx="10346387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Table of contents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3180" y="2998571"/>
            <a:ext cx="5821718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0"/>
              </a:lnSpc>
            </a:pPr>
            <a:r>
              <a:rPr lang="en-US" sz="6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1. Introduction</a:t>
            </a: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ctr">
              <a:lnSpc>
                <a:spcPts val="7190"/>
              </a:lnSpc>
            </a:pP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5587727"/>
            <a:ext cx="7256231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0"/>
              </a:lnSpc>
            </a:pPr>
            <a:r>
              <a:rPr lang="en-US" sz="6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2. Literature Review</a:t>
            </a: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ctr">
              <a:lnSpc>
                <a:spcPts val="7190"/>
              </a:lnSpc>
            </a:pP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0600" y="7734300"/>
            <a:ext cx="5897880" cy="1845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5"/>
              </a:lnSpc>
            </a:pPr>
            <a:r>
              <a:rPr lang="en-US" sz="6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3. Methodology</a:t>
            </a: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ctr">
              <a:lnSpc>
                <a:spcPts val="7195"/>
              </a:lnSpc>
            </a:pP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568150" y="3105369"/>
            <a:ext cx="7251258" cy="184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5"/>
              </a:lnSpc>
            </a:pPr>
            <a:r>
              <a:rPr lang="en-US" sz="6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4. Results </a:t>
            </a: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l">
              <a:lnSpc>
                <a:spcPts val="7195"/>
              </a:lnSpc>
            </a:pP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87004" y="6627793"/>
            <a:ext cx="6317230" cy="184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5"/>
              </a:lnSpc>
            </a:pPr>
            <a:r>
              <a:rPr lang="en-US" sz="6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5. Conclusion</a:t>
            </a: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ctr">
              <a:lnSpc>
                <a:spcPts val="7195"/>
              </a:lnSpc>
            </a:pPr>
            <a:endParaRPr lang="en-US" sz="6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4429" y="1268627"/>
            <a:ext cx="14300725" cy="8595648"/>
          </a:xfrm>
          <a:custGeom>
            <a:avLst/>
            <a:gdLst/>
            <a:ahLst/>
            <a:cxnLst/>
            <a:rect l="l" t="t" r="r" b="b"/>
            <a:pathLst>
              <a:path w="14300725" h="8595648">
                <a:moveTo>
                  <a:pt x="0" y="0"/>
                </a:moveTo>
                <a:lnTo>
                  <a:pt x="14300725" y="0"/>
                </a:lnTo>
                <a:lnTo>
                  <a:pt x="14300725" y="8595648"/>
                </a:lnTo>
                <a:lnTo>
                  <a:pt x="0" y="859564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23264"/>
            <a:ext cx="1307429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25"/>
              </a:lnSpc>
              <a:spcBef>
                <a:spcPct val="0"/>
              </a:spcBef>
            </a:pPr>
            <a:r>
              <a:rPr lang="en-US" sz="536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Advantages of AI tools in writing</a:t>
            </a:r>
            <a:endParaRPr lang="en-US" sz="536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75483"/>
            <a:ext cx="16704225" cy="7182817"/>
          </a:xfrm>
          <a:custGeom>
            <a:avLst/>
            <a:gdLst/>
            <a:ahLst/>
            <a:cxnLst/>
            <a:rect l="l" t="t" r="r" b="b"/>
            <a:pathLst>
              <a:path w="16704225" h="7182817">
                <a:moveTo>
                  <a:pt x="0" y="0"/>
                </a:moveTo>
                <a:lnTo>
                  <a:pt x="16704225" y="0"/>
                </a:lnTo>
                <a:lnTo>
                  <a:pt x="16704225" y="7182817"/>
                </a:lnTo>
                <a:lnTo>
                  <a:pt x="0" y="718281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23264"/>
            <a:ext cx="1307429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25"/>
              </a:lnSpc>
              <a:spcBef>
                <a:spcPct val="0"/>
              </a:spcBef>
            </a:pPr>
            <a:r>
              <a:rPr lang="en-US" sz="536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Disadvantages of AI tools in writing</a:t>
            </a:r>
            <a:endParaRPr lang="en-US" sz="536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125" y="1517144"/>
            <a:ext cx="17392582" cy="7577952"/>
          </a:xfrm>
          <a:custGeom>
            <a:avLst/>
            <a:gdLst/>
            <a:ahLst/>
            <a:cxnLst/>
            <a:rect l="l" t="t" r="r" b="b"/>
            <a:pathLst>
              <a:path w="17392582" h="7577952">
                <a:moveTo>
                  <a:pt x="0" y="0"/>
                </a:moveTo>
                <a:lnTo>
                  <a:pt x="17392582" y="0"/>
                </a:lnTo>
                <a:lnTo>
                  <a:pt x="17392582" y="7577952"/>
                </a:lnTo>
                <a:lnTo>
                  <a:pt x="0" y="757795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1108" r="-110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23264"/>
            <a:ext cx="1307429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25"/>
              </a:lnSpc>
              <a:spcBef>
                <a:spcPct val="0"/>
              </a:spcBef>
            </a:pPr>
            <a:r>
              <a:rPr lang="en-US" sz="536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Disadvantages of AI tools in writing</a:t>
            </a:r>
            <a:endParaRPr lang="en-US" sz="536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8592" y="2107511"/>
            <a:ext cx="17230816" cy="7150789"/>
          </a:xfrm>
          <a:custGeom>
            <a:avLst/>
            <a:gdLst/>
            <a:ahLst/>
            <a:cxnLst/>
            <a:rect l="l" t="t" r="r" b="b"/>
            <a:pathLst>
              <a:path w="17230816" h="7150789">
                <a:moveTo>
                  <a:pt x="0" y="0"/>
                </a:moveTo>
                <a:lnTo>
                  <a:pt x="17230816" y="0"/>
                </a:lnTo>
                <a:lnTo>
                  <a:pt x="17230816" y="7150789"/>
                </a:lnTo>
                <a:lnTo>
                  <a:pt x="0" y="715078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125" y="523264"/>
            <a:ext cx="13074297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25"/>
              </a:lnSpc>
              <a:spcBef>
                <a:spcPct val="0"/>
              </a:spcBef>
            </a:pPr>
            <a:r>
              <a:rPr lang="en-US" sz="536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Disadvantages of AI tools in writing</a:t>
            </a:r>
            <a:endParaRPr lang="en-US" sz="536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91425" y="7688153"/>
            <a:ext cx="10335425" cy="3140294"/>
          </a:xfrm>
          <a:custGeom>
            <a:avLst/>
            <a:gdLst/>
            <a:ahLst/>
            <a:cxnLst/>
            <a:rect l="l" t="t" r="r" b="b"/>
            <a:pathLst>
              <a:path w="10335425" h="3140294">
                <a:moveTo>
                  <a:pt x="0" y="0"/>
                </a:moveTo>
                <a:lnTo>
                  <a:pt x="10335425" y="0"/>
                </a:lnTo>
                <a:lnTo>
                  <a:pt x="10335425" y="3140294"/>
                </a:lnTo>
                <a:lnTo>
                  <a:pt x="0" y="3140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634507" y="5962223"/>
            <a:ext cx="5802241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38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Technical Improvement</a:t>
            </a:r>
            <a:endParaRPr lang="en-US" sz="38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38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Creativity Boost</a:t>
            </a:r>
            <a:endParaRPr lang="en-US" sz="38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38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Personalized Learning</a:t>
            </a:r>
            <a:endParaRPr lang="en-US" sz="38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3000"/>
              </a:lnSpc>
            </a:pPr>
            <a:endParaRPr sz="3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1861" y="1818703"/>
            <a:ext cx="13237130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75"/>
              </a:lnSpc>
              <a:spcBef>
                <a:spcPct val="0"/>
              </a:spcBef>
            </a:pPr>
            <a:r>
              <a:rPr lang="en-US" sz="6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Summary of Main Findings</a:t>
            </a:r>
            <a:endParaRPr lang="en-US" sz="6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7110426" y="3204159"/>
            <a:ext cx="3345597" cy="717531"/>
            <a:chOff x="0" y="0"/>
            <a:chExt cx="881145" cy="1889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81145" cy="188979"/>
            </a:xfrm>
            <a:custGeom>
              <a:avLst/>
              <a:gdLst/>
              <a:ahLst/>
              <a:cxnLst/>
              <a:rect l="l" t="t" r="r" b="b"/>
              <a:pathLst>
                <a:path w="881145" h="188979">
                  <a:moveTo>
                    <a:pt x="94490" y="0"/>
                  </a:moveTo>
                  <a:lnTo>
                    <a:pt x="786655" y="0"/>
                  </a:lnTo>
                  <a:cubicBezTo>
                    <a:pt x="811715" y="0"/>
                    <a:pt x="835749" y="9955"/>
                    <a:pt x="853470" y="27675"/>
                  </a:cubicBezTo>
                  <a:cubicBezTo>
                    <a:pt x="871190" y="45396"/>
                    <a:pt x="881145" y="69429"/>
                    <a:pt x="881145" y="94490"/>
                  </a:cubicBezTo>
                  <a:lnTo>
                    <a:pt x="881145" y="94490"/>
                  </a:lnTo>
                  <a:cubicBezTo>
                    <a:pt x="881145" y="119550"/>
                    <a:pt x="871190" y="143584"/>
                    <a:pt x="853470" y="161304"/>
                  </a:cubicBezTo>
                  <a:cubicBezTo>
                    <a:pt x="835749" y="179024"/>
                    <a:pt x="811715" y="188979"/>
                    <a:pt x="786655" y="188979"/>
                  </a:cubicBezTo>
                  <a:lnTo>
                    <a:pt x="94490" y="188979"/>
                  </a:lnTo>
                  <a:cubicBezTo>
                    <a:pt x="69429" y="188979"/>
                    <a:pt x="45396" y="179024"/>
                    <a:pt x="27675" y="161304"/>
                  </a:cubicBezTo>
                  <a:cubicBezTo>
                    <a:pt x="9955" y="143584"/>
                    <a:pt x="0" y="119550"/>
                    <a:pt x="0" y="94490"/>
                  </a:cubicBezTo>
                  <a:lnTo>
                    <a:pt x="0" y="94490"/>
                  </a:lnTo>
                  <a:cubicBezTo>
                    <a:pt x="0" y="69429"/>
                    <a:pt x="9955" y="45396"/>
                    <a:pt x="27675" y="27675"/>
                  </a:cubicBezTo>
                  <a:cubicBezTo>
                    <a:pt x="45396" y="9955"/>
                    <a:pt x="69429" y="0"/>
                    <a:pt x="944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8B7E4">
                    <a:alpha val="29000"/>
                  </a:srgbClr>
                </a:gs>
                <a:gs pos="100000">
                  <a:srgbClr val="70659C">
                    <a:alpha val="29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81145" cy="227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0"/>
                </a:lnSpc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379083" y="317182"/>
            <a:ext cx="10011283" cy="131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5"/>
              </a:lnSpc>
            </a:pPr>
            <a:r>
              <a:rPr lang="en-US" sz="756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5. Conclusion</a:t>
            </a:r>
            <a:endParaRPr lang="en-US" sz="756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326" y="4572002"/>
            <a:ext cx="7099367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800" b="1" i="1">
                <a:solidFill>
                  <a:srgbClr val="004AAD"/>
                </a:solidFill>
                <a:latin typeface="Times New Roman" panose="02020603050405020304" charset="0"/>
                <a:ea typeface="Be Vietnam Ultra-Bold Italics" panose="00000900000000000000"/>
                <a:cs typeface="Times New Roman" panose="02020603050405020304" charset="0"/>
                <a:sym typeface="Be Vietnam Ultra-Bold Italics" panose="00000900000000000000"/>
              </a:rPr>
              <a:t> Enhancing Academic Writing</a:t>
            </a:r>
            <a:endParaRPr lang="en-US" sz="3800" b="1" i="1">
              <a:solidFill>
                <a:srgbClr val="004AAD"/>
              </a:solidFill>
              <a:latin typeface="Times New Roman" panose="02020603050405020304" charset="0"/>
              <a:ea typeface="Be Vietnam Ultra-Bold Italics" panose="00000900000000000000"/>
              <a:cs typeface="Times New Roman" panose="02020603050405020304" charset="0"/>
              <a:sym typeface="Be Vietnam Ultra-Bold Italics" panose="000009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49166" y="4572002"/>
            <a:ext cx="4191953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800" b="1" i="1">
                <a:solidFill>
                  <a:srgbClr val="004AAD"/>
                </a:solidFill>
                <a:latin typeface="Times New Roman" panose="02020603050405020304" charset="0"/>
                <a:ea typeface="Be Vietnam Ultra-Bold Italics" panose="00000900000000000000"/>
                <a:cs typeface="Times New Roman" panose="02020603050405020304" charset="0"/>
                <a:sym typeface="Be Vietnam Ultra-Bold Italics" panose="00000900000000000000"/>
              </a:rPr>
              <a:t>Potential Drawbacks</a:t>
            </a:r>
            <a:endParaRPr lang="en-US" sz="3800" b="1" i="1">
              <a:solidFill>
                <a:srgbClr val="004AAD"/>
              </a:solidFill>
              <a:latin typeface="Times New Roman" panose="02020603050405020304" charset="0"/>
              <a:ea typeface="Be Vietnam Ultra-Bold Italics" panose="00000900000000000000"/>
              <a:cs typeface="Times New Roman" panose="02020603050405020304" charset="0"/>
              <a:sym typeface="Be Vietnam Ultra-Bold Italics" panose="000009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386704" y="5962223"/>
            <a:ext cx="6116876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ctr">
              <a:lnSpc>
                <a:spcPts val="4620"/>
              </a:lnSpc>
              <a:buFont typeface="Arial" panose="020B0604020202020204"/>
              <a:buChar char="•"/>
            </a:pPr>
            <a:r>
              <a:rPr lang="en-US" sz="38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Diminished Creativity</a:t>
            </a:r>
            <a:endParaRPr lang="en-US" sz="38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712470" lvl="1" indent="-356235" algn="ctr">
              <a:lnSpc>
                <a:spcPts val="4620"/>
              </a:lnSpc>
              <a:buFont typeface="Arial" panose="020B0604020202020204"/>
              <a:buChar char="•"/>
            </a:pPr>
            <a:r>
              <a:rPr lang="en-US" sz="38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Reduced Critical Thinking</a:t>
            </a:r>
            <a:endParaRPr lang="en-US" sz="38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712470" lvl="1" indent="-356235" algn="ctr">
              <a:lnSpc>
                <a:spcPts val="4620"/>
              </a:lnSpc>
              <a:buFont typeface="Arial" panose="020B0604020202020204"/>
              <a:buChar char="•"/>
            </a:pPr>
            <a:r>
              <a:rPr lang="en-US" sz="38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Social Isolation</a:t>
            </a:r>
            <a:endParaRPr lang="en-US" sz="38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42965" y="8694420"/>
            <a:ext cx="7032625" cy="592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=&gt; balanced AI integration.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38951" y="3058090"/>
            <a:ext cx="235136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Be Vietnam Ultra-Bold" panose="00000900000000000000"/>
                <a:cs typeface="Times New Roman" panose="02020603050405020304" charset="0"/>
                <a:sym typeface="Be Vietnam Ultra-Bold" panose="00000900000000000000"/>
              </a:rPr>
              <a:t>AI Tools</a:t>
            </a:r>
            <a:endParaRPr lang="en-US" sz="5000" b="1">
              <a:solidFill>
                <a:srgbClr val="004AAD"/>
              </a:solidFill>
              <a:latin typeface="Times New Roman" panose="02020603050405020304" charset="0"/>
              <a:ea typeface="Be Vietnam Ultra-Bold" panose="00000900000000000000"/>
              <a:cs typeface="Times New Roman" panose="02020603050405020304" charset="0"/>
              <a:sym typeface="Be Vietnam Ultra-Bold" panose="00000900000000000000"/>
            </a:endParaRPr>
          </a:p>
        </p:txBody>
      </p:sp>
      <p:sp>
        <p:nvSpPr>
          <p:cNvPr id="15" name="AutoShape 15"/>
          <p:cNvSpPr/>
          <p:nvPr/>
        </p:nvSpPr>
        <p:spPr>
          <a:xfrm flipH="1">
            <a:off x="3404487" y="3542278"/>
            <a:ext cx="4234463" cy="1096399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9990316" y="3542278"/>
            <a:ext cx="4454826" cy="1096399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H="1">
            <a:off x="3242997" y="5168902"/>
            <a:ext cx="6605" cy="859995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>
            <a:off x="14445142" y="5135882"/>
            <a:ext cx="0" cy="893016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43885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028700" y="3359491"/>
            <a:ext cx="16230600" cy="3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0" lvl="1" indent="-539750" algn="just">
              <a:lnSpc>
                <a:spcPts val="7000"/>
              </a:lnSpc>
              <a:buFont typeface="Arial" panose="020B0604020202020204"/>
              <a:buChar char="•"/>
            </a:pP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Limited Generalizability</a:t>
            </a:r>
            <a:endParaRPr lang="en-US" sz="5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1079500" lvl="1" indent="-539750" algn="just">
              <a:lnSpc>
                <a:spcPts val="7000"/>
              </a:lnSpc>
              <a:buFont typeface="Arial" panose="020B0604020202020204"/>
              <a:buChar char="•"/>
            </a:pP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Reliance on Self-Reported Perceptions</a:t>
            </a:r>
            <a:endParaRPr lang="en-US" sz="5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1079500" lvl="1" indent="-539750" algn="just">
              <a:lnSpc>
                <a:spcPts val="7000"/>
              </a:lnSpc>
              <a:buFont typeface="Arial" panose="020B0604020202020204"/>
              <a:buChar char="•"/>
            </a:pP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Rapid Evolution of AI</a:t>
            </a:r>
            <a:endParaRPr lang="en-US" sz="5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7000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1143000"/>
            <a:ext cx="7465692" cy="1029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7555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Limitations</a:t>
            </a:r>
            <a:endParaRPr lang="en-US" sz="7555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43885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771191" y="3327444"/>
            <a:ext cx="15192210" cy="3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0" lvl="1" indent="-539750" algn="just">
              <a:lnSpc>
                <a:spcPts val="7000"/>
              </a:lnSpc>
              <a:buFont typeface="Arial" panose="020B0604020202020204"/>
              <a:buChar char="•"/>
            </a:pP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Broader Scope</a:t>
            </a:r>
            <a:endParaRPr lang="en-US" sz="5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1079500" lvl="1" indent="-539750" algn="just">
              <a:lnSpc>
                <a:spcPts val="7000"/>
              </a:lnSpc>
              <a:buFont typeface="Arial" panose="020B0604020202020204"/>
              <a:buChar char="•"/>
            </a:pP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Mixed-Methods Approach</a:t>
            </a:r>
            <a:endParaRPr lang="en-US" sz="5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1079500" lvl="1" indent="-539750" algn="just">
              <a:lnSpc>
                <a:spcPts val="7000"/>
              </a:lnSpc>
              <a:buFont typeface="Arial" panose="020B0604020202020204"/>
              <a:buChar char="•"/>
            </a:pP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Longitudinal Studies</a:t>
            </a:r>
            <a:endParaRPr lang="en-US" sz="5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1079500" lvl="1" indent="-539750" algn="just">
              <a:lnSpc>
                <a:spcPts val="7000"/>
              </a:lnSpc>
              <a:buFont typeface="Arial" panose="020B0604020202020204"/>
              <a:buChar char="•"/>
            </a:pP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Di</a:t>
            </a:r>
            <a:r>
              <a:rPr lang="en-US" sz="50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scipline-Specific Insights</a:t>
            </a:r>
            <a:endParaRPr lang="en-US" sz="50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89720" y="1143000"/>
            <a:ext cx="10984742" cy="1029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7555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Future Directions</a:t>
            </a:r>
            <a:endParaRPr lang="en-US" sz="7555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14724" y="1755893"/>
            <a:ext cx="9358363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7555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Recomendations</a:t>
            </a:r>
            <a:endParaRPr lang="en-US" sz="7555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0" y="4768735"/>
            <a:ext cx="5907012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Promote Responsible Use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Integrate into Curriculum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Foster Critical Evaluation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847938" y="3150415"/>
            <a:ext cx="411365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i="1">
                <a:solidFill>
                  <a:srgbClr val="004AAD"/>
                </a:solidFill>
                <a:latin typeface="Times New Roman" panose="02020603050405020304" charset="0"/>
                <a:ea typeface="Be Vietnam Ultra-Bold Italics" panose="00000900000000000000"/>
                <a:cs typeface="Times New Roman" panose="02020603050405020304" charset="0"/>
                <a:sym typeface="Be Vietnam Ultra-Bold Italics" panose="00000900000000000000"/>
              </a:rPr>
              <a:t> Lecturers</a:t>
            </a:r>
            <a:endParaRPr lang="en-US" sz="5000" b="1" i="1">
              <a:solidFill>
                <a:srgbClr val="004AAD"/>
              </a:solidFill>
              <a:latin typeface="Times New Roman" panose="02020603050405020304" charset="0"/>
              <a:ea typeface="Be Vietnam Ultra-Bold Italics" panose="00000900000000000000"/>
              <a:cs typeface="Times New Roman" panose="02020603050405020304" charset="0"/>
              <a:sym typeface="Be Vietnam Ultra-Bold Italics" panose="00000900000000000000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7120598" y="3140891"/>
            <a:ext cx="334831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i="1">
                <a:solidFill>
                  <a:srgbClr val="004AAD"/>
                </a:solidFill>
                <a:latin typeface="Times New Roman" panose="02020603050405020304" charset="0"/>
                <a:ea typeface="Be Vietnam Ultra-Bold Italics" panose="00000900000000000000"/>
                <a:cs typeface="Times New Roman" panose="02020603050405020304" charset="0"/>
                <a:sym typeface="Be Vietnam Ultra-Bold Italics" panose="00000900000000000000"/>
              </a:rPr>
              <a:t>Students</a:t>
            </a:r>
            <a:endParaRPr lang="en-US" sz="5000" b="1" i="1">
              <a:solidFill>
                <a:srgbClr val="004AAD"/>
              </a:solidFill>
              <a:latin typeface="Times New Roman" panose="02020603050405020304" charset="0"/>
              <a:ea typeface="Be Vietnam Ultra-Bold Italics" panose="00000900000000000000"/>
              <a:cs typeface="Times New Roman" panose="02020603050405020304" charset="0"/>
              <a:sym typeface="Be Vietnam Ultra-Bold Italics" panose="00000900000000000000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12988078" y="3140891"/>
            <a:ext cx="427122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i="1">
                <a:solidFill>
                  <a:srgbClr val="004AAD"/>
                </a:solidFill>
                <a:latin typeface="Times New Roman" panose="02020603050405020304" charset="0"/>
                <a:ea typeface="Be Vietnam Ultra-Bold Italics" panose="00000900000000000000"/>
                <a:cs typeface="Times New Roman" panose="02020603050405020304" charset="0"/>
                <a:sym typeface="Be Vietnam Ultra-Bold Italics" panose="00000900000000000000"/>
              </a:rPr>
              <a:t>Policymakers </a:t>
            </a:r>
            <a:endParaRPr lang="en-US" sz="5000" b="1" i="1">
              <a:solidFill>
                <a:srgbClr val="004AAD"/>
              </a:solidFill>
              <a:latin typeface="Times New Roman" panose="02020603050405020304" charset="0"/>
              <a:ea typeface="Be Vietnam Ultra-Bold Italics" panose="00000900000000000000"/>
              <a:cs typeface="Times New Roman" panose="02020603050405020304" charset="0"/>
              <a:sym typeface="Be Vietnam Ultra-Bold Italics" panose="00000900000000000000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5826676" y="4768735"/>
            <a:ext cx="6634648" cy="302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Use as a Learning Aid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Prioritize Independent Writing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Understand AI Limitations.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Verify Content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Attend Workshops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0"/>
              </a:lnSpc>
            </a:pPr>
            <a:endParaRPr sz="3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12064780" y="4768735"/>
            <a:ext cx="6117817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Discipline-Specific Guidelines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Invest in Resources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647700" lvl="1" indent="-323850" algn="just">
              <a:lnSpc>
                <a:spcPts val="420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Support Training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58793"/>
            <a:ext cx="5140515" cy="6048570"/>
          </a:xfrm>
          <a:custGeom>
            <a:avLst/>
            <a:gdLst/>
            <a:ahLst/>
            <a:cxnLst/>
            <a:rect l="l" t="t" r="r" b="b"/>
            <a:pathLst>
              <a:path w="5140515" h="6048570">
                <a:moveTo>
                  <a:pt x="0" y="0"/>
                </a:moveTo>
                <a:lnTo>
                  <a:pt x="5140515" y="0"/>
                </a:lnTo>
                <a:lnTo>
                  <a:pt x="5140515" y="6048570"/>
                </a:lnTo>
                <a:lnTo>
                  <a:pt x="0" y="604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01370" y="1076325"/>
            <a:ext cx="16951325" cy="895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Ab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u-Al-Aish, A. (2023). The Effect of Using a Smart E-Learning App on the Academic Achievement of Eighth-Grade Students. Science and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Technology</a:t>
            </a:r>
            <a:r>
              <a:rPr lang="en-US" sz="2560" u="none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E</a:t>
            </a:r>
            <a:r>
              <a:rPr lang="en-US" sz="2560" u="none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d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ucat</a:t>
            </a:r>
            <a:r>
              <a:rPr lang="en-US" sz="2560" u="none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io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n, </a:t>
            </a:r>
            <a:r>
              <a:rPr lang="en-US" sz="2560" u="none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1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9(</a:t>
            </a:r>
            <a:r>
              <a:rPr lang="en-US" sz="2560" u="none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4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).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Dobr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in, S. I. (2023). AI a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nd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wr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itin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g.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Broad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vi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ew Press.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Grimes, M., &amp; Warschauer, M. (2023). The False Promise of ChatGPT: How Overreliance on AI Undermines Learning.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Computers &amp; Education, 104(1), 45–62.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Kang, J., &amp; Yi, Y. (2023). Beyond ChatGPT: Multimodal generative AI for L2 writers. Journal of Second Language Writing.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Lee, Y.-J., Davis, R. O., &amp; Lee, S. O. (2024). University students’ perceptions of artificial intelligence-based tools for English writing courses. Online Journal of Communication and Media Technologies, 14(1).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Li, B., Wang, C., Bonk, C., &amp; Kou, X. (2024). Exploring inventions in self-directed language learning with generative AI: Implementations and perspectives of YouTube content creators. TechTrends.</a:t>
            </a:r>
            <a:r>
              <a:rPr lang="en-US" sz="2560" i="1" u="sng">
                <a:solidFill>
                  <a:srgbClr val="004AAD"/>
                </a:solidFill>
                <a:latin typeface="Times New Roman" panose="02020603050405020304" charset="0"/>
                <a:ea typeface="Be Vietnam Italics" panose="00000500000000000000"/>
                <a:cs typeface="Times New Roman" panose="02020603050405020304" charset="0"/>
                <a:sym typeface="Be Vietnam Italics" panose="00000500000000000000"/>
                <a:hlinkClick r:id="rId3" tooltip="https://doi.org/10.1007/s11528-024-00960-3"/>
              </a:rPr>
              <a:t> https://doi.org/10.1007/s11528-024-00960-3</a:t>
            </a:r>
            <a:endParaRPr lang="en-US" sz="2560" i="1" u="sng">
              <a:solidFill>
                <a:srgbClr val="004AAD"/>
              </a:solidFill>
              <a:latin typeface="Times New Roman" panose="02020603050405020304" charset="0"/>
              <a:ea typeface="Be Vietnam Italics" panose="00000500000000000000"/>
              <a:cs typeface="Times New Roman" panose="02020603050405020304" charset="0"/>
              <a:sym typeface="Be Vietnam Italics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Luckin, R. (2016). Intelligence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un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leashed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: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An argumen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t fo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r AI in 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education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. Pearson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Marzuki, Widiati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, U., Rusdin, D., Darwin, &amp; Indrawati, I. (2023). The impact of AI writing tools on the</a:t>
            </a: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 content and organization of students’ writing: EFL teachers’ perspective. Cogent Education, 10(2).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Wang, C. (2024). Exploring Students’ Generative AI-Assisted Writing Processes: Perceptions and Experiences from Native and Nonnative English Speakers. Technology Knowledge and Learning.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2585"/>
              </a:lnSpc>
            </a:pPr>
            <a:r>
              <a:rPr lang="en-US" sz="256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Yeruva, Ajay Reddy. (2023). Providing A Personalized Healthcare Service To The Patients Using AIOPs Monitoring. Eduvest-Journal of Universal Studies, 3(2), 327–334.</a:t>
            </a:r>
            <a:endParaRPr lang="en-US" sz="256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2585"/>
              </a:lnSpc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62600" y="55507"/>
            <a:ext cx="7848159" cy="103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85"/>
              </a:lnSpc>
              <a:spcBef>
                <a:spcPct val="0"/>
              </a:spcBef>
            </a:pPr>
            <a:r>
              <a:rPr lang="en-US" sz="7555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References</a:t>
            </a:r>
            <a:endParaRPr lang="en-US" sz="7555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94164" y="1954516"/>
            <a:ext cx="8624345" cy="8624345"/>
          </a:xfrm>
          <a:custGeom>
            <a:avLst/>
            <a:gdLst/>
            <a:ahLst/>
            <a:cxnLst/>
            <a:rect l="l" t="t" r="r" b="b"/>
            <a:pathLst>
              <a:path w="8624345" h="8624345">
                <a:moveTo>
                  <a:pt x="0" y="0"/>
                </a:moveTo>
                <a:lnTo>
                  <a:pt x="8624345" y="0"/>
                </a:lnTo>
                <a:lnTo>
                  <a:pt x="8624345" y="8624345"/>
                </a:lnTo>
                <a:lnTo>
                  <a:pt x="0" y="8624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>
            <a:off x="-186569" y="-483186"/>
            <a:ext cx="8624345" cy="8624345"/>
          </a:xfrm>
          <a:custGeom>
            <a:avLst/>
            <a:gdLst/>
            <a:ahLst/>
            <a:cxnLst/>
            <a:rect l="l" t="t" r="r" b="b"/>
            <a:pathLst>
              <a:path w="8624345" h="8624345">
                <a:moveTo>
                  <a:pt x="0" y="0"/>
                </a:moveTo>
                <a:lnTo>
                  <a:pt x="8624345" y="0"/>
                </a:lnTo>
                <a:lnTo>
                  <a:pt x="8624345" y="8624346"/>
                </a:lnTo>
                <a:lnTo>
                  <a:pt x="0" y="8624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5041888" y="4435935"/>
            <a:ext cx="9304551" cy="154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75"/>
              </a:lnSpc>
              <a:spcBef>
                <a:spcPct val="0"/>
              </a:spcBef>
            </a:pPr>
            <a:r>
              <a:rPr lang="en-US" sz="12000" u="none" strike="noStrike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Thank You</a:t>
            </a:r>
            <a:endParaRPr lang="en-US" sz="12000" u="none" strike="noStrike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84068" y="4405919"/>
            <a:ext cx="12355250" cy="140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00605" lvl="1" indent="-1150620" algn="l">
              <a:lnSpc>
                <a:spcPts val="10975"/>
              </a:lnSpc>
              <a:spcBef>
                <a:spcPct val="0"/>
              </a:spcBef>
              <a:buAutoNum type="arabicPeriod"/>
            </a:pPr>
            <a:r>
              <a:rPr lang="en-US" sz="10655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Introduction</a:t>
            </a:r>
            <a:endParaRPr lang="en-US" sz="10655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grpSp>
        <p:nvGrpSpPr>
          <p:cNvPr id="4" name="Group 4"/>
          <p:cNvGrpSpPr/>
          <p:nvPr/>
        </p:nvGrpSpPr>
        <p:grpSpPr>
          <a:xfrm rot="0">
            <a:off x="1028700" y="1028700"/>
            <a:ext cx="5312719" cy="8403618"/>
            <a:chOff x="0" y="0"/>
            <a:chExt cx="1017619" cy="16096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7619" cy="1609663"/>
            </a:xfrm>
            <a:custGeom>
              <a:avLst/>
              <a:gdLst/>
              <a:ahLst/>
              <a:cxnLst/>
              <a:rect l="l" t="t" r="r" b="b"/>
              <a:pathLst>
                <a:path w="1017619" h="1609663">
                  <a:moveTo>
                    <a:pt x="33517" y="0"/>
                  </a:moveTo>
                  <a:lnTo>
                    <a:pt x="984103" y="0"/>
                  </a:lnTo>
                  <a:cubicBezTo>
                    <a:pt x="1002614" y="0"/>
                    <a:pt x="1017619" y="15006"/>
                    <a:pt x="1017619" y="33517"/>
                  </a:cubicBezTo>
                  <a:lnTo>
                    <a:pt x="1017619" y="1576146"/>
                  </a:lnTo>
                  <a:cubicBezTo>
                    <a:pt x="1017619" y="1585035"/>
                    <a:pt x="1014088" y="1593560"/>
                    <a:pt x="1007803" y="1599846"/>
                  </a:cubicBezTo>
                  <a:cubicBezTo>
                    <a:pt x="1001517" y="1606132"/>
                    <a:pt x="992992" y="1609663"/>
                    <a:pt x="984103" y="1609663"/>
                  </a:cubicBezTo>
                  <a:lnTo>
                    <a:pt x="33517" y="1609663"/>
                  </a:lnTo>
                  <a:cubicBezTo>
                    <a:pt x="15006" y="1609663"/>
                    <a:pt x="0" y="1594657"/>
                    <a:pt x="0" y="1576146"/>
                  </a:cubicBezTo>
                  <a:lnTo>
                    <a:pt x="0" y="33517"/>
                  </a:lnTo>
                  <a:cubicBezTo>
                    <a:pt x="0" y="15006"/>
                    <a:pt x="15006" y="0"/>
                    <a:pt x="33517" y="0"/>
                  </a:cubicBezTo>
                  <a:close/>
                </a:path>
              </a:pathLst>
            </a:custGeom>
            <a:blipFill>
              <a:blip r:embed="rId2"/>
              <a:stretch>
                <a:fillRect l="-15446" r="-1544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5400000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5400000"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58793"/>
            <a:ext cx="5140515" cy="6048570"/>
          </a:xfrm>
          <a:custGeom>
            <a:avLst/>
            <a:gdLst/>
            <a:ahLst/>
            <a:cxnLst/>
            <a:rect l="l" t="t" r="r" b="b"/>
            <a:pathLst>
              <a:path w="5140515" h="6048570">
                <a:moveTo>
                  <a:pt x="0" y="0"/>
                </a:moveTo>
                <a:lnTo>
                  <a:pt x="5140515" y="0"/>
                </a:lnTo>
                <a:lnTo>
                  <a:pt x="5140515" y="6048570"/>
                </a:lnTo>
                <a:lnTo>
                  <a:pt x="0" y="604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74513" y="3378418"/>
            <a:ext cx="5140515" cy="6048570"/>
          </a:xfrm>
          <a:custGeom>
            <a:avLst/>
            <a:gdLst/>
            <a:ahLst/>
            <a:cxnLst/>
            <a:rect l="l" t="t" r="r" b="b"/>
            <a:pathLst>
              <a:path w="5140515" h="6048570">
                <a:moveTo>
                  <a:pt x="0" y="0"/>
                </a:moveTo>
                <a:lnTo>
                  <a:pt x="5140515" y="0"/>
                </a:lnTo>
                <a:lnTo>
                  <a:pt x="5140515" y="6048571"/>
                </a:lnTo>
                <a:lnTo>
                  <a:pt x="0" y="6048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94767" y="1713636"/>
            <a:ext cx="16992248" cy="819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9490" lvl="1" indent="-499745" algn="just">
              <a:lnSpc>
                <a:spcPts val="6480"/>
              </a:lnSpc>
              <a:buFont typeface="Arial" panose="020B0604020202020204"/>
              <a:buChar char="•"/>
            </a:pPr>
            <a:r>
              <a:rPr lang="en-US" sz="5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 Rapid AI development → strong impact on academic writing.</a:t>
            </a:r>
            <a:endParaRPr lang="en-US" sz="5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999490" lvl="1" indent="-499745" algn="just">
              <a:lnSpc>
                <a:spcPts val="6480"/>
              </a:lnSpc>
              <a:buFont typeface="Arial" panose="020B0604020202020204"/>
              <a:buChar char="•"/>
            </a:pPr>
            <a:r>
              <a:rPr lang="en-US" sz="5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Common tools: ChatGPT, Grammarly, Quillbot, Gemini.</a:t>
            </a:r>
            <a:endParaRPr lang="en-US" sz="5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999490" lvl="1" indent="-499745" algn="just">
              <a:lnSpc>
                <a:spcPts val="6480"/>
              </a:lnSpc>
              <a:buFont typeface="Arial" panose="020B0604020202020204"/>
              <a:buChar char="•"/>
            </a:pPr>
            <a:r>
              <a:rPr lang="en-US" sz="5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Benefits: grammar correction, vocabulary expansion, and idea suggestion.</a:t>
            </a:r>
            <a:endParaRPr lang="en-US" sz="5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999490" lvl="1" indent="-499745" algn="just">
              <a:lnSpc>
                <a:spcPts val="6480"/>
              </a:lnSpc>
              <a:buFont typeface="Arial" panose="020B0604020202020204"/>
              <a:buChar char="•"/>
            </a:pPr>
            <a:r>
              <a:rPr lang="en-US" sz="5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Challenges: plagiarism, reduced creativity, ethical concerns.</a:t>
            </a:r>
            <a:endParaRPr lang="en-US" sz="5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marL="999490" lvl="1" indent="-499745" algn="just">
              <a:lnSpc>
                <a:spcPts val="6480"/>
              </a:lnSpc>
              <a:buFont typeface="Arial" panose="020B0604020202020204"/>
              <a:buChar char="•"/>
            </a:pPr>
            <a:r>
              <a:rPr lang="en-US" sz="5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Need to explore AI use among non-English majors – often lack proper guidance.</a:t>
            </a:r>
            <a:endParaRPr lang="en-US" sz="5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5595"/>
              </a:lnSpc>
            </a:pPr>
            <a:endParaRPr sz="5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1445" y="527391"/>
            <a:ext cx="16725570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1.1.Background to the Study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1309" y="759191"/>
            <a:ext cx="12468295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1.2. Research Questions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731696"/>
            <a:ext cx="16230600" cy="462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5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 1. How do non-English majors perceive the benefits of using AI tools to develop English writing skills?</a:t>
            </a:r>
            <a:endParaRPr lang="en-US" sz="5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5800"/>
              </a:lnSpc>
            </a:pPr>
            <a:endParaRPr sz="55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5800"/>
              </a:lnSpc>
            </a:pPr>
            <a:r>
              <a:rPr lang="en-US" sz="55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 2. What disadvantages do non-English majors encounter when using AI tools to develop English writing skills?</a:t>
            </a:r>
            <a:endParaRPr lang="en-US" sz="55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7060"/>
              </a:lnSpc>
            </a:pPr>
            <a:endParaRPr sz="55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6004" y="2018731"/>
            <a:ext cx="8661996" cy="8268269"/>
          </a:xfrm>
          <a:custGeom>
            <a:avLst/>
            <a:gdLst/>
            <a:ahLst/>
            <a:cxnLst/>
            <a:rect l="l" t="t" r="r" b="b"/>
            <a:pathLst>
              <a:path w="8661996" h="8268269">
                <a:moveTo>
                  <a:pt x="0" y="0"/>
                </a:moveTo>
                <a:lnTo>
                  <a:pt x="8661996" y="0"/>
                </a:lnTo>
                <a:lnTo>
                  <a:pt x="8661996" y="8268269"/>
                </a:lnTo>
                <a:lnTo>
                  <a:pt x="0" y="8268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028700" y="778430"/>
            <a:ext cx="16230600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5"/>
              </a:lnSpc>
              <a:spcBef>
                <a:spcPct val="0"/>
              </a:spcBef>
            </a:pPr>
            <a:r>
              <a:rPr lang="en-US" sz="8000" b="1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1.3. Significance of the Study</a:t>
            </a:r>
            <a:endParaRPr lang="en-US" sz="8000" b="1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9156" y="2337973"/>
            <a:ext cx="15950144" cy="731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60"/>
              </a:lnSpc>
            </a:pPr>
            <a:r>
              <a:rPr lang="en-US" sz="53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Study contributions:</a:t>
            </a:r>
            <a:endParaRPr lang="en-US" sz="53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5660"/>
              </a:lnSpc>
            </a:pPr>
            <a:endParaRPr sz="53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5660"/>
              </a:lnSpc>
            </a:pPr>
            <a:r>
              <a:rPr lang="en-US" sz="53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-Highlights the dual role of AI in education.</a:t>
            </a:r>
            <a:endParaRPr lang="en-US" sz="53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5660"/>
              </a:lnSpc>
            </a:pPr>
            <a:endParaRPr sz="53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5660"/>
              </a:lnSpc>
            </a:pPr>
            <a:r>
              <a:rPr lang="en-US" sz="53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-Promotes ethical, balanced AI use in writing.</a:t>
            </a:r>
            <a:endParaRPr lang="en-US" sz="53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6080"/>
              </a:lnSpc>
            </a:pPr>
            <a:endParaRPr sz="53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5660"/>
              </a:lnSpc>
            </a:pPr>
            <a:r>
              <a:rPr lang="en-US" sz="53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-Supports teachers, students, and policymakers in AI integration.</a:t>
            </a:r>
            <a:endParaRPr lang="en-US" sz="53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  <a:p>
            <a:pPr algn="just">
              <a:lnSpc>
                <a:spcPts val="5660"/>
              </a:lnSpc>
            </a:pPr>
            <a:endParaRPr sz="53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ts val="5660"/>
              </a:lnSpc>
            </a:pPr>
            <a:r>
              <a:rPr lang="en-US" sz="5300">
                <a:solidFill>
                  <a:srgbClr val="004AAD"/>
                </a:solidFill>
                <a:latin typeface="Times New Roman" panose="02020603050405020304" charset="0"/>
                <a:ea typeface="Be Vietnam" panose="00000500000000000000"/>
                <a:cs typeface="Times New Roman" panose="02020603050405020304" charset="0"/>
                <a:sym typeface="Be Vietnam" panose="00000500000000000000"/>
              </a:rPr>
              <a:t>-Contributes to broader debates on AI in higher education.</a:t>
            </a:r>
            <a:endParaRPr lang="en-US" sz="5300">
              <a:solidFill>
                <a:srgbClr val="004AAD"/>
              </a:solidFill>
              <a:latin typeface="Times New Roman" panose="02020603050405020304" charset="0"/>
              <a:ea typeface="Be Vietnam" panose="00000500000000000000"/>
              <a:cs typeface="Times New Roman" panose="02020603050405020304" charset="0"/>
              <a:sym typeface="Be Vietnam" panose="000005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18868" y="5143500"/>
            <a:ext cx="7269132" cy="4259798"/>
          </a:xfrm>
          <a:custGeom>
            <a:avLst/>
            <a:gdLst/>
            <a:ahLst/>
            <a:cxnLst/>
            <a:rect l="l" t="t" r="r" b="b"/>
            <a:pathLst>
              <a:path w="7269132" h="4259798">
                <a:moveTo>
                  <a:pt x="0" y="0"/>
                </a:moveTo>
                <a:lnTo>
                  <a:pt x="7269132" y="0"/>
                </a:lnTo>
                <a:lnTo>
                  <a:pt x="7269132" y="4259798"/>
                </a:lnTo>
                <a:lnTo>
                  <a:pt x="0" y="4259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4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3035" y="123825"/>
            <a:ext cx="15006320" cy="10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60"/>
              </a:lnSpc>
              <a:spcBef>
                <a:spcPct val="0"/>
              </a:spcBef>
            </a:pPr>
            <a:r>
              <a:rPr lang="en-US" sz="63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2. Literature Review</a:t>
            </a:r>
            <a:endParaRPr lang="en-US" sz="63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1089776"/>
            <a:ext cx="9582354" cy="74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3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2.1 The role of AI in education</a:t>
            </a:r>
            <a:endParaRPr lang="en-US" sz="43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113" y="2290843"/>
            <a:ext cx="17461905" cy="130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6130" lvl="1" indent="-393065" algn="just">
              <a:lnSpc>
                <a:spcPts val="5095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Like other sectors, the education sector has undergone significant transformation through the implementation of AI and education (Yeruva, 2023).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731228"/>
            <a:ext cx="10624531" cy="2585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Educational systems are integrating AI tools to enhance the learning experience for students, thereby increasing their engagement in learning. (Alneyadi et al., 2023).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3035" y="123825"/>
            <a:ext cx="16019145" cy="10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60"/>
              </a:lnSpc>
              <a:spcBef>
                <a:spcPct val="0"/>
              </a:spcBef>
            </a:pPr>
            <a:r>
              <a:rPr lang="en-US" sz="7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2. Literature Review</a:t>
            </a:r>
            <a:endParaRPr lang="en-US" sz="7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089776"/>
            <a:ext cx="11180567" cy="74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5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2.2 Advantages of AI tools in writing</a:t>
            </a:r>
            <a:endParaRPr lang="en-US" sz="45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2210103"/>
            <a:ext cx="17935486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Faiz et al. (2023) empirically confirmed these advancements, finding that AI-aided writing had 37% fewer grammatical errors and significantly richer word choice than human-only compositions. 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4731228"/>
            <a:ext cx="17935486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Research by Kang and Yi (2023) and Li et al. (2024) highlights how next-generation platforms strengthen literacy skills by blending visual, auditory, and interactive features with standard writing methods.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7247733"/>
            <a:ext cx="17935486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35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Luckin et al. (2016) found that adaptive, student-specific learning not only accelerates comprehension but also increases engagement by delivering inclusive and interactive educational content.</a:t>
            </a:r>
            <a:endParaRPr lang="en-US" sz="35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3035" y="123825"/>
            <a:ext cx="16570325" cy="10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60"/>
              </a:lnSpc>
              <a:spcBef>
                <a:spcPct val="0"/>
              </a:spcBef>
            </a:pPr>
            <a:r>
              <a:rPr lang="en-US" sz="7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2. Literature Review</a:t>
            </a:r>
            <a:endParaRPr lang="en-US" sz="7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089776"/>
            <a:ext cx="12621210" cy="74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5000" b="1">
                <a:solidFill>
                  <a:srgbClr val="004AAD"/>
                </a:solidFill>
                <a:latin typeface="Times New Roman" panose="02020603050405020304" charset="0"/>
                <a:ea typeface="DejaVu Serif Bold" panose="02060803050605020204"/>
                <a:cs typeface="Times New Roman" panose="02020603050405020304" charset="0"/>
                <a:sym typeface="DejaVu Serif Bold" panose="02060803050605020204"/>
              </a:rPr>
              <a:t>2.3. Disadvantages of AI tools in writing</a:t>
            </a:r>
            <a:endParaRPr lang="en-US" sz="5000" b="1">
              <a:solidFill>
                <a:srgbClr val="004AAD"/>
              </a:solidFill>
              <a:latin typeface="Times New Roman" panose="02020603050405020304" charset="0"/>
              <a:ea typeface="DejaVu Serif Bold" panose="02060803050605020204"/>
              <a:cs typeface="Times New Roman" panose="02020603050405020304" charset="0"/>
              <a:sym typeface="DejaVu Serif Bold" panose="02060803050605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113" y="2346058"/>
            <a:ext cx="17544516" cy="118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A study by Wang (2024) found that students perceived ChatGPT's output as unoriginal and lacking creative depth.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4237673"/>
            <a:ext cx="17697629" cy="17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Overuse of these tools could encourage shallow interaction with writing activities, possibly weakening essential cognitive skills such as critical analysis, creative reasoning, and original expression (Grimes &amp; Warschauer, 2023).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7135178"/>
            <a:ext cx="17697629" cy="236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4620"/>
              </a:lnSpc>
              <a:buFont typeface="Arial" panose="020B0604020202020204"/>
              <a:buChar char="•"/>
            </a:pPr>
            <a:r>
              <a:rPr lang="en-US" sz="4000">
                <a:solidFill>
                  <a:srgbClr val="004AAD"/>
                </a:solidFill>
                <a:latin typeface="Times New Roman" panose="02020603050405020304" charset="0"/>
                <a:ea typeface="DejaVu Serif" panose="02060603050605020204"/>
                <a:cs typeface="Times New Roman" panose="02020603050405020304" charset="0"/>
                <a:sym typeface="DejaVu Serif" panose="02060603050605020204"/>
              </a:rPr>
              <a:t>Marzuki’s (2023) research supports the idea of not relying too heavily on AI-generated feedback at the expense of human feedback, suggesting that over-reliance on AI can weaken collaborative learning dynamics and limit students' overall development growth.</a:t>
            </a:r>
            <a:endParaRPr lang="en-US" sz="4000">
              <a:solidFill>
                <a:srgbClr val="004AAD"/>
              </a:solidFill>
              <a:latin typeface="Times New Roman" panose="02020603050405020304" charset="0"/>
              <a:ea typeface="DejaVu Serif" panose="02060603050605020204"/>
              <a:cs typeface="Times New Roman" panose="02020603050405020304" charset="0"/>
              <a:sym typeface="DejaVu Serif" panose="02060603050605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66.27669291338583,&quot;left&quot;:0,&quot;top&quot;:247.31425196850392,&quot;width&quot;:1431.7005511811021}"/>
</p:tagLst>
</file>

<file path=ppt/tags/tag2.xml><?xml version="1.0" encoding="utf-8"?>
<p:tagLst xmlns:p="http://schemas.openxmlformats.org/presentationml/2006/main">
  <p:tag name="KSO_WM_DIAGRAM_VIRTUALLY_FRAME" val="{&quot;height&quot;:366.27669291338583,&quot;left&quot;:0,&quot;top&quot;:247.31425196850392,&quot;width&quot;:1431.7005511811021}"/>
</p:tagLst>
</file>

<file path=ppt/tags/tag3.xml><?xml version="1.0" encoding="utf-8"?>
<p:tagLst xmlns:p="http://schemas.openxmlformats.org/presentationml/2006/main">
  <p:tag name="KSO_WM_DIAGRAM_VIRTUALLY_FRAME" val="{&quot;height&quot;:366.27669291338583,&quot;left&quot;:0,&quot;top&quot;:247.31425196850392,&quot;width&quot;:1431.7005511811021}"/>
</p:tagLst>
</file>

<file path=ppt/tags/tag4.xml><?xml version="1.0" encoding="utf-8"?>
<p:tagLst xmlns:p="http://schemas.openxmlformats.org/presentationml/2006/main">
  <p:tag name="KSO_WM_DIAGRAM_VIRTUALLY_FRAME" val="{&quot;height&quot;:366.27669291338583,&quot;left&quot;:0,&quot;top&quot;:247.31425196850392,&quot;width&quot;:1431.7005511811021}"/>
</p:tagLst>
</file>

<file path=ppt/tags/tag5.xml><?xml version="1.0" encoding="utf-8"?>
<p:tagLst xmlns:p="http://schemas.openxmlformats.org/presentationml/2006/main">
  <p:tag name="KSO_WM_DIAGRAM_VIRTUALLY_FRAME" val="{&quot;height&quot;:366.27669291338583,&quot;left&quot;:0,&quot;top&quot;:247.31425196850392,&quot;width&quot;:1431.7005511811021}"/>
</p:tagLst>
</file>

<file path=ppt/tags/tag6.xml><?xml version="1.0" encoding="utf-8"?>
<p:tagLst xmlns:p="http://schemas.openxmlformats.org/presentationml/2006/main">
  <p:tag name="KSO_WM_DIAGRAM_VIRTUALLY_FRAME" val="{&quot;height&quot;:366.27669291338583,&quot;left&quot;:0,&quot;top&quot;:247.31425196850392,&quot;width&quot;:1431.700551181102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7078</Words>
  <Application>WPS Presentation</Application>
  <PresentationFormat>On-screen Show (4:3)</PresentationFormat>
  <Paragraphs>252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SimSun</vt:lpstr>
      <vt:lpstr>Wingdings</vt:lpstr>
      <vt:lpstr>Be Vietnam</vt:lpstr>
      <vt:lpstr>Open Sans</vt:lpstr>
      <vt:lpstr>Be Vietnam Ultra-Bold</vt:lpstr>
      <vt:lpstr>DejaVu Serif Bold</vt:lpstr>
      <vt:lpstr>Arial</vt:lpstr>
      <vt:lpstr>DejaVu Serif</vt:lpstr>
      <vt:lpstr>Calibri</vt:lpstr>
      <vt:lpstr>Microsoft YaHei</vt:lpstr>
      <vt:lpstr>Arial Unicode MS</vt:lpstr>
      <vt:lpstr>Be Vietnam Ultra-Bold Italics</vt:lpstr>
      <vt:lpstr>Be Vietnam Italics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Tools in English Writing Development: Benefits and Challenges for Non-English Major Students at Thu Dau Mot University</dc:title>
  <dc:creator/>
  <cp:lastModifiedBy>Duyên Lê</cp:lastModifiedBy>
  <cp:revision>2</cp:revision>
  <dcterms:created xsi:type="dcterms:W3CDTF">2006-08-16T00:00:00Z</dcterms:created>
  <dcterms:modified xsi:type="dcterms:W3CDTF">2025-08-01T13:27:32Z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AC924BEFAF294B1A958886AC28CB487B_12</vt:lpwstr>
  </property>
  <property fmtid="{D5CDD505-2E9C-101B-9397-08002B2CF9AE}" pid="3" name="KSOProductBuildVer">
    <vt:lpwstr>1033-12.2.0.21931</vt:lpwstr>
  </property>
</Properties>
</file>