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Anton" charset="1" panose="00000500000000000000"/>
      <p:regular r:id="rId15"/>
    </p:embeddedFont>
    <p:embeddedFont>
      <p:font typeface="Barlow Italics" charset="1" panose="00000500000000000000"/>
      <p:regular r:id="rId16"/>
    </p:embeddedFont>
    <p:embeddedFont>
      <p:font typeface="Barlow Bold" charset="1" panose="00000800000000000000"/>
      <p:regular r:id="rId17"/>
    </p:embeddedFont>
    <p:embeddedFont>
      <p:font typeface="Open Sans 1" charset="1" panose="00000000000000000000"/>
      <p:regular r:id="rId18"/>
    </p:embeddedFont>
    <p:embeddedFont>
      <p:font typeface="Open Sans 1 Bold" charset="1" panose="00000000000000000000"/>
      <p:regular r:id="rId19"/>
    </p:embeddedFont>
    <p:embeddedFont>
      <p:font typeface="Open Sans 2" charset="1" panose="020B0606030504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14284" y="0"/>
            <a:ext cx="19516567" cy="10287000"/>
          </a:xfrm>
          <a:custGeom>
            <a:avLst/>
            <a:gdLst/>
            <a:ahLst/>
            <a:cxnLst/>
            <a:rect r="r" b="b" t="t" l="l"/>
            <a:pathLst>
              <a:path h="10287000" w="19516567">
                <a:moveTo>
                  <a:pt x="0" y="0"/>
                </a:moveTo>
                <a:lnTo>
                  <a:pt x="19516567" y="0"/>
                </a:lnTo>
                <a:lnTo>
                  <a:pt x="1951656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6480" r="0" b="-1648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26231" y="-40588"/>
            <a:ext cx="20081821" cy="10668467"/>
          </a:xfrm>
          <a:custGeom>
            <a:avLst/>
            <a:gdLst/>
            <a:ahLst/>
            <a:cxnLst/>
            <a:rect r="r" b="b" t="t" l="l"/>
            <a:pathLst>
              <a:path h="10668467" w="20081821">
                <a:moveTo>
                  <a:pt x="0" y="0"/>
                </a:moveTo>
                <a:lnTo>
                  <a:pt x="20081821" y="0"/>
                </a:lnTo>
                <a:lnTo>
                  <a:pt x="20081821" y="10668467"/>
                </a:lnTo>
                <a:lnTo>
                  <a:pt x="0" y="10668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0" t="0" r="-2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16633" y="8653314"/>
            <a:ext cx="3656509" cy="604986"/>
          </a:xfrm>
          <a:custGeom>
            <a:avLst/>
            <a:gdLst/>
            <a:ahLst/>
            <a:cxnLst/>
            <a:rect r="r" b="b" t="t" l="l"/>
            <a:pathLst>
              <a:path h="604986" w="3656509">
                <a:moveTo>
                  <a:pt x="0" y="0"/>
                </a:moveTo>
                <a:lnTo>
                  <a:pt x="3656509" y="0"/>
                </a:lnTo>
                <a:lnTo>
                  <a:pt x="3656509" y="604986"/>
                </a:lnTo>
                <a:lnTo>
                  <a:pt x="0" y="604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1153" r="0" b="-115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1028700"/>
            <a:ext cx="3656509" cy="604986"/>
          </a:xfrm>
          <a:custGeom>
            <a:avLst/>
            <a:gdLst/>
            <a:ahLst/>
            <a:cxnLst/>
            <a:rect r="r" b="b" t="t" l="l"/>
            <a:pathLst>
              <a:path h="604986" w="3656509">
                <a:moveTo>
                  <a:pt x="0" y="0"/>
                </a:moveTo>
                <a:lnTo>
                  <a:pt x="3656509" y="0"/>
                </a:lnTo>
                <a:lnTo>
                  <a:pt x="3656509" y="604986"/>
                </a:lnTo>
                <a:lnTo>
                  <a:pt x="0" y="604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1153" r="0" b="-1153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32776" y="2368200"/>
            <a:ext cx="14422448" cy="6003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0"/>
              </a:lnSpc>
            </a:pPr>
            <a:r>
              <a:rPr lang="en-US" sz="8000">
                <a:solidFill>
                  <a:srgbClr val="A0C9FF"/>
                </a:solidFill>
                <a:latin typeface="Anton"/>
                <a:ea typeface="Anton"/>
                <a:cs typeface="Anton"/>
                <a:sym typeface="Anton"/>
              </a:rPr>
              <a:t>AI IN ACADEMIC WRITING: A COMPARATIVE STUDY ON THE EFFECTIVENESS OF CHATGPT ASSISTANCE AND STUDENTS’ PERCEPTIONS AMONG UNIVERSITY LEARNERS.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32376" y="962025"/>
            <a:ext cx="816460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i="true">
                <a:solidFill>
                  <a:srgbClr val="273262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Panda English Center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110701" y="8926513"/>
            <a:ext cx="10066597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i="true">
                <a:solidFill>
                  <a:srgbClr val="273262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Trang Nguyen, An Pham, Ly Nguyen, Phuong Pham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8304687"/>
            <a:ext cx="16230600" cy="1201607"/>
          </a:xfrm>
          <a:custGeom>
            <a:avLst/>
            <a:gdLst/>
            <a:ahLst/>
            <a:cxnLst/>
            <a:rect r="r" b="b" t="t" l="l"/>
            <a:pathLst>
              <a:path h="1201607" w="16230600">
                <a:moveTo>
                  <a:pt x="0" y="0"/>
                </a:moveTo>
                <a:lnTo>
                  <a:pt x="16230600" y="0"/>
                </a:lnTo>
                <a:lnTo>
                  <a:pt x="16230600" y="1201607"/>
                </a:lnTo>
                <a:lnTo>
                  <a:pt x="0" y="1201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573760" y="8504746"/>
            <a:ext cx="1213702" cy="774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598"/>
              </a:lnSpc>
            </a:pPr>
            <a:r>
              <a:rPr lang="en-US" sz="3999" b="true">
                <a:solidFill>
                  <a:srgbClr val="383C5B"/>
                </a:solidFill>
                <a:latin typeface="Barlow Bold"/>
                <a:ea typeface="Barlow Bold"/>
                <a:cs typeface="Barlow Bold"/>
                <a:sym typeface="Barlow Bold"/>
              </a:rPr>
              <a:t>01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32477" y="2559695"/>
            <a:ext cx="14223046" cy="493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Open Sans 1"/>
                <a:ea typeface="Open Sans 1"/>
                <a:cs typeface="Open Sans 1"/>
                <a:sym typeface="Open Sans 1"/>
              </a:rPr>
              <a:t>TESOL alumni at EDC, IELTS teacher at Panda English Center (Hanoi)</a:t>
            </a:r>
          </a:p>
          <a:p>
            <a:pPr algn="just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Open Sans 1"/>
                <a:ea typeface="Open Sans 1"/>
                <a:cs typeface="Open Sans 1"/>
                <a:sym typeface="Open Sans 1"/>
              </a:rPr>
              <a:t>Resear</a:t>
            </a:r>
            <a:r>
              <a:rPr lang="en-US" sz="3500">
                <a:solidFill>
                  <a:srgbClr val="383C5B"/>
                </a:solidFill>
                <a:latin typeface="Open Sans 1"/>
                <a:ea typeface="Open Sans 1"/>
                <a:cs typeface="Open Sans 1"/>
                <a:sym typeface="Open Sans 1"/>
              </a:rPr>
              <a:t>ch: "AI in Academic Writing: Comparing the Effectiveness of ChatGPT Assistance and Student Perceptions"</a:t>
            </a:r>
          </a:p>
          <a:p>
            <a:pPr algn="just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Open Sans 1"/>
                <a:ea typeface="Open Sans 1"/>
                <a:cs typeface="Open Sans 1"/>
                <a:sym typeface="Open Sans 1"/>
              </a:rPr>
              <a:t>Reason: ChatGPT is increasingly used in education; IELTS learners at Panda use it without clear</a:t>
            </a:r>
            <a:r>
              <a:rPr lang="en-US" sz="3500">
                <a:solidFill>
                  <a:srgbClr val="383C5B"/>
                </a:solidFill>
                <a:latin typeface="Open Sans 1"/>
                <a:ea typeface="Open Sans 1"/>
                <a:cs typeface="Open Sans 1"/>
                <a:sym typeface="Open Sans 1"/>
              </a:rPr>
              <a:t> guidance</a:t>
            </a:r>
          </a:p>
          <a:p>
            <a:pPr algn="just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Open Sans 1"/>
                <a:ea typeface="Open Sans 1"/>
                <a:cs typeface="Open Sans 1"/>
                <a:sym typeface="Open Sans 1"/>
              </a:rPr>
              <a:t>Aim: Explore the actual effectiveness of ChatGPT and how students perceive it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43608" y="682555"/>
            <a:ext cx="4072322" cy="177701"/>
          </a:xfrm>
          <a:custGeom>
            <a:avLst/>
            <a:gdLst/>
            <a:ahLst/>
            <a:cxnLst/>
            <a:rect r="r" b="b" t="t" l="l"/>
            <a:pathLst>
              <a:path h="177701" w="4072322">
                <a:moveTo>
                  <a:pt x="0" y="0"/>
                </a:moveTo>
                <a:lnTo>
                  <a:pt x="4072322" y="0"/>
                </a:lnTo>
                <a:lnTo>
                  <a:pt x="4072322" y="177701"/>
                </a:lnTo>
                <a:lnTo>
                  <a:pt x="0" y="177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543" r="0" b="-3543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186978" y="682555"/>
            <a:ext cx="4072322" cy="177701"/>
          </a:xfrm>
          <a:custGeom>
            <a:avLst/>
            <a:gdLst/>
            <a:ahLst/>
            <a:cxnLst/>
            <a:rect r="r" b="b" t="t" l="l"/>
            <a:pathLst>
              <a:path h="177701" w="4072322">
                <a:moveTo>
                  <a:pt x="0" y="0"/>
                </a:moveTo>
                <a:lnTo>
                  <a:pt x="4072322" y="0"/>
                </a:lnTo>
                <a:lnTo>
                  <a:pt x="4072322" y="177701"/>
                </a:lnTo>
                <a:lnTo>
                  <a:pt x="0" y="177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543" r="0" b="-354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784487" y="1051087"/>
            <a:ext cx="8719027" cy="1251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96"/>
              </a:lnSpc>
            </a:pPr>
            <a:r>
              <a:rPr lang="en-US" sz="7354">
                <a:solidFill>
                  <a:srgbClr val="383C5B"/>
                </a:solidFill>
                <a:latin typeface="Anton"/>
                <a:ea typeface="Anton"/>
                <a:cs typeface="Anton"/>
                <a:sym typeface="Anton"/>
              </a:rPr>
              <a:t>RESEARCH INTRODUCTION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8304687"/>
            <a:ext cx="16230600" cy="1201607"/>
          </a:xfrm>
          <a:custGeom>
            <a:avLst/>
            <a:gdLst/>
            <a:ahLst/>
            <a:cxnLst/>
            <a:rect r="r" b="b" t="t" l="l"/>
            <a:pathLst>
              <a:path h="1201607" w="16230600">
                <a:moveTo>
                  <a:pt x="0" y="0"/>
                </a:moveTo>
                <a:lnTo>
                  <a:pt x="16230600" y="0"/>
                </a:lnTo>
                <a:lnTo>
                  <a:pt x="16230600" y="1201607"/>
                </a:lnTo>
                <a:lnTo>
                  <a:pt x="0" y="1201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573760" y="8504746"/>
            <a:ext cx="1213702" cy="68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598"/>
              </a:lnSpc>
            </a:pPr>
            <a:r>
              <a:rPr lang="en-US" sz="3999" b="true">
                <a:solidFill>
                  <a:srgbClr val="383C5B"/>
                </a:solidFill>
                <a:latin typeface="Barlow Bold"/>
                <a:ea typeface="Barlow Bold"/>
                <a:cs typeface="Barlow Bold"/>
                <a:sym typeface="Barlow Bold"/>
              </a:rPr>
              <a:t>02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979769" y="2887663"/>
            <a:ext cx="12328462" cy="431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383C5B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3500" b="true">
                <a:solidFill>
                  <a:srgbClr val="383C5B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Technology Acceptance Model (Davis, 1989)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383C5B"/>
                </a:solidFill>
                <a:latin typeface="Open Sans 1"/>
                <a:ea typeface="Open Sans 1"/>
                <a:cs typeface="Open Sans 1"/>
                <a:sym typeface="Open Sans 1"/>
              </a:rPr>
              <a:t>TAM suggests that two key factors shape whether users accept a new technology:</a:t>
            </a:r>
          </a:p>
          <a:p>
            <a:pPr algn="l" marL="800101" indent="-266700" lvl="2">
              <a:lnSpc>
                <a:spcPts val="4900"/>
              </a:lnSpc>
              <a:buAutoNum type="arabicPeriod" startAt="1"/>
            </a:pPr>
            <a:r>
              <a:rPr lang="en-US" sz="3500">
                <a:solidFill>
                  <a:srgbClr val="383C5B"/>
                </a:solidFill>
                <a:latin typeface="Open Sans 1"/>
                <a:ea typeface="Open Sans 1"/>
                <a:cs typeface="Open Sans 1"/>
                <a:sym typeface="Open Sans 1"/>
              </a:rPr>
              <a:t>Perceived Usefulness – does it help improve performance?</a:t>
            </a:r>
          </a:p>
          <a:p>
            <a:pPr algn="l" marL="800101" indent="-266700" lvl="2">
              <a:lnSpc>
                <a:spcPts val="4900"/>
              </a:lnSpc>
              <a:buAutoNum type="arabicPeriod" startAt="1"/>
            </a:pPr>
            <a:r>
              <a:rPr lang="en-US" sz="3500">
                <a:solidFill>
                  <a:srgbClr val="383C5B"/>
                </a:solidFill>
                <a:latin typeface="Open Sans 1"/>
                <a:ea typeface="Open Sans 1"/>
                <a:cs typeface="Open Sans 1"/>
                <a:sym typeface="Open Sans 1"/>
              </a:rPr>
              <a:t> Perceived Ease of Use – is it simple to use?</a:t>
            </a:r>
          </a:p>
          <a:p>
            <a:pPr algn="l" marL="800101" indent="-266700" lvl="2">
              <a:lnSpc>
                <a:spcPts val="490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43608" y="682555"/>
            <a:ext cx="4072322" cy="177701"/>
          </a:xfrm>
          <a:custGeom>
            <a:avLst/>
            <a:gdLst/>
            <a:ahLst/>
            <a:cxnLst/>
            <a:rect r="r" b="b" t="t" l="l"/>
            <a:pathLst>
              <a:path h="177701" w="4072322">
                <a:moveTo>
                  <a:pt x="0" y="0"/>
                </a:moveTo>
                <a:lnTo>
                  <a:pt x="4072322" y="0"/>
                </a:lnTo>
                <a:lnTo>
                  <a:pt x="4072322" y="177701"/>
                </a:lnTo>
                <a:lnTo>
                  <a:pt x="0" y="177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543" r="0" b="-3543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186978" y="682555"/>
            <a:ext cx="4072322" cy="177701"/>
          </a:xfrm>
          <a:custGeom>
            <a:avLst/>
            <a:gdLst/>
            <a:ahLst/>
            <a:cxnLst/>
            <a:rect r="r" b="b" t="t" l="l"/>
            <a:pathLst>
              <a:path h="177701" w="4072322">
                <a:moveTo>
                  <a:pt x="0" y="0"/>
                </a:moveTo>
                <a:lnTo>
                  <a:pt x="4072322" y="0"/>
                </a:lnTo>
                <a:lnTo>
                  <a:pt x="4072322" y="177701"/>
                </a:lnTo>
                <a:lnTo>
                  <a:pt x="0" y="177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543" r="0" b="-354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784487" y="1051087"/>
            <a:ext cx="8719027" cy="1251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96"/>
              </a:lnSpc>
            </a:pPr>
            <a:r>
              <a:rPr lang="en-US" sz="7354">
                <a:solidFill>
                  <a:srgbClr val="383C5B"/>
                </a:solidFill>
                <a:latin typeface="Anton"/>
                <a:ea typeface="Anton"/>
                <a:cs typeface="Anton"/>
                <a:sym typeface="Anton"/>
              </a:rPr>
              <a:t>LITERATURE REVIEW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8304687"/>
            <a:ext cx="16230600" cy="1201607"/>
          </a:xfrm>
          <a:custGeom>
            <a:avLst/>
            <a:gdLst/>
            <a:ahLst/>
            <a:cxnLst/>
            <a:rect r="r" b="b" t="t" l="l"/>
            <a:pathLst>
              <a:path h="1201607" w="16230600">
                <a:moveTo>
                  <a:pt x="0" y="0"/>
                </a:moveTo>
                <a:lnTo>
                  <a:pt x="16230600" y="0"/>
                </a:lnTo>
                <a:lnTo>
                  <a:pt x="16230600" y="1201607"/>
                </a:lnTo>
                <a:lnTo>
                  <a:pt x="0" y="1201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570200" y="8483600"/>
            <a:ext cx="1213702" cy="68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598"/>
              </a:lnSpc>
            </a:pPr>
            <a:r>
              <a:rPr lang="en-US" sz="3999" b="true">
                <a:solidFill>
                  <a:srgbClr val="383C5B"/>
                </a:solidFill>
                <a:latin typeface="Barlow Bold"/>
                <a:ea typeface="Barlow Bold"/>
                <a:cs typeface="Barlow Bold"/>
                <a:sym typeface="Barlow Bold"/>
              </a:rPr>
              <a:t>03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943608" y="682555"/>
            <a:ext cx="4072322" cy="177701"/>
          </a:xfrm>
          <a:custGeom>
            <a:avLst/>
            <a:gdLst/>
            <a:ahLst/>
            <a:cxnLst/>
            <a:rect r="r" b="b" t="t" l="l"/>
            <a:pathLst>
              <a:path h="177701" w="4072322">
                <a:moveTo>
                  <a:pt x="0" y="0"/>
                </a:moveTo>
                <a:lnTo>
                  <a:pt x="4072322" y="0"/>
                </a:lnTo>
                <a:lnTo>
                  <a:pt x="4072322" y="177701"/>
                </a:lnTo>
                <a:lnTo>
                  <a:pt x="0" y="177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543" r="0" b="-354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186978" y="682555"/>
            <a:ext cx="4072322" cy="177701"/>
          </a:xfrm>
          <a:custGeom>
            <a:avLst/>
            <a:gdLst/>
            <a:ahLst/>
            <a:cxnLst/>
            <a:rect r="r" b="b" t="t" l="l"/>
            <a:pathLst>
              <a:path h="177701" w="4072322">
                <a:moveTo>
                  <a:pt x="0" y="0"/>
                </a:moveTo>
                <a:lnTo>
                  <a:pt x="4072322" y="0"/>
                </a:lnTo>
                <a:lnTo>
                  <a:pt x="4072322" y="177701"/>
                </a:lnTo>
                <a:lnTo>
                  <a:pt x="0" y="177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543" r="0" b="-3543"/>
            </a:stretch>
          </a:blipFill>
        </p:spPr>
      </p: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2514600" y="3129887"/>
          <a:ext cx="13055600" cy="4225925"/>
        </p:xfrm>
        <a:graphic>
          <a:graphicData uri="http://schemas.openxmlformats.org/drawingml/2006/table">
            <a:tbl>
              <a:tblPr/>
              <a:tblGrid>
                <a:gridCol w="6527800"/>
                <a:gridCol w="6527800"/>
              </a:tblGrid>
              <a:tr h="143989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r>
                        <a:rPr lang="en-US" sz="3500" b="true">
                          <a:solidFill>
                            <a:srgbClr val="273262"/>
                          </a:solidFill>
                          <a:latin typeface="Open Sans 1 Bold"/>
                          <a:ea typeface="Open Sans 1 Bold"/>
                          <a:cs typeface="Open Sans 1 Bold"/>
                          <a:sym typeface="Open Sans 1 Bold"/>
                        </a:rPr>
                        <a:t>Participants</a:t>
                      </a:r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15 IELTS learners</a:t>
                      </a:r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89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r>
                        <a:rPr lang="en-US" sz="3500" b="true">
                          <a:solidFill>
                            <a:srgbClr val="000000"/>
                          </a:solidFill>
                          <a:latin typeface="Open Sans 1 Bold"/>
                          <a:ea typeface="Open Sans 1 Bold"/>
                          <a:cs typeface="Open Sans 1 Bold"/>
                          <a:sym typeface="Open Sans 1 Bold"/>
                        </a:rPr>
                        <a:t>Phase 1</a:t>
                      </a:r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Collect ChatGPT-assisted writing samples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34613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r>
                        <a:rPr lang="en-US" sz="3500" b="true">
                          <a:solidFill>
                            <a:srgbClr val="000000"/>
                          </a:solidFill>
                          <a:latin typeface="Open Sans 1 Bold"/>
                          <a:ea typeface="Open Sans 1 Bold"/>
                          <a:cs typeface="Open Sans 1 Bold"/>
                          <a:sym typeface="Open Sans 1 Bold"/>
                        </a:rPr>
                        <a:t>Phase 2</a:t>
                      </a:r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Google form survey</a:t>
                      </a:r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4784487" y="1051087"/>
            <a:ext cx="8719027" cy="1251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96"/>
              </a:lnSpc>
            </a:pPr>
            <a:r>
              <a:rPr lang="en-US" sz="7354">
                <a:solidFill>
                  <a:srgbClr val="383C5B"/>
                </a:solidFill>
                <a:latin typeface="Anton"/>
                <a:ea typeface="Anton"/>
                <a:cs typeface="Anton"/>
                <a:sym typeface="Anton"/>
              </a:rPr>
              <a:t>METHODOLOGY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808488" y="2488537"/>
            <a:ext cx="6671023" cy="121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383C5B"/>
                </a:solidFill>
                <a:latin typeface="Open Sans 1"/>
                <a:ea typeface="Open Sans 1"/>
                <a:cs typeface="Open Sans 1"/>
                <a:sym typeface="Open Sans 1"/>
              </a:rPr>
              <a:t>MIXED-METHODS APPROACH</a:t>
            </a:r>
          </a:p>
          <a:p>
            <a:pPr algn="l" marL="800101" indent="-266700" lvl="2">
              <a:lnSpc>
                <a:spcPts val="490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8304687"/>
            <a:ext cx="16230600" cy="1201607"/>
          </a:xfrm>
          <a:custGeom>
            <a:avLst/>
            <a:gdLst/>
            <a:ahLst/>
            <a:cxnLst/>
            <a:rect r="r" b="b" t="t" l="l"/>
            <a:pathLst>
              <a:path h="1201607" w="16230600">
                <a:moveTo>
                  <a:pt x="0" y="0"/>
                </a:moveTo>
                <a:lnTo>
                  <a:pt x="16230600" y="0"/>
                </a:lnTo>
                <a:lnTo>
                  <a:pt x="16230600" y="1201607"/>
                </a:lnTo>
                <a:lnTo>
                  <a:pt x="0" y="1201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3608" y="682555"/>
            <a:ext cx="4072322" cy="177701"/>
          </a:xfrm>
          <a:custGeom>
            <a:avLst/>
            <a:gdLst/>
            <a:ahLst/>
            <a:cxnLst/>
            <a:rect r="r" b="b" t="t" l="l"/>
            <a:pathLst>
              <a:path h="177701" w="4072322">
                <a:moveTo>
                  <a:pt x="0" y="0"/>
                </a:moveTo>
                <a:lnTo>
                  <a:pt x="4072322" y="0"/>
                </a:lnTo>
                <a:lnTo>
                  <a:pt x="4072322" y="177701"/>
                </a:lnTo>
                <a:lnTo>
                  <a:pt x="0" y="177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543" r="0" b="-354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186978" y="682555"/>
            <a:ext cx="4072322" cy="177701"/>
          </a:xfrm>
          <a:custGeom>
            <a:avLst/>
            <a:gdLst/>
            <a:ahLst/>
            <a:cxnLst/>
            <a:rect r="r" b="b" t="t" l="l"/>
            <a:pathLst>
              <a:path h="177701" w="4072322">
                <a:moveTo>
                  <a:pt x="0" y="0"/>
                </a:moveTo>
                <a:lnTo>
                  <a:pt x="4072322" y="0"/>
                </a:lnTo>
                <a:lnTo>
                  <a:pt x="4072322" y="177701"/>
                </a:lnTo>
                <a:lnTo>
                  <a:pt x="0" y="177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543" r="0" b="-354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828397" y="3904108"/>
            <a:ext cx="5020893" cy="4081451"/>
          </a:xfrm>
          <a:custGeom>
            <a:avLst/>
            <a:gdLst/>
            <a:ahLst/>
            <a:cxnLst/>
            <a:rect r="r" b="b" t="t" l="l"/>
            <a:pathLst>
              <a:path h="4081451" w="5020893">
                <a:moveTo>
                  <a:pt x="0" y="0"/>
                </a:moveTo>
                <a:lnTo>
                  <a:pt x="5020893" y="0"/>
                </a:lnTo>
                <a:lnTo>
                  <a:pt x="5020893" y="4081451"/>
                </a:lnTo>
                <a:lnTo>
                  <a:pt x="0" y="40814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59424" r="-25156" b="-48986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5256" y="3904108"/>
            <a:ext cx="5022270" cy="4081451"/>
          </a:xfrm>
          <a:custGeom>
            <a:avLst/>
            <a:gdLst/>
            <a:ahLst/>
            <a:cxnLst/>
            <a:rect r="r" b="b" t="t" l="l"/>
            <a:pathLst>
              <a:path h="4081451" w="5022270">
                <a:moveTo>
                  <a:pt x="0" y="0"/>
                </a:moveTo>
                <a:lnTo>
                  <a:pt x="5022270" y="0"/>
                </a:lnTo>
                <a:lnTo>
                  <a:pt x="5022270" y="4081451"/>
                </a:lnTo>
                <a:lnTo>
                  <a:pt x="0" y="40814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37241" r="-14146" b="-37241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92477" y="3904108"/>
            <a:ext cx="4998726" cy="4109199"/>
          </a:xfrm>
          <a:custGeom>
            <a:avLst/>
            <a:gdLst/>
            <a:ahLst/>
            <a:cxnLst/>
            <a:rect r="r" b="b" t="t" l="l"/>
            <a:pathLst>
              <a:path h="4109199" w="4998726">
                <a:moveTo>
                  <a:pt x="0" y="0"/>
                </a:moveTo>
                <a:lnTo>
                  <a:pt x="4998726" y="0"/>
                </a:lnTo>
                <a:lnTo>
                  <a:pt x="4998726" y="4109199"/>
                </a:lnTo>
                <a:lnTo>
                  <a:pt x="0" y="41091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7369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573760" y="8504746"/>
            <a:ext cx="1213702" cy="68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598"/>
              </a:lnSpc>
            </a:pPr>
            <a:r>
              <a:rPr lang="en-US" b="true" sz="3999">
                <a:solidFill>
                  <a:srgbClr val="383C5B"/>
                </a:solidFill>
                <a:latin typeface="Barlow Bold"/>
                <a:ea typeface="Barlow Bold"/>
                <a:cs typeface="Barlow Bold"/>
                <a:sym typeface="Barlow Bold"/>
              </a:rPr>
              <a:t>04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15256" y="2364233"/>
            <a:ext cx="5223771" cy="121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383C5B"/>
                </a:solidFill>
                <a:latin typeface="Open Sans 1"/>
                <a:ea typeface="Open Sans 1"/>
                <a:cs typeface="Open Sans 1"/>
                <a:sym typeface="Open Sans 1"/>
              </a:rPr>
              <a:t>Basic information: Band scores, education level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784487" y="1079662"/>
            <a:ext cx="8719027" cy="863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383C5B"/>
                </a:solidFill>
                <a:latin typeface="Anton"/>
                <a:ea typeface="Anton"/>
                <a:cs typeface="Anton"/>
                <a:sym typeface="Anton"/>
              </a:rPr>
              <a:t>ABOUT GOOGLE FORM SURVEY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828397" y="2364233"/>
            <a:ext cx="5223771" cy="121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383C5B"/>
                </a:solidFill>
                <a:latin typeface="Open Sans 1"/>
                <a:ea typeface="Open Sans 1"/>
                <a:cs typeface="Open Sans 1"/>
                <a:sym typeface="Open Sans 1"/>
              </a:rPr>
              <a:t>Questions based on TAM-Likert scales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579954" y="2364233"/>
            <a:ext cx="5223771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383C5B"/>
                </a:solidFill>
                <a:latin typeface="Open Sans 1"/>
                <a:ea typeface="Open Sans 1"/>
                <a:cs typeface="Open Sans 1"/>
                <a:sym typeface="Open Sans 1"/>
              </a:rPr>
              <a:t>Open-ended questions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71135" y="771406"/>
            <a:ext cx="10196659" cy="7820514"/>
          </a:xfrm>
          <a:custGeom>
            <a:avLst/>
            <a:gdLst/>
            <a:ahLst/>
            <a:cxnLst/>
            <a:rect r="r" b="b" t="t" l="l"/>
            <a:pathLst>
              <a:path h="7820514" w="10196659">
                <a:moveTo>
                  <a:pt x="0" y="0"/>
                </a:moveTo>
                <a:lnTo>
                  <a:pt x="10196659" y="0"/>
                </a:lnTo>
                <a:lnTo>
                  <a:pt x="10196659" y="7820514"/>
                </a:lnTo>
                <a:lnTo>
                  <a:pt x="0" y="7820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8449348"/>
            <a:ext cx="16230600" cy="1056946"/>
            <a:chOff x="0" y="0"/>
            <a:chExt cx="4274726" cy="27837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78373"/>
            </a:xfrm>
            <a:custGeom>
              <a:avLst/>
              <a:gdLst/>
              <a:ahLst/>
              <a:cxnLst/>
              <a:rect r="r" b="b" t="t" l="l"/>
              <a:pathLst>
                <a:path h="278373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78373"/>
                  </a:lnTo>
                  <a:lnTo>
                    <a:pt x="0" y="278373"/>
                  </a:lnTo>
                  <a:close/>
                </a:path>
              </a:pathLst>
            </a:custGeom>
            <a:solidFill>
              <a:srgbClr val="A0C9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274726" cy="3164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943608" y="682555"/>
            <a:ext cx="4072322" cy="177701"/>
          </a:xfrm>
          <a:custGeom>
            <a:avLst/>
            <a:gdLst/>
            <a:ahLst/>
            <a:cxnLst/>
            <a:rect r="r" b="b" t="t" l="l"/>
            <a:pathLst>
              <a:path h="177701" w="4072322">
                <a:moveTo>
                  <a:pt x="0" y="0"/>
                </a:moveTo>
                <a:lnTo>
                  <a:pt x="4072322" y="0"/>
                </a:lnTo>
                <a:lnTo>
                  <a:pt x="4072322" y="177701"/>
                </a:lnTo>
                <a:lnTo>
                  <a:pt x="0" y="1777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186978" y="682555"/>
            <a:ext cx="4072322" cy="177701"/>
          </a:xfrm>
          <a:custGeom>
            <a:avLst/>
            <a:gdLst/>
            <a:ahLst/>
            <a:cxnLst/>
            <a:rect r="r" b="b" t="t" l="l"/>
            <a:pathLst>
              <a:path h="177701" w="4072322">
                <a:moveTo>
                  <a:pt x="0" y="0"/>
                </a:moveTo>
                <a:lnTo>
                  <a:pt x="4072322" y="0"/>
                </a:lnTo>
                <a:lnTo>
                  <a:pt x="4072322" y="177701"/>
                </a:lnTo>
                <a:lnTo>
                  <a:pt x="0" y="1777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43608" y="1053568"/>
            <a:ext cx="8719027" cy="1251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96"/>
              </a:lnSpc>
              <a:spcBef>
                <a:spcPct val="0"/>
              </a:spcBef>
            </a:pPr>
            <a:r>
              <a:rPr lang="en-US" sz="7354">
                <a:solidFill>
                  <a:srgbClr val="383C5B"/>
                </a:solidFill>
                <a:latin typeface="Anton"/>
                <a:ea typeface="Anton"/>
                <a:cs typeface="Anton"/>
                <a:sym typeface="Anton"/>
              </a:rPr>
              <a:t>Key findings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573760" y="8590471"/>
            <a:ext cx="1213702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383C5B"/>
                </a:solidFill>
                <a:latin typeface="Barlow Bold"/>
                <a:ea typeface="Barlow Bold"/>
                <a:cs typeface="Barlow Bold"/>
                <a:sym typeface="Barlow Bold"/>
              </a:rPr>
              <a:t>05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04355" y="2505066"/>
            <a:ext cx="7095899" cy="5545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5565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Open Sans 2"/>
                <a:ea typeface="Open Sans 2"/>
                <a:cs typeface="Open Sans 2"/>
                <a:sym typeface="Open Sans 2"/>
              </a:rPr>
              <a:t>Helpful for brainstorming, organizing ideas, and improving vocabulary.</a:t>
            </a:r>
          </a:p>
          <a:p>
            <a:pPr algn="l" marL="755651" indent="-377825" lvl="1">
              <a:lnSpc>
                <a:spcPts val="5565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Open Sans 2"/>
                <a:ea typeface="Open Sans 2"/>
                <a:cs typeface="Open Sans 2"/>
                <a:sym typeface="Open Sans 2"/>
              </a:rPr>
              <a:t>Fast &amp; convenient.</a:t>
            </a:r>
          </a:p>
          <a:p>
            <a:pPr algn="l" marL="755651" indent="-377825" lvl="1">
              <a:lnSpc>
                <a:spcPts val="5565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Open Sans 2"/>
                <a:ea typeface="Open Sans 2"/>
                <a:cs typeface="Open Sans 2"/>
                <a:sym typeface="Open Sans 2"/>
              </a:rPr>
              <a:t>Concerns: over-reliance, less critical thinking.</a:t>
            </a:r>
          </a:p>
          <a:p>
            <a:pPr algn="l" marL="755651" indent="-377825" lvl="1">
              <a:lnSpc>
                <a:spcPts val="5565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Open Sans 2"/>
                <a:ea typeface="Open Sans 2"/>
                <a:cs typeface="Open Sans 2"/>
                <a:sym typeface="Open Sans 2"/>
              </a:rPr>
              <a:t>Better prompts are needed.</a:t>
            </a:r>
          </a:p>
          <a:p>
            <a:pPr algn="l">
              <a:lnSpc>
                <a:spcPts val="490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8304687"/>
            <a:ext cx="16230600" cy="1201607"/>
          </a:xfrm>
          <a:custGeom>
            <a:avLst/>
            <a:gdLst/>
            <a:ahLst/>
            <a:cxnLst/>
            <a:rect r="r" b="b" t="t" l="l"/>
            <a:pathLst>
              <a:path h="1201607" w="16230600">
                <a:moveTo>
                  <a:pt x="0" y="0"/>
                </a:moveTo>
                <a:lnTo>
                  <a:pt x="16230600" y="0"/>
                </a:lnTo>
                <a:lnTo>
                  <a:pt x="16230600" y="1201607"/>
                </a:lnTo>
                <a:lnTo>
                  <a:pt x="0" y="1201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570200" y="8483600"/>
            <a:ext cx="1213702" cy="68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598"/>
              </a:lnSpc>
            </a:pPr>
            <a:r>
              <a:rPr lang="en-US" sz="3999" b="true">
                <a:solidFill>
                  <a:srgbClr val="383C5B"/>
                </a:solidFill>
                <a:latin typeface="Barlow Bold"/>
                <a:ea typeface="Barlow Bold"/>
                <a:cs typeface="Barlow Bold"/>
                <a:sym typeface="Barlow Bold"/>
              </a:rPr>
              <a:t>06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943608" y="682555"/>
            <a:ext cx="4072322" cy="177701"/>
          </a:xfrm>
          <a:custGeom>
            <a:avLst/>
            <a:gdLst/>
            <a:ahLst/>
            <a:cxnLst/>
            <a:rect r="r" b="b" t="t" l="l"/>
            <a:pathLst>
              <a:path h="177701" w="4072322">
                <a:moveTo>
                  <a:pt x="0" y="0"/>
                </a:moveTo>
                <a:lnTo>
                  <a:pt x="4072322" y="0"/>
                </a:lnTo>
                <a:lnTo>
                  <a:pt x="4072322" y="177701"/>
                </a:lnTo>
                <a:lnTo>
                  <a:pt x="0" y="177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543" r="0" b="-354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186978" y="682555"/>
            <a:ext cx="4072322" cy="177701"/>
          </a:xfrm>
          <a:custGeom>
            <a:avLst/>
            <a:gdLst/>
            <a:ahLst/>
            <a:cxnLst/>
            <a:rect r="r" b="b" t="t" l="l"/>
            <a:pathLst>
              <a:path h="177701" w="4072322">
                <a:moveTo>
                  <a:pt x="0" y="0"/>
                </a:moveTo>
                <a:lnTo>
                  <a:pt x="4072322" y="0"/>
                </a:lnTo>
                <a:lnTo>
                  <a:pt x="4072322" y="177701"/>
                </a:lnTo>
                <a:lnTo>
                  <a:pt x="0" y="177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543" r="0" b="-3543"/>
            </a:stretch>
          </a:blipFill>
        </p:spPr>
      </p: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2514600" y="3129887"/>
          <a:ext cx="13055600" cy="4125802"/>
        </p:xfrm>
        <a:graphic>
          <a:graphicData uri="http://schemas.openxmlformats.org/drawingml/2006/table">
            <a:tbl>
              <a:tblPr/>
              <a:tblGrid>
                <a:gridCol w="13055600"/>
              </a:tblGrid>
              <a:tr h="143346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>
                          <a:solidFill>
                            <a:srgbClr val="273262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Using Ch</a:t>
                      </a:r>
                      <a:r>
                        <a:rPr lang="en-US" sz="3500">
                          <a:solidFill>
                            <a:srgbClr val="273262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atGPT as a support tool, not a replacement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16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Learning to pro</a:t>
                      </a:r>
                      <a:r>
                        <a:rPr lang="en-US" sz="35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m</a:t>
                      </a:r>
                      <a:r>
                        <a:rPr lang="en-US" sz="35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p</a:t>
                      </a:r>
                      <a:r>
                        <a:rPr lang="en-US" sz="35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t</a:t>
                      </a:r>
                      <a:r>
                        <a:rPr lang="en-US" sz="35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 </a:t>
                      </a:r>
                      <a:r>
                        <a:rPr lang="en-US" sz="35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and think critically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9FF"/>
                    </a:solidFill>
                  </a:tcPr>
                </a:tc>
              </a:tr>
              <a:tr h="134616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Teac</a:t>
                      </a:r>
                      <a:r>
                        <a:rPr lang="en-US" sz="35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hing AI literacy to keep independent thinking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4784487" y="1051087"/>
            <a:ext cx="8719027" cy="1251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96"/>
              </a:lnSpc>
            </a:pPr>
            <a:r>
              <a:rPr lang="en-US" sz="7354">
                <a:solidFill>
                  <a:srgbClr val="383C5B"/>
                </a:solidFill>
                <a:latin typeface="Anton"/>
                <a:ea typeface="Anton"/>
                <a:cs typeface="Anton"/>
                <a:sym typeface="Anton"/>
              </a:rPr>
              <a:t>Meaning &amp; pedagogy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449348"/>
            <a:ext cx="16230600" cy="1056946"/>
            <a:chOff x="0" y="0"/>
            <a:chExt cx="4274726" cy="2783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78373"/>
            </a:xfrm>
            <a:custGeom>
              <a:avLst/>
              <a:gdLst/>
              <a:ahLst/>
              <a:cxnLst/>
              <a:rect r="r" b="b" t="t" l="l"/>
              <a:pathLst>
                <a:path h="278373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78373"/>
                  </a:lnTo>
                  <a:lnTo>
                    <a:pt x="0" y="278373"/>
                  </a:lnTo>
                  <a:close/>
                </a:path>
              </a:pathLst>
            </a:custGeom>
            <a:solidFill>
              <a:srgbClr val="A0C9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3164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43608" y="682555"/>
            <a:ext cx="4072322" cy="177701"/>
          </a:xfrm>
          <a:custGeom>
            <a:avLst/>
            <a:gdLst/>
            <a:ahLst/>
            <a:cxnLst/>
            <a:rect r="r" b="b" t="t" l="l"/>
            <a:pathLst>
              <a:path h="177701" w="4072322">
                <a:moveTo>
                  <a:pt x="0" y="0"/>
                </a:moveTo>
                <a:lnTo>
                  <a:pt x="4072322" y="0"/>
                </a:lnTo>
                <a:lnTo>
                  <a:pt x="4072322" y="177701"/>
                </a:lnTo>
                <a:lnTo>
                  <a:pt x="0" y="177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186978" y="682555"/>
            <a:ext cx="4072322" cy="177701"/>
          </a:xfrm>
          <a:custGeom>
            <a:avLst/>
            <a:gdLst/>
            <a:ahLst/>
            <a:cxnLst/>
            <a:rect r="r" b="b" t="t" l="l"/>
            <a:pathLst>
              <a:path h="177701" w="4072322">
                <a:moveTo>
                  <a:pt x="0" y="0"/>
                </a:moveTo>
                <a:lnTo>
                  <a:pt x="4072322" y="0"/>
                </a:lnTo>
                <a:lnTo>
                  <a:pt x="4072322" y="177701"/>
                </a:lnTo>
                <a:lnTo>
                  <a:pt x="0" y="177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573760" y="8590471"/>
            <a:ext cx="1213702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383C5B"/>
                </a:solidFill>
                <a:latin typeface="Barlow Bold"/>
                <a:ea typeface="Barlow Bold"/>
                <a:cs typeface="Barlow Bold"/>
                <a:sym typeface="Barlow Bold"/>
              </a:rPr>
              <a:t>07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805858" y="3772215"/>
            <a:ext cx="6018839" cy="3728602"/>
            <a:chOff x="0" y="0"/>
            <a:chExt cx="986685" cy="6112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86685" cy="611240"/>
            </a:xfrm>
            <a:custGeom>
              <a:avLst/>
              <a:gdLst/>
              <a:ahLst/>
              <a:cxnLst/>
              <a:rect r="r" b="b" t="t" l="l"/>
              <a:pathLst>
                <a:path h="611240" w="986685">
                  <a:moveTo>
                    <a:pt x="0" y="0"/>
                  </a:moveTo>
                  <a:lnTo>
                    <a:pt x="986685" y="0"/>
                  </a:lnTo>
                  <a:lnTo>
                    <a:pt x="986685" y="611240"/>
                  </a:lnTo>
                  <a:lnTo>
                    <a:pt x="0" y="611240"/>
                  </a:lnTo>
                  <a:close/>
                </a:path>
              </a:pathLst>
            </a:custGeom>
            <a:solidFill>
              <a:srgbClr val="A0C9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986685" cy="6493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162903" y="4330321"/>
            <a:ext cx="5304749" cy="2555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6111" indent="-313055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83C5B"/>
                </a:solidFill>
                <a:latin typeface="Open Sans 2"/>
                <a:ea typeface="Open Sans 2"/>
                <a:cs typeface="Open Sans 2"/>
                <a:sym typeface="Open Sans 2"/>
              </a:rPr>
              <a:t>ChatGPT supports IELTS writing, especially for ideas &amp; vocabulary</a:t>
            </a:r>
          </a:p>
          <a:p>
            <a:pPr algn="l" marL="626111" indent="-313055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83C5B"/>
                </a:solidFill>
                <a:latin typeface="Open Sans 2"/>
                <a:ea typeface="Open Sans 2"/>
                <a:cs typeface="Open Sans 2"/>
                <a:sym typeface="Open Sans 2"/>
              </a:rPr>
              <a:t>But risk of over-reliance if not used critically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177559" y="3772215"/>
            <a:ext cx="6018839" cy="3728602"/>
            <a:chOff x="0" y="0"/>
            <a:chExt cx="986685" cy="6112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86685" cy="611240"/>
            </a:xfrm>
            <a:custGeom>
              <a:avLst/>
              <a:gdLst/>
              <a:ahLst/>
              <a:cxnLst/>
              <a:rect r="r" b="b" t="t" l="l"/>
              <a:pathLst>
                <a:path h="611240" w="986685">
                  <a:moveTo>
                    <a:pt x="0" y="0"/>
                  </a:moveTo>
                  <a:lnTo>
                    <a:pt x="986685" y="0"/>
                  </a:lnTo>
                  <a:lnTo>
                    <a:pt x="986685" y="611240"/>
                  </a:lnTo>
                  <a:lnTo>
                    <a:pt x="0" y="611240"/>
                  </a:lnTo>
                  <a:close/>
                </a:path>
              </a:pathLst>
            </a:custGeom>
            <a:solidFill>
              <a:srgbClr val="A0C9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986685" cy="6493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0432346" y="4073146"/>
            <a:ext cx="5509264" cy="306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6111" indent="-313055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83C5B"/>
                </a:solidFill>
                <a:latin typeface="Open Sans 2"/>
                <a:ea typeface="Open Sans 2"/>
                <a:cs typeface="Open Sans 2"/>
                <a:sym typeface="Open Sans 2"/>
              </a:rPr>
              <a:t>Need to teach AI literacy: how to prompt or keep independent thinking</a:t>
            </a:r>
          </a:p>
          <a:p>
            <a:pPr algn="l" marL="626111" indent="-313055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83C5B"/>
                </a:solidFill>
                <a:latin typeface="Open Sans 2"/>
                <a:ea typeface="Open Sans 2"/>
                <a:cs typeface="Open Sans 2"/>
                <a:sym typeface="Open Sans 2"/>
              </a:rPr>
              <a:t>Combine AI tools with student autonomy for best results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666493" y="895350"/>
            <a:ext cx="6802103" cy="2556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96"/>
              </a:lnSpc>
              <a:spcBef>
                <a:spcPct val="0"/>
              </a:spcBef>
            </a:pPr>
            <a:r>
              <a:rPr lang="en-US" sz="7354">
                <a:solidFill>
                  <a:srgbClr val="383C5B"/>
                </a:solidFill>
                <a:latin typeface="Anton"/>
                <a:ea typeface="Anton"/>
                <a:cs typeface="Anton"/>
                <a:sym typeface="Anton"/>
              </a:rPr>
              <a:t>Conclusion &amp; recommendation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14284" y="0"/>
            <a:ext cx="19516567" cy="10287000"/>
          </a:xfrm>
          <a:custGeom>
            <a:avLst/>
            <a:gdLst/>
            <a:ahLst/>
            <a:cxnLst/>
            <a:rect r="r" b="b" t="t" l="l"/>
            <a:pathLst>
              <a:path h="10287000" w="19516567">
                <a:moveTo>
                  <a:pt x="0" y="0"/>
                </a:moveTo>
                <a:lnTo>
                  <a:pt x="19516567" y="0"/>
                </a:lnTo>
                <a:lnTo>
                  <a:pt x="1951656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6480" r="0" b="-1648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91262" y="546914"/>
            <a:ext cx="17305475" cy="9193534"/>
          </a:xfrm>
          <a:custGeom>
            <a:avLst/>
            <a:gdLst/>
            <a:ahLst/>
            <a:cxnLst/>
            <a:rect r="r" b="b" t="t" l="l"/>
            <a:pathLst>
              <a:path h="9193534" w="17305475">
                <a:moveTo>
                  <a:pt x="0" y="0"/>
                </a:moveTo>
                <a:lnTo>
                  <a:pt x="17305475" y="0"/>
                </a:lnTo>
                <a:lnTo>
                  <a:pt x="17305475" y="9193534"/>
                </a:lnTo>
                <a:lnTo>
                  <a:pt x="0" y="9193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7" t="0" r="-1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16633" y="8653314"/>
            <a:ext cx="3656509" cy="604986"/>
          </a:xfrm>
          <a:custGeom>
            <a:avLst/>
            <a:gdLst/>
            <a:ahLst/>
            <a:cxnLst/>
            <a:rect r="r" b="b" t="t" l="l"/>
            <a:pathLst>
              <a:path h="604986" w="3656509">
                <a:moveTo>
                  <a:pt x="0" y="0"/>
                </a:moveTo>
                <a:lnTo>
                  <a:pt x="3656509" y="0"/>
                </a:lnTo>
                <a:lnTo>
                  <a:pt x="3656509" y="604986"/>
                </a:lnTo>
                <a:lnTo>
                  <a:pt x="0" y="604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1153" r="0" b="-115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1028700"/>
            <a:ext cx="3656509" cy="604986"/>
          </a:xfrm>
          <a:custGeom>
            <a:avLst/>
            <a:gdLst/>
            <a:ahLst/>
            <a:cxnLst/>
            <a:rect r="r" b="b" t="t" l="l"/>
            <a:pathLst>
              <a:path h="604986" w="3656509">
                <a:moveTo>
                  <a:pt x="0" y="0"/>
                </a:moveTo>
                <a:lnTo>
                  <a:pt x="3656509" y="0"/>
                </a:lnTo>
                <a:lnTo>
                  <a:pt x="3656509" y="604986"/>
                </a:lnTo>
                <a:lnTo>
                  <a:pt x="0" y="604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1153" r="0" b="-1153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32776" y="4501433"/>
            <a:ext cx="14422448" cy="1875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96"/>
              </a:lnSpc>
            </a:pPr>
            <a:r>
              <a:rPr lang="en-US" sz="16233">
                <a:solidFill>
                  <a:srgbClr val="A0C9FF"/>
                </a:solidFill>
                <a:latin typeface="Anton"/>
                <a:ea typeface="Anton"/>
                <a:cs typeface="Anton"/>
                <a:sym typeface="Anton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DAGu_29IRn8</dc:identifier>
  <dcterms:modified xsi:type="dcterms:W3CDTF">2011-08-01T06:04:30Z</dcterms:modified>
  <cp:revision>1</cp:revision>
  <dc:title>Navy Blue Simple Geometric Thesis Defense Presentation.pptx</dc:title>
</cp:coreProperties>
</file>