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</p:sldIdLst>
  <p:sldSz cx="14630400" cy="8229600"/>
  <p:notesSz cx="8229600" cy="14630400"/>
  <p:embeddedFontLst>
    <p:embeddedFont>
      <p:font typeface="Montserrat" pitchFamily="2" charset="77"/>
      <p:regular r:id="rId22"/>
      <p:bold r:id="rId23"/>
      <p:italic r:id="rId24"/>
      <p:boldItalic r:id="rId25"/>
    </p:embeddedFont>
  </p:embeddedFont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572"/>
  </p:normalViewPr>
  <p:slideViewPr>
    <p:cSldViewPr snapToGrid="0" snapToObjects="1">
      <p:cViewPr>
        <p:scale>
          <a:sx n="70" d="100"/>
          <a:sy n="70" d="100"/>
        </p:scale>
        <p:origin x="144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4AD0B5-1ACC-8445-8FA7-1957A7C12FC9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7BBB0BE3-E12A-5140-A186-3AD5B2A1E43B}">
      <dgm:prSet phldrT="[Text]"/>
      <dgm:spPr/>
      <dgm:t>
        <a:bodyPr/>
        <a:lstStyle/>
        <a:p>
          <a:pPr>
            <a:buNone/>
          </a:pPr>
          <a:r>
            <a:rPr lang="en-US" b="1" dirty="0">
              <a:solidFill>
                <a:schemeClr val="bg1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rPr>
            <a:t>Technical AI Literacy</a:t>
          </a:r>
          <a:endParaRPr lang="en-US" dirty="0">
            <a:solidFill>
              <a:schemeClr val="bg1"/>
            </a:solidFill>
          </a:endParaRPr>
        </a:p>
      </dgm:t>
    </dgm:pt>
    <dgm:pt modelId="{87D96009-1250-1049-B0CF-900389F85DD4}" type="parTrans" cxnId="{97E80E6C-07EA-3C40-B5C9-34029565CF9C}">
      <dgm:prSet/>
      <dgm:spPr/>
      <dgm:t>
        <a:bodyPr/>
        <a:lstStyle/>
        <a:p>
          <a:endParaRPr lang="en-US"/>
        </a:p>
      </dgm:t>
    </dgm:pt>
    <dgm:pt modelId="{A10D4548-1F5D-894A-B6CA-3A52975DFCF0}" type="sibTrans" cxnId="{97E80E6C-07EA-3C40-B5C9-34029565CF9C}">
      <dgm:prSet/>
      <dgm:spPr/>
      <dgm:t>
        <a:bodyPr/>
        <a:lstStyle/>
        <a:p>
          <a:endParaRPr lang="en-US"/>
        </a:p>
      </dgm:t>
    </dgm:pt>
    <dgm:pt modelId="{6905C59C-8114-A54E-AFCD-7F7D90FE5A40}">
      <dgm:prSet phldrT="[Text]"/>
      <dgm:spPr/>
      <dgm:t>
        <a:bodyPr/>
        <a:lstStyle/>
        <a:p>
          <a:pPr>
            <a:buNone/>
          </a:pPr>
          <a:r>
            <a:rPr lang="en-US" b="1" dirty="0">
              <a:solidFill>
                <a:schemeClr val="bg1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rPr>
            <a:t>Critical AI Evaluation</a:t>
          </a:r>
          <a:endParaRPr lang="en-US" dirty="0">
            <a:solidFill>
              <a:schemeClr val="bg1"/>
            </a:solidFill>
          </a:endParaRPr>
        </a:p>
      </dgm:t>
    </dgm:pt>
    <dgm:pt modelId="{23D37C40-BEEF-8C45-A5A5-E60C4417677C}" type="parTrans" cxnId="{A3A7F5EA-2B83-2C44-8106-ADD090552750}">
      <dgm:prSet/>
      <dgm:spPr/>
      <dgm:t>
        <a:bodyPr/>
        <a:lstStyle/>
        <a:p>
          <a:endParaRPr lang="en-US"/>
        </a:p>
      </dgm:t>
    </dgm:pt>
    <dgm:pt modelId="{4632C9A7-5011-FB42-8BDE-EED083CE0DD5}" type="sibTrans" cxnId="{A3A7F5EA-2B83-2C44-8106-ADD090552750}">
      <dgm:prSet/>
      <dgm:spPr/>
      <dgm:t>
        <a:bodyPr/>
        <a:lstStyle/>
        <a:p>
          <a:endParaRPr lang="en-US"/>
        </a:p>
      </dgm:t>
    </dgm:pt>
    <dgm:pt modelId="{36046B2D-D461-2C48-BE3D-4C979C419BBF}">
      <dgm:prSet phldrT="[Text]"/>
      <dgm:spPr/>
      <dgm:t>
        <a:bodyPr/>
        <a:lstStyle/>
        <a:p>
          <a:pPr>
            <a:buNone/>
          </a:pPr>
          <a:r>
            <a:rPr lang="en-US" b="1" dirty="0">
              <a:solidFill>
                <a:schemeClr val="bg1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rPr>
            <a:t>Pedagogical AI Integration</a:t>
          </a:r>
          <a:endParaRPr lang="en-US" dirty="0">
            <a:solidFill>
              <a:schemeClr val="bg1"/>
            </a:solidFill>
          </a:endParaRPr>
        </a:p>
      </dgm:t>
    </dgm:pt>
    <dgm:pt modelId="{FBCD462E-2DCD-3D4D-977E-68EA7E1A0513}" type="parTrans" cxnId="{11C65EA8-B5C1-BB43-A56C-8CE95C918C60}">
      <dgm:prSet/>
      <dgm:spPr/>
      <dgm:t>
        <a:bodyPr/>
        <a:lstStyle/>
        <a:p>
          <a:endParaRPr lang="en-US"/>
        </a:p>
      </dgm:t>
    </dgm:pt>
    <dgm:pt modelId="{0E445430-C94A-3340-A377-7418D64E7BFE}" type="sibTrans" cxnId="{11C65EA8-B5C1-BB43-A56C-8CE95C918C60}">
      <dgm:prSet/>
      <dgm:spPr/>
      <dgm:t>
        <a:bodyPr/>
        <a:lstStyle/>
        <a:p>
          <a:endParaRPr lang="en-US"/>
        </a:p>
      </dgm:t>
    </dgm:pt>
    <dgm:pt modelId="{AFF8365B-D226-B54B-9450-A1767DA99FBA}">
      <dgm:prSet/>
      <dgm:spPr/>
      <dgm:t>
        <a:bodyPr/>
        <a:lstStyle/>
        <a:p>
          <a:pPr>
            <a:buNone/>
          </a:pPr>
          <a:r>
            <a:rPr lang="en-US" b="1" dirty="0">
              <a:solidFill>
                <a:schemeClr val="bg1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rPr>
            <a:t>Ethical AI Use</a:t>
          </a:r>
          <a:endParaRPr lang="en-US" b="1" dirty="0">
            <a:solidFill>
              <a:schemeClr val="bg1"/>
            </a:solidFill>
          </a:endParaRPr>
        </a:p>
      </dgm:t>
    </dgm:pt>
    <dgm:pt modelId="{D97A2A48-0D85-4C40-9126-3AF1B2A6E440}" type="parTrans" cxnId="{26DDAAC6-E9BD-814A-B382-A22253D69676}">
      <dgm:prSet/>
      <dgm:spPr/>
      <dgm:t>
        <a:bodyPr/>
        <a:lstStyle/>
        <a:p>
          <a:endParaRPr lang="en-US"/>
        </a:p>
      </dgm:t>
    </dgm:pt>
    <dgm:pt modelId="{7A0329C2-D493-DA4B-BEFF-03C3D499933C}" type="sibTrans" cxnId="{26DDAAC6-E9BD-814A-B382-A22253D69676}">
      <dgm:prSet/>
      <dgm:spPr/>
      <dgm:t>
        <a:bodyPr/>
        <a:lstStyle/>
        <a:p>
          <a:endParaRPr lang="en-US"/>
        </a:p>
      </dgm:t>
    </dgm:pt>
    <dgm:pt modelId="{B30813B9-91B2-724F-B589-9284529341B5}">
      <dgm:prSet/>
      <dgm:spPr/>
      <dgm:t>
        <a:bodyPr/>
        <a:lstStyle/>
        <a:p>
          <a:pPr>
            <a:buNone/>
          </a:pPr>
          <a:r>
            <a:rPr lang="en-US" b="1" dirty="0">
              <a:solidFill>
                <a:schemeClr val="bg1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rPr>
            <a:t>AI Communication</a:t>
          </a:r>
          <a:endParaRPr lang="en-US" dirty="0">
            <a:solidFill>
              <a:schemeClr val="bg1"/>
            </a:solidFill>
          </a:endParaRPr>
        </a:p>
      </dgm:t>
    </dgm:pt>
    <dgm:pt modelId="{68D01DF4-07E7-5F46-A6A9-24FCC4DFA020}" type="parTrans" cxnId="{67E7F94B-BB17-2245-877E-CDDE916C94C3}">
      <dgm:prSet/>
      <dgm:spPr/>
      <dgm:t>
        <a:bodyPr/>
        <a:lstStyle/>
        <a:p>
          <a:endParaRPr lang="en-US"/>
        </a:p>
      </dgm:t>
    </dgm:pt>
    <dgm:pt modelId="{49055CEE-2418-FF4F-BD58-8F7792AB4224}" type="sibTrans" cxnId="{67E7F94B-BB17-2245-877E-CDDE916C94C3}">
      <dgm:prSet/>
      <dgm:spPr/>
      <dgm:t>
        <a:bodyPr/>
        <a:lstStyle/>
        <a:p>
          <a:endParaRPr lang="en-US"/>
        </a:p>
      </dgm:t>
    </dgm:pt>
    <dgm:pt modelId="{C731F8CE-5E78-CA43-AF6B-3108C22025A0}">
      <dgm:prSet/>
      <dgm:spPr/>
      <dgm:t>
        <a:bodyPr/>
        <a:lstStyle/>
        <a:p>
          <a:pPr>
            <a:buNone/>
          </a:pPr>
          <a:r>
            <a:rPr lang="en-US" b="1" dirty="0">
              <a:solidFill>
                <a:schemeClr val="bg1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rPr>
            <a:t>Adaptive AI Learning</a:t>
          </a:r>
          <a:endParaRPr lang="en-US" dirty="0">
            <a:solidFill>
              <a:schemeClr val="bg1"/>
            </a:solidFill>
          </a:endParaRPr>
        </a:p>
      </dgm:t>
    </dgm:pt>
    <dgm:pt modelId="{5524DF61-1066-D149-BE8C-7061F9784A08}" type="parTrans" cxnId="{26B3634D-35EC-524D-BEE1-9294D9BA7B3D}">
      <dgm:prSet/>
      <dgm:spPr/>
      <dgm:t>
        <a:bodyPr/>
        <a:lstStyle/>
        <a:p>
          <a:endParaRPr lang="en-US"/>
        </a:p>
      </dgm:t>
    </dgm:pt>
    <dgm:pt modelId="{7A34C46B-052E-EA49-99FB-A32971689858}" type="sibTrans" cxnId="{26B3634D-35EC-524D-BEE1-9294D9BA7B3D}">
      <dgm:prSet/>
      <dgm:spPr/>
      <dgm:t>
        <a:bodyPr/>
        <a:lstStyle/>
        <a:p>
          <a:endParaRPr lang="en-US"/>
        </a:p>
      </dgm:t>
    </dgm:pt>
    <dgm:pt modelId="{86BD4FB0-6DF0-D048-A442-BC132B4BBF63}" type="pres">
      <dgm:prSet presAssocID="{734AD0B5-1ACC-8445-8FA7-1957A7C12FC9}" presName="linearFlow" presStyleCnt="0">
        <dgm:presLayoutVars>
          <dgm:dir/>
          <dgm:resizeHandles val="exact"/>
        </dgm:presLayoutVars>
      </dgm:prSet>
      <dgm:spPr/>
    </dgm:pt>
    <dgm:pt modelId="{9D0663A8-56F2-4B45-A80E-DEF7BFBA3FE0}" type="pres">
      <dgm:prSet presAssocID="{7BBB0BE3-E12A-5140-A186-3AD5B2A1E43B}" presName="composite" presStyleCnt="0"/>
      <dgm:spPr/>
    </dgm:pt>
    <dgm:pt modelId="{5BEB7C0C-A444-9349-A87A-F4521586209D}" type="pres">
      <dgm:prSet presAssocID="{7BBB0BE3-E12A-5140-A186-3AD5B2A1E43B}" presName="imgShp" presStyleLbl="fgImgPlace1" presStyleIdx="0" presStyleCnt="6"/>
      <dgm:spPr/>
    </dgm:pt>
    <dgm:pt modelId="{A1E0F268-DE44-8140-8806-F03DAA94B3DC}" type="pres">
      <dgm:prSet presAssocID="{7BBB0BE3-E12A-5140-A186-3AD5B2A1E43B}" presName="txShp" presStyleLbl="node1" presStyleIdx="0" presStyleCnt="6">
        <dgm:presLayoutVars>
          <dgm:bulletEnabled val="1"/>
        </dgm:presLayoutVars>
      </dgm:prSet>
      <dgm:spPr/>
    </dgm:pt>
    <dgm:pt modelId="{9955EE52-85FF-0F44-8A7A-6C1E4C921745}" type="pres">
      <dgm:prSet presAssocID="{A10D4548-1F5D-894A-B6CA-3A52975DFCF0}" presName="spacing" presStyleCnt="0"/>
      <dgm:spPr/>
    </dgm:pt>
    <dgm:pt modelId="{CC8A94D8-C844-D94B-81D3-404C113142A0}" type="pres">
      <dgm:prSet presAssocID="{6905C59C-8114-A54E-AFCD-7F7D90FE5A40}" presName="composite" presStyleCnt="0"/>
      <dgm:spPr/>
    </dgm:pt>
    <dgm:pt modelId="{6F46BB5B-7F64-6544-9F4C-1762C98D7D27}" type="pres">
      <dgm:prSet presAssocID="{6905C59C-8114-A54E-AFCD-7F7D90FE5A40}" presName="imgShp" presStyleLbl="fgImgPlace1" presStyleIdx="1" presStyleCnt="6"/>
      <dgm:spPr/>
    </dgm:pt>
    <dgm:pt modelId="{86C9E179-FAD4-EF44-9F1F-8265875CE673}" type="pres">
      <dgm:prSet presAssocID="{6905C59C-8114-A54E-AFCD-7F7D90FE5A40}" presName="txShp" presStyleLbl="node1" presStyleIdx="1" presStyleCnt="6">
        <dgm:presLayoutVars>
          <dgm:bulletEnabled val="1"/>
        </dgm:presLayoutVars>
      </dgm:prSet>
      <dgm:spPr/>
    </dgm:pt>
    <dgm:pt modelId="{7739CA62-31F4-044B-AC6D-0237B6BFC83F}" type="pres">
      <dgm:prSet presAssocID="{4632C9A7-5011-FB42-8BDE-EED083CE0DD5}" presName="spacing" presStyleCnt="0"/>
      <dgm:spPr/>
    </dgm:pt>
    <dgm:pt modelId="{CEF43FFF-A30C-3848-8914-451B79A0E323}" type="pres">
      <dgm:prSet presAssocID="{36046B2D-D461-2C48-BE3D-4C979C419BBF}" presName="composite" presStyleCnt="0"/>
      <dgm:spPr/>
    </dgm:pt>
    <dgm:pt modelId="{597E2B4F-2BB8-1049-9C80-1D93AD267095}" type="pres">
      <dgm:prSet presAssocID="{36046B2D-D461-2C48-BE3D-4C979C419BBF}" presName="imgShp" presStyleLbl="fgImgPlace1" presStyleIdx="2" presStyleCnt="6"/>
      <dgm:spPr/>
    </dgm:pt>
    <dgm:pt modelId="{E80D4D83-68DE-394F-A879-FAE18FA1FC8A}" type="pres">
      <dgm:prSet presAssocID="{36046B2D-D461-2C48-BE3D-4C979C419BBF}" presName="txShp" presStyleLbl="node1" presStyleIdx="2" presStyleCnt="6">
        <dgm:presLayoutVars>
          <dgm:bulletEnabled val="1"/>
        </dgm:presLayoutVars>
      </dgm:prSet>
      <dgm:spPr/>
    </dgm:pt>
    <dgm:pt modelId="{E2653D76-179F-BA43-A2E0-B3DC7C84DD82}" type="pres">
      <dgm:prSet presAssocID="{0E445430-C94A-3340-A377-7418D64E7BFE}" presName="spacing" presStyleCnt="0"/>
      <dgm:spPr/>
    </dgm:pt>
    <dgm:pt modelId="{B0445290-C1E2-4843-A29C-CD8AFDD30B12}" type="pres">
      <dgm:prSet presAssocID="{AFF8365B-D226-B54B-9450-A1767DA99FBA}" presName="composite" presStyleCnt="0"/>
      <dgm:spPr/>
    </dgm:pt>
    <dgm:pt modelId="{8581F7C2-F2BD-3E41-83EE-FE8DC2D3C37F}" type="pres">
      <dgm:prSet presAssocID="{AFF8365B-D226-B54B-9450-A1767DA99FBA}" presName="imgShp" presStyleLbl="fgImgPlace1" presStyleIdx="3" presStyleCnt="6"/>
      <dgm:spPr/>
    </dgm:pt>
    <dgm:pt modelId="{BAD4E6AD-7DDC-DA45-B1A1-ECA39A7EAA41}" type="pres">
      <dgm:prSet presAssocID="{AFF8365B-D226-B54B-9450-A1767DA99FBA}" presName="txShp" presStyleLbl="node1" presStyleIdx="3" presStyleCnt="6">
        <dgm:presLayoutVars>
          <dgm:bulletEnabled val="1"/>
        </dgm:presLayoutVars>
      </dgm:prSet>
      <dgm:spPr/>
    </dgm:pt>
    <dgm:pt modelId="{814D7F4D-B035-F440-8EA5-F7C4F674C342}" type="pres">
      <dgm:prSet presAssocID="{7A0329C2-D493-DA4B-BEFF-03C3D499933C}" presName="spacing" presStyleCnt="0"/>
      <dgm:spPr/>
    </dgm:pt>
    <dgm:pt modelId="{DC05EABF-649A-C841-B054-F78541F2351E}" type="pres">
      <dgm:prSet presAssocID="{B30813B9-91B2-724F-B589-9284529341B5}" presName="composite" presStyleCnt="0"/>
      <dgm:spPr/>
    </dgm:pt>
    <dgm:pt modelId="{D2FC9EA4-B85F-514C-A37D-5AB9870ABEEC}" type="pres">
      <dgm:prSet presAssocID="{B30813B9-91B2-724F-B589-9284529341B5}" presName="imgShp" presStyleLbl="fgImgPlace1" presStyleIdx="4" presStyleCnt="6"/>
      <dgm:spPr/>
    </dgm:pt>
    <dgm:pt modelId="{E2AD6EED-0E6B-414E-9549-E45C3E515F5E}" type="pres">
      <dgm:prSet presAssocID="{B30813B9-91B2-724F-B589-9284529341B5}" presName="txShp" presStyleLbl="node1" presStyleIdx="4" presStyleCnt="6">
        <dgm:presLayoutVars>
          <dgm:bulletEnabled val="1"/>
        </dgm:presLayoutVars>
      </dgm:prSet>
      <dgm:spPr/>
    </dgm:pt>
    <dgm:pt modelId="{A1685D99-0004-B840-8036-7251E948E913}" type="pres">
      <dgm:prSet presAssocID="{49055CEE-2418-FF4F-BD58-8F7792AB4224}" presName="spacing" presStyleCnt="0"/>
      <dgm:spPr/>
    </dgm:pt>
    <dgm:pt modelId="{9207FA21-754F-DA4D-B599-9BDAB71A5FDD}" type="pres">
      <dgm:prSet presAssocID="{C731F8CE-5E78-CA43-AF6B-3108C22025A0}" presName="composite" presStyleCnt="0"/>
      <dgm:spPr/>
    </dgm:pt>
    <dgm:pt modelId="{D8296576-51AF-C14D-9805-46D8DF208A19}" type="pres">
      <dgm:prSet presAssocID="{C731F8CE-5E78-CA43-AF6B-3108C22025A0}" presName="imgShp" presStyleLbl="fgImgPlace1" presStyleIdx="5" presStyleCnt="6"/>
      <dgm:spPr/>
    </dgm:pt>
    <dgm:pt modelId="{BA184FC5-25D0-874E-8F95-BDCE6CFAB9AE}" type="pres">
      <dgm:prSet presAssocID="{C731F8CE-5E78-CA43-AF6B-3108C22025A0}" presName="txShp" presStyleLbl="node1" presStyleIdx="5" presStyleCnt="6">
        <dgm:presLayoutVars>
          <dgm:bulletEnabled val="1"/>
        </dgm:presLayoutVars>
      </dgm:prSet>
      <dgm:spPr/>
    </dgm:pt>
  </dgm:ptLst>
  <dgm:cxnLst>
    <dgm:cxn modelId="{9DCD7340-1DBD-C54A-BCF9-873220471749}" type="presOf" srcId="{6905C59C-8114-A54E-AFCD-7F7D90FE5A40}" destId="{86C9E179-FAD4-EF44-9F1F-8265875CE673}" srcOrd="0" destOrd="0" presId="urn:microsoft.com/office/officeart/2005/8/layout/vList3"/>
    <dgm:cxn modelId="{FFDC4749-2331-3342-A0AA-7674D7C06B67}" type="presOf" srcId="{7BBB0BE3-E12A-5140-A186-3AD5B2A1E43B}" destId="{A1E0F268-DE44-8140-8806-F03DAA94B3DC}" srcOrd="0" destOrd="0" presId="urn:microsoft.com/office/officeart/2005/8/layout/vList3"/>
    <dgm:cxn modelId="{67E7F94B-BB17-2245-877E-CDDE916C94C3}" srcId="{734AD0B5-1ACC-8445-8FA7-1957A7C12FC9}" destId="{B30813B9-91B2-724F-B589-9284529341B5}" srcOrd="4" destOrd="0" parTransId="{68D01DF4-07E7-5F46-A6A9-24FCC4DFA020}" sibTransId="{49055CEE-2418-FF4F-BD58-8F7792AB4224}"/>
    <dgm:cxn modelId="{26B3634D-35EC-524D-BEE1-9294D9BA7B3D}" srcId="{734AD0B5-1ACC-8445-8FA7-1957A7C12FC9}" destId="{C731F8CE-5E78-CA43-AF6B-3108C22025A0}" srcOrd="5" destOrd="0" parTransId="{5524DF61-1066-D149-BE8C-7061F9784A08}" sibTransId="{7A34C46B-052E-EA49-99FB-A32971689858}"/>
    <dgm:cxn modelId="{97E80E6C-07EA-3C40-B5C9-34029565CF9C}" srcId="{734AD0B5-1ACC-8445-8FA7-1957A7C12FC9}" destId="{7BBB0BE3-E12A-5140-A186-3AD5B2A1E43B}" srcOrd="0" destOrd="0" parTransId="{87D96009-1250-1049-B0CF-900389F85DD4}" sibTransId="{A10D4548-1F5D-894A-B6CA-3A52975DFCF0}"/>
    <dgm:cxn modelId="{5F97976E-EE4F-974F-BD33-E8D3ABA8CE79}" type="presOf" srcId="{AFF8365B-D226-B54B-9450-A1767DA99FBA}" destId="{BAD4E6AD-7DDC-DA45-B1A1-ECA39A7EAA41}" srcOrd="0" destOrd="0" presId="urn:microsoft.com/office/officeart/2005/8/layout/vList3"/>
    <dgm:cxn modelId="{11C65EA8-B5C1-BB43-A56C-8CE95C918C60}" srcId="{734AD0B5-1ACC-8445-8FA7-1957A7C12FC9}" destId="{36046B2D-D461-2C48-BE3D-4C979C419BBF}" srcOrd="2" destOrd="0" parTransId="{FBCD462E-2DCD-3D4D-977E-68EA7E1A0513}" sibTransId="{0E445430-C94A-3340-A377-7418D64E7BFE}"/>
    <dgm:cxn modelId="{BD5F21B2-F436-ED41-8C6B-B87C6D8CA267}" type="presOf" srcId="{36046B2D-D461-2C48-BE3D-4C979C419BBF}" destId="{E80D4D83-68DE-394F-A879-FAE18FA1FC8A}" srcOrd="0" destOrd="0" presId="urn:microsoft.com/office/officeart/2005/8/layout/vList3"/>
    <dgm:cxn modelId="{26DDAAC6-E9BD-814A-B382-A22253D69676}" srcId="{734AD0B5-1ACC-8445-8FA7-1957A7C12FC9}" destId="{AFF8365B-D226-B54B-9450-A1767DA99FBA}" srcOrd="3" destOrd="0" parTransId="{D97A2A48-0D85-4C40-9126-3AF1B2A6E440}" sibTransId="{7A0329C2-D493-DA4B-BEFF-03C3D499933C}"/>
    <dgm:cxn modelId="{202E24D2-34AF-D345-B665-BABCE4DEDD86}" type="presOf" srcId="{C731F8CE-5E78-CA43-AF6B-3108C22025A0}" destId="{BA184FC5-25D0-874E-8F95-BDCE6CFAB9AE}" srcOrd="0" destOrd="0" presId="urn:microsoft.com/office/officeart/2005/8/layout/vList3"/>
    <dgm:cxn modelId="{AB189FD7-13C0-2C4F-A8B5-4B1B07018589}" type="presOf" srcId="{734AD0B5-1ACC-8445-8FA7-1957A7C12FC9}" destId="{86BD4FB0-6DF0-D048-A442-BC132B4BBF63}" srcOrd="0" destOrd="0" presId="urn:microsoft.com/office/officeart/2005/8/layout/vList3"/>
    <dgm:cxn modelId="{8AE661D8-814A-8942-8263-0930B365BA25}" type="presOf" srcId="{B30813B9-91B2-724F-B589-9284529341B5}" destId="{E2AD6EED-0E6B-414E-9549-E45C3E515F5E}" srcOrd="0" destOrd="0" presId="urn:microsoft.com/office/officeart/2005/8/layout/vList3"/>
    <dgm:cxn modelId="{A3A7F5EA-2B83-2C44-8106-ADD090552750}" srcId="{734AD0B5-1ACC-8445-8FA7-1957A7C12FC9}" destId="{6905C59C-8114-A54E-AFCD-7F7D90FE5A40}" srcOrd="1" destOrd="0" parTransId="{23D37C40-BEEF-8C45-A5A5-E60C4417677C}" sibTransId="{4632C9A7-5011-FB42-8BDE-EED083CE0DD5}"/>
    <dgm:cxn modelId="{746AF6A0-34A4-C445-A3DF-81496B1C7226}" type="presParOf" srcId="{86BD4FB0-6DF0-D048-A442-BC132B4BBF63}" destId="{9D0663A8-56F2-4B45-A80E-DEF7BFBA3FE0}" srcOrd="0" destOrd="0" presId="urn:microsoft.com/office/officeart/2005/8/layout/vList3"/>
    <dgm:cxn modelId="{BE3BD083-C858-8A4B-A7D1-AEA669ADD721}" type="presParOf" srcId="{9D0663A8-56F2-4B45-A80E-DEF7BFBA3FE0}" destId="{5BEB7C0C-A444-9349-A87A-F4521586209D}" srcOrd="0" destOrd="0" presId="urn:microsoft.com/office/officeart/2005/8/layout/vList3"/>
    <dgm:cxn modelId="{81E3C6BF-5E63-6F47-A92F-2BFC965D5F49}" type="presParOf" srcId="{9D0663A8-56F2-4B45-A80E-DEF7BFBA3FE0}" destId="{A1E0F268-DE44-8140-8806-F03DAA94B3DC}" srcOrd="1" destOrd="0" presId="urn:microsoft.com/office/officeart/2005/8/layout/vList3"/>
    <dgm:cxn modelId="{67FD5041-4B97-9A42-A5E7-68ABF51468FF}" type="presParOf" srcId="{86BD4FB0-6DF0-D048-A442-BC132B4BBF63}" destId="{9955EE52-85FF-0F44-8A7A-6C1E4C921745}" srcOrd="1" destOrd="0" presId="urn:microsoft.com/office/officeart/2005/8/layout/vList3"/>
    <dgm:cxn modelId="{0F2E81DE-CE06-E54A-A201-6BCA128EFAC9}" type="presParOf" srcId="{86BD4FB0-6DF0-D048-A442-BC132B4BBF63}" destId="{CC8A94D8-C844-D94B-81D3-404C113142A0}" srcOrd="2" destOrd="0" presId="urn:microsoft.com/office/officeart/2005/8/layout/vList3"/>
    <dgm:cxn modelId="{745A3408-DB84-504D-BE19-EBD04CBC1242}" type="presParOf" srcId="{CC8A94D8-C844-D94B-81D3-404C113142A0}" destId="{6F46BB5B-7F64-6544-9F4C-1762C98D7D27}" srcOrd="0" destOrd="0" presId="urn:microsoft.com/office/officeart/2005/8/layout/vList3"/>
    <dgm:cxn modelId="{1ECDC2B3-B518-FE4F-B033-ABF5B1525205}" type="presParOf" srcId="{CC8A94D8-C844-D94B-81D3-404C113142A0}" destId="{86C9E179-FAD4-EF44-9F1F-8265875CE673}" srcOrd="1" destOrd="0" presId="urn:microsoft.com/office/officeart/2005/8/layout/vList3"/>
    <dgm:cxn modelId="{1F821BE2-940A-934F-A93F-DC3D470D88C8}" type="presParOf" srcId="{86BD4FB0-6DF0-D048-A442-BC132B4BBF63}" destId="{7739CA62-31F4-044B-AC6D-0237B6BFC83F}" srcOrd="3" destOrd="0" presId="urn:microsoft.com/office/officeart/2005/8/layout/vList3"/>
    <dgm:cxn modelId="{314F1C83-0761-C343-BF0E-DE6B6504D1F8}" type="presParOf" srcId="{86BD4FB0-6DF0-D048-A442-BC132B4BBF63}" destId="{CEF43FFF-A30C-3848-8914-451B79A0E323}" srcOrd="4" destOrd="0" presId="urn:microsoft.com/office/officeart/2005/8/layout/vList3"/>
    <dgm:cxn modelId="{282FE74A-D56C-CB4A-AE6A-4066DE757A73}" type="presParOf" srcId="{CEF43FFF-A30C-3848-8914-451B79A0E323}" destId="{597E2B4F-2BB8-1049-9C80-1D93AD267095}" srcOrd="0" destOrd="0" presId="urn:microsoft.com/office/officeart/2005/8/layout/vList3"/>
    <dgm:cxn modelId="{EEA4D924-2657-C942-A7F1-F48564EBA515}" type="presParOf" srcId="{CEF43FFF-A30C-3848-8914-451B79A0E323}" destId="{E80D4D83-68DE-394F-A879-FAE18FA1FC8A}" srcOrd="1" destOrd="0" presId="urn:microsoft.com/office/officeart/2005/8/layout/vList3"/>
    <dgm:cxn modelId="{BDFE727B-6E32-4440-9572-9A16C7F993E6}" type="presParOf" srcId="{86BD4FB0-6DF0-D048-A442-BC132B4BBF63}" destId="{E2653D76-179F-BA43-A2E0-B3DC7C84DD82}" srcOrd="5" destOrd="0" presId="urn:microsoft.com/office/officeart/2005/8/layout/vList3"/>
    <dgm:cxn modelId="{1463D047-0FB3-3844-AD6A-491D8558026A}" type="presParOf" srcId="{86BD4FB0-6DF0-D048-A442-BC132B4BBF63}" destId="{B0445290-C1E2-4843-A29C-CD8AFDD30B12}" srcOrd="6" destOrd="0" presId="urn:microsoft.com/office/officeart/2005/8/layout/vList3"/>
    <dgm:cxn modelId="{0AE7DE63-845E-7948-B415-B33031890C01}" type="presParOf" srcId="{B0445290-C1E2-4843-A29C-CD8AFDD30B12}" destId="{8581F7C2-F2BD-3E41-83EE-FE8DC2D3C37F}" srcOrd="0" destOrd="0" presId="urn:microsoft.com/office/officeart/2005/8/layout/vList3"/>
    <dgm:cxn modelId="{124C34F0-BD27-5048-84D7-91F443F514EE}" type="presParOf" srcId="{B0445290-C1E2-4843-A29C-CD8AFDD30B12}" destId="{BAD4E6AD-7DDC-DA45-B1A1-ECA39A7EAA41}" srcOrd="1" destOrd="0" presId="urn:microsoft.com/office/officeart/2005/8/layout/vList3"/>
    <dgm:cxn modelId="{F7C01B25-A906-8846-8044-CE591C073830}" type="presParOf" srcId="{86BD4FB0-6DF0-D048-A442-BC132B4BBF63}" destId="{814D7F4D-B035-F440-8EA5-F7C4F674C342}" srcOrd="7" destOrd="0" presId="urn:microsoft.com/office/officeart/2005/8/layout/vList3"/>
    <dgm:cxn modelId="{8490A493-1C17-CC47-A60F-E4EE729BEFEF}" type="presParOf" srcId="{86BD4FB0-6DF0-D048-A442-BC132B4BBF63}" destId="{DC05EABF-649A-C841-B054-F78541F2351E}" srcOrd="8" destOrd="0" presId="urn:microsoft.com/office/officeart/2005/8/layout/vList3"/>
    <dgm:cxn modelId="{9AB63FAF-8786-754E-AE9F-7266E887B148}" type="presParOf" srcId="{DC05EABF-649A-C841-B054-F78541F2351E}" destId="{D2FC9EA4-B85F-514C-A37D-5AB9870ABEEC}" srcOrd="0" destOrd="0" presId="urn:microsoft.com/office/officeart/2005/8/layout/vList3"/>
    <dgm:cxn modelId="{C126E1E7-49B4-874B-A442-CF9DB3C49FA0}" type="presParOf" srcId="{DC05EABF-649A-C841-B054-F78541F2351E}" destId="{E2AD6EED-0E6B-414E-9549-E45C3E515F5E}" srcOrd="1" destOrd="0" presId="urn:microsoft.com/office/officeart/2005/8/layout/vList3"/>
    <dgm:cxn modelId="{38022F52-54A8-7E4A-A4C1-191806A4EE52}" type="presParOf" srcId="{86BD4FB0-6DF0-D048-A442-BC132B4BBF63}" destId="{A1685D99-0004-B840-8036-7251E948E913}" srcOrd="9" destOrd="0" presId="urn:microsoft.com/office/officeart/2005/8/layout/vList3"/>
    <dgm:cxn modelId="{73DFA33B-FA44-E042-8522-ADA7EF3C1719}" type="presParOf" srcId="{86BD4FB0-6DF0-D048-A442-BC132B4BBF63}" destId="{9207FA21-754F-DA4D-B599-9BDAB71A5FDD}" srcOrd="10" destOrd="0" presId="urn:microsoft.com/office/officeart/2005/8/layout/vList3"/>
    <dgm:cxn modelId="{1E011779-453D-4143-BEBB-8560CD0C233B}" type="presParOf" srcId="{9207FA21-754F-DA4D-B599-9BDAB71A5FDD}" destId="{D8296576-51AF-C14D-9805-46D8DF208A19}" srcOrd="0" destOrd="0" presId="urn:microsoft.com/office/officeart/2005/8/layout/vList3"/>
    <dgm:cxn modelId="{9E0F98AF-446A-7945-8F92-30BEE2368015}" type="presParOf" srcId="{9207FA21-754F-DA4D-B599-9BDAB71A5FDD}" destId="{BA184FC5-25D0-874E-8F95-BDCE6CFAB9A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0F268-DE44-8140-8806-F03DAA94B3DC}">
      <dsp:nvSpPr>
        <dsp:cNvPr id="0" name=""/>
        <dsp:cNvSpPr/>
      </dsp:nvSpPr>
      <dsp:spPr>
        <a:xfrm rot="10800000">
          <a:off x="1658270" y="2299"/>
          <a:ext cx="5894283" cy="6944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246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rPr>
            <a:t>Technical AI Literacy</a:t>
          </a:r>
          <a:endParaRPr lang="en-US" sz="3100" kern="1200" dirty="0">
            <a:solidFill>
              <a:schemeClr val="bg1"/>
            </a:solidFill>
          </a:endParaRPr>
        </a:p>
      </dsp:txBody>
      <dsp:txXfrm rot="10800000">
        <a:off x="1831890" y="2299"/>
        <a:ext cx="5720663" cy="694479"/>
      </dsp:txXfrm>
    </dsp:sp>
    <dsp:sp modelId="{5BEB7C0C-A444-9349-A87A-F4521586209D}">
      <dsp:nvSpPr>
        <dsp:cNvPr id="0" name=""/>
        <dsp:cNvSpPr/>
      </dsp:nvSpPr>
      <dsp:spPr>
        <a:xfrm>
          <a:off x="1311030" y="2299"/>
          <a:ext cx="694479" cy="69447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C9E179-FAD4-EF44-9F1F-8265875CE673}">
      <dsp:nvSpPr>
        <dsp:cNvPr id="0" name=""/>
        <dsp:cNvSpPr/>
      </dsp:nvSpPr>
      <dsp:spPr>
        <a:xfrm rot="10800000">
          <a:off x="1658270" y="904086"/>
          <a:ext cx="5894283" cy="6944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246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rPr>
            <a:t>Critical AI Evaluation</a:t>
          </a:r>
          <a:endParaRPr lang="en-US" sz="3100" kern="1200" dirty="0">
            <a:solidFill>
              <a:schemeClr val="bg1"/>
            </a:solidFill>
          </a:endParaRPr>
        </a:p>
      </dsp:txBody>
      <dsp:txXfrm rot="10800000">
        <a:off x="1831890" y="904086"/>
        <a:ext cx="5720663" cy="694479"/>
      </dsp:txXfrm>
    </dsp:sp>
    <dsp:sp modelId="{6F46BB5B-7F64-6544-9F4C-1762C98D7D27}">
      <dsp:nvSpPr>
        <dsp:cNvPr id="0" name=""/>
        <dsp:cNvSpPr/>
      </dsp:nvSpPr>
      <dsp:spPr>
        <a:xfrm>
          <a:off x="1311030" y="904086"/>
          <a:ext cx="694479" cy="69447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D4D83-68DE-394F-A879-FAE18FA1FC8A}">
      <dsp:nvSpPr>
        <dsp:cNvPr id="0" name=""/>
        <dsp:cNvSpPr/>
      </dsp:nvSpPr>
      <dsp:spPr>
        <a:xfrm rot="10800000">
          <a:off x="1658270" y="1805874"/>
          <a:ext cx="5894283" cy="6944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246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rPr>
            <a:t>Pedagogical AI Integration</a:t>
          </a:r>
          <a:endParaRPr lang="en-US" sz="3100" kern="1200" dirty="0">
            <a:solidFill>
              <a:schemeClr val="bg1"/>
            </a:solidFill>
          </a:endParaRPr>
        </a:p>
      </dsp:txBody>
      <dsp:txXfrm rot="10800000">
        <a:off x="1831890" y="1805874"/>
        <a:ext cx="5720663" cy="694479"/>
      </dsp:txXfrm>
    </dsp:sp>
    <dsp:sp modelId="{597E2B4F-2BB8-1049-9C80-1D93AD267095}">
      <dsp:nvSpPr>
        <dsp:cNvPr id="0" name=""/>
        <dsp:cNvSpPr/>
      </dsp:nvSpPr>
      <dsp:spPr>
        <a:xfrm>
          <a:off x="1311030" y="1805874"/>
          <a:ext cx="694479" cy="69447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4E6AD-7DDC-DA45-B1A1-ECA39A7EAA41}">
      <dsp:nvSpPr>
        <dsp:cNvPr id="0" name=""/>
        <dsp:cNvSpPr/>
      </dsp:nvSpPr>
      <dsp:spPr>
        <a:xfrm rot="10800000">
          <a:off x="1658270" y="2707661"/>
          <a:ext cx="5894283" cy="6944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246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rPr>
            <a:t>Ethical AI Use</a:t>
          </a:r>
          <a:endParaRPr lang="en-US" sz="3100" b="1" kern="1200" dirty="0">
            <a:solidFill>
              <a:schemeClr val="bg1"/>
            </a:solidFill>
          </a:endParaRPr>
        </a:p>
      </dsp:txBody>
      <dsp:txXfrm rot="10800000">
        <a:off x="1831890" y="2707661"/>
        <a:ext cx="5720663" cy="694479"/>
      </dsp:txXfrm>
    </dsp:sp>
    <dsp:sp modelId="{8581F7C2-F2BD-3E41-83EE-FE8DC2D3C37F}">
      <dsp:nvSpPr>
        <dsp:cNvPr id="0" name=""/>
        <dsp:cNvSpPr/>
      </dsp:nvSpPr>
      <dsp:spPr>
        <a:xfrm>
          <a:off x="1311030" y="2707661"/>
          <a:ext cx="694479" cy="69447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D6EED-0E6B-414E-9549-E45C3E515F5E}">
      <dsp:nvSpPr>
        <dsp:cNvPr id="0" name=""/>
        <dsp:cNvSpPr/>
      </dsp:nvSpPr>
      <dsp:spPr>
        <a:xfrm rot="10800000">
          <a:off x="1658270" y="3609449"/>
          <a:ext cx="5894283" cy="6944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246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rPr>
            <a:t>AI Communication</a:t>
          </a:r>
          <a:endParaRPr lang="en-US" sz="3100" kern="1200" dirty="0">
            <a:solidFill>
              <a:schemeClr val="bg1"/>
            </a:solidFill>
          </a:endParaRPr>
        </a:p>
      </dsp:txBody>
      <dsp:txXfrm rot="10800000">
        <a:off x="1831890" y="3609449"/>
        <a:ext cx="5720663" cy="694479"/>
      </dsp:txXfrm>
    </dsp:sp>
    <dsp:sp modelId="{D2FC9EA4-B85F-514C-A37D-5AB9870ABEEC}">
      <dsp:nvSpPr>
        <dsp:cNvPr id="0" name=""/>
        <dsp:cNvSpPr/>
      </dsp:nvSpPr>
      <dsp:spPr>
        <a:xfrm>
          <a:off x="1311030" y="3609449"/>
          <a:ext cx="694479" cy="69447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84FC5-25D0-874E-8F95-BDCE6CFAB9AE}">
      <dsp:nvSpPr>
        <dsp:cNvPr id="0" name=""/>
        <dsp:cNvSpPr/>
      </dsp:nvSpPr>
      <dsp:spPr>
        <a:xfrm rot="10800000">
          <a:off x="1658270" y="4511236"/>
          <a:ext cx="5894283" cy="6944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246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chemeClr val="bg1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rPr>
            <a:t>Adaptive AI Learning</a:t>
          </a:r>
          <a:endParaRPr lang="en-US" sz="3100" kern="1200" dirty="0">
            <a:solidFill>
              <a:schemeClr val="bg1"/>
            </a:solidFill>
          </a:endParaRPr>
        </a:p>
      </dsp:txBody>
      <dsp:txXfrm rot="10800000">
        <a:off x="1831890" y="4511236"/>
        <a:ext cx="5720663" cy="694479"/>
      </dsp:txXfrm>
    </dsp:sp>
    <dsp:sp modelId="{D8296576-51AF-C14D-9805-46D8DF208A19}">
      <dsp:nvSpPr>
        <dsp:cNvPr id="0" name=""/>
        <dsp:cNvSpPr/>
      </dsp:nvSpPr>
      <dsp:spPr>
        <a:xfrm>
          <a:off x="1311030" y="4511236"/>
          <a:ext cx="694479" cy="69447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125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Grasping how AI works, its capabilities, and its current limitations.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Assessing AI tools objectively for their reliability, potential biases, and suitability.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Navigating the moral implications of using AI, ensuring fairness, privacy, and responsible use.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Developing hands-on skills to effectively use and implement AI tools in educational settings.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Understanding how to teach others about AI, its applications, and its responsible integration into teaching practices.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1. </a:t>
            </a: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Understanding AI concepts, capabilities, and limitations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2. </a:t>
            </a: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Assessing AI tools for appropriateness and reliability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3. </a:t>
            </a: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Incorporating AI while maintaining sound pedagogy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4. </a:t>
            </a: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Understanding ethical considerations in implementation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5. </a:t>
            </a: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Communicating effectively about AI with stakeholders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</a:rPr>
              <a:t>6. </a:t>
            </a: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Continuously learning as AI technologies evolve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23994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7898"/>
            </a:avLst>
          </a:prstGeom>
          <a:solidFill>
            <a:srgbClr val="FFFFFF"/>
          </a:solidFill>
          <a:ln w="30480">
            <a:solidFill>
              <a:srgbClr val="75BAE6"/>
            </a:solidFill>
            <a:prstDash val="solid"/>
          </a:ln>
          <a:effectLst>
            <a:outerShdw dist="12700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65" y="2107970"/>
            <a:ext cx="4842628" cy="322379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08050" y="2043946"/>
            <a:ext cx="7175421" cy="3351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5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Training the Trainers: Preparing TESOL Teacher Educators for AI Integration</a:t>
            </a:r>
            <a:endParaRPr lang="en-US" sz="5250" dirty="0"/>
          </a:p>
        </p:txBody>
      </p:sp>
      <p:sp>
        <p:nvSpPr>
          <p:cNvPr id="5" name="Text 2"/>
          <p:cNvSpPr/>
          <p:nvPr/>
        </p:nvSpPr>
        <p:spPr>
          <a:xfrm>
            <a:off x="6308050" y="5777865"/>
            <a:ext cx="7175421" cy="407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Speaker: Pham Thi Ha Anh </a:t>
            </a: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5924"/>
            </a:avLst>
          </a:prstGeom>
          <a:solidFill>
            <a:srgbClr val="FFFFFF"/>
          </a:solidFill>
          <a:ln w="22860">
            <a:solidFill>
              <a:srgbClr val="75BAE6"/>
            </a:solidFill>
            <a:prstDash val="solid"/>
          </a:ln>
          <a:effectLst>
            <a:outerShdw dist="9525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/>
          <p:cNvSpPr/>
          <p:nvPr/>
        </p:nvSpPr>
        <p:spPr>
          <a:xfrm>
            <a:off x="1146810" y="1235988"/>
            <a:ext cx="7856339" cy="628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Successful Models of AI Integration</a:t>
            </a:r>
            <a:endParaRPr lang="en-US" sz="3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810" y="2246471"/>
            <a:ext cx="4112181" cy="76426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37786" y="3201710"/>
            <a:ext cx="2851785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Gradual Integration Model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337786" y="3630573"/>
            <a:ext cx="3730228" cy="1223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Phased approach beginning with </a:t>
            </a:r>
            <a:r>
              <a:rPr lang="en-US" sz="1500" dirty="0">
                <a:solidFill>
                  <a:srgbClr val="384653"/>
                </a:solidFill>
                <a:highlight>
                  <a:srgbClr val="FFFF00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basic AI literacy </a:t>
            </a: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and progressing through </a:t>
            </a:r>
            <a:r>
              <a:rPr lang="en-US" sz="1500" dirty="0">
                <a:solidFill>
                  <a:srgbClr val="384653"/>
                </a:solidFill>
                <a:highlight>
                  <a:srgbClr val="FFFF00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experimentation</a:t>
            </a: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to </a:t>
            </a:r>
            <a:r>
              <a:rPr lang="en-US" sz="1500" dirty="0">
                <a:solidFill>
                  <a:srgbClr val="384653"/>
                </a:solidFill>
                <a:highlight>
                  <a:srgbClr val="FFFF00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advanced implementation</a:t>
            </a:r>
            <a:endParaRPr lang="en-US" sz="1500" dirty="0">
              <a:highlight>
                <a:srgbClr val="FFFF00"/>
              </a:highlight>
            </a:endParaRPr>
          </a:p>
        </p:txBody>
      </p:sp>
      <p:sp>
        <p:nvSpPr>
          <p:cNvPr id="7" name="Text 4"/>
          <p:cNvSpPr/>
          <p:nvPr/>
        </p:nvSpPr>
        <p:spPr>
          <a:xfrm>
            <a:off x="1337786" y="4968121"/>
            <a:ext cx="3730228" cy="1834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"This model begins with basic AI literacy training, progresses through hands-on experimentation with AI tools, and culminates in the development of AI-enhanced teaching practices"</a:t>
            </a: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(Chen et al., 2022).</a:t>
            </a:r>
            <a:endParaRPr lang="en-US" sz="15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991" y="2246471"/>
            <a:ext cx="4112300" cy="76426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449967" y="3201710"/>
            <a:ext cx="326100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Community of Practice Model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449967" y="3630573"/>
            <a:ext cx="3730347" cy="917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highlight>
                  <a:srgbClr val="FFFF00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Collaborative learning </a:t>
            </a: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and </a:t>
            </a:r>
            <a:r>
              <a:rPr lang="en-US" sz="1500" dirty="0">
                <a:solidFill>
                  <a:srgbClr val="384653"/>
                </a:solidFill>
                <a:highlight>
                  <a:srgbClr val="FFFF00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knowledge sharing</a:t>
            </a: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among teacher educators across institutions</a:t>
            </a:r>
            <a:endParaRPr lang="en-US" sz="1500" dirty="0"/>
          </a:p>
        </p:txBody>
      </p:sp>
      <p:sp>
        <p:nvSpPr>
          <p:cNvPr id="11" name="Text 7"/>
          <p:cNvSpPr/>
          <p:nvPr/>
        </p:nvSpPr>
        <p:spPr>
          <a:xfrm>
            <a:off x="5449967" y="4662368"/>
            <a:ext cx="3730347" cy="1834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"This model brings together educators from different institutions and disciplines to share experiences, develop resources, and support each other's professional development"</a:t>
            </a: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(Ramos et al., 2023).</a:t>
            </a:r>
            <a:endParaRPr lang="en-US" sz="15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290" y="2246471"/>
            <a:ext cx="4112181" cy="76426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562267" y="3201710"/>
            <a:ext cx="251424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Design Thinking Model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9562267" y="3630573"/>
            <a:ext cx="3730228" cy="917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Human-centered design principles focusing on </a:t>
            </a:r>
            <a:r>
              <a:rPr lang="en-US" sz="1500" dirty="0">
                <a:solidFill>
                  <a:srgbClr val="384653"/>
                </a:solidFill>
                <a:highlight>
                  <a:srgbClr val="FFFF00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educator needs </a:t>
            </a: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and </a:t>
            </a:r>
            <a:r>
              <a:rPr lang="en-US" sz="1500" dirty="0">
                <a:solidFill>
                  <a:srgbClr val="384653"/>
                </a:solidFill>
                <a:highlight>
                  <a:srgbClr val="FFFF00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iterative improvement</a:t>
            </a:r>
            <a:endParaRPr lang="en-US" sz="1500" dirty="0">
              <a:highlight>
                <a:srgbClr val="FFFF00"/>
              </a:highlight>
            </a:endParaRPr>
          </a:p>
        </p:txBody>
      </p:sp>
      <p:sp>
        <p:nvSpPr>
          <p:cNvPr id="15" name="Text 10"/>
          <p:cNvSpPr/>
          <p:nvPr/>
        </p:nvSpPr>
        <p:spPr>
          <a:xfrm>
            <a:off x="9562267" y="4662368"/>
            <a:ext cx="3730228" cy="2140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"By placing educators at the center of the design process, this model ensures that AI tools are developed and implemented in ways that support rather than hinder effective teaching practices"</a:t>
            </a: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(Martinez-Maldonado et al., 2022).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7898"/>
            </a:avLst>
          </a:prstGeom>
          <a:solidFill>
            <a:srgbClr val="FFFFFF"/>
          </a:solidFill>
          <a:ln w="30480">
            <a:solidFill>
              <a:srgbClr val="75BAE6"/>
            </a:solidFill>
            <a:prstDash val="solid"/>
          </a:ln>
          <a:effectLst>
            <a:outerShdw dist="12700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526" y="243840"/>
            <a:ext cx="5419249" cy="7741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46810" y="2055257"/>
            <a:ext cx="7175421" cy="2513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5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Framework for AI-Ready TESOL Teacher Educator Development</a:t>
            </a:r>
            <a:endParaRPr lang="en-US" sz="5250" dirty="0"/>
          </a:p>
        </p:txBody>
      </p:sp>
      <p:sp>
        <p:nvSpPr>
          <p:cNvPr id="5" name="Text 2"/>
          <p:cNvSpPr/>
          <p:nvPr/>
        </p:nvSpPr>
        <p:spPr>
          <a:xfrm>
            <a:off x="1146810" y="4951214"/>
            <a:ext cx="7175421" cy="1223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comprehensive, evidence-based approach to preparing TESOL teacher educators for effective AI integration</a:t>
            </a:r>
            <a:endParaRPr lang="en-US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53350"/>
          </a:xfrm>
          <a:prstGeom prst="roundRect">
            <a:avLst>
              <a:gd name="adj" fmla="val 7757"/>
            </a:avLst>
          </a:prstGeom>
          <a:solidFill>
            <a:srgbClr val="FFFFFF"/>
          </a:solidFill>
          <a:ln w="30480">
            <a:solidFill>
              <a:srgbClr val="75BAE6"/>
            </a:solidFill>
            <a:prstDash val="solid"/>
          </a:ln>
          <a:effectLst>
            <a:outerShdw dist="12446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/>
          <p:cNvSpPr/>
          <p:nvPr/>
        </p:nvSpPr>
        <p:spPr>
          <a:xfrm>
            <a:off x="1135142" y="932974"/>
            <a:ext cx="8301514" cy="824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450"/>
              </a:lnSpc>
              <a:buNone/>
            </a:pPr>
            <a:r>
              <a:rPr lang="en-US" sz="51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Phase 1: Foundation Building</a:t>
            </a:r>
            <a:endParaRPr lang="en-US" sz="5150" dirty="0"/>
          </a:p>
        </p:txBody>
      </p:sp>
      <p:sp>
        <p:nvSpPr>
          <p:cNvPr id="4" name="Text 2"/>
          <p:cNvSpPr/>
          <p:nvPr/>
        </p:nvSpPr>
        <p:spPr>
          <a:xfrm>
            <a:off x="1135142" y="2383631"/>
            <a:ext cx="5874425" cy="8241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AI Awareness and Meta-Pedagogical Understanding</a:t>
            </a:r>
            <a:endParaRPr lang="en-US" sz="2550" dirty="0"/>
          </a:p>
        </p:txBody>
      </p:sp>
      <p:sp>
        <p:nvSpPr>
          <p:cNvPr id="5" name="Text 3"/>
          <p:cNvSpPr/>
          <p:nvPr/>
        </p:nvSpPr>
        <p:spPr>
          <a:xfrm>
            <a:off x="1135142" y="3458289"/>
            <a:ext cx="5874425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Duration: 6-8 weeks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135142" y="4084796"/>
            <a:ext cx="5874425" cy="802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Format: Blended learning with intensive face-to-face sessions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135142" y="5112306"/>
            <a:ext cx="5874425" cy="802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Assessment: Comprehensive AI literacy portfolio and ethical reasoning case studies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8453" y="2358628"/>
            <a:ext cx="5874425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components: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28453" y="2985135"/>
            <a:ext cx="5874425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 Concepts and Advanced Applications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628453" y="3473767"/>
            <a:ext cx="5874425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Teacher Education Contexts for AI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628453" y="3962400"/>
            <a:ext cx="5874425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Critical AI Analysis for Teacher Educators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628453" y="4451033"/>
            <a:ext cx="5874425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Ethical Leadership in AI Integration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628453" y="5077539"/>
            <a:ext cx="5874425" cy="2005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 Breazeal et al. (2023) note, </a:t>
            </a:r>
            <a:r>
              <a:rPr lang="en-US" sz="195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"Effective AI literacy education must go beyond technical understanding to include critical analysis and ethical reasoning appropriate to the educator's role"</a:t>
            </a: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(p. 8).</a:t>
            </a:r>
            <a:endParaRPr lang="en-US" sz="1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5134"/>
            </a:avLst>
          </a:prstGeom>
          <a:solidFill>
            <a:srgbClr val="FFFFFF"/>
          </a:solidFill>
          <a:ln w="15240">
            <a:solidFill>
              <a:srgbClr val="75BAE6"/>
            </a:solidFill>
            <a:prstDash val="solid"/>
          </a:ln>
          <a:effectLst>
            <a:outerShdw dist="8255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07" y="243840"/>
            <a:ext cx="13763387" cy="217348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46810" y="3308866"/>
            <a:ext cx="7884914" cy="544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Phase 2: Meta-Pedagogical Development</a:t>
            </a:r>
            <a:endParaRPr lang="en-US" sz="3400" dirty="0"/>
          </a:p>
        </p:txBody>
      </p:sp>
      <p:sp>
        <p:nvSpPr>
          <p:cNvPr id="5" name="Text 2"/>
          <p:cNvSpPr/>
          <p:nvPr/>
        </p:nvSpPr>
        <p:spPr>
          <a:xfrm>
            <a:off x="1146810" y="4267438"/>
            <a:ext cx="3149560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Teaching Others to Teach with AI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1146810" y="4705231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Duration: 8-10 weeks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1146810" y="5119092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Format: Practice-based learning with </a:t>
            </a:r>
          </a:p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peer observation and feedback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1139190" y="5782032"/>
            <a:ext cx="5966460" cy="529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Assessment: Demonstrated teaching episodes and assessment tool development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7524750" y="4250888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components: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7524750" y="4664750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Modeling AI Integration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7524750" y="4987528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Curriculum Integration Strategies</a:t>
            </a: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7524750" y="5310307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Mentoring and Coaching for AI Integration</a:t>
            </a:r>
            <a:endParaRPr lang="en-US" dirty="0"/>
          </a:p>
        </p:txBody>
      </p:sp>
      <p:sp>
        <p:nvSpPr>
          <p:cNvPr id="13" name="Text 10"/>
          <p:cNvSpPr/>
          <p:nvPr/>
        </p:nvSpPr>
        <p:spPr>
          <a:xfrm>
            <a:off x="7524750" y="5633085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Assessment of AI Competencies</a:t>
            </a:r>
            <a:endParaRPr lang="en-US" dirty="0"/>
          </a:p>
        </p:txBody>
      </p:sp>
      <p:sp>
        <p:nvSpPr>
          <p:cNvPr id="14" name="Text 11"/>
          <p:cNvSpPr/>
          <p:nvPr/>
        </p:nvSpPr>
        <p:spPr>
          <a:xfrm>
            <a:off x="7524750" y="6046946"/>
            <a:ext cx="5966460" cy="794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Chapelle et al. (2024) emphasize that </a:t>
            </a:r>
            <a:r>
              <a:rPr lang="en-US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"teacher educators must develop not only personal AI competencies but also the meta-pedagogical skills necessary to guide others in developing their own AI literacy"</a:t>
            </a: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(p. 5).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7769"/>
            </a:avLst>
          </a:prstGeom>
          <a:solidFill>
            <a:srgbClr val="FFFFFF"/>
          </a:solidFill>
          <a:ln w="30480">
            <a:solidFill>
              <a:srgbClr val="75BAE6"/>
            </a:solidFill>
            <a:prstDash val="solid"/>
          </a:ln>
          <a:effectLst>
            <a:outerShdw dist="12446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/>
          <p:cNvSpPr/>
          <p:nvPr/>
        </p:nvSpPr>
        <p:spPr>
          <a:xfrm>
            <a:off x="1135142" y="1127760"/>
            <a:ext cx="11653004" cy="824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450"/>
              </a:lnSpc>
              <a:buNone/>
            </a:pPr>
            <a:r>
              <a:rPr lang="en-US" sz="51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Phase 3: Implementation and Reflection</a:t>
            </a:r>
            <a:endParaRPr lang="en-US" sz="5150" dirty="0"/>
          </a:p>
        </p:txBody>
      </p:sp>
      <p:sp>
        <p:nvSpPr>
          <p:cNvPr id="4" name="Text 2"/>
          <p:cNvSpPr/>
          <p:nvPr/>
        </p:nvSpPr>
        <p:spPr>
          <a:xfrm>
            <a:off x="1135142" y="2578418"/>
            <a:ext cx="3338155" cy="412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Systematic Integration</a:t>
            </a:r>
            <a:endParaRPr lang="en-US" sz="2550" dirty="0"/>
          </a:p>
        </p:txBody>
      </p:sp>
      <p:sp>
        <p:nvSpPr>
          <p:cNvPr id="5" name="Text 3"/>
          <p:cNvSpPr/>
          <p:nvPr/>
        </p:nvSpPr>
        <p:spPr>
          <a:xfrm>
            <a:off x="1135142" y="3241000"/>
            <a:ext cx="5874425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Duration: 10-12 weeks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135142" y="3867507"/>
            <a:ext cx="5874425" cy="802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Format: Implementation-focused with regular consultation and support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135142" y="4895017"/>
            <a:ext cx="5874425" cy="802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Assessment: Program integration plans and implementation evidence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8453" y="2553414"/>
            <a:ext cx="5874425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components: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28453" y="3179921"/>
            <a:ext cx="5874425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Program-Level Integration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628453" y="3668554"/>
            <a:ext cx="5874425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Stakeholder Engagement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628453" y="4157186"/>
            <a:ext cx="5874425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Continuous Improvement Processes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628453" y="4645819"/>
            <a:ext cx="5874425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Professional Learning Networks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628453" y="5272326"/>
            <a:ext cx="5874425" cy="1604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According to Ding et al. (2024), </a:t>
            </a:r>
            <a:r>
              <a:rPr lang="en-US" sz="195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"Successful AI integration requires systematic approaches that address program-level considerations and engage all stakeholders in the process"</a:t>
            </a: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(p. 12).</a:t>
            </a:r>
            <a:endParaRPr lang="en-US" sz="1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5134"/>
            </a:avLst>
          </a:prstGeom>
          <a:solidFill>
            <a:srgbClr val="FFFFFF"/>
          </a:solidFill>
          <a:ln w="15240">
            <a:solidFill>
              <a:srgbClr val="75BAE6"/>
            </a:solidFill>
            <a:prstDash val="solid"/>
          </a:ln>
          <a:effectLst>
            <a:outerShdw dist="8255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07" y="243840"/>
            <a:ext cx="13763387" cy="217348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46810" y="3308866"/>
            <a:ext cx="6867287" cy="544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Phase 4: Leadership and Innovation</a:t>
            </a:r>
            <a:endParaRPr lang="en-US" sz="3400" dirty="0"/>
          </a:p>
        </p:txBody>
      </p:sp>
      <p:sp>
        <p:nvSpPr>
          <p:cNvPr id="5" name="Text 2"/>
          <p:cNvSpPr/>
          <p:nvPr/>
        </p:nvSpPr>
        <p:spPr>
          <a:xfrm>
            <a:off x="1146810" y="4267438"/>
            <a:ext cx="2178963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Advancing the Field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1146810" y="4705231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Duration: Ongoing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1146810" y="5119092"/>
            <a:ext cx="5966460" cy="529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Format: Flexible, self-directed with institutional and professional support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1146810" y="5797868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Assessment: Professional contributions </a:t>
            </a:r>
          </a:p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and peer recognition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7524750" y="4250888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components: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7524750" y="4664750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Research and Evaluation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7524750" y="4987528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Professional Contribution</a:t>
            </a: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7524750" y="5310307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Innovation and Adaptation</a:t>
            </a:r>
            <a:endParaRPr lang="en-US" dirty="0"/>
          </a:p>
        </p:txBody>
      </p:sp>
      <p:sp>
        <p:nvSpPr>
          <p:cNvPr id="13" name="Text 10"/>
          <p:cNvSpPr/>
          <p:nvPr/>
        </p:nvSpPr>
        <p:spPr>
          <a:xfrm>
            <a:off x="7524750" y="5633085"/>
            <a:ext cx="596646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Mentoring Other Teacher Educators</a:t>
            </a:r>
            <a:endParaRPr lang="en-US" dirty="0"/>
          </a:p>
        </p:txBody>
      </p:sp>
      <p:sp>
        <p:nvSpPr>
          <p:cNvPr id="14" name="Text 11"/>
          <p:cNvSpPr/>
          <p:nvPr/>
        </p:nvSpPr>
        <p:spPr>
          <a:xfrm>
            <a:off x="7524750" y="6046946"/>
            <a:ext cx="5966460" cy="794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Royce (2024) argues that </a:t>
            </a:r>
            <a:r>
              <a:rPr lang="en-US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"AI-literate teacher educators must evolve from technology users to technology leaders, fostering informed, ethical, and effective AI integration in language education"</a:t>
            </a: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(p. 15).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7108"/>
            </a:avLst>
          </a:prstGeom>
          <a:solidFill>
            <a:srgbClr val="FFFFFF"/>
          </a:solidFill>
          <a:ln w="22860">
            <a:solidFill>
              <a:srgbClr val="75BAE6"/>
            </a:solidFill>
            <a:prstDash val="solid"/>
          </a:ln>
          <a:effectLst>
            <a:outerShdw dist="11430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/>
          <p:cNvSpPr/>
          <p:nvPr/>
        </p:nvSpPr>
        <p:spPr>
          <a:xfrm>
            <a:off x="1146810" y="1188363"/>
            <a:ext cx="10643949" cy="754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Case Study: Successful Implementation</a:t>
            </a:r>
            <a:endParaRPr lang="en-US" sz="4750" dirty="0"/>
          </a:p>
        </p:txBody>
      </p:sp>
      <p:sp>
        <p:nvSpPr>
          <p:cNvPr id="4" name="Text 2"/>
          <p:cNvSpPr/>
          <p:nvPr/>
        </p:nvSpPr>
        <p:spPr>
          <a:xfrm>
            <a:off x="1146810" y="2515672"/>
            <a:ext cx="5888712" cy="754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University of British Columbia's Faculty of Education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1146810" y="3499009"/>
            <a:ext cx="5888712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Implemented a phased approach to AI integration in TESOL teacher education: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1146810" y="4439007"/>
            <a:ext cx="5888712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Began with faculty AI literacy development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1146810" y="4886087"/>
            <a:ext cx="5888712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Created a community of practice for ongoing support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1146810" y="5699998"/>
            <a:ext cx="5888712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Developed curriculum integration guidelines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1146810" y="6147078"/>
            <a:ext cx="5888712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Established partnerships with language schools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1146810" y="6594158"/>
            <a:ext cx="5888712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Implemented continuous evaluation processes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7946350" y="2544366"/>
            <a:ext cx="5544860" cy="1834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"The Gradual Integration Model implemented by UBC demonstrates the effectiveness of a phased approach to AI integration. Key features include ongoing professional development, peer collaboration, and administrative support."</a:t>
            </a:r>
            <a:endParaRPr lang="en-US" sz="1800" dirty="0"/>
          </a:p>
        </p:txBody>
      </p:sp>
      <p:sp>
        <p:nvSpPr>
          <p:cNvPr id="12" name="Shape 10"/>
          <p:cNvSpPr/>
          <p:nvPr/>
        </p:nvSpPr>
        <p:spPr>
          <a:xfrm>
            <a:off x="7602498" y="2544366"/>
            <a:ext cx="30480" cy="1834158"/>
          </a:xfrm>
          <a:prstGeom prst="rect">
            <a:avLst/>
          </a:prstGeom>
          <a:solidFill>
            <a:srgbClr val="75BAE6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13" name="Text 11"/>
          <p:cNvSpPr/>
          <p:nvPr/>
        </p:nvSpPr>
        <p:spPr>
          <a:xfrm>
            <a:off x="7602498" y="4636413"/>
            <a:ext cx="5888712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 Chen et al. (2022, p. 45)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7602498" y="5209580"/>
            <a:ext cx="5888712" cy="1467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After two years, 85% of faculty reported confidence in AI integration, and teacher candidates demonstrated strong AI literacy in their practicum placements.</a:t>
            </a:r>
            <a:endParaRPr lang="en-US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5924"/>
            </a:avLst>
          </a:prstGeom>
          <a:solidFill>
            <a:srgbClr val="FFFFFF"/>
          </a:solidFill>
          <a:ln w="22860">
            <a:solidFill>
              <a:srgbClr val="75BAE6"/>
            </a:solidFill>
            <a:prstDash val="solid"/>
          </a:ln>
          <a:effectLst>
            <a:outerShdw dist="9525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/>
          <p:cNvSpPr/>
          <p:nvPr/>
        </p:nvSpPr>
        <p:spPr>
          <a:xfrm>
            <a:off x="1146810" y="1009769"/>
            <a:ext cx="8502968" cy="628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Future Directions and Research Needs</a:t>
            </a:r>
            <a:endParaRPr lang="en-US" sz="3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810" y="2020253"/>
            <a:ext cx="6168390" cy="76426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37786" y="2975491"/>
            <a:ext cx="251424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Longitudinal Studies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337786" y="3404354"/>
            <a:ext cx="5786438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Research on long-term impact of AI integration on teacher education programs and graduate outcomes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020253"/>
            <a:ext cx="6168390" cy="7642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06176" y="2975491"/>
            <a:ext cx="2710220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Cross-Cultural Research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06176" y="3404354"/>
            <a:ext cx="5786438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Studies examining AI integration in diverse cultural and educational contexts</a:t>
            </a:r>
            <a:endParaRPr lang="en-US" sz="15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810" y="4206835"/>
            <a:ext cx="6168390" cy="76426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337786" y="5162074"/>
            <a:ext cx="251424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Tool Effectiveness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337786" y="5590937"/>
            <a:ext cx="5786438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Comparative studies on specific AI tools and applications in language teacher education</a:t>
            </a:r>
            <a:endParaRPr lang="en-US" sz="15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206835"/>
            <a:ext cx="6168390" cy="76426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06176" y="5162074"/>
            <a:ext cx="251424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Ethical Frameworks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506176" y="5590937"/>
            <a:ext cx="5786438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Development of comprehensive ethical guidelines specific to AI in TESOL contexts</a:t>
            </a:r>
            <a:endParaRPr lang="en-US" sz="1500" dirty="0"/>
          </a:p>
        </p:txBody>
      </p:sp>
      <p:sp>
        <p:nvSpPr>
          <p:cNvPr id="16" name="Text 10"/>
          <p:cNvSpPr/>
          <p:nvPr/>
        </p:nvSpPr>
        <p:spPr>
          <a:xfrm>
            <a:off x="1146810" y="6608326"/>
            <a:ext cx="12336780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 Zawacki-Richter et al. (2019) note, </a:t>
            </a:r>
            <a:r>
              <a:rPr lang="en-US" sz="150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"There is a critical need for more educator-led research on AI integration that examines not just technological implementation but pedagogical and ethical dimensions"</a:t>
            </a: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(p. 20).</a:t>
            </a:r>
            <a:endParaRPr lang="en-US" sz="1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5529"/>
            </a:avLst>
          </a:prstGeom>
          <a:solidFill>
            <a:srgbClr val="FFFFFF"/>
          </a:solidFill>
          <a:ln w="15240">
            <a:solidFill>
              <a:srgbClr val="75BAE6"/>
            </a:solidFill>
            <a:prstDash val="solid"/>
          </a:ln>
          <a:effectLst>
            <a:outerShdw dist="8890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07" y="243840"/>
            <a:ext cx="5419249" cy="7741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08050" y="1262896"/>
            <a:ext cx="6213038" cy="586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Conclusion: The Path Forward</a:t>
            </a:r>
            <a:endParaRPr lang="en-US" sz="3650" dirty="0"/>
          </a:p>
        </p:txBody>
      </p:sp>
      <p:sp>
        <p:nvSpPr>
          <p:cNvPr id="5" name="Text 2"/>
          <p:cNvSpPr/>
          <p:nvPr/>
        </p:nvSpPr>
        <p:spPr>
          <a:xfrm>
            <a:off x="6308050" y="2277428"/>
            <a:ext cx="718304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integration of AI in TESOL teacher education represents both an opportunity and a responsibility. By investing in comprehensive preparation of teacher educators, we can: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308050" y="4314468"/>
            <a:ext cx="6546304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Leverage AI to enhance language teaching and learning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6308050" y="4940022"/>
            <a:ext cx="5966012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Ensure ethical and pedagogically sound implementation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6308050" y="5594747"/>
            <a:ext cx="5737412" cy="855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Prepare future teachers for AI-enhanced educational environments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6308050" y="6333649"/>
            <a:ext cx="5966012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Contribute to the development of AI literacy across the field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10388322" y="2317552"/>
            <a:ext cx="3102769" cy="1996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10120908" y="4907281"/>
            <a:ext cx="3370183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7898"/>
            </a:avLst>
          </a:prstGeom>
          <a:solidFill>
            <a:srgbClr val="FFFFFF"/>
          </a:solidFill>
          <a:ln w="30480">
            <a:solidFill>
              <a:srgbClr val="75BAE6"/>
            </a:solidFill>
            <a:prstDash val="solid"/>
          </a:ln>
          <a:effectLst>
            <a:outerShdw dist="12700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/>
          <p:cNvSpPr/>
          <p:nvPr/>
        </p:nvSpPr>
        <p:spPr>
          <a:xfrm>
            <a:off x="1146810" y="1632347"/>
            <a:ext cx="6704648" cy="837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5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References</a:t>
            </a:r>
            <a:endParaRPr lang="en-US" sz="5250" dirty="0"/>
          </a:p>
        </p:txBody>
      </p:sp>
      <p:sp>
        <p:nvSpPr>
          <p:cNvPr id="4" name="Text 2"/>
          <p:cNvSpPr/>
          <p:nvPr/>
        </p:nvSpPr>
        <p:spPr>
          <a:xfrm>
            <a:off x="1146810" y="2979777"/>
            <a:ext cx="12336780" cy="652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20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Chapelle, C., et al. (2024). </a:t>
            </a:r>
            <a:r>
              <a:rPr lang="en-US" sz="200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Developing Meta-Pedagogical Skills for AI Integration in Language Teacher Education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Journal of TESOL Technology Integration, 12(1), 1-10.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1146810" y="3721060"/>
            <a:ext cx="12336780" cy="652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20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Chen, L., et al. (2022). </a:t>
            </a:r>
            <a:r>
              <a:rPr lang="en-US" sz="200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Phased Integration Model for AI in University Teacher Education Programs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Educational Technology &amp; Society, 25(3), 35-50.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1146810" y="4462343"/>
            <a:ext cx="12336780" cy="652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20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Ding, A., et al. (2024). </a:t>
            </a:r>
            <a:r>
              <a:rPr lang="en-US" sz="200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Systematic Approaches to AI Integration: Program-Level Considerations and Stakeholder Engagement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International Journal of Educational Technology and Research, 8(2), 10-25.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146810" y="5203627"/>
            <a:ext cx="12336780" cy="652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20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Royce, E. (2024). </a:t>
            </a:r>
            <a:r>
              <a:rPr lang="en-US" sz="200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Teacher Educators as AI Leaders: Fostering Informed and Ethical Integration in Language Education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Journal of Applied Linguistics and Technology, 5(1), 12-18.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1146810" y="5944910"/>
            <a:ext cx="12336780" cy="652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200"/>
              </a:lnSpc>
              <a:buSzPct val="100000"/>
              <a:buChar char="•"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Zawacki-Richter, O., et al. (2019). </a:t>
            </a:r>
            <a:r>
              <a:rPr lang="en-US" sz="200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Research Needs and Future Directions for AI Integration in Higher Education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Educational Research Review, 28, 15-28.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7898"/>
            </a:avLst>
          </a:prstGeom>
          <a:solidFill>
            <a:srgbClr val="FFFFFF"/>
          </a:solidFill>
          <a:ln w="30480">
            <a:solidFill>
              <a:srgbClr val="75BAE6"/>
            </a:solidFill>
            <a:prstDash val="solid"/>
          </a:ln>
          <a:effectLst>
            <a:outerShdw dist="12700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/>
          <p:cNvSpPr/>
          <p:nvPr/>
        </p:nvSpPr>
        <p:spPr>
          <a:xfrm>
            <a:off x="1146810" y="1152406"/>
            <a:ext cx="6704648" cy="837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5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Main contents</a:t>
            </a:r>
            <a:endParaRPr lang="en-US" sz="5250" dirty="0"/>
          </a:p>
        </p:txBody>
      </p:sp>
      <p:sp>
        <p:nvSpPr>
          <p:cNvPr id="4" name="Shape 2"/>
          <p:cNvSpPr/>
          <p:nvPr/>
        </p:nvSpPr>
        <p:spPr>
          <a:xfrm>
            <a:off x="1146810" y="2499836"/>
            <a:ext cx="3942398" cy="2365177"/>
          </a:xfrm>
          <a:prstGeom prst="roundRect">
            <a:avLst>
              <a:gd name="adj" fmla="val 16158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n-VN"/>
          </a:p>
        </p:txBody>
      </p:sp>
      <p:sp>
        <p:nvSpPr>
          <p:cNvPr id="5" name="Text 3"/>
          <p:cNvSpPr/>
          <p:nvPr/>
        </p:nvSpPr>
        <p:spPr>
          <a:xfrm>
            <a:off x="1431965" y="2784991"/>
            <a:ext cx="3352324" cy="419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Current Landscape</a:t>
            </a:r>
            <a:endParaRPr lang="en-US" sz="2600" dirty="0"/>
          </a:p>
        </p:txBody>
      </p:sp>
      <p:sp>
        <p:nvSpPr>
          <p:cNvPr id="6" name="Text 4"/>
          <p:cNvSpPr/>
          <p:nvPr/>
        </p:nvSpPr>
        <p:spPr>
          <a:xfrm>
            <a:off x="1431965" y="3356848"/>
            <a:ext cx="3372088" cy="1223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state of AI in language education and teacher preparation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5343882" y="2499836"/>
            <a:ext cx="3942517" cy="2365177"/>
          </a:xfrm>
          <a:prstGeom prst="roundRect">
            <a:avLst>
              <a:gd name="adj" fmla="val 16158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n-VN"/>
          </a:p>
        </p:txBody>
      </p:sp>
      <p:sp>
        <p:nvSpPr>
          <p:cNvPr id="8" name="Text 6"/>
          <p:cNvSpPr/>
          <p:nvPr/>
        </p:nvSpPr>
        <p:spPr>
          <a:xfrm>
            <a:off x="5629037" y="2784991"/>
            <a:ext cx="3352324" cy="419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Challenges &amp; Barriers</a:t>
            </a:r>
            <a:endParaRPr lang="en-US" sz="2600" dirty="0"/>
          </a:p>
        </p:txBody>
      </p:sp>
      <p:sp>
        <p:nvSpPr>
          <p:cNvPr id="9" name="Text 7"/>
          <p:cNvSpPr/>
          <p:nvPr/>
        </p:nvSpPr>
        <p:spPr>
          <a:xfrm>
            <a:off x="5629037" y="3356848"/>
            <a:ext cx="3372207" cy="1223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Obstacles to effective AI integration in TESOL teacher education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9541073" y="2499836"/>
            <a:ext cx="3942517" cy="2365177"/>
          </a:xfrm>
          <a:prstGeom prst="roundRect">
            <a:avLst>
              <a:gd name="adj" fmla="val 16158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n-VN"/>
          </a:p>
        </p:txBody>
      </p:sp>
      <p:sp>
        <p:nvSpPr>
          <p:cNvPr id="11" name="Text 9"/>
          <p:cNvSpPr/>
          <p:nvPr/>
        </p:nvSpPr>
        <p:spPr>
          <a:xfrm>
            <a:off x="9826228" y="2784991"/>
            <a:ext cx="3352324" cy="419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Key Competencies</a:t>
            </a:r>
            <a:endParaRPr lang="en-US" sz="2600" dirty="0"/>
          </a:p>
        </p:txBody>
      </p:sp>
      <p:sp>
        <p:nvSpPr>
          <p:cNvPr id="12" name="Text 10"/>
          <p:cNvSpPr/>
          <p:nvPr/>
        </p:nvSpPr>
        <p:spPr>
          <a:xfrm>
            <a:off x="9826228" y="3356848"/>
            <a:ext cx="3372207" cy="815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Essential skills for AI-literate teacher educators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1146810" y="5119687"/>
            <a:ext cx="6040993" cy="1957507"/>
          </a:xfrm>
          <a:prstGeom prst="roundRect">
            <a:avLst>
              <a:gd name="adj" fmla="val 19523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n-VN"/>
          </a:p>
        </p:txBody>
      </p:sp>
      <p:sp>
        <p:nvSpPr>
          <p:cNvPr id="14" name="Text 12"/>
          <p:cNvSpPr/>
          <p:nvPr/>
        </p:nvSpPr>
        <p:spPr>
          <a:xfrm>
            <a:off x="1431965" y="5404842"/>
            <a:ext cx="3352324" cy="419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Framework</a:t>
            </a:r>
            <a:endParaRPr lang="en-US" sz="2600" dirty="0"/>
          </a:p>
        </p:txBody>
      </p:sp>
      <p:sp>
        <p:nvSpPr>
          <p:cNvPr id="15" name="Text 13"/>
          <p:cNvSpPr/>
          <p:nvPr/>
        </p:nvSpPr>
        <p:spPr>
          <a:xfrm>
            <a:off x="1431965" y="5976699"/>
            <a:ext cx="5470684" cy="815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comprehensive professional development model</a:t>
            </a:r>
            <a:endParaRPr lang="en-US" sz="2000" dirty="0"/>
          </a:p>
        </p:txBody>
      </p:sp>
      <p:sp>
        <p:nvSpPr>
          <p:cNvPr id="16" name="Shape 14"/>
          <p:cNvSpPr/>
          <p:nvPr/>
        </p:nvSpPr>
        <p:spPr>
          <a:xfrm>
            <a:off x="7442478" y="5119687"/>
            <a:ext cx="6041112" cy="1957507"/>
          </a:xfrm>
          <a:prstGeom prst="roundRect">
            <a:avLst>
              <a:gd name="adj" fmla="val 19523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n-VN"/>
          </a:p>
        </p:txBody>
      </p:sp>
      <p:sp>
        <p:nvSpPr>
          <p:cNvPr id="17" name="Text 15"/>
          <p:cNvSpPr/>
          <p:nvPr/>
        </p:nvSpPr>
        <p:spPr>
          <a:xfrm>
            <a:off x="7727633" y="5404842"/>
            <a:ext cx="3352324" cy="419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Implementation</a:t>
            </a:r>
            <a:endParaRPr lang="en-US" sz="2600" dirty="0"/>
          </a:p>
        </p:txBody>
      </p:sp>
      <p:sp>
        <p:nvSpPr>
          <p:cNvPr id="18" name="Text 16"/>
          <p:cNvSpPr/>
          <p:nvPr/>
        </p:nvSpPr>
        <p:spPr>
          <a:xfrm>
            <a:off x="7727633" y="5976699"/>
            <a:ext cx="5470803" cy="815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Strategies for successful adoption and sustainability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7108"/>
            </a:avLst>
          </a:prstGeom>
          <a:solidFill>
            <a:srgbClr val="FFFFFF"/>
          </a:solidFill>
          <a:ln w="22860">
            <a:solidFill>
              <a:srgbClr val="75BAE6"/>
            </a:solidFill>
            <a:prstDash val="solid"/>
          </a:ln>
          <a:effectLst>
            <a:outerShdw dist="11430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/>
          <p:cNvSpPr/>
          <p:nvPr/>
        </p:nvSpPr>
        <p:spPr>
          <a:xfrm>
            <a:off x="1146810" y="1026676"/>
            <a:ext cx="10843617" cy="754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The AI Revolution in Language Education</a:t>
            </a:r>
            <a:endParaRPr lang="en-US" sz="4750" dirty="0"/>
          </a:p>
        </p:txBody>
      </p:sp>
      <p:sp>
        <p:nvSpPr>
          <p:cNvPr id="4" name="Text 2"/>
          <p:cNvSpPr/>
          <p:nvPr/>
        </p:nvSpPr>
        <p:spPr>
          <a:xfrm>
            <a:off x="1146810" y="2239447"/>
            <a:ext cx="12336780" cy="917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 technologies are rapidly transforming language education with applications ranging from:</a:t>
            </a:r>
            <a:endParaRPr lang="en-US" sz="2250" dirty="0"/>
          </a:p>
        </p:txBody>
      </p:sp>
      <p:sp>
        <p:nvSpPr>
          <p:cNvPr id="5" name="Text 3"/>
          <p:cNvSpPr/>
          <p:nvPr/>
        </p:nvSpPr>
        <p:spPr>
          <a:xfrm>
            <a:off x="1146810" y="3414355"/>
            <a:ext cx="12336780" cy="458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Intelligent tutoring systems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1146810" y="3953113"/>
            <a:ext cx="12336780" cy="458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Automated essay scoring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1146810" y="4491871"/>
            <a:ext cx="12336780" cy="458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Conversational AI chatbots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1146810" y="5030629"/>
            <a:ext cx="12336780" cy="458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Personalized learning experiences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1146810" y="5569387"/>
            <a:ext cx="12336780" cy="458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Adaptive content delivery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1146810" y="6285786"/>
            <a:ext cx="12336780" cy="917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 Godwin-Jones (2022) notes, </a:t>
            </a:r>
            <a:r>
              <a:rPr lang="en-US" sz="225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"AI tools can enhance language learning through personalized instruction, immediate feedback, and adaptive content delivery"</a:t>
            </a:r>
            <a:r>
              <a:rPr lang="en-US" sz="2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(p. 7).</a:t>
            </a:r>
            <a:endParaRPr lang="en-US" sz="22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2277"/>
          </a:xfrm>
          <a:prstGeom prst="roundRect">
            <a:avLst>
              <a:gd name="adj" fmla="val 6278"/>
            </a:avLst>
          </a:prstGeom>
          <a:solidFill>
            <a:srgbClr val="FFFFFF"/>
          </a:solidFill>
          <a:ln w="22860">
            <a:solidFill>
              <a:srgbClr val="75BAE6"/>
            </a:solidFill>
            <a:prstDash val="solid"/>
          </a:ln>
          <a:effectLst>
            <a:outerShdw dist="10033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/>
          <p:cNvSpPr/>
          <p:nvPr/>
        </p:nvSpPr>
        <p:spPr>
          <a:xfrm>
            <a:off x="1142286" y="939879"/>
            <a:ext cx="8996482" cy="666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The Critical Role of Teacher Educators</a:t>
            </a:r>
            <a:endParaRPr lang="en-US" sz="4150" dirty="0"/>
          </a:p>
        </p:txBody>
      </p:sp>
      <p:sp>
        <p:nvSpPr>
          <p:cNvPr id="4" name="Text 2"/>
          <p:cNvSpPr/>
          <p:nvPr/>
        </p:nvSpPr>
        <p:spPr>
          <a:xfrm>
            <a:off x="1446014" y="2238732"/>
            <a:ext cx="12042100" cy="809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"TESOL teacher educators occupy </a:t>
            </a:r>
            <a:r>
              <a:rPr lang="en-US" sz="19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unique position </a:t>
            </a: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this evolving landscape, serving as the </a:t>
            </a:r>
            <a:r>
              <a:rPr lang="en-US" sz="19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bridge between cutting-edge educational technology and practical classroom application</a:t>
            </a: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."</a:t>
            </a:r>
            <a:endParaRPr lang="en-US" sz="1950" dirty="0"/>
          </a:p>
        </p:txBody>
      </p:sp>
      <p:sp>
        <p:nvSpPr>
          <p:cNvPr id="5" name="Shape 3"/>
          <p:cNvSpPr/>
          <p:nvPr/>
        </p:nvSpPr>
        <p:spPr>
          <a:xfrm>
            <a:off x="1142286" y="2010966"/>
            <a:ext cx="22860" cy="1265396"/>
          </a:xfrm>
          <a:prstGeom prst="rect">
            <a:avLst/>
          </a:prstGeom>
          <a:solidFill>
            <a:srgbClr val="75BAE6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6" name="Text 4"/>
          <p:cNvSpPr/>
          <p:nvPr/>
        </p:nvSpPr>
        <p:spPr>
          <a:xfrm>
            <a:off x="1142286" y="3686294"/>
            <a:ext cx="5925860" cy="404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Teacher educators must: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142286" y="4273391"/>
            <a:ext cx="5925860" cy="404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Develop their own AI literacy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142286" y="4749165"/>
            <a:ext cx="5925860" cy="404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Model effective AI integration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134665" y="5224939"/>
            <a:ext cx="5933481" cy="4049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Prepare future teachers for AI-enhanced classrooms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1125260" y="5653980"/>
            <a:ext cx="5925860" cy="404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Address ethical considerations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1125260" y="6095583"/>
            <a:ext cx="5925860" cy="404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Guide pedagogical decision-making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9875" y="3686294"/>
            <a:ext cx="5925860" cy="1619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According to Tondeur et al. (2019), </a:t>
            </a:r>
            <a:r>
              <a:rPr lang="en-US" sz="195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"Teacher educators serve as gatekeepers, preparing the next generation of teachers for technology integration in education"</a:t>
            </a: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(p. 1190).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569875" y="5488186"/>
            <a:ext cx="5925860" cy="1619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This creates a </a:t>
            </a:r>
            <a:r>
              <a:rPr lang="en-US" sz="19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multiplier effect</a:t>
            </a:r>
            <a:r>
              <a:rPr lang="en-US" sz="1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where well-prepared teacher educators positively impact thousands of language learners through their students.</a:t>
            </a:r>
            <a:endParaRPr lang="en-US" sz="19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7898"/>
            </a:avLst>
          </a:prstGeom>
          <a:solidFill>
            <a:srgbClr val="FFFFFF"/>
          </a:solidFill>
          <a:ln w="30480">
            <a:solidFill>
              <a:srgbClr val="75BAE6"/>
            </a:solidFill>
            <a:prstDash val="solid"/>
          </a:ln>
          <a:effectLst>
            <a:outerShdw dist="12700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/>
          <p:cNvSpPr/>
          <p:nvPr/>
        </p:nvSpPr>
        <p:spPr>
          <a:xfrm>
            <a:off x="1146810" y="1145738"/>
            <a:ext cx="10756702" cy="837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5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The Current State: A Significant Gap</a:t>
            </a:r>
            <a:endParaRPr lang="en-US" sz="5250" dirty="0"/>
          </a:p>
        </p:txBody>
      </p:sp>
      <p:sp>
        <p:nvSpPr>
          <p:cNvPr id="4" name="Text 2"/>
          <p:cNvSpPr/>
          <p:nvPr/>
        </p:nvSpPr>
        <p:spPr>
          <a:xfrm>
            <a:off x="1146810" y="2620447"/>
            <a:ext cx="3900011" cy="840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600"/>
              </a:lnSpc>
              <a:buNone/>
            </a:pPr>
            <a:r>
              <a:rPr lang="en-US" sz="6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78%</a:t>
            </a:r>
            <a:endParaRPr lang="en-US" sz="6600" dirty="0"/>
          </a:p>
        </p:txBody>
      </p:sp>
      <p:sp>
        <p:nvSpPr>
          <p:cNvPr id="5" name="Text 3"/>
          <p:cNvSpPr/>
          <p:nvPr/>
        </p:nvSpPr>
        <p:spPr>
          <a:xfrm>
            <a:off x="1420654" y="3779401"/>
            <a:ext cx="3352324" cy="419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Interest in AI</a:t>
            </a:r>
            <a:endParaRPr lang="en-US" sz="2600" dirty="0"/>
          </a:p>
        </p:txBody>
      </p:sp>
      <p:sp>
        <p:nvSpPr>
          <p:cNvPr id="6" name="Text 4"/>
          <p:cNvSpPr/>
          <p:nvPr/>
        </p:nvSpPr>
        <p:spPr>
          <a:xfrm>
            <a:off x="1146810" y="4351258"/>
            <a:ext cx="3900011" cy="1223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5365194" y="2620447"/>
            <a:ext cx="3900011" cy="840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600"/>
              </a:lnSpc>
              <a:buNone/>
            </a:pPr>
            <a:r>
              <a:rPr lang="en-US" sz="6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23%</a:t>
            </a:r>
            <a:endParaRPr lang="en-US" sz="6600" dirty="0"/>
          </a:p>
        </p:txBody>
      </p:sp>
      <p:sp>
        <p:nvSpPr>
          <p:cNvPr id="8" name="Text 6"/>
          <p:cNvSpPr/>
          <p:nvPr/>
        </p:nvSpPr>
        <p:spPr>
          <a:xfrm>
            <a:off x="5639038" y="3779401"/>
            <a:ext cx="3352324" cy="419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Confidence</a:t>
            </a:r>
            <a:endParaRPr lang="en-US" sz="2600" dirty="0"/>
          </a:p>
        </p:txBody>
      </p:sp>
      <p:sp>
        <p:nvSpPr>
          <p:cNvPr id="9" name="Text 7"/>
          <p:cNvSpPr/>
          <p:nvPr/>
        </p:nvSpPr>
        <p:spPr>
          <a:xfrm>
            <a:off x="5365194" y="4351258"/>
            <a:ext cx="3900011" cy="1630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9583579" y="2620447"/>
            <a:ext cx="3900011" cy="840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600"/>
              </a:lnSpc>
              <a:buNone/>
            </a:pPr>
            <a:r>
              <a:rPr lang="en-US" sz="6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55%</a:t>
            </a:r>
            <a:endParaRPr lang="en-US" sz="6600" dirty="0"/>
          </a:p>
        </p:txBody>
      </p:sp>
      <p:sp>
        <p:nvSpPr>
          <p:cNvPr id="11" name="Text 9"/>
          <p:cNvSpPr/>
          <p:nvPr/>
        </p:nvSpPr>
        <p:spPr>
          <a:xfrm>
            <a:off x="9857423" y="3779401"/>
            <a:ext cx="3352324" cy="419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Confidence Gap</a:t>
            </a:r>
            <a:endParaRPr lang="en-US" sz="2600" dirty="0"/>
          </a:p>
        </p:txBody>
      </p:sp>
      <p:sp>
        <p:nvSpPr>
          <p:cNvPr id="12" name="Text 10"/>
          <p:cNvSpPr/>
          <p:nvPr/>
        </p:nvSpPr>
        <p:spPr>
          <a:xfrm>
            <a:off x="9583579" y="4351258"/>
            <a:ext cx="3900011" cy="1630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1146810" y="5166598"/>
            <a:ext cx="12336780" cy="815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Data from Kumar et al. (2023) reveals a significant gap between interest and confidence in AI integration among teacher educators.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5134"/>
            </a:avLst>
          </a:prstGeom>
          <a:solidFill>
            <a:srgbClr val="FFFFFF"/>
          </a:solidFill>
          <a:ln w="15240">
            <a:solidFill>
              <a:srgbClr val="75BAE6"/>
            </a:solidFill>
            <a:prstDash val="solid"/>
          </a:ln>
          <a:effectLst>
            <a:outerShdw dist="8255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/>
          <p:cNvSpPr/>
          <p:nvPr/>
        </p:nvSpPr>
        <p:spPr>
          <a:xfrm>
            <a:off x="1146810" y="1045250"/>
            <a:ext cx="4358045" cy="544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What is AI Literacy?</a:t>
            </a:r>
            <a:endParaRPr lang="en-US" sz="3400" dirty="0"/>
          </a:p>
        </p:txBody>
      </p:sp>
      <p:sp>
        <p:nvSpPr>
          <p:cNvPr id="4" name="Text 2"/>
          <p:cNvSpPr/>
          <p:nvPr/>
        </p:nvSpPr>
        <p:spPr>
          <a:xfrm>
            <a:off x="1270992" y="1649492"/>
            <a:ext cx="12088416" cy="529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"A set of competencies that enables individuals to critically evaluate AI technologies, communicate and collaborate effectively with AI, and use AI as a tool online, at home, and in the workplace."</a:t>
            </a:r>
            <a:endParaRPr lang="en-US" sz="2000" dirty="0"/>
          </a:p>
        </p:txBody>
      </p:sp>
      <p:sp>
        <p:nvSpPr>
          <p:cNvPr id="5" name="Shape 3"/>
          <p:cNvSpPr/>
          <p:nvPr/>
        </p:nvSpPr>
        <p:spPr>
          <a:xfrm>
            <a:off x="1146810" y="1921073"/>
            <a:ext cx="22860" cy="902256"/>
          </a:xfrm>
          <a:prstGeom prst="rect">
            <a:avLst/>
          </a:prstGeom>
          <a:solidFill>
            <a:srgbClr val="75BAE6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6" name="Text 4"/>
          <p:cNvSpPr/>
          <p:nvPr/>
        </p:nvSpPr>
        <p:spPr>
          <a:xfrm>
            <a:off x="1146810" y="3104852"/>
            <a:ext cx="1233678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Long &amp; Magerko (2020, p. 1)</a:t>
            </a:r>
            <a:endParaRPr lang="en-US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810" y="3460671"/>
            <a:ext cx="413980" cy="4139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146810" y="4081582"/>
            <a:ext cx="2390894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Technical Understanding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1146810" y="4453176"/>
            <a:ext cx="3974306" cy="529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3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047" y="3460671"/>
            <a:ext cx="413980" cy="41398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328047" y="4081582"/>
            <a:ext cx="2178963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Critical Evaluation</a:t>
            </a:r>
            <a:endParaRPr lang="en-US" sz="2800" dirty="0"/>
          </a:p>
        </p:txBody>
      </p:sp>
      <p:sp>
        <p:nvSpPr>
          <p:cNvPr id="12" name="Text 8"/>
          <p:cNvSpPr/>
          <p:nvPr/>
        </p:nvSpPr>
        <p:spPr>
          <a:xfrm>
            <a:off x="5328047" y="4453176"/>
            <a:ext cx="3974306" cy="529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3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284" y="3460671"/>
            <a:ext cx="413980" cy="41398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509284" y="4081582"/>
            <a:ext cx="2178963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Ethical Reasoning</a:t>
            </a:r>
            <a:endParaRPr lang="en-US" sz="2800" dirty="0"/>
          </a:p>
        </p:txBody>
      </p:sp>
      <p:sp>
        <p:nvSpPr>
          <p:cNvPr id="15" name="Text 10"/>
          <p:cNvSpPr/>
          <p:nvPr/>
        </p:nvSpPr>
        <p:spPr>
          <a:xfrm>
            <a:off x="9509284" y="4453176"/>
            <a:ext cx="3974306" cy="529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3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810" y="5396984"/>
            <a:ext cx="413980" cy="41398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146810" y="6017895"/>
            <a:ext cx="2178963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Practical Integration</a:t>
            </a:r>
            <a:endParaRPr lang="en-US" sz="2800" dirty="0"/>
          </a:p>
        </p:txBody>
      </p:sp>
      <p:sp>
        <p:nvSpPr>
          <p:cNvPr id="18" name="Text 12"/>
          <p:cNvSpPr/>
          <p:nvPr/>
        </p:nvSpPr>
        <p:spPr>
          <a:xfrm>
            <a:off x="1146810" y="6389489"/>
            <a:ext cx="3974306" cy="529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30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047" y="5396984"/>
            <a:ext cx="413980" cy="413980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5328047" y="6017895"/>
            <a:ext cx="2863215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Meta-Pedagogical Knowledge</a:t>
            </a:r>
            <a:endParaRPr lang="en-US" sz="2800" dirty="0"/>
          </a:p>
        </p:txBody>
      </p:sp>
      <p:sp>
        <p:nvSpPr>
          <p:cNvPr id="21" name="Text 14"/>
          <p:cNvSpPr/>
          <p:nvPr/>
        </p:nvSpPr>
        <p:spPr>
          <a:xfrm>
            <a:off x="5328047" y="6389489"/>
            <a:ext cx="3974306" cy="794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7108"/>
            </a:avLst>
          </a:prstGeom>
          <a:solidFill>
            <a:srgbClr val="FFFFFF"/>
          </a:solidFill>
          <a:ln w="22860">
            <a:solidFill>
              <a:srgbClr val="75BAE6"/>
            </a:solidFill>
            <a:prstDash val="solid"/>
          </a:ln>
          <a:effectLst>
            <a:outerShdw dist="11430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/>
          <p:cNvSpPr/>
          <p:nvPr/>
        </p:nvSpPr>
        <p:spPr>
          <a:xfrm>
            <a:off x="1146810" y="1010603"/>
            <a:ext cx="12331898" cy="754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Barriers to AI Integration in Teacher Education</a:t>
            </a:r>
            <a:endParaRPr lang="en-US" sz="4750" dirty="0"/>
          </a:p>
        </p:txBody>
      </p:sp>
      <p:sp>
        <p:nvSpPr>
          <p:cNvPr id="4" name="Text 2"/>
          <p:cNvSpPr/>
          <p:nvPr/>
        </p:nvSpPr>
        <p:spPr>
          <a:xfrm>
            <a:off x="2011204" y="2223373"/>
            <a:ext cx="301704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Knowledge Gaps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1146810" y="2737961"/>
            <a:ext cx="3881438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Limited understanding of AI concepts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1146810" y="3551872"/>
            <a:ext cx="3881438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Lack of critical evaluation skills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1146810" y="3998952"/>
            <a:ext cx="3881438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Insufficient training opportunities</a:t>
            </a:r>
            <a:endParaRPr lang="en-US" sz="18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2778085"/>
            <a:ext cx="3886081" cy="3886081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725" y="3544848"/>
            <a:ext cx="343019" cy="42886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602033" y="2590205"/>
            <a:ext cx="301704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Technical Barriers</a:t>
            </a:r>
            <a:endParaRPr lang="en-US" sz="2350" dirty="0"/>
          </a:p>
        </p:txBody>
      </p:sp>
      <p:sp>
        <p:nvSpPr>
          <p:cNvPr id="11" name="Text 7"/>
          <p:cNvSpPr/>
          <p:nvPr/>
        </p:nvSpPr>
        <p:spPr>
          <a:xfrm>
            <a:off x="9602033" y="3104793"/>
            <a:ext cx="3881557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Limited access to AI tools</a:t>
            </a:r>
            <a:endParaRPr lang="en-US" sz="1800" dirty="0"/>
          </a:p>
        </p:txBody>
      </p:sp>
      <p:sp>
        <p:nvSpPr>
          <p:cNvPr id="12" name="Text 8"/>
          <p:cNvSpPr/>
          <p:nvPr/>
        </p:nvSpPr>
        <p:spPr>
          <a:xfrm>
            <a:off x="9602033" y="3551872"/>
            <a:ext cx="3881557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Inadequate infrastructure</a:t>
            </a:r>
            <a:endParaRPr lang="en-US" sz="1800" dirty="0"/>
          </a:p>
        </p:txBody>
      </p:sp>
      <p:sp>
        <p:nvSpPr>
          <p:cNvPr id="13" name="Text 9"/>
          <p:cNvSpPr/>
          <p:nvPr/>
        </p:nvSpPr>
        <p:spPr>
          <a:xfrm>
            <a:off x="9602033" y="3998952"/>
            <a:ext cx="3881557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Lack of technical support</a:t>
            </a:r>
            <a:endParaRPr lang="en-US" sz="180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100" y="2778085"/>
            <a:ext cx="3886081" cy="3886081"/>
          </a:xfrm>
          <a:prstGeom prst="rect">
            <a:avLst/>
          </a:prstGeom>
        </p:spPr>
      </p:pic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299" y="3544848"/>
            <a:ext cx="343019" cy="428863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602033" y="5259824"/>
            <a:ext cx="301704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Institutional Barriers</a:t>
            </a:r>
            <a:endParaRPr lang="en-US" sz="2350" dirty="0"/>
          </a:p>
        </p:txBody>
      </p:sp>
      <p:sp>
        <p:nvSpPr>
          <p:cNvPr id="17" name="Text 11"/>
          <p:cNvSpPr/>
          <p:nvPr/>
        </p:nvSpPr>
        <p:spPr>
          <a:xfrm>
            <a:off x="9602033" y="5774412"/>
            <a:ext cx="3881557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Restrictive policies</a:t>
            </a:r>
            <a:endParaRPr lang="en-US" sz="1800" dirty="0"/>
          </a:p>
        </p:txBody>
      </p:sp>
      <p:sp>
        <p:nvSpPr>
          <p:cNvPr id="18" name="Text 12"/>
          <p:cNvSpPr/>
          <p:nvPr/>
        </p:nvSpPr>
        <p:spPr>
          <a:xfrm>
            <a:off x="9602033" y="6221492"/>
            <a:ext cx="3881557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Lack of administrative support</a:t>
            </a:r>
            <a:endParaRPr lang="en-US" sz="1800" dirty="0"/>
          </a:p>
        </p:txBody>
      </p:sp>
      <p:sp>
        <p:nvSpPr>
          <p:cNvPr id="19" name="Text 13"/>
          <p:cNvSpPr/>
          <p:nvPr/>
        </p:nvSpPr>
        <p:spPr>
          <a:xfrm>
            <a:off x="9602033" y="6668572"/>
            <a:ext cx="3881557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Limited resources</a:t>
            </a:r>
            <a:endParaRPr lang="en-US" sz="180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100" y="2778085"/>
            <a:ext cx="3886081" cy="3886081"/>
          </a:xfrm>
          <a:prstGeom prst="rect">
            <a:avLst/>
          </a:prstGeom>
        </p:spPr>
      </p:pic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5299" y="5468422"/>
            <a:ext cx="343019" cy="428863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2011204" y="5076468"/>
            <a:ext cx="301704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Cultural Barriers</a:t>
            </a:r>
            <a:endParaRPr lang="en-US" sz="2350" dirty="0"/>
          </a:p>
        </p:txBody>
      </p:sp>
      <p:sp>
        <p:nvSpPr>
          <p:cNvPr id="23" name="Text 15"/>
          <p:cNvSpPr/>
          <p:nvPr/>
        </p:nvSpPr>
        <p:spPr>
          <a:xfrm>
            <a:off x="1146810" y="5591056"/>
            <a:ext cx="3881438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Resistance to change</a:t>
            </a:r>
            <a:endParaRPr lang="en-US" sz="1800" dirty="0"/>
          </a:p>
        </p:txBody>
      </p:sp>
      <p:sp>
        <p:nvSpPr>
          <p:cNvPr id="24" name="Text 16"/>
          <p:cNvSpPr/>
          <p:nvPr/>
        </p:nvSpPr>
        <p:spPr>
          <a:xfrm>
            <a:off x="1146810" y="6038136"/>
            <a:ext cx="3881438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Concerns about dehumanization</a:t>
            </a:r>
            <a:endParaRPr lang="en-US" sz="1800" dirty="0"/>
          </a:p>
        </p:txBody>
      </p:sp>
      <p:sp>
        <p:nvSpPr>
          <p:cNvPr id="25" name="Text 17"/>
          <p:cNvSpPr/>
          <p:nvPr/>
        </p:nvSpPr>
        <p:spPr>
          <a:xfrm>
            <a:off x="1146810" y="6852047"/>
            <a:ext cx="3881438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Fear of job displacement</a:t>
            </a:r>
            <a:endParaRPr lang="en-US" sz="1800" dirty="0"/>
          </a:p>
        </p:txBody>
      </p:sp>
      <p:pic>
        <p:nvPicPr>
          <p:cNvPr id="2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100" y="2778085"/>
            <a:ext cx="3886081" cy="3886081"/>
          </a:xfrm>
          <a:prstGeom prst="rect">
            <a:avLst/>
          </a:prstGeom>
        </p:spPr>
      </p:pic>
      <p:pic>
        <p:nvPicPr>
          <p:cNvPr id="27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1725" y="5468422"/>
            <a:ext cx="343019" cy="4288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7108"/>
            </a:avLst>
          </a:prstGeom>
          <a:solidFill>
            <a:srgbClr val="FFFFFF"/>
          </a:solidFill>
          <a:ln w="22860">
            <a:solidFill>
              <a:srgbClr val="75BAE6"/>
            </a:solidFill>
            <a:prstDash val="solid"/>
          </a:ln>
          <a:effectLst>
            <a:outerShdw dist="11430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/>
          <p:cNvSpPr/>
          <p:nvPr/>
        </p:nvSpPr>
        <p:spPr>
          <a:xfrm>
            <a:off x="1146810" y="1026676"/>
            <a:ext cx="10403205" cy="754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Ethical Considerations in AI Integration</a:t>
            </a:r>
            <a:endParaRPr lang="en-US" sz="4750" dirty="0"/>
          </a:p>
        </p:txBody>
      </p:sp>
      <p:sp>
        <p:nvSpPr>
          <p:cNvPr id="4" name="Text 2"/>
          <p:cNvSpPr/>
          <p:nvPr/>
        </p:nvSpPr>
        <p:spPr>
          <a:xfrm>
            <a:off x="1146810" y="2239447"/>
            <a:ext cx="12336780" cy="1375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Holmes et al. (2022) emphasize that </a:t>
            </a:r>
            <a:r>
              <a:rPr lang="en-US" sz="225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"the integration of AI into education raises complex ethical and pedagogical questions that require careful consideration and discussion within the teacher education community"</a:t>
            </a:r>
            <a:r>
              <a:rPr lang="en-US" sz="2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(p. 510).</a:t>
            </a:r>
            <a:endParaRPr lang="en-US" sz="2250" dirty="0"/>
          </a:p>
        </p:txBody>
      </p:sp>
      <p:sp>
        <p:nvSpPr>
          <p:cNvPr id="5" name="Text 3"/>
          <p:cNvSpPr/>
          <p:nvPr/>
        </p:nvSpPr>
        <p:spPr>
          <a:xfrm>
            <a:off x="1146810" y="3872865"/>
            <a:ext cx="12336780" cy="458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ethical concerns include:</a:t>
            </a:r>
            <a:endParaRPr lang="en-US" sz="2250" dirty="0"/>
          </a:p>
        </p:txBody>
      </p:sp>
      <p:sp>
        <p:nvSpPr>
          <p:cNvPr id="6" name="Text 4"/>
          <p:cNvSpPr/>
          <p:nvPr/>
        </p:nvSpPr>
        <p:spPr>
          <a:xfrm>
            <a:off x="1146810" y="4589264"/>
            <a:ext cx="12336780" cy="458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Data privacy and security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1146810" y="5128022"/>
            <a:ext cx="12336780" cy="458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Algorithmic bias and fairness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1146810" y="5666780"/>
            <a:ext cx="12336780" cy="458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Transparency in AI decision-making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1146810" y="6205538"/>
            <a:ext cx="12336780" cy="458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Appropriate boundaries for AI use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1146810" y="6744295"/>
            <a:ext cx="12336780" cy="458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Maintaining human connection in education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CD6344D8-1202-80FA-D64E-28D3BEA7B165}"/>
              </a:ext>
            </a:extLst>
          </p:cNvPr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6319"/>
            </a:avLst>
          </a:prstGeom>
          <a:solidFill>
            <a:srgbClr val="FFFFFF"/>
          </a:solidFill>
          <a:ln w="22860">
            <a:solidFill>
              <a:srgbClr val="75BAE6"/>
            </a:solidFill>
            <a:prstDash val="solid"/>
          </a:ln>
          <a:effectLst>
            <a:outerShdw dist="101600" dir="2700000" algn="bl" rotWithShape="0">
              <a:srgbClr val="75BAE6">
                <a:alpha val="100000"/>
              </a:srgb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ADCBC379-CA27-8B05-F313-F5EDD2E10D72}"/>
              </a:ext>
            </a:extLst>
          </p:cNvPr>
          <p:cNvSpPr/>
          <p:nvPr/>
        </p:nvSpPr>
        <p:spPr>
          <a:xfrm>
            <a:off x="1146810" y="967309"/>
            <a:ext cx="12080319" cy="670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Key Competencies for AI-Ready Teacher Educators</a:t>
            </a:r>
            <a:endParaRPr lang="en-US" sz="42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A45401-2DC8-E68A-C82A-65FA600D94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9674755"/>
              </p:ext>
            </p:extLst>
          </p:nvPr>
        </p:nvGraphicFramePr>
        <p:xfrm>
          <a:off x="2883408" y="2194560"/>
          <a:ext cx="8863584" cy="5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144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1603</Words>
  <Application>Microsoft Macintosh PowerPoint</Application>
  <PresentationFormat>Custom</PresentationFormat>
  <Paragraphs>202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Barlow Bold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Pham Ha Anh</cp:lastModifiedBy>
  <cp:revision>9</cp:revision>
  <dcterms:created xsi:type="dcterms:W3CDTF">2025-08-04T11:35:09Z</dcterms:created>
  <dcterms:modified xsi:type="dcterms:W3CDTF">2025-08-05T05:59:42Z</dcterms:modified>
</cp:coreProperties>
</file>