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06" r:id="rId3"/>
    <p:sldId id="270" r:id="rId5"/>
    <p:sldId id="273" r:id="rId6"/>
    <p:sldId id="275" r:id="rId7"/>
    <p:sldId id="294" r:id="rId8"/>
    <p:sldId id="276" r:id="rId9"/>
    <p:sldId id="277" r:id="rId10"/>
    <p:sldId id="278" r:id="rId11"/>
    <p:sldId id="308" r:id="rId12"/>
    <p:sldId id="279" r:id="rId13"/>
    <p:sldId id="297" r:id="rId14"/>
    <p:sldId id="282" r:id="rId15"/>
    <p:sldId id="300" r:id="rId16"/>
    <p:sldId id="283" r:id="rId17"/>
    <p:sldId id="299" r:id="rId18"/>
    <p:sldId id="309" r:id="rId19"/>
    <p:sldId id="305" r:id="rId20"/>
    <p:sldId id="310" r:id="rId21"/>
    <p:sldId id="301" r:id="rId22"/>
    <p:sldId id="302" r:id="rId23"/>
    <p:sldId id="284" r:id="rId24"/>
    <p:sldId id="285" r:id="rId25"/>
    <p:sldId id="286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20T09:06:3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1.000 0.000 21202 180000 90000,'0.000'0.000'0'0'0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852FD7-792F-4085-BF37-0F786A22A936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D8420A-85FE-4D57-B1A6-28F6E73382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3"/>
          <p:cNvGrpSpPr/>
          <p:nvPr/>
        </p:nvGrpSpPr>
        <p:grpSpPr>
          <a:xfrm>
            <a:off x="-24149" y="0"/>
            <a:ext cx="9168300" cy="6858000"/>
            <a:chOff x="-24150" y="0"/>
            <a:chExt cx="9168300" cy="5143500"/>
          </a:xfrm>
        </p:grpSpPr>
        <p:grpSp>
          <p:nvGrpSpPr>
            <p:cNvPr id="421" name="Google Shape;421;p13"/>
            <p:cNvGrpSpPr/>
            <p:nvPr/>
          </p:nvGrpSpPr>
          <p:grpSpPr>
            <a:xfrm>
              <a:off x="-24150" y="0"/>
              <a:ext cx="9168300" cy="5143500"/>
              <a:chOff x="-24150" y="0"/>
              <a:chExt cx="9168300" cy="5143500"/>
            </a:xfrm>
          </p:grpSpPr>
          <p:grpSp>
            <p:nvGrpSpPr>
              <p:cNvPr id="422" name="Google Shape;422;p13"/>
              <p:cNvGrpSpPr/>
              <p:nvPr/>
            </p:nvGrpSpPr>
            <p:grpSpPr>
              <a:xfrm>
                <a:off x="-24150" y="0"/>
                <a:ext cx="9168300" cy="5143500"/>
                <a:chOff x="-24150" y="0"/>
                <a:chExt cx="9168300" cy="5143500"/>
              </a:xfrm>
            </p:grpSpPr>
            <p:sp>
              <p:nvSpPr>
                <p:cNvPr id="423" name="Google Shape;423;p13"/>
                <p:cNvSpPr/>
                <p:nvPr/>
              </p:nvSpPr>
              <p:spPr>
                <a:xfrm>
                  <a:off x="-24150" y="0"/>
                  <a:ext cx="9168300" cy="5143500"/>
                </a:xfrm>
                <a:prstGeom prst="frame">
                  <a:avLst>
                    <a:gd name="adj1" fmla="val 6829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68" tIns="68568" rIns="68568" bIns="68568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latin typeface="Albert Sans"/>
                    <a:ea typeface="Albert Sans"/>
                    <a:cs typeface="Albert Sans"/>
                    <a:sym typeface="Albert Sans"/>
                  </a:endParaRPr>
                </a:p>
              </p:txBody>
            </p:sp>
            <p:grpSp>
              <p:nvGrpSpPr>
                <p:cNvPr id="424" name="Google Shape;424;p13"/>
                <p:cNvGrpSpPr/>
                <p:nvPr/>
              </p:nvGrpSpPr>
              <p:grpSpPr>
                <a:xfrm rot="10800000">
                  <a:off x="7252542" y="4806778"/>
                  <a:ext cx="212384" cy="260659"/>
                  <a:chOff x="5539395" y="106198"/>
                  <a:chExt cx="145299" cy="178326"/>
                </a:xfrm>
              </p:grpSpPr>
              <p:sp>
                <p:nvSpPr>
                  <p:cNvPr id="425" name="Google Shape;425;p13"/>
                  <p:cNvSpPr/>
                  <p:nvPr/>
                </p:nvSpPr>
                <p:spPr>
                  <a:xfrm>
                    <a:off x="5539395" y="106198"/>
                    <a:ext cx="119993" cy="125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57" h="174951" extrusionOk="0">
                        <a:moveTo>
                          <a:pt x="53106" y="96517"/>
                        </a:moveTo>
                        <a:lnTo>
                          <a:pt x="0" y="50079"/>
                        </a:lnTo>
                        <a:lnTo>
                          <a:pt x="68496" y="60555"/>
                        </a:lnTo>
                        <a:lnTo>
                          <a:pt x="70317" y="0"/>
                        </a:lnTo>
                        <a:lnTo>
                          <a:pt x="94167" y="59673"/>
                        </a:lnTo>
                        <a:lnTo>
                          <a:pt x="157147" y="36686"/>
                        </a:lnTo>
                        <a:lnTo>
                          <a:pt x="108061" y="83784"/>
                        </a:lnTo>
                        <a:lnTo>
                          <a:pt x="166658" y="120637"/>
                        </a:lnTo>
                        <a:lnTo>
                          <a:pt x="97121" y="114526"/>
                        </a:lnTo>
                        <a:lnTo>
                          <a:pt x="103576" y="174951"/>
                        </a:lnTo>
                        <a:lnTo>
                          <a:pt x="72100" y="119309"/>
                        </a:lnTo>
                        <a:lnTo>
                          <a:pt x="12157" y="142361"/>
                        </a:lnTo>
                        <a:lnTo>
                          <a:pt x="53106" y="9651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26" name="Google Shape;426;p13"/>
                  <p:cNvSpPr/>
                  <p:nvPr/>
                </p:nvSpPr>
                <p:spPr>
                  <a:xfrm>
                    <a:off x="5633846" y="227571"/>
                    <a:ext cx="50849" cy="56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623" h="79102" extrusionOk="0">
                        <a:moveTo>
                          <a:pt x="26154" y="30101"/>
                        </a:moveTo>
                        <a:lnTo>
                          <a:pt x="33343" y="0"/>
                        </a:lnTo>
                        <a:lnTo>
                          <a:pt x="43262" y="28727"/>
                        </a:lnTo>
                        <a:lnTo>
                          <a:pt x="67131" y="17080"/>
                        </a:lnTo>
                        <a:lnTo>
                          <a:pt x="48844" y="38516"/>
                        </a:lnTo>
                        <a:lnTo>
                          <a:pt x="70623" y="58271"/>
                        </a:lnTo>
                        <a:lnTo>
                          <a:pt x="42315" y="48834"/>
                        </a:lnTo>
                        <a:lnTo>
                          <a:pt x="39974" y="79103"/>
                        </a:lnTo>
                        <a:lnTo>
                          <a:pt x="28151" y="50859"/>
                        </a:lnTo>
                        <a:lnTo>
                          <a:pt x="6009" y="65701"/>
                        </a:lnTo>
                        <a:lnTo>
                          <a:pt x="21186" y="42119"/>
                        </a:lnTo>
                        <a:lnTo>
                          <a:pt x="0" y="23563"/>
                        </a:lnTo>
                        <a:lnTo>
                          <a:pt x="26154" y="3010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27" name="Google Shape;427;p13"/>
                <p:cNvGrpSpPr/>
                <p:nvPr/>
              </p:nvGrpSpPr>
              <p:grpSpPr>
                <a:xfrm flipH="1">
                  <a:off x="8698267" y="3918554"/>
                  <a:ext cx="344608" cy="346322"/>
                  <a:chOff x="4979184" y="993907"/>
                  <a:chExt cx="235759" cy="236931"/>
                </a:xfrm>
              </p:grpSpPr>
              <p:sp>
                <p:nvSpPr>
                  <p:cNvPr id="428" name="Google Shape;428;p13"/>
                  <p:cNvSpPr/>
                  <p:nvPr/>
                </p:nvSpPr>
                <p:spPr>
                  <a:xfrm>
                    <a:off x="4979184" y="1051898"/>
                    <a:ext cx="177134" cy="178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020" h="248528" extrusionOk="0">
                        <a:moveTo>
                          <a:pt x="77691" y="118882"/>
                        </a:moveTo>
                        <a:lnTo>
                          <a:pt x="31225" y="30213"/>
                        </a:lnTo>
                        <a:lnTo>
                          <a:pt x="116486" y="79177"/>
                        </a:lnTo>
                        <a:lnTo>
                          <a:pt x="149940" y="0"/>
                        </a:lnTo>
                        <a:lnTo>
                          <a:pt x="150906" y="91168"/>
                        </a:lnTo>
                        <a:lnTo>
                          <a:pt x="246020" y="93044"/>
                        </a:lnTo>
                        <a:lnTo>
                          <a:pt x="156924" y="130204"/>
                        </a:lnTo>
                        <a:lnTo>
                          <a:pt x="215566" y="209000"/>
                        </a:lnTo>
                        <a:lnTo>
                          <a:pt x="126693" y="165264"/>
                        </a:lnTo>
                        <a:lnTo>
                          <a:pt x="104263" y="248528"/>
                        </a:lnTo>
                        <a:lnTo>
                          <a:pt x="91131" y="158772"/>
                        </a:lnTo>
                        <a:lnTo>
                          <a:pt x="0" y="158540"/>
                        </a:lnTo>
                        <a:lnTo>
                          <a:pt x="77691" y="118882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29" name="Google Shape;429;p13"/>
                  <p:cNvSpPr/>
                  <p:nvPr/>
                </p:nvSpPr>
                <p:spPr>
                  <a:xfrm>
                    <a:off x="5167037" y="1168095"/>
                    <a:ext cx="47906" cy="48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36" h="67920" extrusionOk="0">
                        <a:moveTo>
                          <a:pt x="28253" y="22708"/>
                        </a:moveTo>
                        <a:lnTo>
                          <a:pt x="43940" y="0"/>
                        </a:lnTo>
                        <a:lnTo>
                          <a:pt x="42918" y="27092"/>
                        </a:lnTo>
                        <a:lnTo>
                          <a:pt x="66536" y="25104"/>
                        </a:lnTo>
                        <a:lnTo>
                          <a:pt x="44395" y="37030"/>
                        </a:lnTo>
                        <a:lnTo>
                          <a:pt x="56134" y="60490"/>
                        </a:lnTo>
                        <a:lnTo>
                          <a:pt x="35646" y="43503"/>
                        </a:lnTo>
                        <a:lnTo>
                          <a:pt x="23925" y="67920"/>
                        </a:lnTo>
                        <a:lnTo>
                          <a:pt x="23210" y="40615"/>
                        </a:lnTo>
                        <a:lnTo>
                          <a:pt x="0" y="45816"/>
                        </a:lnTo>
                        <a:lnTo>
                          <a:pt x="20238" y="31104"/>
                        </a:lnTo>
                        <a:lnTo>
                          <a:pt x="8610" y="8823"/>
                        </a:lnTo>
                        <a:lnTo>
                          <a:pt x="28253" y="2270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30" name="Google Shape;430;p13"/>
                  <p:cNvSpPr/>
                  <p:nvPr/>
                </p:nvSpPr>
                <p:spPr>
                  <a:xfrm>
                    <a:off x="5003909" y="993907"/>
                    <a:ext cx="31476" cy="32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16" h="44636" extrusionOk="0">
                        <a:moveTo>
                          <a:pt x="18566" y="14925"/>
                        </a:moveTo>
                        <a:lnTo>
                          <a:pt x="28875" y="0"/>
                        </a:lnTo>
                        <a:lnTo>
                          <a:pt x="28197" y="17804"/>
                        </a:lnTo>
                        <a:lnTo>
                          <a:pt x="43717" y="16504"/>
                        </a:lnTo>
                        <a:lnTo>
                          <a:pt x="29172" y="24334"/>
                        </a:lnTo>
                        <a:lnTo>
                          <a:pt x="36881" y="39751"/>
                        </a:lnTo>
                        <a:lnTo>
                          <a:pt x="23423" y="28587"/>
                        </a:lnTo>
                        <a:lnTo>
                          <a:pt x="15715" y="44636"/>
                        </a:lnTo>
                        <a:lnTo>
                          <a:pt x="15250" y="26693"/>
                        </a:lnTo>
                        <a:lnTo>
                          <a:pt x="0" y="30111"/>
                        </a:lnTo>
                        <a:lnTo>
                          <a:pt x="13300" y="20442"/>
                        </a:lnTo>
                        <a:lnTo>
                          <a:pt x="5656" y="5805"/>
                        </a:lnTo>
                        <a:lnTo>
                          <a:pt x="18566" y="14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431" name="Google Shape;431;p13"/>
              <p:cNvGrpSpPr/>
              <p:nvPr/>
            </p:nvGrpSpPr>
            <p:grpSpPr>
              <a:xfrm>
                <a:off x="6621996" y="3446788"/>
                <a:ext cx="2293915" cy="1620669"/>
                <a:chOff x="6621996" y="3446788"/>
                <a:chExt cx="2293915" cy="1620669"/>
              </a:xfrm>
            </p:grpSpPr>
            <p:grpSp>
              <p:nvGrpSpPr>
                <p:cNvPr id="432" name="Google Shape;432;p13"/>
                <p:cNvGrpSpPr/>
                <p:nvPr/>
              </p:nvGrpSpPr>
              <p:grpSpPr>
                <a:xfrm flipH="1">
                  <a:off x="8245271" y="3446788"/>
                  <a:ext cx="550707" cy="550707"/>
                  <a:chOff x="7235107" y="875577"/>
                  <a:chExt cx="376758" cy="376758"/>
                </a:xfrm>
              </p:grpSpPr>
              <p:sp>
                <p:nvSpPr>
                  <p:cNvPr id="433" name="Google Shape;433;p13"/>
                  <p:cNvSpPr/>
                  <p:nvPr/>
                </p:nvSpPr>
                <p:spPr>
                  <a:xfrm>
                    <a:off x="7235107" y="875577"/>
                    <a:ext cx="376758" cy="376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464" h="521464" extrusionOk="0">
                        <a:moveTo>
                          <a:pt x="521464" y="260732"/>
                        </a:moveTo>
                        <a:cubicBezTo>
                          <a:pt x="521464" y="404731"/>
                          <a:pt x="404730" y="521465"/>
                          <a:pt x="260732" y="521465"/>
                        </a:cubicBezTo>
                        <a:cubicBezTo>
                          <a:pt x="116733" y="521465"/>
                          <a:pt x="-1" y="404731"/>
                          <a:pt x="-1" y="260732"/>
                        </a:cubicBezTo>
                        <a:cubicBezTo>
                          <a:pt x="-1" y="116734"/>
                          <a:pt x="116733" y="0"/>
                          <a:pt x="260732" y="0"/>
                        </a:cubicBezTo>
                        <a:cubicBezTo>
                          <a:pt x="404730" y="0"/>
                          <a:pt x="521464" y="116734"/>
                          <a:pt x="521464" y="2607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34" name="Google Shape;434;p13"/>
                  <p:cNvSpPr/>
                  <p:nvPr/>
                </p:nvSpPr>
                <p:spPr>
                  <a:xfrm>
                    <a:off x="7471455" y="1001410"/>
                    <a:ext cx="85875" cy="62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71" h="87276" extrusionOk="0">
                        <a:moveTo>
                          <a:pt x="69379" y="34207"/>
                        </a:moveTo>
                        <a:cubicBezTo>
                          <a:pt x="44859" y="24753"/>
                          <a:pt x="17647" y="31830"/>
                          <a:pt x="0" y="43003"/>
                        </a:cubicBezTo>
                        <a:cubicBezTo>
                          <a:pt x="14025" y="9307"/>
                          <a:pt x="49875" y="-8237"/>
                          <a:pt x="81174" y="3790"/>
                        </a:cubicBezTo>
                        <a:cubicBezTo>
                          <a:pt x="112381" y="15809"/>
                          <a:pt x="127241" y="52885"/>
                          <a:pt x="114981" y="87277"/>
                        </a:cubicBezTo>
                        <a:cubicBezTo>
                          <a:pt x="109502" y="67206"/>
                          <a:pt x="93991" y="43662"/>
                          <a:pt x="69379" y="34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35" name="Google Shape;435;p13"/>
                  <p:cNvSpPr/>
                  <p:nvPr/>
                </p:nvSpPr>
                <p:spPr>
                  <a:xfrm>
                    <a:off x="7301148" y="967122"/>
                    <a:ext cx="88672" cy="48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55" h="67679" extrusionOk="0">
                        <a:moveTo>
                          <a:pt x="62599" y="32610"/>
                        </a:moveTo>
                        <a:cubicBezTo>
                          <a:pt x="88883" y="33436"/>
                          <a:pt x="111359" y="50563"/>
                          <a:pt x="123155" y="67680"/>
                        </a:cubicBezTo>
                        <a:cubicBezTo>
                          <a:pt x="123340" y="31189"/>
                          <a:pt x="97149" y="1078"/>
                          <a:pt x="63714" y="29"/>
                        </a:cubicBezTo>
                        <a:cubicBezTo>
                          <a:pt x="30278" y="-1030"/>
                          <a:pt x="2136" y="27362"/>
                          <a:pt x="0" y="63788"/>
                        </a:cubicBezTo>
                        <a:cubicBezTo>
                          <a:pt x="12910" y="47451"/>
                          <a:pt x="36408" y="31774"/>
                          <a:pt x="62599" y="326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36" name="Google Shape;436;p13"/>
                  <p:cNvSpPr/>
                  <p:nvPr/>
                </p:nvSpPr>
                <p:spPr>
                  <a:xfrm>
                    <a:off x="7344189" y="1036300"/>
                    <a:ext cx="162734" cy="10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19" h="143949" extrusionOk="0">
                        <a:moveTo>
                          <a:pt x="4230" y="9"/>
                        </a:moveTo>
                        <a:cubicBezTo>
                          <a:pt x="3488" y="2628"/>
                          <a:pt x="2837" y="5276"/>
                          <a:pt x="2280" y="7987"/>
                        </a:cubicBezTo>
                        <a:cubicBezTo>
                          <a:pt x="-10165" y="69398"/>
                          <a:pt x="29586" y="129256"/>
                          <a:pt x="90977" y="141674"/>
                        </a:cubicBezTo>
                        <a:cubicBezTo>
                          <a:pt x="152462" y="154101"/>
                          <a:pt x="212274" y="114387"/>
                          <a:pt x="224720" y="52967"/>
                        </a:cubicBezTo>
                        <a:cubicBezTo>
                          <a:pt x="225276" y="50265"/>
                          <a:pt x="225648" y="47562"/>
                          <a:pt x="226019" y="44859"/>
                        </a:cubicBezTo>
                        <a:lnTo>
                          <a:pt x="423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37" name="Google Shape;437;p13"/>
                  <p:cNvSpPr/>
                  <p:nvPr/>
                </p:nvSpPr>
                <p:spPr>
                  <a:xfrm>
                    <a:off x="7364996" y="1090637"/>
                    <a:ext cx="95826" cy="49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91" h="68387" extrusionOk="0">
                        <a:moveTo>
                          <a:pt x="0" y="30522"/>
                        </a:moveTo>
                        <a:cubicBezTo>
                          <a:pt x="15696" y="48168"/>
                          <a:pt x="37151" y="61060"/>
                          <a:pt x="62041" y="66112"/>
                        </a:cubicBezTo>
                        <a:cubicBezTo>
                          <a:pt x="87025" y="71164"/>
                          <a:pt x="111730" y="67598"/>
                          <a:pt x="133092" y="57456"/>
                        </a:cubicBezTo>
                        <a:cubicBezTo>
                          <a:pt x="126497" y="30011"/>
                          <a:pt x="104671" y="7461"/>
                          <a:pt x="75137" y="1498"/>
                        </a:cubicBezTo>
                        <a:cubicBezTo>
                          <a:pt x="45695" y="-4465"/>
                          <a:pt x="16810" y="7813"/>
                          <a:pt x="0" y="3052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38" name="Google Shape;438;p13"/>
                <p:cNvGrpSpPr/>
                <p:nvPr/>
              </p:nvGrpSpPr>
              <p:grpSpPr>
                <a:xfrm flipH="1">
                  <a:off x="8125358" y="4208735"/>
                  <a:ext cx="790552" cy="790524"/>
                  <a:chOff x="6416034" y="715105"/>
                  <a:chExt cx="540845" cy="540825"/>
                </a:xfrm>
              </p:grpSpPr>
              <p:sp>
                <p:nvSpPr>
                  <p:cNvPr id="439" name="Google Shape;439;p13"/>
                  <p:cNvSpPr/>
                  <p:nvPr/>
                </p:nvSpPr>
                <p:spPr>
                  <a:xfrm>
                    <a:off x="6416034" y="715105"/>
                    <a:ext cx="540845" cy="54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173" h="751146" extrusionOk="0">
                        <a:moveTo>
                          <a:pt x="744846" y="443963"/>
                        </a:moveTo>
                        <a:cubicBezTo>
                          <a:pt x="782553" y="240043"/>
                          <a:pt x="647882" y="44120"/>
                          <a:pt x="443926" y="6348"/>
                        </a:cubicBezTo>
                        <a:cubicBezTo>
                          <a:pt x="240062" y="-31425"/>
                          <a:pt x="44121" y="103264"/>
                          <a:pt x="6348" y="307184"/>
                        </a:cubicBezTo>
                        <a:cubicBezTo>
                          <a:pt x="-31425" y="511103"/>
                          <a:pt x="103255" y="707026"/>
                          <a:pt x="307211" y="744799"/>
                        </a:cubicBezTo>
                        <a:cubicBezTo>
                          <a:pt x="511075" y="782572"/>
                          <a:pt x="707045" y="647883"/>
                          <a:pt x="744846" y="44396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0" name="Google Shape;440;p13"/>
                  <p:cNvSpPr/>
                  <p:nvPr/>
                </p:nvSpPr>
                <p:spPr>
                  <a:xfrm>
                    <a:off x="6544972" y="940815"/>
                    <a:ext cx="284814" cy="178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575" h="248594" extrusionOk="0">
                        <a:moveTo>
                          <a:pt x="6515" y="0"/>
                        </a:moveTo>
                        <a:cubicBezTo>
                          <a:pt x="5308" y="4597"/>
                          <a:pt x="4193" y="9250"/>
                          <a:pt x="3358" y="14006"/>
                        </a:cubicBezTo>
                        <a:cubicBezTo>
                          <a:pt x="-16611" y="121752"/>
                          <a:pt x="54532" y="225281"/>
                          <a:pt x="162269" y="245240"/>
                        </a:cubicBezTo>
                        <a:cubicBezTo>
                          <a:pt x="270006" y="265200"/>
                          <a:pt x="373563" y="194028"/>
                          <a:pt x="393532" y="86282"/>
                        </a:cubicBezTo>
                        <a:cubicBezTo>
                          <a:pt x="394368" y="81536"/>
                          <a:pt x="395018" y="76800"/>
                          <a:pt x="395575" y="72072"/>
                        </a:cubicBezTo>
                        <a:lnTo>
                          <a:pt x="6515" y="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1" name="Google Shape;441;p13"/>
                  <p:cNvSpPr/>
                  <p:nvPr/>
                </p:nvSpPr>
                <p:spPr>
                  <a:xfrm>
                    <a:off x="6582851" y="1034043"/>
                    <a:ext cx="168180" cy="85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584" h="118938" extrusionOk="0">
                        <a:moveTo>
                          <a:pt x="0" y="55131"/>
                        </a:moveTo>
                        <a:cubicBezTo>
                          <a:pt x="28049" y="85539"/>
                          <a:pt x="65756" y="107467"/>
                          <a:pt x="109594" y="115585"/>
                        </a:cubicBezTo>
                        <a:cubicBezTo>
                          <a:pt x="153432" y="123702"/>
                          <a:pt x="196527" y="116746"/>
                          <a:pt x="233584" y="98403"/>
                        </a:cubicBezTo>
                        <a:cubicBezTo>
                          <a:pt x="221232" y="50599"/>
                          <a:pt x="182316" y="11795"/>
                          <a:pt x="130585" y="2210"/>
                        </a:cubicBezTo>
                        <a:cubicBezTo>
                          <a:pt x="78853" y="-7374"/>
                          <a:pt x="28699" y="14935"/>
                          <a:pt x="0" y="551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2" name="Google Shape;442;p13"/>
                  <p:cNvSpPr/>
                  <p:nvPr/>
                </p:nvSpPr>
                <p:spPr>
                  <a:xfrm>
                    <a:off x="6571363" y="944836"/>
                    <a:ext cx="236590" cy="7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597" h="105231" extrusionOk="0">
                        <a:moveTo>
                          <a:pt x="151296" y="100957"/>
                        </a:moveTo>
                        <a:cubicBezTo>
                          <a:pt x="220675" y="113811"/>
                          <a:pt x="286710" y="96880"/>
                          <a:pt x="328598" y="60871"/>
                        </a:cubicBezTo>
                        <a:lnTo>
                          <a:pt x="0" y="0"/>
                        </a:lnTo>
                        <a:cubicBezTo>
                          <a:pt x="26191" y="48621"/>
                          <a:pt x="81825" y="88093"/>
                          <a:pt x="151296" y="10094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3" name="Google Shape;443;p13"/>
                  <p:cNvSpPr/>
                  <p:nvPr/>
                </p:nvSpPr>
                <p:spPr>
                  <a:xfrm>
                    <a:off x="6559085" y="845554"/>
                    <a:ext cx="39527" cy="71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98" h="99291" extrusionOk="0">
                        <a:moveTo>
                          <a:pt x="53296" y="54438"/>
                        </a:moveTo>
                        <a:cubicBezTo>
                          <a:pt x="48282" y="81725"/>
                          <a:pt x="32585" y="101703"/>
                          <a:pt x="18283" y="99056"/>
                        </a:cubicBezTo>
                        <a:cubicBezTo>
                          <a:pt x="3979" y="96409"/>
                          <a:pt x="-3451" y="72140"/>
                          <a:pt x="1565" y="44853"/>
                        </a:cubicBezTo>
                        <a:cubicBezTo>
                          <a:pt x="6673" y="17566"/>
                          <a:pt x="22369" y="-2412"/>
                          <a:pt x="36579" y="235"/>
                        </a:cubicBezTo>
                        <a:cubicBezTo>
                          <a:pt x="50882" y="2882"/>
                          <a:pt x="58405" y="27151"/>
                          <a:pt x="53296" y="544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4" name="Google Shape;444;p13"/>
                  <p:cNvSpPr/>
                  <p:nvPr/>
                </p:nvSpPr>
                <p:spPr>
                  <a:xfrm>
                    <a:off x="6797916" y="889787"/>
                    <a:ext cx="39527" cy="71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98" h="99291" extrusionOk="0">
                        <a:moveTo>
                          <a:pt x="53297" y="54438"/>
                        </a:moveTo>
                        <a:cubicBezTo>
                          <a:pt x="48282" y="81725"/>
                          <a:pt x="32586" y="101703"/>
                          <a:pt x="18283" y="99056"/>
                        </a:cubicBezTo>
                        <a:cubicBezTo>
                          <a:pt x="3979" y="96409"/>
                          <a:pt x="-3451" y="72140"/>
                          <a:pt x="1565" y="44853"/>
                        </a:cubicBezTo>
                        <a:cubicBezTo>
                          <a:pt x="6673" y="17566"/>
                          <a:pt x="22276" y="-2412"/>
                          <a:pt x="36580" y="235"/>
                        </a:cubicBezTo>
                        <a:cubicBezTo>
                          <a:pt x="50882" y="2882"/>
                          <a:pt x="58406" y="27151"/>
                          <a:pt x="53297" y="544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45" name="Google Shape;445;p13"/>
                <p:cNvGrpSpPr/>
                <p:nvPr/>
              </p:nvGrpSpPr>
              <p:grpSpPr>
                <a:xfrm>
                  <a:off x="6621996" y="4516751"/>
                  <a:ext cx="550707" cy="550707"/>
                  <a:chOff x="7235107" y="875577"/>
                  <a:chExt cx="376758" cy="376758"/>
                </a:xfrm>
              </p:grpSpPr>
              <p:sp>
                <p:nvSpPr>
                  <p:cNvPr id="446" name="Google Shape;446;p13"/>
                  <p:cNvSpPr/>
                  <p:nvPr/>
                </p:nvSpPr>
                <p:spPr>
                  <a:xfrm>
                    <a:off x="7235107" y="875577"/>
                    <a:ext cx="376758" cy="376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464" h="521464" extrusionOk="0">
                        <a:moveTo>
                          <a:pt x="521464" y="260732"/>
                        </a:moveTo>
                        <a:cubicBezTo>
                          <a:pt x="521464" y="404731"/>
                          <a:pt x="404730" y="521465"/>
                          <a:pt x="260732" y="521465"/>
                        </a:cubicBezTo>
                        <a:cubicBezTo>
                          <a:pt x="116733" y="521465"/>
                          <a:pt x="-1" y="404731"/>
                          <a:pt x="-1" y="260732"/>
                        </a:cubicBezTo>
                        <a:cubicBezTo>
                          <a:pt x="-1" y="116734"/>
                          <a:pt x="116733" y="0"/>
                          <a:pt x="260732" y="0"/>
                        </a:cubicBezTo>
                        <a:cubicBezTo>
                          <a:pt x="404730" y="0"/>
                          <a:pt x="521464" y="116734"/>
                          <a:pt x="521464" y="26073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7" name="Google Shape;447;p13"/>
                  <p:cNvSpPr/>
                  <p:nvPr/>
                </p:nvSpPr>
                <p:spPr>
                  <a:xfrm>
                    <a:off x="7471455" y="1001410"/>
                    <a:ext cx="85875" cy="62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71" h="87276" extrusionOk="0">
                        <a:moveTo>
                          <a:pt x="69379" y="34207"/>
                        </a:moveTo>
                        <a:cubicBezTo>
                          <a:pt x="44859" y="24753"/>
                          <a:pt x="17647" y="31830"/>
                          <a:pt x="0" y="43003"/>
                        </a:cubicBezTo>
                        <a:cubicBezTo>
                          <a:pt x="14025" y="9307"/>
                          <a:pt x="49875" y="-8237"/>
                          <a:pt x="81174" y="3790"/>
                        </a:cubicBezTo>
                        <a:cubicBezTo>
                          <a:pt x="112381" y="15809"/>
                          <a:pt x="127241" y="52885"/>
                          <a:pt x="114981" y="87277"/>
                        </a:cubicBezTo>
                        <a:cubicBezTo>
                          <a:pt x="109502" y="67206"/>
                          <a:pt x="93991" y="43662"/>
                          <a:pt x="69379" y="34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8" name="Google Shape;448;p13"/>
                  <p:cNvSpPr/>
                  <p:nvPr/>
                </p:nvSpPr>
                <p:spPr>
                  <a:xfrm>
                    <a:off x="7301148" y="967122"/>
                    <a:ext cx="88672" cy="48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55" h="67679" extrusionOk="0">
                        <a:moveTo>
                          <a:pt x="62599" y="32610"/>
                        </a:moveTo>
                        <a:cubicBezTo>
                          <a:pt x="88883" y="33436"/>
                          <a:pt x="111359" y="50563"/>
                          <a:pt x="123155" y="67680"/>
                        </a:cubicBezTo>
                        <a:cubicBezTo>
                          <a:pt x="123340" y="31189"/>
                          <a:pt x="97149" y="1078"/>
                          <a:pt x="63714" y="29"/>
                        </a:cubicBezTo>
                        <a:cubicBezTo>
                          <a:pt x="30278" y="-1030"/>
                          <a:pt x="2136" y="27362"/>
                          <a:pt x="0" y="63788"/>
                        </a:cubicBezTo>
                        <a:cubicBezTo>
                          <a:pt x="12910" y="47451"/>
                          <a:pt x="36408" y="31774"/>
                          <a:pt x="62599" y="326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9" name="Google Shape;449;p13"/>
                  <p:cNvSpPr/>
                  <p:nvPr/>
                </p:nvSpPr>
                <p:spPr>
                  <a:xfrm>
                    <a:off x="7344189" y="1036300"/>
                    <a:ext cx="162734" cy="10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19" h="143949" extrusionOk="0">
                        <a:moveTo>
                          <a:pt x="4230" y="9"/>
                        </a:moveTo>
                        <a:cubicBezTo>
                          <a:pt x="3488" y="2628"/>
                          <a:pt x="2837" y="5276"/>
                          <a:pt x="2280" y="7987"/>
                        </a:cubicBezTo>
                        <a:cubicBezTo>
                          <a:pt x="-10165" y="69398"/>
                          <a:pt x="29586" y="129256"/>
                          <a:pt x="90977" y="141674"/>
                        </a:cubicBezTo>
                        <a:cubicBezTo>
                          <a:pt x="152462" y="154101"/>
                          <a:pt x="212274" y="114387"/>
                          <a:pt x="224720" y="52967"/>
                        </a:cubicBezTo>
                        <a:cubicBezTo>
                          <a:pt x="225276" y="50265"/>
                          <a:pt x="225648" y="47562"/>
                          <a:pt x="226019" y="44859"/>
                        </a:cubicBezTo>
                        <a:lnTo>
                          <a:pt x="423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50" name="Google Shape;450;p13"/>
                  <p:cNvSpPr/>
                  <p:nvPr/>
                </p:nvSpPr>
                <p:spPr>
                  <a:xfrm>
                    <a:off x="7364996" y="1090637"/>
                    <a:ext cx="95826" cy="49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91" h="68387" extrusionOk="0">
                        <a:moveTo>
                          <a:pt x="0" y="30522"/>
                        </a:moveTo>
                        <a:cubicBezTo>
                          <a:pt x="15696" y="48168"/>
                          <a:pt x="37151" y="61060"/>
                          <a:pt x="62041" y="66112"/>
                        </a:cubicBezTo>
                        <a:cubicBezTo>
                          <a:pt x="87025" y="71164"/>
                          <a:pt x="111730" y="67598"/>
                          <a:pt x="133092" y="57456"/>
                        </a:cubicBezTo>
                        <a:cubicBezTo>
                          <a:pt x="126497" y="30011"/>
                          <a:pt x="104671" y="7461"/>
                          <a:pt x="75137" y="1498"/>
                        </a:cubicBezTo>
                        <a:cubicBezTo>
                          <a:pt x="45695" y="-4465"/>
                          <a:pt x="16810" y="7813"/>
                          <a:pt x="0" y="3052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51" name="Google Shape;451;p13"/>
                  <p:cNvSpPr/>
                  <p:nvPr/>
                </p:nvSpPr>
                <p:spPr>
                  <a:xfrm>
                    <a:off x="7359654" y="1038811"/>
                    <a:ext cx="134811" cy="44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238" h="62032" extrusionOk="0">
                        <a:moveTo>
                          <a:pt x="85539" y="59135"/>
                        </a:moveTo>
                        <a:cubicBezTo>
                          <a:pt x="125011" y="67140"/>
                          <a:pt x="162998" y="58076"/>
                          <a:pt x="187239" y="37884"/>
                        </a:cubicBezTo>
                        <a:lnTo>
                          <a:pt x="0" y="0"/>
                        </a:lnTo>
                        <a:cubicBezTo>
                          <a:pt x="14488" y="28040"/>
                          <a:pt x="45974" y="51129"/>
                          <a:pt x="85539" y="5913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68568" tIns="34275" rIns="68568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452" name="Google Shape;452;p13"/>
            <p:cNvGrpSpPr/>
            <p:nvPr/>
          </p:nvGrpSpPr>
          <p:grpSpPr>
            <a:xfrm rot="10800000">
              <a:off x="8700958" y="116979"/>
              <a:ext cx="344608" cy="346322"/>
              <a:chOff x="4979184" y="993907"/>
              <a:chExt cx="235759" cy="236931"/>
            </a:xfrm>
          </p:grpSpPr>
          <p:sp>
            <p:nvSpPr>
              <p:cNvPr id="453" name="Google Shape;453;p13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8" tIns="34275" rIns="68568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8" tIns="34275" rIns="68568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8" tIns="34275" rIns="68568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000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456" name="Google Shape;456;p13"/>
          <p:cNvSpPr txBox="1">
            <a:spLocks noGrp="1"/>
          </p:cNvSpPr>
          <p:nvPr>
            <p:ph type="title"/>
          </p:nvPr>
        </p:nvSpPr>
        <p:spPr>
          <a:xfrm>
            <a:off x="720000" y="617733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7" name="Google Shape;457;p13"/>
          <p:cNvSpPr txBox="1">
            <a:spLocks noGrp="1"/>
          </p:cNvSpPr>
          <p:nvPr>
            <p:ph type="title" idx="2" hasCustomPrompt="1"/>
          </p:nvPr>
        </p:nvSpPr>
        <p:spPr>
          <a:xfrm>
            <a:off x="825450" y="1802233"/>
            <a:ext cx="828900" cy="763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3" hasCustomPrompt="1"/>
          </p:nvPr>
        </p:nvSpPr>
        <p:spPr>
          <a:xfrm>
            <a:off x="825450" y="4022167"/>
            <a:ext cx="828900" cy="76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4" hasCustomPrompt="1"/>
          </p:nvPr>
        </p:nvSpPr>
        <p:spPr>
          <a:xfrm>
            <a:off x="825450" y="2912200"/>
            <a:ext cx="828900" cy="76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title" idx="5" hasCustomPrompt="1"/>
          </p:nvPr>
        </p:nvSpPr>
        <p:spPr>
          <a:xfrm>
            <a:off x="825450" y="5132133"/>
            <a:ext cx="828900" cy="76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1"/>
          </p:nvPr>
        </p:nvSpPr>
        <p:spPr>
          <a:xfrm>
            <a:off x="1806750" y="1860833"/>
            <a:ext cx="3910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2" name="Google Shape;462;p13"/>
          <p:cNvSpPr txBox="1">
            <a:spLocks noGrp="1"/>
          </p:cNvSpPr>
          <p:nvPr>
            <p:ph type="subTitle" idx="6"/>
          </p:nvPr>
        </p:nvSpPr>
        <p:spPr>
          <a:xfrm>
            <a:off x="1806750" y="2970800"/>
            <a:ext cx="3910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3" name="Google Shape;463;p13"/>
          <p:cNvSpPr txBox="1">
            <a:spLocks noGrp="1"/>
          </p:cNvSpPr>
          <p:nvPr>
            <p:ph type="subTitle" idx="7"/>
          </p:nvPr>
        </p:nvSpPr>
        <p:spPr>
          <a:xfrm>
            <a:off x="1806750" y="4080767"/>
            <a:ext cx="3910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4" name="Google Shape;464;p13"/>
          <p:cNvSpPr txBox="1">
            <a:spLocks noGrp="1"/>
          </p:cNvSpPr>
          <p:nvPr>
            <p:ph type="subTitle" idx="8"/>
          </p:nvPr>
        </p:nvSpPr>
        <p:spPr>
          <a:xfrm>
            <a:off x="1806750" y="5190735"/>
            <a:ext cx="3910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2091" y="950834"/>
            <a:ext cx="5968603" cy="321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95" b="1" dirty="0">
                <a:solidFill>
                  <a:srgbClr val="18459E"/>
                </a:solidFill>
                <a:latin typeface="+mn-lt"/>
                <a:ea typeface="Inter" panose="020B0502030000000004" pitchFamily="34" charset="0"/>
                <a:cs typeface="Arial" panose="020B0604020202020204" pitchFamily="34" charset="0"/>
              </a:rPr>
              <a:t>TRƯỜNG ĐẠI HỌC NGOẠI NGỮ - TIN HỌC TP. HỒ CHÍ MINH</a:t>
            </a:r>
            <a:endParaRPr lang="en-US" sz="1495" b="1" dirty="0">
              <a:solidFill>
                <a:srgbClr val="18459E"/>
              </a:solidFill>
              <a:latin typeface="+mn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296465" y="2424812"/>
            <a:ext cx="8654653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indent="0" algn="ctr">
              <a:buNone/>
            </a:pPr>
            <a:r>
              <a:rPr lang="en-US" altLang="en-US" sz="3000" b="1" spc="-5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  <a:sym typeface="+mn-ea"/>
              </a:rPr>
              <a:t>Promoting Students’ Morphological Competence in English for Medical Purposes (EMP) Courses through AI-Driven Gamification</a:t>
            </a:r>
            <a:endParaRPr lang="en-US" altLang="en-US" sz="3000" b="1" dirty="0">
              <a:solidFill>
                <a:srgbClr val="18459E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9876" y="1297464"/>
            <a:ext cx="5968603" cy="243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90" dirty="0">
                <a:solidFill>
                  <a:srgbClr val="18459E"/>
                </a:solidFill>
                <a:latin typeface="+mn-lt"/>
                <a:ea typeface="Inter" panose="020B0502030000000004" pitchFamily="34" charset="0"/>
                <a:cs typeface="Arial" panose="020B0604020202020204" pitchFamily="34" charset="0"/>
              </a:rPr>
              <a:t>HO CHI MINH CITY UNIVERSITY OF FOREIGN LANGUAGES - INFORMATION TECHNOLOGY</a:t>
            </a:r>
            <a:endParaRPr lang="en-US" sz="990" dirty="0">
              <a:solidFill>
                <a:srgbClr val="18459E"/>
              </a:solidFill>
              <a:latin typeface="+mn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18" name="Ink 17"/>
              <p14:cNvContentPartPr/>
              <p14:nvPr/>
            </p14:nvContentPartPr>
            <p14:xfrm>
              <a:off x="8404630" y="3533133"/>
              <a:ext cx="270" cy="270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2"/>
            </p:blipFill>
            <p:spPr>
              <a:xfrm>
                <a:off x="8404630" y="3533133"/>
                <a:ext cx="270" cy="270"/>
              </a:xfrm>
              <a:prstGeom prst="rect"/>
            </p:spPr>
          </p:pic>
        </mc:Fallback>
      </mc:AlternateContent>
      <p:sp>
        <p:nvSpPr>
          <p:cNvPr id="22" name="Rectangle 21"/>
          <p:cNvSpPr/>
          <p:nvPr/>
        </p:nvSpPr>
        <p:spPr>
          <a:xfrm>
            <a:off x="-2381" y="5834063"/>
            <a:ext cx="7119938" cy="170260"/>
          </a:xfrm>
          <a:custGeom>
            <a:avLst/>
            <a:gdLst>
              <a:gd name="connsiteX0" fmla="*/ 0 w 9290688"/>
              <a:gd name="connsiteY0" fmla="*/ 0 h 226424"/>
              <a:gd name="connsiteX1" fmla="*/ 9290688 w 9290688"/>
              <a:gd name="connsiteY1" fmla="*/ 0 h 226424"/>
              <a:gd name="connsiteX2" fmla="*/ 9290688 w 9290688"/>
              <a:gd name="connsiteY2" fmla="*/ 226424 h 226424"/>
              <a:gd name="connsiteX3" fmla="*/ 0 w 9290688"/>
              <a:gd name="connsiteY3" fmla="*/ 226424 h 226424"/>
              <a:gd name="connsiteX4" fmla="*/ 0 w 9290688"/>
              <a:gd name="connsiteY4" fmla="*/ 0 h 226424"/>
              <a:gd name="connsiteX0-1" fmla="*/ 0 w 9493888"/>
              <a:gd name="connsiteY0-2" fmla="*/ 0 h 226424"/>
              <a:gd name="connsiteX1-3" fmla="*/ 9493888 w 9493888"/>
              <a:gd name="connsiteY1-4" fmla="*/ 0 h 226424"/>
              <a:gd name="connsiteX2-5" fmla="*/ 9290688 w 9493888"/>
              <a:gd name="connsiteY2-6" fmla="*/ 226424 h 226424"/>
              <a:gd name="connsiteX3-7" fmla="*/ 0 w 9493888"/>
              <a:gd name="connsiteY3-8" fmla="*/ 226424 h 226424"/>
              <a:gd name="connsiteX4-9" fmla="*/ 0 w 9493888"/>
              <a:gd name="connsiteY4-10" fmla="*/ 0 h 2264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493888" h="226424">
                <a:moveTo>
                  <a:pt x="0" y="0"/>
                </a:moveTo>
                <a:lnTo>
                  <a:pt x="9493888" y="0"/>
                </a:lnTo>
                <a:lnTo>
                  <a:pt x="9290688" y="226424"/>
                </a:lnTo>
                <a:lnTo>
                  <a:pt x="0" y="226424"/>
                </a:lnTo>
                <a:lnTo>
                  <a:pt x="0" y="0"/>
                </a:lnTo>
                <a:close/>
              </a:path>
            </a:pathLst>
          </a:custGeom>
          <a:solidFill>
            <a:srgbClr val="EF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5656" y="5620941"/>
            <a:ext cx="1999060" cy="298847"/>
          </a:xfrm>
          <a:custGeom>
            <a:avLst/>
            <a:gdLst>
              <a:gd name="connsiteX0" fmla="*/ 0 w 2240017"/>
              <a:gd name="connsiteY0" fmla="*/ 0 h 396261"/>
              <a:gd name="connsiteX1" fmla="*/ 2240017 w 2240017"/>
              <a:gd name="connsiteY1" fmla="*/ 0 h 396261"/>
              <a:gd name="connsiteX2" fmla="*/ 2240017 w 2240017"/>
              <a:gd name="connsiteY2" fmla="*/ 396261 h 396261"/>
              <a:gd name="connsiteX3" fmla="*/ 0 w 2240017"/>
              <a:gd name="connsiteY3" fmla="*/ 396261 h 396261"/>
              <a:gd name="connsiteX4" fmla="*/ 0 w 2240017"/>
              <a:gd name="connsiteY4" fmla="*/ 0 h 396261"/>
              <a:gd name="connsiteX0-1" fmla="*/ 350467 w 2590484"/>
              <a:gd name="connsiteY0-2" fmla="*/ 0 h 396261"/>
              <a:gd name="connsiteX1-3" fmla="*/ 2590484 w 2590484"/>
              <a:gd name="connsiteY1-4" fmla="*/ 0 h 396261"/>
              <a:gd name="connsiteX2-5" fmla="*/ 2590484 w 2590484"/>
              <a:gd name="connsiteY2-6" fmla="*/ 396261 h 396261"/>
              <a:gd name="connsiteX3-7" fmla="*/ 0 w 2590484"/>
              <a:gd name="connsiteY3-8" fmla="*/ 393075 h 396261"/>
              <a:gd name="connsiteX4-9" fmla="*/ 350467 w 2590484"/>
              <a:gd name="connsiteY4-10" fmla="*/ 0 h 396261"/>
              <a:gd name="connsiteX0-11" fmla="*/ 295006 w 2590484"/>
              <a:gd name="connsiteY0-12" fmla="*/ 5610 h 396261"/>
              <a:gd name="connsiteX1-13" fmla="*/ 2590484 w 2590484"/>
              <a:gd name="connsiteY1-14" fmla="*/ 0 h 396261"/>
              <a:gd name="connsiteX2-15" fmla="*/ 2590484 w 2590484"/>
              <a:gd name="connsiteY2-16" fmla="*/ 396261 h 396261"/>
              <a:gd name="connsiteX3-17" fmla="*/ 0 w 2590484"/>
              <a:gd name="connsiteY3-18" fmla="*/ 393075 h 396261"/>
              <a:gd name="connsiteX4-19" fmla="*/ 295006 w 2590484"/>
              <a:gd name="connsiteY4-20" fmla="*/ 5610 h 396261"/>
              <a:gd name="connsiteX0-21" fmla="*/ 322736 w 2590484"/>
              <a:gd name="connsiteY0-22" fmla="*/ 5610 h 396261"/>
              <a:gd name="connsiteX1-23" fmla="*/ 2590484 w 2590484"/>
              <a:gd name="connsiteY1-24" fmla="*/ 0 h 396261"/>
              <a:gd name="connsiteX2-25" fmla="*/ 2590484 w 2590484"/>
              <a:gd name="connsiteY2-26" fmla="*/ 396261 h 396261"/>
              <a:gd name="connsiteX3-27" fmla="*/ 0 w 2590484"/>
              <a:gd name="connsiteY3-28" fmla="*/ 393075 h 396261"/>
              <a:gd name="connsiteX4-29" fmla="*/ 322736 w 2590484"/>
              <a:gd name="connsiteY4-30" fmla="*/ 5610 h 396261"/>
              <a:gd name="connsiteX0-31" fmla="*/ 316458 w 2590484"/>
              <a:gd name="connsiteY0-32" fmla="*/ 0 h 397001"/>
              <a:gd name="connsiteX1-33" fmla="*/ 2590484 w 2590484"/>
              <a:gd name="connsiteY1-34" fmla="*/ 740 h 397001"/>
              <a:gd name="connsiteX2-35" fmla="*/ 2590484 w 2590484"/>
              <a:gd name="connsiteY2-36" fmla="*/ 397001 h 397001"/>
              <a:gd name="connsiteX3-37" fmla="*/ 0 w 2590484"/>
              <a:gd name="connsiteY3-38" fmla="*/ 393815 h 397001"/>
              <a:gd name="connsiteX4-39" fmla="*/ 316458 w 2590484"/>
              <a:gd name="connsiteY4-40" fmla="*/ 0 h 397001"/>
              <a:gd name="connsiteX0-41" fmla="*/ 329014 w 2590484"/>
              <a:gd name="connsiteY0-42" fmla="*/ 0 h 397001"/>
              <a:gd name="connsiteX1-43" fmla="*/ 2590484 w 2590484"/>
              <a:gd name="connsiteY1-44" fmla="*/ 740 h 397001"/>
              <a:gd name="connsiteX2-45" fmla="*/ 2590484 w 2590484"/>
              <a:gd name="connsiteY2-46" fmla="*/ 397001 h 397001"/>
              <a:gd name="connsiteX3-47" fmla="*/ 0 w 2590484"/>
              <a:gd name="connsiteY3-48" fmla="*/ 393815 h 397001"/>
              <a:gd name="connsiteX4-49" fmla="*/ 329014 w 2590484"/>
              <a:gd name="connsiteY4-50" fmla="*/ 0 h 397001"/>
              <a:gd name="connsiteX0-51" fmla="*/ 372960 w 2634430"/>
              <a:gd name="connsiteY0-52" fmla="*/ 0 h 397001"/>
              <a:gd name="connsiteX1-53" fmla="*/ 2634430 w 2634430"/>
              <a:gd name="connsiteY1-54" fmla="*/ 740 h 397001"/>
              <a:gd name="connsiteX2-55" fmla="*/ 2634430 w 2634430"/>
              <a:gd name="connsiteY2-56" fmla="*/ 397001 h 397001"/>
              <a:gd name="connsiteX3-57" fmla="*/ 0 w 2634430"/>
              <a:gd name="connsiteY3-58" fmla="*/ 393815 h 397001"/>
              <a:gd name="connsiteX4-59" fmla="*/ 372960 w 2634430"/>
              <a:gd name="connsiteY4-60" fmla="*/ 0 h 397001"/>
              <a:gd name="connsiteX0-61" fmla="*/ 325875 w 2634430"/>
              <a:gd name="connsiteY0-62" fmla="*/ 0 h 397001"/>
              <a:gd name="connsiteX1-63" fmla="*/ 2634430 w 2634430"/>
              <a:gd name="connsiteY1-64" fmla="*/ 740 h 397001"/>
              <a:gd name="connsiteX2-65" fmla="*/ 2634430 w 2634430"/>
              <a:gd name="connsiteY2-66" fmla="*/ 397001 h 397001"/>
              <a:gd name="connsiteX3-67" fmla="*/ 0 w 2634430"/>
              <a:gd name="connsiteY3-68" fmla="*/ 393815 h 397001"/>
              <a:gd name="connsiteX4-69" fmla="*/ 325875 w 2634430"/>
              <a:gd name="connsiteY4-70" fmla="*/ 0 h 397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34430" h="397001">
                <a:moveTo>
                  <a:pt x="325875" y="0"/>
                </a:moveTo>
                <a:lnTo>
                  <a:pt x="2634430" y="740"/>
                </a:lnTo>
                <a:lnTo>
                  <a:pt x="2634430" y="397001"/>
                </a:lnTo>
                <a:lnTo>
                  <a:pt x="0" y="393815"/>
                </a:lnTo>
                <a:lnTo>
                  <a:pt x="325875" y="0"/>
                </a:lnTo>
                <a:close/>
              </a:path>
            </a:pathLst>
          </a:custGeom>
          <a:solidFill>
            <a:srgbClr val="184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350" dirty="0"/>
          </a:p>
        </p:txBody>
      </p:sp>
      <p:sp>
        <p:nvSpPr>
          <p:cNvPr id="3081" name="TextBox 27"/>
          <p:cNvSpPr txBox="1">
            <a:spLocks noChangeArrowheads="1"/>
          </p:cNvSpPr>
          <p:nvPr/>
        </p:nvSpPr>
        <p:spPr bwMode="auto">
          <a:xfrm>
            <a:off x="7421166" y="5639991"/>
            <a:ext cx="1703784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www.huflit.edu.vn</a:t>
            </a:r>
            <a:endParaRPr lang="en-US" altLang="en-US" sz="1200">
              <a:solidFill>
                <a:schemeClr val="bg1"/>
              </a:solidFill>
              <a:latin typeface="Helvetica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381" y="5729288"/>
            <a:ext cx="7184231" cy="0"/>
          </a:xfrm>
          <a:prstGeom prst="line">
            <a:avLst/>
          </a:prstGeom>
          <a:ln>
            <a:solidFill>
              <a:srgbClr val="EF6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181850" y="5545931"/>
            <a:ext cx="163116" cy="183356"/>
          </a:xfrm>
          <a:prstGeom prst="line">
            <a:avLst/>
          </a:prstGeom>
          <a:ln>
            <a:solidFill>
              <a:srgbClr val="EF6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44966" y="5545931"/>
            <a:ext cx="1799034" cy="0"/>
          </a:xfrm>
          <a:prstGeom prst="line">
            <a:avLst/>
          </a:prstGeom>
          <a:ln>
            <a:solidFill>
              <a:srgbClr val="EF6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9" y="897890"/>
            <a:ext cx="1433513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/>
          <p:nvPr/>
        </p:nvSpPr>
        <p:spPr>
          <a:xfrm>
            <a:off x="1177925" y="4239895"/>
            <a:ext cx="6167120" cy="189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0520" indent="-1260475" algn="ctr">
              <a:spcAft>
                <a:spcPts val="600"/>
              </a:spcAft>
            </a:pPr>
            <a:r>
              <a:rPr lang="en-US" sz="2100" b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</a:rPr>
              <a:t>Nguyen 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charset="0"/>
                <a:cs typeface="Times New Roman" panose="02020603050405020304" charset="0"/>
              </a:rPr>
              <a:t>Huu Ngoc</a:t>
            </a:r>
            <a:endParaRPr lang="en-US" sz="2100" dirty="0">
              <a:latin typeface="Calibri" panose="020F0502020204030204" charset="0"/>
              <a:ea typeface="Calibri" panose="020F0502020204030204" charset="0"/>
              <a:cs typeface="Times New Roman" panose="02020603050405020304" charset="0"/>
            </a:endParaRPr>
          </a:p>
          <a:p>
            <a:pPr marL="1620520" indent="-1260475" algn="ctr">
              <a:spcAft>
                <a:spcPts val="600"/>
              </a:spcAft>
            </a:pPr>
            <a:r>
              <a:rPr lang="en-US" sz="2100" b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charset="0"/>
              </a:rPr>
              <a:t>Nguyen Tat Thanh University</a:t>
            </a:r>
            <a:endParaRPr lang="en-US" sz="2100" b="1" dirty="0">
              <a:solidFill>
                <a:srgbClr val="000000"/>
              </a:solidFill>
              <a:effectLst/>
              <a:latin typeface="Times New Roman" panose="02020603050405020304" charset="0"/>
              <a:ea typeface="Calibri" panose="020F0502020204030204" charset="0"/>
            </a:endParaRPr>
          </a:p>
          <a:p>
            <a:pPr marL="1620520" indent="-1260475" algn="l">
              <a:spcAft>
                <a:spcPts val="600"/>
              </a:spcAft>
            </a:pPr>
            <a:r>
              <a:rPr lang="en-US" sz="2100" dirty="0">
                <a:effectLst/>
              </a:rPr>
              <a:t> </a:t>
            </a:r>
            <a:endParaRPr lang="en-US" sz="2100" b="1" dirty="0">
              <a:solidFill>
                <a:srgbClr val="00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pPr marL="0" indent="0">
              <a:buNone/>
            </a:pPr>
            <a:r>
              <a:rPr lang="en-US" altLang="en-US" b="1"/>
              <a:t>Morphological Competence in EMP</a:t>
            </a:r>
            <a:endParaRPr lang="en-US" altLang="en-US" b="1"/>
          </a:p>
          <a:p>
            <a:r>
              <a:rPr lang="en-US" altLang="en-US"/>
              <a:t>Morphological competence in EMP is the ability to analyze medical terms by understanding their </a:t>
            </a:r>
            <a:r>
              <a:rPr lang="en-US" altLang="en-US" b="1"/>
              <a:t>prefixes</a:t>
            </a:r>
            <a:r>
              <a:rPr lang="en-US" altLang="en-US"/>
              <a:t>, </a:t>
            </a:r>
            <a:r>
              <a:rPr lang="en-US" altLang="en-US" b="1"/>
              <a:t>roots</a:t>
            </a:r>
            <a:r>
              <a:rPr lang="en-US" altLang="en-US"/>
              <a:t>, and </a:t>
            </a:r>
            <a:r>
              <a:rPr lang="en-US" altLang="en-US" b="1"/>
              <a:t>suffixes</a:t>
            </a:r>
            <a:r>
              <a:rPr lang="en-US" altLang="en-US"/>
              <a:t>—mostly derived from Latin and Greek (Nguyen Le &amp; Miller, 2020; Chabner, 2017).</a:t>
            </a:r>
            <a:endParaRPr lang="en-US" altLang="en-US"/>
          </a:p>
          <a:p>
            <a:r>
              <a:rPr lang="en-US" altLang="en-US"/>
              <a:t>This skill aids vocabulary acquisition, comprehension of medical texts, and confident use of technical terms in academic and clinical contexts (López-Medina &amp; García-Sánchez, 2022; Nguyen &amp; Tran, 2023; Alshammari &amp; Alqarni, 2023).</a:t>
            </a:r>
            <a:endParaRPr lang="en-US" altLang="en-US"/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LITERATURE REVIEW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Bowlby One"/>
              </a:rPr>
              <a:t>Examples of Components of Medical Terms</a:t>
            </a:r>
            <a:endParaRPr kumimoji="0" lang="en-US" alt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Bowlby On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0515"/>
            <a:ext cx="7611745" cy="431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3890"/>
            <a:ext cx="8415020" cy="3978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7350"/>
            <a:ext cx="9058910" cy="42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4405" cy="4795520"/>
          </a:xfrm>
        </p:spPr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Nguyen Tat Thanh University, Medicine department (District 4, HCMC).</a:t>
            </a:r>
            <a:endParaRPr lang="en-US" altLang="en-US">
              <a:solidFill>
                <a:schemeClr val="tx1"/>
              </a:solidFill>
            </a:endParaRPr>
          </a:p>
          <a:p>
            <a:pPr>
              <a:lnSpc>
                <a:spcPct val="145000"/>
              </a:lnSpc>
            </a:pPr>
            <a:r>
              <a:rPr lang="en-US" altLang="en-US" b="1">
                <a:sym typeface="+mn-ea"/>
              </a:rPr>
              <a:t>Convenience sampling</a:t>
            </a:r>
            <a:r>
              <a:rPr lang="en-US" altLang="en-US">
                <a:sym typeface="+mn-ea"/>
              </a:rPr>
              <a:t>: two sophomore classes (age range: 18–22) in the first semester of 2024–2025.</a:t>
            </a:r>
            <a:endParaRPr lang="en-US" altLang="en-US">
              <a:sym typeface="+mn-ea"/>
            </a:endParaRPr>
          </a:p>
          <a:p>
            <a:pPr marL="0" indent="0">
              <a:buNone/>
            </a:pPr>
            <a:r>
              <a:rPr>
                <a:sym typeface="+mn-ea"/>
              </a:rPr>
              <a:t> </a:t>
            </a:r>
            <a:r>
              <a:rPr lang="en-US">
                <a:sym typeface="+mn-ea"/>
              </a:rPr>
              <a:t>+ </a:t>
            </a:r>
            <a:r>
              <a:rPr>
                <a:sym typeface="+mn-ea"/>
              </a:rPr>
              <a:t>Experimental group (N=42)</a:t>
            </a:r>
            <a:endParaRPr>
              <a:sym typeface="+mn-ea"/>
            </a:endParaRPr>
          </a:p>
          <a:p>
            <a:pPr marL="0" indent="0">
              <a:buNone/>
            </a:pPr>
            <a:r>
              <a:rPr>
                <a:sym typeface="+mn-ea"/>
              </a:rPr>
              <a:t>  </a:t>
            </a:r>
            <a:r>
              <a:rPr lang="en-US">
                <a:sym typeface="+mn-ea"/>
              </a:rPr>
              <a:t>+ </a:t>
            </a:r>
            <a:r>
              <a:rPr>
                <a:sym typeface="+mn-ea"/>
              </a:rPr>
              <a:t>Control group (N=41)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b="1">
                <a:sym typeface="+mn-ea"/>
              </a:rPr>
              <a:t>Quasi-experimental</a:t>
            </a:r>
            <a:r>
              <a:rPr>
                <a:sym typeface="+mn-ea"/>
              </a:rPr>
              <a:t> design</a:t>
            </a:r>
            <a:endParaRPr>
              <a:sym typeface="+mn-ea"/>
            </a:endParaRPr>
          </a:p>
          <a:p>
            <a:pPr marL="0" indent="0">
              <a:buNone/>
            </a:pPr>
            <a:r>
              <a:rPr>
                <a:sym typeface="+mn-ea"/>
              </a:rPr>
              <a:t>  </a:t>
            </a:r>
            <a:endParaRPr lang="en-US" altLang="en-US"/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METHODOLOGY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Placeholder 2"/>
          <p:cNvSpPr/>
          <p:nvPr/>
        </p:nvSpPr>
        <p:spPr>
          <a:xfrm>
            <a:off x="311785" y="1152525"/>
            <a:ext cx="8520430" cy="4702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indent="0">
              <a:lnSpc>
                <a:spcPct val="145000"/>
              </a:lnSpc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1. Tests:</a:t>
            </a:r>
            <a:endParaRPr lang="en-US" altLang="en-US" sz="2800" b="1">
              <a:solidFill>
                <a:schemeClr val="tx1"/>
              </a:solidFill>
            </a:endParaRPr>
          </a:p>
          <a:p>
            <a:pPr>
              <a:lnSpc>
                <a:spcPct val="145000"/>
              </a:lnSpc>
            </a:pPr>
            <a:r>
              <a:rPr lang="en-US" altLang="en-US" sz="2800">
                <a:solidFill>
                  <a:schemeClr val="tx1"/>
                </a:solidFill>
              </a:rPr>
              <a:t>Pre-test: Administered to both groups at course start to assess baseline morphological knowledge.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lnSpc>
                <a:spcPct val="145000"/>
              </a:lnSpc>
            </a:pPr>
            <a:r>
              <a:rPr lang="en-US" altLang="en-US" sz="2800">
                <a:solidFill>
                  <a:schemeClr val="tx1"/>
                </a:solidFill>
              </a:rPr>
              <a:t>Post-test: Same format as pre-test, given after 3 months to measure morphological competence.</a:t>
            </a:r>
            <a:endParaRPr lang="en-US" altLang="en-US" sz="2800">
              <a:solidFill>
                <a:schemeClr val="tx1"/>
              </a:solidFill>
            </a:endParaRPr>
          </a:p>
          <a:p>
            <a:pPr marL="114300" indent="0">
              <a:lnSpc>
                <a:spcPct val="145000"/>
              </a:lnSpc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2. Semi-structured interviews</a:t>
            </a:r>
            <a:r>
              <a:rPr lang="en-US" altLang="en-US" sz="2800">
                <a:solidFill>
                  <a:schemeClr val="tx1"/>
                </a:solidFill>
              </a:rPr>
              <a:t>: 8 volunteer students from the experimental group after post-tests.</a:t>
            </a:r>
            <a:endParaRPr lang="en-US" altLang="en-US" sz="2800">
              <a:solidFill>
                <a:schemeClr val="tx1"/>
              </a:solidFill>
            </a:endParaRPr>
          </a:p>
          <a:p>
            <a:pPr>
              <a:lnSpc>
                <a:spcPct val="145000"/>
              </a:lnSpc>
            </a:pPr>
            <a:endParaRPr lang="en-US" altLang="en-US" sz="2800">
              <a:solidFill>
                <a:schemeClr val="tx1"/>
              </a:solidFill>
            </a:endParaRPr>
          </a:p>
        </p:txBody>
      </p:sp>
      <p:pic>
        <p:nvPicPr>
          <p:cNvPr id="5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METHODOLOGY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>
                <a:sym typeface="+mn-ea"/>
              </a:rPr>
              <a:t>- </a:t>
            </a:r>
            <a:r>
              <a:rPr b="1">
                <a:sym typeface="+mn-ea"/>
              </a:rPr>
              <a:t>Experimental</a:t>
            </a:r>
            <a:r>
              <a:rPr lang="en-US" b="1">
                <a:sym typeface="+mn-ea"/>
              </a:rPr>
              <a:t> group</a:t>
            </a:r>
            <a:r>
              <a:rPr>
                <a:sym typeface="+mn-ea"/>
              </a:rPr>
              <a:t>: </a:t>
            </a:r>
            <a:r>
              <a:rPr lang="en-US">
                <a:sym typeface="+mn-ea"/>
              </a:rPr>
              <a:t>textbook + </a:t>
            </a:r>
            <a:r>
              <a:rPr>
                <a:sym typeface="+mn-ea"/>
              </a:rPr>
              <a:t>AI gamification (</a:t>
            </a:r>
            <a:r>
              <a:rPr b="1">
                <a:sym typeface="+mn-ea"/>
              </a:rPr>
              <a:t>Quizizz</a:t>
            </a:r>
            <a:r>
              <a:rPr>
                <a:sym typeface="+mn-ea"/>
              </a:rPr>
              <a:t>)</a:t>
            </a:r>
            <a:endParaRPr>
              <a:sym typeface="+mn-ea"/>
            </a:endParaRPr>
          </a:p>
          <a:p>
            <a:pPr marL="0" indent="0">
              <a:buNone/>
            </a:pPr>
            <a:r>
              <a:rPr>
                <a:sym typeface="+mn-ea"/>
              </a:rPr>
              <a:t>- </a:t>
            </a:r>
            <a:r>
              <a:rPr b="1">
                <a:sym typeface="+mn-ea"/>
              </a:rPr>
              <a:t>Control</a:t>
            </a:r>
            <a:r>
              <a:rPr lang="en-US" b="1">
                <a:sym typeface="+mn-ea"/>
              </a:rPr>
              <a:t> group</a:t>
            </a:r>
            <a:r>
              <a:rPr>
                <a:sym typeface="+mn-ea"/>
              </a:rPr>
              <a:t>: </a:t>
            </a:r>
            <a:r>
              <a:rPr lang="en-US">
                <a:sym typeface="+mn-ea"/>
              </a:rPr>
              <a:t>textbook + t</a:t>
            </a:r>
            <a:r>
              <a:rPr>
                <a:sym typeface="+mn-ea"/>
              </a:rPr>
              <a:t>raditional lecture</a:t>
            </a:r>
            <a:endParaRPr>
              <a:sym typeface="+mn-ea"/>
            </a:endParaRPr>
          </a:p>
          <a:p>
            <a:pPr marL="0" indent="0">
              <a:buNone/>
            </a:pPr>
            <a:r>
              <a:rPr>
                <a:sym typeface="+mn-ea"/>
              </a:rPr>
              <a:t>- Duration: One semester</a:t>
            </a:r>
            <a:r>
              <a:rPr lang="en-US">
                <a:sym typeface="+mn-ea"/>
              </a:rPr>
              <a:t> (3 months)</a:t>
            </a:r>
            <a:endParaRPr lang="en-US">
              <a:sym typeface="+mn-ea"/>
            </a:endParaRPr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INTERVENTION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/>
              <a:t>TEXTBOOK</a:t>
            </a:r>
            <a:endParaRPr lang="en-US" b="1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8145" y="1130300"/>
            <a:ext cx="3974465" cy="452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endParaRPr 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411605" y="1348105"/>
          <a:ext cx="6478270" cy="4321175"/>
        </p:xfrm>
        <a:graphic>
          <a:graphicData uri="http://schemas.openxmlformats.org/drawingml/2006/table">
            <a:tbl>
              <a:tblPr/>
              <a:tblGrid>
                <a:gridCol w="6478270"/>
              </a:tblGrid>
              <a:tr h="86423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200" b="1">
                          <a:latin typeface="Times New Roman" panose="02020603050405020304"/>
                          <a:ea typeface="Times New Roman" panose="02020603050405020304"/>
                        </a:rPr>
                        <a:t>Body system</a:t>
                      </a:r>
                      <a:endParaRPr sz="32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235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200" i="1">
                          <a:latin typeface="Times New Roman" panose="02020603050405020304"/>
                          <a:ea typeface="Times New Roman" panose="02020603050405020304"/>
                        </a:rPr>
                        <a:t>Cardiovascular System</a:t>
                      </a:r>
                      <a:endParaRPr sz="3200" i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235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200" i="1">
                          <a:latin typeface="Times New Roman" panose="02020603050405020304"/>
                          <a:ea typeface="Times New Roman" panose="02020603050405020304"/>
                        </a:rPr>
                        <a:t>Respiratory System</a:t>
                      </a:r>
                      <a:endParaRPr sz="3200" i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235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i="1">
                          <a:latin typeface="Times New Roman" panose="02020603050405020304"/>
                          <a:ea typeface="Times New Roman" panose="02020603050405020304"/>
                        </a:rPr>
                        <a:t>Endocrine</a:t>
                      </a:r>
                      <a:r>
                        <a:rPr sz="3200" i="1">
                          <a:latin typeface="Times New Roman" panose="02020603050405020304"/>
                          <a:ea typeface="Times New Roman" panose="02020603050405020304"/>
                        </a:rPr>
                        <a:t> system</a:t>
                      </a:r>
                      <a:endParaRPr sz="3200" i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235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3200" i="1">
                          <a:latin typeface="Times New Roman" panose="02020603050405020304"/>
                          <a:ea typeface="Times New Roman" panose="02020603050405020304"/>
                        </a:rPr>
                        <a:t>M</a:t>
                      </a:r>
                      <a:r>
                        <a:rPr sz="3200" i="1">
                          <a:latin typeface="Times New Roman" panose="02020603050405020304"/>
                          <a:ea typeface="Times New Roman" panose="02020603050405020304"/>
                        </a:rPr>
                        <a:t>usculoskeletal system</a:t>
                      </a:r>
                      <a:endParaRPr sz="3200" i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1043305"/>
            <a:ext cx="8917940" cy="4770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310515"/>
            <a:ext cx="8428990" cy="599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" y="310515"/>
            <a:ext cx="8594090" cy="629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" y="130175"/>
            <a:ext cx="8865870" cy="5701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" y="34290"/>
            <a:ext cx="8865870" cy="579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993140"/>
            <a:ext cx="7892415" cy="5302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165"/>
            <a:ext cx="8920480" cy="6254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" y="939165"/>
            <a:ext cx="8326120" cy="6090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39165"/>
            <a:ext cx="8533765" cy="6017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894715"/>
            <a:ext cx="8491855" cy="5809615"/>
          </a:xfrm>
          <a:prstGeom prst="rect">
            <a:avLst/>
          </a:prstGeom>
        </p:spPr>
      </p:pic>
      <p:pic>
        <p:nvPicPr>
          <p:cNvPr id="15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63265" y="-182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640;p40"/>
          <p:cNvSpPr txBox="1"/>
          <p:nvPr/>
        </p:nvSpPr>
        <p:spPr>
          <a:xfrm>
            <a:off x="521234" y="12890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INTERVENTION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6"/>
          <p:cNvSpPr txBox="1">
            <a:spLocks noGrp="1"/>
          </p:cNvSpPr>
          <p:nvPr>
            <p:ph type="title"/>
          </p:nvPr>
        </p:nvSpPr>
        <p:spPr>
          <a:xfrm>
            <a:off x="579085" y="1249604"/>
            <a:ext cx="7703798" cy="572685"/>
          </a:xfrm>
          <a:prstGeom prst="rect">
            <a:avLst/>
          </a:prstGeom>
        </p:spPr>
        <p:txBody>
          <a:bodyPr spcFirstLastPara="1" wrap="square" lIns="91422" tIns="91422" rIns="91422" bIns="91422" anchor="t" anchorCtr="0">
            <a:noAutofit/>
          </a:bodyPr>
          <a:lstStyle/>
          <a:p>
            <a:pPr algn="ctr"/>
            <a:r>
              <a:rPr lang="en-US" altLang="en-GB" sz="3400" b="1" dirty="0">
                <a:solidFill>
                  <a:srgbClr val="0070C0"/>
                </a:solidFill>
              </a:rPr>
              <a:t>OUTLINE</a:t>
            </a:r>
            <a:endParaRPr lang="en-US" altLang="en-GB" sz="3400" b="1" dirty="0">
              <a:solidFill>
                <a:srgbClr val="0070C0"/>
              </a:solidFill>
            </a:endParaRPr>
          </a:p>
        </p:txBody>
      </p:sp>
      <p:sp>
        <p:nvSpPr>
          <p:cNvPr id="901" name="Google Shape;901;p26"/>
          <p:cNvSpPr txBox="1">
            <a:spLocks noGrp="1"/>
          </p:cNvSpPr>
          <p:nvPr>
            <p:ph type="title" idx="2"/>
          </p:nvPr>
        </p:nvSpPr>
        <p:spPr>
          <a:xfrm>
            <a:off x="1870725" y="2126006"/>
            <a:ext cx="828878" cy="572685"/>
          </a:xfrm>
          <a:prstGeom prst="rect">
            <a:avLst/>
          </a:prstGeom>
        </p:spPr>
        <p:txBody>
          <a:bodyPr spcFirstLastPara="1" wrap="square" lIns="91422" tIns="91422" rIns="91422" bIns="91422" anchor="b" anchorCtr="0">
            <a:noAutofit/>
          </a:bodyPr>
          <a:lstStyle/>
          <a:p>
            <a:r>
              <a:rPr lang="en-GB" sz="3500"/>
              <a:t>01</a:t>
            </a:r>
            <a:endParaRPr lang="en-GB" sz="3500"/>
          </a:p>
        </p:txBody>
      </p:sp>
      <p:sp>
        <p:nvSpPr>
          <p:cNvPr id="902" name="Google Shape;902;p26"/>
          <p:cNvSpPr txBox="1">
            <a:spLocks noGrp="1"/>
          </p:cNvSpPr>
          <p:nvPr>
            <p:ph type="title" idx="4"/>
          </p:nvPr>
        </p:nvSpPr>
        <p:spPr>
          <a:xfrm>
            <a:off x="1870725" y="2958460"/>
            <a:ext cx="828878" cy="572685"/>
          </a:xfrm>
          <a:prstGeom prst="rect">
            <a:avLst/>
          </a:prstGeom>
        </p:spPr>
        <p:txBody>
          <a:bodyPr spcFirstLastPara="1" wrap="square" lIns="91422" tIns="91422" rIns="91422" bIns="91422" anchor="b" anchorCtr="0">
            <a:noAutofit/>
          </a:bodyPr>
          <a:lstStyle/>
          <a:p>
            <a:r>
              <a:rPr lang="en-GB" sz="3500"/>
              <a:t>02</a:t>
            </a:r>
            <a:endParaRPr lang="en-GB" sz="3500"/>
          </a:p>
        </p:txBody>
      </p:sp>
      <p:sp>
        <p:nvSpPr>
          <p:cNvPr id="903" name="Google Shape;903;p26"/>
          <p:cNvSpPr txBox="1">
            <a:spLocks noGrp="1"/>
          </p:cNvSpPr>
          <p:nvPr>
            <p:ph type="subTitle" idx="1"/>
          </p:nvPr>
        </p:nvSpPr>
        <p:spPr>
          <a:xfrm>
            <a:off x="2852000" y="2169956"/>
            <a:ext cx="4215386" cy="484787"/>
          </a:xfrm>
          <a:prstGeom prst="rect">
            <a:avLst/>
          </a:prstGeom>
        </p:spPr>
        <p:txBody>
          <a:bodyPr spcFirstLastPara="1" wrap="square" lIns="91422" tIns="91422" rIns="91422" bIns="91422" anchor="b" anchorCtr="0">
            <a:noAutofit/>
          </a:bodyPr>
          <a:lstStyle/>
          <a:p>
            <a:pPr marL="0" indent="0"/>
            <a:r>
              <a:rPr lang="en-GB" dirty="0"/>
              <a:t>INTRODUCTION</a:t>
            </a:r>
            <a:endParaRPr dirty="0"/>
          </a:p>
        </p:txBody>
      </p:sp>
      <p:sp>
        <p:nvSpPr>
          <p:cNvPr id="904" name="Google Shape;904;p26"/>
          <p:cNvSpPr txBox="1">
            <a:spLocks noGrp="1"/>
          </p:cNvSpPr>
          <p:nvPr>
            <p:ph type="title" idx="3"/>
          </p:nvPr>
        </p:nvSpPr>
        <p:spPr>
          <a:xfrm>
            <a:off x="1870725" y="3790913"/>
            <a:ext cx="828878" cy="572685"/>
          </a:xfrm>
          <a:prstGeom prst="rect">
            <a:avLst/>
          </a:prstGeom>
        </p:spPr>
        <p:txBody>
          <a:bodyPr spcFirstLastPara="1" wrap="square" lIns="91422" tIns="91422" rIns="91422" bIns="91422" anchor="b" anchorCtr="0">
            <a:noAutofit/>
          </a:bodyPr>
          <a:lstStyle/>
          <a:p>
            <a:r>
              <a:rPr lang="en-GB" sz="3500"/>
              <a:t>03</a:t>
            </a:r>
            <a:endParaRPr lang="en-GB" sz="3500"/>
          </a:p>
        </p:txBody>
      </p:sp>
      <p:sp>
        <p:nvSpPr>
          <p:cNvPr id="905" name="Google Shape;905;p26"/>
          <p:cNvSpPr txBox="1">
            <a:spLocks noGrp="1"/>
          </p:cNvSpPr>
          <p:nvPr>
            <p:ph type="subTitle" idx="7"/>
          </p:nvPr>
        </p:nvSpPr>
        <p:spPr>
          <a:xfrm>
            <a:off x="2852000" y="3834862"/>
            <a:ext cx="3910098" cy="484787"/>
          </a:xfrm>
          <a:prstGeom prst="rect">
            <a:avLst/>
          </a:prstGeom>
        </p:spPr>
        <p:txBody>
          <a:bodyPr spcFirstLastPara="1" wrap="square" lIns="91422" tIns="91422" rIns="91422" bIns="91422" anchor="b" anchorCtr="0">
            <a:noAutofit/>
          </a:bodyPr>
          <a:lstStyle/>
          <a:p>
            <a:pPr marL="0" indent="0"/>
            <a:r>
              <a:rPr lang="en-GB" dirty="0"/>
              <a:t>METHODOLOGY</a:t>
            </a:r>
            <a:endParaRPr dirty="0"/>
          </a:p>
        </p:txBody>
      </p:sp>
      <p:sp>
        <p:nvSpPr>
          <p:cNvPr id="906" name="Google Shape;906;p26"/>
          <p:cNvSpPr txBox="1">
            <a:spLocks noGrp="1"/>
          </p:cNvSpPr>
          <p:nvPr>
            <p:ph type="title" idx="5"/>
          </p:nvPr>
        </p:nvSpPr>
        <p:spPr>
          <a:xfrm>
            <a:off x="1870725" y="4623366"/>
            <a:ext cx="828878" cy="572685"/>
          </a:xfrm>
          <a:prstGeom prst="rect">
            <a:avLst/>
          </a:prstGeom>
        </p:spPr>
        <p:txBody>
          <a:bodyPr spcFirstLastPara="1" wrap="square" lIns="91422" tIns="91422" rIns="91422" bIns="91422" anchor="b" anchorCtr="0">
            <a:noAutofit/>
          </a:bodyPr>
          <a:lstStyle/>
          <a:p>
            <a:r>
              <a:rPr lang="en-GB" sz="3500"/>
              <a:t>04</a:t>
            </a:r>
            <a:endParaRPr lang="en-GB" sz="3500"/>
          </a:p>
        </p:txBody>
      </p:sp>
      <p:sp>
        <p:nvSpPr>
          <p:cNvPr id="907" name="Google Shape;907;p26"/>
          <p:cNvSpPr txBox="1">
            <a:spLocks noGrp="1"/>
          </p:cNvSpPr>
          <p:nvPr>
            <p:ph type="subTitle" idx="8"/>
          </p:nvPr>
        </p:nvSpPr>
        <p:spPr>
          <a:xfrm>
            <a:off x="2852000" y="4667315"/>
            <a:ext cx="3910098" cy="484787"/>
          </a:xfrm>
          <a:prstGeom prst="rect">
            <a:avLst/>
          </a:prstGeom>
        </p:spPr>
        <p:txBody>
          <a:bodyPr spcFirstLastPara="1" wrap="square" lIns="91422" tIns="91422" rIns="91422" bIns="91422" anchor="b" anchorCtr="0">
            <a:noAutofit/>
          </a:bodyPr>
          <a:lstStyle/>
          <a:p>
            <a:pPr marL="0" indent="0"/>
            <a:r>
              <a:rPr lang="en-GB" dirty="0"/>
              <a:t>FINDINGS AND CONCLUSION</a:t>
            </a:r>
            <a:endParaRPr dirty="0"/>
          </a:p>
        </p:txBody>
      </p:sp>
      <p:sp>
        <p:nvSpPr>
          <p:cNvPr id="934" name="Google Shape;934;p26"/>
          <p:cNvSpPr txBox="1">
            <a:spLocks noGrp="1"/>
          </p:cNvSpPr>
          <p:nvPr>
            <p:ph type="subTitle" idx="6"/>
          </p:nvPr>
        </p:nvSpPr>
        <p:spPr>
          <a:xfrm>
            <a:off x="2852000" y="3002409"/>
            <a:ext cx="3910098" cy="484787"/>
          </a:xfrm>
          <a:prstGeom prst="rect">
            <a:avLst/>
          </a:prstGeom>
        </p:spPr>
        <p:txBody>
          <a:bodyPr spcFirstLastPara="1" wrap="square" lIns="91422" tIns="91422" rIns="91422" bIns="91422" anchor="b" anchorCtr="0">
            <a:noAutofit/>
          </a:bodyPr>
          <a:lstStyle/>
          <a:p>
            <a:pPr marL="0" indent="0"/>
            <a:r>
              <a:rPr lang="en-GB" dirty="0"/>
              <a:t>LITERATURE REVIEW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" grpId="0"/>
      <p:bldP spid="900" grpId="1"/>
      <p:bldP spid="901" grpId="0"/>
      <p:bldP spid="903" grpId="0" build="p"/>
      <p:bldP spid="901" grpId="1"/>
      <p:bldP spid="903" grpId="1" build="p"/>
      <p:bldP spid="902" grpId="0"/>
      <p:bldP spid="934" grpId="0" build="p"/>
      <p:bldP spid="902" grpId="1"/>
      <p:bldP spid="934" grpId="1" build="p"/>
      <p:bldP spid="904" grpId="0"/>
      <p:bldP spid="905" grpId="0" build="p"/>
      <p:bldP spid="904" grpId="1"/>
      <p:bldP spid="905" grpId="1" build="p"/>
      <p:bldP spid="906" grpId="0"/>
      <p:bldP spid="907" grpId="0" build="p"/>
      <p:bldP spid="906" grpId="1"/>
      <p:bldP spid="907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0" y="1236345"/>
            <a:ext cx="8486775" cy="438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FINDINGS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235" y="1822450"/>
            <a:ext cx="7697470" cy="2205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15" y="1822450"/>
            <a:ext cx="8502015" cy="223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FINDINGS - Qualitative data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457200" y="1278890"/>
            <a:ext cx="8229600" cy="4525963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900" b="1"/>
              <a:t>1. Increased Engagement and Motivation</a:t>
            </a:r>
            <a:endParaRPr lang="en-US" altLang="en-US" sz="1900" b="1"/>
          </a:p>
          <a:p>
            <a:r>
              <a:rPr lang="en-US" altLang="en-US" sz="1900"/>
              <a:t>Students felt more engaged and motivated thanks to the fun, enjoyable, and game-like nature of AI-driven gamification.</a:t>
            </a:r>
            <a:endParaRPr lang="en-US" altLang="en-US" sz="1900"/>
          </a:p>
          <a:p>
            <a:pPr marL="0" indent="0">
              <a:buNone/>
            </a:pPr>
            <a:r>
              <a:rPr lang="en-US" altLang="en-US" sz="1900" b="1"/>
              <a:t>2. Multi-Sensory Stimulation</a:t>
            </a:r>
            <a:endParaRPr lang="en-US" altLang="en-US" sz="1900" b="1"/>
          </a:p>
          <a:p>
            <a:r>
              <a:rPr lang="en-US" altLang="en-US" sz="1900"/>
              <a:t>Visual effects, soundtracks, and movement in the platform made learning more dynamic and stimulating.</a:t>
            </a:r>
            <a:endParaRPr lang="en-US" altLang="en-US" sz="1900"/>
          </a:p>
          <a:p>
            <a:pPr marL="0" indent="0">
              <a:buNone/>
            </a:pPr>
            <a:r>
              <a:rPr lang="en-US" altLang="en-US" sz="1900" b="1"/>
              <a:t>3. High Interactivity and Social Collaboration</a:t>
            </a:r>
            <a:endParaRPr lang="en-US" altLang="en-US" sz="1900" b="1"/>
          </a:p>
          <a:p>
            <a:r>
              <a:rPr lang="en-US" altLang="en-US" sz="1900"/>
              <a:t>Game-based tasks encouraged both individual and group interaction, promoting social learning through competition and teamwork.</a:t>
            </a:r>
            <a:endParaRPr lang="en-US" altLang="en-US" sz="1900"/>
          </a:p>
          <a:p>
            <a:pPr marL="0" indent="0">
              <a:buNone/>
            </a:pPr>
            <a:r>
              <a:rPr lang="en-US" altLang="en-US" sz="1900" b="1"/>
              <a:t>4. Improved Retention of Medical Morphology</a:t>
            </a:r>
            <a:endParaRPr lang="en-US" altLang="en-US" sz="1900" b="1"/>
          </a:p>
          <a:p>
            <a:r>
              <a:rPr lang="en-US" altLang="en-US" sz="1900"/>
              <a:t>Repeated exposure to prefixes, roots, and suffixes across different games supported deeper learning and memory retention.</a:t>
            </a:r>
            <a:endParaRPr lang="en-US" altLang="en-US" sz="1900"/>
          </a:p>
          <a:p>
            <a:pPr marL="0" indent="0">
              <a:buNone/>
            </a:pPr>
            <a:r>
              <a:rPr lang="en-US" altLang="en-US" sz="1900" b="1"/>
              <a:t>5. Immediate and Supportive Feedback</a:t>
            </a:r>
            <a:endParaRPr lang="en-US" altLang="en-US" sz="1900" b="1"/>
          </a:p>
          <a:p>
            <a:r>
              <a:rPr lang="en-US" altLang="en-US" sz="1900"/>
              <a:t>AI platforms provided instant feedback that helped students recognize and correct mistakes without fear or embarrassment.</a:t>
            </a:r>
            <a:endParaRPr lang="en-US" altLang="en-US" sz="1900"/>
          </a:p>
          <a:p>
            <a:endParaRPr lang="en-US" altLang="en-US" sz="1900"/>
          </a:p>
          <a:p>
            <a:endParaRPr lang="en-US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DISCUSSION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457200" y="1600200"/>
            <a:ext cx="8229600" cy="497903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2000"/>
              <a:t>This study supports earlier research (Hsu et al., 2023; Nguyen &amp; Tran, 2023; Qiao et al., 2023; Ouanes, 2024) on the positive impact of AI-powered gamification on vocabulary acquisition and engagement. It also introduces new insights:</a:t>
            </a:r>
            <a:endParaRPr lang="en-US" altLang="en-US" sz="2000"/>
          </a:p>
          <a:p>
            <a:pPr marL="0" indent="0">
              <a:buFont typeface="Wingdings" panose="05000000000000000000" charset="0"/>
              <a:buNone/>
            </a:pPr>
            <a:r>
              <a:rPr lang="en-US" altLang="en-US" sz="2000" b="1"/>
              <a:t>+ Statistically significant improvement in students’ morphological competence in EMP (M = 3.14, p &lt; .001)</a:t>
            </a:r>
            <a:endParaRPr lang="en-US" altLang="en-US" sz="2000" b="1"/>
          </a:p>
          <a:p>
            <a:pPr marL="0" indent="0">
              <a:buFont typeface="Wingdings" panose="05000000000000000000" charset="0"/>
              <a:buNone/>
            </a:pPr>
            <a:r>
              <a:rPr lang="en-US" altLang="en-US" sz="2000" b="1"/>
              <a:t>+ Emerging themes from qualitative data:</a:t>
            </a:r>
            <a:endParaRPr lang="en-US" altLang="en-US" sz="2000"/>
          </a:p>
          <a:p>
            <a:r>
              <a:rPr lang="en-US" altLang="en-US" sz="2000"/>
              <a:t>Personalized and flexible review</a:t>
            </a:r>
            <a:endParaRPr lang="en-US" altLang="en-US" sz="2000"/>
          </a:p>
          <a:p>
            <a:r>
              <a:rPr lang="en-US" altLang="en-US" sz="2000"/>
              <a:t>Real-time feedback reduces anxiety</a:t>
            </a:r>
            <a:endParaRPr lang="en-US" altLang="en-US" sz="2000"/>
          </a:p>
          <a:p>
            <a:r>
              <a:rPr lang="en-US" altLang="en-US" sz="2000"/>
              <a:t>Game-based collaboration fosters social connection</a:t>
            </a:r>
            <a:endParaRPr lang="en-US" altLang="en-US" sz="2000"/>
          </a:p>
          <a:p>
            <a:r>
              <a:rPr lang="en-US" altLang="en-US" sz="2000"/>
              <a:t>Homework through AI-driven gamification allowed students to learn at their own pace, reducing pressure and increasing autonomy.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PEDAGOGICAL IMPLICATIONS</a:t>
            </a:r>
            <a:endParaRPr kumimoji="0" lang="en-US" alt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457200" y="1600200"/>
            <a:ext cx="8229600" cy="4979035"/>
          </a:xfrm>
        </p:spPr>
        <p:txBody>
          <a:bodyPr>
            <a:noAutofit/>
          </a:bodyPr>
          <a:p>
            <a:r>
              <a:rPr lang="en-US" altLang="en-US" sz="2400"/>
              <a:t>Incorporating AI-driven games into EMP courses to support learning of medical morphology and terminology</a:t>
            </a:r>
            <a:endParaRPr lang="en-US" altLang="en-US" sz="2400"/>
          </a:p>
          <a:p>
            <a:r>
              <a:rPr lang="en-US" altLang="en-US" sz="2400"/>
              <a:t>Leveraging feedback features to enhance student confidence and motivation</a:t>
            </a:r>
            <a:endParaRPr lang="en-US" altLang="en-US" sz="2400"/>
          </a:p>
          <a:p>
            <a:r>
              <a:rPr lang="en-US" altLang="en-US" sz="2400"/>
              <a:t>Using self-paced gamified homework to reinforce learning and promote a positive emotional climate.</a:t>
            </a:r>
            <a:endParaRPr lang="en-US" altLang="en-US" sz="2400"/>
          </a:p>
          <a:p>
            <a:r>
              <a:rPr sz="2400">
                <a:sym typeface="+mn-ea"/>
              </a:rPr>
              <a:t>Guid</a:t>
            </a:r>
            <a:r>
              <a:rPr lang="en-US" sz="2400">
                <a:sym typeface="+mn-ea"/>
              </a:rPr>
              <a:t>ing</a:t>
            </a:r>
            <a:r>
              <a:rPr sz="2400">
                <a:sym typeface="+mn-ea"/>
              </a:rPr>
              <a:t> curriculum innovation with data-driven feedback</a:t>
            </a:r>
            <a:r>
              <a:rPr lang="en-US" sz="2400">
                <a:sym typeface="+mn-ea"/>
              </a:rPr>
              <a:t> from AI games.</a:t>
            </a:r>
            <a:endParaRPr sz="2400">
              <a:sym typeface="+mn-ea"/>
            </a:endParaRPr>
          </a:p>
          <a:p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LIMITATIONS</a:t>
            </a:r>
            <a:endParaRPr kumimoji="0" lang="en-US" alt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457200" y="1600200"/>
            <a:ext cx="8229600" cy="4979035"/>
          </a:xfrm>
        </p:spPr>
        <p:txBody>
          <a:bodyPr>
            <a:noAutofit/>
          </a:bodyPr>
          <a:p>
            <a:r>
              <a:rPr lang="en-US" altLang="en-US" sz="2400"/>
              <a:t>The short duration limited examination of long-term learning outcomes.</a:t>
            </a:r>
            <a:endParaRPr lang="en-US" altLang="en-US" sz="2400"/>
          </a:p>
          <a:p>
            <a:r>
              <a:rPr lang="en-US" altLang="en-US" sz="2400"/>
              <a:t>The study focused solely on students’ perspectives, excluding teachers’ views.</a:t>
            </a:r>
            <a:endParaRPr lang="en-US" altLang="en-US" sz="2400"/>
          </a:p>
          <a:p>
            <a:r>
              <a:rPr lang="en-US" altLang="en-US" sz="2400"/>
              <a:t>Findings may not be generalizable to other EMP contexts or institutions.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RECOMMENDATIONS</a:t>
            </a:r>
            <a:endParaRPr kumimoji="0" lang="en-US" alt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457200" y="1600200"/>
            <a:ext cx="8229600" cy="4979035"/>
          </a:xfrm>
        </p:spPr>
        <p:txBody>
          <a:bodyPr>
            <a:noAutofit/>
          </a:bodyPr>
          <a:p>
            <a:r>
              <a:rPr lang="en-US" altLang="en-US" sz="2400"/>
              <a:t>Future research should extend the intervention period to assess long-term retention.</a:t>
            </a:r>
            <a:endParaRPr lang="en-US" altLang="en-US" sz="2400"/>
          </a:p>
          <a:p>
            <a:r>
              <a:rPr lang="en-US" altLang="en-US" sz="2400"/>
              <a:t>Studies should include teachers’ perspectives to explore implementation challenges.</a:t>
            </a:r>
            <a:endParaRPr lang="en-US" altLang="en-US" sz="2400"/>
          </a:p>
          <a:p>
            <a:r>
              <a:rPr lang="en-US" altLang="en-US" sz="2400"/>
              <a:t>Replicating the study in diverse EMP settings is recommended.</a:t>
            </a:r>
            <a:endParaRPr lang="en-US" altLang="en-US" sz="2400"/>
          </a:p>
          <a:p>
            <a:r>
              <a:rPr lang="en-US" altLang="en-US" sz="2400"/>
              <a:t>Further research can examine the effects of AI-driven gamification on other EMP skills.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 flipH="1">
            <a:off x="6244012" y="857251"/>
            <a:ext cx="2899988" cy="2714624"/>
          </a:xfrm>
          <a:custGeom>
            <a:avLst/>
            <a:gdLst>
              <a:gd name="connsiteX0" fmla="*/ 0 w 4221877"/>
              <a:gd name="connsiteY0" fmla="*/ 0 h 3952019"/>
              <a:gd name="connsiteX1" fmla="*/ 4221877 w 4221877"/>
              <a:gd name="connsiteY1" fmla="*/ 0 h 3952019"/>
              <a:gd name="connsiteX2" fmla="*/ 4163765 w 4221877"/>
              <a:gd name="connsiteY2" fmla="*/ 203448 h 3952019"/>
              <a:gd name="connsiteX3" fmla="*/ 3448050 w 4221877"/>
              <a:gd name="connsiteY3" fmla="*/ 1619250 h 3952019"/>
              <a:gd name="connsiteX4" fmla="*/ 1866900 w 4221877"/>
              <a:gd name="connsiteY4" fmla="*/ 2362200 h 3952019"/>
              <a:gd name="connsiteX5" fmla="*/ 628650 w 4221877"/>
              <a:gd name="connsiteY5" fmla="*/ 3162300 h 3952019"/>
              <a:gd name="connsiteX6" fmla="*/ 51534 w 4221877"/>
              <a:gd name="connsiteY6" fmla="*/ 3881314 h 3952019"/>
              <a:gd name="connsiteX7" fmla="*/ 0 w 4221877"/>
              <a:gd name="connsiteY7" fmla="*/ 3952019 h 395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1877" h="3952019">
                <a:moveTo>
                  <a:pt x="0" y="0"/>
                </a:moveTo>
                <a:lnTo>
                  <a:pt x="4221877" y="0"/>
                </a:lnTo>
                <a:lnTo>
                  <a:pt x="4163765" y="203448"/>
                </a:lnTo>
                <a:cubicBezTo>
                  <a:pt x="4006453" y="710208"/>
                  <a:pt x="3750469" y="1290638"/>
                  <a:pt x="3448050" y="1619250"/>
                </a:cubicBezTo>
                <a:cubicBezTo>
                  <a:pt x="3044825" y="2057400"/>
                  <a:pt x="2451100" y="2085975"/>
                  <a:pt x="1866900" y="2362200"/>
                </a:cubicBezTo>
                <a:cubicBezTo>
                  <a:pt x="1282700" y="2638425"/>
                  <a:pt x="1168400" y="2593975"/>
                  <a:pt x="628650" y="3162300"/>
                </a:cubicBezTo>
                <a:cubicBezTo>
                  <a:pt x="459978" y="3339902"/>
                  <a:pt x="262471" y="3594398"/>
                  <a:pt x="51534" y="3881314"/>
                </a:cubicBezTo>
                <a:lnTo>
                  <a:pt x="0" y="3952019"/>
                </a:lnTo>
                <a:close/>
              </a:path>
            </a:pathLst>
          </a:custGeom>
          <a:solidFill>
            <a:srgbClr val="37B5B5"/>
          </a:solidFill>
          <a:ln>
            <a:noFill/>
          </a:ln>
          <a:effectLst>
            <a:outerShdw sx="1000" sy="1000" algn="t" rotWithShape="0">
              <a:srgbClr val="FE9B3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2" name="任意多边形: 形状 11"/>
          <p:cNvSpPr/>
          <p:nvPr/>
        </p:nvSpPr>
        <p:spPr>
          <a:xfrm rot="16200000">
            <a:off x="-101197" y="2935539"/>
            <a:ext cx="3166408" cy="2964014"/>
          </a:xfrm>
          <a:custGeom>
            <a:avLst/>
            <a:gdLst>
              <a:gd name="connsiteX0" fmla="*/ 0 w 4221877"/>
              <a:gd name="connsiteY0" fmla="*/ 0 h 3952019"/>
              <a:gd name="connsiteX1" fmla="*/ 4221877 w 4221877"/>
              <a:gd name="connsiteY1" fmla="*/ 0 h 3952019"/>
              <a:gd name="connsiteX2" fmla="*/ 4163765 w 4221877"/>
              <a:gd name="connsiteY2" fmla="*/ 203448 h 3952019"/>
              <a:gd name="connsiteX3" fmla="*/ 3448050 w 4221877"/>
              <a:gd name="connsiteY3" fmla="*/ 1619250 h 3952019"/>
              <a:gd name="connsiteX4" fmla="*/ 1866900 w 4221877"/>
              <a:gd name="connsiteY4" fmla="*/ 2362200 h 3952019"/>
              <a:gd name="connsiteX5" fmla="*/ 628650 w 4221877"/>
              <a:gd name="connsiteY5" fmla="*/ 3162300 h 3952019"/>
              <a:gd name="connsiteX6" fmla="*/ 51534 w 4221877"/>
              <a:gd name="connsiteY6" fmla="*/ 3881314 h 3952019"/>
              <a:gd name="connsiteX7" fmla="*/ 0 w 4221877"/>
              <a:gd name="connsiteY7" fmla="*/ 3952019 h 395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1877" h="3952019">
                <a:moveTo>
                  <a:pt x="0" y="0"/>
                </a:moveTo>
                <a:lnTo>
                  <a:pt x="4221877" y="0"/>
                </a:lnTo>
                <a:lnTo>
                  <a:pt x="4163765" y="203448"/>
                </a:lnTo>
                <a:cubicBezTo>
                  <a:pt x="4006453" y="710208"/>
                  <a:pt x="3750469" y="1290638"/>
                  <a:pt x="3448050" y="1619250"/>
                </a:cubicBezTo>
                <a:cubicBezTo>
                  <a:pt x="3044825" y="2057400"/>
                  <a:pt x="2451100" y="2085975"/>
                  <a:pt x="1866900" y="2362200"/>
                </a:cubicBezTo>
                <a:cubicBezTo>
                  <a:pt x="1282700" y="2638425"/>
                  <a:pt x="1168400" y="2593975"/>
                  <a:pt x="628650" y="3162300"/>
                </a:cubicBezTo>
                <a:cubicBezTo>
                  <a:pt x="459978" y="3339902"/>
                  <a:pt x="262471" y="3594398"/>
                  <a:pt x="51534" y="3881314"/>
                </a:cubicBezTo>
                <a:lnTo>
                  <a:pt x="0" y="3952019"/>
                </a:lnTo>
                <a:close/>
              </a:path>
            </a:pathLst>
          </a:custGeom>
          <a:solidFill>
            <a:srgbClr val="37B5B5"/>
          </a:solidFill>
          <a:ln>
            <a:noFill/>
          </a:ln>
          <a:effectLst>
            <a:outerShdw sx="1000" sy="1000" algn="t" rotWithShape="0">
              <a:srgbClr val="FE9B3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439112" y="1314228"/>
            <a:ext cx="8321564" cy="4240856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0" dist="63500" dir="5400000" algn="t" rotWithShape="0">
              <a:srgbClr val="2E65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439112" y="5400675"/>
            <a:ext cx="8321564" cy="154409"/>
          </a:xfrm>
          <a:custGeom>
            <a:avLst/>
            <a:gdLst>
              <a:gd name="connsiteX0" fmla="*/ 0 w 11095418"/>
              <a:gd name="connsiteY0" fmla="*/ 0 h 205878"/>
              <a:gd name="connsiteX1" fmla="*/ 11095418 w 11095418"/>
              <a:gd name="connsiteY1" fmla="*/ 0 h 205878"/>
              <a:gd name="connsiteX2" fmla="*/ 11095418 w 11095418"/>
              <a:gd name="connsiteY2" fmla="*/ 5144 h 205878"/>
              <a:gd name="connsiteX3" fmla="*/ 10894684 w 11095418"/>
              <a:gd name="connsiteY3" fmla="*/ 205878 h 205878"/>
              <a:gd name="connsiteX4" fmla="*/ 200734 w 11095418"/>
              <a:gd name="connsiteY4" fmla="*/ 205878 h 205878"/>
              <a:gd name="connsiteX5" fmla="*/ 0 w 11095418"/>
              <a:gd name="connsiteY5" fmla="*/ 5144 h 2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5418" h="205878">
                <a:moveTo>
                  <a:pt x="0" y="0"/>
                </a:moveTo>
                <a:lnTo>
                  <a:pt x="11095418" y="0"/>
                </a:lnTo>
                <a:lnTo>
                  <a:pt x="11095418" y="5144"/>
                </a:lnTo>
                <a:cubicBezTo>
                  <a:pt x="11095418" y="116006"/>
                  <a:pt x="11005546" y="205878"/>
                  <a:pt x="10894684" y="205878"/>
                </a:cubicBezTo>
                <a:lnTo>
                  <a:pt x="200734" y="205878"/>
                </a:lnTo>
                <a:cubicBezTo>
                  <a:pt x="89872" y="205878"/>
                  <a:pt x="0" y="116006"/>
                  <a:pt x="0" y="5144"/>
                </a:cubicBezTo>
                <a:close/>
              </a:path>
            </a:pathLst>
          </a:custGeom>
          <a:solidFill>
            <a:srgbClr val="37B5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31" name="矩形 259"/>
          <p:cNvSpPr>
            <a:spLocks noChangeArrowheads="1"/>
          </p:cNvSpPr>
          <p:nvPr/>
        </p:nvSpPr>
        <p:spPr bwMode="auto">
          <a:xfrm>
            <a:off x="1505504" y="2251503"/>
            <a:ext cx="6197018" cy="207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ritannic Bold" panose="020B0903060703020204" pitchFamily="34" charset="77"/>
                <a:ea typeface="字魂59号-创粗黑" panose="00000500000000000000" charset="-122"/>
                <a:cs typeface="+mn-ea"/>
                <a:sym typeface="Source Han Serif SC" panose="02020400000000000000" pitchFamily="18" charset="-122"/>
              </a:rPr>
              <a:t>THANK YOU FOR YOUR LISTENING!</a:t>
            </a:r>
            <a:endParaRPr kumimoji="0" lang="en-US" altLang="zh-CN" sz="4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ritannic Bold" panose="020B0903060703020204" pitchFamily="34" charset="77"/>
              <a:ea typeface="字魂59号-创粗黑" panose="00000500000000000000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5124" name="Picture 4" descr="Thank you PNG transparent image download, size: 790x332px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146">
            <a:off x="487387" y="1401395"/>
            <a:ext cx="1606514" cy="6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6398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1" grpId="0" bldLvl="0"/>
      <p:bldP spid="131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3140" cy="4526280"/>
          </a:xfrm>
        </p:spPr>
        <p:txBody>
          <a:bodyPr>
            <a:normAutofit fontScale="70000"/>
          </a:bodyPr>
          <a:p>
            <a:r>
              <a:rPr lang="en-US" altLang="en-US"/>
              <a:t>English for Medical Purposes (EMP) has grown in popularity in recent years, reflecting the growing needs for medical professionals to communicate effectively in English in clinical settings (Hutchinson &amp; Waters, 1993; Georgy, 2023)</a:t>
            </a:r>
            <a:endParaRPr lang="en-US" altLang="en-US"/>
          </a:p>
          <a:p>
            <a:r>
              <a:rPr lang="en-US" altLang="en-US"/>
              <a:t>English medical terms are often difficult for learners due to their Latin and Greek origins (Hastürko</a:t>
            </a:r>
            <a:r>
              <a:rPr lang="en-US" altLang="en-US"/>
              <a:t>ğ</a:t>
            </a:r>
            <a:r>
              <a:rPr lang="en-US" altLang="en-US"/>
              <a:t>lu, 2020). </a:t>
            </a:r>
            <a:endParaRPr lang="en-US" altLang="en-US"/>
          </a:p>
          <a:p>
            <a:r>
              <a:rPr lang="en-US" altLang="en-US"/>
              <a:t>Mastering </a:t>
            </a:r>
            <a:r>
              <a:rPr lang="en-US" altLang="en-US" b="1"/>
              <a:t>medical morphology</a:t>
            </a:r>
            <a:r>
              <a:rPr lang="en-US" altLang="en-US"/>
              <a:t>—prefixes, roots, and suffixes—is essential for improving learners’ ability to decode, understand, and retain complex terminology (Nguyen Le &amp; Miller, 2020; Oseki &amp; Marantz, 2020; Hastürko</a:t>
            </a:r>
            <a:r>
              <a:rPr lang="en-US" altLang="en-US"/>
              <a:t>ğ</a:t>
            </a:r>
            <a:r>
              <a:rPr lang="en-US" altLang="en-US"/>
              <a:t>lu, 2020).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=&gt; </a:t>
            </a:r>
            <a:r>
              <a:rPr lang="en-US" altLang="en-US" b="1"/>
              <a:t>Need for innovative methods to promote students’ retention of morphology in Medical English</a:t>
            </a:r>
            <a:endParaRPr lang="en-US" altLang="en-US" b="1"/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INTRODUCTION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r>
              <a:rPr lang="en-US" altLang="en-US">
                <a:sym typeface="+mn-ea"/>
              </a:rPr>
              <a:t>AI-powered platforms offer real-time, adaptive, and personalized feedback that enhances vocabulary acquisition (Alenezi, 2023; Abbes et al., 2024).</a:t>
            </a:r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 Gamification—using elements like points, badges, and leaderboards—has proven effective in boosting learners’ motivation and engagement (Deterding et al., 2011; Salehi et al., 2023; Chugh &amp; Turnbull, 2023).</a:t>
            </a:r>
            <a:endParaRPr lang="en-US" altLang="en-US"/>
          </a:p>
          <a:p>
            <a:r>
              <a:rPr lang="en-US" altLang="en-US">
                <a:sym typeface="+mn-ea"/>
              </a:rPr>
              <a:t>However, the combined application of AI and gamification to enhance morphological learning in EMP remains underexplored.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=&gt; </a:t>
            </a:r>
            <a:r>
              <a:rPr lang="en-US" altLang="en-US" b="1"/>
              <a:t> This  study was conducted to investigate the effects of the use of AI-driven games on promoting students’ morphological competence in learning medical terminology in EMP courses.</a:t>
            </a:r>
            <a:endParaRPr lang="en-US" altLang="en-US" b="1"/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INTRODUCTION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en-US">
                <a:sym typeface="+mn-ea"/>
              </a:rPr>
              <a:t>- </a:t>
            </a:r>
            <a:r>
              <a:rPr>
                <a:sym typeface="+mn-ea"/>
              </a:rPr>
              <a:t>Investigate the effects of AI-driven gamification on </a:t>
            </a:r>
            <a:r>
              <a:rPr lang="en-US">
                <a:sym typeface="+mn-ea"/>
              </a:rPr>
              <a:t>students’ </a:t>
            </a:r>
            <a:r>
              <a:rPr>
                <a:sym typeface="+mn-ea"/>
              </a:rPr>
              <a:t>morphological competence</a:t>
            </a:r>
            <a:r>
              <a:rPr lang="en-US">
                <a:sym typeface="+mn-ea"/>
              </a:rPr>
              <a:t>;</a:t>
            </a:r>
            <a:endParaRPr>
              <a:sym typeface="+mn-ea"/>
            </a:endParaRPr>
          </a:p>
          <a:p>
            <a:pPr marL="0" indent="0">
              <a:buNone/>
            </a:pPr>
            <a:r>
              <a:rPr>
                <a:sym typeface="+mn-ea"/>
              </a:rPr>
              <a:t>- Explore students' perceptions of </a:t>
            </a:r>
            <a:r>
              <a:rPr lang="en-US">
                <a:sym typeface="+mn-ea"/>
              </a:rPr>
              <a:t>AI </a:t>
            </a:r>
            <a:r>
              <a:rPr>
                <a:sym typeface="+mn-ea"/>
              </a:rPr>
              <a:t>gamified learning in EMP</a:t>
            </a:r>
            <a:r>
              <a:rPr lang="en-US">
                <a:sym typeface="+mn-ea"/>
              </a:rPr>
              <a:t> courses.</a:t>
            </a:r>
            <a:endParaRPr lang="en-US">
              <a:sym typeface="+mn-ea"/>
            </a:endParaRPr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RESEARCH AIMS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en-US" altLang="en-US" b="1"/>
              <a:t>1. How does AI-driven gamification enhance medical students’ morphological competence in EMP courses?</a:t>
            </a:r>
            <a:endParaRPr lang="en-US" altLang="en-US" b="1"/>
          </a:p>
          <a:p>
            <a:pPr marL="0" indent="0">
              <a:buNone/>
            </a:pPr>
            <a:r>
              <a:rPr lang="en-US" altLang="en-US" b="1"/>
              <a:t>2. What are medical students' perceptions towards the use of AI-driven gamification in their EMP courses?</a:t>
            </a:r>
            <a:endParaRPr lang="en-US" altLang="en-US" b="1"/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Bowlby One"/>
              </a:rPr>
              <a:t>RESEARCH QUESTIONS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pPr marL="0" indent="0">
              <a:buNone/>
            </a:pPr>
            <a:r>
              <a:rPr lang="en-US" altLang="en-US" b="1"/>
              <a:t>Definition of AI-Driven Gamification</a:t>
            </a:r>
            <a:endParaRPr lang="en-US" altLang="en-US" b="1"/>
          </a:p>
          <a:p>
            <a:r>
              <a:rPr lang="en-US" altLang="en-US"/>
              <a:t>AI-driven gamification refers to the</a:t>
            </a:r>
            <a:r>
              <a:rPr lang="en-US" altLang="en-US" b="1"/>
              <a:t> integration of AI technologie</a:t>
            </a:r>
            <a:r>
              <a:rPr lang="en-US" altLang="en-US"/>
              <a:t>s with </a:t>
            </a:r>
            <a:r>
              <a:rPr lang="en-US" altLang="en-US" b="1"/>
              <a:t>gamified strategies</a:t>
            </a:r>
            <a:r>
              <a:rPr lang="en-US" altLang="en-US"/>
              <a:t> to personalize and enhance learning experiences.</a:t>
            </a:r>
            <a:endParaRPr lang="en-US" altLang="en-US"/>
          </a:p>
          <a:p>
            <a:r>
              <a:rPr lang="en-US" altLang="en-US"/>
              <a:t>Gamification involves the use of </a:t>
            </a:r>
            <a:r>
              <a:rPr lang="en-US" altLang="en-US" b="1"/>
              <a:t>game mechanics</a:t>
            </a:r>
            <a:r>
              <a:rPr lang="en-US" altLang="en-US"/>
              <a:t> (e.g., points, challenges) to engage learners (Kapp, 2012; Zichermann &amp; Cunningham, 2011; Werbach &amp; Hunter, 2012), while </a:t>
            </a:r>
            <a:r>
              <a:rPr lang="en-US" altLang="en-US" b="1"/>
              <a:t>AI refines</a:t>
            </a:r>
            <a:r>
              <a:rPr lang="en-US" altLang="en-US"/>
              <a:t> this experience by adapting content and feedback based on learner data (Macewski, 2023; Centrical, 2023; Chou, 2023).</a:t>
            </a:r>
            <a:endParaRPr lang="en-US" altLang="en-US"/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LITERATURE REVIEW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pPr marL="0" indent="0">
              <a:buNone/>
            </a:pPr>
            <a:r>
              <a:rPr lang="en-US" altLang="en-US" b="1"/>
              <a:t> Features of AI-Driven Gamification</a:t>
            </a:r>
            <a:endParaRPr lang="en-US" altLang="en-US" b="1"/>
          </a:p>
          <a:p>
            <a:pPr marL="0" indent="0">
              <a:buNone/>
            </a:pPr>
            <a:r>
              <a:rPr lang="en-US" altLang="en-US" sz="2570"/>
              <a:t>AI-driven gamification offers personalized, real-time, and engaging learning by combining:</a:t>
            </a:r>
            <a:endParaRPr lang="en-US" altLang="en-US" sz="2570"/>
          </a:p>
          <a:p>
            <a:r>
              <a:rPr lang="en-US" altLang="en-US" sz="2570" b="1"/>
              <a:t>Personalization</a:t>
            </a:r>
            <a:r>
              <a:rPr lang="en-US" altLang="en-US" sz="2570"/>
              <a:t> through adaptive algorithms (Costa et al., 2024; Abbes et al., 2024)</a:t>
            </a:r>
            <a:endParaRPr lang="en-US" altLang="en-US" sz="2570"/>
          </a:p>
          <a:p>
            <a:r>
              <a:rPr lang="en-US" altLang="en-US" sz="2570" b="1"/>
              <a:t>Immediate feedback</a:t>
            </a:r>
            <a:r>
              <a:rPr lang="en-US" altLang="en-US" sz="2570"/>
              <a:t> based on learner performance (Ng et al., 2024; Spinify, 2024)</a:t>
            </a:r>
            <a:endParaRPr lang="en-US" altLang="en-US" sz="2570"/>
          </a:p>
          <a:p>
            <a:r>
              <a:rPr lang="en-US" altLang="en-US" sz="2570" b="1"/>
              <a:t>Content generation</a:t>
            </a:r>
            <a:r>
              <a:rPr lang="en-US" altLang="en-US" sz="2570"/>
              <a:t> in quizzes and assessments (Abbes et al., 2024)</a:t>
            </a:r>
            <a:endParaRPr lang="en-US" altLang="en-US" sz="2570"/>
          </a:p>
          <a:p>
            <a:r>
              <a:rPr lang="en-US" altLang="en-US" sz="2570" b="1"/>
              <a:t>Motivational game mechanics</a:t>
            </a:r>
            <a:r>
              <a:rPr lang="en-US" altLang="en-US" sz="2570"/>
              <a:t> like badges and leaderboards (Jaramillo-Mediavilla et al., 2024; Costa et al., 2024)</a:t>
            </a:r>
            <a:endParaRPr lang="en-US" altLang="en-US" sz="2570"/>
          </a:p>
          <a:p>
            <a:r>
              <a:rPr lang="en-US" altLang="en-US" sz="2570" b="1"/>
              <a:t>Scaffolding </a:t>
            </a:r>
            <a:r>
              <a:rPr lang="en-US" altLang="en-US" sz="2570"/>
              <a:t>with intelligent hints and adaptive pathways (Jiang et al., 2025; Ng et al., 2024)</a:t>
            </a:r>
            <a:endParaRPr lang="en-US" altLang="en-US" sz="2570"/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LITERATURE REVIEW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en-US" b="1"/>
              <a:t> The use of Quizizz in learning vocabulary</a:t>
            </a:r>
            <a:endParaRPr lang="en-US" altLang="en-US" b="1"/>
          </a:p>
          <a:p>
            <a:r>
              <a:rPr lang="en-US" altLang="en-US" sz="2570"/>
              <a:t>Basma &amp; Nadera (2021) found that Quizizz increased enthusiasm and reduced anxiety in vocabulary learning.</a:t>
            </a:r>
            <a:endParaRPr lang="en-US" altLang="en-US" sz="2570"/>
          </a:p>
          <a:p>
            <a:r>
              <a:rPr lang="en-US" altLang="en-US" sz="2570"/>
              <a:t>Ismail &amp; Mohammad (2019) concluded that real-time quizzes helped maintain attention and improved learner retention.</a:t>
            </a:r>
            <a:endParaRPr lang="en-US" altLang="en-US" sz="2570"/>
          </a:p>
          <a:p>
            <a:r>
              <a:rPr lang="en-US" altLang="en-US" sz="2570"/>
              <a:t>Aljaloud et al. (2019) observed that gamified quizzes enhanced classroom dynamics by encouraging participation and fostering a sense of achievement.</a:t>
            </a:r>
            <a:endParaRPr lang="en-US" altLang="en-US" sz="2570"/>
          </a:p>
          <a:p>
            <a:pPr marL="0" indent="0">
              <a:buNone/>
            </a:pPr>
            <a:endParaRPr lang="en-US" altLang="en-US" sz="2570"/>
          </a:p>
          <a:p>
            <a:pPr marL="0" indent="0">
              <a:buNone/>
            </a:pPr>
            <a:endParaRPr lang="en-US" altLang="en-US" sz="2570"/>
          </a:p>
        </p:txBody>
      </p:sp>
      <p:pic>
        <p:nvPicPr>
          <p:cNvPr id="4" name="Picture 2" descr="Background Powerpoint Đẹp cho bài thuyết trình chuyên nghiệp mới nhấ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2479" r="980" b="83940"/>
          <a:stretch>
            <a:fillRect/>
          </a:stretch>
        </p:blipFill>
        <p:spPr bwMode="auto">
          <a:xfrm>
            <a:off x="-870" y="333828"/>
            <a:ext cx="9214244" cy="8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0;p40"/>
          <p:cNvSpPr txBox="1"/>
          <p:nvPr/>
        </p:nvSpPr>
        <p:spPr>
          <a:xfrm>
            <a:off x="457099" y="462915"/>
            <a:ext cx="8979614" cy="5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100779" rIns="100779" bIns="10077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 b="0" i="0" u="none" strike="noStrike" cap="none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3000"/>
              <a:buFont typeface="Bowlby One"/>
              <a:buNone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wlby One"/>
                <a:cs typeface="Bowlby One"/>
                <a:sym typeface="Bowlby One"/>
              </a:rPr>
              <a:t>LITERATURE REVIEW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wlby One"/>
              <a:cs typeface="Bowlby One"/>
              <a:sym typeface="Bowlby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341*217"/>
  <p:tag name="TABLE_ENDDRAG_RECT" val="280*228*341*2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7367</Words>
  <Application>WPS Presentation</Application>
  <PresentationFormat>On-screen Show (4:3)</PresentationFormat>
  <Paragraphs>174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SimSun</vt:lpstr>
      <vt:lpstr>Wingdings</vt:lpstr>
      <vt:lpstr>Arial</vt:lpstr>
      <vt:lpstr>Albert Sans</vt:lpstr>
      <vt:lpstr>Calibri</vt:lpstr>
      <vt:lpstr>Bebas Neue</vt:lpstr>
      <vt:lpstr>Segoe Print</vt:lpstr>
      <vt:lpstr>Inter</vt:lpstr>
      <vt:lpstr>MV Boli</vt:lpstr>
      <vt:lpstr>Calibri</vt:lpstr>
      <vt:lpstr>Times New Roman</vt:lpstr>
      <vt:lpstr>Arial (body)</vt:lpstr>
      <vt:lpstr>Helvetica</vt:lpstr>
      <vt:lpstr>Bowlby One</vt:lpstr>
      <vt:lpstr>Microsoft YaHei</vt:lpstr>
      <vt:lpstr>Arial Unicode MS</vt:lpstr>
      <vt:lpstr>Times New Roman</vt:lpstr>
      <vt:lpstr>Wingdings</vt:lpstr>
      <vt:lpstr>Source Han Serif SC</vt:lpstr>
      <vt:lpstr>Britannic Bold</vt:lpstr>
      <vt:lpstr>字魂59号-创粗黑</vt:lpstr>
      <vt:lpstr>等线</vt:lpstr>
      <vt:lpstr>等线</vt:lpstr>
      <vt:lpstr>Office Theme</vt:lpstr>
      <vt:lpstr>PowerPoint 演示文稿</vt:lpstr>
      <vt:lpstr>04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TEXTBOOK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Ngọc Nguyễn Hữu</cp:lastModifiedBy>
  <cp:revision>13</cp:revision>
  <dcterms:created xsi:type="dcterms:W3CDTF">2013-01-27T09:14:00Z</dcterms:created>
  <dcterms:modified xsi:type="dcterms:W3CDTF">2025-08-05T04:23:43Z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FFEC0B841F6242E1B0461859F90A2FE5_13</vt:lpwstr>
  </property>
  <property fmtid="{D5CDD505-2E9C-101B-9397-08002B2CF9AE}" pid="3" name="KSOProductBuildVer">
    <vt:lpwstr>1033-12.2.0.21931</vt:lpwstr>
  </property>
</Properties>
</file>