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80" r:id="rId6"/>
    <p:sldId id="260" r:id="rId7"/>
    <p:sldId id="27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1" r:id="rId17"/>
    <p:sldId id="270" r:id="rId18"/>
    <p:sldId id="282" r:id="rId19"/>
    <p:sldId id="271" r:id="rId20"/>
    <p:sldId id="283" r:id="rId21"/>
    <p:sldId id="284" r:id="rId22"/>
    <p:sldId id="285" r:id="rId23"/>
    <p:sldId id="290" r:id="rId24"/>
    <p:sldId id="286" r:id="rId25"/>
    <p:sldId id="287" r:id="rId26"/>
    <p:sldId id="288" r:id="rId27"/>
    <p:sldId id="289" r:id="rId28"/>
    <p:sldId id="291" r:id="rId29"/>
    <p:sldId id="292" r:id="rId30"/>
    <p:sldId id="293" r:id="rId31"/>
    <p:sldId id="294" r:id="rId32"/>
    <p:sldId id="278" r:id="rId33"/>
  </p:sldIdLst>
  <p:sldSz cx="18288000" cy="10287000"/>
  <p:notesSz cx="6858000" cy="9144000"/>
  <p:embeddedFontLst>
    <p:embeddedFont>
      <p:font typeface="Catamaran" pitchFamily="2" charset="77"/>
      <p:regular r:id="rId35"/>
      <p:bold r:id="rId36"/>
      <p:italic r:id="rId37"/>
      <p:boldItalic r:id="rId38"/>
    </p:embeddedFont>
    <p:embeddedFont>
      <p:font typeface="Cormorant Garamond" pitchFamily="2" charset="77"/>
      <p:regular r:id="rId39"/>
      <p:bold r:id="rId40"/>
      <p:italic r:id="rId41"/>
      <p:boldItalic r:id="rId42"/>
    </p:embeddedFont>
    <p:embeddedFont>
      <p:font typeface="Cy Grotesk Key" pitchFamily="2" charset="77"/>
      <p:regular r:id="rId43"/>
    </p:embeddedFont>
    <p:embeddedFont>
      <p:font typeface="Cy Grotesk Key Bold" pitchFamily="2" charset="77"/>
      <p:regular r:id="rId44"/>
      <p:bold r:id="rId45"/>
    </p:embeddedFont>
    <p:embeddedFont>
      <p:font typeface="Cy Grotesk Key Semi-Bold" pitchFamily="2" charset="77"/>
      <p:regular r:id="rId46"/>
      <p:bold r:id="rId47"/>
    </p:embeddedFont>
    <p:embeddedFont>
      <p:font typeface="Inter Bold" panose="020B0802030000000004" pitchFamily="34" charset="0"/>
      <p:regular r:id="rId48"/>
      <p:bold r:id="rId49"/>
    </p:embeddedFont>
    <p:embeddedFont>
      <p:font typeface="Public Sans" pitchFamily="2" charset="77"/>
      <p:regular r:id="rId50"/>
    </p:embeddedFont>
    <p:embeddedFont>
      <p:font typeface="Public Sans Bold" pitchFamily="2" charset="77"/>
      <p:regular r:id="rId51"/>
    </p:embeddedFont>
    <p:embeddedFont>
      <p:font typeface="Public Sans Bold Italics" pitchFamily="2" charset="77"/>
      <p:regular r:id="rId52"/>
      <p:italic r:id="rId53"/>
    </p:embeddedFont>
    <p:embeddedFont>
      <p:font typeface="Public Sans Italics" pitchFamily="2" charset="77"/>
      <p:regular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6" autoAdjust="0"/>
    <p:restoredTop sz="94590" autoAdjust="0"/>
  </p:normalViewPr>
  <p:slideViewPr>
    <p:cSldViewPr>
      <p:cViewPr>
        <p:scale>
          <a:sx n="38" d="100"/>
          <a:sy n="38" d="100"/>
        </p:scale>
        <p:origin x="2320" y="10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04.08.2025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 the hospitality industry, receptionists aren’t just using English — they’re using it to solve problems, provide comfort, and build trust. That’s where ESP comes in: targeted English that reflects the actual communicative functions of the job.</a:t>
            </a:r>
          </a:p>
          <a:p>
            <a:endParaRPr lang="en-US"/>
          </a:p>
          <a:p>
            <a:r>
              <a:rPr lang="en-US"/>
              <a:t>Needs Analysis helps us stop designing "guesswork" syllabi. It ensures that what’s taught matches what’s needed — especially in high-stakes, real-time communication like hospitality.</a:t>
            </a:r>
          </a:p>
          <a:p>
            <a:endParaRPr lang="en-US"/>
          </a:p>
          <a:p>
            <a:r>
              <a:rPr lang="en-US"/>
              <a:t>AI doesn’t just automate — it individualizes. It helps us train dozens of receptionists with simulations, feedback, and personalization that would otherwise take hours of one-on-one time.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sv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8.svg"/><Relationship Id="rId7" Type="http://schemas.openxmlformats.org/officeDocument/2006/relationships/image" Target="../media/image2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8.svg"/><Relationship Id="rId7" Type="http://schemas.openxmlformats.org/officeDocument/2006/relationships/image" Target="../media/image2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574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4582782" y="154256"/>
            <a:ext cx="3201031" cy="1346928"/>
          </a:xfrm>
          <a:custGeom>
            <a:avLst/>
            <a:gdLst/>
            <a:ahLst/>
            <a:cxnLst/>
            <a:rect l="l" t="t" r="r" b="b"/>
            <a:pathLst>
              <a:path w="3201031" h="1346928">
                <a:moveTo>
                  <a:pt x="0" y="0"/>
                </a:moveTo>
                <a:lnTo>
                  <a:pt x="3201031" y="0"/>
                </a:lnTo>
                <a:lnTo>
                  <a:pt x="3201031" y="1346928"/>
                </a:lnTo>
                <a:lnTo>
                  <a:pt x="0" y="1346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8" t="-1824" r="-25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0675522" y="91146"/>
            <a:ext cx="3691848" cy="1565061"/>
          </a:xfrm>
          <a:custGeom>
            <a:avLst/>
            <a:gdLst/>
            <a:ahLst/>
            <a:cxnLst/>
            <a:rect l="l" t="t" r="r" b="b"/>
            <a:pathLst>
              <a:path w="3691848" h="1565061">
                <a:moveTo>
                  <a:pt x="0" y="0"/>
                </a:moveTo>
                <a:lnTo>
                  <a:pt x="3691848" y="0"/>
                </a:lnTo>
                <a:lnTo>
                  <a:pt x="3691848" y="1565061"/>
                </a:lnTo>
                <a:lnTo>
                  <a:pt x="0" y="1565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2719" b="-6317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441866" y="246170"/>
            <a:ext cx="4114800" cy="1255014"/>
          </a:xfrm>
          <a:custGeom>
            <a:avLst/>
            <a:gdLst/>
            <a:ahLst/>
            <a:cxnLst/>
            <a:rect l="l" t="t" r="r" b="b"/>
            <a:pathLst>
              <a:path w="4114800" h="1255014">
                <a:moveTo>
                  <a:pt x="0" y="0"/>
                </a:moveTo>
                <a:lnTo>
                  <a:pt x="4114800" y="0"/>
                </a:lnTo>
                <a:lnTo>
                  <a:pt x="4114800" y="1255014"/>
                </a:lnTo>
                <a:lnTo>
                  <a:pt x="0" y="1255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4838019" y="0"/>
            <a:ext cx="2459591" cy="1656207"/>
          </a:xfrm>
          <a:custGeom>
            <a:avLst/>
            <a:gdLst/>
            <a:ahLst/>
            <a:cxnLst/>
            <a:rect l="l" t="t" r="r" b="b"/>
            <a:pathLst>
              <a:path w="2459591" h="1656207">
                <a:moveTo>
                  <a:pt x="0" y="0"/>
                </a:moveTo>
                <a:lnTo>
                  <a:pt x="2459591" y="0"/>
                </a:lnTo>
                <a:lnTo>
                  <a:pt x="2459591" y="1656207"/>
                </a:lnTo>
                <a:lnTo>
                  <a:pt x="0" y="16562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3141293" y="3019992"/>
            <a:ext cx="12234014" cy="370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44"/>
              </a:lnSpc>
            </a:pPr>
            <a:r>
              <a:rPr lang="en-US" sz="6899" b="1">
                <a:solidFill>
                  <a:srgbClr val="C32157"/>
                </a:solidFill>
                <a:latin typeface="Cy Grotesk Key Semi-Bold"/>
                <a:ea typeface="Cy Grotesk Key Semi-Bold"/>
                <a:cs typeface="Cy Grotesk Key Semi-Bold"/>
                <a:sym typeface="Cy Grotesk Key Semi-Bold"/>
              </a:rPr>
              <a:t>AI-enhanced needs analysis and ESP syllabus design for hotel receptionists in Vietnam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1293" y="7128490"/>
            <a:ext cx="12234014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Presenter:</a:t>
            </a:r>
            <a:r>
              <a:rPr lang="en-US" sz="3200">
                <a:solidFill>
                  <a:srgbClr val="000000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 Phuong Trinh Nguyen </a:t>
            </a:r>
          </a:p>
          <a:p>
            <a:pPr marL="0" lvl="0" indent="0" algn="l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Authors: </a:t>
            </a:r>
            <a:r>
              <a:rPr lang="en-US" sz="3200">
                <a:solidFill>
                  <a:srgbClr val="000000"/>
                </a:solidFill>
                <a:latin typeface="Cy Grotesk Key"/>
                <a:ea typeface="Cy Grotesk Key"/>
                <a:cs typeface="Cy Grotesk Key"/>
                <a:sym typeface="Cy Grotesk Key"/>
              </a:rPr>
              <a:t>Phuong Trinh Nguyen, Quoc Toan Vo, Thi Kim Thanh Nguyen, Thi Ngoc Anh Truong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58515" y="9180810"/>
            <a:ext cx="12234014" cy="54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342"/>
              </a:lnSpc>
              <a:spcBef>
                <a:spcPct val="0"/>
              </a:spcBef>
            </a:pPr>
            <a:r>
              <a:rPr lang="en-US" sz="3102" spc="62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Tuesday,05 August, 2025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27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956313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1771519" y="4972050"/>
            <a:ext cx="14744962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Literature Review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287420" y="3020492"/>
            <a:ext cx="1713160" cy="171316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</a:pPr>
              <a:r>
                <a:rPr lang="en-US" sz="5600" b="1">
                  <a:solidFill>
                    <a:srgbClr val="F5F5F4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02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7538" y="8333579"/>
            <a:ext cx="2545804" cy="2412150"/>
          </a:xfrm>
          <a:custGeom>
            <a:avLst/>
            <a:gdLst/>
            <a:ahLst/>
            <a:cxnLst/>
            <a:rect l="l" t="t" r="r" b="b"/>
            <a:pathLst>
              <a:path w="2545804" h="2412150">
                <a:moveTo>
                  <a:pt x="0" y="0"/>
                </a:moveTo>
                <a:lnTo>
                  <a:pt x="2545804" y="0"/>
                </a:lnTo>
                <a:lnTo>
                  <a:pt x="2545804" y="2412150"/>
                </a:lnTo>
                <a:lnTo>
                  <a:pt x="0" y="2412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4624284" y="-1152135"/>
            <a:ext cx="5328442" cy="4691249"/>
          </a:xfrm>
          <a:custGeom>
            <a:avLst/>
            <a:gdLst/>
            <a:ahLst/>
            <a:cxnLst/>
            <a:rect l="l" t="t" r="r" b="b"/>
            <a:pathLst>
              <a:path w="5328442" h="4691249">
                <a:moveTo>
                  <a:pt x="0" y="0"/>
                </a:moveTo>
                <a:lnTo>
                  <a:pt x="5328442" y="0"/>
                </a:lnTo>
                <a:lnTo>
                  <a:pt x="5328442" y="4691249"/>
                </a:lnTo>
                <a:lnTo>
                  <a:pt x="0" y="46912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1771519" y="372435"/>
            <a:ext cx="14744962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</a:pPr>
            <a:r>
              <a:rPr lang="en-US" sz="4800" b="1" dirty="0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Key Literature in ESP, Needs Analysis &amp; 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FAC1B-6822-4271-8F6A-828D40FF683E}"/>
              </a:ext>
            </a:extLst>
          </p:cNvPr>
          <p:cNvSpPr txBox="1"/>
          <p:nvPr/>
        </p:nvSpPr>
        <p:spPr>
          <a:xfrm>
            <a:off x="457200" y="1483230"/>
            <a:ext cx="6400800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4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ESP in Hospitality: 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Hutchinson &amp; Waters (1987)</a:t>
            </a:r>
          </a:p>
          <a:p>
            <a:pPr marL="514350" indent="-514350" algn="just">
              <a:buFontTx/>
              <a:buAutoNum type="arabicPeriod"/>
            </a:pPr>
            <a:r>
              <a:rPr lang="en-VN" sz="4000" b="1" dirty="0">
                <a:latin typeface="+mj-lt"/>
                <a:cs typeface="Arial" panose="020B0604020202020204" pitchFamily="34" charset="0"/>
              </a:rPr>
              <a:t>Needs Analysis - The heart of ESP:</a:t>
            </a:r>
            <a:r>
              <a:rPr lang="en-VN" sz="4000" dirty="0">
                <a:latin typeface="+mj-lt"/>
                <a:cs typeface="Arial" panose="020B0604020202020204" pitchFamily="34" charset="0"/>
              </a:rPr>
              <a:t> Hyland (2006), Brown (1995), West (1994), 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(Brunton, 2009; Masoumpanah &amp; Tahririan, 2013). </a:t>
            </a:r>
          </a:p>
          <a:p>
            <a:pPr marL="514350" indent="-514350" algn="just">
              <a:buFontTx/>
              <a:buAutoNum type="arabicPeriod"/>
            </a:pPr>
            <a:r>
              <a:rPr lang="en-VN" sz="4000" b="1" dirty="0">
                <a:latin typeface="+mj-lt"/>
                <a:cs typeface="Arial" panose="020B0604020202020204" pitchFamily="34" charset="0"/>
              </a:rPr>
              <a:t>AI in language training – Opportunity or Overhype?: 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Alhumaidan &amp; Alghamdi (2023) </a:t>
            </a:r>
            <a:endParaRPr lang="en-VN" sz="4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FD27C-44C5-8DCE-EA5B-050258659A7D}"/>
              </a:ext>
            </a:extLst>
          </p:cNvPr>
          <p:cNvSpPr txBox="1"/>
          <p:nvPr/>
        </p:nvSpPr>
        <p:spPr>
          <a:xfrm>
            <a:off x="8229599" y="1790700"/>
            <a:ext cx="8286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goal – directed &amp; needs-based </a:t>
            </a:r>
            <a:r>
              <a:rPr lang="en-VN" sz="3600" dirty="0">
                <a:solidFill>
                  <a:schemeClr val="accent1">
                    <a:lumMod val="50000"/>
                  </a:schemeClr>
                </a:solidFill>
              </a:rPr>
              <a:t>→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 serve the actual, everyday demands of the job</a:t>
            </a:r>
            <a:endParaRPr lang="en-VN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5D403-3FF7-B555-42E9-DAD0756179DE}"/>
              </a:ext>
            </a:extLst>
          </p:cNvPr>
          <p:cNvSpPr txBox="1"/>
          <p:nvPr/>
        </p:nvSpPr>
        <p:spPr>
          <a:xfrm>
            <a:off x="8229598" y="3632523"/>
            <a:ext cx="82868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Listening and speaking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are often the most used and least supported skills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Many training programs skip the step of asking learners and stakeholders what they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actually need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3DF2C-D006-AF7D-8EB5-023EFB0542CA}"/>
              </a:ext>
            </a:extLst>
          </p:cNvPr>
          <p:cNvSpPr txBox="1"/>
          <p:nvPr/>
        </p:nvSpPr>
        <p:spPr>
          <a:xfrm>
            <a:off x="8229597" y="6715432"/>
            <a:ext cx="82868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Generate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authentic conversation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scenarios for roleplays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Provide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personalized feedback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Allow for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self-paced learning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29587" y="1645687"/>
            <a:ext cx="12628827" cy="8641313"/>
          </a:xfrm>
          <a:custGeom>
            <a:avLst/>
            <a:gdLst/>
            <a:ahLst/>
            <a:cxnLst/>
            <a:rect l="l" t="t" r="r" b="b"/>
            <a:pathLst>
              <a:path w="12628827" h="8641313">
                <a:moveTo>
                  <a:pt x="0" y="0"/>
                </a:moveTo>
                <a:lnTo>
                  <a:pt x="12628826" y="0"/>
                </a:lnTo>
                <a:lnTo>
                  <a:pt x="12628826" y="8641313"/>
                </a:lnTo>
                <a:lnTo>
                  <a:pt x="0" y="8641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6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TextBox 3"/>
          <p:cNvSpPr txBox="1"/>
          <p:nvPr/>
        </p:nvSpPr>
        <p:spPr>
          <a:xfrm>
            <a:off x="643830" y="495300"/>
            <a:ext cx="17000339" cy="709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dirty="0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What the Literature Tells Us — and Why It Matters?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BD28775-86D4-0E67-D18F-ABC0FF55E516}"/>
              </a:ext>
            </a:extLst>
          </p:cNvPr>
          <p:cNvSpPr/>
          <p:nvPr/>
        </p:nvSpPr>
        <p:spPr>
          <a:xfrm>
            <a:off x="-527538" y="8333579"/>
            <a:ext cx="2545804" cy="2412150"/>
          </a:xfrm>
          <a:custGeom>
            <a:avLst/>
            <a:gdLst/>
            <a:ahLst/>
            <a:cxnLst/>
            <a:rect l="l" t="t" r="r" b="b"/>
            <a:pathLst>
              <a:path w="2545804" h="2412150">
                <a:moveTo>
                  <a:pt x="0" y="0"/>
                </a:moveTo>
                <a:lnTo>
                  <a:pt x="2545804" y="0"/>
                </a:lnTo>
                <a:lnTo>
                  <a:pt x="2545804" y="2412150"/>
                </a:lnTo>
                <a:lnTo>
                  <a:pt x="0" y="2412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6742EF3-8777-47B9-5E30-092D6F0D6688}"/>
              </a:ext>
            </a:extLst>
          </p:cNvPr>
          <p:cNvSpPr/>
          <p:nvPr/>
        </p:nvSpPr>
        <p:spPr>
          <a:xfrm>
            <a:off x="14979948" y="-1495741"/>
            <a:ext cx="5328442" cy="4691249"/>
          </a:xfrm>
          <a:custGeom>
            <a:avLst/>
            <a:gdLst/>
            <a:ahLst/>
            <a:cxnLst/>
            <a:rect l="l" t="t" r="r" b="b"/>
            <a:pathLst>
              <a:path w="5328442" h="4691249">
                <a:moveTo>
                  <a:pt x="0" y="0"/>
                </a:moveTo>
                <a:lnTo>
                  <a:pt x="5328442" y="0"/>
                </a:lnTo>
                <a:lnTo>
                  <a:pt x="5328442" y="4691249"/>
                </a:lnTo>
                <a:lnTo>
                  <a:pt x="0" y="46912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27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956313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1771519" y="4972050"/>
            <a:ext cx="14744962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Research Methodology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287420" y="3020492"/>
            <a:ext cx="1713160" cy="171316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</a:pPr>
              <a:r>
                <a:rPr lang="en-US" sz="5600" b="1">
                  <a:solidFill>
                    <a:srgbClr val="F5F5F4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03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0806">
            <a:off x="2201672" y="-1901720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5143500"/>
            <a:ext cx="9973083" cy="4992672"/>
          </a:xfrm>
          <a:custGeom>
            <a:avLst/>
            <a:gdLst/>
            <a:ahLst/>
            <a:cxnLst/>
            <a:rect l="l" t="t" r="r" b="b"/>
            <a:pathLst>
              <a:path w="9973083" h="4992672">
                <a:moveTo>
                  <a:pt x="0" y="0"/>
                </a:moveTo>
                <a:lnTo>
                  <a:pt x="9973083" y="0"/>
                </a:lnTo>
                <a:lnTo>
                  <a:pt x="9973083" y="4992672"/>
                </a:lnTo>
                <a:lnTo>
                  <a:pt x="0" y="4992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3169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9973083" y="2160512"/>
            <a:ext cx="7836900" cy="6082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0" lvl="1" indent="-464180" algn="l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University graduates </a:t>
            </a:r>
          </a:p>
          <a:p>
            <a:pPr marL="928360" lvl="1" indent="-464180" algn="l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Mostly </a:t>
            </a:r>
            <a:r>
              <a:rPr lang="en-US" sz="4299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A2–B1+ CEFR</a:t>
            </a:r>
          </a:p>
          <a:p>
            <a:pPr marL="928360" lvl="1" indent="-464180" algn="l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60% no English certificate</a:t>
            </a:r>
          </a:p>
          <a:p>
            <a:pPr marL="928360" lvl="1" indent="-464180" algn="l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Stronger in speaking/listening, weaker in reading/writing</a:t>
            </a:r>
          </a:p>
          <a:p>
            <a:pPr marL="928360" lvl="1" indent="-464180" algn="l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Almost no experience in ESP Training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1489952"/>
            <a:ext cx="10685908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Target Group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(22 Probationary Receptionists)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8091" y="3143399"/>
            <a:ext cx="7836900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i="1">
                <a:solidFill>
                  <a:srgbClr val="00000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10 males - 12 females </a:t>
            </a:r>
          </a:p>
          <a:p>
            <a:pPr algn="ctr">
              <a:lnSpc>
                <a:spcPts val="5040"/>
              </a:lnSpc>
            </a:pPr>
            <a:r>
              <a:rPr lang="en-US" sz="3600" i="1">
                <a:solidFill>
                  <a:srgbClr val="000000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Aged 22-35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0806">
            <a:off x="2201672" y="-1901720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745322" y="1105289"/>
            <a:ext cx="14212501" cy="7375765"/>
          </a:xfrm>
          <a:custGeom>
            <a:avLst/>
            <a:gdLst/>
            <a:ahLst/>
            <a:cxnLst/>
            <a:rect l="l" t="t" r="r" b="b"/>
            <a:pathLst>
              <a:path w="14212501" h="7375765">
                <a:moveTo>
                  <a:pt x="0" y="0"/>
                </a:moveTo>
                <a:lnTo>
                  <a:pt x="14212501" y="0"/>
                </a:lnTo>
                <a:lnTo>
                  <a:pt x="14212501" y="7375765"/>
                </a:lnTo>
                <a:lnTo>
                  <a:pt x="0" y="73757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086" r="-1469" b="-726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1628809" y="8414379"/>
            <a:ext cx="4857754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need more competent staff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➯ </a:t>
            </a:r>
            <a:r>
              <a:rPr lang="en-US" sz="2799" b="1" i="1">
                <a:solidFill>
                  <a:srgbClr val="000000"/>
                </a:solidFill>
                <a:latin typeface="Public Sans Bold Italics"/>
                <a:ea typeface="Public Sans Bold Italics"/>
                <a:cs typeface="Public Sans Bold Italics"/>
                <a:sym typeface="Public Sans Bold Italics"/>
              </a:rPr>
              <a:t>higher level of service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86562" y="8414379"/>
            <a:ext cx="4730020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need more competent staff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i="1">
                <a:solidFill>
                  <a:srgbClr val="000000"/>
                </a:solidFill>
                <a:latin typeface="Public Sans Bold Italics"/>
                <a:ea typeface="Public Sans Bold Italics"/>
                <a:cs typeface="Public Sans Bold Italics"/>
                <a:sym typeface="Public Sans Bold Italics"/>
              </a:rPr>
              <a:t>➯ higher level of service &amp; professionalism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14012" y="8264130"/>
            <a:ext cx="4943811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want to equip students with communicative skills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➯ </a:t>
            </a:r>
            <a:r>
              <a:rPr lang="en-US" sz="2799" b="1" i="1">
                <a:solidFill>
                  <a:srgbClr val="000000"/>
                </a:solidFill>
                <a:latin typeface="Public Sans Bold Italics"/>
                <a:ea typeface="Public Sans Bold Italics"/>
                <a:cs typeface="Public Sans Bold Italics"/>
                <a:sym typeface="Public Sans Bold Italics"/>
              </a:rPr>
              <a:t>effectively perform within their role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8618" y="66039"/>
            <a:ext cx="10685908" cy="96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b="1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Non-learner stakeholders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5384C-C23B-BF68-4859-DBD23078C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47F902-06A5-5BA0-8EBB-1C1783799BC2}"/>
              </a:ext>
            </a:extLst>
          </p:cNvPr>
          <p:cNvSpPr/>
          <p:nvPr/>
        </p:nvSpPr>
        <p:spPr>
          <a:xfrm rot="5584413">
            <a:off x="-1219732" y="-1013461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35B9797-5A4C-A9AD-D2F7-D64B59A28420}"/>
              </a:ext>
            </a:extLst>
          </p:cNvPr>
          <p:cNvSpPr/>
          <p:nvPr/>
        </p:nvSpPr>
        <p:spPr>
          <a:xfrm rot="8885267">
            <a:off x="15003210" y="7740056"/>
            <a:ext cx="3963924" cy="4114800"/>
          </a:xfrm>
          <a:custGeom>
            <a:avLst/>
            <a:gdLst/>
            <a:ahLst/>
            <a:cxnLst/>
            <a:rect l="l" t="t" r="r" b="b"/>
            <a:pathLst>
              <a:path w="3963924" h="4114800">
                <a:moveTo>
                  <a:pt x="0" y="0"/>
                </a:moveTo>
                <a:lnTo>
                  <a:pt x="3963924" y="0"/>
                </a:lnTo>
                <a:lnTo>
                  <a:pt x="3963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9BF39EC-3771-6088-E891-5E69842D9E25}"/>
              </a:ext>
            </a:extLst>
          </p:cNvPr>
          <p:cNvSpPr txBox="1"/>
          <p:nvPr/>
        </p:nvSpPr>
        <p:spPr>
          <a:xfrm>
            <a:off x="3562796" y="476457"/>
            <a:ext cx="11162407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 b="1" dirty="0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Data Collection Process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216A898-1B81-ECFF-4BE9-C73FFC08B013}"/>
              </a:ext>
            </a:extLst>
          </p:cNvPr>
          <p:cNvGrpSpPr/>
          <p:nvPr/>
        </p:nvGrpSpPr>
        <p:grpSpPr>
          <a:xfrm>
            <a:off x="1781978" y="1653747"/>
            <a:ext cx="15203194" cy="7489566"/>
            <a:chOff x="641483" y="1117071"/>
            <a:chExt cx="7476781" cy="2620982"/>
          </a:xfrm>
        </p:grpSpPr>
        <p:sp>
          <p:nvSpPr>
            <p:cNvPr id="29" name="Google Shape;1699;p107">
              <a:extLst>
                <a:ext uri="{FF2B5EF4-FFF2-40B4-BE49-F238E27FC236}">
                  <a16:creationId xmlns:a16="http://schemas.microsoft.com/office/drawing/2014/main" id="{3B9C67B5-C4A9-512E-85A0-458BE931A51F}"/>
                </a:ext>
              </a:extLst>
            </p:cNvPr>
            <p:cNvSpPr txBox="1"/>
            <p:nvPr/>
          </p:nvSpPr>
          <p:spPr>
            <a:xfrm>
              <a:off x="6168049" y="2359720"/>
              <a:ext cx="1950215" cy="895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English skills 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Class logistics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Difficulties 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Expectations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ESP experience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Realistic views on AI use in training </a:t>
              </a:r>
            </a:p>
          </p:txBody>
        </p:sp>
        <p:sp>
          <p:nvSpPr>
            <p:cNvPr id="30" name="Google Shape;1701;p107">
              <a:extLst>
                <a:ext uri="{FF2B5EF4-FFF2-40B4-BE49-F238E27FC236}">
                  <a16:creationId xmlns:a16="http://schemas.microsoft.com/office/drawing/2014/main" id="{09FD0031-D817-6618-5081-489A6DFF7825}"/>
                </a:ext>
              </a:extLst>
            </p:cNvPr>
            <p:cNvSpPr txBox="1"/>
            <p:nvPr/>
          </p:nvSpPr>
          <p:spPr>
            <a:xfrm>
              <a:off x="5343537" y="1117071"/>
              <a:ext cx="2531518" cy="1184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English skills 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Class logistics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ESP experience  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Main concerns 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Preferences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</a:pPr>
              <a:r>
                <a: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rPr>
                <a:t>AI literacy/exposure &amp; preferences</a:t>
              </a:r>
            </a:p>
          </p:txBody>
        </p:sp>
        <p:sp>
          <p:nvSpPr>
            <p:cNvPr id="31" name="Google Shape;1714;p107">
              <a:extLst>
                <a:ext uri="{FF2B5EF4-FFF2-40B4-BE49-F238E27FC236}">
                  <a16:creationId xmlns:a16="http://schemas.microsoft.com/office/drawing/2014/main" id="{0457997E-7598-EA72-2F14-19AC7DBEB42B}"/>
                </a:ext>
              </a:extLst>
            </p:cNvPr>
            <p:cNvSpPr/>
            <p:nvPr/>
          </p:nvSpPr>
          <p:spPr>
            <a:xfrm>
              <a:off x="5311616" y="1334751"/>
              <a:ext cx="9600" cy="74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2" name="Google Shape;1716;p107">
              <a:extLst>
                <a:ext uri="{FF2B5EF4-FFF2-40B4-BE49-F238E27FC236}">
                  <a16:creationId xmlns:a16="http://schemas.microsoft.com/office/drawing/2014/main" id="{5EB4E50E-15D4-350D-72C6-6EAB3948131C}"/>
                </a:ext>
              </a:extLst>
            </p:cNvPr>
            <p:cNvSpPr/>
            <p:nvPr/>
          </p:nvSpPr>
          <p:spPr>
            <a:xfrm>
              <a:off x="4539262" y="1353279"/>
              <a:ext cx="9600" cy="74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cxnSp>
          <p:nvCxnSpPr>
            <p:cNvPr id="33" name="Google Shape;1719;p107">
              <a:extLst>
                <a:ext uri="{FF2B5EF4-FFF2-40B4-BE49-F238E27FC236}">
                  <a16:creationId xmlns:a16="http://schemas.microsoft.com/office/drawing/2014/main" id="{DCA7F8DB-C8E9-8287-6A79-3462F6C59338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4547766" y="1709151"/>
              <a:ext cx="763800" cy="600"/>
            </a:xfrm>
            <a:prstGeom prst="bentConnector3">
              <a:avLst>
                <a:gd name="adj1" fmla="val 50003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6CE5929-D95E-2196-FFEF-811A034F31D9}"/>
                </a:ext>
              </a:extLst>
            </p:cNvPr>
            <p:cNvGrpSpPr/>
            <p:nvPr/>
          </p:nvGrpSpPr>
          <p:grpSpPr>
            <a:xfrm>
              <a:off x="5079697" y="2415817"/>
              <a:ext cx="1007606" cy="1182358"/>
              <a:chOff x="5029508" y="2430533"/>
              <a:chExt cx="783050" cy="748800"/>
            </a:xfrm>
          </p:grpSpPr>
          <p:sp>
            <p:nvSpPr>
              <p:cNvPr id="48" name="Google Shape;1713;p107">
                <a:extLst>
                  <a:ext uri="{FF2B5EF4-FFF2-40B4-BE49-F238E27FC236}">
                    <a16:creationId xmlns:a16="http://schemas.microsoft.com/office/drawing/2014/main" id="{5986EE74-8AF3-EEC9-9D15-DE884557AF30}"/>
                  </a:ext>
                </a:extLst>
              </p:cNvPr>
              <p:cNvSpPr/>
              <p:nvPr/>
            </p:nvSpPr>
            <p:spPr>
              <a:xfrm>
                <a:off x="5802958" y="2430533"/>
                <a:ext cx="9600" cy="74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49" name="Google Shape;1715;p107">
                <a:extLst>
                  <a:ext uri="{FF2B5EF4-FFF2-40B4-BE49-F238E27FC236}">
                    <a16:creationId xmlns:a16="http://schemas.microsoft.com/office/drawing/2014/main" id="{026585D0-4534-63D1-96FB-9EDC407D3CA2}"/>
                  </a:ext>
                </a:extLst>
              </p:cNvPr>
              <p:cNvSpPr/>
              <p:nvPr/>
            </p:nvSpPr>
            <p:spPr>
              <a:xfrm>
                <a:off x="5029508" y="2430533"/>
                <a:ext cx="9600" cy="74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cxnSp>
            <p:nvCxnSpPr>
              <p:cNvPr id="50" name="Google Shape;1720;p107">
                <a:extLst>
                  <a:ext uri="{FF2B5EF4-FFF2-40B4-BE49-F238E27FC236}">
                    <a16:creationId xmlns:a16="http://schemas.microsoft.com/office/drawing/2014/main" id="{B66BC21C-A412-6FE2-1C6B-E0E4FFC516B9}"/>
                  </a:ext>
                </a:extLst>
              </p:cNvPr>
              <p:cNvCxnSpPr>
                <a:cxnSpLocks/>
                <a:stCxn id="49" idx="3"/>
                <a:endCxn id="48" idx="1"/>
              </p:cNvCxnSpPr>
              <p:nvPr/>
            </p:nvCxnSpPr>
            <p:spPr>
              <a:xfrm>
                <a:off x="5039108" y="2804933"/>
                <a:ext cx="763800" cy="600"/>
              </a:xfrm>
              <a:prstGeom prst="bentConnector3">
                <a:avLst>
                  <a:gd name="adj1" fmla="val 50003"/>
                </a:avLst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20F6F4-6F27-5F67-07E6-9FD32BEE5381}"/>
                </a:ext>
              </a:extLst>
            </p:cNvPr>
            <p:cNvGrpSpPr/>
            <p:nvPr/>
          </p:nvGrpSpPr>
          <p:grpSpPr>
            <a:xfrm>
              <a:off x="641483" y="1283511"/>
              <a:ext cx="4591878" cy="2454542"/>
              <a:chOff x="623554" y="1675159"/>
              <a:chExt cx="4591878" cy="2454542"/>
            </a:xfrm>
          </p:grpSpPr>
          <p:sp>
            <p:nvSpPr>
              <p:cNvPr id="36" name="Google Shape;1702;p107">
                <a:extLst>
                  <a:ext uri="{FF2B5EF4-FFF2-40B4-BE49-F238E27FC236}">
                    <a16:creationId xmlns:a16="http://schemas.microsoft.com/office/drawing/2014/main" id="{4E526DB0-6432-A94B-6A44-A2D917E74E19}"/>
                  </a:ext>
                </a:extLst>
              </p:cNvPr>
              <p:cNvSpPr txBox="1"/>
              <p:nvPr/>
            </p:nvSpPr>
            <p:spPr>
              <a:xfrm>
                <a:off x="3293508" y="1675159"/>
                <a:ext cx="1205503" cy="52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 dirty="0">
                    <a:solidFill>
                      <a:schemeClr val="tx2">
                        <a:lumMod val="50000"/>
                      </a:schemeClr>
                    </a:solidFill>
                    <a:latin typeface="Cormorant Garamond"/>
                    <a:ea typeface="Cormorant Garamond"/>
                    <a:cs typeface="Cormorant Garamond"/>
                    <a:sym typeface="Cormorant Garamond"/>
                  </a:rPr>
                  <a:t>Survey</a:t>
                </a:r>
                <a:endParaRPr sz="3200" b="1" dirty="0">
                  <a:solidFill>
                    <a:schemeClr val="tx2">
                      <a:lumMod val="50000"/>
                    </a:schemeClr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endParaRPr>
              </a:p>
            </p:txBody>
          </p:sp>
          <p:sp>
            <p:nvSpPr>
              <p:cNvPr id="37" name="Google Shape;1703;p107">
                <a:extLst>
                  <a:ext uri="{FF2B5EF4-FFF2-40B4-BE49-F238E27FC236}">
                    <a16:creationId xmlns:a16="http://schemas.microsoft.com/office/drawing/2014/main" id="{EAC2581E-A58A-F9D0-717B-B9A61BC47D57}"/>
                  </a:ext>
                </a:extLst>
              </p:cNvPr>
              <p:cNvSpPr txBox="1"/>
              <p:nvPr/>
            </p:nvSpPr>
            <p:spPr>
              <a:xfrm>
                <a:off x="3221824" y="2048629"/>
                <a:ext cx="1490120" cy="65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200">
                    <a:solidFill>
                      <a:schemeClr val="dk1"/>
                    </a:solidFill>
                    <a:latin typeface="Catamaran"/>
                    <a:ea typeface="Catamaran"/>
                    <a:cs typeface="Catamaran"/>
                    <a:sym typeface="Catamaran"/>
                  </a:rPr>
                  <a:t>- New entrants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200">
                    <a:solidFill>
                      <a:schemeClr val="dk1"/>
                    </a:solidFill>
                    <a:latin typeface="Catamaran"/>
                    <a:ea typeface="Catamaran"/>
                    <a:cs typeface="Catamaran"/>
                    <a:sym typeface="Catamaran"/>
                  </a:rPr>
                  <a:t>- Receptionists </a:t>
                </a:r>
                <a:endParaRPr sz="3200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endParaRPr>
              </a:p>
            </p:txBody>
          </p:sp>
          <p:sp>
            <p:nvSpPr>
              <p:cNvPr id="38" name="Google Shape;1705;p107">
                <a:extLst>
                  <a:ext uri="{FF2B5EF4-FFF2-40B4-BE49-F238E27FC236}">
                    <a16:creationId xmlns:a16="http://schemas.microsoft.com/office/drawing/2014/main" id="{0B4E25D7-6900-581B-3D56-086B8485D34C}"/>
                  </a:ext>
                </a:extLst>
              </p:cNvPr>
              <p:cNvSpPr txBox="1"/>
              <p:nvPr/>
            </p:nvSpPr>
            <p:spPr>
              <a:xfrm>
                <a:off x="3384298" y="2565879"/>
                <a:ext cx="1490120" cy="52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200" b="1" dirty="0">
                    <a:solidFill>
                      <a:schemeClr val="tx2">
                        <a:lumMod val="50000"/>
                      </a:schemeClr>
                    </a:solidFill>
                    <a:latin typeface="Cormorant Garamond"/>
                    <a:ea typeface="Cormorant Garamond"/>
                    <a:cs typeface="Cormorant Garamond"/>
                    <a:sym typeface="Cormorant Garamond"/>
                  </a:rPr>
                  <a:t>Interview</a:t>
                </a:r>
                <a:endParaRPr sz="3200" b="1" dirty="0">
                  <a:solidFill>
                    <a:schemeClr val="tx2">
                      <a:lumMod val="50000"/>
                    </a:schemeClr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endParaRPr>
              </a:p>
            </p:txBody>
          </p:sp>
          <p:sp>
            <p:nvSpPr>
              <p:cNvPr id="39" name="Google Shape;1706;p107">
                <a:extLst>
                  <a:ext uri="{FF2B5EF4-FFF2-40B4-BE49-F238E27FC236}">
                    <a16:creationId xmlns:a16="http://schemas.microsoft.com/office/drawing/2014/main" id="{E0CE75F7-1EE6-2716-FA52-AE86308D3423}"/>
                  </a:ext>
                </a:extLst>
              </p:cNvPr>
              <p:cNvSpPr txBox="1"/>
              <p:nvPr/>
            </p:nvSpPr>
            <p:spPr>
              <a:xfrm>
                <a:off x="3111520" y="2892469"/>
                <a:ext cx="1950215" cy="65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vi-VN" sz="3200" dirty="0">
                    <a:solidFill>
                      <a:schemeClr val="dk1"/>
                    </a:solidFill>
                    <a:latin typeface="Catamaran"/>
                    <a:ea typeface="Catamaran"/>
                    <a:cs typeface="Catamaran"/>
                    <a:sym typeface="Catamaran"/>
                  </a:rPr>
                  <a:t>- Front Office Manager </a:t>
                </a:r>
              </a:p>
              <a:p>
                <a:r>
                  <a:rPr lang="vi-VN" sz="3200" dirty="0">
                    <a:solidFill>
                      <a:schemeClr val="dk1"/>
                    </a:solidFill>
                    <a:latin typeface="Catamaran"/>
                    <a:ea typeface="Catamaran"/>
                    <a:cs typeface="Catamaran"/>
                    <a:sym typeface="Catamaran"/>
                  </a:rPr>
                  <a:t>- Senior Receptionist </a:t>
                </a:r>
                <a:endPara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</a:endParaRPr>
              </a:p>
              <a:p>
                <a:r>
                  <a:rPr lang="vi-VN" sz="3200" dirty="0">
                    <a:solidFill>
                      <a:schemeClr val="dk1"/>
                    </a:solidFill>
                    <a:latin typeface="Catamaran"/>
                    <a:ea typeface="Catamaran"/>
                    <a:cs typeface="Catamaran"/>
                    <a:sym typeface="Catamaran"/>
                  </a:rPr>
                  <a:t>- ESP Instructor</a:t>
                </a:r>
                <a:endParaRPr lang="vi-VN" sz="3200" dirty="0">
                  <a:solidFill>
                    <a:schemeClr val="dk1"/>
                  </a:solidFill>
                  <a:latin typeface="Catamaran"/>
                  <a:ea typeface="Catamaran"/>
                  <a:cs typeface="Catamaran"/>
                </a:endParaRPr>
              </a:p>
            </p:txBody>
          </p:sp>
          <p:sp>
            <p:nvSpPr>
              <p:cNvPr id="40" name="Google Shape;1708;p107">
                <a:extLst>
                  <a:ext uri="{FF2B5EF4-FFF2-40B4-BE49-F238E27FC236}">
                    <a16:creationId xmlns:a16="http://schemas.microsoft.com/office/drawing/2014/main" id="{40580C14-8A18-DE4E-9F22-6A25047036AA}"/>
                  </a:ext>
                </a:extLst>
              </p:cNvPr>
              <p:cNvSpPr txBox="1"/>
              <p:nvPr/>
            </p:nvSpPr>
            <p:spPr>
              <a:xfrm>
                <a:off x="623554" y="2389077"/>
                <a:ext cx="2113207" cy="52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>
                    <a:solidFill>
                      <a:schemeClr val="accent3">
                        <a:lumMod val="50000"/>
                      </a:schemeClr>
                    </a:solidFill>
                    <a:latin typeface="Cormorant Garamond"/>
                    <a:ea typeface="Cormorant Garamond"/>
                    <a:cs typeface="Cormorant Garamond"/>
                    <a:sym typeface="Cormorant Garamond"/>
                  </a:rPr>
                  <a:t>Needs Analysis</a:t>
                </a:r>
                <a:endParaRPr sz="3200" b="1">
                  <a:solidFill>
                    <a:schemeClr val="accent3">
                      <a:lumMod val="50000"/>
                    </a:schemeClr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endParaRPr>
              </a:p>
            </p:txBody>
          </p:sp>
          <p:sp>
            <p:nvSpPr>
              <p:cNvPr id="41" name="Google Shape;1709;p107">
                <a:extLst>
                  <a:ext uri="{FF2B5EF4-FFF2-40B4-BE49-F238E27FC236}">
                    <a16:creationId xmlns:a16="http://schemas.microsoft.com/office/drawing/2014/main" id="{E8EA3AFF-D61F-CA38-6395-04901D784724}"/>
                  </a:ext>
                </a:extLst>
              </p:cNvPr>
              <p:cNvSpPr txBox="1"/>
              <p:nvPr/>
            </p:nvSpPr>
            <p:spPr>
              <a:xfrm>
                <a:off x="629377" y="2761903"/>
                <a:ext cx="1862225" cy="3284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>
                    <a:solidFill>
                      <a:schemeClr val="accent3">
                        <a:lumMod val="50000"/>
                      </a:schemeClr>
                    </a:solidFill>
                    <a:latin typeface="Catamaran"/>
                    <a:ea typeface="Catamaran"/>
                    <a:cs typeface="Catamaran"/>
                    <a:sym typeface="Catamaran"/>
                  </a:rPr>
                  <a:t>for Hotel Receptionists</a:t>
                </a:r>
                <a:endParaRPr sz="3200">
                  <a:solidFill>
                    <a:schemeClr val="accent3">
                      <a:lumMod val="50000"/>
                    </a:schemeClr>
                  </a:solidFill>
                  <a:latin typeface="Catamaran"/>
                  <a:ea typeface="Catamaran"/>
                  <a:cs typeface="Catamaran"/>
                  <a:sym typeface="Catamaran"/>
                </a:endParaRPr>
              </a:p>
            </p:txBody>
          </p:sp>
          <p:sp>
            <p:nvSpPr>
              <p:cNvPr id="42" name="Google Shape;1710;p107">
                <a:extLst>
                  <a:ext uri="{FF2B5EF4-FFF2-40B4-BE49-F238E27FC236}">
                    <a16:creationId xmlns:a16="http://schemas.microsoft.com/office/drawing/2014/main" id="{CCBDC354-D928-7180-BAE4-64D63A83D454}"/>
                  </a:ext>
                </a:extLst>
              </p:cNvPr>
              <p:cNvSpPr/>
              <p:nvPr/>
            </p:nvSpPr>
            <p:spPr>
              <a:xfrm>
                <a:off x="2589138" y="2462326"/>
                <a:ext cx="9600" cy="74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cxnSp>
            <p:nvCxnSpPr>
              <p:cNvPr id="43" name="Google Shape;1717;p107">
                <a:extLst>
                  <a:ext uri="{FF2B5EF4-FFF2-40B4-BE49-F238E27FC236}">
                    <a16:creationId xmlns:a16="http://schemas.microsoft.com/office/drawing/2014/main" id="{2E06F14E-10C4-8082-1109-149478849C11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 rot="10800000" flipH="1">
                <a:off x="2598738" y="1972426"/>
                <a:ext cx="724200" cy="864300"/>
              </a:xfrm>
              <a:prstGeom prst="bentConnector3">
                <a:avLst>
                  <a:gd name="adj1" fmla="val 49990"/>
                </a:avLst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1718;p107">
                <a:extLst>
                  <a:ext uri="{FF2B5EF4-FFF2-40B4-BE49-F238E27FC236}">
                    <a16:creationId xmlns:a16="http://schemas.microsoft.com/office/drawing/2014/main" id="{9B816A07-6D1D-ECC1-A195-3DF6C3405BDB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>
                <a:off x="2598738" y="2836726"/>
                <a:ext cx="724200" cy="864300"/>
              </a:xfrm>
              <a:prstGeom prst="bentConnector3">
                <a:avLst>
                  <a:gd name="adj1" fmla="val 49990"/>
                </a:avLst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5" name="Google Shape;1710;p107">
                <a:extLst>
                  <a:ext uri="{FF2B5EF4-FFF2-40B4-BE49-F238E27FC236}">
                    <a16:creationId xmlns:a16="http://schemas.microsoft.com/office/drawing/2014/main" id="{3936BD0D-35FF-E7A7-86F2-69D7EC74A3A4}"/>
                  </a:ext>
                </a:extLst>
              </p:cNvPr>
              <p:cNvSpPr/>
              <p:nvPr/>
            </p:nvSpPr>
            <p:spPr>
              <a:xfrm rot="5400000">
                <a:off x="2964476" y="2451388"/>
                <a:ext cx="18000" cy="76867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46" name="Google Shape;1705;p107">
                <a:extLst>
                  <a:ext uri="{FF2B5EF4-FFF2-40B4-BE49-F238E27FC236}">
                    <a16:creationId xmlns:a16="http://schemas.microsoft.com/office/drawing/2014/main" id="{C5A0AAF0-665D-1BF0-AC2D-027639791D64}"/>
                  </a:ext>
                </a:extLst>
              </p:cNvPr>
              <p:cNvSpPr txBox="1"/>
              <p:nvPr/>
            </p:nvSpPr>
            <p:spPr>
              <a:xfrm>
                <a:off x="3307720" y="3407317"/>
                <a:ext cx="1907712" cy="6358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200" b="1" dirty="0">
                    <a:solidFill>
                      <a:schemeClr val="tx2">
                        <a:lumMod val="50000"/>
                      </a:schemeClr>
                    </a:solidFill>
                    <a:latin typeface="Cormorant Garamond"/>
                    <a:ea typeface="Cormorant Garamond"/>
                    <a:cs typeface="Cormorant Garamond"/>
                    <a:sym typeface="Cormorant Garamond"/>
                  </a:rPr>
                  <a:t>Observation</a:t>
                </a:r>
                <a:endParaRPr sz="3200" b="1" dirty="0">
                  <a:solidFill>
                    <a:schemeClr val="tx2">
                      <a:lumMod val="50000"/>
                    </a:schemeClr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endParaRPr>
              </a:p>
            </p:txBody>
          </p:sp>
          <p:sp>
            <p:nvSpPr>
              <p:cNvPr id="47" name="Google Shape;1706;p107">
                <a:extLst>
                  <a:ext uri="{FF2B5EF4-FFF2-40B4-BE49-F238E27FC236}">
                    <a16:creationId xmlns:a16="http://schemas.microsoft.com/office/drawing/2014/main" id="{EFFEC7A2-AAA5-2433-ABA6-A7CC4D5F4ABB}"/>
                  </a:ext>
                </a:extLst>
              </p:cNvPr>
              <p:cNvSpPr txBox="1"/>
              <p:nvPr/>
            </p:nvSpPr>
            <p:spPr>
              <a:xfrm>
                <a:off x="3238244" y="3803126"/>
                <a:ext cx="1950215" cy="326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200">
                    <a:solidFill>
                      <a:schemeClr val="dk1"/>
                    </a:solidFill>
                    <a:latin typeface="Catamaran"/>
                    <a:ea typeface="Catamaran"/>
                    <a:cs typeface="Catamaran"/>
                    <a:sym typeface="Catamaran"/>
                  </a:rPr>
                  <a:t>On-site observation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3312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584413">
            <a:off x="-979567" y="-481965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8885267">
            <a:off x="15647025" y="7480446"/>
            <a:ext cx="3963924" cy="4114800"/>
          </a:xfrm>
          <a:custGeom>
            <a:avLst/>
            <a:gdLst/>
            <a:ahLst/>
            <a:cxnLst/>
            <a:rect l="l" t="t" r="r" b="b"/>
            <a:pathLst>
              <a:path w="3963924" h="4114800">
                <a:moveTo>
                  <a:pt x="0" y="0"/>
                </a:moveTo>
                <a:lnTo>
                  <a:pt x="3963924" y="0"/>
                </a:lnTo>
                <a:lnTo>
                  <a:pt x="3963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2335037" y="189211"/>
            <a:ext cx="13617923" cy="1109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 b="1" dirty="0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Site observation video</a:t>
            </a:r>
          </a:p>
        </p:txBody>
      </p:sp>
      <p:pic>
        <p:nvPicPr>
          <p:cNvPr id="5" name="timelapse obeservation ESP.mp4">
            <a:hlinkClick r:id="" action="ppaction://media"/>
            <a:extLst>
              <a:ext uri="{FF2B5EF4-FFF2-40B4-BE49-F238E27FC236}">
                <a16:creationId xmlns:a16="http://schemas.microsoft.com/office/drawing/2014/main" id="{FC7406EC-0F73-D495-EF1B-D2D033A304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2005" y="1331796"/>
            <a:ext cx="15583989" cy="8765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40347-76D5-AEB2-F185-A59D21C2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DE7F55-5212-C756-01CD-1C85F5B1FBB6}"/>
              </a:ext>
            </a:extLst>
          </p:cNvPr>
          <p:cNvSpPr/>
          <p:nvPr/>
        </p:nvSpPr>
        <p:spPr>
          <a:xfrm>
            <a:off x="49527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1735A38-2744-2076-967B-B1BDC201D780}"/>
              </a:ext>
            </a:extLst>
          </p:cNvPr>
          <p:cNvSpPr/>
          <p:nvPr/>
        </p:nvSpPr>
        <p:spPr>
          <a:xfrm flipH="1">
            <a:off x="956313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F5E7209-15A0-CBFA-E128-ADDFD5B02F08}"/>
              </a:ext>
            </a:extLst>
          </p:cNvPr>
          <p:cNvSpPr txBox="1"/>
          <p:nvPr/>
        </p:nvSpPr>
        <p:spPr>
          <a:xfrm>
            <a:off x="1771519" y="4972050"/>
            <a:ext cx="14744962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 dirty="0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Key Findings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5ACEA0F-BC20-A0CE-464D-510146D0A26A}"/>
              </a:ext>
            </a:extLst>
          </p:cNvPr>
          <p:cNvGrpSpPr/>
          <p:nvPr/>
        </p:nvGrpSpPr>
        <p:grpSpPr>
          <a:xfrm>
            <a:off x="8287420" y="3020492"/>
            <a:ext cx="1713160" cy="171316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2354243-BBFE-7DD4-FA34-C7041F0D4A0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0CA9E71-3412-622D-C6ED-6938D81A58A8}"/>
                </a:ext>
              </a:extLst>
            </p:cNvPr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</a:pPr>
              <a:r>
                <a:rPr lang="en-US" sz="5600" b="1" dirty="0">
                  <a:solidFill>
                    <a:srgbClr val="F5F5F4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8491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050806">
            <a:off x="2201672" y="-1901720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/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TextBox 34"/>
          <p:cNvSpPr txBox="1"/>
          <p:nvPr/>
        </p:nvSpPr>
        <p:spPr>
          <a:xfrm>
            <a:off x="1787062" y="570470"/>
            <a:ext cx="14713876" cy="11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1. Priority Language Skills: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09600" y="1956991"/>
            <a:ext cx="9398780" cy="727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4000" b="1" i="1" dirty="0">
                <a:solidFill>
                  <a:srgbClr val="000000"/>
                </a:solidFill>
                <a:highlight>
                  <a:srgbClr val="FFFF00"/>
                </a:highlight>
                <a:latin typeface="Public Sans"/>
                <a:ea typeface="Public Sans"/>
                <a:cs typeface="Public Sans"/>
                <a:sym typeface="Public Sans"/>
              </a:rPr>
              <a:t>Speaking and Listening </a:t>
            </a:r>
            <a:r>
              <a:rPr lang="en-US" sz="40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are the most critical skills. Receptionists are constantly required to: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Listen carefully to various accents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Speak clearly and diplomatically in real time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Respond to unexpected situations on the spot</a:t>
            </a:r>
          </a:p>
        </p:txBody>
      </p:sp>
      <p:pic>
        <p:nvPicPr>
          <p:cNvPr id="49" name="Picture 48" descr="A person and person talking&#10;&#10;AI-generated content may be incorrect.">
            <a:extLst>
              <a:ext uri="{FF2B5EF4-FFF2-40B4-BE49-F238E27FC236}">
                <a16:creationId xmlns:a16="http://schemas.microsoft.com/office/drawing/2014/main" id="{012663E2-2C08-1C40-AC23-D8D51994B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3" b="93262" l="1563" r="94043">
                        <a14:foregroundMark x1="2637" y1="27637" x2="11230" y2="28711"/>
                        <a14:foregroundMark x1="11230" y1="28711" x2="12012" y2="29199"/>
                        <a14:foregroundMark x1="15625" y1="50586" x2="33301" y2="93262"/>
                        <a14:foregroundMark x1="27051" y1="50098" x2="27051" y2="72461"/>
                        <a14:foregroundMark x1="1563" y1="89648" x2="20313" y2="90137"/>
                        <a14:foregroundMark x1="20313" y1="90137" x2="32227" y2="88281"/>
                        <a14:foregroundMark x1="32227" y1="88281" x2="39746" y2="88574"/>
                        <a14:foregroundMark x1="39746" y1="88574" x2="40137" y2="89160"/>
                        <a14:foregroundMark x1="47949" y1="12012" x2="76953" y2="19434"/>
                        <a14:foregroundMark x1="76953" y1="19434" x2="91602" y2="30859"/>
                        <a14:foregroundMark x1="91602" y1="30859" x2="94043" y2="38184"/>
                        <a14:foregroundMark x1="94043" y1="38184" x2="93750" y2="38574"/>
                        <a14:foregroundMark x1="7324" y1="14160" x2="37012" y2="41211"/>
                        <a14:foregroundMark x1="7813" y1="39648" x2="37305" y2="24023"/>
                        <a14:foregroundMark x1="37305" y1="24023" x2="37012" y2="24023"/>
                        <a14:foregroundMark x1="17188" y1="13086" x2="40625" y2="37598"/>
                        <a14:foregroundMark x1="2051" y1="37012" x2="29590" y2="8203"/>
                        <a14:foregroundMark x1="29590" y1="8203" x2="33887" y2="14941"/>
                        <a14:foregroundMark x1="33887" y1="14941" x2="34375" y2="17285"/>
                        <a14:foregroundMark x1="73926" y1="48535" x2="78418" y2="78809"/>
                        <a14:foregroundMark x1="78418" y1="78809" x2="84375" y2="92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8380" y="1754064"/>
            <a:ext cx="7974820" cy="79624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287768">
            <a:off x="-1907629" y="7552592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4275744">
            <a:off x="15892300" y="-1028700"/>
            <a:ext cx="4227534" cy="4114800"/>
          </a:xfrm>
          <a:custGeom>
            <a:avLst/>
            <a:gdLst/>
            <a:ahLst/>
            <a:cxnLst/>
            <a:rect l="l" t="t" r="r" b="b"/>
            <a:pathLst>
              <a:path w="4227534" h="4114800">
                <a:moveTo>
                  <a:pt x="0" y="0"/>
                </a:moveTo>
                <a:lnTo>
                  <a:pt x="4227534" y="0"/>
                </a:lnTo>
                <a:lnTo>
                  <a:pt x="4227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>
            <a:off x="-556534" y="1916167"/>
            <a:ext cx="18844534" cy="6454666"/>
            <a:chOff x="0" y="0"/>
            <a:chExt cx="25126045" cy="8606221"/>
          </a:xfrm>
        </p:grpSpPr>
        <p:sp>
          <p:nvSpPr>
            <p:cNvPr id="5" name="Freeform 5"/>
            <p:cNvSpPr/>
            <p:nvPr/>
          </p:nvSpPr>
          <p:spPr>
            <a:xfrm>
              <a:off x="1927964" y="2191426"/>
              <a:ext cx="4175493" cy="4175493"/>
            </a:xfrm>
            <a:custGeom>
              <a:avLst/>
              <a:gdLst/>
              <a:ahLst/>
              <a:cxnLst/>
              <a:rect l="l" t="t" r="r" b="b"/>
              <a:pathLst>
                <a:path w="4175493" h="4175493">
                  <a:moveTo>
                    <a:pt x="0" y="0"/>
                  </a:moveTo>
                  <a:lnTo>
                    <a:pt x="4175494" y="0"/>
                  </a:lnTo>
                  <a:lnTo>
                    <a:pt x="4175494" y="4175493"/>
                  </a:lnTo>
                  <a:lnTo>
                    <a:pt x="0" y="4175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713106" y="2191426"/>
              <a:ext cx="4175493" cy="4175493"/>
            </a:xfrm>
            <a:custGeom>
              <a:avLst/>
              <a:gdLst/>
              <a:ahLst/>
              <a:cxnLst/>
              <a:rect l="l" t="t" r="r" b="b"/>
              <a:pathLst>
                <a:path w="4175493" h="4175493">
                  <a:moveTo>
                    <a:pt x="0" y="0"/>
                  </a:moveTo>
                  <a:lnTo>
                    <a:pt x="4175493" y="0"/>
                  </a:lnTo>
                  <a:lnTo>
                    <a:pt x="4175493" y="4175493"/>
                  </a:lnTo>
                  <a:lnTo>
                    <a:pt x="0" y="4175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7820535" y="2191426"/>
              <a:ext cx="4175493" cy="4175493"/>
            </a:xfrm>
            <a:custGeom>
              <a:avLst/>
              <a:gdLst/>
              <a:ahLst/>
              <a:cxnLst/>
              <a:rect l="l" t="t" r="r" b="b"/>
              <a:pathLst>
                <a:path w="4175493" h="4175493">
                  <a:moveTo>
                    <a:pt x="0" y="0"/>
                  </a:moveTo>
                  <a:lnTo>
                    <a:pt x="4175494" y="0"/>
                  </a:lnTo>
                  <a:lnTo>
                    <a:pt x="4175494" y="4175493"/>
                  </a:lnTo>
                  <a:lnTo>
                    <a:pt x="0" y="4175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19393271" y="2191426"/>
              <a:ext cx="4175493" cy="4175493"/>
            </a:xfrm>
            <a:custGeom>
              <a:avLst/>
              <a:gdLst/>
              <a:ahLst/>
              <a:cxnLst/>
              <a:rect l="l" t="t" r="r" b="b"/>
              <a:pathLst>
                <a:path w="4175493" h="4175493">
                  <a:moveTo>
                    <a:pt x="0" y="0"/>
                  </a:moveTo>
                  <a:lnTo>
                    <a:pt x="4175493" y="0"/>
                  </a:lnTo>
                  <a:lnTo>
                    <a:pt x="4175493" y="4175493"/>
                  </a:lnTo>
                  <a:lnTo>
                    <a:pt x="0" y="4175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064754" y="-142875"/>
              <a:ext cx="17367220" cy="1600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080"/>
                </a:lnSpc>
                <a:spcBef>
                  <a:spcPct val="0"/>
                </a:spcBef>
              </a:pPr>
              <a:r>
                <a:rPr lang="en-US" sz="7200" b="1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Meet the Research Team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86129"/>
              <a:ext cx="8129508" cy="1898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8"/>
                </a:lnSpc>
              </a:pPr>
              <a:r>
                <a:rPr lang="en-US" sz="2449" b="1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Quoc Toan Vo</a:t>
              </a:r>
            </a:p>
            <a:p>
              <a:pPr marL="0" lvl="0" indent="0" algn="ctr">
                <a:lnSpc>
                  <a:spcPts val="3918"/>
                </a:lnSpc>
              </a:pPr>
              <a:r>
                <a:rPr lang="en-US" sz="2449" u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Project Lead - Lecturer</a:t>
              </a:r>
            </a:p>
            <a:p>
              <a:pPr marL="0" lvl="0" indent="0" algn="ctr">
                <a:lnSpc>
                  <a:spcPts val="3918"/>
                </a:lnSpc>
              </a:pPr>
              <a:r>
                <a:rPr lang="en-US" sz="2449" u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Thai Binh Duong University 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843528" y="6686129"/>
              <a:ext cx="8129508" cy="1898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8"/>
                </a:lnSpc>
              </a:pPr>
              <a:r>
                <a:rPr lang="en-US" sz="2449" b="1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Phuong Trinh Nguyen</a:t>
              </a:r>
            </a:p>
            <a:p>
              <a:pPr marL="0" lvl="0" indent="0" algn="ctr">
                <a:lnSpc>
                  <a:spcPts val="3918"/>
                </a:lnSpc>
              </a:pPr>
              <a:r>
                <a:rPr lang="en-US" sz="2449" u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Presenter - EFL Instructor</a:t>
              </a:r>
            </a:p>
            <a:p>
              <a:pPr marL="0" lvl="0" indent="0" algn="ctr">
                <a:lnSpc>
                  <a:spcPts val="3918"/>
                </a:lnSpc>
              </a:pPr>
              <a:r>
                <a:rPr lang="en-US" sz="2449" u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WESET English Center 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263763" y="6686129"/>
              <a:ext cx="8129508" cy="1920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8"/>
                </a:lnSpc>
              </a:pPr>
              <a:r>
                <a:rPr lang="en-US" sz="2449" b="1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Thi Ngoc Anh Truong</a:t>
              </a:r>
            </a:p>
            <a:p>
              <a:pPr marL="0" lvl="0" indent="0" algn="ctr">
                <a:lnSpc>
                  <a:spcPts val="3918"/>
                </a:lnSpc>
              </a:pPr>
              <a:r>
                <a:rPr lang="en-US" sz="2449" u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EFL Teacher</a:t>
              </a:r>
            </a:p>
            <a:p>
              <a:pPr marL="0" lvl="0" indent="0" algn="ctr">
                <a:lnSpc>
                  <a:spcPts val="3918"/>
                </a:lnSpc>
              </a:pPr>
              <a:r>
                <a:rPr lang="en-US" sz="2449" u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Dong Hoa Secondary School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996537" y="6686129"/>
              <a:ext cx="8129508" cy="1920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8"/>
                </a:lnSpc>
              </a:pPr>
              <a:r>
                <a:rPr lang="en-US" sz="2449" b="1">
                  <a:solidFill>
                    <a:srgbClr val="00000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Thi Kim Thanh Nguyen</a:t>
              </a:r>
            </a:p>
            <a:p>
              <a:pPr marL="0" lvl="0" indent="0" algn="ctr">
                <a:lnSpc>
                  <a:spcPts val="3918"/>
                </a:lnSpc>
              </a:pPr>
              <a:r>
                <a:rPr lang="en-US" sz="2449" u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Lecturer</a:t>
              </a:r>
            </a:p>
            <a:p>
              <a:pPr marL="0" lvl="0" indent="0" algn="ctr">
                <a:lnSpc>
                  <a:spcPts val="3918"/>
                </a:lnSpc>
              </a:pPr>
              <a:r>
                <a:rPr lang="en-US" sz="2449" u="none" strike="noStrike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Nguyen Tat Thanh University 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EF651-A6E3-0F38-DAE3-BC23DC229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EDAAC3EC-0FBC-E094-6BB1-E3F6E30E69CD}"/>
              </a:ext>
            </a:extLst>
          </p:cNvPr>
          <p:cNvSpPr/>
          <p:nvPr/>
        </p:nvSpPr>
        <p:spPr>
          <a:xfrm rot="-2050806">
            <a:off x="14820824" y="7762031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312C2224-CED5-0D95-8287-5B5CF7C077E3}"/>
              </a:ext>
            </a:extLst>
          </p:cNvPr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8D7B374F-B2CA-53E1-D1D3-48D1A65768CC}"/>
              </a:ext>
            </a:extLst>
          </p:cNvPr>
          <p:cNvSpPr txBox="1"/>
          <p:nvPr/>
        </p:nvSpPr>
        <p:spPr>
          <a:xfrm>
            <a:off x="1787062" y="570470"/>
            <a:ext cx="14713876" cy="11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2. Preferred Learning Methods</a:t>
            </a:r>
          </a:p>
        </p:txBody>
      </p:sp>
      <p:pic>
        <p:nvPicPr>
          <p:cNvPr id="4" name="Picture 3" descr="A person and person shaking hands&#10;&#10;AI-generated content may be incorrect.">
            <a:extLst>
              <a:ext uri="{FF2B5EF4-FFF2-40B4-BE49-F238E27FC236}">
                <a16:creationId xmlns:a16="http://schemas.microsoft.com/office/drawing/2014/main" id="{0FF4B8EC-46C2-5338-B176-7B92781A6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0" b="96680" l="3060" r="97461">
                        <a14:foregroundMark x1="18750" y1="9277" x2="79557" y2="27441"/>
                        <a14:foregroundMark x1="79557" y1="27441" x2="84961" y2="31934"/>
                        <a14:foregroundMark x1="84961" y1="31934" x2="83659" y2="30762"/>
                        <a14:foregroundMark x1="13932" y1="37988" x2="14388" y2="75391"/>
                        <a14:foregroundMark x1="14388" y1="75391" x2="15234" y2="79785"/>
                        <a14:foregroundMark x1="3060" y1="48438" x2="8268" y2="52344"/>
                        <a14:foregroundMark x1="44010" y1="24219" x2="43164" y2="49121"/>
                        <a14:foregroundMark x1="88867" y1="48438" x2="93685" y2="51758"/>
                        <a14:foregroundMark x1="81901" y1="43262" x2="83464" y2="81348"/>
                        <a14:foregroundMark x1="83464" y1="81348" x2="86719" y2="92871"/>
                        <a14:foregroundMark x1="76237" y1="72656" x2="89583" y2="71973"/>
                        <a14:foregroundMark x1="89583" y1="71973" x2="97591" y2="73926"/>
                        <a14:foregroundMark x1="6510" y1="32129" x2="7682" y2="20996"/>
                        <a14:foregroundMark x1="7682" y1="20996" x2="12630" y2="22949"/>
                        <a14:foregroundMark x1="70573" y1="5957" x2="84505" y2="17773"/>
                        <a14:foregroundMark x1="7813" y1="98730" x2="13411" y2="94238"/>
                        <a14:foregroundMark x1="13411" y1="94238" x2="13932" y2="94238"/>
                        <a14:foregroundMark x1="33529" y1="7910" x2="52539" y2="28320"/>
                        <a14:foregroundMark x1="52539" y1="28320" x2="62565" y2="43848"/>
                        <a14:foregroundMark x1="62565" y1="43848" x2="64063" y2="49707"/>
                        <a14:foregroundMark x1="17448" y1="36035" x2="41406" y2="29004"/>
                        <a14:foregroundMark x1="41406" y1="29004" x2="65820" y2="19727"/>
                        <a14:foregroundMark x1="56641" y1="33398" x2="72917" y2="34082"/>
                        <a14:foregroundMark x1="72917" y1="34082" x2="78841" y2="37598"/>
                        <a14:foregroundMark x1="78841" y1="37598" x2="79297" y2="36719"/>
                        <a14:foregroundMark x1="18294" y1="90918" x2="91732" y2="96484"/>
                        <a14:foregroundMark x1="91732" y1="96484" x2="91927" y2="96777"/>
                        <a14:foregroundMark x1="57487" y1="82422" x2="64063" y2="90234"/>
                        <a14:foregroundMark x1="71029" y1="4688" x2="74479" y2="8594"/>
                        <a14:foregroundMark x1="58854" y1="85742" x2="71484" y2="87695"/>
                        <a14:foregroundMark x1="20508" y1="73926" x2="27865" y2="77832"/>
                        <a14:foregroundMark x1="17839" y1="8594" x2="22656" y2="9277"/>
                        <a14:foregroundMark x1="81901" y1="5273" x2="84505" y2="13184"/>
                        <a14:foregroundMark x1="24414" y1="4004" x2="29427" y2="10059"/>
                        <a14:foregroundMark x1="29427" y1="10059" x2="29622" y2="10547"/>
                        <a14:foregroundMark x1="30078" y1="6641" x2="36849" y2="7227"/>
                        <a14:foregroundMark x1="36849" y1="7227" x2="40495" y2="4688"/>
                        <a14:foregroundMark x1="32227" y1="36719" x2="39193" y2="47754"/>
                        <a14:foregroundMark x1="41406" y1="4004" x2="46159" y2="5273"/>
                        <a14:foregroundMark x1="49219" y1="5273" x2="61328" y2="5859"/>
                        <a14:foregroundMark x1="61328" y1="5859" x2="74414" y2="4004"/>
                        <a14:foregroundMark x1="74414" y1="4004" x2="80143" y2="4004"/>
                        <a14:foregroundMark x1="23112" y1="4688" x2="44596" y2="5273"/>
                        <a14:foregroundMark x1="44596" y1="5273" x2="58138" y2="4004"/>
                        <a14:foregroundMark x1="58138" y1="4004" x2="65169" y2="4004"/>
                        <a14:foregroundMark x1="65169" y1="4004" x2="66211" y2="3320"/>
                        <a14:foregroundMark x1="89779" y1="45801" x2="93229" y2="49707"/>
                        <a14:foregroundMark x1="90625" y1="46484" x2="92839" y2="48438"/>
                        <a14:backgroundMark x1="49674" y1="57617" x2="50130" y2="67676"/>
                        <a14:backgroundMark x1="50130" y1="67676" x2="50521" y2="68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9400" y="1892300"/>
            <a:ext cx="12649200" cy="84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31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4FAF1-B77E-ABEF-442C-05DE36A5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861EFC4F-864C-5B0D-90A4-0FD753986891}"/>
              </a:ext>
            </a:extLst>
          </p:cNvPr>
          <p:cNvSpPr/>
          <p:nvPr/>
        </p:nvSpPr>
        <p:spPr>
          <a:xfrm rot="-2050806">
            <a:off x="14820824" y="7762031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CEBE5046-2DAC-E04E-E809-812D776A0836}"/>
              </a:ext>
            </a:extLst>
          </p:cNvPr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DC80AD93-4906-79C5-FB8A-AFA76621550B}"/>
              </a:ext>
            </a:extLst>
          </p:cNvPr>
          <p:cNvSpPr txBox="1"/>
          <p:nvPr/>
        </p:nvSpPr>
        <p:spPr>
          <a:xfrm>
            <a:off x="436331" y="555283"/>
            <a:ext cx="17415338" cy="1183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3. Core Communicative Functions</a:t>
            </a:r>
          </a:p>
        </p:txBody>
      </p:sp>
      <p:pic>
        <p:nvPicPr>
          <p:cNvPr id="3" name="Picture 2" descr="A person at a reception desk&#10;&#10;AI-generated content may be incorrect.">
            <a:extLst>
              <a:ext uri="{FF2B5EF4-FFF2-40B4-BE49-F238E27FC236}">
                <a16:creationId xmlns:a16="http://schemas.microsoft.com/office/drawing/2014/main" id="{02E4E48A-4D44-CDAC-D810-E04D7CDDD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86" b="50274" l="10000" r="90000"/>
                    </a14:imgEffect>
                  </a14:imgLayer>
                </a14:imgProps>
              </a:ext>
            </a:extLst>
          </a:blip>
          <a:srcRect b="44140"/>
          <a:stretch>
            <a:fillRect/>
          </a:stretch>
        </p:blipFill>
        <p:spPr>
          <a:xfrm>
            <a:off x="0" y="2492842"/>
            <a:ext cx="10731234" cy="599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F4E67-029B-0088-B3FA-441BA05D9A00}"/>
              </a:ext>
            </a:extLst>
          </p:cNvPr>
          <p:cNvSpPr txBox="1"/>
          <p:nvPr/>
        </p:nvSpPr>
        <p:spPr>
          <a:xfrm>
            <a:off x="9177867" y="2384730"/>
            <a:ext cx="6890402" cy="608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Check-in/check-out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Handling complaints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Giving directions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Making small talk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Answering phone calls professionally</a:t>
            </a:r>
          </a:p>
        </p:txBody>
      </p:sp>
    </p:spTree>
    <p:extLst>
      <p:ext uri="{BB962C8B-B14F-4D97-AF65-F5344CB8AC3E}">
        <p14:creationId xmlns:p14="http://schemas.microsoft.com/office/powerpoint/2010/main" val="1599228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57ACA-FF46-AC38-D612-7F7E0016B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E4004A5-9CFA-AC28-E652-1615B6FB188D}"/>
              </a:ext>
            </a:extLst>
          </p:cNvPr>
          <p:cNvSpPr/>
          <p:nvPr/>
        </p:nvSpPr>
        <p:spPr>
          <a:xfrm rot="-2050806">
            <a:off x="14820824" y="7762031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207E498-8068-6058-A23F-8720F2AD889D}"/>
              </a:ext>
            </a:extLst>
          </p:cNvPr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553CD3EA-D539-B032-D5BD-734365A00625}"/>
              </a:ext>
            </a:extLst>
          </p:cNvPr>
          <p:cNvSpPr txBox="1"/>
          <p:nvPr/>
        </p:nvSpPr>
        <p:spPr>
          <a:xfrm>
            <a:off x="1787062" y="389811"/>
            <a:ext cx="14713876" cy="11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4. AI: Curiosity meets Caution</a:t>
            </a:r>
          </a:p>
        </p:txBody>
      </p:sp>
      <p:pic>
        <p:nvPicPr>
          <p:cNvPr id="8" name="Picture 7" descr="A person and person with laptops&#10;&#10;AI-generated content may be incorrect.">
            <a:extLst>
              <a:ext uri="{FF2B5EF4-FFF2-40B4-BE49-F238E27FC236}">
                <a16:creationId xmlns:a16="http://schemas.microsoft.com/office/drawing/2014/main" id="{EA3766E6-D10D-6D24-3DD4-4E581F02B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48" b="99023" l="3776" r="94401">
                        <a14:foregroundMark x1="27591" y1="45213" x2="37370" y2="80762"/>
                        <a14:foregroundMark x1="25027" y1="35889" x2="25378" y2="37166"/>
                        <a14:foregroundMark x1="22787" y1="27748" x2="23949" y2="31973"/>
                        <a14:foregroundMark x1="16927" y1="6445" x2="19282" y2="15005"/>
                        <a14:foregroundMark x1="37370" y1="80762" x2="37435" y2="86230"/>
                        <a14:foregroundMark x1="5339" y1="53418" x2="16602" y2="60645"/>
                        <a14:foregroundMark x1="16602" y1="60645" x2="17969" y2="66895"/>
                        <a14:foregroundMark x1="17969" y1="66895" x2="16667" y2="70410"/>
                        <a14:foregroundMark x1="8398" y1="24316" x2="13216" y2="25195"/>
                        <a14:foregroundMark x1="13216" y1="25195" x2="15820" y2="27246"/>
                        <a14:foregroundMark x1="23047" y1="26367" x2="35742" y2="26855"/>
                        <a14:foregroundMark x1="35742" y1="26855" x2="37695" y2="26367"/>
                        <a14:foregroundMark x1="17513" y1="6445" x2="25846" y2="13086"/>
                        <a14:foregroundMark x1="26628" y1="8984" x2="36133" y2="9766"/>
                        <a14:foregroundMark x1="36133" y1="9766" x2="36914" y2="10254"/>
                        <a14:foregroundMark x1="2539" y1="70020" x2="3971" y2="76953"/>
                        <a14:foregroundMark x1="3971" y1="76953" x2="7161" y2="81055"/>
                        <a14:foregroundMark x1="7161" y1="81055" x2="8073" y2="84082"/>
                        <a14:foregroundMark x1="17773" y1="91602" x2="25260" y2="87402"/>
                        <a14:foregroundMark x1="5078" y1="10645" x2="12240" y2="11426"/>
                        <a14:foregroundMark x1="10026" y1="13086" x2="14128" y2="11914"/>
                        <a14:foregroundMark x1="14128" y1="11914" x2="14453" y2="12695"/>
                        <a14:foregroundMark x1="33854" y1="51758" x2="43294" y2="52930"/>
                        <a14:foregroundMark x1="43294" y1="52930" x2="43815" y2="53418"/>
                        <a14:foregroundMark x1="55143" y1="7324" x2="94466" y2="7715"/>
                        <a14:foregroundMark x1="75651" y1="20215" x2="86979" y2="34082"/>
                        <a14:foregroundMark x1="86979" y1="34082" x2="87240" y2="34668"/>
                        <a14:foregroundMark x1="57096" y1="33496" x2="67643" y2="28027"/>
                        <a14:foregroundMark x1="83919" y1="28516" x2="89844" y2="28516"/>
                        <a14:foregroundMark x1="89844" y1="28516" x2="90625" y2="28906"/>
                        <a14:foregroundMark x1="67643" y1="40918" x2="78906" y2="80762"/>
                        <a14:foregroundMark x1="78906" y1="80762" x2="79492" y2="99023"/>
                        <a14:backgroundMark x1="19987" y1="20605" x2="26628" y2="18066"/>
                        <a14:backgroundMark x1="21354" y1="20996" x2="20247" y2="25977"/>
                        <a14:backgroundMark x1="22786" y1="33008" x2="25846" y2="34668"/>
                        <a14:backgroundMark x1="21940" y1="38477" x2="34961" y2="38867"/>
                        <a14:backgroundMark x1="24154" y1="43848" x2="26953" y2="44238"/>
                        <a14:backgroundMark x1="22461" y1="39258" x2="26432" y2="39648"/>
                        <a14:backgroundMark x1="26432" y1="39648" x2="29427" y2="41797"/>
                        <a14:backgroundMark x1="25260" y1="43457" x2="28060" y2="44238"/>
                        <a14:backgroundMark x1="19987" y1="15625" x2="19141" y2="22266"/>
                        <a14:backgroundMark x1="21680" y1="22266" x2="21680" y2="28418"/>
                        <a14:backgroundMark x1="21680" y1="28418" x2="22201" y2="31348"/>
                        <a14:backgroundMark x1="17773" y1="16406" x2="19987" y2="16406"/>
                        <a14:backgroundMark x1="27474" y1="42188" x2="22201" y2="42578"/>
                        <a14:backgroundMark x1="22201" y1="42578" x2="22201" y2="4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6576" y="1748367"/>
            <a:ext cx="128016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8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28CC6-5F02-2C3A-B30D-54DA36B21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722F81F5-4237-6F58-FEFE-0659BE57BB8D}"/>
              </a:ext>
            </a:extLst>
          </p:cNvPr>
          <p:cNvSpPr/>
          <p:nvPr/>
        </p:nvSpPr>
        <p:spPr>
          <a:xfrm rot="-2050806">
            <a:off x="14820824" y="7762031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9B382E03-87FB-5DF2-AEBD-E863BF0813FD}"/>
              </a:ext>
            </a:extLst>
          </p:cNvPr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825B97E2-0159-695C-6E99-519EE8D4F4B9}"/>
              </a:ext>
            </a:extLst>
          </p:cNvPr>
          <p:cNvSpPr txBox="1"/>
          <p:nvPr/>
        </p:nvSpPr>
        <p:spPr>
          <a:xfrm>
            <a:off x="1787062" y="389811"/>
            <a:ext cx="14713876" cy="11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4. AI: Curiosity meets Caution</a:t>
            </a:r>
          </a:p>
        </p:txBody>
      </p:sp>
      <p:pic>
        <p:nvPicPr>
          <p:cNvPr id="3" name="Picture 2" descr="A person and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A71E3E4C-A94C-AC16-14FB-37A958617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573405"/>
            <a:ext cx="8737600" cy="87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12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B7F8D-A190-9596-8CC9-4BDBB8274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A54C6DF8-2BAE-B5EA-0ACF-4B99B465F0E7}"/>
              </a:ext>
            </a:extLst>
          </p:cNvPr>
          <p:cNvSpPr/>
          <p:nvPr/>
        </p:nvSpPr>
        <p:spPr>
          <a:xfrm rot="-2050806">
            <a:off x="14820824" y="7762031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8976A06E-975F-EB87-389D-02FE177C3F73}"/>
              </a:ext>
            </a:extLst>
          </p:cNvPr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DA0774FD-3297-0E54-9B66-C9A4C241633A}"/>
              </a:ext>
            </a:extLst>
          </p:cNvPr>
          <p:cNvSpPr txBox="1"/>
          <p:nvPr/>
        </p:nvSpPr>
        <p:spPr>
          <a:xfrm>
            <a:off x="1787062" y="570470"/>
            <a:ext cx="14713876" cy="11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5. Constraints on all sides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EA4B95-0537-4ECB-7C54-5D59EF214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750623"/>
              </p:ext>
            </p:extLst>
          </p:nvPr>
        </p:nvGraphicFramePr>
        <p:xfrm>
          <a:off x="838200" y="2327136"/>
          <a:ext cx="16641649" cy="5542729"/>
        </p:xfrm>
        <a:graphic>
          <a:graphicData uri="http://schemas.openxmlformats.org/drawingml/2006/table">
            <a:tbl>
              <a:tblPr/>
              <a:tblGrid>
                <a:gridCol w="7924595">
                  <a:extLst>
                    <a:ext uri="{9D8B030D-6E8A-4147-A177-3AD203B41FA5}">
                      <a16:colId xmlns:a16="http://schemas.microsoft.com/office/drawing/2014/main" val="3675874185"/>
                    </a:ext>
                  </a:extLst>
                </a:gridCol>
                <a:gridCol w="8717054">
                  <a:extLst>
                    <a:ext uri="{9D8B030D-6E8A-4147-A177-3AD203B41FA5}">
                      <a16:colId xmlns:a16="http://schemas.microsoft.com/office/drawing/2014/main" val="352538997"/>
                    </a:ext>
                  </a:extLst>
                </a:gridCol>
              </a:tblGrid>
              <a:tr h="113996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Learners</a:t>
                      </a:r>
                      <a:endParaRPr lang="en-US" sz="4400" dirty="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Instructors / Stakeholders</a:t>
                      </a:r>
                      <a:endParaRPr lang="en-US" sz="44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350548"/>
                  </a:ext>
                </a:extLst>
              </a:tr>
              <a:tr h="1309199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n-US" sz="4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Limited time due to shift work</a:t>
                      </a:r>
                      <a:endParaRPr lang="en-US" sz="4400" dirty="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n-US" sz="4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Low budget, high expectations</a:t>
                      </a:r>
                      <a:endParaRPr lang="en-US" sz="4400" dirty="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2113"/>
                  </a:ext>
                </a:extLst>
              </a:tr>
              <a:tr h="1546783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Limited tech access (e.g., no laptops)</a:t>
                      </a:r>
                      <a:endParaRPr lang="en-US" sz="44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n-US" sz="4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Lack of training in AI tools</a:t>
                      </a:r>
                      <a:endParaRPr lang="en-US" sz="4400" dirty="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576883"/>
                  </a:ext>
                </a:extLst>
              </a:tr>
              <a:tr h="1546783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n-US" sz="4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Low digital literacy for some staff</a:t>
                      </a:r>
                      <a:endParaRPr lang="en-US" sz="44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n-US" sz="4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Desire for plug-and-play syllabus formats</a:t>
                      </a:r>
                      <a:endParaRPr lang="en-US" sz="4400" dirty="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5930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E9D54048-A1A6-E579-A7E8-FEBE758E4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49" y="3460749"/>
            <a:ext cx="34274449" cy="212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58561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340D3-819F-14A8-AA8C-623C12EE8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09D6F2-84F1-F293-7335-0067D7BD9078}"/>
              </a:ext>
            </a:extLst>
          </p:cNvPr>
          <p:cNvSpPr/>
          <p:nvPr/>
        </p:nvSpPr>
        <p:spPr>
          <a:xfrm>
            <a:off x="49527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E1F7D54-E388-CA58-9E8D-C426ED9988EA}"/>
              </a:ext>
            </a:extLst>
          </p:cNvPr>
          <p:cNvSpPr/>
          <p:nvPr/>
        </p:nvSpPr>
        <p:spPr>
          <a:xfrm flipH="1">
            <a:off x="956313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39CF4D8-8078-1878-2B97-C6EA097B547C}"/>
              </a:ext>
            </a:extLst>
          </p:cNvPr>
          <p:cNvSpPr txBox="1"/>
          <p:nvPr/>
        </p:nvSpPr>
        <p:spPr>
          <a:xfrm>
            <a:off x="1771519" y="4972050"/>
            <a:ext cx="14744962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 dirty="0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Syllabus Design &amp; AI Integration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6DC543A-DFF4-778C-B0CB-6083A9AB7BA0}"/>
              </a:ext>
            </a:extLst>
          </p:cNvPr>
          <p:cNvGrpSpPr/>
          <p:nvPr/>
        </p:nvGrpSpPr>
        <p:grpSpPr>
          <a:xfrm>
            <a:off x="8287420" y="3020492"/>
            <a:ext cx="1713160" cy="171316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3CDF041-30C4-A42A-2DFC-80D3364EDE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094B1BD-30D5-9B8B-8987-C708366B51F3}"/>
                </a:ext>
              </a:extLst>
            </p:cNvPr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</a:pPr>
              <a:r>
                <a:rPr lang="en-US" sz="5600" b="1" dirty="0">
                  <a:solidFill>
                    <a:srgbClr val="F5F5F4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2767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4753D-7EAB-D3D3-83D3-7DF3A133A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D5F372DB-C8F4-A86E-5F16-3DFE72464874}"/>
              </a:ext>
            </a:extLst>
          </p:cNvPr>
          <p:cNvSpPr/>
          <p:nvPr/>
        </p:nvSpPr>
        <p:spPr>
          <a:xfrm rot="-2050806">
            <a:off x="14820824" y="7762031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A8EF70B-F268-DDE0-CD78-BEF3079447FF}"/>
              </a:ext>
            </a:extLst>
          </p:cNvPr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BC1B5112-0C6F-8664-7E24-6321AE1DAD29}"/>
              </a:ext>
            </a:extLst>
          </p:cNvPr>
          <p:cNvSpPr txBox="1"/>
          <p:nvPr/>
        </p:nvSpPr>
        <p:spPr>
          <a:xfrm>
            <a:off x="1787062" y="1562100"/>
            <a:ext cx="14713876" cy="11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What guided the syllabus?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58129E1-D73C-7DD2-0D9C-204A4D04C034}"/>
              </a:ext>
            </a:extLst>
          </p:cNvPr>
          <p:cNvSpPr/>
          <p:nvPr/>
        </p:nvSpPr>
        <p:spPr>
          <a:xfrm>
            <a:off x="930987" y="3788058"/>
            <a:ext cx="4572000" cy="1600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/>
              <a:t>Task-based learning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953974-0033-2AFC-F334-D84AD9C25FBA}"/>
              </a:ext>
            </a:extLst>
          </p:cNvPr>
          <p:cNvSpPr/>
          <p:nvPr/>
        </p:nvSpPr>
        <p:spPr>
          <a:xfrm>
            <a:off x="7018693" y="3796335"/>
            <a:ext cx="4572000" cy="1600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/>
              <a:t>Flexible delivery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AB8980-14D6-9293-EC8D-CB51D041CED6}"/>
              </a:ext>
            </a:extLst>
          </p:cNvPr>
          <p:cNvSpPr/>
          <p:nvPr/>
        </p:nvSpPr>
        <p:spPr>
          <a:xfrm>
            <a:off x="13106400" y="3788058"/>
            <a:ext cx="4572000" cy="1600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/>
              <a:t>Low-tech friendly</a:t>
            </a:r>
          </a:p>
        </p:txBody>
      </p:sp>
    </p:spTree>
    <p:extLst>
      <p:ext uri="{BB962C8B-B14F-4D97-AF65-F5344CB8AC3E}">
        <p14:creationId xmlns:p14="http://schemas.microsoft.com/office/powerpoint/2010/main" val="486618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13B43-943F-FDAE-C489-CA6DA7A9A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877524CC-FB37-A8CD-69C9-B1A8269D5061}"/>
              </a:ext>
            </a:extLst>
          </p:cNvPr>
          <p:cNvSpPr/>
          <p:nvPr/>
        </p:nvSpPr>
        <p:spPr>
          <a:xfrm rot="-2050806">
            <a:off x="14820824" y="7762031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89495126-D785-AB31-4348-C7B2714D0DAB}"/>
              </a:ext>
            </a:extLst>
          </p:cNvPr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571C508-DDDB-08C7-A069-B6FF1D1C6551}"/>
              </a:ext>
            </a:extLst>
          </p:cNvPr>
          <p:cNvSpPr txBox="1"/>
          <p:nvPr/>
        </p:nvSpPr>
        <p:spPr>
          <a:xfrm>
            <a:off x="1787062" y="755884"/>
            <a:ext cx="14713876" cy="11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Course Structure Overview: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4D824-08B9-1D04-006D-0BF598091256}"/>
              </a:ext>
            </a:extLst>
          </p:cNvPr>
          <p:cNvSpPr txBox="1"/>
          <p:nvPr/>
        </p:nvSpPr>
        <p:spPr>
          <a:xfrm>
            <a:off x="2209800" y="2142678"/>
            <a:ext cx="1471387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The course runs for </a:t>
            </a:r>
            <a:r>
              <a:rPr lang="en-US" sz="4800" b="1" i="0" u="none" strike="noStrike" dirty="0">
                <a:solidFill>
                  <a:srgbClr val="000000"/>
                </a:solidFill>
                <a:effectLst/>
                <a:latin typeface="+mj-lt"/>
              </a:rPr>
              <a:t>10 weeks</a:t>
            </a: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, with </a:t>
            </a:r>
            <a:r>
              <a:rPr lang="en-US" sz="4800" b="1" i="0" u="none" strike="noStrike" dirty="0">
                <a:solidFill>
                  <a:srgbClr val="000000"/>
                </a:solidFill>
                <a:effectLst/>
                <a:latin typeface="+mj-lt"/>
              </a:rPr>
              <a:t>2 sessions per week</a:t>
            </a: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, each lasting </a:t>
            </a:r>
            <a:r>
              <a:rPr lang="en-US" sz="4800" b="1" i="0" u="none" strike="noStrike" dirty="0">
                <a:solidFill>
                  <a:srgbClr val="000000"/>
                </a:solidFill>
                <a:effectLst/>
                <a:latin typeface="+mj-lt"/>
              </a:rPr>
              <a:t>90 minutes</a:t>
            </a: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algn="just" rtl="0">
              <a:buNone/>
            </a:pP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Each week focuses on one real-life hotel interaction, such as:</a:t>
            </a:r>
          </a:p>
          <a:p>
            <a:pPr marL="685800" indent="-685800" algn="just" rtl="0" fontAlgn="base"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Week 1: Check-in procedures</a:t>
            </a:r>
          </a:p>
          <a:p>
            <a:pPr marL="685800" indent="-685800" algn="just" rtl="0" fontAlgn="base"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Week 4: Giving directions</a:t>
            </a:r>
          </a:p>
          <a:p>
            <a:pPr marL="685800" indent="-685800" algn="just" rtl="0" fontAlgn="base"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Week 6: Handling guest complaints</a:t>
            </a:r>
          </a:p>
          <a:p>
            <a:pPr marL="685800" indent="-685800" algn="just" rtl="0" fontAlgn="base"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Week 9: Phone etiquette</a:t>
            </a:r>
          </a:p>
        </p:txBody>
      </p:sp>
    </p:spTree>
    <p:extLst>
      <p:ext uri="{BB962C8B-B14F-4D97-AF65-F5344CB8AC3E}">
        <p14:creationId xmlns:p14="http://schemas.microsoft.com/office/powerpoint/2010/main" val="1108847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B5BC7-A0E8-B674-E4DA-631548E48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215897D9-41C2-F5C6-CD12-4C999B3BD54C}"/>
              </a:ext>
            </a:extLst>
          </p:cNvPr>
          <p:cNvSpPr/>
          <p:nvPr/>
        </p:nvSpPr>
        <p:spPr>
          <a:xfrm rot="-2050806">
            <a:off x="14820824" y="7762031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B953265-ACB6-DC95-1BEA-AD17479FC2CD}"/>
              </a:ext>
            </a:extLst>
          </p:cNvPr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B37821E9-4624-0061-EB2F-2446C8ED0FF7}"/>
              </a:ext>
            </a:extLst>
          </p:cNvPr>
          <p:cNvSpPr txBox="1"/>
          <p:nvPr/>
        </p:nvSpPr>
        <p:spPr>
          <a:xfrm>
            <a:off x="2039475" y="570470"/>
            <a:ext cx="14713876" cy="11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Suggested AI Tools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F342C0-AE6B-1B00-ED00-768EF18C7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28687"/>
              </p:ext>
            </p:extLst>
          </p:nvPr>
        </p:nvGraphicFramePr>
        <p:xfrm>
          <a:off x="1243013" y="2335610"/>
          <a:ext cx="16306800" cy="5817394"/>
        </p:xfrm>
        <a:graphic>
          <a:graphicData uri="http://schemas.openxmlformats.org/drawingml/2006/table">
            <a:tbl>
              <a:tblPr/>
              <a:tblGrid>
                <a:gridCol w="4362477">
                  <a:extLst>
                    <a:ext uri="{9D8B030D-6E8A-4147-A177-3AD203B41FA5}">
                      <a16:colId xmlns:a16="http://schemas.microsoft.com/office/drawing/2014/main" val="3567239930"/>
                    </a:ext>
                  </a:extLst>
                </a:gridCol>
                <a:gridCol w="6088806">
                  <a:extLst>
                    <a:ext uri="{9D8B030D-6E8A-4147-A177-3AD203B41FA5}">
                      <a16:colId xmlns:a16="http://schemas.microsoft.com/office/drawing/2014/main" val="2586626979"/>
                    </a:ext>
                  </a:extLst>
                </a:gridCol>
                <a:gridCol w="5855517">
                  <a:extLst>
                    <a:ext uri="{9D8B030D-6E8A-4147-A177-3AD203B41FA5}">
                      <a16:colId xmlns:a16="http://schemas.microsoft.com/office/drawing/2014/main" val="2008551126"/>
                    </a:ext>
                  </a:extLst>
                </a:gridCol>
              </a:tblGrid>
              <a:tr h="84928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AI Tool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Function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Why This Tool?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689921"/>
                  </a:ext>
                </a:extLst>
              </a:tr>
              <a:tr h="146180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Chat GPT (Free)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Practice check-in dialogues, handle complaints</a:t>
                      </a:r>
                      <a:endParaRPr lang="en-US" sz="3200" dirty="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Flexible prompt-based practice, easy access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8787935"/>
                  </a:ext>
                </a:extLst>
              </a:tr>
              <a:tr h="1168769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ELSA Speak (Freemium)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Pronunciation feedback, fluency scoring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Great for pronunciation-heavy tasks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274807"/>
                  </a:ext>
                </a:extLst>
              </a:tr>
              <a:tr h="1168769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YouTube (Guided Search)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Watch model receptionist interactions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Input enhancement for lower-level learners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939686"/>
                  </a:ext>
                </a:extLst>
              </a:tr>
              <a:tr h="1168769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Google Docs + ChatGPT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Draft emails, confirmation messages</a:t>
                      </a:r>
                      <a:endParaRPr lang="en-US" sz="320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Personalized writing support</a:t>
                      </a:r>
                      <a:endParaRPr lang="en-US" sz="3200" dirty="0">
                        <a:effectLst/>
                        <a:latin typeface="+mj-lt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54421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5BD2176-802F-9399-3277-762980E1A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3287713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92118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383B4-BD37-F2C9-DCE5-6B4D2CF2F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FEFF8B4-5CB5-443F-70D4-A36A6EFAA16C}"/>
              </a:ext>
            </a:extLst>
          </p:cNvPr>
          <p:cNvSpPr/>
          <p:nvPr/>
        </p:nvSpPr>
        <p:spPr>
          <a:xfrm>
            <a:off x="49527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A68A516-EA78-CE72-BAAE-36E0C850C69E}"/>
              </a:ext>
            </a:extLst>
          </p:cNvPr>
          <p:cNvSpPr/>
          <p:nvPr/>
        </p:nvSpPr>
        <p:spPr>
          <a:xfrm flipH="1">
            <a:off x="956313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884DBBD-FC8E-D1B6-DDA4-36918F5CA40D}"/>
              </a:ext>
            </a:extLst>
          </p:cNvPr>
          <p:cNvSpPr txBox="1"/>
          <p:nvPr/>
        </p:nvSpPr>
        <p:spPr>
          <a:xfrm>
            <a:off x="1771519" y="4972050"/>
            <a:ext cx="14744962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 dirty="0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Conclusion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2F7FE35-C08C-57DC-30CF-59C142C1E8C7}"/>
              </a:ext>
            </a:extLst>
          </p:cNvPr>
          <p:cNvGrpSpPr/>
          <p:nvPr/>
        </p:nvGrpSpPr>
        <p:grpSpPr>
          <a:xfrm>
            <a:off x="8287420" y="3020492"/>
            <a:ext cx="1713160" cy="171316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0249415-960D-0005-7C63-7E33C75A8B7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018C885-CC65-CD08-582E-1776F61CEE2E}"/>
                </a:ext>
              </a:extLst>
            </p:cNvPr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</a:pPr>
              <a:r>
                <a:rPr lang="en-US" sz="5600" b="1" dirty="0">
                  <a:solidFill>
                    <a:srgbClr val="F5F5F4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507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7234" y="4004483"/>
            <a:ext cx="842787" cy="84278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>
                  <a:solidFill>
                    <a:srgbClr val="F5F5F4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01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47234" y="5133020"/>
            <a:ext cx="842787" cy="84278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>
                  <a:solidFill>
                    <a:srgbClr val="F5F5F4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02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47234" y="6261557"/>
            <a:ext cx="842787" cy="84278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>
                  <a:solidFill>
                    <a:srgbClr val="F5F5F4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03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43754" y="3989575"/>
            <a:ext cx="842787" cy="8427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>
                  <a:solidFill>
                    <a:srgbClr val="F5F5F4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04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777621" y="5208281"/>
            <a:ext cx="842787" cy="84278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>
                  <a:solidFill>
                    <a:srgbClr val="F5F5F4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05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777621" y="6336818"/>
            <a:ext cx="842787" cy="84278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>
                  <a:solidFill>
                    <a:srgbClr val="F5F5F4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06</a:t>
              </a:r>
            </a:p>
          </p:txBody>
        </p:sp>
      </p:grpSp>
      <p:sp>
        <p:nvSpPr>
          <p:cNvPr id="23" name="AutoShape 23"/>
          <p:cNvSpPr/>
          <p:nvPr/>
        </p:nvSpPr>
        <p:spPr>
          <a:xfrm flipH="1">
            <a:off x="9144000" y="3430340"/>
            <a:ext cx="0" cy="422839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 flipV="1">
            <a:off x="-787038" y="-580547"/>
            <a:ext cx="3631477" cy="3534637"/>
          </a:xfrm>
          <a:custGeom>
            <a:avLst/>
            <a:gdLst/>
            <a:ahLst/>
            <a:cxnLst/>
            <a:rect l="l" t="t" r="r" b="b"/>
            <a:pathLst>
              <a:path w="3631477" h="3534637">
                <a:moveTo>
                  <a:pt x="0" y="3534637"/>
                </a:moveTo>
                <a:lnTo>
                  <a:pt x="3631476" y="3534637"/>
                </a:lnTo>
                <a:lnTo>
                  <a:pt x="3631476" y="0"/>
                </a:lnTo>
                <a:lnTo>
                  <a:pt x="0" y="0"/>
                </a:lnTo>
                <a:lnTo>
                  <a:pt x="0" y="35346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 rot="-6010982">
            <a:off x="14681991" y="6799844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TextBox 26"/>
          <p:cNvSpPr txBox="1"/>
          <p:nvPr/>
        </p:nvSpPr>
        <p:spPr>
          <a:xfrm>
            <a:off x="2722903" y="885825"/>
            <a:ext cx="12842194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Agenda Overview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98438" y="4130602"/>
            <a:ext cx="4955083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Introduction &amp; Context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98438" y="5259139"/>
            <a:ext cx="4955083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Literature Review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98438" y="6383088"/>
            <a:ext cx="4955083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Research Methods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794958" y="4106519"/>
            <a:ext cx="4955083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Key Findings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29958" y="5322652"/>
            <a:ext cx="4955083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Proposed ESP Syllabus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828825" y="6462937"/>
            <a:ext cx="4956216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Conclusion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5706C-F181-3F81-FB4A-B8C7F8F7F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51E1FD0-5C2D-43DA-60D6-226D9B513F64}"/>
              </a:ext>
            </a:extLst>
          </p:cNvPr>
          <p:cNvSpPr/>
          <p:nvPr/>
        </p:nvSpPr>
        <p:spPr>
          <a:xfrm rot="-2050806">
            <a:off x="14820824" y="7762031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EA6F0FD5-9275-0F13-9B18-A4A269D3519F}"/>
              </a:ext>
            </a:extLst>
          </p:cNvPr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F7CB4060-803C-F8FE-B958-F958D2EE2F5B}"/>
              </a:ext>
            </a:extLst>
          </p:cNvPr>
          <p:cNvSpPr txBox="1"/>
          <p:nvPr/>
        </p:nvSpPr>
        <p:spPr>
          <a:xfrm>
            <a:off x="1787062" y="755884"/>
            <a:ext cx="14713876" cy="11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What we found?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3E75DB-F8F4-104D-2C93-6CB42724A816}"/>
              </a:ext>
            </a:extLst>
          </p:cNvPr>
          <p:cNvSpPr txBox="1"/>
          <p:nvPr/>
        </p:nvSpPr>
        <p:spPr>
          <a:xfrm>
            <a:off x="1295400" y="2142678"/>
            <a:ext cx="1562827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 rtl="0"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A needs-driven, communicative ESP syllabus is essential for hotel receptionists in Vietnam.</a:t>
            </a:r>
          </a:p>
          <a:p>
            <a:pPr marL="685800" indent="-685800" algn="just" rtl="0"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Learners want practical, task-based instruction, not school-style grammar drills.</a:t>
            </a:r>
          </a:p>
          <a:p>
            <a:pPr marL="685800" indent="-685800" algn="just" rtl="0"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AI tools, when used strategically, can bridge gaps in exposure, personalization, and confidence-building.</a:t>
            </a:r>
          </a:p>
          <a:p>
            <a:pPr marL="685800" indent="-685800" algn="just" rtl="0"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+mj-lt"/>
              </a:rPr>
              <a:t>But … without institutional support, many of these innovations may never reach the learners who need them most.</a:t>
            </a:r>
          </a:p>
        </p:txBody>
      </p:sp>
    </p:spTree>
    <p:extLst>
      <p:ext uri="{BB962C8B-B14F-4D97-AF65-F5344CB8AC3E}">
        <p14:creationId xmlns:p14="http://schemas.microsoft.com/office/powerpoint/2010/main" val="1233099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C9692-A892-70E7-BC67-C42DF4DA9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2C2F64EF-0C2C-CE78-02A6-A81E5B784338}"/>
              </a:ext>
            </a:extLst>
          </p:cNvPr>
          <p:cNvSpPr/>
          <p:nvPr/>
        </p:nvSpPr>
        <p:spPr>
          <a:xfrm rot="-2050806">
            <a:off x="14820824" y="7762031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1D4C89A-861D-1D75-1233-6CE05810236A}"/>
              </a:ext>
            </a:extLst>
          </p:cNvPr>
          <p:cNvSpPr/>
          <p:nvPr/>
        </p:nvSpPr>
        <p:spPr>
          <a:xfrm rot="6033604">
            <a:off x="-769749" y="-895133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3" name="Picture 2" descr="A diagram of a person with a computer and a calendar&#10;&#10;AI-generated content may be incorrect.">
            <a:extLst>
              <a:ext uri="{FF2B5EF4-FFF2-40B4-BE49-F238E27FC236}">
                <a16:creationId xmlns:a16="http://schemas.microsoft.com/office/drawing/2014/main" id="{64281692-485D-6777-C690-E12D7AB7D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633"/>
            <a:ext cx="18321867" cy="1221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49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27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956313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1771519" y="3467100"/>
            <a:ext cx="14744962" cy="205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810"/>
              </a:lnSpc>
            </a:pPr>
            <a:r>
              <a:rPr lang="en-US" sz="12007" b="1" dirty="0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Thank You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90909" y="5720363"/>
            <a:ext cx="12144441" cy="1113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342"/>
              </a:lnSpc>
              <a:spcBef>
                <a:spcPct val="0"/>
              </a:spcBef>
            </a:pPr>
            <a:r>
              <a:rPr lang="en-US" sz="4400" i="1" dirty="0">
                <a:solidFill>
                  <a:srgbClr val="000000"/>
                </a:solidFill>
                <a:latin typeface="+mj-lt"/>
                <a:ea typeface="Cy Grotesk Key Bold"/>
                <a:cs typeface="Cy Grotesk Key Bold"/>
                <a:sym typeface="Cy Grotesk Key Bold"/>
              </a:rPr>
              <a:t>“What do receptionists really need to say and do in English—and how can we help them do it better?”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27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956313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>
              <a:alphaModFix amt="6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1771519" y="4972050"/>
            <a:ext cx="14744962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>
                <a:solidFill>
                  <a:srgbClr val="C32157"/>
                </a:solidFill>
                <a:latin typeface="Cy Grotesk Key Bold"/>
                <a:ea typeface="Cy Grotesk Key Bold"/>
                <a:cs typeface="Cy Grotesk Key Bold"/>
                <a:sym typeface="Cy Grotesk Key Bold"/>
              </a:rPr>
              <a:t>Introduction &amp; Context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287420" y="3020492"/>
            <a:ext cx="1713160" cy="171316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</a:pPr>
              <a:r>
                <a:rPr lang="en-US" sz="5600" b="1">
                  <a:solidFill>
                    <a:srgbClr val="F5F5F4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01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Không có mô tả ảnh.">
            <a:extLst>
              <a:ext uri="{FF2B5EF4-FFF2-40B4-BE49-F238E27FC236}">
                <a16:creationId xmlns:a16="http://schemas.microsoft.com/office/drawing/2014/main" id="{4B7EDE92-AFC3-67DC-0B0D-B77752B7C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r="24766" b="15746"/>
          <a:stretch>
            <a:fillRect/>
          </a:stretch>
        </p:blipFill>
        <p:spPr bwMode="auto">
          <a:xfrm>
            <a:off x="990600" y="2181225"/>
            <a:ext cx="6042256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94B7C084-5A46-09F4-60B2-189AFC352525}"/>
              </a:ext>
            </a:extLst>
          </p:cNvPr>
          <p:cNvSpPr txBox="1"/>
          <p:nvPr/>
        </p:nvSpPr>
        <p:spPr>
          <a:xfrm>
            <a:off x="8021170" y="1367676"/>
            <a:ext cx="5791200" cy="808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865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Mr. Toan Vo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C0798-978E-E1FA-F3AF-9CCA4A9212CE}"/>
              </a:ext>
            </a:extLst>
          </p:cNvPr>
          <p:cNvSpPr txBox="1"/>
          <p:nvPr/>
        </p:nvSpPr>
        <p:spPr>
          <a:xfrm>
            <a:off x="7456624" y="2186668"/>
            <a:ext cx="9840776" cy="657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3600" dirty="0">
                <a:cs typeface="Arial" panose="020B0604020202020204" pitchFamily="34" charset="0"/>
              </a:rPr>
              <a:t>Research team leader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3600" dirty="0">
                <a:cs typeface="Arial" panose="020B0604020202020204" pitchFamily="34" charset="0"/>
              </a:rPr>
              <a:t>5 years working directly in the hospitality industry (front-desk receptionist, front office manager)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3600" dirty="0">
                <a:cs typeface="Arial" panose="020B0604020202020204" pitchFamily="34" charset="0"/>
              </a:rPr>
              <a:t>currently, full-time educator, university lecturer, ESP instructor at many city hotels and resorts in Nha Trang city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" sz="3200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A67EF-4632-2F06-A384-DFA83F683F78}"/>
              </a:ext>
            </a:extLst>
          </p:cNvPr>
          <p:cNvSpPr txBox="1"/>
          <p:nvPr/>
        </p:nvSpPr>
        <p:spPr>
          <a:xfrm>
            <a:off x="2666109" y="8409979"/>
            <a:ext cx="12955781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4000" b="1" dirty="0">
                <a:solidFill>
                  <a:srgbClr val="C00000"/>
                </a:solidFill>
                <a:cs typeface="Arial" panose="020B0604020202020204" pitchFamily="34" charset="0"/>
              </a:rPr>
              <a:t>→ gain permission to conduct research at Regalia Gold hotel 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DD814180-B0B2-27BB-6AB8-7A791CA4DC05}"/>
              </a:ext>
            </a:extLst>
          </p:cNvPr>
          <p:cNvSpPr/>
          <p:nvPr/>
        </p:nvSpPr>
        <p:spPr>
          <a:xfrm rot="-4833000">
            <a:off x="214596" y="-3084765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17BA6D9-7FB7-3915-9A69-DBCEE16FFC46}"/>
              </a:ext>
            </a:extLst>
          </p:cNvPr>
          <p:cNvSpPr/>
          <p:nvPr/>
        </p:nvSpPr>
        <p:spPr>
          <a:xfrm rot="-94022">
            <a:off x="14994109" y="-1647352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EF85994-17BF-882E-687B-D04A3810845E}"/>
              </a:ext>
            </a:extLst>
          </p:cNvPr>
          <p:cNvSpPr/>
          <p:nvPr/>
        </p:nvSpPr>
        <p:spPr>
          <a:xfrm rot="-8217237">
            <a:off x="-744790" y="8537510"/>
            <a:ext cx="2915234" cy="2837495"/>
          </a:xfrm>
          <a:custGeom>
            <a:avLst/>
            <a:gdLst/>
            <a:ahLst/>
            <a:cxnLst/>
            <a:rect l="l" t="t" r="r" b="b"/>
            <a:pathLst>
              <a:path w="2915234" h="2837495">
                <a:moveTo>
                  <a:pt x="0" y="0"/>
                </a:moveTo>
                <a:lnTo>
                  <a:pt x="2915235" y="0"/>
                </a:lnTo>
                <a:lnTo>
                  <a:pt x="2915235" y="2837495"/>
                </a:lnTo>
                <a:lnTo>
                  <a:pt x="0" y="28374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20047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833000">
            <a:off x="214596" y="-3084765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94022">
            <a:off x="14994109" y="-1647352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217237">
            <a:off x="-744790" y="8537510"/>
            <a:ext cx="2915234" cy="2837495"/>
          </a:xfrm>
          <a:custGeom>
            <a:avLst/>
            <a:gdLst/>
            <a:ahLst/>
            <a:cxnLst/>
            <a:rect l="l" t="t" r="r" b="b"/>
            <a:pathLst>
              <a:path w="2915234" h="2837495">
                <a:moveTo>
                  <a:pt x="0" y="0"/>
                </a:moveTo>
                <a:lnTo>
                  <a:pt x="2915235" y="0"/>
                </a:lnTo>
                <a:lnTo>
                  <a:pt x="2915235" y="2837495"/>
                </a:lnTo>
                <a:lnTo>
                  <a:pt x="0" y="283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TextBox 18"/>
          <p:cNvSpPr txBox="1"/>
          <p:nvPr/>
        </p:nvSpPr>
        <p:spPr>
          <a:xfrm>
            <a:off x="12363284" y="1998415"/>
            <a:ext cx="5791200" cy="808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865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Regalia Gold Hotel </a:t>
            </a:r>
          </a:p>
        </p:txBody>
      </p:sp>
      <p:pic>
        <p:nvPicPr>
          <p:cNvPr id="1026" name="Picture 2" descr="Regalia Gold Hotel, Nha Trang (giá cập nhật 2025)">
            <a:extLst>
              <a:ext uri="{FF2B5EF4-FFF2-40B4-BE49-F238E27FC236}">
                <a16:creationId xmlns:a16="http://schemas.microsoft.com/office/drawing/2014/main" id="{3C74A65F-D853-A4A3-5785-42AB61765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12" y="966698"/>
            <a:ext cx="11552177" cy="867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1E165D1-3645-5C0E-F155-7D58262EEB24}"/>
              </a:ext>
            </a:extLst>
          </p:cNvPr>
          <p:cNvSpPr txBox="1"/>
          <p:nvPr/>
        </p:nvSpPr>
        <p:spPr>
          <a:xfrm>
            <a:off x="12428508" y="3101909"/>
            <a:ext cx="5660751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3200" dirty="0">
                <a:cs typeface="Arial" panose="020B0604020202020204" pitchFamily="34" charset="0"/>
              </a:rPr>
              <a:t>A city hotel located in Nha Trang city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3200" dirty="0">
                <a:cs typeface="Arial" panose="020B0604020202020204" pitchFamily="34" charset="0"/>
              </a:rPr>
              <a:t>ESP Training course to be provided to new entrants, sponsored by the hotel 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3200" dirty="0">
                <a:cs typeface="Arial" panose="020B0604020202020204" pitchFamily="34" charset="0"/>
              </a:rPr>
              <a:t>Varying English background (lower to inter)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28FF4-79D0-161D-EF51-ABB1ECF9E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1F40725-CA0F-A78A-3C80-117472C6C5F0}"/>
              </a:ext>
            </a:extLst>
          </p:cNvPr>
          <p:cNvSpPr/>
          <p:nvPr/>
        </p:nvSpPr>
        <p:spPr>
          <a:xfrm rot="-4833000">
            <a:off x="214596" y="-3084765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39CD015-6E90-A3DF-6BAB-F4C034769290}"/>
              </a:ext>
            </a:extLst>
          </p:cNvPr>
          <p:cNvSpPr/>
          <p:nvPr/>
        </p:nvSpPr>
        <p:spPr>
          <a:xfrm rot="-94022">
            <a:off x="14773911" y="-1865726"/>
            <a:ext cx="4970778" cy="4376356"/>
          </a:xfrm>
          <a:custGeom>
            <a:avLst/>
            <a:gdLst/>
            <a:ahLst/>
            <a:cxnLst/>
            <a:rect l="l" t="t" r="r" b="b"/>
            <a:pathLst>
              <a:path w="4970778" h="4376356">
                <a:moveTo>
                  <a:pt x="0" y="0"/>
                </a:moveTo>
                <a:lnTo>
                  <a:pt x="4970778" y="0"/>
                </a:lnTo>
                <a:lnTo>
                  <a:pt x="4970778" y="4376356"/>
                </a:lnTo>
                <a:lnTo>
                  <a:pt x="0" y="4376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3286BA9-1003-B64C-425A-ACD71D614E3F}"/>
              </a:ext>
            </a:extLst>
          </p:cNvPr>
          <p:cNvGrpSpPr/>
          <p:nvPr/>
        </p:nvGrpSpPr>
        <p:grpSpPr>
          <a:xfrm>
            <a:off x="9409940" y="1832641"/>
            <a:ext cx="9267983" cy="1140977"/>
            <a:chOff x="0" y="0"/>
            <a:chExt cx="2440950" cy="30050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BB4755D-B886-1830-7C46-5EC06835FAC4}"/>
                </a:ext>
              </a:extLst>
            </p:cNvPr>
            <p:cNvSpPr/>
            <p:nvPr/>
          </p:nvSpPr>
          <p:spPr>
            <a:xfrm>
              <a:off x="0" y="0"/>
              <a:ext cx="2440950" cy="300504"/>
            </a:xfrm>
            <a:custGeom>
              <a:avLst/>
              <a:gdLst/>
              <a:ahLst/>
              <a:cxnLst/>
              <a:rect l="l" t="t" r="r" b="b"/>
              <a:pathLst>
                <a:path w="2440950" h="300504">
                  <a:moveTo>
                    <a:pt x="54297" y="0"/>
                  </a:moveTo>
                  <a:lnTo>
                    <a:pt x="2386653" y="0"/>
                  </a:lnTo>
                  <a:cubicBezTo>
                    <a:pt x="2416641" y="0"/>
                    <a:pt x="2440950" y="24310"/>
                    <a:pt x="2440950" y="54297"/>
                  </a:cubicBezTo>
                  <a:lnTo>
                    <a:pt x="2440950" y="246207"/>
                  </a:lnTo>
                  <a:cubicBezTo>
                    <a:pt x="2440950" y="276195"/>
                    <a:pt x="2416641" y="300504"/>
                    <a:pt x="2386653" y="300504"/>
                  </a:cubicBezTo>
                  <a:lnTo>
                    <a:pt x="54297" y="300504"/>
                  </a:lnTo>
                  <a:cubicBezTo>
                    <a:pt x="39897" y="300504"/>
                    <a:pt x="26086" y="294784"/>
                    <a:pt x="15903" y="284601"/>
                  </a:cubicBezTo>
                  <a:cubicBezTo>
                    <a:pt x="5721" y="274418"/>
                    <a:pt x="0" y="260608"/>
                    <a:pt x="0" y="246207"/>
                  </a:cubicBezTo>
                  <a:lnTo>
                    <a:pt x="0" y="54297"/>
                  </a:lnTo>
                  <a:cubicBezTo>
                    <a:pt x="0" y="24310"/>
                    <a:pt x="24310" y="0"/>
                    <a:pt x="54297" y="0"/>
                  </a:cubicBezTo>
                  <a:close/>
                </a:path>
              </a:pathLst>
            </a:custGeom>
            <a:solidFill>
              <a:srgbClr val="FF997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076950D-1586-71A3-6414-E25B1B8A8228}"/>
                </a:ext>
              </a:extLst>
            </p:cNvPr>
            <p:cNvSpPr txBox="1"/>
            <p:nvPr/>
          </p:nvSpPr>
          <p:spPr>
            <a:xfrm>
              <a:off x="0" y="-66675"/>
              <a:ext cx="2440950" cy="367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🌐 Vietnam’s tourism boom</a:t>
              </a: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0C9F1F-866B-ACE0-83E6-782C87868CAB}"/>
              </a:ext>
            </a:extLst>
          </p:cNvPr>
          <p:cNvSpPr/>
          <p:nvPr/>
        </p:nvSpPr>
        <p:spPr>
          <a:xfrm rot="-8217237">
            <a:off x="-744790" y="8537510"/>
            <a:ext cx="2915234" cy="2837495"/>
          </a:xfrm>
          <a:custGeom>
            <a:avLst/>
            <a:gdLst/>
            <a:ahLst/>
            <a:cxnLst/>
            <a:rect l="l" t="t" r="r" b="b"/>
            <a:pathLst>
              <a:path w="2915234" h="2837495">
                <a:moveTo>
                  <a:pt x="0" y="0"/>
                </a:moveTo>
                <a:lnTo>
                  <a:pt x="2915235" y="0"/>
                </a:lnTo>
                <a:lnTo>
                  <a:pt x="2915235" y="2837495"/>
                </a:lnTo>
                <a:lnTo>
                  <a:pt x="0" y="283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370C885E-9EC8-1712-4DDD-6E7247EB8CE9}"/>
              </a:ext>
            </a:extLst>
          </p:cNvPr>
          <p:cNvGrpSpPr/>
          <p:nvPr/>
        </p:nvGrpSpPr>
        <p:grpSpPr>
          <a:xfrm>
            <a:off x="9409940" y="3830025"/>
            <a:ext cx="9267983" cy="1140977"/>
            <a:chOff x="0" y="0"/>
            <a:chExt cx="2440950" cy="30050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2339D3A-2462-5727-8B65-BA826FEBF7EF}"/>
                </a:ext>
              </a:extLst>
            </p:cNvPr>
            <p:cNvSpPr/>
            <p:nvPr/>
          </p:nvSpPr>
          <p:spPr>
            <a:xfrm>
              <a:off x="0" y="0"/>
              <a:ext cx="2440950" cy="300504"/>
            </a:xfrm>
            <a:custGeom>
              <a:avLst/>
              <a:gdLst/>
              <a:ahLst/>
              <a:cxnLst/>
              <a:rect l="l" t="t" r="r" b="b"/>
              <a:pathLst>
                <a:path w="2440950" h="300504">
                  <a:moveTo>
                    <a:pt x="54297" y="0"/>
                  </a:moveTo>
                  <a:lnTo>
                    <a:pt x="2386653" y="0"/>
                  </a:lnTo>
                  <a:cubicBezTo>
                    <a:pt x="2416641" y="0"/>
                    <a:pt x="2440950" y="24310"/>
                    <a:pt x="2440950" y="54297"/>
                  </a:cubicBezTo>
                  <a:lnTo>
                    <a:pt x="2440950" y="246207"/>
                  </a:lnTo>
                  <a:cubicBezTo>
                    <a:pt x="2440950" y="276195"/>
                    <a:pt x="2416641" y="300504"/>
                    <a:pt x="2386653" y="300504"/>
                  </a:cubicBezTo>
                  <a:lnTo>
                    <a:pt x="54297" y="300504"/>
                  </a:lnTo>
                  <a:cubicBezTo>
                    <a:pt x="39897" y="300504"/>
                    <a:pt x="26086" y="294784"/>
                    <a:pt x="15903" y="284601"/>
                  </a:cubicBezTo>
                  <a:cubicBezTo>
                    <a:pt x="5721" y="274418"/>
                    <a:pt x="0" y="260608"/>
                    <a:pt x="0" y="246207"/>
                  </a:cubicBezTo>
                  <a:lnTo>
                    <a:pt x="0" y="54297"/>
                  </a:lnTo>
                  <a:cubicBezTo>
                    <a:pt x="0" y="24310"/>
                    <a:pt x="24310" y="0"/>
                    <a:pt x="54297" y="0"/>
                  </a:cubicBezTo>
                  <a:close/>
                </a:path>
              </a:pathLst>
            </a:custGeom>
            <a:solidFill>
              <a:srgbClr val="FF997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BB73841-32B3-4618-7FA8-918040BEF4D4}"/>
                </a:ext>
              </a:extLst>
            </p:cNvPr>
            <p:cNvSpPr txBox="1"/>
            <p:nvPr/>
          </p:nvSpPr>
          <p:spPr>
            <a:xfrm>
              <a:off x="0" y="-66675"/>
              <a:ext cx="2440950" cy="367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🛎️ Hotel receptionists are brand ambassadors</a:t>
              </a: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79622A3-1847-5C9A-69E6-E4ED3CA29BAE}"/>
              </a:ext>
            </a:extLst>
          </p:cNvPr>
          <p:cNvGrpSpPr/>
          <p:nvPr/>
        </p:nvGrpSpPr>
        <p:grpSpPr>
          <a:xfrm>
            <a:off x="9409940" y="5828252"/>
            <a:ext cx="9267983" cy="1140977"/>
            <a:chOff x="0" y="0"/>
            <a:chExt cx="2440950" cy="300504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6F93AF4-A097-D0F6-6C8D-C09368617145}"/>
                </a:ext>
              </a:extLst>
            </p:cNvPr>
            <p:cNvSpPr/>
            <p:nvPr/>
          </p:nvSpPr>
          <p:spPr>
            <a:xfrm>
              <a:off x="0" y="0"/>
              <a:ext cx="2440950" cy="300504"/>
            </a:xfrm>
            <a:custGeom>
              <a:avLst/>
              <a:gdLst/>
              <a:ahLst/>
              <a:cxnLst/>
              <a:rect l="l" t="t" r="r" b="b"/>
              <a:pathLst>
                <a:path w="2440950" h="300504">
                  <a:moveTo>
                    <a:pt x="54297" y="0"/>
                  </a:moveTo>
                  <a:lnTo>
                    <a:pt x="2386653" y="0"/>
                  </a:lnTo>
                  <a:cubicBezTo>
                    <a:pt x="2416641" y="0"/>
                    <a:pt x="2440950" y="24310"/>
                    <a:pt x="2440950" y="54297"/>
                  </a:cubicBezTo>
                  <a:lnTo>
                    <a:pt x="2440950" y="246207"/>
                  </a:lnTo>
                  <a:cubicBezTo>
                    <a:pt x="2440950" y="276195"/>
                    <a:pt x="2416641" y="300504"/>
                    <a:pt x="2386653" y="300504"/>
                  </a:cubicBezTo>
                  <a:lnTo>
                    <a:pt x="54297" y="300504"/>
                  </a:lnTo>
                  <a:cubicBezTo>
                    <a:pt x="39897" y="300504"/>
                    <a:pt x="26086" y="294784"/>
                    <a:pt x="15903" y="284601"/>
                  </a:cubicBezTo>
                  <a:cubicBezTo>
                    <a:pt x="5721" y="274418"/>
                    <a:pt x="0" y="260608"/>
                    <a:pt x="0" y="246207"/>
                  </a:cubicBezTo>
                  <a:lnTo>
                    <a:pt x="0" y="54297"/>
                  </a:lnTo>
                  <a:cubicBezTo>
                    <a:pt x="0" y="24310"/>
                    <a:pt x="24310" y="0"/>
                    <a:pt x="54297" y="0"/>
                  </a:cubicBezTo>
                  <a:close/>
                </a:path>
              </a:pathLst>
            </a:custGeom>
            <a:solidFill>
              <a:srgbClr val="FF997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8AF887C-438B-5802-F29D-9D75E753FF79}"/>
                </a:ext>
              </a:extLst>
            </p:cNvPr>
            <p:cNvSpPr txBox="1"/>
            <p:nvPr/>
          </p:nvSpPr>
          <p:spPr>
            <a:xfrm>
              <a:off x="0" y="-66675"/>
              <a:ext cx="2440950" cy="367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🎯 General English is not enough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81C2103-A3D1-434E-51DE-1966C70AD8C0}"/>
              </a:ext>
            </a:extLst>
          </p:cNvPr>
          <p:cNvGrpSpPr/>
          <p:nvPr/>
        </p:nvGrpSpPr>
        <p:grpSpPr>
          <a:xfrm>
            <a:off x="9409940" y="7826479"/>
            <a:ext cx="9267983" cy="1140977"/>
            <a:chOff x="0" y="0"/>
            <a:chExt cx="2440950" cy="300504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9529EFF-403C-FE1D-7FBF-B826A0F5E2DF}"/>
                </a:ext>
              </a:extLst>
            </p:cNvPr>
            <p:cNvSpPr/>
            <p:nvPr/>
          </p:nvSpPr>
          <p:spPr>
            <a:xfrm>
              <a:off x="0" y="0"/>
              <a:ext cx="2440950" cy="300504"/>
            </a:xfrm>
            <a:custGeom>
              <a:avLst/>
              <a:gdLst/>
              <a:ahLst/>
              <a:cxnLst/>
              <a:rect l="l" t="t" r="r" b="b"/>
              <a:pathLst>
                <a:path w="2440950" h="300504">
                  <a:moveTo>
                    <a:pt x="54297" y="0"/>
                  </a:moveTo>
                  <a:lnTo>
                    <a:pt x="2386653" y="0"/>
                  </a:lnTo>
                  <a:cubicBezTo>
                    <a:pt x="2416641" y="0"/>
                    <a:pt x="2440950" y="24310"/>
                    <a:pt x="2440950" y="54297"/>
                  </a:cubicBezTo>
                  <a:lnTo>
                    <a:pt x="2440950" y="246207"/>
                  </a:lnTo>
                  <a:cubicBezTo>
                    <a:pt x="2440950" y="276195"/>
                    <a:pt x="2416641" y="300504"/>
                    <a:pt x="2386653" y="300504"/>
                  </a:cubicBezTo>
                  <a:lnTo>
                    <a:pt x="54297" y="300504"/>
                  </a:lnTo>
                  <a:cubicBezTo>
                    <a:pt x="39897" y="300504"/>
                    <a:pt x="26086" y="294784"/>
                    <a:pt x="15903" y="284601"/>
                  </a:cubicBezTo>
                  <a:cubicBezTo>
                    <a:pt x="5721" y="274418"/>
                    <a:pt x="0" y="260608"/>
                    <a:pt x="0" y="246207"/>
                  </a:cubicBezTo>
                  <a:lnTo>
                    <a:pt x="0" y="54297"/>
                  </a:lnTo>
                  <a:cubicBezTo>
                    <a:pt x="0" y="24310"/>
                    <a:pt x="24310" y="0"/>
                    <a:pt x="54297" y="0"/>
                  </a:cubicBezTo>
                  <a:close/>
                </a:path>
              </a:pathLst>
            </a:custGeom>
            <a:solidFill>
              <a:srgbClr val="FF997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5520F913-D0F2-0425-E490-AF49D3D68077}"/>
                </a:ext>
              </a:extLst>
            </p:cNvPr>
            <p:cNvSpPr txBox="1"/>
            <p:nvPr/>
          </p:nvSpPr>
          <p:spPr>
            <a:xfrm>
              <a:off x="0" y="-66675"/>
              <a:ext cx="2440950" cy="367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📞  Core skills needed</a:t>
              </a: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FD3F35C9-0659-3DEF-4D87-64E24820612F}"/>
              </a:ext>
            </a:extLst>
          </p:cNvPr>
          <p:cNvSpPr/>
          <p:nvPr/>
        </p:nvSpPr>
        <p:spPr>
          <a:xfrm>
            <a:off x="1028700" y="3060689"/>
            <a:ext cx="7903686" cy="5275710"/>
          </a:xfrm>
          <a:custGeom>
            <a:avLst/>
            <a:gdLst/>
            <a:ahLst/>
            <a:cxnLst/>
            <a:rect l="l" t="t" r="r" b="b"/>
            <a:pathLst>
              <a:path w="7903686" h="5275710">
                <a:moveTo>
                  <a:pt x="0" y="0"/>
                </a:moveTo>
                <a:lnTo>
                  <a:pt x="7903686" y="0"/>
                </a:lnTo>
                <a:lnTo>
                  <a:pt x="7903686" y="5275711"/>
                </a:lnTo>
                <a:lnTo>
                  <a:pt x="0" y="52757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92383AF-F821-8A00-8EB2-6C2E6F804BFD}"/>
              </a:ext>
            </a:extLst>
          </p:cNvPr>
          <p:cNvSpPr txBox="1"/>
          <p:nvPr/>
        </p:nvSpPr>
        <p:spPr>
          <a:xfrm>
            <a:off x="1028700" y="933450"/>
            <a:ext cx="790368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5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Why focus on receptionist? </a:t>
            </a:r>
          </a:p>
        </p:txBody>
      </p:sp>
    </p:spTree>
    <p:extLst>
      <p:ext uri="{BB962C8B-B14F-4D97-AF65-F5344CB8AC3E}">
        <p14:creationId xmlns:p14="http://schemas.microsoft.com/office/powerpoint/2010/main" val="1247125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1390" y="-649244"/>
            <a:ext cx="21178139" cy="11912703"/>
          </a:xfrm>
          <a:custGeom>
            <a:avLst/>
            <a:gdLst/>
            <a:ahLst/>
            <a:cxnLst/>
            <a:rect l="l" t="t" r="r" b="b"/>
            <a:pathLst>
              <a:path w="21178139" h="11912703">
                <a:moveTo>
                  <a:pt x="0" y="0"/>
                </a:moveTo>
                <a:lnTo>
                  <a:pt x="21178138" y="0"/>
                </a:lnTo>
                <a:lnTo>
                  <a:pt x="21178138" y="11912703"/>
                </a:lnTo>
                <a:lnTo>
                  <a:pt x="0" y="11912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13" b="-931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0" y="1263066"/>
            <a:ext cx="4498715" cy="4538427"/>
          </a:xfrm>
          <a:custGeom>
            <a:avLst/>
            <a:gdLst/>
            <a:ahLst/>
            <a:cxnLst/>
            <a:rect l="l" t="t" r="r" b="b"/>
            <a:pathLst>
              <a:path w="4498715" h="4538427">
                <a:moveTo>
                  <a:pt x="4498715" y="0"/>
                </a:moveTo>
                <a:lnTo>
                  <a:pt x="0" y="0"/>
                </a:lnTo>
                <a:lnTo>
                  <a:pt x="0" y="4538426"/>
                </a:lnTo>
                <a:lnTo>
                  <a:pt x="4498715" y="4538426"/>
                </a:lnTo>
                <a:lnTo>
                  <a:pt x="44987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7180183" y="985646"/>
            <a:ext cx="4682560" cy="4114800"/>
          </a:xfrm>
          <a:custGeom>
            <a:avLst/>
            <a:gdLst/>
            <a:ahLst/>
            <a:cxnLst/>
            <a:rect l="l" t="t" r="r" b="b"/>
            <a:pathLst>
              <a:path w="4682560" h="4114800">
                <a:moveTo>
                  <a:pt x="0" y="0"/>
                </a:moveTo>
                <a:lnTo>
                  <a:pt x="4682560" y="0"/>
                </a:lnTo>
                <a:lnTo>
                  <a:pt x="46825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Box 10"/>
          <p:cNvSpPr txBox="1"/>
          <p:nvPr/>
        </p:nvSpPr>
        <p:spPr>
          <a:xfrm>
            <a:off x="2836506" y="46012"/>
            <a:ext cx="13068143" cy="98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7"/>
              </a:lnSpc>
              <a:spcBef>
                <a:spcPct val="0"/>
              </a:spcBef>
            </a:pPr>
            <a:r>
              <a:rPr lang="en-US" sz="5655" b="1">
                <a:solidFill>
                  <a:srgbClr val="F5F5F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Current Training - What’s missing?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7795" y="2228193"/>
            <a:ext cx="3343126" cy="1563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8"/>
              </a:lnSpc>
              <a:spcBef>
                <a:spcPct val="0"/>
              </a:spcBef>
            </a:pPr>
            <a:r>
              <a:rPr lang="en-US" sz="2963" b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What’s taught: </a:t>
            </a:r>
            <a:r>
              <a:rPr lang="en-US" sz="296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“Present Perfect Tense”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99014" y="1704318"/>
            <a:ext cx="3343126" cy="2086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8"/>
              </a:lnSpc>
              <a:spcBef>
                <a:spcPct val="0"/>
              </a:spcBef>
            </a:pPr>
            <a:r>
              <a:rPr lang="en-US" sz="2963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What’s Needed:</a:t>
            </a:r>
            <a:r>
              <a:rPr lang="en-US" sz="2963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“How to say ‘Let me fix this for you’ to a guest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34715" y="32385"/>
            <a:ext cx="8653285" cy="10254615"/>
            <a:chOff x="0" y="0"/>
            <a:chExt cx="2279054" cy="2700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9054" cy="2700804"/>
            </a:xfrm>
            <a:custGeom>
              <a:avLst/>
              <a:gdLst/>
              <a:ahLst/>
              <a:cxnLst/>
              <a:rect l="l" t="t" r="r" b="b"/>
              <a:pathLst>
                <a:path w="2279054" h="2700804">
                  <a:moveTo>
                    <a:pt x="0" y="0"/>
                  </a:moveTo>
                  <a:lnTo>
                    <a:pt x="2279054" y="0"/>
                  </a:lnTo>
                  <a:lnTo>
                    <a:pt x="2279054" y="2700804"/>
                  </a:lnTo>
                  <a:lnTo>
                    <a:pt x="0" y="2700804"/>
                  </a:lnTo>
                  <a:close/>
                </a:path>
              </a:pathLst>
            </a:custGeom>
            <a:solidFill>
              <a:srgbClr val="FF568E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79054" cy="2738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305953">
            <a:off x="15425341" y="-665069"/>
            <a:ext cx="3667917" cy="3570106"/>
          </a:xfrm>
          <a:custGeom>
            <a:avLst/>
            <a:gdLst/>
            <a:ahLst/>
            <a:cxnLst/>
            <a:rect l="l" t="t" r="r" b="b"/>
            <a:pathLst>
              <a:path w="3667917" h="3570106">
                <a:moveTo>
                  <a:pt x="0" y="0"/>
                </a:moveTo>
                <a:lnTo>
                  <a:pt x="3667918" y="0"/>
                </a:lnTo>
                <a:lnTo>
                  <a:pt x="3667918" y="3570106"/>
                </a:lnTo>
                <a:lnTo>
                  <a:pt x="0" y="357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10787821" y="3360306"/>
            <a:ext cx="6023715" cy="6202023"/>
          </a:xfrm>
          <a:custGeom>
            <a:avLst/>
            <a:gdLst/>
            <a:ahLst/>
            <a:cxnLst/>
            <a:rect l="l" t="t" r="r" b="b"/>
            <a:pathLst>
              <a:path w="6023715" h="6202023">
                <a:moveTo>
                  <a:pt x="0" y="0"/>
                </a:moveTo>
                <a:lnTo>
                  <a:pt x="6023714" y="0"/>
                </a:lnTo>
                <a:lnTo>
                  <a:pt x="6023714" y="6202023"/>
                </a:lnTo>
                <a:lnTo>
                  <a:pt x="0" y="6202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9827267" y="2127135"/>
            <a:ext cx="3744184" cy="123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59"/>
              </a:lnSpc>
            </a:pPr>
            <a:r>
              <a:rPr lang="en-US" sz="3099" b="1">
                <a:solidFill>
                  <a:srgbClr val="F5F5F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Traditional ESP </a:t>
            </a:r>
            <a:r>
              <a:rPr lang="en-US" sz="3099">
                <a:solidFill>
                  <a:srgbClr val="F5F5F4"/>
                </a:solidFill>
                <a:latin typeface="Public Sans"/>
                <a:ea typeface="Public Sans"/>
                <a:cs typeface="Public Sans"/>
                <a:sym typeface="Public Sans"/>
              </a:rPr>
              <a:t>(books, chalkboard)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45940" y="2127135"/>
            <a:ext cx="4342060" cy="123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099" b="1">
                <a:solidFill>
                  <a:srgbClr val="F5F5F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AI-Enhanced</a:t>
            </a:r>
          </a:p>
          <a:p>
            <a:pPr marL="0" lvl="0" indent="0" algn="ctr">
              <a:lnSpc>
                <a:spcPts val="4959"/>
              </a:lnSpc>
            </a:pPr>
            <a:r>
              <a:rPr lang="en-US" sz="3099">
                <a:solidFill>
                  <a:srgbClr val="F5F5F4"/>
                </a:solidFill>
                <a:latin typeface="Public Sans"/>
                <a:ea typeface="Public Sans"/>
                <a:cs typeface="Public Sans"/>
                <a:sym typeface="Public Sans"/>
              </a:rPr>
              <a:t> (chatbots, simulations)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00E77-7106-673D-B1E6-B8D32A9B72CC}"/>
              </a:ext>
            </a:extLst>
          </p:cNvPr>
          <p:cNvSpPr txBox="1"/>
          <p:nvPr/>
        </p:nvSpPr>
        <p:spPr>
          <a:xfrm>
            <a:off x="400094" y="2136164"/>
            <a:ext cx="876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C00000"/>
                </a:solidFill>
                <a:effectLst/>
                <a:latin typeface="+mj-lt"/>
              </a:rPr>
              <a:t>1</a:t>
            </a:r>
            <a:r>
              <a:rPr lang="en-US" sz="3600" b="1" i="0" u="none" strike="noStrike" baseline="30000" dirty="0">
                <a:solidFill>
                  <a:srgbClr val="C00000"/>
                </a:solidFill>
                <a:effectLst/>
                <a:latin typeface="+mj-lt"/>
              </a:rPr>
              <a:t>st</a:t>
            </a:r>
            <a:r>
              <a:rPr lang="en-US" sz="3600" b="1" i="0" u="none" strike="noStrike" dirty="0">
                <a:solidFill>
                  <a:srgbClr val="C00000"/>
                </a:solidFill>
                <a:effectLst/>
                <a:latin typeface="+mj-lt"/>
              </a:rPr>
              <a:t> goal: 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+mj-lt"/>
              </a:rPr>
              <a:t>What do learners actually need to say and do in English to succeed in their job? </a:t>
            </a:r>
            <a:endParaRPr lang="en-VN" sz="36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F08E79-E23F-D359-5CE1-DA160040E0D9}"/>
              </a:ext>
            </a:extLst>
          </p:cNvPr>
          <p:cNvSpPr txBox="1"/>
          <p:nvPr/>
        </p:nvSpPr>
        <p:spPr>
          <a:xfrm>
            <a:off x="400094" y="3510141"/>
            <a:ext cx="86532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n-US" sz="3600" b="1" i="0" u="none" strike="noStrike" dirty="0">
                <a:solidFill>
                  <a:srgbClr val="C00000"/>
                </a:solidFill>
                <a:effectLst/>
              </a:rPr>
              <a:t>2</a:t>
            </a:r>
            <a:r>
              <a:rPr lang="en-US" sz="3600" b="1" i="0" u="none" strike="noStrike" baseline="30000" dirty="0">
                <a:solidFill>
                  <a:srgbClr val="C00000"/>
                </a:solidFill>
                <a:effectLst/>
              </a:rPr>
              <a:t>nd</a:t>
            </a:r>
            <a:r>
              <a:rPr lang="en-US" sz="3600" b="1" i="0" u="none" strike="noStrike" dirty="0">
                <a:solidFill>
                  <a:srgbClr val="C00000"/>
                </a:solidFill>
                <a:effectLst/>
              </a:rPr>
              <a:t> goal: 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</a:rPr>
              <a:t>how AI can serve as a bridge—addressing key limitations in ESP training:</a:t>
            </a: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</a:rPr>
              <a:t>Can it support instructors who 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lack industry background?</a:t>
            </a: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</a:rPr>
              <a:t>Can it generate 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authentic, dynamic scenarios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</a:rPr>
              <a:t> for learners to practice?</a:t>
            </a: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</a:rPr>
              <a:t>And can it scale 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personalized feedback 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</a:rPr>
              <a:t>for learners with varying levels and needs?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17823EB3-F902-74A3-2E61-A6A816C7B5B7}"/>
              </a:ext>
            </a:extLst>
          </p:cNvPr>
          <p:cNvSpPr txBox="1"/>
          <p:nvPr/>
        </p:nvSpPr>
        <p:spPr>
          <a:xfrm>
            <a:off x="1297736" y="1112010"/>
            <a:ext cx="6858000" cy="808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65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C3215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Research Questions: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1092</Words>
  <Application>Microsoft Macintosh PowerPoint</Application>
  <PresentationFormat>Custom</PresentationFormat>
  <Paragraphs>184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Public Sans Italics</vt:lpstr>
      <vt:lpstr>Public Sans Bold Italics</vt:lpstr>
      <vt:lpstr>Catamaran</vt:lpstr>
      <vt:lpstr>Inter Bold</vt:lpstr>
      <vt:lpstr>Public Sans Bold</vt:lpstr>
      <vt:lpstr>Arial</vt:lpstr>
      <vt:lpstr>Cy Grotesk Key Semi-Bold</vt:lpstr>
      <vt:lpstr>Courier New</vt:lpstr>
      <vt:lpstr>Calibri</vt:lpstr>
      <vt:lpstr>Public Sans</vt:lpstr>
      <vt:lpstr>Cormorant Garamond</vt:lpstr>
      <vt:lpstr>Cy Grotesk Key Bold</vt:lpstr>
      <vt:lpstr>Cy Grotesk Key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AI-ehanced needs analysis and ESP syllabus design for hotel receptionists in Vietnam</dc:title>
  <cp:lastModifiedBy>Trinh_Nguyen</cp:lastModifiedBy>
  <cp:revision>5</cp:revision>
  <dcterms:created xsi:type="dcterms:W3CDTF">2006-08-16T00:00:00Z</dcterms:created>
  <dcterms:modified xsi:type="dcterms:W3CDTF">2025-08-04T17:07:03Z</dcterms:modified>
  <dc:identifier>DAGu5kRbTm4</dc:identifier>
</cp:coreProperties>
</file>