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4" r:id="rId15"/>
    <p:sldId id="266" r:id="rId16"/>
    <p:sldId id="270" r:id="rId17"/>
    <p:sldId id="267" r:id="rId18"/>
    <p:sldId id="268" r:id="rId19"/>
    <p:sldId id="269" r:id="rId20"/>
    <p:sldId id="271" r:id="rId21"/>
    <p:sldId id="272" r:id="rId22"/>
    <p:sldId id="275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833D8-2F81-4A8B-B0A4-8C43F3C2001B}" v="112" dt="2026-08-04T02:33:30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859" autoAdjust="0"/>
  </p:normalViewPr>
  <p:slideViewPr>
    <p:cSldViewPr snapToGrid="0">
      <p:cViewPr varScale="1">
        <p:scale>
          <a:sx n="65" d="100"/>
          <a:sy n="65" d="100"/>
        </p:scale>
        <p:origin x="13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54985008593476"/>
          <c:y val="0"/>
          <c:w val="0.71369252750423151"/>
          <c:h val="0.7025253787720979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Importance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D94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607-4154-A76F-24A5CCDD3C56}"/>
              </c:ext>
            </c:extLst>
          </c:dPt>
          <c:dPt>
            <c:idx val="1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607-4154-A76F-24A5CCDD3C56}"/>
              </c:ext>
            </c:extLst>
          </c:dPt>
          <c:dPt>
            <c:idx val="2"/>
            <c:bubble3D val="0"/>
            <c:spPr>
              <a:solidFill>
                <a:srgbClr val="5EEA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607-4154-A76F-24A5CCDD3C56}"/>
              </c:ext>
            </c:extLst>
          </c:dPt>
          <c:dPt>
            <c:idx val="3"/>
            <c:bubble3D val="0"/>
            <c:spPr>
              <a:solidFill>
                <a:srgbClr val="EF6F5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607-4154-A76F-24A5CCDD3C56}"/>
              </c:ext>
            </c:extLst>
          </c:dPt>
          <c:cat>
            <c:strRef>
              <c:f>Sheet1!$A$2:$A$5</c:f>
              <c:strCache>
                <c:ptCount val="4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Strongly disagree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60.6</c:v>
                </c:pt>
                <c:pt idx="1">
                  <c:v>34.799999999999997</c:v>
                </c:pt>
                <c:pt idx="2">
                  <c:v>3.3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07-4154-A76F-24A5CCDD3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587658401788219E-2"/>
          <c:y val="0.92088955792593286"/>
          <c:w val="0.93641234159821174"/>
          <c:h val="6.1187566887370488E-2"/>
        </c:manualLayout>
      </c:layout>
      <c:overlay val="0"/>
      <c:txPr>
        <a:bodyPr/>
        <a:lstStyle/>
        <a:p>
          <a:pPr>
            <a:defRPr sz="1100">
              <a:solidFill>
                <a:srgbClr val="5B6B78"/>
              </a:solidFill>
              <a:latin typeface="Segoe UI"/>
              <a:cs typeface="Segoe U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 response (%)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0E3B39"/>
                    </a:solidFill>
                    <a:latin typeface="Segoe U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Presentations</c:v>
                </c:pt>
                <c:pt idx="1">
                  <c:v>Case studies &amp;
real examples</c:v>
                </c:pt>
                <c:pt idx="2">
                  <c:v>Interactive
(discussion, role-play)</c:v>
                </c:pt>
                <c:pt idx="3">
                  <c:v>Hands-on
practical exercises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94.2</c:v>
                </c:pt>
                <c:pt idx="1">
                  <c:v>90.3</c:v>
                </c:pt>
                <c:pt idx="2">
                  <c:v>90</c:v>
                </c:pt>
                <c:pt idx="3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38-4E8B-BEBF-FE718FF4A9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E293B"/>
                </a:solidFill>
                <a:latin typeface="Segoe U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80"/>
        </c:scaling>
        <c:delete val="0"/>
        <c:axPos val="b"/>
        <c:majorGridlines>
          <c:spPr>
            <a:ln w="6350" cap="flat">
              <a:solidFill>
                <a:srgbClr val="EAF3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86.5</c:v>
                </c:pt>
                <c:pt idx="1">
                  <c:v>80.599999999999994</c:v>
                </c:pt>
                <c:pt idx="2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A3-4796-ADCB-2579AF5E80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5EEAD4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12.9</c:v>
                </c:pt>
                <c:pt idx="1">
                  <c:v>17.399999999999999</c:v>
                </c:pt>
                <c:pt idx="2">
                  <c:v>18.7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A3-4796-ADCB-2579AF5E80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EF6F53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0.6</c:v>
                </c:pt>
                <c:pt idx="1">
                  <c:v>2</c:v>
                </c:pt>
                <c:pt idx="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A3-4796-ADCB-2579AF5E8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E293B"/>
                </a:solidFill>
                <a:latin typeface="Segoe U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b"/>
        <c:majorGridlines>
          <c:spPr>
            <a:ln w="6350" cap="flat">
              <a:solidFill>
                <a:srgbClr val="EAF3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5B6B78"/>
              </a:solidFill>
              <a:latin typeface="Segoe UI"/>
              <a:cs typeface="Segoe U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248CAC-DE10-4B3B-AE4D-ECA7D9B2642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4A4747-5484-4585-B277-A25C818FBDC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BC-  a compulsory course for third-year Business English majors at HUFLIT</a:t>
          </a:r>
        </a:p>
      </dgm:t>
    </dgm:pt>
    <dgm:pt modelId="{E0B33158-0C87-4A40-A4E6-2226CC956597}" type="parTrans" cxnId="{57383505-5AE0-4DD7-8157-2DED3CB24A5B}">
      <dgm:prSet/>
      <dgm:spPr/>
      <dgm:t>
        <a:bodyPr/>
        <a:lstStyle/>
        <a:p>
          <a:endParaRPr lang="en-US"/>
        </a:p>
      </dgm:t>
    </dgm:pt>
    <dgm:pt modelId="{007E4E4D-2B6D-4E13-A310-3B115E04C268}" type="sibTrans" cxnId="{57383505-5AE0-4DD7-8157-2DED3CB24A5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32FE1E7-C4D9-46FB-856E-0263D641B5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Covers digital-age workplace </a:t>
          </a:r>
          <a:r>
            <a:rPr lang="en-US" sz="2400" dirty="0" err="1"/>
            <a:t>commu</a:t>
          </a:r>
          <a:r>
            <a:rPr lang="en-US" sz="2400" dirty="0"/>
            <a:t>., face-to-face and virtual meetings, expert writing, business etiquette and intercultural skills</a:t>
          </a:r>
        </a:p>
      </dgm:t>
    </dgm:pt>
    <dgm:pt modelId="{BE379E3E-6E9E-4BCD-BC33-44C7A82D4C72}" type="parTrans" cxnId="{62D1B357-E29E-4FB6-8535-79E0F6B946F6}">
      <dgm:prSet/>
      <dgm:spPr/>
      <dgm:t>
        <a:bodyPr/>
        <a:lstStyle/>
        <a:p>
          <a:endParaRPr lang="en-US"/>
        </a:p>
      </dgm:t>
    </dgm:pt>
    <dgm:pt modelId="{1F9E4CFF-A9F4-4575-9260-4EA7D62EA824}" type="sibTrans" cxnId="{62D1B357-E29E-4FB6-8535-79E0F6B946F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318518-A743-4B35-983C-E6151EBC33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dirty="0"/>
            <a:t>Challenge: heavy theory load and no prior workplace experience lead to overload and passive learning</a:t>
          </a:r>
        </a:p>
      </dgm:t>
    </dgm:pt>
    <dgm:pt modelId="{7024C192-CBD1-4942-9CE5-DE26626AF30D}" type="parTrans" cxnId="{ACD7EE37-E7C7-4447-8D82-6167A871700F}">
      <dgm:prSet/>
      <dgm:spPr/>
      <dgm:t>
        <a:bodyPr/>
        <a:lstStyle/>
        <a:p>
          <a:endParaRPr lang="en-US"/>
        </a:p>
      </dgm:t>
    </dgm:pt>
    <dgm:pt modelId="{DD59FB1F-73BA-4FF1-8266-D32CCF6060D2}" type="sibTrans" cxnId="{ACD7EE37-E7C7-4447-8D82-6167A871700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E4E38FF-153E-4941-83F9-2DE94AAC59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Need: teaching and assessment designs that raise participation and workplace readiness</a:t>
          </a:r>
        </a:p>
      </dgm:t>
    </dgm:pt>
    <dgm:pt modelId="{9F8C7E07-B143-417B-9FC4-B4BFBF73F8C7}" type="parTrans" cxnId="{FC8C50BA-BEF6-4E91-89FA-612EA1408476}">
      <dgm:prSet/>
      <dgm:spPr/>
      <dgm:t>
        <a:bodyPr/>
        <a:lstStyle/>
        <a:p>
          <a:endParaRPr lang="en-US"/>
        </a:p>
      </dgm:t>
    </dgm:pt>
    <dgm:pt modelId="{27CEC2E2-8FB0-4843-95B2-69F7F6E0901D}" type="sibTrans" cxnId="{FC8C50BA-BEF6-4E91-89FA-612EA1408476}">
      <dgm:prSet/>
      <dgm:spPr/>
      <dgm:t>
        <a:bodyPr/>
        <a:lstStyle/>
        <a:p>
          <a:endParaRPr lang="en-US"/>
        </a:p>
      </dgm:t>
    </dgm:pt>
    <dgm:pt modelId="{2BC46471-98A7-4AB5-880A-11EB40267D3E}" type="pres">
      <dgm:prSet presAssocID="{C2248CAC-DE10-4B3B-AE4D-ECA7D9B2642F}" presName="root" presStyleCnt="0">
        <dgm:presLayoutVars>
          <dgm:dir/>
          <dgm:resizeHandles val="exact"/>
        </dgm:presLayoutVars>
      </dgm:prSet>
      <dgm:spPr/>
    </dgm:pt>
    <dgm:pt modelId="{EA30721D-A7B9-4451-8FCD-C71558BD7072}" type="pres">
      <dgm:prSet presAssocID="{C2248CAC-DE10-4B3B-AE4D-ECA7D9B2642F}" presName="container" presStyleCnt="0">
        <dgm:presLayoutVars>
          <dgm:dir/>
          <dgm:resizeHandles val="exact"/>
        </dgm:presLayoutVars>
      </dgm:prSet>
      <dgm:spPr/>
    </dgm:pt>
    <dgm:pt modelId="{264EE5A9-5DD0-46B0-9B5B-D1B3E418706A}" type="pres">
      <dgm:prSet presAssocID="{514A4747-5484-4585-B277-A25C818FBDCB}" presName="compNode" presStyleCnt="0"/>
      <dgm:spPr/>
    </dgm:pt>
    <dgm:pt modelId="{6E25A07E-CEAB-48AE-8D73-9FDE94C33A21}" type="pres">
      <dgm:prSet presAssocID="{514A4747-5484-4585-B277-A25C818FBDCB}" presName="iconBgRect" presStyleLbl="bgShp" presStyleIdx="0" presStyleCnt="4"/>
      <dgm:spPr/>
    </dgm:pt>
    <dgm:pt modelId="{E9403C53-118D-4B4E-81A9-2EAF7FD53410}" type="pres">
      <dgm:prSet presAssocID="{514A4747-5484-4585-B277-A25C818FBDC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2D5182E5-071E-41C0-B3D3-A112E5A2A317}" type="pres">
      <dgm:prSet presAssocID="{514A4747-5484-4585-B277-A25C818FBDCB}" presName="spaceRect" presStyleCnt="0"/>
      <dgm:spPr/>
    </dgm:pt>
    <dgm:pt modelId="{0CDC1986-AE5A-4990-8C90-35BC2DB7356A}" type="pres">
      <dgm:prSet presAssocID="{514A4747-5484-4585-B277-A25C818FBDCB}" presName="textRect" presStyleLbl="revTx" presStyleIdx="0" presStyleCnt="4">
        <dgm:presLayoutVars>
          <dgm:chMax val="1"/>
          <dgm:chPref val="1"/>
        </dgm:presLayoutVars>
      </dgm:prSet>
      <dgm:spPr/>
    </dgm:pt>
    <dgm:pt modelId="{13493AE8-99F3-4F65-B978-D3F5A5F40B7C}" type="pres">
      <dgm:prSet presAssocID="{007E4E4D-2B6D-4E13-A310-3B115E04C268}" presName="sibTrans" presStyleLbl="sibTrans2D1" presStyleIdx="0" presStyleCnt="0"/>
      <dgm:spPr/>
    </dgm:pt>
    <dgm:pt modelId="{381878E3-5838-491B-A5BB-CC856BCA0048}" type="pres">
      <dgm:prSet presAssocID="{F32FE1E7-C4D9-46FB-856E-0263D641B583}" presName="compNode" presStyleCnt="0"/>
      <dgm:spPr/>
    </dgm:pt>
    <dgm:pt modelId="{B17EC002-3629-4C76-B824-F0A1C3777935}" type="pres">
      <dgm:prSet presAssocID="{F32FE1E7-C4D9-46FB-856E-0263D641B583}" presName="iconBgRect" presStyleLbl="bgShp" presStyleIdx="1" presStyleCnt="4"/>
      <dgm:spPr/>
    </dgm:pt>
    <dgm:pt modelId="{0CF65D2B-BF24-4C04-A3D2-F7848107DC4A}" type="pres">
      <dgm:prSet presAssocID="{F32FE1E7-C4D9-46FB-856E-0263D641B58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0D63AA5-4D41-49BB-91FD-23D30373B4EA}" type="pres">
      <dgm:prSet presAssocID="{F32FE1E7-C4D9-46FB-856E-0263D641B583}" presName="spaceRect" presStyleCnt="0"/>
      <dgm:spPr/>
    </dgm:pt>
    <dgm:pt modelId="{61D8B402-05A5-4585-8A96-096ABB5FB99C}" type="pres">
      <dgm:prSet presAssocID="{F32FE1E7-C4D9-46FB-856E-0263D641B583}" presName="textRect" presStyleLbl="revTx" presStyleIdx="1" presStyleCnt="4">
        <dgm:presLayoutVars>
          <dgm:chMax val="1"/>
          <dgm:chPref val="1"/>
        </dgm:presLayoutVars>
      </dgm:prSet>
      <dgm:spPr/>
    </dgm:pt>
    <dgm:pt modelId="{CF66005B-D1DF-497D-987D-3189DBAE6D54}" type="pres">
      <dgm:prSet presAssocID="{1F9E4CFF-A9F4-4575-9260-4EA7D62EA824}" presName="sibTrans" presStyleLbl="sibTrans2D1" presStyleIdx="0" presStyleCnt="0"/>
      <dgm:spPr/>
    </dgm:pt>
    <dgm:pt modelId="{408E742B-7559-4411-8783-4DA8F7DA8C68}" type="pres">
      <dgm:prSet presAssocID="{5C318518-A743-4B35-983C-E6151EBC33B2}" presName="compNode" presStyleCnt="0"/>
      <dgm:spPr/>
    </dgm:pt>
    <dgm:pt modelId="{59C08666-75BC-4B45-B19D-F04A1BF91BA3}" type="pres">
      <dgm:prSet presAssocID="{5C318518-A743-4B35-983C-E6151EBC33B2}" presName="iconBgRect" presStyleLbl="bgShp" presStyleIdx="2" presStyleCnt="4"/>
      <dgm:spPr/>
    </dgm:pt>
    <dgm:pt modelId="{3ABCA422-CA05-42EC-9CFB-9BCE98DAC212}" type="pres">
      <dgm:prSet presAssocID="{5C318518-A743-4B35-983C-E6151EBC33B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6AB1E0F-866F-4A2D-A067-4C51688D4B60}" type="pres">
      <dgm:prSet presAssocID="{5C318518-A743-4B35-983C-E6151EBC33B2}" presName="spaceRect" presStyleCnt="0"/>
      <dgm:spPr/>
    </dgm:pt>
    <dgm:pt modelId="{63E863BD-6EDB-4017-AC25-1B4D4CD6F6BB}" type="pres">
      <dgm:prSet presAssocID="{5C318518-A743-4B35-983C-E6151EBC33B2}" presName="textRect" presStyleLbl="revTx" presStyleIdx="2" presStyleCnt="4">
        <dgm:presLayoutVars>
          <dgm:chMax val="1"/>
          <dgm:chPref val="1"/>
        </dgm:presLayoutVars>
      </dgm:prSet>
      <dgm:spPr/>
    </dgm:pt>
    <dgm:pt modelId="{F652E4D4-9CEB-4B06-96C2-072CA2ED1651}" type="pres">
      <dgm:prSet presAssocID="{DD59FB1F-73BA-4FF1-8266-D32CCF6060D2}" presName="sibTrans" presStyleLbl="sibTrans2D1" presStyleIdx="0" presStyleCnt="0"/>
      <dgm:spPr/>
    </dgm:pt>
    <dgm:pt modelId="{3DFF9219-C8A1-40F4-B7A0-B5EE9AF5633A}" type="pres">
      <dgm:prSet presAssocID="{7E4E38FF-153E-4941-83F9-2DE94AAC5930}" presName="compNode" presStyleCnt="0"/>
      <dgm:spPr/>
    </dgm:pt>
    <dgm:pt modelId="{F19F70A3-7A0E-4EE0-9B69-60C5B406BC05}" type="pres">
      <dgm:prSet presAssocID="{7E4E38FF-153E-4941-83F9-2DE94AAC5930}" presName="iconBgRect" presStyleLbl="bgShp" presStyleIdx="3" presStyleCnt="4"/>
      <dgm:spPr/>
    </dgm:pt>
    <dgm:pt modelId="{DBCA34D5-F38C-4C98-A5FD-CD07DC6C0B68}" type="pres">
      <dgm:prSet presAssocID="{7E4E38FF-153E-4941-83F9-2DE94AAC593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E4BACE1-309D-429F-BCA5-99BE1D0E6599}" type="pres">
      <dgm:prSet presAssocID="{7E4E38FF-153E-4941-83F9-2DE94AAC5930}" presName="spaceRect" presStyleCnt="0"/>
      <dgm:spPr/>
    </dgm:pt>
    <dgm:pt modelId="{C0B2F2AE-7837-4D6D-B077-B35E758DB9CD}" type="pres">
      <dgm:prSet presAssocID="{7E4E38FF-153E-4941-83F9-2DE94AAC593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7383505-5AE0-4DD7-8157-2DED3CB24A5B}" srcId="{C2248CAC-DE10-4B3B-AE4D-ECA7D9B2642F}" destId="{514A4747-5484-4585-B277-A25C818FBDCB}" srcOrd="0" destOrd="0" parTransId="{E0B33158-0C87-4A40-A4E6-2226CC956597}" sibTransId="{007E4E4D-2B6D-4E13-A310-3B115E04C268}"/>
    <dgm:cxn modelId="{ACD7EE37-E7C7-4447-8D82-6167A871700F}" srcId="{C2248CAC-DE10-4B3B-AE4D-ECA7D9B2642F}" destId="{5C318518-A743-4B35-983C-E6151EBC33B2}" srcOrd="2" destOrd="0" parTransId="{7024C192-CBD1-4942-9CE5-DE26626AF30D}" sibTransId="{DD59FB1F-73BA-4FF1-8266-D32CCF6060D2}"/>
    <dgm:cxn modelId="{A7263C43-12DD-4ECC-949C-5E28FED111DC}" type="presOf" srcId="{F32FE1E7-C4D9-46FB-856E-0263D641B583}" destId="{61D8B402-05A5-4585-8A96-096ABB5FB99C}" srcOrd="0" destOrd="0" presId="urn:microsoft.com/office/officeart/2018/2/layout/IconCircleList"/>
    <dgm:cxn modelId="{89723147-2986-4D5E-868B-358D0FC65AD2}" type="presOf" srcId="{007E4E4D-2B6D-4E13-A310-3B115E04C268}" destId="{13493AE8-99F3-4F65-B978-D3F5A5F40B7C}" srcOrd="0" destOrd="0" presId="urn:microsoft.com/office/officeart/2018/2/layout/IconCircleList"/>
    <dgm:cxn modelId="{62D1B357-E29E-4FB6-8535-79E0F6B946F6}" srcId="{C2248CAC-DE10-4B3B-AE4D-ECA7D9B2642F}" destId="{F32FE1E7-C4D9-46FB-856E-0263D641B583}" srcOrd="1" destOrd="0" parTransId="{BE379E3E-6E9E-4BCD-BC33-44C7A82D4C72}" sibTransId="{1F9E4CFF-A9F4-4575-9260-4EA7D62EA824}"/>
    <dgm:cxn modelId="{7B80427B-0C22-49AF-82E8-6FE44530237F}" type="presOf" srcId="{5C318518-A743-4B35-983C-E6151EBC33B2}" destId="{63E863BD-6EDB-4017-AC25-1B4D4CD6F6BB}" srcOrd="0" destOrd="0" presId="urn:microsoft.com/office/officeart/2018/2/layout/IconCircleList"/>
    <dgm:cxn modelId="{3EF0337F-EDDE-4D35-B551-45C707541AFB}" type="presOf" srcId="{DD59FB1F-73BA-4FF1-8266-D32CCF6060D2}" destId="{F652E4D4-9CEB-4B06-96C2-072CA2ED1651}" srcOrd="0" destOrd="0" presId="urn:microsoft.com/office/officeart/2018/2/layout/IconCircleList"/>
    <dgm:cxn modelId="{FC8C50BA-BEF6-4E91-89FA-612EA1408476}" srcId="{C2248CAC-DE10-4B3B-AE4D-ECA7D9B2642F}" destId="{7E4E38FF-153E-4941-83F9-2DE94AAC5930}" srcOrd="3" destOrd="0" parTransId="{9F8C7E07-B143-417B-9FC4-B4BFBF73F8C7}" sibTransId="{27CEC2E2-8FB0-4843-95B2-69F7F6E0901D}"/>
    <dgm:cxn modelId="{A81EF8CD-1833-4CB2-B802-0CC8614766EB}" type="presOf" srcId="{7E4E38FF-153E-4941-83F9-2DE94AAC5930}" destId="{C0B2F2AE-7837-4D6D-B077-B35E758DB9CD}" srcOrd="0" destOrd="0" presId="urn:microsoft.com/office/officeart/2018/2/layout/IconCircleList"/>
    <dgm:cxn modelId="{5AEBB7DE-E8DC-4A65-B4AC-80579A3EA254}" type="presOf" srcId="{C2248CAC-DE10-4B3B-AE4D-ECA7D9B2642F}" destId="{2BC46471-98A7-4AB5-880A-11EB40267D3E}" srcOrd="0" destOrd="0" presId="urn:microsoft.com/office/officeart/2018/2/layout/IconCircleList"/>
    <dgm:cxn modelId="{41DAEAF9-6FF6-4689-BDC1-102D89A44F45}" type="presOf" srcId="{514A4747-5484-4585-B277-A25C818FBDCB}" destId="{0CDC1986-AE5A-4990-8C90-35BC2DB7356A}" srcOrd="0" destOrd="0" presId="urn:microsoft.com/office/officeart/2018/2/layout/IconCircleList"/>
    <dgm:cxn modelId="{E92B1FFF-5159-4209-A881-4DD1714E8DE5}" type="presOf" srcId="{1F9E4CFF-A9F4-4575-9260-4EA7D62EA824}" destId="{CF66005B-D1DF-497D-987D-3189DBAE6D54}" srcOrd="0" destOrd="0" presId="urn:microsoft.com/office/officeart/2018/2/layout/IconCircleList"/>
    <dgm:cxn modelId="{5E1099FC-1D90-4C84-840C-A3387D3C3BE6}" type="presParOf" srcId="{2BC46471-98A7-4AB5-880A-11EB40267D3E}" destId="{EA30721D-A7B9-4451-8FCD-C71558BD7072}" srcOrd="0" destOrd="0" presId="urn:microsoft.com/office/officeart/2018/2/layout/IconCircleList"/>
    <dgm:cxn modelId="{18E71F50-138C-4C38-ADA8-2715CB74BF7F}" type="presParOf" srcId="{EA30721D-A7B9-4451-8FCD-C71558BD7072}" destId="{264EE5A9-5DD0-46B0-9B5B-D1B3E418706A}" srcOrd="0" destOrd="0" presId="urn:microsoft.com/office/officeart/2018/2/layout/IconCircleList"/>
    <dgm:cxn modelId="{F9054A50-F9C4-4EAC-9460-1D31E6DE971B}" type="presParOf" srcId="{264EE5A9-5DD0-46B0-9B5B-D1B3E418706A}" destId="{6E25A07E-CEAB-48AE-8D73-9FDE94C33A21}" srcOrd="0" destOrd="0" presId="urn:microsoft.com/office/officeart/2018/2/layout/IconCircleList"/>
    <dgm:cxn modelId="{F6DE1CAE-6917-477C-AAEF-A86990244005}" type="presParOf" srcId="{264EE5A9-5DD0-46B0-9B5B-D1B3E418706A}" destId="{E9403C53-118D-4B4E-81A9-2EAF7FD53410}" srcOrd="1" destOrd="0" presId="urn:microsoft.com/office/officeart/2018/2/layout/IconCircleList"/>
    <dgm:cxn modelId="{68D83813-B2D7-4C2F-96C8-29A705A8BBCB}" type="presParOf" srcId="{264EE5A9-5DD0-46B0-9B5B-D1B3E418706A}" destId="{2D5182E5-071E-41C0-B3D3-A112E5A2A317}" srcOrd="2" destOrd="0" presId="urn:microsoft.com/office/officeart/2018/2/layout/IconCircleList"/>
    <dgm:cxn modelId="{ADB2043B-8F68-48A4-B58E-DBB7EBAF0EB9}" type="presParOf" srcId="{264EE5A9-5DD0-46B0-9B5B-D1B3E418706A}" destId="{0CDC1986-AE5A-4990-8C90-35BC2DB7356A}" srcOrd="3" destOrd="0" presId="urn:microsoft.com/office/officeart/2018/2/layout/IconCircleList"/>
    <dgm:cxn modelId="{BD69088E-0C0A-40B6-A2A7-109B6793C77D}" type="presParOf" srcId="{EA30721D-A7B9-4451-8FCD-C71558BD7072}" destId="{13493AE8-99F3-4F65-B978-D3F5A5F40B7C}" srcOrd="1" destOrd="0" presId="urn:microsoft.com/office/officeart/2018/2/layout/IconCircleList"/>
    <dgm:cxn modelId="{F9752E12-4D38-4997-B170-FC6626FAB2DB}" type="presParOf" srcId="{EA30721D-A7B9-4451-8FCD-C71558BD7072}" destId="{381878E3-5838-491B-A5BB-CC856BCA0048}" srcOrd="2" destOrd="0" presId="urn:microsoft.com/office/officeart/2018/2/layout/IconCircleList"/>
    <dgm:cxn modelId="{D8FB58C2-224B-4F58-A1BA-18C005B0BA6E}" type="presParOf" srcId="{381878E3-5838-491B-A5BB-CC856BCA0048}" destId="{B17EC002-3629-4C76-B824-F0A1C3777935}" srcOrd="0" destOrd="0" presId="urn:microsoft.com/office/officeart/2018/2/layout/IconCircleList"/>
    <dgm:cxn modelId="{0288B12A-269C-4CF6-8711-191C6587D718}" type="presParOf" srcId="{381878E3-5838-491B-A5BB-CC856BCA0048}" destId="{0CF65D2B-BF24-4C04-A3D2-F7848107DC4A}" srcOrd="1" destOrd="0" presId="urn:microsoft.com/office/officeart/2018/2/layout/IconCircleList"/>
    <dgm:cxn modelId="{D83E5333-3B2D-4400-A4E2-BCB9A00E4499}" type="presParOf" srcId="{381878E3-5838-491B-A5BB-CC856BCA0048}" destId="{50D63AA5-4D41-49BB-91FD-23D30373B4EA}" srcOrd="2" destOrd="0" presId="urn:microsoft.com/office/officeart/2018/2/layout/IconCircleList"/>
    <dgm:cxn modelId="{1A1AE5DE-9E72-4127-A9DB-88620731A51F}" type="presParOf" srcId="{381878E3-5838-491B-A5BB-CC856BCA0048}" destId="{61D8B402-05A5-4585-8A96-096ABB5FB99C}" srcOrd="3" destOrd="0" presId="urn:microsoft.com/office/officeart/2018/2/layout/IconCircleList"/>
    <dgm:cxn modelId="{EB2A57D4-8BE0-4619-B179-7E0CAC5D6AAD}" type="presParOf" srcId="{EA30721D-A7B9-4451-8FCD-C71558BD7072}" destId="{CF66005B-D1DF-497D-987D-3189DBAE6D54}" srcOrd="3" destOrd="0" presId="urn:microsoft.com/office/officeart/2018/2/layout/IconCircleList"/>
    <dgm:cxn modelId="{A1AC6DA5-4411-441A-935B-E2338F9C9903}" type="presParOf" srcId="{EA30721D-A7B9-4451-8FCD-C71558BD7072}" destId="{408E742B-7559-4411-8783-4DA8F7DA8C68}" srcOrd="4" destOrd="0" presId="urn:microsoft.com/office/officeart/2018/2/layout/IconCircleList"/>
    <dgm:cxn modelId="{E1459369-6F0C-4488-A2B2-C1EBA8E6DBE3}" type="presParOf" srcId="{408E742B-7559-4411-8783-4DA8F7DA8C68}" destId="{59C08666-75BC-4B45-B19D-F04A1BF91BA3}" srcOrd="0" destOrd="0" presId="urn:microsoft.com/office/officeart/2018/2/layout/IconCircleList"/>
    <dgm:cxn modelId="{48ED28D3-9923-45FD-B901-46E5906E3E10}" type="presParOf" srcId="{408E742B-7559-4411-8783-4DA8F7DA8C68}" destId="{3ABCA422-CA05-42EC-9CFB-9BCE98DAC212}" srcOrd="1" destOrd="0" presId="urn:microsoft.com/office/officeart/2018/2/layout/IconCircleList"/>
    <dgm:cxn modelId="{FF54E394-6788-4FB1-ACD2-F8910F3B79FF}" type="presParOf" srcId="{408E742B-7559-4411-8783-4DA8F7DA8C68}" destId="{66AB1E0F-866F-4A2D-A067-4C51688D4B60}" srcOrd="2" destOrd="0" presId="urn:microsoft.com/office/officeart/2018/2/layout/IconCircleList"/>
    <dgm:cxn modelId="{0166F7ED-FD39-4C26-BE77-B871D1B50376}" type="presParOf" srcId="{408E742B-7559-4411-8783-4DA8F7DA8C68}" destId="{63E863BD-6EDB-4017-AC25-1B4D4CD6F6BB}" srcOrd="3" destOrd="0" presId="urn:microsoft.com/office/officeart/2018/2/layout/IconCircleList"/>
    <dgm:cxn modelId="{ED4971E8-1B84-4E30-B4B7-EE963F2E8D03}" type="presParOf" srcId="{EA30721D-A7B9-4451-8FCD-C71558BD7072}" destId="{F652E4D4-9CEB-4B06-96C2-072CA2ED1651}" srcOrd="5" destOrd="0" presId="urn:microsoft.com/office/officeart/2018/2/layout/IconCircleList"/>
    <dgm:cxn modelId="{4289EDB8-72B7-4516-A232-9953C8C13729}" type="presParOf" srcId="{EA30721D-A7B9-4451-8FCD-C71558BD7072}" destId="{3DFF9219-C8A1-40F4-B7A0-B5EE9AF5633A}" srcOrd="6" destOrd="0" presId="urn:microsoft.com/office/officeart/2018/2/layout/IconCircleList"/>
    <dgm:cxn modelId="{3D60F582-9733-4264-95C6-4EDF0459856A}" type="presParOf" srcId="{3DFF9219-C8A1-40F4-B7A0-B5EE9AF5633A}" destId="{F19F70A3-7A0E-4EE0-9B69-60C5B406BC05}" srcOrd="0" destOrd="0" presId="urn:microsoft.com/office/officeart/2018/2/layout/IconCircleList"/>
    <dgm:cxn modelId="{D30A0C22-795D-4FF9-94C1-D87C1685C2CF}" type="presParOf" srcId="{3DFF9219-C8A1-40F4-B7A0-B5EE9AF5633A}" destId="{DBCA34D5-F38C-4C98-A5FD-CD07DC6C0B68}" srcOrd="1" destOrd="0" presId="urn:microsoft.com/office/officeart/2018/2/layout/IconCircleList"/>
    <dgm:cxn modelId="{22365C0E-6104-4771-93E7-46304797D1FE}" type="presParOf" srcId="{3DFF9219-C8A1-40F4-B7A0-B5EE9AF5633A}" destId="{FE4BACE1-309D-429F-BCA5-99BE1D0E6599}" srcOrd="2" destOrd="0" presId="urn:microsoft.com/office/officeart/2018/2/layout/IconCircleList"/>
    <dgm:cxn modelId="{29CD443B-F458-4B84-823A-07DC3507D0BD}" type="presParOf" srcId="{3DFF9219-C8A1-40F4-B7A0-B5EE9AF5633A}" destId="{C0B2F2AE-7837-4D6D-B077-B35E758DB9C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5A07E-CEAB-48AE-8D73-9FDE94C33A21}">
      <dsp:nvSpPr>
        <dsp:cNvPr id="0" name=""/>
        <dsp:cNvSpPr/>
      </dsp:nvSpPr>
      <dsp:spPr>
        <a:xfrm>
          <a:off x="10609" y="198505"/>
          <a:ext cx="1461494" cy="14614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03C53-118D-4B4E-81A9-2EAF7FD53410}">
      <dsp:nvSpPr>
        <dsp:cNvPr id="0" name=""/>
        <dsp:cNvSpPr/>
      </dsp:nvSpPr>
      <dsp:spPr>
        <a:xfrm>
          <a:off x="317523" y="505419"/>
          <a:ext cx="847666" cy="8476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C1986-AE5A-4990-8C90-35BC2DB7356A}">
      <dsp:nvSpPr>
        <dsp:cNvPr id="0" name=""/>
        <dsp:cNvSpPr/>
      </dsp:nvSpPr>
      <dsp:spPr>
        <a:xfrm>
          <a:off x="1785281" y="198505"/>
          <a:ext cx="3444951" cy="146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BC-  a compulsory course for third-year Business English majors at HUFLIT</a:t>
          </a:r>
        </a:p>
      </dsp:txBody>
      <dsp:txXfrm>
        <a:off x="1785281" y="198505"/>
        <a:ext cx="3444951" cy="1461494"/>
      </dsp:txXfrm>
    </dsp:sp>
    <dsp:sp modelId="{B17EC002-3629-4C76-B824-F0A1C3777935}">
      <dsp:nvSpPr>
        <dsp:cNvPr id="0" name=""/>
        <dsp:cNvSpPr/>
      </dsp:nvSpPr>
      <dsp:spPr>
        <a:xfrm>
          <a:off x="5830489" y="198505"/>
          <a:ext cx="1461494" cy="14614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65D2B-BF24-4C04-A3D2-F7848107DC4A}">
      <dsp:nvSpPr>
        <dsp:cNvPr id="0" name=""/>
        <dsp:cNvSpPr/>
      </dsp:nvSpPr>
      <dsp:spPr>
        <a:xfrm>
          <a:off x="6137403" y="505419"/>
          <a:ext cx="847666" cy="8476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8B402-05A5-4585-8A96-096ABB5FB99C}">
      <dsp:nvSpPr>
        <dsp:cNvPr id="0" name=""/>
        <dsp:cNvSpPr/>
      </dsp:nvSpPr>
      <dsp:spPr>
        <a:xfrm>
          <a:off x="7605161" y="198505"/>
          <a:ext cx="3444951" cy="146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Covers digital-age workplace </a:t>
          </a:r>
          <a:r>
            <a:rPr lang="en-US" sz="2400" kern="1200" dirty="0" err="1"/>
            <a:t>commu</a:t>
          </a:r>
          <a:r>
            <a:rPr lang="en-US" sz="2400" kern="1200" dirty="0"/>
            <a:t>., face-to-face and virtual meetings, expert writing, business etiquette and intercultural skills</a:t>
          </a:r>
        </a:p>
      </dsp:txBody>
      <dsp:txXfrm>
        <a:off x="7605161" y="198505"/>
        <a:ext cx="3444951" cy="1461494"/>
      </dsp:txXfrm>
    </dsp:sp>
    <dsp:sp modelId="{59C08666-75BC-4B45-B19D-F04A1BF91BA3}">
      <dsp:nvSpPr>
        <dsp:cNvPr id="0" name=""/>
        <dsp:cNvSpPr/>
      </dsp:nvSpPr>
      <dsp:spPr>
        <a:xfrm>
          <a:off x="10609" y="2340000"/>
          <a:ext cx="1461494" cy="14614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CA422-CA05-42EC-9CFB-9BCE98DAC212}">
      <dsp:nvSpPr>
        <dsp:cNvPr id="0" name=""/>
        <dsp:cNvSpPr/>
      </dsp:nvSpPr>
      <dsp:spPr>
        <a:xfrm>
          <a:off x="317523" y="2646913"/>
          <a:ext cx="847666" cy="8476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863BD-6EDB-4017-AC25-1B4D4CD6F6BB}">
      <dsp:nvSpPr>
        <dsp:cNvPr id="0" name=""/>
        <dsp:cNvSpPr/>
      </dsp:nvSpPr>
      <dsp:spPr>
        <a:xfrm>
          <a:off x="1785281" y="2340000"/>
          <a:ext cx="3444951" cy="146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Challenge: heavy theory load and no prior workplace experience lead to overload and passive learning</a:t>
          </a:r>
        </a:p>
      </dsp:txBody>
      <dsp:txXfrm>
        <a:off x="1785281" y="2340000"/>
        <a:ext cx="3444951" cy="1461494"/>
      </dsp:txXfrm>
    </dsp:sp>
    <dsp:sp modelId="{F19F70A3-7A0E-4EE0-9B69-60C5B406BC05}">
      <dsp:nvSpPr>
        <dsp:cNvPr id="0" name=""/>
        <dsp:cNvSpPr/>
      </dsp:nvSpPr>
      <dsp:spPr>
        <a:xfrm>
          <a:off x="5830489" y="2340000"/>
          <a:ext cx="1461494" cy="14614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A34D5-F38C-4C98-A5FD-CD07DC6C0B68}">
      <dsp:nvSpPr>
        <dsp:cNvPr id="0" name=""/>
        <dsp:cNvSpPr/>
      </dsp:nvSpPr>
      <dsp:spPr>
        <a:xfrm>
          <a:off x="6137403" y="2646913"/>
          <a:ext cx="847666" cy="84766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2F2AE-7837-4D6D-B077-B35E758DB9CD}">
      <dsp:nvSpPr>
        <dsp:cNvPr id="0" name=""/>
        <dsp:cNvSpPr/>
      </dsp:nvSpPr>
      <dsp:spPr>
        <a:xfrm>
          <a:off x="7605161" y="2340000"/>
          <a:ext cx="3444951" cy="1461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Need: teaching and assessment designs that raise participation and workplace readiness</a:t>
          </a:r>
        </a:p>
      </dsp:txBody>
      <dsp:txXfrm>
        <a:off x="7605161" y="2340000"/>
        <a:ext cx="3444951" cy="1461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B90F7-6D62-4B44-9AA6-1C2CE9C80030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E75D7-311A-4B21-9D29-0EB5707B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1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50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descending pattern: approval falls as the assessment becomes more dependent on peers and on workload management. This sets up the recommendations later.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three research questions and confirming that each has been answered.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8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4E61C-6F46-8FF3-87E9-71EC25640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11BF3-38CF-953B-421B-19421B137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8B798-F6D4-3E08-130B-CF84077B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24773-E0AD-49FB-1549-24E448DE7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13782-5E3F-A6EF-AB4B-37DBAAE7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2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E8D5-059A-4F0F-B36A-8D20AE91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55A66-78EB-5535-9596-F1C21914F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291E1-5CCB-CC47-F997-C51D6E8B4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90050-3608-6448-7207-E83C638A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FF30A-A5E4-1797-8141-CA55E91A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587479-A002-E850-601E-29E96693B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3E39E-B48E-026A-BCF7-58155246A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1A305-9085-FB26-6389-13FC44D4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3CD9-B30B-6F06-25AE-3A45B3FD5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32206-4738-2CF5-FABB-C8CBAD22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37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63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52123-99EE-F2BE-4182-F26DC73E8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21376-1BE1-4422-373E-07601C675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7275C-4004-96FD-34AB-B64DD801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D849B-8252-8D81-E534-B729D694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A2896-CF68-7A59-3B13-53A5E2BD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2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58773-2765-0365-B664-A379FE7D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A5635-E4DE-6163-001D-5DD376136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7A607-666A-109E-D4E3-61CE4ECCF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F0201-5612-DBE9-6E1B-A0957F3C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70224-77B4-955D-FAA1-AA397448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CA7B9-4F3A-E8E2-3D00-F3A4F488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A31C3-12FA-7219-B87B-7EF0F472B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576FE-BBC2-2D96-94EA-077A7E303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32C3D-3973-46B4-F2C2-EBA4C1CB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C2201A-3C21-4187-10AE-92205C86A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DFEA0-19F1-FE29-8857-18720DBF4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8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4E72-6E56-2E12-ECB3-ACD68169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2049-8FE8-C2B2-DBAC-43C1BB55F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F000D4-FE4F-4A77-9ACD-88D53EA75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80FCE-B784-9324-BF7C-4AD95777D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CED995-60D4-BD45-7002-53DD9907F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3D9E2-66D0-E68E-A697-6071B0719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3CA164-3A03-CE78-7C7C-0BE5D5FDE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915CBD-4E30-4F17-E956-BE91E956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AC336-0C41-86AC-1962-252575AE7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87577-C91D-FF84-D948-34905659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BC1FA-E45A-791C-52B9-6A8353315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5BB37F-316F-0E93-C5DF-4F4B54B2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9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7F4316-A387-61EC-F28F-1022CF32A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D3BD8A-A17B-F1A4-7FBA-18214D0F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64E26-2878-8199-4C2D-8AF8D8070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66F2A-E217-3C93-8368-1AEA81034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08B36-2B91-2A4E-5F40-510CB1245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D5BF6-EB91-054A-A60A-9227C5DC1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3A0D35-5498-7387-E7D0-D1430DC1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847B3-498B-F6FE-58A1-C115E26D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3308E-9CA2-F13C-9D8A-1B01F11C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1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A7257-C9DA-87C0-548C-AF8ED25B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361BD7-275E-E7D1-05AE-C96D675FA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4E656-76D3-D2B5-6884-57C88E3BB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6AAA87-28A4-49F3-2E79-577019F5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1158E-C16D-4BEF-2051-9D8510DE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E1590-9913-0813-A98A-FA738792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5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ED89-5977-F4A3-A0CE-4272D0D1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E6612-5898-4ED1-ED41-F4C85C39A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4A4E9-F981-1A2D-B14C-FF71CDBFEB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657137-4566-4062-871A-134A72925B9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0356E-EB01-0075-0564-B57BA3512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FA47A-5A08-8937-4E07-4DE4F765E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3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6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tle hero image" descr="Business students collaborating in a modern classro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714" y="0"/>
            <a:ext cx="45742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F312D6-ED2C-2F05-4248-54205C2C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142" y="558062"/>
            <a:ext cx="7145215" cy="24000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E2841"/>
                </a:solidFill>
              </a:rPr>
              <a:t>The Impacts of Various Teaching Methods and Assessments Applied in Business Communication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65ACB-8E4D-9B77-C8BA-2D1E97AEE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030" y="3899939"/>
            <a:ext cx="6400800" cy="14000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200" b="1" dirty="0">
                <a:solidFill>
                  <a:srgbClr val="156082"/>
                </a:solidFill>
              </a:rPr>
              <a:t>Thái </a:t>
            </a:r>
            <a:r>
              <a:rPr lang="en-US" sz="3200" b="1" dirty="0" err="1">
                <a:solidFill>
                  <a:srgbClr val="156082"/>
                </a:solidFill>
              </a:rPr>
              <a:t>Mỹ</a:t>
            </a:r>
            <a:r>
              <a:rPr lang="en-US" sz="3200" b="1" dirty="0">
                <a:solidFill>
                  <a:srgbClr val="156082"/>
                </a:solidFill>
              </a:rPr>
              <a:t> Linh</a:t>
            </a:r>
          </a:p>
          <a:p>
            <a:pPr lvl="0"/>
            <a:r>
              <a:rPr lang="en-US" sz="3200" dirty="0">
                <a:solidFill>
                  <a:srgbClr val="64748B"/>
                </a:solidFill>
              </a:rPr>
              <a:t>Faculty of Foreign Languages, Ho Chi Minh City University of Foreign Languages and Information Technology (HUFLIT)</a:t>
            </a:r>
          </a:p>
          <a:p>
            <a:endParaRPr lang="en-US" dirty="0"/>
          </a:p>
        </p:txBody>
      </p:sp>
      <p:sp>
        <p:nvSpPr>
          <p:cNvPr id="9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2801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title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1369" y="3048400"/>
            <a:ext cx="1508760" cy="54864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3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76771C56-FF51-912C-D4D2-DC38F3EDF61C}"/>
              </a:ext>
            </a:extLst>
          </p:cNvPr>
          <p:cNvSpPr/>
          <p:nvPr/>
        </p:nvSpPr>
        <p:spPr>
          <a:xfrm>
            <a:off x="540722" y="1196585"/>
            <a:ext cx="594060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course is seen as essential</a:t>
            </a:r>
            <a:endParaRPr lang="en-US" sz="3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D1C690B6-7F87-33F4-A2F1-BD4BF3D75258}"/>
              </a:ext>
            </a:extLst>
          </p:cNvPr>
          <p:cNvSpPr/>
          <p:nvPr/>
        </p:nvSpPr>
        <p:spPr>
          <a:xfrm>
            <a:off x="1113961" y="1801368"/>
            <a:ext cx="363812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72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BD9D0C46-0FB2-03DA-E7D0-033277AE2E31}"/>
              </a:ext>
            </a:extLst>
          </p:cNvPr>
          <p:cNvSpPr/>
          <p:nvPr/>
        </p:nvSpPr>
        <p:spPr>
          <a:xfrm>
            <a:off x="286558" y="2544197"/>
            <a:ext cx="686972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agreed or strongly agreed the course is essential</a:t>
            </a:r>
            <a:endParaRPr lang="en-US" sz="24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192F213-239F-2480-9D7E-82669AB2A6CC}"/>
              </a:ext>
            </a:extLst>
          </p:cNvPr>
          <p:cNvSpPr/>
          <p:nvPr/>
        </p:nvSpPr>
        <p:spPr>
          <a:xfrm>
            <a:off x="0" y="3033644"/>
            <a:ext cx="771378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60.6% strongly agree · 34.8% agree</a:t>
            </a:r>
            <a:endParaRPr lang="en-US" sz="3200" dirty="0"/>
          </a:p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1.3% (2 of 155) strongly disagreed; neutral responses were marginal</a:t>
            </a:r>
            <a:endParaRPr lang="en-US" sz="3200" dirty="0"/>
          </a:p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Students connect the course with communication competence and future employability</a:t>
            </a:r>
            <a:endParaRPr lang="en-US" sz="32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E3EB84B-7355-4FAE-0D97-42A5619209A3}"/>
              </a:ext>
            </a:extLst>
          </p:cNvPr>
          <p:cNvSpPr/>
          <p:nvPr/>
        </p:nvSpPr>
        <p:spPr>
          <a:xfrm>
            <a:off x="6635262" y="1294531"/>
            <a:ext cx="5263661" cy="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94A3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Figure 1 · Perceived importance of the course</a:t>
            </a:r>
            <a:endParaRPr lang="en-US" sz="2800" dirty="0"/>
          </a:p>
        </p:txBody>
      </p:sp>
      <p:graphicFrame>
        <p:nvGraphicFramePr>
          <p:cNvPr id="15" name="Figure 1 doughnut" descr="Doughnut chart: 60.6% strongly agree, 34.8% agree, 3.3% neutral, 1.3% strongly disagree that the course is essential.">
            <a:extLst>
              <a:ext uri="{FF2B5EF4-FFF2-40B4-BE49-F238E27FC236}">
                <a16:creationId xmlns:a16="http://schemas.microsoft.com/office/drawing/2014/main" id="{6CC9E235-5E96-73F0-62EC-381F267C0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9578273"/>
              </p:ext>
            </p:extLst>
          </p:nvPr>
        </p:nvGraphicFramePr>
        <p:xfrm>
          <a:off x="7476853" y="1801368"/>
          <a:ext cx="4772121" cy="425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7">
            <a:extLst>
              <a:ext uri="{FF2B5EF4-FFF2-40B4-BE49-F238E27FC236}">
                <a16:creationId xmlns:a16="http://schemas.microsoft.com/office/drawing/2014/main" id="{9FF6A85C-1948-ABA8-6108-2254C90E5774}"/>
              </a:ext>
            </a:extLst>
          </p:cNvPr>
          <p:cNvSpPr/>
          <p:nvPr/>
        </p:nvSpPr>
        <p:spPr>
          <a:xfrm>
            <a:off x="8070581" y="2883358"/>
            <a:ext cx="1792333" cy="9084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20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05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essential</a:t>
            </a:r>
            <a:endParaRPr lang="en-US" sz="2000" dirty="0"/>
          </a:p>
        </p:txBody>
      </p:sp>
      <p:sp>
        <p:nvSpPr>
          <p:cNvPr id="19" name="eyebrow pill">
            <a:extLst>
              <a:ext uri="{FF2B5EF4-FFF2-40B4-BE49-F238E27FC236}">
                <a16:creationId xmlns:a16="http://schemas.microsoft.com/office/drawing/2014/main" id="{3904B15F-3BE3-34E4-D925-F234F7599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39" y="502919"/>
            <a:ext cx="3311091" cy="405511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r>
              <a:rPr lang="en-US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1 · RQ1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9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E6A02-1D72-903A-1EC8-916CCBA08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yebrow pill">
            <a:extLst>
              <a:ext uri="{FF2B5EF4-FFF2-40B4-BE49-F238E27FC236}">
                <a16:creationId xmlns:a16="http://schemas.microsoft.com/office/drawing/2014/main" id="{03890EB5-8FD5-4B0E-0FA3-2B169F0A3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17052"/>
            <a:ext cx="2034540" cy="282633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1015D2FA-434F-4594-C381-927648FCDAB6}"/>
              </a:ext>
            </a:extLst>
          </p:cNvPr>
          <p:cNvSpPr/>
          <p:nvPr/>
        </p:nvSpPr>
        <p:spPr>
          <a:xfrm>
            <a:off x="548640" y="508739"/>
            <a:ext cx="2034540" cy="299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2 · RQ2</a:t>
            </a:r>
            <a:endParaRPr lang="en-US" sz="1050" dirty="0"/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AD9CFAC3-6D28-8322-3849-CE4E1D6F4A16}"/>
              </a:ext>
            </a:extLst>
          </p:cNvPr>
          <p:cNvSpPr/>
          <p:nvPr/>
        </p:nvSpPr>
        <p:spPr>
          <a:xfrm>
            <a:off x="548640" y="972174"/>
            <a:ext cx="8046720" cy="789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Teaching methods and engagement</a:t>
            </a:r>
            <a:endParaRPr lang="en-US" sz="3600" dirty="0"/>
          </a:p>
        </p:txBody>
      </p:sp>
      <p:graphicFrame>
        <p:nvGraphicFramePr>
          <p:cNvPr id="31" name="Figures 2-5 methods bar chart" descr="Bar chart of positive responses: Presentations 94.2%, Case studies 90.3%, Interactive methods 90.0%, Hands-on 89.0%.">
            <a:extLst>
              <a:ext uri="{FF2B5EF4-FFF2-40B4-BE49-F238E27FC236}">
                <a16:creationId xmlns:a16="http://schemas.microsoft.com/office/drawing/2014/main" id="{8AE4042B-18DB-6DC0-08E9-773959E43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050552"/>
              </p:ext>
            </p:extLst>
          </p:nvPr>
        </p:nvGraphicFramePr>
        <p:xfrm>
          <a:off x="502920" y="1934372"/>
          <a:ext cx="5257800" cy="270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nsight card">
            <a:extLst>
              <a:ext uri="{FF2B5EF4-FFF2-40B4-BE49-F238E27FC236}">
                <a16:creationId xmlns:a16="http://schemas.microsoft.com/office/drawing/2014/main" id="{48C5CAC8-0B78-8145-7E4B-718C18419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40" y="1934372"/>
            <a:ext cx="4723814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4">
            <a:extLst>
              <a:ext uri="{FF2B5EF4-FFF2-40B4-BE49-F238E27FC236}">
                <a16:creationId xmlns:a16="http://schemas.microsoft.com/office/drawing/2014/main" id="{4F8E5EF6-9AE7-A8AB-0980-C6224CA9C330}"/>
              </a:ext>
            </a:extLst>
          </p:cNvPr>
          <p:cNvSpPr/>
          <p:nvPr/>
        </p:nvSpPr>
        <p:spPr>
          <a:xfrm>
            <a:off x="7456932" y="203412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94.2%</a:t>
            </a:r>
            <a:endParaRPr lang="en-US" sz="2200" dirty="0"/>
          </a:p>
        </p:txBody>
      </p:sp>
      <p:sp>
        <p:nvSpPr>
          <p:cNvPr id="37" name="Text 5">
            <a:extLst>
              <a:ext uri="{FF2B5EF4-FFF2-40B4-BE49-F238E27FC236}">
                <a16:creationId xmlns:a16="http://schemas.microsoft.com/office/drawing/2014/main" id="{BF918A8E-9CE1-0A9E-357D-A821D3FBE8DE}"/>
              </a:ext>
            </a:extLst>
          </p:cNvPr>
          <p:cNvSpPr/>
          <p:nvPr/>
        </p:nvSpPr>
        <p:spPr>
          <a:xfrm>
            <a:off x="8499347" y="1934372"/>
            <a:ext cx="3399575" cy="7647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positive on presentations for confidence and public speaking</a:t>
            </a:r>
            <a:endParaRPr lang="en-US" dirty="0"/>
          </a:p>
        </p:txBody>
      </p:sp>
      <p:sp>
        <p:nvSpPr>
          <p:cNvPr id="39" name="insight card">
            <a:extLst>
              <a:ext uri="{FF2B5EF4-FFF2-40B4-BE49-F238E27FC236}">
                <a16:creationId xmlns:a16="http://schemas.microsoft.com/office/drawing/2014/main" id="{0656528A-D1D6-5DD5-C270-4D48405E7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38" y="2906961"/>
            <a:ext cx="4723813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8DE71462-59AA-F010-1BF8-D122CCBB4FA1}"/>
              </a:ext>
            </a:extLst>
          </p:cNvPr>
          <p:cNvSpPr/>
          <p:nvPr/>
        </p:nvSpPr>
        <p:spPr>
          <a:xfrm>
            <a:off x="7456932" y="303996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4B8A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90.3%</a:t>
            </a:r>
            <a:endParaRPr lang="en-US" sz="2200" dirty="0"/>
          </a:p>
        </p:txBody>
      </p:sp>
      <p:sp>
        <p:nvSpPr>
          <p:cNvPr id="43" name="Text 8">
            <a:extLst>
              <a:ext uri="{FF2B5EF4-FFF2-40B4-BE49-F238E27FC236}">
                <a16:creationId xmlns:a16="http://schemas.microsoft.com/office/drawing/2014/main" id="{03D70238-C441-9A01-9FC4-E76624152BC8}"/>
              </a:ext>
            </a:extLst>
          </p:cNvPr>
          <p:cNvSpPr/>
          <p:nvPr/>
        </p:nvSpPr>
        <p:spPr>
          <a:xfrm>
            <a:off x="8499348" y="3006714"/>
            <a:ext cx="3516806" cy="69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0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positive on case studies and real-world examples</a:t>
            </a:r>
            <a:endParaRPr lang="en-US" sz="2000" dirty="0"/>
          </a:p>
        </p:txBody>
      </p:sp>
      <p:sp>
        <p:nvSpPr>
          <p:cNvPr id="45" name="insight card">
            <a:extLst>
              <a:ext uri="{FF2B5EF4-FFF2-40B4-BE49-F238E27FC236}">
                <a16:creationId xmlns:a16="http://schemas.microsoft.com/office/drawing/2014/main" id="{BA21F23C-0D3C-E76D-1244-C1861DA46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40" y="3946052"/>
            <a:ext cx="4723812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10">
            <a:extLst>
              <a:ext uri="{FF2B5EF4-FFF2-40B4-BE49-F238E27FC236}">
                <a16:creationId xmlns:a16="http://schemas.microsoft.com/office/drawing/2014/main" id="{7064102F-FEAA-9688-40D9-62BF444A59CA}"/>
              </a:ext>
            </a:extLst>
          </p:cNvPr>
          <p:cNvSpPr/>
          <p:nvPr/>
        </p:nvSpPr>
        <p:spPr>
          <a:xfrm>
            <a:off x="7456932" y="404580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F6F5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0.6%</a:t>
            </a:r>
            <a:endParaRPr lang="en-US" sz="2200" dirty="0"/>
          </a:p>
        </p:txBody>
      </p:sp>
      <p:sp>
        <p:nvSpPr>
          <p:cNvPr id="49" name="Text 11">
            <a:extLst>
              <a:ext uri="{FF2B5EF4-FFF2-40B4-BE49-F238E27FC236}">
                <a16:creationId xmlns:a16="http://schemas.microsoft.com/office/drawing/2014/main" id="{C0EEE5D5-7156-07FE-EFAE-381AB9DDCC57}"/>
              </a:ext>
            </a:extLst>
          </p:cNvPr>
          <p:cNvSpPr/>
          <p:nvPr/>
        </p:nvSpPr>
        <p:spPr>
          <a:xfrm>
            <a:off x="8499347" y="4012554"/>
            <a:ext cx="3516803" cy="69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strongly disagreed with interactive methods — near-universal buy-in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8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05B64-EB62-14D6-4149-0F525656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 pill">
            <a:extLst>
              <a:ext uri="{FF2B5EF4-FFF2-40B4-BE49-F238E27FC236}">
                <a16:creationId xmlns:a16="http://schemas.microsoft.com/office/drawing/2014/main" id="{FD08ECE1-397C-DE39-52B1-69712B7F7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02920"/>
            <a:ext cx="2034540" cy="310896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3" name="Text 1">
            <a:extLst>
              <a:ext uri="{FF2B5EF4-FFF2-40B4-BE49-F238E27FC236}">
                <a16:creationId xmlns:a16="http://schemas.microsoft.com/office/drawing/2014/main" id="{87011247-DD9F-B6DA-78E1-86C2CD66311F}"/>
              </a:ext>
            </a:extLst>
          </p:cNvPr>
          <p:cNvSpPr/>
          <p:nvPr/>
        </p:nvSpPr>
        <p:spPr>
          <a:xfrm>
            <a:off x="548640" y="493776"/>
            <a:ext cx="20345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3 · RQ3</a:t>
            </a:r>
            <a:endParaRPr lang="en-US" sz="1400" dirty="0"/>
          </a:p>
        </p:txBody>
      </p:sp>
      <p:sp>
        <p:nvSpPr>
          <p:cNvPr id="105" name="Text 2">
            <a:extLst>
              <a:ext uri="{FF2B5EF4-FFF2-40B4-BE49-F238E27FC236}">
                <a16:creationId xmlns:a16="http://schemas.microsoft.com/office/drawing/2014/main" id="{95CB663B-A81C-3B12-B027-CF41073C3637}"/>
              </a:ext>
            </a:extLst>
          </p:cNvPr>
          <p:cNvSpPr/>
          <p:nvPr/>
        </p:nvSpPr>
        <p:spPr>
          <a:xfrm>
            <a:off x="548640" y="932688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Assessment strategies</a:t>
            </a:r>
            <a:endParaRPr lang="en-US" sz="3600" dirty="0"/>
          </a:p>
        </p:txBody>
      </p:sp>
      <p:graphicFrame>
        <p:nvGraphicFramePr>
          <p:cNvPr id="107" name="Figures 6-8 assessment chart" descr="Stacked bar chart: Project-based 86.5% positive, Quizzes 80.6% positive, Peer assessment 77.5% positive; neutral and negative shares rise as approval falls.">
            <a:extLst>
              <a:ext uri="{FF2B5EF4-FFF2-40B4-BE49-F238E27FC236}">
                <a16:creationId xmlns:a16="http://schemas.microsoft.com/office/drawing/2014/main" id="{6FAE30A6-F49F-0409-5BC1-D3D0F9B26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656496"/>
              </p:ext>
            </p:extLst>
          </p:nvPr>
        </p:nvGraphicFramePr>
        <p:xfrm>
          <a:off x="548640" y="1901952"/>
          <a:ext cx="534924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9" name="assessment note">
            <a:extLst>
              <a:ext uri="{FF2B5EF4-FFF2-40B4-BE49-F238E27FC236}">
                <a16:creationId xmlns:a16="http://schemas.microsoft.com/office/drawing/2014/main" id="{21153024-67DB-5044-4D3C-9D6497EDA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192024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1" name="note marker">
            <a:extLst>
              <a:ext uri="{FF2B5EF4-FFF2-40B4-BE49-F238E27FC236}">
                <a16:creationId xmlns:a16="http://schemas.microsoft.com/office/drawing/2014/main" id="{4B844F37-9DA0-7EE3-1D23-5412C465B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1920240"/>
            <a:ext cx="183559" cy="9144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13" name="Text 5">
            <a:extLst>
              <a:ext uri="{FF2B5EF4-FFF2-40B4-BE49-F238E27FC236}">
                <a16:creationId xmlns:a16="http://schemas.microsoft.com/office/drawing/2014/main" id="{14738832-EC68-1637-7DE7-3B8609357EAD}"/>
              </a:ext>
            </a:extLst>
          </p:cNvPr>
          <p:cNvSpPr/>
          <p:nvPr/>
        </p:nvSpPr>
        <p:spPr>
          <a:xfrm>
            <a:off x="6300215" y="199339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Project-based</a:t>
            </a:r>
            <a:endParaRPr lang="en-US" dirty="0"/>
          </a:p>
        </p:txBody>
      </p:sp>
      <p:sp>
        <p:nvSpPr>
          <p:cNvPr id="115" name="Text 6">
            <a:extLst>
              <a:ext uri="{FF2B5EF4-FFF2-40B4-BE49-F238E27FC236}">
                <a16:creationId xmlns:a16="http://schemas.microsoft.com/office/drawing/2014/main" id="{C443748D-F130-D40C-2488-8BC7479C615C}"/>
              </a:ext>
            </a:extLst>
          </p:cNvPr>
          <p:cNvSpPr/>
          <p:nvPr/>
        </p:nvSpPr>
        <p:spPr>
          <a:xfrm>
            <a:off x="6300215" y="2286000"/>
            <a:ext cx="43686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86.5% positive · 12.9% neutral (scheduling, group tension, time management)</a:t>
            </a:r>
            <a:endParaRPr lang="en-US" dirty="0"/>
          </a:p>
        </p:txBody>
      </p:sp>
      <p:sp>
        <p:nvSpPr>
          <p:cNvPr id="117" name="assessment note">
            <a:extLst>
              <a:ext uri="{FF2B5EF4-FFF2-40B4-BE49-F238E27FC236}">
                <a16:creationId xmlns:a16="http://schemas.microsoft.com/office/drawing/2014/main" id="{8839C353-DF1E-D757-4C29-DEC81CC99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292608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9" name="note marker">
            <a:extLst>
              <a:ext uri="{FF2B5EF4-FFF2-40B4-BE49-F238E27FC236}">
                <a16:creationId xmlns:a16="http://schemas.microsoft.com/office/drawing/2014/main" id="{194669DF-23ED-3D7E-3ECD-40572F701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2926080"/>
            <a:ext cx="183559" cy="9144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5B0AB52-2058-0D38-7B48-36CD8D9BF015}"/>
              </a:ext>
            </a:extLst>
          </p:cNvPr>
          <p:cNvSpPr/>
          <p:nvPr/>
        </p:nvSpPr>
        <p:spPr>
          <a:xfrm>
            <a:off x="6300215" y="299923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Quizzes &amp; tests</a:t>
            </a:r>
            <a:endParaRPr lang="en-US" dirty="0"/>
          </a:p>
        </p:txBody>
      </p:sp>
      <p:sp>
        <p:nvSpPr>
          <p:cNvPr id="123" name="Text 10">
            <a:extLst>
              <a:ext uri="{FF2B5EF4-FFF2-40B4-BE49-F238E27FC236}">
                <a16:creationId xmlns:a16="http://schemas.microsoft.com/office/drawing/2014/main" id="{484E8285-AD64-2629-8735-905690D74935}"/>
              </a:ext>
            </a:extLst>
          </p:cNvPr>
          <p:cNvSpPr/>
          <p:nvPr/>
        </p:nvSpPr>
        <p:spPr>
          <a:xfrm>
            <a:off x="6300215" y="3291840"/>
            <a:ext cx="43686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0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80.6% positive (45.8% + 34.8%) · 17.4% neutral from test stress</a:t>
            </a:r>
            <a:endParaRPr lang="en-US" sz="2000" dirty="0"/>
          </a:p>
        </p:txBody>
      </p:sp>
      <p:sp>
        <p:nvSpPr>
          <p:cNvPr id="125" name="assessment note">
            <a:extLst>
              <a:ext uri="{FF2B5EF4-FFF2-40B4-BE49-F238E27FC236}">
                <a16:creationId xmlns:a16="http://schemas.microsoft.com/office/drawing/2014/main" id="{933BDB95-F3AC-6F53-6305-A8CBE0D92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393192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7" name="note marker">
            <a:extLst>
              <a:ext uri="{FF2B5EF4-FFF2-40B4-BE49-F238E27FC236}">
                <a16:creationId xmlns:a16="http://schemas.microsoft.com/office/drawing/2014/main" id="{AFA0E96C-86F2-85C2-FDB1-8E56EB10E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3931920"/>
            <a:ext cx="183559" cy="914400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9" name="Text 13">
            <a:extLst>
              <a:ext uri="{FF2B5EF4-FFF2-40B4-BE49-F238E27FC236}">
                <a16:creationId xmlns:a16="http://schemas.microsoft.com/office/drawing/2014/main" id="{FCEDB814-216C-33DE-B97C-F90799B3A978}"/>
              </a:ext>
            </a:extLst>
          </p:cNvPr>
          <p:cNvSpPr/>
          <p:nvPr/>
        </p:nvSpPr>
        <p:spPr>
          <a:xfrm>
            <a:off x="6300215" y="400507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Peer assessment</a:t>
            </a:r>
            <a:endParaRPr lang="en-US" dirty="0"/>
          </a:p>
        </p:txBody>
      </p:sp>
      <p:sp>
        <p:nvSpPr>
          <p:cNvPr id="131" name="Text 14">
            <a:extLst>
              <a:ext uri="{FF2B5EF4-FFF2-40B4-BE49-F238E27FC236}">
                <a16:creationId xmlns:a16="http://schemas.microsoft.com/office/drawing/2014/main" id="{C74343DE-67CC-2C59-E30C-EBECDD07017E}"/>
              </a:ext>
            </a:extLst>
          </p:cNvPr>
          <p:cNvSpPr/>
          <p:nvPr/>
        </p:nvSpPr>
        <p:spPr>
          <a:xfrm>
            <a:off x="6300215" y="4526280"/>
            <a:ext cx="554009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77.5% positive (39.4% + 38.1%) · 18.7% neutral, 3.2% negative from biased comments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882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7F4E-AF97-CD0E-7DA2-19A8F044A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4E6D5-D4C1-B4CB-DDA3-B5FEFC3C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84003"/>
            <a:ext cx="10515600" cy="1295604"/>
          </a:xfrm>
        </p:spPr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What the classroom observations added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85506-F25E-A81C-1901-7F2FD45DC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3415"/>
            <a:ext cx="12192000" cy="4000000"/>
          </a:xfrm>
        </p:spPr>
        <p:txBody>
          <a:bodyPr>
            <a:noAutofit/>
          </a:bodyPr>
          <a:lstStyle/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Presentations: about 70% showed strong anxiety at first (stuttering, repetition, avoiding eye contact), then became visibly more fluent, confident and audience-aware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Case-study debates produced the highest enthusiasm and clearest critical thinking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Projects developed teamwork and creativity, but scheduling and interpersonal conflict raised stress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Peer feedback motivated students when it was justified and constructive; biased comments were dismissed</a:t>
            </a:r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13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96871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8921-F1E6-D557-5F2A-B2AA3F05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6494-5736-1C75-3C67-F134A9630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-297498"/>
            <a:ext cx="10515600" cy="1325563"/>
          </a:xfrm>
        </p:spPr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9B78C-1574-16A1-064F-244AC315F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54" y="793994"/>
            <a:ext cx="10515600" cy="4351338"/>
          </a:xfrm>
        </p:spPr>
        <p:txBody>
          <a:bodyPr>
            <a:noAutofit/>
          </a:bodyPr>
          <a:lstStyle/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Confirms the value of active, learner-</a:t>
            </a:r>
            <a:r>
              <a:rPr lang="en-US" sz="3200" dirty="0" err="1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centred</a:t>
            </a:r>
            <a:r>
              <a:rPr lang="en-US" sz="32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 teaching in business education (Tajeddin, 2018; Barnett-Itzhaki et al., 2023; Çelik &amp; Alpan, 2023)</a:t>
            </a:r>
          </a:p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Supports the link between English communication competence and employability (Ismail, 2011)</a:t>
            </a:r>
          </a:p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Variety in assessment formats reduces test fatigue and makes frequent evaluation acceptable to students</a:t>
            </a:r>
          </a:p>
          <a:p>
            <a:pPr marL="20320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32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The benefits of peer assessment are conditional: they depend on the quality and objectivity of the feedback</a:t>
            </a:r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14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243041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E6118-64F7-D2E7-CC6F-55080D8B1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CB0F-D4E9-955B-7D96-440C002E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Practical implications and recommendations</a:t>
            </a:r>
          </a:p>
        </p:txBody>
      </p:sp>
      <p:sp>
        <p:nvSpPr>
          <p:cNvPr id="100" name="rec bg 1"/>
          <p:cNvSpPr/>
          <p:nvPr/>
        </p:nvSpPr>
        <p:spPr>
          <a:xfrm>
            <a:off x="838200" y="194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1" name="rec badge 1"/>
          <p:cNvSpPr/>
          <p:nvPr/>
        </p:nvSpPr>
        <p:spPr>
          <a:xfrm>
            <a:off x="1058200" y="2030000"/>
            <a:ext cx="540000" cy="54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2" name="rec text 1"/>
          <p:cNvSpPr/>
          <p:nvPr/>
        </p:nvSpPr>
        <p:spPr>
          <a:xfrm>
            <a:off x="1888200" y="194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Combine real-world tasks, structured peer feedback and a balanced assessment schedule</a:t>
            </a:r>
          </a:p>
        </p:txBody>
      </p:sp>
      <p:sp>
        <p:nvSpPr>
          <p:cNvPr id="103" name="rec bg 2"/>
          <p:cNvSpPr/>
          <p:nvPr/>
        </p:nvSpPr>
        <p:spPr>
          <a:xfrm>
            <a:off x="838200" y="275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4" name="rec badge 2"/>
          <p:cNvSpPr/>
          <p:nvPr/>
        </p:nvSpPr>
        <p:spPr>
          <a:xfrm>
            <a:off x="1058200" y="2840000"/>
            <a:ext cx="540000" cy="540000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5" name="rec text 2"/>
          <p:cNvSpPr/>
          <p:nvPr/>
        </p:nvSpPr>
        <p:spPr>
          <a:xfrm>
            <a:off x="1888200" y="275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Revise the course outline: three compulsory tests plus a project in 12 weeks is a heavy load alongside other subjects</a:t>
            </a:r>
          </a:p>
        </p:txBody>
      </p:sp>
      <p:sp>
        <p:nvSpPr>
          <p:cNvPr id="106" name="rec bg 3"/>
          <p:cNvSpPr/>
          <p:nvPr/>
        </p:nvSpPr>
        <p:spPr>
          <a:xfrm>
            <a:off x="838200" y="356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7" name="rec badge 3"/>
          <p:cNvSpPr/>
          <p:nvPr/>
        </p:nvSpPr>
        <p:spPr>
          <a:xfrm>
            <a:off x="1058200" y="3650000"/>
            <a:ext cx="540000" cy="54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8" name="rec text 3"/>
          <p:cNvSpPr/>
          <p:nvPr/>
        </p:nvSpPr>
        <p:spPr>
          <a:xfrm>
            <a:off x="1888200" y="356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Provide explicit peer-assessment rubrics and criteria for each task type</a:t>
            </a:r>
          </a:p>
        </p:txBody>
      </p:sp>
      <p:sp>
        <p:nvSpPr>
          <p:cNvPr id="109" name="rec bg 4"/>
          <p:cNvSpPr/>
          <p:nvPr/>
        </p:nvSpPr>
        <p:spPr>
          <a:xfrm>
            <a:off x="838200" y="437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0" name="rec badge 4"/>
          <p:cNvSpPr/>
          <p:nvPr/>
        </p:nvSpPr>
        <p:spPr>
          <a:xfrm>
            <a:off x="1058200" y="4460000"/>
            <a:ext cx="540000" cy="54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1" name="rec text 4"/>
          <p:cNvSpPr/>
          <p:nvPr/>
        </p:nvSpPr>
        <p:spPr>
          <a:xfrm>
            <a:off x="1888200" y="437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Scaffold group projects: assigned roles, milestones and guidance on managing team conflict</a:t>
            </a:r>
          </a:p>
        </p:txBody>
      </p:sp>
      <p:sp>
        <p:nvSpPr>
          <p:cNvPr id="112" name="rec bg 5"/>
          <p:cNvSpPr/>
          <p:nvPr/>
        </p:nvSpPr>
        <p:spPr>
          <a:xfrm>
            <a:off x="838200" y="518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3" name="rec badge 5"/>
          <p:cNvSpPr/>
          <p:nvPr/>
        </p:nvSpPr>
        <p:spPr>
          <a:xfrm>
            <a:off x="1058200" y="5270000"/>
            <a:ext cx="540000" cy="540000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4" name="rec text 5"/>
          <p:cNvSpPr/>
          <p:nvPr/>
        </p:nvSpPr>
        <p:spPr>
          <a:xfrm>
            <a:off x="1888200" y="518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Differentiate case-study materials for mixed proficiency levels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15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865213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34389-1E78-D1C5-54B6-CD455E5F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Limitations and future research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16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23" name="scope card">
            <a:extLst>
              <a:ext uri="{FF2B5EF4-FFF2-40B4-BE49-F238E27FC236}">
                <a16:creationId xmlns:a16="http://schemas.microsoft.com/office/drawing/2014/main" id="{4F11AFA7-8629-4C6B-CB05-CFF094647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518" y="2032462"/>
            <a:ext cx="4867894" cy="314353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cope header">
            <a:extLst>
              <a:ext uri="{FF2B5EF4-FFF2-40B4-BE49-F238E27FC236}">
                <a16:creationId xmlns:a16="http://schemas.microsoft.com/office/drawing/2014/main" id="{2EBBCC1F-E432-A79D-66E0-F4C7F0C9D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518" y="2032461"/>
            <a:ext cx="4867894" cy="594413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91421E75-7357-F57D-2933-C57423B23600}"/>
              </a:ext>
            </a:extLst>
          </p:cNvPr>
          <p:cNvSpPr/>
          <p:nvPr/>
        </p:nvSpPr>
        <p:spPr>
          <a:xfrm>
            <a:off x="884118" y="2044336"/>
            <a:ext cx="4301860" cy="59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Limitations</a:t>
            </a:r>
            <a:endParaRPr lang="en-US" sz="2000" dirty="0"/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7EF204CD-D7E1-7379-A7C7-13BBD5BBA9C0}"/>
              </a:ext>
            </a:extLst>
          </p:cNvPr>
          <p:cNvSpPr/>
          <p:nvPr/>
        </p:nvSpPr>
        <p:spPr>
          <a:xfrm>
            <a:off x="884118" y="2690830"/>
            <a:ext cx="4301860" cy="211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Single institution and 155 respondents — findings may not represent all Business English students</a:t>
            </a:r>
            <a:endParaRPr lang="en-US" sz="16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Results rely on self-reported perceptions and the researcher's own classroom observations</a:t>
            </a:r>
            <a:endParaRPr lang="en-US" sz="1600" dirty="0"/>
          </a:p>
        </p:txBody>
      </p:sp>
      <p:sp>
        <p:nvSpPr>
          <p:cNvPr id="31" name="scope card">
            <a:extLst>
              <a:ext uri="{FF2B5EF4-FFF2-40B4-BE49-F238E27FC236}">
                <a16:creationId xmlns:a16="http://schemas.microsoft.com/office/drawing/2014/main" id="{AEF0F114-2DA9-2AFE-BA53-7EA8C25E7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7400" y="2032462"/>
            <a:ext cx="4867894" cy="314353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cope header">
            <a:extLst>
              <a:ext uri="{FF2B5EF4-FFF2-40B4-BE49-F238E27FC236}">
                <a16:creationId xmlns:a16="http://schemas.microsoft.com/office/drawing/2014/main" id="{15546A57-9125-03B8-310B-B51D95512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7400" y="2032461"/>
            <a:ext cx="4867894" cy="594413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3335ABCF-1825-2EF1-233F-0F754CA185DF}"/>
              </a:ext>
            </a:extLst>
          </p:cNvPr>
          <p:cNvSpPr/>
          <p:nvPr/>
        </p:nvSpPr>
        <p:spPr>
          <a:xfrm>
            <a:off x="6096000" y="2044336"/>
            <a:ext cx="4301860" cy="59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Future research</a:t>
            </a:r>
            <a:endParaRPr lang="en-US" sz="2000" dirty="0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3E117332-CE38-64F4-482D-BE4431645A18}"/>
              </a:ext>
            </a:extLst>
          </p:cNvPr>
          <p:cNvSpPr/>
          <p:nvPr/>
        </p:nvSpPr>
        <p:spPr>
          <a:xfrm>
            <a:off x="6096000" y="2690830"/>
            <a:ext cx="4301860" cy="211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Larger and more varied samples, more classes and institutions</a:t>
            </a:r>
            <a:endParaRPr lang="en-US" sz="16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Longitudinal designs linking perceptions to measured communication performance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6170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A21D-A41B-835B-EB25-8F2EF3889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Conclusion: 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68A17-4AE9-4DA4-D974-BA6B14F9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Business Communication is perceived as essential for employability and workplace readiness (95.4%)</a:t>
            </a:r>
          </a:p>
          <a:p>
            <a:pPr lvl="0"/>
            <a:r>
              <a:rPr lang="en-US" dirty="0"/>
              <a:t>Learner-</a:t>
            </a:r>
            <a:r>
              <a:rPr lang="en-US" dirty="0" err="1"/>
              <a:t>centred</a:t>
            </a:r>
            <a:r>
              <a:rPr lang="en-US" dirty="0"/>
              <a:t>, task-based teaching raises engagement, retention and confidence</a:t>
            </a:r>
          </a:p>
          <a:p>
            <a:pPr lvl="0"/>
            <a:r>
              <a:rPr lang="en-US" dirty="0"/>
              <a:t>Varied assessments build skills when they are clearly structured, balanced in workload and supported by constructive feedback</a:t>
            </a:r>
          </a:p>
          <a:p>
            <a:r>
              <a:rPr lang="en-US" dirty="0"/>
              <a:t>Design principle: real tasks + guided feedback + balanced workload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17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870572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yebrow pill">
            <a:extLst>
              <a:ext uri="{FF2B5EF4-FFF2-40B4-BE49-F238E27FC236}">
                <a16:creationId xmlns:a16="http://schemas.microsoft.com/office/drawing/2014/main" id="{3C6DDC44-EEA6-6012-BEB9-79A097306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02920"/>
            <a:ext cx="1508760" cy="310896"/>
          </a:xfrm>
          <a:prstGeom prst="roundRect">
            <a:avLst>
              <a:gd name="adj" fmla="val 50000"/>
            </a:avLst>
          </a:prstGeom>
          <a:solidFill>
            <a:srgbClr val="5EEA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05DE0EE2-39B4-D1FD-3CAE-5879C7453EC8}"/>
              </a:ext>
            </a:extLst>
          </p:cNvPr>
          <p:cNvSpPr/>
          <p:nvPr/>
        </p:nvSpPr>
        <p:spPr>
          <a:xfrm>
            <a:off x="548640" y="493776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CONCLUSION</a:t>
            </a:r>
            <a:endParaRPr lang="en-US" sz="1050" dirty="0"/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2C070D3C-9A88-9B03-5D53-32453BA72004}"/>
              </a:ext>
            </a:extLst>
          </p:cNvPr>
          <p:cNvSpPr/>
          <p:nvPr/>
        </p:nvSpPr>
        <p:spPr>
          <a:xfrm>
            <a:off x="548640" y="932688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1CE3897E-56BE-85E2-20D5-90EA52E2FAD6}"/>
              </a:ext>
            </a:extLst>
          </p:cNvPr>
          <p:cNvSpPr/>
          <p:nvPr/>
        </p:nvSpPr>
        <p:spPr>
          <a:xfrm>
            <a:off x="940526" y="1801368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3200" dirty="0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859BAE7D-A1B9-15F1-E6F4-1FFA9BCFD214}"/>
              </a:ext>
            </a:extLst>
          </p:cNvPr>
          <p:cNvSpPr/>
          <p:nvPr/>
        </p:nvSpPr>
        <p:spPr>
          <a:xfrm>
            <a:off x="2449285" y="1801368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Business Communication is perceived as essential for employability and workplace readiness</a:t>
            </a:r>
            <a:endParaRPr lang="en-US" sz="1600" dirty="0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DD21859B-1B67-A3F2-7A48-87D05A95195F}"/>
              </a:ext>
            </a:extLst>
          </p:cNvPr>
          <p:cNvSpPr/>
          <p:nvPr/>
        </p:nvSpPr>
        <p:spPr>
          <a:xfrm>
            <a:off x="940526" y="2587752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</a:t>
            </a:r>
            <a:endParaRPr lang="en-US" sz="2400" dirty="0"/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01DCF80A-783B-3F8D-E820-B4AE93CB003C}"/>
              </a:ext>
            </a:extLst>
          </p:cNvPr>
          <p:cNvSpPr/>
          <p:nvPr/>
        </p:nvSpPr>
        <p:spPr>
          <a:xfrm>
            <a:off x="2449285" y="2587752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Learner-centred, task-based teaching raises engagement, retention and confidence</a:t>
            </a:r>
            <a:endParaRPr lang="en-US" sz="1600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4222A8DD-B217-3ACD-1806-9FD91F112E88}"/>
              </a:ext>
            </a:extLst>
          </p:cNvPr>
          <p:cNvSpPr/>
          <p:nvPr/>
        </p:nvSpPr>
        <p:spPr>
          <a:xfrm>
            <a:off x="940526" y="3374136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</a:t>
            </a:r>
            <a:endParaRPr lang="en-US" sz="240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77056A9F-BE41-690B-FBD2-2F3F58A75F88}"/>
              </a:ext>
            </a:extLst>
          </p:cNvPr>
          <p:cNvSpPr/>
          <p:nvPr/>
        </p:nvSpPr>
        <p:spPr>
          <a:xfrm>
            <a:off x="2449285" y="3374136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Varied assessments build skills when clearly structured, balanced in workload and supported by constructive feedback</a:t>
            </a:r>
            <a:endParaRPr lang="en-US" sz="1600" dirty="0"/>
          </a:p>
        </p:txBody>
      </p:sp>
      <p:sp>
        <p:nvSpPr>
          <p:cNvPr id="35" name="principle box">
            <a:extLst>
              <a:ext uri="{FF2B5EF4-FFF2-40B4-BE49-F238E27FC236}">
                <a16:creationId xmlns:a16="http://schemas.microsoft.com/office/drawing/2014/main" id="{82D339EA-294D-597A-3B45-BAD64EB83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5538" y="1380744"/>
            <a:ext cx="2651760" cy="2651760"/>
          </a:xfrm>
          <a:prstGeom prst="rect">
            <a:avLst/>
          </a:prstGeom>
          <a:solidFill>
            <a:srgbClr val="5EEAD4"/>
          </a:solidFill>
          <a:ln/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76CD7FCE-C458-239F-08CA-C35645ED9F33}"/>
              </a:ext>
            </a:extLst>
          </p:cNvPr>
          <p:cNvSpPr/>
          <p:nvPr/>
        </p:nvSpPr>
        <p:spPr>
          <a:xfrm>
            <a:off x="8436706" y="1609344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Design principle</a:t>
            </a:r>
            <a:endParaRPr lang="en-US" sz="1200" dirty="0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9A4D9DE9-C82A-5FF7-C13C-78A429E84A32}"/>
              </a:ext>
            </a:extLst>
          </p:cNvPr>
          <p:cNvSpPr/>
          <p:nvPr/>
        </p:nvSpPr>
        <p:spPr>
          <a:xfrm>
            <a:off x="8436706" y="2020824"/>
            <a:ext cx="2286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Real tasks</a:t>
            </a:r>
            <a:endParaRPr lang="en-US" sz="1900" dirty="0"/>
          </a:p>
          <a:p>
            <a:pPr marL="0" indent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 Guided feedback</a:t>
            </a:r>
            <a:endParaRPr lang="en-US" sz="19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 Balanced workload</a:t>
            </a:r>
            <a:endParaRPr lang="en-US" sz="1900" dirty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losing background" descr="Modern university seminar ro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2841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91A9D-D8E8-C655-709E-0B8559BA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0000"/>
            <a:ext cx="10515600" cy="1050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  <a:b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Questions and discussion welcome</a:t>
            </a:r>
            <a:endParaRPr lang="en-US" dirty="0"/>
          </a:p>
        </p:txBody>
      </p:sp>
      <p:sp>
        <p:nvSpPr>
          <p:cNvPr id="20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2801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457BD-B3DC-74A2-5077-0132EFD85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0000"/>
            <a:ext cx="10515600" cy="210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Thái </a:t>
            </a:r>
            <a:r>
              <a:rPr lang="en-US" sz="1600" b="1" dirty="0" err="1">
                <a:solidFill>
                  <a:srgbClr val="FFFFFF"/>
                </a:solidFill>
              </a:rPr>
              <a:t>Mỹ</a:t>
            </a:r>
            <a:r>
              <a:rPr lang="en-US" sz="1600" b="1" dirty="0">
                <a:solidFill>
                  <a:srgbClr val="FFFFFF"/>
                </a:solidFill>
              </a:rPr>
              <a:t> Linh</a:t>
            </a:r>
            <a:r>
              <a:rPr lang="en-US" sz="1600" dirty="0">
                <a:solidFill>
                  <a:srgbClr val="E2E8F0"/>
                </a:solidFill>
              </a:rPr>
              <a:t> · Faculty of Foreign Languages, HUFLIT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5EEAD4"/>
                </a:solidFill>
              </a:rPr>
              <a:t>mylinhthai75@gmail.com</a:t>
            </a:r>
          </a:p>
          <a:p>
            <a:pPr marL="0" indent="0" algn="ctr">
              <a:buNone/>
            </a:pPr>
            <a:r>
              <a:rPr lang="en-US" sz="1200" i="1" dirty="0">
                <a:solidFill>
                  <a:srgbClr val="E2E8F0"/>
                </a:solidFill>
              </a:rPr>
              <a:t>With thanks to the Department of Business English, the participating students and colleagues</a:t>
            </a:r>
          </a:p>
        </p:txBody>
      </p:sp>
    </p:spTree>
    <p:extLst>
      <p:ext uri="{BB962C8B-B14F-4D97-AF65-F5344CB8AC3E}">
        <p14:creationId xmlns:p14="http://schemas.microsoft.com/office/powerpoint/2010/main" val="2561967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150B-AE96-EC7A-F181-4F27E3A6B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00" name="ag num 01"/>
          <p:cNvSpPr/>
          <p:nvPr/>
        </p:nvSpPr>
        <p:spPr>
          <a:xfrm>
            <a:off x="838200" y="205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56082"/>
                </a:solidFill>
              </a:rPr>
              <a:t>01</a:t>
            </a:r>
          </a:p>
        </p:txBody>
      </p:sp>
      <p:sp>
        <p:nvSpPr>
          <p:cNvPr id="101" name="ag rule 01"/>
          <p:cNvSpPr/>
          <p:nvPr/>
        </p:nvSpPr>
        <p:spPr>
          <a:xfrm>
            <a:off x="2188200" y="2050000"/>
            <a:ext cx="9000" cy="660000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ag text 01"/>
          <p:cNvSpPr/>
          <p:nvPr/>
        </p:nvSpPr>
        <p:spPr>
          <a:xfrm>
            <a:off x="2438200" y="205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E2841"/>
                </a:solidFill>
              </a:rPr>
              <a:t>Why this study matters</a:t>
            </a:r>
          </a:p>
        </p:txBody>
      </p:sp>
      <p:sp>
        <p:nvSpPr>
          <p:cNvPr id="103" name="ag num 02"/>
          <p:cNvSpPr/>
          <p:nvPr/>
        </p:nvSpPr>
        <p:spPr>
          <a:xfrm>
            <a:off x="838200" y="283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97132"/>
                </a:solidFill>
              </a:rPr>
              <a:t>02</a:t>
            </a:r>
          </a:p>
        </p:txBody>
      </p:sp>
      <p:sp>
        <p:nvSpPr>
          <p:cNvPr id="104" name="ag rule 02"/>
          <p:cNvSpPr/>
          <p:nvPr/>
        </p:nvSpPr>
        <p:spPr>
          <a:xfrm>
            <a:off x="2188200" y="2830000"/>
            <a:ext cx="9000" cy="660000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ag text 02"/>
          <p:cNvSpPr/>
          <p:nvPr/>
        </p:nvSpPr>
        <p:spPr>
          <a:xfrm>
            <a:off x="2438200" y="283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E2841"/>
                </a:solidFill>
              </a:rPr>
              <a:t>Theoretical background</a:t>
            </a:r>
          </a:p>
        </p:txBody>
      </p:sp>
      <p:sp>
        <p:nvSpPr>
          <p:cNvPr id="106" name="ag num 03"/>
          <p:cNvSpPr/>
          <p:nvPr/>
        </p:nvSpPr>
        <p:spPr>
          <a:xfrm>
            <a:off x="838200" y="361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96B24"/>
                </a:solidFill>
              </a:rPr>
              <a:t>03</a:t>
            </a:r>
          </a:p>
        </p:txBody>
      </p:sp>
      <p:sp>
        <p:nvSpPr>
          <p:cNvPr id="107" name="ag rule 03"/>
          <p:cNvSpPr/>
          <p:nvPr/>
        </p:nvSpPr>
        <p:spPr>
          <a:xfrm>
            <a:off x="2188200" y="3610000"/>
            <a:ext cx="9000" cy="660000"/>
          </a:xfrm>
          <a:prstGeom prst="rect">
            <a:avLst/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8" name="ag text 03"/>
          <p:cNvSpPr/>
          <p:nvPr/>
        </p:nvSpPr>
        <p:spPr>
          <a:xfrm>
            <a:off x="2438200" y="361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E2841"/>
                </a:solidFill>
              </a:rPr>
              <a:t>Course design and methodology</a:t>
            </a:r>
          </a:p>
        </p:txBody>
      </p:sp>
      <p:sp>
        <p:nvSpPr>
          <p:cNvPr id="109" name="ag num 04"/>
          <p:cNvSpPr/>
          <p:nvPr/>
        </p:nvSpPr>
        <p:spPr>
          <a:xfrm>
            <a:off x="838200" y="439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56082"/>
                </a:solidFill>
              </a:rPr>
              <a:t>04</a:t>
            </a:r>
          </a:p>
        </p:txBody>
      </p:sp>
      <p:sp>
        <p:nvSpPr>
          <p:cNvPr id="110" name="ag rule 04"/>
          <p:cNvSpPr/>
          <p:nvPr/>
        </p:nvSpPr>
        <p:spPr>
          <a:xfrm>
            <a:off x="2188200" y="4390000"/>
            <a:ext cx="9000" cy="660000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ag text 04"/>
          <p:cNvSpPr/>
          <p:nvPr/>
        </p:nvSpPr>
        <p:spPr>
          <a:xfrm>
            <a:off x="2438200" y="4390000"/>
            <a:ext cx="9826862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E2841"/>
                </a:solidFill>
              </a:rPr>
              <a:t>Key findings</a:t>
            </a:r>
          </a:p>
        </p:txBody>
      </p:sp>
      <p:sp>
        <p:nvSpPr>
          <p:cNvPr id="112" name="ag num 05"/>
          <p:cNvSpPr/>
          <p:nvPr/>
        </p:nvSpPr>
        <p:spPr>
          <a:xfrm>
            <a:off x="838200" y="517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97132"/>
                </a:solidFill>
              </a:rPr>
              <a:t>05</a:t>
            </a:r>
          </a:p>
        </p:txBody>
      </p:sp>
      <p:sp>
        <p:nvSpPr>
          <p:cNvPr id="113" name="ag rule 05"/>
          <p:cNvSpPr/>
          <p:nvPr/>
        </p:nvSpPr>
        <p:spPr>
          <a:xfrm>
            <a:off x="2188200" y="5170000"/>
            <a:ext cx="9000" cy="660000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4" name="ag text 05"/>
          <p:cNvSpPr/>
          <p:nvPr/>
        </p:nvSpPr>
        <p:spPr>
          <a:xfrm>
            <a:off x="2438200" y="5170000"/>
            <a:ext cx="95924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E2841"/>
                </a:solidFill>
              </a:rPr>
              <a:t>Implications, limitations and conclusion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02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38927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0" grpId="0"/>
      <p:bldP spid="101" grpId="0" animBg="1"/>
      <p:bldP spid="102" grpId="0"/>
      <p:bldP spid="103" grpId="0"/>
      <p:bldP spid="104" grpId="0" animBg="1"/>
      <p:bldP spid="105" grpId="0"/>
      <p:bldP spid="106" grpId="0"/>
      <p:bldP spid="107" grpId="0" animBg="1"/>
      <p:bldP spid="108" grpId="0"/>
      <p:bldP spid="109" grpId="0"/>
      <p:bldP spid="110" grpId="0" animBg="1"/>
      <p:bldP spid="111" grpId="0"/>
      <p:bldP spid="112" grpId="0"/>
      <p:bldP spid="113" grpId="0" animBg="1"/>
      <p:bldP spid="114" grpId="0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8481-4E8A-4D39-00D8-F1586A98D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98DD-5754-5C9E-F5F6-368FB207D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431" y="-52334"/>
            <a:ext cx="10515600" cy="1325563"/>
          </a:xfrm>
        </p:spPr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Context and the problem</a:t>
            </a:r>
          </a:p>
        </p:txBody>
      </p:sp>
      <p:graphicFrame>
        <p:nvGraphicFramePr>
          <p:cNvPr id="95" name="Content Placeholder 2">
            <a:extLst>
              <a:ext uri="{FF2B5EF4-FFF2-40B4-BE49-F238E27FC236}">
                <a16:creationId xmlns:a16="http://schemas.microsoft.com/office/drawing/2014/main" id="{712FFEA4-3A7E-BB2B-94BA-D7B6D4775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259251"/>
              </p:ext>
            </p:extLst>
          </p:nvPr>
        </p:nvGraphicFramePr>
        <p:xfrm>
          <a:off x="838199" y="1946400"/>
          <a:ext cx="11060723" cy="40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738" y="9116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03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250323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5" grpId="0">
        <p:bldAsOne/>
      </p:bldGraphic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D15E5-0AE5-D028-8F46-FA748012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C744C-C16A-2458-7C14-43B234615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Research questions</a:t>
            </a:r>
          </a:p>
        </p:txBody>
      </p:sp>
      <p:sp>
        <p:nvSpPr>
          <p:cNvPr id="100" name="card 1 bg"/>
          <p:cNvSpPr/>
          <p:nvPr/>
        </p:nvSpPr>
        <p:spPr>
          <a:xfrm>
            <a:off x="8382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" name="card 1 strip"/>
          <p:cNvSpPr/>
          <p:nvPr/>
        </p:nvSpPr>
        <p:spPr>
          <a:xfrm>
            <a:off x="8382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card 1 number"/>
          <p:cNvSpPr/>
          <p:nvPr/>
        </p:nvSpPr>
        <p:spPr>
          <a:xfrm>
            <a:off x="11382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156082"/>
                </a:solidFill>
              </a:rPr>
              <a:t>1</a:t>
            </a:r>
          </a:p>
        </p:txBody>
      </p:sp>
      <p:sp>
        <p:nvSpPr>
          <p:cNvPr id="103" name="card 1 text"/>
          <p:cNvSpPr/>
          <p:nvPr/>
        </p:nvSpPr>
        <p:spPr>
          <a:xfrm>
            <a:off x="938200" y="3093260"/>
            <a:ext cx="32385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endParaRPr lang="en-US" sz="2800" b="1" spc="200" dirty="0">
              <a:solidFill>
                <a:srgbClr val="156082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E2841"/>
                </a:solidFill>
              </a:rPr>
              <a:t>Is it really necessary to include Business Communication in the curriculum?</a:t>
            </a:r>
          </a:p>
        </p:txBody>
      </p:sp>
      <p:sp>
        <p:nvSpPr>
          <p:cNvPr id="104" name="card 2 bg"/>
          <p:cNvSpPr/>
          <p:nvPr/>
        </p:nvSpPr>
        <p:spPr>
          <a:xfrm>
            <a:off x="44767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5" name="card 2 strip"/>
          <p:cNvSpPr/>
          <p:nvPr/>
        </p:nvSpPr>
        <p:spPr>
          <a:xfrm>
            <a:off x="44767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6" name="card 2 number"/>
          <p:cNvSpPr/>
          <p:nvPr/>
        </p:nvSpPr>
        <p:spPr>
          <a:xfrm>
            <a:off x="47767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E97132"/>
                </a:solidFill>
              </a:rPr>
              <a:t>2</a:t>
            </a:r>
          </a:p>
        </p:txBody>
      </p:sp>
      <p:sp>
        <p:nvSpPr>
          <p:cNvPr id="107" name="card 2 text"/>
          <p:cNvSpPr/>
          <p:nvPr/>
        </p:nvSpPr>
        <p:spPr>
          <a:xfrm>
            <a:off x="4576700" y="3035302"/>
            <a:ext cx="31385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endParaRPr lang="en-US" sz="1400" b="1" spc="200" dirty="0">
              <a:solidFill>
                <a:srgbClr val="E97132"/>
              </a:solidFill>
            </a:endParaRP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800" dirty="0">
                <a:solidFill>
                  <a:srgbClr val="0E2841"/>
                </a:solidFill>
              </a:rPr>
              <a:t>How do different teaching methods impact student engagement and learning outcomes?</a:t>
            </a:r>
          </a:p>
        </p:txBody>
      </p:sp>
      <p:sp>
        <p:nvSpPr>
          <p:cNvPr id="108" name="card 3 bg"/>
          <p:cNvSpPr/>
          <p:nvPr/>
        </p:nvSpPr>
        <p:spPr>
          <a:xfrm>
            <a:off x="81152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9" name="card 3 strip"/>
          <p:cNvSpPr/>
          <p:nvPr/>
        </p:nvSpPr>
        <p:spPr>
          <a:xfrm>
            <a:off x="81152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card 3 number"/>
          <p:cNvSpPr/>
          <p:nvPr/>
        </p:nvSpPr>
        <p:spPr>
          <a:xfrm>
            <a:off x="84152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196B24"/>
                </a:solidFill>
              </a:rPr>
              <a:t>3</a:t>
            </a:r>
          </a:p>
        </p:txBody>
      </p:sp>
      <p:sp>
        <p:nvSpPr>
          <p:cNvPr id="111" name="card 3 text"/>
          <p:cNvSpPr/>
          <p:nvPr/>
        </p:nvSpPr>
        <p:spPr>
          <a:xfrm>
            <a:off x="8153400" y="3360000"/>
            <a:ext cx="32003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400" dirty="0">
                <a:solidFill>
                  <a:srgbClr val="0E2841"/>
                </a:solidFill>
              </a:rPr>
              <a:t>What are the effects of various assessment strategies on the development of business communication skills?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67940" y="1326536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04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09949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5221-FCF5-6458-FDC8-136250A28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E1447-6121-2FE9-3A03-C8B5D43A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Theoretical framework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7928" y="1515891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05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5" name="strand row">
            <a:extLst>
              <a:ext uri="{FF2B5EF4-FFF2-40B4-BE49-F238E27FC236}">
                <a16:creationId xmlns:a16="http://schemas.microsoft.com/office/drawing/2014/main" id="{BD6C5B12-F3EF-1FA8-B1F1-4C884C2A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7" name="row marker">
            <a:extLst>
              <a:ext uri="{FF2B5EF4-FFF2-40B4-BE49-F238E27FC236}">
                <a16:creationId xmlns:a16="http://schemas.microsoft.com/office/drawing/2014/main" id="{8C79CD4B-402A-CF7D-A693-3B1B1586A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97562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49EC859A-621E-EF6E-406C-D6986D1CC461}"/>
              </a:ext>
            </a:extLst>
          </p:cNvPr>
          <p:cNvSpPr/>
          <p:nvPr/>
        </p:nvSpPr>
        <p:spPr>
          <a:xfrm>
            <a:off x="1149096" y="19798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Student-centred learning</a:t>
            </a:r>
            <a:endParaRPr lang="en-US" sz="1600" dirty="0"/>
          </a:p>
        </p:txBody>
      </p:sp>
      <p:sp>
        <p:nvSpPr>
          <p:cNvPr id="15" name="strand row">
            <a:extLst>
              <a:ext uri="{FF2B5EF4-FFF2-40B4-BE49-F238E27FC236}">
                <a16:creationId xmlns:a16="http://schemas.microsoft.com/office/drawing/2014/main" id="{5AF61D12-E9C3-70B8-3713-501D8C39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8779172A-32CA-54FF-923A-9BD6320E9F75}"/>
              </a:ext>
            </a:extLst>
          </p:cNvPr>
          <p:cNvSpPr/>
          <p:nvPr/>
        </p:nvSpPr>
        <p:spPr>
          <a:xfrm>
            <a:off x="4038599" y="1952426"/>
            <a:ext cx="6306545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Engagement, autonomy and critical thinking (Goodwin, 2024)</a:t>
            </a:r>
            <a:endParaRPr lang="en-US" sz="12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90847CEC-720E-57A7-0EC4-3770B78CCC70}"/>
              </a:ext>
            </a:extLst>
          </p:cNvPr>
          <p:cNvSpPr/>
          <p:nvPr/>
        </p:nvSpPr>
        <p:spPr>
          <a:xfrm>
            <a:off x="1301496" y="21322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</a:t>
            </a:r>
            <a:r>
              <a:rPr lang="en-US" sz="1600" b="1" dirty="0" err="1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centreddsds</a:t>
            </a: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learning</a:t>
            </a:r>
            <a:endParaRPr lang="en-US" sz="1600" dirty="0"/>
          </a:p>
        </p:txBody>
      </p:sp>
      <p:sp>
        <p:nvSpPr>
          <p:cNvPr id="21" name="strand row">
            <a:extLst>
              <a:ext uri="{FF2B5EF4-FFF2-40B4-BE49-F238E27FC236}">
                <a16:creationId xmlns:a16="http://schemas.microsoft.com/office/drawing/2014/main" id="{89C17731-E4ED-08E4-A8C8-03F04788F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23" name="row marker">
            <a:extLst>
              <a:ext uri="{FF2B5EF4-FFF2-40B4-BE49-F238E27FC236}">
                <a16:creationId xmlns:a16="http://schemas.microsoft.com/office/drawing/2014/main" id="{10C9AFCB-591E-95D2-49B7-3F3011F35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97562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201EC3F4-57C6-A1F8-7636-386A639912A1}"/>
              </a:ext>
            </a:extLst>
          </p:cNvPr>
          <p:cNvSpPr/>
          <p:nvPr/>
        </p:nvSpPr>
        <p:spPr>
          <a:xfrm>
            <a:off x="1149096" y="19798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Student-centred learning</a:t>
            </a:r>
            <a:endParaRPr lang="en-US" sz="1600" dirty="0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C41813C8-EE62-12DA-64E7-E8A5510957DF}"/>
              </a:ext>
            </a:extLst>
          </p:cNvPr>
          <p:cNvSpPr/>
          <p:nvPr/>
        </p:nvSpPr>
        <p:spPr>
          <a:xfrm>
            <a:off x="4619501" y="1952426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Engagement, autonomy and critical thinking (Goodwin, 2024)</a:t>
            </a:r>
            <a:endParaRPr lang="en-US" sz="2400" b="1" dirty="0"/>
          </a:p>
        </p:txBody>
      </p:sp>
      <p:sp>
        <p:nvSpPr>
          <p:cNvPr id="29" name="strand row">
            <a:extLst>
              <a:ext uri="{FF2B5EF4-FFF2-40B4-BE49-F238E27FC236}">
                <a16:creationId xmlns:a16="http://schemas.microsoft.com/office/drawing/2014/main" id="{8909520F-EFD3-950A-7AF0-0BF0A0C2C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2869680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1" name="row marker">
            <a:extLst>
              <a:ext uri="{FF2B5EF4-FFF2-40B4-BE49-F238E27FC236}">
                <a16:creationId xmlns:a16="http://schemas.microsoft.com/office/drawing/2014/main" id="{5D9D221D-1A7D-AB7A-FF18-5A1371BCA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869680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E887A7C5-E784-B418-9180-7EC55CCB2363}"/>
              </a:ext>
            </a:extLst>
          </p:cNvPr>
          <p:cNvSpPr/>
          <p:nvPr/>
        </p:nvSpPr>
        <p:spPr>
          <a:xfrm>
            <a:off x="1149096" y="2951976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Task-based language teaching</a:t>
            </a:r>
            <a:endParaRPr lang="en-US" sz="160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176D5327-E66A-8D1E-FFD7-F2CCCDCC1770}"/>
              </a:ext>
            </a:extLst>
          </p:cNvPr>
          <p:cNvSpPr/>
          <p:nvPr/>
        </p:nvSpPr>
        <p:spPr>
          <a:xfrm>
            <a:off x="4619501" y="2924544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Authentic, goal-oriented tasks (Larsen-Freeman &amp; Anderson, 2011; Anderson, 2017)</a:t>
            </a:r>
            <a:endParaRPr lang="en-US" sz="2400" b="1" dirty="0"/>
          </a:p>
        </p:txBody>
      </p:sp>
      <p:sp>
        <p:nvSpPr>
          <p:cNvPr id="37" name="strand row">
            <a:extLst>
              <a:ext uri="{FF2B5EF4-FFF2-40B4-BE49-F238E27FC236}">
                <a16:creationId xmlns:a16="http://schemas.microsoft.com/office/drawing/2014/main" id="{95B46670-B3EA-04BE-9427-DDA4C34AA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3847965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9" name="row marker">
            <a:extLst>
              <a:ext uri="{FF2B5EF4-FFF2-40B4-BE49-F238E27FC236}">
                <a16:creationId xmlns:a16="http://schemas.microsoft.com/office/drawing/2014/main" id="{0F3C33AD-F756-785C-3451-9EE5D01CF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847965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5B2595CD-B3C8-A933-BDEF-70B2ACEA860D}"/>
              </a:ext>
            </a:extLst>
          </p:cNvPr>
          <p:cNvSpPr/>
          <p:nvPr/>
        </p:nvSpPr>
        <p:spPr>
          <a:xfrm>
            <a:off x="1149096" y="3930261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Formative &amp; varied assessment</a:t>
            </a:r>
            <a:endParaRPr lang="en-US" sz="1600" dirty="0"/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1AB854F4-F357-A78B-1472-D555AC15B777}"/>
              </a:ext>
            </a:extLst>
          </p:cNvPr>
          <p:cNvSpPr/>
          <p:nvPr/>
        </p:nvSpPr>
        <p:spPr>
          <a:xfrm>
            <a:off x="4619501" y="3902829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Fairness, validity, reliability and multiple chances to demonstrate skill (Asemanyi, 2015)</a:t>
            </a:r>
            <a:endParaRPr lang="en-US" sz="2400" b="1" dirty="0"/>
          </a:p>
        </p:txBody>
      </p:sp>
      <p:sp>
        <p:nvSpPr>
          <p:cNvPr id="45" name="strand row">
            <a:extLst>
              <a:ext uri="{FF2B5EF4-FFF2-40B4-BE49-F238E27FC236}">
                <a16:creationId xmlns:a16="http://schemas.microsoft.com/office/drawing/2014/main" id="{A7C1165B-BE6D-F46F-2F3E-90728B385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4790626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47" name="row marker">
            <a:extLst>
              <a:ext uri="{FF2B5EF4-FFF2-40B4-BE49-F238E27FC236}">
                <a16:creationId xmlns:a16="http://schemas.microsoft.com/office/drawing/2014/main" id="{87F6422E-0844-A402-6A79-3CCC24507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790626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26D70724-2E4E-E87D-48A7-9E62F36EAD91}"/>
              </a:ext>
            </a:extLst>
          </p:cNvPr>
          <p:cNvSpPr/>
          <p:nvPr/>
        </p:nvSpPr>
        <p:spPr>
          <a:xfrm>
            <a:off x="1149096" y="4872922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Innovative &amp; interactive teaching</a:t>
            </a:r>
            <a:endParaRPr lang="en-US" sz="1600" dirty="0"/>
          </a:p>
        </p:txBody>
      </p:sp>
      <p:sp>
        <p:nvSpPr>
          <p:cNvPr id="51" name="Text 18">
            <a:extLst>
              <a:ext uri="{FF2B5EF4-FFF2-40B4-BE49-F238E27FC236}">
                <a16:creationId xmlns:a16="http://schemas.microsoft.com/office/drawing/2014/main" id="{254F8CE8-46BF-B8EC-A551-3F5186B33F29}"/>
              </a:ext>
            </a:extLst>
          </p:cNvPr>
          <p:cNvSpPr/>
          <p:nvPr/>
        </p:nvSpPr>
        <p:spPr>
          <a:xfrm>
            <a:off x="4619500" y="4845490"/>
            <a:ext cx="736935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business education (Berry, 2013; Tajeddin, 2018; Çelik &amp; Alpan, 2023; Barnett-Itzhaki et al., 2023)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1400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7AA5A-B55A-7354-97D5-E584F8C1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6CE6-68DC-994D-026F-309159A7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What the literature says about each method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06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7" name="method row">
            <a:extLst>
              <a:ext uri="{FF2B5EF4-FFF2-40B4-BE49-F238E27FC236}">
                <a16:creationId xmlns:a16="http://schemas.microsoft.com/office/drawing/2014/main" id="{6B8F21A0-025B-CEA2-A3E3-54E31A96E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981284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method badge">
            <a:extLst>
              <a:ext uri="{FF2B5EF4-FFF2-40B4-BE49-F238E27FC236}">
                <a16:creationId xmlns:a16="http://schemas.microsoft.com/office/drawing/2014/main" id="{97076FE3-111B-A751-467B-418AEDD5F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2081868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06CFBBD4-80C4-B56E-E6F1-9F59D694E6E5}"/>
              </a:ext>
            </a:extLst>
          </p:cNvPr>
          <p:cNvSpPr/>
          <p:nvPr/>
        </p:nvSpPr>
        <p:spPr>
          <a:xfrm>
            <a:off x="984503" y="2081868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78CC7F81-55F3-B64E-A4FE-BF6646895A40}"/>
              </a:ext>
            </a:extLst>
          </p:cNvPr>
          <p:cNvSpPr/>
          <p:nvPr/>
        </p:nvSpPr>
        <p:spPr>
          <a:xfrm>
            <a:off x="1496567" y="1981284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Project-based learning</a:t>
            </a:r>
            <a:endParaRPr lang="en-US" sz="1600" dirty="0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01FCB647-1563-B0E0-3A27-3EFEEBE0CAD1}"/>
              </a:ext>
            </a:extLst>
          </p:cNvPr>
          <p:cNvSpPr/>
          <p:nvPr/>
        </p:nvSpPr>
        <p:spPr>
          <a:xfrm>
            <a:off x="3901439" y="1981284"/>
            <a:ext cx="703953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Teamwork, role sharing and problem solving — value lies in the process as well as the product</a:t>
            </a:r>
            <a:endParaRPr lang="en-US" sz="2400" b="1" dirty="0"/>
          </a:p>
        </p:txBody>
      </p:sp>
      <p:sp>
        <p:nvSpPr>
          <p:cNvPr id="17" name="method row">
            <a:extLst>
              <a:ext uri="{FF2B5EF4-FFF2-40B4-BE49-F238E27FC236}">
                <a16:creationId xmlns:a16="http://schemas.microsoft.com/office/drawing/2014/main" id="{6FB20AC7-3780-1EF7-3E6D-4EF56D680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838808"/>
            <a:ext cx="995647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9" name="method badge">
            <a:extLst>
              <a:ext uri="{FF2B5EF4-FFF2-40B4-BE49-F238E27FC236}">
                <a16:creationId xmlns:a16="http://schemas.microsoft.com/office/drawing/2014/main" id="{CC6D39A4-E677-074E-56AF-A5ECC1F8F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2939392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B93AE3B7-807C-114E-324E-7700A2F1C065}"/>
              </a:ext>
            </a:extLst>
          </p:cNvPr>
          <p:cNvSpPr/>
          <p:nvPr/>
        </p:nvSpPr>
        <p:spPr>
          <a:xfrm>
            <a:off x="984503" y="2939392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600" dirty="0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AC660ED7-A0C2-03E2-1990-6A9CF98747B6}"/>
              </a:ext>
            </a:extLst>
          </p:cNvPr>
          <p:cNvSpPr/>
          <p:nvPr/>
        </p:nvSpPr>
        <p:spPr>
          <a:xfrm>
            <a:off x="1496567" y="2838808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Simulations &amp; role-play</a:t>
            </a:r>
            <a:endParaRPr lang="en-US" sz="1600" dirty="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EBCC1BE-40C0-BB13-FF3A-B392355CA2DA}"/>
              </a:ext>
            </a:extLst>
          </p:cNvPr>
          <p:cNvSpPr/>
          <p:nvPr/>
        </p:nvSpPr>
        <p:spPr>
          <a:xfrm>
            <a:off x="3901439" y="2838808"/>
            <a:ext cx="6952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Realistic practice without real-world consequences; build empathy and adaptability</a:t>
            </a:r>
            <a:endParaRPr lang="en-US" sz="2400" b="1" dirty="0"/>
          </a:p>
        </p:txBody>
      </p:sp>
      <p:sp>
        <p:nvSpPr>
          <p:cNvPr id="27" name="method row">
            <a:extLst>
              <a:ext uri="{FF2B5EF4-FFF2-40B4-BE49-F238E27FC236}">
                <a16:creationId xmlns:a16="http://schemas.microsoft.com/office/drawing/2014/main" id="{E75B8DFE-1776-81E5-B7E7-4BFDC33DE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669613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9" name="method badge">
            <a:extLst>
              <a:ext uri="{FF2B5EF4-FFF2-40B4-BE49-F238E27FC236}">
                <a16:creationId xmlns:a16="http://schemas.microsoft.com/office/drawing/2014/main" id="{A924F7B2-40C2-F8ED-F562-6B7CF5960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3770197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7B3EB795-4762-771A-1E8F-91D31C37D732}"/>
              </a:ext>
            </a:extLst>
          </p:cNvPr>
          <p:cNvSpPr/>
          <p:nvPr/>
        </p:nvSpPr>
        <p:spPr>
          <a:xfrm>
            <a:off x="984503" y="3770197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600" dirty="0"/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3C2F139A-EBE2-68A9-D314-029BA6E3DAD8}"/>
              </a:ext>
            </a:extLst>
          </p:cNvPr>
          <p:cNvSpPr/>
          <p:nvPr/>
        </p:nvSpPr>
        <p:spPr>
          <a:xfrm>
            <a:off x="1496567" y="3669613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Peer review</a:t>
            </a:r>
            <a:endParaRPr lang="en-US" sz="1600" dirty="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0132B46E-4298-067A-5D0A-5F38C453DF20}"/>
              </a:ext>
            </a:extLst>
          </p:cNvPr>
          <p:cNvSpPr/>
          <p:nvPr/>
        </p:nvSpPr>
        <p:spPr>
          <a:xfrm>
            <a:off x="3901439" y="3669613"/>
            <a:ext cx="703953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Motivation, autonomy, self-regulation and social skills</a:t>
            </a:r>
            <a:endParaRPr lang="en-US" sz="2400" b="1" dirty="0"/>
          </a:p>
        </p:txBody>
      </p:sp>
      <p:sp>
        <p:nvSpPr>
          <p:cNvPr id="37" name="method row">
            <a:extLst>
              <a:ext uri="{FF2B5EF4-FFF2-40B4-BE49-F238E27FC236}">
                <a16:creationId xmlns:a16="http://schemas.microsoft.com/office/drawing/2014/main" id="{23E7EE4A-C83B-B4F3-C197-EC6BAB30A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4516184"/>
            <a:ext cx="10369297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9" name="method badge">
            <a:extLst>
              <a:ext uri="{FF2B5EF4-FFF2-40B4-BE49-F238E27FC236}">
                <a16:creationId xmlns:a16="http://schemas.microsoft.com/office/drawing/2014/main" id="{F9535195-0094-2939-0041-2B7E3FC1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4616768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41" name="Text 20">
            <a:extLst>
              <a:ext uri="{FF2B5EF4-FFF2-40B4-BE49-F238E27FC236}">
                <a16:creationId xmlns:a16="http://schemas.microsoft.com/office/drawing/2014/main" id="{A0A65CEE-1E85-C6F7-3E6A-E461D357F32D}"/>
              </a:ext>
            </a:extLst>
          </p:cNvPr>
          <p:cNvSpPr/>
          <p:nvPr/>
        </p:nvSpPr>
        <p:spPr>
          <a:xfrm>
            <a:off x="984503" y="4616768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600" dirty="0"/>
          </a:p>
        </p:txBody>
      </p:sp>
      <p:sp>
        <p:nvSpPr>
          <p:cNvPr id="43" name="Text 21">
            <a:extLst>
              <a:ext uri="{FF2B5EF4-FFF2-40B4-BE49-F238E27FC236}">
                <a16:creationId xmlns:a16="http://schemas.microsoft.com/office/drawing/2014/main" id="{B11161D6-4476-E065-46CE-2445FBC64C2E}"/>
              </a:ext>
            </a:extLst>
          </p:cNvPr>
          <p:cNvSpPr/>
          <p:nvPr/>
        </p:nvSpPr>
        <p:spPr>
          <a:xfrm>
            <a:off x="1496567" y="4516184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Oral presentations</a:t>
            </a:r>
            <a:endParaRPr lang="en-US" sz="1600" dirty="0"/>
          </a:p>
        </p:txBody>
      </p:sp>
      <p:sp>
        <p:nvSpPr>
          <p:cNvPr id="45" name="Text 22">
            <a:extLst>
              <a:ext uri="{FF2B5EF4-FFF2-40B4-BE49-F238E27FC236}">
                <a16:creationId xmlns:a16="http://schemas.microsoft.com/office/drawing/2014/main" id="{866C0777-5AF9-2B03-2FEE-17E0A8578849}"/>
              </a:ext>
            </a:extLst>
          </p:cNvPr>
          <p:cNvSpPr/>
          <p:nvPr/>
        </p:nvSpPr>
        <p:spPr>
          <a:xfrm>
            <a:off x="3901439" y="4516184"/>
            <a:ext cx="703953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 verbal and non-verbal professional communication</a:t>
            </a:r>
            <a:endParaRPr lang="en-US" sz="2400" b="1" dirty="0"/>
          </a:p>
        </p:txBody>
      </p:sp>
      <p:sp>
        <p:nvSpPr>
          <p:cNvPr id="47" name="method row">
            <a:extLst>
              <a:ext uri="{FF2B5EF4-FFF2-40B4-BE49-F238E27FC236}">
                <a16:creationId xmlns:a16="http://schemas.microsoft.com/office/drawing/2014/main" id="{C3E723A2-FDD7-1476-6B01-C0B93CD82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5332251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9" name="method badge">
            <a:extLst>
              <a:ext uri="{FF2B5EF4-FFF2-40B4-BE49-F238E27FC236}">
                <a16:creationId xmlns:a16="http://schemas.microsoft.com/office/drawing/2014/main" id="{49CAF969-78D2-A01E-D851-BB968163E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5432835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51" name="Text 25">
            <a:extLst>
              <a:ext uri="{FF2B5EF4-FFF2-40B4-BE49-F238E27FC236}">
                <a16:creationId xmlns:a16="http://schemas.microsoft.com/office/drawing/2014/main" id="{B7CCB901-8217-CDE9-B126-49D20D321E17}"/>
              </a:ext>
            </a:extLst>
          </p:cNvPr>
          <p:cNvSpPr/>
          <p:nvPr/>
        </p:nvSpPr>
        <p:spPr>
          <a:xfrm>
            <a:off x="984503" y="5432835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600" dirty="0"/>
          </a:p>
        </p:txBody>
      </p:sp>
      <p:sp>
        <p:nvSpPr>
          <p:cNvPr id="53" name="Text 26">
            <a:extLst>
              <a:ext uri="{FF2B5EF4-FFF2-40B4-BE49-F238E27FC236}">
                <a16:creationId xmlns:a16="http://schemas.microsoft.com/office/drawing/2014/main" id="{9DFCAD87-3BA3-B329-7C77-0358FADF365B}"/>
              </a:ext>
            </a:extLst>
          </p:cNvPr>
          <p:cNvSpPr/>
          <p:nvPr/>
        </p:nvSpPr>
        <p:spPr>
          <a:xfrm>
            <a:off x="1496567" y="5332251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 studies</a:t>
            </a:r>
            <a:endParaRPr lang="en-US" sz="1600" dirty="0"/>
          </a:p>
        </p:txBody>
      </p:sp>
      <p:sp>
        <p:nvSpPr>
          <p:cNvPr id="55" name="Text 27">
            <a:extLst>
              <a:ext uri="{FF2B5EF4-FFF2-40B4-BE49-F238E27FC236}">
                <a16:creationId xmlns:a16="http://schemas.microsoft.com/office/drawing/2014/main" id="{3B4A9E9D-64E0-E5FE-DC7F-AA3140EE13A0}"/>
              </a:ext>
            </a:extLst>
          </p:cNvPr>
          <p:cNvSpPr/>
          <p:nvPr/>
        </p:nvSpPr>
        <p:spPr>
          <a:xfrm>
            <a:off x="3901439" y="5332251"/>
            <a:ext cx="6952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Bridge theory and real business problems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5559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0" grpId="0" animBg="1"/>
      <p:bldP spid="9" grpId="0" animBg="1"/>
      <p:bldP spid="13" grpId="0" animBg="1"/>
      <p:bldP spid="15" grpId="0" animBg="1"/>
      <p:bldP spid="21" grpId="0" animBg="1"/>
      <p:bldP spid="23" grpId="0" animBg="1"/>
      <p:bldP spid="25" grpId="0" animBg="1"/>
      <p:bldP spid="31" grpId="0" animBg="1"/>
      <p:bldP spid="33" grpId="0" animBg="1"/>
      <p:bldP spid="35" grpId="0" animBg="1"/>
      <p:bldP spid="41" grpId="0" animBg="1"/>
      <p:bldP spid="43" grpId="0" animBg="1"/>
      <p:bldP spid="45" grpId="0" animBg="1"/>
      <p:bldP spid="51" grpId="0" animBg="1"/>
      <p:bldP spid="53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E7552-B032-9DE9-37F7-16C3B4090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26C80-50EE-7FF5-B4D6-8EB54314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3507"/>
          </a:xfrm>
        </p:spPr>
        <p:txBody>
          <a:bodyPr>
            <a:normAutofit fontScale="90000"/>
          </a:bodyPr>
          <a:lstStyle/>
          <a:p>
            <a:r>
              <a:rPr lang="en-US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The course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08FE6-A429-D1AB-09B3-9773599A8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948632"/>
            <a:ext cx="11690838" cy="4351338"/>
          </a:xfrm>
        </p:spPr>
        <p:txBody>
          <a:bodyPr>
            <a:noAutofit/>
          </a:bodyPr>
          <a:lstStyle/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dirty="0">
                <a:solidFill>
                  <a:srgbClr val="002060"/>
                </a:solidFill>
                <a:latin typeface="Segoe UI" pitchFamily="34" charset="0"/>
                <a:cs typeface="Segoe UI" pitchFamily="34" charset="-120"/>
              </a:rPr>
              <a:t>Group project: design an intercultural communication training program covering cultural identity, communication styles, etiquette and taboos, norms and values, and conflict resolution for one chosen country</a:t>
            </a:r>
          </a:p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dirty="0">
                <a:solidFill>
                  <a:srgbClr val="002060"/>
                </a:solidFill>
                <a:latin typeface="Segoe UI" pitchFamily="34" charset="0"/>
                <a:cs typeface="Segoe UI" pitchFamily="34" charset="-120"/>
              </a:rPr>
              <a:t>Task-based activities and simulations: job search on LinkedIn, mock interviews, negotiation role-plays, CV and cover letter, professional emails </a:t>
            </a:r>
          </a:p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dirty="0">
                <a:solidFill>
                  <a:srgbClr val="002060"/>
                </a:solidFill>
                <a:latin typeface="Segoe UI" pitchFamily="34" charset="0"/>
                <a:cs typeface="Segoe UI" pitchFamily="34" charset="-120"/>
              </a:rPr>
              <a:t>Presentations on current business topics</a:t>
            </a:r>
          </a:p>
          <a:p>
            <a:pPr marL="20320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dirty="0">
                <a:solidFill>
                  <a:srgbClr val="002060"/>
                </a:solidFill>
                <a:latin typeface="Segoe UI" pitchFamily="34" charset="0"/>
                <a:cs typeface="Segoe UI" pitchFamily="34" charset="-120"/>
              </a:rPr>
              <a:t>Case studies: business crisis communication, customer service success or failure, marketing campaign analysis</a:t>
            </a:r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07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72067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5A7E0-1955-943E-F8F1-36550C099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680"/>
            <a:ext cx="10515600" cy="577223"/>
          </a:xfrm>
        </p:spPr>
        <p:txBody>
          <a:bodyPr>
            <a:normAutofit fontScale="90000"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Methodology: setting and participants</a:t>
            </a:r>
          </a:p>
        </p:txBody>
      </p:sp>
      <p:sp>
        <p:nvSpPr>
          <p:cNvPr id="120" name="method subtitle"/>
          <p:cNvSpPr/>
          <p:nvPr/>
        </p:nvSpPr>
        <p:spPr>
          <a:xfrm>
            <a:off x="0" y="610098"/>
            <a:ext cx="12191999" cy="85812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E2841"/>
                </a:solidFill>
              </a:rPr>
              <a:t>Mixed-methods design: </a:t>
            </a:r>
            <a:r>
              <a:rPr lang="en-US" sz="2400" dirty="0">
                <a:solidFill>
                  <a:srgbClr val="64748B"/>
                </a:solidFill>
              </a:rPr>
              <a:t>a quantitative survey paired with qualitative classroom observation</a:t>
            </a:r>
          </a:p>
          <a:p>
            <a:r>
              <a:rPr lang="en-US" sz="2400" b="1" dirty="0">
                <a:solidFill>
                  <a:srgbClr val="0E2841"/>
                </a:solidFill>
              </a:rPr>
              <a:t>Setting:</a:t>
            </a:r>
            <a:r>
              <a:rPr lang="en-US" sz="2400" dirty="0">
                <a:solidFill>
                  <a:srgbClr val="0E2841"/>
                </a:solidFill>
              </a:rPr>
              <a:t> 5 BC classes taught by the researcher, semester 1, 2024–2025</a:t>
            </a:r>
          </a:p>
          <a:p>
            <a:r>
              <a:rPr lang="en-US" sz="2400" b="1" dirty="0">
                <a:solidFill>
                  <a:srgbClr val="0E2841"/>
                </a:solidFill>
              </a:rPr>
              <a:t>Participants:</a:t>
            </a:r>
            <a:r>
              <a:rPr lang="en-US" sz="2400" dirty="0">
                <a:solidFill>
                  <a:srgbClr val="0E2841"/>
                </a:solidFill>
              </a:rPr>
              <a:t> 155 of 208 third-year Business English students</a:t>
            </a:r>
          </a:p>
          <a:p>
            <a:r>
              <a:rPr lang="en-US" sz="2400" b="1" dirty="0">
                <a:solidFill>
                  <a:srgbClr val="0E2841"/>
                </a:solidFill>
              </a:rPr>
              <a:t>Prior courses:</a:t>
            </a:r>
            <a:r>
              <a:rPr lang="en-US" sz="2400" dirty="0">
                <a:solidFill>
                  <a:srgbClr val="0E2841"/>
                </a:solidFill>
              </a:rPr>
              <a:t> Business English, Office Communication, Negotiation Skills, Introduction to Management</a:t>
            </a:r>
          </a:p>
          <a:p>
            <a:endParaRPr lang="en-US" sz="1500" b="1" dirty="0">
              <a:solidFill>
                <a:srgbClr val="0E2841"/>
              </a:solidFill>
            </a:endParaRPr>
          </a:p>
          <a:p>
            <a:endParaRPr lang="en-US" sz="1600" dirty="0"/>
          </a:p>
          <a:p>
            <a:pPr marL="0" indent="0">
              <a:buNone/>
            </a:pPr>
            <a:endParaRPr lang="en-US" sz="1500" dirty="0">
              <a:solidFill>
                <a:srgbClr val="64748B"/>
              </a:solidFill>
            </a:endParaRPr>
          </a:p>
        </p:txBody>
      </p:sp>
      <p:sp>
        <p:nvSpPr>
          <p:cNvPr id="121" name="stat bg 155"/>
          <p:cNvSpPr/>
          <p:nvPr/>
        </p:nvSpPr>
        <p:spPr>
          <a:xfrm>
            <a:off x="838200" y="262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2" name="stat accent 155"/>
          <p:cNvSpPr/>
          <p:nvPr/>
        </p:nvSpPr>
        <p:spPr>
          <a:xfrm>
            <a:off x="838200" y="262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3" name="stat num 155"/>
          <p:cNvSpPr/>
          <p:nvPr/>
        </p:nvSpPr>
        <p:spPr>
          <a:xfrm>
            <a:off x="1118200" y="262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56082"/>
                </a:solidFill>
              </a:rPr>
              <a:t>155</a:t>
            </a:r>
          </a:p>
        </p:txBody>
      </p:sp>
      <p:sp>
        <p:nvSpPr>
          <p:cNvPr id="124" name="stat label 155"/>
          <p:cNvSpPr/>
          <p:nvPr/>
        </p:nvSpPr>
        <p:spPr>
          <a:xfrm>
            <a:off x="2086708" y="2628260"/>
            <a:ext cx="3849196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E2841"/>
                </a:solidFill>
              </a:rPr>
              <a:t>students surveyed</a:t>
            </a:r>
          </a:p>
        </p:txBody>
      </p:sp>
      <p:sp>
        <p:nvSpPr>
          <p:cNvPr id="125" name="stat bg 208"/>
          <p:cNvSpPr/>
          <p:nvPr/>
        </p:nvSpPr>
        <p:spPr>
          <a:xfrm>
            <a:off x="838200" y="383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26" name="stat accent 208"/>
          <p:cNvSpPr/>
          <p:nvPr/>
        </p:nvSpPr>
        <p:spPr>
          <a:xfrm>
            <a:off x="838200" y="383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7" name="stat num 208"/>
          <p:cNvSpPr/>
          <p:nvPr/>
        </p:nvSpPr>
        <p:spPr>
          <a:xfrm>
            <a:off x="1118200" y="383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97132"/>
                </a:solidFill>
              </a:rPr>
              <a:t>208</a:t>
            </a:r>
          </a:p>
        </p:txBody>
      </p:sp>
      <p:sp>
        <p:nvSpPr>
          <p:cNvPr id="128" name="stat label 208"/>
          <p:cNvSpPr/>
          <p:nvPr/>
        </p:nvSpPr>
        <p:spPr>
          <a:xfrm>
            <a:off x="1981200" y="3838260"/>
            <a:ext cx="3757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E2841"/>
                </a:solidFill>
              </a:rPr>
              <a:t>students invited 74.5% responded</a:t>
            </a:r>
          </a:p>
        </p:txBody>
      </p:sp>
      <p:sp>
        <p:nvSpPr>
          <p:cNvPr id="129" name="stat bg 5"/>
          <p:cNvSpPr/>
          <p:nvPr/>
        </p:nvSpPr>
        <p:spPr>
          <a:xfrm>
            <a:off x="838200" y="504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0" name="stat accent 5"/>
          <p:cNvSpPr/>
          <p:nvPr/>
        </p:nvSpPr>
        <p:spPr>
          <a:xfrm>
            <a:off x="838200" y="504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1" name="stat num 5"/>
          <p:cNvSpPr/>
          <p:nvPr/>
        </p:nvSpPr>
        <p:spPr>
          <a:xfrm>
            <a:off x="1118200" y="504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96B24"/>
                </a:solidFill>
              </a:rPr>
              <a:t>5</a:t>
            </a:r>
          </a:p>
        </p:txBody>
      </p:sp>
      <p:sp>
        <p:nvSpPr>
          <p:cNvPr id="132" name="stat label 5"/>
          <p:cNvSpPr/>
          <p:nvPr/>
        </p:nvSpPr>
        <p:spPr>
          <a:xfrm>
            <a:off x="2086708" y="5048260"/>
            <a:ext cx="3471492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0E2841"/>
                </a:solidFill>
              </a:rPr>
              <a:t>classes across one semester</a:t>
            </a:r>
          </a:p>
        </p:txBody>
      </p:sp>
      <p:pic>
        <p:nvPicPr>
          <p:cNvPr id="133" name="img_cour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628260"/>
            <a:ext cx="5105400" cy="3403600"/>
          </a:xfrm>
          <a:prstGeom prst="rect">
            <a:avLst/>
          </a:prstGeom>
        </p:spPr>
      </p:pic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08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175500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0" grpId="0"/>
      <p:bldP spid="123" grpId="0"/>
      <p:bldP spid="124" grpId="0"/>
      <p:bldP spid="127" grpId="0"/>
      <p:bldP spid="128" grpId="0"/>
      <p:bldP spid="131" grpId="0"/>
      <p:bldP spid="1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F7671-1C88-644D-6BE0-2A375FCF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F50F-09A0-BBE8-E46D-7A309C4D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84" y="-26400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Instruments and data analysis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9384" y="1692973"/>
            <a:ext cx="1889182" cy="65915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09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7" name="column card">
            <a:extLst>
              <a:ext uri="{FF2B5EF4-FFF2-40B4-BE49-F238E27FC236}">
                <a16:creationId xmlns:a16="http://schemas.microsoft.com/office/drawing/2014/main" id="{2F332CE2-BEE7-BDB1-9004-5A0CE221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824" y="1680613"/>
            <a:ext cx="4923322" cy="3240805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olumn header">
            <a:extLst>
              <a:ext uri="{FF2B5EF4-FFF2-40B4-BE49-F238E27FC236}">
                <a16:creationId xmlns:a16="http://schemas.microsoft.com/office/drawing/2014/main" id="{57AC7D6C-EA62-17AF-EA94-E26C1E4A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824" y="1680613"/>
            <a:ext cx="4923322" cy="549289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913957E-954E-1FF0-491F-DC2D02909C91}"/>
              </a:ext>
            </a:extLst>
          </p:cNvPr>
          <p:cNvSpPr/>
          <p:nvPr/>
        </p:nvSpPr>
        <p:spPr>
          <a:xfrm>
            <a:off x="1228423" y="1680613"/>
            <a:ext cx="4350843" cy="549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collection</a:t>
            </a:r>
            <a:endParaRPr lang="en-US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06319213-3CC3-5232-250D-8A159A32B7D9}"/>
              </a:ext>
            </a:extLst>
          </p:cNvPr>
          <p:cNvSpPr/>
          <p:nvPr/>
        </p:nvSpPr>
        <p:spPr>
          <a:xfrm>
            <a:off x="999824" y="2274973"/>
            <a:ext cx="4923321" cy="2996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Questionnaire</a:t>
            </a:r>
            <a:r>
              <a:rPr lang="en-US" sz="20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5-point Likert scale, 3 sections (course significance, teaching methods, assessment forms) — via Google Forms on Moodle in the final week, one week to respond</a:t>
            </a:r>
            <a:endParaRPr lang="en-US" sz="2000" dirty="0"/>
          </a:p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Weekly structured observation checklist</a:t>
            </a:r>
            <a:r>
              <a:rPr lang="en-US" sz="20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across 12 weeks: participation, willingness to speak, teamwork, presentation confidence, use of business vocabulary, response to peer feedback, assessment anxiety, task completion</a:t>
            </a:r>
            <a:endParaRPr lang="en-US" sz="2000" dirty="0"/>
          </a:p>
        </p:txBody>
      </p:sp>
      <p:sp>
        <p:nvSpPr>
          <p:cNvPr id="15" name="column card">
            <a:extLst>
              <a:ext uri="{FF2B5EF4-FFF2-40B4-BE49-F238E27FC236}">
                <a16:creationId xmlns:a16="http://schemas.microsoft.com/office/drawing/2014/main" id="{7F73CC2A-28CC-DE1A-C3AD-97A0087B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2004" y="1687329"/>
            <a:ext cx="4923322" cy="3240805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olumn header">
            <a:extLst>
              <a:ext uri="{FF2B5EF4-FFF2-40B4-BE49-F238E27FC236}">
                <a16:creationId xmlns:a16="http://schemas.microsoft.com/office/drawing/2014/main" id="{DA8772ED-1647-80CE-B5E4-EF6C22A23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2004" y="1687329"/>
            <a:ext cx="4923322" cy="549289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239BB056-7D75-1196-6DE5-A70FB703D8EF}"/>
              </a:ext>
            </a:extLst>
          </p:cNvPr>
          <p:cNvSpPr/>
          <p:nvPr/>
        </p:nvSpPr>
        <p:spPr>
          <a:xfrm>
            <a:off x="7240603" y="1687329"/>
            <a:ext cx="4350843" cy="549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analysis</a:t>
            </a:r>
            <a:endParaRPr lang="en-US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01156ECA-A7DE-0FA9-EB83-F3E2F718E675}"/>
              </a:ext>
            </a:extLst>
          </p:cNvPr>
          <p:cNvSpPr/>
          <p:nvPr/>
        </p:nvSpPr>
        <p:spPr>
          <a:xfrm>
            <a:off x="7240603" y="2281689"/>
            <a:ext cx="4350843" cy="2361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Quantitative</a:t>
            </a:r>
            <a:r>
              <a:rPr lang="en-US" sz="20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frequencies and percentages per method and assessment form</a:t>
            </a:r>
            <a:endParaRPr lang="en-US" sz="2000" dirty="0"/>
          </a:p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Qualitative</a:t>
            </a:r>
            <a:r>
              <a:rPr lang="en-US" sz="20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thematic coding (active participation, improved confidence, assessment anxiety, teamwork difficulty, quality of peer feedback) grouped into themes aligned with the three research questions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352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3f481f2-0814-4aba-83a6-1970a2b7d7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D43F3DB016D294D845C7441136E4FD9" ma:contentTypeVersion="18" ma:contentTypeDescription="Tạo tài liệu mới." ma:contentTypeScope="" ma:versionID="841b9f84f3fc82aaa722f19f0f28247a">
  <xsd:schema xmlns:xsd="http://www.w3.org/2001/XMLSchema" xmlns:xs="http://www.w3.org/2001/XMLSchema" xmlns:p="http://schemas.microsoft.com/office/2006/metadata/properties" xmlns:ns3="33f481f2-0814-4aba-83a6-1970a2b7d7a2" xmlns:ns4="5d7c8d91-fba6-4502-af1c-66a8927cbdbb" targetNamespace="http://schemas.microsoft.com/office/2006/metadata/properties" ma:root="true" ma:fieldsID="e40d5bf54f22e8435e3f680d08cd0d48" ns3:_="" ns4:_="">
    <xsd:import namespace="33f481f2-0814-4aba-83a6-1970a2b7d7a2"/>
    <xsd:import namespace="5d7c8d91-fba6-4502-af1c-66a8927cbd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481f2-0814-4aba-83a6-1970a2b7d7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c8d91-fba6-4502-af1c-66a8927cb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àm băm Gợi ý Chia sẻ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D0EF70-93F8-410A-9CBA-26AA46144FF3}">
  <ds:schemaRefs>
    <ds:schemaRef ds:uri="http://purl.org/dc/terms/"/>
    <ds:schemaRef ds:uri="5d7c8d91-fba6-4502-af1c-66a8927cbdbb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33f481f2-0814-4aba-83a6-1970a2b7d7a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36BB178-DADC-492A-B63C-AD93D351C5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C9E375-B123-4328-9AD2-8D8A514D6F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f481f2-0814-4aba-83a6-1970a2b7d7a2"/>
    <ds:schemaRef ds:uri="5d7c8d91-fba6-4502-af1c-66a8927cbd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9378963-1951-4715-a8fd-de017d62dd42}" enabled="1" method="Privileged" siteId="{f4308c54-0208-43d3-afad-1f8df2f678b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1339</Words>
  <Application>Microsoft Office PowerPoint</Application>
  <PresentationFormat>Widescreen</PresentationFormat>
  <Paragraphs>189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The Impacts of Various Teaching Methods and Assessments Applied in Business Communication Course</vt:lpstr>
      <vt:lpstr>Agenda</vt:lpstr>
      <vt:lpstr>Context and the problem</vt:lpstr>
      <vt:lpstr>Research questions</vt:lpstr>
      <vt:lpstr>Theoretical framework</vt:lpstr>
      <vt:lpstr>What the literature says about each method</vt:lpstr>
      <vt:lpstr>The course design</vt:lpstr>
      <vt:lpstr>Methodology: setting and participants</vt:lpstr>
      <vt:lpstr>Instruments and data analysis</vt:lpstr>
      <vt:lpstr>PowerPoint Presentation</vt:lpstr>
      <vt:lpstr>PowerPoint Presentation</vt:lpstr>
      <vt:lpstr>PowerPoint Presentation</vt:lpstr>
      <vt:lpstr>What the classroom observations added</vt:lpstr>
      <vt:lpstr>Discussion</vt:lpstr>
      <vt:lpstr>Practical implications and recommendations</vt:lpstr>
      <vt:lpstr>Limitations and future research</vt:lpstr>
      <vt:lpstr>Conclusion: key takeaways</vt:lpstr>
      <vt:lpstr>PowerPoint Presentation</vt:lpstr>
      <vt:lpstr>Thank you Questions and discussion welcome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Loan Thai Le My</dc:creator>
  <cp:lastModifiedBy>Thái Mỹ Linh</cp:lastModifiedBy>
  <cp:revision>5</cp:revision>
  <dcterms:created xsi:type="dcterms:W3CDTF">2026-08-03T09:22:25Z</dcterms:created>
  <dcterms:modified xsi:type="dcterms:W3CDTF">2026-08-06T09:10:29Z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0x0101000D43F3DB016D294D845C7441136E4FD9</vt:lpwstr>
  </property>
</Properties>
</file>