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ink/ink3.xml" ContentType="application/inkml+xml"/>
  <Override PartName="/ppt/notesSlides/notesSlide4.xml" ContentType="application/vnd.openxmlformats-officedocument.presentationml.notesSlide+xml"/>
  <Override PartName="/ppt/ink/ink4.xml" ContentType="application/inkml+xml"/>
  <Override PartName="/ppt/notesSlides/notesSlide5.xml" ContentType="application/vnd.openxmlformats-officedocument.presentationml.notesSlide+xml"/>
  <Override PartName="/ppt/ink/ink5.xml" ContentType="application/inkml+xml"/>
  <Override PartName="/ppt/notesSlides/notesSlide6.xml" ContentType="application/vnd.openxmlformats-officedocument.presentationml.notesSlide+xml"/>
  <Override PartName="/ppt/ink/ink6.xml" ContentType="application/inkml+xml"/>
  <Override PartName="/ppt/notesSlides/notesSlide7.xml" ContentType="application/vnd.openxmlformats-officedocument.presentationml.notesSlide+xml"/>
  <Override PartName="/ppt/ink/ink7.xml" ContentType="application/inkml+xml"/>
  <Override PartName="/ppt/notesSlides/notesSlide8.xml" ContentType="application/vnd.openxmlformats-officedocument.presentationml.notesSlide+xml"/>
  <Override PartName="/ppt/ink/ink8.xml" ContentType="application/inkml+xml"/>
  <Override PartName="/ppt/notesSlides/notesSlide9.xml" ContentType="application/vnd.openxmlformats-officedocument.presentationml.notesSlide+xml"/>
  <Override PartName="/ppt/ink/ink9.xml" ContentType="application/inkml+xml"/>
  <Override PartName="/ppt/notesSlides/notesSlide10.xml" ContentType="application/vnd.openxmlformats-officedocument.presentationml.notesSlide+xml"/>
  <Override PartName="/ppt/ink/ink10.xml" ContentType="application/inkml+xml"/>
  <Override PartName="/ppt/notesSlides/notesSlide11.xml" ContentType="application/vnd.openxmlformats-officedocument.presentationml.notesSlide+xml"/>
  <Override PartName="/ppt/ink/ink11.xml" ContentType="application/inkml+xml"/>
  <Override PartName="/ppt/notesSlides/notesSlide12.xml" ContentType="application/vnd.openxmlformats-officedocument.presentationml.notesSlide+xml"/>
  <Override PartName="/ppt/ink/ink12.xml" ContentType="application/inkml+xml"/>
  <Override PartName="/ppt/notesSlides/notesSlide13.xml" ContentType="application/vnd.openxmlformats-officedocument.presentationml.notesSlide+xml"/>
  <Override PartName="/ppt/ink/ink13.xml" ContentType="application/inkml+xml"/>
  <Override PartName="/ppt/notesSlides/notesSlide14.xml" ContentType="application/vnd.openxmlformats-officedocument.presentationml.notesSlide+xml"/>
  <Override PartName="/ppt/ink/ink14.xml" ContentType="application/inkml+xml"/>
  <Override PartName="/ppt/notesSlides/notesSlide15.xml" ContentType="application/vnd.openxmlformats-officedocument.presentationml.notesSlide+xml"/>
  <Override PartName="/ppt/ink/ink15.xml" ContentType="application/inkml+xml"/>
  <Override PartName="/ppt/notesSlides/notesSlide16.xml" ContentType="application/vnd.openxmlformats-officedocument.presentationml.notesSlide+xml"/>
  <Override PartName="/ppt/ink/ink16.xml" ContentType="application/inkml+xml"/>
  <Override PartName="/ppt/notesSlides/notesSlide17.xml" ContentType="application/vnd.openxmlformats-officedocument.presentationml.notesSlide+xml"/>
  <Override PartName="/ppt/ink/ink17.xml" ContentType="application/inkml+xml"/>
  <Override PartName="/ppt/notesSlides/notesSlide18.xml" ContentType="application/vnd.openxmlformats-officedocument.presentationml.notesSlide+xml"/>
  <Override PartName="/ppt/ink/ink18.xml" ContentType="application/inkml+xml"/>
  <Override PartName="/ppt/notesSlides/notesSlide19.xml" ContentType="application/vnd.openxmlformats-officedocument.presentationml.notesSlide+xml"/>
  <Override PartName="/ppt/ink/ink19.xml" ContentType="application/inkml+xml"/>
  <Override PartName="/ppt/notesSlides/notesSlide20.xml" ContentType="application/vnd.openxmlformats-officedocument.presentationml.notesSlide+xml"/>
  <Override PartName="/ppt/ink/ink20.xml" ContentType="application/inkml+xml"/>
  <Override PartName="/ppt/notesSlides/notesSlide21.xml" ContentType="application/vnd.openxmlformats-officedocument.presentationml.notesSlide+xml"/>
  <Override PartName="/ppt/ink/ink21.xml" ContentType="application/inkml+xml"/>
  <Override PartName="/ppt/notesSlides/notesSlide22.xml" ContentType="application/vnd.openxmlformats-officedocument.presentationml.notesSlide+xml"/>
  <Override PartName="/ppt/ink/ink22.xml" ContentType="application/inkml+xml"/>
  <Override PartName="/ppt/notesSlides/notesSlide23.xml" ContentType="application/vnd.openxmlformats-officedocument.presentationml.notesSlide+xml"/>
  <Override PartName="/ppt/ink/ink23.xml" ContentType="application/inkml+xml"/>
  <Override PartName="/ppt/notesSlides/notesSlide24.xml" ContentType="application/vnd.openxmlformats-officedocument.presentationml.notesSlide+xml"/>
  <Override PartName="/ppt/ink/ink24.xml" ContentType="application/inkml+xml"/>
  <Override PartName="/ppt/notesSlides/notesSlide25.xml" ContentType="application/vnd.openxmlformats-officedocument.presentationml.notesSlide+xml"/>
  <Override PartName="/ppt/ink/ink25.xml" ContentType="application/inkml+xml"/>
  <Override PartName="/ppt/notesSlides/notesSlide26.xml" ContentType="application/vnd.openxmlformats-officedocument.presentationml.notesSlide+xml"/>
  <Override PartName="/ppt/ink/ink26.xml" ContentType="application/inkml+xml"/>
  <Override PartName="/ppt/notesSlides/notesSlide27.xml" ContentType="application/vnd.openxmlformats-officedocument.presentationml.notesSlide+xml"/>
  <Override PartName="/ppt/ink/ink27.xml" ContentType="application/inkml+xml"/>
  <Override PartName="/ppt/notesSlides/notesSlide28.xml" ContentType="application/vnd.openxmlformats-officedocument.presentationml.notesSlide+xml"/>
  <Override PartName="/ppt/ink/ink28.xml" ContentType="application/inkml+xml"/>
  <Override PartName="/ppt/notesSlides/notesSlide29.xml" ContentType="application/vnd.openxmlformats-officedocument.presentationml.notesSlide+xml"/>
  <Override PartName="/ppt/ink/ink29.xml" ContentType="application/inkml+xml"/>
  <Override PartName="/ppt/notesSlides/notesSlide30.xml" ContentType="application/vnd.openxmlformats-officedocument.presentationml.notesSlide+xml"/>
  <Override PartName="/ppt/ink/ink30.xml" ContentType="application/inkml+xml"/>
  <Override PartName="/ppt/notesSlides/notesSlide31.xml" ContentType="application/vnd.openxmlformats-officedocument.presentationml.notesSlide+xml"/>
  <Override PartName="/ppt/ink/ink3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3"/>
  </p:notesMasterIdLst>
  <p:sldIdLst>
    <p:sldId id="256" r:id="rId2"/>
    <p:sldId id="271" r:id="rId3"/>
    <p:sldId id="272" r:id="rId4"/>
    <p:sldId id="346" r:id="rId5"/>
    <p:sldId id="347" r:id="rId6"/>
    <p:sldId id="349" r:id="rId7"/>
    <p:sldId id="273" r:id="rId8"/>
    <p:sldId id="350" r:id="rId9"/>
    <p:sldId id="356" r:id="rId10"/>
    <p:sldId id="352" r:id="rId11"/>
    <p:sldId id="357" r:id="rId12"/>
    <p:sldId id="353" r:id="rId13"/>
    <p:sldId id="354" r:id="rId14"/>
    <p:sldId id="355" r:id="rId15"/>
    <p:sldId id="358" r:id="rId16"/>
    <p:sldId id="359" r:id="rId17"/>
    <p:sldId id="360" r:id="rId18"/>
    <p:sldId id="361" r:id="rId19"/>
    <p:sldId id="362" r:id="rId20"/>
    <p:sldId id="363" r:id="rId21"/>
    <p:sldId id="364" r:id="rId22"/>
    <p:sldId id="365" r:id="rId23"/>
    <p:sldId id="330" r:id="rId24"/>
    <p:sldId id="331" r:id="rId25"/>
    <p:sldId id="329" r:id="rId26"/>
    <p:sldId id="335" r:id="rId27"/>
    <p:sldId id="337" r:id="rId28"/>
    <p:sldId id="366" r:id="rId29"/>
    <p:sldId id="367" r:id="rId30"/>
    <p:sldId id="368" r:id="rId31"/>
    <p:sldId id="369" r:id="rId3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234">
          <p15:clr>
            <a:srgbClr val="A4A3A4"/>
          </p15:clr>
        </p15:guide>
        <p15:guide id="4" pos="7446">
          <p15:clr>
            <a:srgbClr val="A4A3A4"/>
          </p15:clr>
        </p15:guide>
        <p15:guide id="5" orient="horz" pos="210">
          <p15:clr>
            <a:srgbClr val="A4A3A4"/>
          </p15:clr>
        </p15:guide>
        <p15:guide id="6" orient="horz" pos="4110">
          <p15:clr>
            <a:srgbClr val="A4A3A4"/>
          </p15:clr>
        </p15:guide>
        <p15:guide id="7" pos="16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15" autoAdjust="0"/>
    <p:restoredTop sz="91793" autoAdjust="0"/>
  </p:normalViewPr>
  <p:slideViewPr>
    <p:cSldViewPr snapToGrid="0" snapToObjects="1" showGuides="1">
      <p:cViewPr>
        <p:scale>
          <a:sx n="47" d="100"/>
          <a:sy n="47" d="100"/>
        </p:scale>
        <p:origin x="917" y="106"/>
      </p:cViewPr>
      <p:guideLst>
        <p:guide orient="horz" pos="2160"/>
        <p:guide pos="3840"/>
        <p:guide pos="234"/>
        <p:guide pos="7446"/>
        <p:guide orient="horz" pos="210"/>
        <p:guide orient="horz" pos="4110"/>
        <p:guide pos="166"/>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12-20T09:06:38.128"/>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21202 180000 90000,'0'0'0'0'0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19FE36-06C8-DA59-8BA0-8278C75988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VN"/>
          </a:p>
        </p:txBody>
      </p:sp>
      <p:sp>
        <p:nvSpPr>
          <p:cNvPr id="3" name="Date Placeholder 2">
            <a:extLst>
              <a:ext uri="{FF2B5EF4-FFF2-40B4-BE49-F238E27FC236}">
                <a16:creationId xmlns:a16="http://schemas.microsoft.com/office/drawing/2014/main" id="{21985B86-2229-997C-469E-502ED1D041E1}"/>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9511BE8C-E06C-4D94-8436-A936C4D798D6}" type="datetimeFigureOut">
              <a:rPr lang="LID4096"/>
              <a:pPr>
                <a:defRPr/>
              </a:pPr>
              <a:t>08/02/2026</a:t>
            </a:fld>
            <a:endParaRPr lang="en-VN"/>
          </a:p>
        </p:txBody>
      </p:sp>
      <p:sp>
        <p:nvSpPr>
          <p:cNvPr id="4" name="Slide Image Placeholder 3">
            <a:extLst>
              <a:ext uri="{FF2B5EF4-FFF2-40B4-BE49-F238E27FC236}">
                <a16:creationId xmlns:a16="http://schemas.microsoft.com/office/drawing/2014/main" id="{0CEA7B34-5DD4-5ABD-D1D4-1CA3E4C3409B}"/>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VN" noProof="0"/>
          </a:p>
        </p:txBody>
      </p:sp>
      <p:sp>
        <p:nvSpPr>
          <p:cNvPr id="5" name="Notes Placeholder 4">
            <a:extLst>
              <a:ext uri="{FF2B5EF4-FFF2-40B4-BE49-F238E27FC236}">
                <a16:creationId xmlns:a16="http://schemas.microsoft.com/office/drawing/2014/main" id="{D3EC0341-DF5A-AE9D-2062-2143548C38A9}"/>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VN" noProof="0"/>
          </a:p>
        </p:txBody>
      </p:sp>
      <p:sp>
        <p:nvSpPr>
          <p:cNvPr id="6" name="Footer Placeholder 5">
            <a:extLst>
              <a:ext uri="{FF2B5EF4-FFF2-40B4-BE49-F238E27FC236}">
                <a16:creationId xmlns:a16="http://schemas.microsoft.com/office/drawing/2014/main" id="{3163AC77-91F6-CCA9-DA7B-BC8E41B2AC6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VN"/>
          </a:p>
        </p:txBody>
      </p:sp>
      <p:sp>
        <p:nvSpPr>
          <p:cNvPr id="7" name="Slide Number Placeholder 6">
            <a:extLst>
              <a:ext uri="{FF2B5EF4-FFF2-40B4-BE49-F238E27FC236}">
                <a16:creationId xmlns:a16="http://schemas.microsoft.com/office/drawing/2014/main" id="{F857B40C-1276-A9D4-B9EA-D945302F89B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31B9ADCD-FC43-440A-BE93-3F20A47AC538}" type="slidenum">
              <a:rPr lang="en-VN"/>
              <a:pPr>
                <a:defRPr/>
              </a:pPr>
              <a:t>‹#›</a:t>
            </a:fld>
            <a:endParaRPr lang="en-V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D1E1C044-24FF-A96D-8376-166221E624C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C177A151-3E55-A65B-4F93-AA2AE73ED81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71889308-E279-77E8-7FA0-90F549807D8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ADB90-46C4-74E1-B4F0-B0E45B9FA8B2}"/>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17DBAE2-F2D2-E6D4-5B6E-ABFEC6898AF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013BFD55-FC0C-B794-3ED1-B440FF29F8A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2ED22843-1654-70A2-702E-5946E6B63B9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10</a:t>
            </a:fld>
            <a:endParaRPr lang="en-US" altLang="en-US"/>
          </a:p>
        </p:txBody>
      </p:sp>
    </p:spTree>
    <p:extLst>
      <p:ext uri="{BB962C8B-B14F-4D97-AF65-F5344CB8AC3E}">
        <p14:creationId xmlns:p14="http://schemas.microsoft.com/office/powerpoint/2010/main" val="529747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A1743-E40D-7151-5160-D76282EC4216}"/>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C047320D-457E-57AF-1741-D524684B30A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8369A9F-CDB6-75BF-EF70-6D9DB8BB9D3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61A2AB92-6F17-FE8F-1847-E9299648C87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11</a:t>
            </a:fld>
            <a:endParaRPr lang="en-US" altLang="en-US"/>
          </a:p>
        </p:txBody>
      </p:sp>
    </p:spTree>
    <p:extLst>
      <p:ext uri="{BB962C8B-B14F-4D97-AF65-F5344CB8AC3E}">
        <p14:creationId xmlns:p14="http://schemas.microsoft.com/office/powerpoint/2010/main" val="2342015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71F30-48B5-B3F8-1A01-B7262A7EA9F5}"/>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FABBB3B6-8441-A6A5-457E-301962FC6AB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E34D0A9C-CBC3-3F02-13C4-D397C7C74F5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4B851298-1E3C-CBDA-8452-8B7D28F207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12</a:t>
            </a:fld>
            <a:endParaRPr lang="en-US" altLang="en-US"/>
          </a:p>
        </p:txBody>
      </p:sp>
    </p:spTree>
    <p:extLst>
      <p:ext uri="{BB962C8B-B14F-4D97-AF65-F5344CB8AC3E}">
        <p14:creationId xmlns:p14="http://schemas.microsoft.com/office/powerpoint/2010/main" val="816634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6BFC-3570-3815-29B9-806A4484E6AF}"/>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3EDEBD4B-5E0D-A03D-FFC8-8CA98C93562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1C0A422B-023C-AC88-67B7-7DF0001601E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D0739E54-51C2-A5E8-4099-9ACC20CDBB7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13</a:t>
            </a:fld>
            <a:endParaRPr lang="en-US" altLang="en-US"/>
          </a:p>
        </p:txBody>
      </p:sp>
    </p:spTree>
    <p:extLst>
      <p:ext uri="{BB962C8B-B14F-4D97-AF65-F5344CB8AC3E}">
        <p14:creationId xmlns:p14="http://schemas.microsoft.com/office/powerpoint/2010/main" val="3564930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AC239-5FFC-555C-5A84-9F08EC0300C6}"/>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824B8AF-0578-C16D-8174-AFE73378A8A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6128DC3-185F-019C-548C-D2CA7D19AAF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1CF43B50-35FB-2AFA-B015-48E8050E074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14</a:t>
            </a:fld>
            <a:endParaRPr lang="en-US" altLang="en-US"/>
          </a:p>
        </p:txBody>
      </p:sp>
    </p:spTree>
    <p:extLst>
      <p:ext uri="{BB962C8B-B14F-4D97-AF65-F5344CB8AC3E}">
        <p14:creationId xmlns:p14="http://schemas.microsoft.com/office/powerpoint/2010/main" val="23363778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B3259-FFBA-EBB2-BF3A-24989505E43E}"/>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4A3144B-4DE9-D663-EFB9-4EB775B8A80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10D10D5D-61EA-0ACB-62D1-EE84C638A9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A229973F-F09E-3A4F-B5C2-2072180FE8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15</a:t>
            </a:fld>
            <a:endParaRPr lang="en-US" altLang="en-US"/>
          </a:p>
        </p:txBody>
      </p:sp>
    </p:spTree>
    <p:extLst>
      <p:ext uri="{BB962C8B-B14F-4D97-AF65-F5344CB8AC3E}">
        <p14:creationId xmlns:p14="http://schemas.microsoft.com/office/powerpoint/2010/main" val="25680329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3A8D5-2D19-1A96-981D-7ED39DFD26F9}"/>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64F65DB8-81FF-73D6-F09D-E677FAC8083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23ED0554-55C7-02EB-BCD8-C4D0D3BC37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CCC8CEBE-F0D4-EAEB-4613-D3735BBFD5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16</a:t>
            </a:fld>
            <a:endParaRPr lang="en-US" altLang="en-US"/>
          </a:p>
        </p:txBody>
      </p:sp>
    </p:spTree>
    <p:extLst>
      <p:ext uri="{BB962C8B-B14F-4D97-AF65-F5344CB8AC3E}">
        <p14:creationId xmlns:p14="http://schemas.microsoft.com/office/powerpoint/2010/main" val="36629844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08878-9715-AA36-3DCD-5D164072630D}"/>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D0D913CA-7293-FB5A-03A8-5416E5C890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9DD3E36E-09EF-76B0-FCBE-CE74C0AB2CB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45C115BA-BAB1-1960-962E-978FFFB223F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17</a:t>
            </a:fld>
            <a:endParaRPr lang="en-US" altLang="en-US"/>
          </a:p>
        </p:txBody>
      </p:sp>
    </p:spTree>
    <p:extLst>
      <p:ext uri="{BB962C8B-B14F-4D97-AF65-F5344CB8AC3E}">
        <p14:creationId xmlns:p14="http://schemas.microsoft.com/office/powerpoint/2010/main" val="2953313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6E9E3-5467-E806-199B-5DC824E4655A}"/>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C18CC7C-82A3-AEAA-B5EE-C0CE0371F1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DD49F5C3-D051-4A65-55B4-42C5E4557E7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946347EB-E269-1C05-9EBD-FCB76148CF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18</a:t>
            </a:fld>
            <a:endParaRPr lang="en-US" altLang="en-US"/>
          </a:p>
        </p:txBody>
      </p:sp>
    </p:spTree>
    <p:extLst>
      <p:ext uri="{BB962C8B-B14F-4D97-AF65-F5344CB8AC3E}">
        <p14:creationId xmlns:p14="http://schemas.microsoft.com/office/powerpoint/2010/main" val="14362045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4986F-BA66-2E8F-DE21-8E08A3D28C9F}"/>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D3813B2C-58DB-6B1A-BC12-E19BF542E39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26DAD84B-B6B5-DC66-3221-053E10128A6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5F7092B2-1B61-EDBF-EF72-7289AE552E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19</a:t>
            </a:fld>
            <a:endParaRPr lang="en-US" altLang="en-US"/>
          </a:p>
        </p:txBody>
      </p:sp>
    </p:spTree>
    <p:extLst>
      <p:ext uri="{BB962C8B-B14F-4D97-AF65-F5344CB8AC3E}">
        <p14:creationId xmlns:p14="http://schemas.microsoft.com/office/powerpoint/2010/main" val="1199780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5F878-FC0C-AF4D-52AC-D96B0A2AB2C6}"/>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ED802F19-D3DD-5F21-2B37-2EBC8F4AD56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EB7D3EE7-9942-04D1-66F1-53DDCED8A0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6D68CA9A-954A-BC8D-F372-01B4AB5EC3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a:t>
            </a:fld>
            <a:endParaRPr lang="en-US" altLang="en-US"/>
          </a:p>
        </p:txBody>
      </p:sp>
    </p:spTree>
    <p:extLst>
      <p:ext uri="{BB962C8B-B14F-4D97-AF65-F5344CB8AC3E}">
        <p14:creationId xmlns:p14="http://schemas.microsoft.com/office/powerpoint/2010/main" val="2434851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AA5798-6A2C-C4AF-BB01-89BE035C3373}"/>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27A79C92-578D-9188-DC5B-A5CE33E9376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A1EA046-1F94-1174-4621-FCF90F8AB33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264AAED4-8750-ED00-AA16-895D9C026A3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20</a:t>
            </a:fld>
            <a:endParaRPr lang="en-US" altLang="en-US"/>
          </a:p>
        </p:txBody>
      </p:sp>
    </p:spTree>
    <p:extLst>
      <p:ext uri="{BB962C8B-B14F-4D97-AF65-F5344CB8AC3E}">
        <p14:creationId xmlns:p14="http://schemas.microsoft.com/office/powerpoint/2010/main" val="2406673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B4466-0D7D-986B-7C55-784CD8972E84}"/>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707154E5-2B21-47B4-5796-F85D6AEA58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6D516D1-B0E4-2416-E7EB-F60B5C7783E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76C045BF-9118-49ED-9554-A9BC585B8D5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21</a:t>
            </a:fld>
            <a:endParaRPr lang="en-US" altLang="en-US"/>
          </a:p>
        </p:txBody>
      </p:sp>
    </p:spTree>
    <p:extLst>
      <p:ext uri="{BB962C8B-B14F-4D97-AF65-F5344CB8AC3E}">
        <p14:creationId xmlns:p14="http://schemas.microsoft.com/office/powerpoint/2010/main" val="3039799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527FC-FCA0-B865-6482-FD08A7CAC6C3}"/>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BF870E5-1115-4A05-4070-8AEF21BB6E8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36C152BD-2BFA-AC74-2D85-7E7B7C39242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A2F537E4-68DE-5284-3F2D-81AE8BE4ED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22</a:t>
            </a:fld>
            <a:endParaRPr lang="en-US" altLang="en-US"/>
          </a:p>
        </p:txBody>
      </p:sp>
    </p:spTree>
    <p:extLst>
      <p:ext uri="{BB962C8B-B14F-4D97-AF65-F5344CB8AC3E}">
        <p14:creationId xmlns:p14="http://schemas.microsoft.com/office/powerpoint/2010/main" val="30174148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EFD34-75A1-23FA-73F8-477010C6B898}"/>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9CBB690E-93CE-5318-0787-95D618787D7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2617DDBA-B115-8BB5-0C15-E1F9B7DE16F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8B1BCA93-905B-5F19-B60F-13C6B2EC7EF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23</a:t>
            </a:fld>
            <a:endParaRPr lang="en-US" altLang="en-US"/>
          </a:p>
        </p:txBody>
      </p:sp>
    </p:spTree>
    <p:extLst>
      <p:ext uri="{BB962C8B-B14F-4D97-AF65-F5344CB8AC3E}">
        <p14:creationId xmlns:p14="http://schemas.microsoft.com/office/powerpoint/2010/main" val="3742897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8E04A-DCFE-2298-06CF-C74DF4DFEF71}"/>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23C179DF-27A7-44F9-74E1-ABC4F1B98D1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F683D0B4-9AC5-C58A-FB34-954EA63E836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A8F70C25-E55F-DBC8-5AE8-D7BA306E92E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24</a:t>
            </a:fld>
            <a:endParaRPr lang="en-US" altLang="en-US"/>
          </a:p>
        </p:txBody>
      </p:sp>
    </p:spTree>
    <p:extLst>
      <p:ext uri="{BB962C8B-B14F-4D97-AF65-F5344CB8AC3E}">
        <p14:creationId xmlns:p14="http://schemas.microsoft.com/office/powerpoint/2010/main" val="2062508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D793D-EB0C-CFF7-8994-156DBF98E5A5}"/>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A2FB11B6-3CF6-D51F-E8F9-5013B9AADD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5C6D73B8-87DD-1DBA-BBB8-DEB72B38FF7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014EC431-F6C3-B905-8C24-C3C76417BAB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25</a:t>
            </a:fld>
            <a:endParaRPr lang="en-US" altLang="en-US"/>
          </a:p>
        </p:txBody>
      </p:sp>
    </p:spTree>
    <p:extLst>
      <p:ext uri="{BB962C8B-B14F-4D97-AF65-F5344CB8AC3E}">
        <p14:creationId xmlns:p14="http://schemas.microsoft.com/office/powerpoint/2010/main" val="19539317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14358-112E-49A6-8ADC-8CECA5E8B986}"/>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1863A0F8-0841-ACE7-4194-23B4D312B7E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59A0074-D321-1FCB-7471-FEB8EC335D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A06BD40B-D018-A3D6-64EF-1CFF3FA02E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26</a:t>
            </a:fld>
            <a:endParaRPr lang="en-US" altLang="en-US"/>
          </a:p>
        </p:txBody>
      </p:sp>
    </p:spTree>
    <p:extLst>
      <p:ext uri="{BB962C8B-B14F-4D97-AF65-F5344CB8AC3E}">
        <p14:creationId xmlns:p14="http://schemas.microsoft.com/office/powerpoint/2010/main" val="10653329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345B1-7357-0CAB-9D12-2D7E8E077FF2}"/>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E87D711A-4A90-E7C5-2455-C54F08FD07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0C7D2088-AD61-6DE8-943F-712D17C041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83220073-1115-6354-5822-E963AA7A7E9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27</a:t>
            </a:fld>
            <a:endParaRPr lang="en-US" altLang="en-US"/>
          </a:p>
        </p:txBody>
      </p:sp>
    </p:spTree>
    <p:extLst>
      <p:ext uri="{BB962C8B-B14F-4D97-AF65-F5344CB8AC3E}">
        <p14:creationId xmlns:p14="http://schemas.microsoft.com/office/powerpoint/2010/main" val="396577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81605-9250-CA52-644C-1900E056E483}"/>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B0F15C5D-E8AB-C120-9733-5BE8B973D9D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6FAA7E4E-77B1-7B4B-CF08-5CEA8EE2EF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40F9A1B8-CF8A-AD54-8CCD-1F91C64742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28</a:t>
            </a:fld>
            <a:endParaRPr lang="en-US" altLang="en-US"/>
          </a:p>
        </p:txBody>
      </p:sp>
    </p:spTree>
    <p:extLst>
      <p:ext uri="{BB962C8B-B14F-4D97-AF65-F5344CB8AC3E}">
        <p14:creationId xmlns:p14="http://schemas.microsoft.com/office/powerpoint/2010/main" val="831927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CB5A-6F43-BD51-334E-011894B2F07D}"/>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EB8A9C3-C681-1F3D-5698-8BC8ACCE80D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78E0E68C-7AC8-1250-595C-FDA380B47A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C442214E-6F46-6DB1-7B26-9DEDD860DA8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29</a:t>
            </a:fld>
            <a:endParaRPr lang="en-US" altLang="en-US"/>
          </a:p>
        </p:txBody>
      </p:sp>
    </p:spTree>
    <p:extLst>
      <p:ext uri="{BB962C8B-B14F-4D97-AF65-F5344CB8AC3E}">
        <p14:creationId xmlns:p14="http://schemas.microsoft.com/office/powerpoint/2010/main" val="2809577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225A9-56D9-028F-A2DA-5BAE72D21F0E}"/>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EAC9731E-86DB-FDF7-2440-6869BA18F3B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3080168-4D4A-8451-C1C3-E1D965CD3FE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B60331C5-9B5B-91AE-1E7F-4B2E0F7155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3</a:t>
            </a:fld>
            <a:endParaRPr lang="en-US" altLang="en-US"/>
          </a:p>
        </p:txBody>
      </p:sp>
    </p:spTree>
    <p:extLst>
      <p:ext uri="{BB962C8B-B14F-4D97-AF65-F5344CB8AC3E}">
        <p14:creationId xmlns:p14="http://schemas.microsoft.com/office/powerpoint/2010/main" val="23841168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6E6E3-39CE-7C5E-39C8-B5C00FBEB901}"/>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FAA4AEFD-9CDA-0079-4482-B4D70B00FE2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FD32005B-CC01-65AF-3CFC-9FDA0D672B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F1374D10-3F3F-B00E-B897-61AA526910B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30</a:t>
            </a:fld>
            <a:endParaRPr lang="en-US" altLang="en-US"/>
          </a:p>
        </p:txBody>
      </p:sp>
    </p:spTree>
    <p:extLst>
      <p:ext uri="{BB962C8B-B14F-4D97-AF65-F5344CB8AC3E}">
        <p14:creationId xmlns:p14="http://schemas.microsoft.com/office/powerpoint/2010/main" val="21254665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67235-CC5E-F382-1D9F-D0E93647B2C7}"/>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DBEEAF37-E120-0BA6-50E8-94B3353B14A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72C0EC4-74F0-37F7-DF7A-C483BB38178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7F327EF6-74E1-4729-407A-F24583A7129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31</a:t>
            </a:fld>
            <a:endParaRPr lang="en-US" altLang="en-US"/>
          </a:p>
        </p:txBody>
      </p:sp>
    </p:spTree>
    <p:extLst>
      <p:ext uri="{BB962C8B-B14F-4D97-AF65-F5344CB8AC3E}">
        <p14:creationId xmlns:p14="http://schemas.microsoft.com/office/powerpoint/2010/main" val="2159665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8D78E-13BF-E46C-29F8-F877AA5A2569}"/>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9CCD2ED-F168-11D9-8686-31A1777020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A6FB032F-7BFE-155D-30C2-A7E5CD6CA4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8C0C469E-EE9C-AEBA-BFA4-8C64EBD4117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4</a:t>
            </a:fld>
            <a:endParaRPr lang="en-US" altLang="en-US"/>
          </a:p>
        </p:txBody>
      </p:sp>
    </p:spTree>
    <p:extLst>
      <p:ext uri="{BB962C8B-B14F-4D97-AF65-F5344CB8AC3E}">
        <p14:creationId xmlns:p14="http://schemas.microsoft.com/office/powerpoint/2010/main" val="1896814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C7E16-F7DE-C062-2947-8A88B4FCC24D}"/>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C7D1573B-46EA-0EFB-5DDD-1FF4C81B927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E82AA8A-82F5-BE57-52D1-EA0F0072A77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7A20990E-58D0-85FE-3021-053DC6FD50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5</a:t>
            </a:fld>
            <a:endParaRPr lang="en-US" altLang="en-US"/>
          </a:p>
        </p:txBody>
      </p:sp>
    </p:spTree>
    <p:extLst>
      <p:ext uri="{BB962C8B-B14F-4D97-AF65-F5344CB8AC3E}">
        <p14:creationId xmlns:p14="http://schemas.microsoft.com/office/powerpoint/2010/main" val="4136029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95DB2-725E-AA1E-9616-809A855E69F5}"/>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260F7041-0C72-99BD-F27C-A33CCA95F2D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A7AA76B2-F84B-8909-0939-1DFBE76056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DA056D86-38AF-A808-6FD5-BAACEDEA754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6</a:t>
            </a:fld>
            <a:endParaRPr lang="en-US" altLang="en-US"/>
          </a:p>
        </p:txBody>
      </p:sp>
    </p:spTree>
    <p:extLst>
      <p:ext uri="{BB962C8B-B14F-4D97-AF65-F5344CB8AC3E}">
        <p14:creationId xmlns:p14="http://schemas.microsoft.com/office/powerpoint/2010/main" val="346282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CD7B6-C54A-5514-A8D5-1EC0DF341DAD}"/>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B8D076A7-8F38-E984-86D4-E12CC9CFBB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EDB4C7E-9B05-6E19-AD66-4EF6246571F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90E30663-4B42-35FA-7665-293CB25403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7</a:t>
            </a:fld>
            <a:endParaRPr lang="en-US" altLang="en-US"/>
          </a:p>
        </p:txBody>
      </p:sp>
    </p:spTree>
    <p:extLst>
      <p:ext uri="{BB962C8B-B14F-4D97-AF65-F5344CB8AC3E}">
        <p14:creationId xmlns:p14="http://schemas.microsoft.com/office/powerpoint/2010/main" val="2181104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73F9C-CD46-3CF1-A844-4FFC5AB20E64}"/>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5D0051D4-D581-DCBA-CD9E-1808665A8D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F20656DB-9725-AF10-10FB-9AC4F4E81A7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EF53C35A-1686-6344-15D2-8BDFEE288C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8</a:t>
            </a:fld>
            <a:endParaRPr lang="en-US" altLang="en-US"/>
          </a:p>
        </p:txBody>
      </p:sp>
    </p:spTree>
    <p:extLst>
      <p:ext uri="{BB962C8B-B14F-4D97-AF65-F5344CB8AC3E}">
        <p14:creationId xmlns:p14="http://schemas.microsoft.com/office/powerpoint/2010/main" val="3605443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B8069-FD55-FC19-1DBA-0D04809E80F8}"/>
            </a:ext>
          </a:extLst>
        </p:cNvPr>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452B7737-875B-084D-1616-03D4A6C6C1C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4049F3C2-E552-37A5-A591-61366412D6D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100" name="Slide Number Placeholder 3">
            <a:extLst>
              <a:ext uri="{FF2B5EF4-FFF2-40B4-BE49-F238E27FC236}">
                <a16:creationId xmlns:a16="http://schemas.microsoft.com/office/drawing/2014/main" id="{0A873528-AF4F-9DB0-7927-3A1E26D36A1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B3852FD7-792F-4085-BF37-0F786A22A936}" type="slidenum">
              <a:rPr lang="en-US" altLang="en-US" smtClean="0"/>
              <a:pPr fontAlgn="base">
                <a:spcBef>
                  <a:spcPct val="0"/>
                </a:spcBef>
                <a:spcAft>
                  <a:spcPct val="0"/>
                </a:spcAft>
              </a:pPr>
              <a:t>9</a:t>
            </a:fld>
            <a:endParaRPr lang="en-US" altLang="en-US"/>
          </a:p>
        </p:txBody>
      </p:sp>
    </p:spTree>
    <p:extLst>
      <p:ext uri="{BB962C8B-B14F-4D97-AF65-F5344CB8AC3E}">
        <p14:creationId xmlns:p14="http://schemas.microsoft.com/office/powerpoint/2010/main" val="1246822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VN"/>
          </a:p>
        </p:txBody>
      </p:sp>
      <p:sp>
        <p:nvSpPr>
          <p:cNvPr id="4" name="Date Placeholder 3">
            <a:extLst>
              <a:ext uri="{FF2B5EF4-FFF2-40B4-BE49-F238E27FC236}">
                <a16:creationId xmlns:a16="http://schemas.microsoft.com/office/drawing/2014/main" id="{C036A85F-A3CC-DC2A-AF7E-F3DC67177AFD}"/>
              </a:ext>
            </a:extLst>
          </p:cNvPr>
          <p:cNvSpPr>
            <a:spLocks noGrp="1"/>
          </p:cNvSpPr>
          <p:nvPr>
            <p:ph type="dt" sz="half" idx="10"/>
          </p:nvPr>
        </p:nvSpPr>
        <p:spPr/>
        <p:txBody>
          <a:bodyPr/>
          <a:lstStyle>
            <a:lvl1pPr>
              <a:defRPr/>
            </a:lvl1pPr>
          </a:lstStyle>
          <a:p>
            <a:pPr>
              <a:defRPr/>
            </a:pPr>
            <a:fld id="{2CE9A49B-CFAA-49D6-AF09-3B4DCA0C1B95}" type="datetimeFigureOut">
              <a:rPr lang="LID4096"/>
              <a:pPr>
                <a:defRPr/>
              </a:pPr>
              <a:t>08/02/2026</a:t>
            </a:fld>
            <a:endParaRPr lang="en-VN"/>
          </a:p>
        </p:txBody>
      </p:sp>
      <p:sp>
        <p:nvSpPr>
          <p:cNvPr id="5" name="Footer Placeholder 4">
            <a:extLst>
              <a:ext uri="{FF2B5EF4-FFF2-40B4-BE49-F238E27FC236}">
                <a16:creationId xmlns:a16="http://schemas.microsoft.com/office/drawing/2014/main" id="{94023BD7-1AD8-A495-8CDD-FF312497F95D}"/>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ADBC5B31-3B35-E461-FA33-753693513747}"/>
              </a:ext>
            </a:extLst>
          </p:cNvPr>
          <p:cNvSpPr>
            <a:spLocks noGrp="1"/>
          </p:cNvSpPr>
          <p:nvPr>
            <p:ph type="sldNum" sz="quarter" idx="12"/>
          </p:nvPr>
        </p:nvSpPr>
        <p:spPr/>
        <p:txBody>
          <a:bodyPr/>
          <a:lstStyle>
            <a:lvl1pPr>
              <a:defRPr/>
            </a:lvl1pPr>
          </a:lstStyle>
          <a:p>
            <a:pPr>
              <a:defRPr/>
            </a:pPr>
            <a:fld id="{5E492A64-5040-4356-BC4E-4BC7D53AAB73}" type="slidenum">
              <a:rPr lang="en-VN"/>
              <a:pPr>
                <a:defRPr/>
              </a:pPr>
              <a:t>‹#›</a:t>
            </a:fld>
            <a:endParaRPr lang="en-VN"/>
          </a:p>
        </p:txBody>
      </p:sp>
    </p:spTree>
    <p:extLst>
      <p:ext uri="{BB962C8B-B14F-4D97-AF65-F5344CB8AC3E}">
        <p14:creationId xmlns:p14="http://schemas.microsoft.com/office/powerpoint/2010/main" val="37451948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644A6B67-720E-4480-FF7F-63A0EE2ED001}"/>
              </a:ext>
            </a:extLst>
          </p:cNvPr>
          <p:cNvSpPr>
            <a:spLocks noGrp="1"/>
          </p:cNvSpPr>
          <p:nvPr>
            <p:ph type="dt" sz="half" idx="10"/>
          </p:nvPr>
        </p:nvSpPr>
        <p:spPr/>
        <p:txBody>
          <a:bodyPr/>
          <a:lstStyle>
            <a:lvl1pPr>
              <a:defRPr/>
            </a:lvl1pPr>
          </a:lstStyle>
          <a:p>
            <a:pPr>
              <a:defRPr/>
            </a:pPr>
            <a:fld id="{9522BF9A-5F53-4572-BACE-DF6D400BA31D}" type="datetimeFigureOut">
              <a:rPr lang="LID4096"/>
              <a:pPr>
                <a:defRPr/>
              </a:pPr>
              <a:t>08/02/2026</a:t>
            </a:fld>
            <a:endParaRPr lang="en-VN"/>
          </a:p>
        </p:txBody>
      </p:sp>
      <p:sp>
        <p:nvSpPr>
          <p:cNvPr id="5" name="Footer Placeholder 4">
            <a:extLst>
              <a:ext uri="{FF2B5EF4-FFF2-40B4-BE49-F238E27FC236}">
                <a16:creationId xmlns:a16="http://schemas.microsoft.com/office/drawing/2014/main" id="{759B6EB4-7E54-104A-F199-BDA03CCF9F6F}"/>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489F3AD7-1057-12CD-0257-25837DF2F09C}"/>
              </a:ext>
            </a:extLst>
          </p:cNvPr>
          <p:cNvSpPr>
            <a:spLocks noGrp="1"/>
          </p:cNvSpPr>
          <p:nvPr>
            <p:ph type="sldNum" sz="quarter" idx="12"/>
          </p:nvPr>
        </p:nvSpPr>
        <p:spPr/>
        <p:txBody>
          <a:bodyPr/>
          <a:lstStyle>
            <a:lvl1pPr>
              <a:defRPr/>
            </a:lvl1pPr>
          </a:lstStyle>
          <a:p>
            <a:pPr>
              <a:defRPr/>
            </a:pPr>
            <a:fld id="{8022F39B-BDC6-4559-81EE-DC7B3064AB53}" type="slidenum">
              <a:rPr lang="en-VN"/>
              <a:pPr>
                <a:defRPr/>
              </a:pPr>
              <a:t>‹#›</a:t>
            </a:fld>
            <a:endParaRPr lang="en-VN"/>
          </a:p>
        </p:txBody>
      </p:sp>
    </p:spTree>
    <p:extLst>
      <p:ext uri="{BB962C8B-B14F-4D97-AF65-F5344CB8AC3E}">
        <p14:creationId xmlns:p14="http://schemas.microsoft.com/office/powerpoint/2010/main" val="1788437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654E1824-2737-64C9-91A8-1CBCD43C9747}"/>
              </a:ext>
            </a:extLst>
          </p:cNvPr>
          <p:cNvSpPr>
            <a:spLocks noGrp="1"/>
          </p:cNvSpPr>
          <p:nvPr>
            <p:ph type="dt" sz="half" idx="10"/>
          </p:nvPr>
        </p:nvSpPr>
        <p:spPr/>
        <p:txBody>
          <a:bodyPr/>
          <a:lstStyle>
            <a:lvl1pPr>
              <a:defRPr/>
            </a:lvl1pPr>
          </a:lstStyle>
          <a:p>
            <a:pPr>
              <a:defRPr/>
            </a:pPr>
            <a:fld id="{6FEAD402-B5A9-4F0B-A64D-DA933B735625}" type="datetimeFigureOut">
              <a:rPr lang="LID4096"/>
              <a:pPr>
                <a:defRPr/>
              </a:pPr>
              <a:t>08/02/2026</a:t>
            </a:fld>
            <a:endParaRPr lang="en-VN"/>
          </a:p>
        </p:txBody>
      </p:sp>
      <p:sp>
        <p:nvSpPr>
          <p:cNvPr id="5" name="Footer Placeholder 4">
            <a:extLst>
              <a:ext uri="{FF2B5EF4-FFF2-40B4-BE49-F238E27FC236}">
                <a16:creationId xmlns:a16="http://schemas.microsoft.com/office/drawing/2014/main" id="{431DA902-7FF0-4772-EB6E-F08A908A8B12}"/>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92B7339E-BD21-F41D-E1B4-3CF25996272B}"/>
              </a:ext>
            </a:extLst>
          </p:cNvPr>
          <p:cNvSpPr>
            <a:spLocks noGrp="1"/>
          </p:cNvSpPr>
          <p:nvPr>
            <p:ph type="sldNum" sz="quarter" idx="12"/>
          </p:nvPr>
        </p:nvSpPr>
        <p:spPr/>
        <p:txBody>
          <a:bodyPr/>
          <a:lstStyle>
            <a:lvl1pPr>
              <a:defRPr/>
            </a:lvl1pPr>
          </a:lstStyle>
          <a:p>
            <a:pPr>
              <a:defRPr/>
            </a:pPr>
            <a:fld id="{CADDCCDB-A983-4A25-92EC-D733D2620D12}" type="slidenum">
              <a:rPr lang="en-VN"/>
              <a:pPr>
                <a:defRPr/>
              </a:pPr>
              <a:t>‹#›</a:t>
            </a:fld>
            <a:endParaRPr lang="en-VN"/>
          </a:p>
        </p:txBody>
      </p:sp>
    </p:spTree>
    <p:extLst>
      <p:ext uri="{BB962C8B-B14F-4D97-AF65-F5344CB8AC3E}">
        <p14:creationId xmlns:p14="http://schemas.microsoft.com/office/powerpoint/2010/main" val="1845177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Date Placeholder 3">
            <a:extLst>
              <a:ext uri="{FF2B5EF4-FFF2-40B4-BE49-F238E27FC236}">
                <a16:creationId xmlns:a16="http://schemas.microsoft.com/office/drawing/2014/main" id="{A0D0D0E3-1C47-9741-1D3E-781B43081B6F}"/>
              </a:ext>
            </a:extLst>
          </p:cNvPr>
          <p:cNvSpPr>
            <a:spLocks noGrp="1"/>
          </p:cNvSpPr>
          <p:nvPr>
            <p:ph type="dt" sz="half" idx="10"/>
          </p:nvPr>
        </p:nvSpPr>
        <p:spPr/>
        <p:txBody>
          <a:bodyPr/>
          <a:lstStyle>
            <a:lvl1pPr>
              <a:defRPr/>
            </a:lvl1pPr>
          </a:lstStyle>
          <a:p>
            <a:pPr>
              <a:defRPr/>
            </a:pPr>
            <a:fld id="{35BD5D0C-735E-4100-809D-476A09EB9D00}" type="datetimeFigureOut">
              <a:rPr lang="LID4096"/>
              <a:pPr>
                <a:defRPr/>
              </a:pPr>
              <a:t>08/02/2026</a:t>
            </a:fld>
            <a:endParaRPr lang="en-VN"/>
          </a:p>
        </p:txBody>
      </p:sp>
      <p:sp>
        <p:nvSpPr>
          <p:cNvPr id="5" name="Footer Placeholder 4">
            <a:extLst>
              <a:ext uri="{FF2B5EF4-FFF2-40B4-BE49-F238E27FC236}">
                <a16:creationId xmlns:a16="http://schemas.microsoft.com/office/drawing/2014/main" id="{E51F9995-CA3A-67E8-1E0C-F4F539EA0A4D}"/>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842DC80C-54E9-E1C1-D79A-D74998E98415}"/>
              </a:ext>
            </a:extLst>
          </p:cNvPr>
          <p:cNvSpPr>
            <a:spLocks noGrp="1"/>
          </p:cNvSpPr>
          <p:nvPr>
            <p:ph type="sldNum" sz="quarter" idx="12"/>
          </p:nvPr>
        </p:nvSpPr>
        <p:spPr/>
        <p:txBody>
          <a:bodyPr/>
          <a:lstStyle>
            <a:lvl1pPr>
              <a:defRPr/>
            </a:lvl1pPr>
          </a:lstStyle>
          <a:p>
            <a:pPr>
              <a:defRPr/>
            </a:pPr>
            <a:fld id="{47A54EB7-AD52-4151-BFDC-C09D8FF73BF0}" type="slidenum">
              <a:rPr lang="en-VN"/>
              <a:pPr>
                <a:defRPr/>
              </a:pPr>
              <a:t>‹#›</a:t>
            </a:fld>
            <a:endParaRPr lang="en-VN"/>
          </a:p>
        </p:txBody>
      </p:sp>
    </p:spTree>
    <p:extLst>
      <p:ext uri="{BB962C8B-B14F-4D97-AF65-F5344CB8AC3E}">
        <p14:creationId xmlns:p14="http://schemas.microsoft.com/office/powerpoint/2010/main" val="839752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2CFE8D-A0B6-21B9-AA2A-761D226F9A88}"/>
              </a:ext>
            </a:extLst>
          </p:cNvPr>
          <p:cNvSpPr>
            <a:spLocks noGrp="1"/>
          </p:cNvSpPr>
          <p:nvPr>
            <p:ph type="dt" sz="half" idx="10"/>
          </p:nvPr>
        </p:nvSpPr>
        <p:spPr/>
        <p:txBody>
          <a:bodyPr/>
          <a:lstStyle>
            <a:lvl1pPr>
              <a:defRPr/>
            </a:lvl1pPr>
          </a:lstStyle>
          <a:p>
            <a:pPr>
              <a:defRPr/>
            </a:pPr>
            <a:fld id="{D0BF3488-5CD2-4F63-9011-ADF4DB8837CC}" type="datetimeFigureOut">
              <a:rPr lang="LID4096"/>
              <a:pPr>
                <a:defRPr/>
              </a:pPr>
              <a:t>08/02/2026</a:t>
            </a:fld>
            <a:endParaRPr lang="en-VN"/>
          </a:p>
        </p:txBody>
      </p:sp>
      <p:sp>
        <p:nvSpPr>
          <p:cNvPr id="5" name="Footer Placeholder 4">
            <a:extLst>
              <a:ext uri="{FF2B5EF4-FFF2-40B4-BE49-F238E27FC236}">
                <a16:creationId xmlns:a16="http://schemas.microsoft.com/office/drawing/2014/main" id="{8D1DB8D5-9A4E-6E38-C03B-B3B4E0A3B5FA}"/>
              </a:ext>
            </a:extLst>
          </p:cNvPr>
          <p:cNvSpPr>
            <a:spLocks noGrp="1"/>
          </p:cNvSpPr>
          <p:nvPr>
            <p:ph type="ftr" sz="quarter" idx="11"/>
          </p:nvPr>
        </p:nvSpPr>
        <p:spPr/>
        <p:txBody>
          <a:bodyPr/>
          <a:lstStyle>
            <a:lvl1pPr>
              <a:defRPr/>
            </a:lvl1pPr>
          </a:lstStyle>
          <a:p>
            <a:pPr>
              <a:defRPr/>
            </a:pPr>
            <a:endParaRPr lang="en-VN"/>
          </a:p>
        </p:txBody>
      </p:sp>
      <p:sp>
        <p:nvSpPr>
          <p:cNvPr id="6" name="Slide Number Placeholder 5">
            <a:extLst>
              <a:ext uri="{FF2B5EF4-FFF2-40B4-BE49-F238E27FC236}">
                <a16:creationId xmlns:a16="http://schemas.microsoft.com/office/drawing/2014/main" id="{8A7BA27E-3CE9-B710-C9DE-5132E799B7C3}"/>
              </a:ext>
            </a:extLst>
          </p:cNvPr>
          <p:cNvSpPr>
            <a:spLocks noGrp="1"/>
          </p:cNvSpPr>
          <p:nvPr>
            <p:ph type="sldNum" sz="quarter" idx="12"/>
          </p:nvPr>
        </p:nvSpPr>
        <p:spPr/>
        <p:txBody>
          <a:bodyPr/>
          <a:lstStyle>
            <a:lvl1pPr>
              <a:defRPr/>
            </a:lvl1pPr>
          </a:lstStyle>
          <a:p>
            <a:pPr>
              <a:defRPr/>
            </a:pPr>
            <a:fld id="{C99E804A-F03D-450B-A6D1-5677331E26F7}" type="slidenum">
              <a:rPr lang="en-VN"/>
              <a:pPr>
                <a:defRPr/>
              </a:pPr>
              <a:t>‹#›</a:t>
            </a:fld>
            <a:endParaRPr lang="en-VN"/>
          </a:p>
        </p:txBody>
      </p:sp>
    </p:spTree>
    <p:extLst>
      <p:ext uri="{BB962C8B-B14F-4D97-AF65-F5344CB8AC3E}">
        <p14:creationId xmlns:p14="http://schemas.microsoft.com/office/powerpoint/2010/main" val="3108613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V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Date Placeholder 3">
            <a:extLst>
              <a:ext uri="{FF2B5EF4-FFF2-40B4-BE49-F238E27FC236}">
                <a16:creationId xmlns:a16="http://schemas.microsoft.com/office/drawing/2014/main" id="{F3719A7C-F87E-A5BA-771A-4A299A74598B}"/>
              </a:ext>
            </a:extLst>
          </p:cNvPr>
          <p:cNvSpPr>
            <a:spLocks noGrp="1"/>
          </p:cNvSpPr>
          <p:nvPr>
            <p:ph type="dt" sz="half" idx="10"/>
          </p:nvPr>
        </p:nvSpPr>
        <p:spPr/>
        <p:txBody>
          <a:bodyPr/>
          <a:lstStyle>
            <a:lvl1pPr>
              <a:defRPr/>
            </a:lvl1pPr>
          </a:lstStyle>
          <a:p>
            <a:pPr>
              <a:defRPr/>
            </a:pPr>
            <a:fld id="{1C47B6B7-A054-409E-B39E-B7329FFF9BA3}" type="datetimeFigureOut">
              <a:rPr lang="LID4096"/>
              <a:pPr>
                <a:defRPr/>
              </a:pPr>
              <a:t>08/02/2026</a:t>
            </a:fld>
            <a:endParaRPr lang="en-VN"/>
          </a:p>
        </p:txBody>
      </p:sp>
      <p:sp>
        <p:nvSpPr>
          <p:cNvPr id="6" name="Footer Placeholder 4">
            <a:extLst>
              <a:ext uri="{FF2B5EF4-FFF2-40B4-BE49-F238E27FC236}">
                <a16:creationId xmlns:a16="http://schemas.microsoft.com/office/drawing/2014/main" id="{5214A9C3-79F3-71ED-ACA0-BA268A30AEA0}"/>
              </a:ext>
            </a:extLst>
          </p:cNvPr>
          <p:cNvSpPr>
            <a:spLocks noGrp="1"/>
          </p:cNvSpPr>
          <p:nvPr>
            <p:ph type="ftr" sz="quarter" idx="11"/>
          </p:nvPr>
        </p:nvSpPr>
        <p:spPr/>
        <p:txBody>
          <a:bodyPr/>
          <a:lstStyle>
            <a:lvl1pPr>
              <a:defRPr/>
            </a:lvl1pPr>
          </a:lstStyle>
          <a:p>
            <a:pPr>
              <a:defRPr/>
            </a:pPr>
            <a:endParaRPr lang="en-VN"/>
          </a:p>
        </p:txBody>
      </p:sp>
      <p:sp>
        <p:nvSpPr>
          <p:cNvPr id="7" name="Slide Number Placeholder 5">
            <a:extLst>
              <a:ext uri="{FF2B5EF4-FFF2-40B4-BE49-F238E27FC236}">
                <a16:creationId xmlns:a16="http://schemas.microsoft.com/office/drawing/2014/main" id="{151F9D65-4CE0-10F5-8CC8-7D720B3D68C3}"/>
              </a:ext>
            </a:extLst>
          </p:cNvPr>
          <p:cNvSpPr>
            <a:spLocks noGrp="1"/>
          </p:cNvSpPr>
          <p:nvPr>
            <p:ph type="sldNum" sz="quarter" idx="12"/>
          </p:nvPr>
        </p:nvSpPr>
        <p:spPr/>
        <p:txBody>
          <a:bodyPr/>
          <a:lstStyle>
            <a:lvl1pPr>
              <a:defRPr/>
            </a:lvl1pPr>
          </a:lstStyle>
          <a:p>
            <a:pPr>
              <a:defRPr/>
            </a:pPr>
            <a:fld id="{A5C5ADF6-DED1-4016-9798-AF2B362282D8}" type="slidenum">
              <a:rPr lang="en-VN"/>
              <a:pPr>
                <a:defRPr/>
              </a:pPr>
              <a:t>‹#›</a:t>
            </a:fld>
            <a:endParaRPr lang="en-VN"/>
          </a:p>
        </p:txBody>
      </p:sp>
    </p:spTree>
    <p:extLst>
      <p:ext uri="{BB962C8B-B14F-4D97-AF65-F5344CB8AC3E}">
        <p14:creationId xmlns:p14="http://schemas.microsoft.com/office/powerpoint/2010/main" val="3219530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7" name="Date Placeholder 3">
            <a:extLst>
              <a:ext uri="{FF2B5EF4-FFF2-40B4-BE49-F238E27FC236}">
                <a16:creationId xmlns:a16="http://schemas.microsoft.com/office/drawing/2014/main" id="{A590089C-DEDA-DE5F-5A57-8827B1183592}"/>
              </a:ext>
            </a:extLst>
          </p:cNvPr>
          <p:cNvSpPr>
            <a:spLocks noGrp="1"/>
          </p:cNvSpPr>
          <p:nvPr>
            <p:ph type="dt" sz="half" idx="10"/>
          </p:nvPr>
        </p:nvSpPr>
        <p:spPr/>
        <p:txBody>
          <a:bodyPr/>
          <a:lstStyle>
            <a:lvl1pPr>
              <a:defRPr/>
            </a:lvl1pPr>
          </a:lstStyle>
          <a:p>
            <a:pPr>
              <a:defRPr/>
            </a:pPr>
            <a:fld id="{DF7380FA-83DB-4751-BDAB-E6E6B160008D}" type="datetimeFigureOut">
              <a:rPr lang="LID4096"/>
              <a:pPr>
                <a:defRPr/>
              </a:pPr>
              <a:t>08/02/2026</a:t>
            </a:fld>
            <a:endParaRPr lang="en-VN"/>
          </a:p>
        </p:txBody>
      </p:sp>
      <p:sp>
        <p:nvSpPr>
          <p:cNvPr id="8" name="Footer Placeholder 4">
            <a:extLst>
              <a:ext uri="{FF2B5EF4-FFF2-40B4-BE49-F238E27FC236}">
                <a16:creationId xmlns:a16="http://schemas.microsoft.com/office/drawing/2014/main" id="{14C2E08C-67A7-B5C2-6280-0FF5DE8C6B0B}"/>
              </a:ext>
            </a:extLst>
          </p:cNvPr>
          <p:cNvSpPr>
            <a:spLocks noGrp="1"/>
          </p:cNvSpPr>
          <p:nvPr>
            <p:ph type="ftr" sz="quarter" idx="11"/>
          </p:nvPr>
        </p:nvSpPr>
        <p:spPr/>
        <p:txBody>
          <a:bodyPr/>
          <a:lstStyle>
            <a:lvl1pPr>
              <a:defRPr/>
            </a:lvl1pPr>
          </a:lstStyle>
          <a:p>
            <a:pPr>
              <a:defRPr/>
            </a:pPr>
            <a:endParaRPr lang="en-VN"/>
          </a:p>
        </p:txBody>
      </p:sp>
      <p:sp>
        <p:nvSpPr>
          <p:cNvPr id="9" name="Slide Number Placeholder 5">
            <a:extLst>
              <a:ext uri="{FF2B5EF4-FFF2-40B4-BE49-F238E27FC236}">
                <a16:creationId xmlns:a16="http://schemas.microsoft.com/office/drawing/2014/main" id="{D8EC8408-A0E3-E040-DD83-640FDB825059}"/>
              </a:ext>
            </a:extLst>
          </p:cNvPr>
          <p:cNvSpPr>
            <a:spLocks noGrp="1"/>
          </p:cNvSpPr>
          <p:nvPr>
            <p:ph type="sldNum" sz="quarter" idx="12"/>
          </p:nvPr>
        </p:nvSpPr>
        <p:spPr/>
        <p:txBody>
          <a:bodyPr/>
          <a:lstStyle>
            <a:lvl1pPr>
              <a:defRPr/>
            </a:lvl1pPr>
          </a:lstStyle>
          <a:p>
            <a:pPr>
              <a:defRPr/>
            </a:pPr>
            <a:fld id="{02EB0E0E-78AB-4F2F-BC8F-54F7DBE5EA09}" type="slidenum">
              <a:rPr lang="en-VN"/>
              <a:pPr>
                <a:defRPr/>
              </a:pPr>
              <a:t>‹#›</a:t>
            </a:fld>
            <a:endParaRPr lang="en-VN"/>
          </a:p>
        </p:txBody>
      </p:sp>
    </p:spTree>
    <p:extLst>
      <p:ext uri="{BB962C8B-B14F-4D97-AF65-F5344CB8AC3E}">
        <p14:creationId xmlns:p14="http://schemas.microsoft.com/office/powerpoint/2010/main" val="2651033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VN"/>
          </a:p>
        </p:txBody>
      </p:sp>
      <p:sp>
        <p:nvSpPr>
          <p:cNvPr id="3" name="Date Placeholder 3">
            <a:extLst>
              <a:ext uri="{FF2B5EF4-FFF2-40B4-BE49-F238E27FC236}">
                <a16:creationId xmlns:a16="http://schemas.microsoft.com/office/drawing/2014/main" id="{D4568342-E664-AFF8-7C9F-58E2270A8093}"/>
              </a:ext>
            </a:extLst>
          </p:cNvPr>
          <p:cNvSpPr>
            <a:spLocks noGrp="1"/>
          </p:cNvSpPr>
          <p:nvPr>
            <p:ph type="dt" sz="half" idx="10"/>
          </p:nvPr>
        </p:nvSpPr>
        <p:spPr/>
        <p:txBody>
          <a:bodyPr/>
          <a:lstStyle>
            <a:lvl1pPr>
              <a:defRPr/>
            </a:lvl1pPr>
          </a:lstStyle>
          <a:p>
            <a:pPr>
              <a:defRPr/>
            </a:pPr>
            <a:fld id="{2BADF684-426E-478F-B216-FFBCF0F5B18F}" type="datetimeFigureOut">
              <a:rPr lang="LID4096"/>
              <a:pPr>
                <a:defRPr/>
              </a:pPr>
              <a:t>08/02/2026</a:t>
            </a:fld>
            <a:endParaRPr lang="en-VN"/>
          </a:p>
        </p:txBody>
      </p:sp>
      <p:sp>
        <p:nvSpPr>
          <p:cNvPr id="4" name="Footer Placeholder 4">
            <a:extLst>
              <a:ext uri="{FF2B5EF4-FFF2-40B4-BE49-F238E27FC236}">
                <a16:creationId xmlns:a16="http://schemas.microsoft.com/office/drawing/2014/main" id="{70D93F4A-B125-0A03-3E8C-4B17E5653F15}"/>
              </a:ext>
            </a:extLst>
          </p:cNvPr>
          <p:cNvSpPr>
            <a:spLocks noGrp="1"/>
          </p:cNvSpPr>
          <p:nvPr>
            <p:ph type="ftr" sz="quarter" idx="11"/>
          </p:nvPr>
        </p:nvSpPr>
        <p:spPr/>
        <p:txBody>
          <a:bodyPr/>
          <a:lstStyle>
            <a:lvl1pPr>
              <a:defRPr/>
            </a:lvl1pPr>
          </a:lstStyle>
          <a:p>
            <a:pPr>
              <a:defRPr/>
            </a:pPr>
            <a:endParaRPr lang="en-VN"/>
          </a:p>
        </p:txBody>
      </p:sp>
      <p:sp>
        <p:nvSpPr>
          <p:cNvPr id="5" name="Slide Number Placeholder 5">
            <a:extLst>
              <a:ext uri="{FF2B5EF4-FFF2-40B4-BE49-F238E27FC236}">
                <a16:creationId xmlns:a16="http://schemas.microsoft.com/office/drawing/2014/main" id="{32A3D6BB-8A1B-A1E2-B67A-82945E5C99DD}"/>
              </a:ext>
            </a:extLst>
          </p:cNvPr>
          <p:cNvSpPr>
            <a:spLocks noGrp="1"/>
          </p:cNvSpPr>
          <p:nvPr>
            <p:ph type="sldNum" sz="quarter" idx="12"/>
          </p:nvPr>
        </p:nvSpPr>
        <p:spPr/>
        <p:txBody>
          <a:bodyPr/>
          <a:lstStyle>
            <a:lvl1pPr>
              <a:defRPr/>
            </a:lvl1pPr>
          </a:lstStyle>
          <a:p>
            <a:pPr>
              <a:defRPr/>
            </a:pPr>
            <a:fld id="{48CB774C-E8D7-4910-ABCC-F700C42CBEC5}" type="slidenum">
              <a:rPr lang="en-VN"/>
              <a:pPr>
                <a:defRPr/>
              </a:pPr>
              <a:t>‹#›</a:t>
            </a:fld>
            <a:endParaRPr lang="en-VN"/>
          </a:p>
        </p:txBody>
      </p:sp>
    </p:spTree>
    <p:extLst>
      <p:ext uri="{BB962C8B-B14F-4D97-AF65-F5344CB8AC3E}">
        <p14:creationId xmlns:p14="http://schemas.microsoft.com/office/powerpoint/2010/main" val="482059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32579B9-1505-AF4E-04E1-7E441EEFE01C}"/>
              </a:ext>
            </a:extLst>
          </p:cNvPr>
          <p:cNvSpPr>
            <a:spLocks noGrp="1"/>
          </p:cNvSpPr>
          <p:nvPr>
            <p:ph type="dt" sz="half" idx="10"/>
          </p:nvPr>
        </p:nvSpPr>
        <p:spPr/>
        <p:txBody>
          <a:bodyPr/>
          <a:lstStyle>
            <a:lvl1pPr>
              <a:defRPr/>
            </a:lvl1pPr>
          </a:lstStyle>
          <a:p>
            <a:pPr>
              <a:defRPr/>
            </a:pPr>
            <a:fld id="{8D8F192F-2F2C-462D-BE1B-4E9EEC2B1209}" type="datetimeFigureOut">
              <a:rPr lang="LID4096"/>
              <a:pPr>
                <a:defRPr/>
              </a:pPr>
              <a:t>08/02/2026</a:t>
            </a:fld>
            <a:endParaRPr lang="en-VN"/>
          </a:p>
        </p:txBody>
      </p:sp>
      <p:sp>
        <p:nvSpPr>
          <p:cNvPr id="3" name="Footer Placeholder 4">
            <a:extLst>
              <a:ext uri="{FF2B5EF4-FFF2-40B4-BE49-F238E27FC236}">
                <a16:creationId xmlns:a16="http://schemas.microsoft.com/office/drawing/2014/main" id="{B33BC3A6-BB1B-B361-EB0B-5DB0C4BC3A58}"/>
              </a:ext>
            </a:extLst>
          </p:cNvPr>
          <p:cNvSpPr>
            <a:spLocks noGrp="1"/>
          </p:cNvSpPr>
          <p:nvPr>
            <p:ph type="ftr" sz="quarter" idx="11"/>
          </p:nvPr>
        </p:nvSpPr>
        <p:spPr/>
        <p:txBody>
          <a:bodyPr/>
          <a:lstStyle>
            <a:lvl1pPr>
              <a:defRPr/>
            </a:lvl1pPr>
          </a:lstStyle>
          <a:p>
            <a:pPr>
              <a:defRPr/>
            </a:pPr>
            <a:endParaRPr lang="en-VN"/>
          </a:p>
        </p:txBody>
      </p:sp>
      <p:sp>
        <p:nvSpPr>
          <p:cNvPr id="4" name="Slide Number Placeholder 5">
            <a:extLst>
              <a:ext uri="{FF2B5EF4-FFF2-40B4-BE49-F238E27FC236}">
                <a16:creationId xmlns:a16="http://schemas.microsoft.com/office/drawing/2014/main" id="{928D481E-C491-E7F1-7ED5-0E6F1CD258D1}"/>
              </a:ext>
            </a:extLst>
          </p:cNvPr>
          <p:cNvSpPr>
            <a:spLocks noGrp="1"/>
          </p:cNvSpPr>
          <p:nvPr>
            <p:ph type="sldNum" sz="quarter" idx="12"/>
          </p:nvPr>
        </p:nvSpPr>
        <p:spPr/>
        <p:txBody>
          <a:bodyPr/>
          <a:lstStyle>
            <a:lvl1pPr>
              <a:defRPr/>
            </a:lvl1pPr>
          </a:lstStyle>
          <a:p>
            <a:pPr>
              <a:defRPr/>
            </a:pPr>
            <a:fld id="{A13A729E-E2D7-4B40-9B88-FAE357D1F3BC}" type="slidenum">
              <a:rPr lang="en-VN"/>
              <a:pPr>
                <a:defRPr/>
              </a:pPr>
              <a:t>‹#›</a:t>
            </a:fld>
            <a:endParaRPr lang="en-VN"/>
          </a:p>
        </p:txBody>
      </p:sp>
    </p:spTree>
    <p:extLst>
      <p:ext uri="{BB962C8B-B14F-4D97-AF65-F5344CB8AC3E}">
        <p14:creationId xmlns:p14="http://schemas.microsoft.com/office/powerpoint/2010/main" val="1827997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957A2F1D-6D0C-0F99-3680-4A9BA217C80C}"/>
              </a:ext>
            </a:extLst>
          </p:cNvPr>
          <p:cNvSpPr>
            <a:spLocks noGrp="1"/>
          </p:cNvSpPr>
          <p:nvPr>
            <p:ph type="dt" sz="half" idx="10"/>
          </p:nvPr>
        </p:nvSpPr>
        <p:spPr/>
        <p:txBody>
          <a:bodyPr/>
          <a:lstStyle>
            <a:lvl1pPr>
              <a:defRPr/>
            </a:lvl1pPr>
          </a:lstStyle>
          <a:p>
            <a:pPr>
              <a:defRPr/>
            </a:pPr>
            <a:fld id="{D6BBCEE6-CCDE-4374-99B1-848E49156A57}" type="datetimeFigureOut">
              <a:rPr lang="LID4096"/>
              <a:pPr>
                <a:defRPr/>
              </a:pPr>
              <a:t>08/02/2026</a:t>
            </a:fld>
            <a:endParaRPr lang="en-VN"/>
          </a:p>
        </p:txBody>
      </p:sp>
      <p:sp>
        <p:nvSpPr>
          <p:cNvPr id="6" name="Footer Placeholder 4">
            <a:extLst>
              <a:ext uri="{FF2B5EF4-FFF2-40B4-BE49-F238E27FC236}">
                <a16:creationId xmlns:a16="http://schemas.microsoft.com/office/drawing/2014/main" id="{0057FDEA-F65F-E525-88A8-7CC2961DC38A}"/>
              </a:ext>
            </a:extLst>
          </p:cNvPr>
          <p:cNvSpPr>
            <a:spLocks noGrp="1"/>
          </p:cNvSpPr>
          <p:nvPr>
            <p:ph type="ftr" sz="quarter" idx="11"/>
          </p:nvPr>
        </p:nvSpPr>
        <p:spPr/>
        <p:txBody>
          <a:bodyPr/>
          <a:lstStyle>
            <a:lvl1pPr>
              <a:defRPr/>
            </a:lvl1pPr>
          </a:lstStyle>
          <a:p>
            <a:pPr>
              <a:defRPr/>
            </a:pPr>
            <a:endParaRPr lang="en-VN"/>
          </a:p>
        </p:txBody>
      </p:sp>
      <p:sp>
        <p:nvSpPr>
          <p:cNvPr id="7" name="Slide Number Placeholder 5">
            <a:extLst>
              <a:ext uri="{FF2B5EF4-FFF2-40B4-BE49-F238E27FC236}">
                <a16:creationId xmlns:a16="http://schemas.microsoft.com/office/drawing/2014/main" id="{C9860EB2-7F7C-B845-ED86-32C368FAE6F8}"/>
              </a:ext>
            </a:extLst>
          </p:cNvPr>
          <p:cNvSpPr>
            <a:spLocks noGrp="1"/>
          </p:cNvSpPr>
          <p:nvPr>
            <p:ph type="sldNum" sz="quarter" idx="12"/>
          </p:nvPr>
        </p:nvSpPr>
        <p:spPr/>
        <p:txBody>
          <a:bodyPr/>
          <a:lstStyle>
            <a:lvl1pPr>
              <a:defRPr/>
            </a:lvl1pPr>
          </a:lstStyle>
          <a:p>
            <a:pPr>
              <a:defRPr/>
            </a:pPr>
            <a:fld id="{2553C99E-0070-4BA2-9B9A-68D94FC61132}" type="slidenum">
              <a:rPr lang="en-VN"/>
              <a:pPr>
                <a:defRPr/>
              </a:pPr>
              <a:t>‹#›</a:t>
            </a:fld>
            <a:endParaRPr lang="en-VN"/>
          </a:p>
        </p:txBody>
      </p:sp>
    </p:spTree>
    <p:extLst>
      <p:ext uri="{BB962C8B-B14F-4D97-AF65-F5344CB8AC3E}">
        <p14:creationId xmlns:p14="http://schemas.microsoft.com/office/powerpoint/2010/main" val="627054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VN"/>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VN"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D101B093-A9A1-D942-B36A-9B9C44D9493A}"/>
              </a:ext>
            </a:extLst>
          </p:cNvPr>
          <p:cNvSpPr>
            <a:spLocks noGrp="1"/>
          </p:cNvSpPr>
          <p:nvPr>
            <p:ph type="dt" sz="half" idx="10"/>
          </p:nvPr>
        </p:nvSpPr>
        <p:spPr/>
        <p:txBody>
          <a:bodyPr/>
          <a:lstStyle>
            <a:lvl1pPr>
              <a:defRPr/>
            </a:lvl1pPr>
          </a:lstStyle>
          <a:p>
            <a:pPr>
              <a:defRPr/>
            </a:pPr>
            <a:fld id="{835D704C-CDC8-4C31-89BC-7E141C7F1627}" type="datetimeFigureOut">
              <a:rPr lang="LID4096"/>
              <a:pPr>
                <a:defRPr/>
              </a:pPr>
              <a:t>08/02/2026</a:t>
            </a:fld>
            <a:endParaRPr lang="en-VN"/>
          </a:p>
        </p:txBody>
      </p:sp>
      <p:sp>
        <p:nvSpPr>
          <p:cNvPr id="6" name="Footer Placeholder 4">
            <a:extLst>
              <a:ext uri="{FF2B5EF4-FFF2-40B4-BE49-F238E27FC236}">
                <a16:creationId xmlns:a16="http://schemas.microsoft.com/office/drawing/2014/main" id="{BEEEB9CA-F15B-5AD5-21F1-08FE3D88CC23}"/>
              </a:ext>
            </a:extLst>
          </p:cNvPr>
          <p:cNvSpPr>
            <a:spLocks noGrp="1"/>
          </p:cNvSpPr>
          <p:nvPr>
            <p:ph type="ftr" sz="quarter" idx="11"/>
          </p:nvPr>
        </p:nvSpPr>
        <p:spPr/>
        <p:txBody>
          <a:bodyPr/>
          <a:lstStyle>
            <a:lvl1pPr>
              <a:defRPr/>
            </a:lvl1pPr>
          </a:lstStyle>
          <a:p>
            <a:pPr>
              <a:defRPr/>
            </a:pPr>
            <a:endParaRPr lang="en-VN"/>
          </a:p>
        </p:txBody>
      </p:sp>
      <p:sp>
        <p:nvSpPr>
          <p:cNvPr id="7" name="Slide Number Placeholder 5">
            <a:extLst>
              <a:ext uri="{FF2B5EF4-FFF2-40B4-BE49-F238E27FC236}">
                <a16:creationId xmlns:a16="http://schemas.microsoft.com/office/drawing/2014/main" id="{1434D563-F4C9-5CBD-FF17-06330CE389BF}"/>
              </a:ext>
            </a:extLst>
          </p:cNvPr>
          <p:cNvSpPr>
            <a:spLocks noGrp="1"/>
          </p:cNvSpPr>
          <p:nvPr>
            <p:ph type="sldNum" sz="quarter" idx="12"/>
          </p:nvPr>
        </p:nvSpPr>
        <p:spPr/>
        <p:txBody>
          <a:bodyPr/>
          <a:lstStyle>
            <a:lvl1pPr>
              <a:defRPr/>
            </a:lvl1pPr>
          </a:lstStyle>
          <a:p>
            <a:pPr>
              <a:defRPr/>
            </a:pPr>
            <a:fld id="{3A3C5CB0-F5CB-4A1A-B032-84B2877C0335}" type="slidenum">
              <a:rPr lang="en-VN"/>
              <a:pPr>
                <a:defRPr/>
              </a:pPr>
              <a:t>‹#›</a:t>
            </a:fld>
            <a:endParaRPr lang="en-VN"/>
          </a:p>
        </p:txBody>
      </p:sp>
    </p:spTree>
    <p:extLst>
      <p:ext uri="{BB962C8B-B14F-4D97-AF65-F5344CB8AC3E}">
        <p14:creationId xmlns:p14="http://schemas.microsoft.com/office/powerpoint/2010/main" val="24565270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78859AB-2DC4-E1FF-4511-31AC76AFFC52}"/>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4E1BE7E-EE64-978D-81AF-CBEF61A914E6}"/>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66457AD-CF60-46D6-A982-B454450C20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491B45F5-6014-4B90-AA64-8E7BDDF42E02}" type="datetimeFigureOut">
              <a:rPr lang="LID4096"/>
              <a:pPr>
                <a:defRPr/>
              </a:pPr>
              <a:t>08/02/2026</a:t>
            </a:fld>
            <a:endParaRPr lang="en-VN"/>
          </a:p>
        </p:txBody>
      </p:sp>
      <p:sp>
        <p:nvSpPr>
          <p:cNvPr id="5" name="Footer Placeholder 4">
            <a:extLst>
              <a:ext uri="{FF2B5EF4-FFF2-40B4-BE49-F238E27FC236}">
                <a16:creationId xmlns:a16="http://schemas.microsoft.com/office/drawing/2014/main" id="{86E8BC21-1712-23F7-DE18-DD6BB243A1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VN"/>
          </a:p>
        </p:txBody>
      </p:sp>
      <p:sp>
        <p:nvSpPr>
          <p:cNvPr id="6" name="Slide Number Placeholder 5">
            <a:extLst>
              <a:ext uri="{FF2B5EF4-FFF2-40B4-BE49-F238E27FC236}">
                <a16:creationId xmlns:a16="http://schemas.microsoft.com/office/drawing/2014/main" id="{9B86032C-0A7C-34BE-ED09-866CDF5DB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81C8220F-C5FA-43A9-87EF-9E9251B32EE6}" type="slidenum">
              <a:rPr lang="en-VN"/>
              <a:pPr>
                <a:defRPr/>
              </a:pPr>
              <a:t>‹#›</a:t>
            </a:fld>
            <a:endParaRPr lang="en-V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customXml" Target="../ink/ink10.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customXml" Target="../ink/ink11.xml"/><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customXml" Target="../ink/ink14.xml"/><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customXml" Target="../ink/ink15.xm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customXml" Target="../ink/ink16.xm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customXml" Target="../ink/ink17.xm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customXml" Target="../ink/ink18.xm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customXml" Target="../ink/ink19.xml"/><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customXml" Target="../ink/ink20.xml"/><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customXml" Target="../ink/ink21.xm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customXml" Target="../ink/ink22.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customXml" Target="../ink/ink23.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customXml" Target="../ink/ink24.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customXml" Target="../ink/ink25.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customXml" Target="../ink/ink26.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customXml" Target="../ink/ink27.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customXml" Target="../ink/ink28.xm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customXml" Target="../ink/ink29.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customXml" Target="../ink/ink30.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customXml" Target="../ink/ink31.xml"/><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7.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57099A-3762-F6FF-35D2-7C9BE70CCDB5}"/>
              </a:ext>
            </a:extLst>
          </p:cNvPr>
          <p:cNvSpPr txBox="1"/>
          <p:nvPr/>
        </p:nvSpPr>
        <p:spPr>
          <a:xfrm>
            <a:off x="2211388" y="554038"/>
            <a:ext cx="7958137" cy="1015663"/>
          </a:xfrm>
          <a:prstGeom prst="rect">
            <a:avLst/>
          </a:prstGeom>
          <a:noFill/>
        </p:spPr>
        <p:txBody>
          <a:bodyPr>
            <a:spAutoFit/>
          </a:bodyPr>
          <a:lstStyle/>
          <a:p>
            <a:pPr algn="ctr" eaLnBrk="1" fontAlgn="auto" hangingPunct="1">
              <a:spcBef>
                <a:spcPts val="0"/>
              </a:spcBef>
              <a:spcAft>
                <a:spcPts val="0"/>
              </a:spcAft>
              <a:defRPr/>
            </a:pPr>
            <a:r>
              <a:rPr lang="vi-VN" sz="2000" b="1" dirty="0">
                <a:solidFill>
                  <a:srgbClr val="18459E"/>
                </a:solidFill>
                <a:latin typeface="+mn-lt"/>
                <a:cs typeface="Arial" panose="020B0604020202020204" pitchFamily="34" charset="0"/>
              </a:rPr>
              <a:t>HO CHI MINH CITY UNIVERSITY OF FOREIGN LANGUAGES - INFORMATION TECHNOLOGY</a:t>
            </a:r>
            <a:endParaRPr lang="en-VN" sz="2000" b="1" dirty="0">
              <a:solidFill>
                <a:srgbClr val="18459E"/>
              </a:solidFill>
              <a:latin typeface="+mn-lt"/>
              <a:cs typeface="Arial" panose="020B0604020202020204" pitchFamily="34" charset="0"/>
            </a:endParaRPr>
          </a:p>
          <a:p>
            <a:pPr algn="just" eaLnBrk="1" fontAlgn="auto" hangingPunct="1">
              <a:spcBef>
                <a:spcPts val="0"/>
              </a:spcBef>
              <a:spcAft>
                <a:spcPts val="0"/>
              </a:spcAft>
              <a:defRPr/>
            </a:pPr>
            <a:endParaRPr lang="en-VN" sz="2000" b="1" dirty="0">
              <a:solidFill>
                <a:srgbClr val="18459E"/>
              </a:solidFill>
              <a:latin typeface="+mn-lt"/>
              <a:ea typeface="Inter" panose="020B0502030000000004" pitchFamily="34" charset="0"/>
              <a:cs typeface="Arial" panose="020B0604020202020204" pitchFamily="34" charset="0"/>
            </a:endParaRPr>
          </a:p>
        </p:txBody>
      </p:sp>
      <p:sp>
        <p:nvSpPr>
          <p:cNvPr id="3075" name="TextBox 11">
            <a:extLst>
              <a:ext uri="{FF2B5EF4-FFF2-40B4-BE49-F238E27FC236}">
                <a16:creationId xmlns:a16="http://schemas.microsoft.com/office/drawing/2014/main" id="{8D7AB5A2-720B-C3A3-E3BF-9CB00F6663F7}"/>
              </a:ext>
            </a:extLst>
          </p:cNvPr>
          <p:cNvSpPr txBox="1">
            <a:spLocks noChangeArrowheads="1"/>
          </p:cNvSpPr>
          <p:nvPr/>
        </p:nvSpPr>
        <p:spPr bwMode="auto">
          <a:xfrm>
            <a:off x="-243839" y="2128188"/>
            <a:ext cx="12633008"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sz="2500" b="1" dirty="0">
                <a:solidFill>
                  <a:srgbClr val="18459E"/>
                </a:solidFill>
                <a:latin typeface="Arial (body)"/>
                <a:cs typeface="Arial" panose="020B0604020202020204" pitchFamily="34" charset="0"/>
              </a:rPr>
              <a:t>EVALUATING THE EFFECTIVENESS OF THE ENGLISH LANGUAGE TRAINING PROGRAM AT HUFLIT: </a:t>
            </a:r>
          </a:p>
          <a:p>
            <a:pPr algn="ctr" eaLnBrk="1" hangingPunct="1">
              <a:lnSpc>
                <a:spcPct val="100000"/>
              </a:lnSpc>
              <a:spcBef>
                <a:spcPct val="0"/>
              </a:spcBef>
              <a:buFontTx/>
              <a:buNone/>
            </a:pPr>
            <a:r>
              <a:rPr lang="en-US" sz="2500" b="1" dirty="0">
                <a:solidFill>
                  <a:srgbClr val="18459E"/>
                </a:solidFill>
                <a:latin typeface="Arial (body)"/>
                <a:cs typeface="Arial" panose="020B0604020202020204" pitchFamily="34" charset="0"/>
              </a:rPr>
              <a:t>AN OUTCOME-BASED STUDY USING PROGRAM LEARNING OUTCOMES </a:t>
            </a:r>
          </a:p>
          <a:p>
            <a:pPr algn="ctr" eaLnBrk="1" hangingPunct="1">
              <a:lnSpc>
                <a:spcPct val="100000"/>
              </a:lnSpc>
              <a:spcBef>
                <a:spcPct val="0"/>
              </a:spcBef>
              <a:buFontTx/>
              <a:buNone/>
            </a:pPr>
            <a:r>
              <a:rPr lang="en-US" sz="2500" b="1" dirty="0">
                <a:solidFill>
                  <a:srgbClr val="18459E"/>
                </a:solidFill>
                <a:latin typeface="Arial (body)"/>
                <a:cs typeface="Arial" panose="020B0604020202020204" pitchFamily="34" charset="0"/>
              </a:rPr>
              <a:t>(PLOS) AND THE CEFR</a:t>
            </a:r>
            <a:endParaRPr lang="en-US" altLang="en-US" sz="2500" b="1" dirty="0">
              <a:solidFill>
                <a:srgbClr val="18459E"/>
              </a:solidFill>
              <a:latin typeface="Arial (body)"/>
              <a:cs typeface="Arial" panose="020B0604020202020204" pitchFamily="34" charset="0"/>
            </a:endParaRPr>
          </a:p>
        </p:txBody>
      </p:sp>
      <p:sp>
        <p:nvSpPr>
          <p:cNvPr id="3076" name="TextBox 12">
            <a:extLst>
              <a:ext uri="{FF2B5EF4-FFF2-40B4-BE49-F238E27FC236}">
                <a16:creationId xmlns:a16="http://schemas.microsoft.com/office/drawing/2014/main" id="{46521395-8A9A-9D01-34D4-909A7A654934}"/>
              </a:ext>
            </a:extLst>
          </p:cNvPr>
          <p:cNvSpPr txBox="1">
            <a:spLocks noChangeArrowheads="1"/>
          </p:cNvSpPr>
          <p:nvPr/>
        </p:nvSpPr>
        <p:spPr bwMode="auto">
          <a:xfrm>
            <a:off x="950460" y="5181028"/>
            <a:ext cx="1075385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2400" b="1" dirty="0">
                <a:solidFill>
                  <a:srgbClr val="18459E"/>
                </a:solidFill>
                <a:latin typeface="Arial (body)"/>
                <a:cs typeface="Arial" panose="020B0604020202020204" pitchFamily="34" charset="0"/>
              </a:rPr>
              <a:t>Presenter: Tran Trung Hieu, </a:t>
            </a:r>
          </a:p>
          <a:p>
            <a:pPr algn="ctr" eaLnBrk="1" hangingPunct="1">
              <a:lnSpc>
                <a:spcPct val="100000"/>
              </a:lnSpc>
              <a:spcBef>
                <a:spcPct val="0"/>
              </a:spcBef>
              <a:buFontTx/>
              <a:buNone/>
            </a:pPr>
            <a:r>
              <a:rPr lang="en-US" altLang="en-US" sz="2400" b="1" dirty="0">
                <a:solidFill>
                  <a:srgbClr val="18459E"/>
                </a:solidFill>
                <a:latin typeface="Arial (body)"/>
                <a:cs typeface="Arial" panose="020B0604020202020204" pitchFamily="34" charset="0"/>
              </a:rPr>
              <a:t>English lecturer of the Faculty of Foreign Languages (HUFLIT University) </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48824368-A3F3-CF3F-145D-DEB9B3598564}"/>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53C75139-3BE2-ECB6-1BFB-5B2B20514EED}"/>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14E7A630-EDBB-6BF9-50F9-442357F03526}"/>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DC9FB1F1-98D1-C35A-BAFD-1BB4387D327E}"/>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655710C1-E5B0-C7BC-2D9D-20B6768F5A5E}"/>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0662CF1-88C2-7065-0F3F-327E5840B484}"/>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E048B38-417F-5671-A8DF-2BDAE849026F}"/>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AA572F17-84B2-9D4A-0590-52A7E70393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5F3D9-4DED-AA93-8329-4B68539E75B3}"/>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457C433F-69B7-67A7-D1AE-B5972B8AAF44}"/>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24B3364D-E8B5-341D-411C-478469CB1C52}"/>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DA902AC0-D2E3-4BAC-D541-D94796B81DC6}"/>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B2038858-5580-2D07-8F8C-1BA09F5625C7}"/>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8910632-2960-9FFA-ABBC-00F461D90170}"/>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E820C1-C52B-2F51-5CAF-C0FC40B9B8EE}"/>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5A3BAC-AD09-3551-DE03-75C7AC2C4C7E}"/>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604947A9-8E93-69A6-EA4F-28C75F52ADE1}"/>
              </a:ext>
            </a:extLst>
          </p:cNvPr>
          <p:cNvSpPr txBox="1">
            <a:spLocks noChangeArrowheads="1"/>
          </p:cNvSpPr>
          <p:nvPr/>
        </p:nvSpPr>
        <p:spPr bwMode="auto">
          <a:xfrm>
            <a:off x="2042796" y="52749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4. KEY FINDINGS (3)</a:t>
            </a:r>
          </a:p>
        </p:txBody>
      </p:sp>
      <p:pic>
        <p:nvPicPr>
          <p:cNvPr id="12" name="Picture 11" descr="A screen shot of a chart">
            <a:extLst>
              <a:ext uri="{FF2B5EF4-FFF2-40B4-BE49-F238E27FC236}">
                <a16:creationId xmlns:a16="http://schemas.microsoft.com/office/drawing/2014/main" id="{4C897CC5-2946-FB54-87D7-E870DB770D00}"/>
              </a:ext>
            </a:extLst>
          </p:cNvPr>
          <p:cNvPicPr>
            <a:picLocks noChangeAspect="1"/>
          </p:cNvPicPr>
          <p:nvPr/>
        </p:nvPicPr>
        <p:blipFill>
          <a:blip r:embed="rId5"/>
          <a:stretch>
            <a:fillRect/>
          </a:stretch>
        </p:blipFill>
        <p:spPr>
          <a:xfrm>
            <a:off x="548640" y="950936"/>
            <a:ext cx="11003280" cy="5426051"/>
          </a:xfrm>
          <a:prstGeom prst="rect">
            <a:avLst/>
          </a:prstGeom>
        </p:spPr>
      </p:pic>
    </p:spTree>
    <p:extLst>
      <p:ext uri="{BB962C8B-B14F-4D97-AF65-F5344CB8AC3E}">
        <p14:creationId xmlns:p14="http://schemas.microsoft.com/office/powerpoint/2010/main" val="970892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46149-2D5F-52B9-CD64-29C113AFD2BD}"/>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47AF930C-DFB2-5316-B815-38DFB3B4FD7F}"/>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CC47DE70-3AAB-00E1-184B-C3D16991F83A}"/>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F0A76B47-8946-E6BD-8855-1F61FE501910}"/>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CA7D237C-3B3B-AE23-7A5E-A10438ACEC8D}"/>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2D6CED9-7566-355C-64B8-96409CF8A9A8}"/>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CBD7B11-5F39-267F-8C31-80853995FCE9}"/>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5E234B4-B30C-0501-3122-18C2DBA8A87D}"/>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DC13FDDE-CD1B-6546-58D1-9C40CDC60F0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97FEA5F0-5743-448C-DD50-15236515E8ED}"/>
              </a:ext>
            </a:extLst>
          </p:cNvPr>
          <p:cNvSpPr txBox="1">
            <a:spLocks noChangeArrowheads="1"/>
          </p:cNvSpPr>
          <p:nvPr/>
        </p:nvSpPr>
        <p:spPr bwMode="auto">
          <a:xfrm>
            <a:off x="2042796" y="8901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KEY FINDINGS (3)</a:t>
            </a:r>
          </a:p>
        </p:txBody>
      </p:sp>
      <p:cxnSp>
        <p:nvCxnSpPr>
          <p:cNvPr id="4" name="Straight Connector 3">
            <a:extLst>
              <a:ext uri="{FF2B5EF4-FFF2-40B4-BE49-F238E27FC236}">
                <a16:creationId xmlns:a16="http://schemas.microsoft.com/office/drawing/2014/main" id="{ABAE77C7-8852-1C57-97C2-E52ED9D05792}"/>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057D6D11-B103-E11E-BB94-9CB8468CC15D}"/>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41CE2D4A-6F79-FCF0-924E-DF8AB4D573DC}"/>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5" name="Title 1">
            <a:extLst>
              <a:ext uri="{FF2B5EF4-FFF2-40B4-BE49-F238E27FC236}">
                <a16:creationId xmlns:a16="http://schemas.microsoft.com/office/drawing/2014/main" id="{D63A7699-3BBE-7146-B6C5-CBA63A0F81E3}"/>
              </a:ext>
            </a:extLst>
          </p:cNvPr>
          <p:cNvSpPr txBox="1">
            <a:spLocks noChangeArrowheads="1"/>
          </p:cNvSpPr>
          <p:nvPr/>
        </p:nvSpPr>
        <p:spPr bwMode="auto">
          <a:xfrm>
            <a:off x="749384" y="3044047"/>
            <a:ext cx="10693231" cy="309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sz="2600" dirty="0">
                <a:latin typeface="Calibri "/>
                <a:cs typeface="Arial" panose="020B0604020202020204" pitchFamily="34" charset="0"/>
              </a:rPr>
              <a:t>	</a:t>
            </a:r>
            <a:r>
              <a:rPr lang="en-US" sz="2600" b="1" dirty="0">
                <a:latin typeface="Calibri "/>
                <a:cs typeface="Arial" panose="020B0604020202020204" pitchFamily="34" charset="0"/>
              </a:rPr>
              <a:t>NOTE</a:t>
            </a:r>
            <a:endParaRPr lang="en-US" sz="2600" dirty="0">
              <a:latin typeface="Calibri "/>
              <a:cs typeface="Arial" panose="020B0604020202020204" pitchFamily="34" charset="0"/>
            </a:endParaRPr>
          </a:p>
          <a:p>
            <a:pPr algn="just">
              <a:buNone/>
            </a:pPr>
            <a:r>
              <a:rPr lang="en-US" sz="2600" dirty="0">
                <a:latin typeface="Calibri "/>
              </a:rPr>
              <a:t>	This slide presents the objective evidence from students' academic performance, based on course grades from 448 matched students.</a:t>
            </a:r>
          </a:p>
          <a:p>
            <a:pPr algn="just">
              <a:buNone/>
            </a:pPr>
            <a:r>
              <a:rPr lang="en-US" sz="2600" dirty="0">
                <a:latin typeface="Calibri "/>
              </a:rPr>
              <a:t>	The results showed that PEC re corded the highest average course grade at 7.06, followed closely by ELP at 7.04. LFK and CC achieved slightly lower, but still satisfactory, averages of 6.82 and 6.79.</a:t>
            </a:r>
          </a:p>
          <a:p>
            <a:pPr algn="just">
              <a:buNone/>
            </a:pPr>
            <a:r>
              <a:rPr lang="en-US" sz="2600" dirty="0">
                <a:latin typeface="Calibri "/>
              </a:rPr>
              <a:t>	Overall, all four PLO-related course clusters obtained mean grades above 6.7 out of 10, indicating consistent academic achievement across the curriculum. </a:t>
            </a:r>
          </a:p>
          <a:p>
            <a:pPr algn="just">
              <a:buNone/>
            </a:pPr>
            <a:r>
              <a:rPr lang="en-US" sz="2600" dirty="0">
                <a:latin typeface="Calibri "/>
              </a:rPr>
              <a:t>	These objective results provide additional evidence supporting the overall quality of PLO attainment</a:t>
            </a:r>
          </a:p>
          <a:p>
            <a:pPr algn="just">
              <a:buNone/>
            </a:pPr>
            <a:r>
              <a:rPr lang="en-US" sz="2600" u="none" strike="noStrike" dirty="0">
                <a:effectLst/>
                <a:latin typeface="Calibri "/>
              </a:rPr>
              <a:t>.</a:t>
            </a:r>
          </a:p>
          <a:p>
            <a:pPr algn="just">
              <a:buNone/>
            </a:pPr>
            <a:r>
              <a:rPr lang="en-US" sz="2600" u="none" strike="noStrike" dirty="0">
                <a:effectLst/>
                <a:latin typeface="Calibri "/>
              </a:rPr>
              <a:t>.</a:t>
            </a:r>
          </a:p>
          <a:p>
            <a:pPr algn="just">
              <a:buNone/>
            </a:pPr>
            <a:r>
              <a:rPr lang="en-US" sz="2600" dirty="0">
                <a:latin typeface="Calibri "/>
              </a:rPr>
              <a:t>. </a:t>
            </a:r>
            <a:endParaRPr lang="en-US" sz="2600" u="none" strike="noStrike" dirty="0">
              <a:effectLst/>
              <a:latin typeface="Calibri "/>
            </a:endParaRPr>
          </a:p>
          <a:p>
            <a:pPr algn="just" eaLnBrk="1" hangingPunct="1">
              <a:spcBef>
                <a:spcPct val="0"/>
              </a:spcBef>
              <a:buFontTx/>
              <a:buNone/>
            </a:pPr>
            <a:r>
              <a:rPr lang="en-US" sz="2600" dirty="0">
                <a:latin typeface="Calibri "/>
              </a:rPr>
              <a:t>.</a:t>
            </a:r>
            <a:endParaRPr lang="en-US" altLang="en-US" sz="2600" dirty="0">
              <a:latin typeface="Calibri "/>
              <a:cs typeface="Arial" panose="020B0604020202020204" pitchFamily="34" charset="0"/>
            </a:endParaRPr>
          </a:p>
        </p:txBody>
      </p:sp>
    </p:spTree>
    <p:extLst>
      <p:ext uri="{BB962C8B-B14F-4D97-AF65-F5344CB8AC3E}">
        <p14:creationId xmlns:p14="http://schemas.microsoft.com/office/powerpoint/2010/main" val="2279778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D3105-2A77-71A3-FC0D-F1209937DDFE}"/>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0F2253FC-0378-E298-C9EE-7093F81207D7}"/>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5F85FE6A-D811-D1BB-32B3-FCC48AE6548A}"/>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1B4B855D-C7CC-1CF2-187D-DA842AAF110F}"/>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16E4C306-57CB-00AE-4223-E523ADB2807D}"/>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4660167B-D4B9-12F8-12A5-E23735D65507}"/>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47BF37C-520C-EF6C-8080-F92D1589FA48}"/>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61A69B-D4E9-6F02-EC13-D9F0332A6B89}"/>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0DD74304-A549-9C72-6A7C-BA0F6C5572AE}"/>
              </a:ext>
            </a:extLst>
          </p:cNvPr>
          <p:cNvSpPr txBox="1">
            <a:spLocks noChangeArrowheads="1"/>
          </p:cNvSpPr>
          <p:nvPr/>
        </p:nvSpPr>
        <p:spPr bwMode="auto">
          <a:xfrm>
            <a:off x="2042796" y="52749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4. KEY FINDINGS (4)</a:t>
            </a:r>
          </a:p>
        </p:txBody>
      </p:sp>
      <p:pic>
        <p:nvPicPr>
          <p:cNvPr id="7" name="Picture 6" descr="A close-up of a chart">
            <a:extLst>
              <a:ext uri="{FF2B5EF4-FFF2-40B4-BE49-F238E27FC236}">
                <a16:creationId xmlns:a16="http://schemas.microsoft.com/office/drawing/2014/main" id="{1F1A70FC-256D-9573-F2E6-F08D2D4DDEDE}"/>
              </a:ext>
            </a:extLst>
          </p:cNvPr>
          <p:cNvPicPr>
            <a:picLocks noChangeAspect="1"/>
          </p:cNvPicPr>
          <p:nvPr/>
        </p:nvPicPr>
        <p:blipFill>
          <a:blip r:embed="rId5"/>
          <a:stretch>
            <a:fillRect/>
          </a:stretch>
        </p:blipFill>
        <p:spPr>
          <a:xfrm>
            <a:off x="822959" y="1090635"/>
            <a:ext cx="10744201" cy="5186342"/>
          </a:xfrm>
          <a:prstGeom prst="rect">
            <a:avLst/>
          </a:prstGeom>
        </p:spPr>
      </p:pic>
    </p:spTree>
    <p:extLst>
      <p:ext uri="{BB962C8B-B14F-4D97-AF65-F5344CB8AC3E}">
        <p14:creationId xmlns:p14="http://schemas.microsoft.com/office/powerpoint/2010/main" val="4130058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E47D3-1C84-7CAD-A4D0-FC457BDED5AC}"/>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8D611BFD-98CB-3964-86B8-72FC519E1981}"/>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B542A79C-ADB8-2AD0-6E83-C23727917FB6}"/>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B65EE4DA-A5EC-05D8-1E5A-A1234B223B31}"/>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664C4C96-26BA-F36D-1E2D-1F21CC9D6E40}"/>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DF399492-A172-CE8C-C492-A11CFED19671}"/>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7400615-D270-B4EF-2EBB-C13C4EB88C80}"/>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8BE815C-8CF2-3457-C989-E290A5D0A8A5}"/>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C75CAEEF-C0C2-F337-002F-6D60960D2E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00002A9C-D325-6696-AC2F-3E09C374747B}"/>
              </a:ext>
            </a:extLst>
          </p:cNvPr>
          <p:cNvSpPr txBox="1">
            <a:spLocks noChangeArrowheads="1"/>
          </p:cNvSpPr>
          <p:nvPr/>
        </p:nvSpPr>
        <p:spPr bwMode="auto">
          <a:xfrm>
            <a:off x="2042796" y="8901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KEY FINDINGS (4)</a:t>
            </a:r>
          </a:p>
        </p:txBody>
      </p:sp>
      <p:cxnSp>
        <p:nvCxnSpPr>
          <p:cNvPr id="4" name="Straight Connector 3">
            <a:extLst>
              <a:ext uri="{FF2B5EF4-FFF2-40B4-BE49-F238E27FC236}">
                <a16:creationId xmlns:a16="http://schemas.microsoft.com/office/drawing/2014/main" id="{C9C32E18-3467-0005-9ED1-4048DF122C0C}"/>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40E27649-9DE7-C69D-4968-2C24B5BD2BCE}"/>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AD1A4D7C-4AC0-1421-1C86-68F7A5665385}"/>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5" name="Title 1">
            <a:extLst>
              <a:ext uri="{FF2B5EF4-FFF2-40B4-BE49-F238E27FC236}">
                <a16:creationId xmlns:a16="http://schemas.microsoft.com/office/drawing/2014/main" id="{9A23A30B-9705-159D-B41F-5576B1CDA0A3}"/>
              </a:ext>
            </a:extLst>
          </p:cNvPr>
          <p:cNvSpPr txBox="1">
            <a:spLocks noChangeArrowheads="1"/>
          </p:cNvSpPr>
          <p:nvPr/>
        </p:nvSpPr>
        <p:spPr bwMode="auto">
          <a:xfrm>
            <a:off x="749384" y="3120247"/>
            <a:ext cx="10693231" cy="309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sz="2400" b="1" dirty="0">
                <a:latin typeface="+mn-lt"/>
                <a:cs typeface="Arial" panose="020B0604020202020204" pitchFamily="34" charset="0"/>
              </a:rPr>
              <a:t>	NOTE</a:t>
            </a:r>
          </a:p>
          <a:p>
            <a:pPr algn="just">
              <a:buNone/>
            </a:pPr>
            <a:r>
              <a:rPr lang="en-US" sz="2400" dirty="0">
                <a:latin typeface="+mn-lt"/>
              </a:rPr>
              <a:t>	</a:t>
            </a:r>
            <a:r>
              <a:rPr lang="en-US" sz="2200" dirty="0"/>
              <a:t>First, all measurement constructs demonstrated good internal consistency, with Cronbach's Alpha values ranging from </a:t>
            </a:r>
            <a:r>
              <a:rPr lang="en-US" sz="2200" b="1" dirty="0"/>
              <a:t>0.803 to 0.916</a:t>
            </a:r>
            <a:r>
              <a:rPr lang="en-US" sz="2200" dirty="0"/>
              <a:t>, confirming that the questionnaire was highly reliable.</a:t>
            </a:r>
          </a:p>
          <a:p>
            <a:pPr algn="just">
              <a:buNone/>
            </a:pPr>
            <a:r>
              <a:rPr lang="en-US" sz="2200" dirty="0"/>
              <a:t>	Second, the One-Sample t-test showed that the mean scores of all four PLOs were significantly higher than the neutral benchmark of </a:t>
            </a:r>
            <a:r>
              <a:rPr lang="en-US" sz="2200" b="1" dirty="0"/>
              <a:t>3</a:t>
            </a:r>
            <a:r>
              <a:rPr lang="en-US" sz="2200" dirty="0"/>
              <a:t>, with p-values below .001. Among them, PLO5  received the highest evaluation with a mean of </a:t>
            </a:r>
            <a:r>
              <a:rPr lang="en-US" sz="2200" b="1" dirty="0"/>
              <a:t>3.94,</a:t>
            </a:r>
            <a:r>
              <a:rPr lang="en-US" sz="2200" dirty="0"/>
              <a:t> while PLO3 received the lowest, although it was still positively rated at </a:t>
            </a:r>
            <a:r>
              <a:rPr lang="en-US" sz="2200" b="1" dirty="0"/>
              <a:t>3.84</a:t>
            </a:r>
            <a:r>
              <a:rPr lang="en-US" sz="2200" dirty="0"/>
              <a:t>.</a:t>
            </a:r>
          </a:p>
          <a:p>
            <a:pPr algn="just">
              <a:buNone/>
            </a:pPr>
            <a:r>
              <a:rPr lang="en-US" sz="2200" dirty="0"/>
              <a:t>	Finally, lecturers identified Curriculum Challenges as the lowest-rated construct, with a mean of </a:t>
            </a:r>
            <a:r>
              <a:rPr lang="en-US" sz="2200" b="1" dirty="0"/>
              <a:t>3.64</a:t>
            </a:r>
            <a:r>
              <a:rPr lang="en-US" sz="2200" dirty="0"/>
              <a:t>. Although this score was still significantly above the benchmark, it suggests that curriculum-related issues remain the main area requiring further improvement.</a:t>
            </a:r>
          </a:p>
          <a:p>
            <a:pPr algn="just">
              <a:buNone/>
            </a:pPr>
            <a:r>
              <a:rPr lang="en-US" sz="2200" dirty="0"/>
              <a:t>	Overall, the faculty data independently confirmed the positive achievement of the PLOs while highlighting curriculum enhancement as the key priority for future development</a:t>
            </a:r>
          </a:p>
          <a:p>
            <a:pPr algn="just">
              <a:buNone/>
            </a:pPr>
            <a:r>
              <a:rPr lang="en-US" sz="2200" dirty="0"/>
              <a:t>.</a:t>
            </a:r>
          </a:p>
          <a:p>
            <a:pPr algn="just">
              <a:buNone/>
            </a:pPr>
            <a:r>
              <a:rPr lang="en-US" sz="3600" dirty="0">
                <a:latin typeface="+mn-lt"/>
              </a:rPr>
              <a:t>. </a:t>
            </a:r>
            <a:endParaRPr lang="en-US" sz="3600" u="none" strike="noStrike" dirty="0">
              <a:effectLst/>
              <a:latin typeface="+mn-lt"/>
            </a:endParaRPr>
          </a:p>
          <a:p>
            <a:pPr algn="just" eaLnBrk="1" hangingPunct="1">
              <a:spcBef>
                <a:spcPct val="0"/>
              </a:spcBef>
              <a:buFontTx/>
              <a:buNone/>
            </a:pPr>
            <a:r>
              <a:rPr lang="en-US" sz="2400" dirty="0">
                <a:latin typeface="+mn-lt"/>
              </a:rPr>
              <a:t>.</a:t>
            </a:r>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642970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C6772-70E5-FB2D-FFBC-B439D7C8729D}"/>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FFBA90CE-FEFD-9E55-97FA-2D9E90C5A4D4}"/>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FB8FEBDC-75D6-3663-81E1-0FDCF1851E39}"/>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9148DD79-26A7-33A2-704E-89EC91636F63}"/>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C311893D-8105-8500-B16C-AF0A3E091904}"/>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3C0ED83B-FA71-2E5C-B81C-1C41B46577A5}"/>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122EAD0-54AA-037D-76DA-2A867F059677}"/>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6BA436-B27F-3C0E-0CB6-D39926A268A0}"/>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CF46D90-3FD8-3742-300E-1732DA34D8BE}"/>
              </a:ext>
            </a:extLst>
          </p:cNvPr>
          <p:cNvSpPr txBox="1">
            <a:spLocks noChangeArrowheads="1"/>
          </p:cNvSpPr>
          <p:nvPr/>
        </p:nvSpPr>
        <p:spPr bwMode="auto">
          <a:xfrm>
            <a:off x="2042796" y="52749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4. KEY FINDINGS (5)</a:t>
            </a:r>
          </a:p>
        </p:txBody>
      </p:sp>
      <p:pic>
        <p:nvPicPr>
          <p:cNvPr id="6" name="Picture 5" descr="A diagram of a data presentation">
            <a:extLst>
              <a:ext uri="{FF2B5EF4-FFF2-40B4-BE49-F238E27FC236}">
                <a16:creationId xmlns:a16="http://schemas.microsoft.com/office/drawing/2014/main" id="{3B53299E-C60B-2485-F88A-9BF12681B953}"/>
              </a:ext>
            </a:extLst>
          </p:cNvPr>
          <p:cNvPicPr>
            <a:picLocks noChangeAspect="1"/>
          </p:cNvPicPr>
          <p:nvPr/>
        </p:nvPicPr>
        <p:blipFill>
          <a:blip r:embed="rId5"/>
          <a:stretch>
            <a:fillRect/>
          </a:stretch>
        </p:blipFill>
        <p:spPr>
          <a:xfrm>
            <a:off x="952500" y="950936"/>
            <a:ext cx="10287000" cy="5365725"/>
          </a:xfrm>
          <a:prstGeom prst="rect">
            <a:avLst/>
          </a:prstGeom>
        </p:spPr>
      </p:pic>
    </p:spTree>
    <p:extLst>
      <p:ext uri="{BB962C8B-B14F-4D97-AF65-F5344CB8AC3E}">
        <p14:creationId xmlns:p14="http://schemas.microsoft.com/office/powerpoint/2010/main" val="1290309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6EE48-49B0-9053-1714-47926ECFB07E}"/>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F92FF9B6-3E4A-7543-71B0-05CC4EFC51D0}"/>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F2FBB493-B414-828F-5569-1035114A08DD}"/>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AC04A9D6-C1E2-2861-1FC4-EB3CF92F5C0D}"/>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B26326E9-CC1F-4CC8-A2A7-10BDD8E5CF01}"/>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5327641-5217-BE8C-4019-69EAFCE7B8FB}"/>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04B2929-72F3-BC53-B90A-A9C47AD39852}"/>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3AF0CA7-9F97-9866-FD89-214E1B155658}"/>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359E49A7-B58F-0E95-6723-281718ECD6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2410F1BE-345C-D463-E8B2-0EA3C5B1AFA6}"/>
              </a:ext>
            </a:extLst>
          </p:cNvPr>
          <p:cNvSpPr txBox="1">
            <a:spLocks noChangeArrowheads="1"/>
          </p:cNvSpPr>
          <p:nvPr/>
        </p:nvSpPr>
        <p:spPr bwMode="auto">
          <a:xfrm>
            <a:off x="2042796" y="8901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KEY FINDINGS (5)</a:t>
            </a:r>
          </a:p>
        </p:txBody>
      </p:sp>
      <p:cxnSp>
        <p:nvCxnSpPr>
          <p:cNvPr id="4" name="Straight Connector 3">
            <a:extLst>
              <a:ext uri="{FF2B5EF4-FFF2-40B4-BE49-F238E27FC236}">
                <a16:creationId xmlns:a16="http://schemas.microsoft.com/office/drawing/2014/main" id="{22AA5FB8-F18D-B272-FF04-4F0865BFBE84}"/>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DE118DD1-0F28-83D7-C802-A247553FA9E6}"/>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36F70B46-8B89-55EC-1417-C848F499655E}"/>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5" name="Title 1">
            <a:extLst>
              <a:ext uri="{FF2B5EF4-FFF2-40B4-BE49-F238E27FC236}">
                <a16:creationId xmlns:a16="http://schemas.microsoft.com/office/drawing/2014/main" id="{47EDFB24-4054-55B3-F6CB-C57CF8F937A5}"/>
              </a:ext>
            </a:extLst>
          </p:cNvPr>
          <p:cNvSpPr txBox="1">
            <a:spLocks noChangeArrowheads="1"/>
          </p:cNvSpPr>
          <p:nvPr/>
        </p:nvSpPr>
        <p:spPr bwMode="auto">
          <a:xfrm>
            <a:off x="749384" y="2739247"/>
            <a:ext cx="10693231" cy="3243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dirty="0">
                <a:latin typeface="+mn-lt"/>
                <a:cs typeface="Arial" panose="020B0604020202020204" pitchFamily="34" charset="0"/>
              </a:rPr>
              <a:t>	</a:t>
            </a:r>
            <a:r>
              <a:rPr lang="en-US" b="1" dirty="0">
                <a:latin typeface="+mn-lt"/>
                <a:cs typeface="Arial" panose="020B0604020202020204" pitchFamily="34" charset="0"/>
              </a:rPr>
              <a:t>NOTE</a:t>
            </a:r>
          </a:p>
          <a:p>
            <a:pPr algn="just">
              <a:buNone/>
            </a:pPr>
            <a:r>
              <a:rPr lang="en-US" sz="2000" dirty="0">
                <a:latin typeface="+mn-lt"/>
              </a:rPr>
              <a:t>	</a:t>
            </a:r>
            <a:r>
              <a:rPr lang="en-US" sz="2000" dirty="0"/>
              <a:t>First, </a:t>
            </a:r>
            <a:r>
              <a:rPr lang="en-US" sz="2000" b="1" dirty="0"/>
              <a:t>PLO5 </a:t>
            </a:r>
            <a:r>
              <a:rPr lang="en-US" sz="2000" dirty="0"/>
              <a:t>consistently emerged as the strongest learning outcome. It received the highest ratings from students, the highest academic performance in course grades, and the highest evaluation from lecturers.</a:t>
            </a:r>
          </a:p>
          <a:p>
            <a:pPr algn="just">
              <a:buNone/>
            </a:pPr>
            <a:r>
              <a:rPr lang="en-US" sz="2000" dirty="0"/>
              <a:t>	Second, </a:t>
            </a:r>
            <a:r>
              <a:rPr lang="en-US" sz="2000" b="1" dirty="0"/>
              <a:t>PLO3 </a:t>
            </a:r>
            <a:r>
              <a:rPr lang="en-US" sz="2000" dirty="0"/>
              <a:t>was consistently identified as the weakest outcome across all three datasets. Although students and lecturers still rated it positively, both subjective and objective evidence indicated that it remains the area requiring the greatest improvement.</a:t>
            </a:r>
          </a:p>
          <a:p>
            <a:pPr algn="just">
              <a:buNone/>
            </a:pPr>
            <a:r>
              <a:rPr lang="en-US" sz="2000" dirty="0"/>
              <a:t>	Third, </a:t>
            </a:r>
            <a:r>
              <a:rPr lang="en-US" sz="2000" b="1" dirty="0"/>
              <a:t>ER </a:t>
            </a:r>
            <a:r>
              <a:rPr lang="en-US" sz="2000" dirty="0"/>
              <a:t>was significantly predicted by </a:t>
            </a:r>
            <a:r>
              <a:rPr lang="en-US" sz="2000" b="1" dirty="0"/>
              <a:t>PLO4</a:t>
            </a:r>
            <a:r>
              <a:rPr lang="en-US" sz="2000" dirty="0"/>
              <a:t>, while lecturers also rated professional competence highly, demonstrating its important contribution to graduates' career readiness.</a:t>
            </a:r>
          </a:p>
          <a:p>
            <a:pPr algn="just">
              <a:buNone/>
            </a:pPr>
            <a:r>
              <a:rPr lang="en-US" sz="2000" dirty="0"/>
              <a:t>	Taken together, the consistency among students' perceptions, objective academic evidence, and faculty evaluations provides strong triangulated evidence for the validity, reliability, and robustness of the PLOs evaluation framework.</a:t>
            </a:r>
          </a:p>
          <a:p>
            <a:pPr algn="just">
              <a:buNone/>
            </a:pPr>
            <a:r>
              <a:rPr lang="en-US" sz="2000" b="1" dirty="0"/>
              <a:t>	</a:t>
            </a:r>
            <a:r>
              <a:rPr lang="en-US" sz="2000" dirty="0"/>
              <a:t>Therefore, the findings support both the credibility of the evaluation model and the effectiveness of the current </a:t>
            </a:r>
            <a:r>
              <a:rPr lang="en-US" sz="2000" dirty="0" err="1"/>
              <a:t>programme</a:t>
            </a:r>
            <a:r>
              <a:rPr lang="en-US" sz="2000" dirty="0"/>
              <a:t>, while also identifying English language proficiency as the key priority for continuous improvement.</a:t>
            </a:r>
            <a:endParaRPr lang="en-US" dirty="0"/>
          </a:p>
          <a:p>
            <a:pPr algn="just">
              <a:buNone/>
            </a:pPr>
            <a:r>
              <a:rPr lang="en-US" dirty="0">
                <a:latin typeface="+mn-lt"/>
              </a:rPr>
              <a:t>. </a:t>
            </a:r>
            <a:endParaRPr lang="en-US" u="none" strike="noStrike" dirty="0">
              <a:effectLst/>
              <a:latin typeface="+mn-lt"/>
            </a:endParaRPr>
          </a:p>
          <a:p>
            <a:pPr algn="just" eaLnBrk="1" hangingPunct="1">
              <a:spcBef>
                <a:spcPct val="0"/>
              </a:spcBef>
              <a:buFontTx/>
              <a:buNone/>
            </a:pPr>
            <a:r>
              <a:rPr lang="en-US" dirty="0">
                <a:latin typeface="+mn-lt"/>
              </a:rPr>
              <a:t>.</a:t>
            </a:r>
            <a:endParaRPr lang="en-US" altLang="en-US" dirty="0">
              <a:latin typeface="+mn-lt"/>
              <a:cs typeface="Arial" panose="020B0604020202020204" pitchFamily="34" charset="0"/>
            </a:endParaRPr>
          </a:p>
        </p:txBody>
      </p:sp>
    </p:spTree>
    <p:extLst>
      <p:ext uri="{BB962C8B-B14F-4D97-AF65-F5344CB8AC3E}">
        <p14:creationId xmlns:p14="http://schemas.microsoft.com/office/powerpoint/2010/main" val="2139237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8D12D-87BD-A720-C5F0-D842BD07CA03}"/>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C37EE977-0D0C-BBF7-F58A-F72F57030CC6}"/>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5FFE102A-6962-5892-6A64-43F94687ACBF}"/>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843AFB9F-63EE-54EA-C1B2-120456B711AC}"/>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61ACA526-8067-08EF-7722-B017E0768BC3}"/>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0E47714-36A6-8F58-1140-DA1828150DF9}"/>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5D9EFD1-9030-4D0A-A09D-C596CA938586}"/>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60F4938-B3AD-9ADF-33D5-C874DE3DC5AC}"/>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FDF5EC3B-896C-B6FD-E4B9-BB1F6CE571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24066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5D7D7E8A-000E-3516-A663-3D02D907C5EC}"/>
              </a:ext>
            </a:extLst>
          </p:cNvPr>
          <p:cNvSpPr txBox="1">
            <a:spLocks noChangeArrowheads="1"/>
          </p:cNvSpPr>
          <p:nvPr/>
        </p:nvSpPr>
        <p:spPr bwMode="auto">
          <a:xfrm>
            <a:off x="2042796" y="7377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 DISCUSSION (1)</a:t>
            </a:r>
          </a:p>
        </p:txBody>
      </p:sp>
      <p:sp>
        <p:nvSpPr>
          <p:cNvPr id="10" name="Title 1">
            <a:extLst>
              <a:ext uri="{FF2B5EF4-FFF2-40B4-BE49-F238E27FC236}">
                <a16:creationId xmlns:a16="http://schemas.microsoft.com/office/drawing/2014/main" id="{BE4CB416-62E4-B2C3-4555-0BF181AE55E9}"/>
              </a:ext>
            </a:extLst>
          </p:cNvPr>
          <p:cNvSpPr txBox="1">
            <a:spLocks noChangeArrowheads="1"/>
          </p:cNvSpPr>
          <p:nvPr/>
        </p:nvSpPr>
        <p:spPr bwMode="auto">
          <a:xfrm>
            <a:off x="749384" y="1795345"/>
            <a:ext cx="10693231" cy="4080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dirty="0">
                <a:latin typeface="+mn-lt"/>
                <a:cs typeface="Arial" panose="020B0604020202020204" pitchFamily="34" charset="0"/>
              </a:rPr>
              <a:t>	1. </a:t>
            </a:r>
            <a:r>
              <a:rPr lang="en-US" b="1" dirty="0">
                <a:latin typeface="+mn-lt"/>
              </a:rPr>
              <a:t>INTERPRETATION OF THE FINDINGS</a:t>
            </a:r>
            <a:endParaRPr lang="en-US" b="1" dirty="0">
              <a:latin typeface="+mn-lt"/>
              <a:cs typeface="Arial" panose="020B0604020202020204" pitchFamily="34" charset="0"/>
            </a:endParaRPr>
          </a:p>
          <a:p>
            <a:pPr algn="just">
              <a:buNone/>
            </a:pPr>
            <a:r>
              <a:rPr lang="en-US" sz="2000" dirty="0">
                <a:latin typeface="+mn-lt"/>
              </a:rPr>
              <a:t>	</a:t>
            </a:r>
            <a:r>
              <a:rPr lang="en-US" sz="2400" b="1" dirty="0">
                <a:latin typeface="+mn-lt"/>
              </a:rPr>
              <a:t>The first important finding is the remarkable consistency across the three independent datasets.</a:t>
            </a:r>
          </a:p>
          <a:p>
            <a:pPr algn="just">
              <a:buNone/>
            </a:pPr>
            <a:r>
              <a:rPr lang="en-US" sz="2400" dirty="0">
                <a:latin typeface="+mn-lt"/>
              </a:rPr>
              <a:t>	Although each dataset represents a different source of evidence—including students' self-perceptions, actual academic performance, and faculty evaluations—they all revealed the same overall pattern.</a:t>
            </a:r>
          </a:p>
          <a:p>
            <a:pPr algn="just">
              <a:buNone/>
            </a:pPr>
            <a:r>
              <a:rPr lang="en-US" sz="2400" dirty="0">
                <a:latin typeface="+mn-lt"/>
              </a:rPr>
              <a:t>	</a:t>
            </a:r>
            <a:r>
              <a:rPr lang="en-US" sz="2400" b="1" dirty="0">
                <a:latin typeface="+mn-lt"/>
              </a:rPr>
              <a:t>PLO5 </a:t>
            </a:r>
            <a:r>
              <a:rPr lang="en-US" sz="2400" dirty="0">
                <a:latin typeface="+mn-lt"/>
              </a:rPr>
              <a:t>emerged as the strongest </a:t>
            </a:r>
            <a:r>
              <a:rPr lang="en-US" sz="2400" dirty="0" err="1">
                <a:latin typeface="+mn-lt"/>
              </a:rPr>
              <a:t>programme</a:t>
            </a:r>
            <a:r>
              <a:rPr lang="en-US" sz="2400" dirty="0">
                <a:latin typeface="+mn-lt"/>
              </a:rPr>
              <a:t> outcome across all datasets, while PLO4 also demonstrated consistently strong professional competence. In contrast, </a:t>
            </a:r>
            <a:r>
              <a:rPr lang="en-US" sz="2400" b="1" dirty="0">
                <a:latin typeface="+mn-lt"/>
              </a:rPr>
              <a:t>PLO3 </a:t>
            </a:r>
            <a:r>
              <a:rPr lang="en-US" sz="2400" dirty="0">
                <a:latin typeface="+mn-lt"/>
              </a:rPr>
              <a:t>remained the weakest outcome regardless of the data source. Meanwhile, </a:t>
            </a:r>
            <a:r>
              <a:rPr lang="en-US" sz="2400" b="1" dirty="0">
                <a:latin typeface="+mn-lt"/>
              </a:rPr>
              <a:t>PLO6 </a:t>
            </a:r>
            <a:r>
              <a:rPr lang="en-US" sz="2400" dirty="0">
                <a:latin typeface="+mn-lt"/>
              </a:rPr>
              <a:t>showed a moderate level of achievement.</a:t>
            </a:r>
          </a:p>
          <a:p>
            <a:pPr algn="just">
              <a:buNone/>
            </a:pPr>
            <a:r>
              <a:rPr lang="en-US" sz="2400" dirty="0">
                <a:latin typeface="+mn-lt"/>
              </a:rPr>
              <a:t>	This convergence provided strong triangulated evidence that the </a:t>
            </a:r>
            <a:r>
              <a:rPr lang="en-US" sz="2400" dirty="0" err="1">
                <a:latin typeface="+mn-lt"/>
              </a:rPr>
              <a:t>programme</a:t>
            </a:r>
            <a:r>
              <a:rPr lang="en-US" sz="2400" dirty="0">
                <a:latin typeface="+mn-lt"/>
              </a:rPr>
              <a:t> evaluation is both valid and reliable, as different sources independently reached highly consistent conclusions about students' learning outcomes.</a:t>
            </a:r>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42740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7C8D1-F160-D81B-FE59-AD568A36781C}"/>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57EAEC1A-6A30-9CBD-490D-7B2BC4E49FFE}"/>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1D74AB4D-B76F-71A4-5DAF-DB3E99EFCF81}"/>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E297DC1A-ED98-E9CC-ABB5-93095370A607}"/>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4D934E15-4835-AA16-D06B-A57629A88BFB}"/>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3ECBC661-2D30-56AA-0700-98F027C35521}"/>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3CC01FD-1FB1-7EB1-1CA1-1B465DBDC1B4}"/>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0AFEA7D-8100-AF89-AE22-2FADD82457F9}"/>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1C3D4F1D-BD5E-79B3-BC9F-9885EDD6CF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24066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59D306C5-96B4-B3A4-534C-AE7D6402FB85}"/>
              </a:ext>
            </a:extLst>
          </p:cNvPr>
          <p:cNvSpPr txBox="1">
            <a:spLocks noChangeArrowheads="1"/>
          </p:cNvSpPr>
          <p:nvPr/>
        </p:nvSpPr>
        <p:spPr bwMode="auto">
          <a:xfrm>
            <a:off x="2042796" y="7377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 DISCUSSION (2)</a:t>
            </a:r>
          </a:p>
        </p:txBody>
      </p:sp>
      <p:sp>
        <p:nvSpPr>
          <p:cNvPr id="10" name="Title 1">
            <a:extLst>
              <a:ext uri="{FF2B5EF4-FFF2-40B4-BE49-F238E27FC236}">
                <a16:creationId xmlns:a16="http://schemas.microsoft.com/office/drawing/2014/main" id="{76099FDA-35B8-8201-B685-CB1A41C95664}"/>
              </a:ext>
            </a:extLst>
          </p:cNvPr>
          <p:cNvSpPr txBox="1">
            <a:spLocks noChangeArrowheads="1"/>
          </p:cNvSpPr>
          <p:nvPr/>
        </p:nvSpPr>
        <p:spPr bwMode="auto">
          <a:xfrm>
            <a:off x="749384" y="1902025"/>
            <a:ext cx="10693231" cy="4080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dirty="0">
                <a:latin typeface="+mn-lt"/>
                <a:cs typeface="Arial" panose="020B0604020202020204" pitchFamily="34" charset="0"/>
              </a:rPr>
              <a:t>	</a:t>
            </a:r>
            <a:r>
              <a:rPr lang="en-US" sz="1800" b="1" dirty="0">
                <a:latin typeface="+mn-lt"/>
                <a:cs typeface="Arial" panose="020B0604020202020204" pitchFamily="34" charset="0"/>
              </a:rPr>
              <a:t>2. </a:t>
            </a:r>
            <a:r>
              <a:rPr lang="en-US" sz="1800" b="1" dirty="0"/>
              <a:t>EXPLAINING THE OBSERVED PLO PATTERNS</a:t>
            </a:r>
            <a:endParaRPr lang="en-US" sz="1800" b="1" dirty="0">
              <a:latin typeface="+mn-lt"/>
              <a:cs typeface="Arial" panose="020B0604020202020204" pitchFamily="34" charset="0"/>
            </a:endParaRPr>
          </a:p>
          <a:p>
            <a:pPr algn="just">
              <a:buNone/>
            </a:pPr>
            <a:r>
              <a:rPr lang="en-US" sz="1800" b="1" dirty="0">
                <a:latin typeface="+mn-lt"/>
              </a:rPr>
              <a:t>	</a:t>
            </a:r>
            <a:r>
              <a:rPr lang="en-US" sz="1800" b="1" dirty="0"/>
              <a:t>The differences among PLOs can largely be explained by the curriculum design itself.</a:t>
            </a:r>
          </a:p>
          <a:p>
            <a:pPr algn="just">
              <a:buNone/>
            </a:pPr>
            <a:r>
              <a:rPr lang="en-US" sz="1800" dirty="0"/>
              <a:t>	First, </a:t>
            </a:r>
            <a:r>
              <a:rPr lang="en-US" sz="1800" b="1" dirty="0"/>
              <a:t>PLO5</a:t>
            </a:r>
            <a:r>
              <a:rPr lang="en-US" sz="1800" dirty="0"/>
              <a:t> consistently achieved the highest performance because digital competence is integrated throughout almost every course. Students frequently use Moodle, Google Workspace, AI tools, and various digital platforms, allowing them to develop these competencies continuously.</a:t>
            </a:r>
          </a:p>
          <a:p>
            <a:pPr algn="just">
              <a:buNone/>
            </a:pPr>
            <a:r>
              <a:rPr lang="en-US" sz="1800" dirty="0"/>
              <a:t>	In contrast, </a:t>
            </a:r>
            <a:r>
              <a:rPr lang="en-US" sz="1800" b="1" dirty="0"/>
              <a:t>PLO3</a:t>
            </a:r>
            <a:r>
              <a:rPr lang="en-US" sz="1800" dirty="0"/>
              <a:t> remained the weakest area because English language proficiency, particularly productive skills such as speaking and writing, requires long-term practice and authentic communication opportunities. These competencies naturally develop more slowly than digital skills.</a:t>
            </a:r>
          </a:p>
          <a:p>
            <a:pPr algn="just">
              <a:buNone/>
            </a:pPr>
            <a:r>
              <a:rPr lang="en-US" sz="1800" dirty="0"/>
              <a:t>	</a:t>
            </a:r>
            <a:r>
              <a:rPr lang="en-US" sz="1800" b="1" dirty="0"/>
              <a:t>PLO4</a:t>
            </a:r>
            <a:r>
              <a:rPr lang="en-US" sz="1800" dirty="0"/>
              <a:t> demonstrated relatively stable performance because professional competencies are systematically embedded across multiple specialized courses, providing students with repeated opportunities to practice discipline-specific knowledge and skills.</a:t>
            </a:r>
          </a:p>
          <a:p>
            <a:pPr algn="just">
              <a:buNone/>
            </a:pPr>
            <a:r>
              <a:rPr lang="en-US" sz="1800" dirty="0"/>
              <a:t>	Finally, </a:t>
            </a:r>
            <a:r>
              <a:rPr lang="en-US" sz="1800" b="1" dirty="0"/>
              <a:t>PLO6</a:t>
            </a:r>
            <a:r>
              <a:rPr lang="en-US" sz="1800" dirty="0"/>
              <a:t> reached only a moderate level because the second foreign language occupies fewer credits and receives substantially less instructional time than English-major courses. Consequently, students had fewer opportunities to achieve higher levels of proficiency.</a:t>
            </a:r>
          </a:p>
          <a:p>
            <a:pPr algn="just">
              <a:buNone/>
            </a:pPr>
            <a:r>
              <a:rPr lang="en-US" sz="1800" dirty="0"/>
              <a:t>	Overall, these findings suggest that the observed differences across PLOs are closely associated with curriculum emphasis and learning opportunities rather than random variation.</a:t>
            </a:r>
          </a:p>
          <a:p>
            <a:pPr algn="just">
              <a:buNone/>
            </a:pPr>
            <a:r>
              <a:rPr lang="en-US" sz="2400" dirty="0">
                <a:latin typeface="+mn-lt"/>
              </a:rPr>
              <a:t>.</a:t>
            </a:r>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3015070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566F7-1431-7105-A652-4702896C2616}"/>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D132BF79-408B-4AF0-ED9E-F211E60843C8}"/>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4BCBD03B-DEF3-28BD-FCDD-704691054295}"/>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6323557A-2B6A-6F37-08A8-CBBAFBBBE543}"/>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79D188A3-CA63-F73E-2A11-4A73F251FAAF}"/>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F664E94F-45EC-949B-5B09-BE5230687D9D}"/>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995ED5E-021B-EB86-1515-5460EA3CD590}"/>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E54CBF3-5629-08D1-5658-84A4386F4EF9}"/>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F00DD68A-0028-E901-79A4-92033F0FD7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24066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C3F121A9-7D5F-51F6-26AD-36E309590063}"/>
              </a:ext>
            </a:extLst>
          </p:cNvPr>
          <p:cNvSpPr txBox="1">
            <a:spLocks noChangeArrowheads="1"/>
          </p:cNvSpPr>
          <p:nvPr/>
        </p:nvSpPr>
        <p:spPr bwMode="auto">
          <a:xfrm>
            <a:off x="2042796" y="7377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 DISCUSSION (3)</a:t>
            </a:r>
          </a:p>
        </p:txBody>
      </p:sp>
      <p:sp>
        <p:nvSpPr>
          <p:cNvPr id="10" name="Title 1">
            <a:extLst>
              <a:ext uri="{FF2B5EF4-FFF2-40B4-BE49-F238E27FC236}">
                <a16:creationId xmlns:a16="http://schemas.microsoft.com/office/drawing/2014/main" id="{88FDFAA4-A0B0-80E5-9245-B767BA4F9E93}"/>
              </a:ext>
            </a:extLst>
          </p:cNvPr>
          <p:cNvSpPr txBox="1">
            <a:spLocks noChangeArrowheads="1"/>
          </p:cNvSpPr>
          <p:nvPr/>
        </p:nvSpPr>
        <p:spPr bwMode="auto">
          <a:xfrm>
            <a:off x="749384" y="2130628"/>
            <a:ext cx="10693231" cy="4080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dirty="0">
                <a:latin typeface="+mn-lt"/>
                <a:cs typeface="Arial" panose="020B0604020202020204" pitchFamily="34" charset="0"/>
              </a:rPr>
              <a:t>	</a:t>
            </a:r>
            <a:r>
              <a:rPr lang="en-US" sz="2000" b="1" dirty="0">
                <a:latin typeface="+mn-lt"/>
              </a:rPr>
              <a:t>3. THEORETICAL AND PRACTICAL IMPLICATIONS</a:t>
            </a:r>
          </a:p>
          <a:p>
            <a:pPr algn="just">
              <a:buNone/>
            </a:pPr>
            <a:r>
              <a:rPr lang="en-US" sz="2000" b="1" dirty="0">
                <a:latin typeface="+mn-lt"/>
              </a:rPr>
              <a:t>	Beyond explaining the findings, this study also contributes to both theory and educational practice.</a:t>
            </a:r>
          </a:p>
          <a:p>
            <a:pPr algn="just">
              <a:buNone/>
            </a:pPr>
            <a:r>
              <a:rPr lang="en-US" sz="2000" dirty="0">
                <a:latin typeface="+mn-lt"/>
              </a:rPr>
              <a:t>	From a theoretical perspective, the results provide empirical support for Outcome-Based Education by demonstrating that students' learning outcomes are meaningfully associated with their employability readiness. More importantly, the study shows that triangulating student perceptions, academic performance, and teacher evaluations produces a more comprehensive and trustworthy assessment of PLO achievement.</a:t>
            </a:r>
          </a:p>
          <a:p>
            <a:pPr algn="just">
              <a:buNone/>
            </a:pPr>
            <a:r>
              <a:rPr lang="en-US" sz="2000" dirty="0">
                <a:latin typeface="+mn-lt"/>
              </a:rPr>
              <a:t>	From a practical perspective, the findings suggest several priorities for curriculum improvement. First, greater emphasis should be placed on strengthening English language proficiency, particularly productive communication skills. Second, the university should continue reinforcing digital competence, which consistently emerged as the strongest learning outcome. Third, more learning opportunities should be provided for second-language development. Finally, future curriculum evaluation should rely on multiple sources of evidence rather than student surveys alone to support continuous quality improvement.</a:t>
            </a:r>
          </a:p>
          <a:p>
            <a:pPr algn="just">
              <a:buNone/>
            </a:pPr>
            <a:endParaRPr lang="en-US" sz="1800" dirty="0"/>
          </a:p>
          <a:p>
            <a:pPr algn="just">
              <a:buNone/>
            </a:pPr>
            <a:r>
              <a:rPr lang="en-US" sz="2400" dirty="0">
                <a:latin typeface="+mn-lt"/>
              </a:rPr>
              <a:t>.</a:t>
            </a:r>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1233483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1C551-F5B7-1B1F-9F0B-CE2F7EF3CB62}"/>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F76A2BE0-3B60-2B32-A23E-9D2F7BAC639C}"/>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468D11F6-13EF-2F30-021C-898F30FB8899}"/>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850491E9-B509-5D14-35DE-3FED875AAD35}"/>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7268EA05-5C1C-6CAC-6A7D-D2D0D92101BD}"/>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72525FC0-11E6-B861-296D-4FB4E4917693}"/>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3FDE819-46D7-9722-67C2-E2958661FA20}"/>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654442F-5D96-DB42-3AC1-196CEF3CCAB2}"/>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73FE8021-BC34-7DC2-4DCE-A253C463BD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24066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3D0BD772-592A-2222-0A41-301286192030}"/>
              </a:ext>
            </a:extLst>
          </p:cNvPr>
          <p:cNvSpPr txBox="1">
            <a:spLocks noChangeArrowheads="1"/>
          </p:cNvSpPr>
          <p:nvPr/>
        </p:nvSpPr>
        <p:spPr bwMode="auto">
          <a:xfrm>
            <a:off x="2042796"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(1)</a:t>
            </a:r>
          </a:p>
        </p:txBody>
      </p:sp>
      <p:sp>
        <p:nvSpPr>
          <p:cNvPr id="10" name="Title 1">
            <a:extLst>
              <a:ext uri="{FF2B5EF4-FFF2-40B4-BE49-F238E27FC236}">
                <a16:creationId xmlns:a16="http://schemas.microsoft.com/office/drawing/2014/main" id="{12283B7A-CF4D-C203-26E2-80A736EE8F98}"/>
              </a:ext>
            </a:extLst>
          </p:cNvPr>
          <p:cNvSpPr txBox="1">
            <a:spLocks noChangeArrowheads="1"/>
          </p:cNvSpPr>
          <p:nvPr/>
        </p:nvSpPr>
        <p:spPr bwMode="auto">
          <a:xfrm>
            <a:off x="749384" y="1428491"/>
            <a:ext cx="10693231" cy="480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dirty="0">
                <a:latin typeface="+mn-lt"/>
                <a:cs typeface="Arial" panose="020B0604020202020204" pitchFamily="34" charset="0"/>
              </a:rPr>
              <a:t>	</a:t>
            </a:r>
            <a:r>
              <a:rPr lang="en-US" sz="2600" b="1" dirty="0">
                <a:latin typeface="+mn-lt"/>
              </a:rPr>
              <a:t>1. RECOMMENDATIONS FOR THE ENGLISH LANGUAGE PROGRAM</a:t>
            </a:r>
          </a:p>
          <a:p>
            <a:pPr algn="just">
              <a:buNone/>
            </a:pPr>
            <a:r>
              <a:rPr lang="en-US" sz="2600" b="1" dirty="0">
                <a:latin typeface="+mn-lt"/>
              </a:rPr>
              <a:t>	</a:t>
            </a:r>
            <a:r>
              <a:rPr lang="en-US" sz="2600" dirty="0"/>
              <a:t>Based on these findings, three curriculum priorities are recommended. 	</a:t>
            </a:r>
            <a:r>
              <a:rPr lang="en-US" sz="2600" b="1" dirty="0"/>
              <a:t>First</a:t>
            </a:r>
            <a:r>
              <a:rPr lang="en-US" sz="2600" dirty="0"/>
              <a:t>, greater attention should be given to strengthening English language proficiency, particularly productive communication skills such as speaking, academic writing, and critical reading. </a:t>
            </a:r>
          </a:p>
          <a:p>
            <a:pPr algn="just">
              <a:buNone/>
            </a:pPr>
            <a:r>
              <a:rPr lang="en-US" sz="2600" b="1" dirty="0"/>
              <a:t>	Second</a:t>
            </a:r>
            <a:r>
              <a:rPr lang="en-US" sz="2600" dirty="0"/>
              <a:t>, the current emphasis on digital competence should be maintained because it consistently demonstrated the strongest performance across all datasets. </a:t>
            </a:r>
          </a:p>
          <a:p>
            <a:pPr algn="just">
              <a:buNone/>
            </a:pPr>
            <a:r>
              <a:rPr lang="en-US" sz="2600" dirty="0"/>
              <a:t>	</a:t>
            </a:r>
            <a:r>
              <a:rPr lang="en-US" sz="2600" b="1" dirty="0"/>
              <a:t>Finally</a:t>
            </a:r>
            <a:r>
              <a:rPr lang="en-US" sz="2600" dirty="0"/>
              <a:t>, more opportunities should be created to improve second-language competence through increased exposure, bilingual activities, and international learning experiences. These improvements would help create a more balanced development across all PLOs.</a:t>
            </a:r>
            <a:endParaRPr lang="en-US" altLang="en-US" sz="2600" dirty="0">
              <a:latin typeface="+mn-lt"/>
              <a:cs typeface="Arial" panose="020B0604020202020204" pitchFamily="34" charset="0"/>
            </a:endParaRPr>
          </a:p>
        </p:txBody>
      </p:sp>
    </p:spTree>
    <p:extLst>
      <p:ext uri="{BB962C8B-B14F-4D97-AF65-F5344CB8AC3E}">
        <p14:creationId xmlns:p14="http://schemas.microsoft.com/office/powerpoint/2010/main" val="199389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E65C7-6817-9BD4-83CE-DC96FF5840E0}"/>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D1751A43-69C8-8C07-50BF-6781921D4BE6}"/>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5A4206B9-AD6B-9C03-1683-470557CA4E7A}"/>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7CF1CFAE-B0BA-36CA-4C85-2669A0A8D954}"/>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123E7776-4D32-5CFC-2F28-61774C8BBB53}"/>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DFCCFF52-AB2F-C54B-830E-3F19B85765B1}"/>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D1E3994-FDBE-2341-8F01-E8B364709BBF}"/>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2F7200B-DE58-C1B8-10E9-4F7545D34550}"/>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9386092A-FC73-F9E3-1367-D3B72879A0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3CFA24EE-1691-6AAE-F3C0-9CA67D8DF17B}"/>
              </a:ext>
            </a:extLst>
          </p:cNvPr>
          <p:cNvSpPr txBox="1">
            <a:spLocks noChangeArrowheads="1"/>
          </p:cNvSpPr>
          <p:nvPr/>
        </p:nvSpPr>
        <p:spPr bwMode="auto">
          <a:xfrm>
            <a:off x="2042796" y="8901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TABLE OF CONTENT</a:t>
            </a:r>
          </a:p>
        </p:txBody>
      </p:sp>
      <p:cxnSp>
        <p:nvCxnSpPr>
          <p:cNvPr id="4" name="Straight Connector 3">
            <a:extLst>
              <a:ext uri="{FF2B5EF4-FFF2-40B4-BE49-F238E27FC236}">
                <a16:creationId xmlns:a16="http://schemas.microsoft.com/office/drawing/2014/main" id="{8BBEE27B-1001-D2E2-047D-EEEFD58DD888}"/>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B185930B-AFD8-A0B0-43B4-FC3F0B3CAC4D}"/>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4B87A251-C35C-3155-9AF9-06F42998171E}"/>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12" name="Title 1">
            <a:extLst>
              <a:ext uri="{FF2B5EF4-FFF2-40B4-BE49-F238E27FC236}">
                <a16:creationId xmlns:a16="http://schemas.microsoft.com/office/drawing/2014/main" id="{E32FB69C-B435-748D-8B0F-D029EE9BD62E}"/>
              </a:ext>
            </a:extLst>
          </p:cNvPr>
          <p:cNvSpPr txBox="1">
            <a:spLocks/>
          </p:cNvSpPr>
          <p:nvPr/>
        </p:nvSpPr>
        <p:spPr>
          <a:xfrm>
            <a:off x="1210711" y="2049809"/>
            <a:ext cx="986091" cy="485912"/>
          </a:xfrm>
          <a:prstGeom prst="rect">
            <a:avLst/>
          </a:prstGeom>
        </p:spPr>
        <p:txBody>
          <a:bodyPr anchor="ctr">
            <a:scene3d>
              <a:camera prst="orthographicFront"/>
              <a:lightRig rig="threePt" dir="t"/>
            </a:scene3d>
            <a:sp3d extrusionH="57150">
              <a:bevelT w="82550" h="38100" prst="coolSlan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01</a:t>
            </a:r>
          </a:p>
        </p:txBody>
      </p:sp>
      <p:sp>
        <p:nvSpPr>
          <p:cNvPr id="13" name="Title 1">
            <a:extLst>
              <a:ext uri="{FF2B5EF4-FFF2-40B4-BE49-F238E27FC236}">
                <a16:creationId xmlns:a16="http://schemas.microsoft.com/office/drawing/2014/main" id="{327AFD95-9660-22E9-64CD-E8B86EE1C000}"/>
              </a:ext>
            </a:extLst>
          </p:cNvPr>
          <p:cNvSpPr txBox="1">
            <a:spLocks/>
          </p:cNvSpPr>
          <p:nvPr/>
        </p:nvSpPr>
        <p:spPr>
          <a:xfrm>
            <a:off x="5262913" y="2011738"/>
            <a:ext cx="986091" cy="485912"/>
          </a:xfrm>
          <a:prstGeom prst="rect">
            <a:avLst/>
          </a:prstGeom>
        </p:spPr>
        <p:txBody>
          <a:bodyPr anchor="ctr">
            <a:scene3d>
              <a:camera prst="orthographicFront"/>
              <a:lightRig rig="threePt" dir="t"/>
            </a:scene3d>
            <a:sp3d extrusionH="57150">
              <a:bevelT w="82550" h="38100" prst="coolSlan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0</a:t>
            </a:r>
            <a:r>
              <a:rPr lang="en-US"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2</a:t>
            </a:r>
            <a:endPar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15" name="Title 1">
            <a:extLst>
              <a:ext uri="{FF2B5EF4-FFF2-40B4-BE49-F238E27FC236}">
                <a16:creationId xmlns:a16="http://schemas.microsoft.com/office/drawing/2014/main" id="{9AEE821B-CCA1-FE8D-B466-2C9AAF1B0755}"/>
              </a:ext>
            </a:extLst>
          </p:cNvPr>
          <p:cNvSpPr txBox="1">
            <a:spLocks/>
          </p:cNvSpPr>
          <p:nvPr/>
        </p:nvSpPr>
        <p:spPr>
          <a:xfrm>
            <a:off x="9181881" y="2067495"/>
            <a:ext cx="986091" cy="485912"/>
          </a:xfrm>
          <a:prstGeom prst="rect">
            <a:avLst/>
          </a:prstGeom>
        </p:spPr>
        <p:txBody>
          <a:bodyPr anchor="ctr">
            <a:scene3d>
              <a:camera prst="orthographicFront"/>
              <a:lightRig rig="threePt" dir="t"/>
            </a:scene3d>
            <a:sp3d extrusionH="57150">
              <a:bevelT w="82550" h="38100" prst="coolSlan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03</a:t>
            </a:r>
          </a:p>
        </p:txBody>
      </p:sp>
      <p:sp>
        <p:nvSpPr>
          <p:cNvPr id="16" name="Title 1">
            <a:extLst>
              <a:ext uri="{FF2B5EF4-FFF2-40B4-BE49-F238E27FC236}">
                <a16:creationId xmlns:a16="http://schemas.microsoft.com/office/drawing/2014/main" id="{7F6D95B1-68C7-9F17-2873-2BC7C00B89DB}"/>
              </a:ext>
            </a:extLst>
          </p:cNvPr>
          <p:cNvSpPr txBox="1">
            <a:spLocks/>
          </p:cNvSpPr>
          <p:nvPr/>
        </p:nvSpPr>
        <p:spPr>
          <a:xfrm>
            <a:off x="1083492" y="4100225"/>
            <a:ext cx="986091" cy="485912"/>
          </a:xfrm>
          <a:prstGeom prst="rect">
            <a:avLst/>
          </a:prstGeom>
        </p:spPr>
        <p:txBody>
          <a:bodyPr anchor="ctr">
            <a:scene3d>
              <a:camera prst="orthographicFront"/>
              <a:lightRig rig="threePt" dir="t"/>
            </a:scene3d>
            <a:sp3d extrusionH="57150">
              <a:bevelT w="82550" h="38100" prst="coolSlan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04</a:t>
            </a:r>
          </a:p>
        </p:txBody>
      </p:sp>
      <p:sp>
        <p:nvSpPr>
          <p:cNvPr id="17" name="Title 1">
            <a:extLst>
              <a:ext uri="{FF2B5EF4-FFF2-40B4-BE49-F238E27FC236}">
                <a16:creationId xmlns:a16="http://schemas.microsoft.com/office/drawing/2014/main" id="{3C66417E-3C59-7BE8-ED1C-9E28BD6DB247}"/>
              </a:ext>
            </a:extLst>
          </p:cNvPr>
          <p:cNvSpPr txBox="1">
            <a:spLocks/>
          </p:cNvSpPr>
          <p:nvPr/>
        </p:nvSpPr>
        <p:spPr>
          <a:xfrm>
            <a:off x="5167580" y="4157094"/>
            <a:ext cx="986091" cy="485912"/>
          </a:xfrm>
          <a:prstGeom prst="rect">
            <a:avLst/>
          </a:prstGeom>
        </p:spPr>
        <p:txBody>
          <a:bodyPr anchor="ctr">
            <a:scene3d>
              <a:camera prst="orthographicFront"/>
              <a:lightRig rig="threePt" dir="t"/>
            </a:scene3d>
            <a:sp3d extrusionH="57150">
              <a:bevelT w="82550" h="38100" prst="coolSlan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0</a:t>
            </a:r>
            <a:r>
              <a:rPr lang="en-US"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5</a:t>
            </a:r>
            <a:endPar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20" name="Title 1">
            <a:extLst>
              <a:ext uri="{FF2B5EF4-FFF2-40B4-BE49-F238E27FC236}">
                <a16:creationId xmlns:a16="http://schemas.microsoft.com/office/drawing/2014/main" id="{27531020-3E8F-9EAD-7E9D-A3C5D8FE5884}"/>
              </a:ext>
            </a:extLst>
          </p:cNvPr>
          <p:cNvSpPr txBox="1">
            <a:spLocks/>
          </p:cNvSpPr>
          <p:nvPr/>
        </p:nvSpPr>
        <p:spPr>
          <a:xfrm>
            <a:off x="9089402" y="4128982"/>
            <a:ext cx="986091" cy="485912"/>
          </a:xfrm>
          <a:prstGeom prst="rect">
            <a:avLst/>
          </a:prstGeom>
        </p:spPr>
        <p:txBody>
          <a:bodyPr anchor="ctr">
            <a:scene3d>
              <a:camera prst="orthographicFront"/>
              <a:lightRig rig="threePt" dir="t"/>
            </a:scene3d>
            <a:sp3d extrusionH="57150">
              <a:bevelT w="82550" h="38100" prst="coolSlant"/>
            </a:sp3d>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0</a:t>
            </a:r>
            <a:r>
              <a:rPr lang="en-US"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rPr>
              <a:t>6</a:t>
            </a:r>
            <a:endParaRPr lang="en-VN" sz="4800" b="1" dirty="0">
              <a:ln>
                <a:solidFill>
                  <a:schemeClr val="accent2"/>
                </a:solidFill>
              </a:ln>
              <a:solidFill>
                <a:schemeClr val="accent2"/>
              </a:solidFill>
              <a:effectLst>
                <a:innerShdw blurRad="63500" dist="50800" dir="10800000">
                  <a:prstClr val="black">
                    <a:alpha val="50000"/>
                  </a:prstClr>
                </a:innerShdw>
                <a:reflection blurRad="6350" stA="55000" endA="300" endPos="45500" dir="5400000" sy="-100000" algn="bl" rotWithShape="0"/>
              </a:effectLst>
              <a:latin typeface="Arial" panose="020B0604020202020204" pitchFamily="34" charset="0"/>
              <a:cs typeface="Arial" panose="020B0604020202020204" pitchFamily="34" charset="0"/>
            </a:endParaRPr>
          </a:p>
        </p:txBody>
      </p:sp>
      <p:sp>
        <p:nvSpPr>
          <p:cNvPr id="21" name="Title 1">
            <a:extLst>
              <a:ext uri="{FF2B5EF4-FFF2-40B4-BE49-F238E27FC236}">
                <a16:creationId xmlns:a16="http://schemas.microsoft.com/office/drawing/2014/main" id="{4AAD1247-D697-140D-3F0C-435704FBF7AD}"/>
              </a:ext>
            </a:extLst>
          </p:cNvPr>
          <p:cNvSpPr txBox="1">
            <a:spLocks noChangeArrowheads="1"/>
          </p:cNvSpPr>
          <p:nvPr/>
        </p:nvSpPr>
        <p:spPr bwMode="auto">
          <a:xfrm>
            <a:off x="796754" y="2967968"/>
            <a:ext cx="3086100"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en-US" sz="2400" b="1" dirty="0">
                <a:solidFill>
                  <a:srgbClr val="18459E"/>
                </a:solidFill>
                <a:latin typeface="Arial" panose="020B0604020202020204" pitchFamily="34" charset="0"/>
                <a:cs typeface="Arial" panose="020B0604020202020204" pitchFamily="34" charset="0"/>
              </a:rPr>
              <a:t>Background</a:t>
            </a:r>
            <a:endParaRPr lang="en-US" altLang="en-US" sz="2400" b="1" dirty="0">
              <a:solidFill>
                <a:srgbClr val="18459E"/>
              </a:solidFill>
              <a:latin typeface="Arial" panose="020B0604020202020204" pitchFamily="34" charset="0"/>
              <a:cs typeface="Arial" panose="020B0604020202020204" pitchFamily="34" charset="0"/>
            </a:endParaRPr>
          </a:p>
        </p:txBody>
      </p:sp>
      <p:sp>
        <p:nvSpPr>
          <p:cNvPr id="23" name="Title 1">
            <a:extLst>
              <a:ext uri="{FF2B5EF4-FFF2-40B4-BE49-F238E27FC236}">
                <a16:creationId xmlns:a16="http://schemas.microsoft.com/office/drawing/2014/main" id="{F96389B9-B578-73FA-C29C-F95947E7E929}"/>
              </a:ext>
            </a:extLst>
          </p:cNvPr>
          <p:cNvSpPr txBox="1">
            <a:spLocks noChangeArrowheads="1"/>
          </p:cNvSpPr>
          <p:nvPr/>
        </p:nvSpPr>
        <p:spPr bwMode="auto">
          <a:xfrm>
            <a:off x="4150347" y="3083497"/>
            <a:ext cx="4411054" cy="34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en-US" altLang="en-US" sz="2400" b="1" dirty="0">
                <a:solidFill>
                  <a:srgbClr val="18459E"/>
                </a:solidFill>
                <a:latin typeface="Arial" panose="020B0604020202020204" pitchFamily="34" charset="0"/>
                <a:cs typeface="Arial" panose="020B0604020202020204" pitchFamily="34" charset="0"/>
              </a:rPr>
              <a:t>Research framework</a:t>
            </a:r>
          </a:p>
        </p:txBody>
      </p:sp>
      <p:sp>
        <p:nvSpPr>
          <p:cNvPr id="25" name="Title 1">
            <a:extLst>
              <a:ext uri="{FF2B5EF4-FFF2-40B4-BE49-F238E27FC236}">
                <a16:creationId xmlns:a16="http://schemas.microsoft.com/office/drawing/2014/main" id="{463D7976-94AE-35C7-F306-080822E30895}"/>
              </a:ext>
            </a:extLst>
          </p:cNvPr>
          <p:cNvSpPr txBox="1">
            <a:spLocks noChangeArrowheads="1"/>
          </p:cNvSpPr>
          <p:nvPr/>
        </p:nvSpPr>
        <p:spPr bwMode="auto">
          <a:xfrm>
            <a:off x="8562940" y="2977274"/>
            <a:ext cx="4133517" cy="46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en-US" sz="2400" b="1" dirty="0">
                <a:solidFill>
                  <a:srgbClr val="18459E"/>
                </a:solidFill>
                <a:latin typeface="Arial" panose="020B0604020202020204" pitchFamily="34" charset="0"/>
                <a:cs typeface="Arial" panose="020B0604020202020204" pitchFamily="34" charset="0"/>
              </a:rPr>
              <a:t>Research design</a:t>
            </a:r>
            <a:endParaRPr lang="en-US" altLang="en-US" sz="2400" b="1" dirty="0">
              <a:solidFill>
                <a:srgbClr val="18459E"/>
              </a:solidFill>
              <a:latin typeface="Arial" panose="020B0604020202020204" pitchFamily="34" charset="0"/>
              <a:cs typeface="Arial" panose="020B0604020202020204" pitchFamily="34" charset="0"/>
            </a:endParaRPr>
          </a:p>
        </p:txBody>
      </p:sp>
      <p:sp>
        <p:nvSpPr>
          <p:cNvPr id="26" name="Title 1">
            <a:extLst>
              <a:ext uri="{FF2B5EF4-FFF2-40B4-BE49-F238E27FC236}">
                <a16:creationId xmlns:a16="http://schemas.microsoft.com/office/drawing/2014/main" id="{21261623-9B88-6E8A-CEDF-EEBBAC383478}"/>
              </a:ext>
            </a:extLst>
          </p:cNvPr>
          <p:cNvSpPr txBox="1">
            <a:spLocks noChangeArrowheads="1"/>
          </p:cNvSpPr>
          <p:nvPr/>
        </p:nvSpPr>
        <p:spPr bwMode="auto">
          <a:xfrm>
            <a:off x="836631" y="5093599"/>
            <a:ext cx="3684553" cy="509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en-US" altLang="en-US" sz="2400" b="1" dirty="0">
                <a:solidFill>
                  <a:srgbClr val="18459E"/>
                </a:solidFill>
                <a:latin typeface="Arial" panose="020B0604020202020204" pitchFamily="34" charset="0"/>
                <a:cs typeface="Arial" panose="020B0604020202020204" pitchFamily="34" charset="0"/>
              </a:rPr>
              <a:t>Key findings</a:t>
            </a:r>
          </a:p>
        </p:txBody>
      </p:sp>
      <p:sp>
        <p:nvSpPr>
          <p:cNvPr id="27" name="Title 1">
            <a:extLst>
              <a:ext uri="{FF2B5EF4-FFF2-40B4-BE49-F238E27FC236}">
                <a16:creationId xmlns:a16="http://schemas.microsoft.com/office/drawing/2014/main" id="{0500F4C1-E7EC-A8CA-B35E-A49B52E09B91}"/>
              </a:ext>
            </a:extLst>
          </p:cNvPr>
          <p:cNvSpPr txBox="1">
            <a:spLocks noChangeArrowheads="1"/>
          </p:cNvSpPr>
          <p:nvPr/>
        </p:nvSpPr>
        <p:spPr bwMode="auto">
          <a:xfrm>
            <a:off x="4783247" y="5116900"/>
            <a:ext cx="3087687"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en-US" altLang="en-US" sz="2400" b="1" dirty="0">
                <a:solidFill>
                  <a:srgbClr val="18459E"/>
                </a:solidFill>
                <a:latin typeface="Arial" panose="020B0604020202020204" pitchFamily="34" charset="0"/>
                <a:cs typeface="Arial" panose="020B0604020202020204" pitchFamily="34" charset="0"/>
              </a:rPr>
              <a:t>Discussion</a:t>
            </a:r>
          </a:p>
        </p:txBody>
      </p:sp>
      <p:sp>
        <p:nvSpPr>
          <p:cNvPr id="28" name="Title 1">
            <a:extLst>
              <a:ext uri="{FF2B5EF4-FFF2-40B4-BE49-F238E27FC236}">
                <a16:creationId xmlns:a16="http://schemas.microsoft.com/office/drawing/2014/main" id="{DDE8D798-9E21-5A87-CABA-F5BE711A42CD}"/>
              </a:ext>
            </a:extLst>
          </p:cNvPr>
          <p:cNvSpPr txBox="1">
            <a:spLocks noChangeArrowheads="1"/>
          </p:cNvSpPr>
          <p:nvPr/>
        </p:nvSpPr>
        <p:spPr bwMode="auto">
          <a:xfrm>
            <a:off x="8564701" y="5107643"/>
            <a:ext cx="5655454" cy="535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spcBef>
                <a:spcPct val="0"/>
              </a:spcBef>
              <a:buFontTx/>
              <a:buNone/>
            </a:pPr>
            <a:r>
              <a:rPr lang="en-US" altLang="en-US" sz="2400" b="1" dirty="0">
                <a:solidFill>
                  <a:srgbClr val="18459E"/>
                </a:solidFill>
                <a:latin typeface="Arial" panose="020B0604020202020204" pitchFamily="34" charset="0"/>
                <a:cs typeface="Arial" panose="020B0604020202020204" pitchFamily="34" charset="0"/>
              </a:rPr>
              <a:t>Implications</a:t>
            </a:r>
          </a:p>
        </p:txBody>
      </p:sp>
    </p:spTree>
    <p:extLst>
      <p:ext uri="{BB962C8B-B14F-4D97-AF65-F5344CB8AC3E}">
        <p14:creationId xmlns:p14="http://schemas.microsoft.com/office/powerpoint/2010/main" val="16250932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1E959-F9E5-088E-2044-F67750A6EF28}"/>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9C68063D-1625-2719-A856-577E4F76CC6A}"/>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3840F976-6ACE-A0C6-D9A0-E409D13EDA0B}"/>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1D68C547-BC7E-32C0-62E3-1C43F170DFEF}"/>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FFAB6761-FF50-5706-01D9-1983AD9EC183}"/>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87D6296D-3A9C-2FEB-D44C-34AF48E9894F}"/>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D8129FD-33C8-6F10-5B77-773D4D88FDAE}"/>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30F3107-E58F-6909-F1F0-CECECD1CBC4A}"/>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5FD15D16-473F-F2CE-D728-4F2071EDCC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24066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4E7A4686-7480-CAFF-0E61-003258879CB5}"/>
              </a:ext>
            </a:extLst>
          </p:cNvPr>
          <p:cNvSpPr txBox="1">
            <a:spLocks noChangeArrowheads="1"/>
          </p:cNvSpPr>
          <p:nvPr/>
        </p:nvSpPr>
        <p:spPr bwMode="auto">
          <a:xfrm>
            <a:off x="2042796"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(2)</a:t>
            </a:r>
          </a:p>
        </p:txBody>
      </p:sp>
      <p:sp>
        <p:nvSpPr>
          <p:cNvPr id="10" name="Title 1">
            <a:extLst>
              <a:ext uri="{FF2B5EF4-FFF2-40B4-BE49-F238E27FC236}">
                <a16:creationId xmlns:a16="http://schemas.microsoft.com/office/drawing/2014/main" id="{03BD09F7-6615-BFBF-7471-127E66775FA2}"/>
              </a:ext>
            </a:extLst>
          </p:cNvPr>
          <p:cNvSpPr txBox="1">
            <a:spLocks noChangeArrowheads="1"/>
          </p:cNvSpPr>
          <p:nvPr/>
        </p:nvSpPr>
        <p:spPr bwMode="auto">
          <a:xfrm>
            <a:off x="749384" y="1428491"/>
            <a:ext cx="10693231" cy="480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dirty="0">
                <a:latin typeface="+mn-lt"/>
                <a:cs typeface="Arial" panose="020B0604020202020204" pitchFamily="34" charset="0"/>
              </a:rPr>
              <a:t>	</a:t>
            </a:r>
            <a:r>
              <a:rPr lang="en-US" sz="2600" b="1" dirty="0">
                <a:latin typeface="+mn-lt"/>
              </a:rPr>
              <a:t>2. RECOMMENDATIONS FOR TEACHING AND LEARNING</a:t>
            </a:r>
          </a:p>
          <a:p>
            <a:pPr algn="just">
              <a:buNone/>
            </a:pPr>
            <a:r>
              <a:rPr lang="en-US" sz="2600" b="1" dirty="0">
                <a:latin typeface="+mn-lt"/>
              </a:rPr>
              <a:t>	</a:t>
            </a:r>
            <a:r>
              <a:rPr lang="en-US" sz="2600" dirty="0"/>
              <a:t>The findings also suggest several implications for teaching practice. 	Student-centered approaches such as project-based learning and collaborative learning should be expanded to strengthen communication and problem-solving skills. </a:t>
            </a:r>
          </a:p>
          <a:p>
            <a:pPr algn="just">
              <a:buNone/>
            </a:pPr>
            <a:r>
              <a:rPr lang="en-US" sz="2600" dirty="0"/>
              <a:t>	Digital technologies, including AI-assisted learning and Moodle-supported activities, should continue to be integrated into instruction. </a:t>
            </a:r>
          </a:p>
          <a:p>
            <a:pPr algn="just">
              <a:buNone/>
            </a:pPr>
            <a:r>
              <a:rPr lang="en-US" sz="2600" dirty="0"/>
              <a:t>	In terms of assessment, universities should combine direct evidence, such as course performance, with indirect evidence from student and teacher feedback to obtain a more comprehensive evaluation of learning outcomes.</a:t>
            </a:r>
            <a:endParaRPr lang="en-US" altLang="en-US" sz="2600" dirty="0"/>
          </a:p>
        </p:txBody>
      </p:sp>
    </p:spTree>
    <p:extLst>
      <p:ext uri="{BB962C8B-B14F-4D97-AF65-F5344CB8AC3E}">
        <p14:creationId xmlns:p14="http://schemas.microsoft.com/office/powerpoint/2010/main" val="1553830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6A5AE-AC47-ABAC-AD58-B9E1BA9ED918}"/>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C1D85F42-A956-E2E1-C0CB-D9248329E21B}"/>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C8CBBE7F-55CE-ECDC-4E9A-7674F774A698}"/>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251645EE-C5C9-BEF2-0AC5-8D7FE9496DFF}"/>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42945C1C-AE30-C45C-50DC-83EE091A12C1}"/>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821E833A-3CDC-6C27-2AE8-2E3BF55DA08A}"/>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AC515EE-B705-A065-ED4D-9F087EAE16E6}"/>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9934878-76EF-740F-2B69-B186917ED204}"/>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B885762B-CBB9-43F3-88D5-EB1939D779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24066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F8934B9-0FB3-C131-4B6D-EB36C998F27F}"/>
              </a:ext>
            </a:extLst>
          </p:cNvPr>
          <p:cNvSpPr txBox="1">
            <a:spLocks noChangeArrowheads="1"/>
          </p:cNvSpPr>
          <p:nvPr/>
        </p:nvSpPr>
        <p:spPr bwMode="auto">
          <a:xfrm>
            <a:off x="2140770"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(3)</a:t>
            </a:r>
          </a:p>
        </p:txBody>
      </p:sp>
      <p:sp>
        <p:nvSpPr>
          <p:cNvPr id="10" name="Title 1">
            <a:extLst>
              <a:ext uri="{FF2B5EF4-FFF2-40B4-BE49-F238E27FC236}">
                <a16:creationId xmlns:a16="http://schemas.microsoft.com/office/drawing/2014/main" id="{C8833356-5CB5-CB69-CAD5-088F2E4F4888}"/>
              </a:ext>
            </a:extLst>
          </p:cNvPr>
          <p:cNvSpPr txBox="1">
            <a:spLocks noChangeArrowheads="1"/>
          </p:cNvSpPr>
          <p:nvPr/>
        </p:nvSpPr>
        <p:spPr bwMode="auto">
          <a:xfrm>
            <a:off x="749384" y="1346846"/>
            <a:ext cx="10693231" cy="480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dirty="0">
                <a:latin typeface="+mn-lt"/>
                <a:cs typeface="Arial" panose="020B0604020202020204" pitchFamily="34" charset="0"/>
              </a:rPr>
              <a:t>	</a:t>
            </a:r>
            <a:r>
              <a:rPr lang="en-US" sz="2600" b="1" dirty="0">
                <a:latin typeface="+mn-lt"/>
              </a:rPr>
              <a:t>3. RECOMMENDATIONS FOR FUTURE RESEARCH</a:t>
            </a:r>
          </a:p>
          <a:p>
            <a:pPr algn="just">
              <a:buNone/>
            </a:pPr>
            <a:r>
              <a:rPr lang="en-US" sz="2600" b="1" dirty="0">
                <a:latin typeface="+mn-lt"/>
              </a:rPr>
              <a:t>	</a:t>
            </a:r>
            <a:r>
              <a:rPr lang="en-US" sz="2600" dirty="0"/>
              <a:t>Finally, several directions are suggested for future research. </a:t>
            </a:r>
          </a:p>
          <a:p>
            <a:pPr algn="just">
              <a:buNone/>
            </a:pPr>
            <a:r>
              <a:rPr lang="en-US" sz="2600" dirty="0"/>
              <a:t>	Similar studies should be conducted across multiple universities with larger and more diverse samples to improve generalizability. </a:t>
            </a:r>
          </a:p>
          <a:p>
            <a:pPr algn="just">
              <a:buNone/>
            </a:pPr>
            <a:r>
              <a:rPr lang="en-US" sz="2600" dirty="0"/>
              <a:t>	Longitudinal research would also provide valuable evidence by tracking students' development and employability after graduation.</a:t>
            </a:r>
          </a:p>
          <a:p>
            <a:pPr algn="just">
              <a:buNone/>
            </a:pPr>
            <a:r>
              <a:rPr lang="en-US" sz="2600" dirty="0"/>
              <a:t>	In addition, future studies should incorporate the perspectives of employers, alumni, and industry partners to further validate the alignment between PLOs and workplace expectations.</a:t>
            </a:r>
            <a:endParaRPr lang="en-US" altLang="en-US" sz="2600" dirty="0"/>
          </a:p>
        </p:txBody>
      </p:sp>
    </p:spTree>
    <p:extLst>
      <p:ext uri="{BB962C8B-B14F-4D97-AF65-F5344CB8AC3E}">
        <p14:creationId xmlns:p14="http://schemas.microsoft.com/office/powerpoint/2010/main" val="3595242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DC2C0-F972-5AE6-573A-E1AB871621D0}"/>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9C091906-10E3-62DD-3BD8-7E56DF30B72F}"/>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A91AFBC9-F87A-2D84-BA73-A4B3628FFA51}"/>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B175C48F-809B-4041-A4BD-9B37DEF9113B}"/>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317547E1-6F52-03F3-2065-F6C18AAD45CC}"/>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5840F74C-DEA7-3DE7-0B85-E484F3F43FE8}"/>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CDE9817-612D-2465-1051-CB39A2FD0BE7}"/>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944152D-F8B4-4566-E3C0-2B82B317B098}"/>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3354C524-793A-A85C-8DC8-20E20206F7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24066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E776397-F0C4-85ED-77C1-D7F2DF8F8505}"/>
              </a:ext>
            </a:extLst>
          </p:cNvPr>
          <p:cNvSpPr txBox="1">
            <a:spLocks noChangeArrowheads="1"/>
          </p:cNvSpPr>
          <p:nvPr/>
        </p:nvSpPr>
        <p:spPr bwMode="auto">
          <a:xfrm>
            <a:off x="2140770"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(4)</a:t>
            </a:r>
          </a:p>
        </p:txBody>
      </p:sp>
      <p:sp>
        <p:nvSpPr>
          <p:cNvPr id="10" name="Title 1">
            <a:extLst>
              <a:ext uri="{FF2B5EF4-FFF2-40B4-BE49-F238E27FC236}">
                <a16:creationId xmlns:a16="http://schemas.microsoft.com/office/drawing/2014/main" id="{A8734C8C-52EF-86A9-06DB-4F3007EE2A3D}"/>
              </a:ext>
            </a:extLst>
          </p:cNvPr>
          <p:cNvSpPr txBox="1">
            <a:spLocks noChangeArrowheads="1"/>
          </p:cNvSpPr>
          <p:nvPr/>
        </p:nvSpPr>
        <p:spPr bwMode="auto">
          <a:xfrm>
            <a:off x="749384" y="1265201"/>
            <a:ext cx="10693231" cy="169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dirty="0">
                <a:latin typeface="+mn-lt"/>
                <a:cs typeface="Arial" panose="020B0604020202020204" pitchFamily="34" charset="0"/>
              </a:rPr>
              <a:t>	</a:t>
            </a:r>
            <a:r>
              <a:rPr lang="en-US" sz="2600" b="1" dirty="0">
                <a:latin typeface="+mn-lt"/>
                <a:cs typeface="Arial" panose="020B0604020202020204" pitchFamily="34" charset="0"/>
              </a:rPr>
              <a:t>4. PRACTICAL APPLICATION OF THE RESEARCH</a:t>
            </a:r>
          </a:p>
          <a:p>
            <a:pPr algn="just">
              <a:buNone/>
            </a:pPr>
            <a:r>
              <a:rPr lang="en-US" sz="2600" b="1" dirty="0">
                <a:latin typeface="+mn-lt"/>
              </a:rPr>
              <a:t>	</a:t>
            </a:r>
            <a:r>
              <a:rPr lang="en-US" sz="2600" b="1" dirty="0"/>
              <a:t>From Research Findings to Continuous Quality Improvement</a:t>
            </a:r>
          </a:p>
          <a:p>
            <a:pPr algn="just">
              <a:buNone/>
            </a:pPr>
            <a:r>
              <a:rPr lang="en-US" sz="2600" dirty="0"/>
              <a:t>	</a:t>
            </a:r>
            <a:endParaRPr lang="en-US" altLang="en-US" sz="2600" dirty="0"/>
          </a:p>
        </p:txBody>
      </p:sp>
      <p:pic>
        <p:nvPicPr>
          <p:cNvPr id="5" name="Picture 4">
            <a:extLst>
              <a:ext uri="{FF2B5EF4-FFF2-40B4-BE49-F238E27FC236}">
                <a16:creationId xmlns:a16="http://schemas.microsoft.com/office/drawing/2014/main" id="{1BACCBE1-DDF0-B6B5-B158-11EB821705BB}"/>
              </a:ext>
            </a:extLst>
          </p:cNvPr>
          <p:cNvPicPr>
            <a:picLocks noChangeAspect="1"/>
          </p:cNvPicPr>
          <p:nvPr/>
        </p:nvPicPr>
        <p:blipFill>
          <a:blip r:embed="rId6"/>
          <a:stretch>
            <a:fillRect/>
          </a:stretch>
        </p:blipFill>
        <p:spPr>
          <a:xfrm>
            <a:off x="985466" y="2470114"/>
            <a:ext cx="10002139" cy="3846549"/>
          </a:xfrm>
          <a:prstGeom prst="rect">
            <a:avLst/>
          </a:prstGeom>
        </p:spPr>
      </p:pic>
    </p:spTree>
    <p:extLst>
      <p:ext uri="{BB962C8B-B14F-4D97-AF65-F5344CB8AC3E}">
        <p14:creationId xmlns:p14="http://schemas.microsoft.com/office/powerpoint/2010/main" val="3527793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4119B-3AC0-33CC-F637-C81B099E05AC}"/>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60B1C683-A4BB-0765-1889-486ACF8E586C}"/>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126F4B3E-34E9-23BC-151C-D5B9E127E4CF}"/>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381C4E54-0579-020F-C83E-B05AC4A0FE20}"/>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402D2E62-5808-DF3E-15EB-A5AA4C5818B9}"/>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3C2C3712-4FDB-03F0-8903-FA51058C539F}"/>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71C7A9B-53DC-F7C3-E2AD-12B0D50669ED}"/>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EF1B621-37AD-6C30-16E0-D1B1F9654A08}"/>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20C0A7CF-C3EE-604B-FB67-6B3B7316FC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45CDD214-8CEE-879B-EE86-6DA6E460A14D}"/>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9EEC5820-179F-C73F-C6A5-281BA83ECF73}"/>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A8B19E5E-7BF7-11ED-5C15-92A0C8941673}"/>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pic>
        <p:nvPicPr>
          <p:cNvPr id="6" name="Picture 5">
            <a:extLst>
              <a:ext uri="{FF2B5EF4-FFF2-40B4-BE49-F238E27FC236}">
                <a16:creationId xmlns:a16="http://schemas.microsoft.com/office/drawing/2014/main" id="{9A49FAC8-D4BE-A022-A92C-90CADB7083A1}"/>
              </a:ext>
            </a:extLst>
          </p:cNvPr>
          <p:cNvPicPr>
            <a:picLocks noChangeAspect="1"/>
          </p:cNvPicPr>
          <p:nvPr/>
        </p:nvPicPr>
        <p:blipFill>
          <a:blip r:embed="rId6"/>
          <a:stretch>
            <a:fillRect/>
          </a:stretch>
        </p:blipFill>
        <p:spPr>
          <a:xfrm>
            <a:off x="1446213" y="1763304"/>
            <a:ext cx="9760320" cy="4233911"/>
          </a:xfrm>
          <a:prstGeom prst="rect">
            <a:avLst/>
          </a:prstGeom>
        </p:spPr>
      </p:pic>
      <p:sp>
        <p:nvSpPr>
          <p:cNvPr id="10" name="Title 1">
            <a:extLst>
              <a:ext uri="{FF2B5EF4-FFF2-40B4-BE49-F238E27FC236}">
                <a16:creationId xmlns:a16="http://schemas.microsoft.com/office/drawing/2014/main" id="{0D6B22FD-D33A-617E-D461-5B59726864EA}"/>
              </a:ext>
            </a:extLst>
          </p:cNvPr>
          <p:cNvSpPr txBox="1">
            <a:spLocks noChangeArrowheads="1"/>
          </p:cNvSpPr>
          <p:nvPr/>
        </p:nvSpPr>
        <p:spPr bwMode="auto">
          <a:xfrm>
            <a:off x="2140770"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(5)</a:t>
            </a:r>
          </a:p>
        </p:txBody>
      </p:sp>
    </p:spTree>
    <p:extLst>
      <p:ext uri="{BB962C8B-B14F-4D97-AF65-F5344CB8AC3E}">
        <p14:creationId xmlns:p14="http://schemas.microsoft.com/office/powerpoint/2010/main" val="1130416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CBF53-18CF-AE9E-0810-5F879B48E3A1}"/>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1D4F3869-58AB-7B00-A498-BBDE46FEB28C}"/>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74CA6E45-0A16-63B5-CEF3-26DBF21212F8}"/>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31316A82-FE10-4BBD-DF98-B46EDD567B03}"/>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BF997EBB-95B7-B28E-6842-85EE544D4E0D}"/>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8EDEA9C3-FF16-5BD5-3193-32DA83440484}"/>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93AA8EE-6338-953E-1CE5-E8BD40BA56F1}"/>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885970E-66BF-A37D-C1B1-DCDC73CCC73C}"/>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93E8CA7A-516F-EA0B-F5D2-B07F37D7B1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6"/>
            <a:ext cx="1911350" cy="1027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A476445D-6781-7E24-B223-6E3105008F73}"/>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0A632C6B-3ED9-7F33-B30B-3D918FBDC76B}"/>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36917DB4-E9A0-E73C-B66B-DA96DF4C6E1E}"/>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pic>
        <p:nvPicPr>
          <p:cNvPr id="8" name="Picture 7">
            <a:extLst>
              <a:ext uri="{FF2B5EF4-FFF2-40B4-BE49-F238E27FC236}">
                <a16:creationId xmlns:a16="http://schemas.microsoft.com/office/drawing/2014/main" id="{2A936C98-48E7-8207-EEA5-1B60DBF95DE9}"/>
              </a:ext>
            </a:extLst>
          </p:cNvPr>
          <p:cNvPicPr>
            <a:picLocks noChangeAspect="1"/>
          </p:cNvPicPr>
          <p:nvPr/>
        </p:nvPicPr>
        <p:blipFill>
          <a:blip r:embed="rId6"/>
          <a:stretch>
            <a:fillRect/>
          </a:stretch>
        </p:blipFill>
        <p:spPr>
          <a:xfrm>
            <a:off x="985467" y="1623626"/>
            <a:ext cx="10490253" cy="4319753"/>
          </a:xfrm>
          <a:prstGeom prst="rect">
            <a:avLst/>
          </a:prstGeom>
        </p:spPr>
      </p:pic>
      <p:sp>
        <p:nvSpPr>
          <p:cNvPr id="5" name="Title 1">
            <a:extLst>
              <a:ext uri="{FF2B5EF4-FFF2-40B4-BE49-F238E27FC236}">
                <a16:creationId xmlns:a16="http://schemas.microsoft.com/office/drawing/2014/main" id="{81B2AD0F-F5D4-5848-0368-89A2B46FC6EA}"/>
              </a:ext>
            </a:extLst>
          </p:cNvPr>
          <p:cNvSpPr txBox="1">
            <a:spLocks noChangeArrowheads="1"/>
          </p:cNvSpPr>
          <p:nvPr/>
        </p:nvSpPr>
        <p:spPr bwMode="auto">
          <a:xfrm>
            <a:off x="2140770"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(6)</a:t>
            </a:r>
          </a:p>
        </p:txBody>
      </p:sp>
    </p:spTree>
    <p:extLst>
      <p:ext uri="{BB962C8B-B14F-4D97-AF65-F5344CB8AC3E}">
        <p14:creationId xmlns:p14="http://schemas.microsoft.com/office/powerpoint/2010/main" val="30560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D19FB-0A02-19C3-6083-61CB5B9245C0}"/>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FDEB3DF2-2BA4-B385-A9A0-D96F05D81602}"/>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6B6ADE6D-723A-8606-F6B2-AE33E7068F76}"/>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03E5A509-24C1-8470-8B89-78F71360B7DF}"/>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27E44070-7709-8E0E-4A49-4E3AC856976A}"/>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3B4C05F5-5ABC-C1CE-A49D-2611774A7C65}"/>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848CE58-549F-9362-0F67-4D2C21BA4AA1}"/>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565ADF8-19DE-D348-D822-CE6E180F92BD}"/>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5EB92354-77F0-F734-E8E1-13057C9B6EE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122007"/>
            <a:ext cx="1911350" cy="1006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13222153-4F12-F720-26F4-5E7F950CE2E4}"/>
              </a:ext>
            </a:extLst>
          </p:cNvPr>
          <p:cNvPicPr>
            <a:picLocks noChangeAspect="1"/>
          </p:cNvPicPr>
          <p:nvPr/>
        </p:nvPicPr>
        <p:blipFill>
          <a:blip r:embed="rId6"/>
          <a:stretch>
            <a:fillRect/>
          </a:stretch>
        </p:blipFill>
        <p:spPr>
          <a:xfrm>
            <a:off x="985466" y="1175662"/>
            <a:ext cx="10001779" cy="5061627"/>
          </a:xfrm>
          <a:prstGeom prst="rect">
            <a:avLst/>
          </a:prstGeom>
        </p:spPr>
      </p:pic>
      <p:sp>
        <p:nvSpPr>
          <p:cNvPr id="10" name="Title 1">
            <a:extLst>
              <a:ext uri="{FF2B5EF4-FFF2-40B4-BE49-F238E27FC236}">
                <a16:creationId xmlns:a16="http://schemas.microsoft.com/office/drawing/2014/main" id="{E53DACFA-B2EC-2883-8824-164D097C23C1}"/>
              </a:ext>
            </a:extLst>
          </p:cNvPr>
          <p:cNvSpPr txBox="1">
            <a:spLocks noChangeArrowheads="1"/>
          </p:cNvSpPr>
          <p:nvPr/>
        </p:nvSpPr>
        <p:spPr bwMode="auto">
          <a:xfrm>
            <a:off x="2140770"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(7)</a:t>
            </a:r>
          </a:p>
        </p:txBody>
      </p:sp>
    </p:spTree>
    <p:extLst>
      <p:ext uri="{BB962C8B-B14F-4D97-AF65-F5344CB8AC3E}">
        <p14:creationId xmlns:p14="http://schemas.microsoft.com/office/powerpoint/2010/main" val="1242808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D9E30-38EE-2A3F-9377-6013A921C3A2}"/>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F6A61E23-B84B-902F-8BFC-627416D7E6F3}"/>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95A30619-1FD0-DC1B-F268-C69FE0ED399C}"/>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4C87D205-84EA-2E3E-9E2E-9F46BF7AB57A}"/>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97CAA4B0-BAA5-3284-7099-A1B56BBFB0F0}"/>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B8C0AFCB-2F5A-A8FC-9F0B-BCDAFA7569B7}"/>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122D6FC-2FAC-24DB-39C2-FDC08B1102CF}"/>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40F804F-8F82-1E32-A952-C37DA414B05F}"/>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5312306E-928A-A1FC-CE7B-4D11F735E6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5D03228-8EAF-92F8-602C-D8146A8CEE17}"/>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56FDA4C3-BB15-F785-63D9-EE1FE0EB4928}"/>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23DAB679-E7E9-B89E-D53A-89144D006435}"/>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pic>
        <p:nvPicPr>
          <p:cNvPr id="8" name="Picture 7">
            <a:extLst>
              <a:ext uri="{FF2B5EF4-FFF2-40B4-BE49-F238E27FC236}">
                <a16:creationId xmlns:a16="http://schemas.microsoft.com/office/drawing/2014/main" id="{18B6179F-4B7A-7157-C2E9-332773920EFD}"/>
              </a:ext>
            </a:extLst>
          </p:cNvPr>
          <p:cNvPicPr>
            <a:picLocks noChangeAspect="1"/>
          </p:cNvPicPr>
          <p:nvPr/>
        </p:nvPicPr>
        <p:blipFill>
          <a:blip r:embed="rId6"/>
          <a:stretch>
            <a:fillRect/>
          </a:stretch>
        </p:blipFill>
        <p:spPr>
          <a:xfrm>
            <a:off x="577056" y="1695499"/>
            <a:ext cx="10974864" cy="4295775"/>
          </a:xfrm>
          <a:prstGeom prst="rect">
            <a:avLst/>
          </a:prstGeom>
        </p:spPr>
      </p:pic>
      <p:sp>
        <p:nvSpPr>
          <p:cNvPr id="5" name="Title 1">
            <a:extLst>
              <a:ext uri="{FF2B5EF4-FFF2-40B4-BE49-F238E27FC236}">
                <a16:creationId xmlns:a16="http://schemas.microsoft.com/office/drawing/2014/main" id="{268350D0-15AB-1BD9-DA16-47C656B1D0D2}"/>
              </a:ext>
            </a:extLst>
          </p:cNvPr>
          <p:cNvSpPr txBox="1">
            <a:spLocks noChangeArrowheads="1"/>
          </p:cNvSpPr>
          <p:nvPr/>
        </p:nvSpPr>
        <p:spPr bwMode="auto">
          <a:xfrm>
            <a:off x="2140770"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(8)</a:t>
            </a:r>
          </a:p>
        </p:txBody>
      </p:sp>
    </p:spTree>
    <p:extLst>
      <p:ext uri="{BB962C8B-B14F-4D97-AF65-F5344CB8AC3E}">
        <p14:creationId xmlns:p14="http://schemas.microsoft.com/office/powerpoint/2010/main" val="30854771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EF348-F979-7EC2-4621-DD849E02F05A}"/>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A31C067F-B45F-79C4-2801-8CB2EF110E00}"/>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38E98828-C285-7F77-B2B1-E499B69953BE}"/>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955AF007-5268-0E1D-C35F-85E9C5FA39C3}"/>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6C02DE57-3F9F-F027-C419-E0171F6B19B2}"/>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153D3B50-FF0E-8897-6530-BEF68520EF2E}"/>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F4B01AF-9007-57E0-F3A7-03CC57256173}"/>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7A846B0-94CD-EC80-2687-C21888D206E0}"/>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1F1AD436-96B1-6044-2BD5-4A4D505497A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220A294A-5D4D-81A1-A2E2-36A75F3498E4}"/>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F2B5EF38-9EAD-A70D-A740-6BF2710FD74D}"/>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CF3AD0F2-B68D-88DE-9897-1DE9AD005257}"/>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pic>
        <p:nvPicPr>
          <p:cNvPr id="6" name="Picture 5">
            <a:extLst>
              <a:ext uri="{FF2B5EF4-FFF2-40B4-BE49-F238E27FC236}">
                <a16:creationId xmlns:a16="http://schemas.microsoft.com/office/drawing/2014/main" id="{A7618561-2BBC-8CD4-2E79-68B39B82A6C8}"/>
              </a:ext>
            </a:extLst>
          </p:cNvPr>
          <p:cNvPicPr>
            <a:picLocks noChangeAspect="1"/>
          </p:cNvPicPr>
          <p:nvPr/>
        </p:nvPicPr>
        <p:blipFill>
          <a:blip r:embed="rId6"/>
          <a:stretch>
            <a:fillRect/>
          </a:stretch>
        </p:blipFill>
        <p:spPr>
          <a:xfrm>
            <a:off x="690572" y="1673456"/>
            <a:ext cx="11105187" cy="4543425"/>
          </a:xfrm>
          <a:prstGeom prst="rect">
            <a:avLst/>
          </a:prstGeom>
        </p:spPr>
      </p:pic>
      <p:sp>
        <p:nvSpPr>
          <p:cNvPr id="5" name="Title 1">
            <a:extLst>
              <a:ext uri="{FF2B5EF4-FFF2-40B4-BE49-F238E27FC236}">
                <a16:creationId xmlns:a16="http://schemas.microsoft.com/office/drawing/2014/main" id="{D2E0FD3C-ECC3-91BE-388D-7D7B93A0FD09}"/>
              </a:ext>
            </a:extLst>
          </p:cNvPr>
          <p:cNvSpPr txBox="1">
            <a:spLocks noChangeArrowheads="1"/>
          </p:cNvSpPr>
          <p:nvPr/>
        </p:nvSpPr>
        <p:spPr bwMode="auto">
          <a:xfrm>
            <a:off x="2140770" y="737704"/>
            <a:ext cx="5680618"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(9)</a:t>
            </a:r>
          </a:p>
        </p:txBody>
      </p:sp>
    </p:spTree>
    <p:extLst>
      <p:ext uri="{BB962C8B-B14F-4D97-AF65-F5344CB8AC3E}">
        <p14:creationId xmlns:p14="http://schemas.microsoft.com/office/powerpoint/2010/main" val="2411541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B8DAE-4C26-0B01-6D0A-77C978ABD57C}"/>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25AFC5F9-A627-CC8A-A32B-C925CA04A1AD}"/>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3FCCD252-9997-427B-8D8F-2FE81CCBC165}"/>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2B8C6124-0D7B-59E9-43EE-E035CED31EE0}"/>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513C9A52-A4C0-90E6-6A3B-4BB361332115}"/>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20D60188-54DB-5FF8-F78C-7324CB0EB1FC}"/>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66B41B5-5602-F9D3-37B1-5A515D4A5489}"/>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3014D7A-51F9-7F2D-7FBC-B2F092F8519D}"/>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F3AAD140-6D80-F288-DD38-5B9409CB24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1952DE62-29F6-DD62-5B0F-8DFB462B628E}"/>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54EEF4A6-2A59-04DB-0C5A-A7544FE236F2}"/>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9E2BACBC-4530-5758-6370-587E30AFFB72}"/>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5" name="Title 1">
            <a:extLst>
              <a:ext uri="{FF2B5EF4-FFF2-40B4-BE49-F238E27FC236}">
                <a16:creationId xmlns:a16="http://schemas.microsoft.com/office/drawing/2014/main" id="{865F6254-7FBC-76B6-B428-CE05EB014F6D}"/>
              </a:ext>
            </a:extLst>
          </p:cNvPr>
          <p:cNvSpPr txBox="1">
            <a:spLocks noChangeArrowheads="1"/>
          </p:cNvSpPr>
          <p:nvPr/>
        </p:nvSpPr>
        <p:spPr bwMode="auto">
          <a:xfrm>
            <a:off x="2140770" y="737703"/>
            <a:ext cx="5974530" cy="43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(10)</a:t>
            </a:r>
          </a:p>
        </p:txBody>
      </p:sp>
      <p:pic>
        <p:nvPicPr>
          <p:cNvPr id="8" name="Picture 7">
            <a:extLst>
              <a:ext uri="{FF2B5EF4-FFF2-40B4-BE49-F238E27FC236}">
                <a16:creationId xmlns:a16="http://schemas.microsoft.com/office/drawing/2014/main" id="{D2777F0F-404A-42A0-94F8-BEB4A0606EB0}"/>
              </a:ext>
            </a:extLst>
          </p:cNvPr>
          <p:cNvPicPr>
            <a:picLocks noChangeAspect="1"/>
          </p:cNvPicPr>
          <p:nvPr/>
        </p:nvPicPr>
        <p:blipFill>
          <a:blip r:embed="rId6"/>
          <a:stretch>
            <a:fillRect/>
          </a:stretch>
        </p:blipFill>
        <p:spPr>
          <a:xfrm>
            <a:off x="571500" y="1542182"/>
            <a:ext cx="11038114" cy="4535671"/>
          </a:xfrm>
          <a:prstGeom prst="rect">
            <a:avLst/>
          </a:prstGeom>
        </p:spPr>
      </p:pic>
    </p:spTree>
    <p:extLst>
      <p:ext uri="{BB962C8B-B14F-4D97-AF65-F5344CB8AC3E}">
        <p14:creationId xmlns:p14="http://schemas.microsoft.com/office/powerpoint/2010/main" val="10382043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70BA9-B870-3834-98F0-A18D6298A7D5}"/>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1B61B186-63D9-455F-636D-1249CC409B1D}"/>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5E845EB7-1FA3-E52F-B1E0-423D3B4BFFA2}"/>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E989A32A-2D4A-7420-64C8-CB05C91F7C91}"/>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5574153B-FB99-E2DA-C6D6-BAC83F589091}"/>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EAC0F5C4-0E2A-6956-9287-A6D039718EE8}"/>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2749E42-82C0-2E4C-6CDE-951CD6EDB7B2}"/>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DAC981F-559E-5915-C83D-DB078CE8FF67}"/>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A408A1AB-31F1-1F0A-9876-EDCAABBD73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5A4DB087-D450-1344-A0E8-D247AA8AE6E0}"/>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BB49C23F-1F95-E66B-7C1B-23A21E190E60}"/>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AB53BA3A-E71C-A439-B1CF-5E58F6C69107}"/>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5" name="Title 1">
            <a:extLst>
              <a:ext uri="{FF2B5EF4-FFF2-40B4-BE49-F238E27FC236}">
                <a16:creationId xmlns:a16="http://schemas.microsoft.com/office/drawing/2014/main" id="{D669EA33-67B3-C128-B78A-A7239C2772A9}"/>
              </a:ext>
            </a:extLst>
          </p:cNvPr>
          <p:cNvSpPr txBox="1">
            <a:spLocks noChangeArrowheads="1"/>
          </p:cNvSpPr>
          <p:nvPr/>
        </p:nvSpPr>
        <p:spPr bwMode="auto">
          <a:xfrm>
            <a:off x="2140770" y="737703"/>
            <a:ext cx="6023516" cy="4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(11)</a:t>
            </a:r>
          </a:p>
        </p:txBody>
      </p:sp>
      <p:pic>
        <p:nvPicPr>
          <p:cNvPr id="8" name="Picture 7">
            <a:extLst>
              <a:ext uri="{FF2B5EF4-FFF2-40B4-BE49-F238E27FC236}">
                <a16:creationId xmlns:a16="http://schemas.microsoft.com/office/drawing/2014/main" id="{BD0A5FEF-BAA5-BD69-1352-2C6451FE2D7B}"/>
              </a:ext>
            </a:extLst>
          </p:cNvPr>
          <p:cNvPicPr>
            <a:picLocks noChangeAspect="1"/>
          </p:cNvPicPr>
          <p:nvPr/>
        </p:nvPicPr>
        <p:blipFill>
          <a:blip r:embed="rId6"/>
          <a:stretch>
            <a:fillRect/>
          </a:stretch>
        </p:blipFill>
        <p:spPr>
          <a:xfrm>
            <a:off x="604156" y="1476304"/>
            <a:ext cx="11587843" cy="4800671"/>
          </a:xfrm>
          <a:prstGeom prst="rect">
            <a:avLst/>
          </a:prstGeom>
        </p:spPr>
      </p:pic>
    </p:spTree>
    <p:extLst>
      <p:ext uri="{BB962C8B-B14F-4D97-AF65-F5344CB8AC3E}">
        <p14:creationId xmlns:p14="http://schemas.microsoft.com/office/powerpoint/2010/main" val="1769121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F37CC-0562-9463-3D91-A20EDBC05FF6}"/>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88B5A9D2-8B0E-E7E6-EFF1-B810DD3B4B1D}"/>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25FA2BD1-4768-2462-157F-96D80DB23BC4}"/>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8CA15732-F656-33C9-623C-6D62780E6E22}"/>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1458E3D7-C381-94D2-6812-339F98446456}"/>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346AC24E-F119-E470-8A47-5CCFE8F6F417}"/>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9EABB10-8634-D165-E72D-A6F5DBF38A0A}"/>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6B953EB-2508-00F8-1C61-F786D42F3C63}"/>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8" name="Picture 7" descr="A diagram of a research process">
            <a:extLst>
              <a:ext uri="{FF2B5EF4-FFF2-40B4-BE49-F238E27FC236}">
                <a16:creationId xmlns:a16="http://schemas.microsoft.com/office/drawing/2014/main" id="{91F278B5-C652-A41A-9B54-2BE210E3281D}"/>
              </a:ext>
            </a:extLst>
          </p:cNvPr>
          <p:cNvPicPr>
            <a:picLocks noChangeAspect="1"/>
          </p:cNvPicPr>
          <p:nvPr/>
        </p:nvPicPr>
        <p:blipFill>
          <a:blip r:embed="rId5"/>
          <a:stretch>
            <a:fillRect/>
          </a:stretch>
        </p:blipFill>
        <p:spPr>
          <a:xfrm>
            <a:off x="520261" y="361950"/>
            <a:ext cx="11209283" cy="5789614"/>
          </a:xfrm>
          <a:prstGeom prst="rect">
            <a:avLst/>
          </a:prstGeom>
        </p:spPr>
      </p:pic>
    </p:spTree>
    <p:extLst>
      <p:ext uri="{BB962C8B-B14F-4D97-AF65-F5344CB8AC3E}">
        <p14:creationId xmlns:p14="http://schemas.microsoft.com/office/powerpoint/2010/main" val="16379285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D05BA-CA00-DC26-33BC-6CD1C449F48C}"/>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81FD198E-D315-28F0-771E-569F7CF5A69F}"/>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DF1087B6-B8E6-48A0-7016-FA3D9468904B}"/>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26A26873-A5FD-0293-5064-CE1634DF86BD}"/>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EF941C73-A8EC-37E1-B34C-08510F62C215}"/>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78838F14-1304-A7C6-48C9-9708E3804319}"/>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EA49D44-A94E-8EBB-8DFD-51B144255432}"/>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5CF16C6-DC89-7AA4-8423-B21FC0AEEB2A}"/>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76C3A7AF-720A-CDD2-5869-FC566B24FA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ED58FD57-8F29-30D9-BD5E-4AC4E01D28C5}"/>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17667BEA-7EE4-713E-CA63-A1088E9E6691}"/>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B5494AB4-2C81-0AD8-D260-89CBA863B7B6}"/>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5" name="Title 1">
            <a:extLst>
              <a:ext uri="{FF2B5EF4-FFF2-40B4-BE49-F238E27FC236}">
                <a16:creationId xmlns:a16="http://schemas.microsoft.com/office/drawing/2014/main" id="{78AD46E6-AEB3-87F2-2504-2461ED6A694C}"/>
              </a:ext>
            </a:extLst>
          </p:cNvPr>
          <p:cNvSpPr txBox="1">
            <a:spLocks noChangeArrowheads="1"/>
          </p:cNvSpPr>
          <p:nvPr/>
        </p:nvSpPr>
        <p:spPr bwMode="auto">
          <a:xfrm>
            <a:off x="2140770" y="737703"/>
            <a:ext cx="6023516" cy="43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VI. RECOMMENDATIONS (12)</a:t>
            </a:r>
          </a:p>
        </p:txBody>
      </p:sp>
      <p:pic>
        <p:nvPicPr>
          <p:cNvPr id="6" name="Picture 5">
            <a:extLst>
              <a:ext uri="{FF2B5EF4-FFF2-40B4-BE49-F238E27FC236}">
                <a16:creationId xmlns:a16="http://schemas.microsoft.com/office/drawing/2014/main" id="{24A7097F-5844-F017-6C74-EFF8B2243099}"/>
              </a:ext>
            </a:extLst>
          </p:cNvPr>
          <p:cNvPicPr>
            <a:picLocks noChangeAspect="1"/>
          </p:cNvPicPr>
          <p:nvPr/>
        </p:nvPicPr>
        <p:blipFill>
          <a:blip r:embed="rId6"/>
          <a:stretch>
            <a:fillRect/>
          </a:stretch>
        </p:blipFill>
        <p:spPr>
          <a:xfrm>
            <a:off x="669470" y="1579126"/>
            <a:ext cx="11087101" cy="4697849"/>
          </a:xfrm>
          <a:prstGeom prst="rect">
            <a:avLst/>
          </a:prstGeom>
        </p:spPr>
      </p:pic>
    </p:spTree>
    <p:extLst>
      <p:ext uri="{BB962C8B-B14F-4D97-AF65-F5344CB8AC3E}">
        <p14:creationId xmlns:p14="http://schemas.microsoft.com/office/powerpoint/2010/main" val="42675736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7261E-0B2E-2B6A-6365-FA4E15B1A4C6}"/>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CEA46A8-8BA2-E2F2-D821-7DA751DDCB35}"/>
              </a:ext>
            </a:extLst>
          </p:cNvPr>
          <p:cNvSpPr txBox="1"/>
          <p:nvPr/>
        </p:nvSpPr>
        <p:spPr>
          <a:xfrm>
            <a:off x="2211388" y="554038"/>
            <a:ext cx="7958137" cy="1015663"/>
          </a:xfrm>
          <a:prstGeom prst="rect">
            <a:avLst/>
          </a:prstGeom>
          <a:noFill/>
        </p:spPr>
        <p:txBody>
          <a:bodyPr>
            <a:spAutoFit/>
          </a:bodyPr>
          <a:lstStyle/>
          <a:p>
            <a:pPr algn="ctr" eaLnBrk="1" fontAlgn="auto" hangingPunct="1">
              <a:spcBef>
                <a:spcPts val="0"/>
              </a:spcBef>
              <a:spcAft>
                <a:spcPts val="0"/>
              </a:spcAft>
              <a:defRPr/>
            </a:pPr>
            <a:r>
              <a:rPr lang="vi-VN" sz="2000" b="1" dirty="0">
                <a:solidFill>
                  <a:srgbClr val="18459E"/>
                </a:solidFill>
                <a:latin typeface="+mn-lt"/>
                <a:cs typeface="Arial" panose="020B0604020202020204" pitchFamily="34" charset="0"/>
              </a:rPr>
              <a:t>HO CHI MINH CITY UNIVERSITY OF FOREIGN LANGUAGES - INFORMATION TECHNOLOGY</a:t>
            </a:r>
            <a:endParaRPr lang="en-VN" sz="2000" b="1" dirty="0">
              <a:solidFill>
                <a:srgbClr val="18459E"/>
              </a:solidFill>
              <a:latin typeface="+mn-lt"/>
              <a:cs typeface="Arial" panose="020B0604020202020204" pitchFamily="34" charset="0"/>
            </a:endParaRPr>
          </a:p>
          <a:p>
            <a:pPr algn="just" eaLnBrk="1" fontAlgn="auto" hangingPunct="1">
              <a:spcBef>
                <a:spcPts val="0"/>
              </a:spcBef>
              <a:spcAft>
                <a:spcPts val="0"/>
              </a:spcAft>
              <a:defRPr/>
            </a:pPr>
            <a:endParaRPr lang="en-VN" sz="2000" b="1" dirty="0">
              <a:solidFill>
                <a:srgbClr val="18459E"/>
              </a:solidFill>
              <a:latin typeface="+mn-lt"/>
              <a:ea typeface="Inter" panose="020B0502030000000004" pitchFamily="34" charset="0"/>
              <a:cs typeface="Arial" panose="020B0604020202020204" pitchFamily="34" charset="0"/>
            </a:endParaRPr>
          </a:p>
        </p:txBody>
      </p:sp>
      <p:sp>
        <p:nvSpPr>
          <p:cNvPr id="3075" name="TextBox 11">
            <a:extLst>
              <a:ext uri="{FF2B5EF4-FFF2-40B4-BE49-F238E27FC236}">
                <a16:creationId xmlns:a16="http://schemas.microsoft.com/office/drawing/2014/main" id="{479CA886-D68C-FBF9-A779-8776D195C784}"/>
              </a:ext>
            </a:extLst>
          </p:cNvPr>
          <p:cNvSpPr txBox="1">
            <a:spLocks noChangeArrowheads="1"/>
          </p:cNvSpPr>
          <p:nvPr/>
        </p:nvSpPr>
        <p:spPr bwMode="auto">
          <a:xfrm>
            <a:off x="-243839" y="2128188"/>
            <a:ext cx="12633008"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sz="2500" b="1" dirty="0">
                <a:solidFill>
                  <a:srgbClr val="18459E"/>
                </a:solidFill>
                <a:latin typeface="Arial (body)"/>
                <a:cs typeface="Arial" panose="020B0604020202020204" pitchFamily="34" charset="0"/>
              </a:rPr>
              <a:t>EVALUATING THE EFFECTIVENESS OF THE ENGLISH LANGUAGE TRAINING PROGRAM AT HUFLIT: </a:t>
            </a:r>
          </a:p>
          <a:p>
            <a:pPr algn="ctr" eaLnBrk="1" hangingPunct="1">
              <a:lnSpc>
                <a:spcPct val="100000"/>
              </a:lnSpc>
              <a:spcBef>
                <a:spcPct val="0"/>
              </a:spcBef>
              <a:buFontTx/>
              <a:buNone/>
            </a:pPr>
            <a:r>
              <a:rPr lang="en-US" sz="2500" b="1" dirty="0">
                <a:solidFill>
                  <a:srgbClr val="18459E"/>
                </a:solidFill>
                <a:latin typeface="Arial (body)"/>
                <a:cs typeface="Arial" panose="020B0604020202020204" pitchFamily="34" charset="0"/>
              </a:rPr>
              <a:t>AN OUTCOME-BASED STUDY USING PROGRAM LEARNING OUTCOMES </a:t>
            </a:r>
          </a:p>
          <a:p>
            <a:pPr algn="ctr" eaLnBrk="1" hangingPunct="1">
              <a:lnSpc>
                <a:spcPct val="100000"/>
              </a:lnSpc>
              <a:spcBef>
                <a:spcPct val="0"/>
              </a:spcBef>
              <a:buFontTx/>
              <a:buNone/>
            </a:pPr>
            <a:r>
              <a:rPr lang="en-US" sz="2500" b="1" dirty="0">
                <a:solidFill>
                  <a:srgbClr val="18459E"/>
                </a:solidFill>
                <a:latin typeface="Arial (body)"/>
                <a:cs typeface="Arial" panose="020B0604020202020204" pitchFamily="34" charset="0"/>
              </a:rPr>
              <a:t>(PLOS) AND THE CEFR</a:t>
            </a:r>
            <a:endParaRPr lang="en-US" altLang="en-US" sz="2500" b="1" dirty="0">
              <a:solidFill>
                <a:srgbClr val="18459E"/>
              </a:solidFill>
              <a:latin typeface="Arial (body)"/>
              <a:cs typeface="Arial" panose="020B0604020202020204" pitchFamily="34" charset="0"/>
            </a:endParaRPr>
          </a:p>
        </p:txBody>
      </p:sp>
      <p:sp>
        <p:nvSpPr>
          <p:cNvPr id="3076" name="TextBox 12">
            <a:extLst>
              <a:ext uri="{FF2B5EF4-FFF2-40B4-BE49-F238E27FC236}">
                <a16:creationId xmlns:a16="http://schemas.microsoft.com/office/drawing/2014/main" id="{52098DB2-741C-194E-0BD9-E08C3A356DCE}"/>
              </a:ext>
            </a:extLst>
          </p:cNvPr>
          <p:cNvSpPr txBox="1">
            <a:spLocks noChangeArrowheads="1"/>
          </p:cNvSpPr>
          <p:nvPr/>
        </p:nvSpPr>
        <p:spPr bwMode="auto">
          <a:xfrm>
            <a:off x="950460" y="4511552"/>
            <a:ext cx="1075385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8000" b="1" dirty="0">
                <a:solidFill>
                  <a:srgbClr val="18459E"/>
                </a:solidFill>
                <a:latin typeface="Arial (body)"/>
                <a:cs typeface="Arial" panose="020B0604020202020204" pitchFamily="34" charset="0"/>
              </a:rPr>
              <a:t>Q &amp; A</a:t>
            </a:r>
          </a:p>
        </p:txBody>
      </p:sp>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82B5B0D8-7D74-EE5F-F5A1-BDD9FEA7D9C6}"/>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68910DBB-C861-87ED-5E63-4EFC461B71D4}"/>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1E36D0FC-D8C8-DF52-E952-068140252460}"/>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EA735584-E127-8FDC-EFF7-75A2A54173C8}"/>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2330B2F0-9728-82D0-9173-AE598E4D8AC4}"/>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98F597E-BE78-FB24-CB69-574924F349B0}"/>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9C8FEDBA-8A95-D8CC-05D8-035DBBEC4FB7}"/>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C32EF80E-4C1E-5039-9513-F04C5B8D6E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6562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1F555-02F9-EB5B-3545-6C45326E78EE}"/>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AC04D590-722F-FD10-5FF3-67F032EAB37A}"/>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C633C55F-1012-02AE-04A2-1BE6FB8E3D2F}"/>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E9D1A08A-6121-7CB3-B376-E47D8E68ADE9}"/>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9707822A-66A4-0DB3-2EA2-3C0730B8102E}"/>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E6879330-5CB4-87B8-371B-0781A735D559}"/>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BB1546E-5B37-5F56-DFA2-626A2421FE37}"/>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887350D-716E-431B-77B4-7C889850F0D6}"/>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ED5BE3E-5087-9E2E-A026-C802F319A4B6}"/>
              </a:ext>
            </a:extLst>
          </p:cNvPr>
          <p:cNvPicPr>
            <a:picLocks noChangeAspect="1"/>
          </p:cNvPicPr>
          <p:nvPr/>
        </p:nvPicPr>
        <p:blipFill>
          <a:blip r:embed="rId5"/>
          <a:stretch>
            <a:fillRect/>
          </a:stretch>
        </p:blipFill>
        <p:spPr>
          <a:xfrm>
            <a:off x="599090" y="472966"/>
            <a:ext cx="11035862" cy="5738923"/>
          </a:xfrm>
          <a:prstGeom prst="rect">
            <a:avLst/>
          </a:prstGeom>
        </p:spPr>
      </p:pic>
    </p:spTree>
    <p:extLst>
      <p:ext uri="{BB962C8B-B14F-4D97-AF65-F5344CB8AC3E}">
        <p14:creationId xmlns:p14="http://schemas.microsoft.com/office/powerpoint/2010/main" val="3179694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C1A95-F9B6-0E2F-7B54-4040605A05DF}"/>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97533E15-D9A8-904C-7A40-08B47F072584}"/>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B994978E-2E0B-5BBB-9D25-7F5F1D48B45F}"/>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D7C134ED-96BF-FAE8-938A-DA10F4FFCFA0}"/>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436968F4-6447-666B-D993-AF7771CEA487}"/>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9200A028-ECC1-04ED-ABD0-9738C0790B1D}"/>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84630ED-84A7-FB78-9625-A0B7BA0A0B58}"/>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2597786-8649-4FEF-38FF-DEC140612875}"/>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C0B737B-96A3-5011-EB9C-47386C3A5415}"/>
              </a:ext>
            </a:extLst>
          </p:cNvPr>
          <p:cNvPicPr>
            <a:picLocks noChangeAspect="1"/>
          </p:cNvPicPr>
          <p:nvPr/>
        </p:nvPicPr>
        <p:blipFill>
          <a:blip r:embed="rId5"/>
          <a:stretch>
            <a:fillRect/>
          </a:stretch>
        </p:blipFill>
        <p:spPr>
          <a:xfrm>
            <a:off x="740979" y="361948"/>
            <a:ext cx="10862442" cy="5849940"/>
          </a:xfrm>
          <a:prstGeom prst="rect">
            <a:avLst/>
          </a:prstGeom>
        </p:spPr>
      </p:pic>
    </p:spTree>
    <p:extLst>
      <p:ext uri="{BB962C8B-B14F-4D97-AF65-F5344CB8AC3E}">
        <p14:creationId xmlns:p14="http://schemas.microsoft.com/office/powerpoint/2010/main" val="4125555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1FEDF-3103-27EB-58B8-CB49EF33A41F}"/>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F1EBAC0D-214E-3C36-6682-2F008255C3DD}"/>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55638A97-852F-C289-53DA-C9E24152C9A9}"/>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5F041EE8-C2EF-4893-6C73-F8EBB2C0B358}"/>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23C34D5B-0F5B-CFF1-1C6B-D0D166A2FCF9}"/>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F3A6FC06-6126-647B-B251-7151E72CFF6F}"/>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FDB2472-EB77-E130-FAFE-A1718552B91A}"/>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14CEF8F-8D8B-B92E-73A7-1A1FD35FF37E}"/>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5F5FAC89-D129-E862-134B-7E12B0EFDA51}"/>
              </a:ext>
            </a:extLst>
          </p:cNvPr>
          <p:cNvSpPr txBox="1">
            <a:spLocks noChangeArrowheads="1"/>
          </p:cNvSpPr>
          <p:nvPr/>
        </p:nvSpPr>
        <p:spPr bwMode="auto">
          <a:xfrm>
            <a:off x="2042796" y="52749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4. KEY FINDINGS (1)</a:t>
            </a:r>
          </a:p>
        </p:txBody>
      </p:sp>
      <p:pic>
        <p:nvPicPr>
          <p:cNvPr id="6" name="Picture 5">
            <a:extLst>
              <a:ext uri="{FF2B5EF4-FFF2-40B4-BE49-F238E27FC236}">
                <a16:creationId xmlns:a16="http://schemas.microsoft.com/office/drawing/2014/main" id="{B2996AFC-1AF1-436F-71FF-A5499FE24684}"/>
              </a:ext>
            </a:extLst>
          </p:cNvPr>
          <p:cNvPicPr>
            <a:picLocks noChangeAspect="1"/>
          </p:cNvPicPr>
          <p:nvPr/>
        </p:nvPicPr>
        <p:blipFill>
          <a:blip r:embed="rId5"/>
          <a:stretch>
            <a:fillRect/>
          </a:stretch>
        </p:blipFill>
        <p:spPr>
          <a:xfrm>
            <a:off x="1220518" y="1090636"/>
            <a:ext cx="10287000" cy="5146654"/>
          </a:xfrm>
          <a:prstGeom prst="rect">
            <a:avLst/>
          </a:prstGeom>
        </p:spPr>
      </p:pic>
      <p:pic>
        <p:nvPicPr>
          <p:cNvPr id="3085" name="Picture 6">
            <a:extLst>
              <a:ext uri="{FF2B5EF4-FFF2-40B4-BE49-F238E27FC236}">
                <a16:creationId xmlns:a16="http://schemas.microsoft.com/office/drawing/2014/main" id="{87455DCE-BA5E-F465-9F7C-5F040D1D7C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463" y="175497"/>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7046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78613-ACDA-6EDC-1FEA-C5B2D68650D3}"/>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DD268408-4A82-1E8E-55AD-B7971E381FFD}"/>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36F94224-CA42-6760-273A-D7082361ED35}"/>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BBAD49A9-FD6F-E724-3FF2-63A051BCFA21}"/>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1EE183D1-80D4-FC9A-4688-FF0ADAADB381}"/>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20EC80BD-013D-4992-6E7D-598EB4D13989}"/>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7EB3974-FE3E-A093-64B4-E03A140FA42D}"/>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46CBE00-F0B0-45A5-1A32-42B8D194795B}"/>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24434E10-FEAC-02E3-622B-E0F02ACF83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E3E63E52-B431-2E28-799D-D3D36BFFE2A4}"/>
              </a:ext>
            </a:extLst>
          </p:cNvPr>
          <p:cNvSpPr txBox="1">
            <a:spLocks noChangeArrowheads="1"/>
          </p:cNvSpPr>
          <p:nvPr/>
        </p:nvSpPr>
        <p:spPr bwMode="auto">
          <a:xfrm>
            <a:off x="2042796" y="8901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KEY FINDINGS (1)</a:t>
            </a:r>
          </a:p>
        </p:txBody>
      </p:sp>
      <p:cxnSp>
        <p:nvCxnSpPr>
          <p:cNvPr id="4" name="Straight Connector 3">
            <a:extLst>
              <a:ext uri="{FF2B5EF4-FFF2-40B4-BE49-F238E27FC236}">
                <a16:creationId xmlns:a16="http://schemas.microsoft.com/office/drawing/2014/main" id="{015307FD-AB4F-FC87-6734-694BFF17EF54}"/>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A1AA0DCD-0F8B-486E-785A-6A537060CDD6}"/>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2191DC40-FA05-F1F1-2663-EF25B83D0872}"/>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5" name="Title 1">
            <a:extLst>
              <a:ext uri="{FF2B5EF4-FFF2-40B4-BE49-F238E27FC236}">
                <a16:creationId xmlns:a16="http://schemas.microsoft.com/office/drawing/2014/main" id="{B06D77FF-1B84-542F-5457-70D6097918FF}"/>
              </a:ext>
            </a:extLst>
          </p:cNvPr>
          <p:cNvSpPr txBox="1">
            <a:spLocks noChangeArrowheads="1"/>
          </p:cNvSpPr>
          <p:nvPr/>
        </p:nvSpPr>
        <p:spPr bwMode="auto">
          <a:xfrm>
            <a:off x="749384" y="2327767"/>
            <a:ext cx="10693231" cy="309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sz="2600" b="1" dirty="0">
                <a:latin typeface="Arial" panose="020B0604020202020204" pitchFamily="34" charset="0"/>
                <a:cs typeface="Arial" panose="020B0604020202020204" pitchFamily="34" charset="0"/>
              </a:rPr>
              <a:t>	</a:t>
            </a:r>
            <a:r>
              <a:rPr lang="en-US" sz="3600" b="1" dirty="0">
                <a:latin typeface="Arial" panose="020B0604020202020204" pitchFamily="34" charset="0"/>
                <a:cs typeface="Arial" panose="020B0604020202020204" pitchFamily="34" charset="0"/>
              </a:rPr>
              <a:t>NOTE. </a:t>
            </a:r>
            <a:endParaRPr lang="en-US" sz="2600" b="1" dirty="0">
              <a:latin typeface="Arial" panose="020B0604020202020204" pitchFamily="34" charset="0"/>
              <a:cs typeface="Arial" panose="020B0604020202020204" pitchFamily="34" charset="0"/>
            </a:endParaRPr>
          </a:p>
          <a:p>
            <a:pPr algn="just" eaLnBrk="1" hangingPunct="1">
              <a:spcBef>
                <a:spcPct val="0"/>
              </a:spcBef>
              <a:buFontTx/>
              <a:buNone/>
            </a:pPr>
            <a:r>
              <a:rPr lang="en-US" sz="3600" dirty="0"/>
              <a:t>	</a:t>
            </a:r>
            <a:r>
              <a:rPr lang="en-US" sz="3200" dirty="0"/>
              <a:t>Overall, students perceived that they had achieved the </a:t>
            </a:r>
            <a:r>
              <a:rPr lang="en-US" sz="3200" dirty="0" err="1"/>
              <a:t>programme</a:t>
            </a:r>
            <a:r>
              <a:rPr lang="en-US" sz="3200" dirty="0"/>
              <a:t> learning outcomes at a relatively high level. Digital competence emerged as the strongest outcome, whereas English language competence received the lowest rating. Interestingly, second foreign language competence exhibited the greatest variation across students. Overall, students also reported a positive level of employability readiness.</a:t>
            </a:r>
            <a:endParaRPr lang="en-US" alt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237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304AD-2D63-C486-F0AF-12FD6FCE2F30}"/>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B8ACE2B5-EA36-E468-64E9-3176A6BD5F80}"/>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51A4A1BB-0EE2-0D00-E57C-F791F20E9D26}"/>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F194186D-5A07-9D49-59D3-EF3201A41447}"/>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445A0CB3-EFB3-685C-A799-139291FE9D4E}"/>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B448B01-525E-1C0E-83B6-8ACD539CF5D3}"/>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C2560768-9E47-B200-C204-0C318E550B78}"/>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990D1A2-D431-AA01-8B8A-AD361161D527}"/>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CA09A332-DBED-BA02-B63C-4B872C0D4999}"/>
              </a:ext>
            </a:extLst>
          </p:cNvPr>
          <p:cNvSpPr txBox="1">
            <a:spLocks noChangeArrowheads="1"/>
          </p:cNvSpPr>
          <p:nvPr/>
        </p:nvSpPr>
        <p:spPr bwMode="auto">
          <a:xfrm>
            <a:off x="2042796" y="52749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4. KEY FINDINGS (2)</a:t>
            </a:r>
          </a:p>
        </p:txBody>
      </p:sp>
      <p:pic>
        <p:nvPicPr>
          <p:cNvPr id="6" name="Picture 5" descr="A diagram of a job">
            <a:extLst>
              <a:ext uri="{FF2B5EF4-FFF2-40B4-BE49-F238E27FC236}">
                <a16:creationId xmlns:a16="http://schemas.microsoft.com/office/drawing/2014/main" id="{799929F7-E250-031C-B938-510FE4B73A2D}"/>
              </a:ext>
            </a:extLst>
          </p:cNvPr>
          <p:cNvPicPr>
            <a:picLocks noChangeAspect="1"/>
          </p:cNvPicPr>
          <p:nvPr/>
        </p:nvPicPr>
        <p:blipFill>
          <a:blip r:embed="rId5"/>
          <a:stretch>
            <a:fillRect/>
          </a:stretch>
        </p:blipFill>
        <p:spPr>
          <a:xfrm>
            <a:off x="624840" y="1090635"/>
            <a:ext cx="10942320" cy="5121255"/>
          </a:xfrm>
          <a:prstGeom prst="rect">
            <a:avLst/>
          </a:prstGeom>
        </p:spPr>
      </p:pic>
      <p:pic>
        <p:nvPicPr>
          <p:cNvPr id="3085" name="Picture 6">
            <a:extLst>
              <a:ext uri="{FF2B5EF4-FFF2-40B4-BE49-F238E27FC236}">
                <a16:creationId xmlns:a16="http://schemas.microsoft.com/office/drawing/2014/main" id="{FDB106D5-8242-E7ED-2CF9-481BF8E2D41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1463" y="175497"/>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790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47B51-2B54-61C5-7680-6C3B39C1BABD}"/>
            </a:ext>
          </a:extLst>
        </p:cNvPr>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3">
            <p14:nvContentPartPr>
              <p14:cNvPr id="18" name="Ink 17">
                <a:extLst>
                  <a:ext uri="{FF2B5EF4-FFF2-40B4-BE49-F238E27FC236}">
                    <a16:creationId xmlns:a16="http://schemas.microsoft.com/office/drawing/2014/main" id="{06F685E8-B98A-FD40-CD1D-53BB107C79A1}"/>
                  </a:ext>
                </a:extLst>
              </p14:cNvPr>
              <p14:cNvContentPartPr/>
              <p14:nvPr/>
            </p14:nvContentPartPr>
            <p14:xfrm>
              <a:off x="11206173" y="3567844"/>
              <a:ext cx="360" cy="360"/>
            </p14:xfrm>
          </p:contentPart>
        </mc:Choice>
        <mc:Fallback xmlns="">
          <p:pic>
            <p:nvPicPr>
              <p:cNvPr id="18" name="Ink 17">
                <a:extLst>
                  <a:ext uri="{FF2B5EF4-FFF2-40B4-BE49-F238E27FC236}">
                    <a16:creationId xmlns:a16="http://schemas.microsoft.com/office/drawing/2014/main" id="{48824368-A3F3-CF3F-145D-DEB9B3598564}"/>
                  </a:ext>
                </a:extLst>
              </p:cNvPr>
              <p:cNvPicPr/>
              <p:nvPr/>
            </p:nvPicPr>
            <p:blipFill>
              <a:blip r:embed="rId4"/>
              <a:stretch>
                <a:fillRect/>
              </a:stretch>
            </p:blipFill>
            <p:spPr>
              <a:xfrm>
                <a:off x="11197173" y="3558844"/>
                <a:ext cx="18000" cy="18000"/>
              </a:xfrm>
              <a:prstGeom prst="rect">
                <a:avLst/>
              </a:prstGeom>
            </p:spPr>
          </p:pic>
        </mc:Fallback>
      </mc:AlternateContent>
      <p:sp>
        <p:nvSpPr>
          <p:cNvPr id="22" name="Rectangle 21">
            <a:extLst>
              <a:ext uri="{FF2B5EF4-FFF2-40B4-BE49-F238E27FC236}">
                <a16:creationId xmlns:a16="http://schemas.microsoft.com/office/drawing/2014/main" id="{16C2D41B-CEF3-C6C0-56B7-42D8FBABBE61}"/>
              </a:ext>
            </a:extLst>
          </p:cNvPr>
          <p:cNvSpPr/>
          <p:nvPr/>
        </p:nvSpPr>
        <p:spPr>
          <a:xfrm>
            <a:off x="-3175" y="6635750"/>
            <a:ext cx="9493250" cy="227013"/>
          </a:xfrm>
          <a:custGeom>
            <a:avLst/>
            <a:gdLst>
              <a:gd name="connsiteX0" fmla="*/ 0 w 9290688"/>
              <a:gd name="connsiteY0" fmla="*/ 0 h 226424"/>
              <a:gd name="connsiteX1" fmla="*/ 9290688 w 9290688"/>
              <a:gd name="connsiteY1" fmla="*/ 0 h 226424"/>
              <a:gd name="connsiteX2" fmla="*/ 9290688 w 9290688"/>
              <a:gd name="connsiteY2" fmla="*/ 226424 h 226424"/>
              <a:gd name="connsiteX3" fmla="*/ 0 w 9290688"/>
              <a:gd name="connsiteY3" fmla="*/ 226424 h 226424"/>
              <a:gd name="connsiteX4" fmla="*/ 0 w 9290688"/>
              <a:gd name="connsiteY4" fmla="*/ 0 h 226424"/>
              <a:gd name="connsiteX0" fmla="*/ 0 w 9493888"/>
              <a:gd name="connsiteY0" fmla="*/ 0 h 226424"/>
              <a:gd name="connsiteX1" fmla="*/ 9493888 w 9493888"/>
              <a:gd name="connsiteY1" fmla="*/ 0 h 226424"/>
              <a:gd name="connsiteX2" fmla="*/ 9290688 w 9493888"/>
              <a:gd name="connsiteY2" fmla="*/ 226424 h 226424"/>
              <a:gd name="connsiteX3" fmla="*/ 0 w 9493888"/>
              <a:gd name="connsiteY3" fmla="*/ 226424 h 226424"/>
              <a:gd name="connsiteX4" fmla="*/ 0 w 9493888"/>
              <a:gd name="connsiteY4" fmla="*/ 0 h 2264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3888" h="226424">
                <a:moveTo>
                  <a:pt x="0" y="0"/>
                </a:moveTo>
                <a:lnTo>
                  <a:pt x="9493888" y="0"/>
                </a:lnTo>
                <a:lnTo>
                  <a:pt x="9290688" y="226424"/>
                </a:lnTo>
                <a:lnTo>
                  <a:pt x="0" y="226424"/>
                </a:lnTo>
                <a:lnTo>
                  <a:pt x="0" y="0"/>
                </a:lnTo>
                <a:close/>
              </a:path>
            </a:pathLst>
          </a:custGeom>
          <a:solidFill>
            <a:srgbClr val="EF682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VN" dirty="0">
              <a:latin typeface="Helvetica" pitchFamily="2" charset="0"/>
            </a:endParaRPr>
          </a:p>
        </p:txBody>
      </p:sp>
      <p:sp>
        <p:nvSpPr>
          <p:cNvPr id="2" name="Rectangle 1">
            <a:extLst>
              <a:ext uri="{FF2B5EF4-FFF2-40B4-BE49-F238E27FC236}">
                <a16:creationId xmlns:a16="http://schemas.microsoft.com/office/drawing/2014/main" id="{C00DA71E-B5A7-9231-9D54-0EE91A1C7BB4}"/>
              </a:ext>
            </a:extLst>
          </p:cNvPr>
          <p:cNvSpPr/>
          <p:nvPr/>
        </p:nvSpPr>
        <p:spPr>
          <a:xfrm>
            <a:off x="9540875" y="6351588"/>
            <a:ext cx="2665413" cy="398462"/>
          </a:xfrm>
          <a:custGeom>
            <a:avLst/>
            <a:gdLst>
              <a:gd name="connsiteX0" fmla="*/ 0 w 2240017"/>
              <a:gd name="connsiteY0" fmla="*/ 0 h 396261"/>
              <a:gd name="connsiteX1" fmla="*/ 2240017 w 2240017"/>
              <a:gd name="connsiteY1" fmla="*/ 0 h 396261"/>
              <a:gd name="connsiteX2" fmla="*/ 2240017 w 2240017"/>
              <a:gd name="connsiteY2" fmla="*/ 396261 h 396261"/>
              <a:gd name="connsiteX3" fmla="*/ 0 w 2240017"/>
              <a:gd name="connsiteY3" fmla="*/ 396261 h 396261"/>
              <a:gd name="connsiteX4" fmla="*/ 0 w 2240017"/>
              <a:gd name="connsiteY4" fmla="*/ 0 h 396261"/>
              <a:gd name="connsiteX0" fmla="*/ 350467 w 2590484"/>
              <a:gd name="connsiteY0" fmla="*/ 0 h 396261"/>
              <a:gd name="connsiteX1" fmla="*/ 2590484 w 2590484"/>
              <a:gd name="connsiteY1" fmla="*/ 0 h 396261"/>
              <a:gd name="connsiteX2" fmla="*/ 2590484 w 2590484"/>
              <a:gd name="connsiteY2" fmla="*/ 396261 h 396261"/>
              <a:gd name="connsiteX3" fmla="*/ 0 w 2590484"/>
              <a:gd name="connsiteY3" fmla="*/ 393075 h 396261"/>
              <a:gd name="connsiteX4" fmla="*/ 350467 w 2590484"/>
              <a:gd name="connsiteY4" fmla="*/ 0 h 396261"/>
              <a:gd name="connsiteX0" fmla="*/ 29500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295006 w 2590484"/>
              <a:gd name="connsiteY4" fmla="*/ 5610 h 396261"/>
              <a:gd name="connsiteX0" fmla="*/ 322736 w 2590484"/>
              <a:gd name="connsiteY0" fmla="*/ 5610 h 396261"/>
              <a:gd name="connsiteX1" fmla="*/ 2590484 w 2590484"/>
              <a:gd name="connsiteY1" fmla="*/ 0 h 396261"/>
              <a:gd name="connsiteX2" fmla="*/ 2590484 w 2590484"/>
              <a:gd name="connsiteY2" fmla="*/ 396261 h 396261"/>
              <a:gd name="connsiteX3" fmla="*/ 0 w 2590484"/>
              <a:gd name="connsiteY3" fmla="*/ 393075 h 396261"/>
              <a:gd name="connsiteX4" fmla="*/ 322736 w 2590484"/>
              <a:gd name="connsiteY4" fmla="*/ 5610 h 396261"/>
              <a:gd name="connsiteX0" fmla="*/ 316458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16458 w 2590484"/>
              <a:gd name="connsiteY4" fmla="*/ 0 h 397001"/>
              <a:gd name="connsiteX0" fmla="*/ 329014 w 2590484"/>
              <a:gd name="connsiteY0" fmla="*/ 0 h 397001"/>
              <a:gd name="connsiteX1" fmla="*/ 2590484 w 2590484"/>
              <a:gd name="connsiteY1" fmla="*/ 740 h 397001"/>
              <a:gd name="connsiteX2" fmla="*/ 2590484 w 2590484"/>
              <a:gd name="connsiteY2" fmla="*/ 397001 h 397001"/>
              <a:gd name="connsiteX3" fmla="*/ 0 w 2590484"/>
              <a:gd name="connsiteY3" fmla="*/ 393815 h 397001"/>
              <a:gd name="connsiteX4" fmla="*/ 329014 w 2590484"/>
              <a:gd name="connsiteY4" fmla="*/ 0 h 397001"/>
              <a:gd name="connsiteX0" fmla="*/ 372960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72960 w 2634430"/>
              <a:gd name="connsiteY4" fmla="*/ 0 h 397001"/>
              <a:gd name="connsiteX0" fmla="*/ 325875 w 2634430"/>
              <a:gd name="connsiteY0" fmla="*/ 0 h 397001"/>
              <a:gd name="connsiteX1" fmla="*/ 2634430 w 2634430"/>
              <a:gd name="connsiteY1" fmla="*/ 740 h 397001"/>
              <a:gd name="connsiteX2" fmla="*/ 2634430 w 2634430"/>
              <a:gd name="connsiteY2" fmla="*/ 397001 h 397001"/>
              <a:gd name="connsiteX3" fmla="*/ 0 w 2634430"/>
              <a:gd name="connsiteY3" fmla="*/ 393815 h 397001"/>
              <a:gd name="connsiteX4" fmla="*/ 325875 w 2634430"/>
              <a:gd name="connsiteY4" fmla="*/ 0 h 397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4430" h="397001">
                <a:moveTo>
                  <a:pt x="325875" y="0"/>
                </a:moveTo>
                <a:lnTo>
                  <a:pt x="2634430" y="740"/>
                </a:lnTo>
                <a:lnTo>
                  <a:pt x="2634430" y="397001"/>
                </a:lnTo>
                <a:lnTo>
                  <a:pt x="0" y="393815"/>
                </a:lnTo>
                <a:lnTo>
                  <a:pt x="325875" y="0"/>
                </a:lnTo>
                <a:close/>
              </a:path>
            </a:pathLst>
          </a:custGeom>
          <a:solidFill>
            <a:srgbClr val="18459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vi-VN" dirty="0"/>
          </a:p>
        </p:txBody>
      </p:sp>
      <p:sp>
        <p:nvSpPr>
          <p:cNvPr id="3081" name="TextBox 27">
            <a:extLst>
              <a:ext uri="{FF2B5EF4-FFF2-40B4-BE49-F238E27FC236}">
                <a16:creationId xmlns:a16="http://schemas.microsoft.com/office/drawing/2014/main" id="{3BC366A4-E679-C1F0-3062-72EAB4B2435C}"/>
              </a:ext>
            </a:extLst>
          </p:cNvPr>
          <p:cNvSpPr txBox="1">
            <a:spLocks noChangeArrowheads="1"/>
          </p:cNvSpPr>
          <p:nvPr/>
        </p:nvSpPr>
        <p:spPr bwMode="auto">
          <a:xfrm>
            <a:off x="9894888" y="6376988"/>
            <a:ext cx="22717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600" dirty="0">
                <a:solidFill>
                  <a:schemeClr val="bg1"/>
                </a:solidFill>
                <a:latin typeface="Helvetica" panose="020B0604020202020204" pitchFamily="34" charset="0"/>
                <a:cs typeface="Arial" panose="020B0604020202020204" pitchFamily="34" charset="0"/>
              </a:rPr>
              <a:t>www.huflit.edu.vn</a:t>
            </a:r>
            <a:endParaRPr lang="en-US" altLang="en-US" sz="1600" dirty="0">
              <a:solidFill>
                <a:schemeClr val="bg1"/>
              </a:solidFill>
              <a:latin typeface="Helvetica" panose="020B0604020202020204" pitchFamily="34" charset="0"/>
              <a:ea typeface="Inter" panose="02000503000000020004" pitchFamily="2" charset="0"/>
              <a:cs typeface="Arial" panose="020B0604020202020204" pitchFamily="34" charset="0"/>
            </a:endParaRPr>
          </a:p>
        </p:txBody>
      </p:sp>
      <p:cxnSp>
        <p:nvCxnSpPr>
          <p:cNvPr id="14" name="Straight Connector 13">
            <a:extLst>
              <a:ext uri="{FF2B5EF4-FFF2-40B4-BE49-F238E27FC236}">
                <a16:creationId xmlns:a16="http://schemas.microsoft.com/office/drawing/2014/main" id="{A9453DD8-700D-A43D-2C3A-D7D36CF570BF}"/>
              </a:ext>
            </a:extLst>
          </p:cNvPr>
          <p:cNvCxnSpPr>
            <a:cxnSpLocks/>
          </p:cNvCxnSpPr>
          <p:nvPr/>
        </p:nvCxnSpPr>
        <p:spPr>
          <a:xfrm>
            <a:off x="-3175" y="6496050"/>
            <a:ext cx="9578975"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37E851F-EAB7-2915-448A-1B0FA97A6670}"/>
              </a:ext>
            </a:extLst>
          </p:cNvPr>
          <p:cNvCxnSpPr>
            <a:cxnSpLocks/>
          </p:cNvCxnSpPr>
          <p:nvPr/>
        </p:nvCxnSpPr>
        <p:spPr>
          <a:xfrm flipH="1">
            <a:off x="9575800" y="6251575"/>
            <a:ext cx="217488" cy="244475"/>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1514E15-25EF-A337-0915-289639370C78}"/>
              </a:ext>
            </a:extLst>
          </p:cNvPr>
          <p:cNvCxnSpPr/>
          <p:nvPr/>
        </p:nvCxnSpPr>
        <p:spPr>
          <a:xfrm>
            <a:off x="9793288" y="6251575"/>
            <a:ext cx="2398712" cy="0"/>
          </a:xfrm>
          <a:prstGeom prst="line">
            <a:avLst/>
          </a:prstGeom>
          <a:ln>
            <a:solidFill>
              <a:srgbClr val="EF6822"/>
            </a:solidFill>
          </a:ln>
        </p:spPr>
        <p:style>
          <a:lnRef idx="1">
            <a:schemeClr val="accent1"/>
          </a:lnRef>
          <a:fillRef idx="0">
            <a:schemeClr val="accent1"/>
          </a:fillRef>
          <a:effectRef idx="0">
            <a:schemeClr val="accent1"/>
          </a:effectRef>
          <a:fontRef idx="minor">
            <a:schemeClr val="tx1"/>
          </a:fontRef>
        </p:style>
      </p:cxnSp>
      <p:pic>
        <p:nvPicPr>
          <p:cNvPr id="3085" name="Picture 6">
            <a:extLst>
              <a:ext uri="{FF2B5EF4-FFF2-40B4-BE49-F238E27FC236}">
                <a16:creationId xmlns:a16="http://schemas.microsoft.com/office/drawing/2014/main" id="{83C619DC-DD0C-2CE8-77E0-DDC7D2ACB8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463" y="301625"/>
            <a:ext cx="1911350" cy="120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7E957A6F-D1F6-6A5E-E182-FB89463276D1}"/>
              </a:ext>
            </a:extLst>
          </p:cNvPr>
          <p:cNvSpPr txBox="1">
            <a:spLocks noChangeArrowheads="1"/>
          </p:cNvSpPr>
          <p:nvPr/>
        </p:nvSpPr>
        <p:spPr bwMode="auto">
          <a:xfrm>
            <a:off x="2042796" y="890104"/>
            <a:ext cx="4725533" cy="423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0" fontAlgn="base" hangingPunct="0">
              <a:lnSpc>
                <a:spcPct val="90000"/>
              </a:lnSpc>
              <a:spcBef>
                <a:spcPct val="0"/>
              </a:spcBef>
              <a:spcAft>
                <a:spcPct val="0"/>
              </a:spcAft>
              <a:defRPr sz="60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n-US" sz="3200" b="1" dirty="0">
                <a:solidFill>
                  <a:srgbClr val="EF6822"/>
                </a:solidFill>
                <a:latin typeface="Arial" panose="020B0604020202020204" pitchFamily="34" charset="0"/>
                <a:cs typeface="Arial" panose="020B0604020202020204" pitchFamily="34" charset="0"/>
              </a:rPr>
              <a:t>KEY FINDINGS (2)</a:t>
            </a:r>
          </a:p>
        </p:txBody>
      </p:sp>
      <p:cxnSp>
        <p:nvCxnSpPr>
          <p:cNvPr id="4" name="Straight Connector 3">
            <a:extLst>
              <a:ext uri="{FF2B5EF4-FFF2-40B4-BE49-F238E27FC236}">
                <a16:creationId xmlns:a16="http://schemas.microsoft.com/office/drawing/2014/main" id="{E82EBF82-B82A-3F21-6E53-CDA250A497FB}"/>
              </a:ext>
            </a:extLst>
          </p:cNvPr>
          <p:cNvCxnSpPr>
            <a:cxnSpLocks/>
          </p:cNvCxnSpPr>
          <p:nvPr/>
        </p:nvCxnSpPr>
        <p:spPr>
          <a:xfrm>
            <a:off x="1889760" y="1430304"/>
            <a:ext cx="4465320" cy="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D117AE29-037E-67CB-13F4-5E90D4D42271}"/>
              </a:ext>
            </a:extLst>
          </p:cNvPr>
          <p:cNvCxnSpPr>
            <a:cxnSpLocks/>
          </p:cNvCxnSpPr>
          <p:nvPr/>
        </p:nvCxnSpPr>
        <p:spPr>
          <a:xfrm flipV="1">
            <a:off x="6339840" y="1079065"/>
            <a:ext cx="327025" cy="355600"/>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cxnSp>
        <p:nvCxnSpPr>
          <p:cNvPr id="9" name="Straight Connector 8">
            <a:extLst>
              <a:ext uri="{FF2B5EF4-FFF2-40B4-BE49-F238E27FC236}">
                <a16:creationId xmlns:a16="http://schemas.microsoft.com/office/drawing/2014/main" id="{9C828814-A9A4-C7B2-BDF6-C32EB664FC77}"/>
              </a:ext>
            </a:extLst>
          </p:cNvPr>
          <p:cNvCxnSpPr>
            <a:cxnSpLocks/>
          </p:cNvCxnSpPr>
          <p:nvPr/>
        </p:nvCxnSpPr>
        <p:spPr>
          <a:xfrm flipV="1">
            <a:off x="6636385" y="1063825"/>
            <a:ext cx="5509895" cy="24517"/>
          </a:xfrm>
          <a:prstGeom prst="line">
            <a:avLst/>
          </a:prstGeom>
          <a:ln w="12700">
            <a:solidFill>
              <a:srgbClr val="18459E"/>
            </a:solidFill>
          </a:ln>
        </p:spPr>
        <p:style>
          <a:lnRef idx="1">
            <a:schemeClr val="accent2"/>
          </a:lnRef>
          <a:fillRef idx="0">
            <a:schemeClr val="accent2"/>
          </a:fillRef>
          <a:effectRef idx="0">
            <a:schemeClr val="accent2"/>
          </a:effectRef>
          <a:fontRef idx="minor">
            <a:schemeClr val="tx1"/>
          </a:fontRef>
        </p:style>
      </p:cxnSp>
      <p:sp>
        <p:nvSpPr>
          <p:cNvPr id="5" name="Title 1">
            <a:extLst>
              <a:ext uri="{FF2B5EF4-FFF2-40B4-BE49-F238E27FC236}">
                <a16:creationId xmlns:a16="http://schemas.microsoft.com/office/drawing/2014/main" id="{16837468-8C56-CF2C-5355-F89455E6DB3C}"/>
              </a:ext>
            </a:extLst>
          </p:cNvPr>
          <p:cNvSpPr txBox="1">
            <a:spLocks noChangeArrowheads="1"/>
          </p:cNvSpPr>
          <p:nvPr/>
        </p:nvSpPr>
        <p:spPr bwMode="auto">
          <a:xfrm>
            <a:off x="749384" y="2769727"/>
            <a:ext cx="10693231" cy="3093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spcBef>
                <a:spcPct val="0"/>
              </a:spcBef>
              <a:buFontTx/>
              <a:buNone/>
            </a:pPr>
            <a:r>
              <a:rPr lang="en-US" sz="2400" b="1" dirty="0">
                <a:latin typeface="+mn-lt"/>
                <a:cs typeface="Arial" panose="020B0604020202020204" pitchFamily="34" charset="0"/>
              </a:rPr>
              <a:t>	NOTE. </a:t>
            </a:r>
          </a:p>
          <a:p>
            <a:pPr algn="just">
              <a:buNone/>
            </a:pPr>
            <a:r>
              <a:rPr lang="en-US" sz="2400" u="none" strike="noStrike" dirty="0">
                <a:effectLst/>
                <a:latin typeface="+mn-lt"/>
              </a:rPr>
              <a:t>	</a:t>
            </a:r>
            <a:r>
              <a:rPr lang="en-US" sz="2200" dirty="0">
                <a:latin typeface="Calibri "/>
              </a:rPr>
              <a:t> The SEM framework demonstrated a very good model fit, which showed that Chi-square over d-f was two point nine three, while the C-F-I and T-L-I were point nine five seven and point nine five two, respectively. Along with an R-M-S-E-A of point zero five four.	</a:t>
            </a:r>
            <a:r>
              <a:rPr lang="en-US" sz="2200" u="none" strike="noStrike" dirty="0">
                <a:effectLst/>
                <a:latin typeface="Calibri "/>
              </a:rPr>
              <a:t>The model explains over 51% of the variance in students' Employability Readiness, with an R-squared of point five one eight.</a:t>
            </a:r>
          </a:p>
          <a:p>
            <a:pPr>
              <a:buNone/>
            </a:pPr>
            <a:r>
              <a:rPr lang="en-US" sz="2200" u="none" strike="noStrike" dirty="0">
                <a:effectLst/>
                <a:latin typeface="Calibri "/>
              </a:rPr>
              <a:t>	Crucially, Professional Competence (PLO4) emerged as the strongest predictor of career readiness, yielding a standardized Beta of point four five three, which is highly significant at the point zero </a:t>
            </a:r>
            <a:r>
              <a:rPr lang="en-US" sz="2200" u="none" strike="noStrike" dirty="0" err="1">
                <a:effectLst/>
                <a:latin typeface="Calibri "/>
              </a:rPr>
              <a:t>zero</a:t>
            </a:r>
            <a:r>
              <a:rPr lang="en-US" sz="2200" u="none" strike="noStrike" dirty="0">
                <a:effectLst/>
                <a:latin typeface="Calibri "/>
              </a:rPr>
              <a:t> one level.</a:t>
            </a:r>
          </a:p>
          <a:p>
            <a:pPr>
              <a:buNone/>
            </a:pPr>
            <a:r>
              <a:rPr lang="en-US" sz="2200" u="none" strike="noStrike" dirty="0">
                <a:effectLst/>
                <a:latin typeface="Calibri "/>
              </a:rPr>
              <a:t>	Digital Competence (PLO5) and Second Language Competence (PLO6) also showed meaningful positive influences, with Betas of point two zero two and point one zero four respectively.</a:t>
            </a:r>
          </a:p>
          <a:p>
            <a:pPr>
              <a:buNone/>
            </a:pPr>
            <a:r>
              <a:rPr lang="en-US" sz="2200" u="none" strike="noStrike" dirty="0">
                <a:effectLst/>
                <a:latin typeface="Calibri "/>
              </a:rPr>
              <a:t>	General English Proficiency (PLO3) showed no statistically significant direct effect once other core competencies were controlled.</a:t>
            </a:r>
          </a:p>
          <a:p>
            <a:pPr algn="just">
              <a:buNone/>
            </a:pPr>
            <a:r>
              <a:rPr lang="en-US" sz="2400" dirty="0">
                <a:latin typeface="Calibri "/>
              </a:rPr>
              <a:t>. </a:t>
            </a:r>
            <a:endParaRPr lang="en-US" sz="2400" u="none" strike="noStrike" dirty="0">
              <a:effectLst/>
              <a:latin typeface="Calibri "/>
            </a:endParaRPr>
          </a:p>
          <a:p>
            <a:pPr algn="just" eaLnBrk="1" hangingPunct="1">
              <a:spcBef>
                <a:spcPct val="0"/>
              </a:spcBef>
              <a:buFontTx/>
              <a:buNone/>
            </a:pPr>
            <a:r>
              <a:rPr lang="en-US" sz="2400" dirty="0">
                <a:latin typeface="+mn-lt"/>
              </a:rPr>
              <a:t>.</a:t>
            </a:r>
            <a:endParaRPr lang="en-US" altLang="en-US" sz="2400" dirty="0">
              <a:latin typeface="+mn-lt"/>
              <a:cs typeface="Arial" panose="020B0604020202020204" pitchFamily="34" charset="0"/>
            </a:endParaRPr>
          </a:p>
        </p:txBody>
      </p:sp>
    </p:spTree>
    <p:extLst>
      <p:ext uri="{BB962C8B-B14F-4D97-AF65-F5344CB8AC3E}">
        <p14:creationId xmlns:p14="http://schemas.microsoft.com/office/powerpoint/2010/main" val="18926628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12764</TotalTime>
  <Words>2002</Words>
  <Application>Microsoft Office PowerPoint</Application>
  <PresentationFormat>Widescreen</PresentationFormat>
  <Paragraphs>180</Paragraphs>
  <Slides>31</Slides>
  <Notes>31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Arial (body)</vt:lpstr>
      <vt:lpstr>Calibri</vt:lpstr>
      <vt:lpstr>Calibri </vt:lpstr>
      <vt:lpstr>Calibri Light</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Trương Nguyệt</dc:creator>
  <cp:lastModifiedBy>Trần Trung Hiếu</cp:lastModifiedBy>
  <cp:revision>622</cp:revision>
  <dcterms:created xsi:type="dcterms:W3CDTF">2021-11-12T01:36:46Z</dcterms:created>
  <dcterms:modified xsi:type="dcterms:W3CDTF">2026-08-02T07:40:58Z</dcterms:modified>
</cp:coreProperties>
</file>