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83" r:id="rId8"/>
    <p:sldId id="262" r:id="rId9"/>
    <p:sldId id="263" r:id="rId10"/>
    <p:sldId id="264" r:id="rId11"/>
    <p:sldId id="265" r:id="rId12"/>
    <p:sldId id="266" r:id="rId13"/>
    <p:sldId id="267" r:id="rId14"/>
    <p:sldId id="269" r:id="rId15"/>
    <p:sldId id="270" r:id="rId16"/>
    <p:sldId id="271" r:id="rId17"/>
    <p:sldId id="284" r:id="rId18"/>
    <p:sldId id="272" r:id="rId19"/>
    <p:sldId id="273" r:id="rId20"/>
    <p:sldId id="285" r:id="rId21"/>
    <p:sldId id="286" r:id="rId22"/>
    <p:sldId id="274" r:id="rId23"/>
    <p:sldId id="275" r:id="rId24"/>
    <p:sldId id="276" r:id="rId25"/>
    <p:sldId id="277" r:id="rId26"/>
    <p:sldId id="278" r:id="rId27"/>
    <p:sldId id="279" r:id="rId28"/>
    <p:sldId id="280" r:id="rId29"/>
    <p:sldId id="281" r:id="rId30"/>
    <p:sldId id="282" r:id="rId31"/>
  </p:sldIdLst>
  <p:sldSz cx="18288000" cy="10287000"/>
  <p:notesSz cx="6858000" cy="9144000"/>
  <p:embeddedFontLst>
    <p:embeddedFont>
      <p:font typeface="Assistant" pitchFamily="2" charset="-79"/>
      <p:regular r:id="rId33"/>
    </p:embeddedFont>
    <p:embeddedFont>
      <p:font typeface="Assistant Bold" charset="-79"/>
      <p:regular r:id="rId34"/>
    </p:embeddedFont>
    <p:embeddedFont>
      <p:font typeface="Roca One" panose="020B0604020202020204" charset="0"/>
      <p:regular r:id="rId35"/>
    </p:embeddedFont>
    <p:embeddedFont>
      <p:font typeface="Roca One Italics"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186" y="2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B0513-5D22-4D2F-8CDD-03C340287985}"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45EA03-35A2-4564-B0B9-10AF5EE3394E}" type="slidenum">
              <a:rPr lang="en-US" smtClean="0"/>
              <a:t>‹#›</a:t>
            </a:fld>
            <a:endParaRPr lang="en-US"/>
          </a:p>
        </p:txBody>
      </p:sp>
    </p:spTree>
    <p:extLst>
      <p:ext uri="{BB962C8B-B14F-4D97-AF65-F5344CB8AC3E}">
        <p14:creationId xmlns:p14="http://schemas.microsoft.com/office/powerpoint/2010/main" val="1955455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EA03-35A2-4564-B0B9-10AF5EE3394E}" type="slidenum">
              <a:rPr lang="en-US" smtClean="0"/>
              <a:t>3</a:t>
            </a:fld>
            <a:endParaRPr lang="en-US"/>
          </a:p>
        </p:txBody>
      </p:sp>
    </p:spTree>
    <p:extLst>
      <p:ext uri="{BB962C8B-B14F-4D97-AF65-F5344CB8AC3E}">
        <p14:creationId xmlns:p14="http://schemas.microsoft.com/office/powerpoint/2010/main" val="3512666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learners increasingly perceive translation as a mechanical process reducible to prompt input. This perception threatens the pedagogical core of translation studies, which traditionally cultivates analytical reasoning, structural sensitivity, and especially, stylistic judgment, and especially, the employment of linguistic use.</a:t>
            </a:r>
            <a:endParaRPr lang="en-US" dirty="0"/>
          </a:p>
          <a:p>
            <a:endParaRPr lang="en-US" dirty="0"/>
          </a:p>
        </p:txBody>
      </p:sp>
      <p:sp>
        <p:nvSpPr>
          <p:cNvPr id="4" name="Slide Number Placeholder 3"/>
          <p:cNvSpPr>
            <a:spLocks noGrp="1"/>
          </p:cNvSpPr>
          <p:nvPr>
            <p:ph type="sldNum" sz="quarter" idx="5"/>
          </p:nvPr>
        </p:nvSpPr>
        <p:spPr/>
        <p:txBody>
          <a:bodyPr/>
          <a:lstStyle/>
          <a:p>
            <a:fld id="{F145EA03-35A2-4564-B0B9-10AF5EE3394E}" type="slidenum">
              <a:rPr lang="en-US" smtClean="0"/>
              <a:t>4</a:t>
            </a:fld>
            <a:endParaRPr lang="en-US"/>
          </a:p>
        </p:txBody>
      </p:sp>
    </p:spTree>
    <p:extLst>
      <p:ext uri="{BB962C8B-B14F-4D97-AF65-F5344CB8AC3E}">
        <p14:creationId xmlns:p14="http://schemas.microsoft.com/office/powerpoint/2010/main" val="3637511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EA03-35A2-4564-B0B9-10AF5EE3394E}" type="slidenum">
              <a:rPr lang="en-US" smtClean="0"/>
              <a:t>5</a:t>
            </a:fld>
            <a:endParaRPr lang="en-US"/>
          </a:p>
        </p:txBody>
      </p:sp>
    </p:spTree>
    <p:extLst>
      <p:ext uri="{BB962C8B-B14F-4D97-AF65-F5344CB8AC3E}">
        <p14:creationId xmlns:p14="http://schemas.microsoft.com/office/powerpoint/2010/main" val="1766037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just a pilot study with a very humble number of participants, not satisfy the norm of a standard research; therefore, its conclusions may be not true when referring to the same subjects on a larger scale or applied in other institutions. </a:t>
            </a:r>
          </a:p>
          <a:p>
            <a:endParaRPr lang="en-US" dirty="0"/>
          </a:p>
        </p:txBody>
      </p:sp>
      <p:sp>
        <p:nvSpPr>
          <p:cNvPr id="4" name="Slide Number Placeholder 3"/>
          <p:cNvSpPr>
            <a:spLocks noGrp="1"/>
          </p:cNvSpPr>
          <p:nvPr>
            <p:ph type="sldNum" sz="quarter" idx="5"/>
          </p:nvPr>
        </p:nvSpPr>
        <p:spPr/>
        <p:txBody>
          <a:bodyPr/>
          <a:lstStyle/>
          <a:p>
            <a:fld id="{F145EA03-35A2-4564-B0B9-10AF5EE3394E}" type="slidenum">
              <a:rPr lang="en-US" smtClean="0"/>
              <a:t>6</a:t>
            </a:fld>
            <a:endParaRPr lang="en-US"/>
          </a:p>
        </p:txBody>
      </p:sp>
    </p:spTree>
    <p:extLst>
      <p:ext uri="{BB962C8B-B14F-4D97-AF65-F5344CB8AC3E}">
        <p14:creationId xmlns:p14="http://schemas.microsoft.com/office/powerpoint/2010/main" val="409871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45EA03-35A2-4564-B0B9-10AF5EE3394E}" type="slidenum">
              <a:rPr lang="en-US" smtClean="0"/>
              <a:t>9</a:t>
            </a:fld>
            <a:endParaRPr lang="en-US"/>
          </a:p>
        </p:txBody>
      </p:sp>
    </p:spTree>
    <p:extLst>
      <p:ext uri="{BB962C8B-B14F-4D97-AF65-F5344CB8AC3E}">
        <p14:creationId xmlns:p14="http://schemas.microsoft.com/office/powerpoint/2010/main" val="1177481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31.svg"/><Relationship Id="rId4" Type="http://schemas.openxmlformats.org/officeDocument/2006/relationships/image" Target="../media/image7.sv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5.svg"/><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6.png"/><Relationship Id="rId7" Type="http://schemas.openxmlformats.org/officeDocument/2006/relationships/image" Target="../media/image4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7.sv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 Id="rId9" Type="http://schemas.openxmlformats.org/officeDocument/2006/relationships/image" Target="../media/image43.sv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 Id="rId9" Type="http://schemas.openxmlformats.org/officeDocument/2006/relationships/image" Target="../media/image45.sv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 Id="rId9" Type="http://schemas.openxmlformats.org/officeDocument/2006/relationships/image" Target="../media/image48.sv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7.sv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7.svg"/></Relationships>
</file>

<file path=ppt/slides/_rels/slide2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6.png"/><Relationship Id="rId7" Type="http://schemas.openxmlformats.org/officeDocument/2006/relationships/image" Target="../media/image47.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53.svg"/><Relationship Id="rId4" Type="http://schemas.openxmlformats.org/officeDocument/2006/relationships/image" Target="../media/image7.sv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2.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jpeg"/><Relationship Id="rId7" Type="http://schemas.openxmlformats.org/officeDocument/2006/relationships/image" Target="../media/image5.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97" r="-15597"/>
            </a:stretch>
          </a:blipFill>
        </p:spPr>
      </p:sp>
      <p:grpSp>
        <p:nvGrpSpPr>
          <p:cNvPr id="3" name="Group 3"/>
          <p:cNvGrpSpPr/>
          <p:nvPr/>
        </p:nvGrpSpPr>
        <p:grpSpPr>
          <a:xfrm>
            <a:off x="-985362" y="4827551"/>
            <a:ext cx="5902101" cy="7974702"/>
            <a:chOff x="0" y="0"/>
            <a:chExt cx="7869467" cy="10632936"/>
          </a:xfrm>
        </p:grpSpPr>
        <p:sp>
          <p:nvSpPr>
            <p:cNvPr id="4" name="Freeform 4"/>
            <p:cNvSpPr/>
            <p:nvPr/>
          </p:nvSpPr>
          <p:spPr>
            <a:xfrm>
              <a:off x="0" y="0"/>
              <a:ext cx="7869467" cy="7869467"/>
            </a:xfrm>
            <a:custGeom>
              <a:avLst/>
              <a:gdLst/>
              <a:ahLst/>
              <a:cxnLst/>
              <a:rect l="l" t="t" r="r" b="b"/>
              <a:pathLst>
                <a:path w="7869467" h="7869467">
                  <a:moveTo>
                    <a:pt x="0" y="0"/>
                  </a:moveTo>
                  <a:lnTo>
                    <a:pt x="7869467" y="0"/>
                  </a:lnTo>
                  <a:lnTo>
                    <a:pt x="7869467" y="7869467"/>
                  </a:lnTo>
                  <a:lnTo>
                    <a:pt x="0" y="78694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313695" y="6497867"/>
              <a:ext cx="7555772" cy="4135068"/>
            </a:xfrm>
            <a:custGeom>
              <a:avLst/>
              <a:gdLst/>
              <a:ahLst/>
              <a:cxnLst/>
              <a:rect l="l" t="t" r="r" b="b"/>
              <a:pathLst>
                <a:path w="7555772" h="4135068">
                  <a:moveTo>
                    <a:pt x="0" y="0"/>
                  </a:moveTo>
                  <a:lnTo>
                    <a:pt x="7555772" y="0"/>
                  </a:lnTo>
                  <a:lnTo>
                    <a:pt x="7555772" y="4135069"/>
                  </a:lnTo>
                  <a:lnTo>
                    <a:pt x="0" y="41350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6" name="Freeform 6"/>
          <p:cNvSpPr/>
          <p:nvPr/>
        </p:nvSpPr>
        <p:spPr>
          <a:xfrm flipH="1" flipV="1">
            <a:off x="16884370" y="7044598"/>
            <a:ext cx="4054948" cy="4114800"/>
          </a:xfrm>
          <a:custGeom>
            <a:avLst/>
            <a:gdLst/>
            <a:ahLst/>
            <a:cxnLst/>
            <a:rect l="l" t="t" r="r" b="b"/>
            <a:pathLst>
              <a:path w="4054948" h="4114800">
                <a:moveTo>
                  <a:pt x="4054949" y="4114800"/>
                </a:moveTo>
                <a:lnTo>
                  <a:pt x="0" y="4114800"/>
                </a:lnTo>
                <a:lnTo>
                  <a:pt x="0" y="0"/>
                </a:lnTo>
                <a:lnTo>
                  <a:pt x="4054949" y="0"/>
                </a:lnTo>
                <a:lnTo>
                  <a:pt x="4054949" y="411480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0" y="0"/>
            <a:ext cx="3316850" cy="2085705"/>
          </a:xfrm>
          <a:custGeom>
            <a:avLst/>
            <a:gdLst/>
            <a:ahLst/>
            <a:cxnLst/>
            <a:rect l="l" t="t" r="r" b="b"/>
            <a:pathLst>
              <a:path w="3316850" h="2085705">
                <a:moveTo>
                  <a:pt x="0" y="0"/>
                </a:moveTo>
                <a:lnTo>
                  <a:pt x="3316850" y="0"/>
                </a:lnTo>
                <a:lnTo>
                  <a:pt x="3316850" y="2085705"/>
                </a:lnTo>
                <a:lnTo>
                  <a:pt x="0" y="2085705"/>
                </a:lnTo>
                <a:lnTo>
                  <a:pt x="0" y="0"/>
                </a:lnTo>
                <a:close/>
              </a:path>
            </a:pathLst>
          </a:custGeom>
          <a:blipFill>
            <a:blip r:embed="rId9"/>
            <a:stretch>
              <a:fillRect/>
            </a:stretch>
          </a:blipFill>
        </p:spPr>
      </p:sp>
      <p:sp>
        <p:nvSpPr>
          <p:cNvPr id="8" name="TextBox 8"/>
          <p:cNvSpPr txBox="1"/>
          <p:nvPr/>
        </p:nvSpPr>
        <p:spPr>
          <a:xfrm>
            <a:off x="2660975" y="312602"/>
            <a:ext cx="14223395" cy="1384300"/>
          </a:xfrm>
          <a:prstGeom prst="rect">
            <a:avLst/>
          </a:prstGeom>
        </p:spPr>
        <p:txBody>
          <a:bodyPr lIns="0" tIns="0" rIns="0" bIns="0" rtlCol="0" anchor="t">
            <a:spAutoFit/>
          </a:bodyPr>
          <a:lstStyle/>
          <a:p>
            <a:pPr algn="ctr">
              <a:lnSpc>
                <a:spcPts val="5599"/>
              </a:lnSpc>
            </a:pPr>
            <a:r>
              <a:rPr lang="en-US" sz="3999">
                <a:solidFill>
                  <a:srgbClr val="000000"/>
                </a:solidFill>
                <a:latin typeface="Assistant"/>
                <a:ea typeface="Assistant"/>
                <a:cs typeface="Assistant"/>
                <a:sym typeface="Assistant"/>
              </a:rPr>
              <a:t>Ho Chi Minh University of Foreign Languages and Information Technology  </a:t>
            </a:r>
          </a:p>
        </p:txBody>
      </p:sp>
      <p:sp>
        <p:nvSpPr>
          <p:cNvPr id="9" name="TextBox 9"/>
          <p:cNvSpPr txBox="1"/>
          <p:nvPr/>
        </p:nvSpPr>
        <p:spPr>
          <a:xfrm>
            <a:off x="5684214" y="7806425"/>
            <a:ext cx="8176918" cy="590091"/>
          </a:xfrm>
          <a:prstGeom prst="rect">
            <a:avLst/>
          </a:prstGeom>
        </p:spPr>
        <p:txBody>
          <a:bodyPr lIns="0" tIns="0" rIns="0" bIns="0" rtlCol="0" anchor="t">
            <a:spAutoFit/>
          </a:bodyPr>
          <a:lstStyle/>
          <a:p>
            <a:pPr algn="ctr">
              <a:lnSpc>
                <a:spcPts val="4481"/>
              </a:lnSpc>
            </a:pPr>
            <a:r>
              <a:rPr lang="en-US" sz="4481" spc="67">
                <a:solidFill>
                  <a:srgbClr val="0D1C38"/>
                </a:solidFill>
                <a:latin typeface="Assistant"/>
                <a:ea typeface="Assistant"/>
                <a:cs typeface="Assistant"/>
                <a:sym typeface="Assistant"/>
              </a:rPr>
              <a:t>Presented by: Nguyen Duc Chau</a:t>
            </a:r>
          </a:p>
        </p:txBody>
      </p:sp>
      <p:sp>
        <p:nvSpPr>
          <p:cNvPr id="10" name="TextBox 10"/>
          <p:cNvSpPr txBox="1"/>
          <p:nvPr/>
        </p:nvSpPr>
        <p:spPr>
          <a:xfrm>
            <a:off x="1658425" y="3082426"/>
            <a:ext cx="15706650" cy="2870201"/>
          </a:xfrm>
          <a:prstGeom prst="rect">
            <a:avLst/>
          </a:prstGeom>
        </p:spPr>
        <p:txBody>
          <a:bodyPr lIns="0" tIns="0" rIns="0" bIns="0" rtlCol="0" anchor="t">
            <a:spAutoFit/>
          </a:bodyPr>
          <a:lstStyle/>
          <a:p>
            <a:pPr algn="ctr">
              <a:lnSpc>
                <a:spcPts val="7699"/>
              </a:lnSpc>
            </a:pPr>
            <a:r>
              <a:rPr lang="en-US" sz="5499" b="1">
                <a:solidFill>
                  <a:srgbClr val="000000"/>
                </a:solidFill>
                <a:latin typeface="Assistant Bold"/>
                <a:ea typeface="Assistant Bold"/>
                <a:cs typeface="Assistant Bold"/>
                <a:sym typeface="Assistant Bold"/>
              </a:rPr>
              <a:t>Transinterpretation Pedagogy and Application of Artificial Intelligence for better motivation: Empirical Evidence from TMT Exercises</a:t>
            </a:r>
          </a:p>
        </p:txBody>
      </p:sp>
      <p:sp>
        <p:nvSpPr>
          <p:cNvPr id="11" name="TextBox 11"/>
          <p:cNvSpPr txBox="1"/>
          <p:nvPr/>
        </p:nvSpPr>
        <p:spPr>
          <a:xfrm>
            <a:off x="13527305" y="9756139"/>
            <a:ext cx="4008072" cy="530861"/>
          </a:xfrm>
          <a:prstGeom prst="rect">
            <a:avLst/>
          </a:prstGeom>
        </p:spPr>
        <p:txBody>
          <a:bodyPr lIns="0" tIns="0" rIns="0" bIns="0" rtlCol="0" anchor="t">
            <a:spAutoFit/>
          </a:bodyPr>
          <a:lstStyle/>
          <a:p>
            <a:pPr algn="l">
              <a:lnSpc>
                <a:spcPts val="4339"/>
              </a:lnSpc>
            </a:pPr>
            <a:r>
              <a:rPr lang="en-US" sz="3099">
                <a:solidFill>
                  <a:srgbClr val="000000"/>
                </a:solidFill>
                <a:latin typeface="Assistant"/>
                <a:ea typeface="Assistant"/>
                <a:cs typeface="Assistant"/>
                <a:sym typeface="Assistant"/>
              </a:rPr>
              <a:t>www.HUFLIT.edu.vn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grpSp>
        <p:nvGrpSpPr>
          <p:cNvPr id="3" name="Group 3"/>
          <p:cNvGrpSpPr/>
          <p:nvPr/>
        </p:nvGrpSpPr>
        <p:grpSpPr>
          <a:xfrm>
            <a:off x="528195" y="251678"/>
            <a:ext cx="17231611" cy="9843501"/>
            <a:chOff x="0" y="0"/>
            <a:chExt cx="4538367" cy="2592527"/>
          </a:xfrm>
        </p:grpSpPr>
        <p:sp>
          <p:nvSpPr>
            <p:cNvPr id="4" name="Freeform 4"/>
            <p:cNvSpPr/>
            <p:nvPr/>
          </p:nvSpPr>
          <p:spPr>
            <a:xfrm>
              <a:off x="0" y="0"/>
              <a:ext cx="4538367" cy="2592527"/>
            </a:xfrm>
            <a:custGeom>
              <a:avLst/>
              <a:gdLst/>
              <a:ahLst/>
              <a:cxnLst/>
              <a:rect l="l" t="t" r="r" b="b"/>
              <a:pathLst>
                <a:path w="4538367" h="2592527">
                  <a:moveTo>
                    <a:pt x="0" y="0"/>
                  </a:moveTo>
                  <a:lnTo>
                    <a:pt x="4538367" y="0"/>
                  </a:lnTo>
                  <a:lnTo>
                    <a:pt x="4538367" y="2592527"/>
                  </a:lnTo>
                  <a:lnTo>
                    <a:pt x="0" y="2592527"/>
                  </a:lnTo>
                  <a:close/>
                </a:path>
              </a:pathLst>
            </a:custGeom>
            <a:solidFill>
              <a:srgbClr val="FEFEFE"/>
            </a:solidFill>
          </p:spPr>
          <p:txBody>
            <a:bodyPr/>
            <a:lstStyle/>
            <a:p>
              <a:endParaRPr lang="en-US" dirty="0"/>
            </a:p>
          </p:txBody>
        </p:sp>
        <p:sp>
          <p:nvSpPr>
            <p:cNvPr id="5" name="TextBox 5"/>
            <p:cNvSpPr txBox="1"/>
            <p:nvPr/>
          </p:nvSpPr>
          <p:spPr>
            <a:xfrm>
              <a:off x="0" y="57150"/>
              <a:ext cx="4538367" cy="2535377"/>
            </a:xfrm>
            <a:prstGeom prst="rect">
              <a:avLst/>
            </a:prstGeom>
          </p:spPr>
          <p:txBody>
            <a:bodyPr lIns="50800" tIns="50800" rIns="50800" bIns="50800" rtlCol="0" anchor="ctr"/>
            <a:lstStyle/>
            <a:p>
              <a:pPr algn="ctr">
                <a:lnSpc>
                  <a:spcPts val="2481"/>
                </a:lnSpc>
              </a:pPr>
              <a:endParaRPr/>
            </a:p>
          </p:txBody>
        </p:sp>
      </p:grpSp>
      <p:sp>
        <p:nvSpPr>
          <p:cNvPr id="6" name="Freeform 6"/>
          <p:cNvSpPr/>
          <p:nvPr/>
        </p:nvSpPr>
        <p:spPr>
          <a:xfrm flipH="1" flipV="1">
            <a:off x="16310046" y="-23128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6630940" y="38642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0800000">
            <a:off x="10534263" y="9258300"/>
            <a:ext cx="6036256" cy="3303478"/>
          </a:xfrm>
          <a:custGeom>
            <a:avLst/>
            <a:gdLst/>
            <a:ahLst/>
            <a:cxnLst/>
            <a:rect l="l" t="t" r="r" b="b"/>
            <a:pathLst>
              <a:path w="6036256" h="3303478">
                <a:moveTo>
                  <a:pt x="0" y="0"/>
                </a:moveTo>
                <a:lnTo>
                  <a:pt x="6036256" y="0"/>
                </a:lnTo>
                <a:lnTo>
                  <a:pt x="6036256" y="3303478"/>
                </a:lnTo>
                <a:lnTo>
                  <a:pt x="0" y="33034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724552">
            <a:off x="14541995" y="6668077"/>
            <a:ext cx="2428179" cy="2158045"/>
          </a:xfrm>
          <a:custGeom>
            <a:avLst/>
            <a:gdLst/>
            <a:ahLst/>
            <a:cxnLst/>
            <a:rect l="l" t="t" r="r" b="b"/>
            <a:pathLst>
              <a:path w="2428179" h="2158045">
                <a:moveTo>
                  <a:pt x="0" y="0"/>
                </a:moveTo>
                <a:lnTo>
                  <a:pt x="2428179" y="0"/>
                </a:lnTo>
                <a:lnTo>
                  <a:pt x="2428179" y="2158044"/>
                </a:lnTo>
                <a:lnTo>
                  <a:pt x="0" y="2158044"/>
                </a:lnTo>
                <a:lnTo>
                  <a:pt x="0" y="0"/>
                </a:lnTo>
                <a:close/>
              </a:path>
            </a:pathLst>
          </a:custGeom>
          <a:blipFill>
            <a:blip r:embed="rId7"/>
            <a:stretch>
              <a:fillRect/>
            </a:stretch>
          </a:blipFill>
        </p:spPr>
      </p:sp>
      <p:sp>
        <p:nvSpPr>
          <p:cNvPr id="10" name="TextBox 10"/>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1" name="TextBox 11"/>
          <p:cNvSpPr txBox="1"/>
          <p:nvPr/>
        </p:nvSpPr>
        <p:spPr>
          <a:xfrm>
            <a:off x="1217465" y="1196451"/>
            <a:ext cx="4927457" cy="320218"/>
          </a:xfrm>
          <a:prstGeom prst="rect">
            <a:avLst/>
          </a:prstGeom>
        </p:spPr>
        <p:txBody>
          <a:bodyPr lIns="0" tIns="0" rIns="0" bIns="0" rtlCol="0" anchor="t">
            <a:spAutoFit/>
          </a:bodyPr>
          <a:lstStyle/>
          <a:p>
            <a:pPr algn="l">
              <a:lnSpc>
                <a:spcPts val="2481"/>
              </a:lnSpc>
            </a:pPr>
            <a:r>
              <a:rPr lang="en-US" sz="2481" spc="37">
                <a:solidFill>
                  <a:srgbClr val="0D1C38"/>
                </a:solidFill>
                <a:latin typeface="Assistant"/>
                <a:ea typeface="Assistant"/>
                <a:cs typeface="Assistant"/>
                <a:sym typeface="Assistant"/>
              </a:rPr>
              <a:t>Presented by: Nguyen Duc Chau</a:t>
            </a:r>
          </a:p>
        </p:txBody>
      </p:sp>
      <p:sp>
        <p:nvSpPr>
          <p:cNvPr id="12" name="TextBox 12"/>
          <p:cNvSpPr txBox="1"/>
          <p:nvPr/>
        </p:nvSpPr>
        <p:spPr>
          <a:xfrm>
            <a:off x="1217465" y="2338795"/>
            <a:ext cx="14538620" cy="813435"/>
          </a:xfrm>
          <a:prstGeom prst="rect">
            <a:avLst/>
          </a:prstGeom>
        </p:spPr>
        <p:txBody>
          <a:bodyPr lIns="0" tIns="0" rIns="0" bIns="0" rtlCol="0" anchor="t">
            <a:spAutoFit/>
          </a:bodyPr>
          <a:lstStyle/>
          <a:p>
            <a:pPr algn="l">
              <a:lnSpc>
                <a:spcPts val="5759"/>
              </a:lnSpc>
            </a:pPr>
            <a:r>
              <a:rPr lang="en-US" sz="7199" i="1" u="sng">
                <a:solidFill>
                  <a:srgbClr val="0D1C38"/>
                </a:solidFill>
                <a:latin typeface="Roca One Italics"/>
                <a:ea typeface="Roca One Italics"/>
                <a:cs typeface="Roca One Italics"/>
                <a:sym typeface="Roca One Italics"/>
              </a:rPr>
              <a:t> AI in academic writing pedagogy</a:t>
            </a:r>
          </a:p>
        </p:txBody>
      </p:sp>
      <p:sp>
        <p:nvSpPr>
          <p:cNvPr id="13" name="TextBox 13"/>
          <p:cNvSpPr txBox="1"/>
          <p:nvPr/>
        </p:nvSpPr>
        <p:spPr>
          <a:xfrm>
            <a:off x="3447670" y="4116806"/>
            <a:ext cx="7898024" cy="587376"/>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generate linguistically coherent prose</a:t>
            </a:r>
          </a:p>
        </p:txBody>
      </p:sp>
      <p:sp>
        <p:nvSpPr>
          <p:cNvPr id="14" name="TextBox 14"/>
          <p:cNvSpPr txBox="1"/>
          <p:nvPr/>
        </p:nvSpPr>
        <p:spPr>
          <a:xfrm>
            <a:off x="3447670" y="5308100"/>
            <a:ext cx="14443783" cy="587376"/>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assist with grammar correction, paraphrasing, and structural organization</a:t>
            </a:r>
          </a:p>
        </p:txBody>
      </p:sp>
      <p:sp>
        <p:nvSpPr>
          <p:cNvPr id="15" name="TextBox 15"/>
          <p:cNvSpPr txBox="1"/>
          <p:nvPr/>
        </p:nvSpPr>
        <p:spPr>
          <a:xfrm>
            <a:off x="3447670" y="6499394"/>
            <a:ext cx="11487530" cy="593111"/>
          </a:xfrm>
          <a:prstGeom prst="rect">
            <a:avLst/>
          </a:prstGeom>
        </p:spPr>
        <p:txBody>
          <a:bodyPr wrap="square" lIns="0" tIns="0" rIns="0" bIns="0" rtlCol="0" anchor="t">
            <a:spAutoFit/>
          </a:bodyPr>
          <a:lstStyle/>
          <a:p>
            <a:pPr>
              <a:lnSpc>
                <a:spcPts val="4899"/>
              </a:lnSpc>
              <a:spcBef>
                <a:spcPct val="0"/>
              </a:spcBef>
            </a:pPr>
            <a:r>
              <a:rPr lang="en-US" sz="3499" dirty="0">
                <a:solidFill>
                  <a:srgbClr val="000000"/>
                </a:solidFill>
                <a:latin typeface="Assistant"/>
                <a:ea typeface="Assistant"/>
                <a:cs typeface="Assistant"/>
                <a:sym typeface="Assistant"/>
              </a:rPr>
              <a:t>function as a drafting assistant </a:t>
            </a:r>
            <a:r>
              <a:rPr lang="en-US" sz="3600" dirty="0"/>
              <a:t>(</a:t>
            </a:r>
            <a:r>
              <a:rPr lang="en-US" sz="3600" dirty="0" err="1"/>
              <a:t>Kasneci</a:t>
            </a:r>
            <a:r>
              <a:rPr lang="en-US" sz="3600" dirty="0"/>
              <a:t> et al., 2023)</a:t>
            </a:r>
            <a:r>
              <a:rPr lang="en-US" sz="3600" dirty="0">
                <a:solidFill>
                  <a:srgbClr val="000000"/>
                </a:solidFill>
                <a:latin typeface="Assistant"/>
                <a:ea typeface="Assistant"/>
                <a:cs typeface="Assistant"/>
                <a:sym typeface="Assistant"/>
              </a:rPr>
              <a:t> </a:t>
            </a:r>
          </a:p>
        </p:txBody>
      </p:sp>
      <p:grpSp>
        <p:nvGrpSpPr>
          <p:cNvPr id="16" name="Group 16"/>
          <p:cNvGrpSpPr/>
          <p:nvPr/>
        </p:nvGrpSpPr>
        <p:grpSpPr>
          <a:xfrm>
            <a:off x="2230197" y="4010756"/>
            <a:ext cx="979826" cy="856626"/>
            <a:chOff x="0" y="0"/>
            <a:chExt cx="1062990" cy="1062990"/>
          </a:xfrm>
        </p:grpSpPr>
        <p:sp>
          <p:nvSpPr>
            <p:cNvPr id="17" name="Freeform 17"/>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grpSp>
        <p:nvGrpSpPr>
          <p:cNvPr id="18" name="Group 18"/>
          <p:cNvGrpSpPr/>
          <p:nvPr/>
        </p:nvGrpSpPr>
        <p:grpSpPr>
          <a:xfrm>
            <a:off x="2230197" y="5143500"/>
            <a:ext cx="979826" cy="856626"/>
            <a:chOff x="0" y="0"/>
            <a:chExt cx="1062990" cy="1062990"/>
          </a:xfrm>
        </p:grpSpPr>
        <p:sp>
          <p:nvSpPr>
            <p:cNvPr id="19" name="Freeform 19"/>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grpSp>
        <p:nvGrpSpPr>
          <p:cNvPr id="20" name="Group 20"/>
          <p:cNvGrpSpPr/>
          <p:nvPr/>
        </p:nvGrpSpPr>
        <p:grpSpPr>
          <a:xfrm>
            <a:off x="2230197" y="6276244"/>
            <a:ext cx="979826" cy="856626"/>
            <a:chOff x="0" y="0"/>
            <a:chExt cx="1062990" cy="1062990"/>
          </a:xfrm>
        </p:grpSpPr>
        <p:sp>
          <p:nvSpPr>
            <p:cNvPr id="21" name="Freeform 21"/>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grpSp>
        <p:nvGrpSpPr>
          <p:cNvPr id="3" name="Group 3"/>
          <p:cNvGrpSpPr/>
          <p:nvPr/>
        </p:nvGrpSpPr>
        <p:grpSpPr>
          <a:xfrm>
            <a:off x="659843" y="443499"/>
            <a:ext cx="17231611" cy="9843501"/>
            <a:chOff x="0" y="0"/>
            <a:chExt cx="4538367" cy="2592527"/>
          </a:xfrm>
        </p:grpSpPr>
        <p:sp>
          <p:nvSpPr>
            <p:cNvPr id="4" name="Freeform 4"/>
            <p:cNvSpPr/>
            <p:nvPr/>
          </p:nvSpPr>
          <p:spPr>
            <a:xfrm>
              <a:off x="0" y="0"/>
              <a:ext cx="4538367" cy="2592527"/>
            </a:xfrm>
            <a:custGeom>
              <a:avLst/>
              <a:gdLst/>
              <a:ahLst/>
              <a:cxnLst/>
              <a:rect l="l" t="t" r="r" b="b"/>
              <a:pathLst>
                <a:path w="4538367" h="2592527">
                  <a:moveTo>
                    <a:pt x="0" y="0"/>
                  </a:moveTo>
                  <a:lnTo>
                    <a:pt x="4538367" y="0"/>
                  </a:lnTo>
                  <a:lnTo>
                    <a:pt x="4538367" y="2592527"/>
                  </a:lnTo>
                  <a:lnTo>
                    <a:pt x="0" y="2592527"/>
                  </a:lnTo>
                  <a:close/>
                </a:path>
              </a:pathLst>
            </a:custGeom>
            <a:solidFill>
              <a:srgbClr val="FEFEFE"/>
            </a:solidFill>
          </p:spPr>
        </p:sp>
        <p:sp>
          <p:nvSpPr>
            <p:cNvPr id="5" name="TextBox 5"/>
            <p:cNvSpPr txBox="1"/>
            <p:nvPr/>
          </p:nvSpPr>
          <p:spPr>
            <a:xfrm>
              <a:off x="0" y="57150"/>
              <a:ext cx="4538367" cy="2535377"/>
            </a:xfrm>
            <a:prstGeom prst="rect">
              <a:avLst/>
            </a:prstGeom>
          </p:spPr>
          <p:txBody>
            <a:bodyPr lIns="50800" tIns="50800" rIns="50800" bIns="50800" rtlCol="0" anchor="ctr"/>
            <a:lstStyle/>
            <a:p>
              <a:pPr algn="ctr">
                <a:lnSpc>
                  <a:spcPts val="2481"/>
                </a:lnSpc>
              </a:pPr>
              <a:endParaRPr/>
            </a:p>
          </p:txBody>
        </p:sp>
      </p:grpSp>
      <p:sp>
        <p:nvSpPr>
          <p:cNvPr id="6" name="Freeform 6"/>
          <p:cNvSpPr/>
          <p:nvPr/>
        </p:nvSpPr>
        <p:spPr>
          <a:xfrm flipH="1" flipV="1">
            <a:off x="16310046" y="-23128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6630940" y="38642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0800000">
            <a:off x="5820041" y="9044634"/>
            <a:ext cx="6036256" cy="3303478"/>
          </a:xfrm>
          <a:custGeom>
            <a:avLst/>
            <a:gdLst/>
            <a:ahLst/>
            <a:cxnLst/>
            <a:rect l="l" t="t" r="r" b="b"/>
            <a:pathLst>
              <a:path w="6036256" h="3303478">
                <a:moveTo>
                  <a:pt x="0" y="0"/>
                </a:moveTo>
                <a:lnTo>
                  <a:pt x="6036257" y="0"/>
                </a:lnTo>
                <a:lnTo>
                  <a:pt x="6036257" y="3303478"/>
                </a:lnTo>
                <a:lnTo>
                  <a:pt x="0" y="33034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876008">
            <a:off x="15791786" y="7460984"/>
            <a:ext cx="1844101" cy="2263963"/>
          </a:xfrm>
          <a:custGeom>
            <a:avLst/>
            <a:gdLst/>
            <a:ahLst/>
            <a:cxnLst/>
            <a:rect l="l" t="t" r="r" b="b"/>
            <a:pathLst>
              <a:path w="1844101" h="2263963">
                <a:moveTo>
                  <a:pt x="0" y="0"/>
                </a:moveTo>
                <a:lnTo>
                  <a:pt x="1844101" y="0"/>
                </a:lnTo>
                <a:lnTo>
                  <a:pt x="1844101" y="2263964"/>
                </a:lnTo>
                <a:lnTo>
                  <a:pt x="0" y="22639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2295245" y="2153995"/>
            <a:ext cx="9559952" cy="813493"/>
          </a:xfrm>
          <a:prstGeom prst="rect">
            <a:avLst/>
          </a:prstGeom>
        </p:spPr>
        <p:txBody>
          <a:bodyPr lIns="0" tIns="0" rIns="0" bIns="0" rtlCol="0" anchor="t">
            <a:spAutoFit/>
          </a:bodyPr>
          <a:lstStyle/>
          <a:p>
            <a:pPr algn="l">
              <a:lnSpc>
                <a:spcPts val="5760"/>
              </a:lnSpc>
            </a:pPr>
            <a:r>
              <a:rPr lang="en-US" sz="7201" i="1" u="sng">
                <a:solidFill>
                  <a:srgbClr val="0D1C38"/>
                </a:solidFill>
                <a:latin typeface="Roca One Italics"/>
                <a:ea typeface="Roca One Italics"/>
                <a:cs typeface="Roca One Italics"/>
                <a:sym typeface="Roca One Italics"/>
              </a:rPr>
              <a:t>AI drawbacks:</a:t>
            </a:r>
          </a:p>
        </p:txBody>
      </p:sp>
      <p:sp>
        <p:nvSpPr>
          <p:cNvPr id="11" name="TextBox 11"/>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2" name="TextBox 12"/>
          <p:cNvSpPr txBox="1"/>
          <p:nvPr/>
        </p:nvSpPr>
        <p:spPr>
          <a:xfrm>
            <a:off x="1217465" y="1196451"/>
            <a:ext cx="4927457" cy="320218"/>
          </a:xfrm>
          <a:prstGeom prst="rect">
            <a:avLst/>
          </a:prstGeom>
        </p:spPr>
        <p:txBody>
          <a:bodyPr lIns="0" tIns="0" rIns="0" bIns="0" rtlCol="0" anchor="t">
            <a:spAutoFit/>
          </a:bodyPr>
          <a:lstStyle/>
          <a:p>
            <a:pPr algn="l">
              <a:lnSpc>
                <a:spcPts val="2481"/>
              </a:lnSpc>
            </a:pPr>
            <a:r>
              <a:rPr lang="en-US" sz="2481" spc="37">
                <a:solidFill>
                  <a:srgbClr val="0D1C38"/>
                </a:solidFill>
                <a:latin typeface="Assistant"/>
                <a:ea typeface="Assistant"/>
                <a:cs typeface="Assistant"/>
                <a:sym typeface="Assistant"/>
              </a:rPr>
              <a:t>Presented by: Nguyen Duc Chau</a:t>
            </a:r>
          </a:p>
        </p:txBody>
      </p:sp>
      <p:sp>
        <p:nvSpPr>
          <p:cNvPr id="13" name="TextBox 13"/>
          <p:cNvSpPr txBox="1"/>
          <p:nvPr/>
        </p:nvSpPr>
        <p:spPr>
          <a:xfrm>
            <a:off x="2604212" y="3807679"/>
            <a:ext cx="13079577" cy="587376"/>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Does not possess semantic intentionality or communicative awareness</a:t>
            </a:r>
          </a:p>
        </p:txBody>
      </p:sp>
      <p:sp>
        <p:nvSpPr>
          <p:cNvPr id="14" name="TextBox 14"/>
          <p:cNvSpPr txBox="1"/>
          <p:nvPr/>
        </p:nvSpPr>
        <p:spPr>
          <a:xfrm>
            <a:off x="2604212" y="5108889"/>
            <a:ext cx="14249978" cy="587376"/>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Weaken learners’ critical thinking, rhetorical awareness, and authorial voice </a:t>
            </a:r>
          </a:p>
        </p:txBody>
      </p:sp>
      <p:sp>
        <p:nvSpPr>
          <p:cNvPr id="15" name="TextBox 15"/>
          <p:cNvSpPr txBox="1"/>
          <p:nvPr/>
        </p:nvSpPr>
        <p:spPr>
          <a:xfrm>
            <a:off x="2604212" y="6380808"/>
            <a:ext cx="15676490" cy="1217769"/>
          </a:xfrm>
          <a:prstGeom prst="rect">
            <a:avLst/>
          </a:prstGeom>
        </p:spPr>
        <p:txBody>
          <a:bodyPr lIns="0" tIns="0" rIns="0" bIns="0" rtlCol="0" anchor="t">
            <a:spAutoFit/>
          </a:bodyPr>
          <a:lstStyle/>
          <a:p>
            <a:pPr algn="l">
              <a:lnSpc>
                <a:spcPts val="4899"/>
              </a:lnSpc>
              <a:spcBef>
                <a:spcPct val="0"/>
              </a:spcBef>
            </a:pPr>
            <a:r>
              <a:rPr lang="en-US" sz="3499" dirty="0">
                <a:solidFill>
                  <a:srgbClr val="000000"/>
                </a:solidFill>
                <a:latin typeface="Assistant"/>
                <a:ea typeface="Assistant"/>
                <a:cs typeface="Assistant"/>
                <a:sym typeface="Assistant"/>
              </a:rPr>
              <a:t>Raise concerns regarding plagiarism, authorship ambiguity, and academic </a:t>
            </a:r>
          </a:p>
          <a:p>
            <a:pPr>
              <a:lnSpc>
                <a:spcPts val="4899"/>
              </a:lnSpc>
              <a:spcBef>
                <a:spcPct val="0"/>
              </a:spcBef>
            </a:pPr>
            <a:r>
              <a:rPr lang="en-US" sz="3499" dirty="0">
                <a:solidFill>
                  <a:srgbClr val="000000"/>
                </a:solidFill>
                <a:latin typeface="Assistant"/>
                <a:ea typeface="Assistant"/>
                <a:cs typeface="Assistant"/>
                <a:sym typeface="Assistant"/>
              </a:rPr>
              <a:t>Integrity </a:t>
            </a:r>
            <a:r>
              <a:rPr lang="en-US" sz="3600" dirty="0"/>
              <a:t>(Bender et al., 2021)</a:t>
            </a:r>
            <a:endParaRPr lang="en-US" sz="3600" dirty="0">
              <a:solidFill>
                <a:srgbClr val="000000"/>
              </a:solidFill>
              <a:latin typeface="Assistant"/>
              <a:ea typeface="Assistant"/>
              <a:cs typeface="Assistant"/>
              <a:sym typeface="Assistant"/>
            </a:endParaRPr>
          </a:p>
        </p:txBody>
      </p:sp>
      <p:grpSp>
        <p:nvGrpSpPr>
          <p:cNvPr id="16" name="Group 16"/>
          <p:cNvGrpSpPr/>
          <p:nvPr/>
        </p:nvGrpSpPr>
        <p:grpSpPr>
          <a:xfrm>
            <a:off x="1992551" y="3931006"/>
            <a:ext cx="455095" cy="397872"/>
            <a:chOff x="0" y="0"/>
            <a:chExt cx="1062990" cy="1062990"/>
          </a:xfrm>
        </p:grpSpPr>
        <p:sp>
          <p:nvSpPr>
            <p:cNvPr id="17" name="Freeform 17"/>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grpSp>
        <p:nvGrpSpPr>
          <p:cNvPr id="18" name="Group 18"/>
          <p:cNvGrpSpPr/>
          <p:nvPr/>
        </p:nvGrpSpPr>
        <p:grpSpPr>
          <a:xfrm>
            <a:off x="1992551" y="5232215"/>
            <a:ext cx="455095" cy="397872"/>
            <a:chOff x="0" y="0"/>
            <a:chExt cx="1062990" cy="1062990"/>
          </a:xfrm>
        </p:grpSpPr>
        <p:sp>
          <p:nvSpPr>
            <p:cNvPr id="19" name="Freeform 19"/>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grpSp>
        <p:nvGrpSpPr>
          <p:cNvPr id="20" name="Group 20"/>
          <p:cNvGrpSpPr/>
          <p:nvPr/>
        </p:nvGrpSpPr>
        <p:grpSpPr>
          <a:xfrm>
            <a:off x="1992551" y="6533425"/>
            <a:ext cx="455095" cy="397872"/>
            <a:chOff x="0" y="0"/>
            <a:chExt cx="1062990" cy="1062990"/>
          </a:xfrm>
        </p:grpSpPr>
        <p:sp>
          <p:nvSpPr>
            <p:cNvPr id="21" name="Freeform 21"/>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grpSp>
        <p:nvGrpSpPr>
          <p:cNvPr id="3" name="Group 3"/>
          <p:cNvGrpSpPr/>
          <p:nvPr/>
        </p:nvGrpSpPr>
        <p:grpSpPr>
          <a:xfrm>
            <a:off x="659843" y="443499"/>
            <a:ext cx="17231611" cy="9843501"/>
            <a:chOff x="0" y="0"/>
            <a:chExt cx="4538367" cy="2592527"/>
          </a:xfrm>
        </p:grpSpPr>
        <p:sp>
          <p:nvSpPr>
            <p:cNvPr id="4" name="Freeform 4"/>
            <p:cNvSpPr/>
            <p:nvPr/>
          </p:nvSpPr>
          <p:spPr>
            <a:xfrm>
              <a:off x="0" y="0"/>
              <a:ext cx="4538367" cy="2592527"/>
            </a:xfrm>
            <a:custGeom>
              <a:avLst/>
              <a:gdLst/>
              <a:ahLst/>
              <a:cxnLst/>
              <a:rect l="l" t="t" r="r" b="b"/>
              <a:pathLst>
                <a:path w="4538367" h="2592527">
                  <a:moveTo>
                    <a:pt x="0" y="0"/>
                  </a:moveTo>
                  <a:lnTo>
                    <a:pt x="4538367" y="0"/>
                  </a:lnTo>
                  <a:lnTo>
                    <a:pt x="4538367" y="2592527"/>
                  </a:lnTo>
                  <a:lnTo>
                    <a:pt x="0" y="2592527"/>
                  </a:lnTo>
                  <a:close/>
                </a:path>
              </a:pathLst>
            </a:custGeom>
            <a:solidFill>
              <a:srgbClr val="FEFEFE"/>
            </a:solidFill>
          </p:spPr>
        </p:sp>
        <p:sp>
          <p:nvSpPr>
            <p:cNvPr id="5" name="TextBox 5"/>
            <p:cNvSpPr txBox="1"/>
            <p:nvPr/>
          </p:nvSpPr>
          <p:spPr>
            <a:xfrm>
              <a:off x="0" y="57150"/>
              <a:ext cx="4538367" cy="2535377"/>
            </a:xfrm>
            <a:prstGeom prst="rect">
              <a:avLst/>
            </a:prstGeom>
          </p:spPr>
          <p:txBody>
            <a:bodyPr lIns="50800" tIns="50800" rIns="50800" bIns="50800" rtlCol="0" anchor="ctr"/>
            <a:lstStyle/>
            <a:p>
              <a:pPr algn="ctr">
                <a:lnSpc>
                  <a:spcPts val="2481"/>
                </a:lnSpc>
              </a:pPr>
              <a:endParaRPr/>
            </a:p>
          </p:txBody>
        </p:sp>
      </p:grpSp>
      <p:sp>
        <p:nvSpPr>
          <p:cNvPr id="6" name="Freeform 6"/>
          <p:cNvSpPr/>
          <p:nvPr/>
        </p:nvSpPr>
        <p:spPr>
          <a:xfrm flipH="1" flipV="1">
            <a:off x="16310046" y="-23128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6630940" y="38642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0800000">
            <a:off x="7436047" y="9257547"/>
            <a:ext cx="4907278" cy="2685619"/>
          </a:xfrm>
          <a:custGeom>
            <a:avLst/>
            <a:gdLst/>
            <a:ahLst/>
            <a:cxnLst/>
            <a:rect l="l" t="t" r="r" b="b"/>
            <a:pathLst>
              <a:path w="4907278" h="2685619">
                <a:moveTo>
                  <a:pt x="0" y="0"/>
                </a:moveTo>
                <a:lnTo>
                  <a:pt x="4907277" y="0"/>
                </a:lnTo>
                <a:lnTo>
                  <a:pt x="4907277" y="2685620"/>
                </a:lnTo>
                <a:lnTo>
                  <a:pt x="0" y="26856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9" name="Group 9"/>
          <p:cNvGrpSpPr/>
          <p:nvPr/>
        </p:nvGrpSpPr>
        <p:grpSpPr>
          <a:xfrm>
            <a:off x="2735860" y="5172756"/>
            <a:ext cx="455095" cy="397872"/>
            <a:chOff x="0" y="0"/>
            <a:chExt cx="1062990" cy="1062990"/>
          </a:xfrm>
        </p:grpSpPr>
        <p:sp>
          <p:nvSpPr>
            <p:cNvPr id="10" name="Freeform 10"/>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grpSp>
        <p:nvGrpSpPr>
          <p:cNvPr id="11" name="Group 11"/>
          <p:cNvGrpSpPr/>
          <p:nvPr/>
        </p:nvGrpSpPr>
        <p:grpSpPr>
          <a:xfrm>
            <a:off x="2735860" y="6326237"/>
            <a:ext cx="455095" cy="397872"/>
            <a:chOff x="0" y="0"/>
            <a:chExt cx="1062990" cy="1062990"/>
          </a:xfrm>
        </p:grpSpPr>
        <p:sp>
          <p:nvSpPr>
            <p:cNvPr id="12" name="Freeform 12"/>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grpSp>
        <p:nvGrpSpPr>
          <p:cNvPr id="13" name="Group 13"/>
          <p:cNvGrpSpPr/>
          <p:nvPr/>
        </p:nvGrpSpPr>
        <p:grpSpPr>
          <a:xfrm>
            <a:off x="2735860" y="7479719"/>
            <a:ext cx="455095" cy="397872"/>
            <a:chOff x="0" y="0"/>
            <a:chExt cx="1062990" cy="1062990"/>
          </a:xfrm>
        </p:grpSpPr>
        <p:sp>
          <p:nvSpPr>
            <p:cNvPr id="14" name="Freeform 14"/>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
        <p:nvSpPr>
          <p:cNvPr id="15" name="Freeform 15"/>
          <p:cNvSpPr/>
          <p:nvPr/>
        </p:nvSpPr>
        <p:spPr>
          <a:xfrm>
            <a:off x="16713396" y="7019950"/>
            <a:ext cx="5390884" cy="1715281"/>
          </a:xfrm>
          <a:custGeom>
            <a:avLst/>
            <a:gdLst/>
            <a:ahLst/>
            <a:cxnLst/>
            <a:rect l="l" t="t" r="r" b="b"/>
            <a:pathLst>
              <a:path w="5390884" h="1715281">
                <a:moveTo>
                  <a:pt x="0" y="0"/>
                </a:moveTo>
                <a:lnTo>
                  <a:pt x="5390883" y="0"/>
                </a:lnTo>
                <a:lnTo>
                  <a:pt x="5390883" y="1715282"/>
                </a:lnTo>
                <a:lnTo>
                  <a:pt x="0" y="17152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12961265" y="983960"/>
            <a:ext cx="1400609" cy="1232536"/>
          </a:xfrm>
          <a:custGeom>
            <a:avLst/>
            <a:gdLst/>
            <a:ahLst/>
            <a:cxnLst/>
            <a:rect l="l" t="t" r="r" b="b"/>
            <a:pathLst>
              <a:path w="1400609" h="1232536">
                <a:moveTo>
                  <a:pt x="0" y="0"/>
                </a:moveTo>
                <a:lnTo>
                  <a:pt x="1400609" y="0"/>
                </a:lnTo>
                <a:lnTo>
                  <a:pt x="1400609" y="1232537"/>
                </a:lnTo>
                <a:lnTo>
                  <a:pt x="0" y="12325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TextBox 17"/>
          <p:cNvSpPr txBox="1"/>
          <p:nvPr/>
        </p:nvSpPr>
        <p:spPr>
          <a:xfrm>
            <a:off x="2223244" y="2409415"/>
            <a:ext cx="13079577" cy="1384301"/>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Assistant"/>
                <a:ea typeface="Assistant"/>
                <a:cs typeface="Assistant"/>
                <a:sym typeface="Assistant"/>
              </a:rPr>
              <a:t>focuses on controlled manipulation of syntactic and grammatical forms including:</a:t>
            </a:r>
          </a:p>
        </p:txBody>
      </p:sp>
      <p:sp>
        <p:nvSpPr>
          <p:cNvPr id="18" name="Freeform 18"/>
          <p:cNvSpPr/>
          <p:nvPr/>
        </p:nvSpPr>
        <p:spPr>
          <a:xfrm rot="1227684">
            <a:off x="13661570" y="1599155"/>
            <a:ext cx="1400609" cy="1232536"/>
          </a:xfrm>
          <a:custGeom>
            <a:avLst/>
            <a:gdLst/>
            <a:ahLst/>
            <a:cxnLst/>
            <a:rect l="l" t="t" r="r" b="b"/>
            <a:pathLst>
              <a:path w="1400609" h="1232536">
                <a:moveTo>
                  <a:pt x="0" y="0"/>
                </a:moveTo>
                <a:lnTo>
                  <a:pt x="1400609" y="0"/>
                </a:lnTo>
                <a:lnTo>
                  <a:pt x="1400609" y="1232537"/>
                </a:lnTo>
                <a:lnTo>
                  <a:pt x="0" y="12325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9"/>
          <p:cNvSpPr txBox="1"/>
          <p:nvPr/>
        </p:nvSpPr>
        <p:spPr>
          <a:xfrm>
            <a:off x="1028700" y="1304925"/>
            <a:ext cx="10799990" cy="813493"/>
          </a:xfrm>
          <a:prstGeom prst="rect">
            <a:avLst/>
          </a:prstGeom>
        </p:spPr>
        <p:txBody>
          <a:bodyPr lIns="0" tIns="0" rIns="0" bIns="0" rtlCol="0" anchor="t">
            <a:spAutoFit/>
          </a:bodyPr>
          <a:lstStyle/>
          <a:p>
            <a:pPr algn="l">
              <a:lnSpc>
                <a:spcPts val="5760"/>
              </a:lnSpc>
            </a:pPr>
            <a:r>
              <a:rPr lang="en-US" sz="7201" i="1" u="sng">
                <a:solidFill>
                  <a:srgbClr val="0D1C38"/>
                </a:solidFill>
                <a:latin typeface="Roca One Italics"/>
                <a:ea typeface="Roca One Italics"/>
                <a:cs typeface="Roca One Italics"/>
                <a:sym typeface="Roca One Italics"/>
              </a:rPr>
              <a:t>Structural translation</a:t>
            </a:r>
          </a:p>
        </p:txBody>
      </p:sp>
      <p:sp>
        <p:nvSpPr>
          <p:cNvPr id="20" name="TextBox 20"/>
          <p:cNvSpPr txBox="1"/>
          <p:nvPr/>
        </p:nvSpPr>
        <p:spPr>
          <a:xfrm>
            <a:off x="659843" y="9303667"/>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22" name="TextBox 22"/>
          <p:cNvSpPr txBox="1"/>
          <p:nvPr/>
        </p:nvSpPr>
        <p:spPr>
          <a:xfrm>
            <a:off x="3583947" y="4993867"/>
            <a:ext cx="2236094" cy="679451"/>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Assistant"/>
                <a:ea typeface="Assistant"/>
                <a:cs typeface="Assistant"/>
                <a:sym typeface="Assistant"/>
              </a:rPr>
              <a:t>Inversion </a:t>
            </a:r>
          </a:p>
        </p:txBody>
      </p:sp>
      <p:sp>
        <p:nvSpPr>
          <p:cNvPr id="23" name="TextBox 23"/>
          <p:cNvSpPr txBox="1"/>
          <p:nvPr/>
        </p:nvSpPr>
        <p:spPr>
          <a:xfrm>
            <a:off x="3583947" y="6147348"/>
            <a:ext cx="4472189" cy="679451"/>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Assistant"/>
                <a:ea typeface="Assistant"/>
                <a:cs typeface="Assistant"/>
                <a:sym typeface="Assistant"/>
              </a:rPr>
              <a:t>Cleft constructions</a:t>
            </a:r>
          </a:p>
        </p:txBody>
      </p:sp>
      <p:sp>
        <p:nvSpPr>
          <p:cNvPr id="24" name="TextBox 24"/>
          <p:cNvSpPr txBox="1"/>
          <p:nvPr/>
        </p:nvSpPr>
        <p:spPr>
          <a:xfrm>
            <a:off x="9889685" y="4993867"/>
            <a:ext cx="4472189" cy="679451"/>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Assistant"/>
                <a:ea typeface="Assistant"/>
                <a:cs typeface="Assistant"/>
                <a:sym typeface="Assistant"/>
              </a:rPr>
              <a:t>Modality shifts </a:t>
            </a:r>
          </a:p>
        </p:txBody>
      </p:sp>
      <p:sp>
        <p:nvSpPr>
          <p:cNvPr id="25" name="TextBox 25"/>
          <p:cNvSpPr txBox="1"/>
          <p:nvPr/>
        </p:nvSpPr>
        <p:spPr>
          <a:xfrm>
            <a:off x="3583947" y="7303049"/>
            <a:ext cx="4472189" cy="679451"/>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Assistant"/>
                <a:ea typeface="Assistant"/>
                <a:cs typeface="Assistant"/>
                <a:sym typeface="Assistant"/>
              </a:rPr>
              <a:t>Participle clauses</a:t>
            </a:r>
          </a:p>
        </p:txBody>
      </p:sp>
      <p:sp>
        <p:nvSpPr>
          <p:cNvPr id="26" name="TextBox 26"/>
          <p:cNvSpPr txBox="1"/>
          <p:nvPr/>
        </p:nvSpPr>
        <p:spPr>
          <a:xfrm>
            <a:off x="9889685" y="6147348"/>
            <a:ext cx="4472189" cy="679451"/>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Assistant"/>
                <a:ea typeface="Assistant"/>
                <a:cs typeface="Assistant"/>
                <a:sym typeface="Assistant"/>
              </a:rPr>
              <a:t>Nominalization</a:t>
            </a:r>
          </a:p>
        </p:txBody>
      </p:sp>
      <p:grpSp>
        <p:nvGrpSpPr>
          <p:cNvPr id="27" name="Group 27"/>
          <p:cNvGrpSpPr/>
          <p:nvPr/>
        </p:nvGrpSpPr>
        <p:grpSpPr>
          <a:xfrm>
            <a:off x="9144000" y="5070067"/>
            <a:ext cx="455095" cy="397872"/>
            <a:chOff x="0" y="0"/>
            <a:chExt cx="1062990" cy="1062990"/>
          </a:xfrm>
        </p:grpSpPr>
        <p:sp>
          <p:nvSpPr>
            <p:cNvPr id="28" name="Freeform 28"/>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grpSp>
        <p:nvGrpSpPr>
          <p:cNvPr id="29" name="Group 29"/>
          <p:cNvGrpSpPr/>
          <p:nvPr/>
        </p:nvGrpSpPr>
        <p:grpSpPr>
          <a:xfrm>
            <a:off x="9144000" y="6326237"/>
            <a:ext cx="455095" cy="397872"/>
            <a:chOff x="0" y="0"/>
            <a:chExt cx="1062990" cy="1062990"/>
          </a:xfrm>
        </p:grpSpPr>
        <p:sp>
          <p:nvSpPr>
            <p:cNvPr id="30" name="Freeform 30"/>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sp>
        <p:nvSpPr>
          <p:cNvPr id="3" name="Freeform 3"/>
          <p:cNvSpPr/>
          <p:nvPr/>
        </p:nvSpPr>
        <p:spPr>
          <a:xfrm flipH="1" flipV="1">
            <a:off x="16956847" y="-3346688"/>
            <a:ext cx="8623491" cy="8750775"/>
          </a:xfrm>
          <a:custGeom>
            <a:avLst/>
            <a:gdLst/>
            <a:ahLst/>
            <a:cxnLst/>
            <a:rect l="l" t="t" r="r" b="b"/>
            <a:pathLst>
              <a:path w="8623491" h="8750775">
                <a:moveTo>
                  <a:pt x="8623491" y="8750776"/>
                </a:moveTo>
                <a:lnTo>
                  <a:pt x="0" y="8750776"/>
                </a:lnTo>
                <a:lnTo>
                  <a:pt x="0" y="0"/>
                </a:lnTo>
                <a:lnTo>
                  <a:pt x="8623491" y="0"/>
                </a:lnTo>
                <a:lnTo>
                  <a:pt x="8623491" y="8750776"/>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202969" y="38642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0800000">
            <a:off x="7316091" y="9587656"/>
            <a:ext cx="5531806" cy="3027407"/>
          </a:xfrm>
          <a:custGeom>
            <a:avLst/>
            <a:gdLst/>
            <a:ahLst/>
            <a:cxnLst/>
            <a:rect l="l" t="t" r="r" b="b"/>
            <a:pathLst>
              <a:path w="5531806" h="3027407">
                <a:moveTo>
                  <a:pt x="0" y="0"/>
                </a:moveTo>
                <a:lnTo>
                  <a:pt x="5531806" y="0"/>
                </a:lnTo>
                <a:lnTo>
                  <a:pt x="5531806" y="3027407"/>
                </a:lnTo>
                <a:lnTo>
                  <a:pt x="0" y="30274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1635797" y="538936"/>
            <a:ext cx="2424201" cy="2375717"/>
          </a:xfrm>
          <a:custGeom>
            <a:avLst/>
            <a:gdLst/>
            <a:ahLst/>
            <a:cxnLst/>
            <a:rect l="l" t="t" r="r" b="b"/>
            <a:pathLst>
              <a:path w="2424201" h="2375717">
                <a:moveTo>
                  <a:pt x="0" y="0"/>
                </a:moveTo>
                <a:lnTo>
                  <a:pt x="2424201" y="0"/>
                </a:lnTo>
                <a:lnTo>
                  <a:pt x="2424201" y="2375716"/>
                </a:lnTo>
                <a:lnTo>
                  <a:pt x="0" y="23757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12847897" y="763310"/>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9" name="TextBox 9"/>
          <p:cNvSpPr txBox="1"/>
          <p:nvPr/>
        </p:nvSpPr>
        <p:spPr>
          <a:xfrm>
            <a:off x="320299" y="1624967"/>
            <a:ext cx="10449375" cy="813435"/>
          </a:xfrm>
          <a:prstGeom prst="rect">
            <a:avLst/>
          </a:prstGeom>
        </p:spPr>
        <p:txBody>
          <a:bodyPr lIns="0" tIns="0" rIns="0" bIns="0" rtlCol="0" anchor="t">
            <a:spAutoFit/>
          </a:bodyPr>
          <a:lstStyle/>
          <a:p>
            <a:pPr algn="l">
              <a:lnSpc>
                <a:spcPts val="5760"/>
              </a:lnSpc>
            </a:pPr>
            <a:r>
              <a:rPr lang="en-US" sz="7200" i="1" u="sng">
                <a:solidFill>
                  <a:srgbClr val="0E182F"/>
                </a:solidFill>
                <a:latin typeface="Roca One Italics"/>
                <a:ea typeface="Roca One Italics"/>
                <a:cs typeface="Roca One Italics"/>
                <a:sym typeface="Roca One Italics"/>
              </a:rPr>
              <a:t>Theoretical framework</a:t>
            </a:r>
          </a:p>
        </p:txBody>
      </p:sp>
      <p:sp>
        <p:nvSpPr>
          <p:cNvPr id="10" name="TextBox 10"/>
          <p:cNvSpPr txBox="1"/>
          <p:nvPr/>
        </p:nvSpPr>
        <p:spPr>
          <a:xfrm>
            <a:off x="2660736" y="3936999"/>
            <a:ext cx="13079577" cy="1221488"/>
          </a:xfrm>
          <a:prstGeom prst="rect">
            <a:avLst/>
          </a:prstGeom>
        </p:spPr>
        <p:txBody>
          <a:bodyPr lIns="0" tIns="0" rIns="0" bIns="0" rtlCol="0" anchor="t">
            <a:spAutoFit/>
          </a:bodyPr>
          <a:lstStyle/>
          <a:p>
            <a:pPr>
              <a:lnSpc>
                <a:spcPts val="4899"/>
              </a:lnSpc>
              <a:spcBef>
                <a:spcPct val="0"/>
              </a:spcBef>
            </a:pPr>
            <a:r>
              <a:rPr lang="en-US" sz="3499" dirty="0">
                <a:solidFill>
                  <a:srgbClr val="000000"/>
                </a:solidFill>
                <a:latin typeface="Assistant"/>
                <a:ea typeface="Assistant"/>
                <a:cs typeface="Assistant"/>
                <a:sym typeface="Assistant"/>
              </a:rPr>
              <a:t>Knowledge is constructed through interaction, dialogue, and shared problem-solving </a:t>
            </a:r>
            <a:r>
              <a:rPr lang="en-US" sz="3600" dirty="0"/>
              <a:t>(</a:t>
            </a:r>
            <a:r>
              <a:rPr lang="en-US" sz="3600" dirty="0" err="1"/>
              <a:t>Sweller</a:t>
            </a:r>
            <a:r>
              <a:rPr lang="en-US" sz="3600" dirty="0"/>
              <a:t> et al., 2019)</a:t>
            </a:r>
            <a:endParaRPr lang="en-US" sz="3600" dirty="0">
              <a:solidFill>
                <a:srgbClr val="000000"/>
              </a:solidFill>
              <a:latin typeface="Assistant"/>
              <a:ea typeface="Assistant"/>
              <a:cs typeface="Assistant"/>
              <a:sym typeface="Assistant"/>
            </a:endParaRPr>
          </a:p>
        </p:txBody>
      </p:sp>
      <p:sp>
        <p:nvSpPr>
          <p:cNvPr id="11" name="TextBox 11"/>
          <p:cNvSpPr txBox="1"/>
          <p:nvPr/>
        </p:nvSpPr>
        <p:spPr>
          <a:xfrm>
            <a:off x="1028700" y="2838452"/>
            <a:ext cx="9561139" cy="679451"/>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Roca One"/>
                <a:ea typeface="Roca One"/>
                <a:cs typeface="Roca One"/>
                <a:sym typeface="Roca One"/>
              </a:rPr>
              <a:t>Social constructivist theory in TMT</a:t>
            </a:r>
          </a:p>
        </p:txBody>
      </p:sp>
      <p:sp>
        <p:nvSpPr>
          <p:cNvPr id="12" name="TextBox 12"/>
          <p:cNvSpPr txBox="1"/>
          <p:nvPr/>
        </p:nvSpPr>
        <p:spPr>
          <a:xfrm>
            <a:off x="2604212" y="5611392"/>
            <a:ext cx="13079577" cy="1846146"/>
          </a:xfrm>
          <a:prstGeom prst="rect">
            <a:avLst/>
          </a:prstGeom>
        </p:spPr>
        <p:txBody>
          <a:bodyPr lIns="0" tIns="0" rIns="0" bIns="0" rtlCol="0" anchor="t">
            <a:spAutoFit/>
          </a:bodyPr>
          <a:lstStyle/>
          <a:p>
            <a:pPr>
              <a:lnSpc>
                <a:spcPts val="4899"/>
              </a:lnSpc>
              <a:spcBef>
                <a:spcPct val="0"/>
              </a:spcBef>
            </a:pPr>
            <a:r>
              <a:rPr lang="en-US" sz="3499" dirty="0">
                <a:solidFill>
                  <a:srgbClr val="000000"/>
                </a:solidFill>
                <a:latin typeface="Assistant"/>
                <a:ea typeface="Assistant"/>
                <a:cs typeface="Assistant"/>
                <a:sym typeface="Assistant"/>
              </a:rPr>
              <a:t>AI-supported classrooms, technology can function as a mediational tool that stimulates discussion, comparison, and collaborative evaluation </a:t>
            </a:r>
            <a:r>
              <a:rPr lang="en-US" sz="3600" dirty="0"/>
              <a:t>(Paas et al., 2003)</a:t>
            </a:r>
            <a:endParaRPr lang="en-US" sz="3600" dirty="0">
              <a:solidFill>
                <a:srgbClr val="000000"/>
              </a:solidFill>
              <a:latin typeface="Assistant"/>
              <a:ea typeface="Assistant"/>
              <a:cs typeface="Assistant"/>
              <a:sym typeface="Assistant"/>
            </a:endParaRPr>
          </a:p>
        </p:txBody>
      </p:sp>
      <p:sp>
        <p:nvSpPr>
          <p:cNvPr id="13" name="TextBox 13"/>
          <p:cNvSpPr txBox="1"/>
          <p:nvPr/>
        </p:nvSpPr>
        <p:spPr>
          <a:xfrm>
            <a:off x="4050051" y="8182525"/>
            <a:ext cx="13079577" cy="587376"/>
          </a:xfrm>
          <a:prstGeom prst="rect">
            <a:avLst/>
          </a:prstGeom>
        </p:spPr>
        <p:txBody>
          <a:bodyPr lIns="0" tIns="0" rIns="0" bIns="0" rtlCol="0" anchor="t">
            <a:spAutoFit/>
          </a:bodyPr>
          <a:lstStyle/>
          <a:p>
            <a:pPr algn="l">
              <a:lnSpc>
                <a:spcPts val="4899"/>
              </a:lnSpc>
              <a:spcBef>
                <a:spcPct val="0"/>
              </a:spcBef>
            </a:pPr>
            <a:r>
              <a:rPr lang="en-US" sz="3499" b="1">
                <a:solidFill>
                  <a:srgbClr val="000000"/>
                </a:solidFill>
                <a:latin typeface="Assistant Bold"/>
                <a:ea typeface="Assistant Bold"/>
                <a:cs typeface="Assistant Bold"/>
                <a:sym typeface="Assistant Bold"/>
              </a:rPr>
              <a:t>Fosters deeper engagement with linguistic form and meaning,</a:t>
            </a:r>
          </a:p>
        </p:txBody>
      </p:sp>
      <p:grpSp>
        <p:nvGrpSpPr>
          <p:cNvPr id="14" name="Group 14"/>
          <p:cNvGrpSpPr/>
          <p:nvPr/>
        </p:nvGrpSpPr>
        <p:grpSpPr>
          <a:xfrm rot="-10800000">
            <a:off x="2660736" y="8074525"/>
            <a:ext cx="1044926" cy="860527"/>
            <a:chOff x="0" y="0"/>
            <a:chExt cx="647700" cy="533400"/>
          </a:xfrm>
        </p:grpSpPr>
        <p:sp>
          <p:nvSpPr>
            <p:cNvPr id="15" name="Freeform 15"/>
            <p:cNvSpPr/>
            <p:nvPr/>
          </p:nvSpPr>
          <p:spPr>
            <a:xfrm>
              <a:off x="0" y="0"/>
              <a:ext cx="647700" cy="533400"/>
            </a:xfrm>
            <a:custGeom>
              <a:avLst/>
              <a:gdLst/>
              <a:ahLst/>
              <a:cxnLst/>
              <a:rect l="l" t="t" r="r" b="b"/>
              <a:pathLst>
                <a:path w="647700" h="533400">
                  <a:moveTo>
                    <a:pt x="239386" y="166418"/>
                  </a:moveTo>
                  <a:lnTo>
                    <a:pt x="647700" y="166418"/>
                  </a:lnTo>
                  <a:lnTo>
                    <a:pt x="647700" y="366942"/>
                  </a:lnTo>
                  <a:lnTo>
                    <a:pt x="239373" y="366942"/>
                  </a:lnTo>
                  <a:lnTo>
                    <a:pt x="302255" y="533400"/>
                  </a:lnTo>
                  <a:lnTo>
                    <a:pt x="0" y="266700"/>
                  </a:lnTo>
                  <a:lnTo>
                    <a:pt x="302255" y="0"/>
                  </a:lnTo>
                  <a:lnTo>
                    <a:pt x="239386" y="166418"/>
                  </a:lnTo>
                  <a:close/>
                </a:path>
              </a:pathLst>
            </a:custGeom>
            <a:solidFill>
              <a:srgbClr val="000000"/>
            </a:solidFill>
          </p:spPr>
        </p:sp>
        <p:sp>
          <p:nvSpPr>
            <p:cNvPr id="16" name="TextBox 16"/>
            <p:cNvSpPr txBox="1"/>
            <p:nvPr/>
          </p:nvSpPr>
          <p:spPr>
            <a:xfrm>
              <a:off x="120650" y="222250"/>
              <a:ext cx="527050" cy="146050"/>
            </a:xfrm>
            <a:prstGeom prst="rect">
              <a:avLst/>
            </a:prstGeom>
          </p:spPr>
          <p:txBody>
            <a:bodyPr lIns="50800" tIns="50800" rIns="50800" bIns="50800" rtlCol="0" anchor="ctr"/>
            <a:lstStyle/>
            <a:p>
              <a:pPr algn="ctr">
                <a:lnSpc>
                  <a:spcPts val="2481"/>
                </a:lnSpc>
              </a:pPr>
              <a:endParaRPr/>
            </a:p>
          </p:txBody>
        </p:sp>
      </p:grpSp>
      <p:grpSp>
        <p:nvGrpSpPr>
          <p:cNvPr id="17" name="Group 17"/>
          <p:cNvGrpSpPr/>
          <p:nvPr/>
        </p:nvGrpSpPr>
        <p:grpSpPr>
          <a:xfrm>
            <a:off x="1813082" y="3994149"/>
            <a:ext cx="455095" cy="397872"/>
            <a:chOff x="0" y="0"/>
            <a:chExt cx="1062990" cy="1062990"/>
          </a:xfrm>
        </p:grpSpPr>
        <p:sp>
          <p:nvSpPr>
            <p:cNvPr id="18" name="Freeform 18"/>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grpSp>
        <p:nvGrpSpPr>
          <p:cNvPr id="19" name="Group 19"/>
          <p:cNvGrpSpPr/>
          <p:nvPr/>
        </p:nvGrpSpPr>
        <p:grpSpPr>
          <a:xfrm>
            <a:off x="1813082" y="5668542"/>
            <a:ext cx="455095" cy="397872"/>
            <a:chOff x="0" y="0"/>
            <a:chExt cx="1062990" cy="1062990"/>
          </a:xfrm>
        </p:grpSpPr>
        <p:sp>
          <p:nvSpPr>
            <p:cNvPr id="20" name="Freeform 20"/>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grpSp>
        <p:nvGrpSpPr>
          <p:cNvPr id="3" name="Group 3"/>
          <p:cNvGrpSpPr/>
          <p:nvPr/>
        </p:nvGrpSpPr>
        <p:grpSpPr>
          <a:xfrm>
            <a:off x="659843" y="443499"/>
            <a:ext cx="17231611" cy="9843501"/>
            <a:chOff x="0" y="0"/>
            <a:chExt cx="4538367" cy="2592527"/>
          </a:xfrm>
        </p:grpSpPr>
        <p:sp>
          <p:nvSpPr>
            <p:cNvPr id="4" name="Freeform 4"/>
            <p:cNvSpPr/>
            <p:nvPr/>
          </p:nvSpPr>
          <p:spPr>
            <a:xfrm>
              <a:off x="0" y="0"/>
              <a:ext cx="4538367" cy="2592527"/>
            </a:xfrm>
            <a:custGeom>
              <a:avLst/>
              <a:gdLst/>
              <a:ahLst/>
              <a:cxnLst/>
              <a:rect l="l" t="t" r="r" b="b"/>
              <a:pathLst>
                <a:path w="4538367" h="2592527">
                  <a:moveTo>
                    <a:pt x="0" y="0"/>
                  </a:moveTo>
                  <a:lnTo>
                    <a:pt x="4538367" y="0"/>
                  </a:lnTo>
                  <a:lnTo>
                    <a:pt x="4538367" y="2592527"/>
                  </a:lnTo>
                  <a:lnTo>
                    <a:pt x="0" y="2592527"/>
                  </a:lnTo>
                  <a:close/>
                </a:path>
              </a:pathLst>
            </a:custGeom>
            <a:solidFill>
              <a:srgbClr val="FEFEFE"/>
            </a:solidFill>
          </p:spPr>
        </p:sp>
        <p:sp>
          <p:nvSpPr>
            <p:cNvPr id="5" name="TextBox 5"/>
            <p:cNvSpPr txBox="1"/>
            <p:nvPr/>
          </p:nvSpPr>
          <p:spPr>
            <a:xfrm>
              <a:off x="0" y="57150"/>
              <a:ext cx="4538367" cy="2535377"/>
            </a:xfrm>
            <a:prstGeom prst="rect">
              <a:avLst/>
            </a:prstGeom>
          </p:spPr>
          <p:txBody>
            <a:bodyPr lIns="50800" tIns="50800" rIns="50800" bIns="50800" rtlCol="0" anchor="ctr"/>
            <a:lstStyle/>
            <a:p>
              <a:pPr algn="ctr">
                <a:lnSpc>
                  <a:spcPts val="2481"/>
                </a:lnSpc>
              </a:pPr>
              <a:endParaRPr/>
            </a:p>
          </p:txBody>
        </p:sp>
      </p:grpSp>
      <p:sp>
        <p:nvSpPr>
          <p:cNvPr id="6" name="Freeform 6"/>
          <p:cNvSpPr/>
          <p:nvPr/>
        </p:nvSpPr>
        <p:spPr>
          <a:xfrm flipH="1" flipV="1">
            <a:off x="16864447" y="-24976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6630940" y="38642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0800000">
            <a:off x="6125872" y="9311584"/>
            <a:ext cx="6036256" cy="3303478"/>
          </a:xfrm>
          <a:custGeom>
            <a:avLst/>
            <a:gdLst/>
            <a:ahLst/>
            <a:cxnLst/>
            <a:rect l="l" t="t" r="r" b="b"/>
            <a:pathLst>
              <a:path w="6036256" h="3303478">
                <a:moveTo>
                  <a:pt x="0" y="0"/>
                </a:moveTo>
                <a:lnTo>
                  <a:pt x="6036256" y="0"/>
                </a:lnTo>
                <a:lnTo>
                  <a:pt x="6036256" y="3303479"/>
                </a:lnTo>
                <a:lnTo>
                  <a:pt x="0" y="33034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1" name="TextBox 11"/>
          <p:cNvSpPr txBox="1"/>
          <p:nvPr/>
        </p:nvSpPr>
        <p:spPr>
          <a:xfrm>
            <a:off x="1264500" y="2280903"/>
            <a:ext cx="6985315" cy="813435"/>
          </a:xfrm>
          <a:prstGeom prst="rect">
            <a:avLst/>
          </a:prstGeom>
        </p:spPr>
        <p:txBody>
          <a:bodyPr lIns="0" tIns="0" rIns="0" bIns="0" rtlCol="0" anchor="t">
            <a:spAutoFit/>
          </a:bodyPr>
          <a:lstStyle/>
          <a:p>
            <a:pPr algn="l">
              <a:lnSpc>
                <a:spcPts val="5760"/>
              </a:lnSpc>
            </a:pPr>
            <a:r>
              <a:rPr lang="en-US" sz="7200" i="1" u="sng">
                <a:solidFill>
                  <a:srgbClr val="0E182F"/>
                </a:solidFill>
                <a:latin typeface="Roca One Italics"/>
                <a:ea typeface="Roca One Italics"/>
                <a:cs typeface="Roca One Italics"/>
                <a:sym typeface="Roca One Italics"/>
              </a:rPr>
              <a:t>Research gaps</a:t>
            </a:r>
          </a:p>
        </p:txBody>
      </p:sp>
      <p:sp>
        <p:nvSpPr>
          <p:cNvPr id="12" name="TextBox 12"/>
          <p:cNvSpPr txBox="1"/>
          <p:nvPr/>
        </p:nvSpPr>
        <p:spPr>
          <a:xfrm>
            <a:off x="2888711" y="3936999"/>
            <a:ext cx="13079577" cy="1206501"/>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Research on AI-assisted structural translation and transinterpretation remains limited</a:t>
            </a:r>
          </a:p>
        </p:txBody>
      </p:sp>
      <p:sp>
        <p:nvSpPr>
          <p:cNvPr id="13" name="TextBox 13"/>
          <p:cNvSpPr txBox="1"/>
          <p:nvPr/>
        </p:nvSpPr>
        <p:spPr>
          <a:xfrm>
            <a:off x="2888711" y="6196008"/>
            <a:ext cx="13079577" cy="1206501"/>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Few studies empirically examine how editorial intervention and task design mediate the relationship between AI use and learner motivation</a:t>
            </a:r>
          </a:p>
        </p:txBody>
      </p:sp>
      <p:grpSp>
        <p:nvGrpSpPr>
          <p:cNvPr id="14" name="Group 14"/>
          <p:cNvGrpSpPr/>
          <p:nvPr/>
        </p:nvGrpSpPr>
        <p:grpSpPr>
          <a:xfrm>
            <a:off x="1710109" y="3862053"/>
            <a:ext cx="979826" cy="856626"/>
            <a:chOff x="0" y="0"/>
            <a:chExt cx="1062990" cy="1062990"/>
          </a:xfrm>
        </p:grpSpPr>
        <p:sp>
          <p:nvSpPr>
            <p:cNvPr id="15" name="Freeform 15"/>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grpSp>
        <p:nvGrpSpPr>
          <p:cNvPr id="16" name="Group 16"/>
          <p:cNvGrpSpPr/>
          <p:nvPr/>
        </p:nvGrpSpPr>
        <p:grpSpPr>
          <a:xfrm>
            <a:off x="1710109" y="5971207"/>
            <a:ext cx="979826" cy="856626"/>
            <a:chOff x="0" y="0"/>
            <a:chExt cx="1062990" cy="1062990"/>
          </a:xfrm>
        </p:grpSpPr>
        <p:sp>
          <p:nvSpPr>
            <p:cNvPr id="17" name="Freeform 17"/>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sp>
        <p:nvSpPr>
          <p:cNvPr id="3" name="Freeform 3"/>
          <p:cNvSpPr/>
          <p:nvPr/>
        </p:nvSpPr>
        <p:spPr>
          <a:xfrm rot="-10800000">
            <a:off x="8399124" y="9258300"/>
            <a:ext cx="6036256" cy="3303478"/>
          </a:xfrm>
          <a:custGeom>
            <a:avLst/>
            <a:gdLst/>
            <a:ahLst/>
            <a:cxnLst/>
            <a:rect l="l" t="t" r="r" b="b"/>
            <a:pathLst>
              <a:path w="6036256" h="3303478">
                <a:moveTo>
                  <a:pt x="0" y="0"/>
                </a:moveTo>
                <a:lnTo>
                  <a:pt x="6036256" y="0"/>
                </a:lnTo>
                <a:lnTo>
                  <a:pt x="6036256" y="3303478"/>
                </a:lnTo>
                <a:lnTo>
                  <a:pt x="0" y="33034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8115195" y="4152955"/>
            <a:ext cx="3809444" cy="2971514"/>
          </a:xfrm>
          <a:custGeom>
            <a:avLst/>
            <a:gdLst/>
            <a:ahLst/>
            <a:cxnLst/>
            <a:rect l="l" t="t" r="r" b="b"/>
            <a:pathLst>
              <a:path w="3809444" h="2971514">
                <a:moveTo>
                  <a:pt x="0" y="0"/>
                </a:moveTo>
                <a:lnTo>
                  <a:pt x="3809444" y="0"/>
                </a:lnTo>
                <a:lnTo>
                  <a:pt x="3809444" y="2971514"/>
                </a:lnTo>
                <a:lnTo>
                  <a:pt x="0" y="29715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12806247" y="-388466"/>
            <a:ext cx="239862" cy="11063932"/>
            <a:chOff x="0" y="0"/>
            <a:chExt cx="63173" cy="2913958"/>
          </a:xfrm>
        </p:grpSpPr>
        <p:sp>
          <p:nvSpPr>
            <p:cNvPr id="6" name="Freeform 6"/>
            <p:cNvSpPr/>
            <p:nvPr/>
          </p:nvSpPr>
          <p:spPr>
            <a:xfrm>
              <a:off x="0" y="0"/>
              <a:ext cx="63173" cy="2913958"/>
            </a:xfrm>
            <a:custGeom>
              <a:avLst/>
              <a:gdLst/>
              <a:ahLst/>
              <a:cxnLst/>
              <a:rect l="l" t="t" r="r" b="b"/>
              <a:pathLst>
                <a:path w="63173" h="2913958">
                  <a:moveTo>
                    <a:pt x="0" y="0"/>
                  </a:moveTo>
                  <a:lnTo>
                    <a:pt x="63173" y="0"/>
                  </a:lnTo>
                  <a:lnTo>
                    <a:pt x="63173" y="2913958"/>
                  </a:lnTo>
                  <a:lnTo>
                    <a:pt x="0" y="2913958"/>
                  </a:lnTo>
                  <a:close/>
                </a:path>
              </a:pathLst>
            </a:custGeom>
            <a:solidFill>
              <a:srgbClr val="0D1C38"/>
            </a:solidFill>
          </p:spPr>
        </p:sp>
        <p:sp>
          <p:nvSpPr>
            <p:cNvPr id="7" name="TextBox 7"/>
            <p:cNvSpPr txBox="1"/>
            <p:nvPr/>
          </p:nvSpPr>
          <p:spPr>
            <a:xfrm>
              <a:off x="0" y="-28575"/>
              <a:ext cx="63173" cy="2942533"/>
            </a:xfrm>
            <a:prstGeom prst="rect">
              <a:avLst/>
            </a:prstGeom>
          </p:spPr>
          <p:txBody>
            <a:bodyPr lIns="50800" tIns="50800" rIns="50800" bIns="50800" rtlCol="0" anchor="ctr"/>
            <a:lstStyle/>
            <a:p>
              <a:pPr algn="ctr">
                <a:lnSpc>
                  <a:spcPts val="1885"/>
                </a:lnSpc>
              </a:pPr>
              <a:endParaRPr/>
            </a:p>
          </p:txBody>
        </p:sp>
      </p:grpSp>
      <p:sp>
        <p:nvSpPr>
          <p:cNvPr id="8" name="Freeform 8"/>
          <p:cNvSpPr/>
          <p:nvPr/>
        </p:nvSpPr>
        <p:spPr>
          <a:xfrm>
            <a:off x="-7063741" y="38642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046109" y="38155"/>
            <a:ext cx="5491388" cy="10248845"/>
          </a:xfrm>
          <a:custGeom>
            <a:avLst/>
            <a:gdLst/>
            <a:ahLst/>
            <a:cxnLst/>
            <a:rect l="l" t="t" r="r" b="b"/>
            <a:pathLst>
              <a:path w="5491388" h="10248845">
                <a:moveTo>
                  <a:pt x="0" y="0"/>
                </a:moveTo>
                <a:lnTo>
                  <a:pt x="5491388" y="0"/>
                </a:lnTo>
                <a:lnTo>
                  <a:pt x="5491388" y="10248845"/>
                </a:lnTo>
                <a:lnTo>
                  <a:pt x="0" y="10248845"/>
                </a:lnTo>
                <a:lnTo>
                  <a:pt x="0" y="0"/>
                </a:lnTo>
                <a:close/>
              </a:path>
            </a:pathLst>
          </a:custGeom>
          <a:blipFill>
            <a:blip r:embed="rId9"/>
            <a:stretch>
              <a:fillRect l="-12268" r="-12268"/>
            </a:stretch>
          </a:blipFill>
        </p:spPr>
      </p:sp>
      <p:sp>
        <p:nvSpPr>
          <p:cNvPr id="10" name="TextBox 10"/>
          <p:cNvSpPr txBox="1"/>
          <p:nvPr/>
        </p:nvSpPr>
        <p:spPr>
          <a:xfrm>
            <a:off x="1028700" y="2775264"/>
            <a:ext cx="10083836" cy="1110817"/>
          </a:xfrm>
          <a:prstGeom prst="rect">
            <a:avLst/>
          </a:prstGeom>
        </p:spPr>
        <p:txBody>
          <a:bodyPr lIns="0" tIns="0" rIns="0" bIns="0" rtlCol="0" anchor="t">
            <a:spAutoFit/>
          </a:bodyPr>
          <a:lstStyle/>
          <a:p>
            <a:pPr marL="1039016" lvl="1" algn="l">
              <a:lnSpc>
                <a:spcPts val="7699"/>
              </a:lnSpc>
            </a:pPr>
            <a:r>
              <a:rPr lang="en-US" sz="9624" dirty="0" err="1">
                <a:solidFill>
                  <a:srgbClr val="0E182F"/>
                </a:solidFill>
                <a:latin typeface="Roca One"/>
                <a:ea typeface="Roca One"/>
                <a:cs typeface="Roca One"/>
                <a:sym typeface="Roca One"/>
              </a:rPr>
              <a:t>III.Methodology</a:t>
            </a:r>
            <a:endParaRPr lang="en-US" sz="9624" dirty="0">
              <a:solidFill>
                <a:srgbClr val="0E182F"/>
              </a:solidFill>
              <a:latin typeface="Roca One"/>
              <a:ea typeface="Roca One"/>
              <a:cs typeface="Roca One"/>
              <a:sym typeface="Roca One"/>
            </a:endParaRPr>
          </a:p>
        </p:txBody>
      </p:sp>
      <p:sp>
        <p:nvSpPr>
          <p:cNvPr id="11" name="TextBox 11"/>
          <p:cNvSpPr txBox="1"/>
          <p:nvPr/>
        </p:nvSpPr>
        <p:spPr>
          <a:xfrm>
            <a:off x="8785660" y="698957"/>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2" name="TextBox 12"/>
          <p:cNvSpPr txBox="1"/>
          <p:nvPr/>
        </p:nvSpPr>
        <p:spPr>
          <a:xfrm>
            <a:off x="663064" y="708482"/>
            <a:ext cx="4927457" cy="320218"/>
          </a:xfrm>
          <a:prstGeom prst="rect">
            <a:avLst/>
          </a:prstGeom>
        </p:spPr>
        <p:txBody>
          <a:bodyPr lIns="0" tIns="0" rIns="0" bIns="0" rtlCol="0" anchor="t">
            <a:spAutoFit/>
          </a:bodyPr>
          <a:lstStyle/>
          <a:p>
            <a:pPr algn="l">
              <a:lnSpc>
                <a:spcPts val="2481"/>
              </a:lnSpc>
            </a:pPr>
            <a:r>
              <a:rPr lang="en-US" sz="2481" spc="37">
                <a:solidFill>
                  <a:srgbClr val="0D1C38"/>
                </a:solidFill>
                <a:latin typeface="Assistant"/>
                <a:ea typeface="Assistant"/>
                <a:cs typeface="Assistant"/>
                <a:sym typeface="Assistant"/>
              </a:rPr>
              <a:t>Presented by: Nguyen Duc Chau</a:t>
            </a:r>
          </a:p>
        </p:txBody>
      </p:sp>
      <p:sp>
        <p:nvSpPr>
          <p:cNvPr id="13" name="TextBox 13"/>
          <p:cNvSpPr txBox="1"/>
          <p:nvPr/>
        </p:nvSpPr>
        <p:spPr>
          <a:xfrm>
            <a:off x="1854093" y="9571339"/>
            <a:ext cx="4008072" cy="530861"/>
          </a:xfrm>
          <a:prstGeom prst="rect">
            <a:avLst/>
          </a:prstGeom>
        </p:spPr>
        <p:txBody>
          <a:bodyPr lIns="0" tIns="0" rIns="0" bIns="0" rtlCol="0" anchor="t">
            <a:spAutoFit/>
          </a:bodyPr>
          <a:lstStyle/>
          <a:p>
            <a:pPr algn="l">
              <a:lnSpc>
                <a:spcPts val="4339"/>
              </a:lnSpc>
            </a:pPr>
            <a:r>
              <a:rPr lang="en-US" sz="3099">
                <a:solidFill>
                  <a:srgbClr val="000000"/>
                </a:solidFill>
                <a:latin typeface="Assistant"/>
                <a:ea typeface="Assistant"/>
                <a:cs typeface="Assistant"/>
                <a:sym typeface="Assistant"/>
              </a:rPr>
              <a:t>www.HUFLIT.edu.vn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grpSp>
        <p:nvGrpSpPr>
          <p:cNvPr id="3" name="Group 3"/>
          <p:cNvGrpSpPr/>
          <p:nvPr/>
        </p:nvGrpSpPr>
        <p:grpSpPr>
          <a:xfrm>
            <a:off x="1028700" y="486598"/>
            <a:ext cx="16230600" cy="9120776"/>
            <a:chOff x="0" y="0"/>
            <a:chExt cx="4274726" cy="2402180"/>
          </a:xfrm>
        </p:grpSpPr>
        <p:sp>
          <p:nvSpPr>
            <p:cNvPr id="4" name="Freeform 4"/>
            <p:cNvSpPr/>
            <p:nvPr/>
          </p:nvSpPr>
          <p:spPr>
            <a:xfrm>
              <a:off x="0" y="0"/>
              <a:ext cx="4274726" cy="2402180"/>
            </a:xfrm>
            <a:custGeom>
              <a:avLst/>
              <a:gdLst/>
              <a:ahLst/>
              <a:cxnLst/>
              <a:rect l="l" t="t" r="r" b="b"/>
              <a:pathLst>
                <a:path w="4274726" h="2402180">
                  <a:moveTo>
                    <a:pt x="0" y="0"/>
                  </a:moveTo>
                  <a:lnTo>
                    <a:pt x="4274726" y="0"/>
                  </a:lnTo>
                  <a:lnTo>
                    <a:pt x="4274726" y="2402180"/>
                  </a:lnTo>
                  <a:lnTo>
                    <a:pt x="0" y="2402180"/>
                  </a:lnTo>
                  <a:close/>
                </a:path>
              </a:pathLst>
            </a:custGeom>
            <a:solidFill>
              <a:srgbClr val="FEFEFE"/>
            </a:solidFill>
          </p:spPr>
        </p:sp>
        <p:sp>
          <p:nvSpPr>
            <p:cNvPr id="5" name="TextBox 5"/>
            <p:cNvSpPr txBox="1"/>
            <p:nvPr/>
          </p:nvSpPr>
          <p:spPr>
            <a:xfrm>
              <a:off x="0" y="57150"/>
              <a:ext cx="4274726" cy="2345030"/>
            </a:xfrm>
            <a:prstGeom prst="rect">
              <a:avLst/>
            </a:prstGeom>
          </p:spPr>
          <p:txBody>
            <a:bodyPr lIns="50800" tIns="50800" rIns="50800" bIns="50800" rtlCol="0" anchor="ctr"/>
            <a:lstStyle/>
            <a:p>
              <a:pPr algn="ctr">
                <a:lnSpc>
                  <a:spcPts val="2481"/>
                </a:lnSpc>
              </a:pPr>
              <a:endParaRPr/>
            </a:p>
          </p:txBody>
        </p:sp>
      </p:grpSp>
      <p:sp>
        <p:nvSpPr>
          <p:cNvPr id="6" name="Freeform 6"/>
          <p:cNvSpPr/>
          <p:nvPr/>
        </p:nvSpPr>
        <p:spPr>
          <a:xfrm flipH="1" flipV="1">
            <a:off x="16310046" y="-23128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6784941" y="3864288"/>
            <a:ext cx="8623491" cy="8750775"/>
          </a:xfrm>
          <a:custGeom>
            <a:avLst/>
            <a:gdLst/>
            <a:ahLst/>
            <a:cxnLst/>
            <a:rect l="l" t="t" r="r" b="b"/>
            <a:pathLst>
              <a:path w="8623491" h="8750775">
                <a:moveTo>
                  <a:pt x="0" y="0"/>
                </a:moveTo>
                <a:lnTo>
                  <a:pt x="8623492" y="0"/>
                </a:lnTo>
                <a:lnTo>
                  <a:pt x="8623492"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0800000">
            <a:off x="6125872" y="9311584"/>
            <a:ext cx="6036256" cy="3303478"/>
          </a:xfrm>
          <a:custGeom>
            <a:avLst/>
            <a:gdLst/>
            <a:ahLst/>
            <a:cxnLst/>
            <a:rect l="l" t="t" r="r" b="b"/>
            <a:pathLst>
              <a:path w="6036256" h="3303478">
                <a:moveTo>
                  <a:pt x="0" y="0"/>
                </a:moveTo>
                <a:lnTo>
                  <a:pt x="6036256" y="0"/>
                </a:lnTo>
                <a:lnTo>
                  <a:pt x="6036256" y="3303479"/>
                </a:lnTo>
                <a:lnTo>
                  <a:pt x="0" y="33034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2912265">
            <a:off x="13326603" y="2391554"/>
            <a:ext cx="2912193" cy="4420786"/>
          </a:xfrm>
          <a:custGeom>
            <a:avLst/>
            <a:gdLst/>
            <a:ahLst/>
            <a:cxnLst/>
            <a:rect l="l" t="t" r="r" b="b"/>
            <a:pathLst>
              <a:path w="2912193" h="4420786">
                <a:moveTo>
                  <a:pt x="0" y="0"/>
                </a:moveTo>
                <a:lnTo>
                  <a:pt x="2912193" y="0"/>
                </a:lnTo>
                <a:lnTo>
                  <a:pt x="2912193" y="4420786"/>
                </a:lnTo>
                <a:lnTo>
                  <a:pt x="0" y="4420786"/>
                </a:lnTo>
                <a:lnTo>
                  <a:pt x="0" y="0"/>
                </a:lnTo>
                <a:close/>
              </a:path>
            </a:pathLst>
          </a:custGeom>
          <a:blipFill>
            <a:blip r:embed="rId7"/>
            <a:stretch>
              <a:fillRect/>
            </a:stretch>
          </a:blipFill>
        </p:spPr>
      </p:sp>
      <p:sp>
        <p:nvSpPr>
          <p:cNvPr id="10" name="TextBox 10"/>
          <p:cNvSpPr txBox="1"/>
          <p:nvPr/>
        </p:nvSpPr>
        <p:spPr>
          <a:xfrm>
            <a:off x="12346928" y="998242"/>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1" name="TextBox 11"/>
          <p:cNvSpPr txBox="1"/>
          <p:nvPr/>
        </p:nvSpPr>
        <p:spPr>
          <a:xfrm>
            <a:off x="1480359" y="1007767"/>
            <a:ext cx="4927457" cy="320218"/>
          </a:xfrm>
          <a:prstGeom prst="rect">
            <a:avLst/>
          </a:prstGeom>
        </p:spPr>
        <p:txBody>
          <a:bodyPr lIns="0" tIns="0" rIns="0" bIns="0" rtlCol="0" anchor="t">
            <a:spAutoFit/>
          </a:bodyPr>
          <a:lstStyle/>
          <a:p>
            <a:pPr algn="l">
              <a:lnSpc>
                <a:spcPts val="2481"/>
              </a:lnSpc>
            </a:pPr>
            <a:r>
              <a:rPr lang="en-US" sz="2481" spc="37">
                <a:solidFill>
                  <a:srgbClr val="0D1C38"/>
                </a:solidFill>
                <a:latin typeface="Assistant"/>
                <a:ea typeface="Assistant"/>
                <a:cs typeface="Assistant"/>
                <a:sym typeface="Assistant"/>
              </a:rPr>
              <a:t>Presented by: Nguyen Duc Chau</a:t>
            </a:r>
          </a:p>
        </p:txBody>
      </p:sp>
      <p:sp>
        <p:nvSpPr>
          <p:cNvPr id="12" name="TextBox 12"/>
          <p:cNvSpPr txBox="1"/>
          <p:nvPr/>
        </p:nvSpPr>
        <p:spPr>
          <a:xfrm>
            <a:off x="1593104" y="1986370"/>
            <a:ext cx="4701968" cy="679451"/>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Roca One"/>
                <a:ea typeface="Roca One"/>
                <a:cs typeface="Roca One"/>
                <a:sym typeface="Roca One"/>
              </a:rPr>
              <a:t>Research design</a:t>
            </a:r>
          </a:p>
        </p:txBody>
      </p:sp>
      <p:sp>
        <p:nvSpPr>
          <p:cNvPr id="13" name="TextBox 13"/>
          <p:cNvSpPr txBox="1"/>
          <p:nvPr/>
        </p:nvSpPr>
        <p:spPr>
          <a:xfrm>
            <a:off x="1480359" y="5610877"/>
            <a:ext cx="6241970" cy="679451"/>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Roca One"/>
                <a:ea typeface="Roca One"/>
                <a:cs typeface="Roca One"/>
                <a:sym typeface="Roca One"/>
              </a:rPr>
              <a:t>Research participants</a:t>
            </a:r>
          </a:p>
        </p:txBody>
      </p:sp>
      <p:sp>
        <p:nvSpPr>
          <p:cNvPr id="14" name="TextBox 14"/>
          <p:cNvSpPr txBox="1"/>
          <p:nvPr/>
        </p:nvSpPr>
        <p:spPr>
          <a:xfrm>
            <a:off x="3133511" y="2942792"/>
            <a:ext cx="4300209" cy="587376"/>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Quantitative survey</a:t>
            </a:r>
          </a:p>
        </p:txBody>
      </p:sp>
      <p:sp>
        <p:nvSpPr>
          <p:cNvPr id="15" name="TextBox 15"/>
          <p:cNvSpPr txBox="1"/>
          <p:nvPr/>
        </p:nvSpPr>
        <p:spPr>
          <a:xfrm>
            <a:off x="3133511" y="4014571"/>
            <a:ext cx="8027013" cy="587376"/>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Qualitative analysis of AI-assisted exercise </a:t>
            </a:r>
          </a:p>
        </p:txBody>
      </p:sp>
      <p:sp>
        <p:nvSpPr>
          <p:cNvPr id="16" name="TextBox 16"/>
          <p:cNvSpPr txBox="1"/>
          <p:nvPr/>
        </p:nvSpPr>
        <p:spPr>
          <a:xfrm>
            <a:off x="3133511" y="6634503"/>
            <a:ext cx="10429415" cy="587376"/>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68 undergraduate students in TMT-related courses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42B5D9-A3AF-20E7-9893-3426AF2DEB3C}"/>
              </a:ext>
            </a:extLst>
          </p:cNvPr>
          <p:cNvSpPr txBox="1"/>
          <p:nvPr/>
        </p:nvSpPr>
        <p:spPr>
          <a:xfrm>
            <a:off x="457200" y="571500"/>
            <a:ext cx="16306800" cy="4862870"/>
          </a:xfrm>
          <a:prstGeom prst="rect">
            <a:avLst/>
          </a:prstGeom>
          <a:noFill/>
        </p:spPr>
        <p:txBody>
          <a:bodyPr wrap="square">
            <a:spAutoFit/>
          </a:bodyPr>
          <a:lstStyle/>
          <a:p>
            <a:pPr>
              <a:spcBef>
                <a:spcPts val="900"/>
              </a:spcBef>
              <a:spcAft>
                <a:spcPts val="900"/>
              </a:spcAft>
              <a:buNone/>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This study aims to examine how artificial intelligence can be pedagogically integrated into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transinterpretation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instruction to enhance student motivation, engagement, and structural competence. </a:t>
            </a:r>
          </a:p>
          <a:p>
            <a:pPr>
              <a:spcBef>
                <a:spcPts val="900"/>
              </a:spcBef>
              <a:spcAft>
                <a:spcPts val="900"/>
              </a:spcAft>
              <a:buNone/>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900"/>
              </a:spcBef>
              <a:spcAft>
                <a:spcPts val="900"/>
              </a:spcAft>
              <a:buNone/>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It seeks to propose and empirically validate an AI-assisted instructional framework that balances automated generation with instructor editorial intervention in Vietnamese EFL tertiary contexts.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2743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sp>
        <p:nvSpPr>
          <p:cNvPr id="3" name="Freeform 3"/>
          <p:cNvSpPr/>
          <p:nvPr/>
        </p:nvSpPr>
        <p:spPr>
          <a:xfrm flipH="1" flipV="1">
            <a:off x="16820754" y="-2857213"/>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406026" y="38950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8433866">
            <a:off x="-1880073" y="1941769"/>
            <a:ext cx="3150119" cy="3403861"/>
          </a:xfrm>
          <a:custGeom>
            <a:avLst/>
            <a:gdLst/>
            <a:ahLst/>
            <a:cxnLst/>
            <a:rect l="l" t="t" r="r" b="b"/>
            <a:pathLst>
              <a:path w="3150119" h="3403861">
                <a:moveTo>
                  <a:pt x="0" y="0"/>
                </a:moveTo>
                <a:lnTo>
                  <a:pt x="3150119" y="0"/>
                </a:lnTo>
                <a:lnTo>
                  <a:pt x="3150119" y="3403861"/>
                </a:lnTo>
                <a:lnTo>
                  <a:pt x="0" y="34038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0211597" y="4462568"/>
            <a:ext cx="6033112" cy="4025731"/>
          </a:xfrm>
          <a:custGeom>
            <a:avLst/>
            <a:gdLst/>
            <a:ahLst/>
            <a:cxnLst/>
            <a:rect l="l" t="t" r="r" b="b"/>
            <a:pathLst>
              <a:path w="6033112" h="4025731">
                <a:moveTo>
                  <a:pt x="0" y="0"/>
                </a:moveTo>
                <a:lnTo>
                  <a:pt x="6033112" y="0"/>
                </a:lnTo>
                <a:lnTo>
                  <a:pt x="6033112" y="4025731"/>
                </a:lnTo>
                <a:lnTo>
                  <a:pt x="0" y="4025731"/>
                </a:lnTo>
                <a:lnTo>
                  <a:pt x="0" y="0"/>
                </a:lnTo>
                <a:close/>
              </a:path>
            </a:pathLst>
          </a:custGeom>
          <a:blipFill>
            <a:blip r:embed="rId7"/>
            <a:stretch>
              <a:fillRect/>
            </a:stretch>
          </a:blipFill>
          <a:ln w="28575" cap="sq">
            <a:solidFill>
              <a:srgbClr val="000000"/>
            </a:solidFill>
            <a:prstDash val="solid"/>
            <a:miter/>
          </a:ln>
        </p:spPr>
      </p:sp>
      <p:sp>
        <p:nvSpPr>
          <p:cNvPr id="7" name="Freeform 7"/>
          <p:cNvSpPr/>
          <p:nvPr/>
        </p:nvSpPr>
        <p:spPr>
          <a:xfrm>
            <a:off x="2384024" y="4462568"/>
            <a:ext cx="6166594" cy="4025731"/>
          </a:xfrm>
          <a:custGeom>
            <a:avLst/>
            <a:gdLst/>
            <a:ahLst/>
            <a:cxnLst/>
            <a:rect l="l" t="t" r="r" b="b"/>
            <a:pathLst>
              <a:path w="6166594" h="4025731">
                <a:moveTo>
                  <a:pt x="0" y="0"/>
                </a:moveTo>
                <a:lnTo>
                  <a:pt x="6166594" y="0"/>
                </a:lnTo>
                <a:lnTo>
                  <a:pt x="6166594" y="4025731"/>
                </a:lnTo>
                <a:lnTo>
                  <a:pt x="0" y="4025731"/>
                </a:lnTo>
                <a:lnTo>
                  <a:pt x="0" y="0"/>
                </a:lnTo>
                <a:close/>
              </a:path>
            </a:pathLst>
          </a:custGeom>
          <a:blipFill>
            <a:blip r:embed="rId8"/>
            <a:stretch>
              <a:fillRect t="-2212"/>
            </a:stretch>
          </a:blipFill>
          <a:ln w="28575" cap="sq">
            <a:solidFill>
              <a:srgbClr val="000000"/>
            </a:solidFill>
            <a:prstDash val="solid"/>
            <a:miter/>
          </a:ln>
        </p:spPr>
      </p:sp>
      <p:sp>
        <p:nvSpPr>
          <p:cNvPr id="8" name="TextBox 8"/>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0" name="TextBox 10"/>
          <p:cNvSpPr txBox="1"/>
          <p:nvPr/>
        </p:nvSpPr>
        <p:spPr>
          <a:xfrm>
            <a:off x="7023557" y="2507024"/>
            <a:ext cx="9559952" cy="1154162"/>
          </a:xfrm>
          <a:prstGeom prst="rect">
            <a:avLst/>
          </a:prstGeom>
        </p:spPr>
        <p:txBody>
          <a:bodyPr lIns="0" tIns="0" rIns="0" bIns="0" rtlCol="0" anchor="t">
            <a:spAutoFit/>
          </a:bodyPr>
          <a:lstStyle/>
          <a:p>
            <a:pPr marL="1079554" lvl="1" algn="l">
              <a:lnSpc>
                <a:spcPts val="8000"/>
              </a:lnSpc>
            </a:pPr>
            <a:r>
              <a:rPr lang="en-US" sz="10000" dirty="0">
                <a:solidFill>
                  <a:srgbClr val="0D1C38"/>
                </a:solidFill>
                <a:latin typeface="Roca One"/>
                <a:ea typeface="Roca One"/>
                <a:cs typeface="Roca One"/>
                <a:sym typeface="Roca One"/>
              </a:rPr>
              <a:t>Discussion</a:t>
            </a:r>
          </a:p>
        </p:txBody>
      </p:sp>
      <p:sp>
        <p:nvSpPr>
          <p:cNvPr id="11" name="TextBox 11"/>
          <p:cNvSpPr txBox="1"/>
          <p:nvPr/>
        </p:nvSpPr>
        <p:spPr>
          <a:xfrm>
            <a:off x="13527305" y="9756139"/>
            <a:ext cx="4008072" cy="530861"/>
          </a:xfrm>
          <a:prstGeom prst="rect">
            <a:avLst/>
          </a:prstGeom>
        </p:spPr>
        <p:txBody>
          <a:bodyPr lIns="0" tIns="0" rIns="0" bIns="0" rtlCol="0" anchor="t">
            <a:spAutoFit/>
          </a:bodyPr>
          <a:lstStyle/>
          <a:p>
            <a:pPr algn="l">
              <a:lnSpc>
                <a:spcPts val="4339"/>
              </a:lnSpc>
            </a:pPr>
            <a:r>
              <a:rPr lang="en-US" sz="3099">
                <a:solidFill>
                  <a:srgbClr val="000000"/>
                </a:solidFill>
                <a:latin typeface="Assistant"/>
                <a:ea typeface="Assistant"/>
                <a:cs typeface="Assistant"/>
                <a:sym typeface="Assistant"/>
              </a:rPr>
              <a:t>www.HUFLIT.edu.vn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grpSp>
        <p:nvGrpSpPr>
          <p:cNvPr id="3" name="Group 3"/>
          <p:cNvGrpSpPr/>
          <p:nvPr/>
        </p:nvGrpSpPr>
        <p:grpSpPr>
          <a:xfrm>
            <a:off x="860043" y="659100"/>
            <a:ext cx="16567914" cy="8968801"/>
            <a:chOff x="0" y="0"/>
            <a:chExt cx="4363566" cy="2362153"/>
          </a:xfrm>
        </p:grpSpPr>
        <p:sp>
          <p:nvSpPr>
            <p:cNvPr id="4" name="Freeform 4"/>
            <p:cNvSpPr/>
            <p:nvPr/>
          </p:nvSpPr>
          <p:spPr>
            <a:xfrm>
              <a:off x="0" y="0"/>
              <a:ext cx="4363566" cy="2362153"/>
            </a:xfrm>
            <a:custGeom>
              <a:avLst/>
              <a:gdLst/>
              <a:ahLst/>
              <a:cxnLst/>
              <a:rect l="l" t="t" r="r" b="b"/>
              <a:pathLst>
                <a:path w="4363566" h="2362153">
                  <a:moveTo>
                    <a:pt x="0" y="0"/>
                  </a:moveTo>
                  <a:lnTo>
                    <a:pt x="4363566" y="0"/>
                  </a:lnTo>
                  <a:lnTo>
                    <a:pt x="4363566" y="2362153"/>
                  </a:lnTo>
                  <a:lnTo>
                    <a:pt x="0" y="2362153"/>
                  </a:lnTo>
                  <a:close/>
                </a:path>
              </a:pathLst>
            </a:custGeom>
            <a:solidFill>
              <a:srgbClr val="FEFEFE"/>
            </a:solidFill>
          </p:spPr>
        </p:sp>
        <p:sp>
          <p:nvSpPr>
            <p:cNvPr id="5" name="TextBox 5"/>
            <p:cNvSpPr txBox="1"/>
            <p:nvPr/>
          </p:nvSpPr>
          <p:spPr>
            <a:xfrm>
              <a:off x="0" y="57150"/>
              <a:ext cx="4363566" cy="2305003"/>
            </a:xfrm>
            <a:prstGeom prst="rect">
              <a:avLst/>
            </a:prstGeom>
          </p:spPr>
          <p:txBody>
            <a:bodyPr lIns="50800" tIns="50800" rIns="50800" bIns="50800" rtlCol="0" anchor="ctr"/>
            <a:lstStyle/>
            <a:p>
              <a:pPr algn="ctr">
                <a:lnSpc>
                  <a:spcPts val="2481"/>
                </a:lnSpc>
              </a:pPr>
              <a:endParaRPr/>
            </a:p>
          </p:txBody>
        </p:sp>
      </p:grpSp>
      <p:sp>
        <p:nvSpPr>
          <p:cNvPr id="6" name="Freeform 6"/>
          <p:cNvSpPr/>
          <p:nvPr/>
        </p:nvSpPr>
        <p:spPr>
          <a:xfrm flipH="1" flipV="1">
            <a:off x="16895247" y="-23744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6630940" y="38642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2356613">
            <a:off x="16034639" y="7529829"/>
            <a:ext cx="5507450" cy="5514343"/>
          </a:xfrm>
          <a:custGeom>
            <a:avLst/>
            <a:gdLst/>
            <a:ahLst/>
            <a:cxnLst/>
            <a:rect l="l" t="t" r="r" b="b"/>
            <a:pathLst>
              <a:path w="5507450" h="5514343">
                <a:moveTo>
                  <a:pt x="0" y="0"/>
                </a:moveTo>
                <a:lnTo>
                  <a:pt x="5507450" y="0"/>
                </a:lnTo>
                <a:lnTo>
                  <a:pt x="5507450" y="5514342"/>
                </a:lnTo>
                <a:lnTo>
                  <a:pt x="0" y="5514342"/>
                </a:lnTo>
                <a:lnTo>
                  <a:pt x="0" y="0"/>
                </a:lnTo>
                <a:close/>
              </a:path>
            </a:pathLst>
          </a:custGeom>
          <a:blipFill>
            <a:blip r:embed="rId5"/>
            <a:stretch>
              <a:fillRect/>
            </a:stretch>
          </a:blipFill>
        </p:spPr>
      </p:sp>
      <p:sp>
        <p:nvSpPr>
          <p:cNvPr id="9" name="TextBox 9"/>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1" name="TextBox 11"/>
          <p:cNvSpPr txBox="1"/>
          <p:nvPr/>
        </p:nvSpPr>
        <p:spPr>
          <a:xfrm>
            <a:off x="1795309" y="2760012"/>
            <a:ext cx="12566565" cy="587376"/>
          </a:xfrm>
          <a:prstGeom prst="rect">
            <a:avLst/>
          </a:prstGeom>
        </p:spPr>
        <p:txBody>
          <a:bodyPr lIns="0" tIns="0" rIns="0" bIns="0" rtlCol="0" anchor="t">
            <a:spAutoFit/>
          </a:bodyPr>
          <a:lstStyle/>
          <a:p>
            <a:pPr algn="l">
              <a:lnSpc>
                <a:spcPts val="4899"/>
              </a:lnSpc>
              <a:spcBef>
                <a:spcPct val="0"/>
              </a:spcBef>
            </a:pPr>
            <a:r>
              <a:rPr lang="en-US" sz="3499" b="1">
                <a:solidFill>
                  <a:srgbClr val="000000"/>
                </a:solidFill>
                <a:latin typeface="Assistant Bold"/>
                <a:ea typeface="Assistant Bold"/>
                <a:cs typeface="Assistant Bold"/>
                <a:sym typeface="Assistant Bold"/>
              </a:rPr>
              <a:t>Students’ Active Participation in AI-Facilitated TMT Activities</a:t>
            </a:r>
          </a:p>
        </p:txBody>
      </p:sp>
      <p:sp>
        <p:nvSpPr>
          <p:cNvPr id="12" name="TextBox 12"/>
          <p:cNvSpPr txBox="1"/>
          <p:nvPr/>
        </p:nvSpPr>
        <p:spPr>
          <a:xfrm>
            <a:off x="2975291" y="3990472"/>
            <a:ext cx="13269418" cy="587376"/>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AI integration generally encourages student involvement in TMT tasks</a:t>
            </a:r>
          </a:p>
        </p:txBody>
      </p:sp>
      <p:sp>
        <p:nvSpPr>
          <p:cNvPr id="13" name="TextBox 13"/>
          <p:cNvSpPr txBox="1"/>
          <p:nvPr/>
        </p:nvSpPr>
        <p:spPr>
          <a:xfrm>
            <a:off x="2975291" y="5263153"/>
            <a:ext cx="13269418" cy="1206501"/>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AI appears as a facilitative tool that lowers engagement barriers, not an independent driver</a:t>
            </a:r>
          </a:p>
        </p:txBody>
      </p:sp>
      <p:grpSp>
        <p:nvGrpSpPr>
          <p:cNvPr id="14" name="Group 14"/>
          <p:cNvGrpSpPr/>
          <p:nvPr/>
        </p:nvGrpSpPr>
        <p:grpSpPr>
          <a:xfrm>
            <a:off x="1992551" y="4047622"/>
            <a:ext cx="455095" cy="397872"/>
            <a:chOff x="0" y="0"/>
            <a:chExt cx="1062990" cy="1062990"/>
          </a:xfrm>
        </p:grpSpPr>
        <p:sp>
          <p:nvSpPr>
            <p:cNvPr id="15" name="Freeform 15"/>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grpSp>
        <p:nvGrpSpPr>
          <p:cNvPr id="16" name="Group 16"/>
          <p:cNvGrpSpPr/>
          <p:nvPr/>
        </p:nvGrpSpPr>
        <p:grpSpPr>
          <a:xfrm>
            <a:off x="1992551" y="5320303"/>
            <a:ext cx="455095" cy="397872"/>
            <a:chOff x="0" y="0"/>
            <a:chExt cx="1062990" cy="1062990"/>
          </a:xfrm>
        </p:grpSpPr>
        <p:sp>
          <p:nvSpPr>
            <p:cNvPr id="17" name="Freeform 17"/>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
        <p:nvSpPr>
          <p:cNvPr id="18" name="Freeform 18"/>
          <p:cNvSpPr/>
          <p:nvPr/>
        </p:nvSpPr>
        <p:spPr>
          <a:xfrm rot="-10800000">
            <a:off x="2447645" y="8441329"/>
            <a:ext cx="6036256" cy="3303478"/>
          </a:xfrm>
          <a:custGeom>
            <a:avLst/>
            <a:gdLst/>
            <a:ahLst/>
            <a:cxnLst/>
            <a:rect l="l" t="t" r="r" b="b"/>
            <a:pathLst>
              <a:path w="6036256" h="3303478">
                <a:moveTo>
                  <a:pt x="0" y="0"/>
                </a:moveTo>
                <a:lnTo>
                  <a:pt x="6036256" y="0"/>
                </a:lnTo>
                <a:lnTo>
                  <a:pt x="6036256" y="3303478"/>
                </a:lnTo>
                <a:lnTo>
                  <a:pt x="0" y="330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grpSp>
        <p:nvGrpSpPr>
          <p:cNvPr id="3" name="Group 3"/>
          <p:cNvGrpSpPr/>
          <p:nvPr/>
        </p:nvGrpSpPr>
        <p:grpSpPr>
          <a:xfrm>
            <a:off x="168941" y="804879"/>
            <a:ext cx="17090359" cy="9545391"/>
            <a:chOff x="0" y="0"/>
            <a:chExt cx="4501165" cy="2514012"/>
          </a:xfrm>
        </p:grpSpPr>
        <p:sp>
          <p:nvSpPr>
            <p:cNvPr id="4" name="Freeform 4"/>
            <p:cNvSpPr/>
            <p:nvPr/>
          </p:nvSpPr>
          <p:spPr>
            <a:xfrm>
              <a:off x="0" y="0"/>
              <a:ext cx="4501164" cy="2514012"/>
            </a:xfrm>
            <a:custGeom>
              <a:avLst/>
              <a:gdLst/>
              <a:ahLst/>
              <a:cxnLst/>
              <a:rect l="l" t="t" r="r" b="b"/>
              <a:pathLst>
                <a:path w="4501164" h="2514012">
                  <a:moveTo>
                    <a:pt x="0" y="0"/>
                  </a:moveTo>
                  <a:lnTo>
                    <a:pt x="4501164" y="0"/>
                  </a:lnTo>
                  <a:lnTo>
                    <a:pt x="4501164" y="2514012"/>
                  </a:lnTo>
                  <a:lnTo>
                    <a:pt x="0" y="2514012"/>
                  </a:lnTo>
                  <a:close/>
                </a:path>
              </a:pathLst>
            </a:custGeom>
            <a:solidFill>
              <a:srgbClr val="FEFEFE"/>
            </a:solidFill>
          </p:spPr>
        </p:sp>
        <p:sp>
          <p:nvSpPr>
            <p:cNvPr id="5" name="TextBox 5"/>
            <p:cNvSpPr txBox="1"/>
            <p:nvPr/>
          </p:nvSpPr>
          <p:spPr>
            <a:xfrm>
              <a:off x="0" y="57150"/>
              <a:ext cx="4501165" cy="2456862"/>
            </a:xfrm>
            <a:prstGeom prst="rect">
              <a:avLst/>
            </a:prstGeom>
          </p:spPr>
          <p:txBody>
            <a:bodyPr lIns="50800" tIns="50800" rIns="50800" bIns="50800" rtlCol="0" anchor="ctr"/>
            <a:lstStyle/>
            <a:p>
              <a:pPr algn="ctr">
                <a:lnSpc>
                  <a:spcPts val="2481"/>
                </a:lnSpc>
              </a:pPr>
              <a:endParaRPr/>
            </a:p>
          </p:txBody>
        </p:sp>
      </p:grpSp>
      <p:sp>
        <p:nvSpPr>
          <p:cNvPr id="6" name="Freeform 6"/>
          <p:cNvSpPr/>
          <p:nvPr/>
        </p:nvSpPr>
        <p:spPr>
          <a:xfrm flipH="1" flipV="1">
            <a:off x="16310046" y="-23128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6707140" y="38642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0800000">
            <a:off x="6125872" y="9311584"/>
            <a:ext cx="6036256" cy="3303478"/>
          </a:xfrm>
          <a:custGeom>
            <a:avLst/>
            <a:gdLst/>
            <a:ahLst/>
            <a:cxnLst/>
            <a:rect l="l" t="t" r="r" b="b"/>
            <a:pathLst>
              <a:path w="6036256" h="3303478">
                <a:moveTo>
                  <a:pt x="0" y="0"/>
                </a:moveTo>
                <a:lnTo>
                  <a:pt x="6036256" y="0"/>
                </a:lnTo>
                <a:lnTo>
                  <a:pt x="6036256" y="3303479"/>
                </a:lnTo>
                <a:lnTo>
                  <a:pt x="0" y="33034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9" name="Group 9"/>
          <p:cNvGrpSpPr/>
          <p:nvPr/>
        </p:nvGrpSpPr>
        <p:grpSpPr>
          <a:xfrm>
            <a:off x="2579649" y="4139284"/>
            <a:ext cx="792734" cy="629681"/>
            <a:chOff x="0" y="0"/>
            <a:chExt cx="208786" cy="165842"/>
          </a:xfrm>
        </p:grpSpPr>
        <p:sp>
          <p:nvSpPr>
            <p:cNvPr id="10" name="Freeform 10"/>
            <p:cNvSpPr/>
            <p:nvPr/>
          </p:nvSpPr>
          <p:spPr>
            <a:xfrm>
              <a:off x="0" y="0"/>
              <a:ext cx="208786" cy="165842"/>
            </a:xfrm>
            <a:custGeom>
              <a:avLst/>
              <a:gdLst/>
              <a:ahLst/>
              <a:cxnLst/>
              <a:rect l="l" t="t" r="r" b="b"/>
              <a:pathLst>
                <a:path w="208786" h="165842">
                  <a:moveTo>
                    <a:pt x="0" y="0"/>
                  </a:moveTo>
                  <a:lnTo>
                    <a:pt x="208786" y="0"/>
                  </a:lnTo>
                  <a:lnTo>
                    <a:pt x="208786" y="165842"/>
                  </a:lnTo>
                  <a:lnTo>
                    <a:pt x="0" y="165842"/>
                  </a:lnTo>
                  <a:close/>
                </a:path>
              </a:pathLst>
            </a:custGeom>
            <a:solidFill>
              <a:srgbClr val="78A6CB">
                <a:alpha val="33725"/>
              </a:srgbClr>
            </a:solidFill>
          </p:spPr>
        </p:sp>
        <p:sp>
          <p:nvSpPr>
            <p:cNvPr id="11" name="TextBox 11"/>
            <p:cNvSpPr txBox="1"/>
            <p:nvPr/>
          </p:nvSpPr>
          <p:spPr>
            <a:xfrm>
              <a:off x="0" y="57150"/>
              <a:ext cx="208786" cy="108692"/>
            </a:xfrm>
            <a:prstGeom prst="rect">
              <a:avLst/>
            </a:prstGeom>
          </p:spPr>
          <p:txBody>
            <a:bodyPr lIns="50800" tIns="50800" rIns="50800" bIns="50800" rtlCol="0" anchor="ctr"/>
            <a:lstStyle/>
            <a:p>
              <a:pPr algn="ctr">
                <a:lnSpc>
                  <a:spcPts val="2481"/>
                </a:lnSpc>
              </a:pPr>
              <a:endParaRPr/>
            </a:p>
          </p:txBody>
        </p:sp>
      </p:grpSp>
      <p:grpSp>
        <p:nvGrpSpPr>
          <p:cNvPr id="12" name="Group 12"/>
          <p:cNvGrpSpPr/>
          <p:nvPr/>
        </p:nvGrpSpPr>
        <p:grpSpPr>
          <a:xfrm>
            <a:off x="2579649" y="5245072"/>
            <a:ext cx="792734" cy="629681"/>
            <a:chOff x="0" y="0"/>
            <a:chExt cx="208786" cy="165842"/>
          </a:xfrm>
        </p:grpSpPr>
        <p:sp>
          <p:nvSpPr>
            <p:cNvPr id="13" name="Freeform 13"/>
            <p:cNvSpPr/>
            <p:nvPr/>
          </p:nvSpPr>
          <p:spPr>
            <a:xfrm>
              <a:off x="0" y="0"/>
              <a:ext cx="208786" cy="165842"/>
            </a:xfrm>
            <a:custGeom>
              <a:avLst/>
              <a:gdLst/>
              <a:ahLst/>
              <a:cxnLst/>
              <a:rect l="l" t="t" r="r" b="b"/>
              <a:pathLst>
                <a:path w="208786" h="165842">
                  <a:moveTo>
                    <a:pt x="0" y="0"/>
                  </a:moveTo>
                  <a:lnTo>
                    <a:pt x="208786" y="0"/>
                  </a:lnTo>
                  <a:lnTo>
                    <a:pt x="208786" y="165842"/>
                  </a:lnTo>
                  <a:lnTo>
                    <a:pt x="0" y="165842"/>
                  </a:lnTo>
                  <a:close/>
                </a:path>
              </a:pathLst>
            </a:custGeom>
            <a:solidFill>
              <a:srgbClr val="78A6CB">
                <a:alpha val="33725"/>
              </a:srgbClr>
            </a:solidFill>
          </p:spPr>
        </p:sp>
        <p:sp>
          <p:nvSpPr>
            <p:cNvPr id="14" name="TextBox 14"/>
            <p:cNvSpPr txBox="1"/>
            <p:nvPr/>
          </p:nvSpPr>
          <p:spPr>
            <a:xfrm>
              <a:off x="0" y="57150"/>
              <a:ext cx="208786" cy="108692"/>
            </a:xfrm>
            <a:prstGeom prst="rect">
              <a:avLst/>
            </a:prstGeom>
          </p:spPr>
          <p:txBody>
            <a:bodyPr lIns="50800" tIns="50800" rIns="50800" bIns="50800" rtlCol="0" anchor="ctr"/>
            <a:lstStyle/>
            <a:p>
              <a:pPr algn="ctr">
                <a:lnSpc>
                  <a:spcPts val="2481"/>
                </a:lnSpc>
              </a:pPr>
              <a:endParaRPr/>
            </a:p>
          </p:txBody>
        </p:sp>
      </p:grpSp>
      <p:grpSp>
        <p:nvGrpSpPr>
          <p:cNvPr id="15" name="Group 15"/>
          <p:cNvGrpSpPr/>
          <p:nvPr/>
        </p:nvGrpSpPr>
        <p:grpSpPr>
          <a:xfrm>
            <a:off x="2579649" y="6351004"/>
            <a:ext cx="792734" cy="629681"/>
            <a:chOff x="0" y="0"/>
            <a:chExt cx="208786" cy="165842"/>
          </a:xfrm>
        </p:grpSpPr>
        <p:sp>
          <p:nvSpPr>
            <p:cNvPr id="16" name="Freeform 16"/>
            <p:cNvSpPr/>
            <p:nvPr/>
          </p:nvSpPr>
          <p:spPr>
            <a:xfrm>
              <a:off x="0" y="0"/>
              <a:ext cx="208786" cy="165842"/>
            </a:xfrm>
            <a:custGeom>
              <a:avLst/>
              <a:gdLst/>
              <a:ahLst/>
              <a:cxnLst/>
              <a:rect l="l" t="t" r="r" b="b"/>
              <a:pathLst>
                <a:path w="208786" h="165842">
                  <a:moveTo>
                    <a:pt x="0" y="0"/>
                  </a:moveTo>
                  <a:lnTo>
                    <a:pt x="208786" y="0"/>
                  </a:lnTo>
                  <a:lnTo>
                    <a:pt x="208786" y="165842"/>
                  </a:lnTo>
                  <a:lnTo>
                    <a:pt x="0" y="165842"/>
                  </a:lnTo>
                  <a:close/>
                </a:path>
              </a:pathLst>
            </a:custGeom>
            <a:solidFill>
              <a:srgbClr val="78A6CB">
                <a:alpha val="33725"/>
              </a:srgbClr>
            </a:solidFill>
          </p:spPr>
        </p:sp>
        <p:sp>
          <p:nvSpPr>
            <p:cNvPr id="17" name="TextBox 17"/>
            <p:cNvSpPr txBox="1"/>
            <p:nvPr/>
          </p:nvSpPr>
          <p:spPr>
            <a:xfrm>
              <a:off x="0" y="57150"/>
              <a:ext cx="208786" cy="108692"/>
            </a:xfrm>
            <a:prstGeom prst="rect">
              <a:avLst/>
            </a:prstGeom>
          </p:spPr>
          <p:txBody>
            <a:bodyPr lIns="50800" tIns="50800" rIns="50800" bIns="50800" rtlCol="0" anchor="ctr"/>
            <a:lstStyle/>
            <a:p>
              <a:pPr algn="ctr">
                <a:lnSpc>
                  <a:spcPts val="2481"/>
                </a:lnSpc>
              </a:pPr>
              <a:endParaRPr/>
            </a:p>
          </p:txBody>
        </p:sp>
      </p:grpSp>
      <p:sp>
        <p:nvSpPr>
          <p:cNvPr id="18" name="Freeform 18"/>
          <p:cNvSpPr/>
          <p:nvPr/>
        </p:nvSpPr>
        <p:spPr>
          <a:xfrm rot="-8100000">
            <a:off x="16185523" y="5278904"/>
            <a:ext cx="5507450" cy="5514343"/>
          </a:xfrm>
          <a:custGeom>
            <a:avLst/>
            <a:gdLst/>
            <a:ahLst/>
            <a:cxnLst/>
            <a:rect l="l" t="t" r="r" b="b"/>
            <a:pathLst>
              <a:path w="5507450" h="5514343">
                <a:moveTo>
                  <a:pt x="0" y="0"/>
                </a:moveTo>
                <a:lnTo>
                  <a:pt x="5507449" y="0"/>
                </a:lnTo>
                <a:lnTo>
                  <a:pt x="5507449" y="5514343"/>
                </a:lnTo>
                <a:lnTo>
                  <a:pt x="0" y="5514343"/>
                </a:lnTo>
                <a:lnTo>
                  <a:pt x="0" y="0"/>
                </a:lnTo>
                <a:close/>
              </a:path>
            </a:pathLst>
          </a:custGeom>
          <a:blipFill>
            <a:blip r:embed="rId7"/>
            <a:stretch>
              <a:fillRect/>
            </a:stretch>
          </a:blipFill>
        </p:spPr>
      </p:sp>
      <p:sp>
        <p:nvSpPr>
          <p:cNvPr id="19" name="Freeform 19"/>
          <p:cNvSpPr/>
          <p:nvPr/>
        </p:nvSpPr>
        <p:spPr>
          <a:xfrm rot="-998539">
            <a:off x="-1586307" y="1791263"/>
            <a:ext cx="2822822" cy="2662862"/>
          </a:xfrm>
          <a:custGeom>
            <a:avLst/>
            <a:gdLst/>
            <a:ahLst/>
            <a:cxnLst/>
            <a:rect l="l" t="t" r="r" b="b"/>
            <a:pathLst>
              <a:path w="2822822" h="2662862">
                <a:moveTo>
                  <a:pt x="0" y="0"/>
                </a:moveTo>
                <a:lnTo>
                  <a:pt x="2822822" y="0"/>
                </a:lnTo>
                <a:lnTo>
                  <a:pt x="2822822" y="2662861"/>
                </a:lnTo>
                <a:lnTo>
                  <a:pt x="0" y="2662861"/>
                </a:lnTo>
                <a:lnTo>
                  <a:pt x="0" y="0"/>
                </a:lnTo>
                <a:close/>
              </a:path>
            </a:pathLst>
          </a:custGeom>
          <a:blipFill>
            <a:blip r:embed="rId8"/>
            <a:stretch>
              <a:fillRect/>
            </a:stretch>
          </a:blipFill>
        </p:spPr>
      </p:sp>
      <p:sp>
        <p:nvSpPr>
          <p:cNvPr id="20" name="TextBox 20"/>
          <p:cNvSpPr txBox="1"/>
          <p:nvPr/>
        </p:nvSpPr>
        <p:spPr>
          <a:xfrm>
            <a:off x="3779131" y="6099187"/>
            <a:ext cx="3605386" cy="899159"/>
          </a:xfrm>
          <a:prstGeom prst="rect">
            <a:avLst/>
          </a:prstGeom>
        </p:spPr>
        <p:txBody>
          <a:bodyPr lIns="0" tIns="0" rIns="0" bIns="0" rtlCol="0" anchor="t">
            <a:spAutoFit/>
          </a:bodyPr>
          <a:lstStyle/>
          <a:p>
            <a:pPr algn="l">
              <a:lnSpc>
                <a:spcPts val="7800"/>
              </a:lnSpc>
            </a:pPr>
            <a:r>
              <a:rPr lang="en-US" sz="3900" spc="195">
                <a:solidFill>
                  <a:srgbClr val="0D1C38"/>
                </a:solidFill>
                <a:latin typeface="Assistant"/>
                <a:ea typeface="Assistant"/>
                <a:cs typeface="Assistant"/>
                <a:sym typeface="Assistant"/>
              </a:rPr>
              <a:t>Methodology </a:t>
            </a:r>
          </a:p>
        </p:txBody>
      </p:sp>
      <p:sp>
        <p:nvSpPr>
          <p:cNvPr id="21" name="TextBox 21"/>
          <p:cNvSpPr txBox="1"/>
          <p:nvPr/>
        </p:nvSpPr>
        <p:spPr>
          <a:xfrm>
            <a:off x="5486682" y="2459644"/>
            <a:ext cx="7314637" cy="1127190"/>
          </a:xfrm>
          <a:prstGeom prst="rect">
            <a:avLst/>
          </a:prstGeom>
        </p:spPr>
        <p:txBody>
          <a:bodyPr lIns="0" tIns="0" rIns="0" bIns="0" rtlCol="0" anchor="t">
            <a:spAutoFit/>
          </a:bodyPr>
          <a:lstStyle/>
          <a:p>
            <a:pPr algn="ctr">
              <a:lnSpc>
                <a:spcPts val="7999"/>
              </a:lnSpc>
            </a:pPr>
            <a:r>
              <a:rPr lang="en-US" sz="9999">
                <a:solidFill>
                  <a:srgbClr val="0D1C38"/>
                </a:solidFill>
                <a:latin typeface="Roca One"/>
                <a:ea typeface="Roca One"/>
                <a:cs typeface="Roca One"/>
                <a:sym typeface="Roca One"/>
              </a:rPr>
              <a:t>Overview</a:t>
            </a:r>
          </a:p>
        </p:txBody>
      </p:sp>
      <p:sp>
        <p:nvSpPr>
          <p:cNvPr id="22" name="TextBox 22"/>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23" name="TextBox 23"/>
          <p:cNvSpPr txBox="1"/>
          <p:nvPr/>
        </p:nvSpPr>
        <p:spPr>
          <a:xfrm>
            <a:off x="1236515" y="1196451"/>
            <a:ext cx="4927457" cy="320218"/>
          </a:xfrm>
          <a:prstGeom prst="rect">
            <a:avLst/>
          </a:prstGeom>
        </p:spPr>
        <p:txBody>
          <a:bodyPr lIns="0" tIns="0" rIns="0" bIns="0" rtlCol="0" anchor="t">
            <a:spAutoFit/>
          </a:bodyPr>
          <a:lstStyle/>
          <a:p>
            <a:pPr algn="l">
              <a:lnSpc>
                <a:spcPts val="2481"/>
              </a:lnSpc>
            </a:pPr>
            <a:r>
              <a:rPr lang="en-US" sz="2481" spc="37">
                <a:solidFill>
                  <a:srgbClr val="0D1C38"/>
                </a:solidFill>
                <a:latin typeface="Assistant"/>
                <a:ea typeface="Assistant"/>
                <a:cs typeface="Assistant"/>
                <a:sym typeface="Assistant"/>
              </a:rPr>
              <a:t>Presented by: Nguyen Duc Chau</a:t>
            </a:r>
          </a:p>
        </p:txBody>
      </p:sp>
      <p:sp>
        <p:nvSpPr>
          <p:cNvPr id="24" name="TextBox 24"/>
          <p:cNvSpPr txBox="1"/>
          <p:nvPr/>
        </p:nvSpPr>
        <p:spPr>
          <a:xfrm>
            <a:off x="3779131" y="4975595"/>
            <a:ext cx="4500714" cy="899159"/>
          </a:xfrm>
          <a:prstGeom prst="rect">
            <a:avLst/>
          </a:prstGeom>
        </p:spPr>
        <p:txBody>
          <a:bodyPr lIns="0" tIns="0" rIns="0" bIns="0" rtlCol="0" anchor="t">
            <a:spAutoFit/>
          </a:bodyPr>
          <a:lstStyle/>
          <a:p>
            <a:pPr algn="l">
              <a:lnSpc>
                <a:spcPts val="7800"/>
              </a:lnSpc>
            </a:pPr>
            <a:r>
              <a:rPr lang="en-US" sz="3900" spc="195">
                <a:solidFill>
                  <a:srgbClr val="0D1C38"/>
                </a:solidFill>
                <a:latin typeface="Assistant"/>
                <a:ea typeface="Assistant"/>
                <a:cs typeface="Assistant"/>
                <a:sym typeface="Assistant"/>
              </a:rPr>
              <a:t>Literature review</a:t>
            </a:r>
          </a:p>
        </p:txBody>
      </p:sp>
      <p:sp>
        <p:nvSpPr>
          <p:cNvPr id="25" name="TextBox 25"/>
          <p:cNvSpPr txBox="1"/>
          <p:nvPr/>
        </p:nvSpPr>
        <p:spPr>
          <a:xfrm>
            <a:off x="2733111" y="6063832"/>
            <a:ext cx="485810" cy="899093"/>
          </a:xfrm>
          <a:prstGeom prst="rect">
            <a:avLst/>
          </a:prstGeom>
        </p:spPr>
        <p:txBody>
          <a:bodyPr lIns="0" tIns="0" rIns="0" bIns="0" rtlCol="0" anchor="t">
            <a:spAutoFit/>
          </a:bodyPr>
          <a:lstStyle/>
          <a:p>
            <a:pPr algn="ctr">
              <a:lnSpc>
                <a:spcPts val="7800"/>
              </a:lnSpc>
            </a:pPr>
            <a:r>
              <a:rPr lang="en-US" sz="3900" b="1" spc="195">
                <a:solidFill>
                  <a:srgbClr val="0D1C38"/>
                </a:solidFill>
                <a:latin typeface="Assistant Bold"/>
                <a:ea typeface="Assistant Bold"/>
                <a:cs typeface="Assistant Bold"/>
                <a:sym typeface="Assistant Bold"/>
              </a:rPr>
              <a:t>3.</a:t>
            </a:r>
          </a:p>
        </p:txBody>
      </p:sp>
      <p:sp>
        <p:nvSpPr>
          <p:cNvPr id="26" name="TextBox 26"/>
          <p:cNvSpPr txBox="1"/>
          <p:nvPr/>
        </p:nvSpPr>
        <p:spPr>
          <a:xfrm>
            <a:off x="3779131" y="3852112"/>
            <a:ext cx="6018211" cy="899159"/>
          </a:xfrm>
          <a:prstGeom prst="rect">
            <a:avLst/>
          </a:prstGeom>
        </p:spPr>
        <p:txBody>
          <a:bodyPr lIns="0" tIns="0" rIns="0" bIns="0" rtlCol="0" anchor="t">
            <a:spAutoFit/>
          </a:bodyPr>
          <a:lstStyle/>
          <a:p>
            <a:pPr algn="l">
              <a:lnSpc>
                <a:spcPts val="7800"/>
              </a:lnSpc>
            </a:pPr>
            <a:r>
              <a:rPr lang="en-US" sz="3900" spc="195">
                <a:solidFill>
                  <a:srgbClr val="0D1C38"/>
                </a:solidFill>
                <a:latin typeface="Assistant"/>
                <a:ea typeface="Assistant"/>
                <a:cs typeface="Assistant"/>
                <a:sym typeface="Assistant"/>
              </a:rPr>
              <a:t>Introduction</a:t>
            </a:r>
          </a:p>
        </p:txBody>
      </p:sp>
      <p:sp>
        <p:nvSpPr>
          <p:cNvPr id="27" name="TextBox 27"/>
          <p:cNvSpPr txBox="1"/>
          <p:nvPr/>
        </p:nvSpPr>
        <p:spPr>
          <a:xfrm>
            <a:off x="2733111" y="4957901"/>
            <a:ext cx="485810" cy="899093"/>
          </a:xfrm>
          <a:prstGeom prst="rect">
            <a:avLst/>
          </a:prstGeom>
        </p:spPr>
        <p:txBody>
          <a:bodyPr lIns="0" tIns="0" rIns="0" bIns="0" rtlCol="0" anchor="t">
            <a:spAutoFit/>
          </a:bodyPr>
          <a:lstStyle/>
          <a:p>
            <a:pPr algn="ctr">
              <a:lnSpc>
                <a:spcPts val="7800"/>
              </a:lnSpc>
            </a:pPr>
            <a:r>
              <a:rPr lang="en-US" sz="3900" b="1" spc="195">
                <a:solidFill>
                  <a:srgbClr val="0D1C38"/>
                </a:solidFill>
                <a:latin typeface="Assistant Bold"/>
                <a:ea typeface="Assistant Bold"/>
                <a:cs typeface="Assistant Bold"/>
                <a:sym typeface="Assistant Bold"/>
              </a:rPr>
              <a:t>2.</a:t>
            </a:r>
          </a:p>
        </p:txBody>
      </p:sp>
      <p:sp>
        <p:nvSpPr>
          <p:cNvPr id="28" name="TextBox 28"/>
          <p:cNvSpPr txBox="1"/>
          <p:nvPr/>
        </p:nvSpPr>
        <p:spPr>
          <a:xfrm>
            <a:off x="2733111" y="3852112"/>
            <a:ext cx="485810" cy="899159"/>
          </a:xfrm>
          <a:prstGeom prst="rect">
            <a:avLst/>
          </a:prstGeom>
        </p:spPr>
        <p:txBody>
          <a:bodyPr lIns="0" tIns="0" rIns="0" bIns="0" rtlCol="0" anchor="t">
            <a:spAutoFit/>
          </a:bodyPr>
          <a:lstStyle/>
          <a:p>
            <a:pPr algn="ctr">
              <a:lnSpc>
                <a:spcPts val="7800"/>
              </a:lnSpc>
            </a:pPr>
            <a:r>
              <a:rPr lang="en-US" sz="3900" b="1" spc="195">
                <a:solidFill>
                  <a:srgbClr val="0D1C38"/>
                </a:solidFill>
                <a:latin typeface="Assistant Bold"/>
                <a:ea typeface="Assistant Bold"/>
                <a:cs typeface="Assistant Bold"/>
                <a:sym typeface="Assistant Bold"/>
              </a:rPr>
              <a:t>1.</a:t>
            </a:r>
          </a:p>
        </p:txBody>
      </p:sp>
      <p:grpSp>
        <p:nvGrpSpPr>
          <p:cNvPr id="29" name="Group 29"/>
          <p:cNvGrpSpPr/>
          <p:nvPr/>
        </p:nvGrpSpPr>
        <p:grpSpPr>
          <a:xfrm>
            <a:off x="9957011" y="4255255"/>
            <a:ext cx="792734" cy="629681"/>
            <a:chOff x="0" y="0"/>
            <a:chExt cx="208786" cy="165842"/>
          </a:xfrm>
        </p:grpSpPr>
        <p:sp>
          <p:nvSpPr>
            <p:cNvPr id="30" name="Freeform 30"/>
            <p:cNvSpPr/>
            <p:nvPr/>
          </p:nvSpPr>
          <p:spPr>
            <a:xfrm>
              <a:off x="0" y="0"/>
              <a:ext cx="208786" cy="165842"/>
            </a:xfrm>
            <a:custGeom>
              <a:avLst/>
              <a:gdLst/>
              <a:ahLst/>
              <a:cxnLst/>
              <a:rect l="l" t="t" r="r" b="b"/>
              <a:pathLst>
                <a:path w="208786" h="165842">
                  <a:moveTo>
                    <a:pt x="0" y="0"/>
                  </a:moveTo>
                  <a:lnTo>
                    <a:pt x="208786" y="0"/>
                  </a:lnTo>
                  <a:lnTo>
                    <a:pt x="208786" y="165842"/>
                  </a:lnTo>
                  <a:lnTo>
                    <a:pt x="0" y="165842"/>
                  </a:lnTo>
                  <a:close/>
                </a:path>
              </a:pathLst>
            </a:custGeom>
            <a:solidFill>
              <a:srgbClr val="78A6CB">
                <a:alpha val="33725"/>
              </a:srgbClr>
            </a:solidFill>
          </p:spPr>
        </p:sp>
        <p:sp>
          <p:nvSpPr>
            <p:cNvPr id="31" name="TextBox 31"/>
            <p:cNvSpPr txBox="1"/>
            <p:nvPr/>
          </p:nvSpPr>
          <p:spPr>
            <a:xfrm>
              <a:off x="0" y="57150"/>
              <a:ext cx="208786" cy="108692"/>
            </a:xfrm>
            <a:prstGeom prst="rect">
              <a:avLst/>
            </a:prstGeom>
          </p:spPr>
          <p:txBody>
            <a:bodyPr lIns="50800" tIns="50800" rIns="50800" bIns="50800" rtlCol="0" anchor="ctr"/>
            <a:lstStyle/>
            <a:p>
              <a:pPr algn="ctr">
                <a:lnSpc>
                  <a:spcPts val="2481"/>
                </a:lnSpc>
              </a:pPr>
              <a:endParaRPr/>
            </a:p>
          </p:txBody>
        </p:sp>
      </p:grpSp>
      <p:grpSp>
        <p:nvGrpSpPr>
          <p:cNvPr id="32" name="Group 32"/>
          <p:cNvGrpSpPr/>
          <p:nvPr/>
        </p:nvGrpSpPr>
        <p:grpSpPr>
          <a:xfrm>
            <a:off x="9957011" y="5361043"/>
            <a:ext cx="792734" cy="629681"/>
            <a:chOff x="0" y="0"/>
            <a:chExt cx="1056978" cy="839575"/>
          </a:xfrm>
        </p:grpSpPr>
        <p:grpSp>
          <p:nvGrpSpPr>
            <p:cNvPr id="33" name="Group 33"/>
            <p:cNvGrpSpPr/>
            <p:nvPr/>
          </p:nvGrpSpPr>
          <p:grpSpPr>
            <a:xfrm>
              <a:off x="0" y="0"/>
              <a:ext cx="1056978" cy="839575"/>
              <a:chOff x="0" y="0"/>
              <a:chExt cx="208786" cy="165842"/>
            </a:xfrm>
          </p:grpSpPr>
          <p:sp>
            <p:nvSpPr>
              <p:cNvPr id="34" name="Freeform 34"/>
              <p:cNvSpPr/>
              <p:nvPr/>
            </p:nvSpPr>
            <p:spPr>
              <a:xfrm>
                <a:off x="0" y="0"/>
                <a:ext cx="208786" cy="165842"/>
              </a:xfrm>
              <a:custGeom>
                <a:avLst/>
                <a:gdLst/>
                <a:ahLst/>
                <a:cxnLst/>
                <a:rect l="l" t="t" r="r" b="b"/>
                <a:pathLst>
                  <a:path w="208786" h="165842">
                    <a:moveTo>
                      <a:pt x="0" y="0"/>
                    </a:moveTo>
                    <a:lnTo>
                      <a:pt x="208786" y="0"/>
                    </a:lnTo>
                    <a:lnTo>
                      <a:pt x="208786" y="165842"/>
                    </a:lnTo>
                    <a:lnTo>
                      <a:pt x="0" y="165842"/>
                    </a:lnTo>
                    <a:close/>
                  </a:path>
                </a:pathLst>
              </a:custGeom>
              <a:solidFill>
                <a:srgbClr val="78A6CB">
                  <a:alpha val="33725"/>
                </a:srgbClr>
              </a:solidFill>
            </p:spPr>
          </p:sp>
          <p:sp>
            <p:nvSpPr>
              <p:cNvPr id="35" name="TextBox 35"/>
              <p:cNvSpPr txBox="1"/>
              <p:nvPr/>
            </p:nvSpPr>
            <p:spPr>
              <a:xfrm>
                <a:off x="0" y="57150"/>
                <a:ext cx="208786" cy="108692"/>
              </a:xfrm>
              <a:prstGeom prst="rect">
                <a:avLst/>
              </a:prstGeom>
            </p:spPr>
            <p:txBody>
              <a:bodyPr lIns="50800" tIns="50800" rIns="50800" bIns="50800" rtlCol="0" anchor="ctr"/>
              <a:lstStyle/>
              <a:p>
                <a:pPr algn="ctr">
                  <a:lnSpc>
                    <a:spcPts val="2481"/>
                  </a:lnSpc>
                </a:pPr>
                <a:endParaRPr/>
              </a:p>
            </p:txBody>
          </p:sp>
        </p:grpSp>
        <p:sp>
          <p:nvSpPr>
            <p:cNvPr id="36" name="TextBox 36"/>
            <p:cNvSpPr txBox="1"/>
            <p:nvPr/>
          </p:nvSpPr>
          <p:spPr>
            <a:xfrm>
              <a:off x="204616" y="-281296"/>
              <a:ext cx="647746" cy="1097279"/>
            </a:xfrm>
            <a:prstGeom prst="rect">
              <a:avLst/>
            </a:prstGeom>
          </p:spPr>
          <p:txBody>
            <a:bodyPr lIns="0" tIns="0" rIns="0" bIns="0" rtlCol="0" anchor="t">
              <a:spAutoFit/>
            </a:bodyPr>
            <a:lstStyle/>
            <a:p>
              <a:pPr algn="ctr">
                <a:lnSpc>
                  <a:spcPts val="7800"/>
                </a:lnSpc>
              </a:pPr>
              <a:r>
                <a:rPr lang="en-US" sz="3900" b="1" spc="195">
                  <a:solidFill>
                    <a:srgbClr val="0D1C38"/>
                  </a:solidFill>
                  <a:latin typeface="Assistant Bold"/>
                  <a:ea typeface="Assistant Bold"/>
                  <a:cs typeface="Assistant Bold"/>
                  <a:sym typeface="Assistant Bold"/>
                </a:rPr>
                <a:t>5.</a:t>
              </a:r>
            </a:p>
          </p:txBody>
        </p:sp>
      </p:grpSp>
      <p:sp>
        <p:nvSpPr>
          <p:cNvPr id="37" name="TextBox 37"/>
          <p:cNvSpPr txBox="1"/>
          <p:nvPr/>
        </p:nvSpPr>
        <p:spPr>
          <a:xfrm>
            <a:off x="10110473" y="3968083"/>
            <a:ext cx="485810" cy="899159"/>
          </a:xfrm>
          <a:prstGeom prst="rect">
            <a:avLst/>
          </a:prstGeom>
        </p:spPr>
        <p:txBody>
          <a:bodyPr lIns="0" tIns="0" rIns="0" bIns="0" rtlCol="0" anchor="t">
            <a:spAutoFit/>
          </a:bodyPr>
          <a:lstStyle/>
          <a:p>
            <a:pPr algn="ctr">
              <a:lnSpc>
                <a:spcPts val="7800"/>
              </a:lnSpc>
            </a:pPr>
            <a:r>
              <a:rPr lang="en-US" sz="3900" b="1" spc="195">
                <a:solidFill>
                  <a:srgbClr val="0D1C38"/>
                </a:solidFill>
                <a:latin typeface="Assistant Bold"/>
                <a:ea typeface="Assistant Bold"/>
                <a:cs typeface="Assistant Bold"/>
                <a:sym typeface="Assistant Bold"/>
              </a:rPr>
              <a:t>4</a:t>
            </a:r>
          </a:p>
        </p:txBody>
      </p:sp>
      <p:sp>
        <p:nvSpPr>
          <p:cNvPr id="38" name="TextBox 38"/>
          <p:cNvSpPr txBox="1"/>
          <p:nvPr/>
        </p:nvSpPr>
        <p:spPr>
          <a:xfrm>
            <a:off x="11241396" y="3985777"/>
            <a:ext cx="3391484" cy="899159"/>
          </a:xfrm>
          <a:prstGeom prst="rect">
            <a:avLst/>
          </a:prstGeom>
        </p:spPr>
        <p:txBody>
          <a:bodyPr lIns="0" tIns="0" rIns="0" bIns="0" rtlCol="0" anchor="t">
            <a:spAutoFit/>
          </a:bodyPr>
          <a:lstStyle/>
          <a:p>
            <a:pPr algn="l">
              <a:lnSpc>
                <a:spcPts val="7800"/>
              </a:lnSpc>
            </a:pPr>
            <a:r>
              <a:rPr lang="en-US" sz="3900" spc="195">
                <a:solidFill>
                  <a:srgbClr val="0D1C38"/>
                </a:solidFill>
                <a:latin typeface="Assistant"/>
                <a:ea typeface="Assistant"/>
                <a:cs typeface="Assistant"/>
                <a:sym typeface="Assistant"/>
              </a:rPr>
              <a:t>Discussion</a:t>
            </a:r>
          </a:p>
        </p:txBody>
      </p:sp>
      <p:sp>
        <p:nvSpPr>
          <p:cNvPr id="39" name="TextBox 39"/>
          <p:cNvSpPr txBox="1"/>
          <p:nvPr/>
        </p:nvSpPr>
        <p:spPr>
          <a:xfrm>
            <a:off x="11241396" y="5132586"/>
            <a:ext cx="3391484" cy="899159"/>
          </a:xfrm>
          <a:prstGeom prst="rect">
            <a:avLst/>
          </a:prstGeom>
        </p:spPr>
        <p:txBody>
          <a:bodyPr lIns="0" tIns="0" rIns="0" bIns="0" rtlCol="0" anchor="t">
            <a:spAutoFit/>
          </a:bodyPr>
          <a:lstStyle/>
          <a:p>
            <a:pPr algn="l">
              <a:lnSpc>
                <a:spcPts val="7800"/>
              </a:lnSpc>
            </a:pPr>
            <a:r>
              <a:rPr lang="en-US" sz="3900" spc="195">
                <a:solidFill>
                  <a:srgbClr val="0D1C38"/>
                </a:solidFill>
                <a:latin typeface="Assistant"/>
                <a:ea typeface="Assistant"/>
                <a:cs typeface="Assistant"/>
                <a:sym typeface="Assistant"/>
              </a:rPr>
              <a:t>Summary</a:t>
            </a:r>
          </a:p>
        </p:txBody>
      </p:sp>
      <p:grpSp>
        <p:nvGrpSpPr>
          <p:cNvPr id="40" name="Group 40"/>
          <p:cNvGrpSpPr/>
          <p:nvPr/>
        </p:nvGrpSpPr>
        <p:grpSpPr>
          <a:xfrm>
            <a:off x="9957011" y="6486025"/>
            <a:ext cx="792734" cy="629681"/>
            <a:chOff x="0" y="0"/>
            <a:chExt cx="208786" cy="165842"/>
          </a:xfrm>
        </p:grpSpPr>
        <p:sp>
          <p:nvSpPr>
            <p:cNvPr id="41" name="Freeform 41"/>
            <p:cNvSpPr/>
            <p:nvPr/>
          </p:nvSpPr>
          <p:spPr>
            <a:xfrm>
              <a:off x="0" y="0"/>
              <a:ext cx="208786" cy="165842"/>
            </a:xfrm>
            <a:custGeom>
              <a:avLst/>
              <a:gdLst/>
              <a:ahLst/>
              <a:cxnLst/>
              <a:rect l="l" t="t" r="r" b="b"/>
              <a:pathLst>
                <a:path w="208786" h="165842">
                  <a:moveTo>
                    <a:pt x="0" y="0"/>
                  </a:moveTo>
                  <a:lnTo>
                    <a:pt x="208786" y="0"/>
                  </a:lnTo>
                  <a:lnTo>
                    <a:pt x="208786" y="165842"/>
                  </a:lnTo>
                  <a:lnTo>
                    <a:pt x="0" y="165842"/>
                  </a:lnTo>
                  <a:close/>
                </a:path>
              </a:pathLst>
            </a:custGeom>
            <a:solidFill>
              <a:srgbClr val="78A6CB">
                <a:alpha val="33725"/>
              </a:srgbClr>
            </a:solidFill>
          </p:spPr>
        </p:sp>
        <p:sp>
          <p:nvSpPr>
            <p:cNvPr id="42" name="TextBox 42"/>
            <p:cNvSpPr txBox="1"/>
            <p:nvPr/>
          </p:nvSpPr>
          <p:spPr>
            <a:xfrm>
              <a:off x="0" y="57150"/>
              <a:ext cx="208786" cy="108692"/>
            </a:xfrm>
            <a:prstGeom prst="rect">
              <a:avLst/>
            </a:prstGeom>
          </p:spPr>
          <p:txBody>
            <a:bodyPr lIns="50800" tIns="50800" rIns="50800" bIns="50800" rtlCol="0" anchor="ctr"/>
            <a:lstStyle/>
            <a:p>
              <a:pPr algn="ctr">
                <a:lnSpc>
                  <a:spcPts val="2481"/>
                </a:lnSpc>
              </a:pPr>
              <a:endParaRPr/>
            </a:p>
          </p:txBody>
        </p:sp>
      </p:grpSp>
      <p:sp>
        <p:nvSpPr>
          <p:cNvPr id="43" name="TextBox 43"/>
          <p:cNvSpPr txBox="1"/>
          <p:nvPr/>
        </p:nvSpPr>
        <p:spPr>
          <a:xfrm>
            <a:off x="10110473" y="6198853"/>
            <a:ext cx="485810" cy="899159"/>
          </a:xfrm>
          <a:prstGeom prst="rect">
            <a:avLst/>
          </a:prstGeom>
        </p:spPr>
        <p:txBody>
          <a:bodyPr lIns="0" tIns="0" rIns="0" bIns="0" rtlCol="0" anchor="t">
            <a:spAutoFit/>
          </a:bodyPr>
          <a:lstStyle/>
          <a:p>
            <a:pPr algn="ctr">
              <a:lnSpc>
                <a:spcPts val="7800"/>
              </a:lnSpc>
            </a:pPr>
            <a:r>
              <a:rPr lang="en-US" sz="3900" b="1" spc="195">
                <a:solidFill>
                  <a:srgbClr val="0D1C38"/>
                </a:solidFill>
                <a:latin typeface="Assistant Bold"/>
                <a:ea typeface="Assistant Bold"/>
                <a:cs typeface="Assistant Bold"/>
                <a:sym typeface="Assistant Bold"/>
              </a:rPr>
              <a:t>6.</a:t>
            </a:r>
          </a:p>
        </p:txBody>
      </p:sp>
      <p:sp>
        <p:nvSpPr>
          <p:cNvPr id="44" name="TextBox 44"/>
          <p:cNvSpPr txBox="1"/>
          <p:nvPr/>
        </p:nvSpPr>
        <p:spPr>
          <a:xfrm>
            <a:off x="11311720" y="6133158"/>
            <a:ext cx="4099885" cy="899159"/>
          </a:xfrm>
          <a:prstGeom prst="rect">
            <a:avLst/>
          </a:prstGeom>
        </p:spPr>
        <p:txBody>
          <a:bodyPr lIns="0" tIns="0" rIns="0" bIns="0" rtlCol="0" anchor="t">
            <a:spAutoFit/>
          </a:bodyPr>
          <a:lstStyle/>
          <a:p>
            <a:pPr algn="l">
              <a:lnSpc>
                <a:spcPts val="7800"/>
              </a:lnSpc>
            </a:pPr>
            <a:r>
              <a:rPr lang="en-US" sz="3900" spc="195">
                <a:solidFill>
                  <a:srgbClr val="0D1C38"/>
                </a:solidFill>
                <a:latin typeface="Assistant"/>
                <a:ea typeface="Assistant"/>
                <a:cs typeface="Assistant"/>
                <a:sym typeface="Assistant"/>
              </a:rPr>
              <a:t>Recommendation</a:t>
            </a:r>
          </a:p>
        </p:txBody>
      </p:sp>
      <p:sp>
        <p:nvSpPr>
          <p:cNvPr id="45" name="TextBox 45"/>
          <p:cNvSpPr txBox="1"/>
          <p:nvPr/>
        </p:nvSpPr>
        <p:spPr>
          <a:xfrm>
            <a:off x="13527305" y="9756139"/>
            <a:ext cx="4008072" cy="530861"/>
          </a:xfrm>
          <a:prstGeom prst="rect">
            <a:avLst/>
          </a:prstGeom>
        </p:spPr>
        <p:txBody>
          <a:bodyPr lIns="0" tIns="0" rIns="0" bIns="0" rtlCol="0" anchor="t">
            <a:spAutoFit/>
          </a:bodyPr>
          <a:lstStyle/>
          <a:p>
            <a:pPr algn="l">
              <a:lnSpc>
                <a:spcPts val="4339"/>
              </a:lnSpc>
            </a:pPr>
            <a:r>
              <a:rPr lang="en-US" sz="3099">
                <a:solidFill>
                  <a:srgbClr val="000000"/>
                </a:solidFill>
                <a:latin typeface="Assistant"/>
                <a:ea typeface="Assistant"/>
                <a:cs typeface="Assistant"/>
                <a:sym typeface="Assistant"/>
              </a:rPr>
              <a:t>www.HUFLIT.edu.vn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AA372-F372-881A-B8F5-162273AD0EF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7045D73-4B50-A643-1E25-89867493792E}"/>
              </a:ext>
            </a:extLst>
          </p:cNvPr>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grpSp>
        <p:nvGrpSpPr>
          <p:cNvPr id="3" name="Group 3">
            <a:extLst>
              <a:ext uri="{FF2B5EF4-FFF2-40B4-BE49-F238E27FC236}">
                <a16:creationId xmlns:a16="http://schemas.microsoft.com/office/drawing/2014/main" id="{E574CEFF-C195-EC1D-2D99-D8145D4883AF}"/>
              </a:ext>
            </a:extLst>
          </p:cNvPr>
          <p:cNvGrpSpPr/>
          <p:nvPr/>
        </p:nvGrpSpPr>
        <p:grpSpPr>
          <a:xfrm>
            <a:off x="860043" y="778752"/>
            <a:ext cx="16567914" cy="8968801"/>
            <a:chOff x="0" y="0"/>
            <a:chExt cx="4363566" cy="2362153"/>
          </a:xfrm>
        </p:grpSpPr>
        <p:sp>
          <p:nvSpPr>
            <p:cNvPr id="4" name="Freeform 4">
              <a:extLst>
                <a:ext uri="{FF2B5EF4-FFF2-40B4-BE49-F238E27FC236}">
                  <a16:creationId xmlns:a16="http://schemas.microsoft.com/office/drawing/2014/main" id="{7CF6FB26-1C26-6517-5867-A9BC7ED71C10}"/>
                </a:ext>
              </a:extLst>
            </p:cNvPr>
            <p:cNvSpPr/>
            <p:nvPr/>
          </p:nvSpPr>
          <p:spPr>
            <a:xfrm>
              <a:off x="0" y="0"/>
              <a:ext cx="4363566" cy="2362153"/>
            </a:xfrm>
            <a:custGeom>
              <a:avLst/>
              <a:gdLst/>
              <a:ahLst/>
              <a:cxnLst/>
              <a:rect l="l" t="t" r="r" b="b"/>
              <a:pathLst>
                <a:path w="4363566" h="2362153">
                  <a:moveTo>
                    <a:pt x="0" y="0"/>
                  </a:moveTo>
                  <a:lnTo>
                    <a:pt x="4363566" y="0"/>
                  </a:lnTo>
                  <a:lnTo>
                    <a:pt x="4363566" y="2362153"/>
                  </a:lnTo>
                  <a:lnTo>
                    <a:pt x="0" y="2362153"/>
                  </a:lnTo>
                  <a:close/>
                </a:path>
              </a:pathLst>
            </a:custGeom>
            <a:solidFill>
              <a:srgbClr val="FEFEFE"/>
            </a:solidFill>
          </p:spPr>
        </p:sp>
        <p:sp>
          <p:nvSpPr>
            <p:cNvPr id="5" name="TextBox 5">
              <a:extLst>
                <a:ext uri="{FF2B5EF4-FFF2-40B4-BE49-F238E27FC236}">
                  <a16:creationId xmlns:a16="http://schemas.microsoft.com/office/drawing/2014/main" id="{552E42FA-9A7B-6AD2-1B09-0536AEB4B025}"/>
                </a:ext>
              </a:extLst>
            </p:cNvPr>
            <p:cNvSpPr txBox="1"/>
            <p:nvPr/>
          </p:nvSpPr>
          <p:spPr>
            <a:xfrm>
              <a:off x="0" y="57150"/>
              <a:ext cx="4363566" cy="2305003"/>
            </a:xfrm>
            <a:prstGeom prst="rect">
              <a:avLst/>
            </a:prstGeom>
          </p:spPr>
          <p:txBody>
            <a:bodyPr lIns="50800" tIns="50800" rIns="50800" bIns="50800" rtlCol="0" anchor="ctr"/>
            <a:lstStyle/>
            <a:p>
              <a:pPr algn="ctr">
                <a:lnSpc>
                  <a:spcPts val="2481"/>
                </a:lnSpc>
              </a:pPr>
              <a:endParaRPr/>
            </a:p>
          </p:txBody>
        </p:sp>
      </p:grpSp>
      <p:sp>
        <p:nvSpPr>
          <p:cNvPr id="6" name="Freeform 6">
            <a:extLst>
              <a:ext uri="{FF2B5EF4-FFF2-40B4-BE49-F238E27FC236}">
                <a16:creationId xmlns:a16="http://schemas.microsoft.com/office/drawing/2014/main" id="{06D558EE-F91B-92F6-4B47-4FD1721E1243}"/>
              </a:ext>
            </a:extLst>
          </p:cNvPr>
          <p:cNvSpPr/>
          <p:nvPr/>
        </p:nvSpPr>
        <p:spPr>
          <a:xfrm flipH="1" flipV="1">
            <a:off x="16895247" y="-23744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a:extLst>
              <a:ext uri="{FF2B5EF4-FFF2-40B4-BE49-F238E27FC236}">
                <a16:creationId xmlns:a16="http://schemas.microsoft.com/office/drawing/2014/main" id="{7C8CC108-D08F-9990-F3D3-49EEF90CF49F}"/>
              </a:ext>
            </a:extLst>
          </p:cNvPr>
          <p:cNvSpPr/>
          <p:nvPr/>
        </p:nvSpPr>
        <p:spPr>
          <a:xfrm>
            <a:off x="-6630940" y="38642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a:extLst>
              <a:ext uri="{FF2B5EF4-FFF2-40B4-BE49-F238E27FC236}">
                <a16:creationId xmlns:a16="http://schemas.microsoft.com/office/drawing/2014/main" id="{B0D8EDD4-DCDA-3754-09A5-FCC72514E1F4}"/>
              </a:ext>
            </a:extLst>
          </p:cNvPr>
          <p:cNvSpPr/>
          <p:nvPr/>
        </p:nvSpPr>
        <p:spPr>
          <a:xfrm rot="-2356613">
            <a:off x="16034639" y="7529829"/>
            <a:ext cx="5507450" cy="5514343"/>
          </a:xfrm>
          <a:custGeom>
            <a:avLst/>
            <a:gdLst/>
            <a:ahLst/>
            <a:cxnLst/>
            <a:rect l="l" t="t" r="r" b="b"/>
            <a:pathLst>
              <a:path w="5507450" h="5514343">
                <a:moveTo>
                  <a:pt x="0" y="0"/>
                </a:moveTo>
                <a:lnTo>
                  <a:pt x="5507450" y="0"/>
                </a:lnTo>
                <a:lnTo>
                  <a:pt x="5507450" y="5514342"/>
                </a:lnTo>
                <a:lnTo>
                  <a:pt x="0" y="5514342"/>
                </a:lnTo>
                <a:lnTo>
                  <a:pt x="0" y="0"/>
                </a:lnTo>
                <a:close/>
              </a:path>
            </a:pathLst>
          </a:custGeom>
          <a:blipFill>
            <a:blip r:embed="rId5"/>
            <a:stretch>
              <a:fillRect/>
            </a:stretch>
          </a:blipFill>
        </p:spPr>
      </p:sp>
      <p:sp>
        <p:nvSpPr>
          <p:cNvPr id="9" name="TextBox 9">
            <a:extLst>
              <a:ext uri="{FF2B5EF4-FFF2-40B4-BE49-F238E27FC236}">
                <a16:creationId xmlns:a16="http://schemas.microsoft.com/office/drawing/2014/main" id="{A415EB7C-6790-3E69-C661-1E64BAE04669}"/>
              </a:ext>
            </a:extLst>
          </p:cNvPr>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2" name="TextBox 12">
            <a:extLst>
              <a:ext uri="{FF2B5EF4-FFF2-40B4-BE49-F238E27FC236}">
                <a16:creationId xmlns:a16="http://schemas.microsoft.com/office/drawing/2014/main" id="{9178B00B-10AA-8F38-C86A-906D7EDEFE9D}"/>
              </a:ext>
            </a:extLst>
          </p:cNvPr>
          <p:cNvSpPr txBox="1"/>
          <p:nvPr/>
        </p:nvSpPr>
        <p:spPr>
          <a:xfrm>
            <a:off x="2975291" y="3990472"/>
            <a:ext cx="13269418" cy="3077766"/>
          </a:xfrm>
          <a:prstGeom prst="rect">
            <a:avLst/>
          </a:prstGeom>
        </p:spPr>
        <p:txBody>
          <a:bodyPr lIns="0" tIns="0" rIns="0" bIns="0" rtlCol="0" anchor="t">
            <a:spAutoFit/>
          </a:bodyPr>
          <a:lstStyle/>
          <a:p>
            <a:r>
              <a:rPr lang="en-US" sz="4000" b="1" dirty="0"/>
              <a:t>First of all, some examples below may help clarify the theme.</a:t>
            </a:r>
          </a:p>
          <a:p>
            <a:r>
              <a:rPr lang="en-US" sz="4000" dirty="0"/>
              <a:t>Exercise 1 (week 2)</a:t>
            </a:r>
          </a:p>
          <a:p>
            <a:pPr lvl="0"/>
            <a:r>
              <a:rPr lang="en-US" sz="4000" dirty="0"/>
              <a:t>Translate the following text into Vietnamese. </a:t>
            </a:r>
          </a:p>
          <a:p>
            <a:pPr lvl="0"/>
            <a:r>
              <a:rPr lang="en-US" sz="4000" dirty="0"/>
              <a:t>Analyze the text into phrases/clauses. </a:t>
            </a:r>
          </a:p>
          <a:p>
            <a:pPr lvl="0"/>
            <a:r>
              <a:rPr lang="en-US" sz="4000" dirty="0"/>
              <a:t>Tell the function of each unit.</a:t>
            </a:r>
          </a:p>
        </p:txBody>
      </p:sp>
      <p:grpSp>
        <p:nvGrpSpPr>
          <p:cNvPr id="14" name="Group 14">
            <a:extLst>
              <a:ext uri="{FF2B5EF4-FFF2-40B4-BE49-F238E27FC236}">
                <a16:creationId xmlns:a16="http://schemas.microsoft.com/office/drawing/2014/main" id="{8912FF67-999F-D167-B126-2F9D8BCAE385}"/>
              </a:ext>
            </a:extLst>
          </p:cNvPr>
          <p:cNvGrpSpPr/>
          <p:nvPr/>
        </p:nvGrpSpPr>
        <p:grpSpPr>
          <a:xfrm>
            <a:off x="1992551" y="4047622"/>
            <a:ext cx="455095" cy="397872"/>
            <a:chOff x="0" y="0"/>
            <a:chExt cx="1062990" cy="1062990"/>
          </a:xfrm>
        </p:grpSpPr>
        <p:sp>
          <p:nvSpPr>
            <p:cNvPr id="15" name="Freeform 15">
              <a:extLst>
                <a:ext uri="{FF2B5EF4-FFF2-40B4-BE49-F238E27FC236}">
                  <a16:creationId xmlns:a16="http://schemas.microsoft.com/office/drawing/2014/main" id="{0630FC56-053D-F422-CC90-4C18C839758F}"/>
                </a:ext>
              </a:extLst>
            </p:cNvPr>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grpSp>
        <p:nvGrpSpPr>
          <p:cNvPr id="16" name="Group 16">
            <a:extLst>
              <a:ext uri="{FF2B5EF4-FFF2-40B4-BE49-F238E27FC236}">
                <a16:creationId xmlns:a16="http://schemas.microsoft.com/office/drawing/2014/main" id="{B13C092C-0638-6E34-8153-8217D7266300}"/>
              </a:ext>
            </a:extLst>
          </p:cNvPr>
          <p:cNvGrpSpPr/>
          <p:nvPr/>
        </p:nvGrpSpPr>
        <p:grpSpPr>
          <a:xfrm>
            <a:off x="1992551" y="5320303"/>
            <a:ext cx="455095" cy="397872"/>
            <a:chOff x="0" y="0"/>
            <a:chExt cx="1062990" cy="1062990"/>
          </a:xfrm>
        </p:grpSpPr>
        <p:sp>
          <p:nvSpPr>
            <p:cNvPr id="17" name="Freeform 17">
              <a:extLst>
                <a:ext uri="{FF2B5EF4-FFF2-40B4-BE49-F238E27FC236}">
                  <a16:creationId xmlns:a16="http://schemas.microsoft.com/office/drawing/2014/main" id="{2CAF3030-86FB-1512-93B2-9E47709523CB}"/>
                </a:ext>
              </a:extLst>
            </p:cNvPr>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
        <p:nvSpPr>
          <p:cNvPr id="18" name="Freeform 18">
            <a:extLst>
              <a:ext uri="{FF2B5EF4-FFF2-40B4-BE49-F238E27FC236}">
                <a16:creationId xmlns:a16="http://schemas.microsoft.com/office/drawing/2014/main" id="{3D60A622-E58D-99DB-F93C-CB0D9AA1BE26}"/>
              </a:ext>
            </a:extLst>
          </p:cNvPr>
          <p:cNvSpPr/>
          <p:nvPr/>
        </p:nvSpPr>
        <p:spPr>
          <a:xfrm rot="-10800000">
            <a:off x="2447645" y="8441329"/>
            <a:ext cx="6036256" cy="3303478"/>
          </a:xfrm>
          <a:custGeom>
            <a:avLst/>
            <a:gdLst/>
            <a:ahLst/>
            <a:cxnLst/>
            <a:rect l="l" t="t" r="r" b="b"/>
            <a:pathLst>
              <a:path w="6036256" h="3303478">
                <a:moveTo>
                  <a:pt x="0" y="0"/>
                </a:moveTo>
                <a:lnTo>
                  <a:pt x="6036256" y="0"/>
                </a:lnTo>
                <a:lnTo>
                  <a:pt x="6036256" y="3303478"/>
                </a:lnTo>
                <a:lnTo>
                  <a:pt x="0" y="330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4262235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C6F20-5229-CAC1-DAC5-0987E8A5B5E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0E45D27-B80F-740D-BE0C-392698438CD4}"/>
              </a:ext>
            </a:extLst>
          </p:cNvPr>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grpSp>
        <p:nvGrpSpPr>
          <p:cNvPr id="3" name="Group 3">
            <a:extLst>
              <a:ext uri="{FF2B5EF4-FFF2-40B4-BE49-F238E27FC236}">
                <a16:creationId xmlns:a16="http://schemas.microsoft.com/office/drawing/2014/main" id="{52E091D7-AA4C-0D14-3C70-5B27D2F135CC}"/>
              </a:ext>
            </a:extLst>
          </p:cNvPr>
          <p:cNvGrpSpPr/>
          <p:nvPr/>
        </p:nvGrpSpPr>
        <p:grpSpPr>
          <a:xfrm>
            <a:off x="860043" y="659099"/>
            <a:ext cx="16567914" cy="7782229"/>
            <a:chOff x="0" y="0"/>
            <a:chExt cx="4363566" cy="2362153"/>
          </a:xfrm>
        </p:grpSpPr>
        <p:sp>
          <p:nvSpPr>
            <p:cNvPr id="4" name="Freeform 4">
              <a:extLst>
                <a:ext uri="{FF2B5EF4-FFF2-40B4-BE49-F238E27FC236}">
                  <a16:creationId xmlns:a16="http://schemas.microsoft.com/office/drawing/2014/main" id="{5B1B9B2F-0C6E-973E-BEEF-ACE7C4ADDB0A}"/>
                </a:ext>
              </a:extLst>
            </p:cNvPr>
            <p:cNvSpPr/>
            <p:nvPr/>
          </p:nvSpPr>
          <p:spPr>
            <a:xfrm>
              <a:off x="0" y="0"/>
              <a:ext cx="4363566" cy="2362153"/>
            </a:xfrm>
            <a:custGeom>
              <a:avLst/>
              <a:gdLst/>
              <a:ahLst/>
              <a:cxnLst/>
              <a:rect l="l" t="t" r="r" b="b"/>
              <a:pathLst>
                <a:path w="4363566" h="2362153">
                  <a:moveTo>
                    <a:pt x="0" y="0"/>
                  </a:moveTo>
                  <a:lnTo>
                    <a:pt x="4363566" y="0"/>
                  </a:lnTo>
                  <a:lnTo>
                    <a:pt x="4363566" y="2362153"/>
                  </a:lnTo>
                  <a:lnTo>
                    <a:pt x="0" y="2362153"/>
                  </a:lnTo>
                  <a:close/>
                </a:path>
              </a:pathLst>
            </a:custGeom>
            <a:solidFill>
              <a:srgbClr val="FEFEFE"/>
            </a:solidFill>
          </p:spPr>
          <p:txBody>
            <a:bodyPr/>
            <a:lstStyle/>
            <a:p>
              <a:endParaRPr lang="en-US" dirty="0"/>
            </a:p>
          </p:txBody>
        </p:sp>
        <p:sp>
          <p:nvSpPr>
            <p:cNvPr id="5" name="TextBox 5">
              <a:extLst>
                <a:ext uri="{FF2B5EF4-FFF2-40B4-BE49-F238E27FC236}">
                  <a16:creationId xmlns:a16="http://schemas.microsoft.com/office/drawing/2014/main" id="{FFF1B10E-7C75-929B-4344-9297A41FC098}"/>
                </a:ext>
              </a:extLst>
            </p:cNvPr>
            <p:cNvSpPr txBox="1"/>
            <p:nvPr/>
          </p:nvSpPr>
          <p:spPr>
            <a:xfrm>
              <a:off x="0" y="57150"/>
              <a:ext cx="4363566" cy="2305003"/>
            </a:xfrm>
            <a:prstGeom prst="rect">
              <a:avLst/>
            </a:prstGeom>
          </p:spPr>
          <p:txBody>
            <a:bodyPr lIns="50800" tIns="50800" rIns="50800" bIns="50800" rtlCol="0" anchor="ctr"/>
            <a:lstStyle/>
            <a:p>
              <a:pPr algn="ctr">
                <a:lnSpc>
                  <a:spcPts val="2481"/>
                </a:lnSpc>
              </a:pPr>
              <a:endParaRPr/>
            </a:p>
          </p:txBody>
        </p:sp>
      </p:grpSp>
      <p:sp>
        <p:nvSpPr>
          <p:cNvPr id="6" name="Freeform 6">
            <a:extLst>
              <a:ext uri="{FF2B5EF4-FFF2-40B4-BE49-F238E27FC236}">
                <a16:creationId xmlns:a16="http://schemas.microsoft.com/office/drawing/2014/main" id="{2E318BF4-01BD-E455-02A9-E21BF84CD21B}"/>
              </a:ext>
            </a:extLst>
          </p:cNvPr>
          <p:cNvSpPr/>
          <p:nvPr/>
        </p:nvSpPr>
        <p:spPr>
          <a:xfrm flipH="1" flipV="1">
            <a:off x="16895247" y="-23744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a:extLst>
              <a:ext uri="{FF2B5EF4-FFF2-40B4-BE49-F238E27FC236}">
                <a16:creationId xmlns:a16="http://schemas.microsoft.com/office/drawing/2014/main" id="{3182CBBD-B2CB-4995-3A4C-A3D1F8EDD668}"/>
              </a:ext>
            </a:extLst>
          </p:cNvPr>
          <p:cNvSpPr/>
          <p:nvPr/>
        </p:nvSpPr>
        <p:spPr>
          <a:xfrm>
            <a:off x="-6630940" y="38642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a:extLst>
              <a:ext uri="{FF2B5EF4-FFF2-40B4-BE49-F238E27FC236}">
                <a16:creationId xmlns:a16="http://schemas.microsoft.com/office/drawing/2014/main" id="{2A0C0405-2573-3C13-55FC-49C9B9E2EBDF}"/>
              </a:ext>
            </a:extLst>
          </p:cNvPr>
          <p:cNvSpPr/>
          <p:nvPr/>
        </p:nvSpPr>
        <p:spPr>
          <a:xfrm rot="-2356613">
            <a:off x="16034639" y="7529829"/>
            <a:ext cx="5507450" cy="5514343"/>
          </a:xfrm>
          <a:custGeom>
            <a:avLst/>
            <a:gdLst/>
            <a:ahLst/>
            <a:cxnLst/>
            <a:rect l="l" t="t" r="r" b="b"/>
            <a:pathLst>
              <a:path w="5507450" h="5514343">
                <a:moveTo>
                  <a:pt x="0" y="0"/>
                </a:moveTo>
                <a:lnTo>
                  <a:pt x="5507450" y="0"/>
                </a:lnTo>
                <a:lnTo>
                  <a:pt x="5507450" y="5514342"/>
                </a:lnTo>
                <a:lnTo>
                  <a:pt x="0" y="5514342"/>
                </a:lnTo>
                <a:lnTo>
                  <a:pt x="0" y="0"/>
                </a:lnTo>
                <a:close/>
              </a:path>
            </a:pathLst>
          </a:custGeom>
          <a:blipFill>
            <a:blip r:embed="rId5"/>
            <a:stretch>
              <a:fillRect/>
            </a:stretch>
          </a:blipFill>
        </p:spPr>
      </p:sp>
      <p:sp>
        <p:nvSpPr>
          <p:cNvPr id="9" name="TextBox 9">
            <a:extLst>
              <a:ext uri="{FF2B5EF4-FFF2-40B4-BE49-F238E27FC236}">
                <a16:creationId xmlns:a16="http://schemas.microsoft.com/office/drawing/2014/main" id="{6E31270F-A2C2-5FD0-DC49-27D88A0848C2}"/>
              </a:ext>
            </a:extLst>
          </p:cNvPr>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8" name="Freeform 18">
            <a:extLst>
              <a:ext uri="{FF2B5EF4-FFF2-40B4-BE49-F238E27FC236}">
                <a16:creationId xmlns:a16="http://schemas.microsoft.com/office/drawing/2014/main" id="{739B22EE-D469-32B2-F147-C520E0EC97F6}"/>
              </a:ext>
            </a:extLst>
          </p:cNvPr>
          <p:cNvSpPr/>
          <p:nvPr/>
        </p:nvSpPr>
        <p:spPr>
          <a:xfrm rot="-10800000">
            <a:off x="2447645" y="8441329"/>
            <a:ext cx="6036256" cy="3303478"/>
          </a:xfrm>
          <a:custGeom>
            <a:avLst/>
            <a:gdLst/>
            <a:ahLst/>
            <a:cxnLst/>
            <a:rect l="l" t="t" r="r" b="b"/>
            <a:pathLst>
              <a:path w="6036256" h="3303478">
                <a:moveTo>
                  <a:pt x="0" y="0"/>
                </a:moveTo>
                <a:lnTo>
                  <a:pt x="6036256" y="0"/>
                </a:lnTo>
                <a:lnTo>
                  <a:pt x="6036256" y="3303478"/>
                </a:lnTo>
                <a:lnTo>
                  <a:pt x="0" y="330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TextBox 18">
            <a:extLst>
              <a:ext uri="{FF2B5EF4-FFF2-40B4-BE49-F238E27FC236}">
                <a16:creationId xmlns:a16="http://schemas.microsoft.com/office/drawing/2014/main" id="{D6F9E02D-C990-0B49-1030-B82FFAA618E8}"/>
              </a:ext>
            </a:extLst>
          </p:cNvPr>
          <p:cNvSpPr txBox="1"/>
          <p:nvPr/>
        </p:nvSpPr>
        <p:spPr>
          <a:xfrm>
            <a:off x="1674964" y="3046698"/>
            <a:ext cx="16070580" cy="2308324"/>
          </a:xfrm>
          <a:prstGeom prst="rect">
            <a:avLst/>
          </a:prstGeom>
          <a:noFill/>
        </p:spPr>
        <p:txBody>
          <a:bodyPr wrap="square">
            <a:spAutoFit/>
          </a:bodyPr>
          <a:lstStyle/>
          <a:p>
            <a:pPr lvl="0"/>
            <a:r>
              <a:rPr lang="en-US" sz="3600" dirty="0"/>
              <a:t>Use Present Perfect tense and Past Perfect tense to translate the following text into English.</a:t>
            </a:r>
          </a:p>
          <a:p>
            <a:pPr lvl="0"/>
            <a:r>
              <a:rPr lang="en-US" sz="3600" dirty="0"/>
              <a:t>Analyze text styles and formality styles of the text. </a:t>
            </a:r>
          </a:p>
          <a:p>
            <a:pPr lvl="0"/>
            <a:r>
              <a:rPr lang="en-US" sz="3600" dirty="0"/>
              <a:t>Tell the function of each unit.</a:t>
            </a:r>
          </a:p>
        </p:txBody>
      </p:sp>
    </p:spTree>
    <p:extLst>
      <p:ext uri="{BB962C8B-B14F-4D97-AF65-F5344CB8AC3E}">
        <p14:creationId xmlns:p14="http://schemas.microsoft.com/office/powerpoint/2010/main" val="105976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600200" y="1518174"/>
            <a:ext cx="12039600" cy="7147566"/>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txBody>
          <a:bodyPr/>
          <a:lstStyle/>
          <a:p>
            <a:r>
              <a:rPr lang="vi-VN" sz="4000" dirty="0">
                <a:latin typeface="Times New Roman" panose="02020603050405020304" pitchFamily="18" charset="0"/>
                <a:ea typeface="Calibri" panose="020F0502020204030204" pitchFamily="34" charset="0"/>
                <a:cs typeface="Times New Roman" panose="02020603050405020304" pitchFamily="18" charset="0"/>
              </a:rPr>
              <a:t>Hắn đã tháp tùng nhóm phái đoàn điều tra của LHQ dưới vỏ bọc đ</a:t>
            </a:r>
            <a:r>
              <a:rPr lang="en-US" sz="4000" dirty="0">
                <a:latin typeface="Times New Roman" panose="02020603050405020304" pitchFamily="18" charset="0"/>
                <a:ea typeface="Calibri" panose="020F0502020204030204" pitchFamily="34" charset="0"/>
                <a:cs typeface="Times New Roman" panose="02020603050405020304" pitchFamily="18" charset="0"/>
              </a:rPr>
              <a:t>ạ</a:t>
            </a:r>
            <a:r>
              <a:rPr lang="vi-VN" sz="4000" dirty="0">
                <a:latin typeface="Times New Roman" panose="02020603050405020304" pitchFamily="18" charset="0"/>
                <a:ea typeface="Calibri" panose="020F0502020204030204" pitchFamily="34" charset="0"/>
                <a:cs typeface="Times New Roman" panose="02020603050405020304" pitchFamily="18" charset="0"/>
              </a:rPr>
              <a:t>i diện 1 tập đoàn dệt may đến Sydney phục vụ công tác nghiên cứu hoá chất được 3 tuần, nhưng theo nguồn tin của t́ình báo địa phương thì phần lớn thời gian của hắn lại dành cho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4000" dirty="0">
                <a:latin typeface="Times New Roman" panose="02020603050405020304" pitchFamily="18" charset="0"/>
                <a:ea typeface="Calibri" panose="020F0502020204030204" pitchFamily="34" charset="0"/>
                <a:cs typeface="Times New Roman" panose="02020603050405020304" pitchFamily="18" charset="0"/>
              </a:rPr>
              <a:t> la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bù</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khú</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vi-VN" sz="4000" dirty="0">
                <a:latin typeface="Times New Roman" panose="02020603050405020304" pitchFamily="18" charset="0"/>
                <a:ea typeface="Calibri" panose="020F0502020204030204" pitchFamily="34" charset="0"/>
                <a:cs typeface="Times New Roman" panose="02020603050405020304" pitchFamily="18" charset="0"/>
              </a:rPr>
              <a:t>các sòng bạc và quán rượu, không phải cho nghiên cứu công nghiệp vải sợi gì cả.</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Cấp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hắn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hoang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mang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phó</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phản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gián</a:t>
            </a:r>
            <a:r>
              <a:rPr lang="en-US" sz="4000" dirty="0">
                <a:latin typeface="Times New Roman" panose="02020603050405020304" pitchFamily="18" charset="0"/>
                <a:ea typeface="Calibri" panose="020F0502020204030204" pitchFamily="34" charset="0"/>
                <a:cs typeface="Times New Roman" panose="02020603050405020304" pitchFamily="18" charset="0"/>
              </a:rPr>
              <a:t> hay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chiêu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lý</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extBox 5"/>
          <p:cNvSpPr txBox="1"/>
          <p:nvPr/>
        </p:nvSpPr>
        <p:spPr>
          <a:xfrm>
            <a:off x="1028700" y="1011360"/>
            <a:ext cx="16567914" cy="8751810"/>
          </a:xfrm>
          <a:prstGeom prst="rect">
            <a:avLst/>
          </a:prstGeom>
        </p:spPr>
        <p:txBody>
          <a:bodyPr lIns="50800" tIns="50800" rIns="50800" bIns="50800" rtlCol="0" anchor="ctr"/>
          <a:lstStyle/>
          <a:p>
            <a:pPr algn="ctr">
              <a:lnSpc>
                <a:spcPts val="2481"/>
              </a:lnSpc>
            </a:pPr>
            <a:endParaRPr/>
          </a:p>
        </p:txBody>
      </p:sp>
      <p:sp>
        <p:nvSpPr>
          <p:cNvPr id="6" name="Freeform 6"/>
          <p:cNvSpPr/>
          <p:nvPr/>
        </p:nvSpPr>
        <p:spPr>
          <a:xfrm flipH="1" flipV="1">
            <a:off x="16895247" y="-23744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6630940" y="38642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0800000">
            <a:off x="2496083" y="8635261"/>
            <a:ext cx="6036256" cy="3303478"/>
          </a:xfrm>
          <a:custGeom>
            <a:avLst/>
            <a:gdLst/>
            <a:ahLst/>
            <a:cxnLst/>
            <a:rect l="l" t="t" r="r" b="b"/>
            <a:pathLst>
              <a:path w="6036256" h="3303478">
                <a:moveTo>
                  <a:pt x="0" y="0"/>
                </a:moveTo>
                <a:lnTo>
                  <a:pt x="6036256" y="0"/>
                </a:lnTo>
                <a:lnTo>
                  <a:pt x="6036256" y="3303478"/>
                </a:lnTo>
                <a:lnTo>
                  <a:pt x="0" y="33034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6185204" y="7926869"/>
            <a:ext cx="2822822" cy="2662862"/>
          </a:xfrm>
          <a:custGeom>
            <a:avLst/>
            <a:gdLst/>
            <a:ahLst/>
            <a:cxnLst/>
            <a:rect l="l" t="t" r="r" b="b"/>
            <a:pathLst>
              <a:path w="2822822" h="2662862">
                <a:moveTo>
                  <a:pt x="0" y="0"/>
                </a:moveTo>
                <a:lnTo>
                  <a:pt x="2822821" y="0"/>
                </a:lnTo>
                <a:lnTo>
                  <a:pt x="2822821" y="2662862"/>
                </a:lnTo>
                <a:lnTo>
                  <a:pt x="0" y="2662862"/>
                </a:lnTo>
                <a:lnTo>
                  <a:pt x="0" y="0"/>
                </a:lnTo>
                <a:close/>
              </a:path>
            </a:pathLst>
          </a:custGeom>
          <a:blipFill>
            <a:blip r:embed="rId7"/>
            <a:stretch>
              <a:fillRect/>
            </a:stretch>
          </a:blipFill>
        </p:spPr>
      </p:sp>
      <p:sp>
        <p:nvSpPr>
          <p:cNvPr id="10" name="TextBox 10"/>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grpSp>
        <p:nvGrpSpPr>
          <p:cNvPr id="14" name="Group 14"/>
          <p:cNvGrpSpPr/>
          <p:nvPr/>
        </p:nvGrpSpPr>
        <p:grpSpPr>
          <a:xfrm>
            <a:off x="2256373" y="5978485"/>
            <a:ext cx="455095" cy="397872"/>
            <a:chOff x="0" y="0"/>
            <a:chExt cx="1062990" cy="1062990"/>
          </a:xfrm>
        </p:grpSpPr>
        <p:sp>
          <p:nvSpPr>
            <p:cNvPr id="15" name="Freeform 15"/>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grpSp>
        <p:nvGrpSpPr>
          <p:cNvPr id="17" name="Group 17"/>
          <p:cNvGrpSpPr/>
          <p:nvPr/>
        </p:nvGrpSpPr>
        <p:grpSpPr>
          <a:xfrm>
            <a:off x="2256373" y="4221283"/>
            <a:ext cx="455095" cy="397872"/>
            <a:chOff x="0" y="0"/>
            <a:chExt cx="1062990" cy="1062990"/>
          </a:xfrm>
        </p:grpSpPr>
        <p:sp>
          <p:nvSpPr>
            <p:cNvPr id="18" name="Freeform 18"/>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grpSp>
        <p:nvGrpSpPr>
          <p:cNvPr id="3" name="Group 3"/>
          <p:cNvGrpSpPr/>
          <p:nvPr/>
        </p:nvGrpSpPr>
        <p:grpSpPr>
          <a:xfrm>
            <a:off x="537710" y="731786"/>
            <a:ext cx="16567914" cy="8968801"/>
            <a:chOff x="0" y="0"/>
            <a:chExt cx="4363566" cy="2362153"/>
          </a:xfrm>
        </p:grpSpPr>
        <p:sp>
          <p:nvSpPr>
            <p:cNvPr id="4" name="Freeform 4"/>
            <p:cNvSpPr/>
            <p:nvPr/>
          </p:nvSpPr>
          <p:spPr>
            <a:xfrm>
              <a:off x="0" y="0"/>
              <a:ext cx="4363566" cy="2362153"/>
            </a:xfrm>
            <a:custGeom>
              <a:avLst/>
              <a:gdLst/>
              <a:ahLst/>
              <a:cxnLst/>
              <a:rect l="l" t="t" r="r" b="b"/>
              <a:pathLst>
                <a:path w="4363566" h="2362153">
                  <a:moveTo>
                    <a:pt x="0" y="0"/>
                  </a:moveTo>
                  <a:lnTo>
                    <a:pt x="4363566" y="0"/>
                  </a:lnTo>
                  <a:lnTo>
                    <a:pt x="4363566" y="2362153"/>
                  </a:lnTo>
                  <a:lnTo>
                    <a:pt x="0" y="2362153"/>
                  </a:lnTo>
                  <a:close/>
                </a:path>
              </a:pathLst>
            </a:custGeom>
            <a:solidFill>
              <a:srgbClr val="FEFEFE"/>
            </a:solidFill>
          </p:spPr>
        </p:sp>
        <p:sp>
          <p:nvSpPr>
            <p:cNvPr id="5" name="TextBox 5"/>
            <p:cNvSpPr txBox="1"/>
            <p:nvPr/>
          </p:nvSpPr>
          <p:spPr>
            <a:xfrm>
              <a:off x="0" y="57150"/>
              <a:ext cx="4363566" cy="2305003"/>
            </a:xfrm>
            <a:prstGeom prst="rect">
              <a:avLst/>
            </a:prstGeom>
          </p:spPr>
          <p:txBody>
            <a:bodyPr lIns="50800" tIns="50800" rIns="50800" bIns="50800" rtlCol="0" anchor="ctr"/>
            <a:lstStyle/>
            <a:p>
              <a:pPr algn="ctr">
                <a:lnSpc>
                  <a:spcPts val="2481"/>
                </a:lnSpc>
              </a:pPr>
              <a:endParaRPr/>
            </a:p>
          </p:txBody>
        </p:sp>
      </p:grpSp>
      <p:sp>
        <p:nvSpPr>
          <p:cNvPr id="6" name="Freeform 6"/>
          <p:cNvSpPr/>
          <p:nvPr/>
        </p:nvSpPr>
        <p:spPr>
          <a:xfrm flipH="1" flipV="1">
            <a:off x="16895247" y="-23744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6630940" y="38642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0800000">
            <a:off x="2496083" y="8635261"/>
            <a:ext cx="6036256" cy="3303478"/>
          </a:xfrm>
          <a:custGeom>
            <a:avLst/>
            <a:gdLst/>
            <a:ahLst/>
            <a:cxnLst/>
            <a:rect l="l" t="t" r="r" b="b"/>
            <a:pathLst>
              <a:path w="6036256" h="3303478">
                <a:moveTo>
                  <a:pt x="0" y="0"/>
                </a:moveTo>
                <a:lnTo>
                  <a:pt x="6036256" y="0"/>
                </a:lnTo>
                <a:lnTo>
                  <a:pt x="6036256" y="3303478"/>
                </a:lnTo>
                <a:lnTo>
                  <a:pt x="0" y="33034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8078592" y="-1146193"/>
            <a:ext cx="2822822" cy="2662862"/>
          </a:xfrm>
          <a:custGeom>
            <a:avLst/>
            <a:gdLst/>
            <a:ahLst/>
            <a:cxnLst/>
            <a:rect l="l" t="t" r="r" b="b"/>
            <a:pathLst>
              <a:path w="2822822" h="2662862">
                <a:moveTo>
                  <a:pt x="0" y="0"/>
                </a:moveTo>
                <a:lnTo>
                  <a:pt x="2822822" y="0"/>
                </a:lnTo>
                <a:lnTo>
                  <a:pt x="2822822" y="2662862"/>
                </a:lnTo>
                <a:lnTo>
                  <a:pt x="0" y="2662862"/>
                </a:lnTo>
                <a:lnTo>
                  <a:pt x="0" y="0"/>
                </a:lnTo>
                <a:close/>
              </a:path>
            </a:pathLst>
          </a:custGeom>
          <a:blipFill>
            <a:blip r:embed="rId7"/>
            <a:stretch>
              <a:fillRect/>
            </a:stretch>
          </a:blipFill>
        </p:spPr>
      </p:sp>
      <p:grpSp>
        <p:nvGrpSpPr>
          <p:cNvPr id="10" name="Group 10"/>
          <p:cNvGrpSpPr/>
          <p:nvPr/>
        </p:nvGrpSpPr>
        <p:grpSpPr>
          <a:xfrm>
            <a:off x="2256373" y="5978485"/>
            <a:ext cx="455095" cy="397872"/>
            <a:chOff x="0" y="0"/>
            <a:chExt cx="1062990" cy="1062990"/>
          </a:xfrm>
        </p:grpSpPr>
        <p:sp>
          <p:nvSpPr>
            <p:cNvPr id="11" name="Freeform 11"/>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grpSp>
        <p:nvGrpSpPr>
          <p:cNvPr id="12" name="Group 12"/>
          <p:cNvGrpSpPr/>
          <p:nvPr/>
        </p:nvGrpSpPr>
        <p:grpSpPr>
          <a:xfrm>
            <a:off x="2268535" y="4652313"/>
            <a:ext cx="455095" cy="397872"/>
            <a:chOff x="0" y="0"/>
            <a:chExt cx="1062990" cy="1062990"/>
          </a:xfrm>
        </p:grpSpPr>
        <p:sp>
          <p:nvSpPr>
            <p:cNvPr id="13" name="Freeform 13"/>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
        <p:nvSpPr>
          <p:cNvPr id="14" name="TextBox 14"/>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6" name="TextBox 16"/>
          <p:cNvSpPr txBox="1"/>
          <p:nvPr/>
        </p:nvSpPr>
        <p:spPr>
          <a:xfrm>
            <a:off x="1795309" y="2760012"/>
            <a:ext cx="12566565" cy="587376"/>
          </a:xfrm>
          <a:prstGeom prst="rect">
            <a:avLst/>
          </a:prstGeom>
        </p:spPr>
        <p:txBody>
          <a:bodyPr lIns="0" tIns="0" rIns="0" bIns="0" rtlCol="0" anchor="t">
            <a:spAutoFit/>
          </a:bodyPr>
          <a:lstStyle/>
          <a:p>
            <a:pPr algn="l">
              <a:lnSpc>
                <a:spcPts val="4899"/>
              </a:lnSpc>
              <a:spcBef>
                <a:spcPct val="0"/>
              </a:spcBef>
            </a:pPr>
            <a:r>
              <a:rPr lang="en-US" sz="3499" b="1" dirty="0">
                <a:solidFill>
                  <a:srgbClr val="000000"/>
                </a:solidFill>
                <a:latin typeface="Assistant Bold"/>
                <a:ea typeface="Assistant Bold"/>
                <a:cs typeface="Assistant Bold"/>
                <a:sym typeface="Assistant Bold"/>
              </a:rPr>
              <a:t>Peer Collaboration During AI-Based TMT Tasks</a:t>
            </a:r>
          </a:p>
        </p:txBody>
      </p:sp>
      <p:sp>
        <p:nvSpPr>
          <p:cNvPr id="17" name="TextBox 17"/>
          <p:cNvSpPr txBox="1"/>
          <p:nvPr/>
        </p:nvSpPr>
        <p:spPr>
          <a:xfrm>
            <a:off x="2975291" y="5950750"/>
            <a:ext cx="14621324" cy="1206501"/>
          </a:xfrm>
          <a:prstGeom prst="rect">
            <a:avLst/>
          </a:prstGeom>
        </p:spPr>
        <p:txBody>
          <a:bodyPr lIns="0" tIns="0" rIns="0" bIns="0" rtlCol="0" anchor="t">
            <a:spAutoFit/>
          </a:bodyPr>
          <a:lstStyle/>
          <a:p>
            <a:pPr algn="l">
              <a:lnSpc>
                <a:spcPts val="4899"/>
              </a:lnSpc>
              <a:spcBef>
                <a:spcPct val="0"/>
              </a:spcBef>
            </a:pPr>
            <a:r>
              <a:rPr lang="en-US" sz="3499" dirty="0">
                <a:solidFill>
                  <a:srgbClr val="000000"/>
                </a:solidFill>
                <a:latin typeface="Assistant"/>
                <a:ea typeface="Assistant"/>
                <a:cs typeface="Assistant"/>
                <a:sym typeface="Assistant"/>
              </a:rPr>
              <a:t> Highlights the need to design activities that require discussion, comparison, and joint decision-making  aligning with translation pedagogy</a:t>
            </a:r>
          </a:p>
        </p:txBody>
      </p:sp>
      <p:sp>
        <p:nvSpPr>
          <p:cNvPr id="18" name="TextBox 18"/>
          <p:cNvSpPr txBox="1"/>
          <p:nvPr/>
        </p:nvSpPr>
        <p:spPr>
          <a:xfrm>
            <a:off x="2978168" y="4556124"/>
            <a:ext cx="14621324" cy="587376"/>
          </a:xfrm>
          <a:prstGeom prst="rect">
            <a:avLst/>
          </a:prstGeom>
        </p:spPr>
        <p:txBody>
          <a:bodyPr lIns="0" tIns="0" rIns="0" bIns="0" rtlCol="0" anchor="t">
            <a:spAutoFit/>
          </a:bodyPr>
          <a:lstStyle/>
          <a:p>
            <a:pPr algn="l">
              <a:lnSpc>
                <a:spcPts val="4899"/>
              </a:lnSpc>
              <a:spcBef>
                <a:spcPct val="0"/>
              </a:spcBef>
            </a:pPr>
            <a:r>
              <a:rPr lang="en-US" sz="3499" dirty="0">
                <a:solidFill>
                  <a:srgbClr val="000000"/>
                </a:solidFill>
                <a:latin typeface="Assistant"/>
                <a:ea typeface="Assistant"/>
                <a:cs typeface="Assistant"/>
                <a:sym typeface="Assistant"/>
              </a:rPr>
              <a:t>Individualized interaction is prioritized unless collaboration is explicitly stated</a:t>
            </a:r>
          </a:p>
        </p:txBody>
      </p:sp>
      <p:sp>
        <p:nvSpPr>
          <p:cNvPr id="19" name="Freeform 19"/>
          <p:cNvSpPr/>
          <p:nvPr/>
        </p:nvSpPr>
        <p:spPr>
          <a:xfrm rot="1255465">
            <a:off x="11391968" y="2260754"/>
            <a:ext cx="1345275" cy="1485746"/>
          </a:xfrm>
          <a:custGeom>
            <a:avLst/>
            <a:gdLst/>
            <a:ahLst/>
            <a:cxnLst/>
            <a:rect l="l" t="t" r="r" b="b"/>
            <a:pathLst>
              <a:path w="1345275" h="1485746">
                <a:moveTo>
                  <a:pt x="0" y="0"/>
                </a:moveTo>
                <a:lnTo>
                  <a:pt x="1345275" y="0"/>
                </a:lnTo>
                <a:lnTo>
                  <a:pt x="1345275" y="1485745"/>
                </a:lnTo>
                <a:lnTo>
                  <a:pt x="0" y="14857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grpSp>
        <p:nvGrpSpPr>
          <p:cNvPr id="3" name="Group 3"/>
          <p:cNvGrpSpPr/>
          <p:nvPr/>
        </p:nvGrpSpPr>
        <p:grpSpPr>
          <a:xfrm>
            <a:off x="1028700" y="794369"/>
            <a:ext cx="16567914" cy="8968801"/>
            <a:chOff x="0" y="0"/>
            <a:chExt cx="4363566" cy="2362153"/>
          </a:xfrm>
        </p:grpSpPr>
        <p:sp>
          <p:nvSpPr>
            <p:cNvPr id="4" name="Freeform 4"/>
            <p:cNvSpPr/>
            <p:nvPr/>
          </p:nvSpPr>
          <p:spPr>
            <a:xfrm>
              <a:off x="0" y="0"/>
              <a:ext cx="4363566" cy="2362153"/>
            </a:xfrm>
            <a:custGeom>
              <a:avLst/>
              <a:gdLst/>
              <a:ahLst/>
              <a:cxnLst/>
              <a:rect l="l" t="t" r="r" b="b"/>
              <a:pathLst>
                <a:path w="4363566" h="2362153">
                  <a:moveTo>
                    <a:pt x="0" y="0"/>
                  </a:moveTo>
                  <a:lnTo>
                    <a:pt x="4363566" y="0"/>
                  </a:lnTo>
                  <a:lnTo>
                    <a:pt x="4363566" y="2362153"/>
                  </a:lnTo>
                  <a:lnTo>
                    <a:pt x="0" y="2362153"/>
                  </a:lnTo>
                  <a:close/>
                </a:path>
              </a:pathLst>
            </a:custGeom>
            <a:solidFill>
              <a:srgbClr val="FEFEFE"/>
            </a:solidFill>
          </p:spPr>
        </p:sp>
        <p:sp>
          <p:nvSpPr>
            <p:cNvPr id="5" name="TextBox 5"/>
            <p:cNvSpPr txBox="1"/>
            <p:nvPr/>
          </p:nvSpPr>
          <p:spPr>
            <a:xfrm>
              <a:off x="0" y="57150"/>
              <a:ext cx="4363566" cy="2305003"/>
            </a:xfrm>
            <a:prstGeom prst="rect">
              <a:avLst/>
            </a:prstGeom>
          </p:spPr>
          <p:txBody>
            <a:bodyPr lIns="50800" tIns="50800" rIns="50800" bIns="50800" rtlCol="0" anchor="ctr"/>
            <a:lstStyle/>
            <a:p>
              <a:pPr algn="ctr">
                <a:lnSpc>
                  <a:spcPts val="2481"/>
                </a:lnSpc>
              </a:pPr>
              <a:endParaRPr/>
            </a:p>
          </p:txBody>
        </p:sp>
      </p:grpSp>
      <p:sp>
        <p:nvSpPr>
          <p:cNvPr id="6" name="Freeform 6"/>
          <p:cNvSpPr/>
          <p:nvPr/>
        </p:nvSpPr>
        <p:spPr>
          <a:xfrm flipH="1" flipV="1">
            <a:off x="16895247" y="-23744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6630940" y="38642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0800000">
            <a:off x="2496083" y="8635261"/>
            <a:ext cx="6036256" cy="3303478"/>
          </a:xfrm>
          <a:custGeom>
            <a:avLst/>
            <a:gdLst/>
            <a:ahLst/>
            <a:cxnLst/>
            <a:rect l="l" t="t" r="r" b="b"/>
            <a:pathLst>
              <a:path w="6036256" h="3303478">
                <a:moveTo>
                  <a:pt x="0" y="0"/>
                </a:moveTo>
                <a:lnTo>
                  <a:pt x="6036256" y="0"/>
                </a:lnTo>
                <a:lnTo>
                  <a:pt x="6036256" y="3303478"/>
                </a:lnTo>
                <a:lnTo>
                  <a:pt x="0" y="33034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284687" y="2525088"/>
            <a:ext cx="2822822" cy="2662862"/>
          </a:xfrm>
          <a:custGeom>
            <a:avLst/>
            <a:gdLst/>
            <a:ahLst/>
            <a:cxnLst/>
            <a:rect l="l" t="t" r="r" b="b"/>
            <a:pathLst>
              <a:path w="2822822" h="2662862">
                <a:moveTo>
                  <a:pt x="0" y="0"/>
                </a:moveTo>
                <a:lnTo>
                  <a:pt x="2822821" y="0"/>
                </a:lnTo>
                <a:lnTo>
                  <a:pt x="2822821" y="2662862"/>
                </a:lnTo>
                <a:lnTo>
                  <a:pt x="0" y="2662862"/>
                </a:lnTo>
                <a:lnTo>
                  <a:pt x="0" y="0"/>
                </a:lnTo>
                <a:close/>
              </a:path>
            </a:pathLst>
          </a:custGeom>
          <a:blipFill>
            <a:blip r:embed="rId7"/>
            <a:stretch>
              <a:fillRect/>
            </a:stretch>
          </a:blipFill>
        </p:spPr>
      </p:sp>
      <p:grpSp>
        <p:nvGrpSpPr>
          <p:cNvPr id="10" name="Group 10"/>
          <p:cNvGrpSpPr/>
          <p:nvPr/>
        </p:nvGrpSpPr>
        <p:grpSpPr>
          <a:xfrm>
            <a:off x="2268535" y="6801070"/>
            <a:ext cx="455095" cy="397872"/>
            <a:chOff x="0" y="0"/>
            <a:chExt cx="1062990" cy="1062990"/>
          </a:xfrm>
        </p:grpSpPr>
        <p:sp>
          <p:nvSpPr>
            <p:cNvPr id="11" name="Freeform 11"/>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grpSp>
        <p:nvGrpSpPr>
          <p:cNvPr id="12" name="Group 12"/>
          <p:cNvGrpSpPr/>
          <p:nvPr/>
        </p:nvGrpSpPr>
        <p:grpSpPr>
          <a:xfrm>
            <a:off x="2268535" y="4652313"/>
            <a:ext cx="455095" cy="397872"/>
            <a:chOff x="0" y="0"/>
            <a:chExt cx="1062990" cy="1062990"/>
          </a:xfrm>
        </p:grpSpPr>
        <p:sp>
          <p:nvSpPr>
            <p:cNvPr id="13" name="Freeform 13"/>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
        <p:nvSpPr>
          <p:cNvPr id="14" name="Freeform 14"/>
          <p:cNvSpPr/>
          <p:nvPr/>
        </p:nvSpPr>
        <p:spPr>
          <a:xfrm rot="821372">
            <a:off x="11562029" y="2424050"/>
            <a:ext cx="917011" cy="1283349"/>
          </a:xfrm>
          <a:custGeom>
            <a:avLst/>
            <a:gdLst/>
            <a:ahLst/>
            <a:cxnLst/>
            <a:rect l="l" t="t" r="r" b="b"/>
            <a:pathLst>
              <a:path w="917011" h="1283349">
                <a:moveTo>
                  <a:pt x="0" y="0"/>
                </a:moveTo>
                <a:lnTo>
                  <a:pt x="917011" y="0"/>
                </a:lnTo>
                <a:lnTo>
                  <a:pt x="917011" y="1283349"/>
                </a:lnTo>
                <a:lnTo>
                  <a:pt x="0" y="12833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6" name="TextBox 16"/>
          <p:cNvSpPr txBox="1"/>
          <p:nvPr/>
        </p:nvSpPr>
        <p:spPr>
          <a:xfrm>
            <a:off x="1217465" y="1196451"/>
            <a:ext cx="4927457" cy="320218"/>
          </a:xfrm>
          <a:prstGeom prst="rect">
            <a:avLst/>
          </a:prstGeom>
        </p:spPr>
        <p:txBody>
          <a:bodyPr lIns="0" tIns="0" rIns="0" bIns="0" rtlCol="0" anchor="t">
            <a:spAutoFit/>
          </a:bodyPr>
          <a:lstStyle/>
          <a:p>
            <a:pPr algn="l">
              <a:lnSpc>
                <a:spcPts val="2481"/>
              </a:lnSpc>
            </a:pPr>
            <a:r>
              <a:rPr lang="en-US" sz="2481" spc="37">
                <a:solidFill>
                  <a:srgbClr val="0D1C38"/>
                </a:solidFill>
                <a:latin typeface="Assistant"/>
                <a:ea typeface="Assistant"/>
                <a:cs typeface="Assistant"/>
                <a:sym typeface="Assistant"/>
              </a:rPr>
              <a:t>Presented by: Nguyen Duc Chau</a:t>
            </a:r>
          </a:p>
        </p:txBody>
      </p:sp>
      <p:sp>
        <p:nvSpPr>
          <p:cNvPr id="17" name="TextBox 17"/>
          <p:cNvSpPr txBox="1"/>
          <p:nvPr/>
        </p:nvSpPr>
        <p:spPr>
          <a:xfrm>
            <a:off x="1795309" y="2760012"/>
            <a:ext cx="12566565" cy="587376"/>
          </a:xfrm>
          <a:prstGeom prst="rect">
            <a:avLst/>
          </a:prstGeom>
        </p:spPr>
        <p:txBody>
          <a:bodyPr lIns="0" tIns="0" rIns="0" bIns="0" rtlCol="0" anchor="t">
            <a:spAutoFit/>
          </a:bodyPr>
          <a:lstStyle/>
          <a:p>
            <a:pPr algn="l">
              <a:lnSpc>
                <a:spcPts val="4899"/>
              </a:lnSpc>
              <a:spcBef>
                <a:spcPct val="0"/>
              </a:spcBef>
            </a:pPr>
            <a:r>
              <a:rPr lang="en-US" sz="3499" b="1">
                <a:solidFill>
                  <a:srgbClr val="000000"/>
                </a:solidFill>
                <a:latin typeface="Assistant Bold"/>
                <a:ea typeface="Assistant Bold"/>
                <a:cs typeface="Assistant Bold"/>
                <a:sym typeface="Assistant Bold"/>
              </a:rPr>
              <a:t>Students’ Inquiry and Clarification of AI Outputs</a:t>
            </a:r>
          </a:p>
        </p:txBody>
      </p:sp>
      <p:sp>
        <p:nvSpPr>
          <p:cNvPr id="18" name="TextBox 18"/>
          <p:cNvSpPr txBox="1"/>
          <p:nvPr/>
        </p:nvSpPr>
        <p:spPr>
          <a:xfrm>
            <a:off x="2975291" y="6567117"/>
            <a:ext cx="14621324" cy="1206501"/>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AI serves as a stimulus for analytical thinking rather than a shortcut to ready-made answers</a:t>
            </a:r>
          </a:p>
        </p:txBody>
      </p:sp>
      <p:sp>
        <p:nvSpPr>
          <p:cNvPr id="19" name="TextBox 19"/>
          <p:cNvSpPr txBox="1"/>
          <p:nvPr/>
        </p:nvSpPr>
        <p:spPr>
          <a:xfrm>
            <a:off x="2978168" y="4556124"/>
            <a:ext cx="14621324" cy="1206501"/>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AI outputs frequently prompt verification, questioning, and comparison with human judgment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grpSp>
        <p:nvGrpSpPr>
          <p:cNvPr id="3" name="Group 3"/>
          <p:cNvGrpSpPr/>
          <p:nvPr/>
        </p:nvGrpSpPr>
        <p:grpSpPr>
          <a:xfrm>
            <a:off x="1028700" y="794369"/>
            <a:ext cx="16567914" cy="8968801"/>
            <a:chOff x="0" y="0"/>
            <a:chExt cx="4363566" cy="2362153"/>
          </a:xfrm>
        </p:grpSpPr>
        <p:sp>
          <p:nvSpPr>
            <p:cNvPr id="4" name="Freeform 4"/>
            <p:cNvSpPr/>
            <p:nvPr/>
          </p:nvSpPr>
          <p:spPr>
            <a:xfrm>
              <a:off x="0" y="0"/>
              <a:ext cx="4363566" cy="2362153"/>
            </a:xfrm>
            <a:custGeom>
              <a:avLst/>
              <a:gdLst/>
              <a:ahLst/>
              <a:cxnLst/>
              <a:rect l="l" t="t" r="r" b="b"/>
              <a:pathLst>
                <a:path w="4363566" h="2362153">
                  <a:moveTo>
                    <a:pt x="0" y="0"/>
                  </a:moveTo>
                  <a:lnTo>
                    <a:pt x="4363566" y="0"/>
                  </a:lnTo>
                  <a:lnTo>
                    <a:pt x="4363566" y="2362153"/>
                  </a:lnTo>
                  <a:lnTo>
                    <a:pt x="0" y="2362153"/>
                  </a:lnTo>
                  <a:close/>
                </a:path>
              </a:pathLst>
            </a:custGeom>
            <a:solidFill>
              <a:srgbClr val="FEFEFE"/>
            </a:solidFill>
          </p:spPr>
        </p:sp>
        <p:sp>
          <p:nvSpPr>
            <p:cNvPr id="5" name="TextBox 5"/>
            <p:cNvSpPr txBox="1"/>
            <p:nvPr/>
          </p:nvSpPr>
          <p:spPr>
            <a:xfrm>
              <a:off x="0" y="57150"/>
              <a:ext cx="4363566" cy="2305003"/>
            </a:xfrm>
            <a:prstGeom prst="rect">
              <a:avLst/>
            </a:prstGeom>
          </p:spPr>
          <p:txBody>
            <a:bodyPr lIns="50800" tIns="50800" rIns="50800" bIns="50800" rtlCol="0" anchor="ctr"/>
            <a:lstStyle/>
            <a:p>
              <a:pPr algn="ctr">
                <a:lnSpc>
                  <a:spcPts val="2481"/>
                </a:lnSpc>
              </a:pPr>
              <a:endParaRPr/>
            </a:p>
          </p:txBody>
        </p:sp>
      </p:grpSp>
      <p:sp>
        <p:nvSpPr>
          <p:cNvPr id="6" name="Freeform 6"/>
          <p:cNvSpPr/>
          <p:nvPr/>
        </p:nvSpPr>
        <p:spPr>
          <a:xfrm flipH="1" flipV="1">
            <a:off x="16895247" y="-23744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6630940" y="38642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0800000">
            <a:off x="2496083" y="8635261"/>
            <a:ext cx="6036256" cy="3303478"/>
          </a:xfrm>
          <a:custGeom>
            <a:avLst/>
            <a:gdLst/>
            <a:ahLst/>
            <a:cxnLst/>
            <a:rect l="l" t="t" r="r" b="b"/>
            <a:pathLst>
              <a:path w="6036256" h="3303478">
                <a:moveTo>
                  <a:pt x="0" y="0"/>
                </a:moveTo>
                <a:lnTo>
                  <a:pt x="6036256" y="0"/>
                </a:lnTo>
                <a:lnTo>
                  <a:pt x="6036256" y="3303478"/>
                </a:lnTo>
                <a:lnTo>
                  <a:pt x="0" y="33034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6185204" y="7926869"/>
            <a:ext cx="2822822" cy="2662862"/>
          </a:xfrm>
          <a:custGeom>
            <a:avLst/>
            <a:gdLst/>
            <a:ahLst/>
            <a:cxnLst/>
            <a:rect l="l" t="t" r="r" b="b"/>
            <a:pathLst>
              <a:path w="2822822" h="2662862">
                <a:moveTo>
                  <a:pt x="0" y="0"/>
                </a:moveTo>
                <a:lnTo>
                  <a:pt x="2822821" y="0"/>
                </a:lnTo>
                <a:lnTo>
                  <a:pt x="2822821" y="2662862"/>
                </a:lnTo>
                <a:lnTo>
                  <a:pt x="0" y="2662862"/>
                </a:lnTo>
                <a:lnTo>
                  <a:pt x="0" y="0"/>
                </a:lnTo>
                <a:close/>
              </a:path>
            </a:pathLst>
          </a:custGeom>
          <a:blipFill>
            <a:blip r:embed="rId7"/>
            <a:stretch>
              <a:fillRect/>
            </a:stretch>
          </a:blipFill>
        </p:spPr>
      </p:sp>
      <p:sp>
        <p:nvSpPr>
          <p:cNvPr id="10" name="TextBox 10"/>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1" name="TextBox 11"/>
          <p:cNvSpPr txBox="1"/>
          <p:nvPr/>
        </p:nvSpPr>
        <p:spPr>
          <a:xfrm>
            <a:off x="1217465" y="1196451"/>
            <a:ext cx="4927457" cy="320218"/>
          </a:xfrm>
          <a:prstGeom prst="rect">
            <a:avLst/>
          </a:prstGeom>
        </p:spPr>
        <p:txBody>
          <a:bodyPr lIns="0" tIns="0" rIns="0" bIns="0" rtlCol="0" anchor="t">
            <a:spAutoFit/>
          </a:bodyPr>
          <a:lstStyle/>
          <a:p>
            <a:pPr algn="l">
              <a:lnSpc>
                <a:spcPts val="2481"/>
              </a:lnSpc>
            </a:pPr>
            <a:r>
              <a:rPr lang="en-US" sz="2481" spc="37">
                <a:solidFill>
                  <a:srgbClr val="0D1C38"/>
                </a:solidFill>
                <a:latin typeface="Assistant"/>
                <a:ea typeface="Assistant"/>
                <a:cs typeface="Assistant"/>
                <a:sym typeface="Assistant"/>
              </a:rPr>
              <a:t>Presented by: Nguyen Duc Chau</a:t>
            </a:r>
          </a:p>
        </p:txBody>
      </p:sp>
      <p:sp>
        <p:nvSpPr>
          <p:cNvPr id="12" name="TextBox 12"/>
          <p:cNvSpPr txBox="1"/>
          <p:nvPr/>
        </p:nvSpPr>
        <p:spPr>
          <a:xfrm>
            <a:off x="1795309" y="2760012"/>
            <a:ext cx="15463991" cy="587376"/>
          </a:xfrm>
          <a:prstGeom prst="rect">
            <a:avLst/>
          </a:prstGeom>
        </p:spPr>
        <p:txBody>
          <a:bodyPr lIns="0" tIns="0" rIns="0" bIns="0" rtlCol="0" anchor="t">
            <a:spAutoFit/>
          </a:bodyPr>
          <a:lstStyle/>
          <a:p>
            <a:pPr algn="l">
              <a:lnSpc>
                <a:spcPts val="4899"/>
              </a:lnSpc>
              <a:spcBef>
                <a:spcPct val="0"/>
              </a:spcBef>
            </a:pPr>
            <a:r>
              <a:rPr lang="en-US" sz="3499" b="1">
                <a:solidFill>
                  <a:srgbClr val="000000"/>
                </a:solidFill>
                <a:latin typeface="Assistant Bold"/>
                <a:ea typeface="Assistant Bold"/>
                <a:cs typeface="Assistant Bold"/>
                <a:sym typeface="Assistant Bold"/>
              </a:rPr>
              <a:t>Perceived Improvement in Working with TMT Exercises Through AI Engagement</a:t>
            </a:r>
          </a:p>
        </p:txBody>
      </p:sp>
      <p:sp>
        <p:nvSpPr>
          <p:cNvPr id="13" name="TextBox 13"/>
          <p:cNvSpPr txBox="1"/>
          <p:nvPr/>
        </p:nvSpPr>
        <p:spPr>
          <a:xfrm>
            <a:off x="2975291" y="6319208"/>
            <a:ext cx="14621324" cy="1206501"/>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AI functions most effectively as a supportive scaffold rather than a substitute for structured instruction</a:t>
            </a:r>
          </a:p>
        </p:txBody>
      </p:sp>
      <p:grpSp>
        <p:nvGrpSpPr>
          <p:cNvPr id="14" name="Group 14"/>
          <p:cNvGrpSpPr/>
          <p:nvPr/>
        </p:nvGrpSpPr>
        <p:grpSpPr>
          <a:xfrm>
            <a:off x="2256373" y="6376358"/>
            <a:ext cx="455095" cy="397872"/>
            <a:chOff x="0" y="0"/>
            <a:chExt cx="1062990" cy="1062990"/>
          </a:xfrm>
        </p:grpSpPr>
        <p:sp>
          <p:nvSpPr>
            <p:cNvPr id="15" name="Freeform 15"/>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
        <p:nvSpPr>
          <p:cNvPr id="16" name="TextBox 16"/>
          <p:cNvSpPr txBox="1"/>
          <p:nvPr/>
        </p:nvSpPr>
        <p:spPr>
          <a:xfrm>
            <a:off x="2978168" y="4556124"/>
            <a:ext cx="14621324" cy="1206501"/>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AI contributes positively to students’ learning processes, assisting them in approaching complex structures and lexical choices </a:t>
            </a:r>
          </a:p>
        </p:txBody>
      </p:sp>
      <p:grpSp>
        <p:nvGrpSpPr>
          <p:cNvPr id="17" name="Group 17"/>
          <p:cNvGrpSpPr/>
          <p:nvPr/>
        </p:nvGrpSpPr>
        <p:grpSpPr>
          <a:xfrm>
            <a:off x="2268535" y="4652313"/>
            <a:ext cx="455095" cy="397872"/>
            <a:chOff x="0" y="0"/>
            <a:chExt cx="1062990" cy="1062990"/>
          </a:xfrm>
        </p:grpSpPr>
        <p:sp>
          <p:nvSpPr>
            <p:cNvPr id="18" name="Freeform 18"/>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grpSp>
        <p:nvGrpSpPr>
          <p:cNvPr id="3" name="Group 3"/>
          <p:cNvGrpSpPr/>
          <p:nvPr/>
        </p:nvGrpSpPr>
        <p:grpSpPr>
          <a:xfrm>
            <a:off x="566700" y="393968"/>
            <a:ext cx="17122315" cy="9461601"/>
            <a:chOff x="0" y="0"/>
            <a:chExt cx="4509581" cy="2491944"/>
          </a:xfrm>
        </p:grpSpPr>
        <p:sp>
          <p:nvSpPr>
            <p:cNvPr id="4" name="Freeform 4"/>
            <p:cNvSpPr/>
            <p:nvPr/>
          </p:nvSpPr>
          <p:spPr>
            <a:xfrm>
              <a:off x="0" y="0"/>
              <a:ext cx="4509581" cy="2491944"/>
            </a:xfrm>
            <a:custGeom>
              <a:avLst/>
              <a:gdLst/>
              <a:ahLst/>
              <a:cxnLst/>
              <a:rect l="l" t="t" r="r" b="b"/>
              <a:pathLst>
                <a:path w="4509581" h="2491944">
                  <a:moveTo>
                    <a:pt x="0" y="0"/>
                  </a:moveTo>
                  <a:lnTo>
                    <a:pt x="4509581" y="0"/>
                  </a:lnTo>
                  <a:lnTo>
                    <a:pt x="4509581" y="2491944"/>
                  </a:lnTo>
                  <a:lnTo>
                    <a:pt x="0" y="2491944"/>
                  </a:lnTo>
                  <a:close/>
                </a:path>
              </a:pathLst>
            </a:custGeom>
            <a:solidFill>
              <a:srgbClr val="FEFEFE"/>
            </a:solidFill>
          </p:spPr>
        </p:sp>
        <p:sp>
          <p:nvSpPr>
            <p:cNvPr id="5" name="TextBox 5"/>
            <p:cNvSpPr txBox="1"/>
            <p:nvPr/>
          </p:nvSpPr>
          <p:spPr>
            <a:xfrm>
              <a:off x="0" y="57150"/>
              <a:ext cx="4509581" cy="2434794"/>
            </a:xfrm>
            <a:prstGeom prst="rect">
              <a:avLst/>
            </a:prstGeom>
          </p:spPr>
          <p:txBody>
            <a:bodyPr lIns="50800" tIns="50800" rIns="50800" bIns="50800" rtlCol="0" anchor="ctr"/>
            <a:lstStyle/>
            <a:p>
              <a:pPr algn="ctr">
                <a:lnSpc>
                  <a:spcPts val="2481"/>
                </a:lnSpc>
              </a:pPr>
              <a:endParaRPr/>
            </a:p>
          </p:txBody>
        </p:sp>
      </p:grpSp>
      <p:sp>
        <p:nvSpPr>
          <p:cNvPr id="6" name="Freeform 6"/>
          <p:cNvSpPr/>
          <p:nvPr/>
        </p:nvSpPr>
        <p:spPr>
          <a:xfrm flipH="1" flipV="1">
            <a:off x="16310046" y="-23128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7068690" y="38642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0800000">
            <a:off x="2303259" y="8929988"/>
            <a:ext cx="6036256" cy="3303478"/>
          </a:xfrm>
          <a:custGeom>
            <a:avLst/>
            <a:gdLst/>
            <a:ahLst/>
            <a:cxnLst/>
            <a:rect l="l" t="t" r="r" b="b"/>
            <a:pathLst>
              <a:path w="6036256" h="3303478">
                <a:moveTo>
                  <a:pt x="0" y="0"/>
                </a:moveTo>
                <a:lnTo>
                  <a:pt x="6036256" y="0"/>
                </a:lnTo>
                <a:lnTo>
                  <a:pt x="6036256" y="3303478"/>
                </a:lnTo>
                <a:lnTo>
                  <a:pt x="0" y="33034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9" name="Group 9"/>
          <p:cNvGrpSpPr/>
          <p:nvPr/>
        </p:nvGrpSpPr>
        <p:grpSpPr>
          <a:xfrm rot="-10800000">
            <a:off x="1554801" y="6598244"/>
            <a:ext cx="1044926" cy="860527"/>
            <a:chOff x="0" y="0"/>
            <a:chExt cx="647700" cy="533400"/>
          </a:xfrm>
        </p:grpSpPr>
        <p:sp>
          <p:nvSpPr>
            <p:cNvPr id="10" name="Freeform 10"/>
            <p:cNvSpPr/>
            <p:nvPr/>
          </p:nvSpPr>
          <p:spPr>
            <a:xfrm>
              <a:off x="0" y="0"/>
              <a:ext cx="647700" cy="533400"/>
            </a:xfrm>
            <a:custGeom>
              <a:avLst/>
              <a:gdLst/>
              <a:ahLst/>
              <a:cxnLst/>
              <a:rect l="l" t="t" r="r" b="b"/>
              <a:pathLst>
                <a:path w="647700" h="533400">
                  <a:moveTo>
                    <a:pt x="239386" y="166418"/>
                  </a:moveTo>
                  <a:lnTo>
                    <a:pt x="647700" y="166418"/>
                  </a:lnTo>
                  <a:lnTo>
                    <a:pt x="647700" y="366942"/>
                  </a:lnTo>
                  <a:lnTo>
                    <a:pt x="239373" y="366942"/>
                  </a:lnTo>
                  <a:lnTo>
                    <a:pt x="302255" y="533400"/>
                  </a:lnTo>
                  <a:lnTo>
                    <a:pt x="0" y="266700"/>
                  </a:lnTo>
                  <a:lnTo>
                    <a:pt x="302255" y="0"/>
                  </a:lnTo>
                  <a:lnTo>
                    <a:pt x="239386" y="166418"/>
                  </a:lnTo>
                  <a:close/>
                </a:path>
              </a:pathLst>
            </a:custGeom>
            <a:solidFill>
              <a:srgbClr val="000000"/>
            </a:solidFill>
          </p:spPr>
        </p:sp>
        <p:sp>
          <p:nvSpPr>
            <p:cNvPr id="11" name="TextBox 11"/>
            <p:cNvSpPr txBox="1"/>
            <p:nvPr/>
          </p:nvSpPr>
          <p:spPr>
            <a:xfrm>
              <a:off x="120650" y="222250"/>
              <a:ext cx="527050" cy="146050"/>
            </a:xfrm>
            <a:prstGeom prst="rect">
              <a:avLst/>
            </a:prstGeom>
          </p:spPr>
          <p:txBody>
            <a:bodyPr lIns="50800" tIns="50800" rIns="50800" bIns="50800" rtlCol="0" anchor="ctr"/>
            <a:lstStyle/>
            <a:p>
              <a:pPr algn="ctr">
                <a:lnSpc>
                  <a:spcPts val="2481"/>
                </a:lnSpc>
              </a:pPr>
              <a:endParaRPr/>
            </a:p>
          </p:txBody>
        </p:sp>
      </p:grpSp>
      <p:sp>
        <p:nvSpPr>
          <p:cNvPr id="12" name="Freeform 12"/>
          <p:cNvSpPr/>
          <p:nvPr/>
        </p:nvSpPr>
        <p:spPr>
          <a:xfrm rot="1155744">
            <a:off x="7851157" y="1281765"/>
            <a:ext cx="976716" cy="1561610"/>
          </a:xfrm>
          <a:custGeom>
            <a:avLst/>
            <a:gdLst/>
            <a:ahLst/>
            <a:cxnLst/>
            <a:rect l="l" t="t" r="r" b="b"/>
            <a:pathLst>
              <a:path w="976716" h="1561610">
                <a:moveTo>
                  <a:pt x="0" y="0"/>
                </a:moveTo>
                <a:lnTo>
                  <a:pt x="976716" y="0"/>
                </a:lnTo>
                <a:lnTo>
                  <a:pt x="976716" y="1561610"/>
                </a:lnTo>
                <a:lnTo>
                  <a:pt x="0" y="1561610"/>
                </a:lnTo>
                <a:lnTo>
                  <a:pt x="0" y="0"/>
                </a:lnTo>
                <a:close/>
              </a:path>
            </a:pathLst>
          </a:custGeom>
          <a:blipFill>
            <a:blip r:embed="rId7"/>
            <a:stretch>
              <a:fillRect/>
            </a:stretch>
          </a:blipFill>
        </p:spPr>
      </p:sp>
      <p:sp>
        <p:nvSpPr>
          <p:cNvPr id="13" name="Freeform 13"/>
          <p:cNvSpPr/>
          <p:nvPr/>
        </p:nvSpPr>
        <p:spPr>
          <a:xfrm>
            <a:off x="15545732" y="8438445"/>
            <a:ext cx="2143282" cy="2143282"/>
          </a:xfrm>
          <a:custGeom>
            <a:avLst/>
            <a:gdLst/>
            <a:ahLst/>
            <a:cxnLst/>
            <a:rect l="l" t="t" r="r" b="b"/>
            <a:pathLst>
              <a:path w="2143282" h="2143282">
                <a:moveTo>
                  <a:pt x="0" y="0"/>
                </a:moveTo>
                <a:lnTo>
                  <a:pt x="2143283" y="0"/>
                </a:lnTo>
                <a:lnTo>
                  <a:pt x="2143283" y="2143282"/>
                </a:lnTo>
                <a:lnTo>
                  <a:pt x="0" y="21432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TextBox 14"/>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5" name="TextBox 15"/>
          <p:cNvSpPr txBox="1"/>
          <p:nvPr/>
        </p:nvSpPr>
        <p:spPr>
          <a:xfrm>
            <a:off x="1217465" y="1196451"/>
            <a:ext cx="4927457" cy="320218"/>
          </a:xfrm>
          <a:prstGeom prst="rect">
            <a:avLst/>
          </a:prstGeom>
        </p:spPr>
        <p:txBody>
          <a:bodyPr lIns="0" tIns="0" rIns="0" bIns="0" rtlCol="0" anchor="t">
            <a:spAutoFit/>
          </a:bodyPr>
          <a:lstStyle/>
          <a:p>
            <a:pPr algn="l">
              <a:lnSpc>
                <a:spcPts val="2481"/>
              </a:lnSpc>
            </a:pPr>
            <a:r>
              <a:rPr lang="en-US" sz="2481" spc="37">
                <a:solidFill>
                  <a:srgbClr val="0D1C38"/>
                </a:solidFill>
                <a:latin typeface="Assistant"/>
                <a:ea typeface="Assistant"/>
                <a:cs typeface="Assistant"/>
                <a:sym typeface="Assistant"/>
              </a:rPr>
              <a:t>Presented by: Nguyen Duc Chau</a:t>
            </a:r>
          </a:p>
        </p:txBody>
      </p:sp>
      <p:sp>
        <p:nvSpPr>
          <p:cNvPr id="16" name="TextBox 16"/>
          <p:cNvSpPr txBox="1"/>
          <p:nvPr/>
        </p:nvSpPr>
        <p:spPr>
          <a:xfrm>
            <a:off x="566700" y="2219659"/>
            <a:ext cx="7054214" cy="927118"/>
          </a:xfrm>
          <a:prstGeom prst="rect">
            <a:avLst/>
          </a:prstGeom>
        </p:spPr>
        <p:txBody>
          <a:bodyPr lIns="0" tIns="0" rIns="0" bIns="0" rtlCol="0" anchor="t">
            <a:spAutoFit/>
          </a:bodyPr>
          <a:lstStyle/>
          <a:p>
            <a:pPr marL="1754263" lvl="1" indent="-877132" algn="l">
              <a:lnSpc>
                <a:spcPts val="6500"/>
              </a:lnSpc>
              <a:buAutoNum type="arabicPeriod"/>
            </a:pPr>
            <a:r>
              <a:rPr lang="en-US" sz="8125">
                <a:solidFill>
                  <a:srgbClr val="0E182F"/>
                </a:solidFill>
                <a:latin typeface="Roca One"/>
                <a:ea typeface="Roca One"/>
                <a:cs typeface="Roca One"/>
                <a:sym typeface="Roca One"/>
              </a:rPr>
              <a:t>Summary</a:t>
            </a:r>
          </a:p>
        </p:txBody>
      </p:sp>
      <p:sp>
        <p:nvSpPr>
          <p:cNvPr id="17" name="TextBox 17"/>
          <p:cNvSpPr txBox="1"/>
          <p:nvPr/>
        </p:nvSpPr>
        <p:spPr>
          <a:xfrm>
            <a:off x="3267337" y="3487816"/>
            <a:ext cx="13407500" cy="1206501"/>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AI integration generally encourages student involvement in transinterpretation tasks</a:t>
            </a:r>
          </a:p>
        </p:txBody>
      </p:sp>
      <p:sp>
        <p:nvSpPr>
          <p:cNvPr id="18" name="TextBox 18"/>
          <p:cNvSpPr txBox="1"/>
          <p:nvPr/>
        </p:nvSpPr>
        <p:spPr>
          <a:xfrm>
            <a:off x="3267337" y="5231457"/>
            <a:ext cx="13407500" cy="587376"/>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AI functions most productively as a cognitive scaffold</a:t>
            </a:r>
          </a:p>
        </p:txBody>
      </p:sp>
      <p:sp>
        <p:nvSpPr>
          <p:cNvPr id="19" name="TextBox 19"/>
          <p:cNvSpPr txBox="1"/>
          <p:nvPr/>
        </p:nvSpPr>
        <p:spPr>
          <a:xfrm>
            <a:off x="2902546" y="6541094"/>
            <a:ext cx="13407500" cy="1206501"/>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The need for a balanced model that preserves academic rigor &amp; technological innovation.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sp>
        <p:nvSpPr>
          <p:cNvPr id="3" name="Freeform 3"/>
          <p:cNvSpPr/>
          <p:nvPr/>
        </p:nvSpPr>
        <p:spPr>
          <a:xfrm flipH="1" flipV="1">
            <a:off x="16310046" y="-23128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9595997" y="4048020"/>
            <a:ext cx="6262052" cy="4589842"/>
            <a:chOff x="0" y="0"/>
            <a:chExt cx="1108926" cy="812800"/>
          </a:xfrm>
        </p:grpSpPr>
        <p:sp>
          <p:nvSpPr>
            <p:cNvPr id="5" name="Freeform 5"/>
            <p:cNvSpPr/>
            <p:nvPr/>
          </p:nvSpPr>
          <p:spPr>
            <a:xfrm>
              <a:off x="0" y="0"/>
              <a:ext cx="1108926" cy="812800"/>
            </a:xfrm>
            <a:custGeom>
              <a:avLst/>
              <a:gdLst/>
              <a:ahLst/>
              <a:cxnLst/>
              <a:rect l="l" t="t" r="r" b="b"/>
              <a:pathLst>
                <a:path w="1108926" h="812800">
                  <a:moveTo>
                    <a:pt x="0" y="0"/>
                  </a:moveTo>
                  <a:lnTo>
                    <a:pt x="1108926" y="0"/>
                  </a:lnTo>
                  <a:lnTo>
                    <a:pt x="1108926" y="812800"/>
                  </a:lnTo>
                  <a:lnTo>
                    <a:pt x="0" y="812800"/>
                  </a:lnTo>
                  <a:close/>
                </a:path>
              </a:pathLst>
            </a:custGeom>
            <a:blipFill>
              <a:blip r:embed="rId5"/>
              <a:stretch>
                <a:fillRect l="-4922" r="-4922"/>
              </a:stretch>
            </a:blipFill>
          </p:spPr>
        </p:sp>
      </p:grpSp>
      <p:sp>
        <p:nvSpPr>
          <p:cNvPr id="6" name="TextBox 6"/>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7" name="TextBox 7"/>
          <p:cNvSpPr txBox="1"/>
          <p:nvPr/>
        </p:nvSpPr>
        <p:spPr>
          <a:xfrm>
            <a:off x="1217465" y="1196451"/>
            <a:ext cx="4927457" cy="320218"/>
          </a:xfrm>
          <a:prstGeom prst="rect">
            <a:avLst/>
          </a:prstGeom>
        </p:spPr>
        <p:txBody>
          <a:bodyPr lIns="0" tIns="0" rIns="0" bIns="0" rtlCol="0" anchor="t">
            <a:spAutoFit/>
          </a:bodyPr>
          <a:lstStyle/>
          <a:p>
            <a:pPr algn="l">
              <a:lnSpc>
                <a:spcPts val="2481"/>
              </a:lnSpc>
            </a:pPr>
            <a:r>
              <a:rPr lang="en-US" sz="2481" spc="37">
                <a:solidFill>
                  <a:srgbClr val="0D1C38"/>
                </a:solidFill>
                <a:latin typeface="Assistant"/>
                <a:ea typeface="Assistant"/>
                <a:cs typeface="Assistant"/>
                <a:sym typeface="Assistant"/>
              </a:rPr>
              <a:t>Presented by: Nguyen Duc Chau</a:t>
            </a:r>
          </a:p>
        </p:txBody>
      </p:sp>
      <p:grpSp>
        <p:nvGrpSpPr>
          <p:cNvPr id="8" name="Group 8"/>
          <p:cNvGrpSpPr/>
          <p:nvPr/>
        </p:nvGrpSpPr>
        <p:grpSpPr>
          <a:xfrm>
            <a:off x="2881948" y="4048020"/>
            <a:ext cx="6262052" cy="4589842"/>
            <a:chOff x="0" y="0"/>
            <a:chExt cx="1108926" cy="812800"/>
          </a:xfrm>
        </p:grpSpPr>
        <p:sp>
          <p:nvSpPr>
            <p:cNvPr id="9" name="Freeform 9"/>
            <p:cNvSpPr/>
            <p:nvPr/>
          </p:nvSpPr>
          <p:spPr>
            <a:xfrm>
              <a:off x="0" y="0"/>
              <a:ext cx="1108926" cy="812800"/>
            </a:xfrm>
            <a:custGeom>
              <a:avLst/>
              <a:gdLst/>
              <a:ahLst/>
              <a:cxnLst/>
              <a:rect l="l" t="t" r="r" b="b"/>
              <a:pathLst>
                <a:path w="1108926" h="812800">
                  <a:moveTo>
                    <a:pt x="0" y="0"/>
                  </a:moveTo>
                  <a:lnTo>
                    <a:pt x="1108926" y="0"/>
                  </a:lnTo>
                  <a:lnTo>
                    <a:pt x="1108926" y="812800"/>
                  </a:lnTo>
                  <a:lnTo>
                    <a:pt x="0" y="812800"/>
                  </a:lnTo>
                  <a:close/>
                </a:path>
              </a:pathLst>
            </a:custGeom>
            <a:blipFill>
              <a:blip r:embed="rId6"/>
              <a:stretch>
                <a:fillRect l="-4922" r="-4922"/>
              </a:stretch>
            </a:blipFill>
          </p:spPr>
        </p:sp>
      </p:grpSp>
      <p:sp>
        <p:nvSpPr>
          <p:cNvPr id="10" name="TextBox 10"/>
          <p:cNvSpPr txBox="1"/>
          <p:nvPr/>
        </p:nvSpPr>
        <p:spPr>
          <a:xfrm>
            <a:off x="566700" y="2219659"/>
            <a:ext cx="11643418" cy="937757"/>
          </a:xfrm>
          <a:prstGeom prst="rect">
            <a:avLst/>
          </a:prstGeom>
        </p:spPr>
        <p:txBody>
          <a:bodyPr lIns="0" tIns="0" rIns="0" bIns="0" rtlCol="0" anchor="t">
            <a:spAutoFit/>
          </a:bodyPr>
          <a:lstStyle/>
          <a:p>
            <a:pPr marL="877131" lvl="1" algn="l">
              <a:lnSpc>
                <a:spcPts val="6500"/>
              </a:lnSpc>
            </a:pPr>
            <a:r>
              <a:rPr lang="en-US" sz="8125" dirty="0">
                <a:solidFill>
                  <a:srgbClr val="0E182F"/>
                </a:solidFill>
                <a:latin typeface="Roca One"/>
                <a:ea typeface="Roca One"/>
                <a:cs typeface="Roca One"/>
                <a:sym typeface="Roca One"/>
              </a:rPr>
              <a:t>Recommendations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sp>
        <p:nvSpPr>
          <p:cNvPr id="3" name="Freeform 3"/>
          <p:cNvSpPr/>
          <p:nvPr/>
        </p:nvSpPr>
        <p:spPr>
          <a:xfrm flipH="1" flipV="1">
            <a:off x="16310046" y="-23128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738614" y="8147611"/>
            <a:ext cx="23765227" cy="7114511"/>
            <a:chOff x="0" y="0"/>
            <a:chExt cx="31686970" cy="9486015"/>
          </a:xfrm>
        </p:grpSpPr>
        <p:sp>
          <p:nvSpPr>
            <p:cNvPr id="5" name="Freeform 5"/>
            <p:cNvSpPr/>
            <p:nvPr/>
          </p:nvSpPr>
          <p:spPr>
            <a:xfrm>
              <a:off x="1970604" y="331456"/>
              <a:ext cx="27745762" cy="9154559"/>
            </a:xfrm>
            <a:custGeom>
              <a:avLst/>
              <a:gdLst/>
              <a:ahLst/>
              <a:cxnLst/>
              <a:rect l="l" t="t" r="r" b="b"/>
              <a:pathLst>
                <a:path w="27745762" h="9154559">
                  <a:moveTo>
                    <a:pt x="0" y="0"/>
                  </a:moveTo>
                  <a:lnTo>
                    <a:pt x="27745762" y="0"/>
                  </a:lnTo>
                  <a:lnTo>
                    <a:pt x="27745762" y="9154559"/>
                  </a:lnTo>
                  <a:lnTo>
                    <a:pt x="0" y="9154559"/>
                  </a:lnTo>
                  <a:lnTo>
                    <a:pt x="0" y="0"/>
                  </a:lnTo>
                  <a:close/>
                </a:path>
              </a:pathLst>
            </a:custGeom>
            <a:blipFill>
              <a:blip r:embed="rId5"/>
              <a:stretch>
                <a:fillRect t="-61420" b="-40817"/>
              </a:stretch>
            </a:blipFill>
          </p:spPr>
        </p:sp>
        <p:grpSp>
          <p:nvGrpSpPr>
            <p:cNvPr id="6" name="Group 6"/>
            <p:cNvGrpSpPr/>
            <p:nvPr/>
          </p:nvGrpSpPr>
          <p:grpSpPr>
            <a:xfrm>
              <a:off x="0" y="0"/>
              <a:ext cx="31686970" cy="331456"/>
              <a:chOff x="0" y="0"/>
              <a:chExt cx="6259154" cy="65473"/>
            </a:xfrm>
          </p:grpSpPr>
          <p:sp>
            <p:nvSpPr>
              <p:cNvPr id="7" name="Freeform 7"/>
              <p:cNvSpPr/>
              <p:nvPr/>
            </p:nvSpPr>
            <p:spPr>
              <a:xfrm>
                <a:off x="0" y="0"/>
                <a:ext cx="6259154" cy="65473"/>
              </a:xfrm>
              <a:custGeom>
                <a:avLst/>
                <a:gdLst/>
                <a:ahLst/>
                <a:cxnLst/>
                <a:rect l="l" t="t" r="r" b="b"/>
                <a:pathLst>
                  <a:path w="6259154" h="65473">
                    <a:moveTo>
                      <a:pt x="0" y="0"/>
                    </a:moveTo>
                    <a:lnTo>
                      <a:pt x="6259154" y="0"/>
                    </a:lnTo>
                    <a:lnTo>
                      <a:pt x="6259154" y="65473"/>
                    </a:lnTo>
                    <a:lnTo>
                      <a:pt x="0" y="65473"/>
                    </a:lnTo>
                    <a:close/>
                  </a:path>
                </a:pathLst>
              </a:custGeom>
              <a:solidFill>
                <a:srgbClr val="78A6CB"/>
              </a:solidFill>
            </p:spPr>
          </p:sp>
          <p:sp>
            <p:nvSpPr>
              <p:cNvPr id="8" name="TextBox 8"/>
              <p:cNvSpPr txBox="1"/>
              <p:nvPr/>
            </p:nvSpPr>
            <p:spPr>
              <a:xfrm>
                <a:off x="0" y="57150"/>
                <a:ext cx="6259154" cy="8323"/>
              </a:xfrm>
              <a:prstGeom prst="rect">
                <a:avLst/>
              </a:prstGeom>
            </p:spPr>
            <p:txBody>
              <a:bodyPr lIns="50800" tIns="50800" rIns="50800" bIns="50800" rtlCol="0" anchor="ctr"/>
              <a:lstStyle/>
              <a:p>
                <a:pPr algn="ctr">
                  <a:lnSpc>
                    <a:spcPts val="2481"/>
                  </a:lnSpc>
                </a:pPr>
                <a:endParaRPr/>
              </a:p>
            </p:txBody>
          </p:sp>
        </p:grpSp>
      </p:grpSp>
      <p:sp>
        <p:nvSpPr>
          <p:cNvPr id="9" name="TextBox 9"/>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0" name="TextBox 10"/>
          <p:cNvSpPr txBox="1"/>
          <p:nvPr/>
        </p:nvSpPr>
        <p:spPr>
          <a:xfrm>
            <a:off x="1217465" y="1196451"/>
            <a:ext cx="4927457" cy="320218"/>
          </a:xfrm>
          <a:prstGeom prst="rect">
            <a:avLst/>
          </a:prstGeom>
        </p:spPr>
        <p:txBody>
          <a:bodyPr lIns="0" tIns="0" rIns="0" bIns="0" rtlCol="0" anchor="t">
            <a:spAutoFit/>
          </a:bodyPr>
          <a:lstStyle/>
          <a:p>
            <a:pPr algn="l">
              <a:lnSpc>
                <a:spcPts val="2481"/>
              </a:lnSpc>
            </a:pPr>
            <a:r>
              <a:rPr lang="en-US" sz="2481" spc="37">
                <a:solidFill>
                  <a:srgbClr val="0D1C38"/>
                </a:solidFill>
                <a:latin typeface="Assistant"/>
                <a:ea typeface="Assistant"/>
                <a:cs typeface="Assistant"/>
                <a:sym typeface="Assistant"/>
              </a:rPr>
              <a:t>Presented by: Nguyen Duc Chau</a:t>
            </a:r>
          </a:p>
        </p:txBody>
      </p:sp>
      <p:sp>
        <p:nvSpPr>
          <p:cNvPr id="11" name="TextBox 11"/>
          <p:cNvSpPr txBox="1"/>
          <p:nvPr/>
        </p:nvSpPr>
        <p:spPr>
          <a:xfrm>
            <a:off x="1860626" y="2207866"/>
            <a:ext cx="5497572" cy="568326"/>
          </a:xfrm>
          <a:prstGeom prst="rect">
            <a:avLst/>
          </a:prstGeom>
        </p:spPr>
        <p:txBody>
          <a:bodyPr lIns="0" tIns="0" rIns="0" bIns="0" rtlCol="0" anchor="t">
            <a:spAutoFit/>
          </a:bodyPr>
          <a:lstStyle/>
          <a:p>
            <a:pPr algn="l">
              <a:lnSpc>
                <a:spcPts val="4000"/>
              </a:lnSpc>
            </a:pPr>
            <a:r>
              <a:rPr lang="en-US" sz="5000" i="1" u="sng">
                <a:solidFill>
                  <a:srgbClr val="0E182F"/>
                </a:solidFill>
                <a:latin typeface="Roca One Italics"/>
                <a:ea typeface="Roca One Italics"/>
                <a:cs typeface="Roca One Italics"/>
                <a:sym typeface="Roca One Italics"/>
              </a:rPr>
              <a:t>For instructors</a:t>
            </a:r>
          </a:p>
        </p:txBody>
      </p:sp>
      <p:grpSp>
        <p:nvGrpSpPr>
          <p:cNvPr id="12" name="Group 12"/>
          <p:cNvGrpSpPr/>
          <p:nvPr/>
        </p:nvGrpSpPr>
        <p:grpSpPr>
          <a:xfrm>
            <a:off x="762370" y="3086826"/>
            <a:ext cx="455095" cy="397872"/>
            <a:chOff x="0" y="0"/>
            <a:chExt cx="1062990" cy="1062990"/>
          </a:xfrm>
        </p:grpSpPr>
        <p:sp>
          <p:nvSpPr>
            <p:cNvPr id="13" name="Freeform 13"/>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
        <p:nvSpPr>
          <p:cNvPr id="14" name="TextBox 14"/>
          <p:cNvSpPr txBox="1"/>
          <p:nvPr/>
        </p:nvSpPr>
        <p:spPr>
          <a:xfrm>
            <a:off x="1560801" y="3029676"/>
            <a:ext cx="15166398" cy="1206501"/>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Design structured, cognitively demanding tasks that require analysis, justification, and revision of AI outputs</a:t>
            </a:r>
          </a:p>
        </p:txBody>
      </p:sp>
      <p:sp>
        <p:nvSpPr>
          <p:cNvPr id="15" name="TextBox 15"/>
          <p:cNvSpPr txBox="1"/>
          <p:nvPr/>
        </p:nvSpPr>
        <p:spPr>
          <a:xfrm>
            <a:off x="1860626" y="5272989"/>
            <a:ext cx="5497572" cy="568326"/>
          </a:xfrm>
          <a:prstGeom prst="rect">
            <a:avLst/>
          </a:prstGeom>
        </p:spPr>
        <p:txBody>
          <a:bodyPr lIns="0" tIns="0" rIns="0" bIns="0" rtlCol="0" anchor="t">
            <a:spAutoFit/>
          </a:bodyPr>
          <a:lstStyle/>
          <a:p>
            <a:pPr algn="l">
              <a:lnSpc>
                <a:spcPts val="4000"/>
              </a:lnSpc>
            </a:pPr>
            <a:r>
              <a:rPr lang="en-US" sz="5000" i="1" u="sng">
                <a:solidFill>
                  <a:srgbClr val="0E182F"/>
                </a:solidFill>
                <a:latin typeface="Roca One Italics"/>
                <a:ea typeface="Roca One Italics"/>
                <a:cs typeface="Roca One Italics"/>
                <a:sym typeface="Roca One Italics"/>
              </a:rPr>
              <a:t>For researchers</a:t>
            </a:r>
          </a:p>
        </p:txBody>
      </p:sp>
      <p:grpSp>
        <p:nvGrpSpPr>
          <p:cNvPr id="16" name="Group 16"/>
          <p:cNvGrpSpPr/>
          <p:nvPr/>
        </p:nvGrpSpPr>
        <p:grpSpPr>
          <a:xfrm>
            <a:off x="762370" y="6160228"/>
            <a:ext cx="455095" cy="397872"/>
            <a:chOff x="0" y="0"/>
            <a:chExt cx="1062990" cy="1062990"/>
          </a:xfrm>
        </p:grpSpPr>
        <p:sp>
          <p:nvSpPr>
            <p:cNvPr id="17" name="Freeform 17"/>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
        <p:nvSpPr>
          <p:cNvPr id="18" name="TextBox 18"/>
          <p:cNvSpPr txBox="1"/>
          <p:nvPr/>
        </p:nvSpPr>
        <p:spPr>
          <a:xfrm>
            <a:off x="1560801" y="6103078"/>
            <a:ext cx="16427374" cy="1206501"/>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Further investigate AI-assisted translation pedagogy through longitudinal, experimental, and cross-institutional studies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grpSp>
        <p:nvGrpSpPr>
          <p:cNvPr id="3" name="Group 3"/>
          <p:cNvGrpSpPr/>
          <p:nvPr/>
        </p:nvGrpSpPr>
        <p:grpSpPr>
          <a:xfrm>
            <a:off x="566700" y="393968"/>
            <a:ext cx="17122315" cy="9461601"/>
            <a:chOff x="0" y="0"/>
            <a:chExt cx="4509581" cy="2491944"/>
          </a:xfrm>
        </p:grpSpPr>
        <p:sp>
          <p:nvSpPr>
            <p:cNvPr id="4" name="Freeform 4"/>
            <p:cNvSpPr/>
            <p:nvPr/>
          </p:nvSpPr>
          <p:spPr>
            <a:xfrm>
              <a:off x="0" y="0"/>
              <a:ext cx="4509581" cy="2491944"/>
            </a:xfrm>
            <a:custGeom>
              <a:avLst/>
              <a:gdLst/>
              <a:ahLst/>
              <a:cxnLst/>
              <a:rect l="l" t="t" r="r" b="b"/>
              <a:pathLst>
                <a:path w="4509581" h="2491944">
                  <a:moveTo>
                    <a:pt x="0" y="0"/>
                  </a:moveTo>
                  <a:lnTo>
                    <a:pt x="4509581" y="0"/>
                  </a:lnTo>
                  <a:lnTo>
                    <a:pt x="4509581" y="2491944"/>
                  </a:lnTo>
                  <a:lnTo>
                    <a:pt x="0" y="2491944"/>
                  </a:lnTo>
                  <a:close/>
                </a:path>
              </a:pathLst>
            </a:custGeom>
            <a:solidFill>
              <a:srgbClr val="FEFEFE"/>
            </a:solidFill>
          </p:spPr>
        </p:sp>
        <p:sp>
          <p:nvSpPr>
            <p:cNvPr id="5" name="TextBox 5"/>
            <p:cNvSpPr txBox="1"/>
            <p:nvPr/>
          </p:nvSpPr>
          <p:spPr>
            <a:xfrm>
              <a:off x="0" y="57150"/>
              <a:ext cx="4509581" cy="2434794"/>
            </a:xfrm>
            <a:prstGeom prst="rect">
              <a:avLst/>
            </a:prstGeom>
          </p:spPr>
          <p:txBody>
            <a:bodyPr lIns="50800" tIns="50800" rIns="50800" bIns="50800" rtlCol="0" anchor="ctr"/>
            <a:lstStyle/>
            <a:p>
              <a:pPr algn="ctr">
                <a:lnSpc>
                  <a:spcPts val="2481"/>
                </a:lnSpc>
              </a:pPr>
              <a:endParaRPr/>
            </a:p>
          </p:txBody>
        </p:sp>
      </p:grpSp>
      <p:sp>
        <p:nvSpPr>
          <p:cNvPr id="6" name="Freeform 6"/>
          <p:cNvSpPr/>
          <p:nvPr/>
        </p:nvSpPr>
        <p:spPr>
          <a:xfrm flipH="1" flipV="1">
            <a:off x="16310046" y="-23128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7828584" y="4062789"/>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0800000">
            <a:off x="1860626" y="9510086"/>
            <a:ext cx="6036256" cy="3303478"/>
          </a:xfrm>
          <a:custGeom>
            <a:avLst/>
            <a:gdLst/>
            <a:ahLst/>
            <a:cxnLst/>
            <a:rect l="l" t="t" r="r" b="b"/>
            <a:pathLst>
              <a:path w="6036256" h="3303478">
                <a:moveTo>
                  <a:pt x="0" y="0"/>
                </a:moveTo>
                <a:lnTo>
                  <a:pt x="6036257" y="0"/>
                </a:lnTo>
                <a:lnTo>
                  <a:pt x="6036257" y="3303478"/>
                </a:lnTo>
                <a:lnTo>
                  <a:pt x="0" y="33034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5545732" y="8438445"/>
            <a:ext cx="2143282" cy="2143282"/>
          </a:xfrm>
          <a:custGeom>
            <a:avLst/>
            <a:gdLst/>
            <a:ahLst/>
            <a:cxnLst/>
            <a:rect l="l" t="t" r="r" b="b"/>
            <a:pathLst>
              <a:path w="2143282" h="2143282">
                <a:moveTo>
                  <a:pt x="0" y="0"/>
                </a:moveTo>
                <a:lnTo>
                  <a:pt x="2143283" y="0"/>
                </a:lnTo>
                <a:lnTo>
                  <a:pt x="2143283" y="2143282"/>
                </a:lnTo>
                <a:lnTo>
                  <a:pt x="0" y="21432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0" name="Group 10"/>
          <p:cNvGrpSpPr/>
          <p:nvPr/>
        </p:nvGrpSpPr>
        <p:grpSpPr>
          <a:xfrm>
            <a:off x="1099707" y="3059175"/>
            <a:ext cx="455095" cy="397872"/>
            <a:chOff x="0" y="0"/>
            <a:chExt cx="1062990" cy="1062990"/>
          </a:xfrm>
        </p:grpSpPr>
        <p:sp>
          <p:nvSpPr>
            <p:cNvPr id="11" name="Freeform 11"/>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grpSp>
        <p:nvGrpSpPr>
          <p:cNvPr id="12" name="Group 12"/>
          <p:cNvGrpSpPr/>
          <p:nvPr/>
        </p:nvGrpSpPr>
        <p:grpSpPr>
          <a:xfrm>
            <a:off x="1099707" y="4726897"/>
            <a:ext cx="455095" cy="397872"/>
            <a:chOff x="0" y="0"/>
            <a:chExt cx="1062990" cy="1062990"/>
          </a:xfrm>
        </p:grpSpPr>
        <p:sp>
          <p:nvSpPr>
            <p:cNvPr id="13" name="Freeform 13"/>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
        <p:nvSpPr>
          <p:cNvPr id="14" name="Freeform 14"/>
          <p:cNvSpPr/>
          <p:nvPr/>
        </p:nvSpPr>
        <p:spPr>
          <a:xfrm>
            <a:off x="6840177" y="1541055"/>
            <a:ext cx="1648848" cy="1235137"/>
          </a:xfrm>
          <a:custGeom>
            <a:avLst/>
            <a:gdLst/>
            <a:ahLst/>
            <a:cxnLst/>
            <a:rect l="l" t="t" r="r" b="b"/>
            <a:pathLst>
              <a:path w="1648848" h="1235137">
                <a:moveTo>
                  <a:pt x="0" y="0"/>
                </a:moveTo>
                <a:lnTo>
                  <a:pt x="1648847" y="0"/>
                </a:lnTo>
                <a:lnTo>
                  <a:pt x="1648847" y="1235137"/>
                </a:lnTo>
                <a:lnTo>
                  <a:pt x="0" y="12351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TextBox 15"/>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6" name="TextBox 16"/>
          <p:cNvSpPr txBox="1"/>
          <p:nvPr/>
        </p:nvSpPr>
        <p:spPr>
          <a:xfrm>
            <a:off x="1217465" y="1196451"/>
            <a:ext cx="4927457" cy="320218"/>
          </a:xfrm>
          <a:prstGeom prst="rect">
            <a:avLst/>
          </a:prstGeom>
        </p:spPr>
        <p:txBody>
          <a:bodyPr lIns="0" tIns="0" rIns="0" bIns="0" rtlCol="0" anchor="t">
            <a:spAutoFit/>
          </a:bodyPr>
          <a:lstStyle/>
          <a:p>
            <a:pPr algn="l">
              <a:lnSpc>
                <a:spcPts val="2481"/>
              </a:lnSpc>
            </a:pPr>
            <a:r>
              <a:rPr lang="en-US" sz="2481" spc="37">
                <a:solidFill>
                  <a:srgbClr val="0D1C38"/>
                </a:solidFill>
                <a:latin typeface="Assistant"/>
                <a:ea typeface="Assistant"/>
                <a:cs typeface="Assistant"/>
                <a:sym typeface="Assistant"/>
              </a:rPr>
              <a:t>Presented by: Nguyen Duc Chau</a:t>
            </a:r>
          </a:p>
        </p:txBody>
      </p:sp>
      <p:sp>
        <p:nvSpPr>
          <p:cNvPr id="17" name="TextBox 17"/>
          <p:cNvSpPr txBox="1"/>
          <p:nvPr/>
        </p:nvSpPr>
        <p:spPr>
          <a:xfrm>
            <a:off x="1860626" y="2207866"/>
            <a:ext cx="5497572" cy="568326"/>
          </a:xfrm>
          <a:prstGeom prst="rect">
            <a:avLst/>
          </a:prstGeom>
        </p:spPr>
        <p:txBody>
          <a:bodyPr lIns="0" tIns="0" rIns="0" bIns="0" rtlCol="0" anchor="t">
            <a:spAutoFit/>
          </a:bodyPr>
          <a:lstStyle/>
          <a:p>
            <a:pPr algn="l">
              <a:lnSpc>
                <a:spcPts val="4000"/>
              </a:lnSpc>
            </a:pPr>
            <a:r>
              <a:rPr lang="en-US" sz="5000" i="1" u="sng">
                <a:solidFill>
                  <a:srgbClr val="0E182F"/>
                </a:solidFill>
                <a:latin typeface="Roca One Italics"/>
                <a:ea typeface="Roca One Italics"/>
                <a:cs typeface="Roca One Italics"/>
                <a:sym typeface="Roca One Italics"/>
              </a:rPr>
              <a:t>For instructors</a:t>
            </a:r>
          </a:p>
        </p:txBody>
      </p:sp>
      <p:sp>
        <p:nvSpPr>
          <p:cNvPr id="18" name="TextBox 18"/>
          <p:cNvSpPr txBox="1"/>
          <p:nvPr/>
        </p:nvSpPr>
        <p:spPr>
          <a:xfrm>
            <a:off x="1860626" y="6249045"/>
            <a:ext cx="5497572" cy="568326"/>
          </a:xfrm>
          <a:prstGeom prst="rect">
            <a:avLst/>
          </a:prstGeom>
        </p:spPr>
        <p:txBody>
          <a:bodyPr lIns="0" tIns="0" rIns="0" bIns="0" rtlCol="0" anchor="t">
            <a:spAutoFit/>
          </a:bodyPr>
          <a:lstStyle/>
          <a:p>
            <a:pPr algn="l">
              <a:lnSpc>
                <a:spcPts val="4000"/>
              </a:lnSpc>
            </a:pPr>
            <a:r>
              <a:rPr lang="en-US" sz="5000" i="1" u="sng">
                <a:solidFill>
                  <a:srgbClr val="0E182F"/>
                </a:solidFill>
                <a:latin typeface="Roca One Italics"/>
                <a:ea typeface="Roca One Italics"/>
                <a:cs typeface="Roca One Italics"/>
                <a:sym typeface="Roca One Italics"/>
              </a:rPr>
              <a:t>For students</a:t>
            </a:r>
          </a:p>
        </p:txBody>
      </p:sp>
      <p:sp>
        <p:nvSpPr>
          <p:cNvPr id="19" name="TextBox 19"/>
          <p:cNvSpPr txBox="1"/>
          <p:nvPr/>
        </p:nvSpPr>
        <p:spPr>
          <a:xfrm>
            <a:off x="1860626" y="3002025"/>
            <a:ext cx="15166398" cy="1206501"/>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Develop clear policies that balance AI integration with academic integrity, aligning classroom innovation with assessment standards</a:t>
            </a:r>
          </a:p>
        </p:txBody>
      </p:sp>
      <p:sp>
        <p:nvSpPr>
          <p:cNvPr id="20" name="TextBox 20"/>
          <p:cNvSpPr txBox="1"/>
          <p:nvPr/>
        </p:nvSpPr>
        <p:spPr>
          <a:xfrm>
            <a:off x="1860626" y="4646676"/>
            <a:ext cx="15166398" cy="587376"/>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Investm in professional development, AI literacy training, and curriculum redesign</a:t>
            </a:r>
          </a:p>
        </p:txBody>
      </p:sp>
      <p:grpSp>
        <p:nvGrpSpPr>
          <p:cNvPr id="21" name="Group 21"/>
          <p:cNvGrpSpPr/>
          <p:nvPr/>
        </p:nvGrpSpPr>
        <p:grpSpPr>
          <a:xfrm>
            <a:off x="1099707" y="7374099"/>
            <a:ext cx="455095" cy="397872"/>
            <a:chOff x="0" y="0"/>
            <a:chExt cx="1062990" cy="1062990"/>
          </a:xfrm>
        </p:grpSpPr>
        <p:sp>
          <p:nvSpPr>
            <p:cNvPr id="22" name="Freeform 22"/>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
        <p:nvSpPr>
          <p:cNvPr id="23" name="TextBox 23"/>
          <p:cNvSpPr txBox="1"/>
          <p:nvPr/>
        </p:nvSpPr>
        <p:spPr>
          <a:xfrm>
            <a:off x="1860626" y="7265046"/>
            <a:ext cx="15166398" cy="587376"/>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Critically evaluate, question, and revise AI-generated translations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15597" r="-15597"/>
            </a:stretch>
          </a:blipFill>
        </p:spPr>
      </p:sp>
      <p:grpSp>
        <p:nvGrpSpPr>
          <p:cNvPr id="3" name="Group 3"/>
          <p:cNvGrpSpPr/>
          <p:nvPr/>
        </p:nvGrpSpPr>
        <p:grpSpPr>
          <a:xfrm>
            <a:off x="578357" y="476538"/>
            <a:ext cx="17066436" cy="9401850"/>
            <a:chOff x="0" y="0"/>
            <a:chExt cx="4494864" cy="2476207"/>
          </a:xfrm>
        </p:grpSpPr>
        <p:sp>
          <p:nvSpPr>
            <p:cNvPr id="4" name="Freeform 4"/>
            <p:cNvSpPr/>
            <p:nvPr/>
          </p:nvSpPr>
          <p:spPr>
            <a:xfrm>
              <a:off x="0" y="0"/>
              <a:ext cx="4494864" cy="2476207"/>
            </a:xfrm>
            <a:custGeom>
              <a:avLst/>
              <a:gdLst/>
              <a:ahLst/>
              <a:cxnLst/>
              <a:rect l="l" t="t" r="r" b="b"/>
              <a:pathLst>
                <a:path w="4494864" h="2476207">
                  <a:moveTo>
                    <a:pt x="0" y="0"/>
                  </a:moveTo>
                  <a:lnTo>
                    <a:pt x="4494864" y="0"/>
                  </a:lnTo>
                  <a:lnTo>
                    <a:pt x="4494864" y="2476207"/>
                  </a:lnTo>
                  <a:lnTo>
                    <a:pt x="0" y="2476207"/>
                  </a:lnTo>
                  <a:close/>
                </a:path>
              </a:pathLst>
            </a:custGeom>
            <a:solidFill>
              <a:srgbClr val="FEFEFE"/>
            </a:solidFill>
          </p:spPr>
        </p:sp>
        <p:sp>
          <p:nvSpPr>
            <p:cNvPr id="5" name="TextBox 5"/>
            <p:cNvSpPr txBox="1"/>
            <p:nvPr/>
          </p:nvSpPr>
          <p:spPr>
            <a:xfrm>
              <a:off x="0" y="57150"/>
              <a:ext cx="4494864" cy="2419057"/>
            </a:xfrm>
            <a:prstGeom prst="rect">
              <a:avLst/>
            </a:prstGeom>
          </p:spPr>
          <p:txBody>
            <a:bodyPr lIns="50800" tIns="50800" rIns="50800" bIns="50800" rtlCol="0" anchor="ctr"/>
            <a:lstStyle/>
            <a:p>
              <a:pPr algn="ctr">
                <a:lnSpc>
                  <a:spcPts val="2481"/>
                </a:lnSpc>
              </a:pPr>
              <a:endParaRPr/>
            </a:p>
          </p:txBody>
        </p:sp>
      </p:grpSp>
      <p:sp>
        <p:nvSpPr>
          <p:cNvPr id="6" name="Freeform 6"/>
          <p:cNvSpPr/>
          <p:nvPr/>
        </p:nvSpPr>
        <p:spPr>
          <a:xfrm flipH="1" flipV="1">
            <a:off x="16716745" y="-2312817"/>
            <a:ext cx="8623491" cy="8750775"/>
          </a:xfrm>
          <a:custGeom>
            <a:avLst/>
            <a:gdLst/>
            <a:ahLst/>
            <a:cxnLst/>
            <a:rect l="l" t="t" r="r" b="b"/>
            <a:pathLst>
              <a:path w="8623491" h="8750775">
                <a:moveTo>
                  <a:pt x="8623492" y="8750775"/>
                </a:moveTo>
                <a:lnTo>
                  <a:pt x="0" y="8750775"/>
                </a:lnTo>
                <a:lnTo>
                  <a:pt x="0" y="0"/>
                </a:lnTo>
                <a:lnTo>
                  <a:pt x="8623492" y="0"/>
                </a:lnTo>
                <a:lnTo>
                  <a:pt x="8623492" y="8750775"/>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941946" y="3864288"/>
            <a:ext cx="8623491" cy="8750775"/>
          </a:xfrm>
          <a:custGeom>
            <a:avLst/>
            <a:gdLst/>
            <a:ahLst/>
            <a:cxnLst/>
            <a:rect l="l" t="t" r="r" b="b"/>
            <a:pathLst>
              <a:path w="8623491" h="8750775">
                <a:moveTo>
                  <a:pt x="0" y="0"/>
                </a:moveTo>
                <a:lnTo>
                  <a:pt x="8623492" y="0"/>
                </a:lnTo>
                <a:lnTo>
                  <a:pt x="8623492" y="8750775"/>
                </a:lnTo>
                <a:lnTo>
                  <a:pt x="0" y="87507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0800000">
            <a:off x="6125872" y="9311584"/>
            <a:ext cx="6036256" cy="3303478"/>
          </a:xfrm>
          <a:custGeom>
            <a:avLst/>
            <a:gdLst/>
            <a:ahLst/>
            <a:cxnLst/>
            <a:rect l="l" t="t" r="r" b="b"/>
            <a:pathLst>
              <a:path w="6036256" h="3303478">
                <a:moveTo>
                  <a:pt x="0" y="0"/>
                </a:moveTo>
                <a:lnTo>
                  <a:pt x="6036256" y="0"/>
                </a:lnTo>
                <a:lnTo>
                  <a:pt x="6036256" y="3303479"/>
                </a:lnTo>
                <a:lnTo>
                  <a:pt x="0" y="3303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1366362">
            <a:off x="13995780" y="5166111"/>
            <a:ext cx="5507450" cy="5514343"/>
          </a:xfrm>
          <a:custGeom>
            <a:avLst/>
            <a:gdLst/>
            <a:ahLst/>
            <a:cxnLst/>
            <a:rect l="l" t="t" r="r" b="b"/>
            <a:pathLst>
              <a:path w="5507450" h="5514343">
                <a:moveTo>
                  <a:pt x="0" y="0"/>
                </a:moveTo>
                <a:lnTo>
                  <a:pt x="5507450" y="0"/>
                </a:lnTo>
                <a:lnTo>
                  <a:pt x="5507450" y="5514343"/>
                </a:lnTo>
                <a:lnTo>
                  <a:pt x="0" y="5514343"/>
                </a:lnTo>
                <a:lnTo>
                  <a:pt x="0" y="0"/>
                </a:lnTo>
                <a:close/>
              </a:path>
            </a:pathLst>
          </a:custGeom>
          <a:blipFill>
            <a:blip r:embed="rId8"/>
            <a:stretch>
              <a:fillRect/>
            </a:stretch>
          </a:blipFill>
        </p:spPr>
      </p:sp>
      <p:sp>
        <p:nvSpPr>
          <p:cNvPr id="10" name="TextBox 10"/>
          <p:cNvSpPr txBox="1"/>
          <p:nvPr/>
        </p:nvSpPr>
        <p:spPr>
          <a:xfrm>
            <a:off x="1028700" y="1313270"/>
            <a:ext cx="10807464" cy="749300"/>
          </a:xfrm>
          <a:prstGeom prst="rect">
            <a:avLst/>
          </a:prstGeom>
        </p:spPr>
        <p:txBody>
          <a:bodyPr lIns="0" tIns="0" rIns="0" bIns="0" rtlCol="0" anchor="t">
            <a:spAutoFit/>
          </a:bodyPr>
          <a:lstStyle/>
          <a:p>
            <a:pPr marL="1403351" lvl="1" indent="-701675" algn="l">
              <a:lnSpc>
                <a:spcPts val="5200"/>
              </a:lnSpc>
              <a:buAutoNum type="arabicPeriod"/>
            </a:pPr>
            <a:r>
              <a:rPr lang="en-US" sz="6500">
                <a:solidFill>
                  <a:srgbClr val="0E182F"/>
                </a:solidFill>
                <a:latin typeface="Roca One"/>
                <a:ea typeface="Roca One"/>
                <a:cs typeface="Roca One"/>
                <a:sym typeface="Roca One"/>
              </a:rPr>
              <a:t>INTRODUCTION</a:t>
            </a:r>
          </a:p>
        </p:txBody>
      </p:sp>
      <p:sp>
        <p:nvSpPr>
          <p:cNvPr id="11" name="TextBox 11"/>
          <p:cNvSpPr txBox="1"/>
          <p:nvPr/>
        </p:nvSpPr>
        <p:spPr>
          <a:xfrm>
            <a:off x="1378548" y="9547141"/>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3" name="TextBox 13"/>
          <p:cNvSpPr txBox="1"/>
          <p:nvPr/>
        </p:nvSpPr>
        <p:spPr>
          <a:xfrm>
            <a:off x="963851" y="2003104"/>
            <a:ext cx="16295449" cy="899159"/>
          </a:xfrm>
          <a:prstGeom prst="rect">
            <a:avLst/>
          </a:prstGeom>
        </p:spPr>
        <p:txBody>
          <a:bodyPr lIns="0" tIns="0" rIns="0" bIns="0" rtlCol="0" anchor="t">
            <a:spAutoFit/>
          </a:bodyPr>
          <a:lstStyle/>
          <a:p>
            <a:pPr algn="l">
              <a:lnSpc>
                <a:spcPts val="7800"/>
              </a:lnSpc>
            </a:pPr>
            <a:r>
              <a:rPr lang="en-US" sz="3900" spc="195" dirty="0">
                <a:solidFill>
                  <a:srgbClr val="0D1C38"/>
                </a:solidFill>
                <a:latin typeface="Assistant"/>
                <a:ea typeface="Assistant"/>
                <a:cs typeface="Assistant"/>
                <a:sym typeface="Assistant"/>
              </a:rPr>
              <a:t>Theories and Methods of </a:t>
            </a:r>
            <a:r>
              <a:rPr lang="en-US" sz="3900" spc="195" dirty="0" err="1">
                <a:solidFill>
                  <a:srgbClr val="0D1C38"/>
                </a:solidFill>
                <a:latin typeface="Assistant"/>
                <a:ea typeface="Assistant"/>
                <a:cs typeface="Assistant"/>
                <a:sym typeface="Assistant"/>
              </a:rPr>
              <a:t>Transinterpretation</a:t>
            </a:r>
            <a:r>
              <a:rPr lang="en-US" sz="3900" spc="195" dirty="0">
                <a:solidFill>
                  <a:srgbClr val="0D1C38"/>
                </a:solidFill>
                <a:latin typeface="Assistant"/>
                <a:ea typeface="Assistant"/>
                <a:cs typeface="Assistant"/>
                <a:sym typeface="Assistant"/>
              </a:rPr>
              <a:t> (TMT) </a:t>
            </a:r>
          </a:p>
        </p:txBody>
      </p:sp>
      <p:sp>
        <p:nvSpPr>
          <p:cNvPr id="14" name="TextBox 14"/>
          <p:cNvSpPr txBox="1"/>
          <p:nvPr/>
        </p:nvSpPr>
        <p:spPr>
          <a:xfrm>
            <a:off x="1378548" y="3340413"/>
            <a:ext cx="15194970" cy="1682748"/>
          </a:xfrm>
          <a:prstGeom prst="rect">
            <a:avLst/>
          </a:prstGeom>
        </p:spPr>
        <p:txBody>
          <a:bodyPr lIns="0" tIns="0" rIns="0" bIns="0" rtlCol="0" anchor="t">
            <a:spAutoFit/>
          </a:bodyPr>
          <a:lstStyle/>
          <a:p>
            <a:pPr marL="755654" lvl="1" indent="-377827" algn="l">
              <a:lnSpc>
                <a:spcPts val="7000"/>
              </a:lnSpc>
              <a:buFont typeface="Arial"/>
              <a:buChar char="•"/>
            </a:pPr>
            <a:r>
              <a:rPr lang="en-US" sz="3500" spc="175">
                <a:solidFill>
                  <a:srgbClr val="0D1C38"/>
                </a:solidFill>
                <a:latin typeface="Assistant"/>
                <a:ea typeface="Assistant"/>
                <a:cs typeface="Assistant"/>
                <a:sym typeface="Assistant"/>
              </a:rPr>
              <a:t>emphasize grammatical structure, lexical precision, and contextual sensitivity.</a:t>
            </a:r>
          </a:p>
        </p:txBody>
      </p:sp>
      <p:sp>
        <p:nvSpPr>
          <p:cNvPr id="15" name="TextBox 15"/>
          <p:cNvSpPr txBox="1"/>
          <p:nvPr/>
        </p:nvSpPr>
        <p:spPr>
          <a:xfrm>
            <a:off x="1546515" y="7707864"/>
            <a:ext cx="15194970" cy="796923"/>
          </a:xfrm>
          <a:prstGeom prst="rect">
            <a:avLst/>
          </a:prstGeom>
        </p:spPr>
        <p:txBody>
          <a:bodyPr lIns="0" tIns="0" rIns="0" bIns="0" rtlCol="0" anchor="t">
            <a:spAutoFit/>
          </a:bodyPr>
          <a:lstStyle/>
          <a:p>
            <a:pPr marL="755654" lvl="1" indent="-377827" algn="l">
              <a:lnSpc>
                <a:spcPts val="7000"/>
              </a:lnSpc>
              <a:buFont typeface="Arial"/>
              <a:buChar char="•"/>
            </a:pPr>
            <a:r>
              <a:rPr lang="en-US" sz="3500" spc="175">
                <a:solidFill>
                  <a:srgbClr val="0D1C38"/>
                </a:solidFill>
                <a:latin typeface="Assistant"/>
                <a:ea typeface="Assistant"/>
                <a:cs typeface="Assistant"/>
                <a:sym typeface="Assistant"/>
              </a:rPr>
              <a:t>bridge linguistic competence and professional practice.</a:t>
            </a:r>
          </a:p>
        </p:txBody>
      </p:sp>
      <p:sp>
        <p:nvSpPr>
          <p:cNvPr id="16" name="TextBox 16"/>
          <p:cNvSpPr txBox="1"/>
          <p:nvPr/>
        </p:nvSpPr>
        <p:spPr>
          <a:xfrm>
            <a:off x="1514091" y="5463234"/>
            <a:ext cx="15194970" cy="1682748"/>
          </a:xfrm>
          <a:prstGeom prst="rect">
            <a:avLst/>
          </a:prstGeom>
        </p:spPr>
        <p:txBody>
          <a:bodyPr lIns="0" tIns="0" rIns="0" bIns="0" rtlCol="0" anchor="t">
            <a:spAutoFit/>
          </a:bodyPr>
          <a:lstStyle/>
          <a:p>
            <a:pPr marL="755654" lvl="1" indent="-377827" algn="l">
              <a:lnSpc>
                <a:spcPts val="7000"/>
              </a:lnSpc>
              <a:buFont typeface="Arial"/>
              <a:buChar char="•"/>
            </a:pPr>
            <a:r>
              <a:rPr lang="en-US" sz="3500" spc="175">
                <a:solidFill>
                  <a:srgbClr val="0D1C38"/>
                </a:solidFill>
                <a:latin typeface="Assistant"/>
                <a:ea typeface="Assistant"/>
                <a:cs typeface="Assistant"/>
                <a:sym typeface="Assistant"/>
              </a:rPr>
              <a:t>cultivate analytical reasoning, structural sensitivity, stylistic judgment, the employment of linguistic use.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35271" y="4565874"/>
            <a:ext cx="5902101" cy="7974702"/>
            <a:chOff x="0" y="0"/>
            <a:chExt cx="7869467" cy="10632936"/>
          </a:xfrm>
        </p:grpSpPr>
        <p:sp>
          <p:nvSpPr>
            <p:cNvPr id="4" name="Freeform 4"/>
            <p:cNvSpPr/>
            <p:nvPr/>
          </p:nvSpPr>
          <p:spPr>
            <a:xfrm>
              <a:off x="0" y="0"/>
              <a:ext cx="7869467" cy="7869467"/>
            </a:xfrm>
            <a:custGeom>
              <a:avLst/>
              <a:gdLst/>
              <a:ahLst/>
              <a:cxnLst/>
              <a:rect l="l" t="t" r="r" b="b"/>
              <a:pathLst>
                <a:path w="7869467" h="7869467">
                  <a:moveTo>
                    <a:pt x="0" y="0"/>
                  </a:moveTo>
                  <a:lnTo>
                    <a:pt x="7869467" y="0"/>
                  </a:lnTo>
                  <a:lnTo>
                    <a:pt x="7869467" y="7869467"/>
                  </a:lnTo>
                  <a:lnTo>
                    <a:pt x="0" y="7869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313695" y="6497867"/>
              <a:ext cx="7555772" cy="4135068"/>
            </a:xfrm>
            <a:custGeom>
              <a:avLst/>
              <a:gdLst/>
              <a:ahLst/>
              <a:cxnLst/>
              <a:rect l="l" t="t" r="r" b="b"/>
              <a:pathLst>
                <a:path w="7555772" h="4135068">
                  <a:moveTo>
                    <a:pt x="0" y="0"/>
                  </a:moveTo>
                  <a:lnTo>
                    <a:pt x="7555772" y="0"/>
                  </a:lnTo>
                  <a:lnTo>
                    <a:pt x="7555772" y="4135069"/>
                  </a:lnTo>
                  <a:lnTo>
                    <a:pt x="0" y="4135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6" name="Group 6"/>
          <p:cNvGrpSpPr/>
          <p:nvPr/>
        </p:nvGrpSpPr>
        <p:grpSpPr>
          <a:xfrm rot="-10800000">
            <a:off x="13199297" y="-2454683"/>
            <a:ext cx="5902101" cy="7974702"/>
            <a:chOff x="0" y="0"/>
            <a:chExt cx="7869467" cy="10632936"/>
          </a:xfrm>
        </p:grpSpPr>
        <p:sp>
          <p:nvSpPr>
            <p:cNvPr id="7" name="Freeform 7"/>
            <p:cNvSpPr/>
            <p:nvPr/>
          </p:nvSpPr>
          <p:spPr>
            <a:xfrm>
              <a:off x="0" y="0"/>
              <a:ext cx="7869467" cy="7869467"/>
            </a:xfrm>
            <a:custGeom>
              <a:avLst/>
              <a:gdLst/>
              <a:ahLst/>
              <a:cxnLst/>
              <a:rect l="l" t="t" r="r" b="b"/>
              <a:pathLst>
                <a:path w="7869467" h="7869467">
                  <a:moveTo>
                    <a:pt x="0" y="0"/>
                  </a:moveTo>
                  <a:lnTo>
                    <a:pt x="7869467" y="0"/>
                  </a:lnTo>
                  <a:lnTo>
                    <a:pt x="7869467" y="7869467"/>
                  </a:lnTo>
                  <a:lnTo>
                    <a:pt x="0" y="7869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313695" y="6497867"/>
              <a:ext cx="7555772" cy="4135068"/>
            </a:xfrm>
            <a:custGeom>
              <a:avLst/>
              <a:gdLst/>
              <a:ahLst/>
              <a:cxnLst/>
              <a:rect l="l" t="t" r="r" b="b"/>
              <a:pathLst>
                <a:path w="7555772" h="4135068">
                  <a:moveTo>
                    <a:pt x="0" y="0"/>
                  </a:moveTo>
                  <a:lnTo>
                    <a:pt x="7555772" y="0"/>
                  </a:lnTo>
                  <a:lnTo>
                    <a:pt x="7555772" y="4135069"/>
                  </a:lnTo>
                  <a:lnTo>
                    <a:pt x="0" y="4135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9" name="Freeform 9"/>
          <p:cNvSpPr/>
          <p:nvPr/>
        </p:nvSpPr>
        <p:spPr>
          <a:xfrm>
            <a:off x="-2672315" y="-776716"/>
            <a:ext cx="4054948" cy="4114800"/>
          </a:xfrm>
          <a:custGeom>
            <a:avLst/>
            <a:gdLst/>
            <a:ahLst/>
            <a:cxnLst/>
            <a:rect l="l" t="t" r="r" b="b"/>
            <a:pathLst>
              <a:path w="4054948" h="4114800">
                <a:moveTo>
                  <a:pt x="0" y="0"/>
                </a:moveTo>
                <a:lnTo>
                  <a:pt x="4054948" y="0"/>
                </a:lnTo>
                <a:lnTo>
                  <a:pt x="405494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flipH="1" flipV="1">
            <a:off x="17073924" y="7044598"/>
            <a:ext cx="4054948" cy="4114800"/>
          </a:xfrm>
          <a:custGeom>
            <a:avLst/>
            <a:gdLst/>
            <a:ahLst/>
            <a:cxnLst/>
            <a:rect l="l" t="t" r="r" b="b"/>
            <a:pathLst>
              <a:path w="4054948" h="4114800">
                <a:moveTo>
                  <a:pt x="4054948" y="4114800"/>
                </a:moveTo>
                <a:lnTo>
                  <a:pt x="0" y="4114800"/>
                </a:lnTo>
                <a:lnTo>
                  <a:pt x="0" y="0"/>
                </a:lnTo>
                <a:lnTo>
                  <a:pt x="4054948" y="0"/>
                </a:lnTo>
                <a:lnTo>
                  <a:pt x="4054948" y="41148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3813536" y="2814094"/>
            <a:ext cx="9733360" cy="4687618"/>
          </a:xfrm>
          <a:prstGeom prst="rect">
            <a:avLst/>
          </a:prstGeom>
        </p:spPr>
        <p:txBody>
          <a:bodyPr lIns="0" tIns="0" rIns="0" bIns="0" rtlCol="0" anchor="t">
            <a:spAutoFit/>
          </a:bodyPr>
          <a:lstStyle/>
          <a:p>
            <a:pPr algn="l">
              <a:lnSpc>
                <a:spcPts val="18328"/>
              </a:lnSpc>
            </a:pPr>
            <a:r>
              <a:rPr lang="en-US" sz="16219">
                <a:solidFill>
                  <a:srgbClr val="0D1C38"/>
                </a:solidFill>
                <a:latin typeface="Roca One"/>
                <a:ea typeface="Roca One"/>
                <a:cs typeface="Roca One"/>
                <a:sym typeface="Roca One"/>
              </a:rPr>
              <a:t>THANK YOU</a:t>
            </a:r>
          </a:p>
        </p:txBody>
      </p:sp>
      <p:sp>
        <p:nvSpPr>
          <p:cNvPr id="13" name="TextBox 13"/>
          <p:cNvSpPr txBox="1"/>
          <p:nvPr/>
        </p:nvSpPr>
        <p:spPr>
          <a:xfrm>
            <a:off x="3813536" y="1356884"/>
            <a:ext cx="5077923" cy="531272"/>
          </a:xfrm>
          <a:prstGeom prst="rect">
            <a:avLst/>
          </a:prstGeom>
        </p:spPr>
        <p:txBody>
          <a:bodyPr lIns="0" tIns="0" rIns="0" bIns="0" rtlCol="0" anchor="t">
            <a:spAutoFit/>
          </a:bodyPr>
          <a:lstStyle/>
          <a:p>
            <a:pPr algn="l">
              <a:lnSpc>
                <a:spcPts val="4041"/>
              </a:lnSpc>
            </a:pPr>
            <a:r>
              <a:rPr lang="en-US" sz="4041" spc="60">
                <a:solidFill>
                  <a:srgbClr val="0D1C38"/>
                </a:solidFill>
                <a:latin typeface="Assistant"/>
                <a:ea typeface="Assistant"/>
                <a:cs typeface="Assistant"/>
                <a:sym typeface="Assistant"/>
              </a:rPr>
              <a:t>HUFLIT | 2026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15597" r="-15597"/>
            </a:stretch>
          </a:blipFill>
        </p:spPr>
      </p:sp>
      <p:sp>
        <p:nvSpPr>
          <p:cNvPr id="3" name="TextBox 3"/>
          <p:cNvSpPr txBox="1"/>
          <p:nvPr/>
        </p:nvSpPr>
        <p:spPr>
          <a:xfrm>
            <a:off x="1439269" y="5065347"/>
            <a:ext cx="12802622" cy="796923"/>
          </a:xfrm>
          <a:prstGeom prst="rect">
            <a:avLst/>
          </a:prstGeom>
        </p:spPr>
        <p:txBody>
          <a:bodyPr lIns="0" tIns="0" rIns="0" bIns="0" rtlCol="0" anchor="t">
            <a:spAutoFit/>
          </a:bodyPr>
          <a:lstStyle/>
          <a:p>
            <a:pPr marL="755654" lvl="1" indent="-377827" algn="just">
              <a:lnSpc>
                <a:spcPts val="7000"/>
              </a:lnSpc>
              <a:buFont typeface="Arial"/>
              <a:buChar char="•"/>
            </a:pPr>
            <a:r>
              <a:rPr lang="en-US" sz="3500" spc="175">
                <a:solidFill>
                  <a:srgbClr val="0D1C38"/>
                </a:solidFill>
                <a:latin typeface="Assistant"/>
                <a:ea typeface="Assistant"/>
                <a:cs typeface="Assistant"/>
                <a:sym typeface="Assistant"/>
              </a:rPr>
              <a:t>Diminished students’ instrintric motivation</a:t>
            </a:r>
          </a:p>
        </p:txBody>
      </p:sp>
      <p:sp>
        <p:nvSpPr>
          <p:cNvPr id="4" name="TextBox 4"/>
          <p:cNvSpPr txBox="1"/>
          <p:nvPr/>
        </p:nvSpPr>
        <p:spPr>
          <a:xfrm>
            <a:off x="1439269" y="6151453"/>
            <a:ext cx="12989388" cy="796923"/>
          </a:xfrm>
          <a:prstGeom prst="rect">
            <a:avLst/>
          </a:prstGeom>
        </p:spPr>
        <p:txBody>
          <a:bodyPr lIns="0" tIns="0" rIns="0" bIns="0" rtlCol="0" anchor="t">
            <a:spAutoFit/>
          </a:bodyPr>
          <a:lstStyle/>
          <a:p>
            <a:pPr marL="755654" lvl="1" indent="-377827" algn="just">
              <a:lnSpc>
                <a:spcPts val="7000"/>
              </a:lnSpc>
              <a:buFont typeface="Arial"/>
              <a:buChar char="•"/>
            </a:pPr>
            <a:r>
              <a:rPr lang="en-US" sz="3500" spc="175">
                <a:solidFill>
                  <a:srgbClr val="0D1C38"/>
                </a:solidFill>
                <a:latin typeface="Assistant"/>
                <a:ea typeface="Assistant"/>
                <a:cs typeface="Assistant"/>
                <a:sym typeface="Assistant"/>
              </a:rPr>
              <a:t>Weaken structural awareness</a:t>
            </a:r>
          </a:p>
        </p:txBody>
      </p:sp>
      <p:sp>
        <p:nvSpPr>
          <p:cNvPr id="5" name="Freeform 5"/>
          <p:cNvSpPr/>
          <p:nvPr/>
        </p:nvSpPr>
        <p:spPr>
          <a:xfrm>
            <a:off x="0" y="-1471154"/>
            <a:ext cx="19061484" cy="3978255"/>
          </a:xfrm>
          <a:custGeom>
            <a:avLst/>
            <a:gdLst/>
            <a:ahLst/>
            <a:cxnLst/>
            <a:rect l="l" t="t" r="r" b="b"/>
            <a:pathLst>
              <a:path w="19061484" h="3978255">
                <a:moveTo>
                  <a:pt x="0" y="0"/>
                </a:moveTo>
                <a:lnTo>
                  <a:pt x="19061484" y="0"/>
                </a:lnTo>
                <a:lnTo>
                  <a:pt x="19061484" y="3978256"/>
                </a:lnTo>
                <a:lnTo>
                  <a:pt x="0" y="3978256"/>
                </a:lnTo>
                <a:lnTo>
                  <a:pt x="0" y="0"/>
                </a:lnTo>
                <a:close/>
              </a:path>
            </a:pathLst>
          </a:custGeom>
          <a:blipFill>
            <a:blip r:embed="rId4"/>
            <a:stretch>
              <a:fillRect t="-157530" b="-59901"/>
            </a:stretch>
          </a:blipFill>
        </p:spPr>
      </p:sp>
      <p:sp>
        <p:nvSpPr>
          <p:cNvPr id="6" name="Freeform 6"/>
          <p:cNvSpPr/>
          <p:nvPr/>
        </p:nvSpPr>
        <p:spPr>
          <a:xfrm>
            <a:off x="-6941946" y="3864288"/>
            <a:ext cx="8623491" cy="8750775"/>
          </a:xfrm>
          <a:custGeom>
            <a:avLst/>
            <a:gdLst/>
            <a:ahLst/>
            <a:cxnLst/>
            <a:rect l="l" t="t" r="r" b="b"/>
            <a:pathLst>
              <a:path w="8623491" h="8750775">
                <a:moveTo>
                  <a:pt x="0" y="0"/>
                </a:moveTo>
                <a:lnTo>
                  <a:pt x="8623492" y="0"/>
                </a:lnTo>
                <a:lnTo>
                  <a:pt x="8623492" y="8750775"/>
                </a:lnTo>
                <a:lnTo>
                  <a:pt x="0" y="87507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5434629" y="8392075"/>
            <a:ext cx="2910140" cy="1388766"/>
          </a:xfrm>
          <a:custGeom>
            <a:avLst/>
            <a:gdLst/>
            <a:ahLst/>
            <a:cxnLst/>
            <a:rect l="l" t="t" r="r" b="b"/>
            <a:pathLst>
              <a:path w="2910140" h="1388766">
                <a:moveTo>
                  <a:pt x="0" y="0"/>
                </a:moveTo>
                <a:lnTo>
                  <a:pt x="2910141" y="0"/>
                </a:lnTo>
                <a:lnTo>
                  <a:pt x="2910141" y="1388767"/>
                </a:lnTo>
                <a:lnTo>
                  <a:pt x="0" y="13887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8" name="Group 8"/>
          <p:cNvGrpSpPr/>
          <p:nvPr/>
        </p:nvGrpSpPr>
        <p:grpSpPr>
          <a:xfrm>
            <a:off x="2625350" y="7504260"/>
            <a:ext cx="979826" cy="979826"/>
            <a:chOff x="0" y="0"/>
            <a:chExt cx="1062990" cy="1062990"/>
          </a:xfrm>
        </p:grpSpPr>
        <p:sp>
          <p:nvSpPr>
            <p:cNvPr id="9" name="Freeform 9"/>
            <p:cNvSpPr/>
            <p:nvPr/>
          </p:nvSpPr>
          <p:spPr>
            <a:xfrm>
              <a:off x="198120" y="198120"/>
              <a:ext cx="668020" cy="668020"/>
            </a:xfrm>
            <a:custGeom>
              <a:avLst/>
              <a:gdLst/>
              <a:ahLst/>
              <a:cxnLst/>
              <a:rect l="l" t="t" r="r" b="b"/>
              <a:pathLst>
                <a:path w="668020" h="668020">
                  <a:moveTo>
                    <a:pt x="0" y="0"/>
                  </a:moveTo>
                  <a:lnTo>
                    <a:pt x="146050" y="334010"/>
                  </a:lnTo>
                  <a:lnTo>
                    <a:pt x="0" y="668020"/>
                  </a:lnTo>
                  <a:lnTo>
                    <a:pt x="668020" y="334010"/>
                  </a:lnTo>
                  <a:close/>
                </a:path>
              </a:pathLst>
            </a:custGeom>
            <a:solidFill>
              <a:srgbClr val="000000"/>
            </a:solidFill>
          </p:spPr>
        </p:sp>
      </p:grpSp>
      <p:grpSp>
        <p:nvGrpSpPr>
          <p:cNvPr id="10" name="Group 10"/>
          <p:cNvGrpSpPr/>
          <p:nvPr/>
        </p:nvGrpSpPr>
        <p:grpSpPr>
          <a:xfrm>
            <a:off x="2625350" y="8768387"/>
            <a:ext cx="979826" cy="979826"/>
            <a:chOff x="0" y="0"/>
            <a:chExt cx="1062990" cy="1062990"/>
          </a:xfrm>
        </p:grpSpPr>
        <p:sp>
          <p:nvSpPr>
            <p:cNvPr id="11" name="Freeform 11"/>
            <p:cNvSpPr/>
            <p:nvPr/>
          </p:nvSpPr>
          <p:spPr>
            <a:xfrm>
              <a:off x="198120" y="198120"/>
              <a:ext cx="668020" cy="668020"/>
            </a:xfrm>
            <a:custGeom>
              <a:avLst/>
              <a:gdLst/>
              <a:ahLst/>
              <a:cxnLst/>
              <a:rect l="l" t="t" r="r" b="b"/>
              <a:pathLst>
                <a:path w="668020" h="668020">
                  <a:moveTo>
                    <a:pt x="0" y="0"/>
                  </a:moveTo>
                  <a:lnTo>
                    <a:pt x="146050" y="334010"/>
                  </a:lnTo>
                  <a:lnTo>
                    <a:pt x="0" y="668020"/>
                  </a:lnTo>
                  <a:lnTo>
                    <a:pt x="668020" y="334010"/>
                  </a:lnTo>
                  <a:close/>
                </a:path>
              </a:pathLst>
            </a:custGeom>
            <a:solidFill>
              <a:srgbClr val="000000"/>
            </a:solidFill>
          </p:spPr>
        </p:sp>
      </p:grpSp>
      <p:sp>
        <p:nvSpPr>
          <p:cNvPr id="12" name="TextBox 12"/>
          <p:cNvSpPr txBox="1"/>
          <p:nvPr/>
        </p:nvSpPr>
        <p:spPr>
          <a:xfrm>
            <a:off x="3605177" y="8674586"/>
            <a:ext cx="6663361" cy="1682748"/>
          </a:xfrm>
          <a:prstGeom prst="rect">
            <a:avLst/>
          </a:prstGeom>
        </p:spPr>
        <p:txBody>
          <a:bodyPr lIns="0" tIns="0" rIns="0" bIns="0" rtlCol="0" anchor="t">
            <a:spAutoFit/>
          </a:bodyPr>
          <a:lstStyle/>
          <a:p>
            <a:pPr algn="l">
              <a:lnSpc>
                <a:spcPts val="7000"/>
              </a:lnSpc>
            </a:pPr>
            <a:r>
              <a:rPr lang="en-US" sz="3500" spc="175">
                <a:solidFill>
                  <a:srgbClr val="0D1C38"/>
                </a:solidFill>
                <a:latin typeface="Assistant"/>
                <a:ea typeface="Assistant"/>
                <a:cs typeface="Assistant"/>
                <a:sym typeface="Assistant"/>
              </a:rPr>
              <a:t>Excessive reliance on AI tools </a:t>
            </a:r>
          </a:p>
          <a:p>
            <a:pPr algn="l">
              <a:lnSpc>
                <a:spcPts val="7000"/>
              </a:lnSpc>
            </a:pPr>
            <a:endParaRPr lang="en-US" sz="3500" spc="175">
              <a:solidFill>
                <a:srgbClr val="0D1C38"/>
              </a:solidFill>
              <a:latin typeface="Assistant"/>
              <a:ea typeface="Assistant"/>
              <a:cs typeface="Assistant"/>
              <a:sym typeface="Assistant"/>
            </a:endParaRPr>
          </a:p>
        </p:txBody>
      </p:sp>
      <p:sp>
        <p:nvSpPr>
          <p:cNvPr id="13" name="AutoShape 13"/>
          <p:cNvSpPr/>
          <p:nvPr/>
        </p:nvSpPr>
        <p:spPr>
          <a:xfrm flipV="1">
            <a:off x="10051282" y="9866352"/>
            <a:ext cx="8754749" cy="24230"/>
          </a:xfrm>
          <a:prstGeom prst="line">
            <a:avLst/>
          </a:prstGeom>
          <a:ln w="38100" cap="flat">
            <a:solidFill>
              <a:srgbClr val="02579B"/>
            </a:solidFill>
            <a:prstDash val="solid"/>
            <a:headEnd type="none" w="sm" len="sm"/>
            <a:tailEnd type="none" w="sm" len="sm"/>
          </a:ln>
        </p:spPr>
      </p:sp>
      <p:sp>
        <p:nvSpPr>
          <p:cNvPr id="14" name="Freeform 14"/>
          <p:cNvSpPr/>
          <p:nvPr/>
        </p:nvSpPr>
        <p:spPr>
          <a:xfrm>
            <a:off x="15720143" y="4841398"/>
            <a:ext cx="2822822" cy="2662862"/>
          </a:xfrm>
          <a:custGeom>
            <a:avLst/>
            <a:gdLst/>
            <a:ahLst/>
            <a:cxnLst/>
            <a:rect l="l" t="t" r="r" b="b"/>
            <a:pathLst>
              <a:path w="2822822" h="2662862">
                <a:moveTo>
                  <a:pt x="0" y="0"/>
                </a:moveTo>
                <a:lnTo>
                  <a:pt x="2822822" y="0"/>
                </a:lnTo>
                <a:lnTo>
                  <a:pt x="2822822" y="2662862"/>
                </a:lnTo>
                <a:lnTo>
                  <a:pt x="0" y="2662862"/>
                </a:lnTo>
                <a:lnTo>
                  <a:pt x="0" y="0"/>
                </a:lnTo>
                <a:close/>
              </a:path>
            </a:pathLst>
          </a:custGeom>
          <a:blipFill>
            <a:blip r:embed="rId9"/>
            <a:stretch>
              <a:fillRect/>
            </a:stretch>
          </a:blipFill>
        </p:spPr>
      </p:sp>
      <p:sp>
        <p:nvSpPr>
          <p:cNvPr id="15" name="TextBox 15"/>
          <p:cNvSpPr txBox="1"/>
          <p:nvPr/>
        </p:nvSpPr>
        <p:spPr>
          <a:xfrm>
            <a:off x="594250" y="2462539"/>
            <a:ext cx="16295449" cy="899159"/>
          </a:xfrm>
          <a:prstGeom prst="rect">
            <a:avLst/>
          </a:prstGeom>
        </p:spPr>
        <p:txBody>
          <a:bodyPr lIns="0" tIns="0" rIns="0" bIns="0" rtlCol="0" anchor="t">
            <a:spAutoFit/>
          </a:bodyPr>
          <a:lstStyle/>
          <a:p>
            <a:pPr algn="l">
              <a:lnSpc>
                <a:spcPts val="7800"/>
              </a:lnSpc>
            </a:pPr>
            <a:r>
              <a:rPr lang="en-US" sz="3900" spc="195">
                <a:solidFill>
                  <a:srgbClr val="0D1C38"/>
                </a:solidFill>
                <a:latin typeface="Assistant"/>
                <a:ea typeface="Assistant"/>
                <a:cs typeface="Assistant"/>
                <a:sym typeface="Assistant"/>
              </a:rPr>
              <a:t>Within HUFLIT context:</a:t>
            </a:r>
          </a:p>
        </p:txBody>
      </p:sp>
      <p:sp>
        <p:nvSpPr>
          <p:cNvPr id="17" name="TextBox 17"/>
          <p:cNvSpPr txBox="1"/>
          <p:nvPr/>
        </p:nvSpPr>
        <p:spPr>
          <a:xfrm>
            <a:off x="2334834" y="3665171"/>
            <a:ext cx="16295449" cy="1019176"/>
          </a:xfrm>
          <a:prstGeom prst="rect">
            <a:avLst/>
          </a:prstGeom>
        </p:spPr>
        <p:txBody>
          <a:bodyPr lIns="0" tIns="0" rIns="0" bIns="0" rtlCol="0" anchor="t">
            <a:spAutoFit/>
          </a:bodyPr>
          <a:lstStyle/>
          <a:p>
            <a:pPr algn="l">
              <a:lnSpc>
                <a:spcPts val="8999"/>
              </a:lnSpc>
            </a:pPr>
            <a:r>
              <a:rPr lang="en-US" sz="4499" i="1" spc="224">
                <a:solidFill>
                  <a:srgbClr val="0D1C38"/>
                </a:solidFill>
                <a:latin typeface="Roca One Italics"/>
                <a:ea typeface="Roca One Italics"/>
                <a:cs typeface="Roca One Italics"/>
                <a:sym typeface="Roca One Italics"/>
              </a:rPr>
              <a:t>The rapid proliferation of free access to AI tools</a:t>
            </a:r>
          </a:p>
        </p:txBody>
      </p:sp>
      <p:sp>
        <p:nvSpPr>
          <p:cNvPr id="18" name="TextBox 18"/>
          <p:cNvSpPr txBox="1"/>
          <p:nvPr/>
        </p:nvSpPr>
        <p:spPr>
          <a:xfrm>
            <a:off x="3605177" y="7442752"/>
            <a:ext cx="12114966" cy="796923"/>
          </a:xfrm>
          <a:prstGeom prst="rect">
            <a:avLst/>
          </a:prstGeom>
        </p:spPr>
        <p:txBody>
          <a:bodyPr lIns="0" tIns="0" rIns="0" bIns="0" rtlCol="0" anchor="t">
            <a:spAutoFit/>
          </a:bodyPr>
          <a:lstStyle/>
          <a:p>
            <a:pPr algn="l">
              <a:lnSpc>
                <a:spcPts val="7000"/>
              </a:lnSpc>
            </a:pPr>
            <a:r>
              <a:rPr lang="en-US" sz="3500" spc="175">
                <a:solidFill>
                  <a:srgbClr val="0D1C38"/>
                </a:solidFill>
                <a:latin typeface="Assistant"/>
                <a:ea typeface="Assistant"/>
                <a:cs typeface="Assistant"/>
                <a:sym typeface="Assistant"/>
              </a:rPr>
              <a:t>Threatens the pedagogical core of translation studies</a:t>
            </a:r>
          </a:p>
        </p:txBody>
      </p:sp>
      <p:sp>
        <p:nvSpPr>
          <p:cNvPr id="19" name="TextBox 19"/>
          <p:cNvSpPr txBox="1"/>
          <p:nvPr/>
        </p:nvSpPr>
        <p:spPr>
          <a:xfrm>
            <a:off x="1439269" y="9957257"/>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15597" r="-15597"/>
            </a:stretch>
          </a:blipFill>
        </p:spPr>
      </p:sp>
      <p:grpSp>
        <p:nvGrpSpPr>
          <p:cNvPr id="3" name="Group 3"/>
          <p:cNvGrpSpPr/>
          <p:nvPr/>
        </p:nvGrpSpPr>
        <p:grpSpPr>
          <a:xfrm>
            <a:off x="-2284311" y="-3080071"/>
            <a:ext cx="27495048" cy="13580782"/>
            <a:chOff x="0" y="0"/>
            <a:chExt cx="36660064" cy="18107709"/>
          </a:xfrm>
        </p:grpSpPr>
        <p:sp>
          <p:nvSpPr>
            <p:cNvPr id="4" name="Freeform 4"/>
            <p:cNvSpPr/>
            <p:nvPr/>
          </p:nvSpPr>
          <p:spPr>
            <a:xfrm>
              <a:off x="3045748" y="0"/>
              <a:ext cx="25395397" cy="6933747"/>
            </a:xfrm>
            <a:custGeom>
              <a:avLst/>
              <a:gdLst/>
              <a:ahLst/>
              <a:cxnLst/>
              <a:rect l="l" t="t" r="r" b="b"/>
              <a:pathLst>
                <a:path w="25395397" h="6933747">
                  <a:moveTo>
                    <a:pt x="0" y="0"/>
                  </a:moveTo>
                  <a:lnTo>
                    <a:pt x="25395397" y="0"/>
                  </a:lnTo>
                  <a:lnTo>
                    <a:pt x="25395397" y="6933747"/>
                  </a:lnTo>
                  <a:lnTo>
                    <a:pt x="0" y="6933747"/>
                  </a:lnTo>
                  <a:lnTo>
                    <a:pt x="0" y="0"/>
                  </a:lnTo>
                  <a:close/>
                </a:path>
              </a:pathLst>
            </a:custGeom>
            <a:blipFill>
              <a:blip r:embed="rId4"/>
              <a:stretch>
                <a:fillRect t="-76408" b="-67611"/>
              </a:stretch>
            </a:blipFill>
          </p:spPr>
        </p:sp>
        <p:sp>
          <p:nvSpPr>
            <p:cNvPr id="5" name="AutoShape 5"/>
            <p:cNvSpPr/>
            <p:nvPr/>
          </p:nvSpPr>
          <p:spPr>
            <a:xfrm>
              <a:off x="0" y="16675529"/>
              <a:ext cx="8656320" cy="0"/>
            </a:xfrm>
            <a:prstGeom prst="line">
              <a:avLst/>
            </a:prstGeom>
            <a:ln w="50800" cap="flat">
              <a:solidFill>
                <a:srgbClr val="02579B"/>
              </a:solidFill>
              <a:prstDash val="solid"/>
              <a:headEnd type="none" w="sm" len="sm"/>
              <a:tailEnd type="none" w="sm" len="sm"/>
            </a:ln>
          </p:spPr>
        </p:sp>
        <p:sp>
          <p:nvSpPr>
            <p:cNvPr id="6" name="AutoShape 6"/>
            <p:cNvSpPr/>
            <p:nvPr/>
          </p:nvSpPr>
          <p:spPr>
            <a:xfrm>
              <a:off x="12077918" y="16831382"/>
              <a:ext cx="1705459" cy="1276327"/>
            </a:xfrm>
            <a:prstGeom prst="line">
              <a:avLst/>
            </a:prstGeom>
            <a:ln w="50800" cap="flat">
              <a:solidFill>
                <a:srgbClr val="02579B"/>
              </a:solidFill>
              <a:prstDash val="solid"/>
              <a:headEnd type="none" w="sm" len="sm"/>
              <a:tailEnd type="none" w="sm" len="sm"/>
            </a:ln>
          </p:spPr>
        </p:sp>
        <p:sp>
          <p:nvSpPr>
            <p:cNvPr id="7" name="AutoShape 7"/>
            <p:cNvSpPr/>
            <p:nvPr/>
          </p:nvSpPr>
          <p:spPr>
            <a:xfrm flipV="1">
              <a:off x="404850" y="16815229"/>
              <a:ext cx="11672998" cy="32307"/>
            </a:xfrm>
            <a:prstGeom prst="line">
              <a:avLst/>
            </a:prstGeom>
            <a:ln w="50800" cap="flat">
              <a:solidFill>
                <a:srgbClr val="02579B"/>
              </a:solidFill>
              <a:prstDash val="solid"/>
              <a:headEnd type="none" w="sm" len="sm"/>
              <a:tailEnd type="none" w="sm" len="sm"/>
            </a:ln>
          </p:spPr>
        </p:sp>
        <p:sp>
          <p:nvSpPr>
            <p:cNvPr id="8" name="Freeform 8"/>
            <p:cNvSpPr/>
            <p:nvPr/>
          </p:nvSpPr>
          <p:spPr>
            <a:xfrm flipH="1" flipV="1">
              <a:off x="25350699" y="1195600"/>
              <a:ext cx="11309365" cy="11476293"/>
            </a:xfrm>
            <a:custGeom>
              <a:avLst/>
              <a:gdLst/>
              <a:ahLst/>
              <a:cxnLst/>
              <a:rect l="l" t="t" r="r" b="b"/>
              <a:pathLst>
                <a:path w="11309365" h="11476293">
                  <a:moveTo>
                    <a:pt x="11309366" y="11476293"/>
                  </a:moveTo>
                  <a:lnTo>
                    <a:pt x="0" y="11476293"/>
                  </a:lnTo>
                  <a:lnTo>
                    <a:pt x="0" y="0"/>
                  </a:lnTo>
                  <a:lnTo>
                    <a:pt x="11309366" y="0"/>
                  </a:lnTo>
                  <a:lnTo>
                    <a:pt x="11309366" y="11476293"/>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AutoShape 9"/>
            <p:cNvSpPr/>
            <p:nvPr/>
          </p:nvSpPr>
          <p:spPr>
            <a:xfrm>
              <a:off x="18773428" y="16911330"/>
              <a:ext cx="8656320" cy="0"/>
            </a:xfrm>
            <a:prstGeom prst="line">
              <a:avLst/>
            </a:prstGeom>
            <a:ln w="50800" cap="flat">
              <a:solidFill>
                <a:srgbClr val="02579B"/>
              </a:solidFill>
              <a:prstDash val="solid"/>
              <a:headEnd type="none" w="sm" len="sm"/>
              <a:tailEnd type="none" w="sm" len="sm"/>
            </a:ln>
          </p:spPr>
        </p:sp>
        <p:sp>
          <p:nvSpPr>
            <p:cNvPr id="10" name="Freeform 10"/>
            <p:cNvSpPr/>
            <p:nvPr/>
          </p:nvSpPr>
          <p:spPr>
            <a:xfrm>
              <a:off x="3456601" y="9199641"/>
              <a:ext cx="960747" cy="998886"/>
            </a:xfrm>
            <a:custGeom>
              <a:avLst/>
              <a:gdLst/>
              <a:ahLst/>
              <a:cxnLst/>
              <a:rect l="l" t="t" r="r" b="b"/>
              <a:pathLst>
                <a:path w="960747" h="998886">
                  <a:moveTo>
                    <a:pt x="0" y="0"/>
                  </a:moveTo>
                  <a:lnTo>
                    <a:pt x="960747" y="0"/>
                  </a:lnTo>
                  <a:lnTo>
                    <a:pt x="960747" y="998886"/>
                  </a:lnTo>
                  <a:lnTo>
                    <a:pt x="0" y="998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4861830" y="9375143"/>
              <a:ext cx="21454443" cy="1589618"/>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To investigate students’ motivation, engagement, and perceived learning outcomes when using AI-assisted translation tasks</a:t>
              </a:r>
            </a:p>
          </p:txBody>
        </p:sp>
        <p:sp>
          <p:nvSpPr>
            <p:cNvPr id="12" name="TextBox 12"/>
            <p:cNvSpPr txBox="1"/>
            <p:nvPr/>
          </p:nvSpPr>
          <p:spPr>
            <a:xfrm>
              <a:off x="4861830" y="11847411"/>
              <a:ext cx="21782976" cy="1589618"/>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To develop a structured instructional framework that combines AI generation with instructor editorial intervention</a:t>
              </a:r>
            </a:p>
          </p:txBody>
        </p:sp>
        <p:sp>
          <p:nvSpPr>
            <p:cNvPr id="14" name="Freeform 14"/>
            <p:cNvSpPr/>
            <p:nvPr/>
          </p:nvSpPr>
          <p:spPr>
            <a:xfrm>
              <a:off x="3456601" y="11671909"/>
              <a:ext cx="960747" cy="998886"/>
            </a:xfrm>
            <a:custGeom>
              <a:avLst/>
              <a:gdLst/>
              <a:ahLst/>
              <a:cxnLst/>
              <a:rect l="l" t="t" r="r" b="b"/>
              <a:pathLst>
                <a:path w="960747" h="998886">
                  <a:moveTo>
                    <a:pt x="0" y="0"/>
                  </a:moveTo>
                  <a:lnTo>
                    <a:pt x="960747" y="0"/>
                  </a:lnTo>
                  <a:lnTo>
                    <a:pt x="960747" y="998886"/>
                  </a:lnTo>
                  <a:lnTo>
                    <a:pt x="0" y="998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3456601" y="14144176"/>
              <a:ext cx="960747" cy="998886"/>
            </a:xfrm>
            <a:custGeom>
              <a:avLst/>
              <a:gdLst/>
              <a:ahLst/>
              <a:cxnLst/>
              <a:rect l="l" t="t" r="r" b="b"/>
              <a:pathLst>
                <a:path w="960747" h="998886">
                  <a:moveTo>
                    <a:pt x="0" y="0"/>
                  </a:moveTo>
                  <a:lnTo>
                    <a:pt x="960747" y="0"/>
                  </a:lnTo>
                  <a:lnTo>
                    <a:pt x="960747" y="998887"/>
                  </a:lnTo>
                  <a:lnTo>
                    <a:pt x="0" y="998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TextBox 16"/>
            <p:cNvSpPr txBox="1"/>
            <p:nvPr/>
          </p:nvSpPr>
          <p:spPr>
            <a:xfrm>
              <a:off x="4861830" y="14319679"/>
              <a:ext cx="21782976" cy="1589618"/>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To evaluate how pedagogical integration enhances structural awareness and transinterpretative competence in Vietnamese EFL contexts.</a:t>
              </a:r>
            </a:p>
          </p:txBody>
        </p:sp>
        <p:sp>
          <p:nvSpPr>
            <p:cNvPr id="17" name="TextBox 17"/>
            <p:cNvSpPr txBox="1"/>
            <p:nvPr/>
          </p:nvSpPr>
          <p:spPr>
            <a:xfrm>
              <a:off x="3936974" y="7627485"/>
              <a:ext cx="14409952" cy="1000126"/>
            </a:xfrm>
            <a:prstGeom prst="rect">
              <a:avLst/>
            </a:prstGeom>
          </p:spPr>
          <p:txBody>
            <a:bodyPr lIns="0" tIns="0" rIns="0" bIns="0" rtlCol="0" anchor="t">
              <a:spAutoFit/>
            </a:bodyPr>
            <a:lstStyle/>
            <a:p>
              <a:pPr algn="l">
                <a:lnSpc>
                  <a:spcPts val="4800"/>
                </a:lnSpc>
              </a:pPr>
              <a:r>
                <a:rPr lang="en-US" sz="6000" i="1" u="sng">
                  <a:solidFill>
                    <a:srgbClr val="0E182F"/>
                  </a:solidFill>
                  <a:latin typeface="Roca One Italics"/>
                  <a:ea typeface="Roca One Italics"/>
                  <a:cs typeface="Roca One Italics"/>
                  <a:sym typeface="Roca One Italics"/>
                </a:rPr>
                <a:t>Research objectives</a:t>
              </a:r>
            </a:p>
          </p:txBody>
        </p:sp>
        <p:sp>
          <p:nvSpPr>
            <p:cNvPr id="18" name="TextBox 18"/>
            <p:cNvSpPr txBox="1"/>
            <p:nvPr/>
          </p:nvSpPr>
          <p:spPr>
            <a:xfrm>
              <a:off x="4964773" y="17367229"/>
              <a:ext cx="5020892" cy="457539"/>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15597" r="-15597"/>
            </a:stretch>
          </a:blipFill>
        </p:spPr>
        <p:txBody>
          <a:bodyPr/>
          <a:lstStyle/>
          <a:p>
            <a:endParaRPr lang="en-US" dirty="0"/>
          </a:p>
        </p:txBody>
      </p:sp>
      <p:sp>
        <p:nvSpPr>
          <p:cNvPr id="3" name="AutoShape 3"/>
          <p:cNvSpPr/>
          <p:nvPr/>
        </p:nvSpPr>
        <p:spPr>
          <a:xfrm>
            <a:off x="-867509" y="9584377"/>
            <a:ext cx="6492240" cy="0"/>
          </a:xfrm>
          <a:prstGeom prst="line">
            <a:avLst/>
          </a:prstGeom>
          <a:ln w="38100" cap="flat">
            <a:solidFill>
              <a:srgbClr val="02579B"/>
            </a:solidFill>
            <a:prstDash val="solid"/>
            <a:headEnd type="none" w="sm" len="sm"/>
            <a:tailEnd type="none" w="sm" len="sm"/>
          </a:ln>
        </p:spPr>
      </p:sp>
      <p:sp>
        <p:nvSpPr>
          <p:cNvPr id="4" name="Freeform 4"/>
          <p:cNvSpPr/>
          <p:nvPr/>
        </p:nvSpPr>
        <p:spPr>
          <a:xfrm flipH="1" flipV="1">
            <a:off x="17119532" y="-2697068"/>
            <a:ext cx="8482024" cy="8607220"/>
          </a:xfrm>
          <a:custGeom>
            <a:avLst/>
            <a:gdLst/>
            <a:ahLst/>
            <a:cxnLst/>
            <a:rect l="l" t="t" r="r" b="b"/>
            <a:pathLst>
              <a:path w="8482024" h="8607220">
                <a:moveTo>
                  <a:pt x="8482024" y="8607220"/>
                </a:moveTo>
                <a:lnTo>
                  <a:pt x="0" y="8607220"/>
                </a:lnTo>
                <a:lnTo>
                  <a:pt x="0" y="0"/>
                </a:lnTo>
                <a:lnTo>
                  <a:pt x="8482024" y="0"/>
                </a:lnTo>
                <a:lnTo>
                  <a:pt x="8482024" y="860722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AutoShape 5"/>
          <p:cNvSpPr/>
          <p:nvPr/>
        </p:nvSpPr>
        <p:spPr>
          <a:xfrm flipV="1">
            <a:off x="11757660" y="9346573"/>
            <a:ext cx="6553200" cy="169635"/>
          </a:xfrm>
          <a:prstGeom prst="line">
            <a:avLst/>
          </a:prstGeom>
          <a:ln w="38100" cap="flat">
            <a:solidFill>
              <a:srgbClr val="02579B"/>
            </a:solidFill>
            <a:prstDash val="solid"/>
            <a:headEnd type="none" w="sm" len="sm"/>
            <a:tailEnd type="none" w="sm" len="sm"/>
          </a:ln>
        </p:spPr>
      </p:sp>
      <p:sp>
        <p:nvSpPr>
          <p:cNvPr id="6" name="TextBox 6"/>
          <p:cNvSpPr txBox="1"/>
          <p:nvPr/>
        </p:nvSpPr>
        <p:spPr>
          <a:xfrm>
            <a:off x="1028700" y="2063089"/>
            <a:ext cx="16090832" cy="1825626"/>
          </a:xfrm>
          <a:prstGeom prst="rect">
            <a:avLst/>
          </a:prstGeom>
        </p:spPr>
        <p:txBody>
          <a:bodyPr lIns="0" tIns="0" rIns="0" bIns="0" rtlCol="0" anchor="t">
            <a:spAutoFit/>
          </a:bodyPr>
          <a:lstStyle/>
          <a:p>
            <a:pPr algn="l">
              <a:lnSpc>
                <a:spcPts val="4899"/>
              </a:lnSpc>
            </a:pPr>
            <a:r>
              <a:rPr lang="en-US" sz="3499" dirty="0">
                <a:solidFill>
                  <a:srgbClr val="000000"/>
                </a:solidFill>
                <a:latin typeface="Assistant"/>
                <a:ea typeface="Assistant"/>
                <a:cs typeface="Assistant"/>
                <a:sym typeface="Assistant"/>
              </a:rPr>
              <a:t>How can AI be systematically integrated into structural translation pedagogy to improve learning motivation and linguistic competence without undermining academic rigor?</a:t>
            </a:r>
          </a:p>
          <a:p>
            <a:pPr algn="l">
              <a:lnSpc>
                <a:spcPts val="4899"/>
              </a:lnSpc>
              <a:spcBef>
                <a:spcPct val="0"/>
              </a:spcBef>
            </a:pPr>
            <a:endParaRPr lang="en-US" sz="3499" dirty="0">
              <a:solidFill>
                <a:srgbClr val="000000"/>
              </a:solidFill>
              <a:latin typeface="Assistant"/>
              <a:ea typeface="Assistant"/>
              <a:cs typeface="Assistant"/>
              <a:sym typeface="Assistant"/>
            </a:endParaRPr>
          </a:p>
        </p:txBody>
      </p:sp>
      <p:sp>
        <p:nvSpPr>
          <p:cNvPr id="7" name="Freeform 7"/>
          <p:cNvSpPr/>
          <p:nvPr/>
        </p:nvSpPr>
        <p:spPr>
          <a:xfrm rot="2819163">
            <a:off x="14775702" y="-1514878"/>
            <a:ext cx="3480027" cy="3799491"/>
          </a:xfrm>
          <a:custGeom>
            <a:avLst/>
            <a:gdLst/>
            <a:ahLst/>
            <a:cxnLst/>
            <a:rect l="l" t="t" r="r" b="b"/>
            <a:pathLst>
              <a:path w="3480027" h="3799491">
                <a:moveTo>
                  <a:pt x="0" y="0"/>
                </a:moveTo>
                <a:lnTo>
                  <a:pt x="3480027" y="0"/>
                </a:lnTo>
                <a:lnTo>
                  <a:pt x="3480027" y="3799491"/>
                </a:lnTo>
                <a:lnTo>
                  <a:pt x="0" y="3799491"/>
                </a:lnTo>
                <a:lnTo>
                  <a:pt x="0" y="0"/>
                </a:lnTo>
                <a:close/>
              </a:path>
            </a:pathLst>
          </a:custGeom>
          <a:blipFill>
            <a:blip r:embed="rId6"/>
            <a:stretch>
              <a:fillRect/>
            </a:stretch>
          </a:blipFill>
        </p:spPr>
      </p:sp>
      <p:sp>
        <p:nvSpPr>
          <p:cNvPr id="8" name="Freeform 8"/>
          <p:cNvSpPr/>
          <p:nvPr/>
        </p:nvSpPr>
        <p:spPr>
          <a:xfrm rot="-8100000">
            <a:off x="16824127" y="5234293"/>
            <a:ext cx="3756714" cy="3761416"/>
          </a:xfrm>
          <a:custGeom>
            <a:avLst/>
            <a:gdLst/>
            <a:ahLst/>
            <a:cxnLst/>
            <a:rect l="l" t="t" r="r" b="b"/>
            <a:pathLst>
              <a:path w="3756714" h="3761416">
                <a:moveTo>
                  <a:pt x="0" y="0"/>
                </a:moveTo>
                <a:lnTo>
                  <a:pt x="3756714" y="0"/>
                </a:lnTo>
                <a:lnTo>
                  <a:pt x="3756714" y="3761415"/>
                </a:lnTo>
                <a:lnTo>
                  <a:pt x="0" y="3761415"/>
                </a:lnTo>
                <a:lnTo>
                  <a:pt x="0" y="0"/>
                </a:lnTo>
                <a:close/>
              </a:path>
            </a:pathLst>
          </a:custGeom>
          <a:blipFill>
            <a:blip r:embed="rId7"/>
            <a:stretch>
              <a:fillRect/>
            </a:stretch>
          </a:blipFill>
        </p:spPr>
      </p:sp>
      <p:sp>
        <p:nvSpPr>
          <p:cNvPr id="9" name="TextBox 9"/>
          <p:cNvSpPr txBox="1"/>
          <p:nvPr/>
        </p:nvSpPr>
        <p:spPr>
          <a:xfrm>
            <a:off x="730868" y="1038276"/>
            <a:ext cx="10807464" cy="695326"/>
          </a:xfrm>
          <a:prstGeom prst="rect">
            <a:avLst/>
          </a:prstGeom>
        </p:spPr>
        <p:txBody>
          <a:bodyPr lIns="0" tIns="0" rIns="0" bIns="0" rtlCol="0" anchor="t">
            <a:spAutoFit/>
          </a:bodyPr>
          <a:lstStyle/>
          <a:p>
            <a:pPr algn="l">
              <a:lnSpc>
                <a:spcPts val="4800"/>
              </a:lnSpc>
            </a:pPr>
            <a:r>
              <a:rPr lang="en-US" sz="6000" i="1" u="sng" dirty="0">
                <a:solidFill>
                  <a:srgbClr val="0E182F"/>
                </a:solidFill>
                <a:latin typeface="Roca One Italics"/>
                <a:ea typeface="Roca One Italics"/>
                <a:cs typeface="Roca One Italics"/>
                <a:sym typeface="Roca One Italics"/>
              </a:rPr>
              <a:t>Research questions:</a:t>
            </a:r>
          </a:p>
        </p:txBody>
      </p:sp>
      <p:sp>
        <p:nvSpPr>
          <p:cNvPr id="11" name="TextBox 11"/>
          <p:cNvSpPr txBox="1"/>
          <p:nvPr/>
        </p:nvSpPr>
        <p:spPr>
          <a:xfrm>
            <a:off x="1470069" y="9819180"/>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2" name="TextBox 12"/>
          <p:cNvSpPr txBox="1"/>
          <p:nvPr/>
        </p:nvSpPr>
        <p:spPr>
          <a:xfrm>
            <a:off x="730868" y="4107790"/>
            <a:ext cx="10807464" cy="695326"/>
          </a:xfrm>
          <a:prstGeom prst="rect">
            <a:avLst/>
          </a:prstGeom>
        </p:spPr>
        <p:txBody>
          <a:bodyPr lIns="0" tIns="0" rIns="0" bIns="0" rtlCol="0" anchor="t">
            <a:spAutoFit/>
          </a:bodyPr>
          <a:lstStyle/>
          <a:p>
            <a:pPr algn="l">
              <a:lnSpc>
                <a:spcPts val="4800"/>
              </a:lnSpc>
            </a:pPr>
            <a:r>
              <a:rPr lang="en-US" sz="6000" i="1" u="sng" dirty="0">
                <a:solidFill>
                  <a:srgbClr val="0E182F"/>
                </a:solidFill>
                <a:latin typeface="Roca One Italics"/>
                <a:ea typeface="Roca One Italics"/>
                <a:cs typeface="Roca One Italics"/>
                <a:sym typeface="Roca One Italics"/>
              </a:rPr>
              <a:t>Research limitations:</a:t>
            </a:r>
          </a:p>
        </p:txBody>
      </p:sp>
      <p:sp>
        <p:nvSpPr>
          <p:cNvPr id="13" name="TextBox 13"/>
          <p:cNvSpPr txBox="1"/>
          <p:nvPr/>
        </p:nvSpPr>
        <p:spPr>
          <a:xfrm>
            <a:off x="2708469" y="5291315"/>
            <a:ext cx="7682423" cy="587376"/>
          </a:xfrm>
          <a:prstGeom prst="rect">
            <a:avLst/>
          </a:prstGeom>
        </p:spPr>
        <p:txBody>
          <a:bodyPr lIns="0" tIns="0" rIns="0" bIns="0" rtlCol="0" anchor="t">
            <a:spAutoFit/>
          </a:bodyPr>
          <a:lstStyle/>
          <a:p>
            <a:pPr algn="l">
              <a:lnSpc>
                <a:spcPts val="4899"/>
              </a:lnSpc>
              <a:spcBef>
                <a:spcPct val="0"/>
              </a:spcBef>
            </a:pPr>
            <a:r>
              <a:rPr lang="en-US" sz="3499">
                <a:solidFill>
                  <a:srgbClr val="000000"/>
                </a:solidFill>
                <a:latin typeface="Assistant"/>
                <a:ea typeface="Assistant"/>
                <a:cs typeface="Assistant"/>
                <a:sym typeface="Assistant"/>
              </a:rPr>
              <a:t>Limited to a single institutional context </a:t>
            </a:r>
          </a:p>
        </p:txBody>
      </p:sp>
      <p:sp>
        <p:nvSpPr>
          <p:cNvPr id="14" name="TextBox 14"/>
          <p:cNvSpPr txBox="1"/>
          <p:nvPr/>
        </p:nvSpPr>
        <p:spPr>
          <a:xfrm>
            <a:off x="2708469" y="6792737"/>
            <a:ext cx="7682423" cy="587376"/>
          </a:xfrm>
          <a:prstGeom prst="rect">
            <a:avLst/>
          </a:prstGeom>
        </p:spPr>
        <p:txBody>
          <a:bodyPr lIns="0" tIns="0" rIns="0" bIns="0" rtlCol="0" anchor="t">
            <a:spAutoFit/>
          </a:bodyPr>
          <a:lstStyle/>
          <a:p>
            <a:pPr algn="l">
              <a:lnSpc>
                <a:spcPts val="4899"/>
              </a:lnSpc>
              <a:spcBef>
                <a:spcPct val="0"/>
              </a:spcBef>
            </a:pPr>
            <a:r>
              <a:rPr lang="en-US" sz="3499" dirty="0">
                <a:solidFill>
                  <a:srgbClr val="000000"/>
                </a:solidFill>
                <a:latin typeface="Assistant"/>
                <a:ea typeface="Assistant"/>
                <a:cs typeface="Assistant"/>
                <a:sym typeface="Assistant"/>
              </a:rPr>
              <a:t>Rely on self-reported data</a:t>
            </a:r>
          </a:p>
        </p:txBody>
      </p:sp>
      <p:grpSp>
        <p:nvGrpSpPr>
          <p:cNvPr id="15" name="Group 15"/>
          <p:cNvGrpSpPr/>
          <p:nvPr/>
        </p:nvGrpSpPr>
        <p:grpSpPr>
          <a:xfrm>
            <a:off x="2062175" y="5414642"/>
            <a:ext cx="455095" cy="397872"/>
            <a:chOff x="0" y="0"/>
            <a:chExt cx="1062990" cy="1062990"/>
          </a:xfrm>
        </p:grpSpPr>
        <p:sp>
          <p:nvSpPr>
            <p:cNvPr id="16" name="Freeform 16"/>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grpSp>
        <p:nvGrpSpPr>
          <p:cNvPr id="17" name="Group 17"/>
          <p:cNvGrpSpPr/>
          <p:nvPr/>
        </p:nvGrpSpPr>
        <p:grpSpPr>
          <a:xfrm>
            <a:off x="2062175" y="6849887"/>
            <a:ext cx="455095" cy="397872"/>
            <a:chOff x="0" y="0"/>
            <a:chExt cx="1062990" cy="1062990"/>
          </a:xfrm>
        </p:grpSpPr>
        <p:sp>
          <p:nvSpPr>
            <p:cNvPr id="18" name="Freeform 18"/>
            <p:cNvSpPr/>
            <p:nvPr/>
          </p:nvSpPr>
          <p:spPr>
            <a:xfrm>
              <a:off x="198120" y="173209"/>
              <a:ext cx="668020" cy="584025"/>
            </a:xfrm>
            <a:custGeom>
              <a:avLst/>
              <a:gdLst/>
              <a:ahLst/>
              <a:cxnLst/>
              <a:rect l="l" t="t" r="r" b="b"/>
              <a:pathLst>
                <a:path w="668020" h="584025">
                  <a:moveTo>
                    <a:pt x="0" y="0"/>
                  </a:moveTo>
                  <a:lnTo>
                    <a:pt x="146050" y="292013"/>
                  </a:lnTo>
                  <a:lnTo>
                    <a:pt x="0" y="584025"/>
                  </a:lnTo>
                  <a:lnTo>
                    <a:pt x="668020" y="292013"/>
                  </a:lnTo>
                  <a:close/>
                </a:path>
              </a:pathLst>
            </a:custGeom>
            <a:solidFill>
              <a:srgbClr val="000000"/>
            </a:solid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8F2466-8D6B-6796-05D4-C8C446018F96}"/>
              </a:ext>
            </a:extLst>
          </p:cNvPr>
          <p:cNvSpPr txBox="1"/>
          <p:nvPr/>
        </p:nvSpPr>
        <p:spPr>
          <a:xfrm>
            <a:off x="685800" y="723900"/>
            <a:ext cx="17373600" cy="6001643"/>
          </a:xfrm>
          <a:prstGeom prst="rect">
            <a:avLst/>
          </a:prstGeom>
          <a:noFill/>
        </p:spPr>
        <p:txBody>
          <a:bodyPr wrap="square">
            <a:spAutoFit/>
          </a:bodyPr>
          <a:lstStyle/>
          <a:p>
            <a:r>
              <a:rPr lang="en-US" sz="4800" kern="0" dirty="0">
                <a:effectLst/>
                <a:latin typeface="Calibri" panose="020F0502020204030204" pitchFamily="34" charset="0"/>
                <a:ea typeface="Calibri" panose="020F0502020204030204" pitchFamily="34" charset="0"/>
                <a:cs typeface="Times New Roman" panose="02020603050405020304" pitchFamily="18" charset="0"/>
              </a:rPr>
              <a:t>The goal of my study:</a:t>
            </a:r>
          </a:p>
          <a:p>
            <a:pPr marL="685800" indent="-685800">
              <a:buFontTx/>
              <a:buChar char="-"/>
            </a:pPr>
            <a:r>
              <a:rPr lang="en-US" sz="4800" kern="0" dirty="0">
                <a:effectLst/>
                <a:latin typeface="Calibri" panose="020F0502020204030204" pitchFamily="34" charset="0"/>
                <a:ea typeface="Calibri" panose="020F0502020204030204" pitchFamily="34" charset="0"/>
                <a:cs typeface="Times New Roman" panose="02020603050405020304" pitchFamily="18" charset="0"/>
              </a:rPr>
              <a:t>to identify the drawbacks of the traditional </a:t>
            </a:r>
            <a:r>
              <a:rPr lang="en-US" sz="4800" kern="0" dirty="0" err="1">
                <a:effectLst/>
                <a:latin typeface="Calibri" panose="020F0502020204030204" pitchFamily="34" charset="0"/>
                <a:ea typeface="Calibri" panose="020F0502020204030204" pitchFamily="34" charset="0"/>
                <a:cs typeface="Times New Roman" panose="02020603050405020304" pitchFamily="18" charset="0"/>
              </a:rPr>
              <a:t>transinterpretation</a:t>
            </a:r>
            <a:r>
              <a:rPr lang="en-US" sz="4800" kern="0" dirty="0">
                <a:effectLst/>
                <a:latin typeface="Calibri" panose="020F0502020204030204" pitchFamily="34" charset="0"/>
                <a:ea typeface="Calibri" panose="020F0502020204030204" pitchFamily="34" charset="0"/>
                <a:cs typeface="Times New Roman" panose="02020603050405020304" pitchFamily="18" charset="0"/>
              </a:rPr>
              <a:t> theory teaching procedures in HUFLIT for modifications to upgrade teaching techniques for the aforementioned subject, </a:t>
            </a:r>
          </a:p>
          <a:p>
            <a:pPr marL="685800" indent="-685800">
              <a:buFontTx/>
              <a:buChar char="-"/>
            </a:pPr>
            <a:r>
              <a:rPr lang="en-US" sz="4800" kern="0" dirty="0">
                <a:effectLst/>
                <a:latin typeface="Calibri" panose="020F0502020204030204" pitchFamily="34" charset="0"/>
                <a:ea typeface="Calibri" panose="020F0502020204030204" pitchFamily="34" charset="0"/>
                <a:cs typeface="Times New Roman" panose="02020603050405020304" pitchFamily="18" charset="0"/>
              </a:rPr>
              <a:t>to provide empirical evidence on student perceptions of AI use in TMT exercises, </a:t>
            </a:r>
          </a:p>
          <a:p>
            <a:pPr marL="685800" indent="-685800">
              <a:buFontTx/>
              <a:buChar char="-"/>
            </a:pPr>
            <a:r>
              <a:rPr lang="en-US" sz="4800" kern="0" dirty="0">
                <a:effectLst/>
                <a:latin typeface="Calibri" panose="020F0502020204030204" pitchFamily="34" charset="0"/>
                <a:ea typeface="Calibri" panose="020F0502020204030204" pitchFamily="34" charset="0"/>
                <a:cs typeface="Times New Roman" panose="02020603050405020304" pitchFamily="18" charset="0"/>
              </a:rPr>
              <a:t>to propose a replicable instructional design model for AI-assisted structural translation</a:t>
            </a:r>
            <a:endParaRPr lang="en-US" sz="4800" dirty="0"/>
          </a:p>
        </p:txBody>
      </p:sp>
    </p:spTree>
    <p:extLst>
      <p:ext uri="{BB962C8B-B14F-4D97-AF65-F5344CB8AC3E}">
        <p14:creationId xmlns:p14="http://schemas.microsoft.com/office/powerpoint/2010/main" val="691289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5597" r="-15597"/>
            </a:stretch>
          </a:blipFill>
        </p:spPr>
      </p:sp>
      <p:sp>
        <p:nvSpPr>
          <p:cNvPr id="3" name="Freeform 3"/>
          <p:cNvSpPr/>
          <p:nvPr/>
        </p:nvSpPr>
        <p:spPr>
          <a:xfrm flipH="1" flipV="1">
            <a:off x="16310046" y="-23128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6630940" y="38642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0800000">
            <a:off x="2202518" y="8635261"/>
            <a:ext cx="6036256" cy="3303478"/>
          </a:xfrm>
          <a:custGeom>
            <a:avLst/>
            <a:gdLst/>
            <a:ahLst/>
            <a:cxnLst/>
            <a:rect l="l" t="t" r="r" b="b"/>
            <a:pathLst>
              <a:path w="6036256" h="3303478">
                <a:moveTo>
                  <a:pt x="0" y="0"/>
                </a:moveTo>
                <a:lnTo>
                  <a:pt x="6036256" y="0"/>
                </a:lnTo>
                <a:lnTo>
                  <a:pt x="6036256" y="3303478"/>
                </a:lnTo>
                <a:lnTo>
                  <a:pt x="0" y="33034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rot="-5400000">
            <a:off x="14719529" y="6904166"/>
            <a:ext cx="8020725" cy="2048423"/>
            <a:chOff x="0" y="0"/>
            <a:chExt cx="10694300" cy="2731230"/>
          </a:xfrm>
        </p:grpSpPr>
        <p:sp>
          <p:nvSpPr>
            <p:cNvPr id="7" name="AutoShape 7"/>
            <p:cNvSpPr/>
            <p:nvPr/>
          </p:nvSpPr>
          <p:spPr>
            <a:xfrm>
              <a:off x="0" y="19676"/>
              <a:ext cx="6705465" cy="0"/>
            </a:xfrm>
            <a:prstGeom prst="line">
              <a:avLst/>
            </a:prstGeom>
            <a:ln w="39351" cap="flat">
              <a:solidFill>
                <a:srgbClr val="02579B"/>
              </a:solidFill>
              <a:prstDash val="solid"/>
              <a:headEnd type="none" w="sm" len="sm"/>
              <a:tailEnd type="none" w="sm" len="sm"/>
            </a:ln>
          </p:spPr>
        </p:sp>
        <p:sp>
          <p:nvSpPr>
            <p:cNvPr id="8" name="AutoShape 8"/>
            <p:cNvSpPr/>
            <p:nvPr/>
          </p:nvSpPr>
          <p:spPr>
            <a:xfrm>
              <a:off x="9355946" y="313724"/>
              <a:ext cx="1321104" cy="2408042"/>
            </a:xfrm>
            <a:prstGeom prst="line">
              <a:avLst/>
            </a:prstGeom>
            <a:ln w="39351" cap="flat">
              <a:solidFill>
                <a:srgbClr val="02579B"/>
              </a:solidFill>
              <a:prstDash val="solid"/>
              <a:headEnd type="none" w="sm" len="sm"/>
              <a:tailEnd type="none" w="sm" len="sm"/>
            </a:ln>
          </p:spPr>
        </p:sp>
        <p:sp>
          <p:nvSpPr>
            <p:cNvPr id="9" name="AutoShape 9"/>
            <p:cNvSpPr/>
            <p:nvPr/>
          </p:nvSpPr>
          <p:spPr>
            <a:xfrm flipV="1">
              <a:off x="313610" y="283247"/>
              <a:ext cx="9042281" cy="60954"/>
            </a:xfrm>
            <a:prstGeom prst="line">
              <a:avLst/>
            </a:prstGeom>
            <a:ln w="39351" cap="flat">
              <a:solidFill>
                <a:srgbClr val="02579B"/>
              </a:solidFill>
              <a:prstDash val="solid"/>
              <a:headEnd type="none" w="sm" len="sm"/>
              <a:tailEnd type="none" w="sm" len="sm"/>
            </a:ln>
          </p:spPr>
        </p:sp>
      </p:grpSp>
      <p:sp>
        <p:nvSpPr>
          <p:cNvPr id="10" name="Freeform 10"/>
          <p:cNvSpPr/>
          <p:nvPr/>
        </p:nvSpPr>
        <p:spPr>
          <a:xfrm>
            <a:off x="12887135" y="6207438"/>
            <a:ext cx="3848565" cy="3050862"/>
          </a:xfrm>
          <a:custGeom>
            <a:avLst/>
            <a:gdLst/>
            <a:ahLst/>
            <a:cxnLst/>
            <a:rect l="l" t="t" r="r" b="b"/>
            <a:pathLst>
              <a:path w="3848565" h="3050862">
                <a:moveTo>
                  <a:pt x="0" y="0"/>
                </a:moveTo>
                <a:lnTo>
                  <a:pt x="3848564" y="0"/>
                </a:lnTo>
                <a:lnTo>
                  <a:pt x="3848564" y="3050862"/>
                </a:lnTo>
                <a:lnTo>
                  <a:pt x="0" y="3050862"/>
                </a:lnTo>
                <a:lnTo>
                  <a:pt x="0" y="0"/>
                </a:lnTo>
                <a:close/>
              </a:path>
            </a:pathLst>
          </a:custGeom>
          <a:blipFill>
            <a:blip r:embed="rId7"/>
            <a:stretch>
              <a:fillRect/>
            </a:stretch>
          </a:blipFill>
        </p:spPr>
      </p:sp>
      <p:sp>
        <p:nvSpPr>
          <p:cNvPr id="11" name="Freeform 11"/>
          <p:cNvSpPr/>
          <p:nvPr/>
        </p:nvSpPr>
        <p:spPr>
          <a:xfrm>
            <a:off x="12479040" y="6568254"/>
            <a:ext cx="1677522" cy="1671422"/>
          </a:xfrm>
          <a:custGeom>
            <a:avLst/>
            <a:gdLst/>
            <a:ahLst/>
            <a:cxnLst/>
            <a:rect l="l" t="t" r="r" b="b"/>
            <a:pathLst>
              <a:path w="1677522" h="1671422">
                <a:moveTo>
                  <a:pt x="0" y="0"/>
                </a:moveTo>
                <a:lnTo>
                  <a:pt x="1677522" y="0"/>
                </a:lnTo>
                <a:lnTo>
                  <a:pt x="1677522" y="1671421"/>
                </a:lnTo>
                <a:lnTo>
                  <a:pt x="0" y="16714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0" y="3397563"/>
            <a:ext cx="15689158" cy="1381125"/>
          </a:xfrm>
          <a:prstGeom prst="rect">
            <a:avLst/>
          </a:prstGeom>
        </p:spPr>
        <p:txBody>
          <a:bodyPr lIns="0" tIns="0" rIns="0" bIns="0" rtlCol="0" anchor="t">
            <a:spAutoFit/>
          </a:bodyPr>
          <a:lstStyle/>
          <a:p>
            <a:pPr marL="2590800" lvl="1" indent="-1295400" algn="l">
              <a:lnSpc>
                <a:spcPts val="9600"/>
              </a:lnSpc>
              <a:buAutoNum type="arabicPeriod"/>
            </a:pPr>
            <a:r>
              <a:rPr lang="en-US" sz="12000">
                <a:solidFill>
                  <a:srgbClr val="0D1C38"/>
                </a:solidFill>
                <a:latin typeface="Roca One"/>
                <a:ea typeface="Roca One"/>
                <a:cs typeface="Roca One"/>
                <a:sym typeface="Roca One"/>
              </a:rPr>
              <a:t>Literature review</a:t>
            </a:r>
          </a:p>
        </p:txBody>
      </p:sp>
      <p:sp>
        <p:nvSpPr>
          <p:cNvPr id="13" name="TextBox 13"/>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5" name="TextBox 15"/>
          <p:cNvSpPr txBox="1"/>
          <p:nvPr/>
        </p:nvSpPr>
        <p:spPr>
          <a:xfrm>
            <a:off x="13527305" y="9756139"/>
            <a:ext cx="4008072" cy="530861"/>
          </a:xfrm>
          <a:prstGeom prst="rect">
            <a:avLst/>
          </a:prstGeom>
        </p:spPr>
        <p:txBody>
          <a:bodyPr lIns="0" tIns="0" rIns="0" bIns="0" rtlCol="0" anchor="t">
            <a:spAutoFit/>
          </a:bodyPr>
          <a:lstStyle/>
          <a:p>
            <a:pPr algn="l">
              <a:lnSpc>
                <a:spcPts val="4339"/>
              </a:lnSpc>
            </a:pPr>
            <a:r>
              <a:rPr lang="en-US" sz="3099">
                <a:solidFill>
                  <a:srgbClr val="000000"/>
                </a:solidFill>
                <a:latin typeface="Assistant"/>
                <a:ea typeface="Assistant"/>
                <a:cs typeface="Assistant"/>
                <a:sym typeface="Assistant"/>
              </a:rPr>
              <a:t>www.HUFLIT.edu.vn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l="-15597" r="-15597"/>
            </a:stretch>
          </a:blipFill>
        </p:spPr>
      </p:sp>
      <p:grpSp>
        <p:nvGrpSpPr>
          <p:cNvPr id="3" name="Group 3"/>
          <p:cNvGrpSpPr/>
          <p:nvPr/>
        </p:nvGrpSpPr>
        <p:grpSpPr>
          <a:xfrm>
            <a:off x="528194" y="443499"/>
            <a:ext cx="17363260" cy="9843501"/>
            <a:chOff x="-34673" y="0"/>
            <a:chExt cx="4573040" cy="2592527"/>
          </a:xfrm>
        </p:grpSpPr>
        <p:sp>
          <p:nvSpPr>
            <p:cNvPr id="4" name="Freeform 4"/>
            <p:cNvSpPr/>
            <p:nvPr/>
          </p:nvSpPr>
          <p:spPr>
            <a:xfrm>
              <a:off x="-34673" y="0"/>
              <a:ext cx="4538367" cy="2592527"/>
            </a:xfrm>
            <a:custGeom>
              <a:avLst/>
              <a:gdLst/>
              <a:ahLst/>
              <a:cxnLst/>
              <a:rect l="l" t="t" r="r" b="b"/>
              <a:pathLst>
                <a:path w="4538367" h="2592527">
                  <a:moveTo>
                    <a:pt x="0" y="0"/>
                  </a:moveTo>
                  <a:lnTo>
                    <a:pt x="4538367" y="0"/>
                  </a:lnTo>
                  <a:lnTo>
                    <a:pt x="4538367" y="2592527"/>
                  </a:lnTo>
                  <a:lnTo>
                    <a:pt x="0" y="2592527"/>
                  </a:lnTo>
                  <a:close/>
                </a:path>
              </a:pathLst>
            </a:custGeom>
            <a:solidFill>
              <a:srgbClr val="FEFEFE"/>
            </a:solidFill>
          </p:spPr>
          <p:txBody>
            <a:bodyPr/>
            <a:lstStyle/>
            <a:p>
              <a:endParaRPr lang="en-US" dirty="0"/>
            </a:p>
          </p:txBody>
        </p:sp>
        <p:sp>
          <p:nvSpPr>
            <p:cNvPr id="5" name="TextBox 5"/>
            <p:cNvSpPr txBox="1"/>
            <p:nvPr/>
          </p:nvSpPr>
          <p:spPr>
            <a:xfrm>
              <a:off x="0" y="57150"/>
              <a:ext cx="4538367" cy="2535377"/>
            </a:xfrm>
            <a:prstGeom prst="rect">
              <a:avLst/>
            </a:prstGeom>
          </p:spPr>
          <p:txBody>
            <a:bodyPr lIns="50800" tIns="50800" rIns="50800" bIns="50800" rtlCol="0" anchor="ctr"/>
            <a:lstStyle/>
            <a:p>
              <a:pPr algn="ctr">
                <a:lnSpc>
                  <a:spcPts val="2481"/>
                </a:lnSpc>
              </a:pPr>
              <a:endParaRPr/>
            </a:p>
          </p:txBody>
        </p:sp>
      </p:grpSp>
      <p:sp>
        <p:nvSpPr>
          <p:cNvPr id="6" name="Freeform 6"/>
          <p:cNvSpPr/>
          <p:nvPr/>
        </p:nvSpPr>
        <p:spPr>
          <a:xfrm flipH="1" flipV="1">
            <a:off x="16310046" y="-2312817"/>
            <a:ext cx="8623491" cy="8750775"/>
          </a:xfrm>
          <a:custGeom>
            <a:avLst/>
            <a:gdLst/>
            <a:ahLst/>
            <a:cxnLst/>
            <a:rect l="l" t="t" r="r" b="b"/>
            <a:pathLst>
              <a:path w="8623491" h="8750775">
                <a:moveTo>
                  <a:pt x="8623491" y="8750775"/>
                </a:moveTo>
                <a:lnTo>
                  <a:pt x="0" y="8750775"/>
                </a:lnTo>
                <a:lnTo>
                  <a:pt x="0" y="0"/>
                </a:lnTo>
                <a:lnTo>
                  <a:pt x="8623491" y="0"/>
                </a:lnTo>
                <a:lnTo>
                  <a:pt x="8623491" y="8750775"/>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7033073" y="3864288"/>
            <a:ext cx="8623491" cy="8750775"/>
          </a:xfrm>
          <a:custGeom>
            <a:avLst/>
            <a:gdLst/>
            <a:ahLst/>
            <a:cxnLst/>
            <a:rect l="l" t="t" r="r" b="b"/>
            <a:pathLst>
              <a:path w="8623491" h="8750775">
                <a:moveTo>
                  <a:pt x="0" y="0"/>
                </a:moveTo>
                <a:lnTo>
                  <a:pt x="8623491" y="0"/>
                </a:lnTo>
                <a:lnTo>
                  <a:pt x="8623491" y="8750775"/>
                </a:lnTo>
                <a:lnTo>
                  <a:pt x="0" y="87507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0800000">
            <a:off x="6125872" y="9311584"/>
            <a:ext cx="6036256" cy="3303478"/>
          </a:xfrm>
          <a:custGeom>
            <a:avLst/>
            <a:gdLst/>
            <a:ahLst/>
            <a:cxnLst/>
            <a:rect l="l" t="t" r="r" b="b"/>
            <a:pathLst>
              <a:path w="6036256" h="3303478">
                <a:moveTo>
                  <a:pt x="0" y="0"/>
                </a:moveTo>
                <a:lnTo>
                  <a:pt x="6036256" y="0"/>
                </a:lnTo>
                <a:lnTo>
                  <a:pt x="6036256" y="3303479"/>
                </a:lnTo>
                <a:lnTo>
                  <a:pt x="0" y="3303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595039">
            <a:off x="12962211" y="1852790"/>
            <a:ext cx="1549941" cy="1873556"/>
          </a:xfrm>
          <a:custGeom>
            <a:avLst/>
            <a:gdLst/>
            <a:ahLst/>
            <a:cxnLst/>
            <a:rect l="l" t="t" r="r" b="b"/>
            <a:pathLst>
              <a:path w="1549941" h="1873556">
                <a:moveTo>
                  <a:pt x="0" y="0"/>
                </a:moveTo>
                <a:lnTo>
                  <a:pt x="1549941" y="0"/>
                </a:lnTo>
                <a:lnTo>
                  <a:pt x="1549941" y="1873556"/>
                </a:lnTo>
                <a:lnTo>
                  <a:pt x="0" y="18735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1590418" y="2555553"/>
            <a:ext cx="11222035" cy="813435"/>
          </a:xfrm>
          <a:prstGeom prst="rect">
            <a:avLst/>
          </a:prstGeom>
        </p:spPr>
        <p:txBody>
          <a:bodyPr lIns="0" tIns="0" rIns="0" bIns="0" rtlCol="0" anchor="t">
            <a:spAutoFit/>
          </a:bodyPr>
          <a:lstStyle/>
          <a:p>
            <a:pPr algn="l">
              <a:lnSpc>
                <a:spcPts val="5759"/>
              </a:lnSpc>
            </a:pPr>
            <a:r>
              <a:rPr lang="en-US" sz="7199" i="1" u="sng">
                <a:solidFill>
                  <a:srgbClr val="0D1C38"/>
                </a:solidFill>
                <a:latin typeface="Roca One Italics"/>
                <a:ea typeface="Roca One Italics"/>
                <a:cs typeface="Roca One Italics"/>
                <a:sym typeface="Roca One Italics"/>
              </a:rPr>
              <a:t> AI in language education</a:t>
            </a:r>
          </a:p>
        </p:txBody>
      </p:sp>
      <p:sp>
        <p:nvSpPr>
          <p:cNvPr id="11" name="TextBox 11"/>
          <p:cNvSpPr txBox="1"/>
          <p:nvPr/>
        </p:nvSpPr>
        <p:spPr>
          <a:xfrm>
            <a:off x="12479040" y="1186926"/>
            <a:ext cx="3765669" cy="331248"/>
          </a:xfrm>
          <a:prstGeom prst="rect">
            <a:avLst/>
          </a:prstGeom>
        </p:spPr>
        <p:txBody>
          <a:bodyPr lIns="0" tIns="0" rIns="0" bIns="0" rtlCol="0" anchor="t">
            <a:spAutoFit/>
          </a:bodyPr>
          <a:lstStyle/>
          <a:p>
            <a:pPr algn="r">
              <a:lnSpc>
                <a:spcPts val="2541"/>
              </a:lnSpc>
            </a:pPr>
            <a:r>
              <a:rPr lang="en-US" sz="2541" spc="38">
                <a:solidFill>
                  <a:srgbClr val="0D1C38"/>
                </a:solidFill>
                <a:latin typeface="Assistant"/>
                <a:ea typeface="Assistant"/>
                <a:cs typeface="Assistant"/>
                <a:sym typeface="Assistant"/>
              </a:rPr>
              <a:t>HUFLIT | 2026</a:t>
            </a:r>
          </a:p>
        </p:txBody>
      </p:sp>
      <p:sp>
        <p:nvSpPr>
          <p:cNvPr id="13" name="TextBox 13"/>
          <p:cNvSpPr txBox="1"/>
          <p:nvPr/>
        </p:nvSpPr>
        <p:spPr>
          <a:xfrm>
            <a:off x="2915786" y="4003812"/>
            <a:ext cx="13811630" cy="1221488"/>
          </a:xfrm>
          <a:prstGeom prst="rect">
            <a:avLst/>
          </a:prstGeom>
        </p:spPr>
        <p:txBody>
          <a:bodyPr lIns="0" tIns="0" rIns="0" bIns="0" rtlCol="0" anchor="t">
            <a:spAutoFit/>
          </a:bodyPr>
          <a:lstStyle/>
          <a:p>
            <a:pPr>
              <a:lnSpc>
                <a:spcPts val="4899"/>
              </a:lnSpc>
              <a:spcBef>
                <a:spcPct val="0"/>
              </a:spcBef>
            </a:pPr>
            <a:r>
              <a:rPr lang="en-US" sz="3499" dirty="0">
                <a:solidFill>
                  <a:srgbClr val="000000"/>
                </a:solidFill>
                <a:latin typeface="Assistant"/>
                <a:ea typeface="Assistant"/>
                <a:cs typeface="Assistant"/>
                <a:sym typeface="Assistant"/>
              </a:rPr>
              <a:t>incorporated as both a learning aid and an instructional support tool </a:t>
            </a:r>
            <a:r>
              <a:rPr lang="en-US" sz="3600" dirty="0"/>
              <a:t>(Beatty, 2013; Chapelle, 2001)</a:t>
            </a:r>
            <a:endParaRPr lang="en-US" sz="3600" dirty="0">
              <a:solidFill>
                <a:srgbClr val="000000"/>
              </a:solidFill>
              <a:latin typeface="Assistant"/>
              <a:ea typeface="Assistant"/>
              <a:cs typeface="Assistant"/>
              <a:sym typeface="Assistant"/>
            </a:endParaRPr>
          </a:p>
        </p:txBody>
      </p:sp>
      <p:sp>
        <p:nvSpPr>
          <p:cNvPr id="14" name="TextBox 14"/>
          <p:cNvSpPr txBox="1"/>
          <p:nvPr/>
        </p:nvSpPr>
        <p:spPr>
          <a:xfrm>
            <a:off x="2915786" y="5353188"/>
            <a:ext cx="13811630" cy="1221488"/>
          </a:xfrm>
          <a:prstGeom prst="rect">
            <a:avLst/>
          </a:prstGeom>
        </p:spPr>
        <p:txBody>
          <a:bodyPr lIns="0" tIns="0" rIns="0" bIns="0" rtlCol="0" anchor="t">
            <a:spAutoFit/>
          </a:bodyPr>
          <a:lstStyle/>
          <a:p>
            <a:pPr>
              <a:lnSpc>
                <a:spcPts val="4899"/>
              </a:lnSpc>
              <a:spcBef>
                <a:spcPct val="0"/>
              </a:spcBef>
            </a:pPr>
            <a:r>
              <a:rPr lang="en-US" sz="3499" dirty="0">
                <a:solidFill>
                  <a:srgbClr val="000000"/>
                </a:solidFill>
                <a:latin typeface="Assistant"/>
                <a:ea typeface="Assistant"/>
                <a:cs typeface="Assistant"/>
                <a:sym typeface="Assistant"/>
              </a:rPr>
              <a:t>improve grammatical accuracy, lexical variety, and </a:t>
            </a:r>
            <a:r>
              <a:rPr lang="en-US" sz="3600" dirty="0">
                <a:solidFill>
                  <a:srgbClr val="000000"/>
                </a:solidFill>
                <a:latin typeface="Assistant"/>
                <a:ea typeface="Assistant"/>
                <a:cs typeface="Assistant"/>
                <a:sym typeface="Assistant"/>
              </a:rPr>
              <a:t>fluency </a:t>
            </a:r>
            <a:r>
              <a:rPr lang="en-US" sz="3600" dirty="0"/>
              <a:t>(Kukulska-Hulme et al., 2021)</a:t>
            </a:r>
            <a:endParaRPr lang="en-US" sz="3600" dirty="0">
              <a:solidFill>
                <a:srgbClr val="000000"/>
              </a:solidFill>
              <a:latin typeface="Assistant"/>
              <a:ea typeface="Assistant"/>
              <a:cs typeface="Assistant"/>
              <a:sym typeface="Assistant"/>
            </a:endParaRPr>
          </a:p>
        </p:txBody>
      </p:sp>
      <p:sp>
        <p:nvSpPr>
          <p:cNvPr id="15" name="TextBox 15"/>
          <p:cNvSpPr txBox="1"/>
          <p:nvPr/>
        </p:nvSpPr>
        <p:spPr>
          <a:xfrm>
            <a:off x="2730986" y="6669364"/>
            <a:ext cx="13811630" cy="1846146"/>
          </a:xfrm>
          <a:prstGeom prst="rect">
            <a:avLst/>
          </a:prstGeom>
        </p:spPr>
        <p:txBody>
          <a:bodyPr lIns="0" tIns="0" rIns="0" bIns="0" rtlCol="0" anchor="t">
            <a:spAutoFit/>
          </a:bodyPr>
          <a:lstStyle/>
          <a:p>
            <a:pPr>
              <a:lnSpc>
                <a:spcPts val="4899"/>
              </a:lnSpc>
            </a:pPr>
            <a:r>
              <a:rPr lang="en-US" sz="3499" dirty="0">
                <a:solidFill>
                  <a:srgbClr val="000000"/>
                </a:solidFill>
                <a:latin typeface="Assistant"/>
                <a:ea typeface="Assistant"/>
                <a:cs typeface="Assistant"/>
                <a:sym typeface="Assistant"/>
              </a:rPr>
              <a:t>allows students to engage in iterative revision processes, increasing time-on-task and learner autonomy (</a:t>
            </a:r>
            <a:r>
              <a:rPr lang="en-US" sz="3200" dirty="0"/>
              <a:t>Li, 2022)</a:t>
            </a:r>
            <a:endParaRPr lang="en-US" sz="3499" dirty="0">
              <a:solidFill>
                <a:srgbClr val="000000"/>
              </a:solidFill>
              <a:latin typeface="Assistant"/>
              <a:ea typeface="Assistant"/>
              <a:cs typeface="Assistant"/>
              <a:sym typeface="Assistant"/>
            </a:endParaRPr>
          </a:p>
          <a:p>
            <a:pPr algn="l">
              <a:lnSpc>
                <a:spcPts val="4899"/>
              </a:lnSpc>
              <a:spcBef>
                <a:spcPct val="0"/>
              </a:spcBef>
            </a:pPr>
            <a:endParaRPr lang="en-US" sz="3499" dirty="0">
              <a:solidFill>
                <a:srgbClr val="000000"/>
              </a:solidFill>
              <a:latin typeface="Assistant"/>
              <a:ea typeface="Assistant"/>
              <a:cs typeface="Assistant"/>
              <a:sym typeface="Assistant"/>
            </a:endParaRPr>
          </a:p>
        </p:txBody>
      </p:sp>
      <p:grpSp>
        <p:nvGrpSpPr>
          <p:cNvPr id="16" name="Group 16"/>
          <p:cNvGrpSpPr/>
          <p:nvPr/>
        </p:nvGrpSpPr>
        <p:grpSpPr>
          <a:xfrm>
            <a:off x="1590418" y="6437958"/>
            <a:ext cx="979826" cy="979826"/>
            <a:chOff x="0" y="0"/>
            <a:chExt cx="1062990" cy="1062990"/>
          </a:xfrm>
        </p:grpSpPr>
        <p:sp>
          <p:nvSpPr>
            <p:cNvPr id="17" name="Freeform 17"/>
            <p:cNvSpPr/>
            <p:nvPr/>
          </p:nvSpPr>
          <p:spPr>
            <a:xfrm>
              <a:off x="198120" y="198120"/>
              <a:ext cx="668020" cy="668020"/>
            </a:xfrm>
            <a:custGeom>
              <a:avLst/>
              <a:gdLst/>
              <a:ahLst/>
              <a:cxnLst/>
              <a:rect l="l" t="t" r="r" b="b"/>
              <a:pathLst>
                <a:path w="668020" h="668020">
                  <a:moveTo>
                    <a:pt x="0" y="0"/>
                  </a:moveTo>
                  <a:lnTo>
                    <a:pt x="146050" y="334010"/>
                  </a:lnTo>
                  <a:lnTo>
                    <a:pt x="0" y="668020"/>
                  </a:lnTo>
                  <a:lnTo>
                    <a:pt x="668020" y="334010"/>
                  </a:lnTo>
                  <a:close/>
                </a:path>
              </a:pathLst>
            </a:custGeom>
            <a:solidFill>
              <a:srgbClr val="000000"/>
            </a:solidFill>
          </p:spPr>
        </p:sp>
      </p:grpSp>
      <p:grpSp>
        <p:nvGrpSpPr>
          <p:cNvPr id="18" name="Group 18"/>
          <p:cNvGrpSpPr/>
          <p:nvPr/>
        </p:nvGrpSpPr>
        <p:grpSpPr>
          <a:xfrm>
            <a:off x="1590418" y="5185538"/>
            <a:ext cx="979826" cy="979826"/>
            <a:chOff x="0" y="0"/>
            <a:chExt cx="1062990" cy="1062990"/>
          </a:xfrm>
        </p:grpSpPr>
        <p:sp>
          <p:nvSpPr>
            <p:cNvPr id="19" name="Freeform 19"/>
            <p:cNvSpPr/>
            <p:nvPr/>
          </p:nvSpPr>
          <p:spPr>
            <a:xfrm>
              <a:off x="198120" y="198120"/>
              <a:ext cx="668020" cy="668020"/>
            </a:xfrm>
            <a:custGeom>
              <a:avLst/>
              <a:gdLst/>
              <a:ahLst/>
              <a:cxnLst/>
              <a:rect l="l" t="t" r="r" b="b"/>
              <a:pathLst>
                <a:path w="668020" h="668020">
                  <a:moveTo>
                    <a:pt x="0" y="0"/>
                  </a:moveTo>
                  <a:lnTo>
                    <a:pt x="146050" y="334010"/>
                  </a:lnTo>
                  <a:lnTo>
                    <a:pt x="0" y="668020"/>
                  </a:lnTo>
                  <a:lnTo>
                    <a:pt x="668020" y="334010"/>
                  </a:lnTo>
                  <a:close/>
                </a:path>
              </a:pathLst>
            </a:custGeom>
            <a:solidFill>
              <a:srgbClr val="000000"/>
            </a:solidFill>
          </p:spPr>
        </p:sp>
      </p:grpSp>
      <p:grpSp>
        <p:nvGrpSpPr>
          <p:cNvPr id="20" name="Group 20"/>
          <p:cNvGrpSpPr/>
          <p:nvPr/>
        </p:nvGrpSpPr>
        <p:grpSpPr>
          <a:xfrm>
            <a:off x="1590418" y="3933118"/>
            <a:ext cx="979826" cy="979826"/>
            <a:chOff x="0" y="0"/>
            <a:chExt cx="1062990" cy="1062990"/>
          </a:xfrm>
        </p:grpSpPr>
        <p:sp>
          <p:nvSpPr>
            <p:cNvPr id="21" name="Freeform 21"/>
            <p:cNvSpPr/>
            <p:nvPr/>
          </p:nvSpPr>
          <p:spPr>
            <a:xfrm>
              <a:off x="198120" y="198120"/>
              <a:ext cx="668020" cy="668020"/>
            </a:xfrm>
            <a:custGeom>
              <a:avLst/>
              <a:gdLst/>
              <a:ahLst/>
              <a:cxnLst/>
              <a:rect l="l" t="t" r="r" b="b"/>
              <a:pathLst>
                <a:path w="668020" h="668020">
                  <a:moveTo>
                    <a:pt x="0" y="0"/>
                  </a:moveTo>
                  <a:lnTo>
                    <a:pt x="146050" y="334010"/>
                  </a:lnTo>
                  <a:lnTo>
                    <a:pt x="0" y="668020"/>
                  </a:lnTo>
                  <a:lnTo>
                    <a:pt x="668020" y="334010"/>
                  </a:lnTo>
                  <a:close/>
                </a:path>
              </a:pathLst>
            </a:custGeom>
            <a:solidFill>
              <a:srgbClr val="000000"/>
            </a:solid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1307</Words>
  <Application>Microsoft Office PowerPoint</Application>
  <PresentationFormat>Custom</PresentationFormat>
  <Paragraphs>165</Paragraphs>
  <Slides>30</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Assistant</vt:lpstr>
      <vt:lpstr>Roca One Italics</vt:lpstr>
      <vt:lpstr>Calibri</vt:lpstr>
      <vt:lpstr>Assistant Bold</vt:lpstr>
      <vt:lpstr>Roca One</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White Minimalist Modern Geometric Thesis Defense Presentation</dc:title>
  <cp:lastModifiedBy>Nguyễn Đức Châu</cp:lastModifiedBy>
  <cp:revision>16</cp:revision>
  <dcterms:created xsi:type="dcterms:W3CDTF">2006-08-16T00:00:00Z</dcterms:created>
  <dcterms:modified xsi:type="dcterms:W3CDTF">2026-03-25T08:53:04Z</dcterms:modified>
  <dc:identifier>DAHDV7cPEb0</dc:identifier>
</cp:coreProperties>
</file>