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7"/>
  </p:notesMasterIdLst>
  <p:sldIdLst>
    <p:sldId id="256" r:id="rId2"/>
    <p:sldId id="257" r:id="rId3"/>
    <p:sldId id="258" r:id="rId4"/>
    <p:sldId id="287" r:id="rId5"/>
    <p:sldId id="259" r:id="rId6"/>
    <p:sldId id="260" r:id="rId7"/>
    <p:sldId id="283" r:id="rId8"/>
    <p:sldId id="288" r:id="rId9"/>
    <p:sldId id="289" r:id="rId10"/>
    <p:sldId id="262" r:id="rId11"/>
    <p:sldId id="263" r:id="rId12"/>
    <p:sldId id="264" r:id="rId13"/>
    <p:sldId id="265" r:id="rId14"/>
    <p:sldId id="266" r:id="rId15"/>
    <p:sldId id="290" r:id="rId16"/>
    <p:sldId id="267" r:id="rId17"/>
    <p:sldId id="291" r:id="rId18"/>
    <p:sldId id="269" r:id="rId19"/>
    <p:sldId id="270" r:id="rId20"/>
    <p:sldId id="271" r:id="rId21"/>
    <p:sldId id="284" r:id="rId22"/>
    <p:sldId id="292" r:id="rId23"/>
    <p:sldId id="293" r:id="rId24"/>
    <p:sldId id="294" r:id="rId25"/>
    <p:sldId id="295" r:id="rId26"/>
    <p:sldId id="296" r:id="rId27"/>
    <p:sldId id="297" r:id="rId28"/>
    <p:sldId id="298" r:id="rId29"/>
    <p:sldId id="299" r:id="rId30"/>
    <p:sldId id="300" r:id="rId31"/>
    <p:sldId id="301" r:id="rId32"/>
    <p:sldId id="302" r:id="rId33"/>
    <p:sldId id="272" r:id="rId34"/>
    <p:sldId id="273" r:id="rId35"/>
    <p:sldId id="285" r:id="rId36"/>
    <p:sldId id="286" r:id="rId37"/>
    <p:sldId id="274" r:id="rId38"/>
    <p:sldId id="275" r:id="rId39"/>
    <p:sldId id="276" r:id="rId40"/>
    <p:sldId id="277" r:id="rId41"/>
    <p:sldId id="278" r:id="rId42"/>
    <p:sldId id="279" r:id="rId43"/>
    <p:sldId id="280" r:id="rId44"/>
    <p:sldId id="281" r:id="rId45"/>
    <p:sldId id="282" r:id="rId46"/>
  </p:sldIdLst>
  <p:sldSz cx="18288000" cy="10287000"/>
  <p:notesSz cx="6858000" cy="9144000"/>
  <p:embeddedFontLst>
    <p:embeddedFont>
      <p:font typeface="Assistant" pitchFamily="2" charset="-79"/>
      <p:regular r:id="rId48"/>
    </p:embeddedFont>
    <p:embeddedFont>
      <p:font typeface="Assistant Bold" charset="-79"/>
      <p:regular r:id="rId49"/>
    </p:embeddedFont>
    <p:embeddedFont>
      <p:font typeface="Roca One" panose="020B0604020202020204" charset="0"/>
      <p:regular r:id="rId50"/>
    </p:embeddedFont>
    <p:embeddedFont>
      <p:font typeface="Roca One Italics" panose="020B0604020202020204" charset="0"/>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7" d="100"/>
          <a:sy n="37" d="100"/>
        </p:scale>
        <p:origin x="951"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4B0513-5D22-4D2F-8CDD-03C340287985}" type="datetimeFigureOut">
              <a:rPr lang="en-US" smtClean="0"/>
              <a:t>7/10/2026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45EA03-35A2-4564-B0B9-10AF5EE3394E}" type="slidenum">
              <a:rPr lang="en-US" smtClean="0"/>
              <a:t>‹#›</a:t>
            </a:fld>
            <a:endParaRPr lang="en-US"/>
          </a:p>
        </p:txBody>
      </p:sp>
    </p:spTree>
    <p:extLst>
      <p:ext uri="{BB962C8B-B14F-4D97-AF65-F5344CB8AC3E}">
        <p14:creationId xmlns:p14="http://schemas.microsoft.com/office/powerpoint/2010/main" val="1955455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-Covering </a:t>
            </a:r>
            <a:r>
              <a:rPr lang="en-US" sz="1200" spc="175" dirty="0">
                <a:solidFill>
                  <a:srgbClr val="0D1C38"/>
                </a:solidFill>
                <a:latin typeface="Assistant"/>
                <a:ea typeface="Assistant"/>
                <a:cs typeface="Assistant"/>
                <a:sym typeface="Assistant"/>
              </a:rPr>
              <a:t>grammatical structures; explaining lexical precision (keep: </a:t>
            </a:r>
            <a:r>
              <a:rPr lang="en-US" sz="1200" spc="175" dirty="0" err="1">
                <a:solidFill>
                  <a:srgbClr val="0D1C38"/>
                </a:solidFill>
                <a:latin typeface="Assistant"/>
                <a:ea typeface="Assistant"/>
                <a:cs typeface="Assistant"/>
                <a:sym typeface="Assistant"/>
              </a:rPr>
              <a:t>giữ</a:t>
            </a:r>
            <a:r>
              <a:rPr lang="en-US" sz="1200" spc="175" dirty="0">
                <a:solidFill>
                  <a:srgbClr val="0D1C38"/>
                </a:solidFill>
                <a:latin typeface="Assistant"/>
                <a:ea typeface="Assistant"/>
                <a:cs typeface="Assistant"/>
                <a:sym typeface="Assistant"/>
              </a:rPr>
              <a:t>, </a:t>
            </a:r>
            <a:r>
              <a:rPr lang="en-US" sz="1200" spc="175" dirty="0" err="1">
                <a:solidFill>
                  <a:srgbClr val="0D1C38"/>
                </a:solidFill>
                <a:latin typeface="Assistant"/>
                <a:ea typeface="Assistant"/>
                <a:cs typeface="Assistant"/>
                <a:sym typeface="Assistant"/>
              </a:rPr>
              <a:t>bảo</a:t>
            </a:r>
            <a:r>
              <a:rPr lang="en-US" sz="1200" spc="175" dirty="0">
                <a:solidFill>
                  <a:srgbClr val="0D1C38"/>
                </a:solidFill>
                <a:latin typeface="Assistant"/>
                <a:ea typeface="Assistant"/>
                <a:cs typeface="Assistant"/>
                <a:sym typeface="Assistant"/>
              </a:rPr>
              <a:t> </a:t>
            </a:r>
            <a:r>
              <a:rPr lang="en-US" sz="1200" spc="175" dirty="0" err="1">
                <a:solidFill>
                  <a:srgbClr val="0D1C38"/>
                </a:solidFill>
                <a:latin typeface="Assistant"/>
                <a:ea typeface="Assistant"/>
                <a:cs typeface="Assistant"/>
                <a:sym typeface="Assistant"/>
              </a:rPr>
              <a:t>tồn</a:t>
            </a:r>
            <a:r>
              <a:rPr lang="en-US" sz="1200" spc="175" dirty="0">
                <a:solidFill>
                  <a:srgbClr val="0D1C38"/>
                </a:solidFill>
                <a:latin typeface="Assistant"/>
                <a:ea typeface="Assistant"/>
                <a:cs typeface="Assistant"/>
                <a:sym typeface="Assistant"/>
              </a:rPr>
              <a:t>); contextual sensitivity (transposition)</a:t>
            </a:r>
            <a:endParaRPr lang="en-US" dirty="0"/>
          </a:p>
        </p:txBody>
      </p:sp>
      <p:sp>
        <p:nvSpPr>
          <p:cNvPr id="4" name="Slide Number Placeholder 3"/>
          <p:cNvSpPr>
            <a:spLocks noGrp="1"/>
          </p:cNvSpPr>
          <p:nvPr>
            <p:ph type="sldNum" sz="quarter" idx="5"/>
          </p:nvPr>
        </p:nvSpPr>
        <p:spPr/>
        <p:txBody>
          <a:bodyPr/>
          <a:lstStyle/>
          <a:p>
            <a:fld id="{F145EA03-35A2-4564-B0B9-10AF5EE3394E}" type="slidenum">
              <a:rPr lang="en-US" smtClean="0"/>
              <a:t>3</a:t>
            </a:fld>
            <a:endParaRPr lang="en-US"/>
          </a:p>
        </p:txBody>
      </p:sp>
    </p:spTree>
    <p:extLst>
      <p:ext uri="{BB962C8B-B14F-4D97-AF65-F5344CB8AC3E}">
        <p14:creationId xmlns:p14="http://schemas.microsoft.com/office/powerpoint/2010/main" val="3512666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learners increasingly perceive translation as a mechanical process reducible to prompt input. This perception threatens the pedagogical core of translation studies, which traditionally cultivates analytical reasoning, structural sensitivity, and especially, stylistic judgment, and especially, the employment of linguistic use.</a:t>
            </a:r>
            <a:endParaRPr lang="en-US" dirty="0"/>
          </a:p>
          <a:p>
            <a:endParaRPr lang="en-US" dirty="0"/>
          </a:p>
        </p:txBody>
      </p:sp>
      <p:sp>
        <p:nvSpPr>
          <p:cNvPr id="4" name="Slide Number Placeholder 3"/>
          <p:cNvSpPr>
            <a:spLocks noGrp="1"/>
          </p:cNvSpPr>
          <p:nvPr>
            <p:ph type="sldNum" sz="quarter" idx="5"/>
          </p:nvPr>
        </p:nvSpPr>
        <p:spPr/>
        <p:txBody>
          <a:bodyPr/>
          <a:lstStyle/>
          <a:p>
            <a:fld id="{F145EA03-35A2-4564-B0B9-10AF5EE3394E}" type="slidenum">
              <a:rPr lang="en-US" smtClean="0"/>
              <a:t>5</a:t>
            </a:fld>
            <a:endParaRPr lang="en-US"/>
          </a:p>
        </p:txBody>
      </p:sp>
    </p:spTree>
    <p:extLst>
      <p:ext uri="{BB962C8B-B14F-4D97-AF65-F5344CB8AC3E}">
        <p14:creationId xmlns:p14="http://schemas.microsoft.com/office/powerpoint/2010/main" val="3637511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5EA03-35A2-4564-B0B9-10AF5EE3394E}" type="slidenum">
              <a:rPr lang="en-US" smtClean="0"/>
              <a:t>6</a:t>
            </a:fld>
            <a:endParaRPr lang="en-US"/>
          </a:p>
        </p:txBody>
      </p:sp>
    </p:spTree>
    <p:extLst>
      <p:ext uri="{BB962C8B-B14F-4D97-AF65-F5344CB8AC3E}">
        <p14:creationId xmlns:p14="http://schemas.microsoft.com/office/powerpoint/2010/main" val="1766037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5EA03-35A2-4564-B0B9-10AF5EE3394E}" type="slidenum">
              <a:rPr lang="en-US" smtClean="0"/>
              <a:t>11</a:t>
            </a:fld>
            <a:endParaRPr lang="en-US"/>
          </a:p>
        </p:txBody>
      </p:sp>
    </p:spTree>
    <p:extLst>
      <p:ext uri="{BB962C8B-B14F-4D97-AF65-F5344CB8AC3E}">
        <p14:creationId xmlns:p14="http://schemas.microsoft.com/office/powerpoint/2010/main" val="11774817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3.sv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3.sv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3.sv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4.sv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3.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3.sv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sv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sv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8.png"/><Relationship Id="rId4" Type="http://schemas.openxmlformats.org/officeDocument/2006/relationships/image" Target="../media/image3.svg"/></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8.png"/><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svg"/></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svg"/></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4.svg"/><Relationship Id="rId4" Type="http://schemas.openxmlformats.org/officeDocument/2006/relationships/image" Target="../media/image3.svg"/></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4.sv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4.sv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5597" r="-15597"/>
            </a:stretch>
          </a:blipFill>
        </p:spPr>
      </p:sp>
      <p:grpSp>
        <p:nvGrpSpPr>
          <p:cNvPr id="3" name="Group 3"/>
          <p:cNvGrpSpPr/>
          <p:nvPr/>
        </p:nvGrpSpPr>
        <p:grpSpPr>
          <a:xfrm>
            <a:off x="-985362" y="4827551"/>
            <a:ext cx="5902101" cy="7974702"/>
            <a:chOff x="0" y="0"/>
            <a:chExt cx="7869467" cy="10632936"/>
          </a:xfrm>
        </p:grpSpPr>
        <p:sp>
          <p:nvSpPr>
            <p:cNvPr id="4" name="Freeform 4"/>
            <p:cNvSpPr/>
            <p:nvPr/>
          </p:nvSpPr>
          <p:spPr>
            <a:xfrm>
              <a:off x="0" y="0"/>
              <a:ext cx="7869467" cy="7869467"/>
            </a:xfrm>
            <a:custGeom>
              <a:avLst/>
              <a:gdLst/>
              <a:ahLst/>
              <a:cxnLst/>
              <a:rect l="l" t="t" r="r" b="b"/>
              <a:pathLst>
                <a:path w="7869467" h="7869467">
                  <a:moveTo>
                    <a:pt x="0" y="0"/>
                  </a:moveTo>
                  <a:lnTo>
                    <a:pt x="7869467" y="0"/>
                  </a:lnTo>
                  <a:lnTo>
                    <a:pt x="7869467" y="7869467"/>
                  </a:lnTo>
                  <a:lnTo>
                    <a:pt x="0" y="7869467"/>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313695" y="6497867"/>
              <a:ext cx="7555772" cy="4135068"/>
            </a:xfrm>
            <a:custGeom>
              <a:avLst/>
              <a:gdLst/>
              <a:ahLst/>
              <a:cxnLst/>
              <a:rect l="l" t="t" r="r" b="b"/>
              <a:pathLst>
                <a:path w="7555772" h="4135068">
                  <a:moveTo>
                    <a:pt x="0" y="0"/>
                  </a:moveTo>
                  <a:lnTo>
                    <a:pt x="7555772" y="0"/>
                  </a:lnTo>
                  <a:lnTo>
                    <a:pt x="7555772" y="4135069"/>
                  </a:lnTo>
                  <a:lnTo>
                    <a:pt x="0" y="4135069"/>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sp>
        <p:nvSpPr>
          <p:cNvPr id="6" name="Freeform 6"/>
          <p:cNvSpPr/>
          <p:nvPr/>
        </p:nvSpPr>
        <p:spPr>
          <a:xfrm flipH="1" flipV="1">
            <a:off x="16884370" y="7044598"/>
            <a:ext cx="4054948" cy="4114800"/>
          </a:xfrm>
          <a:custGeom>
            <a:avLst/>
            <a:gdLst/>
            <a:ahLst/>
            <a:cxnLst/>
            <a:rect l="l" t="t" r="r" b="b"/>
            <a:pathLst>
              <a:path w="4054948" h="4114800">
                <a:moveTo>
                  <a:pt x="4054949" y="4114800"/>
                </a:moveTo>
                <a:lnTo>
                  <a:pt x="0" y="4114800"/>
                </a:lnTo>
                <a:lnTo>
                  <a:pt x="0" y="0"/>
                </a:lnTo>
                <a:lnTo>
                  <a:pt x="4054949" y="0"/>
                </a:lnTo>
                <a:lnTo>
                  <a:pt x="4054949" y="4114800"/>
                </a:lnTo>
                <a:close/>
              </a:path>
            </a:pathLst>
          </a:custGeom>
          <a:blipFill>
            <a:blip>
              <a:extLst>
                <a:ext uri="{96DAC541-7B7A-43D3-8B79-37D633B846F1}">
                  <asvg:svgBlip xmlns:asvg="http://schemas.microsoft.com/office/drawing/2016/SVG/main" r:embed="rId5"/>
                </a:ext>
              </a:extLst>
            </a:blip>
            <a:stretch>
              <a:fillRect/>
            </a:stretch>
          </a:blipFill>
        </p:spPr>
      </p:sp>
      <p:sp>
        <p:nvSpPr>
          <p:cNvPr id="7" name="Freeform 7"/>
          <p:cNvSpPr/>
          <p:nvPr/>
        </p:nvSpPr>
        <p:spPr>
          <a:xfrm>
            <a:off x="0" y="0"/>
            <a:ext cx="3316850" cy="2085705"/>
          </a:xfrm>
          <a:custGeom>
            <a:avLst/>
            <a:gdLst/>
            <a:ahLst/>
            <a:cxnLst/>
            <a:rect l="l" t="t" r="r" b="b"/>
            <a:pathLst>
              <a:path w="3316850" h="2085705">
                <a:moveTo>
                  <a:pt x="0" y="0"/>
                </a:moveTo>
                <a:lnTo>
                  <a:pt x="3316850" y="0"/>
                </a:lnTo>
                <a:lnTo>
                  <a:pt x="3316850" y="2085705"/>
                </a:lnTo>
                <a:lnTo>
                  <a:pt x="0" y="2085705"/>
                </a:lnTo>
                <a:lnTo>
                  <a:pt x="0" y="0"/>
                </a:lnTo>
                <a:close/>
              </a:path>
            </a:pathLst>
          </a:custGeom>
          <a:blipFill>
            <a:blip r:embed="rId6"/>
            <a:stretch>
              <a:fillRect/>
            </a:stretch>
          </a:blipFill>
        </p:spPr>
      </p:sp>
      <p:sp>
        <p:nvSpPr>
          <p:cNvPr id="8" name="TextBox 8"/>
          <p:cNvSpPr txBox="1"/>
          <p:nvPr/>
        </p:nvSpPr>
        <p:spPr>
          <a:xfrm>
            <a:off x="2660975" y="312602"/>
            <a:ext cx="14223395" cy="1384300"/>
          </a:xfrm>
          <a:prstGeom prst="rect">
            <a:avLst/>
          </a:prstGeom>
        </p:spPr>
        <p:txBody>
          <a:bodyPr lIns="0" tIns="0" rIns="0" bIns="0" rtlCol="0" anchor="t">
            <a:spAutoFit/>
          </a:bodyPr>
          <a:lstStyle/>
          <a:p>
            <a:pPr algn="ctr">
              <a:lnSpc>
                <a:spcPts val="5599"/>
              </a:lnSpc>
            </a:pPr>
            <a:r>
              <a:rPr lang="en-US" sz="3999">
                <a:solidFill>
                  <a:srgbClr val="000000"/>
                </a:solidFill>
                <a:latin typeface="Assistant"/>
                <a:ea typeface="Assistant"/>
                <a:cs typeface="Assistant"/>
                <a:sym typeface="Assistant"/>
              </a:rPr>
              <a:t>Ho Chi Minh University of Foreign Languages and Information Technology  </a:t>
            </a:r>
          </a:p>
        </p:txBody>
      </p:sp>
      <p:sp>
        <p:nvSpPr>
          <p:cNvPr id="9" name="TextBox 9"/>
          <p:cNvSpPr txBox="1"/>
          <p:nvPr/>
        </p:nvSpPr>
        <p:spPr>
          <a:xfrm>
            <a:off x="5684214" y="7806425"/>
            <a:ext cx="8176918" cy="590091"/>
          </a:xfrm>
          <a:prstGeom prst="rect">
            <a:avLst/>
          </a:prstGeom>
        </p:spPr>
        <p:txBody>
          <a:bodyPr lIns="0" tIns="0" rIns="0" bIns="0" rtlCol="0" anchor="t">
            <a:spAutoFit/>
          </a:bodyPr>
          <a:lstStyle/>
          <a:p>
            <a:pPr algn="ctr">
              <a:lnSpc>
                <a:spcPts val="4481"/>
              </a:lnSpc>
            </a:pPr>
            <a:r>
              <a:rPr lang="en-US" sz="4481" spc="67">
                <a:solidFill>
                  <a:srgbClr val="0D1C38"/>
                </a:solidFill>
                <a:latin typeface="Assistant"/>
                <a:ea typeface="Assistant"/>
                <a:cs typeface="Assistant"/>
                <a:sym typeface="Assistant"/>
              </a:rPr>
              <a:t>Presented by: Nguyen Duc Chau</a:t>
            </a:r>
          </a:p>
        </p:txBody>
      </p:sp>
      <p:sp>
        <p:nvSpPr>
          <p:cNvPr id="10" name="TextBox 10"/>
          <p:cNvSpPr txBox="1"/>
          <p:nvPr/>
        </p:nvSpPr>
        <p:spPr>
          <a:xfrm>
            <a:off x="1658425" y="3082426"/>
            <a:ext cx="15706650" cy="2870201"/>
          </a:xfrm>
          <a:prstGeom prst="rect">
            <a:avLst/>
          </a:prstGeom>
        </p:spPr>
        <p:txBody>
          <a:bodyPr lIns="0" tIns="0" rIns="0" bIns="0" rtlCol="0" anchor="t">
            <a:spAutoFit/>
          </a:bodyPr>
          <a:lstStyle/>
          <a:p>
            <a:pPr algn="ctr">
              <a:lnSpc>
                <a:spcPts val="7699"/>
              </a:lnSpc>
            </a:pPr>
            <a:r>
              <a:rPr lang="en-US" sz="5499" b="1">
                <a:solidFill>
                  <a:srgbClr val="000000"/>
                </a:solidFill>
                <a:latin typeface="Assistant Bold"/>
                <a:ea typeface="Assistant Bold"/>
                <a:cs typeface="Assistant Bold"/>
                <a:sym typeface="Assistant Bold"/>
              </a:rPr>
              <a:t>Transinterpretation Pedagogy and Application of Artificial Intelligence for better motivation: Empirical Evidence from TMT Exercises</a:t>
            </a:r>
          </a:p>
        </p:txBody>
      </p:sp>
      <p:sp>
        <p:nvSpPr>
          <p:cNvPr id="11" name="TextBox 11"/>
          <p:cNvSpPr txBox="1"/>
          <p:nvPr/>
        </p:nvSpPr>
        <p:spPr>
          <a:xfrm>
            <a:off x="13527305" y="9756139"/>
            <a:ext cx="4008072" cy="530861"/>
          </a:xfrm>
          <a:prstGeom prst="rect">
            <a:avLst/>
          </a:prstGeom>
        </p:spPr>
        <p:txBody>
          <a:bodyPr lIns="0" tIns="0" rIns="0" bIns="0" rtlCol="0" anchor="t">
            <a:spAutoFit/>
          </a:bodyPr>
          <a:lstStyle/>
          <a:p>
            <a:pPr algn="l">
              <a:lnSpc>
                <a:spcPts val="4339"/>
              </a:lnSpc>
            </a:pPr>
            <a:r>
              <a:rPr lang="en-US" sz="3099">
                <a:solidFill>
                  <a:srgbClr val="000000"/>
                </a:solidFill>
                <a:latin typeface="Assistant"/>
                <a:ea typeface="Assistant"/>
                <a:cs typeface="Assistant"/>
                <a:sym typeface="Assistant"/>
              </a:rPr>
              <a:t>www.HUFLIT.edu.vn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10800000">
            <a:off x="2202518" y="8635261"/>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rot="-5400000">
            <a:off x="14719529" y="6904166"/>
            <a:ext cx="8020725" cy="2048423"/>
            <a:chOff x="0" y="0"/>
            <a:chExt cx="10694300" cy="2731230"/>
          </a:xfrm>
        </p:grpSpPr>
        <p:sp>
          <p:nvSpPr>
            <p:cNvPr id="7" name="AutoShape 7"/>
            <p:cNvSpPr/>
            <p:nvPr/>
          </p:nvSpPr>
          <p:spPr>
            <a:xfrm>
              <a:off x="0" y="19676"/>
              <a:ext cx="6705465" cy="0"/>
            </a:xfrm>
            <a:prstGeom prst="line">
              <a:avLst/>
            </a:prstGeom>
            <a:ln w="39351" cap="flat">
              <a:solidFill>
                <a:srgbClr val="02579B"/>
              </a:solidFill>
              <a:prstDash val="solid"/>
              <a:headEnd type="none" w="sm" len="sm"/>
              <a:tailEnd type="none" w="sm" len="sm"/>
            </a:ln>
          </p:spPr>
        </p:sp>
        <p:sp>
          <p:nvSpPr>
            <p:cNvPr id="8" name="AutoShape 8"/>
            <p:cNvSpPr/>
            <p:nvPr/>
          </p:nvSpPr>
          <p:spPr>
            <a:xfrm>
              <a:off x="9355946" y="313724"/>
              <a:ext cx="1321104" cy="2408042"/>
            </a:xfrm>
            <a:prstGeom prst="line">
              <a:avLst/>
            </a:prstGeom>
            <a:ln w="39351" cap="flat">
              <a:solidFill>
                <a:srgbClr val="02579B"/>
              </a:solidFill>
              <a:prstDash val="solid"/>
              <a:headEnd type="none" w="sm" len="sm"/>
              <a:tailEnd type="none" w="sm" len="sm"/>
            </a:ln>
          </p:spPr>
        </p:sp>
        <p:sp>
          <p:nvSpPr>
            <p:cNvPr id="9" name="AutoShape 9"/>
            <p:cNvSpPr/>
            <p:nvPr/>
          </p:nvSpPr>
          <p:spPr>
            <a:xfrm flipV="1">
              <a:off x="313610" y="283247"/>
              <a:ext cx="9042281" cy="60954"/>
            </a:xfrm>
            <a:prstGeom prst="line">
              <a:avLst/>
            </a:prstGeom>
            <a:ln w="39351" cap="flat">
              <a:solidFill>
                <a:srgbClr val="02579B"/>
              </a:solidFill>
              <a:prstDash val="solid"/>
              <a:headEnd type="none" w="sm" len="sm"/>
              <a:tailEnd type="none" w="sm" len="sm"/>
            </a:ln>
          </p:spPr>
        </p:sp>
      </p:grpSp>
      <p:sp>
        <p:nvSpPr>
          <p:cNvPr id="10" name="Freeform 10"/>
          <p:cNvSpPr/>
          <p:nvPr/>
        </p:nvSpPr>
        <p:spPr>
          <a:xfrm>
            <a:off x="12887135" y="6207438"/>
            <a:ext cx="3848565" cy="3050862"/>
          </a:xfrm>
          <a:custGeom>
            <a:avLst/>
            <a:gdLst/>
            <a:ahLst/>
            <a:cxnLst/>
            <a:rect l="l" t="t" r="r" b="b"/>
            <a:pathLst>
              <a:path w="3848565" h="3050862">
                <a:moveTo>
                  <a:pt x="0" y="0"/>
                </a:moveTo>
                <a:lnTo>
                  <a:pt x="3848564" y="0"/>
                </a:lnTo>
                <a:lnTo>
                  <a:pt x="3848564" y="3050862"/>
                </a:lnTo>
                <a:lnTo>
                  <a:pt x="0" y="3050862"/>
                </a:lnTo>
                <a:lnTo>
                  <a:pt x="0" y="0"/>
                </a:lnTo>
                <a:close/>
              </a:path>
            </a:pathLst>
          </a:custGeom>
          <a:blipFill>
            <a:blip r:embed="rId5"/>
            <a:stretch>
              <a:fillRect/>
            </a:stretch>
          </a:blipFill>
        </p:spPr>
      </p:sp>
      <p:sp>
        <p:nvSpPr>
          <p:cNvPr id="11" name="Freeform 11"/>
          <p:cNvSpPr/>
          <p:nvPr/>
        </p:nvSpPr>
        <p:spPr>
          <a:xfrm>
            <a:off x="12479040" y="6568254"/>
            <a:ext cx="1677522" cy="1671422"/>
          </a:xfrm>
          <a:custGeom>
            <a:avLst/>
            <a:gdLst/>
            <a:ahLst/>
            <a:cxnLst/>
            <a:rect l="l" t="t" r="r" b="b"/>
            <a:pathLst>
              <a:path w="1677522" h="1671422">
                <a:moveTo>
                  <a:pt x="0" y="0"/>
                </a:moveTo>
                <a:lnTo>
                  <a:pt x="1677522" y="0"/>
                </a:lnTo>
                <a:lnTo>
                  <a:pt x="1677522" y="1671421"/>
                </a:lnTo>
                <a:lnTo>
                  <a:pt x="0" y="1671421"/>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2" name="TextBox 12"/>
          <p:cNvSpPr txBox="1"/>
          <p:nvPr/>
        </p:nvSpPr>
        <p:spPr>
          <a:xfrm>
            <a:off x="0" y="3397563"/>
            <a:ext cx="15689158" cy="1381125"/>
          </a:xfrm>
          <a:prstGeom prst="rect">
            <a:avLst/>
          </a:prstGeom>
        </p:spPr>
        <p:txBody>
          <a:bodyPr lIns="0" tIns="0" rIns="0" bIns="0" rtlCol="0" anchor="t">
            <a:spAutoFit/>
          </a:bodyPr>
          <a:lstStyle/>
          <a:p>
            <a:pPr marL="2590800" lvl="1" indent="-1295400" algn="l">
              <a:lnSpc>
                <a:spcPts val="9600"/>
              </a:lnSpc>
              <a:buAutoNum type="arabicPeriod"/>
            </a:pPr>
            <a:r>
              <a:rPr lang="en-US" sz="12000">
                <a:solidFill>
                  <a:srgbClr val="0D1C38"/>
                </a:solidFill>
                <a:latin typeface="Roca One"/>
                <a:ea typeface="Roca One"/>
                <a:cs typeface="Roca One"/>
                <a:sym typeface="Roca One"/>
              </a:rPr>
              <a:t>Literature review</a:t>
            </a:r>
          </a:p>
        </p:txBody>
      </p:sp>
      <p:sp>
        <p:nvSpPr>
          <p:cNvPr id="13" name="TextBox 13"/>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5" name="TextBox 15"/>
          <p:cNvSpPr txBox="1"/>
          <p:nvPr/>
        </p:nvSpPr>
        <p:spPr>
          <a:xfrm>
            <a:off x="13527305" y="9756139"/>
            <a:ext cx="4008072" cy="530861"/>
          </a:xfrm>
          <a:prstGeom prst="rect">
            <a:avLst/>
          </a:prstGeom>
        </p:spPr>
        <p:txBody>
          <a:bodyPr lIns="0" tIns="0" rIns="0" bIns="0" rtlCol="0" anchor="t">
            <a:spAutoFit/>
          </a:bodyPr>
          <a:lstStyle/>
          <a:p>
            <a:pPr algn="l">
              <a:lnSpc>
                <a:spcPts val="4339"/>
              </a:lnSpc>
            </a:pPr>
            <a:r>
              <a:rPr lang="en-US" sz="3099">
                <a:solidFill>
                  <a:srgbClr val="000000"/>
                </a:solidFill>
                <a:latin typeface="Assistant"/>
                <a:ea typeface="Assistant"/>
                <a:cs typeface="Assistant"/>
                <a:sym typeface="Assistant"/>
              </a:rPr>
              <a:t>www.HUFLIT.edu.vn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3"/>
            <a:stretch>
              <a:fillRect l="-15597" r="-15597"/>
            </a:stretch>
          </a:blipFill>
        </p:spPr>
      </p:sp>
      <p:grpSp>
        <p:nvGrpSpPr>
          <p:cNvPr id="3" name="Group 3"/>
          <p:cNvGrpSpPr/>
          <p:nvPr/>
        </p:nvGrpSpPr>
        <p:grpSpPr>
          <a:xfrm>
            <a:off x="528194" y="443499"/>
            <a:ext cx="17363260" cy="9843501"/>
            <a:chOff x="-34673" y="0"/>
            <a:chExt cx="4573040" cy="2592527"/>
          </a:xfrm>
        </p:grpSpPr>
        <p:sp>
          <p:nvSpPr>
            <p:cNvPr id="4" name="Freeform 4"/>
            <p:cNvSpPr/>
            <p:nvPr/>
          </p:nvSpPr>
          <p:spPr>
            <a:xfrm>
              <a:off x="-34673" y="0"/>
              <a:ext cx="4538367" cy="2592527"/>
            </a:xfrm>
            <a:custGeom>
              <a:avLst/>
              <a:gdLst/>
              <a:ahLst/>
              <a:cxnLst/>
              <a:rect l="l" t="t" r="r" b="b"/>
              <a:pathLst>
                <a:path w="4538367" h="2592527">
                  <a:moveTo>
                    <a:pt x="0" y="0"/>
                  </a:moveTo>
                  <a:lnTo>
                    <a:pt x="4538367" y="0"/>
                  </a:lnTo>
                  <a:lnTo>
                    <a:pt x="4538367" y="2592527"/>
                  </a:lnTo>
                  <a:lnTo>
                    <a:pt x="0" y="2592527"/>
                  </a:lnTo>
                  <a:close/>
                </a:path>
              </a:pathLst>
            </a:custGeom>
            <a:solidFill>
              <a:srgbClr val="FEFEFE"/>
            </a:solidFill>
          </p:spPr>
          <p:txBody>
            <a:bodyPr/>
            <a:lstStyle/>
            <a:p>
              <a:endParaRPr lang="en-US" dirty="0"/>
            </a:p>
          </p:txBody>
        </p:sp>
        <p:sp>
          <p:nvSpPr>
            <p:cNvPr id="5" name="TextBox 5"/>
            <p:cNvSpPr txBox="1"/>
            <p:nvPr/>
          </p:nvSpPr>
          <p:spPr>
            <a:xfrm>
              <a:off x="0" y="57150"/>
              <a:ext cx="4538367" cy="253537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7033073"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rot="-10800000">
            <a:off x="6125872" y="9311584"/>
            <a:ext cx="6036256" cy="3303478"/>
          </a:xfrm>
          <a:custGeom>
            <a:avLst/>
            <a:gdLst/>
            <a:ahLst/>
            <a:cxnLst/>
            <a:rect l="l" t="t" r="r" b="b"/>
            <a:pathLst>
              <a:path w="6036256" h="3303478">
                <a:moveTo>
                  <a:pt x="0" y="0"/>
                </a:moveTo>
                <a:lnTo>
                  <a:pt x="6036256" y="0"/>
                </a:lnTo>
                <a:lnTo>
                  <a:pt x="6036256" y="3303479"/>
                </a:lnTo>
                <a:lnTo>
                  <a:pt x="0" y="3303479"/>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rot="595039">
            <a:off x="12962211" y="1852790"/>
            <a:ext cx="1549941" cy="1873556"/>
          </a:xfrm>
          <a:custGeom>
            <a:avLst/>
            <a:gdLst/>
            <a:ahLst/>
            <a:cxnLst/>
            <a:rect l="l" t="t" r="r" b="b"/>
            <a:pathLst>
              <a:path w="1549941" h="1873556">
                <a:moveTo>
                  <a:pt x="0" y="0"/>
                </a:moveTo>
                <a:lnTo>
                  <a:pt x="1549941" y="0"/>
                </a:lnTo>
                <a:lnTo>
                  <a:pt x="1549941" y="1873556"/>
                </a:lnTo>
                <a:lnTo>
                  <a:pt x="0" y="187355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0" name="TextBox 10"/>
          <p:cNvSpPr txBox="1"/>
          <p:nvPr/>
        </p:nvSpPr>
        <p:spPr>
          <a:xfrm>
            <a:off x="1590418" y="2555553"/>
            <a:ext cx="11222035" cy="813435"/>
          </a:xfrm>
          <a:prstGeom prst="rect">
            <a:avLst/>
          </a:prstGeom>
        </p:spPr>
        <p:txBody>
          <a:bodyPr lIns="0" tIns="0" rIns="0" bIns="0" rtlCol="0" anchor="t">
            <a:spAutoFit/>
          </a:bodyPr>
          <a:lstStyle/>
          <a:p>
            <a:pPr algn="l">
              <a:lnSpc>
                <a:spcPts val="5759"/>
              </a:lnSpc>
            </a:pPr>
            <a:r>
              <a:rPr lang="en-US" sz="7199" i="1" u="sng">
                <a:solidFill>
                  <a:srgbClr val="0D1C38"/>
                </a:solidFill>
                <a:latin typeface="Roca One Italics"/>
                <a:ea typeface="Roca One Italics"/>
                <a:cs typeface="Roca One Italics"/>
                <a:sym typeface="Roca One Italics"/>
              </a:rPr>
              <a:t> AI in language education</a:t>
            </a:r>
          </a:p>
        </p:txBody>
      </p:sp>
      <p:sp>
        <p:nvSpPr>
          <p:cNvPr id="11" name="TextBox 11"/>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3" name="TextBox 13"/>
          <p:cNvSpPr txBox="1"/>
          <p:nvPr/>
        </p:nvSpPr>
        <p:spPr>
          <a:xfrm>
            <a:off x="2915786" y="4003812"/>
            <a:ext cx="13811630" cy="1221488"/>
          </a:xfrm>
          <a:prstGeom prst="rect">
            <a:avLst/>
          </a:prstGeom>
        </p:spPr>
        <p:txBody>
          <a:bodyPr lIns="0" tIns="0" rIns="0" bIns="0" rtlCol="0" anchor="t">
            <a:spAutoFit/>
          </a:bodyPr>
          <a:lstStyle/>
          <a:p>
            <a:pPr>
              <a:lnSpc>
                <a:spcPts val="4899"/>
              </a:lnSpc>
              <a:spcBef>
                <a:spcPct val="0"/>
              </a:spcBef>
            </a:pPr>
            <a:r>
              <a:rPr lang="en-US" sz="3499" dirty="0">
                <a:solidFill>
                  <a:srgbClr val="000000"/>
                </a:solidFill>
                <a:latin typeface="Assistant"/>
                <a:ea typeface="Assistant"/>
                <a:cs typeface="Assistant"/>
                <a:sym typeface="Assistant"/>
              </a:rPr>
              <a:t>incorporated as both a learning aid and an instructional support tool </a:t>
            </a:r>
            <a:r>
              <a:rPr lang="en-US" sz="3600" dirty="0"/>
              <a:t>(Beatty, 2013; Chapelle, 2001)</a:t>
            </a:r>
            <a:endParaRPr lang="en-US" sz="3600" dirty="0">
              <a:solidFill>
                <a:srgbClr val="000000"/>
              </a:solidFill>
              <a:latin typeface="Assistant"/>
              <a:ea typeface="Assistant"/>
              <a:cs typeface="Assistant"/>
              <a:sym typeface="Assistant"/>
            </a:endParaRPr>
          </a:p>
        </p:txBody>
      </p:sp>
      <p:sp>
        <p:nvSpPr>
          <p:cNvPr id="14" name="TextBox 14"/>
          <p:cNvSpPr txBox="1"/>
          <p:nvPr/>
        </p:nvSpPr>
        <p:spPr>
          <a:xfrm>
            <a:off x="2915786" y="5353188"/>
            <a:ext cx="13811630" cy="1221488"/>
          </a:xfrm>
          <a:prstGeom prst="rect">
            <a:avLst/>
          </a:prstGeom>
        </p:spPr>
        <p:txBody>
          <a:bodyPr lIns="0" tIns="0" rIns="0" bIns="0" rtlCol="0" anchor="t">
            <a:spAutoFit/>
          </a:bodyPr>
          <a:lstStyle/>
          <a:p>
            <a:pPr>
              <a:lnSpc>
                <a:spcPts val="4899"/>
              </a:lnSpc>
              <a:spcBef>
                <a:spcPct val="0"/>
              </a:spcBef>
            </a:pPr>
            <a:r>
              <a:rPr lang="en-US" sz="3499" dirty="0">
                <a:solidFill>
                  <a:srgbClr val="000000"/>
                </a:solidFill>
                <a:latin typeface="Assistant"/>
                <a:ea typeface="Assistant"/>
                <a:cs typeface="Assistant"/>
                <a:sym typeface="Assistant"/>
              </a:rPr>
              <a:t>improve grammatical accuracy, lexical variety, and </a:t>
            </a:r>
            <a:r>
              <a:rPr lang="en-US" sz="3600" dirty="0">
                <a:solidFill>
                  <a:srgbClr val="000000"/>
                </a:solidFill>
                <a:latin typeface="Assistant"/>
                <a:ea typeface="Assistant"/>
                <a:cs typeface="Assistant"/>
                <a:sym typeface="Assistant"/>
              </a:rPr>
              <a:t>fluency </a:t>
            </a:r>
            <a:r>
              <a:rPr lang="en-US" sz="3600" dirty="0"/>
              <a:t>(Kukulska-Hulme et al., 2021)</a:t>
            </a:r>
            <a:endParaRPr lang="en-US" sz="3600" dirty="0">
              <a:solidFill>
                <a:srgbClr val="000000"/>
              </a:solidFill>
              <a:latin typeface="Assistant"/>
              <a:ea typeface="Assistant"/>
              <a:cs typeface="Assistant"/>
              <a:sym typeface="Assistant"/>
            </a:endParaRPr>
          </a:p>
        </p:txBody>
      </p:sp>
      <p:sp>
        <p:nvSpPr>
          <p:cNvPr id="15" name="TextBox 15"/>
          <p:cNvSpPr txBox="1"/>
          <p:nvPr/>
        </p:nvSpPr>
        <p:spPr>
          <a:xfrm>
            <a:off x="2730986" y="6669364"/>
            <a:ext cx="13811630" cy="1846146"/>
          </a:xfrm>
          <a:prstGeom prst="rect">
            <a:avLst/>
          </a:prstGeom>
        </p:spPr>
        <p:txBody>
          <a:bodyPr lIns="0" tIns="0" rIns="0" bIns="0" rtlCol="0" anchor="t">
            <a:spAutoFit/>
          </a:bodyPr>
          <a:lstStyle/>
          <a:p>
            <a:pPr>
              <a:lnSpc>
                <a:spcPts val="4899"/>
              </a:lnSpc>
            </a:pPr>
            <a:r>
              <a:rPr lang="en-US" sz="3499" dirty="0">
                <a:solidFill>
                  <a:srgbClr val="000000"/>
                </a:solidFill>
                <a:latin typeface="Assistant"/>
                <a:ea typeface="Assistant"/>
                <a:cs typeface="Assistant"/>
                <a:sym typeface="Assistant"/>
              </a:rPr>
              <a:t>allows students to engage in iterative revision processes, increasing time-on-task and learner autonomy (</a:t>
            </a:r>
            <a:r>
              <a:rPr lang="en-US" sz="3200" dirty="0"/>
              <a:t>Li, 2022)</a:t>
            </a:r>
            <a:endParaRPr lang="en-US" sz="3499" dirty="0">
              <a:solidFill>
                <a:srgbClr val="000000"/>
              </a:solidFill>
              <a:latin typeface="Assistant"/>
              <a:ea typeface="Assistant"/>
              <a:cs typeface="Assistant"/>
              <a:sym typeface="Assistant"/>
            </a:endParaRPr>
          </a:p>
          <a:p>
            <a:pPr algn="l">
              <a:lnSpc>
                <a:spcPts val="4899"/>
              </a:lnSpc>
              <a:spcBef>
                <a:spcPct val="0"/>
              </a:spcBef>
            </a:pPr>
            <a:endParaRPr lang="en-US" sz="3499" dirty="0">
              <a:solidFill>
                <a:srgbClr val="000000"/>
              </a:solidFill>
              <a:latin typeface="Assistant"/>
              <a:ea typeface="Assistant"/>
              <a:cs typeface="Assistant"/>
              <a:sym typeface="Assistant"/>
            </a:endParaRPr>
          </a:p>
        </p:txBody>
      </p:sp>
      <p:grpSp>
        <p:nvGrpSpPr>
          <p:cNvPr id="16" name="Group 16"/>
          <p:cNvGrpSpPr/>
          <p:nvPr/>
        </p:nvGrpSpPr>
        <p:grpSpPr>
          <a:xfrm>
            <a:off x="1590418" y="6437958"/>
            <a:ext cx="979826" cy="979826"/>
            <a:chOff x="0" y="0"/>
            <a:chExt cx="1062990" cy="1062990"/>
          </a:xfrm>
        </p:grpSpPr>
        <p:sp>
          <p:nvSpPr>
            <p:cNvPr id="17" name="Freeform 17"/>
            <p:cNvSpPr/>
            <p:nvPr/>
          </p:nvSpPr>
          <p:spPr>
            <a:xfrm>
              <a:off x="198120" y="198120"/>
              <a:ext cx="668020" cy="668020"/>
            </a:xfrm>
            <a:custGeom>
              <a:avLst/>
              <a:gdLst/>
              <a:ahLst/>
              <a:cxnLst/>
              <a:rect l="l" t="t" r="r" b="b"/>
              <a:pathLst>
                <a:path w="668020" h="668020">
                  <a:moveTo>
                    <a:pt x="0" y="0"/>
                  </a:moveTo>
                  <a:lnTo>
                    <a:pt x="146050" y="334010"/>
                  </a:lnTo>
                  <a:lnTo>
                    <a:pt x="0" y="668020"/>
                  </a:lnTo>
                  <a:lnTo>
                    <a:pt x="668020" y="334010"/>
                  </a:lnTo>
                  <a:close/>
                </a:path>
              </a:pathLst>
            </a:custGeom>
            <a:solidFill>
              <a:srgbClr val="000000"/>
            </a:solidFill>
          </p:spPr>
        </p:sp>
      </p:grpSp>
      <p:grpSp>
        <p:nvGrpSpPr>
          <p:cNvPr id="18" name="Group 18"/>
          <p:cNvGrpSpPr/>
          <p:nvPr/>
        </p:nvGrpSpPr>
        <p:grpSpPr>
          <a:xfrm>
            <a:off x="1590418" y="5185538"/>
            <a:ext cx="979826" cy="979826"/>
            <a:chOff x="0" y="0"/>
            <a:chExt cx="1062990" cy="1062990"/>
          </a:xfrm>
        </p:grpSpPr>
        <p:sp>
          <p:nvSpPr>
            <p:cNvPr id="19" name="Freeform 19"/>
            <p:cNvSpPr/>
            <p:nvPr/>
          </p:nvSpPr>
          <p:spPr>
            <a:xfrm>
              <a:off x="198120" y="198120"/>
              <a:ext cx="668020" cy="668020"/>
            </a:xfrm>
            <a:custGeom>
              <a:avLst/>
              <a:gdLst/>
              <a:ahLst/>
              <a:cxnLst/>
              <a:rect l="l" t="t" r="r" b="b"/>
              <a:pathLst>
                <a:path w="668020" h="668020">
                  <a:moveTo>
                    <a:pt x="0" y="0"/>
                  </a:moveTo>
                  <a:lnTo>
                    <a:pt x="146050" y="334010"/>
                  </a:lnTo>
                  <a:lnTo>
                    <a:pt x="0" y="668020"/>
                  </a:lnTo>
                  <a:lnTo>
                    <a:pt x="668020" y="334010"/>
                  </a:lnTo>
                  <a:close/>
                </a:path>
              </a:pathLst>
            </a:custGeom>
            <a:solidFill>
              <a:srgbClr val="000000"/>
            </a:solidFill>
          </p:spPr>
        </p:sp>
      </p:grpSp>
      <p:grpSp>
        <p:nvGrpSpPr>
          <p:cNvPr id="20" name="Group 20"/>
          <p:cNvGrpSpPr/>
          <p:nvPr/>
        </p:nvGrpSpPr>
        <p:grpSpPr>
          <a:xfrm>
            <a:off x="1590418" y="3933118"/>
            <a:ext cx="979826" cy="979826"/>
            <a:chOff x="0" y="0"/>
            <a:chExt cx="1062990" cy="1062990"/>
          </a:xfrm>
        </p:grpSpPr>
        <p:sp>
          <p:nvSpPr>
            <p:cNvPr id="21" name="Freeform 21"/>
            <p:cNvSpPr/>
            <p:nvPr/>
          </p:nvSpPr>
          <p:spPr>
            <a:xfrm>
              <a:off x="198120" y="198120"/>
              <a:ext cx="668020" cy="668020"/>
            </a:xfrm>
            <a:custGeom>
              <a:avLst/>
              <a:gdLst/>
              <a:ahLst/>
              <a:cxnLst/>
              <a:rect l="l" t="t" r="r" b="b"/>
              <a:pathLst>
                <a:path w="668020" h="668020">
                  <a:moveTo>
                    <a:pt x="0" y="0"/>
                  </a:moveTo>
                  <a:lnTo>
                    <a:pt x="146050" y="334010"/>
                  </a:lnTo>
                  <a:lnTo>
                    <a:pt x="0" y="668020"/>
                  </a:lnTo>
                  <a:lnTo>
                    <a:pt x="668020" y="334010"/>
                  </a:lnTo>
                  <a:close/>
                </a:path>
              </a:pathLst>
            </a:custGeom>
            <a:solidFill>
              <a:srgbClr val="000000"/>
            </a:solid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528195" y="251678"/>
            <a:ext cx="17231611" cy="9843501"/>
            <a:chOff x="0" y="0"/>
            <a:chExt cx="4538367" cy="2592527"/>
          </a:xfrm>
        </p:grpSpPr>
        <p:sp>
          <p:nvSpPr>
            <p:cNvPr id="4" name="Freeform 4"/>
            <p:cNvSpPr/>
            <p:nvPr/>
          </p:nvSpPr>
          <p:spPr>
            <a:xfrm>
              <a:off x="0" y="0"/>
              <a:ext cx="4538367" cy="2592527"/>
            </a:xfrm>
            <a:custGeom>
              <a:avLst/>
              <a:gdLst/>
              <a:ahLst/>
              <a:cxnLst/>
              <a:rect l="l" t="t" r="r" b="b"/>
              <a:pathLst>
                <a:path w="4538367" h="2592527">
                  <a:moveTo>
                    <a:pt x="0" y="0"/>
                  </a:moveTo>
                  <a:lnTo>
                    <a:pt x="4538367" y="0"/>
                  </a:lnTo>
                  <a:lnTo>
                    <a:pt x="4538367" y="2592527"/>
                  </a:lnTo>
                  <a:lnTo>
                    <a:pt x="0" y="2592527"/>
                  </a:lnTo>
                  <a:close/>
                </a:path>
              </a:pathLst>
            </a:custGeom>
            <a:solidFill>
              <a:srgbClr val="FEFEFE"/>
            </a:solidFill>
          </p:spPr>
          <p:txBody>
            <a:bodyPr/>
            <a:lstStyle/>
            <a:p>
              <a:endParaRPr lang="en-US" dirty="0"/>
            </a:p>
          </p:txBody>
        </p:sp>
        <p:sp>
          <p:nvSpPr>
            <p:cNvPr id="5" name="TextBox 5"/>
            <p:cNvSpPr txBox="1"/>
            <p:nvPr/>
          </p:nvSpPr>
          <p:spPr>
            <a:xfrm>
              <a:off x="0" y="57150"/>
              <a:ext cx="4538367" cy="253537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10534263" y="9258300"/>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rot="724552">
            <a:off x="14541995" y="6668077"/>
            <a:ext cx="2428179" cy="2158045"/>
          </a:xfrm>
          <a:custGeom>
            <a:avLst/>
            <a:gdLst/>
            <a:ahLst/>
            <a:cxnLst/>
            <a:rect l="l" t="t" r="r" b="b"/>
            <a:pathLst>
              <a:path w="2428179" h="2158045">
                <a:moveTo>
                  <a:pt x="0" y="0"/>
                </a:moveTo>
                <a:lnTo>
                  <a:pt x="2428179" y="0"/>
                </a:lnTo>
                <a:lnTo>
                  <a:pt x="2428179" y="2158044"/>
                </a:lnTo>
                <a:lnTo>
                  <a:pt x="0" y="2158044"/>
                </a:lnTo>
                <a:lnTo>
                  <a:pt x="0" y="0"/>
                </a:lnTo>
                <a:close/>
              </a:path>
            </a:pathLst>
          </a:custGeom>
          <a:blipFill>
            <a:blip r:embed="rId5"/>
            <a:stretch>
              <a:fillRect/>
            </a:stretch>
          </a:blipFill>
        </p:spPr>
      </p:sp>
      <p:sp>
        <p:nvSpPr>
          <p:cNvPr id="10" name="TextBox 10"/>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1" name="TextBox 11"/>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2" name="TextBox 12"/>
          <p:cNvSpPr txBox="1"/>
          <p:nvPr/>
        </p:nvSpPr>
        <p:spPr>
          <a:xfrm>
            <a:off x="1217465" y="2338795"/>
            <a:ext cx="14538620" cy="813435"/>
          </a:xfrm>
          <a:prstGeom prst="rect">
            <a:avLst/>
          </a:prstGeom>
        </p:spPr>
        <p:txBody>
          <a:bodyPr lIns="0" tIns="0" rIns="0" bIns="0" rtlCol="0" anchor="t">
            <a:spAutoFit/>
          </a:bodyPr>
          <a:lstStyle/>
          <a:p>
            <a:pPr algn="l">
              <a:lnSpc>
                <a:spcPts val="5759"/>
              </a:lnSpc>
            </a:pPr>
            <a:r>
              <a:rPr lang="en-US" sz="7199" i="1" u="sng">
                <a:solidFill>
                  <a:srgbClr val="0D1C38"/>
                </a:solidFill>
                <a:latin typeface="Roca One Italics"/>
                <a:ea typeface="Roca One Italics"/>
                <a:cs typeface="Roca One Italics"/>
                <a:sym typeface="Roca One Italics"/>
              </a:rPr>
              <a:t> AI in academic writing pedagogy</a:t>
            </a:r>
          </a:p>
        </p:txBody>
      </p:sp>
      <p:sp>
        <p:nvSpPr>
          <p:cNvPr id="13" name="TextBox 13"/>
          <p:cNvSpPr txBox="1"/>
          <p:nvPr/>
        </p:nvSpPr>
        <p:spPr>
          <a:xfrm>
            <a:off x="3447670" y="4116806"/>
            <a:ext cx="7898024" cy="587376"/>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generate linguistically coherent prose</a:t>
            </a:r>
          </a:p>
        </p:txBody>
      </p:sp>
      <p:sp>
        <p:nvSpPr>
          <p:cNvPr id="14" name="TextBox 14"/>
          <p:cNvSpPr txBox="1"/>
          <p:nvPr/>
        </p:nvSpPr>
        <p:spPr>
          <a:xfrm>
            <a:off x="3447670" y="5308100"/>
            <a:ext cx="14443783" cy="587376"/>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assist with grammar correction, paraphrasing, and structural organization</a:t>
            </a:r>
          </a:p>
        </p:txBody>
      </p:sp>
      <p:sp>
        <p:nvSpPr>
          <p:cNvPr id="15" name="TextBox 15"/>
          <p:cNvSpPr txBox="1"/>
          <p:nvPr/>
        </p:nvSpPr>
        <p:spPr>
          <a:xfrm>
            <a:off x="3447670" y="6499394"/>
            <a:ext cx="11487530" cy="593111"/>
          </a:xfrm>
          <a:prstGeom prst="rect">
            <a:avLst/>
          </a:prstGeom>
        </p:spPr>
        <p:txBody>
          <a:bodyPr wrap="square" lIns="0" tIns="0" rIns="0" bIns="0" rtlCol="0" anchor="t">
            <a:spAutoFit/>
          </a:bodyPr>
          <a:lstStyle/>
          <a:p>
            <a:pPr>
              <a:lnSpc>
                <a:spcPts val="4899"/>
              </a:lnSpc>
              <a:spcBef>
                <a:spcPct val="0"/>
              </a:spcBef>
            </a:pPr>
            <a:r>
              <a:rPr lang="en-US" sz="3499" dirty="0">
                <a:solidFill>
                  <a:srgbClr val="000000"/>
                </a:solidFill>
                <a:latin typeface="Assistant"/>
                <a:ea typeface="Assistant"/>
                <a:cs typeface="Assistant"/>
                <a:sym typeface="Assistant"/>
              </a:rPr>
              <a:t>function as a drafting assistant </a:t>
            </a:r>
            <a:r>
              <a:rPr lang="en-US" sz="3600" dirty="0"/>
              <a:t>(</a:t>
            </a:r>
            <a:r>
              <a:rPr lang="en-US" sz="3600" dirty="0" err="1"/>
              <a:t>Kasneci</a:t>
            </a:r>
            <a:r>
              <a:rPr lang="en-US" sz="3600" dirty="0"/>
              <a:t> et al., 2023)</a:t>
            </a:r>
            <a:r>
              <a:rPr lang="en-US" sz="3600" dirty="0">
                <a:solidFill>
                  <a:srgbClr val="000000"/>
                </a:solidFill>
                <a:latin typeface="Assistant"/>
                <a:ea typeface="Assistant"/>
                <a:cs typeface="Assistant"/>
                <a:sym typeface="Assistant"/>
              </a:rPr>
              <a:t> </a:t>
            </a:r>
          </a:p>
        </p:txBody>
      </p:sp>
      <p:grpSp>
        <p:nvGrpSpPr>
          <p:cNvPr id="16" name="Group 16"/>
          <p:cNvGrpSpPr/>
          <p:nvPr/>
        </p:nvGrpSpPr>
        <p:grpSpPr>
          <a:xfrm>
            <a:off x="2230197" y="4010756"/>
            <a:ext cx="979826" cy="856626"/>
            <a:chOff x="0" y="0"/>
            <a:chExt cx="1062990" cy="1062990"/>
          </a:xfrm>
        </p:grpSpPr>
        <p:sp>
          <p:nvSpPr>
            <p:cNvPr id="17" name="Freeform 17"/>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8" name="Group 18"/>
          <p:cNvGrpSpPr/>
          <p:nvPr/>
        </p:nvGrpSpPr>
        <p:grpSpPr>
          <a:xfrm>
            <a:off x="2230197" y="5143500"/>
            <a:ext cx="979826" cy="856626"/>
            <a:chOff x="0" y="0"/>
            <a:chExt cx="1062990" cy="1062990"/>
          </a:xfrm>
        </p:grpSpPr>
        <p:sp>
          <p:nvSpPr>
            <p:cNvPr id="19" name="Freeform 19"/>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20" name="Group 20"/>
          <p:cNvGrpSpPr/>
          <p:nvPr/>
        </p:nvGrpSpPr>
        <p:grpSpPr>
          <a:xfrm>
            <a:off x="2230197" y="6276244"/>
            <a:ext cx="979826" cy="856626"/>
            <a:chOff x="0" y="0"/>
            <a:chExt cx="1062990" cy="1062990"/>
          </a:xfrm>
        </p:grpSpPr>
        <p:sp>
          <p:nvSpPr>
            <p:cNvPr id="21" name="Freeform 21"/>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659843" y="443499"/>
            <a:ext cx="17231611" cy="9843501"/>
            <a:chOff x="0" y="0"/>
            <a:chExt cx="4538367" cy="2592527"/>
          </a:xfrm>
        </p:grpSpPr>
        <p:sp>
          <p:nvSpPr>
            <p:cNvPr id="4" name="Freeform 4"/>
            <p:cNvSpPr/>
            <p:nvPr/>
          </p:nvSpPr>
          <p:spPr>
            <a:xfrm>
              <a:off x="0" y="0"/>
              <a:ext cx="4538367" cy="2592527"/>
            </a:xfrm>
            <a:custGeom>
              <a:avLst/>
              <a:gdLst/>
              <a:ahLst/>
              <a:cxnLst/>
              <a:rect l="l" t="t" r="r" b="b"/>
              <a:pathLst>
                <a:path w="4538367" h="2592527">
                  <a:moveTo>
                    <a:pt x="0" y="0"/>
                  </a:moveTo>
                  <a:lnTo>
                    <a:pt x="4538367" y="0"/>
                  </a:lnTo>
                  <a:lnTo>
                    <a:pt x="4538367" y="2592527"/>
                  </a:lnTo>
                  <a:lnTo>
                    <a:pt x="0" y="2592527"/>
                  </a:lnTo>
                  <a:close/>
                </a:path>
              </a:pathLst>
            </a:custGeom>
            <a:solidFill>
              <a:srgbClr val="FEFEFE"/>
            </a:solidFill>
          </p:spPr>
          <p:txBody>
            <a:bodyPr/>
            <a:lstStyle/>
            <a:p>
              <a:endParaRPr lang="en-US" dirty="0"/>
            </a:p>
          </p:txBody>
        </p:sp>
        <p:sp>
          <p:nvSpPr>
            <p:cNvPr id="5" name="TextBox 5"/>
            <p:cNvSpPr txBox="1"/>
            <p:nvPr/>
          </p:nvSpPr>
          <p:spPr>
            <a:xfrm>
              <a:off x="0" y="57150"/>
              <a:ext cx="4538367" cy="253537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5820041" y="9044634"/>
            <a:ext cx="6036256" cy="3303478"/>
          </a:xfrm>
          <a:custGeom>
            <a:avLst/>
            <a:gdLst/>
            <a:ahLst/>
            <a:cxnLst/>
            <a:rect l="l" t="t" r="r" b="b"/>
            <a:pathLst>
              <a:path w="6036256" h="3303478">
                <a:moveTo>
                  <a:pt x="0" y="0"/>
                </a:moveTo>
                <a:lnTo>
                  <a:pt x="6036257" y="0"/>
                </a:lnTo>
                <a:lnTo>
                  <a:pt x="6036257"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rot="876008">
            <a:off x="15791786" y="7460984"/>
            <a:ext cx="1844101" cy="2263963"/>
          </a:xfrm>
          <a:custGeom>
            <a:avLst/>
            <a:gdLst/>
            <a:ahLst/>
            <a:cxnLst/>
            <a:rect l="l" t="t" r="r" b="b"/>
            <a:pathLst>
              <a:path w="1844101" h="2263963">
                <a:moveTo>
                  <a:pt x="0" y="0"/>
                </a:moveTo>
                <a:lnTo>
                  <a:pt x="1844101" y="0"/>
                </a:lnTo>
                <a:lnTo>
                  <a:pt x="1844101" y="2263964"/>
                </a:lnTo>
                <a:lnTo>
                  <a:pt x="0" y="2263964"/>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0" name="TextBox 10"/>
          <p:cNvSpPr txBox="1"/>
          <p:nvPr/>
        </p:nvSpPr>
        <p:spPr>
          <a:xfrm>
            <a:off x="2295245" y="2153995"/>
            <a:ext cx="9559952" cy="813493"/>
          </a:xfrm>
          <a:prstGeom prst="rect">
            <a:avLst/>
          </a:prstGeom>
        </p:spPr>
        <p:txBody>
          <a:bodyPr lIns="0" tIns="0" rIns="0" bIns="0" rtlCol="0" anchor="t">
            <a:spAutoFit/>
          </a:bodyPr>
          <a:lstStyle/>
          <a:p>
            <a:pPr algn="l">
              <a:lnSpc>
                <a:spcPts val="5760"/>
              </a:lnSpc>
            </a:pPr>
            <a:r>
              <a:rPr lang="en-US" sz="7201" i="1" u="sng">
                <a:solidFill>
                  <a:srgbClr val="0D1C38"/>
                </a:solidFill>
                <a:latin typeface="Roca One Italics"/>
                <a:ea typeface="Roca One Italics"/>
                <a:cs typeface="Roca One Italics"/>
                <a:sym typeface="Roca One Italics"/>
              </a:rPr>
              <a:t>AI drawbacks:</a:t>
            </a:r>
          </a:p>
        </p:txBody>
      </p:sp>
      <p:sp>
        <p:nvSpPr>
          <p:cNvPr id="11" name="TextBox 11"/>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2" name="TextBox 12"/>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3" name="TextBox 13"/>
          <p:cNvSpPr txBox="1"/>
          <p:nvPr/>
        </p:nvSpPr>
        <p:spPr>
          <a:xfrm>
            <a:off x="2604212" y="3807679"/>
            <a:ext cx="13079577" cy="587376"/>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Does not possess semantic intentionality or communicative awareness</a:t>
            </a:r>
          </a:p>
        </p:txBody>
      </p:sp>
      <p:sp>
        <p:nvSpPr>
          <p:cNvPr id="14" name="TextBox 14"/>
          <p:cNvSpPr txBox="1"/>
          <p:nvPr/>
        </p:nvSpPr>
        <p:spPr>
          <a:xfrm>
            <a:off x="2604212" y="5108889"/>
            <a:ext cx="14249978" cy="1217769"/>
          </a:xfrm>
          <a:prstGeom prst="rect">
            <a:avLst/>
          </a:prstGeom>
        </p:spPr>
        <p:txBody>
          <a:bodyPr lIns="0" tIns="0" rIns="0" bIns="0" rtlCol="0" anchor="t">
            <a:spAutoFit/>
          </a:bodyPr>
          <a:lstStyle/>
          <a:p>
            <a:pPr algn="l">
              <a:lnSpc>
                <a:spcPts val="4899"/>
              </a:lnSpc>
              <a:spcBef>
                <a:spcPct val="0"/>
              </a:spcBef>
            </a:pPr>
            <a:r>
              <a:rPr lang="en-US" sz="3499" dirty="0">
                <a:solidFill>
                  <a:srgbClr val="000000"/>
                </a:solidFill>
                <a:latin typeface="Assistant"/>
                <a:ea typeface="Assistant"/>
                <a:cs typeface="Assistant"/>
                <a:sym typeface="Assistant"/>
              </a:rPr>
              <a:t>Weaken/</a:t>
            </a:r>
            <a:r>
              <a:rPr lang="en-US" sz="3499" b="1" dirty="0">
                <a:solidFill>
                  <a:srgbClr val="000000"/>
                </a:solidFill>
                <a:latin typeface="Assistant"/>
                <a:ea typeface="Assistant"/>
                <a:cs typeface="Assistant"/>
                <a:sym typeface="Assistant"/>
              </a:rPr>
              <a:t>Eradicate </a:t>
            </a:r>
            <a:r>
              <a:rPr lang="en-US" sz="3499" dirty="0">
                <a:solidFill>
                  <a:srgbClr val="000000"/>
                </a:solidFill>
                <a:latin typeface="Assistant"/>
                <a:ea typeface="Assistant"/>
                <a:cs typeface="Assistant"/>
                <a:sym typeface="Assistant"/>
              </a:rPr>
              <a:t>learners’ critical thinking, rhetorical awareness, and authorial voice </a:t>
            </a:r>
          </a:p>
        </p:txBody>
      </p:sp>
      <p:sp>
        <p:nvSpPr>
          <p:cNvPr id="15" name="TextBox 15"/>
          <p:cNvSpPr txBox="1"/>
          <p:nvPr/>
        </p:nvSpPr>
        <p:spPr>
          <a:xfrm>
            <a:off x="2604212" y="6380808"/>
            <a:ext cx="15676490" cy="1217769"/>
          </a:xfrm>
          <a:prstGeom prst="rect">
            <a:avLst/>
          </a:prstGeom>
        </p:spPr>
        <p:txBody>
          <a:bodyPr lIns="0" tIns="0" rIns="0" bIns="0" rtlCol="0" anchor="t">
            <a:spAutoFit/>
          </a:bodyPr>
          <a:lstStyle/>
          <a:p>
            <a:pPr algn="l">
              <a:lnSpc>
                <a:spcPts val="4899"/>
              </a:lnSpc>
              <a:spcBef>
                <a:spcPct val="0"/>
              </a:spcBef>
            </a:pPr>
            <a:r>
              <a:rPr lang="en-US" sz="3499" dirty="0">
                <a:solidFill>
                  <a:srgbClr val="000000"/>
                </a:solidFill>
                <a:latin typeface="Assistant"/>
                <a:ea typeface="Assistant"/>
                <a:cs typeface="Assistant"/>
                <a:sym typeface="Assistant"/>
              </a:rPr>
              <a:t>Raise concerns regarding plagiarism, authorship ambiguity, and academic </a:t>
            </a:r>
          </a:p>
          <a:p>
            <a:pPr>
              <a:lnSpc>
                <a:spcPts val="4899"/>
              </a:lnSpc>
              <a:spcBef>
                <a:spcPct val="0"/>
              </a:spcBef>
            </a:pPr>
            <a:r>
              <a:rPr lang="en-US" sz="3499" dirty="0">
                <a:solidFill>
                  <a:srgbClr val="000000"/>
                </a:solidFill>
                <a:latin typeface="Assistant"/>
                <a:ea typeface="Assistant"/>
                <a:cs typeface="Assistant"/>
                <a:sym typeface="Assistant"/>
              </a:rPr>
              <a:t>Integrity </a:t>
            </a:r>
            <a:r>
              <a:rPr lang="en-US" sz="3600" dirty="0"/>
              <a:t>(Bender et al., 2021)</a:t>
            </a:r>
            <a:endParaRPr lang="en-US" sz="3600" dirty="0">
              <a:solidFill>
                <a:srgbClr val="000000"/>
              </a:solidFill>
              <a:latin typeface="Assistant"/>
              <a:ea typeface="Assistant"/>
              <a:cs typeface="Assistant"/>
              <a:sym typeface="Assistant"/>
            </a:endParaRPr>
          </a:p>
        </p:txBody>
      </p:sp>
      <p:grpSp>
        <p:nvGrpSpPr>
          <p:cNvPr id="16" name="Group 16"/>
          <p:cNvGrpSpPr/>
          <p:nvPr/>
        </p:nvGrpSpPr>
        <p:grpSpPr>
          <a:xfrm>
            <a:off x="1992551" y="3931006"/>
            <a:ext cx="455095" cy="397872"/>
            <a:chOff x="0" y="0"/>
            <a:chExt cx="1062990" cy="1062990"/>
          </a:xfrm>
        </p:grpSpPr>
        <p:sp>
          <p:nvSpPr>
            <p:cNvPr id="17" name="Freeform 17"/>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8" name="Group 18"/>
          <p:cNvGrpSpPr/>
          <p:nvPr/>
        </p:nvGrpSpPr>
        <p:grpSpPr>
          <a:xfrm>
            <a:off x="1992551" y="5232215"/>
            <a:ext cx="455095" cy="397872"/>
            <a:chOff x="0" y="0"/>
            <a:chExt cx="1062990" cy="1062990"/>
          </a:xfrm>
        </p:grpSpPr>
        <p:sp>
          <p:nvSpPr>
            <p:cNvPr id="19" name="Freeform 19"/>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20" name="Group 20"/>
          <p:cNvGrpSpPr/>
          <p:nvPr/>
        </p:nvGrpSpPr>
        <p:grpSpPr>
          <a:xfrm>
            <a:off x="1992551" y="6533425"/>
            <a:ext cx="455095" cy="397872"/>
            <a:chOff x="0" y="0"/>
            <a:chExt cx="1062990" cy="1062990"/>
          </a:xfrm>
        </p:grpSpPr>
        <p:sp>
          <p:nvSpPr>
            <p:cNvPr id="21" name="Freeform 21"/>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659843" y="443499"/>
            <a:ext cx="17231611" cy="9843501"/>
            <a:chOff x="0" y="0"/>
            <a:chExt cx="4538367" cy="2592527"/>
          </a:xfrm>
        </p:grpSpPr>
        <p:sp>
          <p:nvSpPr>
            <p:cNvPr id="4" name="Freeform 4"/>
            <p:cNvSpPr/>
            <p:nvPr/>
          </p:nvSpPr>
          <p:spPr>
            <a:xfrm>
              <a:off x="0" y="0"/>
              <a:ext cx="4538367" cy="2592527"/>
            </a:xfrm>
            <a:custGeom>
              <a:avLst/>
              <a:gdLst/>
              <a:ahLst/>
              <a:cxnLst/>
              <a:rect l="l" t="t" r="r" b="b"/>
              <a:pathLst>
                <a:path w="4538367" h="2592527">
                  <a:moveTo>
                    <a:pt x="0" y="0"/>
                  </a:moveTo>
                  <a:lnTo>
                    <a:pt x="4538367" y="0"/>
                  </a:lnTo>
                  <a:lnTo>
                    <a:pt x="4538367" y="2592527"/>
                  </a:lnTo>
                  <a:lnTo>
                    <a:pt x="0" y="2592527"/>
                  </a:lnTo>
                  <a:close/>
                </a:path>
              </a:pathLst>
            </a:custGeom>
            <a:solidFill>
              <a:srgbClr val="FEFEFE"/>
            </a:solidFill>
          </p:spPr>
        </p:sp>
        <p:sp>
          <p:nvSpPr>
            <p:cNvPr id="5" name="TextBox 5"/>
            <p:cNvSpPr txBox="1"/>
            <p:nvPr/>
          </p:nvSpPr>
          <p:spPr>
            <a:xfrm>
              <a:off x="0" y="57150"/>
              <a:ext cx="4538367" cy="253537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7436047" y="9257547"/>
            <a:ext cx="4907278" cy="2685619"/>
          </a:xfrm>
          <a:custGeom>
            <a:avLst/>
            <a:gdLst/>
            <a:ahLst/>
            <a:cxnLst/>
            <a:rect l="l" t="t" r="r" b="b"/>
            <a:pathLst>
              <a:path w="4907278" h="2685619">
                <a:moveTo>
                  <a:pt x="0" y="0"/>
                </a:moveTo>
                <a:lnTo>
                  <a:pt x="4907277" y="0"/>
                </a:lnTo>
                <a:lnTo>
                  <a:pt x="4907277" y="2685620"/>
                </a:lnTo>
                <a:lnTo>
                  <a:pt x="0" y="2685620"/>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9" name="Group 9"/>
          <p:cNvGrpSpPr/>
          <p:nvPr/>
        </p:nvGrpSpPr>
        <p:grpSpPr>
          <a:xfrm>
            <a:off x="2735860" y="5172756"/>
            <a:ext cx="455095" cy="397872"/>
            <a:chOff x="0" y="0"/>
            <a:chExt cx="1062990" cy="1062990"/>
          </a:xfrm>
        </p:grpSpPr>
        <p:sp>
          <p:nvSpPr>
            <p:cNvPr id="10" name="Freeform 10"/>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1" name="Group 11"/>
          <p:cNvGrpSpPr/>
          <p:nvPr/>
        </p:nvGrpSpPr>
        <p:grpSpPr>
          <a:xfrm>
            <a:off x="2735860" y="6326237"/>
            <a:ext cx="455095" cy="397872"/>
            <a:chOff x="0" y="0"/>
            <a:chExt cx="1062990" cy="1062990"/>
          </a:xfrm>
        </p:grpSpPr>
        <p:sp>
          <p:nvSpPr>
            <p:cNvPr id="12" name="Freeform 12"/>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3" name="Group 13"/>
          <p:cNvGrpSpPr/>
          <p:nvPr/>
        </p:nvGrpSpPr>
        <p:grpSpPr>
          <a:xfrm>
            <a:off x="2735860" y="7479719"/>
            <a:ext cx="455095" cy="397872"/>
            <a:chOff x="0" y="0"/>
            <a:chExt cx="1062990" cy="1062990"/>
          </a:xfrm>
        </p:grpSpPr>
        <p:sp>
          <p:nvSpPr>
            <p:cNvPr id="14" name="Freeform 14"/>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5" name="Freeform 15"/>
          <p:cNvSpPr/>
          <p:nvPr/>
        </p:nvSpPr>
        <p:spPr>
          <a:xfrm>
            <a:off x="16713396" y="7019950"/>
            <a:ext cx="5390884" cy="1715281"/>
          </a:xfrm>
          <a:custGeom>
            <a:avLst/>
            <a:gdLst/>
            <a:ahLst/>
            <a:cxnLst/>
            <a:rect l="l" t="t" r="r" b="b"/>
            <a:pathLst>
              <a:path w="5390884" h="1715281">
                <a:moveTo>
                  <a:pt x="0" y="0"/>
                </a:moveTo>
                <a:lnTo>
                  <a:pt x="5390883" y="0"/>
                </a:lnTo>
                <a:lnTo>
                  <a:pt x="5390883" y="1715282"/>
                </a:lnTo>
                <a:lnTo>
                  <a:pt x="0" y="1715282"/>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6" name="Freeform 16"/>
          <p:cNvSpPr/>
          <p:nvPr/>
        </p:nvSpPr>
        <p:spPr>
          <a:xfrm>
            <a:off x="12961265" y="983960"/>
            <a:ext cx="1400609" cy="1232536"/>
          </a:xfrm>
          <a:custGeom>
            <a:avLst/>
            <a:gdLst/>
            <a:ahLst/>
            <a:cxnLst/>
            <a:rect l="l" t="t" r="r" b="b"/>
            <a:pathLst>
              <a:path w="1400609" h="1232536">
                <a:moveTo>
                  <a:pt x="0" y="0"/>
                </a:moveTo>
                <a:lnTo>
                  <a:pt x="1400609" y="0"/>
                </a:lnTo>
                <a:lnTo>
                  <a:pt x="1400609" y="1232537"/>
                </a:lnTo>
                <a:lnTo>
                  <a:pt x="0" y="123253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7" name="TextBox 17"/>
          <p:cNvSpPr txBox="1"/>
          <p:nvPr/>
        </p:nvSpPr>
        <p:spPr>
          <a:xfrm>
            <a:off x="2223244" y="2409415"/>
            <a:ext cx="13079577" cy="138430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Assistant"/>
                <a:ea typeface="Assistant"/>
                <a:cs typeface="Assistant"/>
                <a:sym typeface="Assistant"/>
              </a:rPr>
              <a:t>focuses on controlled manipulation of syntactic and grammatical forms including:</a:t>
            </a:r>
          </a:p>
        </p:txBody>
      </p:sp>
      <p:sp>
        <p:nvSpPr>
          <p:cNvPr id="18" name="Freeform 18"/>
          <p:cNvSpPr/>
          <p:nvPr/>
        </p:nvSpPr>
        <p:spPr>
          <a:xfrm rot="1227684">
            <a:off x="13661570" y="1599155"/>
            <a:ext cx="1400609" cy="1232536"/>
          </a:xfrm>
          <a:custGeom>
            <a:avLst/>
            <a:gdLst/>
            <a:ahLst/>
            <a:cxnLst/>
            <a:rect l="l" t="t" r="r" b="b"/>
            <a:pathLst>
              <a:path w="1400609" h="1232536">
                <a:moveTo>
                  <a:pt x="0" y="0"/>
                </a:moveTo>
                <a:lnTo>
                  <a:pt x="1400609" y="0"/>
                </a:lnTo>
                <a:lnTo>
                  <a:pt x="1400609" y="1232537"/>
                </a:lnTo>
                <a:lnTo>
                  <a:pt x="0" y="123253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9" name="TextBox 19"/>
          <p:cNvSpPr txBox="1"/>
          <p:nvPr/>
        </p:nvSpPr>
        <p:spPr>
          <a:xfrm>
            <a:off x="1028700" y="1304925"/>
            <a:ext cx="10799990" cy="813493"/>
          </a:xfrm>
          <a:prstGeom prst="rect">
            <a:avLst/>
          </a:prstGeom>
        </p:spPr>
        <p:txBody>
          <a:bodyPr lIns="0" tIns="0" rIns="0" bIns="0" rtlCol="0" anchor="t">
            <a:spAutoFit/>
          </a:bodyPr>
          <a:lstStyle/>
          <a:p>
            <a:pPr algn="l">
              <a:lnSpc>
                <a:spcPts val="5760"/>
              </a:lnSpc>
            </a:pPr>
            <a:r>
              <a:rPr lang="en-US" sz="7201" i="1" u="sng">
                <a:solidFill>
                  <a:srgbClr val="0D1C38"/>
                </a:solidFill>
                <a:latin typeface="Roca One Italics"/>
                <a:ea typeface="Roca One Italics"/>
                <a:cs typeface="Roca One Italics"/>
                <a:sym typeface="Roca One Italics"/>
              </a:rPr>
              <a:t>Structural translation</a:t>
            </a:r>
          </a:p>
        </p:txBody>
      </p:sp>
      <p:sp>
        <p:nvSpPr>
          <p:cNvPr id="20" name="TextBox 20"/>
          <p:cNvSpPr txBox="1"/>
          <p:nvPr/>
        </p:nvSpPr>
        <p:spPr>
          <a:xfrm>
            <a:off x="659843" y="9303667"/>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22" name="TextBox 22"/>
          <p:cNvSpPr txBox="1"/>
          <p:nvPr/>
        </p:nvSpPr>
        <p:spPr>
          <a:xfrm>
            <a:off x="3583947" y="4993867"/>
            <a:ext cx="2236094"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Assistant"/>
                <a:ea typeface="Assistant"/>
                <a:cs typeface="Assistant"/>
                <a:sym typeface="Assistant"/>
              </a:rPr>
              <a:t>Inversion </a:t>
            </a:r>
          </a:p>
        </p:txBody>
      </p:sp>
      <p:sp>
        <p:nvSpPr>
          <p:cNvPr id="23" name="TextBox 23"/>
          <p:cNvSpPr txBox="1"/>
          <p:nvPr/>
        </p:nvSpPr>
        <p:spPr>
          <a:xfrm>
            <a:off x="3583947" y="6147348"/>
            <a:ext cx="4472189"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Assistant"/>
                <a:ea typeface="Assistant"/>
                <a:cs typeface="Assistant"/>
                <a:sym typeface="Assistant"/>
              </a:rPr>
              <a:t>Cleft constructions</a:t>
            </a:r>
          </a:p>
        </p:txBody>
      </p:sp>
      <p:sp>
        <p:nvSpPr>
          <p:cNvPr id="24" name="TextBox 24"/>
          <p:cNvSpPr txBox="1"/>
          <p:nvPr/>
        </p:nvSpPr>
        <p:spPr>
          <a:xfrm>
            <a:off x="9889685" y="4993867"/>
            <a:ext cx="4472189"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Assistant"/>
                <a:ea typeface="Assistant"/>
                <a:cs typeface="Assistant"/>
                <a:sym typeface="Assistant"/>
              </a:rPr>
              <a:t>Modality shifts </a:t>
            </a:r>
          </a:p>
        </p:txBody>
      </p:sp>
      <p:sp>
        <p:nvSpPr>
          <p:cNvPr id="25" name="TextBox 25"/>
          <p:cNvSpPr txBox="1"/>
          <p:nvPr/>
        </p:nvSpPr>
        <p:spPr>
          <a:xfrm>
            <a:off x="3583947" y="7303049"/>
            <a:ext cx="4472189"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Assistant"/>
                <a:ea typeface="Assistant"/>
                <a:cs typeface="Assistant"/>
                <a:sym typeface="Assistant"/>
              </a:rPr>
              <a:t>Participle clauses</a:t>
            </a:r>
          </a:p>
        </p:txBody>
      </p:sp>
      <p:sp>
        <p:nvSpPr>
          <p:cNvPr id="26" name="TextBox 26"/>
          <p:cNvSpPr txBox="1"/>
          <p:nvPr/>
        </p:nvSpPr>
        <p:spPr>
          <a:xfrm>
            <a:off x="9889685" y="6147348"/>
            <a:ext cx="4472189" cy="679451"/>
          </a:xfrm>
          <a:prstGeom prst="rect">
            <a:avLst/>
          </a:prstGeom>
        </p:spPr>
        <p:txBody>
          <a:bodyPr lIns="0" tIns="0" rIns="0" bIns="0" rtlCol="0" anchor="t">
            <a:spAutoFit/>
          </a:bodyPr>
          <a:lstStyle/>
          <a:p>
            <a:pPr algn="l">
              <a:lnSpc>
                <a:spcPts val="5599"/>
              </a:lnSpc>
              <a:spcBef>
                <a:spcPct val="0"/>
              </a:spcBef>
            </a:pPr>
            <a:r>
              <a:rPr lang="en-US" sz="3999" dirty="0">
                <a:solidFill>
                  <a:srgbClr val="000000"/>
                </a:solidFill>
                <a:latin typeface="Assistant"/>
                <a:ea typeface="Assistant"/>
                <a:cs typeface="Assistant"/>
                <a:sym typeface="Assistant"/>
              </a:rPr>
              <a:t>Nominalization</a:t>
            </a:r>
          </a:p>
        </p:txBody>
      </p:sp>
      <p:grpSp>
        <p:nvGrpSpPr>
          <p:cNvPr id="27" name="Group 27"/>
          <p:cNvGrpSpPr/>
          <p:nvPr/>
        </p:nvGrpSpPr>
        <p:grpSpPr>
          <a:xfrm>
            <a:off x="9144000" y="5070067"/>
            <a:ext cx="455095" cy="397872"/>
            <a:chOff x="0" y="0"/>
            <a:chExt cx="1062990" cy="1062990"/>
          </a:xfrm>
        </p:grpSpPr>
        <p:sp>
          <p:nvSpPr>
            <p:cNvPr id="28" name="Freeform 28"/>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29" name="Group 29"/>
          <p:cNvGrpSpPr/>
          <p:nvPr/>
        </p:nvGrpSpPr>
        <p:grpSpPr>
          <a:xfrm>
            <a:off x="9144000" y="6326237"/>
            <a:ext cx="455095" cy="397872"/>
            <a:chOff x="0" y="0"/>
            <a:chExt cx="1062990" cy="1062990"/>
          </a:xfrm>
        </p:grpSpPr>
        <p:sp>
          <p:nvSpPr>
            <p:cNvPr id="30" name="Freeform 30"/>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6F1CC7-821D-C6F0-E104-58D45B1D48CD}"/>
              </a:ext>
            </a:extLst>
          </p:cNvPr>
          <p:cNvSpPr txBox="1"/>
          <p:nvPr/>
        </p:nvSpPr>
        <p:spPr>
          <a:xfrm>
            <a:off x="1600200" y="1943100"/>
            <a:ext cx="12573000" cy="4524315"/>
          </a:xfrm>
          <a:prstGeom prst="rect">
            <a:avLst/>
          </a:prstGeom>
          <a:noFill/>
        </p:spPr>
        <p:txBody>
          <a:bodyPr wrap="square">
            <a:spAutoFit/>
          </a:bodyPr>
          <a:lstStyle/>
          <a:p>
            <a:pPr>
              <a:buNone/>
            </a:pPr>
            <a:r>
              <a:rPr lang="en-US" sz="4800" b="1" dirty="0"/>
              <a:t>Action-focused:</a:t>
            </a:r>
            <a:r>
              <a:rPr lang="en-US" sz="4800" dirty="0"/>
              <a:t> We need to </a:t>
            </a:r>
            <a:r>
              <a:rPr lang="en-US" sz="4800" b="1" dirty="0"/>
              <a:t>investigate</a:t>
            </a:r>
            <a:r>
              <a:rPr lang="en-US" sz="4800" dirty="0"/>
              <a:t> how AI </a:t>
            </a:r>
            <a:r>
              <a:rPr lang="en-US" sz="4800" b="1" dirty="0"/>
              <a:t>affects</a:t>
            </a:r>
            <a:r>
              <a:rPr lang="en-US" sz="4800" dirty="0"/>
              <a:t> student learning. </a:t>
            </a:r>
            <a:br>
              <a:rPr lang="en-US" sz="4800" dirty="0"/>
            </a:br>
            <a:br>
              <a:rPr lang="en-US" sz="4800" dirty="0"/>
            </a:br>
            <a:endParaRPr lang="en-US" sz="4800" dirty="0"/>
          </a:p>
          <a:p>
            <a:pPr>
              <a:buNone/>
            </a:pPr>
            <a:r>
              <a:rPr lang="en-US" sz="4800" b="1" dirty="0"/>
              <a:t>Nominalized version:</a:t>
            </a:r>
            <a:r>
              <a:rPr lang="en-US" sz="4800" dirty="0"/>
              <a:t> An </a:t>
            </a:r>
            <a:r>
              <a:rPr lang="en-US" sz="4800" b="1" dirty="0"/>
              <a:t>investigation</a:t>
            </a:r>
            <a:r>
              <a:rPr lang="en-US" sz="4800" dirty="0"/>
              <a:t> into the </a:t>
            </a:r>
            <a:r>
              <a:rPr lang="en-US" sz="4800" b="1" dirty="0"/>
              <a:t>effects</a:t>
            </a:r>
            <a:r>
              <a:rPr lang="en-US" sz="4800" dirty="0"/>
              <a:t> of AI on student learning is necessary.</a:t>
            </a:r>
          </a:p>
        </p:txBody>
      </p:sp>
    </p:spTree>
    <p:extLst>
      <p:ext uri="{BB962C8B-B14F-4D97-AF65-F5344CB8AC3E}">
        <p14:creationId xmlns:p14="http://schemas.microsoft.com/office/powerpoint/2010/main" val="136223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flipH="1" flipV="1">
            <a:off x="16956847" y="-3346688"/>
            <a:ext cx="8623491" cy="8750775"/>
          </a:xfrm>
          <a:custGeom>
            <a:avLst/>
            <a:gdLst/>
            <a:ahLst/>
            <a:cxnLst/>
            <a:rect l="l" t="t" r="r" b="b"/>
            <a:pathLst>
              <a:path w="8623491" h="8750775">
                <a:moveTo>
                  <a:pt x="8623491" y="8750776"/>
                </a:moveTo>
                <a:lnTo>
                  <a:pt x="0" y="8750776"/>
                </a:lnTo>
                <a:lnTo>
                  <a:pt x="0" y="0"/>
                </a:lnTo>
                <a:lnTo>
                  <a:pt x="8623491" y="0"/>
                </a:lnTo>
                <a:lnTo>
                  <a:pt x="8623491" y="8750776"/>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7202969"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10800000">
            <a:off x="7316091" y="9587656"/>
            <a:ext cx="5531806" cy="3027407"/>
          </a:xfrm>
          <a:custGeom>
            <a:avLst/>
            <a:gdLst/>
            <a:ahLst/>
            <a:cxnLst/>
            <a:rect l="l" t="t" r="r" b="b"/>
            <a:pathLst>
              <a:path w="5531806" h="3027407">
                <a:moveTo>
                  <a:pt x="0" y="0"/>
                </a:moveTo>
                <a:lnTo>
                  <a:pt x="5531806" y="0"/>
                </a:lnTo>
                <a:lnTo>
                  <a:pt x="5531806" y="3027407"/>
                </a:lnTo>
                <a:lnTo>
                  <a:pt x="0" y="302740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11635797" y="538936"/>
            <a:ext cx="2424201" cy="2375717"/>
          </a:xfrm>
          <a:custGeom>
            <a:avLst/>
            <a:gdLst/>
            <a:ahLst/>
            <a:cxnLst/>
            <a:rect l="l" t="t" r="r" b="b"/>
            <a:pathLst>
              <a:path w="2424201" h="2375717">
                <a:moveTo>
                  <a:pt x="0" y="0"/>
                </a:moveTo>
                <a:lnTo>
                  <a:pt x="2424201" y="0"/>
                </a:lnTo>
                <a:lnTo>
                  <a:pt x="2424201" y="2375716"/>
                </a:lnTo>
                <a:lnTo>
                  <a:pt x="0" y="2375716"/>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TextBox 7"/>
          <p:cNvSpPr txBox="1"/>
          <p:nvPr/>
        </p:nvSpPr>
        <p:spPr>
          <a:xfrm>
            <a:off x="12847897" y="763310"/>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9" name="TextBox 9"/>
          <p:cNvSpPr txBox="1"/>
          <p:nvPr/>
        </p:nvSpPr>
        <p:spPr>
          <a:xfrm>
            <a:off x="320299" y="1624967"/>
            <a:ext cx="10449375" cy="813435"/>
          </a:xfrm>
          <a:prstGeom prst="rect">
            <a:avLst/>
          </a:prstGeom>
        </p:spPr>
        <p:txBody>
          <a:bodyPr lIns="0" tIns="0" rIns="0" bIns="0" rtlCol="0" anchor="t">
            <a:spAutoFit/>
          </a:bodyPr>
          <a:lstStyle/>
          <a:p>
            <a:pPr algn="l">
              <a:lnSpc>
                <a:spcPts val="5760"/>
              </a:lnSpc>
            </a:pPr>
            <a:r>
              <a:rPr lang="en-US" sz="7200" i="1" u="sng">
                <a:solidFill>
                  <a:srgbClr val="0E182F"/>
                </a:solidFill>
                <a:latin typeface="Roca One Italics"/>
                <a:ea typeface="Roca One Italics"/>
                <a:cs typeface="Roca One Italics"/>
                <a:sym typeface="Roca One Italics"/>
              </a:rPr>
              <a:t>Theoretical framework</a:t>
            </a:r>
          </a:p>
        </p:txBody>
      </p:sp>
      <p:sp>
        <p:nvSpPr>
          <p:cNvPr id="10" name="TextBox 10"/>
          <p:cNvSpPr txBox="1"/>
          <p:nvPr/>
        </p:nvSpPr>
        <p:spPr>
          <a:xfrm>
            <a:off x="2660736" y="3936999"/>
            <a:ext cx="13079577" cy="1256754"/>
          </a:xfrm>
          <a:prstGeom prst="rect">
            <a:avLst/>
          </a:prstGeom>
        </p:spPr>
        <p:txBody>
          <a:bodyPr lIns="0" tIns="0" rIns="0" bIns="0" rtlCol="0" anchor="t">
            <a:spAutoFit/>
          </a:bodyPr>
          <a:lstStyle/>
          <a:p>
            <a:pPr>
              <a:lnSpc>
                <a:spcPts val="4899"/>
              </a:lnSpc>
              <a:spcBef>
                <a:spcPct val="0"/>
              </a:spcBef>
            </a:pPr>
            <a:r>
              <a:rPr lang="en-US" sz="4400" dirty="0">
                <a:solidFill>
                  <a:srgbClr val="000000"/>
                </a:solidFill>
                <a:latin typeface="Assistant"/>
                <a:ea typeface="Assistant"/>
                <a:cs typeface="Assistant"/>
                <a:sym typeface="Assistant"/>
              </a:rPr>
              <a:t>Knowledge is constructed through interaction, dialogue, and shared problem-solving </a:t>
            </a:r>
            <a:r>
              <a:rPr lang="en-US" sz="4400" dirty="0"/>
              <a:t>(</a:t>
            </a:r>
            <a:r>
              <a:rPr lang="en-US" sz="4400" dirty="0" err="1"/>
              <a:t>Sweller</a:t>
            </a:r>
            <a:r>
              <a:rPr lang="en-US" sz="4400" dirty="0"/>
              <a:t> et al., 2019)</a:t>
            </a:r>
            <a:endParaRPr lang="en-US" sz="4400" dirty="0">
              <a:solidFill>
                <a:srgbClr val="000000"/>
              </a:solidFill>
              <a:latin typeface="Assistant"/>
              <a:ea typeface="Assistant"/>
              <a:cs typeface="Assistant"/>
              <a:sym typeface="Assistant"/>
            </a:endParaRPr>
          </a:p>
        </p:txBody>
      </p:sp>
      <p:sp>
        <p:nvSpPr>
          <p:cNvPr id="11" name="TextBox 11"/>
          <p:cNvSpPr txBox="1"/>
          <p:nvPr/>
        </p:nvSpPr>
        <p:spPr>
          <a:xfrm>
            <a:off x="1028700" y="2838452"/>
            <a:ext cx="9561139" cy="718145"/>
          </a:xfrm>
          <a:prstGeom prst="rect">
            <a:avLst/>
          </a:prstGeom>
        </p:spPr>
        <p:txBody>
          <a:bodyPr lIns="0" tIns="0" rIns="0" bIns="0" rtlCol="0" anchor="t">
            <a:spAutoFit/>
          </a:bodyPr>
          <a:lstStyle/>
          <a:p>
            <a:pPr algn="l">
              <a:lnSpc>
                <a:spcPts val="5599"/>
              </a:lnSpc>
              <a:spcBef>
                <a:spcPct val="0"/>
              </a:spcBef>
            </a:pPr>
            <a:r>
              <a:rPr lang="en-US" sz="4400" dirty="0">
                <a:solidFill>
                  <a:srgbClr val="000000"/>
                </a:solidFill>
                <a:latin typeface="Roca One"/>
                <a:ea typeface="Roca One"/>
                <a:cs typeface="Roca One"/>
                <a:sym typeface="Roca One"/>
              </a:rPr>
              <a:t>Social constructivist theory in TMT</a:t>
            </a:r>
          </a:p>
        </p:txBody>
      </p:sp>
      <p:sp>
        <p:nvSpPr>
          <p:cNvPr id="12" name="TextBox 12"/>
          <p:cNvSpPr txBox="1"/>
          <p:nvPr/>
        </p:nvSpPr>
        <p:spPr>
          <a:xfrm>
            <a:off x="2604212" y="5611392"/>
            <a:ext cx="13079577" cy="2513509"/>
          </a:xfrm>
          <a:prstGeom prst="rect">
            <a:avLst/>
          </a:prstGeom>
        </p:spPr>
        <p:txBody>
          <a:bodyPr lIns="0" tIns="0" rIns="0" bIns="0" rtlCol="0" anchor="t">
            <a:spAutoFit/>
          </a:bodyPr>
          <a:lstStyle/>
          <a:p>
            <a:pPr>
              <a:lnSpc>
                <a:spcPts val="4899"/>
              </a:lnSpc>
              <a:spcBef>
                <a:spcPct val="0"/>
              </a:spcBef>
            </a:pPr>
            <a:r>
              <a:rPr lang="en-US" sz="4400" dirty="0">
                <a:solidFill>
                  <a:srgbClr val="000000"/>
                </a:solidFill>
                <a:latin typeface="Assistant"/>
                <a:ea typeface="Assistant"/>
                <a:cs typeface="Assistant"/>
                <a:sym typeface="Assistant"/>
              </a:rPr>
              <a:t>AI-supported classrooms, technology can function as a mediational tool that stimulates discussion, comparison, and collaborative evaluation </a:t>
            </a:r>
            <a:r>
              <a:rPr lang="en-US" sz="4400" dirty="0"/>
              <a:t>(Paas et al., 2003)</a:t>
            </a:r>
            <a:endParaRPr lang="en-US" sz="4400" dirty="0">
              <a:solidFill>
                <a:srgbClr val="000000"/>
              </a:solidFill>
              <a:latin typeface="Assistant"/>
              <a:ea typeface="Assistant"/>
              <a:cs typeface="Assistant"/>
              <a:sym typeface="Assistant"/>
            </a:endParaRPr>
          </a:p>
        </p:txBody>
      </p:sp>
      <p:sp>
        <p:nvSpPr>
          <p:cNvPr id="13" name="TextBox 13"/>
          <p:cNvSpPr txBox="1"/>
          <p:nvPr/>
        </p:nvSpPr>
        <p:spPr>
          <a:xfrm>
            <a:off x="4050051" y="8182525"/>
            <a:ext cx="13079577" cy="1261692"/>
          </a:xfrm>
          <a:prstGeom prst="rect">
            <a:avLst/>
          </a:prstGeom>
        </p:spPr>
        <p:txBody>
          <a:bodyPr lIns="0" tIns="0" rIns="0" bIns="0" rtlCol="0" anchor="t">
            <a:spAutoFit/>
          </a:bodyPr>
          <a:lstStyle/>
          <a:p>
            <a:pPr algn="l">
              <a:lnSpc>
                <a:spcPts val="4899"/>
              </a:lnSpc>
              <a:spcBef>
                <a:spcPct val="0"/>
              </a:spcBef>
            </a:pPr>
            <a:r>
              <a:rPr lang="en-US" sz="4800" b="1" dirty="0">
                <a:solidFill>
                  <a:srgbClr val="000000"/>
                </a:solidFill>
                <a:latin typeface="Assistant Bold"/>
                <a:ea typeface="Assistant Bold"/>
                <a:cs typeface="Assistant Bold"/>
                <a:sym typeface="Assistant Bold"/>
              </a:rPr>
              <a:t>Fosters deeper engagement with linguistic form and meaning</a:t>
            </a:r>
            <a:r>
              <a:rPr lang="en-US" sz="3499" b="1" dirty="0">
                <a:solidFill>
                  <a:srgbClr val="000000"/>
                </a:solidFill>
                <a:latin typeface="Assistant Bold"/>
                <a:ea typeface="Assistant Bold"/>
                <a:cs typeface="Assistant Bold"/>
                <a:sym typeface="Assistant Bold"/>
              </a:rPr>
              <a:t>,</a:t>
            </a:r>
          </a:p>
        </p:txBody>
      </p:sp>
      <p:grpSp>
        <p:nvGrpSpPr>
          <p:cNvPr id="14" name="Group 14"/>
          <p:cNvGrpSpPr/>
          <p:nvPr/>
        </p:nvGrpSpPr>
        <p:grpSpPr>
          <a:xfrm rot="-10800000">
            <a:off x="2660736" y="8074525"/>
            <a:ext cx="1044926" cy="860527"/>
            <a:chOff x="0" y="0"/>
            <a:chExt cx="647700" cy="533400"/>
          </a:xfrm>
        </p:grpSpPr>
        <p:sp>
          <p:nvSpPr>
            <p:cNvPr id="15" name="Freeform 15"/>
            <p:cNvSpPr/>
            <p:nvPr/>
          </p:nvSpPr>
          <p:spPr>
            <a:xfrm>
              <a:off x="0" y="0"/>
              <a:ext cx="647700" cy="533400"/>
            </a:xfrm>
            <a:custGeom>
              <a:avLst/>
              <a:gdLst/>
              <a:ahLst/>
              <a:cxnLst/>
              <a:rect l="l" t="t" r="r" b="b"/>
              <a:pathLst>
                <a:path w="647700" h="533400">
                  <a:moveTo>
                    <a:pt x="239386" y="166418"/>
                  </a:moveTo>
                  <a:lnTo>
                    <a:pt x="647700" y="166418"/>
                  </a:lnTo>
                  <a:lnTo>
                    <a:pt x="647700" y="366942"/>
                  </a:lnTo>
                  <a:lnTo>
                    <a:pt x="239373" y="366942"/>
                  </a:lnTo>
                  <a:lnTo>
                    <a:pt x="302255" y="533400"/>
                  </a:lnTo>
                  <a:lnTo>
                    <a:pt x="0" y="266700"/>
                  </a:lnTo>
                  <a:lnTo>
                    <a:pt x="302255" y="0"/>
                  </a:lnTo>
                  <a:lnTo>
                    <a:pt x="239386" y="166418"/>
                  </a:lnTo>
                  <a:close/>
                </a:path>
              </a:pathLst>
            </a:custGeom>
            <a:solidFill>
              <a:srgbClr val="000000"/>
            </a:solidFill>
          </p:spPr>
        </p:sp>
        <p:sp>
          <p:nvSpPr>
            <p:cNvPr id="16" name="TextBox 16"/>
            <p:cNvSpPr txBox="1"/>
            <p:nvPr/>
          </p:nvSpPr>
          <p:spPr>
            <a:xfrm>
              <a:off x="120650" y="222250"/>
              <a:ext cx="527050" cy="146050"/>
            </a:xfrm>
            <a:prstGeom prst="rect">
              <a:avLst/>
            </a:prstGeom>
          </p:spPr>
          <p:txBody>
            <a:bodyPr lIns="50800" tIns="50800" rIns="50800" bIns="50800" rtlCol="0" anchor="ctr"/>
            <a:lstStyle/>
            <a:p>
              <a:pPr algn="ctr">
                <a:lnSpc>
                  <a:spcPts val="2481"/>
                </a:lnSpc>
              </a:pPr>
              <a:endParaRPr/>
            </a:p>
          </p:txBody>
        </p:sp>
      </p:grpSp>
      <p:grpSp>
        <p:nvGrpSpPr>
          <p:cNvPr id="17" name="Group 17"/>
          <p:cNvGrpSpPr/>
          <p:nvPr/>
        </p:nvGrpSpPr>
        <p:grpSpPr>
          <a:xfrm>
            <a:off x="1813082" y="3994149"/>
            <a:ext cx="455095" cy="397872"/>
            <a:chOff x="0" y="0"/>
            <a:chExt cx="1062990" cy="1062990"/>
          </a:xfrm>
        </p:grpSpPr>
        <p:sp>
          <p:nvSpPr>
            <p:cNvPr id="18" name="Freeform 18"/>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9" name="Group 19"/>
          <p:cNvGrpSpPr/>
          <p:nvPr/>
        </p:nvGrpSpPr>
        <p:grpSpPr>
          <a:xfrm>
            <a:off x="1813082" y="5668542"/>
            <a:ext cx="455095" cy="397872"/>
            <a:chOff x="0" y="0"/>
            <a:chExt cx="1062990" cy="1062990"/>
          </a:xfrm>
        </p:grpSpPr>
        <p:sp>
          <p:nvSpPr>
            <p:cNvPr id="20" name="Freeform 20"/>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71D3D5-E1FE-CF38-8CA2-01564F975A66}"/>
              </a:ext>
            </a:extLst>
          </p:cNvPr>
          <p:cNvSpPr txBox="1"/>
          <p:nvPr/>
        </p:nvSpPr>
        <p:spPr>
          <a:xfrm>
            <a:off x="0" y="0"/>
            <a:ext cx="18288000" cy="4524315"/>
          </a:xfrm>
          <a:prstGeom prst="rect">
            <a:avLst/>
          </a:prstGeom>
          <a:noFill/>
        </p:spPr>
        <p:txBody>
          <a:bodyPr wrap="square">
            <a:spAutoFit/>
          </a:bodyPr>
          <a:lstStyle/>
          <a:p>
            <a:r>
              <a:rPr lang="en-US" sz="4800" dirty="0">
                <a:effectLst/>
                <a:latin typeface="Aptos" panose="020B0004020202020204" pitchFamily="34" charset="0"/>
                <a:ea typeface="Aptos" panose="020B0004020202020204" pitchFamily="34" charset="0"/>
                <a:cs typeface="Times New Roman" panose="02020603050405020304" pitchFamily="18" charset="0"/>
              </a:rPr>
              <a:t>However, scholars consistently emphasize that AI does not possess semantic intentionality or communicative awareness. </a:t>
            </a:r>
          </a:p>
          <a:p>
            <a:endParaRPr lang="en-US" sz="4800" dirty="0">
              <a:latin typeface="Aptos" panose="020B0004020202020204" pitchFamily="34" charset="0"/>
              <a:ea typeface="Aptos" panose="020B0004020202020204" pitchFamily="34" charset="0"/>
              <a:cs typeface="Times New Roman" panose="02020603050405020304" pitchFamily="18" charset="0"/>
            </a:endParaRPr>
          </a:p>
          <a:p>
            <a:r>
              <a:rPr lang="en-US" sz="4800" dirty="0">
                <a:effectLst/>
                <a:latin typeface="Aptos" panose="020B0004020202020204" pitchFamily="34" charset="0"/>
                <a:ea typeface="Aptos" panose="020B0004020202020204" pitchFamily="34" charset="0"/>
                <a:cs typeface="Times New Roman" panose="02020603050405020304" pitchFamily="18" charset="0"/>
              </a:rPr>
              <a:t>Its outputs are generated probabilistically rather than interpretively, relying on statistical patterns rather than contextual understanding (Bender et al., 2021). </a:t>
            </a:r>
            <a:endParaRPr lang="en-US" sz="4800" dirty="0"/>
          </a:p>
        </p:txBody>
      </p:sp>
    </p:spTree>
    <p:extLst>
      <p:ext uri="{BB962C8B-B14F-4D97-AF65-F5344CB8AC3E}">
        <p14:creationId xmlns:p14="http://schemas.microsoft.com/office/powerpoint/2010/main" val="3516993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3581400" y="443499"/>
            <a:ext cx="23545799" cy="9843501"/>
            <a:chOff x="0" y="0"/>
            <a:chExt cx="4538367" cy="2592527"/>
          </a:xfrm>
        </p:grpSpPr>
        <p:sp>
          <p:nvSpPr>
            <p:cNvPr id="4" name="Freeform 4"/>
            <p:cNvSpPr/>
            <p:nvPr/>
          </p:nvSpPr>
          <p:spPr>
            <a:xfrm>
              <a:off x="0" y="0"/>
              <a:ext cx="4538367" cy="2592527"/>
            </a:xfrm>
            <a:custGeom>
              <a:avLst/>
              <a:gdLst/>
              <a:ahLst/>
              <a:cxnLst/>
              <a:rect l="l" t="t" r="r" b="b"/>
              <a:pathLst>
                <a:path w="4538367" h="2592527">
                  <a:moveTo>
                    <a:pt x="0" y="0"/>
                  </a:moveTo>
                  <a:lnTo>
                    <a:pt x="4538367" y="0"/>
                  </a:lnTo>
                  <a:lnTo>
                    <a:pt x="4538367" y="2592527"/>
                  </a:lnTo>
                  <a:lnTo>
                    <a:pt x="0" y="2592527"/>
                  </a:lnTo>
                  <a:close/>
                </a:path>
              </a:pathLst>
            </a:custGeom>
            <a:solidFill>
              <a:srgbClr val="FEFEFE"/>
            </a:solidFill>
          </p:spPr>
        </p:sp>
        <p:sp>
          <p:nvSpPr>
            <p:cNvPr id="5" name="TextBox 5"/>
            <p:cNvSpPr txBox="1"/>
            <p:nvPr/>
          </p:nvSpPr>
          <p:spPr>
            <a:xfrm>
              <a:off x="0" y="57150"/>
              <a:ext cx="4538367" cy="253537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9552499" y="-2497618"/>
            <a:ext cx="5935438" cy="636190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6362700"/>
            <a:ext cx="3996113" cy="6252363"/>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6125872" y="9311584"/>
            <a:ext cx="6036256" cy="3303478"/>
          </a:xfrm>
          <a:custGeom>
            <a:avLst/>
            <a:gdLst/>
            <a:ahLst/>
            <a:cxnLst/>
            <a:rect l="l" t="t" r="r" b="b"/>
            <a:pathLst>
              <a:path w="6036256" h="3303478">
                <a:moveTo>
                  <a:pt x="0" y="0"/>
                </a:moveTo>
                <a:lnTo>
                  <a:pt x="6036256" y="0"/>
                </a:lnTo>
                <a:lnTo>
                  <a:pt x="6036256" y="3303479"/>
                </a:lnTo>
                <a:lnTo>
                  <a:pt x="0" y="330347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TextBox 9"/>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1" name="TextBox 11"/>
          <p:cNvSpPr txBox="1"/>
          <p:nvPr/>
        </p:nvSpPr>
        <p:spPr>
          <a:xfrm>
            <a:off x="1264500" y="2280903"/>
            <a:ext cx="6985315" cy="813435"/>
          </a:xfrm>
          <a:prstGeom prst="rect">
            <a:avLst/>
          </a:prstGeom>
        </p:spPr>
        <p:txBody>
          <a:bodyPr lIns="0" tIns="0" rIns="0" bIns="0" rtlCol="0" anchor="t">
            <a:spAutoFit/>
          </a:bodyPr>
          <a:lstStyle/>
          <a:p>
            <a:pPr algn="l">
              <a:lnSpc>
                <a:spcPts val="5760"/>
              </a:lnSpc>
            </a:pPr>
            <a:r>
              <a:rPr lang="en-US" sz="7200" i="1" u="sng">
                <a:solidFill>
                  <a:srgbClr val="0E182F"/>
                </a:solidFill>
                <a:latin typeface="Roca One Italics"/>
                <a:ea typeface="Roca One Italics"/>
                <a:cs typeface="Roca One Italics"/>
                <a:sym typeface="Roca One Italics"/>
              </a:rPr>
              <a:t>Research gaps</a:t>
            </a:r>
          </a:p>
        </p:txBody>
      </p:sp>
      <p:sp>
        <p:nvSpPr>
          <p:cNvPr id="12" name="TextBox 12"/>
          <p:cNvSpPr txBox="1"/>
          <p:nvPr/>
        </p:nvSpPr>
        <p:spPr>
          <a:xfrm>
            <a:off x="2888711" y="3936999"/>
            <a:ext cx="13079577"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Research on AI-assisted structural translation and </a:t>
            </a:r>
            <a:r>
              <a:rPr lang="en-US" sz="4800" dirty="0" err="1">
                <a:solidFill>
                  <a:srgbClr val="000000"/>
                </a:solidFill>
                <a:latin typeface="Assistant"/>
                <a:ea typeface="Assistant"/>
                <a:cs typeface="Assistant"/>
                <a:sym typeface="Assistant"/>
              </a:rPr>
              <a:t>transinterpretation</a:t>
            </a:r>
            <a:r>
              <a:rPr lang="en-US" sz="4800" dirty="0">
                <a:solidFill>
                  <a:srgbClr val="000000"/>
                </a:solidFill>
                <a:latin typeface="Assistant"/>
                <a:ea typeface="Assistant"/>
                <a:cs typeface="Assistant"/>
                <a:sym typeface="Assistant"/>
              </a:rPr>
              <a:t> remains limited</a:t>
            </a:r>
          </a:p>
        </p:txBody>
      </p:sp>
      <p:sp>
        <p:nvSpPr>
          <p:cNvPr id="13" name="TextBox 13"/>
          <p:cNvSpPr txBox="1"/>
          <p:nvPr/>
        </p:nvSpPr>
        <p:spPr>
          <a:xfrm>
            <a:off x="2888711" y="6196008"/>
            <a:ext cx="13079577" cy="2518446"/>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Few studies empirically examine how editorial intervention and task design mediate the relationship between AI use and learner motivation in TMT</a:t>
            </a:r>
          </a:p>
        </p:txBody>
      </p:sp>
      <p:grpSp>
        <p:nvGrpSpPr>
          <p:cNvPr id="14" name="Group 14"/>
          <p:cNvGrpSpPr/>
          <p:nvPr/>
        </p:nvGrpSpPr>
        <p:grpSpPr>
          <a:xfrm>
            <a:off x="1710109" y="3862053"/>
            <a:ext cx="979826" cy="856626"/>
            <a:chOff x="0" y="0"/>
            <a:chExt cx="1062990" cy="1062990"/>
          </a:xfrm>
        </p:grpSpPr>
        <p:sp>
          <p:nvSpPr>
            <p:cNvPr id="15" name="Freeform 15"/>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6" name="Group 16"/>
          <p:cNvGrpSpPr/>
          <p:nvPr/>
        </p:nvGrpSpPr>
        <p:grpSpPr>
          <a:xfrm>
            <a:off x="1710109" y="5971207"/>
            <a:ext cx="979826" cy="856626"/>
            <a:chOff x="0" y="0"/>
            <a:chExt cx="1062990" cy="1062990"/>
          </a:xfrm>
        </p:grpSpPr>
        <p:sp>
          <p:nvSpPr>
            <p:cNvPr id="17" name="Freeform 17"/>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5105400" y="0"/>
            <a:ext cx="233934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rot="-10800000">
            <a:off x="8399124" y="9258300"/>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8115195" y="4152955"/>
            <a:ext cx="3809444" cy="2971514"/>
          </a:xfrm>
          <a:custGeom>
            <a:avLst/>
            <a:gdLst/>
            <a:ahLst/>
            <a:cxnLst/>
            <a:rect l="l" t="t" r="r" b="b"/>
            <a:pathLst>
              <a:path w="3809444" h="2971514">
                <a:moveTo>
                  <a:pt x="0" y="0"/>
                </a:moveTo>
                <a:lnTo>
                  <a:pt x="3809444" y="0"/>
                </a:lnTo>
                <a:lnTo>
                  <a:pt x="3809444" y="2971514"/>
                </a:lnTo>
                <a:lnTo>
                  <a:pt x="0" y="2971514"/>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flipH="1">
            <a:off x="15496970" y="-388466"/>
            <a:ext cx="45719" cy="11063932"/>
            <a:chOff x="0" y="0"/>
            <a:chExt cx="63173" cy="2913958"/>
          </a:xfrm>
        </p:grpSpPr>
        <p:sp>
          <p:nvSpPr>
            <p:cNvPr id="6" name="Freeform 6"/>
            <p:cNvSpPr/>
            <p:nvPr/>
          </p:nvSpPr>
          <p:spPr>
            <a:xfrm>
              <a:off x="0" y="0"/>
              <a:ext cx="63173" cy="2913958"/>
            </a:xfrm>
            <a:custGeom>
              <a:avLst/>
              <a:gdLst/>
              <a:ahLst/>
              <a:cxnLst/>
              <a:rect l="l" t="t" r="r" b="b"/>
              <a:pathLst>
                <a:path w="63173" h="2913958">
                  <a:moveTo>
                    <a:pt x="0" y="0"/>
                  </a:moveTo>
                  <a:lnTo>
                    <a:pt x="63173" y="0"/>
                  </a:lnTo>
                  <a:lnTo>
                    <a:pt x="63173" y="2913958"/>
                  </a:lnTo>
                  <a:lnTo>
                    <a:pt x="0" y="2913958"/>
                  </a:lnTo>
                  <a:close/>
                </a:path>
              </a:pathLst>
            </a:custGeom>
            <a:solidFill>
              <a:srgbClr val="0D1C38"/>
            </a:solidFill>
          </p:spPr>
        </p:sp>
        <p:sp>
          <p:nvSpPr>
            <p:cNvPr id="7" name="TextBox 7"/>
            <p:cNvSpPr txBox="1"/>
            <p:nvPr/>
          </p:nvSpPr>
          <p:spPr>
            <a:xfrm>
              <a:off x="0" y="-28575"/>
              <a:ext cx="63173" cy="2942533"/>
            </a:xfrm>
            <a:prstGeom prst="rect">
              <a:avLst/>
            </a:prstGeom>
          </p:spPr>
          <p:txBody>
            <a:bodyPr lIns="50800" tIns="50800" rIns="50800" bIns="50800" rtlCol="0" anchor="ctr"/>
            <a:lstStyle/>
            <a:p>
              <a:pPr algn="ctr">
                <a:lnSpc>
                  <a:spcPts val="1885"/>
                </a:lnSpc>
              </a:pPr>
              <a:endParaRPr/>
            </a:p>
          </p:txBody>
        </p:sp>
      </p:grpSp>
      <p:sp>
        <p:nvSpPr>
          <p:cNvPr id="8" name="Freeform 8"/>
          <p:cNvSpPr/>
          <p:nvPr/>
        </p:nvSpPr>
        <p:spPr>
          <a:xfrm>
            <a:off x="-7063741" y="6972300"/>
            <a:ext cx="4244341" cy="5642763"/>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a:off x="15746467" y="38155"/>
            <a:ext cx="2791029" cy="10248845"/>
          </a:xfrm>
          <a:custGeom>
            <a:avLst/>
            <a:gdLst/>
            <a:ahLst/>
            <a:cxnLst/>
            <a:rect l="l" t="t" r="r" b="b"/>
            <a:pathLst>
              <a:path w="5491388" h="10248845">
                <a:moveTo>
                  <a:pt x="0" y="0"/>
                </a:moveTo>
                <a:lnTo>
                  <a:pt x="5491388" y="0"/>
                </a:lnTo>
                <a:lnTo>
                  <a:pt x="5491388" y="10248845"/>
                </a:lnTo>
                <a:lnTo>
                  <a:pt x="0" y="10248845"/>
                </a:lnTo>
                <a:lnTo>
                  <a:pt x="0" y="0"/>
                </a:lnTo>
                <a:close/>
              </a:path>
            </a:pathLst>
          </a:custGeom>
          <a:blipFill>
            <a:blip r:embed="rId6"/>
            <a:stretch>
              <a:fillRect l="-12268" r="-12268"/>
            </a:stretch>
          </a:blipFill>
        </p:spPr>
      </p:sp>
      <p:sp>
        <p:nvSpPr>
          <p:cNvPr id="10" name="TextBox 10"/>
          <p:cNvSpPr txBox="1"/>
          <p:nvPr/>
        </p:nvSpPr>
        <p:spPr>
          <a:xfrm>
            <a:off x="1028700" y="2775264"/>
            <a:ext cx="10083836" cy="1110817"/>
          </a:xfrm>
          <a:prstGeom prst="rect">
            <a:avLst/>
          </a:prstGeom>
        </p:spPr>
        <p:txBody>
          <a:bodyPr lIns="0" tIns="0" rIns="0" bIns="0" rtlCol="0" anchor="t">
            <a:spAutoFit/>
          </a:bodyPr>
          <a:lstStyle/>
          <a:p>
            <a:pPr marL="1039016" lvl="1" algn="l">
              <a:lnSpc>
                <a:spcPts val="7699"/>
              </a:lnSpc>
            </a:pPr>
            <a:r>
              <a:rPr lang="en-US" sz="9624" dirty="0" err="1">
                <a:solidFill>
                  <a:srgbClr val="0E182F"/>
                </a:solidFill>
                <a:latin typeface="Roca One"/>
                <a:ea typeface="Roca One"/>
                <a:cs typeface="Roca One"/>
                <a:sym typeface="Roca One"/>
              </a:rPr>
              <a:t>III.Methodology</a:t>
            </a:r>
            <a:endParaRPr lang="en-US" sz="9624" dirty="0">
              <a:solidFill>
                <a:srgbClr val="0E182F"/>
              </a:solidFill>
              <a:latin typeface="Roca One"/>
              <a:ea typeface="Roca One"/>
              <a:cs typeface="Roca One"/>
              <a:sym typeface="Roca One"/>
            </a:endParaRPr>
          </a:p>
        </p:txBody>
      </p:sp>
      <p:sp>
        <p:nvSpPr>
          <p:cNvPr id="11" name="TextBox 11"/>
          <p:cNvSpPr txBox="1"/>
          <p:nvPr/>
        </p:nvSpPr>
        <p:spPr>
          <a:xfrm>
            <a:off x="8785660" y="698957"/>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3" name="TextBox 13"/>
          <p:cNvSpPr txBox="1"/>
          <p:nvPr/>
        </p:nvSpPr>
        <p:spPr>
          <a:xfrm>
            <a:off x="1854093" y="9571339"/>
            <a:ext cx="4008072" cy="530861"/>
          </a:xfrm>
          <a:prstGeom prst="rect">
            <a:avLst/>
          </a:prstGeom>
        </p:spPr>
        <p:txBody>
          <a:bodyPr lIns="0" tIns="0" rIns="0" bIns="0" rtlCol="0" anchor="t">
            <a:spAutoFit/>
          </a:bodyPr>
          <a:lstStyle/>
          <a:p>
            <a:pPr algn="l">
              <a:lnSpc>
                <a:spcPts val="4339"/>
              </a:lnSpc>
            </a:pPr>
            <a:r>
              <a:rPr lang="en-US" sz="3099">
                <a:solidFill>
                  <a:srgbClr val="000000"/>
                </a:solidFill>
                <a:latin typeface="Assistant"/>
                <a:ea typeface="Assistant"/>
                <a:cs typeface="Assistant"/>
                <a:sym typeface="Assistant"/>
              </a:rPr>
              <a:t>www.HUFLIT.edu.vn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168941" y="804879"/>
            <a:ext cx="17090359" cy="9545391"/>
            <a:chOff x="0" y="0"/>
            <a:chExt cx="4501165" cy="2514012"/>
          </a:xfrm>
        </p:grpSpPr>
        <p:sp>
          <p:nvSpPr>
            <p:cNvPr id="4" name="Freeform 4"/>
            <p:cNvSpPr/>
            <p:nvPr/>
          </p:nvSpPr>
          <p:spPr>
            <a:xfrm>
              <a:off x="0" y="0"/>
              <a:ext cx="4501164" cy="2514012"/>
            </a:xfrm>
            <a:custGeom>
              <a:avLst/>
              <a:gdLst/>
              <a:ahLst/>
              <a:cxnLst/>
              <a:rect l="l" t="t" r="r" b="b"/>
              <a:pathLst>
                <a:path w="4501164" h="2514012">
                  <a:moveTo>
                    <a:pt x="0" y="0"/>
                  </a:moveTo>
                  <a:lnTo>
                    <a:pt x="4501164" y="0"/>
                  </a:lnTo>
                  <a:lnTo>
                    <a:pt x="4501164" y="2514012"/>
                  </a:lnTo>
                  <a:lnTo>
                    <a:pt x="0" y="2514012"/>
                  </a:lnTo>
                  <a:close/>
                </a:path>
              </a:pathLst>
            </a:custGeom>
            <a:solidFill>
              <a:srgbClr val="FEFEFE"/>
            </a:solidFill>
          </p:spPr>
        </p:sp>
        <p:sp>
          <p:nvSpPr>
            <p:cNvPr id="5" name="TextBox 5"/>
            <p:cNvSpPr txBox="1"/>
            <p:nvPr/>
          </p:nvSpPr>
          <p:spPr>
            <a:xfrm>
              <a:off x="0" y="57150"/>
              <a:ext cx="4501165" cy="2456862"/>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7071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6125872" y="9311584"/>
            <a:ext cx="6036256" cy="3303478"/>
          </a:xfrm>
          <a:custGeom>
            <a:avLst/>
            <a:gdLst/>
            <a:ahLst/>
            <a:cxnLst/>
            <a:rect l="l" t="t" r="r" b="b"/>
            <a:pathLst>
              <a:path w="6036256" h="3303478">
                <a:moveTo>
                  <a:pt x="0" y="0"/>
                </a:moveTo>
                <a:lnTo>
                  <a:pt x="6036256" y="0"/>
                </a:lnTo>
                <a:lnTo>
                  <a:pt x="6036256" y="3303479"/>
                </a:lnTo>
                <a:lnTo>
                  <a:pt x="0" y="3303479"/>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9" name="Group 9"/>
          <p:cNvGrpSpPr/>
          <p:nvPr/>
        </p:nvGrpSpPr>
        <p:grpSpPr>
          <a:xfrm>
            <a:off x="2579649" y="4139284"/>
            <a:ext cx="792734" cy="629681"/>
            <a:chOff x="0" y="0"/>
            <a:chExt cx="208786" cy="165842"/>
          </a:xfrm>
        </p:grpSpPr>
        <p:sp>
          <p:nvSpPr>
            <p:cNvPr id="10" name="Freeform 10"/>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11" name="TextBox 11"/>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grpSp>
        <p:nvGrpSpPr>
          <p:cNvPr id="12" name="Group 12"/>
          <p:cNvGrpSpPr/>
          <p:nvPr/>
        </p:nvGrpSpPr>
        <p:grpSpPr>
          <a:xfrm>
            <a:off x="2579649" y="5245072"/>
            <a:ext cx="792734" cy="629681"/>
            <a:chOff x="0" y="0"/>
            <a:chExt cx="208786" cy="165842"/>
          </a:xfrm>
        </p:grpSpPr>
        <p:sp>
          <p:nvSpPr>
            <p:cNvPr id="13" name="Freeform 13"/>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14" name="TextBox 14"/>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grpSp>
        <p:nvGrpSpPr>
          <p:cNvPr id="15" name="Group 15"/>
          <p:cNvGrpSpPr/>
          <p:nvPr/>
        </p:nvGrpSpPr>
        <p:grpSpPr>
          <a:xfrm>
            <a:off x="2579649" y="6351004"/>
            <a:ext cx="792734" cy="629681"/>
            <a:chOff x="0" y="0"/>
            <a:chExt cx="208786" cy="165842"/>
          </a:xfrm>
        </p:grpSpPr>
        <p:sp>
          <p:nvSpPr>
            <p:cNvPr id="16" name="Freeform 16"/>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17" name="TextBox 17"/>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sp>
        <p:nvSpPr>
          <p:cNvPr id="18" name="Freeform 18"/>
          <p:cNvSpPr/>
          <p:nvPr/>
        </p:nvSpPr>
        <p:spPr>
          <a:xfrm rot="-8100000">
            <a:off x="16185523" y="5278904"/>
            <a:ext cx="5507450" cy="5514343"/>
          </a:xfrm>
          <a:custGeom>
            <a:avLst/>
            <a:gdLst/>
            <a:ahLst/>
            <a:cxnLst/>
            <a:rect l="l" t="t" r="r" b="b"/>
            <a:pathLst>
              <a:path w="5507450" h="5514343">
                <a:moveTo>
                  <a:pt x="0" y="0"/>
                </a:moveTo>
                <a:lnTo>
                  <a:pt x="5507449" y="0"/>
                </a:lnTo>
                <a:lnTo>
                  <a:pt x="5507449" y="5514343"/>
                </a:lnTo>
                <a:lnTo>
                  <a:pt x="0" y="5514343"/>
                </a:lnTo>
                <a:lnTo>
                  <a:pt x="0" y="0"/>
                </a:lnTo>
                <a:close/>
              </a:path>
            </a:pathLst>
          </a:custGeom>
          <a:blipFill>
            <a:blip r:embed="rId5"/>
            <a:stretch>
              <a:fillRect/>
            </a:stretch>
          </a:blipFill>
        </p:spPr>
      </p:sp>
      <p:sp>
        <p:nvSpPr>
          <p:cNvPr id="19" name="Freeform 19"/>
          <p:cNvSpPr/>
          <p:nvPr/>
        </p:nvSpPr>
        <p:spPr>
          <a:xfrm rot="-998539">
            <a:off x="-1586307" y="1791263"/>
            <a:ext cx="2822822" cy="2662862"/>
          </a:xfrm>
          <a:custGeom>
            <a:avLst/>
            <a:gdLst/>
            <a:ahLst/>
            <a:cxnLst/>
            <a:rect l="l" t="t" r="r" b="b"/>
            <a:pathLst>
              <a:path w="2822822" h="2662862">
                <a:moveTo>
                  <a:pt x="0" y="0"/>
                </a:moveTo>
                <a:lnTo>
                  <a:pt x="2822822" y="0"/>
                </a:lnTo>
                <a:lnTo>
                  <a:pt x="2822822" y="2662861"/>
                </a:lnTo>
                <a:lnTo>
                  <a:pt x="0" y="2662861"/>
                </a:lnTo>
                <a:lnTo>
                  <a:pt x="0" y="0"/>
                </a:lnTo>
                <a:close/>
              </a:path>
            </a:pathLst>
          </a:custGeom>
          <a:blipFill>
            <a:blip r:embed="rId6"/>
            <a:stretch>
              <a:fillRect/>
            </a:stretch>
          </a:blipFill>
        </p:spPr>
      </p:sp>
      <p:sp>
        <p:nvSpPr>
          <p:cNvPr id="20" name="TextBox 20"/>
          <p:cNvSpPr txBox="1"/>
          <p:nvPr/>
        </p:nvSpPr>
        <p:spPr>
          <a:xfrm>
            <a:off x="3779131" y="6099187"/>
            <a:ext cx="3605386"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Methodology </a:t>
            </a:r>
          </a:p>
        </p:txBody>
      </p:sp>
      <p:sp>
        <p:nvSpPr>
          <p:cNvPr id="21" name="TextBox 21"/>
          <p:cNvSpPr txBox="1"/>
          <p:nvPr/>
        </p:nvSpPr>
        <p:spPr>
          <a:xfrm>
            <a:off x="5486682" y="2459644"/>
            <a:ext cx="7314637" cy="1127190"/>
          </a:xfrm>
          <a:prstGeom prst="rect">
            <a:avLst/>
          </a:prstGeom>
        </p:spPr>
        <p:txBody>
          <a:bodyPr lIns="0" tIns="0" rIns="0" bIns="0" rtlCol="0" anchor="t">
            <a:spAutoFit/>
          </a:bodyPr>
          <a:lstStyle/>
          <a:p>
            <a:pPr algn="ctr">
              <a:lnSpc>
                <a:spcPts val="7999"/>
              </a:lnSpc>
            </a:pPr>
            <a:r>
              <a:rPr lang="en-US" sz="9999">
                <a:solidFill>
                  <a:srgbClr val="0D1C38"/>
                </a:solidFill>
                <a:latin typeface="Roca One"/>
                <a:ea typeface="Roca One"/>
                <a:cs typeface="Roca One"/>
                <a:sym typeface="Roca One"/>
              </a:rPr>
              <a:t>Overview</a:t>
            </a:r>
          </a:p>
        </p:txBody>
      </p:sp>
      <p:sp>
        <p:nvSpPr>
          <p:cNvPr id="22" name="TextBox 22"/>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23" name="TextBox 23"/>
          <p:cNvSpPr txBox="1"/>
          <p:nvPr/>
        </p:nvSpPr>
        <p:spPr>
          <a:xfrm>
            <a:off x="123651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24" name="TextBox 24"/>
          <p:cNvSpPr txBox="1"/>
          <p:nvPr/>
        </p:nvSpPr>
        <p:spPr>
          <a:xfrm>
            <a:off x="3779131" y="4975595"/>
            <a:ext cx="4500714"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Literature review</a:t>
            </a:r>
          </a:p>
        </p:txBody>
      </p:sp>
      <p:sp>
        <p:nvSpPr>
          <p:cNvPr id="25" name="TextBox 25"/>
          <p:cNvSpPr txBox="1"/>
          <p:nvPr/>
        </p:nvSpPr>
        <p:spPr>
          <a:xfrm>
            <a:off x="2733111" y="6063832"/>
            <a:ext cx="485810" cy="899093"/>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3.</a:t>
            </a:r>
          </a:p>
        </p:txBody>
      </p:sp>
      <p:sp>
        <p:nvSpPr>
          <p:cNvPr id="26" name="TextBox 26"/>
          <p:cNvSpPr txBox="1"/>
          <p:nvPr/>
        </p:nvSpPr>
        <p:spPr>
          <a:xfrm>
            <a:off x="3779131" y="3852112"/>
            <a:ext cx="6018211"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Introduction</a:t>
            </a:r>
          </a:p>
        </p:txBody>
      </p:sp>
      <p:sp>
        <p:nvSpPr>
          <p:cNvPr id="27" name="TextBox 27"/>
          <p:cNvSpPr txBox="1"/>
          <p:nvPr/>
        </p:nvSpPr>
        <p:spPr>
          <a:xfrm>
            <a:off x="2733111" y="4957901"/>
            <a:ext cx="485810" cy="899093"/>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2.</a:t>
            </a:r>
          </a:p>
        </p:txBody>
      </p:sp>
      <p:sp>
        <p:nvSpPr>
          <p:cNvPr id="28" name="TextBox 28"/>
          <p:cNvSpPr txBox="1"/>
          <p:nvPr/>
        </p:nvSpPr>
        <p:spPr>
          <a:xfrm>
            <a:off x="2733111" y="3852112"/>
            <a:ext cx="485810" cy="899159"/>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1.</a:t>
            </a:r>
          </a:p>
        </p:txBody>
      </p:sp>
      <p:grpSp>
        <p:nvGrpSpPr>
          <p:cNvPr id="29" name="Group 29"/>
          <p:cNvGrpSpPr/>
          <p:nvPr/>
        </p:nvGrpSpPr>
        <p:grpSpPr>
          <a:xfrm>
            <a:off x="9957011" y="4255255"/>
            <a:ext cx="792734" cy="629681"/>
            <a:chOff x="0" y="0"/>
            <a:chExt cx="208786" cy="165842"/>
          </a:xfrm>
        </p:grpSpPr>
        <p:sp>
          <p:nvSpPr>
            <p:cNvPr id="30" name="Freeform 30"/>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31" name="TextBox 31"/>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grpSp>
        <p:nvGrpSpPr>
          <p:cNvPr id="32" name="Group 32"/>
          <p:cNvGrpSpPr/>
          <p:nvPr/>
        </p:nvGrpSpPr>
        <p:grpSpPr>
          <a:xfrm>
            <a:off x="9957011" y="5361043"/>
            <a:ext cx="792734" cy="629681"/>
            <a:chOff x="0" y="0"/>
            <a:chExt cx="1056978" cy="839575"/>
          </a:xfrm>
        </p:grpSpPr>
        <p:grpSp>
          <p:nvGrpSpPr>
            <p:cNvPr id="33" name="Group 33"/>
            <p:cNvGrpSpPr/>
            <p:nvPr/>
          </p:nvGrpSpPr>
          <p:grpSpPr>
            <a:xfrm>
              <a:off x="0" y="0"/>
              <a:ext cx="1056978" cy="839575"/>
              <a:chOff x="0" y="0"/>
              <a:chExt cx="208786" cy="165842"/>
            </a:xfrm>
          </p:grpSpPr>
          <p:sp>
            <p:nvSpPr>
              <p:cNvPr id="34" name="Freeform 34"/>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35" name="TextBox 35"/>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sp>
          <p:nvSpPr>
            <p:cNvPr id="36" name="TextBox 36"/>
            <p:cNvSpPr txBox="1"/>
            <p:nvPr/>
          </p:nvSpPr>
          <p:spPr>
            <a:xfrm>
              <a:off x="204616" y="-281296"/>
              <a:ext cx="647746" cy="1097279"/>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5.</a:t>
              </a:r>
            </a:p>
          </p:txBody>
        </p:sp>
      </p:grpSp>
      <p:sp>
        <p:nvSpPr>
          <p:cNvPr id="37" name="TextBox 37"/>
          <p:cNvSpPr txBox="1"/>
          <p:nvPr/>
        </p:nvSpPr>
        <p:spPr>
          <a:xfrm>
            <a:off x="10110473" y="3968083"/>
            <a:ext cx="485810" cy="899159"/>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4</a:t>
            </a:r>
          </a:p>
        </p:txBody>
      </p:sp>
      <p:sp>
        <p:nvSpPr>
          <p:cNvPr id="38" name="TextBox 38"/>
          <p:cNvSpPr txBox="1"/>
          <p:nvPr/>
        </p:nvSpPr>
        <p:spPr>
          <a:xfrm>
            <a:off x="11241396" y="3985777"/>
            <a:ext cx="3391484"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Discussion</a:t>
            </a:r>
          </a:p>
        </p:txBody>
      </p:sp>
      <p:sp>
        <p:nvSpPr>
          <p:cNvPr id="39" name="TextBox 39"/>
          <p:cNvSpPr txBox="1"/>
          <p:nvPr/>
        </p:nvSpPr>
        <p:spPr>
          <a:xfrm>
            <a:off x="11241396" y="5132586"/>
            <a:ext cx="3391484"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Summary</a:t>
            </a:r>
          </a:p>
        </p:txBody>
      </p:sp>
      <p:grpSp>
        <p:nvGrpSpPr>
          <p:cNvPr id="40" name="Group 40"/>
          <p:cNvGrpSpPr/>
          <p:nvPr/>
        </p:nvGrpSpPr>
        <p:grpSpPr>
          <a:xfrm>
            <a:off x="9957011" y="6486025"/>
            <a:ext cx="792734" cy="629681"/>
            <a:chOff x="0" y="0"/>
            <a:chExt cx="208786" cy="165842"/>
          </a:xfrm>
        </p:grpSpPr>
        <p:sp>
          <p:nvSpPr>
            <p:cNvPr id="41" name="Freeform 41"/>
            <p:cNvSpPr/>
            <p:nvPr/>
          </p:nvSpPr>
          <p:spPr>
            <a:xfrm>
              <a:off x="0" y="0"/>
              <a:ext cx="208786" cy="165842"/>
            </a:xfrm>
            <a:custGeom>
              <a:avLst/>
              <a:gdLst/>
              <a:ahLst/>
              <a:cxnLst/>
              <a:rect l="l" t="t" r="r" b="b"/>
              <a:pathLst>
                <a:path w="208786" h="165842">
                  <a:moveTo>
                    <a:pt x="0" y="0"/>
                  </a:moveTo>
                  <a:lnTo>
                    <a:pt x="208786" y="0"/>
                  </a:lnTo>
                  <a:lnTo>
                    <a:pt x="208786" y="165842"/>
                  </a:lnTo>
                  <a:lnTo>
                    <a:pt x="0" y="165842"/>
                  </a:lnTo>
                  <a:close/>
                </a:path>
              </a:pathLst>
            </a:custGeom>
            <a:solidFill>
              <a:srgbClr val="78A6CB">
                <a:alpha val="33725"/>
              </a:srgbClr>
            </a:solidFill>
          </p:spPr>
        </p:sp>
        <p:sp>
          <p:nvSpPr>
            <p:cNvPr id="42" name="TextBox 42"/>
            <p:cNvSpPr txBox="1"/>
            <p:nvPr/>
          </p:nvSpPr>
          <p:spPr>
            <a:xfrm>
              <a:off x="0" y="57150"/>
              <a:ext cx="208786" cy="108692"/>
            </a:xfrm>
            <a:prstGeom prst="rect">
              <a:avLst/>
            </a:prstGeom>
          </p:spPr>
          <p:txBody>
            <a:bodyPr lIns="50800" tIns="50800" rIns="50800" bIns="50800" rtlCol="0" anchor="ctr"/>
            <a:lstStyle/>
            <a:p>
              <a:pPr algn="ctr">
                <a:lnSpc>
                  <a:spcPts val="2481"/>
                </a:lnSpc>
              </a:pPr>
              <a:endParaRPr/>
            </a:p>
          </p:txBody>
        </p:sp>
      </p:grpSp>
      <p:sp>
        <p:nvSpPr>
          <p:cNvPr id="43" name="TextBox 43"/>
          <p:cNvSpPr txBox="1"/>
          <p:nvPr/>
        </p:nvSpPr>
        <p:spPr>
          <a:xfrm>
            <a:off x="10110473" y="6198853"/>
            <a:ext cx="485810" cy="899159"/>
          </a:xfrm>
          <a:prstGeom prst="rect">
            <a:avLst/>
          </a:prstGeom>
        </p:spPr>
        <p:txBody>
          <a:bodyPr lIns="0" tIns="0" rIns="0" bIns="0" rtlCol="0" anchor="t">
            <a:spAutoFit/>
          </a:bodyPr>
          <a:lstStyle/>
          <a:p>
            <a:pPr algn="ctr">
              <a:lnSpc>
                <a:spcPts val="7800"/>
              </a:lnSpc>
            </a:pPr>
            <a:r>
              <a:rPr lang="en-US" sz="3900" b="1" spc="195">
                <a:solidFill>
                  <a:srgbClr val="0D1C38"/>
                </a:solidFill>
                <a:latin typeface="Assistant Bold"/>
                <a:ea typeface="Assistant Bold"/>
                <a:cs typeface="Assistant Bold"/>
                <a:sym typeface="Assistant Bold"/>
              </a:rPr>
              <a:t>6.</a:t>
            </a:r>
          </a:p>
        </p:txBody>
      </p:sp>
      <p:sp>
        <p:nvSpPr>
          <p:cNvPr id="44" name="TextBox 44"/>
          <p:cNvSpPr txBox="1"/>
          <p:nvPr/>
        </p:nvSpPr>
        <p:spPr>
          <a:xfrm>
            <a:off x="11311720" y="6133158"/>
            <a:ext cx="4099885"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Recommendation</a:t>
            </a:r>
          </a:p>
        </p:txBody>
      </p:sp>
      <p:sp>
        <p:nvSpPr>
          <p:cNvPr id="45" name="TextBox 45"/>
          <p:cNvSpPr txBox="1"/>
          <p:nvPr/>
        </p:nvSpPr>
        <p:spPr>
          <a:xfrm>
            <a:off x="13527305" y="9756139"/>
            <a:ext cx="4008072" cy="530861"/>
          </a:xfrm>
          <a:prstGeom prst="rect">
            <a:avLst/>
          </a:prstGeom>
        </p:spPr>
        <p:txBody>
          <a:bodyPr lIns="0" tIns="0" rIns="0" bIns="0" rtlCol="0" anchor="t">
            <a:spAutoFit/>
          </a:bodyPr>
          <a:lstStyle/>
          <a:p>
            <a:pPr algn="l">
              <a:lnSpc>
                <a:spcPts val="4339"/>
              </a:lnSpc>
            </a:pPr>
            <a:r>
              <a:rPr lang="en-US" sz="3099">
                <a:solidFill>
                  <a:srgbClr val="000000"/>
                </a:solidFill>
                <a:latin typeface="Assistant"/>
                <a:ea typeface="Assistant"/>
                <a:cs typeface="Assistant"/>
                <a:sym typeface="Assistant"/>
              </a:rPr>
              <a:t>www.HUFLIT.edu.vn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1028700" y="486598"/>
            <a:ext cx="16230600" cy="9120776"/>
            <a:chOff x="0" y="0"/>
            <a:chExt cx="4274726" cy="2402180"/>
          </a:xfrm>
        </p:grpSpPr>
        <p:sp>
          <p:nvSpPr>
            <p:cNvPr id="4" name="Freeform 4"/>
            <p:cNvSpPr/>
            <p:nvPr/>
          </p:nvSpPr>
          <p:spPr>
            <a:xfrm>
              <a:off x="0" y="0"/>
              <a:ext cx="4274726" cy="2402180"/>
            </a:xfrm>
            <a:custGeom>
              <a:avLst/>
              <a:gdLst/>
              <a:ahLst/>
              <a:cxnLst/>
              <a:rect l="l" t="t" r="r" b="b"/>
              <a:pathLst>
                <a:path w="4274726" h="2402180">
                  <a:moveTo>
                    <a:pt x="0" y="0"/>
                  </a:moveTo>
                  <a:lnTo>
                    <a:pt x="4274726" y="0"/>
                  </a:lnTo>
                  <a:lnTo>
                    <a:pt x="4274726" y="2402180"/>
                  </a:lnTo>
                  <a:lnTo>
                    <a:pt x="0" y="2402180"/>
                  </a:lnTo>
                  <a:close/>
                </a:path>
              </a:pathLst>
            </a:custGeom>
            <a:solidFill>
              <a:srgbClr val="FEFEFE"/>
            </a:solidFill>
          </p:spPr>
        </p:sp>
        <p:sp>
          <p:nvSpPr>
            <p:cNvPr id="5" name="TextBox 5"/>
            <p:cNvSpPr txBox="1"/>
            <p:nvPr/>
          </p:nvSpPr>
          <p:spPr>
            <a:xfrm>
              <a:off x="0" y="57150"/>
              <a:ext cx="4274726" cy="2345030"/>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8852403" y="-2312818"/>
            <a:ext cx="6081133" cy="7227717"/>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784941" y="5610877"/>
            <a:ext cx="5756241" cy="7004186"/>
          </a:xfrm>
          <a:custGeom>
            <a:avLst/>
            <a:gdLst/>
            <a:ahLst/>
            <a:cxnLst/>
            <a:rect l="l" t="t" r="r" b="b"/>
            <a:pathLst>
              <a:path w="8623491" h="8750775">
                <a:moveTo>
                  <a:pt x="0" y="0"/>
                </a:moveTo>
                <a:lnTo>
                  <a:pt x="8623492" y="0"/>
                </a:lnTo>
                <a:lnTo>
                  <a:pt x="8623492"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6125872" y="9311584"/>
            <a:ext cx="6036256" cy="3303478"/>
          </a:xfrm>
          <a:custGeom>
            <a:avLst/>
            <a:gdLst/>
            <a:ahLst/>
            <a:cxnLst/>
            <a:rect l="l" t="t" r="r" b="b"/>
            <a:pathLst>
              <a:path w="6036256" h="3303478">
                <a:moveTo>
                  <a:pt x="0" y="0"/>
                </a:moveTo>
                <a:lnTo>
                  <a:pt x="6036256" y="0"/>
                </a:lnTo>
                <a:lnTo>
                  <a:pt x="6036256" y="3303479"/>
                </a:lnTo>
                <a:lnTo>
                  <a:pt x="0" y="330347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rot="-2912265">
            <a:off x="13326603" y="2391554"/>
            <a:ext cx="2912193" cy="4420786"/>
          </a:xfrm>
          <a:custGeom>
            <a:avLst/>
            <a:gdLst/>
            <a:ahLst/>
            <a:cxnLst/>
            <a:rect l="l" t="t" r="r" b="b"/>
            <a:pathLst>
              <a:path w="2912193" h="4420786">
                <a:moveTo>
                  <a:pt x="0" y="0"/>
                </a:moveTo>
                <a:lnTo>
                  <a:pt x="2912193" y="0"/>
                </a:lnTo>
                <a:lnTo>
                  <a:pt x="2912193" y="4420786"/>
                </a:lnTo>
                <a:lnTo>
                  <a:pt x="0" y="4420786"/>
                </a:lnTo>
                <a:lnTo>
                  <a:pt x="0" y="0"/>
                </a:lnTo>
                <a:close/>
              </a:path>
            </a:pathLst>
          </a:custGeom>
          <a:blipFill>
            <a:blip r:embed="rId5"/>
            <a:stretch>
              <a:fillRect/>
            </a:stretch>
          </a:blipFill>
        </p:spPr>
      </p:sp>
      <p:sp>
        <p:nvSpPr>
          <p:cNvPr id="10" name="TextBox 10"/>
          <p:cNvSpPr txBox="1"/>
          <p:nvPr/>
        </p:nvSpPr>
        <p:spPr>
          <a:xfrm>
            <a:off x="12346928" y="998242"/>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2" name="TextBox 12"/>
          <p:cNvSpPr txBox="1"/>
          <p:nvPr/>
        </p:nvSpPr>
        <p:spPr>
          <a:xfrm>
            <a:off x="1593104" y="1986370"/>
            <a:ext cx="4701968"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Roca One"/>
                <a:ea typeface="Roca One"/>
                <a:cs typeface="Roca One"/>
                <a:sym typeface="Roca One"/>
              </a:rPr>
              <a:t>Research design</a:t>
            </a:r>
          </a:p>
        </p:txBody>
      </p:sp>
      <p:sp>
        <p:nvSpPr>
          <p:cNvPr id="13" name="TextBox 13"/>
          <p:cNvSpPr txBox="1"/>
          <p:nvPr/>
        </p:nvSpPr>
        <p:spPr>
          <a:xfrm>
            <a:off x="1480359" y="5610877"/>
            <a:ext cx="6241970" cy="679451"/>
          </a:xfrm>
          <a:prstGeom prst="rect">
            <a:avLst/>
          </a:prstGeom>
        </p:spPr>
        <p:txBody>
          <a:bodyPr lIns="0" tIns="0" rIns="0" bIns="0" rtlCol="0" anchor="t">
            <a:spAutoFit/>
          </a:bodyPr>
          <a:lstStyle/>
          <a:p>
            <a:pPr algn="l">
              <a:lnSpc>
                <a:spcPts val="5599"/>
              </a:lnSpc>
              <a:spcBef>
                <a:spcPct val="0"/>
              </a:spcBef>
            </a:pPr>
            <a:r>
              <a:rPr lang="en-US" sz="3999">
                <a:solidFill>
                  <a:srgbClr val="000000"/>
                </a:solidFill>
                <a:latin typeface="Roca One"/>
                <a:ea typeface="Roca One"/>
                <a:cs typeface="Roca One"/>
                <a:sym typeface="Roca One"/>
              </a:rPr>
              <a:t>Research participants</a:t>
            </a:r>
          </a:p>
        </p:txBody>
      </p:sp>
      <p:sp>
        <p:nvSpPr>
          <p:cNvPr id="14" name="TextBox 14"/>
          <p:cNvSpPr txBox="1"/>
          <p:nvPr/>
        </p:nvSpPr>
        <p:spPr>
          <a:xfrm>
            <a:off x="3133511" y="2942792"/>
            <a:ext cx="4300209" cy="1261692"/>
          </a:xfrm>
          <a:prstGeom prst="rect">
            <a:avLst/>
          </a:prstGeom>
        </p:spPr>
        <p:txBody>
          <a:bodyPr lIns="0" tIns="0" rIns="0" bIns="0" rtlCol="0" anchor="t">
            <a:spAutoFit/>
          </a:bodyPr>
          <a:lstStyle/>
          <a:p>
            <a:pPr algn="l">
              <a:lnSpc>
                <a:spcPts val="4899"/>
              </a:lnSpc>
              <a:spcBef>
                <a:spcPct val="0"/>
              </a:spcBef>
            </a:pPr>
            <a:r>
              <a:rPr lang="en-US" sz="4400" dirty="0">
                <a:solidFill>
                  <a:srgbClr val="000000"/>
                </a:solidFill>
                <a:latin typeface="Assistant"/>
                <a:ea typeface="Assistant"/>
                <a:cs typeface="Assistant"/>
                <a:sym typeface="Assistant"/>
              </a:rPr>
              <a:t>Quantitative survey</a:t>
            </a:r>
          </a:p>
        </p:txBody>
      </p:sp>
      <p:sp>
        <p:nvSpPr>
          <p:cNvPr id="16" name="TextBox 16"/>
          <p:cNvSpPr txBox="1"/>
          <p:nvPr/>
        </p:nvSpPr>
        <p:spPr>
          <a:xfrm>
            <a:off x="3133511" y="6634503"/>
            <a:ext cx="10429415" cy="589392"/>
          </a:xfrm>
          <a:prstGeom prst="rect">
            <a:avLst/>
          </a:prstGeom>
        </p:spPr>
        <p:txBody>
          <a:bodyPr lIns="0" tIns="0" rIns="0" bIns="0" rtlCol="0" anchor="t">
            <a:spAutoFit/>
          </a:bodyPr>
          <a:lstStyle/>
          <a:p>
            <a:pPr algn="l">
              <a:lnSpc>
                <a:spcPts val="4899"/>
              </a:lnSpc>
              <a:spcBef>
                <a:spcPct val="0"/>
              </a:spcBef>
            </a:pPr>
            <a:r>
              <a:rPr lang="en-US" sz="3499" dirty="0">
                <a:solidFill>
                  <a:srgbClr val="000000"/>
                </a:solidFill>
                <a:latin typeface="Assistant"/>
                <a:ea typeface="Assistant"/>
                <a:cs typeface="Assistant"/>
                <a:sym typeface="Assistant"/>
              </a:rPr>
              <a:t>(N=79) undergraduate students in TMT courses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142B5D9-A3AF-20E7-9893-3426AF2DEB3C}"/>
              </a:ext>
            </a:extLst>
          </p:cNvPr>
          <p:cNvSpPr txBox="1"/>
          <p:nvPr/>
        </p:nvSpPr>
        <p:spPr>
          <a:xfrm>
            <a:off x="457200" y="571500"/>
            <a:ext cx="16306800" cy="7201972"/>
          </a:xfrm>
          <a:prstGeom prst="rect">
            <a:avLst/>
          </a:prstGeom>
          <a:noFill/>
        </p:spPr>
        <p:txBody>
          <a:bodyPr wrap="square">
            <a:spAutoFit/>
          </a:bodyPr>
          <a:lstStyle/>
          <a:p>
            <a:pPr>
              <a:spcBef>
                <a:spcPts val="900"/>
              </a:spcBef>
              <a:spcAft>
                <a:spcPts val="9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This study aims to examine how artificial intelligence can be pedagogically integrated into </a:t>
            </a:r>
            <a:r>
              <a:rPr lang="en-US" sz="4800" dirty="0" err="1">
                <a:effectLst/>
                <a:latin typeface="Times New Roman" panose="02020603050405020304" pitchFamily="18" charset="0"/>
                <a:ea typeface="Calibri" panose="020F0502020204030204" pitchFamily="34" charset="0"/>
                <a:cs typeface="Times New Roman" panose="02020603050405020304" pitchFamily="18" charset="0"/>
              </a:rPr>
              <a:t>transinterpretation</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instruction to enhance student motivation, engagement, and structural competence. </a:t>
            </a:r>
          </a:p>
          <a:p>
            <a:pPr>
              <a:spcBef>
                <a:spcPts val="900"/>
              </a:spcBef>
              <a:spcAft>
                <a:spcPts val="900"/>
              </a:spcAft>
              <a:buNone/>
            </a:pPr>
            <a:endParaRPr lang="en-US" sz="4800" dirty="0">
              <a:latin typeface="Times New Roman" panose="02020603050405020304" pitchFamily="18" charset="0"/>
              <a:ea typeface="Calibri" panose="020F0502020204030204" pitchFamily="34" charset="0"/>
              <a:cs typeface="Times New Roman" panose="02020603050405020304" pitchFamily="18" charset="0"/>
            </a:endParaRPr>
          </a:p>
          <a:p>
            <a:pPr>
              <a:spcBef>
                <a:spcPts val="900"/>
              </a:spcBef>
              <a:spcAft>
                <a:spcPts val="900"/>
              </a:spcAft>
              <a:buNone/>
            </a:pP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It seeks to propose and empirically validate an AI-assisted instructional framework that balances automated generation with instructor editorial intervention in Vietnamese EFL tertiary contexts.</a:t>
            </a: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27430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FC6C4F-346C-714A-9564-FE38E0AC4105}"/>
              </a:ext>
            </a:extLst>
          </p:cNvPr>
          <p:cNvSpPr txBox="1"/>
          <p:nvPr/>
        </p:nvSpPr>
        <p:spPr>
          <a:xfrm>
            <a:off x="304800" y="266700"/>
            <a:ext cx="17830800" cy="4678204"/>
          </a:xfrm>
          <a:prstGeom prst="rect">
            <a:avLst/>
          </a:prstGeom>
          <a:noFill/>
        </p:spPr>
        <p:txBody>
          <a:bodyPr wrap="square">
            <a:spAutoFit/>
          </a:bodyPr>
          <a:lstStyle/>
          <a:p>
            <a:pPr>
              <a:spcBef>
                <a:spcPts val="800"/>
              </a:spcBef>
              <a:spcAft>
                <a:spcPts val="400"/>
              </a:spcAft>
              <a:buNone/>
            </a:pPr>
            <a:r>
              <a:rPr lang="en-US" sz="4800" b="1"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Instrument Validation and Statistical Treatment </a:t>
            </a:r>
            <a:endParaRPr lang="en-US" sz="4800" b="1"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pPr>
              <a:spcBef>
                <a:spcPts val="800"/>
              </a:spcBef>
              <a:spcAft>
                <a:spcPts val="400"/>
              </a:spcAft>
              <a:buNone/>
            </a:pPr>
            <a:r>
              <a:rPr lang="en-US" sz="4800" b="1"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To evaluate the psychometric soundness, internal consistency and structural validity were evaluated using IBM SPSS Statistics (v26.0). Data were accurately mapped onto the expected components of Translation Learning Motivation</a:t>
            </a:r>
            <a:r>
              <a:rPr lang="en-US" sz="4800" b="1" dirty="0">
                <a:solidFill>
                  <a:srgbClr val="0F476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800" b="1"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and Pedagogical Efficacy. </a:t>
            </a:r>
            <a:endParaRPr lang="en-US" sz="4800" b="1"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0216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931616-F61F-B7BC-DB56-053ACEE38EF3}"/>
              </a:ext>
            </a:extLst>
          </p:cNvPr>
          <p:cNvSpPr txBox="1"/>
          <p:nvPr/>
        </p:nvSpPr>
        <p:spPr>
          <a:xfrm>
            <a:off x="762000" y="342900"/>
            <a:ext cx="12954000" cy="8217634"/>
          </a:xfrm>
          <a:prstGeom prst="rect">
            <a:avLst/>
          </a:prstGeom>
          <a:noFill/>
        </p:spPr>
        <p:txBody>
          <a:bodyPr wrap="square">
            <a:spAutoFit/>
          </a:bodyPr>
          <a:lstStyle/>
          <a:p>
            <a:r>
              <a:rPr lang="en-US" sz="4800" b="1" dirty="0">
                <a:effectLst/>
                <a:latin typeface="Times New Roman" panose="02020603050405020304" pitchFamily="18" charset="0"/>
                <a:ea typeface="Aptos" panose="020B0004020202020204" pitchFamily="34" charset="0"/>
              </a:rPr>
              <a:t>DATA ANALYSIS</a:t>
            </a:r>
          </a:p>
          <a:p>
            <a:r>
              <a:rPr lang="en-US" sz="4800" b="1" dirty="0"/>
              <a:t>Descriptive Statistical Analysis of Student Perceptions</a:t>
            </a:r>
          </a:p>
          <a:p>
            <a:endParaRPr lang="en-US" sz="4800" b="1" dirty="0"/>
          </a:p>
          <a:p>
            <a:endParaRPr lang="en-US" sz="4800" b="1" dirty="0"/>
          </a:p>
          <a:p>
            <a:endParaRPr lang="en-US" sz="4800" b="1" dirty="0"/>
          </a:p>
          <a:p>
            <a:endParaRPr lang="en-US" sz="4800" b="1" dirty="0"/>
          </a:p>
          <a:p>
            <a:endParaRPr lang="en-US" sz="4800" b="1" dirty="0"/>
          </a:p>
          <a:p>
            <a:endParaRPr lang="en-US" sz="4800" b="1" dirty="0"/>
          </a:p>
          <a:p>
            <a:endParaRPr lang="en-US" sz="4800" b="1" dirty="0"/>
          </a:p>
          <a:p>
            <a:endParaRPr lang="en-US" sz="4800" dirty="0"/>
          </a:p>
        </p:txBody>
      </p:sp>
      <p:graphicFrame>
        <p:nvGraphicFramePr>
          <p:cNvPr id="4" name="Table 3">
            <a:extLst>
              <a:ext uri="{FF2B5EF4-FFF2-40B4-BE49-F238E27FC236}">
                <a16:creationId xmlns:a16="http://schemas.microsoft.com/office/drawing/2014/main" id="{C3FE891E-6C48-4625-2E65-04D03C9836F3}"/>
              </a:ext>
            </a:extLst>
          </p:cNvPr>
          <p:cNvGraphicFramePr>
            <a:graphicFrameLocks noGrp="1"/>
          </p:cNvGraphicFramePr>
          <p:nvPr>
            <p:extLst>
              <p:ext uri="{D42A27DB-BD31-4B8C-83A1-F6EECF244321}">
                <p14:modId xmlns:p14="http://schemas.microsoft.com/office/powerpoint/2010/main" val="1026757795"/>
              </p:ext>
            </p:extLst>
          </p:nvPr>
        </p:nvGraphicFramePr>
        <p:xfrm>
          <a:off x="1905000" y="2933700"/>
          <a:ext cx="15240001" cy="6674094"/>
        </p:xfrm>
        <a:graphic>
          <a:graphicData uri="http://schemas.openxmlformats.org/drawingml/2006/table">
            <a:tbl>
              <a:tblPr firstRow="1" firstCol="1" bandRow="1">
                <a:tableStyleId>{5C22544A-7EE6-4342-B048-85BDC9FD1C3A}</a:tableStyleId>
              </a:tblPr>
              <a:tblGrid>
                <a:gridCol w="2177143">
                  <a:extLst>
                    <a:ext uri="{9D8B030D-6E8A-4147-A177-3AD203B41FA5}">
                      <a16:colId xmlns:a16="http://schemas.microsoft.com/office/drawing/2014/main" val="3267421505"/>
                    </a:ext>
                  </a:extLst>
                </a:gridCol>
                <a:gridCol w="2177143">
                  <a:extLst>
                    <a:ext uri="{9D8B030D-6E8A-4147-A177-3AD203B41FA5}">
                      <a16:colId xmlns:a16="http://schemas.microsoft.com/office/drawing/2014/main" val="3344434527"/>
                    </a:ext>
                  </a:extLst>
                </a:gridCol>
                <a:gridCol w="2177143">
                  <a:extLst>
                    <a:ext uri="{9D8B030D-6E8A-4147-A177-3AD203B41FA5}">
                      <a16:colId xmlns:a16="http://schemas.microsoft.com/office/drawing/2014/main" val="2250240775"/>
                    </a:ext>
                  </a:extLst>
                </a:gridCol>
                <a:gridCol w="2177143">
                  <a:extLst>
                    <a:ext uri="{9D8B030D-6E8A-4147-A177-3AD203B41FA5}">
                      <a16:colId xmlns:a16="http://schemas.microsoft.com/office/drawing/2014/main" val="2735878223"/>
                    </a:ext>
                  </a:extLst>
                </a:gridCol>
                <a:gridCol w="2177143">
                  <a:extLst>
                    <a:ext uri="{9D8B030D-6E8A-4147-A177-3AD203B41FA5}">
                      <a16:colId xmlns:a16="http://schemas.microsoft.com/office/drawing/2014/main" val="2625793534"/>
                    </a:ext>
                  </a:extLst>
                </a:gridCol>
                <a:gridCol w="2177143">
                  <a:extLst>
                    <a:ext uri="{9D8B030D-6E8A-4147-A177-3AD203B41FA5}">
                      <a16:colId xmlns:a16="http://schemas.microsoft.com/office/drawing/2014/main" val="1400720313"/>
                    </a:ext>
                  </a:extLst>
                </a:gridCol>
                <a:gridCol w="2177143">
                  <a:extLst>
                    <a:ext uri="{9D8B030D-6E8A-4147-A177-3AD203B41FA5}">
                      <a16:colId xmlns:a16="http://schemas.microsoft.com/office/drawing/2014/main" val="3047646760"/>
                    </a:ext>
                  </a:extLst>
                </a:gridCol>
              </a:tblGrid>
              <a:tr h="807256">
                <a:tc>
                  <a:txBody>
                    <a:bodyPr/>
                    <a:lstStyle/>
                    <a:p>
                      <a:pPr>
                        <a:spcBef>
                          <a:spcPts val="900"/>
                        </a:spcBef>
                        <a:spcAft>
                          <a:spcPts val="900"/>
                        </a:spcAft>
                        <a:buNone/>
                      </a:pPr>
                      <a:r>
                        <a:rPr lang="en-US" sz="800">
                          <a:effectLst/>
                        </a:rPr>
                        <a:t>Rank</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Variable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N</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Mean (M)</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Std. Error (SE)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Std. Deviation (SD)</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Predominant Response Trend</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1056964791"/>
                  </a:ext>
                </a:extLst>
              </a:tr>
              <a:tr h="1007776">
                <a:tc>
                  <a:txBody>
                    <a:bodyPr/>
                    <a:lstStyle/>
                    <a:p>
                      <a:pPr>
                        <a:spcBef>
                          <a:spcPts val="900"/>
                        </a:spcBef>
                        <a:spcAft>
                          <a:spcPts val="900"/>
                        </a:spcAft>
                        <a:buNone/>
                      </a:pPr>
                      <a:r>
                        <a:rPr lang="en-US" sz="800">
                          <a:effectLst/>
                        </a:rPr>
                        <a:t>1</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Q1</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1.20</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.046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.404</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Strongest Consensus (Strongly Agree)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70963145"/>
                  </a:ext>
                </a:extLst>
              </a:tr>
              <a:tr h="506476">
                <a:tc>
                  <a:txBody>
                    <a:bodyPr/>
                    <a:lstStyle/>
                    <a:p>
                      <a:pPr>
                        <a:spcBef>
                          <a:spcPts val="900"/>
                        </a:spcBef>
                        <a:spcAft>
                          <a:spcPts val="900"/>
                        </a:spcAft>
                        <a:buNone/>
                      </a:pPr>
                      <a:r>
                        <a:rPr lang="en-US" sz="800">
                          <a:effectLst/>
                        </a:rPr>
                        <a:t>2</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1.25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.052</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.466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Highly 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1084080598"/>
                  </a:ext>
                </a:extLst>
              </a:tr>
              <a:tr h="506476">
                <a:tc>
                  <a:txBody>
                    <a:bodyPr/>
                    <a:lstStyle/>
                    <a:p>
                      <a:pPr>
                        <a:spcBef>
                          <a:spcPts val="900"/>
                        </a:spcBef>
                        <a:spcAft>
                          <a:spcPts val="900"/>
                        </a:spcAft>
                        <a:buNone/>
                      </a:pPr>
                      <a:r>
                        <a:rPr lang="en-US" sz="800">
                          <a:effectLst/>
                        </a:rPr>
                        <a:t>3</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Q10</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dirty="0">
                          <a:effectLst/>
                        </a:rPr>
                        <a:t>79</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1.25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.052</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.466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Highly 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3639016461"/>
                  </a:ext>
                </a:extLst>
              </a:tr>
              <a:tr h="807256">
                <a:tc>
                  <a:txBody>
                    <a:bodyPr/>
                    <a:lstStyle/>
                    <a:p>
                      <a:pPr>
                        <a:spcBef>
                          <a:spcPts val="900"/>
                        </a:spcBef>
                        <a:spcAft>
                          <a:spcPts val="900"/>
                        </a:spcAft>
                        <a:buNone/>
                      </a:pPr>
                      <a:r>
                        <a:rPr lang="en-US" sz="800">
                          <a:effectLst/>
                        </a:rPr>
                        <a:t>4</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Q4</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1.57</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.084</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.746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 to Highly 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721584454"/>
                  </a:ext>
                </a:extLst>
              </a:tr>
              <a:tr h="305955">
                <a:tc>
                  <a:txBody>
                    <a:bodyPr/>
                    <a:lstStyle/>
                    <a:p>
                      <a:pPr>
                        <a:spcBef>
                          <a:spcPts val="900"/>
                        </a:spcBef>
                        <a:spcAft>
                          <a:spcPts val="900"/>
                        </a:spcAft>
                        <a:buNone/>
                      </a:pPr>
                      <a:r>
                        <a:rPr lang="en-US" sz="800">
                          <a:effectLst/>
                        </a:rPr>
                        <a:t>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Q2</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1.63</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.089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.787</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1107771956"/>
                  </a:ext>
                </a:extLst>
              </a:tr>
              <a:tr h="305955">
                <a:tc>
                  <a:txBody>
                    <a:bodyPr/>
                    <a:lstStyle/>
                    <a:p>
                      <a:pPr>
                        <a:spcBef>
                          <a:spcPts val="900"/>
                        </a:spcBef>
                        <a:spcAft>
                          <a:spcPts val="900"/>
                        </a:spcAft>
                        <a:buNone/>
                      </a:pPr>
                      <a:r>
                        <a:rPr lang="en-US" sz="800">
                          <a:effectLst/>
                        </a:rPr>
                        <a:t>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Q3</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dirty="0">
                          <a:effectLst/>
                        </a:rPr>
                        <a:t>1.67</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.088</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.780</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2464597995"/>
                  </a:ext>
                </a:extLst>
              </a:tr>
              <a:tr h="305955">
                <a:tc>
                  <a:txBody>
                    <a:bodyPr/>
                    <a:lstStyle/>
                    <a:p>
                      <a:pPr>
                        <a:spcBef>
                          <a:spcPts val="900"/>
                        </a:spcBef>
                        <a:spcAft>
                          <a:spcPts val="900"/>
                        </a:spcAft>
                        <a:buNone/>
                      </a:pPr>
                      <a:r>
                        <a:rPr lang="en-US" sz="800">
                          <a:effectLst/>
                        </a:rPr>
                        <a:t>7</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1.71</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.090</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.803</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2412846621"/>
                  </a:ext>
                </a:extLst>
              </a:tr>
              <a:tr h="305955">
                <a:tc>
                  <a:txBody>
                    <a:bodyPr/>
                    <a:lstStyle/>
                    <a:p>
                      <a:pPr>
                        <a:spcBef>
                          <a:spcPts val="900"/>
                        </a:spcBef>
                        <a:spcAft>
                          <a:spcPts val="900"/>
                        </a:spcAft>
                        <a:buNone/>
                      </a:pPr>
                      <a:r>
                        <a:rPr lang="en-US" sz="800">
                          <a:effectLst/>
                        </a:rPr>
                        <a:t>8</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Q8</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1.75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.101</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.898</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70978249"/>
                  </a:ext>
                </a:extLst>
              </a:tr>
              <a:tr h="706997">
                <a:tc>
                  <a:txBody>
                    <a:bodyPr/>
                    <a:lstStyle/>
                    <a:p>
                      <a:pPr>
                        <a:spcBef>
                          <a:spcPts val="900"/>
                        </a:spcBef>
                        <a:spcAft>
                          <a:spcPts val="900"/>
                        </a:spcAft>
                        <a:buNone/>
                      </a:pPr>
                      <a:r>
                        <a:rPr lang="en-US" sz="800">
                          <a:effectLst/>
                        </a:rPr>
                        <a:t>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Q6</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1.82</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.098</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.874</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Favorable (Moderate Variance)</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2601567888"/>
                  </a:ext>
                </a:extLst>
              </a:tr>
              <a:tr h="1108037">
                <a:tc>
                  <a:txBody>
                    <a:bodyPr/>
                    <a:lstStyle/>
                    <a:p>
                      <a:pPr>
                        <a:spcBef>
                          <a:spcPts val="900"/>
                        </a:spcBef>
                        <a:spcAft>
                          <a:spcPts val="900"/>
                        </a:spcAft>
                        <a:buNone/>
                      </a:pPr>
                      <a:r>
                        <a:rPr lang="en-US" sz="800">
                          <a:effectLst/>
                        </a:rPr>
                        <a:t>10</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Q7</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79</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4.67</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.071</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a:effectLst/>
                        </a:rPr>
                        <a:t>.635</a:t>
                      </a:r>
                      <a:endParaRPr lang="en-US" sz="100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tc>
                  <a:txBody>
                    <a:bodyPr/>
                    <a:lstStyle/>
                    <a:p>
                      <a:pPr>
                        <a:spcBef>
                          <a:spcPts val="900"/>
                        </a:spcBef>
                        <a:spcAft>
                          <a:spcPts val="900"/>
                        </a:spcAft>
                        <a:buNone/>
                      </a:pPr>
                      <a:r>
                        <a:rPr lang="en-US" sz="800" dirty="0">
                          <a:effectLst/>
                        </a:rPr>
                        <a:t>Strong Disagreement (Negatively Worded)</a:t>
                      </a:r>
                      <a:endParaRPr lang="en-US" sz="1000" dirty="0">
                        <a:effectLst/>
                        <a:latin typeface="Aptos" panose="020B0004020202020204" pitchFamily="34" charset="0"/>
                        <a:ea typeface="Aptos" panose="020B0004020202020204" pitchFamily="34" charset="0"/>
                        <a:cs typeface="Times New Roman" panose="02020603050405020304" pitchFamily="18" charset="0"/>
                      </a:endParaRPr>
                    </a:p>
                  </a:txBody>
                  <a:tcPr marL="96161" marR="96161" marT="64107" marB="64107" anchor="ctr"/>
                </a:tc>
                <a:extLst>
                  <a:ext uri="{0D108BD9-81ED-4DB2-BD59-A6C34878D82A}">
                    <a16:rowId xmlns:a16="http://schemas.microsoft.com/office/drawing/2014/main" val="2739688552"/>
                  </a:ext>
                </a:extLst>
              </a:tr>
            </a:tbl>
          </a:graphicData>
        </a:graphic>
      </p:graphicFrame>
    </p:spTree>
    <p:extLst>
      <p:ext uri="{BB962C8B-B14F-4D97-AF65-F5344CB8AC3E}">
        <p14:creationId xmlns:p14="http://schemas.microsoft.com/office/powerpoint/2010/main" val="36569940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14BD62-16C2-7BC0-622E-BAF9991901A4}"/>
              </a:ext>
            </a:extLst>
          </p:cNvPr>
          <p:cNvSpPr txBox="1"/>
          <p:nvPr/>
        </p:nvSpPr>
        <p:spPr>
          <a:xfrm>
            <a:off x="152400" y="0"/>
            <a:ext cx="18135600" cy="8171468"/>
          </a:xfrm>
          <a:prstGeom prst="rect">
            <a:avLst/>
          </a:prstGeom>
          <a:noFill/>
        </p:spPr>
        <p:txBody>
          <a:bodyPr wrap="square">
            <a:spAutoFit/>
          </a:bodyPr>
          <a:lstStyle/>
          <a:p>
            <a:pPr>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Distribution and Frequency Analysis</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a:p>
            <a:pPr>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High-Consensus Positive Indicators (Agreement &gt; 95%)</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a:p>
            <a:pPr marL="228600">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Q1: Exhibited an absolute positive consensus with 100% of participants responding favorably (79.7% Strongly Agree, 20.3% Agree; M = 1.20, SD = .404). This represents the most robust benchmark within the dataset.</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a:p>
            <a:pPr marL="228600">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Q5 &amp; Q10: Shared identical distribution properties, yielding a cumulative agreement rate of 98.7% (75.9% Strongly Agree, 22.8% Agree; M = 1.25, SD = .466). Only a nominal 1.3% of respondents remained neutral.</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40158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632AF90-45D2-6B4F-147C-FCC2456A7CE0}"/>
              </a:ext>
            </a:extLst>
          </p:cNvPr>
          <p:cNvSpPr txBox="1"/>
          <p:nvPr/>
        </p:nvSpPr>
        <p:spPr>
          <a:xfrm>
            <a:off x="304800" y="190500"/>
            <a:ext cx="17526000" cy="6001643"/>
          </a:xfrm>
          <a:prstGeom prst="rect">
            <a:avLst/>
          </a:prstGeom>
          <a:noFill/>
        </p:spPr>
        <p:txBody>
          <a:bodyPr wrap="square">
            <a:spAutoFit/>
          </a:bodyPr>
          <a:lstStyle/>
          <a:p>
            <a:r>
              <a:rPr lang="en-US" sz="4800" dirty="0">
                <a:effectLst/>
                <a:latin typeface="Times New Roman" panose="02020603050405020304" pitchFamily="18" charset="0"/>
                <a:ea typeface="Aptos" panose="020B0004020202020204" pitchFamily="34" charset="0"/>
              </a:rPr>
              <a:t>To improve construct validity and internal consistency, the questionnaire items were classified into four theoretically related scales rather than being analyzed as a single construct. </a:t>
            </a:r>
          </a:p>
          <a:p>
            <a:r>
              <a:rPr lang="en-US" sz="4800" dirty="0">
                <a:effectLst/>
                <a:latin typeface="Times New Roman" panose="02020603050405020304" pitchFamily="18" charset="0"/>
                <a:ea typeface="Aptos" panose="020B0004020202020204" pitchFamily="34" charset="0"/>
              </a:rPr>
              <a:t>The first scale, Learning Engagement and Motivation (Q1–Q4), measures students’ participation, interest, and enthusiasm in AI-supported TMT activities. </a:t>
            </a:r>
          </a:p>
          <a:p>
            <a:r>
              <a:rPr lang="en-US" sz="4800" dirty="0">
                <a:effectLst/>
                <a:latin typeface="Times New Roman" panose="02020603050405020304" pitchFamily="18" charset="0"/>
                <a:ea typeface="Aptos" panose="020B0004020202020204" pitchFamily="34" charset="0"/>
              </a:rPr>
              <a:t>The second scale, Collaborative Learning (Q5–Q6), focuses on peer interaction and teamwork. </a:t>
            </a:r>
            <a:endParaRPr lang="en-US" sz="4800" dirty="0"/>
          </a:p>
        </p:txBody>
      </p:sp>
    </p:spTree>
    <p:extLst>
      <p:ext uri="{BB962C8B-B14F-4D97-AF65-F5344CB8AC3E}">
        <p14:creationId xmlns:p14="http://schemas.microsoft.com/office/powerpoint/2010/main" val="330604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2912F7-3AD8-FFCA-2D99-467707499FEE}"/>
              </a:ext>
            </a:extLst>
          </p:cNvPr>
          <p:cNvSpPr txBox="1"/>
          <p:nvPr/>
        </p:nvSpPr>
        <p:spPr>
          <a:xfrm>
            <a:off x="152400" y="0"/>
            <a:ext cx="17983200" cy="4524315"/>
          </a:xfrm>
          <a:prstGeom prst="rect">
            <a:avLst/>
          </a:prstGeom>
          <a:noFill/>
        </p:spPr>
        <p:txBody>
          <a:bodyPr wrap="square">
            <a:spAutoFit/>
          </a:bodyPr>
          <a:lstStyle/>
          <a:p>
            <a:r>
              <a:rPr lang="en-US" sz="4800" dirty="0">
                <a:effectLst/>
                <a:latin typeface="Times New Roman" panose="02020603050405020304" pitchFamily="18" charset="0"/>
                <a:ea typeface="Aptos" panose="020B0004020202020204" pitchFamily="34" charset="0"/>
              </a:rPr>
              <a:t>The third scale, AI Satisfaction and Evaluation (Q7–Q8), examines students’ satisfaction with AI outputs and their critical evaluation of AI-generated content. </a:t>
            </a:r>
          </a:p>
          <a:p>
            <a:r>
              <a:rPr lang="en-US" sz="4800" dirty="0">
                <a:effectLst/>
                <a:latin typeface="Times New Roman" panose="02020603050405020304" pitchFamily="18" charset="0"/>
                <a:ea typeface="Aptos" panose="020B0004020202020204" pitchFamily="34" charset="0"/>
              </a:rPr>
              <a:t>The fourth scale, Perceived Learning Improvement (Q9–Q10), assesses students’ perceived progress and their ability to utilize AI-generated feedback to enhance performance. </a:t>
            </a:r>
            <a:endParaRPr lang="en-US" sz="4800" dirty="0"/>
          </a:p>
        </p:txBody>
      </p:sp>
    </p:spTree>
    <p:extLst>
      <p:ext uri="{BB962C8B-B14F-4D97-AF65-F5344CB8AC3E}">
        <p14:creationId xmlns:p14="http://schemas.microsoft.com/office/powerpoint/2010/main" val="3182142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C522A2-6DCE-1491-FD40-9D6041C3F883}"/>
              </a:ext>
            </a:extLst>
          </p:cNvPr>
          <p:cNvPicPr>
            <a:picLocks noChangeAspect="1"/>
          </p:cNvPicPr>
          <p:nvPr/>
        </p:nvPicPr>
        <p:blipFill>
          <a:blip r:embed="rId2"/>
          <a:stretch>
            <a:fillRect/>
          </a:stretch>
        </p:blipFill>
        <p:spPr>
          <a:xfrm>
            <a:off x="595302" y="498326"/>
            <a:ext cx="15254298" cy="5030937"/>
          </a:xfrm>
          <a:prstGeom prst="rect">
            <a:avLst/>
          </a:prstGeom>
        </p:spPr>
      </p:pic>
    </p:spTree>
    <p:extLst>
      <p:ext uri="{BB962C8B-B14F-4D97-AF65-F5344CB8AC3E}">
        <p14:creationId xmlns:p14="http://schemas.microsoft.com/office/powerpoint/2010/main" val="13322119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B5A792-2D7E-99C8-19EC-65429C0A460C}"/>
              </a:ext>
            </a:extLst>
          </p:cNvPr>
          <p:cNvSpPr txBox="1"/>
          <p:nvPr/>
        </p:nvSpPr>
        <p:spPr>
          <a:xfrm>
            <a:off x="609600" y="647700"/>
            <a:ext cx="17297400" cy="4755148"/>
          </a:xfrm>
          <a:prstGeom prst="rect">
            <a:avLst/>
          </a:prstGeom>
          <a:noFill/>
        </p:spPr>
        <p:txBody>
          <a:bodyPr wrap="square">
            <a:spAutoFit/>
          </a:bodyPr>
          <a:lstStyle/>
          <a:p>
            <a:pPr marL="90170">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The Bartlett's test of sphericity was statistically significant (\chi^2(21) = 41.65, p = .005), indicating sufficient correlation among the remaining seven items to justify factor analysis. </a:t>
            </a:r>
          </a:p>
          <a:p>
            <a:pPr marL="90170">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The KMO measure of sampling adequacy was .492; while slightly below the traditional .50 threshold, it was deemed acceptable for exploratory purposes given the streamlined item pool.</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970621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CF7E67-86F1-B2F4-BF28-DCC6366E106A}"/>
              </a:ext>
            </a:extLst>
          </p:cNvPr>
          <p:cNvPicPr>
            <a:picLocks noChangeAspect="1"/>
          </p:cNvPicPr>
          <p:nvPr/>
        </p:nvPicPr>
        <p:blipFill>
          <a:blip r:embed="rId2"/>
          <a:stretch>
            <a:fillRect/>
          </a:stretch>
        </p:blipFill>
        <p:spPr>
          <a:xfrm>
            <a:off x="4343400" y="709834"/>
            <a:ext cx="11353800" cy="8867331"/>
          </a:xfrm>
          <a:prstGeom prst="rect">
            <a:avLst/>
          </a:prstGeom>
        </p:spPr>
      </p:pic>
    </p:spTree>
    <p:extLst>
      <p:ext uri="{BB962C8B-B14F-4D97-AF65-F5344CB8AC3E}">
        <p14:creationId xmlns:p14="http://schemas.microsoft.com/office/powerpoint/2010/main" val="2065404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3"/>
            <a:stretch>
              <a:fillRect l="-15597" r="-15597"/>
            </a:stretch>
          </a:blipFill>
        </p:spPr>
      </p:sp>
      <p:grpSp>
        <p:nvGrpSpPr>
          <p:cNvPr id="3" name="Group 3"/>
          <p:cNvGrpSpPr/>
          <p:nvPr/>
        </p:nvGrpSpPr>
        <p:grpSpPr>
          <a:xfrm>
            <a:off x="578357" y="476538"/>
            <a:ext cx="17066436" cy="9401850"/>
            <a:chOff x="0" y="0"/>
            <a:chExt cx="4494864" cy="2476207"/>
          </a:xfrm>
        </p:grpSpPr>
        <p:sp>
          <p:nvSpPr>
            <p:cNvPr id="4" name="Freeform 4"/>
            <p:cNvSpPr/>
            <p:nvPr/>
          </p:nvSpPr>
          <p:spPr>
            <a:xfrm>
              <a:off x="0" y="0"/>
              <a:ext cx="4494864" cy="2476207"/>
            </a:xfrm>
            <a:custGeom>
              <a:avLst/>
              <a:gdLst/>
              <a:ahLst/>
              <a:cxnLst/>
              <a:rect l="l" t="t" r="r" b="b"/>
              <a:pathLst>
                <a:path w="4494864" h="2476207">
                  <a:moveTo>
                    <a:pt x="0" y="0"/>
                  </a:moveTo>
                  <a:lnTo>
                    <a:pt x="4494864" y="0"/>
                  </a:lnTo>
                  <a:lnTo>
                    <a:pt x="4494864" y="2476207"/>
                  </a:lnTo>
                  <a:lnTo>
                    <a:pt x="0" y="2476207"/>
                  </a:lnTo>
                  <a:close/>
                </a:path>
              </a:pathLst>
            </a:custGeom>
            <a:solidFill>
              <a:srgbClr val="FEFEFE"/>
            </a:solidFill>
          </p:spPr>
        </p:sp>
        <p:sp>
          <p:nvSpPr>
            <p:cNvPr id="5" name="TextBox 5"/>
            <p:cNvSpPr txBox="1"/>
            <p:nvPr/>
          </p:nvSpPr>
          <p:spPr>
            <a:xfrm>
              <a:off x="0" y="57150"/>
              <a:ext cx="4494864" cy="2419057"/>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716745" y="-2312817"/>
            <a:ext cx="8623491" cy="8750775"/>
          </a:xfrm>
          <a:custGeom>
            <a:avLst/>
            <a:gdLst/>
            <a:ahLst/>
            <a:cxnLst/>
            <a:rect l="l" t="t" r="r" b="b"/>
            <a:pathLst>
              <a:path w="8623491" h="8750775">
                <a:moveTo>
                  <a:pt x="8623492" y="8750775"/>
                </a:moveTo>
                <a:lnTo>
                  <a:pt x="0" y="8750775"/>
                </a:lnTo>
                <a:lnTo>
                  <a:pt x="0" y="0"/>
                </a:lnTo>
                <a:lnTo>
                  <a:pt x="8623492" y="0"/>
                </a:lnTo>
                <a:lnTo>
                  <a:pt x="8623492" y="8750775"/>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a:off x="-6941946" y="3864288"/>
            <a:ext cx="8623491" cy="8750775"/>
          </a:xfrm>
          <a:custGeom>
            <a:avLst/>
            <a:gdLst/>
            <a:ahLst/>
            <a:cxnLst/>
            <a:rect l="l" t="t" r="r" b="b"/>
            <a:pathLst>
              <a:path w="8623491" h="8750775">
                <a:moveTo>
                  <a:pt x="0" y="0"/>
                </a:moveTo>
                <a:lnTo>
                  <a:pt x="8623492" y="0"/>
                </a:lnTo>
                <a:lnTo>
                  <a:pt x="8623492" y="8750775"/>
                </a:lnTo>
                <a:lnTo>
                  <a:pt x="0" y="8750775"/>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8" name="Freeform 8"/>
          <p:cNvSpPr/>
          <p:nvPr/>
        </p:nvSpPr>
        <p:spPr>
          <a:xfrm rot="-10800000">
            <a:off x="6125872" y="9311584"/>
            <a:ext cx="6036256" cy="3303478"/>
          </a:xfrm>
          <a:custGeom>
            <a:avLst/>
            <a:gdLst/>
            <a:ahLst/>
            <a:cxnLst/>
            <a:rect l="l" t="t" r="r" b="b"/>
            <a:pathLst>
              <a:path w="6036256" h="3303478">
                <a:moveTo>
                  <a:pt x="0" y="0"/>
                </a:moveTo>
                <a:lnTo>
                  <a:pt x="6036256" y="0"/>
                </a:lnTo>
                <a:lnTo>
                  <a:pt x="6036256" y="3303479"/>
                </a:lnTo>
                <a:lnTo>
                  <a:pt x="0" y="3303479"/>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9" name="Freeform 9"/>
          <p:cNvSpPr/>
          <p:nvPr/>
        </p:nvSpPr>
        <p:spPr>
          <a:xfrm rot="1366362">
            <a:off x="13995780" y="5166111"/>
            <a:ext cx="5507450" cy="5514343"/>
          </a:xfrm>
          <a:custGeom>
            <a:avLst/>
            <a:gdLst/>
            <a:ahLst/>
            <a:cxnLst/>
            <a:rect l="l" t="t" r="r" b="b"/>
            <a:pathLst>
              <a:path w="5507450" h="5514343">
                <a:moveTo>
                  <a:pt x="0" y="0"/>
                </a:moveTo>
                <a:lnTo>
                  <a:pt x="5507450" y="0"/>
                </a:lnTo>
                <a:lnTo>
                  <a:pt x="5507450" y="5514343"/>
                </a:lnTo>
                <a:lnTo>
                  <a:pt x="0" y="5514343"/>
                </a:lnTo>
                <a:lnTo>
                  <a:pt x="0" y="0"/>
                </a:lnTo>
                <a:close/>
              </a:path>
            </a:pathLst>
          </a:custGeom>
          <a:blipFill>
            <a:blip r:embed="rId6"/>
            <a:stretch>
              <a:fillRect/>
            </a:stretch>
          </a:blipFill>
        </p:spPr>
      </p:sp>
      <p:sp>
        <p:nvSpPr>
          <p:cNvPr id="10" name="TextBox 10"/>
          <p:cNvSpPr txBox="1"/>
          <p:nvPr/>
        </p:nvSpPr>
        <p:spPr>
          <a:xfrm>
            <a:off x="1028700" y="1313270"/>
            <a:ext cx="10807464" cy="749300"/>
          </a:xfrm>
          <a:prstGeom prst="rect">
            <a:avLst/>
          </a:prstGeom>
        </p:spPr>
        <p:txBody>
          <a:bodyPr lIns="0" tIns="0" rIns="0" bIns="0" rtlCol="0" anchor="t">
            <a:spAutoFit/>
          </a:bodyPr>
          <a:lstStyle/>
          <a:p>
            <a:pPr marL="1403351" lvl="1" indent="-701675" algn="l">
              <a:lnSpc>
                <a:spcPts val="5200"/>
              </a:lnSpc>
              <a:buAutoNum type="arabicPeriod"/>
            </a:pPr>
            <a:r>
              <a:rPr lang="en-US" sz="6500">
                <a:solidFill>
                  <a:srgbClr val="0E182F"/>
                </a:solidFill>
                <a:latin typeface="Roca One"/>
                <a:ea typeface="Roca One"/>
                <a:cs typeface="Roca One"/>
                <a:sym typeface="Roca One"/>
              </a:rPr>
              <a:t>INTRODUCTION</a:t>
            </a:r>
          </a:p>
        </p:txBody>
      </p:sp>
      <p:sp>
        <p:nvSpPr>
          <p:cNvPr id="11" name="TextBox 11"/>
          <p:cNvSpPr txBox="1"/>
          <p:nvPr/>
        </p:nvSpPr>
        <p:spPr>
          <a:xfrm>
            <a:off x="1378548" y="9547141"/>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3" name="TextBox 13"/>
          <p:cNvSpPr txBox="1"/>
          <p:nvPr/>
        </p:nvSpPr>
        <p:spPr>
          <a:xfrm>
            <a:off x="963851" y="2003104"/>
            <a:ext cx="16295449" cy="899159"/>
          </a:xfrm>
          <a:prstGeom prst="rect">
            <a:avLst/>
          </a:prstGeom>
        </p:spPr>
        <p:txBody>
          <a:bodyPr lIns="0" tIns="0" rIns="0" bIns="0" rtlCol="0" anchor="t">
            <a:spAutoFit/>
          </a:bodyPr>
          <a:lstStyle/>
          <a:p>
            <a:pPr algn="l">
              <a:lnSpc>
                <a:spcPts val="7800"/>
              </a:lnSpc>
            </a:pPr>
            <a:r>
              <a:rPr lang="en-US" sz="3900" spc="195" dirty="0">
                <a:solidFill>
                  <a:srgbClr val="0D1C38"/>
                </a:solidFill>
                <a:latin typeface="Assistant"/>
                <a:ea typeface="Assistant"/>
                <a:cs typeface="Assistant"/>
                <a:sym typeface="Assistant"/>
              </a:rPr>
              <a:t>Theories and Methods of </a:t>
            </a:r>
            <a:r>
              <a:rPr lang="en-US" sz="3900" spc="195" dirty="0" err="1">
                <a:solidFill>
                  <a:srgbClr val="0D1C38"/>
                </a:solidFill>
                <a:latin typeface="Assistant"/>
                <a:ea typeface="Assistant"/>
                <a:cs typeface="Assistant"/>
                <a:sym typeface="Assistant"/>
              </a:rPr>
              <a:t>Transinterpretation</a:t>
            </a:r>
            <a:r>
              <a:rPr lang="en-US" sz="3900" spc="195" dirty="0">
                <a:solidFill>
                  <a:srgbClr val="0D1C38"/>
                </a:solidFill>
                <a:latin typeface="Assistant"/>
                <a:ea typeface="Assistant"/>
                <a:cs typeface="Assistant"/>
                <a:sym typeface="Assistant"/>
              </a:rPr>
              <a:t> (TMT) </a:t>
            </a:r>
          </a:p>
        </p:txBody>
      </p:sp>
      <p:sp>
        <p:nvSpPr>
          <p:cNvPr id="14" name="TextBox 14"/>
          <p:cNvSpPr txBox="1"/>
          <p:nvPr/>
        </p:nvSpPr>
        <p:spPr>
          <a:xfrm>
            <a:off x="1378548" y="3340413"/>
            <a:ext cx="15194970" cy="1689117"/>
          </a:xfrm>
          <a:prstGeom prst="rect">
            <a:avLst/>
          </a:prstGeom>
        </p:spPr>
        <p:txBody>
          <a:bodyPr lIns="0" tIns="0" rIns="0" bIns="0" rtlCol="0" anchor="t">
            <a:spAutoFit/>
          </a:bodyPr>
          <a:lstStyle/>
          <a:p>
            <a:pPr marL="755654" lvl="1" indent="-377827" algn="l">
              <a:lnSpc>
                <a:spcPts val="7000"/>
              </a:lnSpc>
              <a:buFont typeface="Arial"/>
              <a:buChar char="•"/>
            </a:pPr>
            <a:r>
              <a:rPr lang="en-US" sz="3500" spc="175" dirty="0">
                <a:solidFill>
                  <a:srgbClr val="0D1C38"/>
                </a:solidFill>
                <a:latin typeface="Assistant"/>
                <a:ea typeface="Assistant"/>
                <a:cs typeface="Assistant"/>
                <a:sym typeface="Assistant"/>
              </a:rPr>
              <a:t>analyze grammatical structure, lexical precision, and contextual sensitivity.</a:t>
            </a:r>
          </a:p>
        </p:txBody>
      </p:sp>
      <p:sp>
        <p:nvSpPr>
          <p:cNvPr id="15" name="TextBox 15"/>
          <p:cNvSpPr txBox="1"/>
          <p:nvPr/>
        </p:nvSpPr>
        <p:spPr>
          <a:xfrm>
            <a:off x="1546515" y="7707864"/>
            <a:ext cx="15194970" cy="796923"/>
          </a:xfrm>
          <a:prstGeom prst="rect">
            <a:avLst/>
          </a:prstGeom>
        </p:spPr>
        <p:txBody>
          <a:bodyPr lIns="0" tIns="0" rIns="0" bIns="0" rtlCol="0" anchor="t">
            <a:spAutoFit/>
          </a:bodyPr>
          <a:lstStyle/>
          <a:p>
            <a:pPr marL="755654" lvl="1" indent="-377827" algn="l">
              <a:lnSpc>
                <a:spcPts val="7000"/>
              </a:lnSpc>
              <a:buFont typeface="Arial"/>
              <a:buChar char="•"/>
            </a:pPr>
            <a:r>
              <a:rPr lang="en-US" sz="3500" spc="175">
                <a:solidFill>
                  <a:srgbClr val="0D1C38"/>
                </a:solidFill>
                <a:latin typeface="Assistant"/>
                <a:ea typeface="Assistant"/>
                <a:cs typeface="Assistant"/>
                <a:sym typeface="Assistant"/>
              </a:rPr>
              <a:t>bridge linguistic competence and professional practice.</a:t>
            </a:r>
          </a:p>
        </p:txBody>
      </p:sp>
      <p:sp>
        <p:nvSpPr>
          <p:cNvPr id="16" name="TextBox 16"/>
          <p:cNvSpPr txBox="1"/>
          <p:nvPr/>
        </p:nvSpPr>
        <p:spPr>
          <a:xfrm>
            <a:off x="1514091" y="5463234"/>
            <a:ext cx="15194970" cy="1682748"/>
          </a:xfrm>
          <a:prstGeom prst="rect">
            <a:avLst/>
          </a:prstGeom>
        </p:spPr>
        <p:txBody>
          <a:bodyPr lIns="0" tIns="0" rIns="0" bIns="0" rtlCol="0" anchor="t">
            <a:spAutoFit/>
          </a:bodyPr>
          <a:lstStyle/>
          <a:p>
            <a:pPr marL="755654" lvl="1" indent="-377827" algn="l">
              <a:lnSpc>
                <a:spcPts val="7000"/>
              </a:lnSpc>
              <a:buFont typeface="Arial"/>
              <a:buChar char="•"/>
            </a:pPr>
            <a:r>
              <a:rPr lang="en-US" sz="3500" spc="175">
                <a:solidFill>
                  <a:srgbClr val="0D1C38"/>
                </a:solidFill>
                <a:latin typeface="Assistant"/>
                <a:ea typeface="Assistant"/>
                <a:cs typeface="Assistant"/>
                <a:sym typeface="Assistant"/>
              </a:rPr>
              <a:t>cultivate analytical reasoning, structural sensitivity, stylistic judgment, the employment of linguistic use.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8D57E5-4E5E-FE43-7730-57D1555D31FD}"/>
              </a:ext>
            </a:extLst>
          </p:cNvPr>
          <p:cNvSpPr txBox="1"/>
          <p:nvPr/>
        </p:nvSpPr>
        <p:spPr>
          <a:xfrm>
            <a:off x="457200" y="342900"/>
            <a:ext cx="17602200" cy="3785652"/>
          </a:xfrm>
          <a:prstGeom prst="rect">
            <a:avLst/>
          </a:prstGeom>
          <a:noFill/>
        </p:spPr>
        <p:txBody>
          <a:bodyPr wrap="square">
            <a:spAutoFit/>
          </a:bodyPr>
          <a:lstStyle/>
          <a:p>
            <a:pPr marL="90170">
              <a:spcBef>
                <a:spcPts val="900"/>
              </a:spcBef>
              <a:spcAft>
                <a:spcPts val="900"/>
              </a:spcAft>
              <a:buNone/>
            </a:pPr>
            <a:r>
              <a:rPr lang="en-US" sz="4800" dirty="0">
                <a:effectLst/>
                <a:latin typeface="Times New Roman" panose="02020603050405020304" pitchFamily="18" charset="0"/>
                <a:ea typeface="Aptos" panose="020B0004020202020204" pitchFamily="34" charset="0"/>
                <a:cs typeface="Times New Roman" panose="02020603050405020304" pitchFamily="18" charset="0"/>
              </a:rPr>
              <a:t>The communalities ranged from a low of .439 (Q1R) to a high of .709 (Q6R). Because all items exceeded the standard threshold of .40, it is confirmed that every retained item shares sufficient variance with the extracted components, justifying their inclusion in the final model and ensuring the structural integrity of the scale.</a:t>
            </a:r>
            <a:endParaRPr lang="en-US" sz="48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027594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7652A9-B60A-BE6A-ABCE-15C3B3F78E73}"/>
              </a:ext>
            </a:extLst>
          </p:cNvPr>
          <p:cNvSpPr txBox="1"/>
          <p:nvPr/>
        </p:nvSpPr>
        <p:spPr>
          <a:xfrm>
            <a:off x="609600" y="419100"/>
            <a:ext cx="17678400" cy="3046988"/>
          </a:xfrm>
          <a:prstGeom prst="rect">
            <a:avLst/>
          </a:prstGeom>
          <a:noFill/>
        </p:spPr>
        <p:txBody>
          <a:bodyPr wrap="square">
            <a:spAutoFit/>
          </a:bodyPr>
          <a:lstStyle/>
          <a:p>
            <a:r>
              <a:rPr lang="en-US" sz="4800" dirty="0">
                <a:effectLst/>
                <a:latin typeface="Times New Roman" panose="02020603050405020304" pitchFamily="18" charset="0"/>
                <a:ea typeface="Aptos" panose="020B0004020202020204" pitchFamily="34" charset="0"/>
              </a:rPr>
              <a:t>the Varimax-rotated component matrix presents an optimized, elegant 3-factor solution. The complete absence of cross-loadings confirms that the items are conceptually distinct and map onto separate dimensions cleanly. </a:t>
            </a:r>
            <a:endParaRPr lang="en-US" sz="4800" dirty="0"/>
          </a:p>
        </p:txBody>
      </p:sp>
    </p:spTree>
    <p:extLst>
      <p:ext uri="{BB962C8B-B14F-4D97-AF65-F5344CB8AC3E}">
        <p14:creationId xmlns:p14="http://schemas.microsoft.com/office/powerpoint/2010/main" val="2074400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E15EF1-E107-E9AD-CAE9-493A5EF48681}"/>
              </a:ext>
            </a:extLst>
          </p:cNvPr>
          <p:cNvSpPr txBox="1"/>
          <p:nvPr/>
        </p:nvSpPr>
        <p:spPr>
          <a:xfrm>
            <a:off x="228600" y="0"/>
            <a:ext cx="18059400" cy="7099379"/>
          </a:xfrm>
          <a:prstGeom prst="rect">
            <a:avLst/>
          </a:prstGeom>
          <a:noFill/>
        </p:spPr>
        <p:txBody>
          <a:bodyPr wrap="square">
            <a:spAutoFit/>
          </a:bodyPr>
          <a:lstStyle/>
          <a:p>
            <a:pPr>
              <a:spcBef>
                <a:spcPts val="800"/>
              </a:spcBef>
              <a:spcAft>
                <a:spcPts val="400"/>
              </a:spcAft>
              <a:buNone/>
            </a:pPr>
            <a:r>
              <a:rPr lang="en-US" sz="4800" b="1" i="1"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Critical Inquiry and Constructivist Metacognition (Q7 &amp; Q8)</a:t>
            </a:r>
            <a:endParaRPr lang="en-US" sz="4800" b="1"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pPr>
              <a:spcBef>
                <a:spcPts val="800"/>
              </a:spcBef>
              <a:spcAft>
                <a:spcPts val="400"/>
              </a:spcAft>
              <a:buNone/>
            </a:pPr>
            <a:r>
              <a:rPr lang="en-US" sz="4800" b="1"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For RQ2, the highest positive margins in the entire dataset emerged within the critical inquiry indices. An overwhelming 63.2% of students explicitly reported seeking external verification and critically cross-examining machine-generated outputs. </a:t>
            </a:r>
          </a:p>
          <a:p>
            <a:pPr>
              <a:spcBef>
                <a:spcPts val="800"/>
              </a:spcBef>
              <a:spcAft>
                <a:spcPts val="400"/>
              </a:spcAft>
              <a:buNone/>
            </a:pPr>
            <a:endParaRPr lang="en-US" sz="4800" b="1" dirty="0">
              <a:solidFill>
                <a:srgbClr val="0F4761"/>
              </a:solidFill>
              <a:effectLst/>
              <a:latin typeface="Aptos" panose="020B0004020202020204" pitchFamily="34" charset="0"/>
              <a:ea typeface="Times New Roman" panose="02020603050405020304" pitchFamily="18" charset="0"/>
              <a:cs typeface="Times New Roman" panose="02020603050405020304" pitchFamily="18" charset="0"/>
            </a:endParaRPr>
          </a:p>
          <a:p>
            <a:pPr>
              <a:buNone/>
            </a:pPr>
            <a:r>
              <a:rPr lang="en-US" sz="4800" dirty="0">
                <a:effectLst/>
                <a:latin typeface="Times New Roman" panose="02020603050405020304" pitchFamily="18" charset="0"/>
                <a:ea typeface="Aptos" panose="020B0004020202020204" pitchFamily="34" charset="0"/>
              </a:rPr>
              <a:t>This provides within the context of Social Constructivism, that the AI system serves as an interactive "more knowledgeable other" or an automated foil. </a:t>
            </a:r>
            <a:endParaRPr lang="en-US" sz="4800" dirty="0"/>
          </a:p>
        </p:txBody>
      </p:sp>
    </p:spTree>
    <p:extLst>
      <p:ext uri="{BB962C8B-B14F-4D97-AF65-F5344CB8AC3E}">
        <p14:creationId xmlns:p14="http://schemas.microsoft.com/office/powerpoint/2010/main" val="3317463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flipH="1" flipV="1">
            <a:off x="18679472" y="-2857214"/>
            <a:ext cx="6764772" cy="7772113"/>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a:off x="-7406026" y="3895088"/>
            <a:ext cx="7014553"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rot="-8433866">
            <a:off x="-1880073" y="1941769"/>
            <a:ext cx="3150119" cy="3403861"/>
          </a:xfrm>
          <a:custGeom>
            <a:avLst/>
            <a:gdLst/>
            <a:ahLst/>
            <a:cxnLst/>
            <a:rect l="l" t="t" r="r" b="b"/>
            <a:pathLst>
              <a:path w="3150119" h="3403861">
                <a:moveTo>
                  <a:pt x="0" y="0"/>
                </a:moveTo>
                <a:lnTo>
                  <a:pt x="3150119" y="0"/>
                </a:lnTo>
                <a:lnTo>
                  <a:pt x="3150119" y="3403861"/>
                </a:lnTo>
                <a:lnTo>
                  <a:pt x="0" y="3403861"/>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10211597" y="4462568"/>
            <a:ext cx="6033112" cy="4025731"/>
          </a:xfrm>
          <a:custGeom>
            <a:avLst/>
            <a:gdLst/>
            <a:ahLst/>
            <a:cxnLst/>
            <a:rect l="l" t="t" r="r" b="b"/>
            <a:pathLst>
              <a:path w="6033112" h="4025731">
                <a:moveTo>
                  <a:pt x="0" y="0"/>
                </a:moveTo>
                <a:lnTo>
                  <a:pt x="6033112" y="0"/>
                </a:lnTo>
                <a:lnTo>
                  <a:pt x="6033112" y="4025731"/>
                </a:lnTo>
                <a:lnTo>
                  <a:pt x="0" y="4025731"/>
                </a:lnTo>
                <a:lnTo>
                  <a:pt x="0" y="0"/>
                </a:lnTo>
                <a:close/>
              </a:path>
            </a:pathLst>
          </a:custGeom>
          <a:blipFill>
            <a:blip r:embed="rId5"/>
            <a:stretch>
              <a:fillRect/>
            </a:stretch>
          </a:blipFill>
          <a:ln w="28575" cap="sq">
            <a:solidFill>
              <a:srgbClr val="000000"/>
            </a:solidFill>
            <a:prstDash val="solid"/>
            <a:miter/>
          </a:ln>
        </p:spPr>
      </p:sp>
      <p:sp>
        <p:nvSpPr>
          <p:cNvPr id="7" name="Freeform 7"/>
          <p:cNvSpPr/>
          <p:nvPr/>
        </p:nvSpPr>
        <p:spPr>
          <a:xfrm>
            <a:off x="2384024" y="4462568"/>
            <a:ext cx="6166594" cy="4025731"/>
          </a:xfrm>
          <a:custGeom>
            <a:avLst/>
            <a:gdLst/>
            <a:ahLst/>
            <a:cxnLst/>
            <a:rect l="l" t="t" r="r" b="b"/>
            <a:pathLst>
              <a:path w="6166594" h="4025731">
                <a:moveTo>
                  <a:pt x="0" y="0"/>
                </a:moveTo>
                <a:lnTo>
                  <a:pt x="6166594" y="0"/>
                </a:lnTo>
                <a:lnTo>
                  <a:pt x="6166594" y="4025731"/>
                </a:lnTo>
                <a:lnTo>
                  <a:pt x="0" y="4025731"/>
                </a:lnTo>
                <a:lnTo>
                  <a:pt x="0" y="0"/>
                </a:lnTo>
                <a:close/>
              </a:path>
            </a:pathLst>
          </a:custGeom>
          <a:blipFill>
            <a:blip r:embed="rId6"/>
            <a:stretch>
              <a:fillRect t="-2212"/>
            </a:stretch>
          </a:blipFill>
          <a:ln w="28575" cap="sq">
            <a:solidFill>
              <a:srgbClr val="000000"/>
            </a:solidFill>
            <a:prstDash val="solid"/>
            <a:miter/>
          </a:ln>
        </p:spPr>
      </p:sp>
      <p:sp>
        <p:nvSpPr>
          <p:cNvPr id="8" name="TextBox 8"/>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0" name="TextBox 10"/>
          <p:cNvSpPr txBox="1"/>
          <p:nvPr/>
        </p:nvSpPr>
        <p:spPr>
          <a:xfrm>
            <a:off x="7023557" y="2507024"/>
            <a:ext cx="9559952" cy="1154162"/>
          </a:xfrm>
          <a:prstGeom prst="rect">
            <a:avLst/>
          </a:prstGeom>
        </p:spPr>
        <p:txBody>
          <a:bodyPr lIns="0" tIns="0" rIns="0" bIns="0" rtlCol="0" anchor="t">
            <a:spAutoFit/>
          </a:bodyPr>
          <a:lstStyle/>
          <a:p>
            <a:pPr marL="1079554" lvl="1" algn="l">
              <a:lnSpc>
                <a:spcPts val="8000"/>
              </a:lnSpc>
            </a:pPr>
            <a:r>
              <a:rPr lang="en-US" sz="10000" dirty="0">
                <a:solidFill>
                  <a:srgbClr val="0D1C38"/>
                </a:solidFill>
                <a:latin typeface="Roca One"/>
                <a:ea typeface="Roca One"/>
                <a:cs typeface="Roca One"/>
                <a:sym typeface="Roca One"/>
              </a:rPr>
              <a:t>Discussion</a:t>
            </a:r>
          </a:p>
        </p:txBody>
      </p:sp>
      <p:sp>
        <p:nvSpPr>
          <p:cNvPr id="11" name="TextBox 11"/>
          <p:cNvSpPr txBox="1"/>
          <p:nvPr/>
        </p:nvSpPr>
        <p:spPr>
          <a:xfrm>
            <a:off x="13527305" y="9756139"/>
            <a:ext cx="4008072" cy="530861"/>
          </a:xfrm>
          <a:prstGeom prst="rect">
            <a:avLst/>
          </a:prstGeom>
        </p:spPr>
        <p:txBody>
          <a:bodyPr lIns="0" tIns="0" rIns="0" bIns="0" rtlCol="0" anchor="t">
            <a:spAutoFit/>
          </a:bodyPr>
          <a:lstStyle/>
          <a:p>
            <a:pPr algn="l">
              <a:lnSpc>
                <a:spcPts val="4339"/>
              </a:lnSpc>
            </a:pPr>
            <a:r>
              <a:rPr lang="en-US" sz="3099">
                <a:solidFill>
                  <a:srgbClr val="000000"/>
                </a:solidFill>
                <a:latin typeface="Assistant"/>
                <a:ea typeface="Assistant"/>
                <a:cs typeface="Assistant"/>
                <a:sym typeface="Assistant"/>
              </a:rPr>
              <a:t>www.HUFLIT.edu.vn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323204" y="659100"/>
            <a:ext cx="19144604" cy="8968801"/>
            <a:chOff x="0" y="0"/>
            <a:chExt cx="4363566" cy="2362153"/>
          </a:xfrm>
        </p:grpSpPr>
        <p:sp>
          <p:nvSpPr>
            <p:cNvPr id="4" name="Freeform 4"/>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sp>
        <p:sp>
          <p:nvSpPr>
            <p:cNvPr id="5" name="TextBox 5"/>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9148042" y="-2374418"/>
            <a:ext cx="6370695" cy="9270517"/>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6469654"/>
            <a:ext cx="6307735" cy="6145409"/>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2356613">
            <a:off x="16034639" y="7529829"/>
            <a:ext cx="5507450" cy="5514343"/>
          </a:xfrm>
          <a:custGeom>
            <a:avLst/>
            <a:gdLst/>
            <a:ahLst/>
            <a:cxnLst/>
            <a:rect l="l" t="t" r="r" b="b"/>
            <a:pathLst>
              <a:path w="5507450" h="5514343">
                <a:moveTo>
                  <a:pt x="0" y="0"/>
                </a:moveTo>
                <a:lnTo>
                  <a:pt x="5507450" y="0"/>
                </a:lnTo>
                <a:lnTo>
                  <a:pt x="5507450" y="5514342"/>
                </a:lnTo>
                <a:lnTo>
                  <a:pt x="0" y="5514342"/>
                </a:lnTo>
                <a:lnTo>
                  <a:pt x="0" y="0"/>
                </a:lnTo>
                <a:close/>
              </a:path>
            </a:pathLst>
          </a:custGeom>
          <a:blipFill>
            <a:blip r:embed="rId4"/>
            <a:stretch>
              <a:fillRect/>
            </a:stretch>
          </a:blipFill>
        </p:spPr>
      </p:sp>
      <p:sp>
        <p:nvSpPr>
          <p:cNvPr id="9" name="TextBox 9"/>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1" name="TextBox 11"/>
          <p:cNvSpPr txBox="1"/>
          <p:nvPr/>
        </p:nvSpPr>
        <p:spPr>
          <a:xfrm>
            <a:off x="1795309" y="2760012"/>
            <a:ext cx="12566565" cy="587376"/>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Assistant Bold"/>
                <a:ea typeface="Assistant Bold"/>
                <a:cs typeface="Assistant Bold"/>
                <a:sym typeface="Assistant Bold"/>
              </a:rPr>
              <a:t>Students’ Active Participation in AI-Facilitated TMT Activities</a:t>
            </a:r>
          </a:p>
        </p:txBody>
      </p:sp>
      <p:sp>
        <p:nvSpPr>
          <p:cNvPr id="12" name="TextBox 12"/>
          <p:cNvSpPr txBox="1"/>
          <p:nvPr/>
        </p:nvSpPr>
        <p:spPr>
          <a:xfrm>
            <a:off x="2975291" y="3990472"/>
            <a:ext cx="13269418"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integration generally encourages student involvement in TMT tasks</a:t>
            </a:r>
          </a:p>
        </p:txBody>
      </p:sp>
      <p:sp>
        <p:nvSpPr>
          <p:cNvPr id="13" name="TextBox 13"/>
          <p:cNvSpPr txBox="1"/>
          <p:nvPr/>
        </p:nvSpPr>
        <p:spPr>
          <a:xfrm>
            <a:off x="2975291" y="5263153"/>
            <a:ext cx="13269418"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appears as a facilitative tool that lowers engagement barriers, not an independent driver</a:t>
            </a:r>
          </a:p>
        </p:txBody>
      </p:sp>
      <p:grpSp>
        <p:nvGrpSpPr>
          <p:cNvPr id="14" name="Group 14"/>
          <p:cNvGrpSpPr/>
          <p:nvPr/>
        </p:nvGrpSpPr>
        <p:grpSpPr>
          <a:xfrm>
            <a:off x="1992551" y="4047622"/>
            <a:ext cx="455095" cy="397872"/>
            <a:chOff x="0" y="0"/>
            <a:chExt cx="1062990" cy="1062990"/>
          </a:xfrm>
        </p:grpSpPr>
        <p:sp>
          <p:nvSpPr>
            <p:cNvPr id="15" name="Freeform 15"/>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6" name="Group 16"/>
          <p:cNvGrpSpPr/>
          <p:nvPr/>
        </p:nvGrpSpPr>
        <p:grpSpPr>
          <a:xfrm>
            <a:off x="1992551" y="5320303"/>
            <a:ext cx="455095" cy="397872"/>
            <a:chOff x="0" y="0"/>
            <a:chExt cx="1062990" cy="1062990"/>
          </a:xfrm>
        </p:grpSpPr>
        <p:sp>
          <p:nvSpPr>
            <p:cNvPr id="17" name="Freeform 17"/>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8" name="Freeform 18"/>
          <p:cNvSpPr/>
          <p:nvPr/>
        </p:nvSpPr>
        <p:spPr>
          <a:xfrm rot="-10800000">
            <a:off x="2447645" y="8441329"/>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AA372-F372-881A-B8F5-162273AD0EF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7045D73-4B50-A643-1E25-89867493792E}"/>
              </a:ext>
            </a:extLst>
          </p:cNvPr>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a:extLst>
              <a:ext uri="{FF2B5EF4-FFF2-40B4-BE49-F238E27FC236}">
                <a16:creationId xmlns:a16="http://schemas.microsoft.com/office/drawing/2014/main" id="{E574CEFF-C195-EC1D-2D99-D8145D4883AF}"/>
              </a:ext>
            </a:extLst>
          </p:cNvPr>
          <p:cNvGrpSpPr/>
          <p:nvPr/>
        </p:nvGrpSpPr>
        <p:grpSpPr>
          <a:xfrm>
            <a:off x="860043" y="778752"/>
            <a:ext cx="16567914" cy="8968801"/>
            <a:chOff x="0" y="0"/>
            <a:chExt cx="4363566" cy="2362153"/>
          </a:xfrm>
        </p:grpSpPr>
        <p:sp>
          <p:nvSpPr>
            <p:cNvPr id="4" name="Freeform 4">
              <a:extLst>
                <a:ext uri="{FF2B5EF4-FFF2-40B4-BE49-F238E27FC236}">
                  <a16:creationId xmlns:a16="http://schemas.microsoft.com/office/drawing/2014/main" id="{7CF6FB26-1C26-6517-5867-A9BC7ED71C10}"/>
                </a:ext>
              </a:extLst>
            </p:cNvPr>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sp>
        <p:sp>
          <p:nvSpPr>
            <p:cNvPr id="5" name="TextBox 5">
              <a:extLst>
                <a:ext uri="{FF2B5EF4-FFF2-40B4-BE49-F238E27FC236}">
                  <a16:creationId xmlns:a16="http://schemas.microsoft.com/office/drawing/2014/main" id="{552E42FA-9A7B-6AD2-1B09-0536AEB4B025}"/>
                </a:ext>
              </a:extLst>
            </p:cNvPr>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a:extLst>
              <a:ext uri="{FF2B5EF4-FFF2-40B4-BE49-F238E27FC236}">
                <a16:creationId xmlns:a16="http://schemas.microsoft.com/office/drawing/2014/main" id="{06D558EE-F91B-92F6-4B47-4FD1721E1243}"/>
              </a:ext>
            </a:extLst>
          </p:cNvPr>
          <p:cNvSpPr/>
          <p:nvPr/>
        </p:nvSpPr>
        <p:spPr>
          <a:xfrm flipH="1" flipV="1">
            <a:off x="16895247" y="-23744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a:extLst>
              <a:ext uri="{FF2B5EF4-FFF2-40B4-BE49-F238E27FC236}">
                <a16:creationId xmlns:a16="http://schemas.microsoft.com/office/drawing/2014/main" id="{7C8CC108-D08F-9990-F3D3-49EEF90CF49F}"/>
              </a:ext>
            </a:extLst>
          </p:cNvPr>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a:extLst>
              <a:ext uri="{FF2B5EF4-FFF2-40B4-BE49-F238E27FC236}">
                <a16:creationId xmlns:a16="http://schemas.microsoft.com/office/drawing/2014/main" id="{B0D8EDD4-DCDA-3754-09A5-FCC72514E1F4}"/>
              </a:ext>
            </a:extLst>
          </p:cNvPr>
          <p:cNvSpPr/>
          <p:nvPr/>
        </p:nvSpPr>
        <p:spPr>
          <a:xfrm rot="-2356613">
            <a:off x="16034639" y="7529829"/>
            <a:ext cx="5507450" cy="5514343"/>
          </a:xfrm>
          <a:custGeom>
            <a:avLst/>
            <a:gdLst/>
            <a:ahLst/>
            <a:cxnLst/>
            <a:rect l="l" t="t" r="r" b="b"/>
            <a:pathLst>
              <a:path w="5507450" h="5514343">
                <a:moveTo>
                  <a:pt x="0" y="0"/>
                </a:moveTo>
                <a:lnTo>
                  <a:pt x="5507450" y="0"/>
                </a:lnTo>
                <a:lnTo>
                  <a:pt x="5507450" y="5514342"/>
                </a:lnTo>
                <a:lnTo>
                  <a:pt x="0" y="5514342"/>
                </a:lnTo>
                <a:lnTo>
                  <a:pt x="0" y="0"/>
                </a:lnTo>
                <a:close/>
              </a:path>
            </a:pathLst>
          </a:custGeom>
          <a:blipFill>
            <a:blip r:embed="rId4"/>
            <a:stretch>
              <a:fillRect/>
            </a:stretch>
          </a:blipFill>
        </p:spPr>
      </p:sp>
      <p:sp>
        <p:nvSpPr>
          <p:cNvPr id="9" name="TextBox 9">
            <a:extLst>
              <a:ext uri="{FF2B5EF4-FFF2-40B4-BE49-F238E27FC236}">
                <a16:creationId xmlns:a16="http://schemas.microsoft.com/office/drawing/2014/main" id="{A415EB7C-6790-3E69-C661-1E64BAE04669}"/>
              </a:ext>
            </a:extLst>
          </p:cNvPr>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2" name="TextBox 12">
            <a:extLst>
              <a:ext uri="{FF2B5EF4-FFF2-40B4-BE49-F238E27FC236}">
                <a16:creationId xmlns:a16="http://schemas.microsoft.com/office/drawing/2014/main" id="{9178B00B-10AA-8F38-C86A-906D7EDEFE9D}"/>
              </a:ext>
            </a:extLst>
          </p:cNvPr>
          <p:cNvSpPr txBox="1"/>
          <p:nvPr/>
        </p:nvSpPr>
        <p:spPr>
          <a:xfrm>
            <a:off x="2975291" y="3990472"/>
            <a:ext cx="13269418" cy="3077766"/>
          </a:xfrm>
          <a:prstGeom prst="rect">
            <a:avLst/>
          </a:prstGeom>
        </p:spPr>
        <p:txBody>
          <a:bodyPr lIns="0" tIns="0" rIns="0" bIns="0" rtlCol="0" anchor="t">
            <a:spAutoFit/>
          </a:bodyPr>
          <a:lstStyle/>
          <a:p>
            <a:r>
              <a:rPr lang="en-US" sz="4000" b="1" dirty="0"/>
              <a:t>First of all, some examples below may help clarify the theme.</a:t>
            </a:r>
          </a:p>
          <a:p>
            <a:r>
              <a:rPr lang="en-US" sz="4000" dirty="0"/>
              <a:t>Exercise 1 (week 2)</a:t>
            </a:r>
          </a:p>
          <a:p>
            <a:pPr lvl="0"/>
            <a:r>
              <a:rPr lang="en-US" sz="4000" dirty="0"/>
              <a:t>Translate the following text into Vietnamese. </a:t>
            </a:r>
          </a:p>
          <a:p>
            <a:pPr lvl="0"/>
            <a:r>
              <a:rPr lang="en-US" sz="4000" dirty="0"/>
              <a:t>Analyze the text into phrases/clauses. </a:t>
            </a:r>
          </a:p>
          <a:p>
            <a:pPr lvl="0"/>
            <a:r>
              <a:rPr lang="en-US" sz="4000" dirty="0"/>
              <a:t>Tell the function of each unit.</a:t>
            </a:r>
          </a:p>
        </p:txBody>
      </p:sp>
      <p:grpSp>
        <p:nvGrpSpPr>
          <p:cNvPr id="14" name="Group 14">
            <a:extLst>
              <a:ext uri="{FF2B5EF4-FFF2-40B4-BE49-F238E27FC236}">
                <a16:creationId xmlns:a16="http://schemas.microsoft.com/office/drawing/2014/main" id="{8912FF67-999F-D167-B126-2F9D8BCAE385}"/>
              </a:ext>
            </a:extLst>
          </p:cNvPr>
          <p:cNvGrpSpPr/>
          <p:nvPr/>
        </p:nvGrpSpPr>
        <p:grpSpPr>
          <a:xfrm>
            <a:off x="1992551" y="4047622"/>
            <a:ext cx="455095" cy="397872"/>
            <a:chOff x="0" y="0"/>
            <a:chExt cx="1062990" cy="1062990"/>
          </a:xfrm>
        </p:grpSpPr>
        <p:sp>
          <p:nvSpPr>
            <p:cNvPr id="15" name="Freeform 15">
              <a:extLst>
                <a:ext uri="{FF2B5EF4-FFF2-40B4-BE49-F238E27FC236}">
                  <a16:creationId xmlns:a16="http://schemas.microsoft.com/office/drawing/2014/main" id="{0630FC56-053D-F422-CC90-4C18C839758F}"/>
                </a:ext>
              </a:extLst>
            </p:cNvPr>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6" name="Group 16">
            <a:extLst>
              <a:ext uri="{FF2B5EF4-FFF2-40B4-BE49-F238E27FC236}">
                <a16:creationId xmlns:a16="http://schemas.microsoft.com/office/drawing/2014/main" id="{B13C092C-0638-6E34-8153-8217D7266300}"/>
              </a:ext>
            </a:extLst>
          </p:cNvPr>
          <p:cNvGrpSpPr/>
          <p:nvPr/>
        </p:nvGrpSpPr>
        <p:grpSpPr>
          <a:xfrm>
            <a:off x="1992551" y="5320303"/>
            <a:ext cx="455095" cy="397872"/>
            <a:chOff x="0" y="0"/>
            <a:chExt cx="1062990" cy="1062990"/>
          </a:xfrm>
        </p:grpSpPr>
        <p:sp>
          <p:nvSpPr>
            <p:cNvPr id="17" name="Freeform 17">
              <a:extLst>
                <a:ext uri="{FF2B5EF4-FFF2-40B4-BE49-F238E27FC236}">
                  <a16:creationId xmlns:a16="http://schemas.microsoft.com/office/drawing/2014/main" id="{2CAF3030-86FB-1512-93B2-9E47709523CB}"/>
                </a:ext>
              </a:extLst>
            </p:cNvPr>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8" name="Freeform 18">
            <a:extLst>
              <a:ext uri="{FF2B5EF4-FFF2-40B4-BE49-F238E27FC236}">
                <a16:creationId xmlns:a16="http://schemas.microsoft.com/office/drawing/2014/main" id="{3D60A622-E58D-99DB-F93C-CB0D9AA1BE26}"/>
              </a:ext>
            </a:extLst>
          </p:cNvPr>
          <p:cNvSpPr/>
          <p:nvPr/>
        </p:nvSpPr>
        <p:spPr>
          <a:xfrm rot="-10800000">
            <a:off x="2447645" y="8441329"/>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5"/>
                </a:ext>
              </a:extLst>
            </a:blip>
            <a:stretch>
              <a:fillRect/>
            </a:stretch>
          </a:blipFill>
        </p:spPr>
      </p:sp>
    </p:spTree>
    <p:extLst>
      <p:ext uri="{BB962C8B-B14F-4D97-AF65-F5344CB8AC3E}">
        <p14:creationId xmlns:p14="http://schemas.microsoft.com/office/powerpoint/2010/main" val="42622353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1C6F20-5229-CAC1-DAC5-0987E8A5B5E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0E45D27-B80F-740D-BE0C-392698438CD4}"/>
              </a:ext>
            </a:extLst>
          </p:cNvPr>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a:extLst>
              <a:ext uri="{FF2B5EF4-FFF2-40B4-BE49-F238E27FC236}">
                <a16:creationId xmlns:a16="http://schemas.microsoft.com/office/drawing/2014/main" id="{52E091D7-AA4C-0D14-3C70-5B27D2F135CC}"/>
              </a:ext>
            </a:extLst>
          </p:cNvPr>
          <p:cNvGrpSpPr/>
          <p:nvPr/>
        </p:nvGrpSpPr>
        <p:grpSpPr>
          <a:xfrm>
            <a:off x="860043" y="659099"/>
            <a:ext cx="16567914" cy="7782229"/>
            <a:chOff x="0" y="0"/>
            <a:chExt cx="4363566" cy="2362153"/>
          </a:xfrm>
        </p:grpSpPr>
        <p:sp>
          <p:nvSpPr>
            <p:cNvPr id="4" name="Freeform 4">
              <a:extLst>
                <a:ext uri="{FF2B5EF4-FFF2-40B4-BE49-F238E27FC236}">
                  <a16:creationId xmlns:a16="http://schemas.microsoft.com/office/drawing/2014/main" id="{5B1B9B2F-0C6E-973E-BEEF-ACE7C4ADDB0A}"/>
                </a:ext>
              </a:extLst>
            </p:cNvPr>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txBody>
            <a:bodyPr/>
            <a:lstStyle/>
            <a:p>
              <a:endParaRPr lang="en-US" dirty="0"/>
            </a:p>
          </p:txBody>
        </p:sp>
        <p:sp>
          <p:nvSpPr>
            <p:cNvPr id="5" name="TextBox 5">
              <a:extLst>
                <a:ext uri="{FF2B5EF4-FFF2-40B4-BE49-F238E27FC236}">
                  <a16:creationId xmlns:a16="http://schemas.microsoft.com/office/drawing/2014/main" id="{FFF1B10E-7C75-929B-4344-9297A41FC098}"/>
                </a:ext>
              </a:extLst>
            </p:cNvPr>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a:extLst>
              <a:ext uri="{FF2B5EF4-FFF2-40B4-BE49-F238E27FC236}">
                <a16:creationId xmlns:a16="http://schemas.microsoft.com/office/drawing/2014/main" id="{2E318BF4-01BD-E455-02A9-E21BF84CD21B}"/>
              </a:ext>
            </a:extLst>
          </p:cNvPr>
          <p:cNvSpPr/>
          <p:nvPr/>
        </p:nvSpPr>
        <p:spPr>
          <a:xfrm flipH="1" flipV="1">
            <a:off x="16895247" y="-23744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a:extLst>
              <a:ext uri="{FF2B5EF4-FFF2-40B4-BE49-F238E27FC236}">
                <a16:creationId xmlns:a16="http://schemas.microsoft.com/office/drawing/2014/main" id="{3182CBBD-B2CB-4995-3A4C-A3D1F8EDD668}"/>
              </a:ext>
            </a:extLst>
          </p:cNvPr>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a:extLst>
              <a:ext uri="{FF2B5EF4-FFF2-40B4-BE49-F238E27FC236}">
                <a16:creationId xmlns:a16="http://schemas.microsoft.com/office/drawing/2014/main" id="{2A0C0405-2573-3C13-55FC-49C9B9E2EBDF}"/>
              </a:ext>
            </a:extLst>
          </p:cNvPr>
          <p:cNvSpPr/>
          <p:nvPr/>
        </p:nvSpPr>
        <p:spPr>
          <a:xfrm rot="-2356613">
            <a:off x="16034639" y="7529829"/>
            <a:ext cx="5507450" cy="5514343"/>
          </a:xfrm>
          <a:custGeom>
            <a:avLst/>
            <a:gdLst/>
            <a:ahLst/>
            <a:cxnLst/>
            <a:rect l="l" t="t" r="r" b="b"/>
            <a:pathLst>
              <a:path w="5507450" h="5514343">
                <a:moveTo>
                  <a:pt x="0" y="0"/>
                </a:moveTo>
                <a:lnTo>
                  <a:pt x="5507450" y="0"/>
                </a:lnTo>
                <a:lnTo>
                  <a:pt x="5507450" y="5514342"/>
                </a:lnTo>
                <a:lnTo>
                  <a:pt x="0" y="5514342"/>
                </a:lnTo>
                <a:lnTo>
                  <a:pt x="0" y="0"/>
                </a:lnTo>
                <a:close/>
              </a:path>
            </a:pathLst>
          </a:custGeom>
          <a:blipFill>
            <a:blip r:embed="rId4"/>
            <a:stretch>
              <a:fillRect/>
            </a:stretch>
          </a:blipFill>
        </p:spPr>
      </p:sp>
      <p:sp>
        <p:nvSpPr>
          <p:cNvPr id="9" name="TextBox 9">
            <a:extLst>
              <a:ext uri="{FF2B5EF4-FFF2-40B4-BE49-F238E27FC236}">
                <a16:creationId xmlns:a16="http://schemas.microsoft.com/office/drawing/2014/main" id="{6E31270F-A2C2-5FD0-DC49-27D88A0848C2}"/>
              </a:ext>
            </a:extLst>
          </p:cNvPr>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8" name="Freeform 18">
            <a:extLst>
              <a:ext uri="{FF2B5EF4-FFF2-40B4-BE49-F238E27FC236}">
                <a16:creationId xmlns:a16="http://schemas.microsoft.com/office/drawing/2014/main" id="{739B22EE-D469-32B2-F147-C520E0EC97F6}"/>
              </a:ext>
            </a:extLst>
          </p:cNvPr>
          <p:cNvSpPr/>
          <p:nvPr/>
        </p:nvSpPr>
        <p:spPr>
          <a:xfrm rot="-10800000">
            <a:off x="2447645" y="8441329"/>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19" name="TextBox 18">
            <a:extLst>
              <a:ext uri="{FF2B5EF4-FFF2-40B4-BE49-F238E27FC236}">
                <a16:creationId xmlns:a16="http://schemas.microsoft.com/office/drawing/2014/main" id="{D6F9E02D-C990-0B49-1030-B82FFAA618E8}"/>
              </a:ext>
            </a:extLst>
          </p:cNvPr>
          <p:cNvSpPr txBox="1"/>
          <p:nvPr/>
        </p:nvSpPr>
        <p:spPr>
          <a:xfrm>
            <a:off x="1674964" y="3046698"/>
            <a:ext cx="16070580" cy="2308324"/>
          </a:xfrm>
          <a:prstGeom prst="rect">
            <a:avLst/>
          </a:prstGeom>
          <a:noFill/>
        </p:spPr>
        <p:txBody>
          <a:bodyPr wrap="square">
            <a:spAutoFit/>
          </a:bodyPr>
          <a:lstStyle/>
          <a:p>
            <a:pPr lvl="0"/>
            <a:r>
              <a:rPr lang="en-US" sz="3600" dirty="0"/>
              <a:t>Use Present Perfect tense and Past Perfect tense to translate the following text into English.</a:t>
            </a:r>
          </a:p>
          <a:p>
            <a:pPr lvl="0"/>
            <a:r>
              <a:rPr lang="en-US" sz="3600" dirty="0"/>
              <a:t>Analyze text styles and formality styles of the text. </a:t>
            </a:r>
          </a:p>
          <a:p>
            <a:pPr lvl="0"/>
            <a:r>
              <a:rPr lang="en-US" sz="3600" dirty="0"/>
              <a:t>Tell the function of each unit.</a:t>
            </a:r>
          </a:p>
        </p:txBody>
      </p:sp>
    </p:spTree>
    <p:extLst>
      <p:ext uri="{BB962C8B-B14F-4D97-AF65-F5344CB8AC3E}">
        <p14:creationId xmlns:p14="http://schemas.microsoft.com/office/powerpoint/2010/main" val="1059764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1004709" y="1518174"/>
            <a:ext cx="19172823" cy="7147566"/>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txBody>
          <a:bodyPr/>
          <a:lstStyle/>
          <a:p>
            <a:r>
              <a:rPr lang="vi-VN" sz="6000" dirty="0">
                <a:latin typeface="Times New Roman" panose="02020603050405020304" pitchFamily="18" charset="0"/>
                <a:ea typeface="Calibri" panose="020F0502020204030204" pitchFamily="34" charset="0"/>
                <a:cs typeface="Times New Roman" panose="02020603050405020304" pitchFamily="18" charset="0"/>
              </a:rPr>
              <a:t>Hắn đã tháp tùng nhóm phái đoàn điều tra của LHQ dưới vỏ bọc đ</a:t>
            </a:r>
            <a:r>
              <a:rPr lang="en-US" sz="6000" dirty="0">
                <a:latin typeface="Times New Roman" panose="02020603050405020304" pitchFamily="18" charset="0"/>
                <a:ea typeface="Calibri" panose="020F0502020204030204" pitchFamily="34" charset="0"/>
                <a:cs typeface="Times New Roman" panose="02020603050405020304" pitchFamily="18" charset="0"/>
              </a:rPr>
              <a:t>ạ</a:t>
            </a:r>
            <a:r>
              <a:rPr lang="vi-VN" sz="6000" dirty="0">
                <a:latin typeface="Times New Roman" panose="02020603050405020304" pitchFamily="18" charset="0"/>
                <a:ea typeface="Calibri" panose="020F0502020204030204" pitchFamily="34" charset="0"/>
                <a:cs typeface="Times New Roman" panose="02020603050405020304" pitchFamily="18" charset="0"/>
              </a:rPr>
              <a:t>i diện 1 tập đoàn dệt may đến Sydney phục vụ công tác nghiên cứu hoá chất được 3 tuần, nhưng theo nguồn tin của t́ình báo địa phương thì phần lớn thời gian của hắn lại dành cho </a:t>
            </a:r>
            <a:r>
              <a:rPr lang="en-US" sz="6000"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6000" dirty="0">
                <a:latin typeface="Times New Roman" panose="02020603050405020304" pitchFamily="18" charset="0"/>
                <a:ea typeface="Calibri" panose="020F0502020204030204" pitchFamily="34" charset="0"/>
                <a:cs typeface="Times New Roman" panose="02020603050405020304" pitchFamily="18" charset="0"/>
              </a:rPr>
              <a:t> la </a:t>
            </a:r>
            <a:r>
              <a:rPr lang="en-US" sz="6000" dirty="0" err="1">
                <a:latin typeface="Times New Roman" panose="02020603050405020304" pitchFamily="18" charset="0"/>
                <a:ea typeface="Calibri" panose="020F0502020204030204" pitchFamily="34" charset="0"/>
                <a:cs typeface="Times New Roman" panose="02020603050405020304" pitchFamily="18" charset="0"/>
              </a:rPr>
              <a:t>cà</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bù</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khú</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tại</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vi-VN" sz="6000" dirty="0">
                <a:latin typeface="Times New Roman" panose="02020603050405020304" pitchFamily="18" charset="0"/>
                <a:ea typeface="Calibri" panose="020F0502020204030204" pitchFamily="34" charset="0"/>
                <a:cs typeface="Times New Roman" panose="02020603050405020304" pitchFamily="18" charset="0"/>
              </a:rPr>
              <a:t>các sòng bạc và quán rượu, không phải cho nghiên cứu công nghiệp vải sợi gì cả.</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Cấp</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trên</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hắn</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rất</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hoang</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mang</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không</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hiểu</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đây</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chiến</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thuật</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phó</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phản</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gián</a:t>
            </a:r>
            <a:r>
              <a:rPr lang="en-US" sz="6000" dirty="0">
                <a:latin typeface="Times New Roman" panose="02020603050405020304" pitchFamily="18" charset="0"/>
                <a:ea typeface="Calibri" panose="020F0502020204030204" pitchFamily="34" charset="0"/>
                <a:cs typeface="Times New Roman" panose="02020603050405020304" pitchFamily="18" charset="0"/>
              </a:rPr>
              <a:t> hay </a:t>
            </a:r>
            <a:r>
              <a:rPr lang="en-US" sz="6000" dirty="0" err="1">
                <a:latin typeface="Times New Roman" panose="02020603050405020304" pitchFamily="18" charset="0"/>
                <a:ea typeface="Calibri" panose="020F0502020204030204" pitchFamily="34" charset="0"/>
                <a:cs typeface="Times New Roman" panose="02020603050405020304" pitchFamily="18" charset="0"/>
              </a:rPr>
              <a:t>là</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chiêu</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trò</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thể</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hiện</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tâm</a:t>
            </a:r>
            <a:r>
              <a:rPr lang="en-US" sz="6000" dirty="0">
                <a:latin typeface="Times New Roman" panose="02020603050405020304" pitchFamily="18" charset="0"/>
                <a:ea typeface="Calibri" panose="020F0502020204030204" pitchFamily="34" charset="0"/>
                <a:cs typeface="Times New Roman" panose="02020603050405020304" pitchFamily="18" charset="0"/>
              </a:rPr>
              <a:t> </a:t>
            </a:r>
            <a:r>
              <a:rPr lang="en-US" sz="6000" dirty="0" err="1">
                <a:latin typeface="Times New Roman" panose="02020603050405020304" pitchFamily="18" charset="0"/>
                <a:ea typeface="Calibri" panose="020F0502020204030204" pitchFamily="34" charset="0"/>
                <a:cs typeface="Times New Roman" panose="02020603050405020304" pitchFamily="18" charset="0"/>
              </a:rPr>
              <a:t>lý</a:t>
            </a:r>
            <a:r>
              <a:rPr lang="en-US" sz="6000" dirty="0">
                <a:latin typeface="Times New Roman" panose="02020603050405020304" pitchFamily="18" charset="0"/>
                <a:ea typeface="Calibri" panose="020F0502020204030204" pitchFamily="34" charset="0"/>
                <a:cs typeface="Times New Roman" panose="02020603050405020304" pitchFamily="18" charset="0"/>
              </a:rPr>
              <a:t>?</a:t>
            </a:r>
            <a:endParaRPr lang="en-US" sz="6000" dirty="0">
              <a:latin typeface="Calibri" panose="020F0502020204030204" pitchFamily="34" charset="0"/>
              <a:ea typeface="Calibri" panose="020F0502020204030204" pitchFamily="34" charset="0"/>
              <a:cs typeface="Times New Roman" panose="02020603050405020304" pitchFamily="18" charset="0"/>
            </a:endParaRPr>
          </a:p>
          <a:p>
            <a:endParaRPr lang="en-US" sz="6000" dirty="0"/>
          </a:p>
        </p:txBody>
      </p:sp>
      <p:sp>
        <p:nvSpPr>
          <p:cNvPr id="5" name="TextBox 5"/>
          <p:cNvSpPr txBox="1"/>
          <p:nvPr/>
        </p:nvSpPr>
        <p:spPr>
          <a:xfrm>
            <a:off x="1028700" y="1011360"/>
            <a:ext cx="16567914" cy="8751810"/>
          </a:xfrm>
          <a:prstGeom prst="rect">
            <a:avLst/>
          </a:prstGeom>
        </p:spPr>
        <p:txBody>
          <a:bodyPr lIns="50800" tIns="50800" rIns="50800" bIns="50800" rtlCol="0" anchor="ctr"/>
          <a:lstStyle/>
          <a:p>
            <a:pPr algn="ctr">
              <a:lnSpc>
                <a:spcPts val="2481"/>
              </a:lnSpc>
            </a:pPr>
            <a:endParaRPr sz="4800"/>
          </a:p>
        </p:txBody>
      </p:sp>
      <p:sp>
        <p:nvSpPr>
          <p:cNvPr id="6" name="Freeform 6"/>
          <p:cNvSpPr/>
          <p:nvPr/>
        </p:nvSpPr>
        <p:spPr>
          <a:xfrm flipH="1" flipV="1">
            <a:off x="19630022" y="-2374418"/>
            <a:ext cx="5888715" cy="9041917"/>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5753100"/>
            <a:ext cx="5626231" cy="6861963"/>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2496083" y="8635261"/>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6185204" y="7926869"/>
            <a:ext cx="2822822" cy="2662862"/>
          </a:xfrm>
          <a:custGeom>
            <a:avLst/>
            <a:gdLst/>
            <a:ahLst/>
            <a:cxnLst/>
            <a:rect l="l" t="t" r="r" b="b"/>
            <a:pathLst>
              <a:path w="2822822" h="2662862">
                <a:moveTo>
                  <a:pt x="0" y="0"/>
                </a:moveTo>
                <a:lnTo>
                  <a:pt x="2822821" y="0"/>
                </a:lnTo>
                <a:lnTo>
                  <a:pt x="2822821" y="2662862"/>
                </a:lnTo>
                <a:lnTo>
                  <a:pt x="0" y="2662862"/>
                </a:lnTo>
                <a:lnTo>
                  <a:pt x="0" y="0"/>
                </a:lnTo>
                <a:close/>
              </a:path>
            </a:pathLst>
          </a:custGeom>
          <a:blipFill>
            <a:blip r:embed="rId5"/>
            <a:stretch>
              <a:fillRect/>
            </a:stretch>
          </a:blipFill>
        </p:spPr>
      </p:sp>
      <p:sp>
        <p:nvSpPr>
          <p:cNvPr id="10" name="TextBox 10"/>
          <p:cNvSpPr txBox="1"/>
          <p:nvPr/>
        </p:nvSpPr>
        <p:spPr>
          <a:xfrm>
            <a:off x="12479040" y="1186926"/>
            <a:ext cx="3765669" cy="402482"/>
          </a:xfrm>
          <a:prstGeom prst="rect">
            <a:avLst/>
          </a:prstGeom>
        </p:spPr>
        <p:txBody>
          <a:bodyPr lIns="0" tIns="0" rIns="0" bIns="0" rtlCol="0" anchor="t">
            <a:spAutoFit/>
          </a:bodyPr>
          <a:lstStyle/>
          <a:p>
            <a:pPr algn="r">
              <a:lnSpc>
                <a:spcPts val="2541"/>
              </a:lnSpc>
            </a:pPr>
            <a:r>
              <a:rPr lang="en-US" sz="4800" spc="38">
                <a:solidFill>
                  <a:srgbClr val="0D1C38"/>
                </a:solidFill>
                <a:latin typeface="Assistant"/>
                <a:ea typeface="Assistant"/>
                <a:cs typeface="Assistant"/>
                <a:sym typeface="Assistant"/>
              </a:rPr>
              <a:t>HUFLIT | 2026</a:t>
            </a:r>
          </a:p>
        </p:txBody>
      </p:sp>
      <p:grpSp>
        <p:nvGrpSpPr>
          <p:cNvPr id="14" name="Group 14"/>
          <p:cNvGrpSpPr/>
          <p:nvPr/>
        </p:nvGrpSpPr>
        <p:grpSpPr>
          <a:xfrm>
            <a:off x="2256373" y="5978485"/>
            <a:ext cx="455095" cy="397872"/>
            <a:chOff x="0" y="0"/>
            <a:chExt cx="1062990" cy="1062990"/>
          </a:xfrm>
        </p:grpSpPr>
        <p:sp>
          <p:nvSpPr>
            <p:cNvPr id="15" name="Freeform 15"/>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7" name="Group 17"/>
          <p:cNvGrpSpPr/>
          <p:nvPr/>
        </p:nvGrpSpPr>
        <p:grpSpPr>
          <a:xfrm>
            <a:off x="2256373" y="4221283"/>
            <a:ext cx="455095" cy="397872"/>
            <a:chOff x="0" y="0"/>
            <a:chExt cx="1062990" cy="1062990"/>
          </a:xfrm>
        </p:grpSpPr>
        <p:sp>
          <p:nvSpPr>
            <p:cNvPr id="18" name="Freeform 18"/>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537710" y="731786"/>
            <a:ext cx="16567914" cy="8968801"/>
            <a:chOff x="0" y="0"/>
            <a:chExt cx="4363566" cy="2362153"/>
          </a:xfrm>
        </p:grpSpPr>
        <p:sp>
          <p:nvSpPr>
            <p:cNvPr id="4" name="Freeform 4"/>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sp>
        <p:sp>
          <p:nvSpPr>
            <p:cNvPr id="5" name="TextBox 5"/>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895247" y="-23744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2496083" y="8635261"/>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8078592" y="-1146193"/>
            <a:ext cx="2822822" cy="2662862"/>
          </a:xfrm>
          <a:custGeom>
            <a:avLst/>
            <a:gdLst/>
            <a:ahLst/>
            <a:cxnLst/>
            <a:rect l="l" t="t" r="r" b="b"/>
            <a:pathLst>
              <a:path w="2822822" h="2662862">
                <a:moveTo>
                  <a:pt x="0" y="0"/>
                </a:moveTo>
                <a:lnTo>
                  <a:pt x="2822822" y="0"/>
                </a:lnTo>
                <a:lnTo>
                  <a:pt x="2822822" y="2662862"/>
                </a:lnTo>
                <a:lnTo>
                  <a:pt x="0" y="2662862"/>
                </a:lnTo>
                <a:lnTo>
                  <a:pt x="0" y="0"/>
                </a:lnTo>
                <a:close/>
              </a:path>
            </a:pathLst>
          </a:custGeom>
          <a:blipFill>
            <a:blip r:embed="rId5"/>
            <a:stretch>
              <a:fillRect/>
            </a:stretch>
          </a:blipFill>
        </p:spPr>
      </p:sp>
      <p:grpSp>
        <p:nvGrpSpPr>
          <p:cNvPr id="10" name="Group 10"/>
          <p:cNvGrpSpPr/>
          <p:nvPr/>
        </p:nvGrpSpPr>
        <p:grpSpPr>
          <a:xfrm>
            <a:off x="2256373" y="5978485"/>
            <a:ext cx="455095" cy="397872"/>
            <a:chOff x="0" y="0"/>
            <a:chExt cx="1062990" cy="1062990"/>
          </a:xfrm>
        </p:grpSpPr>
        <p:sp>
          <p:nvSpPr>
            <p:cNvPr id="11" name="Freeform 11"/>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2" name="Group 12"/>
          <p:cNvGrpSpPr/>
          <p:nvPr/>
        </p:nvGrpSpPr>
        <p:grpSpPr>
          <a:xfrm>
            <a:off x="2268535" y="4652313"/>
            <a:ext cx="455095" cy="397872"/>
            <a:chOff x="0" y="0"/>
            <a:chExt cx="1062990" cy="1062990"/>
          </a:xfrm>
        </p:grpSpPr>
        <p:sp>
          <p:nvSpPr>
            <p:cNvPr id="13" name="Freeform 13"/>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4" name="TextBox 14"/>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6" name="TextBox 16"/>
          <p:cNvSpPr txBox="1"/>
          <p:nvPr/>
        </p:nvSpPr>
        <p:spPr>
          <a:xfrm>
            <a:off x="1795309" y="2760012"/>
            <a:ext cx="12566565" cy="633315"/>
          </a:xfrm>
          <a:prstGeom prst="rect">
            <a:avLst/>
          </a:prstGeom>
        </p:spPr>
        <p:txBody>
          <a:bodyPr lIns="0" tIns="0" rIns="0" bIns="0" rtlCol="0" anchor="t">
            <a:spAutoFit/>
          </a:bodyPr>
          <a:lstStyle/>
          <a:p>
            <a:pPr algn="l">
              <a:lnSpc>
                <a:spcPts val="4899"/>
              </a:lnSpc>
              <a:spcBef>
                <a:spcPct val="0"/>
              </a:spcBef>
            </a:pPr>
            <a:r>
              <a:rPr lang="en-US" sz="4800" b="1" dirty="0">
                <a:solidFill>
                  <a:srgbClr val="000000"/>
                </a:solidFill>
                <a:latin typeface="Assistant Bold"/>
                <a:ea typeface="Assistant Bold"/>
                <a:cs typeface="Assistant Bold"/>
                <a:sym typeface="Assistant Bold"/>
              </a:rPr>
              <a:t>Peer Collaboration During AI-Based TMT Tasks</a:t>
            </a:r>
          </a:p>
        </p:txBody>
      </p:sp>
      <p:sp>
        <p:nvSpPr>
          <p:cNvPr id="17" name="TextBox 17"/>
          <p:cNvSpPr txBox="1"/>
          <p:nvPr/>
        </p:nvSpPr>
        <p:spPr>
          <a:xfrm>
            <a:off x="2975291" y="5950750"/>
            <a:ext cx="14621324" cy="1890069"/>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 Highlights the need to design activities that require discussion, comparison, and joint decision-making  aligning with translation pedagogy</a:t>
            </a:r>
          </a:p>
        </p:txBody>
      </p:sp>
      <p:sp>
        <p:nvSpPr>
          <p:cNvPr id="18" name="TextBox 18"/>
          <p:cNvSpPr txBox="1"/>
          <p:nvPr/>
        </p:nvSpPr>
        <p:spPr>
          <a:xfrm>
            <a:off x="2978168" y="4556124"/>
            <a:ext cx="14621324"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Individualized interaction is prioritized unless collaboration is explicitly stated</a:t>
            </a:r>
          </a:p>
        </p:txBody>
      </p:sp>
      <p:sp>
        <p:nvSpPr>
          <p:cNvPr id="19" name="Freeform 19"/>
          <p:cNvSpPr/>
          <p:nvPr/>
        </p:nvSpPr>
        <p:spPr>
          <a:xfrm rot="1255465">
            <a:off x="11391968" y="2260754"/>
            <a:ext cx="1345275" cy="1485746"/>
          </a:xfrm>
          <a:custGeom>
            <a:avLst/>
            <a:gdLst/>
            <a:ahLst/>
            <a:cxnLst/>
            <a:rect l="l" t="t" r="r" b="b"/>
            <a:pathLst>
              <a:path w="1345275" h="1485746">
                <a:moveTo>
                  <a:pt x="0" y="0"/>
                </a:moveTo>
                <a:lnTo>
                  <a:pt x="1345275" y="0"/>
                </a:lnTo>
                <a:lnTo>
                  <a:pt x="1345275" y="1485745"/>
                </a:lnTo>
                <a:lnTo>
                  <a:pt x="0" y="1485745"/>
                </a:lnTo>
                <a:lnTo>
                  <a:pt x="0" y="0"/>
                </a:lnTo>
                <a:close/>
              </a:path>
            </a:pathLst>
          </a:custGeom>
          <a:blipFill>
            <a:blip>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1028700" y="794369"/>
            <a:ext cx="16567914" cy="8968801"/>
            <a:chOff x="0" y="0"/>
            <a:chExt cx="4363566" cy="2362153"/>
          </a:xfrm>
        </p:grpSpPr>
        <p:sp>
          <p:nvSpPr>
            <p:cNvPr id="4" name="Freeform 4"/>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sp>
        <p:sp>
          <p:nvSpPr>
            <p:cNvPr id="5" name="TextBox 5"/>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895247" y="-23744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2496083" y="8635261"/>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284687" y="2525088"/>
            <a:ext cx="2822822" cy="2662862"/>
          </a:xfrm>
          <a:custGeom>
            <a:avLst/>
            <a:gdLst/>
            <a:ahLst/>
            <a:cxnLst/>
            <a:rect l="l" t="t" r="r" b="b"/>
            <a:pathLst>
              <a:path w="2822822" h="2662862">
                <a:moveTo>
                  <a:pt x="0" y="0"/>
                </a:moveTo>
                <a:lnTo>
                  <a:pt x="2822821" y="0"/>
                </a:lnTo>
                <a:lnTo>
                  <a:pt x="2822821" y="2662862"/>
                </a:lnTo>
                <a:lnTo>
                  <a:pt x="0" y="2662862"/>
                </a:lnTo>
                <a:lnTo>
                  <a:pt x="0" y="0"/>
                </a:lnTo>
                <a:close/>
              </a:path>
            </a:pathLst>
          </a:custGeom>
          <a:blipFill>
            <a:blip r:embed="rId5"/>
            <a:stretch>
              <a:fillRect/>
            </a:stretch>
          </a:blipFill>
        </p:spPr>
      </p:sp>
      <p:grpSp>
        <p:nvGrpSpPr>
          <p:cNvPr id="10" name="Group 10"/>
          <p:cNvGrpSpPr/>
          <p:nvPr/>
        </p:nvGrpSpPr>
        <p:grpSpPr>
          <a:xfrm>
            <a:off x="2268535" y="6801070"/>
            <a:ext cx="455095" cy="397872"/>
            <a:chOff x="0" y="0"/>
            <a:chExt cx="1062990" cy="1062990"/>
          </a:xfrm>
        </p:grpSpPr>
        <p:sp>
          <p:nvSpPr>
            <p:cNvPr id="11" name="Freeform 11"/>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2" name="Group 12"/>
          <p:cNvGrpSpPr/>
          <p:nvPr/>
        </p:nvGrpSpPr>
        <p:grpSpPr>
          <a:xfrm>
            <a:off x="2268535" y="4652313"/>
            <a:ext cx="455095" cy="397872"/>
            <a:chOff x="0" y="0"/>
            <a:chExt cx="1062990" cy="1062990"/>
          </a:xfrm>
        </p:grpSpPr>
        <p:sp>
          <p:nvSpPr>
            <p:cNvPr id="13" name="Freeform 13"/>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4" name="Freeform 14"/>
          <p:cNvSpPr/>
          <p:nvPr/>
        </p:nvSpPr>
        <p:spPr>
          <a:xfrm rot="821372">
            <a:off x="11562029" y="2424050"/>
            <a:ext cx="917011" cy="1283349"/>
          </a:xfrm>
          <a:custGeom>
            <a:avLst/>
            <a:gdLst/>
            <a:ahLst/>
            <a:cxnLst/>
            <a:rect l="l" t="t" r="r" b="b"/>
            <a:pathLst>
              <a:path w="917011" h="1283349">
                <a:moveTo>
                  <a:pt x="0" y="0"/>
                </a:moveTo>
                <a:lnTo>
                  <a:pt x="917011" y="0"/>
                </a:lnTo>
                <a:lnTo>
                  <a:pt x="917011" y="1283349"/>
                </a:lnTo>
                <a:lnTo>
                  <a:pt x="0" y="1283349"/>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5" name="TextBox 15"/>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6" name="TextBox 16"/>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7" name="TextBox 17"/>
          <p:cNvSpPr txBox="1"/>
          <p:nvPr/>
        </p:nvSpPr>
        <p:spPr>
          <a:xfrm>
            <a:off x="1795309" y="2760012"/>
            <a:ext cx="12566565" cy="587376"/>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Assistant Bold"/>
                <a:ea typeface="Assistant Bold"/>
                <a:cs typeface="Assistant Bold"/>
                <a:sym typeface="Assistant Bold"/>
              </a:rPr>
              <a:t>Students’ Inquiry and Clarification of AI Outputs</a:t>
            </a:r>
          </a:p>
        </p:txBody>
      </p:sp>
      <p:sp>
        <p:nvSpPr>
          <p:cNvPr id="18" name="TextBox 18"/>
          <p:cNvSpPr txBox="1"/>
          <p:nvPr/>
        </p:nvSpPr>
        <p:spPr>
          <a:xfrm>
            <a:off x="2975291" y="6567117"/>
            <a:ext cx="14621324"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serves as a stimulus for analytical thinking rather than a shortcut to ready-made answers</a:t>
            </a:r>
          </a:p>
        </p:txBody>
      </p:sp>
      <p:sp>
        <p:nvSpPr>
          <p:cNvPr id="19" name="TextBox 19"/>
          <p:cNvSpPr txBox="1"/>
          <p:nvPr/>
        </p:nvSpPr>
        <p:spPr>
          <a:xfrm>
            <a:off x="2978168" y="4556124"/>
            <a:ext cx="14621324"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outputs frequently prompt verification, questioning, and comparison with human judgment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A2D442-A7BF-1331-75C3-8EDBCA02FE30}"/>
              </a:ext>
            </a:extLst>
          </p:cNvPr>
          <p:cNvSpPr txBox="1"/>
          <p:nvPr/>
        </p:nvSpPr>
        <p:spPr>
          <a:xfrm>
            <a:off x="1600200" y="1333500"/>
            <a:ext cx="12877800" cy="5632311"/>
          </a:xfrm>
          <a:prstGeom prst="rect">
            <a:avLst/>
          </a:prstGeom>
          <a:noFill/>
        </p:spPr>
        <p:txBody>
          <a:bodyPr wrap="square">
            <a:spAutoFit/>
          </a:bodyPr>
          <a:lstStyle/>
          <a:p>
            <a:pPr>
              <a:buNone/>
            </a:pP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Google needs a populated market like China </a:t>
            </a:r>
            <a:r>
              <a:rPr lang="en-US" sz="4000" i="1" dirty="0">
                <a:solidFill>
                  <a:srgbClr val="000000"/>
                </a:solidFill>
                <a:effectLst/>
                <a:latin typeface="Arial" panose="020B0604020202020204" pitchFamily="34" charset="0"/>
                <a:ea typeface="Arial" panose="020B0604020202020204" pitchFamily="34" charset="0"/>
                <a:cs typeface="Arial" panose="020B0604020202020204" pitchFamily="34" charset="0"/>
              </a:rPr>
              <a:t>for</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its development plan. </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buNone/>
            </a:pP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Kế</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hoạch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phát</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triển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của</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Google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cần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có</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1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thị</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trường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đông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dân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như</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Trung Quốc.</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buNone/>
            </a:pP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-Google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cần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có</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1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thị</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trường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đông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dân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như</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Trung Quốc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để</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triển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khai</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kế</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hoạch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kinh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doanh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a:p>
            <a:pPr>
              <a:buNone/>
            </a:pP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-1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thị</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trường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to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lớn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như</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Trung Quốc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là</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vùng</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đất</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màu</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mỡ</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để</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Google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triển</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khai</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kế</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hoạch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kinh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doanh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táo</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bạo</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của</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US" sz="4000" dirty="0" err="1">
                <a:solidFill>
                  <a:srgbClr val="000000"/>
                </a:solidFill>
                <a:effectLst/>
                <a:latin typeface="Arial" panose="020B0604020202020204" pitchFamily="34" charset="0"/>
                <a:ea typeface="Arial" panose="020B0604020202020204" pitchFamily="34" charset="0"/>
                <a:cs typeface="Arial" panose="020B0604020202020204" pitchFamily="34" charset="0"/>
              </a:rPr>
              <a:t>mình</a:t>
            </a:r>
            <a:r>
              <a:rPr lang="en-US" sz="4000" dirty="0">
                <a:solidFill>
                  <a:srgbClr val="000000"/>
                </a:solidFill>
                <a:effectLst/>
                <a:latin typeface="Arial" panose="020B0604020202020204" pitchFamily="34" charset="0"/>
                <a:ea typeface="Arial" panose="020B0604020202020204" pitchFamily="34" charset="0"/>
                <a:cs typeface="Arial" panose="020B0604020202020204" pitchFamily="34" charset="0"/>
              </a:rPr>
              <a:t>.</a:t>
            </a:r>
            <a:endParaRPr lang="en-US" sz="4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647856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1028700" y="794369"/>
            <a:ext cx="16567914" cy="8968801"/>
            <a:chOff x="0" y="0"/>
            <a:chExt cx="4363566" cy="2362153"/>
          </a:xfrm>
        </p:grpSpPr>
        <p:sp>
          <p:nvSpPr>
            <p:cNvPr id="4" name="Freeform 4"/>
            <p:cNvSpPr/>
            <p:nvPr/>
          </p:nvSpPr>
          <p:spPr>
            <a:xfrm>
              <a:off x="0" y="0"/>
              <a:ext cx="4363566" cy="2362153"/>
            </a:xfrm>
            <a:custGeom>
              <a:avLst/>
              <a:gdLst/>
              <a:ahLst/>
              <a:cxnLst/>
              <a:rect l="l" t="t" r="r" b="b"/>
              <a:pathLst>
                <a:path w="4363566" h="2362153">
                  <a:moveTo>
                    <a:pt x="0" y="0"/>
                  </a:moveTo>
                  <a:lnTo>
                    <a:pt x="4363566" y="0"/>
                  </a:lnTo>
                  <a:lnTo>
                    <a:pt x="4363566" y="2362153"/>
                  </a:lnTo>
                  <a:lnTo>
                    <a:pt x="0" y="2362153"/>
                  </a:lnTo>
                  <a:close/>
                </a:path>
              </a:pathLst>
            </a:custGeom>
            <a:solidFill>
              <a:srgbClr val="FEFEFE"/>
            </a:solidFill>
          </p:spPr>
        </p:sp>
        <p:sp>
          <p:nvSpPr>
            <p:cNvPr id="5" name="TextBox 5"/>
            <p:cNvSpPr txBox="1"/>
            <p:nvPr/>
          </p:nvSpPr>
          <p:spPr>
            <a:xfrm>
              <a:off x="0" y="57150"/>
              <a:ext cx="4363566" cy="2305003"/>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895247" y="-23744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6630940" y="3864288"/>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2496083" y="8635261"/>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6185204" y="7926869"/>
            <a:ext cx="2822822" cy="2662862"/>
          </a:xfrm>
          <a:custGeom>
            <a:avLst/>
            <a:gdLst/>
            <a:ahLst/>
            <a:cxnLst/>
            <a:rect l="l" t="t" r="r" b="b"/>
            <a:pathLst>
              <a:path w="2822822" h="2662862">
                <a:moveTo>
                  <a:pt x="0" y="0"/>
                </a:moveTo>
                <a:lnTo>
                  <a:pt x="2822821" y="0"/>
                </a:lnTo>
                <a:lnTo>
                  <a:pt x="2822821" y="2662862"/>
                </a:lnTo>
                <a:lnTo>
                  <a:pt x="0" y="2662862"/>
                </a:lnTo>
                <a:lnTo>
                  <a:pt x="0" y="0"/>
                </a:lnTo>
                <a:close/>
              </a:path>
            </a:pathLst>
          </a:custGeom>
          <a:blipFill>
            <a:blip r:embed="rId5"/>
            <a:stretch>
              <a:fillRect/>
            </a:stretch>
          </a:blipFill>
        </p:spPr>
      </p:sp>
      <p:sp>
        <p:nvSpPr>
          <p:cNvPr id="10" name="TextBox 10"/>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1" name="TextBox 11"/>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2" name="TextBox 12"/>
          <p:cNvSpPr txBox="1"/>
          <p:nvPr/>
        </p:nvSpPr>
        <p:spPr>
          <a:xfrm>
            <a:off x="1795309" y="2760012"/>
            <a:ext cx="15463991" cy="587376"/>
          </a:xfrm>
          <a:prstGeom prst="rect">
            <a:avLst/>
          </a:prstGeom>
        </p:spPr>
        <p:txBody>
          <a:bodyPr lIns="0" tIns="0" rIns="0" bIns="0" rtlCol="0" anchor="t">
            <a:spAutoFit/>
          </a:bodyPr>
          <a:lstStyle/>
          <a:p>
            <a:pPr algn="l">
              <a:lnSpc>
                <a:spcPts val="4899"/>
              </a:lnSpc>
              <a:spcBef>
                <a:spcPct val="0"/>
              </a:spcBef>
            </a:pPr>
            <a:r>
              <a:rPr lang="en-US" sz="3499" b="1">
                <a:solidFill>
                  <a:srgbClr val="000000"/>
                </a:solidFill>
                <a:latin typeface="Assistant Bold"/>
                <a:ea typeface="Assistant Bold"/>
                <a:cs typeface="Assistant Bold"/>
                <a:sym typeface="Assistant Bold"/>
              </a:rPr>
              <a:t>Perceived Improvement in Working with TMT Exercises Through AI Engagement</a:t>
            </a:r>
          </a:p>
        </p:txBody>
      </p:sp>
      <p:sp>
        <p:nvSpPr>
          <p:cNvPr id="13" name="TextBox 13"/>
          <p:cNvSpPr txBox="1"/>
          <p:nvPr/>
        </p:nvSpPr>
        <p:spPr>
          <a:xfrm>
            <a:off x="2975291" y="6319208"/>
            <a:ext cx="14621324"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functions most effectively as a supportive scaffold rather than a substitute for structured instruction</a:t>
            </a:r>
          </a:p>
        </p:txBody>
      </p:sp>
      <p:grpSp>
        <p:nvGrpSpPr>
          <p:cNvPr id="14" name="Group 14"/>
          <p:cNvGrpSpPr/>
          <p:nvPr/>
        </p:nvGrpSpPr>
        <p:grpSpPr>
          <a:xfrm>
            <a:off x="2256373" y="6376358"/>
            <a:ext cx="455095" cy="397872"/>
            <a:chOff x="0" y="0"/>
            <a:chExt cx="1062990" cy="1062990"/>
          </a:xfrm>
        </p:grpSpPr>
        <p:sp>
          <p:nvSpPr>
            <p:cNvPr id="15" name="Freeform 15"/>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6" name="TextBox 16"/>
          <p:cNvSpPr txBox="1"/>
          <p:nvPr/>
        </p:nvSpPr>
        <p:spPr>
          <a:xfrm>
            <a:off x="2978168" y="4556124"/>
            <a:ext cx="14621324" cy="1890069"/>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AI contributes positively to students’ learning processes, assisting them in approaching complex structures and lexical choices </a:t>
            </a:r>
          </a:p>
        </p:txBody>
      </p:sp>
      <p:grpSp>
        <p:nvGrpSpPr>
          <p:cNvPr id="17" name="Group 17"/>
          <p:cNvGrpSpPr/>
          <p:nvPr/>
        </p:nvGrpSpPr>
        <p:grpSpPr>
          <a:xfrm>
            <a:off x="2268535" y="4652313"/>
            <a:ext cx="455095" cy="397872"/>
            <a:chOff x="0" y="0"/>
            <a:chExt cx="1062990" cy="1062990"/>
          </a:xfrm>
        </p:grpSpPr>
        <p:sp>
          <p:nvSpPr>
            <p:cNvPr id="18" name="Freeform 18"/>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598984" y="393968"/>
            <a:ext cx="19609665" cy="9461601"/>
            <a:chOff x="0" y="0"/>
            <a:chExt cx="4509581" cy="2491944"/>
          </a:xfrm>
        </p:grpSpPr>
        <p:sp>
          <p:nvSpPr>
            <p:cNvPr id="4" name="Freeform 4"/>
            <p:cNvSpPr/>
            <p:nvPr/>
          </p:nvSpPr>
          <p:spPr>
            <a:xfrm>
              <a:off x="0" y="0"/>
              <a:ext cx="4509581" cy="2491944"/>
            </a:xfrm>
            <a:custGeom>
              <a:avLst/>
              <a:gdLst/>
              <a:ahLst/>
              <a:cxnLst/>
              <a:rect l="l" t="t" r="r" b="b"/>
              <a:pathLst>
                <a:path w="4509581" h="2491944">
                  <a:moveTo>
                    <a:pt x="0" y="0"/>
                  </a:moveTo>
                  <a:lnTo>
                    <a:pt x="4509581" y="0"/>
                  </a:lnTo>
                  <a:lnTo>
                    <a:pt x="4509581" y="2491944"/>
                  </a:lnTo>
                  <a:lnTo>
                    <a:pt x="0" y="2491944"/>
                  </a:lnTo>
                  <a:close/>
                </a:path>
              </a:pathLst>
            </a:custGeom>
            <a:solidFill>
              <a:srgbClr val="FEFEFE"/>
            </a:solidFill>
          </p:spPr>
        </p:sp>
        <p:sp>
          <p:nvSpPr>
            <p:cNvPr id="5" name="TextBox 5"/>
            <p:cNvSpPr txBox="1"/>
            <p:nvPr/>
          </p:nvSpPr>
          <p:spPr>
            <a:xfrm>
              <a:off x="0" y="57150"/>
              <a:ext cx="4509581" cy="2434794"/>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9010681" y="-2312818"/>
            <a:ext cx="5922855" cy="7303917"/>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7068690" y="4991099"/>
            <a:ext cx="6256421" cy="7623964"/>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2303259" y="8929988"/>
            <a:ext cx="6036256" cy="3303478"/>
          </a:xfrm>
          <a:custGeom>
            <a:avLst/>
            <a:gdLst/>
            <a:ahLst/>
            <a:cxnLst/>
            <a:rect l="l" t="t" r="r" b="b"/>
            <a:pathLst>
              <a:path w="6036256" h="3303478">
                <a:moveTo>
                  <a:pt x="0" y="0"/>
                </a:moveTo>
                <a:lnTo>
                  <a:pt x="6036256" y="0"/>
                </a:lnTo>
                <a:lnTo>
                  <a:pt x="6036256"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Freeform 12"/>
          <p:cNvSpPr/>
          <p:nvPr/>
        </p:nvSpPr>
        <p:spPr>
          <a:xfrm rot="1155744">
            <a:off x="7851157" y="1281765"/>
            <a:ext cx="976716" cy="1561610"/>
          </a:xfrm>
          <a:custGeom>
            <a:avLst/>
            <a:gdLst/>
            <a:ahLst/>
            <a:cxnLst/>
            <a:rect l="l" t="t" r="r" b="b"/>
            <a:pathLst>
              <a:path w="976716" h="1561610">
                <a:moveTo>
                  <a:pt x="0" y="0"/>
                </a:moveTo>
                <a:lnTo>
                  <a:pt x="976716" y="0"/>
                </a:lnTo>
                <a:lnTo>
                  <a:pt x="976716" y="1561610"/>
                </a:lnTo>
                <a:lnTo>
                  <a:pt x="0" y="1561610"/>
                </a:lnTo>
                <a:lnTo>
                  <a:pt x="0" y="0"/>
                </a:lnTo>
                <a:close/>
              </a:path>
            </a:pathLst>
          </a:custGeom>
          <a:blipFill>
            <a:blip r:embed="rId5"/>
            <a:stretch>
              <a:fillRect/>
            </a:stretch>
          </a:blipFill>
        </p:spPr>
      </p:sp>
      <p:sp>
        <p:nvSpPr>
          <p:cNvPr id="13" name="Freeform 13"/>
          <p:cNvSpPr/>
          <p:nvPr/>
        </p:nvSpPr>
        <p:spPr>
          <a:xfrm>
            <a:off x="15545732" y="8438445"/>
            <a:ext cx="2143282" cy="2143282"/>
          </a:xfrm>
          <a:custGeom>
            <a:avLst/>
            <a:gdLst/>
            <a:ahLst/>
            <a:cxnLst/>
            <a:rect l="l" t="t" r="r" b="b"/>
            <a:pathLst>
              <a:path w="2143282" h="2143282">
                <a:moveTo>
                  <a:pt x="0" y="0"/>
                </a:moveTo>
                <a:lnTo>
                  <a:pt x="2143283" y="0"/>
                </a:lnTo>
                <a:lnTo>
                  <a:pt x="2143283" y="2143282"/>
                </a:lnTo>
                <a:lnTo>
                  <a:pt x="0" y="2143282"/>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5" name="TextBox 15"/>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6" name="TextBox 16"/>
          <p:cNvSpPr txBox="1"/>
          <p:nvPr/>
        </p:nvSpPr>
        <p:spPr>
          <a:xfrm>
            <a:off x="566699" y="2219659"/>
            <a:ext cx="16731447" cy="833562"/>
          </a:xfrm>
          <a:prstGeom prst="rect">
            <a:avLst/>
          </a:prstGeom>
        </p:spPr>
        <p:txBody>
          <a:bodyPr wrap="square" lIns="0" tIns="0" rIns="0" bIns="0" rtlCol="0" anchor="t">
            <a:spAutoFit/>
          </a:bodyPr>
          <a:lstStyle/>
          <a:p>
            <a:pPr marL="877131" lvl="1">
              <a:lnSpc>
                <a:spcPts val="6500"/>
              </a:lnSpc>
            </a:pPr>
            <a:r>
              <a:rPr lang="en-US" sz="4800" b="1" dirty="0"/>
              <a:t>Pedagogical Implications and Summary</a:t>
            </a:r>
            <a:endParaRPr lang="en-US" sz="4800" dirty="0">
              <a:solidFill>
                <a:srgbClr val="0E182F"/>
              </a:solidFill>
              <a:latin typeface="Roca One"/>
              <a:ea typeface="Roca One"/>
              <a:cs typeface="Roca One"/>
              <a:sym typeface="Roca One"/>
            </a:endParaRPr>
          </a:p>
        </p:txBody>
      </p:sp>
      <p:sp>
        <p:nvSpPr>
          <p:cNvPr id="17" name="TextBox 17"/>
          <p:cNvSpPr txBox="1"/>
          <p:nvPr/>
        </p:nvSpPr>
        <p:spPr>
          <a:xfrm>
            <a:off x="1217465" y="3487816"/>
            <a:ext cx="15457372" cy="5170646"/>
          </a:xfrm>
          <a:prstGeom prst="rect">
            <a:avLst/>
          </a:prstGeom>
        </p:spPr>
        <p:txBody>
          <a:bodyPr wrap="square" lIns="0" tIns="0" rIns="0" bIns="0" rtlCol="0" anchor="t">
            <a:spAutoFit/>
          </a:bodyPr>
          <a:lstStyle/>
          <a:p>
            <a:r>
              <a:rPr lang="en-US" sz="4800" dirty="0"/>
              <a:t>Instead, the data reveals a high-consensus, technologically literate cohort capable of balancing enthusiastic adoption with rigorous quality control.</a:t>
            </a:r>
          </a:p>
          <a:p>
            <a:r>
              <a:rPr lang="en-US" sz="4800" dirty="0"/>
              <a:t>To maximize the value of these findings, translation instructors must shift away from defensive, restrictive policies and embrace AI-assisted workflows.</a:t>
            </a:r>
          </a:p>
          <a:p>
            <a:endParaRPr lang="en-US" sz="4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9595997" y="4048020"/>
            <a:ext cx="6262052" cy="4589842"/>
            <a:chOff x="0" y="0"/>
            <a:chExt cx="1108926" cy="812800"/>
          </a:xfrm>
        </p:grpSpPr>
        <p:sp>
          <p:nvSpPr>
            <p:cNvPr id="5" name="Freeform 5"/>
            <p:cNvSpPr/>
            <p:nvPr/>
          </p:nvSpPr>
          <p:spPr>
            <a:xfrm>
              <a:off x="0" y="0"/>
              <a:ext cx="1108926" cy="812800"/>
            </a:xfrm>
            <a:custGeom>
              <a:avLst/>
              <a:gdLst/>
              <a:ahLst/>
              <a:cxnLst/>
              <a:rect l="l" t="t" r="r" b="b"/>
              <a:pathLst>
                <a:path w="1108926" h="812800">
                  <a:moveTo>
                    <a:pt x="0" y="0"/>
                  </a:moveTo>
                  <a:lnTo>
                    <a:pt x="1108926" y="0"/>
                  </a:lnTo>
                  <a:lnTo>
                    <a:pt x="1108926" y="812800"/>
                  </a:lnTo>
                  <a:lnTo>
                    <a:pt x="0" y="812800"/>
                  </a:lnTo>
                  <a:close/>
                </a:path>
              </a:pathLst>
            </a:custGeom>
            <a:blipFill>
              <a:blip r:embed="rId4"/>
              <a:stretch>
                <a:fillRect l="-4922" r="-4922"/>
              </a:stretch>
            </a:blipFill>
          </p:spPr>
        </p:sp>
      </p:grpSp>
      <p:sp>
        <p:nvSpPr>
          <p:cNvPr id="6" name="TextBox 6"/>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7" name="TextBox 7"/>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grpSp>
        <p:nvGrpSpPr>
          <p:cNvPr id="8" name="Group 8"/>
          <p:cNvGrpSpPr/>
          <p:nvPr/>
        </p:nvGrpSpPr>
        <p:grpSpPr>
          <a:xfrm>
            <a:off x="2881948" y="4048020"/>
            <a:ext cx="6262052" cy="4589842"/>
            <a:chOff x="0" y="0"/>
            <a:chExt cx="1108926" cy="812800"/>
          </a:xfrm>
        </p:grpSpPr>
        <p:sp>
          <p:nvSpPr>
            <p:cNvPr id="9" name="Freeform 9"/>
            <p:cNvSpPr/>
            <p:nvPr/>
          </p:nvSpPr>
          <p:spPr>
            <a:xfrm>
              <a:off x="0" y="0"/>
              <a:ext cx="1108926" cy="812800"/>
            </a:xfrm>
            <a:custGeom>
              <a:avLst/>
              <a:gdLst/>
              <a:ahLst/>
              <a:cxnLst/>
              <a:rect l="l" t="t" r="r" b="b"/>
              <a:pathLst>
                <a:path w="1108926" h="812800">
                  <a:moveTo>
                    <a:pt x="0" y="0"/>
                  </a:moveTo>
                  <a:lnTo>
                    <a:pt x="1108926" y="0"/>
                  </a:lnTo>
                  <a:lnTo>
                    <a:pt x="1108926" y="812800"/>
                  </a:lnTo>
                  <a:lnTo>
                    <a:pt x="0" y="812800"/>
                  </a:lnTo>
                  <a:close/>
                </a:path>
              </a:pathLst>
            </a:custGeom>
            <a:blipFill>
              <a:blip r:embed="rId5"/>
              <a:stretch>
                <a:fillRect l="-4922" r="-4922"/>
              </a:stretch>
            </a:blipFill>
          </p:spPr>
        </p:sp>
      </p:grpSp>
      <p:sp>
        <p:nvSpPr>
          <p:cNvPr id="10" name="TextBox 10"/>
          <p:cNvSpPr txBox="1"/>
          <p:nvPr/>
        </p:nvSpPr>
        <p:spPr>
          <a:xfrm>
            <a:off x="566700" y="2219659"/>
            <a:ext cx="11643418" cy="937757"/>
          </a:xfrm>
          <a:prstGeom prst="rect">
            <a:avLst/>
          </a:prstGeom>
        </p:spPr>
        <p:txBody>
          <a:bodyPr lIns="0" tIns="0" rIns="0" bIns="0" rtlCol="0" anchor="t">
            <a:spAutoFit/>
          </a:bodyPr>
          <a:lstStyle/>
          <a:p>
            <a:pPr marL="877131" lvl="1" algn="l">
              <a:lnSpc>
                <a:spcPts val="6500"/>
              </a:lnSpc>
            </a:pPr>
            <a:r>
              <a:rPr lang="en-US" sz="8125" dirty="0">
                <a:solidFill>
                  <a:srgbClr val="0E182F"/>
                </a:solidFill>
                <a:latin typeface="Roca One"/>
                <a:ea typeface="Roca One"/>
                <a:cs typeface="Roca One"/>
                <a:sym typeface="Roca One"/>
              </a:rPr>
              <a:t>Recommendations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sp>
        <p:nvSpPr>
          <p:cNvPr id="3" name="Freeform 3"/>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a:off x="-2738614" y="8147611"/>
            <a:ext cx="23765227" cy="7114511"/>
            <a:chOff x="0" y="0"/>
            <a:chExt cx="31686970" cy="9486015"/>
          </a:xfrm>
        </p:grpSpPr>
        <p:sp>
          <p:nvSpPr>
            <p:cNvPr id="5" name="Freeform 5"/>
            <p:cNvSpPr/>
            <p:nvPr/>
          </p:nvSpPr>
          <p:spPr>
            <a:xfrm>
              <a:off x="1970604" y="331456"/>
              <a:ext cx="27745762" cy="9154559"/>
            </a:xfrm>
            <a:custGeom>
              <a:avLst/>
              <a:gdLst/>
              <a:ahLst/>
              <a:cxnLst/>
              <a:rect l="l" t="t" r="r" b="b"/>
              <a:pathLst>
                <a:path w="27745762" h="9154559">
                  <a:moveTo>
                    <a:pt x="0" y="0"/>
                  </a:moveTo>
                  <a:lnTo>
                    <a:pt x="27745762" y="0"/>
                  </a:lnTo>
                  <a:lnTo>
                    <a:pt x="27745762" y="9154559"/>
                  </a:lnTo>
                  <a:lnTo>
                    <a:pt x="0" y="9154559"/>
                  </a:lnTo>
                  <a:lnTo>
                    <a:pt x="0" y="0"/>
                  </a:lnTo>
                  <a:close/>
                </a:path>
              </a:pathLst>
            </a:custGeom>
            <a:blipFill>
              <a:blip r:embed="rId4"/>
              <a:stretch>
                <a:fillRect t="-61420" b="-40817"/>
              </a:stretch>
            </a:blipFill>
          </p:spPr>
        </p:sp>
        <p:grpSp>
          <p:nvGrpSpPr>
            <p:cNvPr id="6" name="Group 6"/>
            <p:cNvGrpSpPr/>
            <p:nvPr/>
          </p:nvGrpSpPr>
          <p:grpSpPr>
            <a:xfrm>
              <a:off x="0" y="0"/>
              <a:ext cx="31686970" cy="331456"/>
              <a:chOff x="0" y="0"/>
              <a:chExt cx="6259154" cy="65473"/>
            </a:xfrm>
          </p:grpSpPr>
          <p:sp>
            <p:nvSpPr>
              <p:cNvPr id="7" name="Freeform 7"/>
              <p:cNvSpPr/>
              <p:nvPr/>
            </p:nvSpPr>
            <p:spPr>
              <a:xfrm>
                <a:off x="0" y="0"/>
                <a:ext cx="6259154" cy="65473"/>
              </a:xfrm>
              <a:custGeom>
                <a:avLst/>
                <a:gdLst/>
                <a:ahLst/>
                <a:cxnLst/>
                <a:rect l="l" t="t" r="r" b="b"/>
                <a:pathLst>
                  <a:path w="6259154" h="65473">
                    <a:moveTo>
                      <a:pt x="0" y="0"/>
                    </a:moveTo>
                    <a:lnTo>
                      <a:pt x="6259154" y="0"/>
                    </a:lnTo>
                    <a:lnTo>
                      <a:pt x="6259154" y="65473"/>
                    </a:lnTo>
                    <a:lnTo>
                      <a:pt x="0" y="65473"/>
                    </a:lnTo>
                    <a:close/>
                  </a:path>
                </a:pathLst>
              </a:custGeom>
              <a:solidFill>
                <a:srgbClr val="78A6CB"/>
              </a:solidFill>
            </p:spPr>
          </p:sp>
          <p:sp>
            <p:nvSpPr>
              <p:cNvPr id="8" name="TextBox 8"/>
              <p:cNvSpPr txBox="1"/>
              <p:nvPr/>
            </p:nvSpPr>
            <p:spPr>
              <a:xfrm>
                <a:off x="0" y="57150"/>
                <a:ext cx="6259154" cy="8323"/>
              </a:xfrm>
              <a:prstGeom prst="rect">
                <a:avLst/>
              </a:prstGeom>
            </p:spPr>
            <p:txBody>
              <a:bodyPr lIns="50800" tIns="50800" rIns="50800" bIns="50800" rtlCol="0" anchor="ctr"/>
              <a:lstStyle/>
              <a:p>
                <a:pPr algn="ctr">
                  <a:lnSpc>
                    <a:spcPts val="2481"/>
                  </a:lnSpc>
                </a:pPr>
                <a:endParaRPr/>
              </a:p>
            </p:txBody>
          </p:sp>
        </p:grpSp>
      </p:grpSp>
      <p:sp>
        <p:nvSpPr>
          <p:cNvPr id="9" name="TextBox 9"/>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0" name="TextBox 10"/>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1" name="TextBox 11"/>
          <p:cNvSpPr txBox="1"/>
          <p:nvPr/>
        </p:nvSpPr>
        <p:spPr>
          <a:xfrm>
            <a:off x="1860626" y="2207866"/>
            <a:ext cx="5497572" cy="568326"/>
          </a:xfrm>
          <a:prstGeom prst="rect">
            <a:avLst/>
          </a:prstGeom>
        </p:spPr>
        <p:txBody>
          <a:bodyPr lIns="0" tIns="0" rIns="0" bIns="0" rtlCol="0" anchor="t">
            <a:spAutoFit/>
          </a:bodyPr>
          <a:lstStyle/>
          <a:p>
            <a:pPr algn="l">
              <a:lnSpc>
                <a:spcPts val="4000"/>
              </a:lnSpc>
            </a:pPr>
            <a:r>
              <a:rPr lang="en-US" sz="5000" i="1" u="sng">
                <a:solidFill>
                  <a:srgbClr val="0E182F"/>
                </a:solidFill>
                <a:latin typeface="Roca One Italics"/>
                <a:ea typeface="Roca One Italics"/>
                <a:cs typeface="Roca One Italics"/>
                <a:sym typeface="Roca One Italics"/>
              </a:rPr>
              <a:t>For instructors</a:t>
            </a:r>
          </a:p>
        </p:txBody>
      </p:sp>
      <p:grpSp>
        <p:nvGrpSpPr>
          <p:cNvPr id="12" name="Group 12"/>
          <p:cNvGrpSpPr/>
          <p:nvPr/>
        </p:nvGrpSpPr>
        <p:grpSpPr>
          <a:xfrm>
            <a:off x="762370" y="3086826"/>
            <a:ext cx="455095" cy="397872"/>
            <a:chOff x="0" y="0"/>
            <a:chExt cx="1062990" cy="1062990"/>
          </a:xfrm>
        </p:grpSpPr>
        <p:sp>
          <p:nvSpPr>
            <p:cNvPr id="13" name="Freeform 13"/>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4" name="TextBox 14"/>
          <p:cNvSpPr txBox="1"/>
          <p:nvPr/>
        </p:nvSpPr>
        <p:spPr>
          <a:xfrm>
            <a:off x="1560801" y="3029676"/>
            <a:ext cx="15166398"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Design structured, cognitively demanding tasks that require analysis, justification, and revision of AI outputs</a:t>
            </a:r>
          </a:p>
        </p:txBody>
      </p:sp>
      <p:sp>
        <p:nvSpPr>
          <p:cNvPr id="15" name="TextBox 15"/>
          <p:cNvSpPr txBox="1"/>
          <p:nvPr/>
        </p:nvSpPr>
        <p:spPr>
          <a:xfrm>
            <a:off x="1860626" y="5272989"/>
            <a:ext cx="5497572" cy="568326"/>
          </a:xfrm>
          <a:prstGeom prst="rect">
            <a:avLst/>
          </a:prstGeom>
        </p:spPr>
        <p:txBody>
          <a:bodyPr lIns="0" tIns="0" rIns="0" bIns="0" rtlCol="0" anchor="t">
            <a:spAutoFit/>
          </a:bodyPr>
          <a:lstStyle/>
          <a:p>
            <a:pPr algn="l">
              <a:lnSpc>
                <a:spcPts val="4000"/>
              </a:lnSpc>
            </a:pPr>
            <a:r>
              <a:rPr lang="en-US" sz="5000" i="1" u="sng">
                <a:solidFill>
                  <a:srgbClr val="0E182F"/>
                </a:solidFill>
                <a:latin typeface="Roca One Italics"/>
                <a:ea typeface="Roca One Italics"/>
                <a:cs typeface="Roca One Italics"/>
                <a:sym typeface="Roca One Italics"/>
              </a:rPr>
              <a:t>For researchers</a:t>
            </a:r>
          </a:p>
        </p:txBody>
      </p:sp>
      <p:grpSp>
        <p:nvGrpSpPr>
          <p:cNvPr id="16" name="Group 16"/>
          <p:cNvGrpSpPr/>
          <p:nvPr/>
        </p:nvGrpSpPr>
        <p:grpSpPr>
          <a:xfrm>
            <a:off x="762370" y="6160228"/>
            <a:ext cx="455095" cy="397872"/>
            <a:chOff x="0" y="0"/>
            <a:chExt cx="1062990" cy="1062990"/>
          </a:xfrm>
        </p:grpSpPr>
        <p:sp>
          <p:nvSpPr>
            <p:cNvPr id="17" name="Freeform 17"/>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8" name="TextBox 18"/>
          <p:cNvSpPr txBox="1"/>
          <p:nvPr/>
        </p:nvSpPr>
        <p:spPr>
          <a:xfrm>
            <a:off x="1560801" y="6103078"/>
            <a:ext cx="16427374"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Further investigate AI-assisted translation pedagogy through longitudinal, experimental, and cross-institutional studies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2"/>
            <a:stretch>
              <a:fillRect l="-15597" r="-15597"/>
            </a:stretch>
          </a:blipFill>
        </p:spPr>
      </p:sp>
      <p:grpSp>
        <p:nvGrpSpPr>
          <p:cNvPr id="3" name="Group 3"/>
          <p:cNvGrpSpPr/>
          <p:nvPr/>
        </p:nvGrpSpPr>
        <p:grpSpPr>
          <a:xfrm>
            <a:off x="566700" y="393968"/>
            <a:ext cx="17122315" cy="9461601"/>
            <a:chOff x="0" y="0"/>
            <a:chExt cx="4509581" cy="2491944"/>
          </a:xfrm>
        </p:grpSpPr>
        <p:sp>
          <p:nvSpPr>
            <p:cNvPr id="4" name="Freeform 4"/>
            <p:cNvSpPr/>
            <p:nvPr/>
          </p:nvSpPr>
          <p:spPr>
            <a:xfrm>
              <a:off x="0" y="0"/>
              <a:ext cx="4509581" cy="2491944"/>
            </a:xfrm>
            <a:custGeom>
              <a:avLst/>
              <a:gdLst/>
              <a:ahLst/>
              <a:cxnLst/>
              <a:rect l="l" t="t" r="r" b="b"/>
              <a:pathLst>
                <a:path w="4509581" h="2491944">
                  <a:moveTo>
                    <a:pt x="0" y="0"/>
                  </a:moveTo>
                  <a:lnTo>
                    <a:pt x="4509581" y="0"/>
                  </a:lnTo>
                  <a:lnTo>
                    <a:pt x="4509581" y="2491944"/>
                  </a:lnTo>
                  <a:lnTo>
                    <a:pt x="0" y="2491944"/>
                  </a:lnTo>
                  <a:close/>
                </a:path>
              </a:pathLst>
            </a:custGeom>
            <a:solidFill>
              <a:srgbClr val="FEFEFE"/>
            </a:solidFill>
          </p:spPr>
        </p:sp>
        <p:sp>
          <p:nvSpPr>
            <p:cNvPr id="5" name="TextBox 5"/>
            <p:cNvSpPr txBox="1"/>
            <p:nvPr/>
          </p:nvSpPr>
          <p:spPr>
            <a:xfrm>
              <a:off x="0" y="57150"/>
              <a:ext cx="4509581" cy="2434794"/>
            </a:xfrm>
            <a:prstGeom prst="rect">
              <a:avLst/>
            </a:prstGeom>
          </p:spPr>
          <p:txBody>
            <a:bodyPr lIns="50800" tIns="50800" rIns="50800" bIns="50800" rtlCol="0" anchor="ctr"/>
            <a:lstStyle/>
            <a:p>
              <a:pPr algn="ctr">
                <a:lnSpc>
                  <a:spcPts val="2481"/>
                </a:lnSpc>
              </a:pPr>
              <a:endParaRPr/>
            </a:p>
          </p:txBody>
        </p:sp>
      </p:grpSp>
      <p:sp>
        <p:nvSpPr>
          <p:cNvPr id="6" name="Freeform 6"/>
          <p:cNvSpPr/>
          <p:nvPr/>
        </p:nvSpPr>
        <p:spPr>
          <a:xfrm flipH="1" flipV="1">
            <a:off x="16310046" y="-2312817"/>
            <a:ext cx="8623491" cy="8750775"/>
          </a:xfrm>
          <a:custGeom>
            <a:avLst/>
            <a:gdLst/>
            <a:ahLst/>
            <a:cxnLst/>
            <a:rect l="l" t="t" r="r" b="b"/>
            <a:pathLst>
              <a:path w="8623491" h="8750775">
                <a:moveTo>
                  <a:pt x="8623491" y="8750775"/>
                </a:moveTo>
                <a:lnTo>
                  <a:pt x="0" y="8750775"/>
                </a:lnTo>
                <a:lnTo>
                  <a:pt x="0" y="0"/>
                </a:lnTo>
                <a:lnTo>
                  <a:pt x="8623491" y="0"/>
                </a:lnTo>
                <a:lnTo>
                  <a:pt x="8623491" y="8750775"/>
                </a:lnTo>
                <a:close/>
              </a:path>
            </a:pathLst>
          </a:custGeom>
          <a:blipFill>
            <a:blip>
              <a:extLst>
                <a:ext uri="{96DAC541-7B7A-43D3-8B79-37D633B846F1}">
                  <asvg:svgBlip xmlns:asvg="http://schemas.microsoft.com/office/drawing/2016/SVG/main" r:embed="rId3"/>
                </a:ext>
              </a:extLst>
            </a:blip>
            <a:stretch>
              <a:fillRect/>
            </a:stretch>
          </a:blipFill>
        </p:spPr>
      </p:sp>
      <p:sp>
        <p:nvSpPr>
          <p:cNvPr id="7" name="Freeform 7"/>
          <p:cNvSpPr/>
          <p:nvPr/>
        </p:nvSpPr>
        <p:spPr>
          <a:xfrm>
            <a:off x="-7828584" y="4062789"/>
            <a:ext cx="8623491" cy="8750775"/>
          </a:xfrm>
          <a:custGeom>
            <a:avLst/>
            <a:gdLst/>
            <a:ahLst/>
            <a:cxnLst/>
            <a:rect l="l" t="t" r="r" b="b"/>
            <a:pathLst>
              <a:path w="8623491" h="8750775">
                <a:moveTo>
                  <a:pt x="0" y="0"/>
                </a:moveTo>
                <a:lnTo>
                  <a:pt x="8623491" y="0"/>
                </a:lnTo>
                <a:lnTo>
                  <a:pt x="8623491" y="8750775"/>
                </a:lnTo>
                <a:lnTo>
                  <a:pt x="0" y="8750775"/>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1860626" y="9510086"/>
            <a:ext cx="6036256" cy="3303478"/>
          </a:xfrm>
          <a:custGeom>
            <a:avLst/>
            <a:gdLst/>
            <a:ahLst/>
            <a:cxnLst/>
            <a:rect l="l" t="t" r="r" b="b"/>
            <a:pathLst>
              <a:path w="6036256" h="3303478">
                <a:moveTo>
                  <a:pt x="0" y="0"/>
                </a:moveTo>
                <a:lnTo>
                  <a:pt x="6036257" y="0"/>
                </a:lnTo>
                <a:lnTo>
                  <a:pt x="6036257" y="3303478"/>
                </a:lnTo>
                <a:lnTo>
                  <a:pt x="0" y="3303478"/>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9" name="Freeform 9"/>
          <p:cNvSpPr/>
          <p:nvPr/>
        </p:nvSpPr>
        <p:spPr>
          <a:xfrm>
            <a:off x="15545732" y="8438445"/>
            <a:ext cx="2143282" cy="2143282"/>
          </a:xfrm>
          <a:custGeom>
            <a:avLst/>
            <a:gdLst/>
            <a:ahLst/>
            <a:cxnLst/>
            <a:rect l="l" t="t" r="r" b="b"/>
            <a:pathLst>
              <a:path w="2143282" h="2143282">
                <a:moveTo>
                  <a:pt x="0" y="0"/>
                </a:moveTo>
                <a:lnTo>
                  <a:pt x="2143283" y="0"/>
                </a:lnTo>
                <a:lnTo>
                  <a:pt x="2143283" y="2143282"/>
                </a:lnTo>
                <a:lnTo>
                  <a:pt x="0" y="2143282"/>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nvGrpSpPr>
          <p:cNvPr id="10" name="Group 10"/>
          <p:cNvGrpSpPr/>
          <p:nvPr/>
        </p:nvGrpSpPr>
        <p:grpSpPr>
          <a:xfrm>
            <a:off x="1099707" y="3059175"/>
            <a:ext cx="455095" cy="397872"/>
            <a:chOff x="0" y="0"/>
            <a:chExt cx="1062990" cy="1062990"/>
          </a:xfrm>
        </p:grpSpPr>
        <p:sp>
          <p:nvSpPr>
            <p:cNvPr id="11" name="Freeform 11"/>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grpSp>
        <p:nvGrpSpPr>
          <p:cNvPr id="12" name="Group 12"/>
          <p:cNvGrpSpPr/>
          <p:nvPr/>
        </p:nvGrpSpPr>
        <p:grpSpPr>
          <a:xfrm>
            <a:off x="1099707" y="4726897"/>
            <a:ext cx="455095" cy="397872"/>
            <a:chOff x="0" y="0"/>
            <a:chExt cx="1062990" cy="1062990"/>
          </a:xfrm>
        </p:grpSpPr>
        <p:sp>
          <p:nvSpPr>
            <p:cNvPr id="13" name="Freeform 13"/>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14" name="Freeform 14"/>
          <p:cNvSpPr/>
          <p:nvPr/>
        </p:nvSpPr>
        <p:spPr>
          <a:xfrm>
            <a:off x="6840177" y="1541055"/>
            <a:ext cx="1648848" cy="1235137"/>
          </a:xfrm>
          <a:custGeom>
            <a:avLst/>
            <a:gdLst/>
            <a:ahLst/>
            <a:cxnLst/>
            <a:rect l="l" t="t" r="r" b="b"/>
            <a:pathLst>
              <a:path w="1648848" h="1235137">
                <a:moveTo>
                  <a:pt x="0" y="0"/>
                </a:moveTo>
                <a:lnTo>
                  <a:pt x="1648847" y="0"/>
                </a:lnTo>
                <a:lnTo>
                  <a:pt x="1648847" y="1235137"/>
                </a:lnTo>
                <a:lnTo>
                  <a:pt x="0" y="123513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5" name="TextBox 15"/>
          <p:cNvSpPr txBox="1"/>
          <p:nvPr/>
        </p:nvSpPr>
        <p:spPr>
          <a:xfrm>
            <a:off x="12479040" y="1186926"/>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
        <p:nvSpPr>
          <p:cNvPr id="16" name="TextBox 16"/>
          <p:cNvSpPr txBox="1"/>
          <p:nvPr/>
        </p:nvSpPr>
        <p:spPr>
          <a:xfrm>
            <a:off x="1217465" y="1196451"/>
            <a:ext cx="4927457" cy="320218"/>
          </a:xfrm>
          <a:prstGeom prst="rect">
            <a:avLst/>
          </a:prstGeom>
        </p:spPr>
        <p:txBody>
          <a:bodyPr lIns="0" tIns="0" rIns="0" bIns="0" rtlCol="0" anchor="t">
            <a:spAutoFit/>
          </a:bodyPr>
          <a:lstStyle/>
          <a:p>
            <a:pPr algn="l">
              <a:lnSpc>
                <a:spcPts val="2481"/>
              </a:lnSpc>
            </a:pPr>
            <a:r>
              <a:rPr lang="en-US" sz="2481" spc="37">
                <a:solidFill>
                  <a:srgbClr val="0D1C38"/>
                </a:solidFill>
                <a:latin typeface="Assistant"/>
                <a:ea typeface="Assistant"/>
                <a:cs typeface="Assistant"/>
                <a:sym typeface="Assistant"/>
              </a:rPr>
              <a:t>Presented by: Nguyen Duc Chau</a:t>
            </a:r>
          </a:p>
        </p:txBody>
      </p:sp>
      <p:sp>
        <p:nvSpPr>
          <p:cNvPr id="17" name="TextBox 17"/>
          <p:cNvSpPr txBox="1"/>
          <p:nvPr/>
        </p:nvSpPr>
        <p:spPr>
          <a:xfrm>
            <a:off x="1860626" y="2207866"/>
            <a:ext cx="5497572" cy="568326"/>
          </a:xfrm>
          <a:prstGeom prst="rect">
            <a:avLst/>
          </a:prstGeom>
        </p:spPr>
        <p:txBody>
          <a:bodyPr lIns="0" tIns="0" rIns="0" bIns="0" rtlCol="0" anchor="t">
            <a:spAutoFit/>
          </a:bodyPr>
          <a:lstStyle/>
          <a:p>
            <a:pPr algn="l">
              <a:lnSpc>
                <a:spcPts val="4000"/>
              </a:lnSpc>
            </a:pPr>
            <a:r>
              <a:rPr lang="en-US" sz="5000" i="1" u="sng">
                <a:solidFill>
                  <a:srgbClr val="0E182F"/>
                </a:solidFill>
                <a:latin typeface="Roca One Italics"/>
                <a:ea typeface="Roca One Italics"/>
                <a:cs typeface="Roca One Italics"/>
                <a:sym typeface="Roca One Italics"/>
              </a:rPr>
              <a:t>For instructors</a:t>
            </a:r>
          </a:p>
        </p:txBody>
      </p:sp>
      <p:sp>
        <p:nvSpPr>
          <p:cNvPr id="18" name="TextBox 18"/>
          <p:cNvSpPr txBox="1"/>
          <p:nvPr/>
        </p:nvSpPr>
        <p:spPr>
          <a:xfrm>
            <a:off x="1860626" y="6249045"/>
            <a:ext cx="5497572" cy="568326"/>
          </a:xfrm>
          <a:prstGeom prst="rect">
            <a:avLst/>
          </a:prstGeom>
        </p:spPr>
        <p:txBody>
          <a:bodyPr lIns="0" tIns="0" rIns="0" bIns="0" rtlCol="0" anchor="t">
            <a:spAutoFit/>
          </a:bodyPr>
          <a:lstStyle/>
          <a:p>
            <a:pPr algn="l">
              <a:lnSpc>
                <a:spcPts val="4000"/>
              </a:lnSpc>
            </a:pPr>
            <a:r>
              <a:rPr lang="en-US" sz="5000" i="1" u="sng" dirty="0">
                <a:solidFill>
                  <a:srgbClr val="0E182F"/>
                </a:solidFill>
                <a:latin typeface="Roca One Italics"/>
                <a:ea typeface="Roca One Italics"/>
                <a:cs typeface="Roca One Italics"/>
                <a:sym typeface="Roca One Italics"/>
              </a:rPr>
              <a:t>For students</a:t>
            </a:r>
          </a:p>
        </p:txBody>
      </p:sp>
      <p:sp>
        <p:nvSpPr>
          <p:cNvPr id="19" name="TextBox 19"/>
          <p:cNvSpPr txBox="1"/>
          <p:nvPr/>
        </p:nvSpPr>
        <p:spPr>
          <a:xfrm>
            <a:off x="1860626" y="3002025"/>
            <a:ext cx="15166398" cy="1890069"/>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Develop clear policies that balance AI integration with academic integrity, aligning classroom innovation with assessment standards</a:t>
            </a:r>
          </a:p>
        </p:txBody>
      </p:sp>
      <p:sp>
        <p:nvSpPr>
          <p:cNvPr id="20" name="TextBox 20"/>
          <p:cNvSpPr txBox="1"/>
          <p:nvPr/>
        </p:nvSpPr>
        <p:spPr>
          <a:xfrm>
            <a:off x="1860626" y="4646676"/>
            <a:ext cx="15166398"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Invest in professional development, AI literacy training, and curriculum redesign</a:t>
            </a:r>
          </a:p>
        </p:txBody>
      </p:sp>
      <p:grpSp>
        <p:nvGrpSpPr>
          <p:cNvPr id="21" name="Group 21"/>
          <p:cNvGrpSpPr/>
          <p:nvPr/>
        </p:nvGrpSpPr>
        <p:grpSpPr>
          <a:xfrm>
            <a:off x="1099707" y="7374099"/>
            <a:ext cx="455095" cy="397872"/>
            <a:chOff x="0" y="0"/>
            <a:chExt cx="1062990" cy="1062990"/>
          </a:xfrm>
        </p:grpSpPr>
        <p:sp>
          <p:nvSpPr>
            <p:cNvPr id="22" name="Freeform 22"/>
            <p:cNvSpPr/>
            <p:nvPr/>
          </p:nvSpPr>
          <p:spPr>
            <a:xfrm>
              <a:off x="198120" y="173209"/>
              <a:ext cx="668020" cy="584025"/>
            </a:xfrm>
            <a:custGeom>
              <a:avLst/>
              <a:gdLst/>
              <a:ahLst/>
              <a:cxnLst/>
              <a:rect l="l" t="t" r="r" b="b"/>
              <a:pathLst>
                <a:path w="668020" h="584025">
                  <a:moveTo>
                    <a:pt x="0" y="0"/>
                  </a:moveTo>
                  <a:lnTo>
                    <a:pt x="146050" y="292013"/>
                  </a:lnTo>
                  <a:lnTo>
                    <a:pt x="0" y="584025"/>
                  </a:lnTo>
                  <a:lnTo>
                    <a:pt x="668020" y="292013"/>
                  </a:lnTo>
                  <a:close/>
                </a:path>
              </a:pathLst>
            </a:custGeom>
            <a:solidFill>
              <a:srgbClr val="000000"/>
            </a:solidFill>
          </p:spPr>
        </p:sp>
      </p:grpSp>
      <p:sp>
        <p:nvSpPr>
          <p:cNvPr id="23" name="TextBox 23"/>
          <p:cNvSpPr txBox="1"/>
          <p:nvPr/>
        </p:nvSpPr>
        <p:spPr>
          <a:xfrm>
            <a:off x="1860626" y="7265046"/>
            <a:ext cx="15166398" cy="1261692"/>
          </a:xfrm>
          <a:prstGeom prst="rect">
            <a:avLst/>
          </a:prstGeom>
        </p:spPr>
        <p:txBody>
          <a:bodyPr lIns="0" tIns="0" rIns="0" bIns="0" rtlCol="0" anchor="t">
            <a:spAutoFit/>
          </a:bodyPr>
          <a:lstStyle/>
          <a:p>
            <a:pPr algn="l">
              <a:lnSpc>
                <a:spcPts val="4899"/>
              </a:lnSpc>
              <a:spcBef>
                <a:spcPct val="0"/>
              </a:spcBef>
            </a:pPr>
            <a:r>
              <a:rPr lang="en-US" sz="4800" dirty="0">
                <a:solidFill>
                  <a:srgbClr val="000000"/>
                </a:solidFill>
                <a:latin typeface="Assistant"/>
                <a:ea typeface="Assistant"/>
                <a:cs typeface="Assistant"/>
                <a:sym typeface="Assistant"/>
              </a:rPr>
              <a:t>Critically evaluate, question, and revise AI-generated translations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35271" y="4565874"/>
            <a:ext cx="5902101" cy="7974702"/>
            <a:chOff x="0" y="0"/>
            <a:chExt cx="7869467" cy="10632936"/>
          </a:xfrm>
        </p:grpSpPr>
        <p:sp>
          <p:nvSpPr>
            <p:cNvPr id="4" name="Freeform 4"/>
            <p:cNvSpPr/>
            <p:nvPr/>
          </p:nvSpPr>
          <p:spPr>
            <a:xfrm>
              <a:off x="0" y="0"/>
              <a:ext cx="7869467" cy="7869467"/>
            </a:xfrm>
            <a:custGeom>
              <a:avLst/>
              <a:gdLst/>
              <a:ahLst/>
              <a:cxnLst/>
              <a:rect l="l" t="t" r="r" b="b"/>
              <a:pathLst>
                <a:path w="7869467" h="7869467">
                  <a:moveTo>
                    <a:pt x="0" y="0"/>
                  </a:moveTo>
                  <a:lnTo>
                    <a:pt x="7869467" y="0"/>
                  </a:lnTo>
                  <a:lnTo>
                    <a:pt x="7869467" y="7869467"/>
                  </a:lnTo>
                  <a:lnTo>
                    <a:pt x="0" y="7869467"/>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5" name="Freeform 5"/>
            <p:cNvSpPr/>
            <p:nvPr/>
          </p:nvSpPr>
          <p:spPr>
            <a:xfrm>
              <a:off x="313695" y="6497867"/>
              <a:ext cx="7555772" cy="4135068"/>
            </a:xfrm>
            <a:custGeom>
              <a:avLst/>
              <a:gdLst/>
              <a:ahLst/>
              <a:cxnLst/>
              <a:rect l="l" t="t" r="r" b="b"/>
              <a:pathLst>
                <a:path w="7555772" h="4135068">
                  <a:moveTo>
                    <a:pt x="0" y="0"/>
                  </a:moveTo>
                  <a:lnTo>
                    <a:pt x="7555772" y="0"/>
                  </a:lnTo>
                  <a:lnTo>
                    <a:pt x="7555772" y="4135069"/>
                  </a:lnTo>
                  <a:lnTo>
                    <a:pt x="0" y="4135069"/>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grpSp>
        <p:nvGrpSpPr>
          <p:cNvPr id="6" name="Group 6"/>
          <p:cNvGrpSpPr/>
          <p:nvPr/>
        </p:nvGrpSpPr>
        <p:grpSpPr>
          <a:xfrm rot="-10800000">
            <a:off x="13199297" y="-2454683"/>
            <a:ext cx="5902101" cy="7974702"/>
            <a:chOff x="0" y="0"/>
            <a:chExt cx="7869467" cy="10632936"/>
          </a:xfrm>
        </p:grpSpPr>
        <p:sp>
          <p:nvSpPr>
            <p:cNvPr id="7" name="Freeform 7"/>
            <p:cNvSpPr/>
            <p:nvPr/>
          </p:nvSpPr>
          <p:spPr>
            <a:xfrm>
              <a:off x="0" y="0"/>
              <a:ext cx="7869467" cy="7869467"/>
            </a:xfrm>
            <a:custGeom>
              <a:avLst/>
              <a:gdLst/>
              <a:ahLst/>
              <a:cxnLst/>
              <a:rect l="l" t="t" r="r" b="b"/>
              <a:pathLst>
                <a:path w="7869467" h="7869467">
                  <a:moveTo>
                    <a:pt x="0" y="0"/>
                  </a:moveTo>
                  <a:lnTo>
                    <a:pt x="7869467" y="0"/>
                  </a:lnTo>
                  <a:lnTo>
                    <a:pt x="7869467" y="7869467"/>
                  </a:lnTo>
                  <a:lnTo>
                    <a:pt x="0" y="7869467"/>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8" name="Freeform 8"/>
            <p:cNvSpPr/>
            <p:nvPr/>
          </p:nvSpPr>
          <p:spPr>
            <a:xfrm>
              <a:off x="313695" y="6497867"/>
              <a:ext cx="7555772" cy="4135068"/>
            </a:xfrm>
            <a:custGeom>
              <a:avLst/>
              <a:gdLst/>
              <a:ahLst/>
              <a:cxnLst/>
              <a:rect l="l" t="t" r="r" b="b"/>
              <a:pathLst>
                <a:path w="7555772" h="4135068">
                  <a:moveTo>
                    <a:pt x="0" y="0"/>
                  </a:moveTo>
                  <a:lnTo>
                    <a:pt x="7555772" y="0"/>
                  </a:lnTo>
                  <a:lnTo>
                    <a:pt x="7555772" y="4135069"/>
                  </a:lnTo>
                  <a:lnTo>
                    <a:pt x="0" y="4135069"/>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sp>
        <p:nvSpPr>
          <p:cNvPr id="9" name="Freeform 9"/>
          <p:cNvSpPr/>
          <p:nvPr/>
        </p:nvSpPr>
        <p:spPr>
          <a:xfrm>
            <a:off x="-2672315" y="-776716"/>
            <a:ext cx="4054948" cy="4114800"/>
          </a:xfrm>
          <a:custGeom>
            <a:avLst/>
            <a:gdLst/>
            <a:ahLst/>
            <a:cxnLst/>
            <a:rect l="l" t="t" r="r" b="b"/>
            <a:pathLst>
              <a:path w="4054948" h="4114800">
                <a:moveTo>
                  <a:pt x="0" y="0"/>
                </a:moveTo>
                <a:lnTo>
                  <a:pt x="4054948" y="0"/>
                </a:lnTo>
                <a:lnTo>
                  <a:pt x="4054948"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flipH="1" flipV="1">
            <a:off x="17073924" y="7044598"/>
            <a:ext cx="4054948" cy="4114800"/>
          </a:xfrm>
          <a:custGeom>
            <a:avLst/>
            <a:gdLst/>
            <a:ahLst/>
            <a:cxnLst/>
            <a:rect l="l" t="t" r="r" b="b"/>
            <a:pathLst>
              <a:path w="4054948" h="4114800">
                <a:moveTo>
                  <a:pt x="4054948" y="4114800"/>
                </a:moveTo>
                <a:lnTo>
                  <a:pt x="0" y="4114800"/>
                </a:lnTo>
                <a:lnTo>
                  <a:pt x="0" y="0"/>
                </a:lnTo>
                <a:lnTo>
                  <a:pt x="4054948" y="0"/>
                </a:lnTo>
                <a:lnTo>
                  <a:pt x="4054948" y="4114800"/>
                </a:lnTo>
                <a:close/>
              </a:path>
            </a:pathLst>
          </a:custGeom>
          <a:blipFill>
            <a:blip>
              <a:extLst>
                <a:ext uri="{96DAC541-7B7A-43D3-8B79-37D633B846F1}">
                  <asvg:svgBlip xmlns:asvg="http://schemas.microsoft.com/office/drawing/2016/SVG/main" r:embed="rId4"/>
                </a:ext>
              </a:extLst>
            </a:blip>
            <a:stretch>
              <a:fillRect/>
            </a:stretch>
          </a:blipFill>
        </p:spPr>
      </p:sp>
      <p:sp>
        <p:nvSpPr>
          <p:cNvPr id="12" name="TextBox 12"/>
          <p:cNvSpPr txBox="1"/>
          <p:nvPr/>
        </p:nvSpPr>
        <p:spPr>
          <a:xfrm>
            <a:off x="3813536" y="2814094"/>
            <a:ext cx="9733360" cy="4687618"/>
          </a:xfrm>
          <a:prstGeom prst="rect">
            <a:avLst/>
          </a:prstGeom>
        </p:spPr>
        <p:txBody>
          <a:bodyPr lIns="0" tIns="0" rIns="0" bIns="0" rtlCol="0" anchor="t">
            <a:spAutoFit/>
          </a:bodyPr>
          <a:lstStyle/>
          <a:p>
            <a:pPr algn="l">
              <a:lnSpc>
                <a:spcPts val="18328"/>
              </a:lnSpc>
            </a:pPr>
            <a:r>
              <a:rPr lang="en-US" sz="16219">
                <a:solidFill>
                  <a:srgbClr val="0D1C38"/>
                </a:solidFill>
                <a:latin typeface="Roca One"/>
                <a:ea typeface="Roca One"/>
                <a:cs typeface="Roca One"/>
                <a:sym typeface="Roca One"/>
              </a:rPr>
              <a:t>THANK YOU</a:t>
            </a:r>
          </a:p>
        </p:txBody>
      </p:sp>
      <p:sp>
        <p:nvSpPr>
          <p:cNvPr id="13" name="TextBox 13"/>
          <p:cNvSpPr txBox="1"/>
          <p:nvPr/>
        </p:nvSpPr>
        <p:spPr>
          <a:xfrm>
            <a:off x="3813536" y="1356884"/>
            <a:ext cx="5077923" cy="531272"/>
          </a:xfrm>
          <a:prstGeom prst="rect">
            <a:avLst/>
          </a:prstGeom>
        </p:spPr>
        <p:txBody>
          <a:bodyPr lIns="0" tIns="0" rIns="0" bIns="0" rtlCol="0" anchor="t">
            <a:spAutoFit/>
          </a:bodyPr>
          <a:lstStyle/>
          <a:p>
            <a:pPr algn="l">
              <a:lnSpc>
                <a:spcPts val="4041"/>
              </a:lnSpc>
            </a:pPr>
            <a:r>
              <a:rPr lang="en-US" sz="4041" spc="60">
                <a:solidFill>
                  <a:srgbClr val="0D1C38"/>
                </a:solidFill>
                <a:latin typeface="Assistant"/>
                <a:ea typeface="Assistant"/>
                <a:cs typeface="Assistant"/>
                <a:sym typeface="Assistant"/>
              </a:rPr>
              <a:t>HUFLIT | 2026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3"/>
            <a:stretch>
              <a:fillRect l="-15597" r="-15597"/>
            </a:stretch>
          </a:blipFill>
        </p:spPr>
      </p:sp>
      <p:sp>
        <p:nvSpPr>
          <p:cNvPr id="3" name="TextBox 3"/>
          <p:cNvSpPr txBox="1"/>
          <p:nvPr/>
        </p:nvSpPr>
        <p:spPr>
          <a:xfrm>
            <a:off x="1439269" y="5065347"/>
            <a:ext cx="12802622" cy="796923"/>
          </a:xfrm>
          <a:prstGeom prst="rect">
            <a:avLst/>
          </a:prstGeom>
        </p:spPr>
        <p:txBody>
          <a:bodyPr lIns="0" tIns="0" rIns="0" bIns="0" rtlCol="0" anchor="t">
            <a:spAutoFit/>
          </a:bodyPr>
          <a:lstStyle/>
          <a:p>
            <a:pPr marL="755654" lvl="1" indent="-377827" algn="just">
              <a:lnSpc>
                <a:spcPts val="7000"/>
              </a:lnSpc>
              <a:buFont typeface="Arial"/>
              <a:buChar char="•"/>
            </a:pPr>
            <a:r>
              <a:rPr lang="en-US" sz="3500" spc="175">
                <a:solidFill>
                  <a:srgbClr val="0D1C38"/>
                </a:solidFill>
                <a:latin typeface="Assistant"/>
                <a:ea typeface="Assistant"/>
                <a:cs typeface="Assistant"/>
                <a:sym typeface="Assistant"/>
              </a:rPr>
              <a:t>Diminished students’ instrintric motivation</a:t>
            </a:r>
          </a:p>
        </p:txBody>
      </p:sp>
      <p:sp>
        <p:nvSpPr>
          <p:cNvPr id="4" name="TextBox 4"/>
          <p:cNvSpPr txBox="1"/>
          <p:nvPr/>
        </p:nvSpPr>
        <p:spPr>
          <a:xfrm>
            <a:off x="1439269" y="6151453"/>
            <a:ext cx="12989388" cy="796923"/>
          </a:xfrm>
          <a:prstGeom prst="rect">
            <a:avLst/>
          </a:prstGeom>
        </p:spPr>
        <p:txBody>
          <a:bodyPr lIns="0" tIns="0" rIns="0" bIns="0" rtlCol="0" anchor="t">
            <a:spAutoFit/>
          </a:bodyPr>
          <a:lstStyle/>
          <a:p>
            <a:pPr marL="755654" lvl="1" indent="-377827" algn="just">
              <a:lnSpc>
                <a:spcPts val="7000"/>
              </a:lnSpc>
              <a:buFont typeface="Arial"/>
              <a:buChar char="•"/>
            </a:pPr>
            <a:r>
              <a:rPr lang="en-US" sz="3500" spc="175">
                <a:solidFill>
                  <a:srgbClr val="0D1C38"/>
                </a:solidFill>
                <a:latin typeface="Assistant"/>
                <a:ea typeface="Assistant"/>
                <a:cs typeface="Assistant"/>
                <a:sym typeface="Assistant"/>
              </a:rPr>
              <a:t>Weaken structural awareness</a:t>
            </a:r>
          </a:p>
        </p:txBody>
      </p:sp>
      <p:sp>
        <p:nvSpPr>
          <p:cNvPr id="5" name="Freeform 5"/>
          <p:cNvSpPr/>
          <p:nvPr/>
        </p:nvSpPr>
        <p:spPr>
          <a:xfrm>
            <a:off x="0" y="-1471154"/>
            <a:ext cx="19061484" cy="3978255"/>
          </a:xfrm>
          <a:custGeom>
            <a:avLst/>
            <a:gdLst/>
            <a:ahLst/>
            <a:cxnLst/>
            <a:rect l="l" t="t" r="r" b="b"/>
            <a:pathLst>
              <a:path w="19061484" h="3978255">
                <a:moveTo>
                  <a:pt x="0" y="0"/>
                </a:moveTo>
                <a:lnTo>
                  <a:pt x="19061484" y="0"/>
                </a:lnTo>
                <a:lnTo>
                  <a:pt x="19061484" y="3978256"/>
                </a:lnTo>
                <a:lnTo>
                  <a:pt x="0" y="3978256"/>
                </a:lnTo>
                <a:lnTo>
                  <a:pt x="0" y="0"/>
                </a:lnTo>
                <a:close/>
              </a:path>
            </a:pathLst>
          </a:custGeom>
          <a:blipFill>
            <a:blip r:embed="rId4"/>
            <a:stretch>
              <a:fillRect t="-157530" b="-59901"/>
            </a:stretch>
          </a:blipFill>
        </p:spPr>
      </p:sp>
      <p:sp>
        <p:nvSpPr>
          <p:cNvPr id="6" name="Freeform 6"/>
          <p:cNvSpPr/>
          <p:nvPr/>
        </p:nvSpPr>
        <p:spPr>
          <a:xfrm>
            <a:off x="-6941946" y="3864288"/>
            <a:ext cx="8623491" cy="8750775"/>
          </a:xfrm>
          <a:custGeom>
            <a:avLst/>
            <a:gdLst/>
            <a:ahLst/>
            <a:cxnLst/>
            <a:rect l="l" t="t" r="r" b="b"/>
            <a:pathLst>
              <a:path w="8623491" h="8750775">
                <a:moveTo>
                  <a:pt x="0" y="0"/>
                </a:moveTo>
                <a:lnTo>
                  <a:pt x="8623492" y="0"/>
                </a:lnTo>
                <a:lnTo>
                  <a:pt x="8623492" y="8750775"/>
                </a:lnTo>
                <a:lnTo>
                  <a:pt x="0" y="875077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Freeform 7"/>
          <p:cNvSpPr/>
          <p:nvPr/>
        </p:nvSpPr>
        <p:spPr>
          <a:xfrm>
            <a:off x="15434629" y="8392075"/>
            <a:ext cx="2910140" cy="1388766"/>
          </a:xfrm>
          <a:custGeom>
            <a:avLst/>
            <a:gdLst/>
            <a:ahLst/>
            <a:cxnLst/>
            <a:rect l="l" t="t" r="r" b="b"/>
            <a:pathLst>
              <a:path w="2910140" h="1388766">
                <a:moveTo>
                  <a:pt x="0" y="0"/>
                </a:moveTo>
                <a:lnTo>
                  <a:pt x="2910141" y="0"/>
                </a:lnTo>
                <a:lnTo>
                  <a:pt x="2910141" y="1388767"/>
                </a:lnTo>
                <a:lnTo>
                  <a:pt x="0" y="1388767"/>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a:off x="2625350" y="7504260"/>
            <a:ext cx="979826" cy="979826"/>
            <a:chOff x="0" y="0"/>
            <a:chExt cx="1062990" cy="1062990"/>
          </a:xfrm>
        </p:grpSpPr>
        <p:sp>
          <p:nvSpPr>
            <p:cNvPr id="9" name="Freeform 9"/>
            <p:cNvSpPr/>
            <p:nvPr/>
          </p:nvSpPr>
          <p:spPr>
            <a:xfrm>
              <a:off x="198120" y="198120"/>
              <a:ext cx="668020" cy="668020"/>
            </a:xfrm>
            <a:custGeom>
              <a:avLst/>
              <a:gdLst/>
              <a:ahLst/>
              <a:cxnLst/>
              <a:rect l="l" t="t" r="r" b="b"/>
              <a:pathLst>
                <a:path w="668020" h="668020">
                  <a:moveTo>
                    <a:pt x="0" y="0"/>
                  </a:moveTo>
                  <a:lnTo>
                    <a:pt x="146050" y="334010"/>
                  </a:lnTo>
                  <a:lnTo>
                    <a:pt x="0" y="668020"/>
                  </a:lnTo>
                  <a:lnTo>
                    <a:pt x="668020" y="334010"/>
                  </a:lnTo>
                  <a:close/>
                </a:path>
              </a:pathLst>
            </a:custGeom>
            <a:solidFill>
              <a:srgbClr val="000000"/>
            </a:solidFill>
          </p:spPr>
        </p:sp>
      </p:grpSp>
      <p:grpSp>
        <p:nvGrpSpPr>
          <p:cNvPr id="10" name="Group 10"/>
          <p:cNvGrpSpPr/>
          <p:nvPr/>
        </p:nvGrpSpPr>
        <p:grpSpPr>
          <a:xfrm>
            <a:off x="2625350" y="8768387"/>
            <a:ext cx="979826" cy="979826"/>
            <a:chOff x="0" y="0"/>
            <a:chExt cx="1062990" cy="1062990"/>
          </a:xfrm>
        </p:grpSpPr>
        <p:sp>
          <p:nvSpPr>
            <p:cNvPr id="11" name="Freeform 11"/>
            <p:cNvSpPr/>
            <p:nvPr/>
          </p:nvSpPr>
          <p:spPr>
            <a:xfrm>
              <a:off x="198120" y="198120"/>
              <a:ext cx="668020" cy="668020"/>
            </a:xfrm>
            <a:custGeom>
              <a:avLst/>
              <a:gdLst/>
              <a:ahLst/>
              <a:cxnLst/>
              <a:rect l="l" t="t" r="r" b="b"/>
              <a:pathLst>
                <a:path w="668020" h="668020">
                  <a:moveTo>
                    <a:pt x="0" y="0"/>
                  </a:moveTo>
                  <a:lnTo>
                    <a:pt x="146050" y="334010"/>
                  </a:lnTo>
                  <a:lnTo>
                    <a:pt x="0" y="668020"/>
                  </a:lnTo>
                  <a:lnTo>
                    <a:pt x="668020" y="334010"/>
                  </a:lnTo>
                  <a:close/>
                </a:path>
              </a:pathLst>
            </a:custGeom>
            <a:solidFill>
              <a:srgbClr val="000000"/>
            </a:solidFill>
          </p:spPr>
        </p:sp>
      </p:grpSp>
      <p:sp>
        <p:nvSpPr>
          <p:cNvPr id="12" name="TextBox 12"/>
          <p:cNvSpPr txBox="1"/>
          <p:nvPr/>
        </p:nvSpPr>
        <p:spPr>
          <a:xfrm>
            <a:off x="3605177" y="8674586"/>
            <a:ext cx="6663361" cy="1682748"/>
          </a:xfrm>
          <a:prstGeom prst="rect">
            <a:avLst/>
          </a:prstGeom>
        </p:spPr>
        <p:txBody>
          <a:bodyPr lIns="0" tIns="0" rIns="0" bIns="0" rtlCol="0" anchor="t">
            <a:spAutoFit/>
          </a:bodyPr>
          <a:lstStyle/>
          <a:p>
            <a:pPr algn="l">
              <a:lnSpc>
                <a:spcPts val="7000"/>
              </a:lnSpc>
            </a:pPr>
            <a:r>
              <a:rPr lang="en-US" sz="3500" spc="175">
                <a:solidFill>
                  <a:srgbClr val="0D1C38"/>
                </a:solidFill>
                <a:latin typeface="Assistant"/>
                <a:ea typeface="Assistant"/>
                <a:cs typeface="Assistant"/>
                <a:sym typeface="Assistant"/>
              </a:rPr>
              <a:t>Excessive reliance on AI tools </a:t>
            </a:r>
          </a:p>
          <a:p>
            <a:pPr algn="l">
              <a:lnSpc>
                <a:spcPts val="7000"/>
              </a:lnSpc>
            </a:pPr>
            <a:endParaRPr lang="en-US" sz="3500" spc="175">
              <a:solidFill>
                <a:srgbClr val="0D1C38"/>
              </a:solidFill>
              <a:latin typeface="Assistant"/>
              <a:ea typeface="Assistant"/>
              <a:cs typeface="Assistant"/>
              <a:sym typeface="Assistant"/>
            </a:endParaRPr>
          </a:p>
        </p:txBody>
      </p:sp>
      <p:sp>
        <p:nvSpPr>
          <p:cNvPr id="13" name="AutoShape 13"/>
          <p:cNvSpPr/>
          <p:nvPr/>
        </p:nvSpPr>
        <p:spPr>
          <a:xfrm flipV="1">
            <a:off x="10051282" y="9866352"/>
            <a:ext cx="8754749" cy="24230"/>
          </a:xfrm>
          <a:prstGeom prst="line">
            <a:avLst/>
          </a:prstGeom>
          <a:ln w="38100" cap="flat">
            <a:solidFill>
              <a:srgbClr val="02579B"/>
            </a:solidFill>
            <a:prstDash val="solid"/>
            <a:headEnd type="none" w="sm" len="sm"/>
            <a:tailEnd type="none" w="sm" len="sm"/>
          </a:ln>
        </p:spPr>
      </p:sp>
      <p:sp>
        <p:nvSpPr>
          <p:cNvPr id="14" name="Freeform 14"/>
          <p:cNvSpPr/>
          <p:nvPr/>
        </p:nvSpPr>
        <p:spPr>
          <a:xfrm>
            <a:off x="15720143" y="4841398"/>
            <a:ext cx="2822822" cy="2662862"/>
          </a:xfrm>
          <a:custGeom>
            <a:avLst/>
            <a:gdLst/>
            <a:ahLst/>
            <a:cxnLst/>
            <a:rect l="l" t="t" r="r" b="b"/>
            <a:pathLst>
              <a:path w="2822822" h="2662862">
                <a:moveTo>
                  <a:pt x="0" y="0"/>
                </a:moveTo>
                <a:lnTo>
                  <a:pt x="2822822" y="0"/>
                </a:lnTo>
                <a:lnTo>
                  <a:pt x="2822822" y="2662862"/>
                </a:lnTo>
                <a:lnTo>
                  <a:pt x="0" y="2662862"/>
                </a:lnTo>
                <a:lnTo>
                  <a:pt x="0" y="0"/>
                </a:lnTo>
                <a:close/>
              </a:path>
            </a:pathLst>
          </a:custGeom>
          <a:blipFill>
            <a:blip r:embed="rId7"/>
            <a:stretch>
              <a:fillRect/>
            </a:stretch>
          </a:blipFill>
        </p:spPr>
      </p:sp>
      <p:sp>
        <p:nvSpPr>
          <p:cNvPr id="15" name="TextBox 15"/>
          <p:cNvSpPr txBox="1"/>
          <p:nvPr/>
        </p:nvSpPr>
        <p:spPr>
          <a:xfrm>
            <a:off x="594250" y="2462539"/>
            <a:ext cx="16295449" cy="899159"/>
          </a:xfrm>
          <a:prstGeom prst="rect">
            <a:avLst/>
          </a:prstGeom>
        </p:spPr>
        <p:txBody>
          <a:bodyPr lIns="0" tIns="0" rIns="0" bIns="0" rtlCol="0" anchor="t">
            <a:spAutoFit/>
          </a:bodyPr>
          <a:lstStyle/>
          <a:p>
            <a:pPr algn="l">
              <a:lnSpc>
                <a:spcPts val="7800"/>
              </a:lnSpc>
            </a:pPr>
            <a:r>
              <a:rPr lang="en-US" sz="3900" spc="195">
                <a:solidFill>
                  <a:srgbClr val="0D1C38"/>
                </a:solidFill>
                <a:latin typeface="Assistant"/>
                <a:ea typeface="Assistant"/>
                <a:cs typeface="Assistant"/>
                <a:sym typeface="Assistant"/>
              </a:rPr>
              <a:t>Within HUFLIT context:</a:t>
            </a:r>
          </a:p>
        </p:txBody>
      </p:sp>
      <p:sp>
        <p:nvSpPr>
          <p:cNvPr id="17" name="TextBox 17"/>
          <p:cNvSpPr txBox="1"/>
          <p:nvPr/>
        </p:nvSpPr>
        <p:spPr>
          <a:xfrm>
            <a:off x="2334834" y="3665171"/>
            <a:ext cx="16295449" cy="1019176"/>
          </a:xfrm>
          <a:prstGeom prst="rect">
            <a:avLst/>
          </a:prstGeom>
        </p:spPr>
        <p:txBody>
          <a:bodyPr lIns="0" tIns="0" rIns="0" bIns="0" rtlCol="0" anchor="t">
            <a:spAutoFit/>
          </a:bodyPr>
          <a:lstStyle/>
          <a:p>
            <a:pPr algn="l">
              <a:lnSpc>
                <a:spcPts val="8999"/>
              </a:lnSpc>
            </a:pPr>
            <a:r>
              <a:rPr lang="en-US" sz="4499" i="1" spc="224">
                <a:solidFill>
                  <a:srgbClr val="0D1C38"/>
                </a:solidFill>
                <a:latin typeface="Roca One Italics"/>
                <a:ea typeface="Roca One Italics"/>
                <a:cs typeface="Roca One Italics"/>
                <a:sym typeface="Roca One Italics"/>
              </a:rPr>
              <a:t>The rapid proliferation of free access to AI tools</a:t>
            </a:r>
          </a:p>
        </p:txBody>
      </p:sp>
      <p:sp>
        <p:nvSpPr>
          <p:cNvPr id="18" name="TextBox 18"/>
          <p:cNvSpPr txBox="1"/>
          <p:nvPr/>
        </p:nvSpPr>
        <p:spPr>
          <a:xfrm>
            <a:off x="3605177" y="7442752"/>
            <a:ext cx="12114966" cy="796923"/>
          </a:xfrm>
          <a:prstGeom prst="rect">
            <a:avLst/>
          </a:prstGeom>
        </p:spPr>
        <p:txBody>
          <a:bodyPr lIns="0" tIns="0" rIns="0" bIns="0" rtlCol="0" anchor="t">
            <a:spAutoFit/>
          </a:bodyPr>
          <a:lstStyle/>
          <a:p>
            <a:pPr algn="l">
              <a:lnSpc>
                <a:spcPts val="7000"/>
              </a:lnSpc>
            </a:pPr>
            <a:r>
              <a:rPr lang="en-US" sz="3500" spc="175">
                <a:solidFill>
                  <a:srgbClr val="0D1C38"/>
                </a:solidFill>
                <a:latin typeface="Assistant"/>
                <a:ea typeface="Assistant"/>
                <a:cs typeface="Assistant"/>
                <a:sym typeface="Assistant"/>
              </a:rPr>
              <a:t>Threatens the pedagogical core of translation studies</a:t>
            </a:r>
          </a:p>
        </p:txBody>
      </p:sp>
      <p:sp>
        <p:nvSpPr>
          <p:cNvPr id="19" name="TextBox 19"/>
          <p:cNvSpPr txBox="1"/>
          <p:nvPr/>
        </p:nvSpPr>
        <p:spPr>
          <a:xfrm>
            <a:off x="1439269" y="9957257"/>
            <a:ext cx="3765669" cy="331248"/>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blipFill>
            <a:blip r:embed="rId3"/>
            <a:stretch>
              <a:fillRect l="-15597" r="-15597"/>
            </a:stretch>
          </a:blipFill>
        </p:spPr>
      </p:sp>
      <p:grpSp>
        <p:nvGrpSpPr>
          <p:cNvPr id="3" name="Group 3"/>
          <p:cNvGrpSpPr/>
          <p:nvPr/>
        </p:nvGrpSpPr>
        <p:grpSpPr>
          <a:xfrm>
            <a:off x="-2284311" y="-3080071"/>
            <a:ext cx="27495048" cy="13580782"/>
            <a:chOff x="0" y="0"/>
            <a:chExt cx="36660064" cy="18107709"/>
          </a:xfrm>
        </p:grpSpPr>
        <p:sp>
          <p:nvSpPr>
            <p:cNvPr id="4" name="Freeform 4"/>
            <p:cNvSpPr/>
            <p:nvPr/>
          </p:nvSpPr>
          <p:spPr>
            <a:xfrm>
              <a:off x="3045748" y="0"/>
              <a:ext cx="25395397" cy="6933747"/>
            </a:xfrm>
            <a:custGeom>
              <a:avLst/>
              <a:gdLst/>
              <a:ahLst/>
              <a:cxnLst/>
              <a:rect l="l" t="t" r="r" b="b"/>
              <a:pathLst>
                <a:path w="25395397" h="6933747">
                  <a:moveTo>
                    <a:pt x="0" y="0"/>
                  </a:moveTo>
                  <a:lnTo>
                    <a:pt x="25395397" y="0"/>
                  </a:lnTo>
                  <a:lnTo>
                    <a:pt x="25395397" y="6933747"/>
                  </a:lnTo>
                  <a:lnTo>
                    <a:pt x="0" y="6933747"/>
                  </a:lnTo>
                  <a:lnTo>
                    <a:pt x="0" y="0"/>
                  </a:lnTo>
                  <a:close/>
                </a:path>
              </a:pathLst>
            </a:custGeom>
            <a:blipFill>
              <a:blip r:embed="rId4"/>
              <a:stretch>
                <a:fillRect t="-76408" b="-67611"/>
              </a:stretch>
            </a:blipFill>
          </p:spPr>
        </p:sp>
        <p:sp>
          <p:nvSpPr>
            <p:cNvPr id="5" name="AutoShape 5"/>
            <p:cNvSpPr/>
            <p:nvPr/>
          </p:nvSpPr>
          <p:spPr>
            <a:xfrm>
              <a:off x="0" y="16675529"/>
              <a:ext cx="8656320" cy="0"/>
            </a:xfrm>
            <a:prstGeom prst="line">
              <a:avLst/>
            </a:prstGeom>
            <a:ln w="50800" cap="flat">
              <a:solidFill>
                <a:srgbClr val="02579B"/>
              </a:solidFill>
              <a:prstDash val="solid"/>
              <a:headEnd type="none" w="sm" len="sm"/>
              <a:tailEnd type="none" w="sm" len="sm"/>
            </a:ln>
          </p:spPr>
        </p:sp>
        <p:sp>
          <p:nvSpPr>
            <p:cNvPr id="6" name="AutoShape 6"/>
            <p:cNvSpPr/>
            <p:nvPr/>
          </p:nvSpPr>
          <p:spPr>
            <a:xfrm>
              <a:off x="12077918" y="16831382"/>
              <a:ext cx="1705459" cy="1276327"/>
            </a:xfrm>
            <a:prstGeom prst="line">
              <a:avLst/>
            </a:prstGeom>
            <a:ln w="50800" cap="flat">
              <a:solidFill>
                <a:srgbClr val="02579B"/>
              </a:solidFill>
              <a:prstDash val="solid"/>
              <a:headEnd type="none" w="sm" len="sm"/>
              <a:tailEnd type="none" w="sm" len="sm"/>
            </a:ln>
          </p:spPr>
        </p:sp>
        <p:sp>
          <p:nvSpPr>
            <p:cNvPr id="7" name="AutoShape 7"/>
            <p:cNvSpPr/>
            <p:nvPr/>
          </p:nvSpPr>
          <p:spPr>
            <a:xfrm flipV="1">
              <a:off x="404850" y="16815229"/>
              <a:ext cx="11672998" cy="32307"/>
            </a:xfrm>
            <a:prstGeom prst="line">
              <a:avLst/>
            </a:prstGeom>
            <a:ln w="50800" cap="flat">
              <a:solidFill>
                <a:srgbClr val="02579B"/>
              </a:solidFill>
              <a:prstDash val="solid"/>
              <a:headEnd type="none" w="sm" len="sm"/>
              <a:tailEnd type="none" w="sm" len="sm"/>
            </a:ln>
          </p:spPr>
        </p:sp>
        <p:sp>
          <p:nvSpPr>
            <p:cNvPr id="8" name="Freeform 8"/>
            <p:cNvSpPr/>
            <p:nvPr/>
          </p:nvSpPr>
          <p:spPr>
            <a:xfrm flipH="1" flipV="1">
              <a:off x="25350699" y="1195600"/>
              <a:ext cx="11309365" cy="11476293"/>
            </a:xfrm>
            <a:custGeom>
              <a:avLst/>
              <a:gdLst/>
              <a:ahLst/>
              <a:cxnLst/>
              <a:rect l="l" t="t" r="r" b="b"/>
              <a:pathLst>
                <a:path w="11309365" h="11476293">
                  <a:moveTo>
                    <a:pt x="11309366" y="11476293"/>
                  </a:moveTo>
                  <a:lnTo>
                    <a:pt x="0" y="11476293"/>
                  </a:lnTo>
                  <a:lnTo>
                    <a:pt x="0" y="0"/>
                  </a:lnTo>
                  <a:lnTo>
                    <a:pt x="11309366" y="0"/>
                  </a:lnTo>
                  <a:lnTo>
                    <a:pt x="11309366" y="11476293"/>
                  </a:lnTo>
                  <a:close/>
                </a:path>
              </a:pathLst>
            </a:custGeom>
            <a:blipFill>
              <a:blip>
                <a:extLst>
                  <a:ext uri="{96DAC541-7B7A-43D3-8B79-37D633B846F1}">
                    <asvg:svgBlip xmlns:asvg="http://schemas.microsoft.com/office/drawing/2016/SVG/main" r:embed="rId5"/>
                  </a:ext>
                </a:extLst>
              </a:blip>
              <a:stretch>
                <a:fillRect/>
              </a:stretch>
            </a:blipFill>
          </p:spPr>
        </p:sp>
        <p:sp>
          <p:nvSpPr>
            <p:cNvPr id="9" name="AutoShape 9"/>
            <p:cNvSpPr/>
            <p:nvPr/>
          </p:nvSpPr>
          <p:spPr>
            <a:xfrm>
              <a:off x="18773428" y="16911330"/>
              <a:ext cx="8656320" cy="0"/>
            </a:xfrm>
            <a:prstGeom prst="line">
              <a:avLst/>
            </a:prstGeom>
            <a:ln w="50800" cap="flat">
              <a:solidFill>
                <a:srgbClr val="02579B"/>
              </a:solidFill>
              <a:prstDash val="solid"/>
              <a:headEnd type="none" w="sm" len="sm"/>
              <a:tailEnd type="none" w="sm" len="sm"/>
            </a:ln>
          </p:spPr>
        </p:sp>
        <p:sp>
          <p:nvSpPr>
            <p:cNvPr id="10" name="Freeform 10"/>
            <p:cNvSpPr/>
            <p:nvPr/>
          </p:nvSpPr>
          <p:spPr>
            <a:xfrm>
              <a:off x="3456601" y="9199641"/>
              <a:ext cx="960747" cy="998886"/>
            </a:xfrm>
            <a:custGeom>
              <a:avLst/>
              <a:gdLst/>
              <a:ahLst/>
              <a:cxnLst/>
              <a:rect l="l" t="t" r="r" b="b"/>
              <a:pathLst>
                <a:path w="960747" h="998886">
                  <a:moveTo>
                    <a:pt x="0" y="0"/>
                  </a:moveTo>
                  <a:lnTo>
                    <a:pt x="960747" y="0"/>
                  </a:lnTo>
                  <a:lnTo>
                    <a:pt x="960747" y="998886"/>
                  </a:lnTo>
                  <a:lnTo>
                    <a:pt x="0" y="99888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1" name="TextBox 11"/>
            <p:cNvSpPr txBox="1"/>
            <p:nvPr/>
          </p:nvSpPr>
          <p:spPr>
            <a:xfrm>
              <a:off x="4861830" y="9375143"/>
              <a:ext cx="21454443" cy="1589618"/>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To investigate students’ motivation, engagement, and perceived learning outcomes when using AI-assisted translation tasks</a:t>
              </a:r>
            </a:p>
          </p:txBody>
        </p:sp>
        <p:sp>
          <p:nvSpPr>
            <p:cNvPr id="12" name="TextBox 12"/>
            <p:cNvSpPr txBox="1"/>
            <p:nvPr/>
          </p:nvSpPr>
          <p:spPr>
            <a:xfrm>
              <a:off x="4861830" y="11847411"/>
              <a:ext cx="21782976" cy="1589618"/>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To develop a structured instructional framework that combines AI generation with instructor editorial intervention</a:t>
              </a:r>
            </a:p>
          </p:txBody>
        </p:sp>
        <p:sp>
          <p:nvSpPr>
            <p:cNvPr id="14" name="Freeform 14"/>
            <p:cNvSpPr/>
            <p:nvPr/>
          </p:nvSpPr>
          <p:spPr>
            <a:xfrm>
              <a:off x="3456601" y="11671909"/>
              <a:ext cx="960747" cy="998886"/>
            </a:xfrm>
            <a:custGeom>
              <a:avLst/>
              <a:gdLst/>
              <a:ahLst/>
              <a:cxnLst/>
              <a:rect l="l" t="t" r="r" b="b"/>
              <a:pathLst>
                <a:path w="960747" h="998886">
                  <a:moveTo>
                    <a:pt x="0" y="0"/>
                  </a:moveTo>
                  <a:lnTo>
                    <a:pt x="960747" y="0"/>
                  </a:lnTo>
                  <a:lnTo>
                    <a:pt x="960747" y="998886"/>
                  </a:lnTo>
                  <a:lnTo>
                    <a:pt x="0" y="998886"/>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5" name="Freeform 15"/>
            <p:cNvSpPr/>
            <p:nvPr/>
          </p:nvSpPr>
          <p:spPr>
            <a:xfrm>
              <a:off x="3456601" y="14144176"/>
              <a:ext cx="960747" cy="998886"/>
            </a:xfrm>
            <a:custGeom>
              <a:avLst/>
              <a:gdLst/>
              <a:ahLst/>
              <a:cxnLst/>
              <a:rect l="l" t="t" r="r" b="b"/>
              <a:pathLst>
                <a:path w="960747" h="998886">
                  <a:moveTo>
                    <a:pt x="0" y="0"/>
                  </a:moveTo>
                  <a:lnTo>
                    <a:pt x="960747" y="0"/>
                  </a:lnTo>
                  <a:lnTo>
                    <a:pt x="960747" y="998887"/>
                  </a:lnTo>
                  <a:lnTo>
                    <a:pt x="0" y="998887"/>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6" name="TextBox 16"/>
            <p:cNvSpPr txBox="1"/>
            <p:nvPr/>
          </p:nvSpPr>
          <p:spPr>
            <a:xfrm>
              <a:off x="4861830" y="14319679"/>
              <a:ext cx="21782976" cy="1589618"/>
            </a:xfrm>
            <a:prstGeom prst="rect">
              <a:avLst/>
            </a:prstGeom>
          </p:spPr>
          <p:txBody>
            <a:bodyPr lIns="0" tIns="0" rIns="0" bIns="0" rtlCol="0" anchor="t">
              <a:spAutoFit/>
            </a:bodyPr>
            <a:lstStyle/>
            <a:p>
              <a:pPr algn="l">
                <a:lnSpc>
                  <a:spcPts val="4899"/>
                </a:lnSpc>
                <a:spcBef>
                  <a:spcPct val="0"/>
                </a:spcBef>
              </a:pPr>
              <a:r>
                <a:rPr lang="en-US" sz="3499">
                  <a:solidFill>
                    <a:srgbClr val="000000"/>
                  </a:solidFill>
                  <a:latin typeface="Assistant"/>
                  <a:ea typeface="Assistant"/>
                  <a:cs typeface="Assistant"/>
                  <a:sym typeface="Assistant"/>
                </a:rPr>
                <a:t>To evaluate how pedagogical integration enhances structural awareness and transinterpretative competence in Vietnamese EFL contexts.</a:t>
              </a:r>
            </a:p>
          </p:txBody>
        </p:sp>
        <p:sp>
          <p:nvSpPr>
            <p:cNvPr id="17" name="TextBox 17"/>
            <p:cNvSpPr txBox="1"/>
            <p:nvPr/>
          </p:nvSpPr>
          <p:spPr>
            <a:xfrm>
              <a:off x="3936974" y="7627485"/>
              <a:ext cx="14409952" cy="1000126"/>
            </a:xfrm>
            <a:prstGeom prst="rect">
              <a:avLst/>
            </a:prstGeom>
          </p:spPr>
          <p:txBody>
            <a:bodyPr lIns="0" tIns="0" rIns="0" bIns="0" rtlCol="0" anchor="t">
              <a:spAutoFit/>
            </a:bodyPr>
            <a:lstStyle/>
            <a:p>
              <a:pPr algn="l">
                <a:lnSpc>
                  <a:spcPts val="4800"/>
                </a:lnSpc>
              </a:pPr>
              <a:r>
                <a:rPr lang="en-US" sz="6000" i="1" u="sng">
                  <a:solidFill>
                    <a:srgbClr val="0E182F"/>
                  </a:solidFill>
                  <a:latin typeface="Roca One Italics"/>
                  <a:ea typeface="Roca One Italics"/>
                  <a:cs typeface="Roca One Italics"/>
                  <a:sym typeface="Roca One Italics"/>
                </a:rPr>
                <a:t>Research objectives</a:t>
              </a:r>
            </a:p>
          </p:txBody>
        </p:sp>
        <p:sp>
          <p:nvSpPr>
            <p:cNvPr id="18" name="TextBox 18"/>
            <p:cNvSpPr txBox="1"/>
            <p:nvPr/>
          </p:nvSpPr>
          <p:spPr>
            <a:xfrm>
              <a:off x="4964773" y="17367229"/>
              <a:ext cx="5020892" cy="457539"/>
            </a:xfrm>
            <a:prstGeom prst="rect">
              <a:avLst/>
            </a:prstGeom>
          </p:spPr>
          <p:txBody>
            <a:bodyPr lIns="0" tIns="0" rIns="0" bIns="0" rtlCol="0" anchor="t">
              <a:spAutoFit/>
            </a:bodyPr>
            <a:lstStyle/>
            <a:p>
              <a:pPr algn="r">
                <a:lnSpc>
                  <a:spcPts val="2541"/>
                </a:lnSpc>
              </a:pPr>
              <a:r>
                <a:rPr lang="en-US" sz="2541" spc="38">
                  <a:solidFill>
                    <a:srgbClr val="0D1C38"/>
                  </a:solidFill>
                  <a:latin typeface="Assistant"/>
                  <a:ea typeface="Assistant"/>
                  <a:cs typeface="Assistant"/>
                  <a:sym typeface="Assistant"/>
                </a:rPr>
                <a:t>HUFLIT | 2026</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8F2466-8D6B-6796-05D4-C8C446018F96}"/>
              </a:ext>
            </a:extLst>
          </p:cNvPr>
          <p:cNvSpPr txBox="1"/>
          <p:nvPr/>
        </p:nvSpPr>
        <p:spPr>
          <a:xfrm>
            <a:off x="685800" y="723900"/>
            <a:ext cx="17373600" cy="6001643"/>
          </a:xfrm>
          <a:prstGeom prst="rect">
            <a:avLst/>
          </a:prstGeom>
          <a:noFill/>
        </p:spPr>
        <p:txBody>
          <a:bodyPr wrap="square">
            <a:spAutoFit/>
          </a:bodyPr>
          <a:lstStyle/>
          <a:p>
            <a:r>
              <a:rPr lang="en-US" sz="4800" kern="0" dirty="0">
                <a:effectLst/>
                <a:latin typeface="Calibri" panose="020F0502020204030204" pitchFamily="34" charset="0"/>
                <a:ea typeface="Calibri" panose="020F0502020204030204" pitchFamily="34" charset="0"/>
                <a:cs typeface="Times New Roman" panose="02020603050405020304" pitchFamily="18" charset="0"/>
              </a:rPr>
              <a:t>The goal of my study:</a:t>
            </a:r>
          </a:p>
          <a:p>
            <a:pPr marL="685800" indent="-685800">
              <a:buFontTx/>
              <a:buChar char="-"/>
            </a:pPr>
            <a:r>
              <a:rPr lang="en-US" sz="4800" kern="0" dirty="0">
                <a:effectLst/>
                <a:latin typeface="Calibri" panose="020F0502020204030204" pitchFamily="34" charset="0"/>
                <a:ea typeface="Calibri" panose="020F0502020204030204" pitchFamily="34" charset="0"/>
                <a:cs typeface="Times New Roman" panose="02020603050405020304" pitchFamily="18" charset="0"/>
              </a:rPr>
              <a:t>to identify the drawbacks of the traditional </a:t>
            </a:r>
            <a:r>
              <a:rPr lang="en-US" sz="4800" kern="0" dirty="0" err="1">
                <a:effectLst/>
                <a:latin typeface="Calibri" panose="020F0502020204030204" pitchFamily="34" charset="0"/>
                <a:ea typeface="Calibri" panose="020F0502020204030204" pitchFamily="34" charset="0"/>
                <a:cs typeface="Times New Roman" panose="02020603050405020304" pitchFamily="18" charset="0"/>
              </a:rPr>
              <a:t>transinterpretation</a:t>
            </a:r>
            <a:r>
              <a:rPr lang="en-US" sz="4800" kern="0" dirty="0">
                <a:effectLst/>
                <a:latin typeface="Calibri" panose="020F0502020204030204" pitchFamily="34" charset="0"/>
                <a:ea typeface="Calibri" panose="020F0502020204030204" pitchFamily="34" charset="0"/>
                <a:cs typeface="Times New Roman" panose="02020603050405020304" pitchFamily="18" charset="0"/>
              </a:rPr>
              <a:t> theory teaching procedures in HUFLIT for modifications to upgrade teaching techniques for the aforementioned subject, </a:t>
            </a:r>
          </a:p>
          <a:p>
            <a:pPr marL="685800" indent="-685800">
              <a:buFontTx/>
              <a:buChar char="-"/>
            </a:pPr>
            <a:r>
              <a:rPr lang="en-US" sz="4800" kern="0" dirty="0">
                <a:effectLst/>
                <a:latin typeface="Calibri" panose="020F0502020204030204" pitchFamily="34" charset="0"/>
                <a:ea typeface="Calibri" panose="020F0502020204030204" pitchFamily="34" charset="0"/>
                <a:cs typeface="Times New Roman" panose="02020603050405020304" pitchFamily="18" charset="0"/>
              </a:rPr>
              <a:t>to provide empirical evidence on student perceptions of AI use in TMT exercises, </a:t>
            </a:r>
          </a:p>
          <a:p>
            <a:pPr marL="685800" indent="-685800">
              <a:buFontTx/>
              <a:buChar char="-"/>
            </a:pPr>
            <a:r>
              <a:rPr lang="en-US" sz="4800" kern="0" dirty="0">
                <a:effectLst/>
                <a:latin typeface="Calibri" panose="020F0502020204030204" pitchFamily="34" charset="0"/>
                <a:ea typeface="Calibri" panose="020F0502020204030204" pitchFamily="34" charset="0"/>
                <a:cs typeface="Times New Roman" panose="02020603050405020304" pitchFamily="18" charset="0"/>
              </a:rPr>
              <a:t>to propose a replicable instructional design model for AI-assisted structural translation</a:t>
            </a:r>
            <a:endParaRPr lang="en-US" sz="4800" dirty="0"/>
          </a:p>
        </p:txBody>
      </p:sp>
    </p:spTree>
    <p:extLst>
      <p:ext uri="{BB962C8B-B14F-4D97-AF65-F5344CB8AC3E}">
        <p14:creationId xmlns:p14="http://schemas.microsoft.com/office/powerpoint/2010/main" val="691289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96573C-A619-6665-C8DA-7AC139F982A3}"/>
              </a:ext>
            </a:extLst>
          </p:cNvPr>
          <p:cNvPicPr>
            <a:picLocks noChangeAspect="1"/>
          </p:cNvPicPr>
          <p:nvPr/>
        </p:nvPicPr>
        <p:blipFill>
          <a:blip r:embed="rId2"/>
          <a:stretch>
            <a:fillRect/>
          </a:stretch>
        </p:blipFill>
        <p:spPr>
          <a:xfrm>
            <a:off x="-1" y="0"/>
            <a:ext cx="18287999" cy="10287000"/>
          </a:xfrm>
          <a:prstGeom prst="rect">
            <a:avLst/>
          </a:prstGeom>
        </p:spPr>
      </p:pic>
    </p:spTree>
    <p:extLst>
      <p:ext uri="{BB962C8B-B14F-4D97-AF65-F5344CB8AC3E}">
        <p14:creationId xmlns:p14="http://schemas.microsoft.com/office/powerpoint/2010/main" val="2002729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B232F-A0F6-4EC5-66EE-6100928AA0E3}"/>
              </a:ext>
            </a:extLst>
          </p:cNvPr>
          <p:cNvSpPr>
            <a:spLocks noGrp="1"/>
          </p:cNvSpPr>
          <p:nvPr>
            <p:ph type="title"/>
          </p:nvPr>
        </p:nvSpPr>
        <p:spPr>
          <a:xfrm>
            <a:off x="457200" y="274638"/>
            <a:ext cx="15773400" cy="1143000"/>
          </a:xfrm>
        </p:spPr>
        <p:txBody>
          <a:bodyPr>
            <a:normAutofit/>
          </a:bodyPr>
          <a:lstStyle/>
          <a:p>
            <a:r>
              <a:rPr lang="en-US" sz="4800" b="1" dirty="0"/>
              <a:t>Significance of the Study</a:t>
            </a:r>
          </a:p>
        </p:txBody>
      </p:sp>
      <p:sp>
        <p:nvSpPr>
          <p:cNvPr id="3" name="Content Placeholder 2">
            <a:extLst>
              <a:ext uri="{FF2B5EF4-FFF2-40B4-BE49-F238E27FC236}">
                <a16:creationId xmlns:a16="http://schemas.microsoft.com/office/drawing/2014/main" id="{5D0AF604-3A3B-C900-58BF-B216AE3FF5FB}"/>
              </a:ext>
            </a:extLst>
          </p:cNvPr>
          <p:cNvSpPr>
            <a:spLocks noGrp="1"/>
          </p:cNvSpPr>
          <p:nvPr>
            <p:ph idx="1"/>
          </p:nvPr>
        </p:nvSpPr>
        <p:spPr>
          <a:xfrm>
            <a:off x="457200" y="1600200"/>
            <a:ext cx="17830800" cy="8686800"/>
          </a:xfrm>
        </p:spPr>
        <p:txBody>
          <a:bodyPr/>
          <a:lstStyle/>
          <a:p>
            <a:r>
              <a:rPr lang="en-US" sz="4000" dirty="0"/>
              <a:t>-to identify the drawbacks of the traditional </a:t>
            </a:r>
            <a:r>
              <a:rPr lang="en-US" sz="4000" dirty="0" err="1"/>
              <a:t>transinterpretation</a:t>
            </a:r>
            <a:r>
              <a:rPr lang="en-US" sz="4000" dirty="0"/>
              <a:t> theory teaching procedures in HUFLIT for modifications to upgrade teaching techniques for the aforementioned subject,</a:t>
            </a:r>
          </a:p>
          <a:p>
            <a:r>
              <a:rPr lang="en-US" sz="4000" dirty="0"/>
              <a:t>- to provide empirical evidence on student perceptions of AI use in TMT exercises, to propose a replicable instructional design model for AI-assisted structural translation,  </a:t>
            </a:r>
          </a:p>
          <a:p>
            <a:r>
              <a:rPr lang="en-US" sz="4000" dirty="0"/>
              <a:t>-to meet the proposed learning outcomes in improving students’ motivation and real competence in the subject, a requirement in the job market, also one of the biggest flaws for Vietnamese job seekers, </a:t>
            </a:r>
          </a:p>
          <a:p>
            <a:r>
              <a:rPr lang="en-US" sz="4000" dirty="0"/>
              <a:t>-to help students gain better results, to steer them closer to the norms of the real-life </a:t>
            </a:r>
            <a:r>
              <a:rPr lang="en-US" sz="4000" dirty="0" err="1"/>
              <a:t>transinterpretation</a:t>
            </a:r>
            <a:r>
              <a:rPr lang="en-US" sz="4000" dirty="0"/>
              <a:t>, </a:t>
            </a:r>
          </a:p>
          <a:p>
            <a:r>
              <a:rPr lang="en-US" sz="4000" dirty="0"/>
              <a:t>-and to meet the innovation demand from the institution.</a:t>
            </a:r>
          </a:p>
          <a:p>
            <a:endParaRPr lang="en-US" dirty="0"/>
          </a:p>
        </p:txBody>
      </p:sp>
    </p:spTree>
    <p:extLst>
      <p:ext uri="{BB962C8B-B14F-4D97-AF65-F5344CB8AC3E}">
        <p14:creationId xmlns:p14="http://schemas.microsoft.com/office/powerpoint/2010/main" val="42303523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261</TotalTime>
  <Words>2159</Words>
  <Application>Microsoft Office PowerPoint</Application>
  <PresentationFormat>Custom</PresentationFormat>
  <Paragraphs>274</Paragraphs>
  <Slides>45</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45</vt:i4>
      </vt:variant>
    </vt:vector>
  </HeadingPairs>
  <TitlesOfParts>
    <vt:vector size="54" baseType="lpstr">
      <vt:lpstr>Roca One</vt:lpstr>
      <vt:lpstr>Times New Roman</vt:lpstr>
      <vt:lpstr>Arial</vt:lpstr>
      <vt:lpstr>Assistant Bold</vt:lpstr>
      <vt:lpstr>Calibri</vt:lpstr>
      <vt:lpstr>Aptos</vt:lpstr>
      <vt:lpstr>Assistant</vt:lpstr>
      <vt:lpstr>Roca One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Significance of the Study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White Minimalist Modern Geometric Thesis Defense Presentation</dc:title>
  <cp:lastModifiedBy>Nguyễn Đức Châu</cp:lastModifiedBy>
  <cp:revision>30</cp:revision>
  <dcterms:created xsi:type="dcterms:W3CDTF">2006-08-16T00:00:00Z</dcterms:created>
  <dcterms:modified xsi:type="dcterms:W3CDTF">2026-07-10T01:35:29Z</dcterms:modified>
  <dc:identifier>DAHDV7cPEb0</dc:identifier>
</cp:coreProperties>
</file>