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1.xml" ContentType="application/vnd.openxmlformats-officedocument.drawingml.chart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rts/chart2.xml" ContentType="application/vnd.openxmlformats-officedocument.drawingml.chart+xml"/>
  <Override PartName="/ppt/notesSlides/notesSlide24.xml" ContentType="application/vnd.openxmlformats-officedocument.presentationml.notesSlide+xml"/>
  <Override PartName="/ppt/charts/chart3.xml" ContentType="application/vnd.openxmlformats-officedocument.drawingml.chart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0" r:id="rId1"/>
  </p:sldMasterIdLst>
  <p:notesMasterIdLst>
    <p:notesMasterId r:id="rId34"/>
  </p:notesMasterIdLst>
  <p:sldIdLst>
    <p:sldId id="256" r:id="rId2"/>
    <p:sldId id="30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308" r:id="rId26"/>
    <p:sldId id="309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12192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8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K63 (Mentors)</c:v>
                </c:pt>
              </c:strCache>
            </c:strRef>
          </c:tx>
          <c:spPr>
            <a:solidFill>
              <a:srgbClr val="002060"/>
            </a:solidFill>
            <a:effectLst/>
          </c:spPr>
          <c:invertIfNegative val="0"/>
          <c:dLbls>
            <c:numFmt formatCode="0.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 i="0" u="none" strike="noStrike">
                    <a:solidFill>
                      <a:srgbClr val="1C2536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Project preference</c:v>
                </c:pt>
                <c:pt idx="1">
                  <c:v>Improved writing skills</c:v>
                </c:pt>
                <c:pt idx="2">
                  <c:v>Interaction</c:v>
                </c:pt>
                <c:pt idx="3">
                  <c:v>Learning motivation</c:v>
                </c:pt>
                <c:pt idx="4">
                  <c:v>Understanding content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95.1</c:v>
                </c:pt>
                <c:pt idx="1">
                  <c:v>31.7</c:v>
                </c:pt>
                <c:pt idx="2">
                  <c:v>73.2</c:v>
                </c:pt>
                <c:pt idx="3">
                  <c:v>31.7</c:v>
                </c:pt>
                <c:pt idx="4">
                  <c:v>31.7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7E-4399-8B44-EED9D0597D8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K64 (Mentees)</c:v>
                </c:pt>
              </c:strCache>
            </c:strRef>
          </c:tx>
          <c:spPr>
            <a:solidFill>
              <a:srgbClr val="E0A93B"/>
            </a:solidFill>
            <a:effectLst/>
          </c:spPr>
          <c:invertIfNegative val="0"/>
          <c:dLbls>
            <c:numFmt formatCode="0.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 i="0" u="none" strike="noStrike">
                    <a:solidFill>
                      <a:srgbClr val="1C2536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Project preference</c:v>
                </c:pt>
                <c:pt idx="1">
                  <c:v>Improved writing skills</c:v>
                </c:pt>
                <c:pt idx="2">
                  <c:v>Interaction</c:v>
                </c:pt>
                <c:pt idx="3">
                  <c:v>Learning motivation</c:v>
                </c:pt>
                <c:pt idx="4">
                  <c:v>Understanding content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90.3</c:v>
                </c:pt>
                <c:pt idx="1">
                  <c:v>32.299999999999997</c:v>
                </c:pt>
                <c:pt idx="2">
                  <c:v>80.599999999999994</c:v>
                </c:pt>
                <c:pt idx="3">
                  <c:v>32.299999999999997</c:v>
                </c:pt>
                <c:pt idx="4">
                  <c:v>41.9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27E-4399-8B44-EED9D0597D8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1" i="0" u="none" strike="noStrike">
                <a:solidFill>
                  <a:srgbClr val="1C2536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00"/>
          <c:min val="0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txPr>
        <a:bodyPr/>
        <a:lstStyle/>
        <a:p>
          <a:pPr>
            <a:defRPr sz="1200">
              <a:solidFill>
                <a:srgbClr val="1C2536"/>
              </a:solidFill>
              <a:latin typeface="Calibri"/>
              <a:cs typeface="Calibri"/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EEF3FA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K63 (Mentors)</c:v>
                </c:pt>
              </c:strCache>
            </c:strRef>
          </c:tx>
          <c:spPr>
            <a:solidFill>
              <a:srgbClr val="002060"/>
            </a:solidFill>
            <a:effectLst/>
          </c:spPr>
          <c:invertIfNegative val="0"/>
          <c:dLbls>
            <c:numFmt formatCode="0.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 i="0" u="none" strike="noStrike">
                    <a:solidFill>
                      <a:srgbClr val="1C2536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Vocabulary</c:v>
                </c:pt>
                <c:pt idx="1">
                  <c:v>Grammar</c:v>
                </c:pt>
                <c:pt idx="2">
                  <c:v>Paragraph writing</c:v>
                </c:pt>
                <c:pt idx="3">
                  <c:v>Error correction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63.4</c:v>
                </c:pt>
                <c:pt idx="1">
                  <c:v>56.1</c:v>
                </c:pt>
                <c:pt idx="2">
                  <c:v>58.5</c:v>
                </c:pt>
                <c:pt idx="3">
                  <c:v>56.1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4F-457C-9B3B-56382C9CE1C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K64 (Mentees)</c:v>
                </c:pt>
              </c:strCache>
            </c:strRef>
          </c:tx>
          <c:spPr>
            <a:solidFill>
              <a:srgbClr val="E0A93B"/>
            </a:solidFill>
            <a:effectLst/>
          </c:spPr>
          <c:invertIfNegative val="0"/>
          <c:dLbls>
            <c:numFmt formatCode="0.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 i="0" u="none" strike="noStrike">
                    <a:solidFill>
                      <a:srgbClr val="1C2536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Vocabulary</c:v>
                </c:pt>
                <c:pt idx="1">
                  <c:v>Grammar</c:v>
                </c:pt>
                <c:pt idx="2">
                  <c:v>Paragraph writing</c:v>
                </c:pt>
                <c:pt idx="3">
                  <c:v>Error correction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54.8</c:v>
                </c:pt>
                <c:pt idx="1">
                  <c:v>45.2</c:v>
                </c:pt>
                <c:pt idx="2">
                  <c:v>64.5</c:v>
                </c:pt>
                <c:pt idx="3">
                  <c:v>48.4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34F-457C-9B3B-56382C9CE1C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300" b="1" i="0" u="none" strike="noStrike">
                <a:solidFill>
                  <a:srgbClr val="1C2536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80"/>
          <c:min val="0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txPr>
        <a:bodyPr/>
        <a:lstStyle/>
        <a:p>
          <a:pPr>
            <a:defRPr sz="1200">
              <a:solidFill>
                <a:srgbClr val="1C2536"/>
              </a:solidFill>
              <a:latin typeface="Calibri"/>
              <a:cs typeface="Calibri"/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EEF3FA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K63 (Mentors)</c:v>
                </c:pt>
              </c:strCache>
            </c:strRef>
          </c:tx>
          <c:spPr>
            <a:solidFill>
              <a:srgbClr val="002060"/>
            </a:solidFill>
            <a:effectLst/>
          </c:spPr>
          <c:invertIfNegative val="0"/>
          <c:dLbls>
            <c:numFmt formatCode="0.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 i="0" u="none" strike="noStrike">
                    <a:solidFill>
                      <a:srgbClr val="1C2536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Time management</c:v>
                </c:pt>
                <c:pt idx="1">
                  <c:v>Project coordination</c:v>
                </c:pt>
                <c:pt idx="2">
                  <c:v>Contacting mentors/mentees</c:v>
                </c:pt>
                <c:pt idx="3">
                  <c:v>Instructor guidance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80.5</c:v>
                </c:pt>
                <c:pt idx="1">
                  <c:v>34.1</c:v>
                </c:pt>
                <c:pt idx="2">
                  <c:v>31.7</c:v>
                </c:pt>
                <c:pt idx="3">
                  <c:v>24.4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74-4E4B-8AB6-EB4AD77A3AE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K64 (Mentees)</c:v>
                </c:pt>
              </c:strCache>
            </c:strRef>
          </c:tx>
          <c:spPr>
            <a:solidFill>
              <a:srgbClr val="E0A93B"/>
            </a:solidFill>
            <a:effectLst/>
          </c:spPr>
          <c:invertIfNegative val="0"/>
          <c:dLbls>
            <c:numFmt formatCode="0.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 i="0" u="none" strike="noStrike">
                    <a:solidFill>
                      <a:srgbClr val="1C2536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Time management</c:v>
                </c:pt>
                <c:pt idx="1">
                  <c:v>Project coordination</c:v>
                </c:pt>
                <c:pt idx="2">
                  <c:v>Contacting mentors/mentees</c:v>
                </c:pt>
                <c:pt idx="3">
                  <c:v>Instructor guidance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80.599999999999994</c:v>
                </c:pt>
                <c:pt idx="1">
                  <c:v>29</c:v>
                </c:pt>
                <c:pt idx="2">
                  <c:v>35.5</c:v>
                </c:pt>
                <c:pt idx="3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E74-4E4B-8AB6-EB4AD77A3AE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300" b="1" i="0" u="none" strike="noStrike">
                <a:solidFill>
                  <a:srgbClr val="1C2536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00"/>
          <c:min val="0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txPr>
        <a:bodyPr/>
        <a:lstStyle/>
        <a:p>
          <a:pPr>
            <a:defRPr sz="1200">
              <a:solidFill>
                <a:srgbClr val="1C2536"/>
              </a:solidFill>
              <a:latin typeface="Calibri"/>
              <a:cs typeface="Calibri"/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EEF3FA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2101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675416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125599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7/8/2026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590000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857655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1393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2266161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241038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7/8/2026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835545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552299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88368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76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7/8/2026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7025556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B61BEF0D-F0BB-DE4B-95CE-6DB70DBA9567}" type="datetimeFigureOut">
              <a:rPr lang="en-US" smtClean="0"/>
              <a:pPr/>
              <a:t>7/8/2026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138494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7/8/2026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2411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png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5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35.png"/><Relationship Id="rId10" Type="http://schemas.openxmlformats.org/officeDocument/2006/relationships/image" Target="../media/image37.png"/><Relationship Id="rId4" Type="http://schemas.openxmlformats.org/officeDocument/2006/relationships/image" Target="../media/image34.png"/><Relationship Id="rId9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mailto:oanhbtn@ntu.edu.vn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ac.colostate.edu/repository/writing/guides/businessmemos/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owll.massey.ac.nz/assignment-types/what-is-a-business-report.php" TargetMode="External"/><Relationship Id="rId4" Type="http://schemas.openxmlformats.org/officeDocument/2006/relationships/hyperlink" Target="https://www.hamilton.edu/academics/centers/writing/writing-resources/book-review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E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052560" y="-2011680"/>
            <a:ext cx="5486400" cy="5486400"/>
          </a:xfrm>
          <a:prstGeom prst="ellipse">
            <a:avLst/>
          </a:prstGeom>
          <a:solidFill>
            <a:srgbClr val="18376E">
              <a:alpha val="5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424160" y="4389120"/>
            <a:ext cx="3291840" cy="3291840"/>
          </a:xfrm>
          <a:prstGeom prst="ellipse">
            <a:avLst/>
          </a:prstGeom>
          <a:solidFill>
            <a:srgbClr val="E0A93B">
              <a:alpha val="26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86868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400" dirty="0">
                <a:solidFill>
                  <a:srgbClr val="AFC6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NHA TRANG UNIVERSITY  ·  HUFLIT INTESOL 2026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66928" y="1417320"/>
            <a:ext cx="566928" cy="73152"/>
          </a:xfrm>
          <a:prstGeom prst="rect">
            <a:avLst/>
          </a:prstGeom>
          <a:solidFill>
            <a:srgbClr val="E0A93B"/>
          </a:solidFill>
          <a:ln/>
        </p:spPr>
      </p:sp>
      <p:sp>
        <p:nvSpPr>
          <p:cNvPr id="6" name="Text 4"/>
          <p:cNvSpPr/>
          <p:nvPr/>
        </p:nvSpPr>
        <p:spPr>
          <a:xfrm>
            <a:off x="566928" y="1691640"/>
            <a:ext cx="10607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COMMUNITY SERVICE PROJECT</a:t>
            </a:r>
            <a:endParaRPr lang="en-US" sz="4600" dirty="0"/>
          </a:p>
        </p:txBody>
      </p:sp>
      <p:sp>
        <p:nvSpPr>
          <p:cNvPr id="7" name="Text 5"/>
          <p:cNvSpPr/>
          <p:nvPr/>
        </p:nvSpPr>
        <p:spPr>
          <a:xfrm>
            <a:off x="566928" y="2697480"/>
            <a:ext cx="10607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i="1" dirty="0">
                <a:solidFill>
                  <a:srgbClr val="E0A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Enhancing Business Writing Skills</a:t>
            </a:r>
            <a:endParaRPr lang="en-US" sz="3300" dirty="0"/>
          </a:p>
        </p:txBody>
      </p:sp>
      <p:sp>
        <p:nvSpPr>
          <p:cNvPr id="8" name="Text 6"/>
          <p:cNvSpPr/>
          <p:nvPr/>
        </p:nvSpPr>
        <p:spPr>
          <a:xfrm>
            <a:off x="566928" y="361188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AFC6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Language-Majored Students at Nha Trang University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4401949" y="4307916"/>
            <a:ext cx="5669280" cy="1051560"/>
          </a:xfrm>
          <a:prstGeom prst="roundRect">
            <a:avLst>
              <a:gd name="adj" fmla="val 8696"/>
            </a:avLst>
          </a:prstGeom>
          <a:solidFill>
            <a:srgbClr val="12295C"/>
          </a:solidFill>
          <a:ln w="12700">
            <a:solidFill>
              <a:srgbClr val="27427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859149" y="4348859"/>
            <a:ext cx="52120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B7F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Presented by
</a:t>
            </a:r>
            <a:endParaRPr lang="en-US" sz="1100" dirty="0"/>
          </a:p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 Thi Ngoc Oanh  ·  Vu Duc Hoan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754880" y="5560439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5B7F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Faculty of Foreign Languages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EF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LITERATURE REVIEW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640080"/>
            <a:ext cx="1105783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Global Perspectives on SL</a:t>
            </a:r>
            <a:endParaRPr lang="en-US" sz="2900" dirty="0"/>
          </a:p>
        </p:txBody>
      </p:sp>
      <p:sp>
        <p:nvSpPr>
          <p:cNvPr id="4" name="Shape 2"/>
          <p:cNvSpPr/>
          <p:nvPr/>
        </p:nvSpPr>
        <p:spPr>
          <a:xfrm>
            <a:off x="566928" y="1691640"/>
            <a:ext cx="5300320" cy="420624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D8E2EF"/>
            </a:solidFill>
            <a:prstDash val="solid"/>
          </a:ln>
          <a:effectLst>
            <a:outerShdw blurRad="114300" dist="38100" dir="5400000" algn="bl" rotWithShape="0">
              <a:srgbClr val="9BB0C9">
                <a:alpha val="3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32688" y="2075688"/>
            <a:ext cx="877824" cy="877824"/>
          </a:xfrm>
          <a:prstGeom prst="ellipse">
            <a:avLst/>
          </a:prstGeom>
          <a:solidFill>
            <a:srgbClr val="2E75B6"/>
          </a:solidFill>
          <a:ln/>
          <a:effectLst>
            <a:outerShdw blurRad="152400" dist="50800" dir="5400000" algn="bl" rotWithShape="0">
              <a:srgbClr val="1A2A4A">
                <a:alpha val="25000"/>
              </a:srgbClr>
            </a:outerShdw>
          </a:effectLst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0140" y="2263140"/>
            <a:ext cx="50292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47088" y="2103120"/>
            <a:ext cx="3745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Social Relevance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978408" y="3246120"/>
            <a:ext cx="44773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Enables students to recognize the value of their learning and its contribution to social development.</a:t>
            </a:r>
            <a:endParaRPr lang="en-US" dirty="0"/>
          </a:p>
        </p:txBody>
      </p:sp>
      <p:sp>
        <p:nvSpPr>
          <p:cNvPr id="9" name="Text 6"/>
          <p:cNvSpPr/>
          <p:nvPr/>
        </p:nvSpPr>
        <p:spPr>
          <a:xfrm>
            <a:off x="978408" y="5349240"/>
            <a:ext cx="447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(Gonzalez-Sanchez et al., 2022)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6324448" y="1691640"/>
            <a:ext cx="5300320" cy="420624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D8E2EF"/>
            </a:solidFill>
            <a:prstDash val="solid"/>
          </a:ln>
          <a:effectLst>
            <a:outerShdw blurRad="114300" dist="38100" dir="5400000" algn="bl" rotWithShape="0">
              <a:srgbClr val="9BB0C9">
                <a:alpha val="35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6690208" y="2075688"/>
            <a:ext cx="877824" cy="877824"/>
          </a:xfrm>
          <a:prstGeom prst="ellipse">
            <a:avLst/>
          </a:prstGeom>
          <a:solidFill>
            <a:srgbClr val="E0A93B"/>
          </a:solidFill>
          <a:ln/>
          <a:effectLst>
            <a:outerShdw blurRad="152400" dist="50800" dir="5400000" algn="bl" rotWithShape="0">
              <a:srgbClr val="1A2A4A">
                <a:alpha val="25000"/>
              </a:srgbClr>
            </a:outerShdw>
          </a:effectLst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7660" y="2263140"/>
            <a:ext cx="502920" cy="50292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7604608" y="2103120"/>
            <a:ext cx="3745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Professional Growth</a:t>
            </a:r>
            <a:endParaRPr lang="en-US" sz="2000" dirty="0"/>
          </a:p>
        </p:txBody>
      </p:sp>
      <p:sp>
        <p:nvSpPr>
          <p:cNvPr id="14" name="Text 10"/>
          <p:cNvSpPr/>
          <p:nvPr/>
        </p:nvSpPr>
        <p:spPr>
          <a:xfrm>
            <a:off x="6735928" y="3246120"/>
            <a:ext cx="44773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Brings students closer to their future professional development while sharing knowledge and skills with the university community and society.</a:t>
            </a:r>
            <a:endParaRPr lang="en-US" dirty="0"/>
          </a:p>
        </p:txBody>
      </p:sp>
      <p:sp>
        <p:nvSpPr>
          <p:cNvPr id="15" name="Text 11"/>
          <p:cNvSpPr/>
          <p:nvPr/>
        </p:nvSpPr>
        <p:spPr>
          <a:xfrm>
            <a:off x="6735928" y="5349240"/>
            <a:ext cx="447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(Vazquez Verdera, 2015)</a:t>
            </a:r>
            <a:endParaRPr lang="en-US" sz="1250" dirty="0"/>
          </a:p>
        </p:txBody>
      </p:sp>
      <p:sp>
        <p:nvSpPr>
          <p:cNvPr id="16" name="Text 12"/>
          <p:cNvSpPr/>
          <p:nvPr/>
        </p:nvSpPr>
        <p:spPr>
          <a:xfrm>
            <a:off x="566928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9AA6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Service-Learning Project  ·  Nha Trang University</a:t>
            </a:r>
            <a:endParaRPr lang="en-US" sz="850" dirty="0"/>
          </a:p>
        </p:txBody>
      </p:sp>
      <p:sp>
        <p:nvSpPr>
          <p:cNvPr id="17" name="Text 13"/>
          <p:cNvSpPr/>
          <p:nvPr/>
        </p:nvSpPr>
        <p:spPr>
          <a:xfrm>
            <a:off x="11002975" y="6473952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6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EEF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LITERATURE REVIEW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640080"/>
            <a:ext cx="1105783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Case Study: SL in a Business Course</a:t>
            </a:r>
            <a:endParaRPr lang="en-US" sz="2900" dirty="0"/>
          </a:p>
        </p:txBody>
      </p:sp>
      <p:sp>
        <p:nvSpPr>
          <p:cNvPr id="4" name="Shape 2"/>
          <p:cNvSpPr/>
          <p:nvPr/>
        </p:nvSpPr>
        <p:spPr>
          <a:xfrm>
            <a:off x="566928" y="1737360"/>
            <a:ext cx="4023360" cy="4023360"/>
          </a:xfrm>
          <a:prstGeom prst="roundRect">
            <a:avLst>
              <a:gd name="adj" fmla="val 2727"/>
            </a:avLst>
          </a:prstGeom>
          <a:solidFill>
            <a:srgbClr val="002060"/>
          </a:solidFill>
          <a:ln w="12700">
            <a:solidFill>
              <a:srgbClr val="D8E2EF"/>
            </a:solidFill>
            <a:prstDash val="solid"/>
          </a:ln>
          <a:effectLst>
            <a:outerShdw blurRad="114300" dist="38100" dir="5400000" algn="bl" rotWithShape="0">
              <a:srgbClr val="9BB0C9">
                <a:alpha val="3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32688" y="2148840"/>
            <a:ext cx="914400" cy="914400"/>
          </a:xfrm>
          <a:prstGeom prst="ellipse">
            <a:avLst/>
          </a:prstGeom>
          <a:solidFill>
            <a:srgbClr val="E0A93B"/>
          </a:solidFill>
          <a:ln/>
          <a:effectLst>
            <a:outerShdw blurRad="152400" dist="50800" dir="5400000" algn="bl" rotWithShape="0">
              <a:srgbClr val="1A2A4A">
                <a:alpha val="25000"/>
              </a:srgbClr>
            </a:outerShdw>
          </a:effectLst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856" y="2350008"/>
            <a:ext cx="512064" cy="51206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32688" y="3108960"/>
            <a:ext cx="3291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Wahyuni et al. (2023)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932688" y="3703320"/>
            <a:ext cx="32918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dirty="0">
                <a:solidFill>
                  <a:srgbClr val="AFC6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Implemented a service-learning project in a business course: students identified problems in authentic business contexts, proposed written solutions, and presented business initiatives.</a:t>
            </a:r>
            <a:endParaRPr lang="en-US" dirty="0"/>
          </a:p>
        </p:txBody>
      </p:sp>
      <p:sp>
        <p:nvSpPr>
          <p:cNvPr id="9" name="Text 6"/>
          <p:cNvSpPr/>
          <p:nvPr/>
        </p:nvSpPr>
        <p:spPr>
          <a:xfrm>
            <a:off x="5093208" y="1783080"/>
            <a:ext cx="657727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Outcomes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5047488" y="2331720"/>
            <a:ext cx="6577279" cy="1051560"/>
          </a:xfrm>
          <a:prstGeom prst="roundRect">
            <a:avLst>
              <a:gd name="adj" fmla="val 10435"/>
            </a:avLst>
          </a:prstGeom>
          <a:solidFill>
            <a:srgbClr val="FFFFFF"/>
          </a:solidFill>
          <a:ln w="12700">
            <a:solidFill>
              <a:srgbClr val="D8E2EF"/>
            </a:solidFill>
            <a:prstDash val="solid"/>
          </a:ln>
          <a:effectLst>
            <a:outerShdw blurRad="114300" dist="38100" dir="5400000" algn="bl" rotWithShape="0">
              <a:srgbClr val="9BB0C9">
                <a:alpha val="35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5321808" y="2510028"/>
            <a:ext cx="694944" cy="694944"/>
          </a:xfrm>
          <a:prstGeom prst="ellipse">
            <a:avLst/>
          </a:prstGeom>
          <a:solidFill>
            <a:srgbClr val="2E75B6"/>
          </a:solidFill>
          <a:ln/>
          <a:effectLst>
            <a:outerShdw blurRad="152400" dist="50800" dir="5400000" algn="bl" rotWithShape="0">
              <a:srgbClr val="1A2A4A">
                <a:alpha val="25000"/>
              </a:srgbClr>
            </a:outerShdw>
          </a:effectLst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8112" y="2656332"/>
            <a:ext cx="402336" cy="402336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6144768" y="2468880"/>
            <a:ext cx="5251399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Enhanced critical thinking through integrated writing and speaking activities.</a:t>
            </a:r>
            <a:endParaRPr lang="en-US" dirty="0"/>
          </a:p>
        </p:txBody>
      </p:sp>
      <p:sp>
        <p:nvSpPr>
          <p:cNvPr id="14" name="Shape 10"/>
          <p:cNvSpPr/>
          <p:nvPr/>
        </p:nvSpPr>
        <p:spPr>
          <a:xfrm>
            <a:off x="5047488" y="3547872"/>
            <a:ext cx="6577279" cy="1051560"/>
          </a:xfrm>
          <a:prstGeom prst="roundRect">
            <a:avLst>
              <a:gd name="adj" fmla="val 10435"/>
            </a:avLst>
          </a:prstGeom>
          <a:solidFill>
            <a:srgbClr val="FFFFFF"/>
          </a:solidFill>
          <a:ln w="12700">
            <a:solidFill>
              <a:srgbClr val="D8E2EF"/>
            </a:solidFill>
            <a:prstDash val="solid"/>
          </a:ln>
          <a:effectLst>
            <a:outerShdw blurRad="114300" dist="38100" dir="5400000" algn="bl" rotWithShape="0">
              <a:srgbClr val="9BB0C9">
                <a:alpha val="35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5321808" y="3726180"/>
            <a:ext cx="694944" cy="694944"/>
          </a:xfrm>
          <a:prstGeom prst="ellipse">
            <a:avLst/>
          </a:prstGeom>
          <a:solidFill>
            <a:srgbClr val="2E75B6"/>
          </a:solidFill>
          <a:ln/>
          <a:effectLst>
            <a:outerShdw blurRad="152400" dist="50800" dir="5400000" algn="bl" rotWithShape="0">
              <a:srgbClr val="1A2A4A">
                <a:alpha val="25000"/>
              </a:srgbClr>
            </a:outerShdw>
          </a:effectLst>
        </p:spPr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8112" y="3872484"/>
            <a:ext cx="402336" cy="402336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144768" y="3685032"/>
            <a:ext cx="5251399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Served as an innovative integrated learning approach.</a:t>
            </a:r>
            <a:endParaRPr lang="en-US" dirty="0"/>
          </a:p>
        </p:txBody>
      </p:sp>
      <p:sp>
        <p:nvSpPr>
          <p:cNvPr id="18" name="Shape 13"/>
          <p:cNvSpPr/>
          <p:nvPr/>
        </p:nvSpPr>
        <p:spPr>
          <a:xfrm>
            <a:off x="5047488" y="4764024"/>
            <a:ext cx="6577279" cy="1051560"/>
          </a:xfrm>
          <a:prstGeom prst="roundRect">
            <a:avLst>
              <a:gd name="adj" fmla="val 10435"/>
            </a:avLst>
          </a:prstGeom>
          <a:solidFill>
            <a:srgbClr val="FFFFFF"/>
          </a:solidFill>
          <a:ln w="12700">
            <a:solidFill>
              <a:srgbClr val="D8E2EF"/>
            </a:solidFill>
            <a:prstDash val="solid"/>
          </a:ln>
          <a:effectLst>
            <a:outerShdw blurRad="114300" dist="38100" dir="5400000" algn="bl" rotWithShape="0">
              <a:srgbClr val="9BB0C9">
                <a:alpha val="35000"/>
              </a:srgbClr>
            </a:outerShdw>
          </a:effectLst>
        </p:spPr>
      </p:sp>
      <p:sp>
        <p:nvSpPr>
          <p:cNvPr id="19" name="Shape 14"/>
          <p:cNvSpPr/>
          <p:nvPr/>
        </p:nvSpPr>
        <p:spPr>
          <a:xfrm>
            <a:off x="5321808" y="4942332"/>
            <a:ext cx="694944" cy="694944"/>
          </a:xfrm>
          <a:prstGeom prst="ellipse">
            <a:avLst/>
          </a:prstGeom>
          <a:solidFill>
            <a:srgbClr val="2E75B6"/>
          </a:solidFill>
          <a:ln/>
          <a:effectLst>
            <a:outerShdw blurRad="152400" dist="50800" dir="5400000" algn="bl" rotWithShape="0">
              <a:srgbClr val="1A2A4A">
                <a:alpha val="25000"/>
              </a:srgbClr>
            </a:outerShdw>
          </a:effectLst>
        </p:spPr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68112" y="5088636"/>
            <a:ext cx="402336" cy="402336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6144768" y="4901184"/>
            <a:ext cx="5251399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Improved both subject knowledge and learning outcomes.</a:t>
            </a:r>
            <a:endParaRPr lang="en-US" dirty="0"/>
          </a:p>
        </p:txBody>
      </p:sp>
      <p:sp>
        <p:nvSpPr>
          <p:cNvPr id="22" name="Text 16"/>
          <p:cNvSpPr/>
          <p:nvPr/>
        </p:nvSpPr>
        <p:spPr>
          <a:xfrm>
            <a:off x="566928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9AA6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Service-Learning Project  ·  Nha Trang University</a:t>
            </a:r>
            <a:endParaRPr lang="en-US" sz="850" dirty="0"/>
          </a:p>
        </p:txBody>
      </p:sp>
      <p:sp>
        <p:nvSpPr>
          <p:cNvPr id="23" name="Text 17"/>
          <p:cNvSpPr/>
          <p:nvPr/>
        </p:nvSpPr>
        <p:spPr>
          <a:xfrm>
            <a:off x="11002975" y="6473952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6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EEF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LITERATURE REVIEW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640080"/>
            <a:ext cx="1105783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SL Research &amp; Context in Vietnam</a:t>
            </a:r>
            <a:endParaRPr lang="en-US" sz="2900" dirty="0"/>
          </a:p>
        </p:txBody>
      </p:sp>
      <p:sp>
        <p:nvSpPr>
          <p:cNvPr id="4" name="Shape 2"/>
          <p:cNvSpPr/>
          <p:nvPr/>
        </p:nvSpPr>
        <p:spPr>
          <a:xfrm>
            <a:off x="566928" y="1600200"/>
            <a:ext cx="11057839" cy="13716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8E2EF"/>
            </a:solidFill>
            <a:prstDash val="solid"/>
          </a:ln>
          <a:effectLst>
            <a:outerShdw blurRad="114300" dist="38100" dir="5400000" algn="bl" rotWithShape="0">
              <a:srgbClr val="9BB0C9">
                <a:alpha val="3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86968" y="1920240"/>
            <a:ext cx="731520" cy="731520"/>
          </a:xfrm>
          <a:prstGeom prst="ellipse">
            <a:avLst/>
          </a:prstGeom>
          <a:solidFill>
            <a:srgbClr val="002060"/>
          </a:solidFill>
          <a:ln/>
          <a:effectLst>
            <a:outerShdw blurRad="152400" dist="50800" dir="5400000" algn="bl" rotWithShape="0">
              <a:srgbClr val="1A2A4A">
                <a:alpha val="25000"/>
              </a:srgbClr>
            </a:outerShdw>
          </a:effectLst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416" y="2075688"/>
            <a:ext cx="420624" cy="42062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92808" y="1783080"/>
            <a:ext cx="3108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Tran Thi Thanh Hue (2021)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5093208" y="1764792"/>
            <a:ext cx="6211519" cy="10424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Instructors should clearly define learning outcomes, select appropriate reflection and assessment methods, and prepare students well before service implementation.</a:t>
            </a:r>
            <a:endParaRPr lang="en-US" dirty="0"/>
          </a:p>
        </p:txBody>
      </p:sp>
      <p:sp>
        <p:nvSpPr>
          <p:cNvPr id="9" name="Shape 6"/>
          <p:cNvSpPr/>
          <p:nvPr/>
        </p:nvSpPr>
        <p:spPr>
          <a:xfrm>
            <a:off x="566928" y="3136392"/>
            <a:ext cx="11057839" cy="13716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8E2EF"/>
            </a:solidFill>
            <a:prstDash val="solid"/>
          </a:ln>
          <a:effectLst>
            <a:outerShdw blurRad="114300" dist="38100" dir="5400000" algn="bl" rotWithShape="0">
              <a:srgbClr val="9BB0C9">
                <a:alpha val="35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886968" y="3456432"/>
            <a:ext cx="731520" cy="731520"/>
          </a:xfrm>
          <a:prstGeom prst="ellipse">
            <a:avLst/>
          </a:prstGeom>
          <a:solidFill>
            <a:srgbClr val="002060"/>
          </a:solidFill>
          <a:ln/>
          <a:effectLst>
            <a:outerShdw blurRad="152400" dist="50800" dir="5400000" algn="bl" rotWithShape="0">
              <a:srgbClr val="1A2A4A">
                <a:alpha val="25000"/>
              </a:srgbClr>
            </a:outerShdw>
          </a:effectLst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2416" y="3611880"/>
            <a:ext cx="420624" cy="42062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892808" y="3319272"/>
            <a:ext cx="3108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Tran Thi Anh Thu (2023)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5093208" y="3300984"/>
            <a:ext cx="6211519" cy="10424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 equips students with disciplinary knowledge and effective learning strategies, and builds civic responsibility while strengthening institutional effectiveness and social impact.</a:t>
            </a:r>
            <a:endParaRPr lang="en-US" dirty="0"/>
          </a:p>
        </p:txBody>
      </p:sp>
      <p:sp>
        <p:nvSpPr>
          <p:cNvPr id="14" name="Shape 10"/>
          <p:cNvSpPr/>
          <p:nvPr/>
        </p:nvSpPr>
        <p:spPr>
          <a:xfrm>
            <a:off x="566928" y="4672584"/>
            <a:ext cx="11057839" cy="13716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8E2EF"/>
            </a:solidFill>
            <a:prstDash val="solid"/>
          </a:ln>
          <a:effectLst>
            <a:outerShdw blurRad="114300" dist="38100" dir="5400000" algn="bl" rotWithShape="0">
              <a:srgbClr val="9BB0C9">
                <a:alpha val="35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86968" y="4992624"/>
            <a:ext cx="731520" cy="731520"/>
          </a:xfrm>
          <a:prstGeom prst="ellipse">
            <a:avLst/>
          </a:prstGeom>
          <a:solidFill>
            <a:srgbClr val="002060"/>
          </a:solidFill>
          <a:ln/>
          <a:effectLst>
            <a:outerShdw blurRad="152400" dist="50800" dir="5400000" algn="bl" rotWithShape="0">
              <a:srgbClr val="1A2A4A">
                <a:alpha val="25000"/>
              </a:srgbClr>
            </a:outerShdw>
          </a:effectLst>
        </p:spPr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2416" y="5148072"/>
            <a:ext cx="420624" cy="42062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892808" y="4855464"/>
            <a:ext cx="3108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Bui Thi Ngoc Oanh (2023)</a:t>
            </a:r>
            <a:endParaRPr lang="en-US" sz="1600" dirty="0"/>
          </a:p>
        </p:txBody>
      </p:sp>
      <p:sp>
        <p:nvSpPr>
          <p:cNvPr id="18" name="Text 13"/>
          <p:cNvSpPr/>
          <p:nvPr/>
        </p:nvSpPr>
        <p:spPr>
          <a:xfrm>
            <a:off x="5093208" y="4837176"/>
            <a:ext cx="6211519" cy="10424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 boosts writing skills alongside soft skills: communication, information searching, planning, teamwork, analysis &amp; synthesis, and IT skills.</a:t>
            </a:r>
            <a:endParaRPr lang="en-US" dirty="0"/>
          </a:p>
        </p:txBody>
      </p:sp>
      <p:sp>
        <p:nvSpPr>
          <p:cNvPr id="19" name="Text 14"/>
          <p:cNvSpPr/>
          <p:nvPr/>
        </p:nvSpPr>
        <p:spPr>
          <a:xfrm>
            <a:off x="566928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9AA6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Service-Learning Project  ·  Nha Trang University</a:t>
            </a:r>
            <a:endParaRPr lang="en-US" sz="850" dirty="0"/>
          </a:p>
        </p:txBody>
      </p:sp>
      <p:sp>
        <p:nvSpPr>
          <p:cNvPr id="20" name="Text 15"/>
          <p:cNvSpPr/>
          <p:nvPr/>
        </p:nvSpPr>
        <p:spPr>
          <a:xfrm>
            <a:off x="11002975" y="6473952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6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EEF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LITERATURE REVIEW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640080"/>
            <a:ext cx="1105783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Reported Implementation Challenges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66928" y="1481328"/>
            <a:ext cx="1105783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2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 Thi Thanh Hue (2021) </a:t>
            </a:r>
            <a:r>
              <a:rPr lang="en-US" sz="1500" i="1" dirty="0">
                <a:solidFill>
                  <a:srgbClr val="6B76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identified two major challenges in SL implementation: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66928" y="2103120"/>
            <a:ext cx="5300320" cy="329184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8E2EF"/>
            </a:solidFill>
            <a:prstDash val="solid"/>
          </a:ln>
          <a:effectLst>
            <a:outerShdw blurRad="114300" dist="38100" dir="5400000" algn="bl" rotWithShape="0">
              <a:srgbClr val="9BB0C9">
                <a:alpha val="35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4678528" y="2286000"/>
            <a:ext cx="1005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4000" b="1" dirty="0">
                <a:solidFill>
                  <a:srgbClr val="E7EDF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4000" dirty="0"/>
          </a:p>
        </p:txBody>
      </p:sp>
      <p:sp>
        <p:nvSpPr>
          <p:cNvPr id="7" name="Shape 5"/>
          <p:cNvSpPr/>
          <p:nvPr/>
        </p:nvSpPr>
        <p:spPr>
          <a:xfrm>
            <a:off x="932688" y="2487168"/>
            <a:ext cx="877824" cy="877824"/>
          </a:xfrm>
          <a:prstGeom prst="ellipse">
            <a:avLst/>
          </a:prstGeom>
          <a:solidFill>
            <a:srgbClr val="2E75B6"/>
          </a:solidFill>
          <a:ln/>
          <a:effectLst>
            <a:outerShdw blurRad="152400" dist="50800" dir="5400000" algn="bl" rotWithShape="0">
              <a:srgbClr val="1A2A4A">
                <a:alpha val="25000"/>
              </a:srgbClr>
            </a:outerShdw>
          </a:effectLst>
        </p:spPr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0140" y="2674620"/>
            <a:ext cx="502920" cy="50292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950976" y="3520440"/>
            <a:ext cx="456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Organizational Demands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978408" y="4069080"/>
            <a:ext cx="4477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Coordinating effective communication among community partners, universities, and students.</a:t>
            </a:r>
            <a:endParaRPr lang="en-US" dirty="0"/>
          </a:p>
        </p:txBody>
      </p:sp>
      <p:sp>
        <p:nvSpPr>
          <p:cNvPr id="11" name="Shape 8"/>
          <p:cNvSpPr/>
          <p:nvPr/>
        </p:nvSpPr>
        <p:spPr>
          <a:xfrm>
            <a:off x="6324448" y="2103120"/>
            <a:ext cx="5300320" cy="329184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8E2EF"/>
            </a:solidFill>
            <a:prstDash val="solid"/>
          </a:ln>
          <a:effectLst>
            <a:outerShdw blurRad="114300" dist="38100" dir="5400000" algn="bl" rotWithShape="0">
              <a:srgbClr val="9BB0C9">
                <a:alpha val="35000"/>
              </a:srgbClr>
            </a:outerShdw>
          </a:effectLst>
        </p:spPr>
      </p:sp>
      <p:sp>
        <p:nvSpPr>
          <p:cNvPr id="12" name="Text 9"/>
          <p:cNvSpPr/>
          <p:nvPr/>
        </p:nvSpPr>
        <p:spPr>
          <a:xfrm>
            <a:off x="10436047" y="2286000"/>
            <a:ext cx="1005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4000" b="1" dirty="0">
                <a:solidFill>
                  <a:srgbClr val="E7EDF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4000" dirty="0"/>
          </a:p>
        </p:txBody>
      </p:sp>
      <p:sp>
        <p:nvSpPr>
          <p:cNvPr id="13" name="Shape 10"/>
          <p:cNvSpPr/>
          <p:nvPr/>
        </p:nvSpPr>
        <p:spPr>
          <a:xfrm>
            <a:off x="6690208" y="2487168"/>
            <a:ext cx="877824" cy="877824"/>
          </a:xfrm>
          <a:prstGeom prst="ellipse">
            <a:avLst/>
          </a:prstGeom>
          <a:solidFill>
            <a:srgbClr val="E0A93B"/>
          </a:solidFill>
          <a:ln/>
          <a:effectLst>
            <a:outerShdw blurRad="152400" dist="50800" dir="5400000" algn="bl" rotWithShape="0">
              <a:srgbClr val="1A2A4A">
                <a:alpha val="25000"/>
              </a:srgbClr>
            </a:outerShdw>
          </a:effectLst>
        </p:spPr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7660" y="2674620"/>
            <a:ext cx="502920" cy="50292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6708496" y="3520440"/>
            <a:ext cx="456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Meaningful Participation</a:t>
            </a:r>
            <a:endParaRPr lang="en-US" sz="1900" dirty="0"/>
          </a:p>
        </p:txBody>
      </p:sp>
      <p:sp>
        <p:nvSpPr>
          <p:cNvPr id="16" name="Text 12"/>
          <p:cNvSpPr/>
          <p:nvPr/>
        </p:nvSpPr>
        <p:spPr>
          <a:xfrm>
            <a:off x="6735928" y="4069080"/>
            <a:ext cx="4477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Ensuring genuine collaboration among all stakeholders throughout the implementation process.</a:t>
            </a:r>
            <a:endParaRPr lang="en-US" dirty="0"/>
          </a:p>
        </p:txBody>
      </p:sp>
      <p:sp>
        <p:nvSpPr>
          <p:cNvPr id="17" name="Text 13"/>
          <p:cNvSpPr/>
          <p:nvPr/>
        </p:nvSpPr>
        <p:spPr>
          <a:xfrm>
            <a:off x="566928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9AA6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Service-Learning Project  ·  Nha Trang University</a:t>
            </a:r>
            <a:endParaRPr lang="en-US" sz="850" dirty="0"/>
          </a:p>
        </p:txBody>
      </p:sp>
      <p:sp>
        <p:nvSpPr>
          <p:cNvPr id="18" name="Text 14"/>
          <p:cNvSpPr/>
          <p:nvPr/>
        </p:nvSpPr>
        <p:spPr>
          <a:xfrm>
            <a:off x="11002975" y="6473952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6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B1E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18320" y="-1554480"/>
            <a:ext cx="4572000" cy="4572000"/>
          </a:xfrm>
          <a:prstGeom prst="ellipse">
            <a:avLst/>
          </a:prstGeom>
          <a:solidFill>
            <a:srgbClr val="18376E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607040" y="4663440"/>
            <a:ext cx="3108960" cy="3108960"/>
          </a:xfrm>
          <a:prstGeom prst="ellipse">
            <a:avLst/>
          </a:prstGeom>
          <a:solidFill>
            <a:srgbClr val="18376E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1417320"/>
            <a:ext cx="292608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0" b="1" dirty="0">
                <a:solidFill>
                  <a:srgbClr val="E0A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15000" dirty="0"/>
          </a:p>
        </p:txBody>
      </p:sp>
      <p:sp>
        <p:nvSpPr>
          <p:cNvPr id="5" name="Text 3"/>
          <p:cNvSpPr/>
          <p:nvPr/>
        </p:nvSpPr>
        <p:spPr>
          <a:xfrm>
            <a:off x="621792" y="3310128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500" dirty="0">
                <a:solidFill>
                  <a:srgbClr val="AFC6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66928" y="3611880"/>
            <a:ext cx="75895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Methodology</a:t>
            </a:r>
            <a:endParaRPr lang="en-US" sz="4000" dirty="0"/>
          </a:p>
        </p:txBody>
      </p:sp>
      <p:sp>
        <p:nvSpPr>
          <p:cNvPr id="7" name="Shape 5"/>
          <p:cNvSpPr/>
          <p:nvPr/>
        </p:nvSpPr>
        <p:spPr>
          <a:xfrm>
            <a:off x="566928" y="5806440"/>
            <a:ext cx="822960" cy="109728"/>
          </a:xfrm>
          <a:prstGeom prst="roundRect">
            <a:avLst>
              <a:gd name="adj" fmla="val 50000"/>
            </a:avLst>
          </a:prstGeom>
          <a:solidFill>
            <a:srgbClr val="24417A"/>
          </a:solidFill>
          <a:ln/>
        </p:spPr>
      </p:sp>
      <p:sp>
        <p:nvSpPr>
          <p:cNvPr id="8" name="Text 6"/>
          <p:cNvSpPr/>
          <p:nvPr/>
        </p:nvSpPr>
        <p:spPr>
          <a:xfrm>
            <a:off x="566928" y="5971032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6E86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1645920" y="5806440"/>
            <a:ext cx="822960" cy="109728"/>
          </a:xfrm>
          <a:prstGeom prst="roundRect">
            <a:avLst>
              <a:gd name="adj" fmla="val 50000"/>
            </a:avLst>
          </a:prstGeom>
          <a:solidFill>
            <a:srgbClr val="24417A"/>
          </a:solidFill>
          <a:ln/>
        </p:spPr>
      </p:sp>
      <p:sp>
        <p:nvSpPr>
          <p:cNvPr id="10" name="Text 8"/>
          <p:cNvSpPr/>
          <p:nvPr/>
        </p:nvSpPr>
        <p:spPr>
          <a:xfrm>
            <a:off x="1645920" y="5971032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6E86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2724912" y="5806440"/>
            <a:ext cx="822960" cy="109728"/>
          </a:xfrm>
          <a:prstGeom prst="roundRect">
            <a:avLst>
              <a:gd name="adj" fmla="val 50000"/>
            </a:avLst>
          </a:prstGeom>
          <a:solidFill>
            <a:srgbClr val="E0A93B"/>
          </a:solidFill>
          <a:ln/>
        </p:spPr>
      </p:sp>
      <p:sp>
        <p:nvSpPr>
          <p:cNvPr id="12" name="Text 10"/>
          <p:cNvSpPr/>
          <p:nvPr/>
        </p:nvSpPr>
        <p:spPr>
          <a:xfrm>
            <a:off x="2724912" y="5971032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E0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803904" y="5806440"/>
            <a:ext cx="822960" cy="109728"/>
          </a:xfrm>
          <a:prstGeom prst="roundRect">
            <a:avLst>
              <a:gd name="adj" fmla="val 50000"/>
            </a:avLst>
          </a:prstGeom>
          <a:solidFill>
            <a:srgbClr val="24417A"/>
          </a:solidFill>
          <a:ln/>
        </p:spPr>
      </p:sp>
      <p:sp>
        <p:nvSpPr>
          <p:cNvPr id="14" name="Text 12"/>
          <p:cNvSpPr/>
          <p:nvPr/>
        </p:nvSpPr>
        <p:spPr>
          <a:xfrm>
            <a:off x="3803904" y="5971032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6E86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882896" y="5806440"/>
            <a:ext cx="822960" cy="109728"/>
          </a:xfrm>
          <a:prstGeom prst="roundRect">
            <a:avLst>
              <a:gd name="adj" fmla="val 50000"/>
            </a:avLst>
          </a:prstGeom>
          <a:solidFill>
            <a:srgbClr val="24417A"/>
          </a:solidFill>
          <a:ln/>
        </p:spPr>
      </p:sp>
      <p:sp>
        <p:nvSpPr>
          <p:cNvPr id="16" name="Text 14"/>
          <p:cNvSpPr/>
          <p:nvPr/>
        </p:nvSpPr>
        <p:spPr>
          <a:xfrm>
            <a:off x="4882896" y="5971032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6E86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566928" y="4709160"/>
            <a:ext cx="8686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AFC6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Mixed-methods research design combining qualitative and quantitative data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EEF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METHODOLOGY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640080"/>
            <a:ext cx="1105783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Research Participants (N = 113)</a:t>
            </a:r>
            <a:endParaRPr lang="en-US" sz="2900" dirty="0"/>
          </a:p>
        </p:txBody>
      </p:sp>
      <p:graphicFrame>
        <p:nvGraphicFramePr>
          <p:cNvPr id="1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0793086"/>
              </p:ext>
            </p:extLst>
          </p:nvPr>
        </p:nvGraphicFramePr>
        <p:xfrm>
          <a:off x="566928" y="1965960"/>
          <a:ext cx="11073384" cy="3310128"/>
        </p:xfrm>
        <a:graphic>
          <a:graphicData uri="http://schemas.openxmlformats.org/drawingml/2006/table">
            <a:tbl>
              <a:tblPr/>
              <a:tblGrid>
                <a:gridCol w="3566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924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69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Student Group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Cohort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Sample Size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Project Role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Experimental Class (63NNA-6)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C25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Sophomores (K63)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b="1" dirty="0">
                          <a:solidFill>
                            <a:srgbClr val="1C25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b="1" dirty="0">
                          <a:solidFill>
                            <a:srgbClr val="C68F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Mentors / Instructors (Givers)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Traditional Class (63NNA-7)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C25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Sophomores (K63)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b="1" dirty="0">
                          <a:solidFill>
                            <a:srgbClr val="1C25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C25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Control Group (No SL treatment)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Freshmen Class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C25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Freshmen (K64)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b="1" dirty="0">
                          <a:solidFill>
                            <a:srgbClr val="1C25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b="1" dirty="0">
                          <a:solidFill>
                            <a:srgbClr val="2E75B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Mentees / Beneficiaries (Receivers)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66928" y="5623560"/>
            <a:ext cx="1105783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C68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Givers </a:t>
            </a:r>
            <a:r>
              <a:rPr lang="en-US" sz="1250" dirty="0">
                <a:solidFill>
                  <a:srgbClr val="6B76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 mentoring  ·  </a:t>
            </a:r>
            <a:r>
              <a:rPr lang="en-US" sz="1250" b="1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Receivers </a:t>
            </a:r>
            <a:r>
              <a:rPr lang="en-US" sz="1250" dirty="0">
                <a:solidFill>
                  <a:srgbClr val="6B76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benefit from it  ·  </a:t>
            </a:r>
            <a:r>
              <a:rPr lang="en-US" sz="1250" b="1" dirty="0">
                <a:solidFill>
                  <a:srgbClr val="002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 </a:t>
            </a:r>
            <a:r>
              <a:rPr lang="en-US" sz="1250" dirty="0">
                <a:solidFill>
                  <a:srgbClr val="6B76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receives no SL treatment</a:t>
            </a:r>
            <a:endParaRPr lang="en-US" sz="1250" dirty="0"/>
          </a:p>
        </p:txBody>
      </p:sp>
      <p:sp>
        <p:nvSpPr>
          <p:cNvPr id="6" name="Text 3"/>
          <p:cNvSpPr/>
          <p:nvPr/>
        </p:nvSpPr>
        <p:spPr>
          <a:xfrm>
            <a:off x="566928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9AA6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Service-Learning Project  ·  Nha Trang University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11002975" y="6473952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6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EEF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METHODOLOGY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640080"/>
            <a:ext cx="1105783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Project Timeline &amp; Workflow</a:t>
            </a:r>
            <a:endParaRPr lang="en-US" sz="2900" dirty="0"/>
          </a:p>
        </p:txBody>
      </p:sp>
      <p:sp>
        <p:nvSpPr>
          <p:cNvPr id="4" name="Shape 2"/>
          <p:cNvSpPr/>
          <p:nvPr/>
        </p:nvSpPr>
        <p:spPr>
          <a:xfrm>
            <a:off x="1811998" y="2651760"/>
            <a:ext cx="8567699" cy="0"/>
          </a:xfrm>
          <a:prstGeom prst="line">
            <a:avLst/>
          </a:prstGeom>
          <a:noFill/>
          <a:ln w="25400">
            <a:solidFill>
              <a:srgbClr val="D8E2EF"/>
            </a:solidFill>
            <a:prstDash val="dash"/>
          </a:ln>
        </p:spPr>
      </p:sp>
      <p:sp>
        <p:nvSpPr>
          <p:cNvPr id="5" name="Shape 3"/>
          <p:cNvSpPr/>
          <p:nvPr/>
        </p:nvSpPr>
        <p:spPr>
          <a:xfrm>
            <a:off x="1309078" y="2148840"/>
            <a:ext cx="1005840" cy="1005840"/>
          </a:xfrm>
          <a:prstGeom prst="ellipse">
            <a:avLst/>
          </a:prstGeom>
          <a:solidFill>
            <a:srgbClr val="002060"/>
          </a:solidFill>
          <a:ln w="38100">
            <a:solidFill>
              <a:srgbClr val="FFFFFF"/>
            </a:solidFill>
            <a:prstDash val="solid"/>
          </a:ln>
          <a:effectLst>
            <a:outerShdw blurRad="152400" dist="50800" dir="5400000" algn="bl" rotWithShape="0">
              <a:srgbClr val="1A2A4A">
                <a:alpha val="25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1309078" y="2148840"/>
            <a:ext cx="1005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3400" dirty="0"/>
          </a:p>
        </p:txBody>
      </p:sp>
      <p:sp>
        <p:nvSpPr>
          <p:cNvPr id="7" name="Shape 5"/>
          <p:cNvSpPr/>
          <p:nvPr/>
        </p:nvSpPr>
        <p:spPr>
          <a:xfrm>
            <a:off x="566928" y="3383280"/>
            <a:ext cx="2490140" cy="1874520"/>
          </a:xfrm>
          <a:prstGeom prst="roundRect">
            <a:avLst>
              <a:gd name="adj" fmla="val 5854"/>
            </a:avLst>
          </a:prstGeom>
          <a:solidFill>
            <a:srgbClr val="FFFFFF"/>
          </a:solidFill>
          <a:ln w="12700">
            <a:solidFill>
              <a:srgbClr val="D8E2EF"/>
            </a:solidFill>
            <a:prstDash val="solid"/>
          </a:ln>
          <a:effectLst>
            <a:outerShdw blurRad="114300" dist="38100" dir="5400000" algn="bl" rotWithShape="0">
              <a:srgbClr val="9BB0C9">
                <a:alpha val="35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658368" y="3566160"/>
            <a:ext cx="23072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Week 1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749808" y="4069080"/>
            <a:ext cx="21243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Orientation &amp; 1-to-1 peer matching.</a:t>
            </a:r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4164978" y="2148840"/>
            <a:ext cx="1005840" cy="1005840"/>
          </a:xfrm>
          <a:prstGeom prst="ellipse">
            <a:avLst/>
          </a:prstGeom>
          <a:solidFill>
            <a:srgbClr val="002060"/>
          </a:solidFill>
          <a:ln w="38100">
            <a:solidFill>
              <a:srgbClr val="FFFFFF"/>
            </a:solidFill>
            <a:prstDash val="solid"/>
          </a:ln>
          <a:effectLst>
            <a:outerShdw blurRad="152400" dist="50800" dir="5400000" algn="bl" rotWithShape="0">
              <a:srgbClr val="1A2A4A">
                <a:alpha val="25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4164978" y="2148840"/>
            <a:ext cx="1005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3400" dirty="0"/>
          </a:p>
        </p:txBody>
      </p:sp>
      <p:sp>
        <p:nvSpPr>
          <p:cNvPr id="12" name="Shape 10"/>
          <p:cNvSpPr/>
          <p:nvPr/>
        </p:nvSpPr>
        <p:spPr>
          <a:xfrm>
            <a:off x="3422828" y="3383280"/>
            <a:ext cx="2490140" cy="1874520"/>
          </a:xfrm>
          <a:prstGeom prst="roundRect">
            <a:avLst>
              <a:gd name="adj" fmla="val 5854"/>
            </a:avLst>
          </a:prstGeom>
          <a:solidFill>
            <a:srgbClr val="FFFFFF"/>
          </a:solidFill>
          <a:ln w="12700">
            <a:solidFill>
              <a:srgbClr val="D8E2EF"/>
            </a:solidFill>
            <a:prstDash val="solid"/>
          </a:ln>
          <a:effectLst>
            <a:outerShdw blurRad="114300" dist="38100" dir="5400000" algn="bl" rotWithShape="0">
              <a:srgbClr val="9BB0C9">
                <a:alpha val="35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3514268" y="3566160"/>
            <a:ext cx="23072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Weeks 2-4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3605708" y="4069080"/>
            <a:ext cx="21243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Teaching 2 hours/week on paragraph types.</a:t>
            </a:r>
            <a:endParaRPr lang="en-US" dirty="0"/>
          </a:p>
        </p:txBody>
      </p:sp>
      <p:sp>
        <p:nvSpPr>
          <p:cNvPr id="15" name="Shape 13"/>
          <p:cNvSpPr/>
          <p:nvPr/>
        </p:nvSpPr>
        <p:spPr>
          <a:xfrm>
            <a:off x="7020878" y="2148840"/>
            <a:ext cx="1005840" cy="1005840"/>
          </a:xfrm>
          <a:prstGeom prst="ellipse">
            <a:avLst/>
          </a:prstGeom>
          <a:solidFill>
            <a:srgbClr val="002060"/>
          </a:solidFill>
          <a:ln w="38100">
            <a:solidFill>
              <a:srgbClr val="FFFFFF"/>
            </a:solidFill>
            <a:prstDash val="solid"/>
          </a:ln>
          <a:effectLst>
            <a:outerShdw blurRad="152400" dist="50800" dir="5400000" algn="bl" rotWithShape="0">
              <a:srgbClr val="1A2A4A">
                <a:alpha val="25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7020878" y="2148840"/>
            <a:ext cx="1005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3400" dirty="0"/>
          </a:p>
        </p:txBody>
      </p:sp>
      <p:sp>
        <p:nvSpPr>
          <p:cNvPr id="17" name="Shape 15"/>
          <p:cNvSpPr/>
          <p:nvPr/>
        </p:nvSpPr>
        <p:spPr>
          <a:xfrm>
            <a:off x="6278728" y="3383280"/>
            <a:ext cx="2490140" cy="1874520"/>
          </a:xfrm>
          <a:prstGeom prst="roundRect">
            <a:avLst>
              <a:gd name="adj" fmla="val 5854"/>
            </a:avLst>
          </a:prstGeom>
          <a:solidFill>
            <a:srgbClr val="FFFFFF"/>
          </a:solidFill>
          <a:ln w="12700">
            <a:solidFill>
              <a:srgbClr val="D8E2EF"/>
            </a:solidFill>
            <a:prstDash val="solid"/>
          </a:ln>
          <a:effectLst>
            <a:outerShdw blurRad="114300" dist="38100" dir="5400000" algn="bl" rotWithShape="0">
              <a:srgbClr val="9BB0C9">
                <a:alpha val="35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6370168" y="3566160"/>
            <a:ext cx="23072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Week 11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6461608" y="4069080"/>
            <a:ext cx="21243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task reviews (teaching videos to Google Doc) &amp; reflections.</a:t>
            </a:r>
            <a:endParaRPr lang="en-US" dirty="0"/>
          </a:p>
        </p:txBody>
      </p:sp>
      <p:sp>
        <p:nvSpPr>
          <p:cNvPr id="20" name="Shape 18"/>
          <p:cNvSpPr/>
          <p:nvPr/>
        </p:nvSpPr>
        <p:spPr>
          <a:xfrm>
            <a:off x="9876777" y="2148840"/>
            <a:ext cx="1005840" cy="1005840"/>
          </a:xfrm>
          <a:prstGeom prst="ellipse">
            <a:avLst/>
          </a:prstGeom>
          <a:solidFill>
            <a:srgbClr val="E0A93B"/>
          </a:solidFill>
          <a:ln w="38100">
            <a:solidFill>
              <a:srgbClr val="FFFFFF"/>
            </a:solidFill>
            <a:prstDash val="solid"/>
          </a:ln>
          <a:effectLst>
            <a:outerShdw blurRad="152400" dist="50800" dir="5400000" algn="bl" rotWithShape="0">
              <a:srgbClr val="1A2A4A">
                <a:alpha val="25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9876777" y="2148840"/>
            <a:ext cx="1005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3400" dirty="0"/>
          </a:p>
        </p:txBody>
      </p:sp>
      <p:sp>
        <p:nvSpPr>
          <p:cNvPr id="22" name="Shape 20"/>
          <p:cNvSpPr/>
          <p:nvPr/>
        </p:nvSpPr>
        <p:spPr>
          <a:xfrm>
            <a:off x="9134627" y="3383280"/>
            <a:ext cx="2490140" cy="1874520"/>
          </a:xfrm>
          <a:prstGeom prst="roundRect">
            <a:avLst>
              <a:gd name="adj" fmla="val 5854"/>
            </a:avLst>
          </a:prstGeom>
          <a:solidFill>
            <a:srgbClr val="FFFFFF"/>
          </a:solidFill>
          <a:ln w="12700">
            <a:solidFill>
              <a:srgbClr val="D8E2EF"/>
            </a:solidFill>
            <a:prstDash val="solid"/>
          </a:ln>
          <a:effectLst>
            <a:outerShdw blurRad="114300" dist="38100" dir="5400000" algn="bl" rotWithShape="0">
              <a:srgbClr val="9BB0C9">
                <a:alpha val="35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9226067" y="3566160"/>
            <a:ext cx="23072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C68F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Post-Project</a:t>
            </a:r>
            <a:endParaRPr lang="en-US" sz="1700" dirty="0"/>
          </a:p>
        </p:txBody>
      </p:sp>
      <p:sp>
        <p:nvSpPr>
          <p:cNvPr id="24" name="Text 22"/>
          <p:cNvSpPr/>
          <p:nvPr/>
        </p:nvSpPr>
        <p:spPr>
          <a:xfrm>
            <a:off x="9317507" y="4069080"/>
            <a:ext cx="21243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exams &amp; online survey</a:t>
            </a:r>
            <a:r>
              <a:rPr lang="en-US" sz="1350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350" dirty="0"/>
          </a:p>
        </p:txBody>
      </p:sp>
      <p:sp>
        <p:nvSpPr>
          <p:cNvPr id="25" name="Text 23"/>
          <p:cNvSpPr/>
          <p:nvPr/>
        </p:nvSpPr>
        <p:spPr>
          <a:xfrm>
            <a:off x="566928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9AA6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Service-Learning Project  ·  Nha Trang University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11002975" y="6473952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6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EEF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METHODOLOGY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640080"/>
            <a:ext cx="1105783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Instructional &amp; Quality Control Tasks</a:t>
            </a:r>
            <a:endParaRPr lang="en-US" sz="2900" dirty="0"/>
          </a:p>
        </p:txBody>
      </p:sp>
      <p:sp>
        <p:nvSpPr>
          <p:cNvPr id="4" name="Shape 2"/>
          <p:cNvSpPr/>
          <p:nvPr/>
        </p:nvSpPr>
        <p:spPr>
          <a:xfrm>
            <a:off x="566928" y="1645920"/>
            <a:ext cx="5300320" cy="429768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D8E2EF"/>
            </a:solidFill>
            <a:prstDash val="solid"/>
          </a:ln>
          <a:effectLst>
            <a:outerShdw blurRad="114300" dist="38100" dir="5400000" algn="bl" rotWithShape="0">
              <a:srgbClr val="9BB0C9">
                <a:alpha val="3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86968" y="1947672"/>
            <a:ext cx="731520" cy="731520"/>
          </a:xfrm>
          <a:prstGeom prst="ellipse">
            <a:avLst/>
          </a:prstGeom>
          <a:solidFill>
            <a:srgbClr val="2E75B6"/>
          </a:solidFill>
          <a:ln/>
          <a:effectLst>
            <a:outerShdw blurRad="152400" dist="50800" dir="5400000" algn="bl" rotWithShape="0">
              <a:srgbClr val="1A2A4A">
                <a:alpha val="25000"/>
              </a:srgbClr>
            </a:outerShdw>
          </a:effectLst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416" y="2103120"/>
            <a:ext cx="420624" cy="42062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09928" y="1947672"/>
            <a:ext cx="3928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Mentoring Contents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932688" y="2834640"/>
            <a:ext cx="456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K63 Mentors designed slide presentations to explain: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978408" y="3337560"/>
            <a:ext cx="44773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Process, narrative, and descriptive paragraph structures.</a:t>
            </a:r>
            <a:endParaRPr lang="en-US" sz="1700" dirty="0"/>
          </a:p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Vocabulary enrichment and concrete examples, requiring freshmen to write paragraphs.</a:t>
            </a:r>
            <a:endParaRPr lang="en-US" sz="1700" dirty="0"/>
          </a:p>
          <a:p>
            <a:pPr marL="203200" indent="-203200">
              <a:buSzPct val="100000"/>
              <a:buChar char="•"/>
            </a:pPr>
            <a:r>
              <a:rPr lang="en-US" sz="1700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Providing feedback and error-correction on K64 tasks.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6324448" y="1645920"/>
            <a:ext cx="5300320" cy="429768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D8E2EF"/>
            </a:solidFill>
            <a:prstDash val="solid"/>
          </a:ln>
          <a:effectLst>
            <a:outerShdw blurRad="114300" dist="38100" dir="5400000" algn="bl" rotWithShape="0">
              <a:srgbClr val="9BB0C9">
                <a:alpha val="35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6644488" y="1947672"/>
            <a:ext cx="731520" cy="731520"/>
          </a:xfrm>
          <a:prstGeom prst="ellipse">
            <a:avLst/>
          </a:prstGeom>
          <a:solidFill>
            <a:srgbClr val="E0A93B"/>
          </a:solidFill>
          <a:ln/>
          <a:effectLst>
            <a:outerShdw blurRad="152400" dist="50800" dir="5400000" algn="bl" rotWithShape="0">
              <a:srgbClr val="1A2A4A">
                <a:alpha val="25000"/>
              </a:srgbClr>
            </a:outerShdw>
          </a:effectLst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9936" y="2103120"/>
            <a:ext cx="420624" cy="420624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7467448" y="1947672"/>
            <a:ext cx="3928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Quality Monitoring</a:t>
            </a:r>
            <a:endParaRPr lang="en-US" sz="1800" dirty="0"/>
          </a:p>
        </p:txBody>
      </p:sp>
      <p:sp>
        <p:nvSpPr>
          <p:cNvPr id="14" name="Text 10"/>
          <p:cNvSpPr/>
          <p:nvPr/>
        </p:nvSpPr>
        <p:spPr>
          <a:xfrm>
            <a:off x="6690208" y="2834640"/>
            <a:ext cx="456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68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Strict accountability measures were enforced:</a:t>
            </a:r>
            <a:endParaRPr lang="en-US" sz="1350" dirty="0"/>
          </a:p>
        </p:txBody>
      </p:sp>
      <p:sp>
        <p:nvSpPr>
          <p:cNvPr id="15" name="Text 11"/>
          <p:cNvSpPr/>
          <p:nvPr/>
        </p:nvSpPr>
        <p:spPr>
          <a:xfrm>
            <a:off x="6735928" y="3337560"/>
            <a:ext cx="44773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mentoring sessions were video-recorded.</a:t>
            </a:r>
            <a:endParaRPr lang="en-US" sz="1700" dirty="0"/>
          </a:p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Videos submitted into Google Drive folders.</a:t>
            </a:r>
            <a:endParaRPr lang="en-US" sz="1700" dirty="0"/>
          </a:p>
          <a:p>
            <a:pPr marL="203200" indent="-203200">
              <a:buSzPct val="100000"/>
              <a:buChar char="•"/>
            </a:pPr>
            <a:r>
              <a:rPr lang="en-US" sz="1700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Periodic track monitoring by the instructor.</a:t>
            </a:r>
            <a:endParaRPr lang="en-US" sz="1700" dirty="0"/>
          </a:p>
        </p:txBody>
      </p:sp>
      <p:sp>
        <p:nvSpPr>
          <p:cNvPr id="16" name="Text 12"/>
          <p:cNvSpPr/>
          <p:nvPr/>
        </p:nvSpPr>
        <p:spPr>
          <a:xfrm>
            <a:off x="566928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9AA6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Service-Learning Project  ·  Nha Trang University</a:t>
            </a:r>
            <a:endParaRPr lang="en-US" sz="850" dirty="0"/>
          </a:p>
        </p:txBody>
      </p:sp>
      <p:sp>
        <p:nvSpPr>
          <p:cNvPr id="17" name="Text 13"/>
          <p:cNvSpPr/>
          <p:nvPr/>
        </p:nvSpPr>
        <p:spPr>
          <a:xfrm>
            <a:off x="11002975" y="6473952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6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EEF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METHODOLOGY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640080"/>
            <a:ext cx="1105783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Data Collection Instruments</a:t>
            </a:r>
            <a:endParaRPr lang="en-US" sz="2900" dirty="0"/>
          </a:p>
        </p:txBody>
      </p:sp>
      <p:sp>
        <p:nvSpPr>
          <p:cNvPr id="4" name="Shape 2"/>
          <p:cNvSpPr/>
          <p:nvPr/>
        </p:nvSpPr>
        <p:spPr>
          <a:xfrm>
            <a:off x="566928" y="1737360"/>
            <a:ext cx="3472586" cy="3977640"/>
          </a:xfrm>
          <a:prstGeom prst="roundRect">
            <a:avLst>
              <a:gd name="adj" fmla="val 3160"/>
            </a:avLst>
          </a:prstGeom>
          <a:solidFill>
            <a:srgbClr val="FFFFFF"/>
          </a:solidFill>
          <a:ln w="12700">
            <a:solidFill>
              <a:srgbClr val="D8E2EF"/>
            </a:solidFill>
            <a:prstDash val="solid"/>
          </a:ln>
          <a:effectLst>
            <a:outerShdw blurRad="114300" dist="38100" dir="5400000" algn="bl" rotWithShape="0">
              <a:srgbClr val="9BB0C9">
                <a:alpha val="3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846021" y="2121408"/>
            <a:ext cx="914400" cy="914400"/>
          </a:xfrm>
          <a:prstGeom prst="ellipse">
            <a:avLst/>
          </a:prstGeom>
          <a:solidFill>
            <a:srgbClr val="002060"/>
          </a:solidFill>
          <a:ln/>
          <a:effectLst>
            <a:outerShdw blurRad="152400" dist="50800" dir="5400000" algn="bl" rotWithShape="0">
              <a:srgbClr val="1A2A4A">
                <a:alpha val="25000"/>
              </a:srgbClr>
            </a:outerShdw>
          </a:effectLst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7189" y="2322576"/>
            <a:ext cx="512064" cy="51206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95528" y="3154680"/>
            <a:ext cx="301538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Quantitative Surveys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859536" y="3840480"/>
            <a:ext cx="288737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50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8-item online attitudinal questionnaires via Google Forms, administered to K63 and K64 at the end of the course.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4359554" y="1737360"/>
            <a:ext cx="3472586" cy="3977640"/>
          </a:xfrm>
          <a:prstGeom prst="roundRect">
            <a:avLst>
              <a:gd name="adj" fmla="val 3160"/>
            </a:avLst>
          </a:prstGeom>
          <a:solidFill>
            <a:srgbClr val="FFFFFF"/>
          </a:solidFill>
          <a:ln w="12700">
            <a:solidFill>
              <a:srgbClr val="D8E2EF"/>
            </a:solidFill>
            <a:prstDash val="solid"/>
          </a:ln>
          <a:effectLst>
            <a:outerShdw blurRad="114300" dist="38100" dir="5400000" algn="bl" rotWithShape="0">
              <a:srgbClr val="9BB0C9">
                <a:alpha val="35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5638648" y="2121408"/>
            <a:ext cx="914400" cy="914400"/>
          </a:xfrm>
          <a:prstGeom prst="ellipse">
            <a:avLst/>
          </a:prstGeom>
          <a:solidFill>
            <a:srgbClr val="002060"/>
          </a:solidFill>
          <a:ln/>
          <a:effectLst>
            <a:outerShdw blurRad="152400" dist="50800" dir="5400000" algn="bl" rotWithShape="0">
              <a:srgbClr val="1A2A4A">
                <a:alpha val="25000"/>
              </a:srgbClr>
            </a:outerShdw>
          </a:effectLst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9816" y="2322576"/>
            <a:ext cx="512064" cy="51206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588154" y="3154680"/>
            <a:ext cx="301538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Qualitative Interviews</a:t>
            </a:r>
            <a:endParaRPr lang="en-US" sz="1650" dirty="0"/>
          </a:p>
        </p:txBody>
      </p:sp>
      <p:sp>
        <p:nvSpPr>
          <p:cNvPr id="13" name="Text 9"/>
          <p:cNvSpPr/>
          <p:nvPr/>
        </p:nvSpPr>
        <p:spPr>
          <a:xfrm>
            <a:off x="4652162" y="3840480"/>
            <a:ext cx="288737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50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In-depth 5-10 min Google Meet semi-structured interviews with 10 random students per cohort (n = 20), transcribed and coded.</a:t>
            </a:r>
            <a:endParaRPr lang="en-US" sz="1350" dirty="0"/>
          </a:p>
        </p:txBody>
      </p:sp>
      <p:sp>
        <p:nvSpPr>
          <p:cNvPr id="14" name="Shape 10"/>
          <p:cNvSpPr/>
          <p:nvPr/>
        </p:nvSpPr>
        <p:spPr>
          <a:xfrm>
            <a:off x="8152181" y="1737360"/>
            <a:ext cx="3472586" cy="3977640"/>
          </a:xfrm>
          <a:prstGeom prst="roundRect">
            <a:avLst>
              <a:gd name="adj" fmla="val 3160"/>
            </a:avLst>
          </a:prstGeom>
          <a:solidFill>
            <a:srgbClr val="FFFFFF"/>
          </a:solidFill>
          <a:ln w="12700">
            <a:solidFill>
              <a:srgbClr val="D8E2EF"/>
            </a:solidFill>
            <a:prstDash val="solid"/>
          </a:ln>
          <a:effectLst>
            <a:outerShdw blurRad="114300" dist="38100" dir="5400000" algn="bl" rotWithShape="0">
              <a:srgbClr val="9BB0C9">
                <a:alpha val="35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431274" y="2121408"/>
            <a:ext cx="914400" cy="914400"/>
          </a:xfrm>
          <a:prstGeom prst="ellipse">
            <a:avLst/>
          </a:prstGeom>
          <a:solidFill>
            <a:srgbClr val="002060"/>
          </a:solidFill>
          <a:ln/>
          <a:effectLst>
            <a:outerShdw blurRad="152400" dist="50800" dir="5400000" algn="bl" rotWithShape="0">
              <a:srgbClr val="1A2A4A">
                <a:alpha val="25000"/>
              </a:srgbClr>
            </a:outerShdw>
          </a:effectLst>
        </p:spPr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32442" y="2322576"/>
            <a:ext cx="512064" cy="51206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380781" y="3154680"/>
            <a:ext cx="301538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Performance Analytics</a:t>
            </a:r>
            <a:endParaRPr lang="en-US" sz="1650" dirty="0"/>
          </a:p>
        </p:txBody>
      </p:sp>
      <p:sp>
        <p:nvSpPr>
          <p:cNvPr id="18" name="Text 13"/>
          <p:cNvSpPr/>
          <p:nvPr/>
        </p:nvSpPr>
        <p:spPr>
          <a:xfrm>
            <a:off x="8444789" y="3840480"/>
            <a:ext cx="288737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50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End-of-term writing final exam scores compared via SPSS v20 (Independent-samples t-test and Effect Size).</a:t>
            </a:r>
            <a:endParaRPr lang="en-US" sz="1350" dirty="0"/>
          </a:p>
        </p:txBody>
      </p:sp>
      <p:sp>
        <p:nvSpPr>
          <p:cNvPr id="19" name="Text 14"/>
          <p:cNvSpPr/>
          <p:nvPr/>
        </p:nvSpPr>
        <p:spPr>
          <a:xfrm>
            <a:off x="566928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9AA6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Service-Learning Project  ·  Nha Trang University</a:t>
            </a:r>
            <a:endParaRPr lang="en-US" sz="850" dirty="0"/>
          </a:p>
        </p:txBody>
      </p:sp>
      <p:sp>
        <p:nvSpPr>
          <p:cNvPr id="20" name="Text 15"/>
          <p:cNvSpPr/>
          <p:nvPr/>
        </p:nvSpPr>
        <p:spPr>
          <a:xfrm>
            <a:off x="11002975" y="6473952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6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B1E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18320" y="-1554480"/>
            <a:ext cx="4572000" cy="4572000"/>
          </a:xfrm>
          <a:prstGeom prst="ellipse">
            <a:avLst/>
          </a:prstGeom>
          <a:solidFill>
            <a:srgbClr val="18376E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607040" y="4663440"/>
            <a:ext cx="3108960" cy="3108960"/>
          </a:xfrm>
          <a:prstGeom prst="ellipse">
            <a:avLst/>
          </a:prstGeom>
          <a:solidFill>
            <a:srgbClr val="18376E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1417320"/>
            <a:ext cx="292608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0" b="1" dirty="0">
                <a:solidFill>
                  <a:srgbClr val="E0A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15000" dirty="0"/>
          </a:p>
        </p:txBody>
      </p:sp>
      <p:sp>
        <p:nvSpPr>
          <p:cNvPr id="5" name="Text 3"/>
          <p:cNvSpPr/>
          <p:nvPr/>
        </p:nvSpPr>
        <p:spPr>
          <a:xfrm>
            <a:off x="621792" y="3310128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500" dirty="0">
                <a:solidFill>
                  <a:srgbClr val="AFC6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4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66928" y="3611880"/>
            <a:ext cx="75895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Findings</a:t>
            </a:r>
            <a:endParaRPr lang="en-US" sz="4000" dirty="0"/>
          </a:p>
        </p:txBody>
      </p:sp>
      <p:sp>
        <p:nvSpPr>
          <p:cNvPr id="7" name="Shape 5"/>
          <p:cNvSpPr/>
          <p:nvPr/>
        </p:nvSpPr>
        <p:spPr>
          <a:xfrm>
            <a:off x="566928" y="5806440"/>
            <a:ext cx="822960" cy="109728"/>
          </a:xfrm>
          <a:prstGeom prst="roundRect">
            <a:avLst>
              <a:gd name="adj" fmla="val 50000"/>
            </a:avLst>
          </a:prstGeom>
          <a:solidFill>
            <a:srgbClr val="24417A"/>
          </a:solidFill>
          <a:ln/>
        </p:spPr>
      </p:sp>
      <p:sp>
        <p:nvSpPr>
          <p:cNvPr id="8" name="Text 6"/>
          <p:cNvSpPr/>
          <p:nvPr/>
        </p:nvSpPr>
        <p:spPr>
          <a:xfrm>
            <a:off x="566928" y="5971032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6E86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1645920" y="5806440"/>
            <a:ext cx="822960" cy="109728"/>
          </a:xfrm>
          <a:prstGeom prst="roundRect">
            <a:avLst>
              <a:gd name="adj" fmla="val 50000"/>
            </a:avLst>
          </a:prstGeom>
          <a:solidFill>
            <a:srgbClr val="24417A"/>
          </a:solidFill>
          <a:ln/>
        </p:spPr>
      </p:sp>
      <p:sp>
        <p:nvSpPr>
          <p:cNvPr id="10" name="Text 8"/>
          <p:cNvSpPr/>
          <p:nvPr/>
        </p:nvSpPr>
        <p:spPr>
          <a:xfrm>
            <a:off x="1645920" y="5971032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6E86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2724912" y="5806440"/>
            <a:ext cx="822960" cy="109728"/>
          </a:xfrm>
          <a:prstGeom prst="roundRect">
            <a:avLst>
              <a:gd name="adj" fmla="val 50000"/>
            </a:avLst>
          </a:prstGeom>
          <a:solidFill>
            <a:srgbClr val="24417A"/>
          </a:solidFill>
          <a:ln/>
        </p:spPr>
      </p:sp>
      <p:sp>
        <p:nvSpPr>
          <p:cNvPr id="12" name="Text 10"/>
          <p:cNvSpPr/>
          <p:nvPr/>
        </p:nvSpPr>
        <p:spPr>
          <a:xfrm>
            <a:off x="2724912" y="5971032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6E86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803904" y="5806440"/>
            <a:ext cx="822960" cy="109728"/>
          </a:xfrm>
          <a:prstGeom prst="roundRect">
            <a:avLst>
              <a:gd name="adj" fmla="val 50000"/>
            </a:avLst>
          </a:prstGeom>
          <a:solidFill>
            <a:srgbClr val="E0A93B"/>
          </a:solidFill>
          <a:ln/>
        </p:spPr>
      </p:sp>
      <p:sp>
        <p:nvSpPr>
          <p:cNvPr id="14" name="Text 12"/>
          <p:cNvSpPr/>
          <p:nvPr/>
        </p:nvSpPr>
        <p:spPr>
          <a:xfrm>
            <a:off x="3803904" y="5971032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E0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882896" y="5806440"/>
            <a:ext cx="822960" cy="109728"/>
          </a:xfrm>
          <a:prstGeom prst="roundRect">
            <a:avLst>
              <a:gd name="adj" fmla="val 50000"/>
            </a:avLst>
          </a:prstGeom>
          <a:solidFill>
            <a:srgbClr val="24417A"/>
          </a:solidFill>
          <a:ln/>
        </p:spPr>
      </p:sp>
      <p:sp>
        <p:nvSpPr>
          <p:cNvPr id="16" name="Text 14"/>
          <p:cNvSpPr/>
          <p:nvPr/>
        </p:nvSpPr>
        <p:spPr>
          <a:xfrm>
            <a:off x="4882896" y="5971032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6E86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566928" y="4709160"/>
            <a:ext cx="8686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AFC6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Attitudinal results, qualitative transcripts, and empirical metrics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46C7B-D29F-368C-FEEC-CDFA125F8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0D6FB95E-6987-A57C-3663-3FD6F6FAC2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5022689"/>
              </p:ext>
            </p:extLst>
          </p:nvPr>
        </p:nvGraphicFramePr>
        <p:xfrm>
          <a:off x="4597109" y="1143000"/>
          <a:ext cx="4676893" cy="4614818"/>
        </p:xfrm>
        <a:graphic>
          <a:graphicData uri="http://schemas.openxmlformats.org/drawingml/2006/table">
            <a:tbl>
              <a:tblPr firstRow="1" bandRow="1"/>
              <a:tblGrid>
                <a:gridCol w="4676893">
                  <a:extLst>
                    <a:ext uri="{9D8B030D-6E8A-4147-A177-3AD203B41FA5}">
                      <a16:colId xmlns:a16="http://schemas.microsoft.com/office/drawing/2014/main" val="1563570424"/>
                    </a:ext>
                  </a:extLst>
                </a:gridCol>
              </a:tblGrid>
              <a:tr h="782798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>
                          <a:latin typeface="+mn-lt"/>
                          <a:cs typeface="Gill Sans Light" panose="020B0302020104020203" pitchFamily="34" charset="-79"/>
                        </a:rPr>
                        <a:t>INTRODUCTION</a:t>
                      </a:r>
                    </a:p>
                    <a:p>
                      <a:pPr algn="r"/>
                      <a:r>
                        <a:rPr lang="en-US" sz="2400" b="0" dirty="0">
                          <a:latin typeface="+mj-lt"/>
                        </a:rPr>
                        <a:t>3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89471877"/>
                  </a:ext>
                </a:extLst>
              </a:tr>
              <a:tr h="979008">
                <a:tc>
                  <a:txBody>
                    <a:bodyPr/>
                    <a:lstStyle/>
                    <a:p>
                      <a:pPr algn="r"/>
                      <a:r>
                        <a:rPr lang="en-US" sz="2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LITERATURE REVIEWS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r" defTabSz="914400" rtl="0" eaLnBrk="1" latinLnBrk="0" hangingPunct="1"/>
                      <a:r>
                        <a:rPr lang="en-US" sz="24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36238222"/>
                  </a:ext>
                </a:extLst>
              </a:tr>
              <a:tr h="998987">
                <a:tc>
                  <a:txBody>
                    <a:bodyPr/>
                    <a:lstStyle/>
                    <a:p>
                      <a:pPr algn="r"/>
                      <a:r>
                        <a:rPr lang="en-US" sz="2400" b="0" dirty="0"/>
                        <a:t>METHODOLOGY</a:t>
                      </a:r>
                    </a:p>
                    <a:p>
                      <a:pPr marL="0" algn="r" defTabSz="914400" rtl="0" eaLnBrk="1" latinLnBrk="0" hangingPunct="1"/>
                      <a:r>
                        <a:rPr lang="en-US" sz="24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24452646"/>
                  </a:ext>
                </a:extLst>
              </a:tr>
              <a:tr h="959028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/>
                        <a:t>FINDINGS</a:t>
                      </a:r>
                      <a:endParaRPr lang="en-US" sz="2400" b="0" dirty="0">
                        <a:latin typeface="+mn-lt"/>
                        <a:cs typeface="Gill Sans Light" panose="020B0302020104020203" pitchFamily="34" charset="-79"/>
                      </a:endParaRPr>
                    </a:p>
                    <a:p>
                      <a:pPr marL="0" algn="r" defTabSz="914400" rtl="0" eaLnBrk="1" latinLnBrk="0" hangingPunct="1"/>
                      <a:r>
                        <a:rPr lang="en-US" sz="24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19</a:t>
                      </a:r>
                    </a:p>
                  </a:txBody>
                  <a:tcPr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90977400"/>
                  </a:ext>
                </a:extLst>
              </a:tr>
              <a:tr h="854835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/>
                        <a:t>CONCLUSIONS</a:t>
                      </a:r>
                      <a:endParaRPr lang="en-US" sz="2400" b="0" dirty="0">
                        <a:latin typeface="+mn-lt"/>
                        <a:cs typeface="Gill Sans Light" panose="020B0302020104020203" pitchFamily="34" charset="-79"/>
                      </a:endParaRPr>
                    </a:p>
                    <a:p>
                      <a:pPr marL="0" algn="r" defTabSz="914400" rtl="0" eaLnBrk="1" latinLnBrk="0" hangingPunct="1"/>
                      <a:r>
                        <a:rPr lang="en-US" sz="24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563765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64785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EEF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FINDINGS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640080"/>
            <a:ext cx="1105783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Overall Attitude &amp; Satisfaction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66928" y="1463040"/>
            <a:ext cx="1105783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i="1">
                <a:solidFill>
                  <a:srgbClr val="6B76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Attitudinal </a:t>
            </a:r>
            <a:r>
              <a:rPr lang="en-US" sz="1450" i="1" dirty="0">
                <a:solidFill>
                  <a:srgbClr val="6B76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results across both cohorts (% agreement)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566928" y="2148840"/>
            <a:ext cx="2558720" cy="228600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12700">
            <a:solidFill>
              <a:srgbClr val="D8E2EF"/>
            </a:solidFill>
            <a:prstDash val="solid"/>
          </a:ln>
          <a:effectLst>
            <a:outerShdw blurRad="114300" dist="38100" dir="5400000" algn="bl" rotWithShape="0">
              <a:srgbClr val="9BB0C9">
                <a:alpha val="35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658368" y="2560320"/>
            <a:ext cx="2375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95.1%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749808" y="3566160"/>
            <a:ext cx="2192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50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preference (K63)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3399968" y="2148840"/>
            <a:ext cx="2558720" cy="228600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12700">
            <a:solidFill>
              <a:srgbClr val="D8E2EF"/>
            </a:solidFill>
            <a:prstDash val="solid"/>
          </a:ln>
          <a:effectLst>
            <a:outerShdw blurRad="114300" dist="38100" dir="5400000" algn="bl" rotWithShape="0">
              <a:srgbClr val="9BB0C9">
                <a:alpha val="35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3491408" y="2560320"/>
            <a:ext cx="2375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2E75B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90.3%</a:t>
            </a:r>
            <a:endParaRPr lang="en-US" sz="4000" dirty="0"/>
          </a:p>
        </p:txBody>
      </p:sp>
      <p:sp>
        <p:nvSpPr>
          <p:cNvPr id="10" name="Text 8"/>
          <p:cNvSpPr/>
          <p:nvPr/>
        </p:nvSpPr>
        <p:spPr>
          <a:xfrm>
            <a:off x="3582848" y="3566160"/>
            <a:ext cx="2192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50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preference (K64)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6233008" y="2148840"/>
            <a:ext cx="2558720" cy="228600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12700">
            <a:solidFill>
              <a:srgbClr val="D8E2EF"/>
            </a:solidFill>
            <a:prstDash val="solid"/>
          </a:ln>
          <a:effectLst>
            <a:outerShdw blurRad="114300" dist="38100" dir="5400000" algn="bl" rotWithShape="0">
              <a:srgbClr val="9BB0C9">
                <a:alpha val="35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6324448" y="2560320"/>
            <a:ext cx="2375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E0A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80.6%</a:t>
            </a:r>
            <a:endParaRPr lang="en-US" sz="4000" dirty="0"/>
          </a:p>
        </p:txBody>
      </p:sp>
      <p:sp>
        <p:nvSpPr>
          <p:cNvPr id="13" name="Text 11"/>
          <p:cNvSpPr/>
          <p:nvPr/>
        </p:nvSpPr>
        <p:spPr>
          <a:xfrm>
            <a:off x="6415888" y="3566160"/>
            <a:ext cx="2192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50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Valued interaction (K64)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9066047" y="2148840"/>
            <a:ext cx="2558720" cy="228600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12700">
            <a:solidFill>
              <a:srgbClr val="D8E2EF"/>
            </a:solidFill>
            <a:prstDash val="solid"/>
          </a:ln>
          <a:effectLst>
            <a:outerShdw blurRad="114300" dist="38100" dir="5400000" algn="bl" rotWithShape="0">
              <a:srgbClr val="9BB0C9">
                <a:alpha val="35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9157487" y="2560320"/>
            <a:ext cx="2375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18376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73.2%</a:t>
            </a:r>
            <a:endParaRPr lang="en-US" sz="4000" dirty="0"/>
          </a:p>
        </p:txBody>
      </p:sp>
      <p:sp>
        <p:nvSpPr>
          <p:cNvPr id="16" name="Text 14"/>
          <p:cNvSpPr/>
          <p:nvPr/>
        </p:nvSpPr>
        <p:spPr>
          <a:xfrm>
            <a:off x="9248927" y="3566160"/>
            <a:ext cx="2192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50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Valued interaction (K63)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566928" y="4846320"/>
            <a:ext cx="11057839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i="1" dirty="0">
                <a:solidFill>
                  <a:srgbClr val="002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cohorts strongly preferred the project format and highly valued the peer interaction it created.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566928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9AA6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Service-Learning Project  ·  Nha Trang University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11002975" y="6473952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6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EEF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FINDINGS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640080"/>
            <a:ext cx="1105783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Students' Attitudes Toward SL</a:t>
            </a:r>
            <a:endParaRPr lang="en-US" sz="2900" dirty="0"/>
          </a:p>
        </p:txBody>
      </p:sp>
      <p:graphicFrame>
        <p:nvGraphicFramePr>
          <p:cNvPr id="4" name="Chart 0"/>
          <p:cNvGraphicFramePr/>
          <p:nvPr/>
        </p:nvGraphicFramePr>
        <p:xfrm>
          <a:off x="566928" y="1600200"/>
          <a:ext cx="11057839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 2"/>
          <p:cNvSpPr/>
          <p:nvPr/>
        </p:nvSpPr>
        <p:spPr>
          <a:xfrm>
            <a:off x="566928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9AA6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Service-Learning Project  ·  Nha Trang University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1002975" y="6473952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6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EEF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FINDINGS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640080"/>
            <a:ext cx="1105783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Perceived Cognitive &amp; Soft-Skill Benefits</a:t>
            </a:r>
            <a:endParaRPr lang="en-US" sz="2900" dirty="0"/>
          </a:p>
        </p:txBody>
      </p:sp>
      <p:sp>
        <p:nvSpPr>
          <p:cNvPr id="4" name="Shape 2"/>
          <p:cNvSpPr/>
          <p:nvPr/>
        </p:nvSpPr>
        <p:spPr>
          <a:xfrm>
            <a:off x="566928" y="1691640"/>
            <a:ext cx="5300320" cy="420624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D8E2EF"/>
            </a:solidFill>
            <a:prstDash val="solid"/>
          </a:ln>
          <a:effectLst>
            <a:outerShdw blurRad="114300" dist="38100" dir="5400000" algn="bl" rotWithShape="0">
              <a:srgbClr val="9BB0C9">
                <a:alpha val="3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86968" y="1993392"/>
            <a:ext cx="731520" cy="731520"/>
          </a:xfrm>
          <a:prstGeom prst="ellipse">
            <a:avLst/>
          </a:prstGeom>
          <a:solidFill>
            <a:srgbClr val="2E75B6"/>
          </a:solidFill>
          <a:ln/>
          <a:effectLst>
            <a:outerShdw blurRad="152400" dist="50800" dir="5400000" algn="bl" rotWithShape="0">
              <a:srgbClr val="1A2A4A">
                <a:alpha val="25000"/>
              </a:srgbClr>
            </a:outerShdw>
          </a:effectLst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416" y="2148840"/>
            <a:ext cx="420624" cy="42062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09928" y="1993392"/>
            <a:ext cx="3928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Social &amp; Academic Drive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978408" y="2971800"/>
            <a:ext cx="447736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buSzPct val="100000"/>
              <a:buChar char="•"/>
            </a:pPr>
            <a:r>
              <a:rPr lang="en-US" sz="1450" b="1" dirty="0">
                <a:solidFill>
                  <a:srgbClr val="002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networking: </a:t>
            </a:r>
            <a:endParaRPr lang="en-US" sz="145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450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73.2% (K63) and 80.6% (K64) valued meeting new peers.</a:t>
            </a:r>
            <a:endParaRPr lang="en-US" sz="1450" dirty="0"/>
          </a:p>
          <a:p>
            <a:pPr marL="203200" indent="-203200">
              <a:buSzPct val="100000"/>
              <a:buChar char="•"/>
            </a:pPr>
            <a:r>
              <a:rPr lang="en-US" sz="1450" b="1" dirty="0">
                <a:solidFill>
                  <a:srgbClr val="002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Motivation: </a:t>
            </a:r>
            <a:endParaRPr lang="en-US" sz="1450" dirty="0"/>
          </a:p>
          <a:p>
            <a:pPr marL="0" indent="0">
              <a:buNone/>
            </a:pPr>
            <a:r>
              <a:rPr lang="en-US" sz="1450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K64 showed higher learning motivation (54.1%) and better understanding of course content (41.9%).</a:t>
            </a:r>
            <a:endParaRPr lang="en-US" sz="1450" dirty="0"/>
          </a:p>
        </p:txBody>
      </p:sp>
      <p:sp>
        <p:nvSpPr>
          <p:cNvPr id="9" name="Shape 6"/>
          <p:cNvSpPr/>
          <p:nvPr/>
        </p:nvSpPr>
        <p:spPr>
          <a:xfrm>
            <a:off x="6324448" y="1691640"/>
            <a:ext cx="5300320" cy="420624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D8E2EF"/>
            </a:solidFill>
            <a:prstDash val="solid"/>
          </a:ln>
          <a:effectLst>
            <a:outerShdw blurRad="114300" dist="38100" dir="5400000" algn="bl" rotWithShape="0">
              <a:srgbClr val="9BB0C9">
                <a:alpha val="35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644488" y="1993392"/>
            <a:ext cx="731520" cy="731520"/>
          </a:xfrm>
          <a:prstGeom prst="ellipse">
            <a:avLst/>
          </a:prstGeom>
          <a:solidFill>
            <a:srgbClr val="E0A93B"/>
          </a:solidFill>
          <a:ln/>
          <a:effectLst>
            <a:outerShdw blurRad="152400" dist="50800" dir="5400000" algn="bl" rotWithShape="0">
              <a:srgbClr val="1A2A4A">
                <a:alpha val="25000"/>
              </a:srgbClr>
            </a:outerShdw>
          </a:effectLst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9936" y="2148840"/>
            <a:ext cx="420624" cy="42062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467448" y="1993392"/>
            <a:ext cx="3928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Targeted Skill Development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6735928" y="2971800"/>
            <a:ext cx="447736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buSzPct val="100000"/>
              <a:buChar char="•"/>
            </a:pPr>
            <a:r>
              <a:rPr lang="en-US" sz="1450" b="1" dirty="0">
                <a:solidFill>
                  <a:srgbClr val="C68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K63 Mentors: </a:t>
            </a:r>
            <a:endParaRPr lang="en-US" sz="145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450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developed organization &amp; planning skills (70.7%) and oral &amp; written communication (63.4%).</a:t>
            </a:r>
            <a:endParaRPr lang="en-US" sz="1450" dirty="0"/>
          </a:p>
          <a:p>
            <a:pPr marL="203200" indent="-203200">
              <a:buSzPct val="100000"/>
              <a:buChar char="•"/>
            </a:pPr>
            <a:r>
              <a:rPr lang="en-US" sz="1450" b="1" dirty="0">
                <a:solidFill>
                  <a:srgbClr val="C68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K64 Mentees: </a:t>
            </a:r>
            <a:endParaRPr lang="en-US" sz="1450" dirty="0"/>
          </a:p>
          <a:p>
            <a:pPr marL="0" indent="0">
              <a:buNone/>
            </a:pPr>
            <a:r>
              <a:rPr lang="en-US" sz="1450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highlighted problem-solving skills (67.6%).</a:t>
            </a:r>
            <a:endParaRPr lang="en-US" sz="1450" dirty="0"/>
          </a:p>
        </p:txBody>
      </p:sp>
      <p:sp>
        <p:nvSpPr>
          <p:cNvPr id="14" name="Text 10"/>
          <p:cNvSpPr/>
          <p:nvPr/>
        </p:nvSpPr>
        <p:spPr>
          <a:xfrm>
            <a:off x="566928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9AA6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Service-Learning Project  ·  Nha Trang University</a:t>
            </a:r>
            <a:endParaRPr lang="en-US" sz="850" dirty="0"/>
          </a:p>
        </p:txBody>
      </p:sp>
      <p:sp>
        <p:nvSpPr>
          <p:cNvPr id="15" name="Text 11"/>
          <p:cNvSpPr/>
          <p:nvPr/>
        </p:nvSpPr>
        <p:spPr>
          <a:xfrm>
            <a:off x="11002975" y="6473952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6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EEF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FINDINGS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640080"/>
            <a:ext cx="1105783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SL Develops Writing Skills</a:t>
            </a:r>
            <a:endParaRPr lang="en-US" sz="2900" dirty="0"/>
          </a:p>
        </p:txBody>
      </p:sp>
      <p:graphicFrame>
        <p:nvGraphicFramePr>
          <p:cNvPr id="4" name="Chart 0"/>
          <p:cNvGraphicFramePr/>
          <p:nvPr/>
        </p:nvGraphicFramePr>
        <p:xfrm>
          <a:off x="566928" y="1645920"/>
          <a:ext cx="11057839" cy="448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 2"/>
          <p:cNvSpPr/>
          <p:nvPr/>
        </p:nvSpPr>
        <p:spPr>
          <a:xfrm>
            <a:off x="566928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9AA6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Service-Learning Project  ·  Nha Trang University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1002975" y="6473952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6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EEF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FINDINGS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640080"/>
            <a:ext cx="1105783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Reported Difficulties in SL</a:t>
            </a:r>
            <a:endParaRPr lang="en-US" sz="2900" dirty="0"/>
          </a:p>
        </p:txBody>
      </p:sp>
      <p:graphicFrame>
        <p:nvGraphicFramePr>
          <p:cNvPr id="4" name="Chart 0"/>
          <p:cNvGraphicFramePr/>
          <p:nvPr/>
        </p:nvGraphicFramePr>
        <p:xfrm>
          <a:off x="566928" y="1645920"/>
          <a:ext cx="11057839" cy="448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 2"/>
          <p:cNvSpPr/>
          <p:nvPr/>
        </p:nvSpPr>
        <p:spPr>
          <a:xfrm>
            <a:off x="566928" y="6172200"/>
            <a:ext cx="110578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i="1" dirty="0">
                <a:solidFill>
                  <a:srgbClr val="6B76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 management was by far the dominant challenge for both cohorts (~80%).</a:t>
            </a:r>
            <a:endParaRPr lang="en-US" sz="1250" dirty="0"/>
          </a:p>
        </p:txBody>
      </p:sp>
      <p:sp>
        <p:nvSpPr>
          <p:cNvPr id="6" name="Text 3"/>
          <p:cNvSpPr/>
          <p:nvPr/>
        </p:nvSpPr>
        <p:spPr>
          <a:xfrm>
            <a:off x="566928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9AA6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Service-Learning Project  ·  Nha Trang University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11002975" y="6473952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6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" name="Google Shape;287;p2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2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937867"/>
            <a:ext cx="5405437" cy="525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2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3577828"/>
            <a:ext cx="5405437" cy="525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22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4217789"/>
            <a:ext cx="5405437" cy="698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22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215062" y="2937867"/>
            <a:ext cx="5405437" cy="698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22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215062" y="3751064"/>
            <a:ext cx="5405437" cy="698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22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215062" y="4564260"/>
            <a:ext cx="5405437" cy="698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22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71500" y="6391275"/>
            <a:ext cx="1104900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22"/>
          <p:cNvSpPr txBox="1"/>
          <p:nvPr/>
        </p:nvSpPr>
        <p:spPr>
          <a:xfrm>
            <a:off x="571500" y="6496050"/>
            <a:ext cx="1704975" cy="12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Community Service-Learning Project</a:t>
            </a:r>
            <a:endParaRPr/>
          </a:p>
        </p:txBody>
      </p:sp>
      <p:sp>
        <p:nvSpPr>
          <p:cNvPr id="296" name="Google Shape;296;p22"/>
          <p:cNvSpPr txBox="1"/>
          <p:nvPr/>
        </p:nvSpPr>
        <p:spPr>
          <a:xfrm>
            <a:off x="11506200" y="6496050"/>
            <a:ext cx="114300" cy="12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1" i="0" u="none" strike="noStrike" cap="none">
                <a:solidFill>
                  <a:srgbClr val="0EA5E9"/>
                </a:solidFill>
                <a:latin typeface="Lato"/>
                <a:ea typeface="Lato"/>
                <a:cs typeface="Lato"/>
                <a:sym typeface="Lato"/>
              </a:rPr>
              <a:t>10</a:t>
            </a:r>
            <a:endParaRPr/>
          </a:p>
        </p:txBody>
      </p:sp>
      <p:pic>
        <p:nvPicPr>
          <p:cNvPr id="297" name="Google Shape;297;p22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71500" y="2433042"/>
            <a:ext cx="219075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22"/>
          <p:cNvSpPr txBox="1"/>
          <p:nvPr/>
        </p:nvSpPr>
        <p:spPr>
          <a:xfrm>
            <a:off x="904875" y="2423517"/>
            <a:ext cx="2209800" cy="20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 dirty="0">
                <a:solidFill>
                  <a:srgbClr val="0F172A"/>
                </a:solidFill>
                <a:latin typeface="Lato"/>
                <a:ea typeface="Lato"/>
                <a:cs typeface="Lato"/>
                <a:sym typeface="Lato"/>
              </a:rPr>
              <a:t>Writing Skills Advancements</a:t>
            </a:r>
            <a:endParaRPr dirty="0"/>
          </a:p>
        </p:txBody>
      </p:sp>
      <p:sp>
        <p:nvSpPr>
          <p:cNvPr id="299" name="Google Shape;299;p22"/>
          <p:cNvSpPr txBox="1"/>
          <p:nvPr/>
        </p:nvSpPr>
        <p:spPr>
          <a:xfrm>
            <a:off x="742950" y="3033117"/>
            <a:ext cx="510063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8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1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"Improve my ability to write with appropriate structures, clear focus, and coherence."</a:t>
            </a:r>
            <a:endParaRPr sz="1000" dirty="0"/>
          </a:p>
        </p:txBody>
      </p:sp>
      <p:sp>
        <p:nvSpPr>
          <p:cNvPr id="300" name="Google Shape;300;p22"/>
          <p:cNvSpPr txBox="1"/>
          <p:nvPr/>
        </p:nvSpPr>
        <p:spPr>
          <a:xfrm>
            <a:off x="742950" y="3244453"/>
            <a:ext cx="5100637" cy="12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1" i="0" u="none" strike="noStrike" cap="none">
                <a:solidFill>
                  <a:srgbClr val="0EA5E9"/>
                </a:solidFill>
                <a:latin typeface="Lato"/>
                <a:ea typeface="Lato"/>
                <a:cs typeface="Lato"/>
                <a:sym typeface="Lato"/>
              </a:rPr>
              <a:t>STUDENT 1</a:t>
            </a:r>
            <a:endParaRPr/>
          </a:p>
        </p:txBody>
      </p:sp>
      <p:sp>
        <p:nvSpPr>
          <p:cNvPr id="301" name="Google Shape;301;p22"/>
          <p:cNvSpPr txBox="1"/>
          <p:nvPr/>
        </p:nvSpPr>
        <p:spPr>
          <a:xfrm>
            <a:off x="742950" y="3673078"/>
            <a:ext cx="510063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8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1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"Organize ideas more logically and develop stronger arguments."</a:t>
            </a:r>
            <a:endParaRPr sz="1000" dirty="0"/>
          </a:p>
        </p:txBody>
      </p:sp>
      <p:sp>
        <p:nvSpPr>
          <p:cNvPr id="302" name="Google Shape;302;p22"/>
          <p:cNvSpPr txBox="1"/>
          <p:nvPr/>
        </p:nvSpPr>
        <p:spPr>
          <a:xfrm>
            <a:off x="742950" y="3884414"/>
            <a:ext cx="5100637" cy="12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1" i="0" u="none" strike="noStrike" cap="none">
                <a:solidFill>
                  <a:srgbClr val="0EA5E9"/>
                </a:solidFill>
                <a:latin typeface="Lato"/>
                <a:ea typeface="Lato"/>
                <a:cs typeface="Lato"/>
                <a:sym typeface="Lato"/>
              </a:rPr>
              <a:t>STUDENT 4</a:t>
            </a:r>
            <a:endParaRPr/>
          </a:p>
        </p:txBody>
      </p:sp>
      <p:sp>
        <p:nvSpPr>
          <p:cNvPr id="303" name="Google Shape;303;p22"/>
          <p:cNvSpPr txBox="1"/>
          <p:nvPr/>
        </p:nvSpPr>
        <p:spPr>
          <a:xfrm>
            <a:off x="742950" y="4313039"/>
            <a:ext cx="5100637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8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1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"My vocabulary has expanded, my grammar has become more solid, and I've become more proactive in searching for information."</a:t>
            </a:r>
            <a:endParaRPr sz="1000" dirty="0"/>
          </a:p>
        </p:txBody>
      </p:sp>
      <p:sp>
        <p:nvSpPr>
          <p:cNvPr id="304" name="Google Shape;304;p22"/>
          <p:cNvSpPr txBox="1"/>
          <p:nvPr/>
        </p:nvSpPr>
        <p:spPr>
          <a:xfrm>
            <a:off x="571499" y="4695643"/>
            <a:ext cx="5405437" cy="126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1" i="0" u="none" strike="noStrike" cap="none">
                <a:solidFill>
                  <a:srgbClr val="0EA5E9"/>
                </a:solidFill>
                <a:latin typeface="Lato"/>
                <a:ea typeface="Lato"/>
                <a:cs typeface="Lato"/>
                <a:sym typeface="Lato"/>
              </a:rPr>
              <a:t>STUDENT 5</a:t>
            </a:r>
            <a:endParaRPr/>
          </a:p>
        </p:txBody>
      </p:sp>
      <p:pic>
        <p:nvPicPr>
          <p:cNvPr id="305" name="Google Shape;305;p22" descr="image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215062" y="2433042"/>
            <a:ext cx="238125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22"/>
          <p:cNvSpPr txBox="1"/>
          <p:nvPr/>
        </p:nvSpPr>
        <p:spPr>
          <a:xfrm>
            <a:off x="6567487" y="2423516"/>
            <a:ext cx="2509840" cy="207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 dirty="0">
                <a:solidFill>
                  <a:srgbClr val="0F172A"/>
                </a:solidFill>
                <a:latin typeface="Lato"/>
                <a:ea typeface="Lato"/>
                <a:cs typeface="Lato"/>
                <a:sym typeface="Lato"/>
              </a:rPr>
              <a:t>Soft &amp; Professional Skills</a:t>
            </a:r>
            <a:endParaRPr dirty="0"/>
          </a:p>
        </p:txBody>
      </p:sp>
      <p:sp>
        <p:nvSpPr>
          <p:cNvPr id="307" name="Google Shape;307;p22"/>
          <p:cNvSpPr txBox="1"/>
          <p:nvPr/>
        </p:nvSpPr>
        <p:spPr>
          <a:xfrm>
            <a:off x="6386512" y="3033117"/>
            <a:ext cx="5100637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8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1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"T</a:t>
            </a:r>
            <a:r>
              <a:rPr lang="en-US" sz="1000" b="0" i="1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he project enhanced communication skills and provided experience in preparing instructional materials."</a:t>
            </a:r>
            <a:endParaRPr sz="1000" dirty="0"/>
          </a:p>
        </p:txBody>
      </p:sp>
      <p:sp>
        <p:nvSpPr>
          <p:cNvPr id="308" name="Google Shape;308;p22"/>
          <p:cNvSpPr txBox="1"/>
          <p:nvPr/>
        </p:nvSpPr>
        <p:spPr>
          <a:xfrm>
            <a:off x="6386512" y="3417689"/>
            <a:ext cx="5100637" cy="12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1" i="0" u="none" strike="noStrike" cap="none">
                <a:solidFill>
                  <a:srgbClr val="0EA5E9"/>
                </a:solidFill>
                <a:latin typeface="Lato"/>
                <a:ea typeface="Lato"/>
                <a:cs typeface="Lato"/>
                <a:sym typeface="Lato"/>
              </a:rPr>
              <a:t>STUDENT 5</a:t>
            </a:r>
            <a:endParaRPr/>
          </a:p>
        </p:txBody>
      </p:sp>
      <p:sp>
        <p:nvSpPr>
          <p:cNvPr id="309" name="Google Shape;309;p22"/>
          <p:cNvSpPr txBox="1"/>
          <p:nvPr/>
        </p:nvSpPr>
        <p:spPr>
          <a:xfrm>
            <a:off x="6386512" y="3846314"/>
            <a:ext cx="510063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8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1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"Improvements in creating presentation materials and selecting appropriate teaching strategies."</a:t>
            </a:r>
            <a:endParaRPr sz="1000" dirty="0"/>
          </a:p>
        </p:txBody>
      </p:sp>
      <p:sp>
        <p:nvSpPr>
          <p:cNvPr id="310" name="Google Shape;310;p22"/>
          <p:cNvSpPr txBox="1"/>
          <p:nvPr/>
        </p:nvSpPr>
        <p:spPr>
          <a:xfrm>
            <a:off x="6386512" y="4230885"/>
            <a:ext cx="5100637" cy="12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1" i="0" u="none" strike="noStrike" cap="none">
                <a:solidFill>
                  <a:srgbClr val="0EA5E9"/>
                </a:solidFill>
                <a:latin typeface="Lato"/>
                <a:ea typeface="Lato"/>
                <a:cs typeface="Lato"/>
                <a:sym typeface="Lato"/>
              </a:rPr>
              <a:t>STUDENT 1</a:t>
            </a:r>
            <a:endParaRPr/>
          </a:p>
        </p:txBody>
      </p:sp>
      <p:sp>
        <p:nvSpPr>
          <p:cNvPr id="311" name="Google Shape;311;p22"/>
          <p:cNvSpPr txBox="1"/>
          <p:nvPr/>
        </p:nvSpPr>
        <p:spPr>
          <a:xfrm>
            <a:off x="6386512" y="4659510"/>
            <a:ext cx="5100637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8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1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"Understand the characteristics of an effective business report while improving sentence construction."</a:t>
            </a:r>
            <a:endParaRPr sz="1000" dirty="0"/>
          </a:p>
        </p:txBody>
      </p:sp>
      <p:sp>
        <p:nvSpPr>
          <p:cNvPr id="312" name="Google Shape;312;p22"/>
          <p:cNvSpPr txBox="1"/>
          <p:nvPr/>
        </p:nvSpPr>
        <p:spPr>
          <a:xfrm>
            <a:off x="6386512" y="5044082"/>
            <a:ext cx="5100637" cy="12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1" i="0" u="none" strike="noStrike" cap="none">
                <a:solidFill>
                  <a:srgbClr val="0EA5E9"/>
                </a:solidFill>
                <a:latin typeface="Lato"/>
                <a:ea typeface="Lato"/>
                <a:cs typeface="Lato"/>
                <a:sym typeface="Lato"/>
              </a:rPr>
              <a:t>STUDENT 9</a:t>
            </a:r>
            <a:endParaRPr/>
          </a:p>
        </p:txBody>
      </p:sp>
      <p:sp>
        <p:nvSpPr>
          <p:cNvPr id="313" name="Google Shape;313;p22"/>
          <p:cNvSpPr txBox="1"/>
          <p:nvPr/>
        </p:nvSpPr>
        <p:spPr>
          <a:xfrm>
            <a:off x="571500" y="381000"/>
            <a:ext cx="11049000" cy="133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PART 4: FINDINGS QUALITATIVE VOICE</a:t>
            </a:r>
            <a:endParaRPr/>
          </a:p>
        </p:txBody>
      </p:sp>
      <p:sp>
        <p:nvSpPr>
          <p:cNvPr id="314" name="Google Shape;314;p22"/>
          <p:cNvSpPr/>
          <p:nvPr/>
        </p:nvSpPr>
        <p:spPr>
          <a:xfrm>
            <a:off x="571500" y="600075"/>
            <a:ext cx="110490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22"/>
          <p:cNvSpPr txBox="1"/>
          <p:nvPr/>
        </p:nvSpPr>
        <p:spPr>
          <a:xfrm>
            <a:off x="714375" y="847725"/>
            <a:ext cx="11451431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QUALITATIVE VOICE: COHORT 63 (MENTORS)</a:t>
            </a:r>
            <a:endParaRPr/>
          </a:p>
        </p:txBody>
      </p:sp>
      <p:sp>
        <p:nvSpPr>
          <p:cNvPr id="316" name="Google Shape;316;p22"/>
          <p:cNvSpPr/>
          <p:nvPr/>
        </p:nvSpPr>
        <p:spPr>
          <a:xfrm>
            <a:off x="571500" y="847725"/>
            <a:ext cx="47625" cy="4572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" name="Google Shape;321;p2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2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937867"/>
            <a:ext cx="5405437" cy="698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2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3751064"/>
            <a:ext cx="5405437" cy="698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2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4564260"/>
            <a:ext cx="5405437" cy="698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23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215062" y="2937867"/>
            <a:ext cx="5405437" cy="698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23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215062" y="3751064"/>
            <a:ext cx="5405437" cy="698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23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215062" y="4564260"/>
            <a:ext cx="5405437" cy="698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23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71500" y="6391275"/>
            <a:ext cx="1104900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23"/>
          <p:cNvSpPr txBox="1"/>
          <p:nvPr/>
        </p:nvSpPr>
        <p:spPr>
          <a:xfrm>
            <a:off x="571500" y="6496050"/>
            <a:ext cx="1704975" cy="12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Community Service-Learning Project</a:t>
            </a:r>
            <a:endParaRPr/>
          </a:p>
        </p:txBody>
      </p:sp>
      <p:sp>
        <p:nvSpPr>
          <p:cNvPr id="330" name="Google Shape;330;p23"/>
          <p:cNvSpPr txBox="1"/>
          <p:nvPr/>
        </p:nvSpPr>
        <p:spPr>
          <a:xfrm>
            <a:off x="11506200" y="6496050"/>
            <a:ext cx="114300" cy="12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1" i="0" u="none" strike="noStrike" cap="none">
                <a:solidFill>
                  <a:srgbClr val="0EA5E9"/>
                </a:solidFill>
                <a:latin typeface="Lato"/>
                <a:ea typeface="Lato"/>
                <a:cs typeface="Lato"/>
                <a:sym typeface="Lato"/>
              </a:rPr>
              <a:t>11</a:t>
            </a:r>
            <a:endParaRPr/>
          </a:p>
        </p:txBody>
      </p:sp>
      <p:pic>
        <p:nvPicPr>
          <p:cNvPr id="331" name="Google Shape;331;p23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71500" y="2433042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23"/>
          <p:cNvSpPr txBox="1"/>
          <p:nvPr/>
        </p:nvSpPr>
        <p:spPr>
          <a:xfrm>
            <a:off x="876299" y="2423516"/>
            <a:ext cx="2315135" cy="207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 dirty="0">
                <a:solidFill>
                  <a:srgbClr val="0F172A"/>
                </a:solidFill>
                <a:latin typeface="Lato"/>
                <a:ea typeface="Lato"/>
                <a:cs typeface="Lato"/>
                <a:sym typeface="Lato"/>
              </a:rPr>
              <a:t>Paragraph Writing Skills</a:t>
            </a:r>
            <a:endParaRPr dirty="0"/>
          </a:p>
        </p:txBody>
      </p:sp>
      <p:sp>
        <p:nvSpPr>
          <p:cNvPr id="333" name="Google Shape;333;p23"/>
          <p:cNvSpPr txBox="1"/>
          <p:nvPr/>
        </p:nvSpPr>
        <p:spPr>
          <a:xfrm>
            <a:off x="742950" y="3033117"/>
            <a:ext cx="5100637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8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1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"</a:t>
            </a:r>
            <a:r>
              <a:rPr lang="en-US" sz="1000" b="0" i="1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Helped me learn how to write paragraphs, organize ideas, and improve my grammar and vocabulary."</a:t>
            </a:r>
            <a:endParaRPr sz="1000" dirty="0"/>
          </a:p>
        </p:txBody>
      </p:sp>
      <p:sp>
        <p:nvSpPr>
          <p:cNvPr id="334" name="Google Shape;334;p23"/>
          <p:cNvSpPr txBox="1"/>
          <p:nvPr/>
        </p:nvSpPr>
        <p:spPr>
          <a:xfrm>
            <a:off x="742950" y="3417689"/>
            <a:ext cx="5100637" cy="12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1" i="0" u="none" strike="noStrike" cap="none">
                <a:solidFill>
                  <a:srgbClr val="0EA5E9"/>
                </a:solidFill>
                <a:latin typeface="Lato"/>
                <a:ea typeface="Lato"/>
                <a:cs typeface="Lato"/>
                <a:sym typeface="Lato"/>
              </a:rPr>
              <a:t>STUDENT 13</a:t>
            </a:r>
            <a:endParaRPr/>
          </a:p>
        </p:txBody>
      </p:sp>
      <p:sp>
        <p:nvSpPr>
          <p:cNvPr id="335" name="Google Shape;335;p23"/>
          <p:cNvSpPr txBox="1"/>
          <p:nvPr/>
        </p:nvSpPr>
        <p:spPr>
          <a:xfrm>
            <a:off x="742950" y="3846314"/>
            <a:ext cx="5100637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8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1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"Understand the stages of constructing a complete paragraph, from topic sentence to an effective concluding sentence."</a:t>
            </a:r>
            <a:endParaRPr sz="1000" dirty="0"/>
          </a:p>
        </p:txBody>
      </p:sp>
      <p:sp>
        <p:nvSpPr>
          <p:cNvPr id="336" name="Google Shape;336;p23"/>
          <p:cNvSpPr txBox="1"/>
          <p:nvPr/>
        </p:nvSpPr>
        <p:spPr>
          <a:xfrm>
            <a:off x="742950" y="4230885"/>
            <a:ext cx="5100637" cy="12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1" i="0" u="none" strike="noStrike" cap="none">
                <a:solidFill>
                  <a:srgbClr val="0EA5E9"/>
                </a:solidFill>
                <a:latin typeface="Lato"/>
                <a:ea typeface="Lato"/>
                <a:cs typeface="Lato"/>
                <a:sym typeface="Lato"/>
              </a:rPr>
              <a:t>STUDENT 19</a:t>
            </a:r>
            <a:endParaRPr/>
          </a:p>
        </p:txBody>
      </p:sp>
      <p:sp>
        <p:nvSpPr>
          <p:cNvPr id="337" name="Google Shape;337;p23"/>
          <p:cNvSpPr txBox="1"/>
          <p:nvPr/>
        </p:nvSpPr>
        <p:spPr>
          <a:xfrm>
            <a:off x="742950" y="4659510"/>
            <a:ext cx="5100637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8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1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"The project helped me learn to use formal vocabulary and synonyms appropriately in academic contexts."</a:t>
            </a:r>
            <a:endParaRPr sz="1000" dirty="0"/>
          </a:p>
        </p:txBody>
      </p:sp>
      <p:sp>
        <p:nvSpPr>
          <p:cNvPr id="338" name="Google Shape;338;p23"/>
          <p:cNvSpPr txBox="1"/>
          <p:nvPr/>
        </p:nvSpPr>
        <p:spPr>
          <a:xfrm>
            <a:off x="742950" y="5044082"/>
            <a:ext cx="5100637" cy="12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1" i="0" u="none" strike="noStrike" cap="none">
                <a:solidFill>
                  <a:srgbClr val="0EA5E9"/>
                </a:solidFill>
                <a:latin typeface="Lato"/>
                <a:ea typeface="Lato"/>
                <a:cs typeface="Lato"/>
                <a:sym typeface="Lato"/>
              </a:rPr>
              <a:t>STUDENT 11</a:t>
            </a:r>
            <a:endParaRPr/>
          </a:p>
        </p:txBody>
      </p:sp>
      <p:pic>
        <p:nvPicPr>
          <p:cNvPr id="339" name="Google Shape;339;p23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215062" y="2433042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23"/>
          <p:cNvSpPr txBox="1"/>
          <p:nvPr/>
        </p:nvSpPr>
        <p:spPr>
          <a:xfrm>
            <a:off x="6519861" y="2423516"/>
            <a:ext cx="2315135" cy="207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 dirty="0">
                <a:solidFill>
                  <a:srgbClr val="0F172A"/>
                </a:solidFill>
                <a:latin typeface="Lato"/>
                <a:ea typeface="Lato"/>
                <a:cs typeface="Lato"/>
                <a:sym typeface="Lato"/>
              </a:rPr>
              <a:t>Cognitive &amp; Soft Skills</a:t>
            </a:r>
            <a:endParaRPr dirty="0"/>
          </a:p>
        </p:txBody>
      </p:sp>
      <p:sp>
        <p:nvSpPr>
          <p:cNvPr id="341" name="Google Shape;341;p23"/>
          <p:cNvSpPr txBox="1"/>
          <p:nvPr/>
        </p:nvSpPr>
        <p:spPr>
          <a:xfrm>
            <a:off x="6386512" y="3033117"/>
            <a:ext cx="5100637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8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1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"I became aware of the mistakes in my writing and learned how to search for accurate information more efficiently."</a:t>
            </a:r>
            <a:endParaRPr sz="1000" dirty="0"/>
          </a:p>
        </p:txBody>
      </p:sp>
      <p:sp>
        <p:nvSpPr>
          <p:cNvPr id="342" name="Google Shape;342;p23"/>
          <p:cNvSpPr txBox="1"/>
          <p:nvPr/>
        </p:nvSpPr>
        <p:spPr>
          <a:xfrm>
            <a:off x="6386512" y="3417689"/>
            <a:ext cx="5100637" cy="12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1" i="0" u="none" strike="noStrike" cap="none">
                <a:solidFill>
                  <a:srgbClr val="0EA5E9"/>
                </a:solidFill>
                <a:latin typeface="Lato"/>
                <a:ea typeface="Lato"/>
                <a:cs typeface="Lato"/>
                <a:sym typeface="Lato"/>
              </a:rPr>
              <a:t>STUDENT 18</a:t>
            </a:r>
            <a:endParaRPr/>
          </a:p>
        </p:txBody>
      </p:sp>
      <p:sp>
        <p:nvSpPr>
          <p:cNvPr id="343" name="Google Shape;343;p23"/>
          <p:cNvSpPr txBox="1"/>
          <p:nvPr/>
        </p:nvSpPr>
        <p:spPr>
          <a:xfrm>
            <a:off x="6386512" y="3846314"/>
            <a:ext cx="5100637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8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1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"Strengthened my information-searching skills and critical thinking to locate evidence supporting paragraphs."</a:t>
            </a:r>
            <a:endParaRPr sz="1000" dirty="0"/>
          </a:p>
        </p:txBody>
      </p:sp>
      <p:sp>
        <p:nvSpPr>
          <p:cNvPr id="344" name="Google Shape;344;p23"/>
          <p:cNvSpPr txBox="1"/>
          <p:nvPr/>
        </p:nvSpPr>
        <p:spPr>
          <a:xfrm>
            <a:off x="6386512" y="4230885"/>
            <a:ext cx="5100637" cy="12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1" i="0" u="none" strike="noStrike" cap="none">
                <a:solidFill>
                  <a:srgbClr val="0EA5E9"/>
                </a:solidFill>
                <a:latin typeface="Lato"/>
                <a:ea typeface="Lato"/>
                <a:cs typeface="Lato"/>
                <a:sym typeface="Lato"/>
              </a:rPr>
              <a:t>STUDENT 18</a:t>
            </a:r>
            <a:endParaRPr/>
          </a:p>
        </p:txBody>
      </p:sp>
      <p:sp>
        <p:nvSpPr>
          <p:cNvPr id="345" name="Google Shape;345;p23"/>
          <p:cNvSpPr txBox="1"/>
          <p:nvPr/>
        </p:nvSpPr>
        <p:spPr>
          <a:xfrm>
            <a:off x="6386512" y="4659510"/>
            <a:ext cx="5100637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8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1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"Improvements in complementary skills, including teamwork, time management, and lesson design."</a:t>
            </a:r>
            <a:endParaRPr sz="1000" dirty="0"/>
          </a:p>
        </p:txBody>
      </p:sp>
      <p:sp>
        <p:nvSpPr>
          <p:cNvPr id="346" name="Google Shape;346;p23"/>
          <p:cNvSpPr txBox="1"/>
          <p:nvPr/>
        </p:nvSpPr>
        <p:spPr>
          <a:xfrm>
            <a:off x="6386512" y="5044082"/>
            <a:ext cx="5100637" cy="12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1" i="0" u="none" strike="noStrike" cap="none">
                <a:solidFill>
                  <a:srgbClr val="0EA5E9"/>
                </a:solidFill>
                <a:latin typeface="Lato"/>
                <a:ea typeface="Lato"/>
                <a:cs typeface="Lato"/>
                <a:sym typeface="Lato"/>
              </a:rPr>
              <a:t>STUDENT 12</a:t>
            </a:r>
            <a:endParaRPr/>
          </a:p>
        </p:txBody>
      </p:sp>
      <p:sp>
        <p:nvSpPr>
          <p:cNvPr id="347" name="Google Shape;347;p23"/>
          <p:cNvSpPr txBox="1"/>
          <p:nvPr/>
        </p:nvSpPr>
        <p:spPr>
          <a:xfrm>
            <a:off x="571500" y="381000"/>
            <a:ext cx="11049000" cy="133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PART 4: FINDINGS QUALITATIVE VOICE</a:t>
            </a:r>
            <a:endParaRPr/>
          </a:p>
        </p:txBody>
      </p:sp>
      <p:sp>
        <p:nvSpPr>
          <p:cNvPr id="348" name="Google Shape;348;p23"/>
          <p:cNvSpPr/>
          <p:nvPr/>
        </p:nvSpPr>
        <p:spPr>
          <a:xfrm>
            <a:off x="571500" y="600075"/>
            <a:ext cx="110490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23"/>
          <p:cNvSpPr txBox="1"/>
          <p:nvPr/>
        </p:nvSpPr>
        <p:spPr>
          <a:xfrm>
            <a:off x="714375" y="847725"/>
            <a:ext cx="11451431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QUALITATIVE VOICE: COHORT 64 (MENTEES)</a:t>
            </a:r>
            <a:endParaRPr/>
          </a:p>
        </p:txBody>
      </p:sp>
      <p:sp>
        <p:nvSpPr>
          <p:cNvPr id="350" name="Google Shape;350;p23"/>
          <p:cNvSpPr/>
          <p:nvPr/>
        </p:nvSpPr>
        <p:spPr>
          <a:xfrm>
            <a:off x="571500" y="847725"/>
            <a:ext cx="47625" cy="4572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EEF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FINDINGS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640080"/>
            <a:ext cx="1105783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Independent-Samples T-Test Results</a:t>
            </a:r>
            <a:endParaRPr lang="en-US" sz="2900" dirty="0"/>
          </a:p>
        </p:txBody>
      </p:sp>
      <p:graphicFrame>
        <p:nvGraphicFramePr>
          <p:cNvPr id="2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0303611"/>
              </p:ext>
            </p:extLst>
          </p:nvPr>
        </p:nvGraphicFramePr>
        <p:xfrm>
          <a:off x="566928" y="1920240"/>
          <a:ext cx="11073384" cy="2377440"/>
        </p:xfrm>
        <a:graphic>
          <a:graphicData uri="http://schemas.openxmlformats.org/drawingml/2006/table">
            <a:tbl>
              <a:tblPr/>
              <a:tblGrid>
                <a:gridCol w="32095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Class Group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Baseline Mean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Final Exam Mean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Std. Deviation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t-value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p-value (Sig.)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86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Traditional (63NNA-7)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C25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5.5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C25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5.7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C25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1.67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-2.20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A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b="1" dirty="0">
                          <a:solidFill>
                            <a:srgbClr val="C68F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0.03*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86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Experimental CSL (63NNA-6)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C25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5.5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b="1" dirty="0">
                          <a:solidFill>
                            <a:srgbClr val="C68F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6.6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C25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1.69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E2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566928" y="4892040"/>
            <a:ext cx="11057839" cy="1051560"/>
          </a:xfrm>
          <a:prstGeom prst="roundRect">
            <a:avLst>
              <a:gd name="adj" fmla="val 10435"/>
            </a:avLst>
          </a:prstGeom>
          <a:solidFill>
            <a:srgbClr val="FBF3E2"/>
          </a:solidFill>
          <a:ln w="12700">
            <a:solidFill>
              <a:srgbClr val="D8E2EF"/>
            </a:solidFill>
            <a:prstDash val="solid"/>
          </a:ln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688" y="5230368"/>
            <a:ext cx="384048" cy="38404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572768" y="4892040"/>
            <a:ext cx="9686239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02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0.9-point difference between the final-exam means is statistically significant (p &lt; 0.05), </a:t>
            </a:r>
            <a:r>
              <a:rPr lang="en-US" sz="1450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confirming the empirical benefit of SL over traditional learning models.</a:t>
            </a:r>
            <a:endParaRPr lang="en-US" sz="1450" dirty="0"/>
          </a:p>
        </p:txBody>
      </p:sp>
      <p:sp>
        <p:nvSpPr>
          <p:cNvPr id="8" name="Text 4"/>
          <p:cNvSpPr/>
          <p:nvPr/>
        </p:nvSpPr>
        <p:spPr>
          <a:xfrm>
            <a:off x="566928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9AA6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Service-Learning Project  ·  Nha Trang University</a:t>
            </a:r>
            <a:endParaRPr lang="en-US" sz="850" dirty="0"/>
          </a:p>
        </p:txBody>
      </p:sp>
      <p:sp>
        <p:nvSpPr>
          <p:cNvPr id="9" name="Text 5"/>
          <p:cNvSpPr/>
          <p:nvPr/>
        </p:nvSpPr>
        <p:spPr>
          <a:xfrm>
            <a:off x="11002975" y="6473952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6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EEF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FINDINGS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640080"/>
            <a:ext cx="1105783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Effect Size Calculation</a:t>
            </a:r>
            <a:endParaRPr lang="en-US" sz="2900" dirty="0"/>
          </a:p>
        </p:txBody>
      </p:sp>
      <p:sp>
        <p:nvSpPr>
          <p:cNvPr id="4" name="Shape 2"/>
          <p:cNvSpPr/>
          <p:nvPr/>
        </p:nvSpPr>
        <p:spPr>
          <a:xfrm>
            <a:off x="566928" y="1783080"/>
            <a:ext cx="4206240" cy="4023360"/>
          </a:xfrm>
          <a:prstGeom prst="roundRect">
            <a:avLst>
              <a:gd name="adj" fmla="val 2727"/>
            </a:avLst>
          </a:prstGeom>
          <a:solidFill>
            <a:srgbClr val="002060"/>
          </a:solidFill>
          <a:ln w="12700">
            <a:solidFill>
              <a:srgbClr val="D8E2EF"/>
            </a:solidFill>
            <a:prstDash val="solid"/>
          </a:ln>
          <a:effectLst>
            <a:outerShdw blurRad="114300" dist="38100" dir="5400000" algn="bl" rotWithShape="0">
              <a:srgbClr val="9BB0C9">
                <a:alpha val="35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566928" y="2286000"/>
            <a:ext cx="42062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600" b="1" dirty="0">
                <a:solidFill>
                  <a:srgbClr val="E0A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0.54</a:t>
            </a:r>
            <a:endParaRPr lang="en-US" sz="9600" dirty="0"/>
          </a:p>
        </p:txBody>
      </p:sp>
      <p:sp>
        <p:nvSpPr>
          <p:cNvPr id="6" name="Text 4"/>
          <p:cNvSpPr/>
          <p:nvPr/>
        </p:nvSpPr>
        <p:spPr>
          <a:xfrm>
            <a:off x="566928" y="3931920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Cohen's d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1527048" y="4617720"/>
            <a:ext cx="2286000" cy="548640"/>
          </a:xfrm>
          <a:prstGeom prst="roundRect">
            <a:avLst>
              <a:gd name="adj" fmla="val 50000"/>
            </a:avLst>
          </a:prstGeom>
          <a:solidFill>
            <a:srgbClr val="E0A93B"/>
          </a:solidFill>
          <a:ln/>
        </p:spPr>
      </p:sp>
      <p:sp>
        <p:nvSpPr>
          <p:cNvPr id="8" name="Text 6"/>
          <p:cNvSpPr/>
          <p:nvPr/>
        </p:nvSpPr>
        <p:spPr>
          <a:xfrm>
            <a:off x="1527048" y="461772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100" dirty="0">
                <a:solidFill>
                  <a:srgbClr val="002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MEDIUM EFFECT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230368" y="1828800"/>
            <a:ext cx="639439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Formula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230368" y="2194560"/>
            <a:ext cx="6394399" cy="960120"/>
          </a:xfrm>
          <a:prstGeom prst="roundRect">
            <a:avLst>
              <a:gd name="adj" fmla="val 11429"/>
            </a:avLst>
          </a:prstGeom>
          <a:solidFill>
            <a:srgbClr val="EEF3FA"/>
          </a:solidFill>
          <a:ln w="12700">
            <a:solidFill>
              <a:srgbClr val="D8E2E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504688" y="2194560"/>
            <a:ext cx="5845759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Cohen's d = </a:t>
            </a:r>
            <a:r>
              <a:rPr lang="en-US" sz="1800" dirty="0">
                <a:solidFill>
                  <a:srgbClr val="1C253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(6.6 − 5.7) / [(1.67 + 1.69) / 2] = 0.54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5230368" y="3383280"/>
            <a:ext cx="639439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Interpretation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5230368" y="3794760"/>
            <a:ext cx="6394399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effect size of 0.54 signifies a medium effect in educational interventions </a:t>
            </a:r>
            <a:r>
              <a:rPr lang="en-US" i="1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(Cohen, 1988).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validates the survey results: performing the service project brings real, quantifiable gains to business-writing proficiency.</a:t>
            </a: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566928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9AA6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Service-Learning Project  ·  Nha Trang University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11002975" y="6473952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6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B1E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18320" y="-1554480"/>
            <a:ext cx="4572000" cy="4572000"/>
          </a:xfrm>
          <a:prstGeom prst="ellipse">
            <a:avLst/>
          </a:prstGeom>
          <a:solidFill>
            <a:srgbClr val="18376E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607040" y="4663440"/>
            <a:ext cx="3108960" cy="3108960"/>
          </a:xfrm>
          <a:prstGeom prst="ellipse">
            <a:avLst/>
          </a:prstGeom>
          <a:solidFill>
            <a:srgbClr val="18376E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1417320"/>
            <a:ext cx="292608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0" b="1" dirty="0">
                <a:solidFill>
                  <a:srgbClr val="E0A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15000" dirty="0"/>
          </a:p>
        </p:txBody>
      </p:sp>
      <p:sp>
        <p:nvSpPr>
          <p:cNvPr id="5" name="Text 3"/>
          <p:cNvSpPr/>
          <p:nvPr/>
        </p:nvSpPr>
        <p:spPr>
          <a:xfrm>
            <a:off x="621792" y="3310128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500" dirty="0">
                <a:solidFill>
                  <a:srgbClr val="AFC6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5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66928" y="3611880"/>
            <a:ext cx="75895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Conclusion &amp; Recommendations</a:t>
            </a:r>
            <a:endParaRPr lang="en-US" sz="4000" dirty="0"/>
          </a:p>
        </p:txBody>
      </p:sp>
      <p:sp>
        <p:nvSpPr>
          <p:cNvPr id="7" name="Shape 5"/>
          <p:cNvSpPr/>
          <p:nvPr/>
        </p:nvSpPr>
        <p:spPr>
          <a:xfrm>
            <a:off x="566928" y="5806440"/>
            <a:ext cx="822960" cy="109728"/>
          </a:xfrm>
          <a:prstGeom prst="roundRect">
            <a:avLst>
              <a:gd name="adj" fmla="val 50000"/>
            </a:avLst>
          </a:prstGeom>
          <a:solidFill>
            <a:srgbClr val="24417A"/>
          </a:solidFill>
          <a:ln/>
        </p:spPr>
      </p:sp>
      <p:sp>
        <p:nvSpPr>
          <p:cNvPr id="8" name="Text 6"/>
          <p:cNvSpPr/>
          <p:nvPr/>
        </p:nvSpPr>
        <p:spPr>
          <a:xfrm>
            <a:off x="566928" y="5971032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6E86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1645920" y="5806440"/>
            <a:ext cx="822960" cy="109728"/>
          </a:xfrm>
          <a:prstGeom prst="roundRect">
            <a:avLst>
              <a:gd name="adj" fmla="val 50000"/>
            </a:avLst>
          </a:prstGeom>
          <a:solidFill>
            <a:srgbClr val="24417A"/>
          </a:solidFill>
          <a:ln/>
        </p:spPr>
      </p:sp>
      <p:sp>
        <p:nvSpPr>
          <p:cNvPr id="10" name="Text 8"/>
          <p:cNvSpPr/>
          <p:nvPr/>
        </p:nvSpPr>
        <p:spPr>
          <a:xfrm>
            <a:off x="1645920" y="5971032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6E86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2724912" y="5806440"/>
            <a:ext cx="822960" cy="109728"/>
          </a:xfrm>
          <a:prstGeom prst="roundRect">
            <a:avLst>
              <a:gd name="adj" fmla="val 50000"/>
            </a:avLst>
          </a:prstGeom>
          <a:solidFill>
            <a:srgbClr val="24417A"/>
          </a:solidFill>
          <a:ln/>
        </p:spPr>
      </p:sp>
      <p:sp>
        <p:nvSpPr>
          <p:cNvPr id="12" name="Text 10"/>
          <p:cNvSpPr/>
          <p:nvPr/>
        </p:nvSpPr>
        <p:spPr>
          <a:xfrm>
            <a:off x="2724912" y="5971032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6E86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803904" y="5806440"/>
            <a:ext cx="822960" cy="109728"/>
          </a:xfrm>
          <a:prstGeom prst="roundRect">
            <a:avLst>
              <a:gd name="adj" fmla="val 50000"/>
            </a:avLst>
          </a:prstGeom>
          <a:solidFill>
            <a:srgbClr val="24417A"/>
          </a:solidFill>
          <a:ln/>
        </p:spPr>
      </p:sp>
      <p:sp>
        <p:nvSpPr>
          <p:cNvPr id="14" name="Text 12"/>
          <p:cNvSpPr/>
          <p:nvPr/>
        </p:nvSpPr>
        <p:spPr>
          <a:xfrm>
            <a:off x="3803904" y="5971032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6E86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882896" y="5806440"/>
            <a:ext cx="822960" cy="109728"/>
          </a:xfrm>
          <a:prstGeom prst="roundRect">
            <a:avLst>
              <a:gd name="adj" fmla="val 50000"/>
            </a:avLst>
          </a:prstGeom>
          <a:solidFill>
            <a:srgbClr val="E0A93B"/>
          </a:solidFill>
          <a:ln/>
        </p:spPr>
      </p:sp>
      <p:sp>
        <p:nvSpPr>
          <p:cNvPr id="16" name="Text 14"/>
          <p:cNvSpPr/>
          <p:nvPr/>
        </p:nvSpPr>
        <p:spPr>
          <a:xfrm>
            <a:off x="4882896" y="5971032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E0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566928" y="4709160"/>
            <a:ext cx="8961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AFC6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Pedagogical implications and structural guidelines for future CSL implementations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E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18320" y="-1554480"/>
            <a:ext cx="4572000" cy="4572000"/>
          </a:xfrm>
          <a:prstGeom prst="ellipse">
            <a:avLst/>
          </a:prstGeom>
          <a:solidFill>
            <a:srgbClr val="18376E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607040" y="4663440"/>
            <a:ext cx="3108960" cy="3108960"/>
          </a:xfrm>
          <a:prstGeom prst="ellipse">
            <a:avLst/>
          </a:prstGeom>
          <a:solidFill>
            <a:srgbClr val="18376E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1417320"/>
            <a:ext cx="292608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0" b="1" dirty="0">
                <a:solidFill>
                  <a:srgbClr val="E0A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15000" dirty="0"/>
          </a:p>
        </p:txBody>
      </p:sp>
      <p:sp>
        <p:nvSpPr>
          <p:cNvPr id="5" name="Text 3"/>
          <p:cNvSpPr/>
          <p:nvPr/>
        </p:nvSpPr>
        <p:spPr>
          <a:xfrm>
            <a:off x="621792" y="3310128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500" dirty="0">
                <a:solidFill>
                  <a:srgbClr val="AFC6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66928" y="3611880"/>
            <a:ext cx="75895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Introduction &amp; Background</a:t>
            </a:r>
            <a:endParaRPr lang="en-US" sz="4000" dirty="0"/>
          </a:p>
        </p:txBody>
      </p:sp>
      <p:sp>
        <p:nvSpPr>
          <p:cNvPr id="7" name="Shape 5"/>
          <p:cNvSpPr/>
          <p:nvPr/>
        </p:nvSpPr>
        <p:spPr>
          <a:xfrm>
            <a:off x="566928" y="5806440"/>
            <a:ext cx="822960" cy="109728"/>
          </a:xfrm>
          <a:prstGeom prst="roundRect">
            <a:avLst>
              <a:gd name="adj" fmla="val 50000"/>
            </a:avLst>
          </a:prstGeom>
          <a:solidFill>
            <a:srgbClr val="E0A93B"/>
          </a:solidFill>
          <a:ln/>
        </p:spPr>
      </p:sp>
      <p:sp>
        <p:nvSpPr>
          <p:cNvPr id="8" name="Text 6"/>
          <p:cNvSpPr/>
          <p:nvPr/>
        </p:nvSpPr>
        <p:spPr>
          <a:xfrm>
            <a:off x="566928" y="5971032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E0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1645920" y="5806440"/>
            <a:ext cx="822960" cy="109728"/>
          </a:xfrm>
          <a:prstGeom prst="roundRect">
            <a:avLst>
              <a:gd name="adj" fmla="val 50000"/>
            </a:avLst>
          </a:prstGeom>
          <a:solidFill>
            <a:srgbClr val="24417A"/>
          </a:solidFill>
          <a:ln/>
        </p:spPr>
      </p:sp>
      <p:sp>
        <p:nvSpPr>
          <p:cNvPr id="10" name="Text 8"/>
          <p:cNvSpPr/>
          <p:nvPr/>
        </p:nvSpPr>
        <p:spPr>
          <a:xfrm>
            <a:off x="1645920" y="5971032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6E86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2724912" y="5806440"/>
            <a:ext cx="822960" cy="109728"/>
          </a:xfrm>
          <a:prstGeom prst="roundRect">
            <a:avLst>
              <a:gd name="adj" fmla="val 50000"/>
            </a:avLst>
          </a:prstGeom>
          <a:solidFill>
            <a:srgbClr val="24417A"/>
          </a:solidFill>
          <a:ln/>
        </p:spPr>
      </p:sp>
      <p:sp>
        <p:nvSpPr>
          <p:cNvPr id="12" name="Text 10"/>
          <p:cNvSpPr/>
          <p:nvPr/>
        </p:nvSpPr>
        <p:spPr>
          <a:xfrm>
            <a:off x="2724912" y="5971032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6E86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803904" y="5806440"/>
            <a:ext cx="822960" cy="109728"/>
          </a:xfrm>
          <a:prstGeom prst="roundRect">
            <a:avLst>
              <a:gd name="adj" fmla="val 50000"/>
            </a:avLst>
          </a:prstGeom>
          <a:solidFill>
            <a:srgbClr val="24417A"/>
          </a:solidFill>
          <a:ln/>
        </p:spPr>
      </p:sp>
      <p:sp>
        <p:nvSpPr>
          <p:cNvPr id="14" name="Text 12"/>
          <p:cNvSpPr/>
          <p:nvPr/>
        </p:nvSpPr>
        <p:spPr>
          <a:xfrm>
            <a:off x="3803904" y="5971032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6E86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882896" y="5806440"/>
            <a:ext cx="822960" cy="109728"/>
          </a:xfrm>
          <a:prstGeom prst="roundRect">
            <a:avLst>
              <a:gd name="adj" fmla="val 50000"/>
            </a:avLst>
          </a:prstGeom>
          <a:solidFill>
            <a:srgbClr val="24417A"/>
          </a:solidFill>
          <a:ln/>
        </p:spPr>
      </p:sp>
      <p:sp>
        <p:nvSpPr>
          <p:cNvPr id="16" name="Text 14"/>
          <p:cNvSpPr/>
          <p:nvPr/>
        </p:nvSpPr>
        <p:spPr>
          <a:xfrm>
            <a:off x="4882896" y="5971032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6E86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566928" y="470916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AFC6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Analysis of the current situation and project objectives at NTU</a:t>
            </a:r>
            <a:endParaRPr lang="en-US" sz="15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EEF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640080"/>
            <a:ext cx="1105783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Core Conclusions &amp; Recommendations</a:t>
            </a:r>
            <a:endParaRPr lang="en-US" sz="2900" dirty="0"/>
          </a:p>
        </p:txBody>
      </p:sp>
      <p:sp>
        <p:nvSpPr>
          <p:cNvPr id="4" name="Shape 2"/>
          <p:cNvSpPr/>
          <p:nvPr/>
        </p:nvSpPr>
        <p:spPr>
          <a:xfrm>
            <a:off x="566928" y="1280160"/>
            <a:ext cx="5300320" cy="4553712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D8E2EF"/>
            </a:solidFill>
            <a:prstDash val="solid"/>
          </a:ln>
          <a:effectLst>
            <a:outerShdw blurRad="114300" dist="38100" dir="5400000" algn="bl" rotWithShape="0">
              <a:srgbClr val="9BB0C9">
                <a:alpha val="3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86968" y="1947672"/>
            <a:ext cx="731520" cy="731520"/>
          </a:xfrm>
          <a:prstGeom prst="ellipse">
            <a:avLst/>
          </a:prstGeom>
          <a:solidFill>
            <a:srgbClr val="2E75B6"/>
          </a:solidFill>
          <a:ln/>
          <a:effectLst>
            <a:outerShdw blurRad="152400" dist="50800" dir="5400000" algn="bl" rotWithShape="0">
              <a:srgbClr val="1A2A4A">
                <a:alpha val="25000"/>
              </a:srgbClr>
            </a:outerShdw>
          </a:effectLst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416" y="2103120"/>
            <a:ext cx="420624" cy="42062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09928" y="1823421"/>
            <a:ext cx="3928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Takeaways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95832" y="2679192"/>
            <a:ext cx="4842816" cy="35387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 algn="just">
              <a:spcAft>
                <a:spcPts val="1400"/>
              </a:spcAft>
              <a:buSzPct val="100000"/>
              <a:buChar char="•"/>
            </a:pPr>
            <a:r>
              <a:rPr lang="en-US" sz="1500" dirty="0">
                <a:solidFill>
                  <a:srgbClr val="1C2536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SL systematically enhances academic writing skills, linguistic competence, critical thinking, &amp; complementary skills.</a:t>
            </a:r>
          </a:p>
          <a:p>
            <a:pPr marL="203200" indent="-203200" algn="just">
              <a:spcAft>
                <a:spcPts val="1400"/>
              </a:spcAft>
              <a:buSzPct val="100000"/>
              <a:buChar char="•"/>
            </a:pPr>
            <a:r>
              <a:rPr lang="en-US" sz="1500" dirty="0">
                <a:solidFill>
                  <a:srgbClr val="1C2536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Cohort 64 (Writing 2) improved information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synthesis, critical thinking, content development, and the use of formal vocabulary and synonyms.</a:t>
            </a:r>
            <a:endParaRPr lang="en-US" sz="1500" dirty="0">
              <a:solidFill>
                <a:srgbClr val="1C2536"/>
              </a:solidFill>
              <a:latin typeface="Times New Roman" panose="02020603050405020304" pitchFamily="18" charset="0"/>
              <a:ea typeface="Calibri" pitchFamily="34" charset="-122"/>
              <a:cs typeface="Times New Roman" panose="02020603050405020304" pitchFamily="18" charset="0"/>
            </a:endParaRPr>
          </a:p>
          <a:p>
            <a:pPr marL="203200" indent="-203200" algn="just">
              <a:spcAft>
                <a:spcPts val="1400"/>
              </a:spcAft>
              <a:buSzPct val="100000"/>
              <a:buChar char="•"/>
            </a:pPr>
            <a:r>
              <a:rPr lang="en-US" sz="1500" dirty="0">
                <a:solidFill>
                  <a:srgbClr val="1C2536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Cohort 63 (Writing 4) 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reinforced their knowledge of sentence structures, coherence and well-focused texts, &amp; argumentative writing skills.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03200" indent="-203200" algn="just">
              <a:buSzPct val="100000"/>
              <a:buChar char="•"/>
            </a:pPr>
            <a:r>
              <a:rPr lang="en-US" sz="1500" dirty="0">
                <a:solidFill>
                  <a:srgbClr val="1C2536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Both cohorts improved </a:t>
            </a: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planning and organizational skills, teamwork, problem-solving, information literacy, and digital competence.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6324448" y="1645920"/>
            <a:ext cx="5300320" cy="429768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D8E2EF"/>
            </a:solidFill>
            <a:prstDash val="solid"/>
          </a:ln>
          <a:effectLst>
            <a:outerShdw blurRad="114300" dist="38100" dir="5400000" algn="bl" rotWithShape="0">
              <a:srgbClr val="9BB0C9">
                <a:alpha val="35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644488" y="1947672"/>
            <a:ext cx="731520" cy="731520"/>
          </a:xfrm>
          <a:prstGeom prst="ellipse">
            <a:avLst/>
          </a:prstGeom>
          <a:solidFill>
            <a:srgbClr val="E0A93B"/>
          </a:solidFill>
          <a:ln/>
          <a:effectLst>
            <a:outerShdw blurRad="152400" dist="50800" dir="5400000" algn="bl" rotWithShape="0">
              <a:srgbClr val="1A2A4A">
                <a:alpha val="25000"/>
              </a:srgbClr>
            </a:outerShdw>
          </a:effectLst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9936" y="2103120"/>
            <a:ext cx="420624" cy="42062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467448" y="1947672"/>
            <a:ext cx="3928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Pedagogical Proposals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6735928" y="2880360"/>
            <a:ext cx="4477360" cy="2834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 algn="just">
              <a:spcAft>
                <a:spcPts val="1400"/>
              </a:spcAft>
              <a:buSzPct val="100000"/>
              <a:buChar char="•"/>
            </a:pPr>
            <a:r>
              <a:rPr lang="en-US" sz="1600" dirty="0">
                <a:solidFill>
                  <a:srgbClr val="1C2536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Instructors must explicitly guide project 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objectives and procedures, organize</a:t>
            </a:r>
            <a:r>
              <a:rPr lang="en-US" sz="1600" dirty="0">
                <a:solidFill>
                  <a:srgbClr val="1C2536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 groups, &amp; 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establish effective communication channels among participants.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03200" indent="-203200" algn="just">
              <a:buSzPct val="100000"/>
              <a:buChar char="•"/>
            </a:pPr>
            <a:r>
              <a:rPr lang="en-US" sz="1600" dirty="0">
                <a:solidFill>
                  <a:srgbClr val="1C2536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Sufficient dedicated hours should be allocated for 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continuous supervision, formative feedback, and systematic assessment 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0"/>
          <p:cNvSpPr/>
          <p:nvPr/>
        </p:nvSpPr>
        <p:spPr>
          <a:xfrm>
            <a:off x="566928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9AA6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Service-Learning Project  ·  Nha Trang University</a:t>
            </a:r>
            <a:endParaRPr lang="en-US" sz="850" dirty="0"/>
          </a:p>
        </p:txBody>
      </p:sp>
      <p:sp>
        <p:nvSpPr>
          <p:cNvPr id="15" name="Text 11"/>
          <p:cNvSpPr/>
          <p:nvPr/>
        </p:nvSpPr>
        <p:spPr>
          <a:xfrm>
            <a:off x="11002975" y="6473952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6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0B1E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194560"/>
            <a:ext cx="5943600" cy="5943600"/>
          </a:xfrm>
          <a:prstGeom prst="ellipse">
            <a:avLst/>
          </a:prstGeom>
          <a:solidFill>
            <a:srgbClr val="18376E">
              <a:alpha val="4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463040" y="4206240"/>
            <a:ext cx="4114800" cy="4114800"/>
          </a:xfrm>
          <a:prstGeom prst="ellipse">
            <a:avLst/>
          </a:prstGeom>
          <a:solidFill>
            <a:srgbClr val="E0A93B">
              <a:alpha val="22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-1" y="1069167"/>
            <a:ext cx="121916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kern="0" spc="500" dirty="0">
                <a:solidFill>
                  <a:srgbClr val="E0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&amp; DISCUSSION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136478" y="1799731"/>
            <a:ext cx="12191695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 for Your Attention!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305" y="2970300"/>
            <a:ext cx="121916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i="1" dirty="0">
                <a:solidFill>
                  <a:srgbClr val="AFC6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Service-Learning Project at Nha Trang University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3992728" y="4206240"/>
            <a:ext cx="4206240" cy="1894308"/>
          </a:xfrm>
          <a:prstGeom prst="roundRect">
            <a:avLst>
              <a:gd name="adj" fmla="val 50000"/>
            </a:avLst>
          </a:prstGeom>
          <a:solidFill>
            <a:srgbClr val="12295C"/>
          </a:solidFill>
          <a:ln w="12700">
            <a:solidFill>
              <a:srgbClr val="27427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992728" y="4012442"/>
            <a:ext cx="4206240" cy="25657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u="sng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/>
              </a:rPr>
              <a:t>Email: </a:t>
            </a: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/>
              </a:rPr>
              <a:t>oanhbtn@ntu.edu.vn</a:t>
            </a:r>
            <a:endParaRPr lang="en-US" sz="1700" b="1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Cellphone: 0903544668</a:t>
            </a:r>
            <a:endParaRPr lang="en-US" sz="17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EEF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APPENDIX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640080"/>
            <a:ext cx="1105783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References</a:t>
            </a:r>
            <a:endParaRPr lang="en-US" sz="2900" dirty="0"/>
          </a:p>
        </p:txBody>
      </p:sp>
      <p:sp>
        <p:nvSpPr>
          <p:cNvPr id="6" name="Text 4"/>
          <p:cNvSpPr/>
          <p:nvPr/>
        </p:nvSpPr>
        <p:spPr>
          <a:xfrm>
            <a:off x="1755648" y="1920240"/>
            <a:ext cx="5486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68836" y="3158092"/>
            <a:ext cx="117456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[1] P. Connor, “Business Memos”, The WAC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Clearninghouse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2024. Colorado State University. [Online]. Available: </a:t>
            </a:r>
            <a:r>
              <a:rPr lang="en-US" sz="18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https://wac.colostate.edu/repository/writing/guides/businessmemos/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[Access January 5</a:t>
            </a:r>
            <a:r>
              <a:rPr lang="en-US" sz="18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2024].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[2] Hamilton Writing Resources, “Writing a Book Review”, Nesbitt-Johnston Writing Center, Hamilton College, 2006. [Online]. Available: </a:t>
            </a:r>
            <a:r>
              <a:rPr lang="en-US" sz="18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https://www.hamilton.edu/academics/centers/writing/writing-resources/book-review</a:t>
            </a:r>
            <a:r>
              <a:rPr lang="en-US" sz="18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[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Access February 20</a:t>
            </a:r>
            <a:r>
              <a:rPr lang="en-US" sz="18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2024].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[3] OWLL, “What is a business report?”, Centre for Learner Success, 2019. [Online]. Available: </a:t>
            </a:r>
            <a:r>
              <a:rPr lang="en-US" sz="18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https://owll.massey.ac.nz/assignment-types/what-is-a-business-report.php</a:t>
            </a:r>
            <a:r>
              <a:rPr lang="en-US" sz="18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[Access December 23</a:t>
            </a:r>
            <a:r>
              <a:rPr lang="en-US" sz="18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2023].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[4] T. N. A.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T. B. T. Tran, H. L. Nguyen, “Recommendations for Development Writing Skills for Students of Advanced Academic Training Program at University of Economics and Business Administration -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Nguyên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University,”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TNU Journal of Science and Technology,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vol. 196, no. 3, pp. 181 – 187, 2019.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[5] Q. T. Nguyen &amp; C. Đ.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Dương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“Designing a Supplementary English Writing Material for the Freshman at Thai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Nguyên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University of Medicine and Pharmacy,”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TNU Journal of Science and Technology,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vol. 188, no. 123, pp. 33- 38, 2018.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[6] A.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Hlengwa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“Institutionalizing service-learning,”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Independent Journal of Teaching and Learning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vol. 5, pp. 24-33, 2010.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66928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9AA6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Service-Learning Project  ·  Nha Trang University</a:t>
            </a:r>
            <a:endParaRPr lang="en-US" sz="850" dirty="0"/>
          </a:p>
        </p:txBody>
      </p:sp>
      <p:sp>
        <p:nvSpPr>
          <p:cNvPr id="14" name="Text 12"/>
          <p:cNvSpPr/>
          <p:nvPr/>
        </p:nvSpPr>
        <p:spPr>
          <a:xfrm>
            <a:off x="11002975" y="6473952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6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EF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640080"/>
            <a:ext cx="1105783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Curriculum Context</a:t>
            </a:r>
            <a:endParaRPr lang="en-US" sz="2900" dirty="0"/>
          </a:p>
        </p:txBody>
      </p:sp>
      <p:sp>
        <p:nvSpPr>
          <p:cNvPr id="4" name="Shape 2"/>
          <p:cNvSpPr/>
          <p:nvPr/>
        </p:nvSpPr>
        <p:spPr>
          <a:xfrm>
            <a:off x="566928" y="1600200"/>
            <a:ext cx="5300320" cy="448056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D8E2EF"/>
            </a:solidFill>
            <a:prstDash val="solid"/>
          </a:ln>
          <a:effectLst>
            <a:outerShdw blurRad="114300" dist="38100" dir="5400000" algn="bl" rotWithShape="0">
              <a:srgbClr val="9BB0C9">
                <a:alpha val="3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86968" y="1920240"/>
            <a:ext cx="768096" cy="768096"/>
          </a:xfrm>
          <a:prstGeom prst="ellipse">
            <a:avLst/>
          </a:prstGeom>
          <a:solidFill>
            <a:srgbClr val="2E75B6"/>
          </a:solidFill>
          <a:ln/>
          <a:effectLst>
            <a:outerShdw blurRad="152400" dist="50800" dir="5400000" algn="bl" rotWithShape="0">
              <a:srgbClr val="1A2A4A">
                <a:alpha val="25000"/>
              </a:srgbClr>
            </a:outerShdw>
          </a:effectLst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416" y="2075688"/>
            <a:ext cx="457200" cy="457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09928" y="2011680"/>
            <a:ext cx="3928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Writing 2  </a:t>
            </a:r>
            <a:r>
              <a:rPr lang="en-US" sz="1400" dirty="0">
                <a:solidFill>
                  <a:srgbClr val="6B76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(Freshmen)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932688" y="2880360"/>
            <a:ext cx="456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i="1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Focuses on academic paragraph writing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978408" y="3429000"/>
            <a:ext cx="447736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spcAft>
                <a:spcPts val="1200"/>
              </a:spcAft>
              <a:buSzPct val="100000"/>
              <a:buChar char="•"/>
            </a:pPr>
            <a:r>
              <a:rPr lang="en-US" sz="2000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paragraphs</a:t>
            </a:r>
            <a:endParaRPr lang="en-US" sz="2000" dirty="0"/>
          </a:p>
          <a:p>
            <a:pPr marL="203200" indent="-203200">
              <a:spcAft>
                <a:spcPts val="1200"/>
              </a:spcAft>
              <a:buSzPct val="100000"/>
              <a:buChar char="•"/>
            </a:pPr>
            <a:r>
              <a:rPr lang="en-US" sz="2000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Descriptive paragraphs (people &amp; places)</a:t>
            </a:r>
            <a:endParaRPr lang="en-US" sz="2000" dirty="0"/>
          </a:p>
          <a:p>
            <a:pPr marL="203200" indent="-203200">
              <a:buSzPct val="100000"/>
              <a:buChar char="•"/>
            </a:pPr>
            <a:r>
              <a:rPr lang="en-US" sz="2000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Narrative paragraphs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6324448" y="1600200"/>
            <a:ext cx="5300320" cy="448056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D8E2EF"/>
            </a:solidFill>
            <a:prstDash val="solid"/>
          </a:ln>
          <a:effectLst>
            <a:outerShdw blurRad="114300" dist="38100" dir="5400000" algn="bl" rotWithShape="0">
              <a:srgbClr val="9BB0C9">
                <a:alpha val="35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6644488" y="1920240"/>
            <a:ext cx="768096" cy="768096"/>
          </a:xfrm>
          <a:prstGeom prst="ellipse">
            <a:avLst/>
          </a:prstGeom>
          <a:solidFill>
            <a:srgbClr val="E0A93B"/>
          </a:solidFill>
          <a:ln/>
          <a:effectLst>
            <a:outerShdw blurRad="152400" dist="50800" dir="5400000" algn="bl" rotWithShape="0">
              <a:srgbClr val="1A2A4A">
                <a:alpha val="25000"/>
              </a:srgbClr>
            </a:outerShdw>
          </a:effectLst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9936" y="2075688"/>
            <a:ext cx="457200" cy="45720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7467448" y="2011680"/>
            <a:ext cx="3928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Writing 4  </a:t>
            </a:r>
            <a:r>
              <a:rPr lang="en-US" sz="1400" dirty="0">
                <a:solidFill>
                  <a:srgbClr val="6B76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(Sophomores)</a:t>
            </a:r>
            <a:endParaRPr lang="en-US" sz="1900" dirty="0"/>
          </a:p>
        </p:txBody>
      </p:sp>
      <p:sp>
        <p:nvSpPr>
          <p:cNvPr id="14" name="Text 10"/>
          <p:cNvSpPr/>
          <p:nvPr/>
        </p:nvSpPr>
        <p:spPr>
          <a:xfrm>
            <a:off x="6690208" y="2880360"/>
            <a:ext cx="456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i="1" dirty="0">
                <a:solidFill>
                  <a:srgbClr val="C68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Focuses on business writing</a:t>
            </a:r>
            <a:endParaRPr lang="en-US" sz="1700" dirty="0"/>
          </a:p>
        </p:txBody>
      </p:sp>
      <p:sp>
        <p:nvSpPr>
          <p:cNvPr id="15" name="Text 11"/>
          <p:cNvSpPr/>
          <p:nvPr/>
        </p:nvSpPr>
        <p:spPr>
          <a:xfrm>
            <a:off x="6735928" y="3429000"/>
            <a:ext cx="447736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spcAft>
                <a:spcPts val="1200"/>
              </a:spcAft>
              <a:buSzPct val="100000"/>
              <a:buChar char="•"/>
            </a:pPr>
            <a:r>
              <a:rPr lang="en-US" sz="2000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Memos</a:t>
            </a:r>
            <a:endParaRPr lang="en-US" sz="2000" dirty="0"/>
          </a:p>
          <a:p>
            <a:pPr marL="203200" indent="-203200">
              <a:spcAft>
                <a:spcPts val="1200"/>
              </a:spcAft>
              <a:buSzPct val="100000"/>
              <a:buChar char="•"/>
            </a:pPr>
            <a:r>
              <a:rPr lang="en-US" sz="2000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Reviews</a:t>
            </a:r>
            <a:endParaRPr lang="en-US" sz="2000" dirty="0"/>
          </a:p>
          <a:p>
            <a:pPr marL="203200" indent="-203200">
              <a:buSzPct val="100000"/>
              <a:buChar char="•"/>
            </a:pPr>
            <a:r>
              <a:rPr lang="en-US" sz="2000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</a:t>
            </a:r>
            <a:endParaRPr lang="en-US" sz="2000" dirty="0"/>
          </a:p>
        </p:txBody>
      </p:sp>
      <p:sp>
        <p:nvSpPr>
          <p:cNvPr id="16" name="Text 12"/>
          <p:cNvSpPr/>
          <p:nvPr/>
        </p:nvSpPr>
        <p:spPr>
          <a:xfrm>
            <a:off x="566928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9AA6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Service-Learning Project  ·  Nha Trang University</a:t>
            </a:r>
            <a:endParaRPr lang="en-US" sz="850" dirty="0"/>
          </a:p>
        </p:txBody>
      </p:sp>
      <p:sp>
        <p:nvSpPr>
          <p:cNvPr id="17" name="Text 13"/>
          <p:cNvSpPr/>
          <p:nvPr/>
        </p:nvSpPr>
        <p:spPr>
          <a:xfrm>
            <a:off x="11002975" y="6473952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6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EF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640080"/>
            <a:ext cx="1105783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Students' Challenges in Business Writing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66928" y="1481328"/>
            <a:ext cx="1105783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B76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Diagnostic tests revealed severe difficulties in business writing: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66928" y="2011680"/>
            <a:ext cx="11057839" cy="1298448"/>
          </a:xfrm>
          <a:prstGeom prst="roundRect">
            <a:avLst>
              <a:gd name="adj" fmla="val 8451"/>
            </a:avLst>
          </a:prstGeom>
          <a:solidFill>
            <a:srgbClr val="FFFFFF"/>
          </a:solidFill>
          <a:ln w="12700">
            <a:solidFill>
              <a:srgbClr val="D8E2EF"/>
            </a:solidFill>
            <a:prstDash val="solid"/>
          </a:ln>
          <a:effectLst>
            <a:outerShdw blurRad="114300" dist="38100" dir="5400000" algn="bl" rotWithShape="0">
              <a:srgbClr val="9BB0C9">
                <a:alpha val="35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886968" y="2276856"/>
            <a:ext cx="768096" cy="768096"/>
          </a:xfrm>
          <a:prstGeom prst="ellipse">
            <a:avLst/>
          </a:prstGeom>
          <a:solidFill>
            <a:srgbClr val="002060"/>
          </a:solidFill>
          <a:ln/>
          <a:effectLst>
            <a:outerShdw blurRad="152400" dist="50800" dir="5400000" algn="bl" rotWithShape="0">
              <a:srgbClr val="1A2A4A">
                <a:alpha val="25000"/>
              </a:srgbClr>
            </a:outerShdw>
          </a:effectLst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416" y="2432304"/>
            <a:ext cx="457200" cy="45720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938528" y="219456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Linguistic Barriers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5687568" y="2176272"/>
            <a:ext cx="4474159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Grammatical errors, spelling mistakes, and limited vocabulary.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10116007" y="2176272"/>
            <a:ext cx="1371600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50" i="1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(Dang et al., 2019)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566928" y="3493008"/>
            <a:ext cx="11057839" cy="1298448"/>
          </a:xfrm>
          <a:prstGeom prst="roundRect">
            <a:avLst>
              <a:gd name="adj" fmla="val 8451"/>
            </a:avLst>
          </a:prstGeom>
          <a:solidFill>
            <a:srgbClr val="FFFFFF"/>
          </a:solidFill>
          <a:ln w="12700">
            <a:solidFill>
              <a:srgbClr val="D8E2EF"/>
            </a:solidFill>
            <a:prstDash val="solid"/>
          </a:ln>
          <a:effectLst>
            <a:outerShdw blurRad="114300" dist="38100" dir="5400000" algn="bl" rotWithShape="0">
              <a:srgbClr val="9BB0C9">
                <a:alpha val="35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886968" y="3758184"/>
            <a:ext cx="768096" cy="768096"/>
          </a:xfrm>
          <a:prstGeom prst="ellipse">
            <a:avLst/>
          </a:prstGeom>
          <a:solidFill>
            <a:srgbClr val="002060"/>
          </a:solidFill>
          <a:ln/>
          <a:effectLst>
            <a:outerShdw blurRad="152400" dist="50800" dir="5400000" algn="bl" rotWithShape="0">
              <a:srgbClr val="1A2A4A">
                <a:alpha val="25000"/>
              </a:srgbClr>
            </a:outerShdw>
          </a:effectLst>
        </p:spPr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2416" y="3913632"/>
            <a:ext cx="457200" cy="45720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938528" y="3675888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Cognitive &amp; Structural</a:t>
            </a:r>
            <a:endParaRPr lang="en-US" sz="1800" dirty="0"/>
          </a:p>
        </p:txBody>
      </p:sp>
      <p:sp>
        <p:nvSpPr>
          <p:cNvPr id="15" name="Text 11"/>
          <p:cNvSpPr/>
          <p:nvPr/>
        </p:nvSpPr>
        <p:spPr>
          <a:xfrm>
            <a:off x="5687568" y="3657600"/>
            <a:ext cx="4474159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Difficulty with idea generation, organization, and clarity of expression in writing.</a:t>
            </a:r>
            <a:endParaRPr lang="en-US" sz="1700" dirty="0"/>
          </a:p>
        </p:txBody>
      </p:sp>
      <p:sp>
        <p:nvSpPr>
          <p:cNvPr id="16" name="Text 12"/>
          <p:cNvSpPr/>
          <p:nvPr/>
        </p:nvSpPr>
        <p:spPr>
          <a:xfrm>
            <a:off x="10116007" y="3657600"/>
            <a:ext cx="1371600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50" i="1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(Nguyen &amp; Duong, 2018)</a:t>
            </a:r>
            <a:endParaRPr lang="en-US" sz="1150" dirty="0"/>
          </a:p>
        </p:txBody>
      </p:sp>
      <p:sp>
        <p:nvSpPr>
          <p:cNvPr id="17" name="Shape 13"/>
          <p:cNvSpPr/>
          <p:nvPr/>
        </p:nvSpPr>
        <p:spPr>
          <a:xfrm>
            <a:off x="566928" y="4974336"/>
            <a:ext cx="11057839" cy="1298448"/>
          </a:xfrm>
          <a:prstGeom prst="roundRect">
            <a:avLst>
              <a:gd name="adj" fmla="val 8451"/>
            </a:avLst>
          </a:prstGeom>
          <a:solidFill>
            <a:srgbClr val="FFFFFF"/>
          </a:solidFill>
          <a:ln w="12700">
            <a:solidFill>
              <a:srgbClr val="D8E2EF"/>
            </a:solidFill>
            <a:prstDash val="solid"/>
          </a:ln>
          <a:effectLst>
            <a:outerShdw blurRad="114300" dist="38100" dir="5400000" algn="bl" rotWithShape="0">
              <a:srgbClr val="9BB0C9">
                <a:alpha val="35000"/>
              </a:srgbClr>
            </a:outerShdw>
          </a:effectLst>
        </p:spPr>
      </p:sp>
      <p:sp>
        <p:nvSpPr>
          <p:cNvPr id="18" name="Shape 14"/>
          <p:cNvSpPr/>
          <p:nvPr/>
        </p:nvSpPr>
        <p:spPr>
          <a:xfrm>
            <a:off x="886968" y="5239512"/>
            <a:ext cx="768096" cy="768096"/>
          </a:xfrm>
          <a:prstGeom prst="ellipse">
            <a:avLst/>
          </a:prstGeom>
          <a:solidFill>
            <a:srgbClr val="002060"/>
          </a:solidFill>
          <a:ln/>
          <a:effectLst>
            <a:outerShdw blurRad="152400" dist="50800" dir="5400000" algn="bl" rotWithShape="0">
              <a:srgbClr val="1A2A4A">
                <a:alpha val="25000"/>
              </a:srgbClr>
            </a:outerShdw>
          </a:effectLst>
        </p:spPr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2416" y="5394960"/>
            <a:ext cx="457200" cy="457200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1938528" y="5157216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Soft Skills</a:t>
            </a:r>
            <a:endParaRPr lang="en-US" sz="1800" dirty="0"/>
          </a:p>
        </p:txBody>
      </p:sp>
      <p:sp>
        <p:nvSpPr>
          <p:cNvPr id="21" name="Text 16"/>
          <p:cNvSpPr/>
          <p:nvPr/>
        </p:nvSpPr>
        <p:spPr>
          <a:xfrm>
            <a:off x="5687568" y="5138928"/>
            <a:ext cx="4474159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self-autonomy and limited teamwork skills.</a:t>
            </a:r>
            <a:endParaRPr lang="en-US" sz="1700" dirty="0"/>
          </a:p>
        </p:txBody>
      </p:sp>
      <p:sp>
        <p:nvSpPr>
          <p:cNvPr id="22" name="Text 17"/>
          <p:cNvSpPr/>
          <p:nvPr/>
        </p:nvSpPr>
        <p:spPr>
          <a:xfrm>
            <a:off x="566928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9AA6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Service-Learning Project  ·  Nha Trang University</a:t>
            </a:r>
            <a:endParaRPr lang="en-US" sz="850" dirty="0"/>
          </a:p>
        </p:txBody>
      </p:sp>
      <p:sp>
        <p:nvSpPr>
          <p:cNvPr id="23" name="Text 18"/>
          <p:cNvSpPr/>
          <p:nvPr/>
        </p:nvSpPr>
        <p:spPr>
          <a:xfrm>
            <a:off x="11002975" y="6473952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6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EF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640080"/>
            <a:ext cx="1105783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Project Vision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66928" y="1508760"/>
            <a:ext cx="11057839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Connecting </a:t>
            </a:r>
            <a:r>
              <a:rPr lang="en-US" sz="1700" b="1" dirty="0">
                <a:solidFill>
                  <a:srgbClr val="002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Sophomores (Writing 4)</a:t>
            </a:r>
            <a:r>
              <a:rPr lang="en-US" sz="1700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to mentor </a:t>
            </a:r>
            <a:r>
              <a:rPr lang="en-US" sz="1700" b="1" dirty="0">
                <a:solidFill>
                  <a:srgbClr val="C68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Freshmen (Writing 2)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566928" y="2286000"/>
            <a:ext cx="3472586" cy="3383280"/>
          </a:xfrm>
          <a:prstGeom prst="roundRect">
            <a:avLst>
              <a:gd name="adj" fmla="val 3243"/>
            </a:avLst>
          </a:prstGeom>
          <a:solidFill>
            <a:srgbClr val="FFFFFF"/>
          </a:solidFill>
          <a:ln w="12700">
            <a:solidFill>
              <a:srgbClr val="D8E2EF"/>
            </a:solidFill>
            <a:prstDash val="solid"/>
          </a:ln>
          <a:effectLst>
            <a:outerShdw blurRad="114300" dist="38100" dir="5400000" algn="bl" rotWithShape="0">
              <a:srgbClr val="9BB0C9">
                <a:alpha val="35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846021" y="2697480"/>
            <a:ext cx="914400" cy="914400"/>
          </a:xfrm>
          <a:prstGeom prst="ellipse">
            <a:avLst/>
          </a:prstGeom>
          <a:solidFill>
            <a:srgbClr val="2E75B6"/>
          </a:solidFill>
          <a:ln/>
          <a:effectLst>
            <a:outerShdw blurRad="152400" dist="50800" dir="5400000" algn="bl" rotWithShape="0">
              <a:srgbClr val="1A2A4A">
                <a:alpha val="25000"/>
              </a:srgbClr>
            </a:outerShdw>
          </a:effectLst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8045" y="2889504"/>
            <a:ext cx="530352" cy="53035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95528" y="3794760"/>
            <a:ext cx="301538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Academic Networking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859536" y="4343400"/>
            <a:ext cx="288737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700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Encourages academic networking and peer learning across cohorts.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4359554" y="2286000"/>
            <a:ext cx="3472586" cy="3383280"/>
          </a:xfrm>
          <a:prstGeom prst="roundRect">
            <a:avLst>
              <a:gd name="adj" fmla="val 3243"/>
            </a:avLst>
          </a:prstGeom>
          <a:solidFill>
            <a:srgbClr val="FFFFFF"/>
          </a:solidFill>
          <a:ln w="12700">
            <a:solidFill>
              <a:srgbClr val="D8E2EF"/>
            </a:solidFill>
            <a:prstDash val="solid"/>
          </a:ln>
          <a:effectLst>
            <a:outerShdw blurRad="114300" dist="38100" dir="5400000" algn="bl" rotWithShape="0">
              <a:srgbClr val="9BB0C9">
                <a:alpha val="35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5638648" y="2697480"/>
            <a:ext cx="914400" cy="914400"/>
          </a:xfrm>
          <a:prstGeom prst="ellipse">
            <a:avLst/>
          </a:prstGeom>
          <a:solidFill>
            <a:srgbClr val="2E75B6"/>
          </a:solidFill>
          <a:ln/>
          <a:effectLst>
            <a:outerShdw blurRad="152400" dist="50800" dir="5400000" algn="bl" rotWithShape="0">
              <a:srgbClr val="1A2A4A">
                <a:alpha val="25000"/>
              </a:srgbClr>
            </a:outerShdw>
          </a:effectLst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0672" y="2889504"/>
            <a:ext cx="530352" cy="53035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588154" y="3794760"/>
            <a:ext cx="301538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Shared Competencies</a:t>
            </a:r>
            <a:endParaRPr lang="en-US" sz="1700" dirty="0"/>
          </a:p>
        </p:txBody>
      </p:sp>
      <p:sp>
        <p:nvSpPr>
          <p:cNvPr id="14" name="Text 10"/>
          <p:cNvSpPr/>
          <p:nvPr/>
        </p:nvSpPr>
        <p:spPr>
          <a:xfrm>
            <a:off x="4652162" y="4343400"/>
            <a:ext cx="288737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700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Mutually develops core writing competencies for mentors and mentees.</a:t>
            </a:r>
            <a:endParaRPr lang="en-US" sz="1700" dirty="0"/>
          </a:p>
        </p:txBody>
      </p:sp>
      <p:sp>
        <p:nvSpPr>
          <p:cNvPr id="15" name="Shape 11"/>
          <p:cNvSpPr/>
          <p:nvPr/>
        </p:nvSpPr>
        <p:spPr>
          <a:xfrm>
            <a:off x="8152181" y="2286000"/>
            <a:ext cx="3472586" cy="3383280"/>
          </a:xfrm>
          <a:prstGeom prst="roundRect">
            <a:avLst>
              <a:gd name="adj" fmla="val 3243"/>
            </a:avLst>
          </a:prstGeom>
          <a:solidFill>
            <a:srgbClr val="FFFFFF"/>
          </a:solidFill>
          <a:ln w="12700">
            <a:solidFill>
              <a:srgbClr val="D8E2EF"/>
            </a:solidFill>
            <a:prstDash val="solid"/>
          </a:ln>
          <a:effectLst>
            <a:outerShdw blurRad="114300" dist="38100" dir="5400000" algn="bl" rotWithShape="0">
              <a:srgbClr val="9BB0C9">
                <a:alpha val="35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9431274" y="2697480"/>
            <a:ext cx="914400" cy="914400"/>
          </a:xfrm>
          <a:prstGeom prst="ellipse">
            <a:avLst/>
          </a:prstGeom>
          <a:solidFill>
            <a:srgbClr val="E0A93B"/>
          </a:solidFill>
          <a:ln/>
          <a:effectLst>
            <a:outerShdw blurRad="152400" dist="50800" dir="5400000" algn="bl" rotWithShape="0">
              <a:srgbClr val="1A2A4A">
                <a:alpha val="25000"/>
              </a:srgbClr>
            </a:outerShdw>
          </a:effectLst>
        </p:spPr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23298" y="2889504"/>
            <a:ext cx="530352" cy="53035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380781" y="3794760"/>
            <a:ext cx="301538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Community Service</a:t>
            </a:r>
            <a:endParaRPr lang="en-US" sz="1700" dirty="0"/>
          </a:p>
        </p:txBody>
      </p:sp>
      <p:sp>
        <p:nvSpPr>
          <p:cNvPr id="19" name="Text 14"/>
          <p:cNvSpPr/>
          <p:nvPr/>
        </p:nvSpPr>
        <p:spPr>
          <a:xfrm>
            <a:off x="8444789" y="4343400"/>
            <a:ext cx="288737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700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Delivers a meaningful, experiential community service framework.</a:t>
            </a:r>
            <a:endParaRPr lang="en-US" sz="1700" dirty="0"/>
          </a:p>
        </p:txBody>
      </p:sp>
      <p:sp>
        <p:nvSpPr>
          <p:cNvPr id="20" name="Text 15"/>
          <p:cNvSpPr/>
          <p:nvPr/>
        </p:nvSpPr>
        <p:spPr>
          <a:xfrm>
            <a:off x="566928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9AA6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Service-Learning Project  ·  Nha Trang University</a:t>
            </a:r>
            <a:endParaRPr lang="en-US" sz="850" dirty="0"/>
          </a:p>
        </p:txBody>
      </p:sp>
      <p:sp>
        <p:nvSpPr>
          <p:cNvPr id="21" name="Text 16"/>
          <p:cNvSpPr/>
          <p:nvPr/>
        </p:nvSpPr>
        <p:spPr>
          <a:xfrm>
            <a:off x="11002975" y="6473952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6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EF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640080"/>
            <a:ext cx="1105783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Service-Learning (SL)</a:t>
            </a:r>
            <a:endParaRPr lang="en-US" sz="2900" dirty="0"/>
          </a:p>
        </p:txBody>
      </p:sp>
      <p:sp>
        <p:nvSpPr>
          <p:cNvPr id="4" name="Shape 2"/>
          <p:cNvSpPr/>
          <p:nvPr/>
        </p:nvSpPr>
        <p:spPr>
          <a:xfrm>
            <a:off x="566928" y="1783080"/>
            <a:ext cx="3472586" cy="3931920"/>
          </a:xfrm>
          <a:prstGeom prst="roundRect">
            <a:avLst>
              <a:gd name="adj" fmla="val 3160"/>
            </a:avLst>
          </a:prstGeom>
          <a:solidFill>
            <a:srgbClr val="FFFFFF"/>
          </a:solidFill>
          <a:ln w="12700">
            <a:solidFill>
              <a:srgbClr val="D8E2EF"/>
            </a:solidFill>
            <a:prstDash val="solid"/>
          </a:ln>
          <a:effectLst>
            <a:outerShdw blurRad="114300" dist="38100" dir="5400000" algn="bl" rotWithShape="0">
              <a:srgbClr val="9BB0C9">
                <a:alpha val="3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846021" y="2148840"/>
            <a:ext cx="914400" cy="914400"/>
          </a:xfrm>
          <a:prstGeom prst="ellipse">
            <a:avLst/>
          </a:prstGeom>
          <a:solidFill>
            <a:srgbClr val="002060"/>
          </a:solidFill>
          <a:ln/>
          <a:effectLst>
            <a:outerShdw blurRad="152400" dist="50800" dir="5400000" algn="bl" rotWithShape="0">
              <a:srgbClr val="1A2A4A">
                <a:alpha val="25000"/>
              </a:srgbClr>
            </a:outerShdw>
          </a:effectLst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7189" y="2350008"/>
            <a:ext cx="512064" cy="51206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95528" y="3200400"/>
            <a:ext cx="301538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Educational Pillar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859536" y="3703320"/>
            <a:ext cx="288737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700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"A core pillar of higher education with a growing influence on teaching and learning."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795528" y="5257800"/>
            <a:ext cx="301538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i="1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(Hlengwa, 2010)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4359554" y="1783080"/>
            <a:ext cx="3472586" cy="3931920"/>
          </a:xfrm>
          <a:prstGeom prst="roundRect">
            <a:avLst>
              <a:gd name="adj" fmla="val 3160"/>
            </a:avLst>
          </a:prstGeom>
          <a:solidFill>
            <a:srgbClr val="FFFFFF"/>
          </a:solidFill>
          <a:ln w="12700">
            <a:solidFill>
              <a:srgbClr val="D8E2EF"/>
            </a:solidFill>
            <a:prstDash val="solid"/>
          </a:ln>
          <a:effectLst>
            <a:outerShdw blurRad="114300" dist="38100" dir="5400000" algn="bl" rotWithShape="0">
              <a:srgbClr val="9BB0C9">
                <a:alpha val="35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5638648" y="2148840"/>
            <a:ext cx="914400" cy="914400"/>
          </a:xfrm>
          <a:prstGeom prst="ellipse">
            <a:avLst/>
          </a:prstGeom>
          <a:solidFill>
            <a:srgbClr val="002060"/>
          </a:solidFill>
          <a:ln/>
          <a:effectLst>
            <a:outerShdw blurRad="152400" dist="50800" dir="5400000" algn="bl" rotWithShape="0">
              <a:srgbClr val="1A2A4A">
                <a:alpha val="25000"/>
              </a:srgbClr>
            </a:outerShdw>
          </a:effectLst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9816" y="2350008"/>
            <a:ext cx="512064" cy="512064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588154" y="3200400"/>
            <a:ext cx="301538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Community Service</a:t>
            </a:r>
            <a:endParaRPr lang="en-US" sz="1650" dirty="0"/>
          </a:p>
        </p:txBody>
      </p:sp>
      <p:sp>
        <p:nvSpPr>
          <p:cNvPr id="14" name="Text 10"/>
          <p:cNvSpPr/>
          <p:nvPr/>
        </p:nvSpPr>
        <p:spPr>
          <a:xfrm>
            <a:off x="4652162" y="3703320"/>
            <a:ext cx="288737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700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Integrates meaningful community service into the curriculum.</a:t>
            </a:r>
            <a:endParaRPr lang="en-US" sz="1700" dirty="0"/>
          </a:p>
        </p:txBody>
      </p:sp>
      <p:sp>
        <p:nvSpPr>
          <p:cNvPr id="15" name="Text 11"/>
          <p:cNvSpPr/>
          <p:nvPr/>
        </p:nvSpPr>
        <p:spPr>
          <a:xfrm>
            <a:off x="4588154" y="5257800"/>
            <a:ext cx="301538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i="1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(Preradovic, 2025)</a:t>
            </a:r>
            <a:endParaRPr lang="en-US" sz="1150" dirty="0"/>
          </a:p>
        </p:txBody>
      </p:sp>
      <p:sp>
        <p:nvSpPr>
          <p:cNvPr id="16" name="Shape 12"/>
          <p:cNvSpPr/>
          <p:nvPr/>
        </p:nvSpPr>
        <p:spPr>
          <a:xfrm>
            <a:off x="8152181" y="1783080"/>
            <a:ext cx="3472586" cy="3931920"/>
          </a:xfrm>
          <a:prstGeom prst="roundRect">
            <a:avLst>
              <a:gd name="adj" fmla="val 3160"/>
            </a:avLst>
          </a:prstGeom>
          <a:solidFill>
            <a:srgbClr val="FFFFFF"/>
          </a:solidFill>
          <a:ln w="12700">
            <a:solidFill>
              <a:srgbClr val="D8E2EF"/>
            </a:solidFill>
            <a:prstDash val="solid"/>
          </a:ln>
          <a:effectLst>
            <a:outerShdw blurRad="114300" dist="38100" dir="5400000" algn="bl" rotWithShape="0">
              <a:srgbClr val="9BB0C9">
                <a:alpha val="35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9431274" y="2148840"/>
            <a:ext cx="914400" cy="914400"/>
          </a:xfrm>
          <a:prstGeom prst="ellipse">
            <a:avLst/>
          </a:prstGeom>
          <a:solidFill>
            <a:srgbClr val="002060"/>
          </a:solidFill>
          <a:ln/>
          <a:effectLst>
            <a:outerShdw blurRad="152400" dist="50800" dir="5400000" algn="bl" rotWithShape="0">
              <a:srgbClr val="1A2A4A">
                <a:alpha val="25000"/>
              </a:srgbClr>
            </a:outerShdw>
          </a:effectLst>
        </p:spPr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32442" y="2350008"/>
            <a:ext cx="512064" cy="512064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8380781" y="3200400"/>
            <a:ext cx="301538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Reflective Learning</a:t>
            </a:r>
            <a:endParaRPr lang="en-US" sz="1650" dirty="0"/>
          </a:p>
        </p:txBody>
      </p:sp>
      <p:sp>
        <p:nvSpPr>
          <p:cNvPr id="20" name="Text 15"/>
          <p:cNvSpPr/>
          <p:nvPr/>
        </p:nvSpPr>
        <p:spPr>
          <a:xfrm>
            <a:off x="8444789" y="3703320"/>
            <a:ext cx="288737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700" dirty="0">
                <a:solidFill>
                  <a:srgbClr val="1C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Applies classroom knowledge to authentic community contexts for sustainable education goals.</a:t>
            </a:r>
            <a:endParaRPr lang="en-US" sz="1700" dirty="0"/>
          </a:p>
        </p:txBody>
      </p:sp>
      <p:sp>
        <p:nvSpPr>
          <p:cNvPr id="21" name="Text 16"/>
          <p:cNvSpPr/>
          <p:nvPr/>
        </p:nvSpPr>
        <p:spPr>
          <a:xfrm>
            <a:off x="8380781" y="5257800"/>
            <a:ext cx="301538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i="1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(Hernandez-Barco et al., 2020)</a:t>
            </a:r>
            <a:endParaRPr lang="en-US" sz="1150" dirty="0"/>
          </a:p>
        </p:txBody>
      </p:sp>
      <p:sp>
        <p:nvSpPr>
          <p:cNvPr id="22" name="Text 17"/>
          <p:cNvSpPr/>
          <p:nvPr/>
        </p:nvSpPr>
        <p:spPr>
          <a:xfrm>
            <a:off x="566928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9AA6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Service-Learning Project  ·  Nha Trang University</a:t>
            </a:r>
            <a:endParaRPr lang="en-US" sz="850" dirty="0"/>
          </a:p>
        </p:txBody>
      </p:sp>
      <p:sp>
        <p:nvSpPr>
          <p:cNvPr id="23" name="Text 18"/>
          <p:cNvSpPr/>
          <p:nvPr/>
        </p:nvSpPr>
        <p:spPr>
          <a:xfrm>
            <a:off x="11002975" y="6473952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6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EF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640080"/>
            <a:ext cx="1105783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Research Questions</a:t>
            </a:r>
            <a:endParaRPr lang="en-US" sz="2900" dirty="0"/>
          </a:p>
        </p:txBody>
      </p:sp>
      <p:sp>
        <p:nvSpPr>
          <p:cNvPr id="4" name="Shape 2"/>
          <p:cNvSpPr/>
          <p:nvPr/>
        </p:nvSpPr>
        <p:spPr>
          <a:xfrm>
            <a:off x="566928" y="1828800"/>
            <a:ext cx="11057839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 w="12700">
            <a:solidFill>
              <a:srgbClr val="D8E2EF"/>
            </a:solidFill>
            <a:prstDash val="solid"/>
          </a:ln>
          <a:effectLst>
            <a:outerShdw blurRad="114300" dist="38100" dir="5400000" algn="bl" rotWithShape="0">
              <a:srgbClr val="9BB0C9">
                <a:alpha val="3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86968" y="2194560"/>
            <a:ext cx="1234440" cy="1234440"/>
          </a:xfrm>
          <a:prstGeom prst="roundRect">
            <a:avLst>
              <a:gd name="adj" fmla="val 7407"/>
            </a:avLst>
          </a:prstGeom>
          <a:solidFill>
            <a:srgbClr val="002060"/>
          </a:solidFill>
          <a:ln/>
        </p:spPr>
      </p:sp>
      <p:sp>
        <p:nvSpPr>
          <p:cNvPr id="6" name="Text 4"/>
          <p:cNvSpPr/>
          <p:nvPr/>
        </p:nvSpPr>
        <p:spPr>
          <a:xfrm>
            <a:off x="886968" y="2194560"/>
            <a:ext cx="123444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2441448" y="2103120"/>
            <a:ext cx="8771839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1C253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are the students' attitudes toward the service-learning project in the business writing course?</a:t>
            </a:r>
            <a:endParaRPr lang="en-US" sz="2200" dirty="0"/>
          </a:p>
        </p:txBody>
      </p:sp>
      <p:sp>
        <p:nvSpPr>
          <p:cNvPr id="8" name="Shape 6"/>
          <p:cNvSpPr/>
          <p:nvPr/>
        </p:nvSpPr>
        <p:spPr>
          <a:xfrm>
            <a:off x="566928" y="4114800"/>
            <a:ext cx="11057839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 w="12700">
            <a:solidFill>
              <a:srgbClr val="D8E2EF"/>
            </a:solidFill>
            <a:prstDash val="solid"/>
          </a:ln>
          <a:effectLst>
            <a:outerShdw blurRad="114300" dist="38100" dir="5400000" algn="bl" rotWithShape="0">
              <a:srgbClr val="9BB0C9">
                <a:alpha val="35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886968" y="4480560"/>
            <a:ext cx="1234440" cy="1234440"/>
          </a:xfrm>
          <a:prstGeom prst="roundRect">
            <a:avLst>
              <a:gd name="adj" fmla="val 7407"/>
            </a:avLst>
          </a:prstGeom>
          <a:solidFill>
            <a:srgbClr val="E0A93B"/>
          </a:solidFill>
          <a:ln/>
        </p:spPr>
      </p:sp>
      <p:sp>
        <p:nvSpPr>
          <p:cNvPr id="10" name="Text 8"/>
          <p:cNvSpPr/>
          <p:nvPr/>
        </p:nvSpPr>
        <p:spPr>
          <a:xfrm>
            <a:off x="886968" y="4480560"/>
            <a:ext cx="123444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4400" dirty="0"/>
          </a:p>
        </p:txBody>
      </p:sp>
      <p:sp>
        <p:nvSpPr>
          <p:cNvPr id="11" name="Text 9"/>
          <p:cNvSpPr/>
          <p:nvPr/>
        </p:nvSpPr>
        <p:spPr>
          <a:xfrm>
            <a:off x="2441448" y="4389120"/>
            <a:ext cx="8771839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1C253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Does the service-learning project improve the business writing skills of English-major students?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566928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9AA6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Service-Learning Project  ·  Nha Trang University</a:t>
            </a:r>
            <a:endParaRPr lang="en-US" sz="850" dirty="0"/>
          </a:p>
        </p:txBody>
      </p:sp>
      <p:sp>
        <p:nvSpPr>
          <p:cNvPr id="13" name="Text 11"/>
          <p:cNvSpPr/>
          <p:nvPr/>
        </p:nvSpPr>
        <p:spPr>
          <a:xfrm>
            <a:off x="11002975" y="6473952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6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1E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18320" y="-1554480"/>
            <a:ext cx="4572000" cy="4572000"/>
          </a:xfrm>
          <a:prstGeom prst="ellipse">
            <a:avLst/>
          </a:prstGeom>
          <a:solidFill>
            <a:srgbClr val="18376E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607040" y="4663440"/>
            <a:ext cx="3108960" cy="3108960"/>
          </a:xfrm>
          <a:prstGeom prst="ellipse">
            <a:avLst/>
          </a:prstGeom>
          <a:solidFill>
            <a:srgbClr val="18376E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1417320"/>
            <a:ext cx="292608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0" b="1" dirty="0">
                <a:solidFill>
                  <a:srgbClr val="E0A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15000" dirty="0"/>
          </a:p>
        </p:txBody>
      </p:sp>
      <p:sp>
        <p:nvSpPr>
          <p:cNvPr id="5" name="Text 3"/>
          <p:cNvSpPr/>
          <p:nvPr/>
        </p:nvSpPr>
        <p:spPr>
          <a:xfrm>
            <a:off x="621792" y="3310128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500" dirty="0">
                <a:solidFill>
                  <a:srgbClr val="AFC6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66928" y="3611880"/>
            <a:ext cx="75895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Literature Review</a:t>
            </a:r>
            <a:endParaRPr lang="en-US" sz="4000" dirty="0"/>
          </a:p>
        </p:txBody>
      </p:sp>
      <p:sp>
        <p:nvSpPr>
          <p:cNvPr id="7" name="Shape 5"/>
          <p:cNvSpPr/>
          <p:nvPr/>
        </p:nvSpPr>
        <p:spPr>
          <a:xfrm>
            <a:off x="566928" y="5806440"/>
            <a:ext cx="822960" cy="109728"/>
          </a:xfrm>
          <a:prstGeom prst="roundRect">
            <a:avLst>
              <a:gd name="adj" fmla="val 50000"/>
            </a:avLst>
          </a:prstGeom>
          <a:solidFill>
            <a:srgbClr val="24417A"/>
          </a:solidFill>
          <a:ln/>
        </p:spPr>
      </p:sp>
      <p:sp>
        <p:nvSpPr>
          <p:cNvPr id="8" name="Text 6"/>
          <p:cNvSpPr/>
          <p:nvPr/>
        </p:nvSpPr>
        <p:spPr>
          <a:xfrm>
            <a:off x="566928" y="5971032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6E86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1645920" y="5806440"/>
            <a:ext cx="822960" cy="109728"/>
          </a:xfrm>
          <a:prstGeom prst="roundRect">
            <a:avLst>
              <a:gd name="adj" fmla="val 50000"/>
            </a:avLst>
          </a:prstGeom>
          <a:solidFill>
            <a:srgbClr val="E0A93B"/>
          </a:solidFill>
          <a:ln/>
        </p:spPr>
      </p:sp>
      <p:sp>
        <p:nvSpPr>
          <p:cNvPr id="10" name="Text 8"/>
          <p:cNvSpPr/>
          <p:nvPr/>
        </p:nvSpPr>
        <p:spPr>
          <a:xfrm>
            <a:off x="1645920" y="5971032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E0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2724912" y="5806440"/>
            <a:ext cx="822960" cy="109728"/>
          </a:xfrm>
          <a:prstGeom prst="roundRect">
            <a:avLst>
              <a:gd name="adj" fmla="val 50000"/>
            </a:avLst>
          </a:prstGeom>
          <a:solidFill>
            <a:srgbClr val="24417A"/>
          </a:solidFill>
          <a:ln/>
        </p:spPr>
      </p:sp>
      <p:sp>
        <p:nvSpPr>
          <p:cNvPr id="12" name="Text 10"/>
          <p:cNvSpPr/>
          <p:nvPr/>
        </p:nvSpPr>
        <p:spPr>
          <a:xfrm>
            <a:off x="2724912" y="5971032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6E86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803904" y="5806440"/>
            <a:ext cx="822960" cy="109728"/>
          </a:xfrm>
          <a:prstGeom prst="roundRect">
            <a:avLst>
              <a:gd name="adj" fmla="val 50000"/>
            </a:avLst>
          </a:prstGeom>
          <a:solidFill>
            <a:srgbClr val="24417A"/>
          </a:solidFill>
          <a:ln/>
        </p:spPr>
      </p:sp>
      <p:sp>
        <p:nvSpPr>
          <p:cNvPr id="14" name="Text 12"/>
          <p:cNvSpPr/>
          <p:nvPr/>
        </p:nvSpPr>
        <p:spPr>
          <a:xfrm>
            <a:off x="3803904" y="5971032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6E86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882896" y="5806440"/>
            <a:ext cx="822960" cy="109728"/>
          </a:xfrm>
          <a:prstGeom prst="roundRect">
            <a:avLst>
              <a:gd name="adj" fmla="val 50000"/>
            </a:avLst>
          </a:prstGeom>
          <a:solidFill>
            <a:srgbClr val="24417A"/>
          </a:solidFill>
          <a:ln/>
        </p:spPr>
      </p:sp>
      <p:sp>
        <p:nvSpPr>
          <p:cNvPr id="16" name="Text 14"/>
          <p:cNvSpPr/>
          <p:nvPr/>
        </p:nvSpPr>
        <p:spPr>
          <a:xfrm>
            <a:off x="4882896" y="5971032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6E86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566928" y="470916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AFC6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and Vietnamese perspectives on Service-Learning in writing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100</TotalTime>
  <Words>2174</Words>
  <Application>Microsoft Office PowerPoint</Application>
  <PresentationFormat>Widescreen</PresentationFormat>
  <Paragraphs>392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Arial</vt:lpstr>
      <vt:lpstr>Calibri</vt:lpstr>
      <vt:lpstr>Cambria</vt:lpstr>
      <vt:lpstr>Gill Sans MT</vt:lpstr>
      <vt:lpstr>Lato</vt:lpstr>
      <vt:lpstr>Poppins SemiBold</vt:lpstr>
      <vt:lpstr>Times New Roman</vt:lpstr>
      <vt:lpstr>Gallery</vt:lpstr>
      <vt:lpstr>PowerPoint Presentation</vt:lpstr>
      <vt:lpstr>agenda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Community Service Project - Enhancing Business Writing Skills</dc:title>
  <dc:subject>PptxGenJS Presentation</dc:subject>
  <dc:creator>Bui Thi Ngoc Oanh - Vu Duc Hoan</dc:creator>
  <cp:lastModifiedBy>Admin</cp:lastModifiedBy>
  <cp:revision>21</cp:revision>
  <dcterms:created xsi:type="dcterms:W3CDTF">2026-07-08T14:24:20Z</dcterms:created>
  <dcterms:modified xsi:type="dcterms:W3CDTF">2026-07-08T16:17:12Z</dcterms:modified>
</cp:coreProperties>
</file>