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95" r:id="rId10"/>
    <p:sldId id="266" r:id="rId11"/>
    <p:sldId id="291" r:id="rId12"/>
    <p:sldId id="292" r:id="rId13"/>
    <p:sldId id="288" r:id="rId14"/>
    <p:sldId id="273" r:id="rId15"/>
    <p:sldId id="300" r:id="rId16"/>
    <p:sldId id="302" r:id="rId17"/>
    <p:sldId id="301" r:id="rId18"/>
    <p:sldId id="275" r:id="rId19"/>
    <p:sldId id="296" r:id="rId20"/>
    <p:sldId id="303" r:id="rId21"/>
    <p:sldId id="276" r:id="rId22"/>
    <p:sldId id="278" r:id="rId23"/>
    <p:sldId id="279" r:id="rId24"/>
    <p:sldId id="280" r:id="rId25"/>
    <p:sldId id="285" r:id="rId26"/>
    <p:sldId id="281" r:id="rId27"/>
    <p:sldId id="297" r:id="rId28"/>
    <p:sldId id="298" r:id="rId29"/>
  </p:sldIdLst>
  <p:sldSz cx="18288000" cy="10287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D45D2EE-CD78-406A-B47F-006B88C890CE}">
  <a:tblStyle styleId="{4D45D2EE-CD78-406A-B47F-006B88C890C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69C86A6B-6C46-4644-A8E7-1C4EC719A5F3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13"/>
    <p:restoredTop sz="94721"/>
  </p:normalViewPr>
  <p:slideViewPr>
    <p:cSldViewPr snapToGrid="0">
      <p:cViewPr varScale="1">
        <p:scale>
          <a:sx n="69" d="100"/>
          <a:sy n="69" d="100"/>
        </p:scale>
        <p:origin x="944" y="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5681674a5364457e_2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g5681674a5364457e_2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>
          <a:extLst>
            <a:ext uri="{FF2B5EF4-FFF2-40B4-BE49-F238E27FC236}">
              <a16:creationId xmlns:a16="http://schemas.microsoft.com/office/drawing/2014/main" id="{AF69C179-533C-9820-A6A9-A99B97DFC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5681674a5364457e_392:notes">
            <a:extLst>
              <a:ext uri="{FF2B5EF4-FFF2-40B4-BE49-F238E27FC236}">
                <a16:creationId xmlns:a16="http://schemas.microsoft.com/office/drawing/2014/main" id="{225EA07B-EC66-A4FE-FA9F-83BEB3E648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g5681674a5364457e_392:notes">
            <a:extLst>
              <a:ext uri="{FF2B5EF4-FFF2-40B4-BE49-F238E27FC236}">
                <a16:creationId xmlns:a16="http://schemas.microsoft.com/office/drawing/2014/main" id="{FB92CCA7-6D96-C7EE-0994-E5ABF553563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43800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>
          <a:extLst>
            <a:ext uri="{FF2B5EF4-FFF2-40B4-BE49-F238E27FC236}">
              <a16:creationId xmlns:a16="http://schemas.microsoft.com/office/drawing/2014/main" id="{B931895B-33CB-95F7-38EB-4FB9494CC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5681674a5364457e_392:notes">
            <a:extLst>
              <a:ext uri="{FF2B5EF4-FFF2-40B4-BE49-F238E27FC236}">
                <a16:creationId xmlns:a16="http://schemas.microsoft.com/office/drawing/2014/main" id="{C03B4C36-6216-9447-D72F-F9F4A280126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g5681674a5364457e_392:notes">
            <a:extLst>
              <a:ext uri="{FF2B5EF4-FFF2-40B4-BE49-F238E27FC236}">
                <a16:creationId xmlns:a16="http://schemas.microsoft.com/office/drawing/2014/main" id="{3CB06815-0954-F375-403A-6C675845F52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1327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>
          <a:extLst>
            <a:ext uri="{FF2B5EF4-FFF2-40B4-BE49-F238E27FC236}">
              <a16:creationId xmlns:a16="http://schemas.microsoft.com/office/drawing/2014/main" id="{718E9574-9C5C-E5B0-4803-39E38CCD7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5681674a5364457e_392:notes">
            <a:extLst>
              <a:ext uri="{FF2B5EF4-FFF2-40B4-BE49-F238E27FC236}">
                <a16:creationId xmlns:a16="http://schemas.microsoft.com/office/drawing/2014/main" id="{408C22DC-FAB5-896B-6351-4DAD31F26C8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0" name="Google Shape;220;g5681674a5364457e_392:notes">
            <a:extLst>
              <a:ext uri="{FF2B5EF4-FFF2-40B4-BE49-F238E27FC236}">
                <a16:creationId xmlns:a16="http://schemas.microsoft.com/office/drawing/2014/main" id="{A18A6E19-68D9-31FD-2F54-D877D7CE5D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906624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5681674a5364457e_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g5681674a5364457e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5681674a5364457e_7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g5681674a5364457e_7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00575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5681674a5364457e_7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g5681674a5364457e_7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110217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5681674a5364457e_7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g5681674a5364457e_7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494715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5681674a5364457e_7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g5681674a5364457e_7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5681674a5364457e_7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g5681674a5364457e_7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58494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5681674a5364457e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g5681674a5364457e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5681674a5364457e_7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g5681674a5364457e_7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149074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5681674a5364457e_2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g5681674a5364457e_2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5681674a5364457e_8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g5681674a5364457e_8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5681674a5364457e_9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g5681674a5364457e_9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5681674a5364457e_10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79" name="Google Shape;479;g5681674a5364457e_10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4" name="Google Shape;51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5681674a5364457e_10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g5681674a5364457e_10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5681674a5364457e_10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g5681674a5364457e_10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9989992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5681674a5364457e_10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g5681674a5364457e_10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45664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5681674a5364457e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g5681674a5364457e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5681674a5364457e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g5681674a5364457e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5681674a5364457e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g5681674a5364457e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5681674a5364457e_4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g5681674a5364457e_4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5681674a5364457e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6" name="Google Shape;186;g5681674a5364457e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63195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3389/fpsyg.2025.1632366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34190/ejel.23.2.4006" TargetMode="External"/><Relationship Id="rId5" Type="http://schemas.openxmlformats.org/officeDocument/2006/relationships/hyperlink" Target="https://doi.org/10.30743/ll.v9i1.10551" TargetMode="External"/><Relationship Id="rId4" Type="http://schemas.openxmlformats.org/officeDocument/2006/relationships/hyperlink" Target="https://www.um.edu.mt/library/oar/handle/123456789/38130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researchgate.net/publication/391425619_Integrating_ChatGPT_in_Translation_Learning" TargetMode="External"/><Relationship Id="rId3" Type="http://schemas.openxmlformats.org/officeDocument/2006/relationships/hyperlink" Target="https://doi.org/10.23977/langl.2025.080419" TargetMode="External"/><Relationship Id="rId7" Type="http://schemas.openxmlformats.org/officeDocument/2006/relationships/hyperlink" Target="https://doi.org/10.3991/ijet.v18i17.39019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doi.org/10.54097/fjp9tb72" TargetMode="External"/><Relationship Id="rId5" Type="http://schemas.openxmlformats.org/officeDocument/2006/relationships/hyperlink" Target="https://doi.org/10.1186/s40862-019-0066-6" TargetMode="External"/><Relationship Id="rId4" Type="http://schemas.openxmlformats.org/officeDocument/2006/relationships/hyperlink" Target="https://doi.org/10.1556/084.2021.00004" TargetMode="External"/><Relationship Id="rId9" Type="http://schemas.openxmlformats.org/officeDocument/2006/relationships/hyperlink" Target="https://www.google.com/search?q=https%3A%2F%2Fdoi.org%2F10.54855%2Fijte.25527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30564/fls.v7i10.11080" TargetMode="External"/><Relationship Id="rId3" Type="http://schemas.openxmlformats.org/officeDocument/2006/relationships/hyperlink" Target="https://chat.openai.com/chat" TargetMode="External"/><Relationship Id="rId7" Type="http://schemas.openxmlformats.org/officeDocument/2006/relationships/hyperlink" Target="https://doi.org/10.18653/v1/2023.emnlp-main.1036" TargetMode="External"/><Relationship Id="rId12" Type="http://schemas.openxmlformats.org/officeDocument/2006/relationships/hyperlink" Target="https://doi.org/10.1016/j.iheduc.2024.100978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researchgate.net/publication/263588437_The_Measurement_of_Translation_Ability" TargetMode="External"/><Relationship Id="rId11" Type="http://schemas.openxmlformats.org/officeDocument/2006/relationships/hyperlink" Target="https://share.google/vHPJvKMBBZxPtdnyF" TargetMode="External"/><Relationship Id="rId5" Type="http://schemas.openxmlformats.org/officeDocument/2006/relationships/hyperlink" Target="https://doi.org/10.13140/RG.2.2.36445.59361" TargetMode="External"/><Relationship Id="rId10" Type="http://schemas.openxmlformats.org/officeDocument/2006/relationships/hyperlink" Target="https://doi.org/10.2991/978-2-38476-277-4_48" TargetMode="External"/><Relationship Id="rId4" Type="http://schemas.openxmlformats.org/officeDocument/2006/relationships/hyperlink" Target="https://doi.org/10.7202/1025047ar" TargetMode="External"/><Relationship Id="rId9" Type="http://schemas.openxmlformats.org/officeDocument/2006/relationships/hyperlink" Target="https://doi.org/10.3389/fpsyg.2021.642566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5261812" y="7116637"/>
            <a:ext cx="11896128" cy="2456951"/>
          </a:xfrm>
          <a:custGeom>
            <a:avLst/>
            <a:gdLst/>
            <a:ahLst/>
            <a:cxnLst/>
            <a:rect l="l" t="t" r="r" b="b"/>
            <a:pathLst>
              <a:path w="1795687" h="238393" extrusionOk="0">
                <a:moveTo>
                  <a:pt x="56776" y="0"/>
                </a:moveTo>
                <a:lnTo>
                  <a:pt x="1738912" y="0"/>
                </a:lnTo>
                <a:cubicBezTo>
                  <a:pt x="1770268" y="0"/>
                  <a:pt x="1795687" y="25419"/>
                  <a:pt x="1795687" y="56776"/>
                </a:cubicBezTo>
                <a:lnTo>
                  <a:pt x="1795687" y="181618"/>
                </a:lnTo>
                <a:cubicBezTo>
                  <a:pt x="1795687" y="196675"/>
                  <a:pt x="1789706" y="211116"/>
                  <a:pt x="1779058" y="221764"/>
                </a:cubicBezTo>
                <a:cubicBezTo>
                  <a:pt x="1768411" y="232411"/>
                  <a:pt x="1753970" y="238393"/>
                  <a:pt x="1738912" y="238393"/>
                </a:cubicBezTo>
                <a:lnTo>
                  <a:pt x="56776" y="238393"/>
                </a:lnTo>
                <a:cubicBezTo>
                  <a:pt x="41718" y="238393"/>
                  <a:pt x="27277" y="232411"/>
                  <a:pt x="16629" y="221764"/>
                </a:cubicBezTo>
                <a:cubicBezTo>
                  <a:pt x="5982" y="211116"/>
                  <a:pt x="0" y="196675"/>
                  <a:pt x="0" y="181618"/>
                </a:cubicBezTo>
                <a:lnTo>
                  <a:pt x="0" y="56776"/>
                </a:lnTo>
                <a:cubicBezTo>
                  <a:pt x="0" y="41718"/>
                  <a:pt x="5982" y="27277"/>
                  <a:pt x="16629" y="16629"/>
                </a:cubicBezTo>
                <a:cubicBezTo>
                  <a:pt x="27277" y="5982"/>
                  <a:pt x="41718" y="0"/>
                  <a:pt x="56776" y="0"/>
                </a:cubicBezTo>
                <a:close/>
              </a:path>
            </a:pathLst>
          </a:custGeom>
          <a:solidFill>
            <a:srgbClr val="E4E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5" name="Google Shape;85;p13"/>
          <p:cNvSpPr txBox="1"/>
          <p:nvPr/>
        </p:nvSpPr>
        <p:spPr>
          <a:xfrm>
            <a:off x="5598694" y="7329462"/>
            <a:ext cx="12842528" cy="20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>
              <a:lnSpc>
                <a:spcPct val="147722"/>
              </a:lnSpc>
              <a:buClr>
                <a:schemeClr val="dk1"/>
              </a:buClr>
            </a:pP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Author: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Ms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NGO, Quan (International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Univeristy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- Vietnam National University HCM) </a:t>
            </a:r>
          </a:p>
          <a:p>
            <a:pPr>
              <a:lnSpc>
                <a:spcPct val="147722"/>
              </a:lnSpc>
              <a:buClr>
                <a:schemeClr val="dk1"/>
              </a:buClr>
            </a:pP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Co-author: </a:t>
            </a:r>
            <a:r>
              <a:rPr lang="en-US" sz="2400" dirty="0" err="1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Ms</a:t>
            </a: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NGUYEN, Chau (International University - Vietnam National University HCM)</a:t>
            </a:r>
            <a:b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</a:b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Affiliation: International University - VNU HCM, Ho Chi Minh City, Vietnam</a:t>
            </a:r>
          </a:p>
          <a:p>
            <a:pPr marL="0" lvl="0" indent="0" algn="l" rtl="0">
              <a:lnSpc>
                <a:spcPct val="147722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2400" dirty="0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Date: August 07, 2026</a:t>
            </a:r>
            <a:endParaRPr sz="2400" dirty="0">
              <a:solidFill>
                <a:schemeClr val="dk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88" name="Google Shape;88;p13"/>
          <p:cNvSpPr txBox="1"/>
          <p:nvPr/>
        </p:nvSpPr>
        <p:spPr>
          <a:xfrm>
            <a:off x="673768" y="3409284"/>
            <a:ext cx="16940463" cy="24006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Translation-majored Students’ </a:t>
            </a:r>
            <a:r>
              <a:rPr lang="en-US" sz="72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ChatGPT</a:t>
            </a:r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Usage Pattern and Translation Self- Efficacy</a:t>
            </a:r>
          </a:p>
        </p:txBody>
      </p:sp>
      <p:sp>
        <p:nvSpPr>
          <p:cNvPr id="89" name="Google Shape;89;p13"/>
          <p:cNvSpPr txBox="1"/>
          <p:nvPr/>
        </p:nvSpPr>
        <p:spPr>
          <a:xfrm>
            <a:off x="3668635" y="1595790"/>
            <a:ext cx="11314689" cy="9633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en-US" sz="4400" b="1" i="0" dirty="0">
                <a:solidFill>
                  <a:srgbClr val="1A365D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HUFLIT INTESOL International Conference 2026</a:t>
            </a:r>
          </a:p>
        </p:txBody>
      </p:sp>
      <p:pic>
        <p:nvPicPr>
          <p:cNvPr id="3" name="Picture 2" descr="A close-up of a sign&#10;&#10;Description automatically generated">
            <a:extLst>
              <a:ext uri="{FF2B5EF4-FFF2-40B4-BE49-F238E27FC236}">
                <a16:creationId xmlns:a16="http://schemas.microsoft.com/office/drawing/2014/main" id="{65B30B24-DEEC-7836-7DA3-C076690B9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799" y="71300"/>
            <a:ext cx="7772400" cy="152449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3"/>
          <p:cNvSpPr txBox="1"/>
          <p:nvPr/>
        </p:nvSpPr>
        <p:spPr>
          <a:xfrm>
            <a:off x="0" y="3429000"/>
            <a:ext cx="18288000" cy="2746200"/>
          </a:xfrm>
          <a:prstGeom prst="rect">
            <a:avLst/>
          </a:prstGeom>
          <a:solidFill>
            <a:srgbClr val="E4EFFF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6" name="Google Shape;216;p23"/>
          <p:cNvSpPr txBox="1"/>
          <p:nvPr/>
        </p:nvSpPr>
        <p:spPr>
          <a:xfrm>
            <a:off x="6072173" y="2022714"/>
            <a:ext cx="16203900" cy="5416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12000"/>
              </a:spcBef>
              <a:spcAft>
                <a:spcPts val="12000"/>
              </a:spcAft>
              <a:buNone/>
            </a:pPr>
            <a:r>
              <a:rPr lang="en-US" sz="100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METHODOLOGY</a:t>
            </a:r>
            <a:endParaRPr sz="10000" b="1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217" name="Google Shape;217;p23"/>
          <p:cNvSpPr txBox="1"/>
          <p:nvPr/>
        </p:nvSpPr>
        <p:spPr>
          <a:xfrm>
            <a:off x="3072173" y="2382202"/>
            <a:ext cx="3000000" cy="472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9300"/>
              </a:spcBef>
              <a:spcAft>
                <a:spcPts val="9300"/>
              </a:spcAft>
              <a:buNone/>
            </a:pPr>
            <a:r>
              <a:rPr lang="en-US" sz="100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03</a:t>
            </a:r>
            <a:endParaRPr sz="10000" b="1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>
          <a:extLst>
            <a:ext uri="{FF2B5EF4-FFF2-40B4-BE49-F238E27FC236}">
              <a16:creationId xmlns:a16="http://schemas.microsoft.com/office/drawing/2014/main" id="{4448D8FB-B51B-2101-FE31-010FE2D81D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4">
            <a:extLst>
              <a:ext uri="{FF2B5EF4-FFF2-40B4-BE49-F238E27FC236}">
                <a16:creationId xmlns:a16="http://schemas.microsoft.com/office/drawing/2014/main" id="{9A5D919A-3A73-6EDA-6945-186B7DCEA160}"/>
              </a:ext>
            </a:extLst>
          </p:cNvPr>
          <p:cNvSpPr/>
          <p:nvPr/>
        </p:nvSpPr>
        <p:spPr>
          <a:xfrm>
            <a:off x="-1879250" y="-386148"/>
            <a:ext cx="4015232" cy="2883408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E4EFFF"/>
          </a:solidFill>
          <a:ln>
            <a:noFill/>
          </a:ln>
        </p:spPr>
        <p:txBody>
          <a:bodyPr spcFirstLastPara="1" wrap="square" lIns="55800" tIns="55800" rIns="55800" bIns="55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     </a:t>
            </a:r>
            <a:r>
              <a:rPr lang="en-US" sz="9000" b="1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03</a:t>
            </a:r>
            <a:endParaRPr sz="9000" b="1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2291FFA3-020E-384B-D1CD-BAC7273896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151376"/>
              </p:ext>
            </p:extLst>
          </p:nvPr>
        </p:nvGraphicFramePr>
        <p:xfrm>
          <a:off x="2438055" y="434114"/>
          <a:ext cx="6534496" cy="976184"/>
        </p:xfrm>
        <a:graphic>
          <a:graphicData uri="http://schemas.openxmlformats.org/drawingml/2006/table">
            <a:tbl>
              <a:tblPr/>
              <a:tblGrid>
                <a:gridCol w="2613447">
                  <a:extLst>
                    <a:ext uri="{9D8B030D-6E8A-4147-A177-3AD203B41FA5}">
                      <a16:colId xmlns:a16="http://schemas.microsoft.com/office/drawing/2014/main" val="1665511473"/>
                    </a:ext>
                  </a:extLst>
                </a:gridCol>
                <a:gridCol w="3921049">
                  <a:extLst>
                    <a:ext uri="{9D8B030D-6E8A-4147-A177-3AD203B41FA5}">
                      <a16:colId xmlns:a16="http://schemas.microsoft.com/office/drawing/2014/main" val="3969907645"/>
                    </a:ext>
                  </a:extLst>
                </a:gridCol>
              </a:tblGrid>
              <a:tr h="9761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>
                          <a:solidFill>
                            <a:srgbClr val="2657C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Research Design</a:t>
                      </a:r>
                      <a:endParaRPr lang="en-US" sz="2000" dirty="0"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88969" marR="88969" marT="44484" marB="4448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dirty="0">
                          <a:latin typeface="+mn-lt"/>
                        </a:rPr>
                        <a:t>Quantitative research </a:t>
                      </a:r>
                    </a:p>
                    <a:p>
                      <a:pPr marL="342900" marR="0" indent="-34290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2000" dirty="0">
                          <a:latin typeface="+mn-lt"/>
                        </a:rPr>
                        <a:t>Cross-sectional survey</a:t>
                      </a:r>
                      <a:endParaRPr lang="en-US" sz="2000" dirty="0">
                        <a:solidFill>
                          <a:schemeClr val="tx1"/>
                        </a:solidFill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88969" marR="88969" marT="44484" marB="4448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000073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87C64BB7-1F35-9EA5-5636-EE1F2341E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9302869"/>
              </p:ext>
            </p:extLst>
          </p:nvPr>
        </p:nvGraphicFramePr>
        <p:xfrm>
          <a:off x="10305705" y="434114"/>
          <a:ext cx="6534496" cy="976184"/>
        </p:xfrm>
        <a:graphic>
          <a:graphicData uri="http://schemas.openxmlformats.org/drawingml/2006/table">
            <a:tbl>
              <a:tblPr/>
              <a:tblGrid>
                <a:gridCol w="2563628">
                  <a:extLst>
                    <a:ext uri="{9D8B030D-6E8A-4147-A177-3AD203B41FA5}">
                      <a16:colId xmlns:a16="http://schemas.microsoft.com/office/drawing/2014/main" val="1665511473"/>
                    </a:ext>
                  </a:extLst>
                </a:gridCol>
                <a:gridCol w="3970868">
                  <a:extLst>
                    <a:ext uri="{9D8B030D-6E8A-4147-A177-3AD203B41FA5}">
                      <a16:colId xmlns:a16="http://schemas.microsoft.com/office/drawing/2014/main" val="3969907645"/>
                    </a:ext>
                  </a:extLst>
                </a:gridCol>
              </a:tblGrid>
              <a:tr h="9761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1" dirty="0">
                          <a:solidFill>
                            <a:srgbClr val="2657C1"/>
                          </a:solidFill>
                          <a:effectLst/>
                          <a:latin typeface="+mn-lt"/>
                          <a:cs typeface="Calibri" panose="020F0502020204030204" pitchFamily="34" charset="0"/>
                        </a:rPr>
                        <a:t>Participants</a:t>
                      </a:r>
                      <a:endParaRPr lang="en-US" sz="2000" dirty="0">
                        <a:effectLst/>
                        <a:latin typeface="+mn-lt"/>
                        <a:cs typeface="Calibri" panose="020F0502020204030204" pitchFamily="34" charset="0"/>
                      </a:endParaRPr>
                    </a:p>
                  </a:txBody>
                  <a:tcPr marL="88969" marR="88969" marT="44484" marB="4448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0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53 English-major students</a:t>
                      </a:r>
                      <a:endParaRPr lang="en-US" sz="2000" dirty="0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88969" marR="88969" marT="44484" marB="4448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0000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898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>
          <a:extLst>
            <a:ext uri="{FF2B5EF4-FFF2-40B4-BE49-F238E27FC236}">
              <a16:creationId xmlns:a16="http://schemas.microsoft.com/office/drawing/2014/main" id="{3AE1CCBE-62FC-9F43-7885-6162F53D0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4">
            <a:extLst>
              <a:ext uri="{FF2B5EF4-FFF2-40B4-BE49-F238E27FC236}">
                <a16:creationId xmlns:a16="http://schemas.microsoft.com/office/drawing/2014/main" id="{37C6BCB7-7C45-7728-D729-1A2247234166}"/>
              </a:ext>
            </a:extLst>
          </p:cNvPr>
          <p:cNvSpPr/>
          <p:nvPr/>
        </p:nvSpPr>
        <p:spPr>
          <a:xfrm>
            <a:off x="-1879250" y="-386148"/>
            <a:ext cx="4015232" cy="2883408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E4EFFF"/>
          </a:solidFill>
          <a:ln>
            <a:noFill/>
          </a:ln>
        </p:spPr>
        <p:txBody>
          <a:bodyPr spcFirstLastPara="1" wrap="square" lIns="55800" tIns="55800" rIns="55800" bIns="55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     </a:t>
            </a:r>
            <a:r>
              <a:rPr lang="en-US" sz="9000" b="1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03</a:t>
            </a:r>
            <a:endParaRPr sz="9000" b="1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6D934C4B-BCF7-00F6-0928-43C45C7A4A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1011655"/>
              </p:ext>
            </p:extLst>
          </p:nvPr>
        </p:nvGraphicFramePr>
        <p:xfrm>
          <a:off x="2438054" y="434114"/>
          <a:ext cx="6705945" cy="976184"/>
        </p:xfrm>
        <a:graphic>
          <a:graphicData uri="http://schemas.openxmlformats.org/drawingml/2006/table">
            <a:tbl>
              <a:tblPr/>
              <a:tblGrid>
                <a:gridCol w="2682017">
                  <a:extLst>
                    <a:ext uri="{9D8B030D-6E8A-4147-A177-3AD203B41FA5}">
                      <a16:colId xmlns:a16="http://schemas.microsoft.com/office/drawing/2014/main" val="1665511473"/>
                    </a:ext>
                  </a:extLst>
                </a:gridCol>
                <a:gridCol w="4023928">
                  <a:extLst>
                    <a:ext uri="{9D8B030D-6E8A-4147-A177-3AD203B41FA5}">
                      <a16:colId xmlns:a16="http://schemas.microsoft.com/office/drawing/2014/main" val="3969907645"/>
                    </a:ext>
                  </a:extLst>
                </a:gridCol>
              </a:tblGrid>
              <a:tr h="9761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dirty="0">
                          <a:solidFill>
                            <a:srgbClr val="2657C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Research Design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69" marR="88969" marT="44484" marB="4448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Quantitative research design</a:t>
                      </a:r>
                    </a:p>
                  </a:txBody>
                  <a:tcPr marL="88969" marR="88969" marT="44484" marB="4448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000073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70764483-A2BB-5AE9-7637-2ADC1E0D7C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967911"/>
              </p:ext>
            </p:extLst>
          </p:nvPr>
        </p:nvGraphicFramePr>
        <p:xfrm>
          <a:off x="10305705" y="434114"/>
          <a:ext cx="6534496" cy="976184"/>
        </p:xfrm>
        <a:graphic>
          <a:graphicData uri="http://schemas.openxmlformats.org/drawingml/2006/table">
            <a:tbl>
              <a:tblPr/>
              <a:tblGrid>
                <a:gridCol w="2563628">
                  <a:extLst>
                    <a:ext uri="{9D8B030D-6E8A-4147-A177-3AD203B41FA5}">
                      <a16:colId xmlns:a16="http://schemas.microsoft.com/office/drawing/2014/main" val="1665511473"/>
                    </a:ext>
                  </a:extLst>
                </a:gridCol>
                <a:gridCol w="3970868">
                  <a:extLst>
                    <a:ext uri="{9D8B030D-6E8A-4147-A177-3AD203B41FA5}">
                      <a16:colId xmlns:a16="http://schemas.microsoft.com/office/drawing/2014/main" val="3969907645"/>
                    </a:ext>
                  </a:extLst>
                </a:gridCol>
              </a:tblGrid>
              <a:tr h="9761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dirty="0">
                          <a:solidFill>
                            <a:srgbClr val="2657C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Participants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69" marR="88969" marT="44484" marB="4448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53 English-major students</a:t>
                      </a:r>
                      <a:endParaRPr lang="en-US" sz="2400" dirty="0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88969" marR="88969" marT="44484" marB="4448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000073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48174776-ED56-F8A4-FC5F-C62E6F397D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5632232"/>
              </p:ext>
            </p:extLst>
          </p:nvPr>
        </p:nvGraphicFramePr>
        <p:xfrm>
          <a:off x="2438055" y="1611753"/>
          <a:ext cx="14402146" cy="8655194"/>
        </p:xfrm>
        <a:graphic>
          <a:graphicData uri="http://schemas.openxmlformats.org/drawingml/2006/table">
            <a:tbl>
              <a:tblPr/>
              <a:tblGrid>
                <a:gridCol w="2627348">
                  <a:extLst>
                    <a:ext uri="{9D8B030D-6E8A-4147-A177-3AD203B41FA5}">
                      <a16:colId xmlns:a16="http://schemas.microsoft.com/office/drawing/2014/main" val="853101490"/>
                    </a:ext>
                  </a:extLst>
                </a:gridCol>
                <a:gridCol w="11774798">
                  <a:extLst>
                    <a:ext uri="{9D8B030D-6E8A-4147-A177-3AD203B41FA5}">
                      <a16:colId xmlns:a16="http://schemas.microsoft.com/office/drawing/2014/main" val="691449835"/>
                    </a:ext>
                  </a:extLst>
                </a:gridCol>
              </a:tblGrid>
              <a:tr h="1534768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sz="2400" b="1" dirty="0">
                          <a:solidFill>
                            <a:srgbClr val="2657C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Instruments for data collection</a:t>
                      </a:r>
                    </a:p>
                  </a:txBody>
                  <a:tcPr marL="48648" marR="48648" marT="24324" marB="2432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The modified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questionnaire based on Rowland’s model (2023) &amp; Yang et al., (2021)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48648" marR="48648" marT="24324" marB="2432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0821977"/>
                  </a:ext>
                </a:extLst>
              </a:tr>
              <a:tr h="1089262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Section 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Demographic Information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8648" marR="48648" marT="24324" marB="24324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VN"/>
                    </a:p>
                  </a:txBody>
                  <a:tcP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440420658"/>
                  </a:ext>
                </a:extLst>
              </a:tr>
              <a:tr h="2479954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Section 2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ChatGPT</a:t>
                      </a:r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Usage Pattern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Pre-Drafting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Drafting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Post-Drafting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24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8648" marR="48648" marT="24324" marB="24324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974807"/>
                  </a:ext>
                </a:extLst>
              </a:tr>
              <a:tr h="263401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Section 3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2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          </a:t>
                      </a:r>
                      <a:r>
                        <a:rPr lang="en-US" sz="2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TSE-C Scale      12 items        Three dimensions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2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Internal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Psycho-physiological 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2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External </a:t>
                      </a:r>
                    </a:p>
                  </a:txBody>
                  <a:tcPr marL="48648" marR="48648" marT="24324" marB="24324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362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71929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>
          <a:extLst>
            <a:ext uri="{FF2B5EF4-FFF2-40B4-BE49-F238E27FC236}">
              <a16:creationId xmlns:a16="http://schemas.microsoft.com/office/drawing/2014/main" id="{CA416D13-7BFF-9ABA-50C4-3D35241C2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4">
            <a:extLst>
              <a:ext uri="{FF2B5EF4-FFF2-40B4-BE49-F238E27FC236}">
                <a16:creationId xmlns:a16="http://schemas.microsoft.com/office/drawing/2014/main" id="{0309F5A4-73B0-2876-0ADA-F04F57D489F0}"/>
              </a:ext>
            </a:extLst>
          </p:cNvPr>
          <p:cNvSpPr/>
          <p:nvPr/>
        </p:nvSpPr>
        <p:spPr>
          <a:xfrm>
            <a:off x="-1879250" y="-386148"/>
            <a:ext cx="4015232" cy="2883408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E4EFFF"/>
          </a:solidFill>
          <a:ln>
            <a:noFill/>
          </a:ln>
        </p:spPr>
        <p:txBody>
          <a:bodyPr spcFirstLastPara="1" wrap="square" lIns="55800" tIns="55800" rIns="55800" bIns="55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     </a:t>
            </a:r>
            <a:r>
              <a:rPr lang="en-US" sz="9000" b="1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03</a:t>
            </a:r>
            <a:endParaRPr sz="9000" b="1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23C1B8CF-F422-C4ED-2F5A-6FF5C68F0F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6410103"/>
              </p:ext>
            </p:extLst>
          </p:nvPr>
        </p:nvGraphicFramePr>
        <p:xfrm>
          <a:off x="2261937" y="434114"/>
          <a:ext cx="6710614" cy="976184"/>
        </p:xfrm>
        <a:graphic>
          <a:graphicData uri="http://schemas.openxmlformats.org/drawingml/2006/table">
            <a:tbl>
              <a:tblPr/>
              <a:tblGrid>
                <a:gridCol w="2683885">
                  <a:extLst>
                    <a:ext uri="{9D8B030D-6E8A-4147-A177-3AD203B41FA5}">
                      <a16:colId xmlns:a16="http://schemas.microsoft.com/office/drawing/2014/main" val="1665511473"/>
                    </a:ext>
                  </a:extLst>
                </a:gridCol>
                <a:gridCol w="4026729">
                  <a:extLst>
                    <a:ext uri="{9D8B030D-6E8A-4147-A177-3AD203B41FA5}">
                      <a16:colId xmlns:a16="http://schemas.microsoft.com/office/drawing/2014/main" val="3969907645"/>
                    </a:ext>
                  </a:extLst>
                </a:gridCol>
              </a:tblGrid>
              <a:tr h="9761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dirty="0">
                          <a:solidFill>
                            <a:srgbClr val="2657C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Research Design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69" marR="88969" marT="44484" marB="4448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Quantitative research design</a:t>
                      </a:r>
                    </a:p>
                  </a:txBody>
                  <a:tcPr marL="88969" marR="88969" marT="44484" marB="4448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000073"/>
                  </a:ext>
                </a:extLst>
              </a:tr>
            </a:tbl>
          </a:graphicData>
        </a:graphic>
      </p:graphicFrame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40192EB0-8108-BE66-A293-0C299C49B3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4939783"/>
              </p:ext>
            </p:extLst>
          </p:nvPr>
        </p:nvGraphicFramePr>
        <p:xfrm>
          <a:off x="10305705" y="434114"/>
          <a:ext cx="6534496" cy="976184"/>
        </p:xfrm>
        <a:graphic>
          <a:graphicData uri="http://schemas.openxmlformats.org/drawingml/2006/table">
            <a:tbl>
              <a:tblPr/>
              <a:tblGrid>
                <a:gridCol w="2563628">
                  <a:extLst>
                    <a:ext uri="{9D8B030D-6E8A-4147-A177-3AD203B41FA5}">
                      <a16:colId xmlns:a16="http://schemas.microsoft.com/office/drawing/2014/main" val="1665511473"/>
                    </a:ext>
                  </a:extLst>
                </a:gridCol>
                <a:gridCol w="3970868">
                  <a:extLst>
                    <a:ext uri="{9D8B030D-6E8A-4147-A177-3AD203B41FA5}">
                      <a16:colId xmlns:a16="http://schemas.microsoft.com/office/drawing/2014/main" val="3969907645"/>
                    </a:ext>
                  </a:extLst>
                </a:gridCol>
              </a:tblGrid>
              <a:tr h="976184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dirty="0">
                          <a:solidFill>
                            <a:srgbClr val="2657C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Participants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69" marR="88969" marT="44484" marB="4448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24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53 English-major students</a:t>
                      </a:r>
                      <a:endParaRPr lang="en-US" sz="2400" dirty="0"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88969" marR="88969" marT="44484" marB="4448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000073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A5CE423A-BFC4-2B4C-DB96-D482111DC5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736100"/>
              </p:ext>
            </p:extLst>
          </p:nvPr>
        </p:nvGraphicFramePr>
        <p:xfrm>
          <a:off x="2261937" y="1817257"/>
          <a:ext cx="14578264" cy="1195996"/>
        </p:xfrm>
        <a:graphic>
          <a:graphicData uri="http://schemas.openxmlformats.org/drawingml/2006/table">
            <a:tbl>
              <a:tblPr/>
              <a:tblGrid>
                <a:gridCol w="2659477">
                  <a:extLst>
                    <a:ext uri="{9D8B030D-6E8A-4147-A177-3AD203B41FA5}">
                      <a16:colId xmlns:a16="http://schemas.microsoft.com/office/drawing/2014/main" val="853101490"/>
                    </a:ext>
                  </a:extLst>
                </a:gridCol>
                <a:gridCol w="11918787">
                  <a:extLst>
                    <a:ext uri="{9D8B030D-6E8A-4147-A177-3AD203B41FA5}">
                      <a16:colId xmlns:a16="http://schemas.microsoft.com/office/drawing/2014/main" val="691449835"/>
                    </a:ext>
                  </a:extLst>
                </a:gridCol>
              </a:tblGrid>
              <a:tr h="119599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dirty="0">
                          <a:solidFill>
                            <a:srgbClr val="2657C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Instruments for data collection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8648" marR="48648" marT="24324" marB="2432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The modified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 </a:t>
                      </a:r>
                      <a:r>
                        <a:rPr lang="en-US" sz="24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questionnaire based on Rowland’s model (2023) &amp; Yang et al., (2021)</a:t>
                      </a:r>
                      <a:endParaRPr lang="en-US" sz="2400" b="1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  <a:sym typeface="Times New Roman"/>
                      </a:endParaRPr>
                    </a:p>
                  </a:txBody>
                  <a:tcPr marL="48648" marR="48648" marT="24324" marB="2432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0821977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B40E8FD6-31E7-FEFB-4786-92F9AB6798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502810"/>
              </p:ext>
            </p:extLst>
          </p:nvPr>
        </p:nvGraphicFramePr>
        <p:xfrm>
          <a:off x="2261937" y="3420212"/>
          <a:ext cx="14559214" cy="5948377"/>
        </p:xfrm>
        <a:graphic>
          <a:graphicData uri="http://schemas.openxmlformats.org/drawingml/2006/table">
            <a:tbl>
              <a:tblPr/>
              <a:tblGrid>
                <a:gridCol w="2677321">
                  <a:extLst>
                    <a:ext uri="{9D8B030D-6E8A-4147-A177-3AD203B41FA5}">
                      <a16:colId xmlns:a16="http://schemas.microsoft.com/office/drawing/2014/main" val="1665511473"/>
                    </a:ext>
                  </a:extLst>
                </a:gridCol>
                <a:gridCol w="11881893">
                  <a:extLst>
                    <a:ext uri="{9D8B030D-6E8A-4147-A177-3AD203B41FA5}">
                      <a16:colId xmlns:a16="http://schemas.microsoft.com/office/drawing/2014/main" val="3969907645"/>
                    </a:ext>
                  </a:extLst>
                </a:gridCol>
              </a:tblGrid>
              <a:tr h="12537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dirty="0">
                          <a:solidFill>
                            <a:srgbClr val="2657C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Data analysis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69" marR="88969" marT="44484" marB="4448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  <a:sym typeface="Times New Roman"/>
                        </a:rPr>
                        <a:t>Online survey questionnaire via Google Forms</a:t>
                      </a:r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69" marR="88969" marT="44484" marB="4448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5000073"/>
                  </a:ext>
                </a:extLst>
              </a:tr>
              <a:tr h="4694591">
                <a:tc gridSpan="2">
                  <a:txBody>
                    <a:bodyPr/>
                    <a:lstStyle/>
                    <a:p>
                      <a:pPr algn="ctr" fontAlgn="ctr"/>
                      <a:endParaRPr lang="en-US" sz="24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fontAlgn="ctr"/>
                      <a:endParaRPr lang="en-US" sz="24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fontAlgn="ctr"/>
                      <a:endParaRPr lang="en-US" sz="24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fontAlgn="ctr"/>
                      <a:endParaRPr lang="en-US" sz="24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fontAlgn="ctr"/>
                      <a:endParaRPr lang="en-US" sz="24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fontAlgn="ctr"/>
                      <a:endParaRPr lang="en-US" sz="24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fontAlgn="ctr"/>
                      <a:endParaRPr lang="en-US" sz="24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fontAlgn="ctr"/>
                      <a:endParaRPr lang="en-US" sz="24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 fontAlgn="ctr"/>
                      <a:endParaRPr lang="en-US" sz="24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69" marR="88969" marT="44484" marB="4448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en-US" sz="2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88969" marR="88969" marT="44484" marB="44484" anchor="ctr">
                    <a:lnL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657C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11036304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31BB2395-5716-AB82-5195-368577777745}"/>
              </a:ext>
            </a:extLst>
          </p:cNvPr>
          <p:cNvSpPr/>
          <p:nvPr/>
        </p:nvSpPr>
        <p:spPr>
          <a:xfrm>
            <a:off x="2438055" y="6240379"/>
            <a:ext cx="2069431" cy="1491916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/>
              <a:t>Transfer data to Jamovi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9824F98-9BD8-9ECB-443E-73D8F7880A40}"/>
              </a:ext>
            </a:extLst>
          </p:cNvPr>
          <p:cNvSpPr/>
          <p:nvPr/>
        </p:nvSpPr>
        <p:spPr>
          <a:xfrm>
            <a:off x="4884596" y="6240379"/>
            <a:ext cx="2069431" cy="1491916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/>
              <a:t>Run descriptive analysis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1B51A5A-CB43-7ED2-F0F6-9FA0A6E7F382}"/>
              </a:ext>
            </a:extLst>
          </p:cNvPr>
          <p:cNvSpPr/>
          <p:nvPr/>
        </p:nvSpPr>
        <p:spPr>
          <a:xfrm>
            <a:off x="7287066" y="6240379"/>
            <a:ext cx="2069431" cy="1491916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/>
              <a:t>Shapiro-Wilk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E8AAC4C-3E36-071B-F7EA-18B0D614D4A1}"/>
              </a:ext>
            </a:extLst>
          </p:cNvPr>
          <p:cNvSpPr/>
          <p:nvPr/>
        </p:nvSpPr>
        <p:spPr>
          <a:xfrm>
            <a:off x="9827876" y="6240379"/>
            <a:ext cx="2069431" cy="1491916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/>
              <a:t>Levene’s test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E8D6BC3-CAEC-2330-C4AF-25B8E94C584D}"/>
              </a:ext>
            </a:extLst>
          </p:cNvPr>
          <p:cNvSpPr/>
          <p:nvPr/>
        </p:nvSpPr>
        <p:spPr>
          <a:xfrm>
            <a:off x="12211397" y="6240379"/>
            <a:ext cx="2069431" cy="1491916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/>
              <a:t>Welch’s ANOVA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90EBE9-D4F8-9DE8-BA9D-55BDC4AD9083}"/>
              </a:ext>
            </a:extLst>
          </p:cNvPr>
          <p:cNvSpPr/>
          <p:nvPr/>
        </p:nvSpPr>
        <p:spPr>
          <a:xfrm>
            <a:off x="14594919" y="6240379"/>
            <a:ext cx="2069431" cy="1491916"/>
          </a:xfrm>
          <a:prstGeom prst="rect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/>
              <a:t>Games-Howell</a:t>
            </a:r>
          </a:p>
        </p:txBody>
      </p:sp>
    </p:spTree>
    <p:extLst>
      <p:ext uri="{BB962C8B-B14F-4D97-AF65-F5344CB8AC3E}">
        <p14:creationId xmlns:p14="http://schemas.microsoft.com/office/powerpoint/2010/main" val="317502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0"/>
          <p:cNvSpPr txBox="1"/>
          <p:nvPr/>
        </p:nvSpPr>
        <p:spPr>
          <a:xfrm>
            <a:off x="0" y="3429000"/>
            <a:ext cx="18288000" cy="2746200"/>
          </a:xfrm>
          <a:prstGeom prst="rect">
            <a:avLst/>
          </a:prstGeom>
          <a:solidFill>
            <a:srgbClr val="E4EFFF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353" name="Google Shape;353;p30"/>
          <p:cNvSpPr txBox="1"/>
          <p:nvPr/>
        </p:nvSpPr>
        <p:spPr>
          <a:xfrm>
            <a:off x="3659528" y="2106652"/>
            <a:ext cx="16203900" cy="5416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12000"/>
              </a:spcBef>
              <a:spcAft>
                <a:spcPts val="12000"/>
              </a:spcAft>
              <a:buNone/>
            </a:pPr>
            <a:r>
              <a:rPr lang="en-US" sz="100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RESULTS &amp; DISCUSSION</a:t>
            </a:r>
            <a:endParaRPr sz="10000" b="1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354" name="Google Shape;354;p30"/>
          <p:cNvSpPr txBox="1"/>
          <p:nvPr/>
        </p:nvSpPr>
        <p:spPr>
          <a:xfrm>
            <a:off x="1168400" y="2438540"/>
            <a:ext cx="3000000" cy="472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9300"/>
              </a:spcBef>
              <a:spcAft>
                <a:spcPts val="9300"/>
              </a:spcAft>
              <a:buNone/>
            </a:pPr>
            <a:r>
              <a:rPr lang="en-US" sz="100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04</a:t>
            </a:r>
            <a:endParaRPr sz="10000" b="1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9" name="Rectangle 388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Freeform: Shape 390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8703129" cy="10287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9" name="Google Shape;359;p31"/>
          <p:cNvSpPr txBox="1"/>
          <p:nvPr/>
        </p:nvSpPr>
        <p:spPr>
          <a:xfrm>
            <a:off x="662806" y="1587620"/>
            <a:ext cx="6668435" cy="4192740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marR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Times New Roman"/>
              </a:rPr>
              <a:t>Research question 1: </a:t>
            </a:r>
            <a:r>
              <a:rPr lang="en-US" sz="50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Times New Roman"/>
              </a:rPr>
              <a:t>ChatGPT</a:t>
            </a:r>
            <a:r>
              <a:rPr lang="en-US" sz="5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Times New Roman"/>
              </a:rPr>
              <a:t> Usage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70138B-2B07-F9B5-A0DD-9A7F11C56E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502315" y="2818550"/>
            <a:ext cx="9400673" cy="4682863"/>
          </a:xfrm>
          <a:prstGeom prst="rect">
            <a:avLst/>
          </a:prstGeom>
        </p:spPr>
      </p:pic>
      <p:sp>
        <p:nvSpPr>
          <p:cNvPr id="360" name="Google Shape;360;p31"/>
          <p:cNvSpPr txBox="1"/>
          <p:nvPr/>
        </p:nvSpPr>
        <p:spPr>
          <a:xfrm>
            <a:off x="0" y="0"/>
            <a:ext cx="3000000" cy="87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11723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Rectangle 383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77628"/>
            <a:ext cx="18288000" cy="1104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Google Shape;359;p31"/>
          <p:cNvSpPr txBox="1"/>
          <p:nvPr/>
        </p:nvSpPr>
        <p:spPr>
          <a:xfrm>
            <a:off x="834798" y="965200"/>
            <a:ext cx="16816387" cy="1117254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marR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kern="120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Times New Roman"/>
              </a:rPr>
              <a:t>Research question 1: </a:t>
            </a:r>
            <a:r>
              <a:rPr lang="en-US" sz="5400" b="1" kern="1200" dirty="0" err="1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Times New Roman"/>
              </a:rPr>
              <a:t>ChatGPT</a:t>
            </a:r>
            <a:r>
              <a:rPr lang="en-US" sz="5400" b="1" kern="120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Times New Roman"/>
              </a:rPr>
              <a:t> Usage</a:t>
            </a:r>
          </a:p>
        </p:txBody>
      </p:sp>
      <p:sp>
        <p:nvSpPr>
          <p:cNvPr id="360" name="Google Shape;360;p31"/>
          <p:cNvSpPr txBox="1"/>
          <p:nvPr/>
        </p:nvSpPr>
        <p:spPr>
          <a:xfrm>
            <a:off x="0" y="0"/>
            <a:ext cx="3000000" cy="87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362" name="Google Shape;362;p31"/>
          <p:cNvSpPr txBox="1"/>
          <p:nvPr/>
        </p:nvSpPr>
        <p:spPr>
          <a:xfrm>
            <a:off x="12377053" y="1322163"/>
            <a:ext cx="4063800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3000"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914EF05-CF5C-E639-BD23-AEA48E6C35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783255" y="2858198"/>
            <a:ext cx="14451101" cy="6375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08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9" name="Rectangle 388">
            <a:extLst>
              <a:ext uri="{FF2B5EF4-FFF2-40B4-BE49-F238E27FC236}">
                <a16:creationId xmlns:a16="http://schemas.microsoft.com/office/drawing/2014/main" id="{F0DCC097-1DB8-4B6D-85D0-6FBA0E1CA4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1" name="Freeform: Shape 390">
            <a:extLst>
              <a:ext uri="{FF2B5EF4-FFF2-40B4-BE49-F238E27FC236}">
                <a16:creationId xmlns:a16="http://schemas.microsoft.com/office/drawing/2014/main" id="{E0B58608-23C8-4441-994D-C6823EEE1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8287999" cy="3125259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59" name="Google Shape;359;p31"/>
          <p:cNvSpPr txBox="1"/>
          <p:nvPr/>
        </p:nvSpPr>
        <p:spPr>
          <a:xfrm>
            <a:off x="1243012" y="741621"/>
            <a:ext cx="15801975" cy="1226104"/>
          </a:xfrm>
          <a:prstGeom prst="rect">
            <a:avLst/>
          </a:prstGeom>
        </p:spPr>
        <p:txBody>
          <a:bodyPr spcFirstLastPara="1" vert="horz" lIns="91440" tIns="45720" rIns="91440" bIns="45720" rtlCol="0" anchor="b" anchorCtr="0">
            <a:normAutofit/>
          </a:bodyPr>
          <a:lstStyle/>
          <a:p>
            <a:pPr marL="0" marR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Times New Roman"/>
              </a:rPr>
              <a:t>Research question 1: </a:t>
            </a:r>
            <a:r>
              <a:rPr lang="en-US" sz="6000" b="1" kern="1200" dirty="0" err="1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Times New Roman"/>
              </a:rPr>
              <a:t>ChatGPT</a:t>
            </a:r>
            <a:r>
              <a:rPr lang="en-US" sz="6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Times New Roman"/>
              </a:rPr>
              <a:t> Usage</a:t>
            </a:r>
          </a:p>
        </p:txBody>
      </p:sp>
      <p:sp>
        <p:nvSpPr>
          <p:cNvPr id="360" name="Google Shape;360;p31"/>
          <p:cNvSpPr txBox="1"/>
          <p:nvPr/>
        </p:nvSpPr>
        <p:spPr>
          <a:xfrm>
            <a:off x="0" y="0"/>
            <a:ext cx="3000000" cy="87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362" name="Google Shape;362;p31"/>
          <p:cNvSpPr txBox="1"/>
          <p:nvPr/>
        </p:nvSpPr>
        <p:spPr>
          <a:xfrm>
            <a:off x="12377053" y="1322163"/>
            <a:ext cx="4063800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3000"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A16503-AE67-355F-A9C4-059EC3880D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836977" y="3705801"/>
            <a:ext cx="15208010" cy="490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3260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2"/>
          <p:cNvSpPr txBox="1"/>
          <p:nvPr/>
        </p:nvSpPr>
        <p:spPr>
          <a:xfrm>
            <a:off x="2135982" y="5599"/>
            <a:ext cx="17556874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39995"/>
              </a:lnSpc>
            </a:pPr>
            <a:r>
              <a:rPr lang="en-US" sz="4000" b="1" dirty="0">
                <a:solidFill>
                  <a:srgbClr val="0D3B8A"/>
                </a:solidFill>
                <a:latin typeface="+mn-lt"/>
                <a:ea typeface="Times New Roman"/>
                <a:cs typeface="Calibri" panose="020F0502020204030204" pitchFamily="34" charset="0"/>
                <a:sym typeface="Times New Roman"/>
              </a:rPr>
              <a:t>RQ2: TSE levels with different </a:t>
            </a:r>
            <a:r>
              <a:rPr lang="en-US" sz="4000" b="1" dirty="0" err="1">
                <a:solidFill>
                  <a:srgbClr val="0D3B8A"/>
                </a:solidFill>
                <a:latin typeface="+mn-lt"/>
                <a:ea typeface="Times New Roman"/>
                <a:cs typeface="Calibri" panose="020F0502020204030204" pitchFamily="34" charset="0"/>
                <a:sym typeface="Times New Roman"/>
              </a:rPr>
              <a:t>ChatGPT</a:t>
            </a:r>
            <a:r>
              <a:rPr lang="en-US" sz="4000" b="1" dirty="0">
                <a:solidFill>
                  <a:srgbClr val="0D3B8A"/>
                </a:solidFill>
                <a:latin typeface="+mn-lt"/>
                <a:ea typeface="Times New Roman"/>
                <a:cs typeface="Calibri" panose="020F0502020204030204" pitchFamily="34" charset="0"/>
                <a:sym typeface="Times New Roman"/>
              </a:rPr>
              <a:t> usage?</a:t>
            </a:r>
            <a:endParaRPr sz="4000" dirty="0">
              <a:solidFill>
                <a:srgbClr val="0D3B8A"/>
              </a:solidFill>
              <a:latin typeface="+mn-lt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374" name="Google Shape;374;p32"/>
          <p:cNvSpPr txBox="1"/>
          <p:nvPr/>
        </p:nvSpPr>
        <p:spPr>
          <a:xfrm>
            <a:off x="0" y="0"/>
            <a:ext cx="3000000" cy="87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+mn-lt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375" name="Google Shape;375;p32"/>
          <p:cNvSpPr/>
          <p:nvPr/>
        </p:nvSpPr>
        <p:spPr>
          <a:xfrm>
            <a:off x="-1879250" y="-386148"/>
            <a:ext cx="4015232" cy="2883408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E4EFFF"/>
          </a:solidFill>
          <a:ln>
            <a:noFill/>
          </a:ln>
        </p:spPr>
        <p:txBody>
          <a:bodyPr spcFirstLastPara="1" wrap="square" lIns="55800" tIns="55800" rIns="55800" bIns="55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>
                <a:latin typeface="+mn-lt"/>
                <a:ea typeface="Times New Roman"/>
                <a:cs typeface="Calibri" panose="020F0502020204030204" pitchFamily="34" charset="0"/>
                <a:sym typeface="Times New Roman"/>
              </a:rPr>
              <a:t>      </a:t>
            </a:r>
            <a:r>
              <a:rPr lang="en-US" sz="9000" b="1">
                <a:solidFill>
                  <a:srgbClr val="0D3B8A"/>
                </a:solidFill>
                <a:latin typeface="+mn-lt"/>
                <a:ea typeface="Times New Roman"/>
                <a:cs typeface="Calibri" panose="020F0502020204030204" pitchFamily="34" charset="0"/>
                <a:sym typeface="Times New Roman"/>
              </a:rPr>
              <a:t>04</a:t>
            </a:r>
            <a:endParaRPr sz="9000" b="1">
              <a:solidFill>
                <a:srgbClr val="0D3B8A"/>
              </a:solidFill>
              <a:latin typeface="+mn-lt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376" name="Google Shape;376;p32"/>
          <p:cNvSpPr txBox="1"/>
          <p:nvPr/>
        </p:nvSpPr>
        <p:spPr>
          <a:xfrm>
            <a:off x="12598553" y="1045063"/>
            <a:ext cx="4063800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3000">
              <a:latin typeface="+mn-lt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cxnSp>
        <p:nvCxnSpPr>
          <p:cNvPr id="383" name="Google Shape;383;p32"/>
          <p:cNvCxnSpPr/>
          <p:nvPr/>
        </p:nvCxnSpPr>
        <p:spPr>
          <a:xfrm>
            <a:off x="641900" y="6978100"/>
            <a:ext cx="17239200" cy="5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C941C78C-80F9-C4F4-F1D4-814ED5F4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433649" y="1392609"/>
            <a:ext cx="13791438" cy="5552931"/>
          </a:xfrm>
          <a:prstGeom prst="rect">
            <a:avLst/>
          </a:prstGeom>
        </p:spPr>
      </p:pic>
      <p:sp>
        <p:nvSpPr>
          <p:cNvPr id="11" name="Frame 10">
            <a:extLst>
              <a:ext uri="{FF2B5EF4-FFF2-40B4-BE49-F238E27FC236}">
                <a16:creationId xmlns:a16="http://schemas.microsoft.com/office/drawing/2014/main" id="{1C063F38-5B36-3CE4-1CA2-737D778AF6AF}"/>
              </a:ext>
            </a:extLst>
          </p:cNvPr>
          <p:cNvSpPr/>
          <p:nvPr/>
        </p:nvSpPr>
        <p:spPr>
          <a:xfrm>
            <a:off x="8373979" y="3352800"/>
            <a:ext cx="1427747" cy="3269969"/>
          </a:xfrm>
          <a:prstGeom prst="frame">
            <a:avLst/>
          </a:prstGeom>
          <a:solidFill>
            <a:srgbClr val="FFFF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9251336-27B2-BD0C-0ECF-E33DFEE53D74}"/>
              </a:ext>
            </a:extLst>
          </p:cNvPr>
          <p:cNvSpPr txBox="1"/>
          <p:nvPr/>
        </p:nvSpPr>
        <p:spPr>
          <a:xfrm>
            <a:off x="453001" y="7441501"/>
            <a:ext cx="1775273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Pre-Drafting demonstrated the strongest confidence levels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Drafting and Post-Drafting users displayed more varied response patterns</a:t>
            </a:r>
          </a:p>
          <a:p>
            <a:endParaRPr lang="en-US" sz="2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=&gt; </a:t>
            </a:r>
            <a:r>
              <a:rPr lang="en-US" sz="28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en-US" sz="2800" dirty="0">
                <a:effectLst/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n general, positive perceptions dominated across all groups</a:t>
            </a:r>
            <a:r>
              <a:rPr lang="en-US" sz="2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suggesting that </a:t>
            </a:r>
            <a:r>
              <a:rPr lang="en-US" sz="280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students generally felt capable of performing translation tasks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32"/>
          <p:cNvSpPr txBox="1"/>
          <p:nvPr/>
        </p:nvSpPr>
        <p:spPr>
          <a:xfrm>
            <a:off x="2559926" y="-13073"/>
            <a:ext cx="17556874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39995"/>
              </a:lnSpc>
            </a:pPr>
            <a:r>
              <a:rPr lang="en-US" sz="60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RQ2: TSE levels with different </a:t>
            </a:r>
            <a:r>
              <a:rPr lang="en-US" sz="6000" b="1" dirty="0" err="1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ChatGPT</a:t>
            </a:r>
            <a:r>
              <a:rPr lang="en-US" sz="60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usage?</a:t>
            </a:r>
            <a:endParaRPr sz="6000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374" name="Google Shape;374;p32"/>
          <p:cNvSpPr txBox="1"/>
          <p:nvPr/>
        </p:nvSpPr>
        <p:spPr>
          <a:xfrm>
            <a:off x="0" y="0"/>
            <a:ext cx="3000000" cy="87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375" name="Google Shape;375;p32"/>
          <p:cNvSpPr/>
          <p:nvPr/>
        </p:nvSpPr>
        <p:spPr>
          <a:xfrm>
            <a:off x="-1863208" y="-733637"/>
            <a:ext cx="4015232" cy="2883408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E4EFFF"/>
          </a:solidFill>
          <a:ln>
            <a:noFill/>
          </a:ln>
        </p:spPr>
        <p:txBody>
          <a:bodyPr spcFirstLastPara="1" wrap="square" lIns="55800" tIns="55800" rIns="55800" bIns="55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     </a:t>
            </a:r>
            <a:r>
              <a:rPr lang="en-US" sz="9000" b="1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04</a:t>
            </a:r>
            <a:endParaRPr sz="9000" b="1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376" name="Google Shape;376;p32"/>
          <p:cNvSpPr txBox="1"/>
          <p:nvPr/>
        </p:nvSpPr>
        <p:spPr>
          <a:xfrm>
            <a:off x="12598553" y="1045063"/>
            <a:ext cx="4063800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3000"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cxnSp>
        <p:nvCxnSpPr>
          <p:cNvPr id="383" name="Google Shape;383;p32"/>
          <p:cNvCxnSpPr/>
          <p:nvPr/>
        </p:nvCxnSpPr>
        <p:spPr>
          <a:xfrm>
            <a:off x="641900" y="6978100"/>
            <a:ext cx="17239200" cy="57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0" name="Google Shape;390;p32"/>
          <p:cNvSpPr/>
          <p:nvPr/>
        </p:nvSpPr>
        <p:spPr>
          <a:xfrm>
            <a:off x="10062791" y="7534977"/>
            <a:ext cx="7511833" cy="1746443"/>
          </a:xfrm>
          <a:custGeom>
            <a:avLst/>
            <a:gdLst/>
            <a:ahLst/>
            <a:cxnLst/>
            <a:rect l="l" t="t" r="r" b="b"/>
            <a:pathLst>
              <a:path w="1038133" h="195674" extrusionOk="0">
                <a:moveTo>
                  <a:pt x="59178" y="0"/>
                </a:moveTo>
                <a:lnTo>
                  <a:pt x="978955" y="0"/>
                </a:lnTo>
                <a:cubicBezTo>
                  <a:pt x="1011638" y="0"/>
                  <a:pt x="1038133" y="26495"/>
                  <a:pt x="1038133" y="59178"/>
                </a:cubicBezTo>
                <a:lnTo>
                  <a:pt x="1038133" y="136496"/>
                </a:lnTo>
                <a:cubicBezTo>
                  <a:pt x="1038133" y="169179"/>
                  <a:pt x="1011638" y="195674"/>
                  <a:pt x="978955" y="195674"/>
                </a:cubicBezTo>
                <a:lnTo>
                  <a:pt x="59178" y="195674"/>
                </a:lnTo>
                <a:cubicBezTo>
                  <a:pt x="26495" y="195674"/>
                  <a:pt x="0" y="169179"/>
                  <a:pt x="0" y="136496"/>
                </a:cubicBezTo>
                <a:lnTo>
                  <a:pt x="0" y="59178"/>
                </a:lnTo>
                <a:cubicBezTo>
                  <a:pt x="0" y="26495"/>
                  <a:pt x="26495" y="0"/>
                  <a:pt x="59178" y="0"/>
                </a:cubicBezTo>
                <a:close/>
              </a:path>
            </a:pathLst>
          </a:custGeom>
          <a:solidFill>
            <a:srgbClr val="C4DCFF"/>
          </a:solidFill>
          <a:ln w="38100" cap="rnd" cmpd="sng">
            <a:solidFill>
              <a:srgbClr val="7AB3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>
              <a:lnSpc>
                <a:spcPct val="147722"/>
              </a:lnSpc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47722"/>
              </a:lnSpc>
            </a:pP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Differences in translating self-efficacy levels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are </a:t>
            </a:r>
            <a:r>
              <a:rPr lang="en-US" sz="2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associated with different levels of students’ use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of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ChatGPT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0" algn="ctr">
              <a:lnSpc>
                <a:spcPct val="147722"/>
              </a:lnSpc>
            </a:pPr>
            <a:endParaRPr sz="3200" b="1" dirty="0">
              <a:solidFill>
                <a:schemeClr val="dk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BBC0FF-A71F-001D-B958-1845F68714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16310" y="1943489"/>
            <a:ext cx="6639291" cy="24548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D315A76-EAFF-51F8-15B9-87BAA0343A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16309" y="4751011"/>
            <a:ext cx="6639291" cy="187355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8D5FBE9-991D-9A87-400C-6B4EE58DED7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863656" y="2793442"/>
            <a:ext cx="7971535" cy="3314476"/>
          </a:xfrm>
          <a:prstGeom prst="rect">
            <a:avLst/>
          </a:prstGeom>
        </p:spPr>
      </p:pic>
      <p:sp>
        <p:nvSpPr>
          <p:cNvPr id="13" name="Right Arrow 12">
            <a:extLst>
              <a:ext uri="{FF2B5EF4-FFF2-40B4-BE49-F238E27FC236}">
                <a16:creationId xmlns:a16="http://schemas.microsoft.com/office/drawing/2014/main" id="{A987794D-3229-BAA1-4D7D-BA82FB05219C}"/>
              </a:ext>
            </a:extLst>
          </p:cNvPr>
          <p:cNvSpPr/>
          <p:nvPr/>
        </p:nvSpPr>
        <p:spPr>
          <a:xfrm>
            <a:off x="8277726" y="4157775"/>
            <a:ext cx="1379621" cy="783193"/>
          </a:xfrm>
          <a:prstGeom prst="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5FFCCC4-8F9C-C151-5E2B-863E75346CF0}"/>
              </a:ext>
            </a:extLst>
          </p:cNvPr>
          <p:cNvSpPr txBox="1"/>
          <p:nvPr/>
        </p:nvSpPr>
        <p:spPr>
          <a:xfrm>
            <a:off x="444789" y="7749354"/>
            <a:ext cx="778042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statistically significant difference</a:t>
            </a:r>
            <a:r>
              <a:rPr lang="en-US" sz="3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in translating self-efficacy </a:t>
            </a:r>
            <a:r>
              <a:rPr lang="en-US" sz="3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levels between the groups using </a:t>
            </a:r>
            <a:r>
              <a:rPr lang="en-US" sz="30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ChatGPT</a:t>
            </a:r>
            <a:r>
              <a:rPr lang="en-US" sz="3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(p = .018)</a:t>
            </a:r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3A30D2F4-AF32-971A-0BE4-E4A53FA0C73A}"/>
              </a:ext>
            </a:extLst>
          </p:cNvPr>
          <p:cNvSpPr/>
          <p:nvPr/>
        </p:nvSpPr>
        <p:spPr>
          <a:xfrm>
            <a:off x="8277726" y="8035058"/>
            <a:ext cx="1379621" cy="783193"/>
          </a:xfrm>
          <a:prstGeom prst="rightArrow">
            <a:avLst/>
          </a:prstGeom>
        </p:spPr>
        <p:style>
          <a:lnRef idx="2">
            <a:schemeClr val="accent5">
              <a:shade val="15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60391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" grpId="0" animBg="1"/>
      <p:bldP spid="13" grpId="0" animBg="1"/>
      <p:bldP spid="17" grpId="0"/>
      <p:bldP spid="1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/>
        </p:nvSpPr>
        <p:spPr>
          <a:xfrm>
            <a:off x="5980500" y="-1408584"/>
            <a:ext cx="6327000" cy="4508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9300"/>
              </a:spcBef>
              <a:spcAft>
                <a:spcPts val="9300"/>
              </a:spcAft>
              <a:buNone/>
            </a:pPr>
            <a:r>
              <a:rPr lang="en-US" sz="9000" b="1" dirty="0">
                <a:solidFill>
                  <a:srgbClr val="204295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Contents: </a:t>
            </a:r>
          </a:p>
        </p:txBody>
      </p:sp>
      <p:sp>
        <p:nvSpPr>
          <p:cNvPr id="96" name="Google Shape;96;p14"/>
          <p:cNvSpPr txBox="1"/>
          <p:nvPr/>
        </p:nvSpPr>
        <p:spPr>
          <a:xfrm>
            <a:off x="1871375" y="491450"/>
            <a:ext cx="3000000" cy="4562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9300"/>
              </a:spcBef>
              <a:spcAft>
                <a:spcPts val="9300"/>
              </a:spcAft>
              <a:buNone/>
            </a:pPr>
            <a:r>
              <a:rPr lang="en-US" sz="9250" b="1">
                <a:solidFill>
                  <a:srgbClr val="204295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01</a:t>
            </a:r>
            <a:endParaRPr sz="9250" b="1">
              <a:solidFill>
                <a:srgbClr val="204295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97" name="Google Shape;97;p14"/>
          <p:cNvSpPr txBox="1"/>
          <p:nvPr/>
        </p:nvSpPr>
        <p:spPr>
          <a:xfrm>
            <a:off x="1871375" y="3356006"/>
            <a:ext cx="3000000" cy="1678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2800"/>
              </a:spcBef>
              <a:spcAft>
                <a:spcPts val="2800"/>
              </a:spcAft>
              <a:buNone/>
            </a:pPr>
            <a:r>
              <a:rPr lang="en-US" sz="3600" b="1" dirty="0">
                <a:solidFill>
                  <a:srgbClr val="204295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Introduction</a:t>
            </a:r>
            <a:endParaRPr sz="3600" b="1" dirty="0">
              <a:solidFill>
                <a:srgbClr val="204295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98" name="Google Shape;98;p14"/>
          <p:cNvSpPr txBox="1"/>
          <p:nvPr/>
        </p:nvSpPr>
        <p:spPr>
          <a:xfrm>
            <a:off x="7943851" y="491450"/>
            <a:ext cx="3000000" cy="4562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9300"/>
              </a:spcBef>
              <a:spcAft>
                <a:spcPts val="9300"/>
              </a:spcAft>
              <a:buNone/>
            </a:pPr>
            <a:r>
              <a:rPr lang="en-US" sz="9250" b="1" dirty="0">
                <a:solidFill>
                  <a:srgbClr val="204295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02</a:t>
            </a:r>
            <a:endParaRPr sz="9250" b="1" dirty="0">
              <a:solidFill>
                <a:srgbClr val="204295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7695700" y="3356006"/>
            <a:ext cx="3860100" cy="1678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2800"/>
              </a:spcBef>
              <a:spcAft>
                <a:spcPts val="2800"/>
              </a:spcAft>
              <a:buNone/>
            </a:pPr>
            <a:r>
              <a:rPr lang="en-US" sz="3600" b="1" dirty="0">
                <a:solidFill>
                  <a:srgbClr val="204295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Literature Review</a:t>
            </a:r>
            <a:endParaRPr sz="3600" b="1" dirty="0">
              <a:solidFill>
                <a:srgbClr val="204295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00" name="Google Shape;100;p14"/>
          <p:cNvSpPr txBox="1"/>
          <p:nvPr/>
        </p:nvSpPr>
        <p:spPr>
          <a:xfrm>
            <a:off x="13451800" y="491450"/>
            <a:ext cx="3000000" cy="4562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9300"/>
              </a:spcBef>
              <a:spcAft>
                <a:spcPts val="9300"/>
              </a:spcAft>
              <a:buNone/>
            </a:pPr>
            <a:r>
              <a:rPr lang="en-US" sz="9250" b="1" dirty="0">
                <a:solidFill>
                  <a:srgbClr val="204295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03</a:t>
            </a:r>
            <a:endParaRPr sz="9250" b="1" dirty="0">
              <a:solidFill>
                <a:srgbClr val="204295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01" name="Google Shape;101;p14"/>
          <p:cNvSpPr txBox="1"/>
          <p:nvPr/>
        </p:nvSpPr>
        <p:spPr>
          <a:xfrm>
            <a:off x="13605200" y="3399990"/>
            <a:ext cx="3000000" cy="1678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2800"/>
              </a:spcBef>
              <a:spcAft>
                <a:spcPts val="2800"/>
              </a:spcAft>
              <a:buNone/>
            </a:pPr>
            <a:r>
              <a:rPr lang="en-US" sz="3600" b="1" dirty="0">
                <a:solidFill>
                  <a:srgbClr val="204295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Methodology</a:t>
            </a:r>
            <a:endParaRPr sz="3600" b="1" dirty="0">
              <a:solidFill>
                <a:srgbClr val="204295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4238500" y="4094906"/>
            <a:ext cx="3000000" cy="4562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9300"/>
              </a:spcBef>
              <a:spcAft>
                <a:spcPts val="9300"/>
              </a:spcAft>
              <a:buNone/>
            </a:pPr>
            <a:r>
              <a:rPr lang="en-US" sz="9250" b="1" dirty="0">
                <a:solidFill>
                  <a:srgbClr val="204295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04</a:t>
            </a:r>
            <a:endParaRPr sz="9250" b="1" dirty="0">
              <a:solidFill>
                <a:srgbClr val="204295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03" name="Google Shape;103;p14"/>
          <p:cNvSpPr txBox="1"/>
          <p:nvPr/>
        </p:nvSpPr>
        <p:spPr>
          <a:xfrm>
            <a:off x="3371375" y="6961624"/>
            <a:ext cx="5025000" cy="1678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2800"/>
              </a:spcBef>
              <a:spcAft>
                <a:spcPts val="2800"/>
              </a:spcAft>
              <a:buNone/>
            </a:pPr>
            <a:r>
              <a:rPr lang="en-US" sz="3600" b="1" dirty="0">
                <a:solidFill>
                  <a:srgbClr val="204295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Results &amp; Discussions</a:t>
            </a:r>
            <a:endParaRPr sz="3600" b="1" dirty="0">
              <a:solidFill>
                <a:srgbClr val="204295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04" name="Google Shape;104;p14"/>
          <p:cNvSpPr txBox="1"/>
          <p:nvPr/>
        </p:nvSpPr>
        <p:spPr>
          <a:xfrm>
            <a:off x="10807500" y="4138890"/>
            <a:ext cx="3000000" cy="4562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9300"/>
              </a:spcBef>
              <a:spcAft>
                <a:spcPts val="9300"/>
              </a:spcAft>
              <a:buNone/>
            </a:pPr>
            <a:r>
              <a:rPr lang="en-US" sz="9250" b="1" dirty="0">
                <a:solidFill>
                  <a:srgbClr val="204295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05</a:t>
            </a:r>
            <a:endParaRPr sz="9250" b="1" dirty="0">
              <a:solidFill>
                <a:srgbClr val="204295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05" name="Google Shape;105;p14"/>
          <p:cNvSpPr txBox="1"/>
          <p:nvPr/>
        </p:nvSpPr>
        <p:spPr>
          <a:xfrm>
            <a:off x="10807500" y="6961624"/>
            <a:ext cx="3000000" cy="1678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2800"/>
              </a:spcBef>
              <a:spcAft>
                <a:spcPts val="2800"/>
              </a:spcAft>
              <a:buNone/>
            </a:pPr>
            <a:r>
              <a:rPr lang="en-US" sz="3600" b="1" dirty="0">
                <a:solidFill>
                  <a:srgbClr val="204295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Conclusions</a:t>
            </a:r>
            <a:endParaRPr sz="3600" b="1" dirty="0">
              <a:solidFill>
                <a:srgbClr val="204295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Rectangle 383">
            <a:extLst>
              <a:ext uri="{FF2B5EF4-FFF2-40B4-BE49-F238E27FC236}">
                <a16:creationId xmlns:a16="http://schemas.microsoft.com/office/drawing/2014/main" id="{A4AC5506-6312-4701-8D3C-40187889A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977628"/>
            <a:ext cx="18288000" cy="110482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Google Shape;359;p31"/>
          <p:cNvSpPr txBox="1"/>
          <p:nvPr/>
        </p:nvSpPr>
        <p:spPr>
          <a:xfrm>
            <a:off x="834798" y="965200"/>
            <a:ext cx="16816387" cy="1117254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Autofit/>
          </a:bodyPr>
          <a:lstStyle/>
          <a:p>
            <a:pPr marL="0" marR="0" lvl="0" indent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Times New Roman"/>
              </a:rPr>
              <a:t>Research question 2: TSE levels associated with different </a:t>
            </a:r>
            <a:r>
              <a:rPr lang="en-US" sz="4000" b="1" kern="1200" dirty="0" err="1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Times New Roman"/>
              </a:rPr>
              <a:t>ChatGPT</a:t>
            </a:r>
            <a:r>
              <a:rPr lang="en-US" sz="4000" b="1" kern="1200" dirty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  <a:sym typeface="Times New Roman"/>
              </a:rPr>
              <a:t> usage </a:t>
            </a:r>
          </a:p>
        </p:txBody>
      </p:sp>
      <p:sp>
        <p:nvSpPr>
          <p:cNvPr id="360" name="Google Shape;360;p31"/>
          <p:cNvSpPr txBox="1"/>
          <p:nvPr/>
        </p:nvSpPr>
        <p:spPr>
          <a:xfrm>
            <a:off x="0" y="0"/>
            <a:ext cx="3000000" cy="87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362" name="Google Shape;362;p31"/>
          <p:cNvSpPr txBox="1"/>
          <p:nvPr/>
        </p:nvSpPr>
        <p:spPr>
          <a:xfrm>
            <a:off x="12377053" y="1322163"/>
            <a:ext cx="4063800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3000" dirty="0"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1D29FA-37E9-E3E0-ECD6-939B30DEFD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630258" y="2197613"/>
            <a:ext cx="13027483" cy="7583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1049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3"/>
          <p:cNvSpPr txBox="1"/>
          <p:nvPr/>
        </p:nvSpPr>
        <p:spPr>
          <a:xfrm>
            <a:off x="0" y="3429000"/>
            <a:ext cx="18288000" cy="2746200"/>
          </a:xfrm>
          <a:prstGeom prst="rect">
            <a:avLst/>
          </a:prstGeom>
          <a:solidFill>
            <a:srgbClr val="E4EFFF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01" name="Google Shape;401;p33"/>
          <p:cNvSpPr txBox="1"/>
          <p:nvPr/>
        </p:nvSpPr>
        <p:spPr>
          <a:xfrm>
            <a:off x="6486210" y="2119081"/>
            <a:ext cx="16203900" cy="5416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12000"/>
              </a:spcBef>
              <a:spcAft>
                <a:spcPts val="12000"/>
              </a:spcAft>
              <a:buNone/>
            </a:pPr>
            <a:r>
              <a:rPr lang="en-US" sz="100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CONCLUSIONS</a:t>
            </a:r>
            <a:endParaRPr sz="10000" b="1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402" name="Google Shape;402;p33"/>
          <p:cNvSpPr txBox="1"/>
          <p:nvPr/>
        </p:nvSpPr>
        <p:spPr>
          <a:xfrm>
            <a:off x="3486210" y="2465329"/>
            <a:ext cx="3000000" cy="472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9300"/>
              </a:spcBef>
              <a:spcAft>
                <a:spcPts val="9300"/>
              </a:spcAft>
              <a:buNone/>
            </a:pPr>
            <a:r>
              <a:rPr lang="en-US" sz="100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05</a:t>
            </a:r>
            <a:endParaRPr sz="10000" b="1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35"/>
          <p:cNvSpPr txBox="1"/>
          <p:nvPr/>
        </p:nvSpPr>
        <p:spPr>
          <a:xfrm>
            <a:off x="6556449" y="213975"/>
            <a:ext cx="12393000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Implications</a:t>
            </a:r>
            <a:endParaRPr sz="7200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420" name="Google Shape;420;p35"/>
          <p:cNvSpPr txBox="1"/>
          <p:nvPr/>
        </p:nvSpPr>
        <p:spPr>
          <a:xfrm>
            <a:off x="0" y="0"/>
            <a:ext cx="3000000" cy="87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421" name="Google Shape;421;p35"/>
          <p:cNvSpPr/>
          <p:nvPr/>
        </p:nvSpPr>
        <p:spPr>
          <a:xfrm>
            <a:off x="-1879250" y="-386148"/>
            <a:ext cx="4015232" cy="2883408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E4EFFF"/>
          </a:solidFill>
          <a:ln>
            <a:noFill/>
          </a:ln>
        </p:spPr>
        <p:txBody>
          <a:bodyPr spcFirstLastPara="1" wrap="square" lIns="55800" tIns="55800" rIns="55800" bIns="55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     </a:t>
            </a:r>
            <a:r>
              <a:rPr lang="en-US" sz="9000" b="1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05</a:t>
            </a:r>
            <a:endParaRPr sz="9000" b="1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422" name="Google Shape;422;p35"/>
          <p:cNvSpPr txBox="1"/>
          <p:nvPr/>
        </p:nvSpPr>
        <p:spPr>
          <a:xfrm>
            <a:off x="12598553" y="1045063"/>
            <a:ext cx="4063800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3000"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grpSp>
        <p:nvGrpSpPr>
          <p:cNvPr id="423" name="Google Shape;423;p35"/>
          <p:cNvGrpSpPr/>
          <p:nvPr/>
        </p:nvGrpSpPr>
        <p:grpSpPr>
          <a:xfrm>
            <a:off x="1591950" y="2431374"/>
            <a:ext cx="6572078" cy="1218061"/>
            <a:chOff x="-1" y="-28575"/>
            <a:chExt cx="3271970" cy="386159"/>
          </a:xfrm>
        </p:grpSpPr>
        <p:sp>
          <p:nvSpPr>
            <p:cNvPr id="424" name="Google Shape;424;p35"/>
            <p:cNvSpPr/>
            <p:nvPr/>
          </p:nvSpPr>
          <p:spPr>
            <a:xfrm>
              <a:off x="0" y="0"/>
              <a:ext cx="3271969" cy="357584"/>
            </a:xfrm>
            <a:custGeom>
              <a:avLst/>
              <a:gdLst/>
              <a:ahLst/>
              <a:cxnLst/>
              <a:rect l="l" t="t" r="r" b="b"/>
              <a:pathLst>
                <a:path w="3271969" h="357584" extrusionOk="0">
                  <a:moveTo>
                    <a:pt x="17449" y="0"/>
                  </a:moveTo>
                  <a:lnTo>
                    <a:pt x="3254520" y="0"/>
                  </a:lnTo>
                  <a:cubicBezTo>
                    <a:pt x="3259148" y="0"/>
                    <a:pt x="3263586" y="1838"/>
                    <a:pt x="3266859" y="5111"/>
                  </a:cubicBezTo>
                  <a:cubicBezTo>
                    <a:pt x="3270131" y="8383"/>
                    <a:pt x="3271969" y="12821"/>
                    <a:pt x="3271969" y="17449"/>
                  </a:cubicBezTo>
                  <a:lnTo>
                    <a:pt x="3271969" y="340135"/>
                  </a:lnTo>
                  <a:cubicBezTo>
                    <a:pt x="3271969" y="344763"/>
                    <a:pt x="3270131" y="349201"/>
                    <a:pt x="3266859" y="352474"/>
                  </a:cubicBezTo>
                  <a:cubicBezTo>
                    <a:pt x="3263586" y="355746"/>
                    <a:pt x="3259148" y="357584"/>
                    <a:pt x="3254520" y="357584"/>
                  </a:cubicBezTo>
                  <a:lnTo>
                    <a:pt x="17449" y="357584"/>
                  </a:lnTo>
                  <a:cubicBezTo>
                    <a:pt x="12821" y="357584"/>
                    <a:pt x="8383" y="355746"/>
                    <a:pt x="5111" y="352474"/>
                  </a:cubicBezTo>
                  <a:cubicBezTo>
                    <a:pt x="1838" y="349201"/>
                    <a:pt x="0" y="344763"/>
                    <a:pt x="0" y="340135"/>
                  </a:cubicBezTo>
                  <a:lnTo>
                    <a:pt x="0" y="17449"/>
                  </a:lnTo>
                  <a:cubicBezTo>
                    <a:pt x="0" y="12821"/>
                    <a:pt x="1838" y="8383"/>
                    <a:pt x="5111" y="5111"/>
                  </a:cubicBezTo>
                  <a:cubicBezTo>
                    <a:pt x="8383" y="1838"/>
                    <a:pt x="12821" y="0"/>
                    <a:pt x="17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1650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5950" tIns="75950" rIns="75950" bIns="75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5" name="Google Shape;425;p35"/>
            <p:cNvSpPr txBox="1"/>
            <p:nvPr/>
          </p:nvSpPr>
          <p:spPr>
            <a:xfrm>
              <a:off x="-1" y="-28575"/>
              <a:ext cx="2332500" cy="35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200" tIns="42200" rIns="42200" bIns="422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95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sp>
        <p:nvSpPr>
          <p:cNvPr id="426" name="Google Shape;426;p35"/>
          <p:cNvSpPr txBox="1"/>
          <p:nvPr/>
        </p:nvSpPr>
        <p:spPr>
          <a:xfrm>
            <a:off x="3616675" y="2587792"/>
            <a:ext cx="60282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000" b="1" dirty="0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Teacher</a:t>
            </a:r>
            <a:endParaRPr sz="4000" b="1" dirty="0">
              <a:solidFill>
                <a:schemeClr val="dk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grpSp>
        <p:nvGrpSpPr>
          <p:cNvPr id="427" name="Google Shape;427;p35"/>
          <p:cNvGrpSpPr/>
          <p:nvPr/>
        </p:nvGrpSpPr>
        <p:grpSpPr>
          <a:xfrm>
            <a:off x="1002228" y="2794377"/>
            <a:ext cx="750800" cy="630161"/>
            <a:chOff x="0" y="-28575"/>
            <a:chExt cx="223200" cy="187336"/>
          </a:xfrm>
        </p:grpSpPr>
        <p:sp>
          <p:nvSpPr>
            <p:cNvPr id="428" name="Google Shape;428;p35"/>
            <p:cNvSpPr/>
            <p:nvPr/>
          </p:nvSpPr>
          <p:spPr>
            <a:xfrm>
              <a:off x="0" y="0"/>
              <a:ext cx="223073" cy="158761"/>
            </a:xfrm>
            <a:custGeom>
              <a:avLst/>
              <a:gdLst/>
              <a:ahLst/>
              <a:cxnLst/>
              <a:rect l="l" t="t" r="r" b="b"/>
              <a:pathLst>
                <a:path w="223073" h="158761" extrusionOk="0">
                  <a:moveTo>
                    <a:pt x="79381" y="0"/>
                  </a:moveTo>
                  <a:lnTo>
                    <a:pt x="143692" y="0"/>
                  </a:lnTo>
                  <a:cubicBezTo>
                    <a:pt x="164745" y="0"/>
                    <a:pt x="184936" y="8363"/>
                    <a:pt x="199823" y="23250"/>
                  </a:cubicBezTo>
                  <a:cubicBezTo>
                    <a:pt x="214710" y="38137"/>
                    <a:pt x="223073" y="58328"/>
                    <a:pt x="223073" y="79381"/>
                  </a:cubicBezTo>
                  <a:lnTo>
                    <a:pt x="223073" y="79381"/>
                  </a:lnTo>
                  <a:cubicBezTo>
                    <a:pt x="223073" y="123221"/>
                    <a:pt x="187533" y="158761"/>
                    <a:pt x="143692" y="158761"/>
                  </a:cubicBezTo>
                  <a:lnTo>
                    <a:pt x="79381" y="158761"/>
                  </a:lnTo>
                  <a:cubicBezTo>
                    <a:pt x="35540" y="158761"/>
                    <a:pt x="0" y="123221"/>
                    <a:pt x="0" y="79381"/>
                  </a:cubicBezTo>
                  <a:lnTo>
                    <a:pt x="0" y="79381"/>
                  </a:lnTo>
                  <a:cubicBezTo>
                    <a:pt x="0" y="35540"/>
                    <a:pt x="35540" y="0"/>
                    <a:pt x="79381" y="0"/>
                  </a:cubicBezTo>
                  <a:close/>
                </a:path>
              </a:pathLst>
            </a:custGeom>
            <a:solidFill>
              <a:srgbClr val="C4DCFF"/>
            </a:solidFill>
            <a:ln w="33750" cap="sq" cmpd="sng">
              <a:solidFill>
                <a:srgbClr val="7AB3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81000" tIns="81000" rIns="81000" bIns="81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9" name="Google Shape;429;p35"/>
            <p:cNvSpPr txBox="1"/>
            <p:nvPr/>
          </p:nvSpPr>
          <p:spPr>
            <a:xfrm>
              <a:off x="0" y="-28575"/>
              <a:ext cx="223200" cy="18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000" tIns="45000" rIns="45000" bIns="450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594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sp>
        <p:nvSpPr>
          <p:cNvPr id="430" name="Google Shape;430;p35"/>
          <p:cNvSpPr txBox="1"/>
          <p:nvPr/>
        </p:nvSpPr>
        <p:spPr>
          <a:xfrm>
            <a:off x="1002228" y="2970645"/>
            <a:ext cx="750300" cy="476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13" b="0" i="0" u="none" strike="noStrike" cap="none">
                <a:solidFill>
                  <a:srgbClr val="204295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01</a:t>
            </a:r>
            <a:endParaRPr sz="124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31" name="Google Shape;431;p35"/>
          <p:cNvGrpSpPr/>
          <p:nvPr/>
        </p:nvGrpSpPr>
        <p:grpSpPr>
          <a:xfrm>
            <a:off x="1580750" y="5082444"/>
            <a:ext cx="6572078" cy="1218061"/>
            <a:chOff x="-1" y="-28575"/>
            <a:chExt cx="3271970" cy="386159"/>
          </a:xfrm>
        </p:grpSpPr>
        <p:sp>
          <p:nvSpPr>
            <p:cNvPr id="432" name="Google Shape;432;p35"/>
            <p:cNvSpPr/>
            <p:nvPr/>
          </p:nvSpPr>
          <p:spPr>
            <a:xfrm>
              <a:off x="0" y="0"/>
              <a:ext cx="3271969" cy="357584"/>
            </a:xfrm>
            <a:custGeom>
              <a:avLst/>
              <a:gdLst/>
              <a:ahLst/>
              <a:cxnLst/>
              <a:rect l="l" t="t" r="r" b="b"/>
              <a:pathLst>
                <a:path w="3271969" h="357584" extrusionOk="0">
                  <a:moveTo>
                    <a:pt x="17449" y="0"/>
                  </a:moveTo>
                  <a:lnTo>
                    <a:pt x="3254520" y="0"/>
                  </a:lnTo>
                  <a:cubicBezTo>
                    <a:pt x="3259148" y="0"/>
                    <a:pt x="3263586" y="1838"/>
                    <a:pt x="3266859" y="5111"/>
                  </a:cubicBezTo>
                  <a:cubicBezTo>
                    <a:pt x="3270131" y="8383"/>
                    <a:pt x="3271969" y="12821"/>
                    <a:pt x="3271969" y="17449"/>
                  </a:cubicBezTo>
                  <a:lnTo>
                    <a:pt x="3271969" y="340135"/>
                  </a:lnTo>
                  <a:cubicBezTo>
                    <a:pt x="3271969" y="344763"/>
                    <a:pt x="3270131" y="349201"/>
                    <a:pt x="3266859" y="352474"/>
                  </a:cubicBezTo>
                  <a:cubicBezTo>
                    <a:pt x="3263586" y="355746"/>
                    <a:pt x="3259148" y="357584"/>
                    <a:pt x="3254520" y="357584"/>
                  </a:cubicBezTo>
                  <a:lnTo>
                    <a:pt x="17449" y="357584"/>
                  </a:lnTo>
                  <a:cubicBezTo>
                    <a:pt x="12821" y="357584"/>
                    <a:pt x="8383" y="355746"/>
                    <a:pt x="5111" y="352474"/>
                  </a:cubicBezTo>
                  <a:cubicBezTo>
                    <a:pt x="1838" y="349201"/>
                    <a:pt x="0" y="344763"/>
                    <a:pt x="0" y="340135"/>
                  </a:cubicBezTo>
                  <a:lnTo>
                    <a:pt x="0" y="17449"/>
                  </a:lnTo>
                  <a:cubicBezTo>
                    <a:pt x="0" y="12821"/>
                    <a:pt x="1838" y="8383"/>
                    <a:pt x="5111" y="5111"/>
                  </a:cubicBezTo>
                  <a:cubicBezTo>
                    <a:pt x="8383" y="1838"/>
                    <a:pt x="12821" y="0"/>
                    <a:pt x="17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1650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5950" tIns="75950" rIns="75950" bIns="75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33" name="Google Shape;433;p35"/>
            <p:cNvSpPr txBox="1"/>
            <p:nvPr/>
          </p:nvSpPr>
          <p:spPr>
            <a:xfrm>
              <a:off x="-1" y="-28575"/>
              <a:ext cx="2332500" cy="35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200" tIns="42200" rIns="42200" bIns="422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95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sp>
        <p:nvSpPr>
          <p:cNvPr id="434" name="Google Shape;434;p35"/>
          <p:cNvSpPr txBox="1"/>
          <p:nvPr/>
        </p:nvSpPr>
        <p:spPr>
          <a:xfrm>
            <a:off x="3262909" y="5243989"/>
            <a:ext cx="60282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vi-VN" sz="4000" b="1" dirty="0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Universities</a:t>
            </a:r>
            <a:endParaRPr sz="4000" b="1" dirty="0">
              <a:solidFill>
                <a:schemeClr val="dk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grpSp>
        <p:nvGrpSpPr>
          <p:cNvPr id="435" name="Google Shape;435;p35"/>
          <p:cNvGrpSpPr/>
          <p:nvPr/>
        </p:nvGrpSpPr>
        <p:grpSpPr>
          <a:xfrm>
            <a:off x="991028" y="5445446"/>
            <a:ext cx="750800" cy="630161"/>
            <a:chOff x="0" y="-28575"/>
            <a:chExt cx="223200" cy="187336"/>
          </a:xfrm>
        </p:grpSpPr>
        <p:sp>
          <p:nvSpPr>
            <p:cNvPr id="436" name="Google Shape;436;p35"/>
            <p:cNvSpPr/>
            <p:nvPr/>
          </p:nvSpPr>
          <p:spPr>
            <a:xfrm>
              <a:off x="0" y="0"/>
              <a:ext cx="223073" cy="158761"/>
            </a:xfrm>
            <a:custGeom>
              <a:avLst/>
              <a:gdLst/>
              <a:ahLst/>
              <a:cxnLst/>
              <a:rect l="l" t="t" r="r" b="b"/>
              <a:pathLst>
                <a:path w="223073" h="158761" extrusionOk="0">
                  <a:moveTo>
                    <a:pt x="79381" y="0"/>
                  </a:moveTo>
                  <a:lnTo>
                    <a:pt x="143692" y="0"/>
                  </a:lnTo>
                  <a:cubicBezTo>
                    <a:pt x="164745" y="0"/>
                    <a:pt x="184936" y="8363"/>
                    <a:pt x="199823" y="23250"/>
                  </a:cubicBezTo>
                  <a:cubicBezTo>
                    <a:pt x="214710" y="38137"/>
                    <a:pt x="223073" y="58328"/>
                    <a:pt x="223073" y="79381"/>
                  </a:cubicBezTo>
                  <a:lnTo>
                    <a:pt x="223073" y="79381"/>
                  </a:lnTo>
                  <a:cubicBezTo>
                    <a:pt x="223073" y="123221"/>
                    <a:pt x="187533" y="158761"/>
                    <a:pt x="143692" y="158761"/>
                  </a:cubicBezTo>
                  <a:lnTo>
                    <a:pt x="79381" y="158761"/>
                  </a:lnTo>
                  <a:cubicBezTo>
                    <a:pt x="35540" y="158761"/>
                    <a:pt x="0" y="123221"/>
                    <a:pt x="0" y="79381"/>
                  </a:cubicBezTo>
                  <a:lnTo>
                    <a:pt x="0" y="79381"/>
                  </a:lnTo>
                  <a:cubicBezTo>
                    <a:pt x="0" y="35540"/>
                    <a:pt x="35540" y="0"/>
                    <a:pt x="79381" y="0"/>
                  </a:cubicBezTo>
                  <a:close/>
                </a:path>
              </a:pathLst>
            </a:custGeom>
            <a:solidFill>
              <a:srgbClr val="C4DCFF"/>
            </a:solidFill>
            <a:ln w="33750" cap="sq" cmpd="sng">
              <a:solidFill>
                <a:srgbClr val="7AB3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81000" tIns="81000" rIns="81000" bIns="81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37" name="Google Shape;437;p35"/>
            <p:cNvSpPr txBox="1"/>
            <p:nvPr/>
          </p:nvSpPr>
          <p:spPr>
            <a:xfrm>
              <a:off x="0" y="-28575"/>
              <a:ext cx="223200" cy="18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000" tIns="45000" rIns="45000" bIns="450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594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sp>
        <p:nvSpPr>
          <p:cNvPr id="438" name="Google Shape;438;p35"/>
          <p:cNvSpPr txBox="1"/>
          <p:nvPr/>
        </p:nvSpPr>
        <p:spPr>
          <a:xfrm>
            <a:off x="991028" y="5621714"/>
            <a:ext cx="750300" cy="476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13" b="0" i="0" u="none" strike="noStrike" cap="none">
                <a:solidFill>
                  <a:srgbClr val="204295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0</a:t>
            </a:r>
            <a:r>
              <a:rPr lang="en-US" sz="2213">
                <a:solidFill>
                  <a:srgbClr val="20429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sz="124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39" name="Google Shape;439;p35"/>
          <p:cNvGrpSpPr/>
          <p:nvPr/>
        </p:nvGrpSpPr>
        <p:grpSpPr>
          <a:xfrm>
            <a:off x="1591950" y="7627392"/>
            <a:ext cx="6572078" cy="1218061"/>
            <a:chOff x="-1" y="-28575"/>
            <a:chExt cx="3271970" cy="386159"/>
          </a:xfrm>
        </p:grpSpPr>
        <p:sp>
          <p:nvSpPr>
            <p:cNvPr id="440" name="Google Shape;440;p35"/>
            <p:cNvSpPr/>
            <p:nvPr/>
          </p:nvSpPr>
          <p:spPr>
            <a:xfrm>
              <a:off x="0" y="0"/>
              <a:ext cx="3271969" cy="357584"/>
            </a:xfrm>
            <a:custGeom>
              <a:avLst/>
              <a:gdLst/>
              <a:ahLst/>
              <a:cxnLst/>
              <a:rect l="l" t="t" r="r" b="b"/>
              <a:pathLst>
                <a:path w="3271969" h="357584" extrusionOk="0">
                  <a:moveTo>
                    <a:pt x="17449" y="0"/>
                  </a:moveTo>
                  <a:lnTo>
                    <a:pt x="3254520" y="0"/>
                  </a:lnTo>
                  <a:cubicBezTo>
                    <a:pt x="3259148" y="0"/>
                    <a:pt x="3263586" y="1838"/>
                    <a:pt x="3266859" y="5111"/>
                  </a:cubicBezTo>
                  <a:cubicBezTo>
                    <a:pt x="3270131" y="8383"/>
                    <a:pt x="3271969" y="12821"/>
                    <a:pt x="3271969" y="17449"/>
                  </a:cubicBezTo>
                  <a:lnTo>
                    <a:pt x="3271969" y="340135"/>
                  </a:lnTo>
                  <a:cubicBezTo>
                    <a:pt x="3271969" y="344763"/>
                    <a:pt x="3270131" y="349201"/>
                    <a:pt x="3266859" y="352474"/>
                  </a:cubicBezTo>
                  <a:cubicBezTo>
                    <a:pt x="3263586" y="355746"/>
                    <a:pt x="3259148" y="357584"/>
                    <a:pt x="3254520" y="357584"/>
                  </a:cubicBezTo>
                  <a:lnTo>
                    <a:pt x="17449" y="357584"/>
                  </a:lnTo>
                  <a:cubicBezTo>
                    <a:pt x="12821" y="357584"/>
                    <a:pt x="8383" y="355746"/>
                    <a:pt x="5111" y="352474"/>
                  </a:cubicBezTo>
                  <a:cubicBezTo>
                    <a:pt x="1838" y="349201"/>
                    <a:pt x="0" y="344763"/>
                    <a:pt x="0" y="340135"/>
                  </a:cubicBezTo>
                  <a:lnTo>
                    <a:pt x="0" y="17449"/>
                  </a:lnTo>
                  <a:cubicBezTo>
                    <a:pt x="0" y="12821"/>
                    <a:pt x="1838" y="8383"/>
                    <a:pt x="5111" y="5111"/>
                  </a:cubicBezTo>
                  <a:cubicBezTo>
                    <a:pt x="8383" y="1838"/>
                    <a:pt x="12821" y="0"/>
                    <a:pt x="17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1650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5950" tIns="75950" rIns="75950" bIns="75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1" name="Google Shape;441;p35"/>
            <p:cNvSpPr txBox="1"/>
            <p:nvPr/>
          </p:nvSpPr>
          <p:spPr>
            <a:xfrm>
              <a:off x="-1" y="-28575"/>
              <a:ext cx="2332500" cy="35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200" tIns="42200" rIns="42200" bIns="422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95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sp>
        <p:nvSpPr>
          <p:cNvPr id="442" name="Google Shape;442;p35"/>
          <p:cNvSpPr txBox="1"/>
          <p:nvPr/>
        </p:nvSpPr>
        <p:spPr>
          <a:xfrm>
            <a:off x="3616675" y="7803729"/>
            <a:ext cx="67320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00" b="1" dirty="0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Students</a:t>
            </a:r>
            <a:endParaRPr sz="4000" b="1" dirty="0">
              <a:solidFill>
                <a:schemeClr val="dk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grpSp>
        <p:nvGrpSpPr>
          <p:cNvPr id="443" name="Google Shape;443;p35"/>
          <p:cNvGrpSpPr/>
          <p:nvPr/>
        </p:nvGrpSpPr>
        <p:grpSpPr>
          <a:xfrm>
            <a:off x="1002228" y="7990394"/>
            <a:ext cx="750800" cy="630161"/>
            <a:chOff x="0" y="-28575"/>
            <a:chExt cx="223200" cy="187336"/>
          </a:xfrm>
        </p:grpSpPr>
        <p:sp>
          <p:nvSpPr>
            <p:cNvPr id="444" name="Google Shape;444;p35"/>
            <p:cNvSpPr/>
            <p:nvPr/>
          </p:nvSpPr>
          <p:spPr>
            <a:xfrm>
              <a:off x="0" y="0"/>
              <a:ext cx="223073" cy="158761"/>
            </a:xfrm>
            <a:custGeom>
              <a:avLst/>
              <a:gdLst/>
              <a:ahLst/>
              <a:cxnLst/>
              <a:rect l="l" t="t" r="r" b="b"/>
              <a:pathLst>
                <a:path w="223073" h="158761" extrusionOk="0">
                  <a:moveTo>
                    <a:pt x="79381" y="0"/>
                  </a:moveTo>
                  <a:lnTo>
                    <a:pt x="143692" y="0"/>
                  </a:lnTo>
                  <a:cubicBezTo>
                    <a:pt x="164745" y="0"/>
                    <a:pt x="184936" y="8363"/>
                    <a:pt x="199823" y="23250"/>
                  </a:cubicBezTo>
                  <a:cubicBezTo>
                    <a:pt x="214710" y="38137"/>
                    <a:pt x="223073" y="58328"/>
                    <a:pt x="223073" y="79381"/>
                  </a:cubicBezTo>
                  <a:lnTo>
                    <a:pt x="223073" y="79381"/>
                  </a:lnTo>
                  <a:cubicBezTo>
                    <a:pt x="223073" y="123221"/>
                    <a:pt x="187533" y="158761"/>
                    <a:pt x="143692" y="158761"/>
                  </a:cubicBezTo>
                  <a:lnTo>
                    <a:pt x="79381" y="158761"/>
                  </a:lnTo>
                  <a:cubicBezTo>
                    <a:pt x="35540" y="158761"/>
                    <a:pt x="0" y="123221"/>
                    <a:pt x="0" y="79381"/>
                  </a:cubicBezTo>
                  <a:lnTo>
                    <a:pt x="0" y="79381"/>
                  </a:lnTo>
                  <a:cubicBezTo>
                    <a:pt x="0" y="35540"/>
                    <a:pt x="35540" y="0"/>
                    <a:pt x="79381" y="0"/>
                  </a:cubicBezTo>
                  <a:close/>
                </a:path>
              </a:pathLst>
            </a:custGeom>
            <a:solidFill>
              <a:srgbClr val="C4DCFF"/>
            </a:solidFill>
            <a:ln w="33750" cap="sq" cmpd="sng">
              <a:solidFill>
                <a:srgbClr val="7AB3FF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81000" tIns="81000" rIns="81000" bIns="8100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5" name="Google Shape;445;p35"/>
            <p:cNvSpPr txBox="1"/>
            <p:nvPr/>
          </p:nvSpPr>
          <p:spPr>
            <a:xfrm>
              <a:off x="0" y="-28575"/>
              <a:ext cx="223200" cy="18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5000" tIns="45000" rIns="45000" bIns="450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594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sp>
        <p:nvSpPr>
          <p:cNvPr id="446" name="Google Shape;446;p35"/>
          <p:cNvSpPr txBox="1"/>
          <p:nvPr/>
        </p:nvSpPr>
        <p:spPr>
          <a:xfrm>
            <a:off x="1002228" y="8166663"/>
            <a:ext cx="750300" cy="4767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13" b="0" i="0" u="none" strike="noStrike" cap="none">
                <a:solidFill>
                  <a:srgbClr val="204295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0</a:t>
            </a:r>
            <a:r>
              <a:rPr lang="en-US" sz="2213">
                <a:solidFill>
                  <a:srgbClr val="20429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sz="124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7" name="Google Shape;447;p35"/>
          <p:cNvSpPr/>
          <p:nvPr/>
        </p:nvSpPr>
        <p:spPr>
          <a:xfrm>
            <a:off x="8856775" y="2785325"/>
            <a:ext cx="1576200" cy="646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D3B8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448" name="Google Shape;448;p35"/>
          <p:cNvSpPr txBox="1"/>
          <p:nvPr/>
        </p:nvSpPr>
        <p:spPr>
          <a:xfrm>
            <a:off x="10912400" y="2185830"/>
            <a:ext cx="6732000" cy="15696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Encourage selective AI use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Maintain student autonomy</a:t>
            </a:r>
            <a:endParaRPr sz="3000" dirty="0">
              <a:solidFill>
                <a:schemeClr val="dk1"/>
              </a:solidFill>
              <a:highlight>
                <a:srgbClr val="FFFF00"/>
              </a:highlight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449" name="Google Shape;449;p35"/>
          <p:cNvSpPr txBox="1"/>
          <p:nvPr/>
        </p:nvSpPr>
        <p:spPr>
          <a:xfrm>
            <a:off x="10912400" y="4238941"/>
            <a:ext cx="6732000" cy="2954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AI literacy training 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Prompt engineering 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AI evaluation </a:t>
            </a:r>
          </a:p>
          <a:p>
            <a:pPr marL="457200" lvl="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latin typeface="Calibri" panose="020F0502020204030204" pitchFamily="34" charset="0"/>
                <a:cs typeface="Calibri" panose="020F0502020204030204" pitchFamily="34" charset="0"/>
              </a:rPr>
              <a:t>Ethical AI use</a:t>
            </a:r>
            <a:endParaRPr sz="3000" dirty="0">
              <a:highlight>
                <a:srgbClr val="FFFF00"/>
              </a:highlight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450" name="Google Shape;450;p35"/>
          <p:cNvSpPr/>
          <p:nvPr/>
        </p:nvSpPr>
        <p:spPr>
          <a:xfrm>
            <a:off x="8856775" y="5533800"/>
            <a:ext cx="1576200" cy="646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D3B8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451" name="Google Shape;451;p35"/>
          <p:cNvSpPr/>
          <p:nvPr/>
        </p:nvSpPr>
        <p:spPr>
          <a:xfrm>
            <a:off x="8806845" y="8013825"/>
            <a:ext cx="1576200" cy="6465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D3B8A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452" name="Google Shape;452;p35"/>
          <p:cNvSpPr txBox="1"/>
          <p:nvPr/>
        </p:nvSpPr>
        <p:spPr>
          <a:xfrm>
            <a:off x="11025862" y="7624305"/>
            <a:ext cx="5037000" cy="2262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Use AI as support</a:t>
            </a:r>
          </a:p>
          <a:p>
            <a:pPr marL="457200" lvl="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Preserve independent decision-making</a:t>
            </a:r>
            <a:endParaRPr sz="3000" dirty="0">
              <a:highlight>
                <a:srgbClr val="FFFF00"/>
              </a:highlight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6" grpId="0"/>
      <p:bldP spid="430" grpId="0"/>
      <p:bldP spid="434" grpId="0"/>
      <p:bldP spid="438" grpId="0"/>
      <p:bldP spid="442" grpId="0"/>
      <p:bldP spid="446" grpId="0"/>
      <p:bldP spid="447" grpId="0" animBg="1"/>
      <p:bldP spid="448" grpId="0"/>
      <p:bldP spid="449" grpId="0"/>
      <p:bldP spid="450" grpId="0" animBg="1"/>
      <p:bldP spid="451" grpId="0" animBg="1"/>
      <p:bldP spid="45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36"/>
          <p:cNvSpPr txBox="1"/>
          <p:nvPr/>
        </p:nvSpPr>
        <p:spPr>
          <a:xfrm>
            <a:off x="4036225" y="248525"/>
            <a:ext cx="15949500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Limitations &amp; Recommendations</a:t>
            </a:r>
            <a:endParaRPr sz="720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458" name="Google Shape;458;p36"/>
          <p:cNvSpPr txBox="1"/>
          <p:nvPr/>
        </p:nvSpPr>
        <p:spPr>
          <a:xfrm>
            <a:off x="0" y="0"/>
            <a:ext cx="3000000" cy="8771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0">
              <a:solidFill>
                <a:schemeClr val="dk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459" name="Google Shape;459;p36"/>
          <p:cNvSpPr/>
          <p:nvPr/>
        </p:nvSpPr>
        <p:spPr>
          <a:xfrm>
            <a:off x="-1879250" y="-386148"/>
            <a:ext cx="4015232" cy="2883408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E4EFFF"/>
          </a:solidFill>
          <a:ln>
            <a:noFill/>
          </a:ln>
        </p:spPr>
        <p:txBody>
          <a:bodyPr spcFirstLastPara="1" wrap="square" lIns="55800" tIns="55800" rIns="55800" bIns="55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     </a:t>
            </a:r>
            <a:r>
              <a:rPr lang="en-US" sz="90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05</a:t>
            </a:r>
            <a:endParaRPr sz="9000" b="1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460" name="Google Shape;460;p36"/>
          <p:cNvSpPr txBox="1"/>
          <p:nvPr/>
        </p:nvSpPr>
        <p:spPr>
          <a:xfrm>
            <a:off x="12598553" y="1045063"/>
            <a:ext cx="4063800" cy="5309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3000"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B6FA874-5013-5909-6618-C2356294E9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120650"/>
              </p:ext>
            </p:extLst>
          </p:nvPr>
        </p:nvGraphicFramePr>
        <p:xfrm>
          <a:off x="457199" y="1600200"/>
          <a:ext cx="17413706" cy="7976937"/>
        </p:xfrm>
        <a:graphic>
          <a:graphicData uri="http://schemas.openxmlformats.org/drawingml/2006/table">
            <a:tbl>
              <a:tblPr firstRow="1" bandRow="1">
                <a:tableStyleId>{4D45D2EE-CD78-406A-B47F-006B88C890CE}</a:tableStyleId>
              </a:tblPr>
              <a:tblGrid>
                <a:gridCol w="8706853">
                  <a:extLst>
                    <a:ext uri="{9D8B030D-6E8A-4147-A177-3AD203B41FA5}">
                      <a16:colId xmlns:a16="http://schemas.microsoft.com/office/drawing/2014/main" val="1791251970"/>
                    </a:ext>
                  </a:extLst>
                </a:gridCol>
                <a:gridCol w="8706853">
                  <a:extLst>
                    <a:ext uri="{9D8B030D-6E8A-4147-A177-3AD203B41FA5}">
                      <a16:colId xmlns:a16="http://schemas.microsoft.com/office/drawing/2014/main" val="606493340"/>
                    </a:ext>
                  </a:extLst>
                </a:gridCol>
              </a:tblGrid>
              <a:tr h="7976937">
                <a:tc>
                  <a:txBody>
                    <a:bodyPr/>
                    <a:lstStyle/>
                    <a:p>
                      <a:pPr algn="ctr"/>
                      <a:endParaRPr lang="en-VN" sz="3200" dirty="0"/>
                    </a:p>
                    <a:p>
                      <a:pPr algn="ctr"/>
                      <a:endParaRPr lang="en-VN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3200" dirty="0"/>
                    </a:p>
                    <a:p>
                      <a:pPr algn="ctr"/>
                      <a:endParaRPr lang="en-VN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45772214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8F86ACD2-A7BC-E517-5769-2C141856B966}"/>
              </a:ext>
            </a:extLst>
          </p:cNvPr>
          <p:cNvGrpSpPr/>
          <p:nvPr/>
        </p:nvGrpSpPr>
        <p:grpSpPr>
          <a:xfrm>
            <a:off x="1929293" y="1799719"/>
            <a:ext cx="5898795" cy="1103024"/>
            <a:chOff x="7341188" y="2094088"/>
            <a:chExt cx="4636178" cy="696000"/>
          </a:xfrm>
        </p:grpSpPr>
        <p:sp>
          <p:nvSpPr>
            <p:cNvPr id="7" name="Google Shape;173;p20">
              <a:extLst>
                <a:ext uri="{FF2B5EF4-FFF2-40B4-BE49-F238E27FC236}">
                  <a16:creationId xmlns:a16="http://schemas.microsoft.com/office/drawing/2014/main" id="{137AAC40-4CB3-C6ED-2AF9-ABDDBB4D61D8}"/>
                </a:ext>
              </a:extLst>
            </p:cNvPr>
            <p:cNvSpPr/>
            <p:nvPr/>
          </p:nvSpPr>
          <p:spPr>
            <a:xfrm>
              <a:off x="7341188" y="2138238"/>
              <a:ext cx="4636178" cy="607568"/>
            </a:xfrm>
            <a:custGeom>
              <a:avLst/>
              <a:gdLst/>
              <a:ahLst/>
              <a:cxnLst/>
              <a:rect l="l" t="t" r="r" b="b"/>
              <a:pathLst>
                <a:path w="911288" h="195674" extrusionOk="0">
                  <a:moveTo>
                    <a:pt x="62926" y="0"/>
                  </a:moveTo>
                  <a:lnTo>
                    <a:pt x="848362" y="0"/>
                  </a:lnTo>
                  <a:cubicBezTo>
                    <a:pt x="865051" y="0"/>
                    <a:pt x="881056" y="6630"/>
                    <a:pt x="892857" y="18431"/>
                  </a:cubicBezTo>
                  <a:cubicBezTo>
                    <a:pt x="904658" y="30231"/>
                    <a:pt x="911288" y="46237"/>
                    <a:pt x="911288" y="62926"/>
                  </a:cubicBezTo>
                  <a:lnTo>
                    <a:pt x="911288" y="132748"/>
                  </a:lnTo>
                  <a:cubicBezTo>
                    <a:pt x="911288" y="149437"/>
                    <a:pt x="904658" y="165443"/>
                    <a:pt x="892857" y="177244"/>
                  </a:cubicBezTo>
                  <a:cubicBezTo>
                    <a:pt x="881056" y="189044"/>
                    <a:pt x="865051" y="195674"/>
                    <a:pt x="848362" y="195674"/>
                  </a:cubicBezTo>
                  <a:lnTo>
                    <a:pt x="62926" y="195674"/>
                  </a:lnTo>
                  <a:cubicBezTo>
                    <a:pt x="46237" y="195674"/>
                    <a:pt x="30231" y="189044"/>
                    <a:pt x="18431" y="177244"/>
                  </a:cubicBezTo>
                  <a:cubicBezTo>
                    <a:pt x="6630" y="165443"/>
                    <a:pt x="0" y="149437"/>
                    <a:pt x="0" y="132748"/>
                  </a:cubicBezTo>
                  <a:lnTo>
                    <a:pt x="0" y="62926"/>
                  </a:lnTo>
                  <a:cubicBezTo>
                    <a:pt x="0" y="46237"/>
                    <a:pt x="6630" y="30231"/>
                    <a:pt x="18431" y="18431"/>
                  </a:cubicBezTo>
                  <a:cubicBezTo>
                    <a:pt x="30231" y="6630"/>
                    <a:pt x="46237" y="0"/>
                    <a:pt x="62926" y="0"/>
                  </a:cubicBezTo>
                  <a:close/>
                </a:path>
              </a:pathLst>
            </a:custGeom>
            <a:solidFill>
              <a:srgbClr val="C4DCFF"/>
            </a:solidFill>
            <a:ln w="38100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8" name="Google Shape;174;p20">
              <a:extLst>
                <a:ext uri="{FF2B5EF4-FFF2-40B4-BE49-F238E27FC236}">
                  <a16:creationId xmlns:a16="http://schemas.microsoft.com/office/drawing/2014/main" id="{A8185729-050D-0D6D-55B1-F9B69BEE8F64}"/>
                </a:ext>
              </a:extLst>
            </p:cNvPr>
            <p:cNvSpPr txBox="1"/>
            <p:nvPr/>
          </p:nvSpPr>
          <p:spPr>
            <a:xfrm>
              <a:off x="7507835" y="2094088"/>
              <a:ext cx="4302900" cy="69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 b="1" dirty="0">
                  <a:solidFill>
                    <a:schemeClr val="dk1"/>
                  </a:solidFill>
                  <a:latin typeface="Calibri" panose="020F0502020204030204" pitchFamily="34" charset="0"/>
                  <a:ea typeface="Times New Roman"/>
                  <a:cs typeface="Calibri" panose="020F0502020204030204" pitchFamily="34" charset="0"/>
                  <a:sym typeface="Times New Roman"/>
                </a:rPr>
                <a:t>Limitations</a:t>
              </a:r>
              <a:endParaRPr sz="44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9F6A014-9FF0-FABC-D84C-0EF932CEA508}"/>
              </a:ext>
            </a:extLst>
          </p:cNvPr>
          <p:cNvGrpSpPr/>
          <p:nvPr/>
        </p:nvGrpSpPr>
        <p:grpSpPr>
          <a:xfrm>
            <a:off x="10671925" y="1880808"/>
            <a:ext cx="6088276" cy="1103023"/>
            <a:chOff x="7341188" y="2094088"/>
            <a:chExt cx="4636178" cy="696000"/>
          </a:xfrm>
        </p:grpSpPr>
        <p:sp>
          <p:nvSpPr>
            <p:cNvPr id="14" name="Google Shape;173;p20">
              <a:extLst>
                <a:ext uri="{FF2B5EF4-FFF2-40B4-BE49-F238E27FC236}">
                  <a16:creationId xmlns:a16="http://schemas.microsoft.com/office/drawing/2014/main" id="{CB5CA106-56F9-2C28-2D98-18C567E557CD}"/>
                </a:ext>
              </a:extLst>
            </p:cNvPr>
            <p:cNvSpPr/>
            <p:nvPr/>
          </p:nvSpPr>
          <p:spPr>
            <a:xfrm>
              <a:off x="7341188" y="2138238"/>
              <a:ext cx="4636178" cy="607568"/>
            </a:xfrm>
            <a:custGeom>
              <a:avLst/>
              <a:gdLst/>
              <a:ahLst/>
              <a:cxnLst/>
              <a:rect l="l" t="t" r="r" b="b"/>
              <a:pathLst>
                <a:path w="911288" h="195674" extrusionOk="0">
                  <a:moveTo>
                    <a:pt x="62926" y="0"/>
                  </a:moveTo>
                  <a:lnTo>
                    <a:pt x="848362" y="0"/>
                  </a:lnTo>
                  <a:cubicBezTo>
                    <a:pt x="865051" y="0"/>
                    <a:pt x="881056" y="6630"/>
                    <a:pt x="892857" y="18431"/>
                  </a:cubicBezTo>
                  <a:cubicBezTo>
                    <a:pt x="904658" y="30231"/>
                    <a:pt x="911288" y="46237"/>
                    <a:pt x="911288" y="62926"/>
                  </a:cubicBezTo>
                  <a:lnTo>
                    <a:pt x="911288" y="132748"/>
                  </a:lnTo>
                  <a:cubicBezTo>
                    <a:pt x="911288" y="149437"/>
                    <a:pt x="904658" y="165443"/>
                    <a:pt x="892857" y="177244"/>
                  </a:cubicBezTo>
                  <a:cubicBezTo>
                    <a:pt x="881056" y="189044"/>
                    <a:pt x="865051" y="195674"/>
                    <a:pt x="848362" y="195674"/>
                  </a:cubicBezTo>
                  <a:lnTo>
                    <a:pt x="62926" y="195674"/>
                  </a:lnTo>
                  <a:cubicBezTo>
                    <a:pt x="46237" y="195674"/>
                    <a:pt x="30231" y="189044"/>
                    <a:pt x="18431" y="177244"/>
                  </a:cubicBezTo>
                  <a:cubicBezTo>
                    <a:pt x="6630" y="165443"/>
                    <a:pt x="0" y="149437"/>
                    <a:pt x="0" y="132748"/>
                  </a:cubicBezTo>
                  <a:lnTo>
                    <a:pt x="0" y="62926"/>
                  </a:lnTo>
                  <a:cubicBezTo>
                    <a:pt x="0" y="46237"/>
                    <a:pt x="6630" y="30231"/>
                    <a:pt x="18431" y="18431"/>
                  </a:cubicBezTo>
                  <a:cubicBezTo>
                    <a:pt x="30231" y="6630"/>
                    <a:pt x="46237" y="0"/>
                    <a:pt x="62926" y="0"/>
                  </a:cubicBezTo>
                  <a:close/>
                </a:path>
              </a:pathLst>
            </a:custGeom>
            <a:solidFill>
              <a:srgbClr val="C4DCFF"/>
            </a:solidFill>
            <a:ln w="38100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Google Shape;174;p20">
              <a:extLst>
                <a:ext uri="{FF2B5EF4-FFF2-40B4-BE49-F238E27FC236}">
                  <a16:creationId xmlns:a16="http://schemas.microsoft.com/office/drawing/2014/main" id="{7C0D833D-9BEB-4D19-1C7C-6EA3C7717B03}"/>
                </a:ext>
              </a:extLst>
            </p:cNvPr>
            <p:cNvSpPr txBox="1"/>
            <p:nvPr/>
          </p:nvSpPr>
          <p:spPr>
            <a:xfrm>
              <a:off x="7507835" y="2094088"/>
              <a:ext cx="4302900" cy="69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VN" sz="4400" b="1" i="0" u="none" strike="noStrike" cap="none" dirty="0">
                  <a:solidFill>
                    <a:schemeClr val="dk1"/>
                  </a:solidFill>
                  <a:latin typeface="Calibri" panose="020F0502020204030204" pitchFamily="34" charset="0"/>
                  <a:ea typeface="Times New Roman"/>
                  <a:cs typeface="Calibri" panose="020F0502020204030204" pitchFamily="34" charset="0"/>
                  <a:sym typeface="Times New Roman"/>
                </a:rPr>
                <a:t>Recommendations</a:t>
              </a:r>
              <a:endParaRPr sz="44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endParaRPr>
            </a:p>
          </p:txBody>
        </p:sp>
      </p:grpSp>
      <p:grpSp>
        <p:nvGrpSpPr>
          <p:cNvPr id="16" name="Google Shape;423;p35">
            <a:extLst>
              <a:ext uri="{FF2B5EF4-FFF2-40B4-BE49-F238E27FC236}">
                <a16:creationId xmlns:a16="http://schemas.microsoft.com/office/drawing/2014/main" id="{54EC6E12-5495-C3F7-B118-8F88DC2B7CB6}"/>
              </a:ext>
            </a:extLst>
          </p:cNvPr>
          <p:cNvGrpSpPr/>
          <p:nvPr/>
        </p:nvGrpSpPr>
        <p:grpSpPr>
          <a:xfrm>
            <a:off x="1704246" y="3568967"/>
            <a:ext cx="6348889" cy="1196875"/>
            <a:chOff x="0" y="-5922"/>
            <a:chExt cx="3271969" cy="363506"/>
          </a:xfrm>
        </p:grpSpPr>
        <p:sp>
          <p:nvSpPr>
            <p:cNvPr id="17" name="Google Shape;424;p35">
              <a:extLst>
                <a:ext uri="{FF2B5EF4-FFF2-40B4-BE49-F238E27FC236}">
                  <a16:creationId xmlns:a16="http://schemas.microsoft.com/office/drawing/2014/main" id="{B774850C-8596-2A78-882B-0229BEA4B729}"/>
                </a:ext>
              </a:extLst>
            </p:cNvPr>
            <p:cNvSpPr/>
            <p:nvPr/>
          </p:nvSpPr>
          <p:spPr>
            <a:xfrm>
              <a:off x="0" y="0"/>
              <a:ext cx="3271969" cy="357584"/>
            </a:xfrm>
            <a:custGeom>
              <a:avLst/>
              <a:gdLst/>
              <a:ahLst/>
              <a:cxnLst/>
              <a:rect l="l" t="t" r="r" b="b"/>
              <a:pathLst>
                <a:path w="3271969" h="357584" extrusionOk="0">
                  <a:moveTo>
                    <a:pt x="17449" y="0"/>
                  </a:moveTo>
                  <a:lnTo>
                    <a:pt x="3254520" y="0"/>
                  </a:lnTo>
                  <a:cubicBezTo>
                    <a:pt x="3259148" y="0"/>
                    <a:pt x="3263586" y="1838"/>
                    <a:pt x="3266859" y="5111"/>
                  </a:cubicBezTo>
                  <a:cubicBezTo>
                    <a:pt x="3270131" y="8383"/>
                    <a:pt x="3271969" y="12821"/>
                    <a:pt x="3271969" y="17449"/>
                  </a:cubicBezTo>
                  <a:lnTo>
                    <a:pt x="3271969" y="340135"/>
                  </a:lnTo>
                  <a:cubicBezTo>
                    <a:pt x="3271969" y="344763"/>
                    <a:pt x="3270131" y="349201"/>
                    <a:pt x="3266859" y="352474"/>
                  </a:cubicBezTo>
                  <a:cubicBezTo>
                    <a:pt x="3263586" y="355746"/>
                    <a:pt x="3259148" y="357584"/>
                    <a:pt x="3254520" y="357584"/>
                  </a:cubicBezTo>
                  <a:lnTo>
                    <a:pt x="17449" y="357584"/>
                  </a:lnTo>
                  <a:cubicBezTo>
                    <a:pt x="12821" y="357584"/>
                    <a:pt x="8383" y="355746"/>
                    <a:pt x="5111" y="352474"/>
                  </a:cubicBezTo>
                  <a:cubicBezTo>
                    <a:pt x="1838" y="349201"/>
                    <a:pt x="0" y="344763"/>
                    <a:pt x="0" y="340135"/>
                  </a:cubicBezTo>
                  <a:lnTo>
                    <a:pt x="0" y="17449"/>
                  </a:lnTo>
                  <a:cubicBezTo>
                    <a:pt x="0" y="12821"/>
                    <a:pt x="1838" y="8383"/>
                    <a:pt x="5111" y="5111"/>
                  </a:cubicBezTo>
                  <a:cubicBezTo>
                    <a:pt x="8383" y="1838"/>
                    <a:pt x="12821" y="0"/>
                    <a:pt x="17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1650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5950" tIns="75950" rIns="75950" bIns="75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Google Shape;425;p35">
              <a:extLst>
                <a:ext uri="{FF2B5EF4-FFF2-40B4-BE49-F238E27FC236}">
                  <a16:creationId xmlns:a16="http://schemas.microsoft.com/office/drawing/2014/main" id="{201D042F-69B2-CF27-BE2F-022CBD9783DC}"/>
                </a:ext>
              </a:extLst>
            </p:cNvPr>
            <p:cNvSpPr txBox="1"/>
            <p:nvPr/>
          </p:nvSpPr>
          <p:spPr>
            <a:xfrm>
              <a:off x="469734" y="-5922"/>
              <a:ext cx="2332500" cy="35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200" tIns="42200" rIns="42200" bIns="42200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r>
                <a:rPr lang="en-US" sz="4000" b="0" i="0" u="none" strike="noStrike" cap="none" dirty="0">
                  <a:solidFill>
                    <a:schemeClr val="dk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Small sample size</a:t>
              </a:r>
              <a:endParaRPr sz="40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grpSp>
        <p:nvGrpSpPr>
          <p:cNvPr id="19" name="Google Shape;423;p35">
            <a:extLst>
              <a:ext uri="{FF2B5EF4-FFF2-40B4-BE49-F238E27FC236}">
                <a16:creationId xmlns:a16="http://schemas.microsoft.com/office/drawing/2014/main" id="{10AA32EA-5072-31C2-B430-453299DB3AAC}"/>
              </a:ext>
            </a:extLst>
          </p:cNvPr>
          <p:cNvGrpSpPr/>
          <p:nvPr/>
        </p:nvGrpSpPr>
        <p:grpSpPr>
          <a:xfrm>
            <a:off x="1704243" y="5296515"/>
            <a:ext cx="6348891" cy="1271462"/>
            <a:chOff x="-1" y="-28575"/>
            <a:chExt cx="3271970" cy="386159"/>
          </a:xfrm>
        </p:grpSpPr>
        <p:sp>
          <p:nvSpPr>
            <p:cNvPr id="20" name="Google Shape;424;p35">
              <a:extLst>
                <a:ext uri="{FF2B5EF4-FFF2-40B4-BE49-F238E27FC236}">
                  <a16:creationId xmlns:a16="http://schemas.microsoft.com/office/drawing/2014/main" id="{30991415-2D82-1A2D-6361-304DFCA10A21}"/>
                </a:ext>
              </a:extLst>
            </p:cNvPr>
            <p:cNvSpPr/>
            <p:nvPr/>
          </p:nvSpPr>
          <p:spPr>
            <a:xfrm>
              <a:off x="0" y="0"/>
              <a:ext cx="3271969" cy="357584"/>
            </a:xfrm>
            <a:custGeom>
              <a:avLst/>
              <a:gdLst/>
              <a:ahLst/>
              <a:cxnLst/>
              <a:rect l="l" t="t" r="r" b="b"/>
              <a:pathLst>
                <a:path w="3271969" h="357584" extrusionOk="0">
                  <a:moveTo>
                    <a:pt x="17449" y="0"/>
                  </a:moveTo>
                  <a:lnTo>
                    <a:pt x="3254520" y="0"/>
                  </a:lnTo>
                  <a:cubicBezTo>
                    <a:pt x="3259148" y="0"/>
                    <a:pt x="3263586" y="1838"/>
                    <a:pt x="3266859" y="5111"/>
                  </a:cubicBezTo>
                  <a:cubicBezTo>
                    <a:pt x="3270131" y="8383"/>
                    <a:pt x="3271969" y="12821"/>
                    <a:pt x="3271969" y="17449"/>
                  </a:cubicBezTo>
                  <a:lnTo>
                    <a:pt x="3271969" y="340135"/>
                  </a:lnTo>
                  <a:cubicBezTo>
                    <a:pt x="3271969" y="344763"/>
                    <a:pt x="3270131" y="349201"/>
                    <a:pt x="3266859" y="352474"/>
                  </a:cubicBezTo>
                  <a:cubicBezTo>
                    <a:pt x="3263586" y="355746"/>
                    <a:pt x="3259148" y="357584"/>
                    <a:pt x="3254520" y="357584"/>
                  </a:cubicBezTo>
                  <a:lnTo>
                    <a:pt x="17449" y="357584"/>
                  </a:lnTo>
                  <a:cubicBezTo>
                    <a:pt x="12821" y="357584"/>
                    <a:pt x="8383" y="355746"/>
                    <a:pt x="5111" y="352474"/>
                  </a:cubicBezTo>
                  <a:cubicBezTo>
                    <a:pt x="1838" y="349201"/>
                    <a:pt x="0" y="344763"/>
                    <a:pt x="0" y="340135"/>
                  </a:cubicBezTo>
                  <a:lnTo>
                    <a:pt x="0" y="17449"/>
                  </a:lnTo>
                  <a:cubicBezTo>
                    <a:pt x="0" y="12821"/>
                    <a:pt x="1838" y="8383"/>
                    <a:pt x="5111" y="5111"/>
                  </a:cubicBezTo>
                  <a:cubicBezTo>
                    <a:pt x="8383" y="1838"/>
                    <a:pt x="12821" y="0"/>
                    <a:pt x="17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1650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5950" tIns="75950" rIns="75950" bIns="75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Google Shape;425;p35">
              <a:extLst>
                <a:ext uri="{FF2B5EF4-FFF2-40B4-BE49-F238E27FC236}">
                  <a16:creationId xmlns:a16="http://schemas.microsoft.com/office/drawing/2014/main" id="{ED154810-C590-2EC9-2C29-BE807CF754DF}"/>
                </a:ext>
              </a:extLst>
            </p:cNvPr>
            <p:cNvSpPr txBox="1"/>
            <p:nvPr/>
          </p:nvSpPr>
          <p:spPr>
            <a:xfrm>
              <a:off x="-1" y="-28575"/>
              <a:ext cx="2332500" cy="35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200" tIns="42200" rIns="42200" bIns="422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95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grpSp>
        <p:nvGrpSpPr>
          <p:cNvPr id="22" name="Google Shape;423;p35">
            <a:extLst>
              <a:ext uri="{FF2B5EF4-FFF2-40B4-BE49-F238E27FC236}">
                <a16:creationId xmlns:a16="http://schemas.microsoft.com/office/drawing/2014/main" id="{CF166570-5037-5F51-E94C-8E4B99044772}"/>
              </a:ext>
            </a:extLst>
          </p:cNvPr>
          <p:cNvGrpSpPr/>
          <p:nvPr/>
        </p:nvGrpSpPr>
        <p:grpSpPr>
          <a:xfrm>
            <a:off x="1704244" y="7215819"/>
            <a:ext cx="6348891" cy="1271462"/>
            <a:chOff x="-1" y="-28575"/>
            <a:chExt cx="3271970" cy="386159"/>
          </a:xfrm>
        </p:grpSpPr>
        <p:sp>
          <p:nvSpPr>
            <p:cNvPr id="23" name="Google Shape;424;p35">
              <a:extLst>
                <a:ext uri="{FF2B5EF4-FFF2-40B4-BE49-F238E27FC236}">
                  <a16:creationId xmlns:a16="http://schemas.microsoft.com/office/drawing/2014/main" id="{E14D2AA0-98F6-544D-D90B-2A824BBD62D2}"/>
                </a:ext>
              </a:extLst>
            </p:cNvPr>
            <p:cNvSpPr/>
            <p:nvPr/>
          </p:nvSpPr>
          <p:spPr>
            <a:xfrm>
              <a:off x="0" y="0"/>
              <a:ext cx="3271969" cy="357584"/>
            </a:xfrm>
            <a:custGeom>
              <a:avLst/>
              <a:gdLst/>
              <a:ahLst/>
              <a:cxnLst/>
              <a:rect l="l" t="t" r="r" b="b"/>
              <a:pathLst>
                <a:path w="3271969" h="357584" extrusionOk="0">
                  <a:moveTo>
                    <a:pt x="17449" y="0"/>
                  </a:moveTo>
                  <a:lnTo>
                    <a:pt x="3254520" y="0"/>
                  </a:lnTo>
                  <a:cubicBezTo>
                    <a:pt x="3259148" y="0"/>
                    <a:pt x="3263586" y="1838"/>
                    <a:pt x="3266859" y="5111"/>
                  </a:cubicBezTo>
                  <a:cubicBezTo>
                    <a:pt x="3270131" y="8383"/>
                    <a:pt x="3271969" y="12821"/>
                    <a:pt x="3271969" y="17449"/>
                  </a:cubicBezTo>
                  <a:lnTo>
                    <a:pt x="3271969" y="340135"/>
                  </a:lnTo>
                  <a:cubicBezTo>
                    <a:pt x="3271969" y="344763"/>
                    <a:pt x="3270131" y="349201"/>
                    <a:pt x="3266859" y="352474"/>
                  </a:cubicBezTo>
                  <a:cubicBezTo>
                    <a:pt x="3263586" y="355746"/>
                    <a:pt x="3259148" y="357584"/>
                    <a:pt x="3254520" y="357584"/>
                  </a:cubicBezTo>
                  <a:lnTo>
                    <a:pt x="17449" y="357584"/>
                  </a:lnTo>
                  <a:cubicBezTo>
                    <a:pt x="12821" y="357584"/>
                    <a:pt x="8383" y="355746"/>
                    <a:pt x="5111" y="352474"/>
                  </a:cubicBezTo>
                  <a:cubicBezTo>
                    <a:pt x="1838" y="349201"/>
                    <a:pt x="0" y="344763"/>
                    <a:pt x="0" y="340135"/>
                  </a:cubicBezTo>
                  <a:lnTo>
                    <a:pt x="0" y="17449"/>
                  </a:lnTo>
                  <a:cubicBezTo>
                    <a:pt x="0" y="12821"/>
                    <a:pt x="1838" y="8383"/>
                    <a:pt x="5111" y="5111"/>
                  </a:cubicBezTo>
                  <a:cubicBezTo>
                    <a:pt x="8383" y="1838"/>
                    <a:pt x="12821" y="0"/>
                    <a:pt x="17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1650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5950" tIns="75950" rIns="75950" bIns="75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" name="Google Shape;425;p35">
              <a:extLst>
                <a:ext uri="{FF2B5EF4-FFF2-40B4-BE49-F238E27FC236}">
                  <a16:creationId xmlns:a16="http://schemas.microsoft.com/office/drawing/2014/main" id="{B4B460FA-52C0-3BDD-0E8B-3FE3AF8AEB56}"/>
                </a:ext>
              </a:extLst>
            </p:cNvPr>
            <p:cNvSpPr txBox="1"/>
            <p:nvPr/>
          </p:nvSpPr>
          <p:spPr>
            <a:xfrm>
              <a:off x="-1" y="-28575"/>
              <a:ext cx="2332500" cy="35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200" tIns="42200" rIns="42200" bIns="422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95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sp>
        <p:nvSpPr>
          <p:cNvPr id="25" name="Google Shape;425;p35">
            <a:extLst>
              <a:ext uri="{FF2B5EF4-FFF2-40B4-BE49-F238E27FC236}">
                <a16:creationId xmlns:a16="http://schemas.microsoft.com/office/drawing/2014/main" id="{D9B1E6DC-C144-A009-1CFF-BEA2CD9F299D}"/>
              </a:ext>
            </a:extLst>
          </p:cNvPr>
          <p:cNvSpPr txBox="1"/>
          <p:nvPr/>
        </p:nvSpPr>
        <p:spPr>
          <a:xfrm>
            <a:off x="2476876" y="5390575"/>
            <a:ext cx="5000366" cy="1177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2200" tIns="42200" rIns="42200" bIns="42200" anchor="ctr" anchorCtr="0">
            <a:noAutofit/>
          </a:bodyPr>
          <a:lstStyle/>
          <a:p>
            <a:pPr algn="ctr">
              <a:lnSpc>
                <a:spcPct val="147722"/>
              </a:lnSpc>
            </a:pP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Single institution</a:t>
            </a:r>
            <a:endParaRPr sz="40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26" name="Google Shape;425;p35">
            <a:extLst>
              <a:ext uri="{FF2B5EF4-FFF2-40B4-BE49-F238E27FC236}">
                <a16:creationId xmlns:a16="http://schemas.microsoft.com/office/drawing/2014/main" id="{85AFB22B-E027-190C-081D-E7E1B1928548}"/>
              </a:ext>
            </a:extLst>
          </p:cNvPr>
          <p:cNvSpPr txBox="1"/>
          <p:nvPr/>
        </p:nvSpPr>
        <p:spPr>
          <a:xfrm>
            <a:off x="1632300" y="7309878"/>
            <a:ext cx="6492778" cy="11774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2200" tIns="42200" rIns="42200" bIns="42200" anchor="ctr" anchorCtr="0">
            <a:noAutofit/>
          </a:bodyPr>
          <a:lstStyle/>
          <a:p>
            <a:pPr algn="ctr">
              <a:lnSpc>
                <a:spcPct val="147722"/>
              </a:lnSpc>
            </a:pPr>
            <a:r>
              <a:rPr lang="en-US" sz="4000" dirty="0">
                <a:latin typeface="Calibri" panose="020F0502020204030204" pitchFamily="34" charset="0"/>
                <a:cs typeface="Calibri" panose="020F0502020204030204" pitchFamily="34" charset="0"/>
              </a:rPr>
              <a:t>Self-reported questionnaire</a:t>
            </a:r>
            <a:endParaRPr sz="4000" b="0" i="0" u="none" strike="noStrike" cap="none" dirty="0">
              <a:solidFill>
                <a:schemeClr val="dk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  <p:grpSp>
        <p:nvGrpSpPr>
          <p:cNvPr id="27" name="Google Shape;423;p35">
            <a:extLst>
              <a:ext uri="{FF2B5EF4-FFF2-40B4-BE49-F238E27FC236}">
                <a16:creationId xmlns:a16="http://schemas.microsoft.com/office/drawing/2014/main" id="{54B2F6B9-72B4-56DA-A69B-0B2EA6A7B92E}"/>
              </a:ext>
            </a:extLst>
          </p:cNvPr>
          <p:cNvGrpSpPr/>
          <p:nvPr/>
        </p:nvGrpSpPr>
        <p:grpSpPr>
          <a:xfrm>
            <a:off x="10541616" y="3214329"/>
            <a:ext cx="6348889" cy="747300"/>
            <a:chOff x="0" y="-14132"/>
            <a:chExt cx="3271969" cy="371716"/>
          </a:xfrm>
        </p:grpSpPr>
        <p:sp>
          <p:nvSpPr>
            <p:cNvPr id="28" name="Google Shape;424;p35">
              <a:extLst>
                <a:ext uri="{FF2B5EF4-FFF2-40B4-BE49-F238E27FC236}">
                  <a16:creationId xmlns:a16="http://schemas.microsoft.com/office/drawing/2014/main" id="{575EB87D-E717-E70A-A612-005F78A26F8B}"/>
                </a:ext>
              </a:extLst>
            </p:cNvPr>
            <p:cNvSpPr/>
            <p:nvPr/>
          </p:nvSpPr>
          <p:spPr>
            <a:xfrm>
              <a:off x="0" y="0"/>
              <a:ext cx="3271969" cy="357584"/>
            </a:xfrm>
            <a:custGeom>
              <a:avLst/>
              <a:gdLst/>
              <a:ahLst/>
              <a:cxnLst/>
              <a:rect l="l" t="t" r="r" b="b"/>
              <a:pathLst>
                <a:path w="3271969" h="357584" extrusionOk="0">
                  <a:moveTo>
                    <a:pt x="17449" y="0"/>
                  </a:moveTo>
                  <a:lnTo>
                    <a:pt x="3254520" y="0"/>
                  </a:lnTo>
                  <a:cubicBezTo>
                    <a:pt x="3259148" y="0"/>
                    <a:pt x="3263586" y="1838"/>
                    <a:pt x="3266859" y="5111"/>
                  </a:cubicBezTo>
                  <a:cubicBezTo>
                    <a:pt x="3270131" y="8383"/>
                    <a:pt x="3271969" y="12821"/>
                    <a:pt x="3271969" y="17449"/>
                  </a:cubicBezTo>
                  <a:lnTo>
                    <a:pt x="3271969" y="340135"/>
                  </a:lnTo>
                  <a:cubicBezTo>
                    <a:pt x="3271969" y="344763"/>
                    <a:pt x="3270131" y="349201"/>
                    <a:pt x="3266859" y="352474"/>
                  </a:cubicBezTo>
                  <a:cubicBezTo>
                    <a:pt x="3263586" y="355746"/>
                    <a:pt x="3259148" y="357584"/>
                    <a:pt x="3254520" y="357584"/>
                  </a:cubicBezTo>
                  <a:lnTo>
                    <a:pt x="17449" y="357584"/>
                  </a:lnTo>
                  <a:cubicBezTo>
                    <a:pt x="12821" y="357584"/>
                    <a:pt x="8383" y="355746"/>
                    <a:pt x="5111" y="352474"/>
                  </a:cubicBezTo>
                  <a:cubicBezTo>
                    <a:pt x="1838" y="349201"/>
                    <a:pt x="0" y="344763"/>
                    <a:pt x="0" y="340135"/>
                  </a:cubicBezTo>
                  <a:lnTo>
                    <a:pt x="0" y="17449"/>
                  </a:lnTo>
                  <a:cubicBezTo>
                    <a:pt x="0" y="12821"/>
                    <a:pt x="1838" y="8383"/>
                    <a:pt x="5111" y="5111"/>
                  </a:cubicBezTo>
                  <a:cubicBezTo>
                    <a:pt x="8383" y="1838"/>
                    <a:pt x="12821" y="0"/>
                    <a:pt x="17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1650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5950" tIns="75950" rIns="75950" bIns="75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9" name="Google Shape;425;p35">
              <a:extLst>
                <a:ext uri="{FF2B5EF4-FFF2-40B4-BE49-F238E27FC236}">
                  <a16:creationId xmlns:a16="http://schemas.microsoft.com/office/drawing/2014/main" id="{F3851AC7-85A0-7893-8DBA-30D6C7D41209}"/>
                </a:ext>
              </a:extLst>
            </p:cNvPr>
            <p:cNvSpPr txBox="1"/>
            <p:nvPr/>
          </p:nvSpPr>
          <p:spPr>
            <a:xfrm>
              <a:off x="211457" y="-14132"/>
              <a:ext cx="2880586" cy="35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200" tIns="42200" rIns="42200" bIns="42200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r>
                <a:rPr lang="en-US" sz="2800" dirty="0">
                  <a:latin typeface="Calibri" panose="020F0502020204030204" pitchFamily="34" charset="0"/>
                  <a:cs typeface="Calibri" panose="020F0502020204030204" pitchFamily="34" charset="0"/>
                </a:rPr>
                <a:t>Larger and more diverse samples</a:t>
              </a:r>
              <a:endParaRPr sz="28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grpSp>
        <p:nvGrpSpPr>
          <p:cNvPr id="30" name="Google Shape;423;p35">
            <a:extLst>
              <a:ext uri="{FF2B5EF4-FFF2-40B4-BE49-F238E27FC236}">
                <a16:creationId xmlns:a16="http://schemas.microsoft.com/office/drawing/2014/main" id="{D2D843EA-EBAB-BAE7-7CE0-545782EF937A}"/>
              </a:ext>
            </a:extLst>
          </p:cNvPr>
          <p:cNvGrpSpPr/>
          <p:nvPr/>
        </p:nvGrpSpPr>
        <p:grpSpPr>
          <a:xfrm>
            <a:off x="10572207" y="4290716"/>
            <a:ext cx="6348889" cy="747300"/>
            <a:chOff x="0" y="-14132"/>
            <a:chExt cx="3271969" cy="371716"/>
          </a:xfrm>
        </p:grpSpPr>
        <p:sp>
          <p:nvSpPr>
            <p:cNvPr id="31" name="Google Shape;424;p35">
              <a:extLst>
                <a:ext uri="{FF2B5EF4-FFF2-40B4-BE49-F238E27FC236}">
                  <a16:creationId xmlns:a16="http://schemas.microsoft.com/office/drawing/2014/main" id="{FD14DE9D-013D-B95A-D661-CD9D8088B8B7}"/>
                </a:ext>
              </a:extLst>
            </p:cNvPr>
            <p:cNvSpPr/>
            <p:nvPr/>
          </p:nvSpPr>
          <p:spPr>
            <a:xfrm>
              <a:off x="0" y="0"/>
              <a:ext cx="3271969" cy="357584"/>
            </a:xfrm>
            <a:custGeom>
              <a:avLst/>
              <a:gdLst/>
              <a:ahLst/>
              <a:cxnLst/>
              <a:rect l="l" t="t" r="r" b="b"/>
              <a:pathLst>
                <a:path w="3271969" h="357584" extrusionOk="0">
                  <a:moveTo>
                    <a:pt x="17449" y="0"/>
                  </a:moveTo>
                  <a:lnTo>
                    <a:pt x="3254520" y="0"/>
                  </a:lnTo>
                  <a:cubicBezTo>
                    <a:pt x="3259148" y="0"/>
                    <a:pt x="3263586" y="1838"/>
                    <a:pt x="3266859" y="5111"/>
                  </a:cubicBezTo>
                  <a:cubicBezTo>
                    <a:pt x="3270131" y="8383"/>
                    <a:pt x="3271969" y="12821"/>
                    <a:pt x="3271969" y="17449"/>
                  </a:cubicBezTo>
                  <a:lnTo>
                    <a:pt x="3271969" y="340135"/>
                  </a:lnTo>
                  <a:cubicBezTo>
                    <a:pt x="3271969" y="344763"/>
                    <a:pt x="3270131" y="349201"/>
                    <a:pt x="3266859" y="352474"/>
                  </a:cubicBezTo>
                  <a:cubicBezTo>
                    <a:pt x="3263586" y="355746"/>
                    <a:pt x="3259148" y="357584"/>
                    <a:pt x="3254520" y="357584"/>
                  </a:cubicBezTo>
                  <a:lnTo>
                    <a:pt x="17449" y="357584"/>
                  </a:lnTo>
                  <a:cubicBezTo>
                    <a:pt x="12821" y="357584"/>
                    <a:pt x="8383" y="355746"/>
                    <a:pt x="5111" y="352474"/>
                  </a:cubicBezTo>
                  <a:cubicBezTo>
                    <a:pt x="1838" y="349201"/>
                    <a:pt x="0" y="344763"/>
                    <a:pt x="0" y="340135"/>
                  </a:cubicBezTo>
                  <a:lnTo>
                    <a:pt x="0" y="17449"/>
                  </a:lnTo>
                  <a:cubicBezTo>
                    <a:pt x="0" y="12821"/>
                    <a:pt x="1838" y="8383"/>
                    <a:pt x="5111" y="5111"/>
                  </a:cubicBezTo>
                  <a:cubicBezTo>
                    <a:pt x="8383" y="1838"/>
                    <a:pt x="12821" y="0"/>
                    <a:pt x="17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1650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5950" tIns="75950" rIns="75950" bIns="75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Google Shape;425;p35">
              <a:extLst>
                <a:ext uri="{FF2B5EF4-FFF2-40B4-BE49-F238E27FC236}">
                  <a16:creationId xmlns:a16="http://schemas.microsoft.com/office/drawing/2014/main" id="{DE1F2671-9185-D573-6537-089F5ADA15B6}"/>
                </a:ext>
              </a:extLst>
            </p:cNvPr>
            <p:cNvSpPr txBox="1"/>
            <p:nvPr/>
          </p:nvSpPr>
          <p:spPr>
            <a:xfrm>
              <a:off x="211457" y="-14132"/>
              <a:ext cx="2880586" cy="35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200" tIns="42200" rIns="42200" bIns="42200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r>
                <a:rPr lang="en-US" sz="2800" b="0" i="0" u="none" strike="noStrike" cap="none" dirty="0">
                  <a:solidFill>
                    <a:schemeClr val="dk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Multiple universities</a:t>
              </a:r>
              <a:endParaRPr sz="28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grpSp>
        <p:nvGrpSpPr>
          <p:cNvPr id="33" name="Google Shape;423;p35">
            <a:extLst>
              <a:ext uri="{FF2B5EF4-FFF2-40B4-BE49-F238E27FC236}">
                <a16:creationId xmlns:a16="http://schemas.microsoft.com/office/drawing/2014/main" id="{9C8B7994-768C-6F83-3B78-22B5ED27BD1F}"/>
              </a:ext>
            </a:extLst>
          </p:cNvPr>
          <p:cNvGrpSpPr/>
          <p:nvPr/>
        </p:nvGrpSpPr>
        <p:grpSpPr>
          <a:xfrm>
            <a:off x="10541616" y="5474953"/>
            <a:ext cx="6348889" cy="747300"/>
            <a:chOff x="0" y="-14132"/>
            <a:chExt cx="3271969" cy="371716"/>
          </a:xfrm>
        </p:grpSpPr>
        <p:sp>
          <p:nvSpPr>
            <p:cNvPr id="34" name="Google Shape;424;p35">
              <a:extLst>
                <a:ext uri="{FF2B5EF4-FFF2-40B4-BE49-F238E27FC236}">
                  <a16:creationId xmlns:a16="http://schemas.microsoft.com/office/drawing/2014/main" id="{0C3E2F9D-8B8B-AEEB-E9B7-2DDF9B1A59D6}"/>
                </a:ext>
              </a:extLst>
            </p:cNvPr>
            <p:cNvSpPr/>
            <p:nvPr/>
          </p:nvSpPr>
          <p:spPr>
            <a:xfrm>
              <a:off x="0" y="0"/>
              <a:ext cx="3271969" cy="357584"/>
            </a:xfrm>
            <a:custGeom>
              <a:avLst/>
              <a:gdLst/>
              <a:ahLst/>
              <a:cxnLst/>
              <a:rect l="l" t="t" r="r" b="b"/>
              <a:pathLst>
                <a:path w="3271969" h="357584" extrusionOk="0">
                  <a:moveTo>
                    <a:pt x="17449" y="0"/>
                  </a:moveTo>
                  <a:lnTo>
                    <a:pt x="3254520" y="0"/>
                  </a:lnTo>
                  <a:cubicBezTo>
                    <a:pt x="3259148" y="0"/>
                    <a:pt x="3263586" y="1838"/>
                    <a:pt x="3266859" y="5111"/>
                  </a:cubicBezTo>
                  <a:cubicBezTo>
                    <a:pt x="3270131" y="8383"/>
                    <a:pt x="3271969" y="12821"/>
                    <a:pt x="3271969" y="17449"/>
                  </a:cubicBezTo>
                  <a:lnTo>
                    <a:pt x="3271969" y="340135"/>
                  </a:lnTo>
                  <a:cubicBezTo>
                    <a:pt x="3271969" y="344763"/>
                    <a:pt x="3270131" y="349201"/>
                    <a:pt x="3266859" y="352474"/>
                  </a:cubicBezTo>
                  <a:cubicBezTo>
                    <a:pt x="3263586" y="355746"/>
                    <a:pt x="3259148" y="357584"/>
                    <a:pt x="3254520" y="357584"/>
                  </a:cubicBezTo>
                  <a:lnTo>
                    <a:pt x="17449" y="357584"/>
                  </a:lnTo>
                  <a:cubicBezTo>
                    <a:pt x="12821" y="357584"/>
                    <a:pt x="8383" y="355746"/>
                    <a:pt x="5111" y="352474"/>
                  </a:cubicBezTo>
                  <a:cubicBezTo>
                    <a:pt x="1838" y="349201"/>
                    <a:pt x="0" y="344763"/>
                    <a:pt x="0" y="340135"/>
                  </a:cubicBezTo>
                  <a:lnTo>
                    <a:pt x="0" y="17449"/>
                  </a:lnTo>
                  <a:cubicBezTo>
                    <a:pt x="0" y="12821"/>
                    <a:pt x="1838" y="8383"/>
                    <a:pt x="5111" y="5111"/>
                  </a:cubicBezTo>
                  <a:cubicBezTo>
                    <a:pt x="8383" y="1838"/>
                    <a:pt x="12821" y="0"/>
                    <a:pt x="17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1650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5950" tIns="75950" rIns="75950" bIns="75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Google Shape;425;p35">
              <a:extLst>
                <a:ext uri="{FF2B5EF4-FFF2-40B4-BE49-F238E27FC236}">
                  <a16:creationId xmlns:a16="http://schemas.microsoft.com/office/drawing/2014/main" id="{876EAFB8-0EF0-A604-E28A-750EFF7316DD}"/>
                </a:ext>
              </a:extLst>
            </p:cNvPr>
            <p:cNvSpPr txBox="1"/>
            <p:nvPr/>
          </p:nvSpPr>
          <p:spPr>
            <a:xfrm>
              <a:off x="211457" y="-14132"/>
              <a:ext cx="2880586" cy="35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200" tIns="42200" rIns="42200" bIns="42200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r>
                <a:rPr lang="en-US" sz="2800" b="0" i="0" u="none" strike="noStrike" cap="none" dirty="0">
                  <a:solidFill>
                    <a:schemeClr val="dk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Mixed-methods research</a:t>
              </a:r>
              <a:endParaRPr sz="28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grpSp>
        <p:nvGrpSpPr>
          <p:cNvPr id="36" name="Google Shape;423;p35">
            <a:extLst>
              <a:ext uri="{FF2B5EF4-FFF2-40B4-BE49-F238E27FC236}">
                <a16:creationId xmlns:a16="http://schemas.microsoft.com/office/drawing/2014/main" id="{DEB58C34-DF31-8BF7-3C18-B0A976F500F3}"/>
              </a:ext>
            </a:extLst>
          </p:cNvPr>
          <p:cNvGrpSpPr/>
          <p:nvPr/>
        </p:nvGrpSpPr>
        <p:grpSpPr>
          <a:xfrm>
            <a:off x="10541616" y="6672463"/>
            <a:ext cx="6348889" cy="747300"/>
            <a:chOff x="0" y="-14132"/>
            <a:chExt cx="3271969" cy="371716"/>
          </a:xfrm>
        </p:grpSpPr>
        <p:sp>
          <p:nvSpPr>
            <p:cNvPr id="37" name="Google Shape;424;p35">
              <a:extLst>
                <a:ext uri="{FF2B5EF4-FFF2-40B4-BE49-F238E27FC236}">
                  <a16:creationId xmlns:a16="http://schemas.microsoft.com/office/drawing/2014/main" id="{043E9931-B264-4195-856F-BD4FBFE34A9C}"/>
                </a:ext>
              </a:extLst>
            </p:cNvPr>
            <p:cNvSpPr/>
            <p:nvPr/>
          </p:nvSpPr>
          <p:spPr>
            <a:xfrm>
              <a:off x="0" y="0"/>
              <a:ext cx="3271969" cy="357584"/>
            </a:xfrm>
            <a:custGeom>
              <a:avLst/>
              <a:gdLst/>
              <a:ahLst/>
              <a:cxnLst/>
              <a:rect l="l" t="t" r="r" b="b"/>
              <a:pathLst>
                <a:path w="3271969" h="357584" extrusionOk="0">
                  <a:moveTo>
                    <a:pt x="17449" y="0"/>
                  </a:moveTo>
                  <a:lnTo>
                    <a:pt x="3254520" y="0"/>
                  </a:lnTo>
                  <a:cubicBezTo>
                    <a:pt x="3259148" y="0"/>
                    <a:pt x="3263586" y="1838"/>
                    <a:pt x="3266859" y="5111"/>
                  </a:cubicBezTo>
                  <a:cubicBezTo>
                    <a:pt x="3270131" y="8383"/>
                    <a:pt x="3271969" y="12821"/>
                    <a:pt x="3271969" y="17449"/>
                  </a:cubicBezTo>
                  <a:lnTo>
                    <a:pt x="3271969" y="340135"/>
                  </a:lnTo>
                  <a:cubicBezTo>
                    <a:pt x="3271969" y="344763"/>
                    <a:pt x="3270131" y="349201"/>
                    <a:pt x="3266859" y="352474"/>
                  </a:cubicBezTo>
                  <a:cubicBezTo>
                    <a:pt x="3263586" y="355746"/>
                    <a:pt x="3259148" y="357584"/>
                    <a:pt x="3254520" y="357584"/>
                  </a:cubicBezTo>
                  <a:lnTo>
                    <a:pt x="17449" y="357584"/>
                  </a:lnTo>
                  <a:cubicBezTo>
                    <a:pt x="12821" y="357584"/>
                    <a:pt x="8383" y="355746"/>
                    <a:pt x="5111" y="352474"/>
                  </a:cubicBezTo>
                  <a:cubicBezTo>
                    <a:pt x="1838" y="349201"/>
                    <a:pt x="0" y="344763"/>
                    <a:pt x="0" y="340135"/>
                  </a:cubicBezTo>
                  <a:lnTo>
                    <a:pt x="0" y="17449"/>
                  </a:lnTo>
                  <a:cubicBezTo>
                    <a:pt x="0" y="12821"/>
                    <a:pt x="1838" y="8383"/>
                    <a:pt x="5111" y="5111"/>
                  </a:cubicBezTo>
                  <a:cubicBezTo>
                    <a:pt x="8383" y="1838"/>
                    <a:pt x="12821" y="0"/>
                    <a:pt x="17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1650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5950" tIns="75950" rIns="75950" bIns="75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8" name="Google Shape;425;p35">
              <a:extLst>
                <a:ext uri="{FF2B5EF4-FFF2-40B4-BE49-F238E27FC236}">
                  <a16:creationId xmlns:a16="http://schemas.microsoft.com/office/drawing/2014/main" id="{47B5B451-35D1-9D3E-BA32-97A2FBC11238}"/>
                </a:ext>
              </a:extLst>
            </p:cNvPr>
            <p:cNvSpPr txBox="1"/>
            <p:nvPr/>
          </p:nvSpPr>
          <p:spPr>
            <a:xfrm>
              <a:off x="211457" y="-14132"/>
              <a:ext cx="2880586" cy="35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200" tIns="42200" rIns="42200" bIns="42200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r>
                <a:rPr lang="en-US" sz="2800" b="0" i="0" u="none" strike="noStrike" cap="none" dirty="0">
                  <a:solidFill>
                    <a:schemeClr val="dk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Longitudinal studies</a:t>
              </a:r>
              <a:endParaRPr sz="28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grpSp>
        <p:nvGrpSpPr>
          <p:cNvPr id="39" name="Google Shape;423;p35">
            <a:extLst>
              <a:ext uri="{FF2B5EF4-FFF2-40B4-BE49-F238E27FC236}">
                <a16:creationId xmlns:a16="http://schemas.microsoft.com/office/drawing/2014/main" id="{B0629ED2-ED54-33DC-1D40-BDD45BF75AAD}"/>
              </a:ext>
            </a:extLst>
          </p:cNvPr>
          <p:cNvGrpSpPr/>
          <p:nvPr/>
        </p:nvGrpSpPr>
        <p:grpSpPr>
          <a:xfrm>
            <a:off x="10461527" y="7816354"/>
            <a:ext cx="6964269" cy="747300"/>
            <a:chOff x="-31532" y="-14132"/>
            <a:chExt cx="3589112" cy="371716"/>
          </a:xfrm>
        </p:grpSpPr>
        <p:sp>
          <p:nvSpPr>
            <p:cNvPr id="40" name="Google Shape;424;p35">
              <a:extLst>
                <a:ext uri="{FF2B5EF4-FFF2-40B4-BE49-F238E27FC236}">
                  <a16:creationId xmlns:a16="http://schemas.microsoft.com/office/drawing/2014/main" id="{1A425166-A5FB-04A5-66EB-76B71DE55214}"/>
                </a:ext>
              </a:extLst>
            </p:cNvPr>
            <p:cNvSpPr/>
            <p:nvPr/>
          </p:nvSpPr>
          <p:spPr>
            <a:xfrm>
              <a:off x="0" y="0"/>
              <a:ext cx="3271969" cy="357584"/>
            </a:xfrm>
            <a:custGeom>
              <a:avLst/>
              <a:gdLst/>
              <a:ahLst/>
              <a:cxnLst/>
              <a:rect l="l" t="t" r="r" b="b"/>
              <a:pathLst>
                <a:path w="3271969" h="357584" extrusionOk="0">
                  <a:moveTo>
                    <a:pt x="17449" y="0"/>
                  </a:moveTo>
                  <a:lnTo>
                    <a:pt x="3254520" y="0"/>
                  </a:lnTo>
                  <a:cubicBezTo>
                    <a:pt x="3259148" y="0"/>
                    <a:pt x="3263586" y="1838"/>
                    <a:pt x="3266859" y="5111"/>
                  </a:cubicBezTo>
                  <a:cubicBezTo>
                    <a:pt x="3270131" y="8383"/>
                    <a:pt x="3271969" y="12821"/>
                    <a:pt x="3271969" y="17449"/>
                  </a:cubicBezTo>
                  <a:lnTo>
                    <a:pt x="3271969" y="340135"/>
                  </a:lnTo>
                  <a:cubicBezTo>
                    <a:pt x="3271969" y="344763"/>
                    <a:pt x="3270131" y="349201"/>
                    <a:pt x="3266859" y="352474"/>
                  </a:cubicBezTo>
                  <a:cubicBezTo>
                    <a:pt x="3263586" y="355746"/>
                    <a:pt x="3259148" y="357584"/>
                    <a:pt x="3254520" y="357584"/>
                  </a:cubicBezTo>
                  <a:lnTo>
                    <a:pt x="17449" y="357584"/>
                  </a:lnTo>
                  <a:cubicBezTo>
                    <a:pt x="12821" y="357584"/>
                    <a:pt x="8383" y="355746"/>
                    <a:pt x="5111" y="352474"/>
                  </a:cubicBezTo>
                  <a:cubicBezTo>
                    <a:pt x="1838" y="349201"/>
                    <a:pt x="0" y="344763"/>
                    <a:pt x="0" y="340135"/>
                  </a:cubicBezTo>
                  <a:lnTo>
                    <a:pt x="0" y="17449"/>
                  </a:lnTo>
                  <a:cubicBezTo>
                    <a:pt x="0" y="12821"/>
                    <a:pt x="1838" y="8383"/>
                    <a:pt x="5111" y="5111"/>
                  </a:cubicBezTo>
                  <a:cubicBezTo>
                    <a:pt x="8383" y="1838"/>
                    <a:pt x="12821" y="0"/>
                    <a:pt x="17449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31650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75950" tIns="75950" rIns="75950" bIns="7595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1" name="Google Shape;425;p35">
              <a:extLst>
                <a:ext uri="{FF2B5EF4-FFF2-40B4-BE49-F238E27FC236}">
                  <a16:creationId xmlns:a16="http://schemas.microsoft.com/office/drawing/2014/main" id="{027B2D6D-7B42-13E7-C013-38D9CE23E498}"/>
                </a:ext>
              </a:extLst>
            </p:cNvPr>
            <p:cNvSpPr txBox="1"/>
            <p:nvPr/>
          </p:nvSpPr>
          <p:spPr>
            <a:xfrm>
              <a:off x="-31532" y="-14132"/>
              <a:ext cx="3589112" cy="357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42200" tIns="42200" rIns="42200" bIns="42200" anchor="ctr" anchorCtr="0">
              <a:noAutofit/>
            </a:bodyPr>
            <a:lstStyle/>
            <a:p>
              <a:pPr algn="ctr">
                <a:lnSpc>
                  <a:spcPct val="147722"/>
                </a:lnSpc>
              </a:pPr>
              <a:r>
                <a:rPr lang="en-US" sz="2800" b="0" i="0" u="none" strike="noStrike" cap="none" dirty="0">
                  <a:solidFill>
                    <a:schemeClr val="dk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Investigate other AI tools</a:t>
              </a:r>
              <a:endParaRPr sz="2800" b="0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7"/>
          <p:cNvSpPr txBox="1"/>
          <p:nvPr/>
        </p:nvSpPr>
        <p:spPr>
          <a:xfrm>
            <a:off x="0" y="3429000"/>
            <a:ext cx="18288000" cy="2746200"/>
          </a:xfrm>
          <a:prstGeom prst="rect">
            <a:avLst/>
          </a:prstGeom>
          <a:solidFill>
            <a:srgbClr val="E4EFFF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482" name="Google Shape;482;p37"/>
          <p:cNvSpPr txBox="1"/>
          <p:nvPr/>
        </p:nvSpPr>
        <p:spPr>
          <a:xfrm>
            <a:off x="5114609" y="1945146"/>
            <a:ext cx="16203900" cy="5416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12000"/>
              </a:spcBef>
              <a:spcAft>
                <a:spcPts val="12000"/>
              </a:spcAft>
              <a:buNone/>
            </a:pPr>
            <a:r>
              <a:rPr lang="en-US" sz="100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Q&amp;A SECTION</a:t>
            </a:r>
            <a:endParaRPr sz="10000" b="1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42"/>
          <p:cNvSpPr txBox="1"/>
          <p:nvPr/>
        </p:nvSpPr>
        <p:spPr>
          <a:xfrm>
            <a:off x="2828998" y="3821468"/>
            <a:ext cx="126300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200" b="1" i="0" u="none" strike="noStrike" cap="none" dirty="0">
                <a:solidFill>
                  <a:srgbClr val="204295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THANK YOU</a:t>
            </a:r>
            <a:r>
              <a:rPr lang="en-US" sz="10200" b="1" dirty="0">
                <a:solidFill>
                  <a:srgbClr val="204295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!</a:t>
            </a:r>
            <a:endParaRPr sz="10200" b="1" dirty="0"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8"/>
          <p:cNvSpPr txBox="1"/>
          <p:nvPr/>
        </p:nvSpPr>
        <p:spPr>
          <a:xfrm>
            <a:off x="501414" y="-1475510"/>
            <a:ext cx="16203900" cy="3908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12000"/>
              </a:spcBef>
              <a:spcAft>
                <a:spcPts val="12000"/>
              </a:spcAft>
              <a:buNone/>
            </a:pPr>
            <a:r>
              <a:rPr lang="en-US" sz="30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REFERENCES: </a:t>
            </a:r>
            <a:endParaRPr sz="3000" b="1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488" name="Google Shape;488;p38"/>
          <p:cNvSpPr txBox="1"/>
          <p:nvPr/>
        </p:nvSpPr>
        <p:spPr>
          <a:xfrm>
            <a:off x="909275" y="3863250"/>
            <a:ext cx="3000000" cy="18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9300"/>
              </a:spcBef>
              <a:spcAft>
                <a:spcPts val="9300"/>
              </a:spcAft>
              <a:buNone/>
            </a:pPr>
            <a:endParaRPr sz="11000" b="1">
              <a:solidFill>
                <a:srgbClr val="0D3B8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9" name="Google Shape;489;p38"/>
          <p:cNvSpPr txBox="1"/>
          <p:nvPr/>
        </p:nvSpPr>
        <p:spPr>
          <a:xfrm>
            <a:off x="501414" y="545299"/>
            <a:ext cx="17589600" cy="91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Abdel Latif, M. M., &amp;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Alhamad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M. M. (2025). Translation and interpreting self-efficacy: A review of published measures.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Frontiers in Psychology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16. 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https://doi.org/10.3389/fpsyg.2025.1632366</a:t>
            </a:r>
            <a:endParaRPr lang="en-US" sz="1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Bandura, A. (1995).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Self-efficacy in Changing Societies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University Press.</a:t>
            </a: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Bandura, A. (1997).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Self-efficacy: The exercise of control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(Vol. 11). Freeman.</a:t>
            </a: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Bhati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K., &amp;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Sethy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T. (2022). Self-efficacy: Theory to educational practice. The International Journal of Indian Psychology, 10(1), 1123-1128. DOI: 10.25215/1001.112</a:t>
            </a: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Bolaños-Medina, A., &amp;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Núñez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J. L. (2018). A preliminary scale for assessing translators’ self-efficacy.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Across Languages and Cultures, 19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(1), 53–78. DOI:10.1556/084.2018.19.1.3</a:t>
            </a: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Borg, C. (2018). </a:t>
            </a:r>
            <a:r>
              <a:rPr lang="en-US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phases of the translation process: Are they always three?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Junior College Multi-Disciplinary Conference: Research, Practice and Collaboration—Breaking Barriers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(pp. 79–92). University of Malta. 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https://www.um.edu.mt/library/oar/handle/123456789/38130</a:t>
            </a:r>
            <a:endParaRPr lang="en-US" sz="1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Brahmana, C. R.,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Sofyan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R., &amp; Mono, U. (2025). Evaluating the strengths and limitations of CHATGPT-generated translations in academic post-editing workflows.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Language Literacy: Journal of Linguistics, Literature, and Language Teaching, 9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(1), 135–151. 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https://doi.org/10.30743/ll.v9i1.10551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Brown, Tom &amp; Mann, Benjamin &amp; Ryder, Nick &amp; Subbiah, Melanie &amp; Kaplan, Jared &amp;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Dhariwal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Prafulla &amp;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Neelakantan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Arvind &amp;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Shyam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Pranav &amp; Sastry, Girish &amp;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Askell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Amanda &amp; Agarwal,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Sandhini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&amp; Herbert-Voss, Ariel &amp; Krueger, Gretchen &amp;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Henighan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Tom &amp; Child, Rewon &amp; Ramesh, Aditya &amp; Ziegler, Daniel &amp; Wu, Jeffrey &amp; Winter, Clemens &amp;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Amodei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Dario. (2020). Language Models are Few-Shot Learners. https://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doi.org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/10.48550/arXiv.2005.14165 </a:t>
            </a: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Dinh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C. T. (2025). EFL students’ perspectives on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chatgpt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 translation: Exploring AI assistance, motivation, and learning outcomes.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Electronic Journal of E-Learning, 23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(2), 99–116.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 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https://doi.org/10.34190/ejel.23.2.4006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8"/>
          <p:cNvSpPr txBox="1"/>
          <p:nvPr/>
        </p:nvSpPr>
        <p:spPr>
          <a:xfrm>
            <a:off x="501414" y="-1475510"/>
            <a:ext cx="16203900" cy="3908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12000"/>
              </a:spcBef>
              <a:spcAft>
                <a:spcPts val="12000"/>
              </a:spcAft>
              <a:buNone/>
            </a:pPr>
            <a:r>
              <a:rPr lang="en-US" sz="30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REFERENCES: </a:t>
            </a:r>
            <a:endParaRPr sz="3000" b="1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488" name="Google Shape;488;p38"/>
          <p:cNvSpPr txBox="1"/>
          <p:nvPr/>
        </p:nvSpPr>
        <p:spPr>
          <a:xfrm>
            <a:off x="909275" y="3863250"/>
            <a:ext cx="3000000" cy="18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9300"/>
              </a:spcBef>
              <a:spcAft>
                <a:spcPts val="9300"/>
              </a:spcAft>
              <a:buNone/>
            </a:pPr>
            <a:endParaRPr sz="11000" b="1">
              <a:solidFill>
                <a:srgbClr val="0D3B8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9" name="Google Shape;489;p38"/>
          <p:cNvSpPr txBox="1"/>
          <p:nvPr/>
        </p:nvSpPr>
        <p:spPr>
          <a:xfrm>
            <a:off x="278296" y="545299"/>
            <a:ext cx="17812718" cy="9941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Kaiyi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D. (2025). Research on post-editing strategies for Chinese-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english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translation based on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Chatgpt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Lecture Notes on Language and Literature, 8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(4). 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https://doi.org/10.23977/langl.2025.080419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Konttinen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K. (2021). A self-efficacy scale for measuring student progress in Translation Company simulations.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Across Languages and Cultures, 22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(1), 64–81. 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https://doi.org/10.1556/084.2021.00004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Liu, C., &amp; Yu, C. (2019). Understanding students’ motivation in translation learning: A case study from the self-concept perspective.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Asian-Pacific Journal of Second and Foreign Language Education, 4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(1). 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https://doi.org/10.1186/s40862-019-0066-6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Ma, Y. (2024). The impacts and challenges of CHATGPT on translation teaching in universities.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Journal of Education, Humanities and Social Sciences, 38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155–161.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 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https://doi.org/10.54097/fjp9tb72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Mossop, B. (2000). The workplace procedures of professional translators. In A. Chesterman, N. Gallardo San Salvador, &amp; Y. Gambier (Eds.), </a:t>
            </a:r>
            <a:r>
              <a:rPr lang="en-US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Translation in context: Selected papers from the EST Congress, Granada 1998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(pp. 39–48). John Benjamins. 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doi.org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/10.1075/btl.39.07mos</a:t>
            </a: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Ngo, T.T.A. (2023) The Perception by University Students of the Use of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ChatGPT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 Education.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International Journal of Emerging Technologies in Learning (</a:t>
            </a:r>
            <a:r>
              <a:rPr lang="en-US" sz="1800" i="1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iJET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), 18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4-19.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 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https://doi.org/10.3991/ijet.v18i17.39019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Nguyen, H. (2024). Integrating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ChatGPT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 Translation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Learning.In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Annual SEAAIR Conference Proceedings, 4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602-611. 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https://www.researchgate.net/publication/391425619_Integrating_ChatGPT_in_Translation_Learning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Nguyen, T. N. N., Tran, T. T., Nguyen, N. H. A., Lam, H. P., Nguyen, H. M. S., &amp; Tran, N. A. T. (2025). The benefits and challenges of AI translation tools in translation education at the tertiary level: A systematic review. </a:t>
            </a:r>
            <a:r>
              <a:rPr lang="en-US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International Journal of TESOL &amp; Education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(2), 132–148. 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9"/>
              </a:rPr>
              <a:t>https://doi.org/10.54855/ijte.25527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393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38"/>
          <p:cNvSpPr txBox="1"/>
          <p:nvPr/>
        </p:nvSpPr>
        <p:spPr>
          <a:xfrm>
            <a:off x="459850" y="-1737679"/>
            <a:ext cx="16203900" cy="3908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12000"/>
              </a:spcBef>
              <a:spcAft>
                <a:spcPts val="12000"/>
              </a:spcAft>
              <a:buNone/>
            </a:pPr>
            <a:r>
              <a:rPr lang="en-US" sz="30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REFERENCES: </a:t>
            </a:r>
            <a:endParaRPr sz="3000" b="1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488" name="Google Shape;488;p38"/>
          <p:cNvSpPr txBox="1"/>
          <p:nvPr/>
        </p:nvSpPr>
        <p:spPr>
          <a:xfrm>
            <a:off x="909275" y="3863250"/>
            <a:ext cx="3000000" cy="18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9300"/>
              </a:spcBef>
              <a:spcAft>
                <a:spcPts val="9300"/>
              </a:spcAft>
              <a:buNone/>
            </a:pPr>
            <a:endParaRPr sz="11000" b="1">
              <a:solidFill>
                <a:srgbClr val="0D3B8A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9" name="Google Shape;489;p38"/>
          <p:cNvSpPr txBox="1"/>
          <p:nvPr/>
        </p:nvSpPr>
        <p:spPr>
          <a:xfrm>
            <a:off x="237641" y="72747"/>
            <a:ext cx="17812718" cy="113364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OpenAI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(2023).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ChatGPT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(Mar 14 Version) [Large Language Model]. 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https://chat.openai.com/chat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Pym, A. (2014). Translation skill-sets in a machine-translation age.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Meta, 58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(3), 487–503.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 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https://doi.org/10.7202/1025047ar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Rowland, D. R. (2023).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conceptual framework for discussing the human-AI writing continuum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 ResearchGate. 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https://doi.org/10.13140/RG.2.2.36445.59361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Stansfield, C. W., Scott, M. L., &amp; Kenyon, D. M. (1992). The measurement of translation ability.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Modern Language Journal, 76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(4), 455. 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https://www.researchgate.net/publication/263588437_The_Measurement_of_Translation_Ability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60045" indent="-360045">
              <a:lnSpc>
                <a:spcPct val="2000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Wang, L.,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Lyu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C., Ji, T., Zhang, Z., Yu, D., Shi, S., &amp; Tu, Z. (2023). Document-level machine translation with large language models. In H. </a:t>
            </a:r>
            <a:r>
              <a:rPr lang="en-US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Bouamor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J. Pino, &amp; K. Bali (Eds.), </a:t>
            </a:r>
            <a:r>
              <a:rPr lang="en-US" sz="1800" i="1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Proceedings of the 2023 Conference on Empirical Methods in Natural Language Processing</a:t>
            </a:r>
            <a:r>
              <a:rPr lang="en-US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(pp. 16646–16661). Association for Computational Linguistics. </a:t>
            </a:r>
            <a:r>
              <a:rPr lang="en-US" sz="1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https://doi.org/10.18653/v1/2023.emnlp-main.1036</a:t>
            </a:r>
            <a:endParaRPr lang="en-US" sz="1800" u="sng" dirty="0">
              <a:solidFill>
                <a:srgbClr val="0000FF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Worthington, R. L., &amp; Whittaker, T. A. (2006). Scale Development Research: A Content Analysis and Recommendations for Best Practices.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Counseling Psychologist, 34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(6), 806–838. DOI: 10.1177/0011000006288127</a:t>
            </a: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Yang, C., Chen, J., Hou, S., Wider, W., &amp; Yi, W. L. (2025). How AI Benefits Student Translators: An Exploratory Study on the Impact of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ChatGPT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Feedback on Translation Proficiency.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Forum for Linguistic Studies, 7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(10), 526–541.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8"/>
              </a:rPr>
              <a:t> https://doi.org/10.30564/fls.v7i10.11080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Yang, Y., Cao, X., &amp;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Huo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X. (2021). The Psychometric Properties of Translating Self-Efficacy Belief: Perspectives from Chinese learners of translation.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Frontiers in Psychology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12. 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9"/>
              </a:rPr>
              <a:t>https://doi.org/10.3389/fpsyg.2021.642566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59410" indent="-359410">
              <a:lnSpc>
                <a:spcPct val="200000"/>
              </a:lnSpc>
              <a:spcAft>
                <a:spcPts val="6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Yuan, Y., Wu, J., &amp; Wu, Y. (2024). The influence of translation majors’ self-efficacy on their interpreting ability and coping strategies under the guidance of </a:t>
            </a:r>
            <a:r>
              <a:rPr lang="en-US" sz="1800" dirty="0" err="1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gile’s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model.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Advances in Social Science, Education and Humanities Research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420–435.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10"/>
              </a:rPr>
              <a:t> 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11"/>
              </a:rPr>
              <a:t>https://share.google/vHPJvKMBBZxPtdnyF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Aft>
                <a:spcPts val="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Zhang, L., &amp; Xu, J. (2025). The paradox of self-efficacy and technological dependence: Unraveling generative AI’s impact on University Students’ task completion. </a:t>
            </a:r>
            <a:r>
              <a:rPr lang="en-US" sz="1800" i="1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The Internet and Higher Education, 65</a:t>
            </a:r>
            <a:r>
              <a:rPr lang="en-US" sz="1800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100978.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  <a:hlinkClick r:id="rId12"/>
              </a:rPr>
              <a:t> https://doi.org/10.1016/j.iheduc.2024.100978</a:t>
            </a:r>
            <a:r>
              <a:rPr lang="en-US" sz="1800" u="sng" dirty="0"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045" indent="-360045">
              <a:lnSpc>
                <a:spcPct val="200000"/>
              </a:lnSpc>
              <a:spcBef>
                <a:spcPts val="500"/>
              </a:spcBef>
              <a:spcAft>
                <a:spcPts val="500"/>
              </a:spcAft>
            </a:pPr>
            <a:endParaRPr lang="en-US" sz="1800" dirty="0"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1693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5"/>
          <p:cNvSpPr txBox="1"/>
          <p:nvPr/>
        </p:nvSpPr>
        <p:spPr>
          <a:xfrm>
            <a:off x="0" y="3429000"/>
            <a:ext cx="18288000" cy="2746200"/>
          </a:xfrm>
          <a:prstGeom prst="rect">
            <a:avLst/>
          </a:prstGeom>
          <a:solidFill>
            <a:srgbClr val="E4EFFF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1" name="Google Shape;111;p15"/>
          <p:cNvSpPr txBox="1"/>
          <p:nvPr/>
        </p:nvSpPr>
        <p:spPr>
          <a:xfrm>
            <a:off x="6331800" y="2059900"/>
            <a:ext cx="11956200" cy="5416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12000"/>
              </a:spcBef>
              <a:spcAft>
                <a:spcPts val="12000"/>
              </a:spcAft>
              <a:buNone/>
            </a:pPr>
            <a:r>
              <a:rPr lang="en-US" sz="100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INTRODUCTION</a:t>
            </a:r>
            <a:endParaRPr sz="10000" b="1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12" name="Google Shape;112;p15"/>
          <p:cNvSpPr txBox="1"/>
          <p:nvPr/>
        </p:nvSpPr>
        <p:spPr>
          <a:xfrm>
            <a:off x="3042269" y="2406148"/>
            <a:ext cx="3000000" cy="472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9300"/>
              </a:spcBef>
              <a:spcAft>
                <a:spcPts val="9300"/>
              </a:spcAft>
              <a:buNone/>
            </a:pPr>
            <a:r>
              <a:rPr lang="en-US" sz="100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01</a:t>
            </a:r>
            <a:endParaRPr sz="10000" b="1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 txBox="1"/>
          <p:nvPr/>
        </p:nvSpPr>
        <p:spPr>
          <a:xfrm>
            <a:off x="4532297" y="-346207"/>
            <a:ext cx="10399500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Background of the study</a:t>
            </a:r>
            <a:endParaRPr sz="7200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452106" y="1484621"/>
            <a:ext cx="9369448" cy="8802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</a:rPr>
              <a:t>Rapid adoption of </a:t>
            </a:r>
            <a:r>
              <a:rPr lang="en-US" sz="2800" b="1" dirty="0">
                <a:latin typeface="+mn-lt"/>
              </a:rPr>
              <a:t>Generative AI</a:t>
            </a:r>
            <a:r>
              <a:rPr lang="en-US" sz="2800" dirty="0">
                <a:latin typeface="+mn-lt"/>
              </a:rPr>
              <a:t> in translation education </a:t>
            </a:r>
          </a:p>
          <a:p>
            <a:endParaRPr lang="en-US" sz="28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+mn-lt"/>
              </a:rPr>
              <a:t>ChatGPT</a:t>
            </a:r>
            <a:r>
              <a:rPr lang="en-US" sz="2800" dirty="0">
                <a:latin typeface="+mn-lt"/>
              </a:rPr>
              <a:t> supports </a:t>
            </a:r>
            <a:r>
              <a:rPr lang="en-US" sz="2800" b="1" dirty="0">
                <a:latin typeface="+mn-lt"/>
              </a:rPr>
              <a:t>translation tasks</a:t>
            </a:r>
            <a:r>
              <a:rPr lang="en-US" sz="2800" dirty="0">
                <a:latin typeface="+mn-lt"/>
              </a:rPr>
              <a:t> across different stages</a:t>
            </a:r>
          </a:p>
          <a:p>
            <a:endParaRPr lang="en-US" sz="28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</a:rPr>
              <a:t>Benefits: </a:t>
            </a:r>
          </a:p>
          <a:p>
            <a:r>
              <a:rPr lang="en-US" sz="2800" dirty="0">
                <a:latin typeface="+mn-lt"/>
              </a:rPr>
              <a:t>		Faster information retrieval </a:t>
            </a:r>
          </a:p>
          <a:p>
            <a:r>
              <a:rPr lang="en-US" sz="2800" dirty="0">
                <a:latin typeface="+mn-lt"/>
              </a:rPr>
              <a:t>		Translation assistance </a:t>
            </a:r>
          </a:p>
          <a:p>
            <a:r>
              <a:rPr lang="en-US" sz="2800" dirty="0">
                <a:latin typeface="+mn-lt"/>
              </a:rPr>
              <a:t>		Revision support </a:t>
            </a:r>
          </a:p>
          <a:p>
            <a:endParaRPr lang="en-US" sz="28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</a:rPr>
              <a:t>Challenges: </a:t>
            </a:r>
          </a:p>
          <a:p>
            <a:r>
              <a:rPr lang="en-US" sz="2800" dirty="0">
                <a:latin typeface="+mn-lt"/>
              </a:rPr>
              <a:t>		AI overreliance </a:t>
            </a:r>
          </a:p>
          <a:p>
            <a:r>
              <a:rPr lang="en-US" sz="2800" dirty="0">
                <a:latin typeface="+mn-lt"/>
              </a:rPr>
              <a:t>		Reduced learner autonomy </a:t>
            </a:r>
          </a:p>
          <a:p>
            <a:endParaRPr lang="en-US" sz="28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>
                <a:latin typeface="+mn-lt"/>
              </a:rPr>
              <a:t>Translation Self-Efficacy (TSE)</a:t>
            </a:r>
            <a:r>
              <a:rPr lang="en-US" sz="2800" dirty="0">
                <a:latin typeface="+mn-lt"/>
              </a:rPr>
              <a:t> influences translation performance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latin typeface="+mn-lt"/>
              </a:rPr>
              <a:t>Limited evidence on the relationship between </a:t>
            </a:r>
            <a:r>
              <a:rPr lang="en-US" sz="2800" b="1" dirty="0" err="1">
                <a:latin typeface="+mn-lt"/>
              </a:rPr>
              <a:t>ChatGPT</a:t>
            </a:r>
            <a:r>
              <a:rPr lang="en-US" sz="2800" b="1" dirty="0">
                <a:latin typeface="+mn-lt"/>
              </a:rPr>
              <a:t> usage patterns</a:t>
            </a:r>
            <a:r>
              <a:rPr lang="en-US" sz="2800" dirty="0">
                <a:latin typeface="+mn-lt"/>
              </a:rPr>
              <a:t> and </a:t>
            </a:r>
            <a:r>
              <a:rPr lang="en-US" sz="2800" b="1" dirty="0">
                <a:latin typeface="+mn-lt"/>
              </a:rPr>
              <a:t>TSE</a:t>
            </a:r>
            <a:endParaRPr sz="2800" dirty="0">
              <a:solidFill>
                <a:schemeClr val="dk1"/>
              </a:solidFill>
              <a:latin typeface="+mn-lt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21" name="Google Shape;121;p16"/>
          <p:cNvSpPr txBox="1"/>
          <p:nvPr/>
        </p:nvSpPr>
        <p:spPr>
          <a:xfrm>
            <a:off x="11185966" y="4174494"/>
            <a:ext cx="7491663" cy="27699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chemeClr val="dk1"/>
                </a:solidFill>
                <a:latin typeface="+mn-lt"/>
                <a:ea typeface="Times New Roman"/>
                <a:cs typeface="Calibri" panose="020F0502020204030204" pitchFamily="34" charset="0"/>
                <a:sym typeface="Times New Roman"/>
              </a:rPr>
              <a:t>Research Gap</a:t>
            </a:r>
          </a:p>
          <a:p>
            <a:pPr>
              <a:lnSpc>
                <a:spcPct val="150000"/>
              </a:lnSpc>
            </a:pPr>
            <a:r>
              <a:rPr lang="en-US" sz="2800" b="1" i="1" dirty="0">
                <a:solidFill>
                  <a:schemeClr val="dk1"/>
                </a:solidFill>
                <a:highlight>
                  <a:srgbClr val="FFFF00"/>
                </a:highlight>
                <a:latin typeface="+mn-lt"/>
                <a:ea typeface="Times New Roman"/>
                <a:cs typeface="Calibri" panose="020F0502020204030204" pitchFamily="34" charset="0"/>
                <a:sym typeface="Times New Roman"/>
              </a:rPr>
              <a:t>How do different ways of using </a:t>
            </a:r>
            <a:r>
              <a:rPr lang="en-US" sz="2800" b="1" i="1" dirty="0" err="1">
                <a:solidFill>
                  <a:schemeClr val="dk1"/>
                </a:solidFill>
                <a:highlight>
                  <a:srgbClr val="FFFF00"/>
                </a:highlight>
                <a:latin typeface="+mn-lt"/>
                <a:ea typeface="Times New Roman"/>
                <a:cs typeface="Calibri" panose="020F0502020204030204" pitchFamily="34" charset="0"/>
                <a:sym typeface="Times New Roman"/>
              </a:rPr>
              <a:t>ChatGPT</a:t>
            </a:r>
            <a:r>
              <a:rPr lang="en-US" sz="2800" b="1" i="1" dirty="0">
                <a:solidFill>
                  <a:schemeClr val="dk1"/>
                </a:solidFill>
                <a:highlight>
                  <a:srgbClr val="FFFF00"/>
                </a:highlight>
                <a:latin typeface="+mn-lt"/>
                <a:ea typeface="Times New Roman"/>
                <a:cs typeface="Calibri" panose="020F0502020204030204" pitchFamily="34" charset="0"/>
                <a:sym typeface="Times New Roman"/>
              </a:rPr>
              <a:t> influence students' translation self-efficacy?</a:t>
            </a:r>
          </a:p>
        </p:txBody>
      </p:sp>
      <p:sp>
        <p:nvSpPr>
          <p:cNvPr id="122" name="Google Shape;122;p16"/>
          <p:cNvSpPr/>
          <p:nvPr/>
        </p:nvSpPr>
        <p:spPr>
          <a:xfrm>
            <a:off x="-2585562" y="-1012314"/>
            <a:ext cx="4015232" cy="2883408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E4EFFF"/>
          </a:solidFill>
          <a:ln>
            <a:noFill/>
          </a:ln>
        </p:spPr>
        <p:txBody>
          <a:bodyPr spcFirstLastPara="1" wrap="square" lIns="55800" tIns="55800" rIns="55800" bIns="55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     </a:t>
            </a:r>
            <a:r>
              <a:rPr lang="en-US" sz="9000" b="1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01</a:t>
            </a:r>
            <a:endParaRPr sz="9000" b="1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2" name="Right Arrow 1">
            <a:extLst>
              <a:ext uri="{FF2B5EF4-FFF2-40B4-BE49-F238E27FC236}">
                <a16:creationId xmlns:a16="http://schemas.microsoft.com/office/drawing/2014/main" id="{92A3EE7A-A021-17A7-41F9-68F0E1883860}"/>
              </a:ext>
            </a:extLst>
          </p:cNvPr>
          <p:cNvSpPr/>
          <p:nvPr/>
        </p:nvSpPr>
        <p:spPr>
          <a:xfrm>
            <a:off x="9732048" y="5143500"/>
            <a:ext cx="1283368" cy="98458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/>
      <p:bldP spid="121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7"/>
          <p:cNvSpPr txBox="1"/>
          <p:nvPr/>
        </p:nvSpPr>
        <p:spPr>
          <a:xfrm>
            <a:off x="2651550" y="16166"/>
            <a:ext cx="14673900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Purpose and significance of the study </a:t>
            </a:r>
            <a:endParaRPr sz="7200" b="1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29" name="Google Shape;129;p17"/>
          <p:cNvSpPr txBox="1"/>
          <p:nvPr/>
        </p:nvSpPr>
        <p:spPr>
          <a:xfrm>
            <a:off x="709425" y="4318757"/>
            <a:ext cx="7515600" cy="3619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indent="-482600">
              <a:lnSpc>
                <a:spcPct val="115000"/>
              </a:lnSpc>
              <a:spcBef>
                <a:spcPts val="1200"/>
              </a:spcBef>
              <a:buClr>
                <a:schemeClr val="dk1"/>
              </a:buClr>
              <a:buSzPts val="4000"/>
              <a:buFont typeface="Times New Roman"/>
              <a:buChar char="●"/>
            </a:pPr>
            <a:r>
              <a:rPr lang="en-US" sz="2800" dirty="0"/>
              <a:t>Explore students' </a:t>
            </a:r>
            <a:r>
              <a:rPr lang="en-US" sz="2800" b="1" dirty="0" err="1"/>
              <a:t>ChatGPT</a:t>
            </a:r>
            <a:r>
              <a:rPr lang="en-US" sz="2800" b="1" dirty="0"/>
              <a:t> usage patterns</a:t>
            </a:r>
            <a:endParaRPr lang="en-US" sz="2800" dirty="0"/>
          </a:p>
          <a:p>
            <a:pPr marL="457200" indent="-482600">
              <a:lnSpc>
                <a:spcPct val="115000"/>
              </a:lnSpc>
              <a:spcBef>
                <a:spcPts val="1200"/>
              </a:spcBef>
              <a:buClr>
                <a:schemeClr val="dk1"/>
              </a:buClr>
              <a:buSzPts val="4000"/>
              <a:buFont typeface="Times New Roman"/>
              <a:buChar char="●"/>
            </a:pPr>
            <a:r>
              <a:rPr lang="en-US" sz="2800" dirty="0"/>
              <a:t>Examine differences in </a:t>
            </a:r>
            <a:r>
              <a:rPr lang="en-US" sz="2800" b="1" dirty="0"/>
              <a:t>Translation Self-Efficacy</a:t>
            </a:r>
            <a:endParaRPr lang="en-US" sz="2800" dirty="0"/>
          </a:p>
          <a:p>
            <a:pPr marL="457200" indent="-482600">
              <a:lnSpc>
                <a:spcPct val="115000"/>
              </a:lnSpc>
              <a:spcBef>
                <a:spcPts val="1200"/>
              </a:spcBef>
              <a:buClr>
                <a:schemeClr val="dk1"/>
              </a:buClr>
              <a:buSzPts val="4000"/>
              <a:buFont typeface="Times New Roman"/>
              <a:buChar char="●"/>
            </a:pPr>
            <a:r>
              <a:rPr lang="en-US" sz="2800" dirty="0"/>
              <a:t>Investigate the relationship between </a:t>
            </a:r>
            <a:r>
              <a:rPr lang="en-US" sz="2800" b="1" dirty="0"/>
              <a:t>AI use</a:t>
            </a:r>
            <a:r>
              <a:rPr lang="en-US" sz="2800" dirty="0"/>
              <a:t> and </a:t>
            </a:r>
            <a:r>
              <a:rPr lang="en-US" sz="2800" b="1" dirty="0"/>
              <a:t>TSE</a:t>
            </a:r>
            <a:endParaRPr sz="2800" b="1" dirty="0">
              <a:solidFill>
                <a:schemeClr val="dk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30" name="Google Shape;130;p17"/>
          <p:cNvSpPr txBox="1"/>
          <p:nvPr/>
        </p:nvSpPr>
        <p:spPr>
          <a:xfrm>
            <a:off x="10315075" y="4427749"/>
            <a:ext cx="7972926" cy="3570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/>
              <a:t>Theoretical</a:t>
            </a:r>
            <a:endParaRPr lang="en-US" sz="2800" dirty="0"/>
          </a:p>
          <a:p>
            <a:r>
              <a:rPr lang="en-US" sz="2800" dirty="0"/>
              <a:t>	Extend research on AI-assisted translation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/>
              <a:t>Practical</a:t>
            </a:r>
            <a:endParaRPr lang="en-US" sz="2800" dirty="0"/>
          </a:p>
          <a:p>
            <a:r>
              <a:rPr lang="en-US" sz="2800" dirty="0"/>
              <a:t>	Inform AI integration in translation education</a:t>
            </a:r>
          </a:p>
          <a:p>
            <a:r>
              <a:rPr lang="en-US" sz="2800" dirty="0"/>
              <a:t>	Promote effective AI use</a:t>
            </a:r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800" b="1" dirty="0">
              <a:solidFill>
                <a:schemeClr val="dk1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31" name="Google Shape;131;p17"/>
          <p:cNvSpPr/>
          <p:nvPr/>
        </p:nvSpPr>
        <p:spPr>
          <a:xfrm>
            <a:off x="-1879250" y="-386148"/>
            <a:ext cx="4015232" cy="2883408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E4EFFF"/>
          </a:solidFill>
          <a:ln>
            <a:noFill/>
          </a:ln>
        </p:spPr>
        <p:txBody>
          <a:bodyPr spcFirstLastPara="1" wrap="square" lIns="55800" tIns="55800" rIns="55800" bIns="55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     </a:t>
            </a:r>
            <a:r>
              <a:rPr lang="en-US" sz="9000" b="1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01</a:t>
            </a:r>
            <a:endParaRPr sz="9000" b="1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grpSp>
        <p:nvGrpSpPr>
          <p:cNvPr id="132" name="Google Shape;132;p17"/>
          <p:cNvGrpSpPr/>
          <p:nvPr/>
        </p:nvGrpSpPr>
        <p:grpSpPr>
          <a:xfrm>
            <a:off x="1638088" y="2197400"/>
            <a:ext cx="4477697" cy="1347520"/>
            <a:chOff x="0" y="-66669"/>
            <a:chExt cx="1179303" cy="354900"/>
          </a:xfrm>
        </p:grpSpPr>
        <p:sp>
          <p:nvSpPr>
            <p:cNvPr id="133" name="Google Shape;133;p17"/>
            <p:cNvSpPr/>
            <p:nvPr/>
          </p:nvSpPr>
          <p:spPr>
            <a:xfrm>
              <a:off x="0" y="0"/>
              <a:ext cx="1179205" cy="288140"/>
            </a:xfrm>
            <a:custGeom>
              <a:avLst/>
              <a:gdLst/>
              <a:ahLst/>
              <a:cxnLst/>
              <a:rect l="l" t="t" r="r" b="b"/>
              <a:pathLst>
                <a:path w="1179205" h="288140" extrusionOk="0">
                  <a:moveTo>
                    <a:pt x="0" y="0"/>
                  </a:moveTo>
                  <a:lnTo>
                    <a:pt x="1179205" y="0"/>
                  </a:lnTo>
                  <a:lnTo>
                    <a:pt x="1179205" y="288140"/>
                  </a:lnTo>
                  <a:lnTo>
                    <a:pt x="0" y="288140"/>
                  </a:lnTo>
                  <a:close/>
                </a:path>
              </a:pathLst>
            </a:custGeom>
            <a:solidFill>
              <a:srgbClr val="E4EFFF"/>
            </a:solidFill>
            <a:ln>
              <a:noFill/>
            </a:ln>
          </p:spPr>
          <p:txBody>
            <a:bodyPr/>
            <a:lstStyle/>
            <a:p>
              <a:endParaRPr lang="en-VN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4" name="Google Shape;134;p17"/>
            <p:cNvSpPr txBox="1"/>
            <p:nvPr/>
          </p:nvSpPr>
          <p:spPr>
            <a:xfrm>
              <a:off x="3" y="-66669"/>
              <a:ext cx="1179300" cy="354900"/>
            </a:xfrm>
            <a:prstGeom prst="rect">
              <a:avLst/>
            </a:prstGeom>
            <a:solidFill>
              <a:srgbClr val="E4EFFF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>
                  <a:latin typeface="Calibri" panose="020F0502020204030204" pitchFamily="34" charset="0"/>
                  <a:ea typeface="Times New Roman"/>
                  <a:cs typeface="Calibri" panose="020F0502020204030204" pitchFamily="34" charset="0"/>
                  <a:sym typeface="Times New Roman"/>
                </a:rPr>
                <a:t> Purpose </a:t>
              </a:r>
              <a:endParaRPr sz="4000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endParaRPr>
            </a:p>
          </p:txBody>
        </p:sp>
      </p:grpSp>
      <p:grpSp>
        <p:nvGrpSpPr>
          <p:cNvPr id="135" name="Google Shape;135;p17"/>
          <p:cNvGrpSpPr/>
          <p:nvPr/>
        </p:nvGrpSpPr>
        <p:grpSpPr>
          <a:xfrm>
            <a:off x="11456437" y="2197388"/>
            <a:ext cx="5363896" cy="1347520"/>
            <a:chOff x="0" y="-66672"/>
            <a:chExt cx="1412704" cy="354900"/>
          </a:xfrm>
        </p:grpSpPr>
        <p:sp>
          <p:nvSpPr>
            <p:cNvPr id="136" name="Google Shape;136;p17"/>
            <p:cNvSpPr/>
            <p:nvPr/>
          </p:nvSpPr>
          <p:spPr>
            <a:xfrm>
              <a:off x="0" y="0"/>
              <a:ext cx="1179205" cy="288140"/>
            </a:xfrm>
            <a:custGeom>
              <a:avLst/>
              <a:gdLst/>
              <a:ahLst/>
              <a:cxnLst/>
              <a:rect l="l" t="t" r="r" b="b"/>
              <a:pathLst>
                <a:path w="1179205" h="288140" extrusionOk="0">
                  <a:moveTo>
                    <a:pt x="0" y="0"/>
                  </a:moveTo>
                  <a:lnTo>
                    <a:pt x="1179205" y="0"/>
                  </a:lnTo>
                  <a:lnTo>
                    <a:pt x="1179205" y="288140"/>
                  </a:lnTo>
                  <a:lnTo>
                    <a:pt x="0" y="288140"/>
                  </a:lnTo>
                  <a:close/>
                </a:path>
              </a:pathLst>
            </a:custGeom>
            <a:solidFill>
              <a:srgbClr val="E4EFFF"/>
            </a:solidFill>
            <a:ln>
              <a:noFill/>
            </a:ln>
          </p:spPr>
          <p:txBody>
            <a:bodyPr/>
            <a:lstStyle/>
            <a:p>
              <a:endParaRPr lang="en-VN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7" name="Google Shape;137;p17"/>
            <p:cNvSpPr txBox="1"/>
            <p:nvPr/>
          </p:nvSpPr>
          <p:spPr>
            <a:xfrm>
              <a:off x="4" y="-66672"/>
              <a:ext cx="1412700" cy="354900"/>
            </a:xfrm>
            <a:prstGeom prst="rect">
              <a:avLst/>
            </a:prstGeom>
            <a:solidFill>
              <a:srgbClr val="E4EFFF"/>
            </a:solidFill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000" b="1" dirty="0">
                  <a:latin typeface="Calibri" panose="020F0502020204030204" pitchFamily="34" charset="0"/>
                  <a:ea typeface="Times New Roman"/>
                  <a:cs typeface="Calibri" panose="020F0502020204030204" pitchFamily="34" charset="0"/>
                  <a:sym typeface="Times New Roman"/>
                </a:rPr>
                <a:t>Significance</a:t>
              </a:r>
              <a:endParaRPr sz="4000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endParaRPr>
            </a:p>
          </p:txBody>
        </p:sp>
      </p:grpSp>
      <p:sp>
        <p:nvSpPr>
          <p:cNvPr id="139" name="Google Shape;139;p17"/>
          <p:cNvSpPr/>
          <p:nvPr/>
        </p:nvSpPr>
        <p:spPr>
          <a:xfrm>
            <a:off x="8471081" y="5472039"/>
            <a:ext cx="1345837" cy="1081200"/>
          </a:xfrm>
          <a:prstGeom prst="notchedRightArrow">
            <a:avLst>
              <a:gd name="adj1" fmla="val 50000"/>
              <a:gd name="adj2" fmla="val 50000"/>
            </a:avLst>
          </a:prstGeom>
          <a:solidFill>
            <a:srgbClr val="3C78D8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" grpId="0"/>
      <p:bldP spid="130" grpId="0"/>
      <p:bldP spid="1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8"/>
          <p:cNvSpPr/>
          <p:nvPr/>
        </p:nvSpPr>
        <p:spPr>
          <a:xfrm>
            <a:off x="-1879250" y="-386148"/>
            <a:ext cx="4015232" cy="2883408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E4EFFF"/>
          </a:solidFill>
          <a:ln>
            <a:noFill/>
          </a:ln>
        </p:spPr>
        <p:txBody>
          <a:bodyPr spcFirstLastPara="1" wrap="square" lIns="55800" tIns="55800" rIns="55800" bIns="55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     </a:t>
            </a:r>
            <a:r>
              <a:rPr lang="en-US" sz="9000" b="1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01</a:t>
            </a:r>
            <a:endParaRPr sz="9000" b="1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45" name="Google Shape;145;p18"/>
          <p:cNvSpPr txBox="1"/>
          <p:nvPr/>
        </p:nvSpPr>
        <p:spPr>
          <a:xfrm>
            <a:off x="5840574" y="372734"/>
            <a:ext cx="7944900" cy="1551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Research questions</a:t>
            </a:r>
            <a:endParaRPr sz="7200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grpSp>
        <p:nvGrpSpPr>
          <p:cNvPr id="146" name="Google Shape;146;p18"/>
          <p:cNvGrpSpPr/>
          <p:nvPr/>
        </p:nvGrpSpPr>
        <p:grpSpPr>
          <a:xfrm>
            <a:off x="1629377" y="3040174"/>
            <a:ext cx="7339727" cy="4598726"/>
            <a:chOff x="0" y="-28575"/>
            <a:chExt cx="1541778" cy="1071120"/>
          </a:xfrm>
        </p:grpSpPr>
        <p:sp>
          <p:nvSpPr>
            <p:cNvPr id="147" name="Google Shape;147;p18"/>
            <p:cNvSpPr/>
            <p:nvPr/>
          </p:nvSpPr>
          <p:spPr>
            <a:xfrm>
              <a:off x="0" y="0"/>
              <a:ext cx="1541778" cy="1042545"/>
            </a:xfrm>
            <a:custGeom>
              <a:avLst/>
              <a:gdLst/>
              <a:ahLst/>
              <a:cxnLst/>
              <a:rect l="l" t="t" r="r" b="b"/>
              <a:pathLst>
                <a:path w="1541778" h="1042545" extrusionOk="0">
                  <a:moveTo>
                    <a:pt x="54223" y="0"/>
                  </a:moveTo>
                  <a:lnTo>
                    <a:pt x="1487554" y="0"/>
                  </a:lnTo>
                  <a:cubicBezTo>
                    <a:pt x="1517501" y="0"/>
                    <a:pt x="1541778" y="24277"/>
                    <a:pt x="1541778" y="54223"/>
                  </a:cubicBezTo>
                  <a:lnTo>
                    <a:pt x="1541778" y="988322"/>
                  </a:lnTo>
                  <a:cubicBezTo>
                    <a:pt x="1541778" y="1002702"/>
                    <a:pt x="1536065" y="1016494"/>
                    <a:pt x="1525896" y="1026663"/>
                  </a:cubicBezTo>
                  <a:cubicBezTo>
                    <a:pt x="1515727" y="1036832"/>
                    <a:pt x="1501935" y="1042545"/>
                    <a:pt x="1487554" y="1042545"/>
                  </a:cubicBezTo>
                  <a:lnTo>
                    <a:pt x="54223" y="1042545"/>
                  </a:lnTo>
                  <a:cubicBezTo>
                    <a:pt x="24277" y="1042545"/>
                    <a:pt x="0" y="1018268"/>
                    <a:pt x="0" y="988322"/>
                  </a:cubicBezTo>
                  <a:lnTo>
                    <a:pt x="0" y="54223"/>
                  </a:lnTo>
                  <a:cubicBezTo>
                    <a:pt x="0" y="24277"/>
                    <a:pt x="24277" y="0"/>
                    <a:pt x="5422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775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4625" tIns="114625" rIns="114625" bIns="1146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8" name="Google Shape;148;p18"/>
            <p:cNvSpPr txBox="1"/>
            <p:nvPr/>
          </p:nvSpPr>
          <p:spPr>
            <a:xfrm>
              <a:off x="0" y="-28575"/>
              <a:ext cx="1541700" cy="96595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700" tIns="63700" rIns="63700" bIns="637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256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grpSp>
        <p:nvGrpSpPr>
          <p:cNvPr id="149" name="Google Shape;149;p18"/>
          <p:cNvGrpSpPr/>
          <p:nvPr/>
        </p:nvGrpSpPr>
        <p:grpSpPr>
          <a:xfrm>
            <a:off x="9318377" y="3040174"/>
            <a:ext cx="7340245" cy="4598726"/>
            <a:chOff x="0" y="-28575"/>
            <a:chExt cx="1541778" cy="1071120"/>
          </a:xfrm>
        </p:grpSpPr>
        <p:sp>
          <p:nvSpPr>
            <p:cNvPr id="150" name="Google Shape;150;p18"/>
            <p:cNvSpPr/>
            <p:nvPr/>
          </p:nvSpPr>
          <p:spPr>
            <a:xfrm>
              <a:off x="0" y="0"/>
              <a:ext cx="1541778" cy="1042545"/>
            </a:xfrm>
            <a:custGeom>
              <a:avLst/>
              <a:gdLst/>
              <a:ahLst/>
              <a:cxnLst/>
              <a:rect l="l" t="t" r="r" b="b"/>
              <a:pathLst>
                <a:path w="1541778" h="1042545" extrusionOk="0">
                  <a:moveTo>
                    <a:pt x="54223" y="0"/>
                  </a:moveTo>
                  <a:lnTo>
                    <a:pt x="1487554" y="0"/>
                  </a:lnTo>
                  <a:cubicBezTo>
                    <a:pt x="1517501" y="0"/>
                    <a:pt x="1541778" y="24277"/>
                    <a:pt x="1541778" y="54223"/>
                  </a:cubicBezTo>
                  <a:lnTo>
                    <a:pt x="1541778" y="988322"/>
                  </a:lnTo>
                  <a:cubicBezTo>
                    <a:pt x="1541778" y="1002702"/>
                    <a:pt x="1536065" y="1016494"/>
                    <a:pt x="1525896" y="1026663"/>
                  </a:cubicBezTo>
                  <a:cubicBezTo>
                    <a:pt x="1515727" y="1036832"/>
                    <a:pt x="1501935" y="1042545"/>
                    <a:pt x="1487554" y="1042545"/>
                  </a:cubicBezTo>
                  <a:lnTo>
                    <a:pt x="54223" y="1042545"/>
                  </a:lnTo>
                  <a:cubicBezTo>
                    <a:pt x="24277" y="1042545"/>
                    <a:pt x="0" y="1018268"/>
                    <a:pt x="0" y="988322"/>
                  </a:cubicBezTo>
                  <a:lnTo>
                    <a:pt x="0" y="54223"/>
                  </a:lnTo>
                  <a:cubicBezTo>
                    <a:pt x="0" y="24277"/>
                    <a:pt x="24277" y="0"/>
                    <a:pt x="5422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47775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14625" tIns="114625" rIns="114625" bIns="1146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1" name="Google Shape;151;p18"/>
            <p:cNvSpPr txBox="1"/>
            <p:nvPr/>
          </p:nvSpPr>
          <p:spPr>
            <a:xfrm>
              <a:off x="0" y="-28575"/>
              <a:ext cx="1541700" cy="107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3700" tIns="63700" rIns="63700" bIns="637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2256" b="0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</p:txBody>
        </p:sp>
      </p:grpSp>
      <p:sp>
        <p:nvSpPr>
          <p:cNvPr id="152" name="Google Shape;152;p18"/>
          <p:cNvSpPr txBox="1"/>
          <p:nvPr/>
        </p:nvSpPr>
        <p:spPr>
          <a:xfrm>
            <a:off x="9852882" y="3852134"/>
            <a:ext cx="6271500" cy="32316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lvl="0" algn="just">
              <a:lnSpc>
                <a:spcPct val="150000"/>
              </a:lnSpc>
              <a:buClr>
                <a:schemeClr val="dk1"/>
              </a:buClr>
              <a:buSzPts val="1100"/>
            </a:pPr>
            <a:r>
              <a:rPr lang="en-US" sz="3500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To what extent do levels of translating self-efficacy differ across students with different </a:t>
            </a:r>
            <a:r>
              <a:rPr lang="en-US" sz="3500" dirty="0" err="1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ChatGPT</a:t>
            </a:r>
            <a:r>
              <a:rPr lang="en-US" sz="3500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usage?</a:t>
            </a:r>
            <a:endParaRPr sz="3500" dirty="0"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53" name="Google Shape;153;p18"/>
          <p:cNvSpPr txBox="1"/>
          <p:nvPr/>
        </p:nvSpPr>
        <p:spPr>
          <a:xfrm>
            <a:off x="1861133" y="4407460"/>
            <a:ext cx="7107600" cy="1800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500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How do students use </a:t>
            </a:r>
            <a:r>
              <a:rPr lang="en-US" sz="3500" dirty="0" err="1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ChatGPT</a:t>
            </a:r>
            <a:r>
              <a:rPr lang="en-US" sz="3500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in translation practice?</a:t>
            </a:r>
            <a:endParaRPr sz="3500" dirty="0"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grpSp>
        <p:nvGrpSpPr>
          <p:cNvPr id="154" name="Google Shape;154;p18"/>
          <p:cNvGrpSpPr/>
          <p:nvPr/>
        </p:nvGrpSpPr>
        <p:grpSpPr>
          <a:xfrm>
            <a:off x="4991063" y="2664024"/>
            <a:ext cx="849516" cy="764981"/>
            <a:chOff x="0" y="-28575"/>
            <a:chExt cx="911400" cy="224249"/>
          </a:xfrm>
        </p:grpSpPr>
        <p:sp>
          <p:nvSpPr>
            <p:cNvPr id="155" name="Google Shape;155;p18"/>
            <p:cNvSpPr/>
            <p:nvPr/>
          </p:nvSpPr>
          <p:spPr>
            <a:xfrm>
              <a:off x="0" y="0"/>
              <a:ext cx="911288" cy="195674"/>
            </a:xfrm>
            <a:custGeom>
              <a:avLst/>
              <a:gdLst/>
              <a:ahLst/>
              <a:cxnLst/>
              <a:rect l="l" t="t" r="r" b="b"/>
              <a:pathLst>
                <a:path w="911288" h="195674" extrusionOk="0">
                  <a:moveTo>
                    <a:pt x="62926" y="0"/>
                  </a:moveTo>
                  <a:lnTo>
                    <a:pt x="848362" y="0"/>
                  </a:lnTo>
                  <a:cubicBezTo>
                    <a:pt x="865051" y="0"/>
                    <a:pt x="881056" y="6630"/>
                    <a:pt x="892857" y="18431"/>
                  </a:cubicBezTo>
                  <a:cubicBezTo>
                    <a:pt x="904658" y="30231"/>
                    <a:pt x="911288" y="46237"/>
                    <a:pt x="911288" y="62926"/>
                  </a:cubicBezTo>
                  <a:lnTo>
                    <a:pt x="911288" y="132748"/>
                  </a:lnTo>
                  <a:cubicBezTo>
                    <a:pt x="911288" y="149437"/>
                    <a:pt x="904658" y="165443"/>
                    <a:pt x="892857" y="177244"/>
                  </a:cubicBezTo>
                  <a:cubicBezTo>
                    <a:pt x="881056" y="189044"/>
                    <a:pt x="865051" y="195674"/>
                    <a:pt x="848362" y="195674"/>
                  </a:cubicBezTo>
                  <a:lnTo>
                    <a:pt x="62926" y="195674"/>
                  </a:lnTo>
                  <a:cubicBezTo>
                    <a:pt x="46237" y="195674"/>
                    <a:pt x="30231" y="189044"/>
                    <a:pt x="18431" y="177244"/>
                  </a:cubicBezTo>
                  <a:cubicBezTo>
                    <a:pt x="6630" y="165443"/>
                    <a:pt x="0" y="149437"/>
                    <a:pt x="0" y="132748"/>
                  </a:cubicBezTo>
                  <a:lnTo>
                    <a:pt x="0" y="62926"/>
                  </a:lnTo>
                  <a:cubicBezTo>
                    <a:pt x="0" y="46237"/>
                    <a:pt x="6630" y="30231"/>
                    <a:pt x="18431" y="18431"/>
                  </a:cubicBezTo>
                  <a:cubicBezTo>
                    <a:pt x="30231" y="6630"/>
                    <a:pt x="46237" y="0"/>
                    <a:pt x="62926" y="0"/>
                  </a:cubicBezTo>
                  <a:close/>
                </a:path>
              </a:pathLst>
            </a:custGeom>
            <a:solidFill>
              <a:srgbClr val="C4DCFF"/>
            </a:solidFill>
            <a:ln w="41875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0425" tIns="100425" rIns="100425" bIns="100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6" name="Google Shape;156;p18"/>
            <p:cNvSpPr txBox="1"/>
            <p:nvPr/>
          </p:nvSpPr>
          <p:spPr>
            <a:xfrm>
              <a:off x="0" y="-28575"/>
              <a:ext cx="9114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5800" tIns="55800" rIns="55800" bIns="55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 b="1">
                  <a:solidFill>
                    <a:schemeClr val="dk1"/>
                  </a:solidFill>
                  <a:latin typeface="Calibri" panose="020F0502020204030204" pitchFamily="34" charset="0"/>
                  <a:ea typeface="Times New Roman"/>
                  <a:cs typeface="Calibri" panose="020F0502020204030204" pitchFamily="34" charset="0"/>
                  <a:sym typeface="Times New Roman"/>
                </a:rPr>
                <a:t>1.</a:t>
              </a:r>
              <a:endParaRPr sz="5000" b="1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endParaRPr>
            </a:p>
          </p:txBody>
        </p:sp>
      </p:grpSp>
      <p:grpSp>
        <p:nvGrpSpPr>
          <p:cNvPr id="157" name="Google Shape;157;p18"/>
          <p:cNvGrpSpPr/>
          <p:nvPr/>
        </p:nvGrpSpPr>
        <p:grpSpPr>
          <a:xfrm>
            <a:off x="12563813" y="2664024"/>
            <a:ext cx="849516" cy="764981"/>
            <a:chOff x="0" y="-28575"/>
            <a:chExt cx="911400" cy="224249"/>
          </a:xfrm>
        </p:grpSpPr>
        <p:sp>
          <p:nvSpPr>
            <p:cNvPr id="158" name="Google Shape;158;p18"/>
            <p:cNvSpPr/>
            <p:nvPr/>
          </p:nvSpPr>
          <p:spPr>
            <a:xfrm>
              <a:off x="0" y="0"/>
              <a:ext cx="911288" cy="195674"/>
            </a:xfrm>
            <a:custGeom>
              <a:avLst/>
              <a:gdLst/>
              <a:ahLst/>
              <a:cxnLst/>
              <a:rect l="l" t="t" r="r" b="b"/>
              <a:pathLst>
                <a:path w="911288" h="195674" extrusionOk="0">
                  <a:moveTo>
                    <a:pt x="62926" y="0"/>
                  </a:moveTo>
                  <a:lnTo>
                    <a:pt x="848362" y="0"/>
                  </a:lnTo>
                  <a:cubicBezTo>
                    <a:pt x="865051" y="0"/>
                    <a:pt x="881056" y="6630"/>
                    <a:pt x="892857" y="18431"/>
                  </a:cubicBezTo>
                  <a:cubicBezTo>
                    <a:pt x="904658" y="30231"/>
                    <a:pt x="911288" y="46237"/>
                    <a:pt x="911288" y="62926"/>
                  </a:cubicBezTo>
                  <a:lnTo>
                    <a:pt x="911288" y="132748"/>
                  </a:lnTo>
                  <a:cubicBezTo>
                    <a:pt x="911288" y="149437"/>
                    <a:pt x="904658" y="165443"/>
                    <a:pt x="892857" y="177244"/>
                  </a:cubicBezTo>
                  <a:cubicBezTo>
                    <a:pt x="881056" y="189044"/>
                    <a:pt x="865051" y="195674"/>
                    <a:pt x="848362" y="195674"/>
                  </a:cubicBezTo>
                  <a:lnTo>
                    <a:pt x="62926" y="195674"/>
                  </a:lnTo>
                  <a:cubicBezTo>
                    <a:pt x="46237" y="195674"/>
                    <a:pt x="30231" y="189044"/>
                    <a:pt x="18431" y="177244"/>
                  </a:cubicBezTo>
                  <a:cubicBezTo>
                    <a:pt x="6630" y="165443"/>
                    <a:pt x="0" y="149437"/>
                    <a:pt x="0" y="132748"/>
                  </a:cubicBezTo>
                  <a:lnTo>
                    <a:pt x="0" y="62926"/>
                  </a:lnTo>
                  <a:cubicBezTo>
                    <a:pt x="0" y="46237"/>
                    <a:pt x="6630" y="30231"/>
                    <a:pt x="18431" y="18431"/>
                  </a:cubicBezTo>
                  <a:cubicBezTo>
                    <a:pt x="30231" y="6630"/>
                    <a:pt x="46237" y="0"/>
                    <a:pt x="62926" y="0"/>
                  </a:cubicBezTo>
                  <a:close/>
                </a:path>
              </a:pathLst>
            </a:custGeom>
            <a:solidFill>
              <a:srgbClr val="C4DCFF"/>
            </a:solidFill>
            <a:ln w="41875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00425" tIns="100425" rIns="100425" bIns="100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9" name="Google Shape;159;p18"/>
            <p:cNvSpPr txBox="1"/>
            <p:nvPr/>
          </p:nvSpPr>
          <p:spPr>
            <a:xfrm>
              <a:off x="0" y="-28575"/>
              <a:ext cx="911400" cy="22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5800" tIns="55800" rIns="55800" bIns="55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 b="1">
                  <a:solidFill>
                    <a:schemeClr val="dk1"/>
                  </a:solidFill>
                  <a:latin typeface="Calibri" panose="020F0502020204030204" pitchFamily="34" charset="0"/>
                  <a:ea typeface="Times New Roman"/>
                  <a:cs typeface="Calibri" panose="020F0502020204030204" pitchFamily="34" charset="0"/>
                  <a:sym typeface="Times New Roman"/>
                </a:rPr>
                <a:t>2.</a:t>
              </a:r>
              <a:endParaRPr sz="5000" b="1" i="0" u="none" strike="noStrike" cap="none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" grpId="0"/>
      <p:bldP spid="15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9"/>
          <p:cNvSpPr txBox="1"/>
          <p:nvPr/>
        </p:nvSpPr>
        <p:spPr>
          <a:xfrm>
            <a:off x="0" y="3429000"/>
            <a:ext cx="18288000" cy="2746200"/>
          </a:xfrm>
          <a:prstGeom prst="rect">
            <a:avLst/>
          </a:prstGeom>
          <a:solidFill>
            <a:srgbClr val="E4EFFF"/>
          </a:solidFill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40019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65" name="Google Shape;165;p19"/>
          <p:cNvSpPr txBox="1"/>
          <p:nvPr/>
        </p:nvSpPr>
        <p:spPr>
          <a:xfrm>
            <a:off x="5014164" y="2152400"/>
            <a:ext cx="16203900" cy="5416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40000"/>
              </a:lnSpc>
              <a:spcBef>
                <a:spcPts val="12000"/>
              </a:spcBef>
              <a:spcAft>
                <a:spcPts val="12000"/>
              </a:spcAft>
              <a:buNone/>
            </a:pPr>
            <a:r>
              <a:rPr lang="en-US" sz="100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LITERATURE REVIEW</a:t>
            </a:r>
            <a:endParaRPr sz="10000" b="1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66" name="Google Shape;166;p19"/>
          <p:cNvSpPr txBox="1"/>
          <p:nvPr/>
        </p:nvSpPr>
        <p:spPr>
          <a:xfrm>
            <a:off x="2260082" y="2465330"/>
            <a:ext cx="3000000" cy="4724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40000"/>
              </a:lnSpc>
              <a:spcBef>
                <a:spcPts val="9300"/>
              </a:spcBef>
              <a:spcAft>
                <a:spcPts val="9300"/>
              </a:spcAft>
              <a:buNone/>
            </a:pPr>
            <a:r>
              <a:rPr lang="en-US" sz="100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02</a:t>
            </a:r>
            <a:endParaRPr sz="10000" b="1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0"/>
          <p:cNvSpPr/>
          <p:nvPr/>
        </p:nvSpPr>
        <p:spPr>
          <a:xfrm>
            <a:off x="-2325203" y="-867407"/>
            <a:ext cx="4015232" cy="2883408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E4EFFF"/>
          </a:solidFill>
          <a:ln>
            <a:noFill/>
          </a:ln>
        </p:spPr>
        <p:txBody>
          <a:bodyPr spcFirstLastPara="1" wrap="square" lIns="55800" tIns="55800" rIns="55800" bIns="55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     </a:t>
            </a:r>
            <a:r>
              <a:rPr lang="en-US" sz="9000" b="1" dirty="0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02</a:t>
            </a:r>
            <a:endParaRPr sz="9000" b="1" dirty="0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sp>
        <p:nvSpPr>
          <p:cNvPr id="172" name="Google Shape;172;p20"/>
          <p:cNvSpPr txBox="1"/>
          <p:nvPr/>
        </p:nvSpPr>
        <p:spPr>
          <a:xfrm>
            <a:off x="5171325" y="-195732"/>
            <a:ext cx="10506300" cy="1292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3999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>
                <a:solidFill>
                  <a:srgbClr val="0D3B8A"/>
                </a:solidFill>
                <a:latin typeface="+mn-lt"/>
                <a:ea typeface="Times New Roman"/>
                <a:cs typeface="Calibri" panose="020F0502020204030204" pitchFamily="34" charset="0"/>
                <a:sym typeface="Times New Roman"/>
              </a:rPr>
              <a:t>Theoretical framework</a:t>
            </a:r>
            <a:endParaRPr sz="6000" dirty="0">
              <a:solidFill>
                <a:srgbClr val="0D3B8A"/>
              </a:solidFill>
              <a:latin typeface="+mn-lt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E5B31CA-8581-CA8B-5342-DEC19A330027}"/>
              </a:ext>
            </a:extLst>
          </p:cNvPr>
          <p:cNvGrpSpPr/>
          <p:nvPr/>
        </p:nvGrpSpPr>
        <p:grpSpPr>
          <a:xfrm>
            <a:off x="1280951" y="1364283"/>
            <a:ext cx="4636178" cy="696000"/>
            <a:chOff x="7341188" y="2094088"/>
            <a:chExt cx="4636178" cy="696000"/>
          </a:xfrm>
        </p:grpSpPr>
        <p:sp>
          <p:nvSpPr>
            <p:cNvPr id="173" name="Google Shape;173;p20"/>
            <p:cNvSpPr/>
            <p:nvPr/>
          </p:nvSpPr>
          <p:spPr>
            <a:xfrm>
              <a:off x="7341188" y="2138238"/>
              <a:ext cx="4636178" cy="607568"/>
            </a:xfrm>
            <a:custGeom>
              <a:avLst/>
              <a:gdLst/>
              <a:ahLst/>
              <a:cxnLst/>
              <a:rect l="l" t="t" r="r" b="b"/>
              <a:pathLst>
                <a:path w="911288" h="195674" extrusionOk="0">
                  <a:moveTo>
                    <a:pt x="62926" y="0"/>
                  </a:moveTo>
                  <a:lnTo>
                    <a:pt x="848362" y="0"/>
                  </a:lnTo>
                  <a:cubicBezTo>
                    <a:pt x="865051" y="0"/>
                    <a:pt x="881056" y="6630"/>
                    <a:pt x="892857" y="18431"/>
                  </a:cubicBezTo>
                  <a:cubicBezTo>
                    <a:pt x="904658" y="30231"/>
                    <a:pt x="911288" y="46237"/>
                    <a:pt x="911288" y="62926"/>
                  </a:cubicBezTo>
                  <a:lnTo>
                    <a:pt x="911288" y="132748"/>
                  </a:lnTo>
                  <a:cubicBezTo>
                    <a:pt x="911288" y="149437"/>
                    <a:pt x="904658" y="165443"/>
                    <a:pt x="892857" y="177244"/>
                  </a:cubicBezTo>
                  <a:cubicBezTo>
                    <a:pt x="881056" y="189044"/>
                    <a:pt x="865051" y="195674"/>
                    <a:pt x="848362" y="195674"/>
                  </a:cubicBezTo>
                  <a:lnTo>
                    <a:pt x="62926" y="195674"/>
                  </a:lnTo>
                  <a:cubicBezTo>
                    <a:pt x="46237" y="195674"/>
                    <a:pt x="30231" y="189044"/>
                    <a:pt x="18431" y="177244"/>
                  </a:cubicBezTo>
                  <a:cubicBezTo>
                    <a:pt x="6630" y="165443"/>
                    <a:pt x="0" y="149437"/>
                    <a:pt x="0" y="132748"/>
                  </a:cubicBezTo>
                  <a:lnTo>
                    <a:pt x="0" y="62926"/>
                  </a:lnTo>
                  <a:cubicBezTo>
                    <a:pt x="0" y="46237"/>
                    <a:pt x="6630" y="30231"/>
                    <a:pt x="18431" y="18431"/>
                  </a:cubicBezTo>
                  <a:cubicBezTo>
                    <a:pt x="30231" y="6630"/>
                    <a:pt x="46237" y="0"/>
                    <a:pt x="62926" y="0"/>
                  </a:cubicBezTo>
                  <a:close/>
                </a:path>
              </a:pathLst>
            </a:custGeom>
            <a:solidFill>
              <a:srgbClr val="C4DCFF"/>
            </a:solidFill>
            <a:ln w="38100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4" name="Google Shape;174;p20"/>
            <p:cNvSpPr txBox="1"/>
            <p:nvPr/>
          </p:nvSpPr>
          <p:spPr>
            <a:xfrm>
              <a:off x="7507835" y="2094088"/>
              <a:ext cx="4302900" cy="69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 dirty="0">
                  <a:solidFill>
                    <a:schemeClr val="dk1"/>
                  </a:solidFill>
                  <a:latin typeface="+mn-lt"/>
                  <a:ea typeface="Times New Roman"/>
                  <a:cs typeface="Calibri" panose="020F0502020204030204" pitchFamily="34" charset="0"/>
                  <a:sym typeface="Times New Roman"/>
                </a:rPr>
                <a:t>Translation Self-Efficacy</a:t>
              </a:r>
              <a:endParaRPr sz="2800" b="1" i="0" u="none" strike="noStrike" cap="none" dirty="0">
                <a:solidFill>
                  <a:schemeClr val="dk1"/>
                </a:solidFill>
                <a:latin typeface="+mn-lt"/>
                <a:ea typeface="Times New Roman"/>
                <a:cs typeface="Calibri" panose="020F0502020204030204" pitchFamily="34" charset="0"/>
                <a:sym typeface="Times New Roman"/>
              </a:endParaRPr>
            </a:p>
          </p:txBody>
        </p:sp>
      </p:grp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C5FDFB6-189A-DF76-1998-E4F3553357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149754"/>
              </p:ext>
            </p:extLst>
          </p:nvPr>
        </p:nvGraphicFramePr>
        <p:xfrm>
          <a:off x="290945" y="1096931"/>
          <a:ext cx="17664546" cy="8656670"/>
        </p:xfrm>
        <a:graphic>
          <a:graphicData uri="http://schemas.openxmlformats.org/drawingml/2006/table">
            <a:tbl>
              <a:tblPr firstRow="1" bandRow="1">
                <a:tableStyleId>{4D45D2EE-CD78-406A-B47F-006B88C890CE}</a:tableStyleId>
              </a:tblPr>
              <a:tblGrid>
                <a:gridCol w="5888182">
                  <a:extLst>
                    <a:ext uri="{9D8B030D-6E8A-4147-A177-3AD203B41FA5}">
                      <a16:colId xmlns:a16="http://schemas.microsoft.com/office/drawing/2014/main" val="568101360"/>
                    </a:ext>
                  </a:extLst>
                </a:gridCol>
                <a:gridCol w="5888182">
                  <a:extLst>
                    <a:ext uri="{9D8B030D-6E8A-4147-A177-3AD203B41FA5}">
                      <a16:colId xmlns:a16="http://schemas.microsoft.com/office/drawing/2014/main" val="2557413766"/>
                    </a:ext>
                  </a:extLst>
                </a:gridCol>
                <a:gridCol w="5888182">
                  <a:extLst>
                    <a:ext uri="{9D8B030D-6E8A-4147-A177-3AD203B41FA5}">
                      <a16:colId xmlns:a16="http://schemas.microsoft.com/office/drawing/2014/main" val="1522816468"/>
                    </a:ext>
                  </a:extLst>
                </a:gridCol>
              </a:tblGrid>
              <a:tr h="8656670">
                <a:tc>
                  <a:txBody>
                    <a:bodyPr/>
                    <a:lstStyle/>
                    <a:p>
                      <a:pPr algn="ctr"/>
                      <a:endParaRPr lang="en-VN" sz="3200" dirty="0"/>
                    </a:p>
                    <a:p>
                      <a:pPr algn="ctr"/>
                      <a:endParaRPr lang="en-VN" sz="3200" dirty="0"/>
                    </a:p>
                    <a:p>
                      <a:pPr algn="ctr"/>
                      <a:r>
                        <a:rPr lang="en-US" sz="3200" b="1" dirty="0"/>
                        <a:t>(Bandura, 1997)</a:t>
                      </a:r>
                    </a:p>
                    <a:p>
                      <a:pPr algn="ctr"/>
                      <a:endParaRPr lang="en-US" sz="3200" dirty="0"/>
                    </a:p>
                    <a:p>
                      <a:pPr algn="ctr"/>
                      <a:r>
                        <a:rPr lang="en-US" sz="3200" dirty="0"/>
                        <a:t>Self-belief in translation ability</a:t>
                      </a:r>
                    </a:p>
                    <a:p>
                      <a:pPr algn="ctr"/>
                      <a:r>
                        <a:rPr lang="en-US" sz="3200" dirty="0"/>
                        <a:t>↓</a:t>
                      </a:r>
                    </a:p>
                    <a:p>
                      <a:pPr algn="ctr"/>
                      <a:r>
                        <a:rPr lang="en-US" sz="3200" b="1" dirty="0"/>
                        <a:t>TSE-C (Yang et al., 2021)</a:t>
                      </a:r>
                    </a:p>
                    <a:p>
                      <a:pPr marL="457200" indent="-45720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3200" dirty="0"/>
                        <a:t>Internal Competence </a:t>
                      </a:r>
                    </a:p>
                    <a:p>
                      <a:pPr marL="457200" indent="-45720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3200" dirty="0"/>
                        <a:t>Psycho-physiological Competence </a:t>
                      </a:r>
                    </a:p>
                    <a:p>
                      <a:pPr marL="457200" indent="-457200" algn="ctr">
                        <a:buFont typeface="Arial" panose="020B0604020202020204" pitchFamily="34" charset="0"/>
                        <a:buChar char="•"/>
                      </a:pPr>
                      <a:r>
                        <a:rPr lang="en-US" sz="3200" dirty="0"/>
                        <a:t>External Competence</a:t>
                      </a:r>
                    </a:p>
                    <a:p>
                      <a:pPr algn="ctr"/>
                      <a:endParaRPr lang="en-VN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3200" dirty="0"/>
                    </a:p>
                    <a:p>
                      <a:pPr algn="ctr"/>
                      <a:endParaRPr lang="en-VN" sz="3200" dirty="0"/>
                    </a:p>
                    <a:p>
                      <a:pPr algn="ctr"/>
                      <a:r>
                        <a:rPr lang="en-US" sz="3200" b="1" dirty="0"/>
                        <a:t>Borg (2018)</a:t>
                      </a:r>
                    </a:p>
                    <a:p>
                      <a:pPr algn="ctr"/>
                      <a:endParaRPr lang="en-US" sz="3200" b="1" dirty="0"/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3200" dirty="0"/>
                        <a:t>Pre-Drafting 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3200" dirty="0"/>
                        <a:t>Drafting 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3200" dirty="0"/>
                        <a:t>Fine-tuning 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3200" dirty="0"/>
                        <a:t>Polishing </a:t>
                      </a:r>
                    </a:p>
                    <a:p>
                      <a:pPr marL="457200" indent="-457200">
                        <a:buFont typeface="Arial" panose="020B0604020202020204" pitchFamily="34" charset="0"/>
                        <a:buChar char="•"/>
                      </a:pPr>
                      <a:r>
                        <a:rPr lang="en-US" sz="3200" dirty="0"/>
                        <a:t>Proofreading</a:t>
                      </a:r>
                    </a:p>
                    <a:p>
                      <a:pPr algn="ctr"/>
                      <a:r>
                        <a:rPr lang="en-US" sz="3200" dirty="0"/>
                        <a:t>↓</a:t>
                      </a:r>
                    </a:p>
                    <a:p>
                      <a:pPr algn="ctr"/>
                      <a:endParaRPr lang="en-VN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VN" sz="3200" dirty="0"/>
                    </a:p>
                    <a:p>
                      <a:pPr algn="ctr"/>
                      <a:endParaRPr lang="en-VN" sz="3200" dirty="0"/>
                    </a:p>
                    <a:p>
                      <a:pPr algn="ctr"/>
                      <a:r>
                        <a:rPr lang="en-US" sz="3200" b="1" dirty="0"/>
                        <a:t>(Rowland, 2023)</a:t>
                      </a:r>
                    </a:p>
                    <a:p>
                      <a:endParaRPr lang="en-US" sz="3200" dirty="0"/>
                    </a:p>
                    <a:p>
                      <a:endParaRPr lang="en-US" sz="3200" dirty="0"/>
                    </a:p>
                    <a:p>
                      <a:pPr algn="ctr"/>
                      <a:r>
                        <a:rPr lang="en-US" sz="3200" b="1" dirty="0"/>
                        <a:t>Human-led</a:t>
                      </a:r>
                    </a:p>
                    <a:p>
                      <a:pPr algn="ctr"/>
                      <a:r>
                        <a:rPr lang="en-US" sz="3200" b="1" dirty="0"/>
                        <a:t>↓</a:t>
                      </a:r>
                    </a:p>
                    <a:p>
                      <a:pPr algn="ctr"/>
                      <a:r>
                        <a:rPr lang="en-US" sz="3200" b="1" dirty="0"/>
                        <a:t>Human–AI Collaboration</a:t>
                      </a:r>
                    </a:p>
                    <a:p>
                      <a:pPr algn="ctr"/>
                      <a:r>
                        <a:rPr lang="en-US" sz="3200" b="1" dirty="0"/>
                        <a:t>↓</a:t>
                      </a:r>
                    </a:p>
                    <a:p>
                      <a:pPr algn="ctr"/>
                      <a:r>
                        <a:rPr lang="en-US" sz="3200" b="1" dirty="0"/>
                        <a:t>AI-led</a:t>
                      </a:r>
                    </a:p>
                    <a:p>
                      <a:pPr algn="ctr"/>
                      <a:endParaRPr lang="en-VN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8733786"/>
                  </a:ext>
                </a:extLst>
              </a:tr>
            </a:tbl>
          </a:graphicData>
        </a:graphic>
      </p:graphicFrame>
      <p:grpSp>
        <p:nvGrpSpPr>
          <p:cNvPr id="7" name="Group 6">
            <a:extLst>
              <a:ext uri="{FF2B5EF4-FFF2-40B4-BE49-F238E27FC236}">
                <a16:creationId xmlns:a16="http://schemas.microsoft.com/office/drawing/2014/main" id="{F5A89F38-1802-A7D8-BDB4-EED6C01C7CEB}"/>
              </a:ext>
            </a:extLst>
          </p:cNvPr>
          <p:cNvGrpSpPr/>
          <p:nvPr/>
        </p:nvGrpSpPr>
        <p:grpSpPr>
          <a:xfrm>
            <a:off x="6614951" y="1330313"/>
            <a:ext cx="4636178" cy="696000"/>
            <a:chOff x="7341188" y="2094088"/>
            <a:chExt cx="4636178" cy="696000"/>
          </a:xfrm>
        </p:grpSpPr>
        <p:sp>
          <p:nvSpPr>
            <p:cNvPr id="10" name="Google Shape;173;p20">
              <a:extLst>
                <a:ext uri="{FF2B5EF4-FFF2-40B4-BE49-F238E27FC236}">
                  <a16:creationId xmlns:a16="http://schemas.microsoft.com/office/drawing/2014/main" id="{F207FF28-EAEB-F525-6BE5-4CC245474A43}"/>
                </a:ext>
              </a:extLst>
            </p:cNvPr>
            <p:cNvSpPr/>
            <p:nvPr/>
          </p:nvSpPr>
          <p:spPr>
            <a:xfrm>
              <a:off x="7341188" y="2138238"/>
              <a:ext cx="4636178" cy="607568"/>
            </a:xfrm>
            <a:custGeom>
              <a:avLst/>
              <a:gdLst/>
              <a:ahLst/>
              <a:cxnLst/>
              <a:rect l="l" t="t" r="r" b="b"/>
              <a:pathLst>
                <a:path w="911288" h="195674" extrusionOk="0">
                  <a:moveTo>
                    <a:pt x="62926" y="0"/>
                  </a:moveTo>
                  <a:lnTo>
                    <a:pt x="848362" y="0"/>
                  </a:lnTo>
                  <a:cubicBezTo>
                    <a:pt x="865051" y="0"/>
                    <a:pt x="881056" y="6630"/>
                    <a:pt x="892857" y="18431"/>
                  </a:cubicBezTo>
                  <a:cubicBezTo>
                    <a:pt x="904658" y="30231"/>
                    <a:pt x="911288" y="46237"/>
                    <a:pt x="911288" y="62926"/>
                  </a:cubicBezTo>
                  <a:lnTo>
                    <a:pt x="911288" y="132748"/>
                  </a:lnTo>
                  <a:cubicBezTo>
                    <a:pt x="911288" y="149437"/>
                    <a:pt x="904658" y="165443"/>
                    <a:pt x="892857" y="177244"/>
                  </a:cubicBezTo>
                  <a:cubicBezTo>
                    <a:pt x="881056" y="189044"/>
                    <a:pt x="865051" y="195674"/>
                    <a:pt x="848362" y="195674"/>
                  </a:cubicBezTo>
                  <a:lnTo>
                    <a:pt x="62926" y="195674"/>
                  </a:lnTo>
                  <a:cubicBezTo>
                    <a:pt x="46237" y="195674"/>
                    <a:pt x="30231" y="189044"/>
                    <a:pt x="18431" y="177244"/>
                  </a:cubicBezTo>
                  <a:cubicBezTo>
                    <a:pt x="6630" y="165443"/>
                    <a:pt x="0" y="149437"/>
                    <a:pt x="0" y="132748"/>
                  </a:cubicBezTo>
                  <a:lnTo>
                    <a:pt x="0" y="62926"/>
                  </a:lnTo>
                  <a:cubicBezTo>
                    <a:pt x="0" y="46237"/>
                    <a:pt x="6630" y="30231"/>
                    <a:pt x="18431" y="18431"/>
                  </a:cubicBezTo>
                  <a:cubicBezTo>
                    <a:pt x="30231" y="6630"/>
                    <a:pt x="46237" y="0"/>
                    <a:pt x="62926" y="0"/>
                  </a:cubicBezTo>
                  <a:close/>
                </a:path>
              </a:pathLst>
            </a:custGeom>
            <a:solidFill>
              <a:srgbClr val="C4DCFF"/>
            </a:solidFill>
            <a:ln w="38100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3" name="Google Shape;174;p20">
              <a:extLst>
                <a:ext uri="{FF2B5EF4-FFF2-40B4-BE49-F238E27FC236}">
                  <a16:creationId xmlns:a16="http://schemas.microsoft.com/office/drawing/2014/main" id="{A78A731D-3EA1-BCA3-D1D9-527AC197492B}"/>
                </a:ext>
              </a:extLst>
            </p:cNvPr>
            <p:cNvSpPr txBox="1"/>
            <p:nvPr/>
          </p:nvSpPr>
          <p:spPr>
            <a:xfrm>
              <a:off x="7507835" y="2094088"/>
              <a:ext cx="4302900" cy="69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800" b="1" dirty="0">
                  <a:solidFill>
                    <a:schemeClr val="dk1"/>
                  </a:solidFill>
                  <a:latin typeface="+mn-lt"/>
                  <a:ea typeface="Times New Roman"/>
                  <a:cs typeface="Calibri" panose="020F0502020204030204" pitchFamily="34" charset="0"/>
                  <a:sym typeface="Times New Roman"/>
                </a:rPr>
                <a:t>Translation Process</a:t>
              </a:r>
              <a:endParaRPr sz="2800" b="1" i="0" u="none" strike="noStrike" cap="none" dirty="0">
                <a:solidFill>
                  <a:schemeClr val="dk1"/>
                </a:solidFill>
                <a:latin typeface="+mn-lt"/>
                <a:ea typeface="Times New Roman"/>
                <a:cs typeface="Calibri" panose="020F0502020204030204" pitchFamily="34" charset="0"/>
                <a:sym typeface="Times New Roman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068AA70-40F2-157A-B460-CAB49FF86EE0}"/>
              </a:ext>
            </a:extLst>
          </p:cNvPr>
          <p:cNvGrpSpPr/>
          <p:nvPr/>
        </p:nvGrpSpPr>
        <p:grpSpPr>
          <a:xfrm>
            <a:off x="12801774" y="1286031"/>
            <a:ext cx="4636178" cy="696000"/>
            <a:chOff x="7341188" y="2094088"/>
            <a:chExt cx="4636178" cy="696000"/>
          </a:xfrm>
        </p:grpSpPr>
        <p:sp>
          <p:nvSpPr>
            <p:cNvPr id="15" name="Google Shape;173;p20">
              <a:extLst>
                <a:ext uri="{FF2B5EF4-FFF2-40B4-BE49-F238E27FC236}">
                  <a16:creationId xmlns:a16="http://schemas.microsoft.com/office/drawing/2014/main" id="{E098E86C-3B1A-E842-15B3-5995417AEB59}"/>
                </a:ext>
              </a:extLst>
            </p:cNvPr>
            <p:cNvSpPr/>
            <p:nvPr/>
          </p:nvSpPr>
          <p:spPr>
            <a:xfrm>
              <a:off x="7341188" y="2138238"/>
              <a:ext cx="4636178" cy="607568"/>
            </a:xfrm>
            <a:custGeom>
              <a:avLst/>
              <a:gdLst/>
              <a:ahLst/>
              <a:cxnLst/>
              <a:rect l="l" t="t" r="r" b="b"/>
              <a:pathLst>
                <a:path w="911288" h="195674" extrusionOk="0">
                  <a:moveTo>
                    <a:pt x="62926" y="0"/>
                  </a:moveTo>
                  <a:lnTo>
                    <a:pt x="848362" y="0"/>
                  </a:lnTo>
                  <a:cubicBezTo>
                    <a:pt x="865051" y="0"/>
                    <a:pt x="881056" y="6630"/>
                    <a:pt x="892857" y="18431"/>
                  </a:cubicBezTo>
                  <a:cubicBezTo>
                    <a:pt x="904658" y="30231"/>
                    <a:pt x="911288" y="46237"/>
                    <a:pt x="911288" y="62926"/>
                  </a:cubicBezTo>
                  <a:lnTo>
                    <a:pt x="911288" y="132748"/>
                  </a:lnTo>
                  <a:cubicBezTo>
                    <a:pt x="911288" y="149437"/>
                    <a:pt x="904658" y="165443"/>
                    <a:pt x="892857" y="177244"/>
                  </a:cubicBezTo>
                  <a:cubicBezTo>
                    <a:pt x="881056" y="189044"/>
                    <a:pt x="865051" y="195674"/>
                    <a:pt x="848362" y="195674"/>
                  </a:cubicBezTo>
                  <a:lnTo>
                    <a:pt x="62926" y="195674"/>
                  </a:lnTo>
                  <a:cubicBezTo>
                    <a:pt x="46237" y="195674"/>
                    <a:pt x="30231" y="189044"/>
                    <a:pt x="18431" y="177244"/>
                  </a:cubicBezTo>
                  <a:cubicBezTo>
                    <a:pt x="6630" y="165443"/>
                    <a:pt x="0" y="149437"/>
                    <a:pt x="0" y="132748"/>
                  </a:cubicBezTo>
                  <a:lnTo>
                    <a:pt x="0" y="62926"/>
                  </a:lnTo>
                  <a:cubicBezTo>
                    <a:pt x="0" y="46237"/>
                    <a:pt x="6630" y="30231"/>
                    <a:pt x="18431" y="18431"/>
                  </a:cubicBezTo>
                  <a:cubicBezTo>
                    <a:pt x="30231" y="6630"/>
                    <a:pt x="46237" y="0"/>
                    <a:pt x="62926" y="0"/>
                  </a:cubicBezTo>
                  <a:close/>
                </a:path>
              </a:pathLst>
            </a:custGeom>
            <a:solidFill>
              <a:srgbClr val="C4DCFF"/>
            </a:solidFill>
            <a:ln w="38100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6" name="Google Shape;174;p20">
              <a:extLst>
                <a:ext uri="{FF2B5EF4-FFF2-40B4-BE49-F238E27FC236}">
                  <a16:creationId xmlns:a16="http://schemas.microsoft.com/office/drawing/2014/main" id="{3AEEC865-AF12-4AA7-7E48-9AA5F122E0B0}"/>
                </a:ext>
              </a:extLst>
            </p:cNvPr>
            <p:cNvSpPr txBox="1"/>
            <p:nvPr/>
          </p:nvSpPr>
          <p:spPr>
            <a:xfrm>
              <a:off x="7507835" y="2094088"/>
              <a:ext cx="4302900" cy="696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VN" sz="2800" b="1" i="0" u="none" strike="noStrike" cap="none" dirty="0">
                  <a:solidFill>
                    <a:schemeClr val="dk1"/>
                  </a:solidFill>
                  <a:latin typeface="+mn-lt"/>
                  <a:ea typeface="Times New Roman"/>
                  <a:cs typeface="Calibri" panose="020F0502020204030204" pitchFamily="34" charset="0"/>
                  <a:sym typeface="Times New Roman"/>
                </a:rPr>
                <a:t>Human-AI Continuum</a:t>
              </a:r>
              <a:endParaRPr sz="2800" b="1" i="0" u="none" strike="noStrike" cap="none" dirty="0">
                <a:solidFill>
                  <a:schemeClr val="dk1"/>
                </a:solidFill>
                <a:latin typeface="+mn-lt"/>
                <a:ea typeface="Times New Roman"/>
                <a:cs typeface="Calibri" panose="020F0502020204030204" pitchFamily="34" charset="0"/>
                <a:sym typeface="Times New Roman"/>
              </a:endParaRP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94F8E5DB-CA00-5F98-67C1-24349191A7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7129" y="6040997"/>
            <a:ext cx="6364920" cy="237563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1"/>
          <p:cNvSpPr/>
          <p:nvPr/>
        </p:nvSpPr>
        <p:spPr>
          <a:xfrm>
            <a:off x="-1863207" y="-548896"/>
            <a:ext cx="4015232" cy="2883408"/>
          </a:xfrm>
          <a:custGeom>
            <a:avLst/>
            <a:gdLst/>
            <a:ahLst/>
            <a:cxnLst/>
            <a:rect l="l" t="t" r="r" b="b"/>
            <a:pathLst>
              <a:path w="812800" h="812800" extrusionOk="0">
                <a:moveTo>
                  <a:pt x="406400" y="0"/>
                </a:moveTo>
                <a:cubicBezTo>
                  <a:pt x="181951" y="0"/>
                  <a:pt x="0" y="181951"/>
                  <a:pt x="0" y="406400"/>
                </a:cubicBezTo>
                <a:cubicBezTo>
                  <a:pt x="0" y="630849"/>
                  <a:pt x="181951" y="812800"/>
                  <a:pt x="406400" y="812800"/>
                </a:cubicBezTo>
                <a:cubicBezTo>
                  <a:pt x="630849" y="812800"/>
                  <a:pt x="812800" y="630849"/>
                  <a:pt x="812800" y="406400"/>
                </a:cubicBezTo>
                <a:cubicBezTo>
                  <a:pt x="812800" y="181951"/>
                  <a:pt x="630849" y="0"/>
                  <a:pt x="406400" y="0"/>
                </a:cubicBezTo>
                <a:close/>
              </a:path>
            </a:pathLst>
          </a:custGeom>
          <a:solidFill>
            <a:srgbClr val="E4EFFF"/>
          </a:solidFill>
          <a:ln>
            <a:noFill/>
          </a:ln>
        </p:spPr>
        <p:txBody>
          <a:bodyPr spcFirstLastPara="1" wrap="square" lIns="55800" tIns="55800" rIns="55800" bIns="558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      </a:t>
            </a:r>
            <a:r>
              <a:rPr lang="en-US" sz="9000" b="1">
                <a:solidFill>
                  <a:srgbClr val="0D3B8A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02</a:t>
            </a:r>
            <a:endParaRPr sz="9000" b="1">
              <a:solidFill>
                <a:srgbClr val="0D3B8A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  <a:sym typeface="Times New Roman"/>
            </a:endParaRPr>
          </a:p>
        </p:txBody>
      </p:sp>
      <p:grpSp>
        <p:nvGrpSpPr>
          <p:cNvPr id="189" name="Google Shape;189;p21"/>
          <p:cNvGrpSpPr/>
          <p:nvPr/>
        </p:nvGrpSpPr>
        <p:grpSpPr>
          <a:xfrm>
            <a:off x="3912953" y="544690"/>
            <a:ext cx="11662610" cy="696235"/>
            <a:chOff x="7507822" y="2094098"/>
            <a:chExt cx="5390721" cy="696235"/>
          </a:xfrm>
        </p:grpSpPr>
        <p:sp>
          <p:nvSpPr>
            <p:cNvPr id="190" name="Google Shape;190;p21"/>
            <p:cNvSpPr/>
            <p:nvPr/>
          </p:nvSpPr>
          <p:spPr>
            <a:xfrm>
              <a:off x="7508275" y="2138250"/>
              <a:ext cx="5390269" cy="652084"/>
            </a:xfrm>
            <a:custGeom>
              <a:avLst/>
              <a:gdLst/>
              <a:ahLst/>
              <a:cxnLst/>
              <a:rect l="l" t="t" r="r" b="b"/>
              <a:pathLst>
                <a:path w="911288" h="195674" extrusionOk="0">
                  <a:moveTo>
                    <a:pt x="62926" y="0"/>
                  </a:moveTo>
                  <a:lnTo>
                    <a:pt x="848362" y="0"/>
                  </a:lnTo>
                  <a:cubicBezTo>
                    <a:pt x="865051" y="0"/>
                    <a:pt x="881056" y="6630"/>
                    <a:pt x="892857" y="18431"/>
                  </a:cubicBezTo>
                  <a:cubicBezTo>
                    <a:pt x="904658" y="30231"/>
                    <a:pt x="911288" y="46237"/>
                    <a:pt x="911288" y="62926"/>
                  </a:cubicBezTo>
                  <a:lnTo>
                    <a:pt x="911288" y="132748"/>
                  </a:lnTo>
                  <a:cubicBezTo>
                    <a:pt x="911288" y="149437"/>
                    <a:pt x="904658" y="165443"/>
                    <a:pt x="892857" y="177244"/>
                  </a:cubicBezTo>
                  <a:cubicBezTo>
                    <a:pt x="881056" y="189044"/>
                    <a:pt x="865051" y="195674"/>
                    <a:pt x="848362" y="195674"/>
                  </a:cubicBezTo>
                  <a:lnTo>
                    <a:pt x="62926" y="195674"/>
                  </a:lnTo>
                  <a:cubicBezTo>
                    <a:pt x="46237" y="195674"/>
                    <a:pt x="30231" y="189044"/>
                    <a:pt x="18431" y="177244"/>
                  </a:cubicBezTo>
                  <a:cubicBezTo>
                    <a:pt x="6630" y="165443"/>
                    <a:pt x="0" y="149437"/>
                    <a:pt x="0" y="132748"/>
                  </a:cubicBezTo>
                  <a:lnTo>
                    <a:pt x="0" y="62926"/>
                  </a:lnTo>
                  <a:cubicBezTo>
                    <a:pt x="0" y="46237"/>
                    <a:pt x="6630" y="30231"/>
                    <a:pt x="18431" y="18431"/>
                  </a:cubicBezTo>
                  <a:cubicBezTo>
                    <a:pt x="30231" y="6630"/>
                    <a:pt x="46237" y="0"/>
                    <a:pt x="62926" y="0"/>
                  </a:cubicBezTo>
                  <a:close/>
                </a:path>
              </a:pathLst>
            </a:custGeom>
            <a:solidFill>
              <a:srgbClr val="C4DCFF"/>
            </a:solidFill>
            <a:ln w="38100" cap="rnd" cmpd="sng">
              <a:solidFill>
                <a:srgbClr val="7AB3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1" name="Google Shape;191;p21"/>
            <p:cNvSpPr txBox="1"/>
            <p:nvPr/>
          </p:nvSpPr>
          <p:spPr>
            <a:xfrm>
              <a:off x="7507822" y="2094098"/>
              <a:ext cx="5389500" cy="652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4772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vi-VN" sz="4000" b="1" i="0" u="none" strike="noStrike" cap="none" dirty="0">
                  <a:solidFill>
                    <a:schemeClr val="dk1"/>
                  </a:solidFill>
                  <a:latin typeface="Calibri" panose="020F0502020204030204" pitchFamily="34" charset="0"/>
                  <a:ea typeface="Times New Roman"/>
                  <a:cs typeface="Calibri" panose="020F0502020204030204" pitchFamily="34" charset="0"/>
                  <a:sym typeface="Times New Roman"/>
                </a:rPr>
                <a:t>CONCEPTUAL FRAMEWORK</a:t>
              </a:r>
              <a:endParaRPr sz="4000" b="1" i="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1318074B-0FC8-F986-4B7D-61485D04C3B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645378" y="1924050"/>
            <a:ext cx="8634600" cy="77741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738E23C-C628-D269-CF29-1660FE5D6BF6}"/>
              </a:ext>
            </a:extLst>
          </p:cNvPr>
          <p:cNvSpPr txBox="1"/>
          <p:nvPr/>
        </p:nvSpPr>
        <p:spPr>
          <a:xfrm>
            <a:off x="10494217" y="3844636"/>
            <a:ext cx="779378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VN" sz="3000" dirty="0">
                <a:latin typeface="+mn-lt"/>
              </a:rPr>
              <a:t>Combination of </a:t>
            </a:r>
            <a:r>
              <a:rPr lang="en-US" sz="3000" b="1" dirty="0">
                <a:solidFill>
                  <a:srgbClr val="FF0000"/>
                </a:solidFill>
                <a:effectLst/>
                <a:latin typeface="+mn-lt"/>
              </a:rPr>
              <a:t>The Rowland’s (2023) Human-AI continuum </a:t>
            </a:r>
            <a:r>
              <a:rPr lang="en-US" sz="3000" dirty="0">
                <a:effectLst/>
                <a:latin typeface="+mn-lt"/>
              </a:rPr>
              <a:t>and </a:t>
            </a:r>
            <a:r>
              <a:rPr lang="en-US" sz="3000" b="1" dirty="0">
                <a:solidFill>
                  <a:srgbClr val="FF0000"/>
                </a:solidFill>
                <a:effectLst/>
                <a:latin typeface="+mn-lt"/>
              </a:rPr>
              <a:t>Borg’s (2018) translating process</a:t>
            </a:r>
          </a:p>
          <a:p>
            <a:endParaRPr lang="en-US" sz="3000" dirty="0">
              <a:effectLst/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b="1" dirty="0">
                <a:solidFill>
                  <a:srgbClr val="FF0000"/>
                </a:solidFill>
                <a:latin typeface="+mn-lt"/>
              </a:rPr>
              <a:t>S</a:t>
            </a:r>
            <a:r>
              <a:rPr lang="en-US" sz="3000" b="1" dirty="0">
                <a:solidFill>
                  <a:srgbClr val="FF0000"/>
                </a:solidFill>
                <a:effectLst/>
                <a:latin typeface="+mn-lt"/>
              </a:rPr>
              <a:t>even levels</a:t>
            </a:r>
            <a:r>
              <a:rPr lang="en-US" sz="3000" dirty="0">
                <a:effectLst/>
                <a:latin typeface="+mn-lt"/>
              </a:rPr>
              <a:t> were adopted to represent different patterns of students’ </a:t>
            </a:r>
            <a:r>
              <a:rPr lang="en-US" sz="3000" dirty="0" err="1">
                <a:effectLst/>
                <a:latin typeface="+mn-lt"/>
              </a:rPr>
              <a:t>ChatGPT</a:t>
            </a:r>
            <a:r>
              <a:rPr lang="en-US" sz="3000" dirty="0">
                <a:effectLst/>
                <a:latin typeface="+mn-lt"/>
              </a:rPr>
              <a:t> usage: </a:t>
            </a:r>
            <a:r>
              <a:rPr lang="en-US" sz="3000" b="1" dirty="0">
                <a:solidFill>
                  <a:srgbClr val="FF0000"/>
                </a:solidFill>
                <a:effectLst/>
                <a:latin typeface="+mn-lt"/>
              </a:rPr>
              <a:t>from 1 to 7 </a:t>
            </a:r>
          </a:p>
        </p:txBody>
      </p:sp>
    </p:spTree>
    <p:extLst>
      <p:ext uri="{BB962C8B-B14F-4D97-AF65-F5344CB8AC3E}">
        <p14:creationId xmlns:p14="http://schemas.microsoft.com/office/powerpoint/2010/main" val="4007140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17844</TotalTime>
  <Words>1992</Words>
  <Application>Microsoft Macintosh PowerPoint</Application>
  <PresentationFormat>Custom</PresentationFormat>
  <Paragraphs>231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Nguyen Thi Ngoc Chau</cp:lastModifiedBy>
  <cp:revision>12</cp:revision>
  <dcterms:modified xsi:type="dcterms:W3CDTF">2026-07-30T23:27:12Z</dcterms:modified>
</cp:coreProperties>
</file>