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6" r:id="rId2"/>
    <p:sldId id="278" r:id="rId3"/>
    <p:sldId id="258" r:id="rId4"/>
    <p:sldId id="259" r:id="rId5"/>
    <p:sldId id="260" r:id="rId6"/>
    <p:sldId id="261" r:id="rId7"/>
    <p:sldId id="262" r:id="rId8"/>
    <p:sldId id="263" r:id="rId9"/>
    <p:sldId id="279" r:id="rId10"/>
    <p:sldId id="265" r:id="rId11"/>
    <p:sldId id="266" r:id="rId12"/>
    <p:sldId id="267" r:id="rId13"/>
    <p:sldId id="271" r:id="rId14"/>
    <p:sldId id="272" r:id="rId15"/>
    <p:sldId id="273" r:id="rId16"/>
    <p:sldId id="274" r:id="rId17"/>
    <p:sldId id="275" r:id="rId18"/>
    <p:sldId id="276" r:id="rId19"/>
    <p:sldId id="277" r:id="rId20"/>
    <p:sldId id="280" r:id="rId21"/>
  </p:sldIdLst>
  <p:sldSz cx="12192000" cy="6858000"/>
  <p:notesSz cx="6858000" cy="9144000"/>
  <p:embeddedFontLst>
    <p:embeddedFont>
      <p:font typeface="Montserrat" pitchFamily="2" charset="77"/>
      <p:regular r:id="rId23"/>
      <p:bold r:id="rId24"/>
      <p:italic r:id="rId25"/>
      <p:boldItalic r:id="rId26"/>
    </p:embeddedFont>
    <p:embeddedFont>
      <p:font typeface="Roboto" panose="020000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07ED"/>
    <a:srgbClr val="0A2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2D5CB2-CCC0-4D4C-BAA2-E9E7AD8AB3E6}">
  <a:tblStyle styleId="{DC2D5CB2-CCC0-4D4C-BAA2-E9E7AD8AB3E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000" autoAdjust="0"/>
    <p:restoredTop sz="55215"/>
  </p:normalViewPr>
  <p:slideViewPr>
    <p:cSldViewPr snapToGrid="0">
      <p:cViewPr varScale="1">
        <p:scale>
          <a:sx n="54" d="100"/>
          <a:sy n="54" d="100"/>
        </p:scale>
        <p:origin x="880" y="2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rPr>
              <a:t>Good morning, everyone. Thank you for attending this presentation. My name is Thanh Vinh Chau, and I am a Ph.D. student at Ho Chi Minh City Open University, Vietnam.</a:t>
            </a:r>
          </a:p>
          <a:p>
            <a:pPr algn="l"/>
            <a:r>
              <a:rPr lang="en-US" b="0" i="0" u="none" strike="noStrike" dirty="0">
                <a:solidFill>
                  <a:srgbClr val="000000"/>
                </a:solidFill>
                <a:effectLst/>
              </a:rPr>
              <a:t>Today, I will present our research paper entitled "Theory as a lens through which to examine teachers' implementation of competency-based English teaching programs”. This paper is one part of the literature review for my dissertation.</a:t>
            </a:r>
            <a:endParaRPr lang="en-VN" dirty="0"/>
          </a:p>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1" i="0" u="none" strike="noStrike" dirty="0">
                <a:solidFill>
                  <a:srgbClr val="000000"/>
                </a:solidFill>
                <a:effectLst/>
              </a:rPr>
              <a:t>Another important point is that all the elements in the activity system are connected.</a:t>
            </a:r>
            <a:r>
              <a:rPr lang="en-US" b="0" i="0" u="none" strike="noStrike" dirty="0">
                <a:solidFill>
                  <a:srgbClr val="000000"/>
                </a:solidFill>
                <a:effectLst/>
              </a:rPr>
              <a:t> They don't work independently.</a:t>
            </a:r>
          </a:p>
          <a:p>
            <a:pPr algn="l"/>
            <a:r>
              <a:rPr lang="en-US" b="1" i="0" u="none" strike="noStrike" dirty="0">
                <a:solidFill>
                  <a:srgbClr val="000000"/>
                </a:solidFill>
                <a:effectLst/>
              </a:rPr>
              <a:t>First, </a:t>
            </a:r>
            <a:r>
              <a:rPr lang="en-US" b="0" i="0" u="none" strike="noStrike" dirty="0">
                <a:solidFill>
                  <a:srgbClr val="000000"/>
                </a:solidFill>
                <a:effectLst/>
              </a:rPr>
              <a:t>tools such as textbooks or technology help teachers make instructional decisions. </a:t>
            </a:r>
            <a:r>
              <a:rPr lang="en-US" b="1" i="0" u="none" strike="noStrike" dirty="0">
                <a:solidFill>
                  <a:srgbClr val="000000"/>
                </a:solidFill>
                <a:effectLst/>
              </a:rPr>
              <a:t>However, teachers do not simply follow the policy.</a:t>
            </a:r>
            <a:r>
              <a:rPr lang="en-US" b="0" i="0" u="none" strike="noStrike" dirty="0">
                <a:solidFill>
                  <a:srgbClr val="000000"/>
                </a:solidFill>
                <a:effectLst/>
              </a:rPr>
              <a:t> They actively interpret and adapt it to their own teaching context.</a:t>
            </a:r>
          </a:p>
          <a:p>
            <a:pPr algn="l"/>
            <a:r>
              <a:rPr lang="en-US" b="1" i="0" u="none" strike="noStrike" dirty="0">
                <a:solidFill>
                  <a:srgbClr val="000000"/>
                </a:solidFill>
                <a:effectLst/>
              </a:rPr>
              <a:t>At the same time,</a:t>
            </a:r>
            <a:r>
              <a:rPr lang="en-US" b="0" i="0" u="none" strike="noStrike" dirty="0">
                <a:solidFill>
                  <a:srgbClr val="000000"/>
                </a:solidFill>
                <a:effectLst/>
              </a:rPr>
              <a:t> rules, especially examination pressure, often shift the focus from developing communicative competence to teaching grammar for exams.</a:t>
            </a:r>
          </a:p>
          <a:p>
            <a:pPr algn="l"/>
            <a:r>
              <a:rPr lang="en-US" b="1" i="0" u="none" strike="noStrike" dirty="0">
                <a:solidFill>
                  <a:srgbClr val="000000"/>
                </a:solidFill>
                <a:effectLst/>
              </a:rPr>
              <a:t>Finally,</a:t>
            </a:r>
            <a:r>
              <a:rPr lang="en-US" b="0" i="0" u="none" strike="noStrike" dirty="0">
                <a:solidFill>
                  <a:srgbClr val="000000"/>
                </a:solidFill>
                <a:effectLst/>
              </a:rPr>
              <a:t> support from colleagues and school leaders also plays an important role. The more support teachers receive, the more effectively they can enact the curriculum.</a:t>
            </a:r>
          </a:p>
          <a:p>
            <a:pPr algn="l"/>
            <a:r>
              <a:rPr lang="en-US" b="1" i="0" u="none" strike="noStrike" dirty="0">
                <a:solidFill>
                  <a:srgbClr val="000000"/>
                </a:solidFill>
                <a:effectLst/>
              </a:rPr>
              <a:t>So, teacher agency is not only about individual ability.</a:t>
            </a:r>
            <a:r>
              <a:rPr lang="en-US" b="0" i="0" u="none" strike="noStrike" dirty="0">
                <a:solidFill>
                  <a:srgbClr val="000000"/>
                </a:solidFill>
                <a:effectLst/>
              </a:rPr>
              <a:t> It is also shaped by the school and the wider educational context.</a:t>
            </a:r>
          </a:p>
          <a:p>
            <a:pPr marL="0" lvl="0" indent="0" algn="l" rtl="0">
              <a:spcBef>
                <a:spcPts val="0"/>
              </a:spcBef>
              <a:spcAft>
                <a:spcPts val="0"/>
              </a:spcAft>
              <a:buNone/>
            </a:pPr>
            <a:r>
              <a:rPr lang="en-US" b="1" dirty="0"/>
              <a:t>1. Everything is connected. 2. Tools</a:t>
            </a:r>
            <a:r>
              <a:rPr lang="en-US" dirty="0"/>
              <a:t> → help teachers → teachers </a:t>
            </a:r>
            <a:r>
              <a:rPr lang="en-US" b="1" dirty="0"/>
              <a:t>interpret</a:t>
            </a:r>
            <a:r>
              <a:rPr lang="en-US" dirty="0"/>
              <a:t>, not just implement. 3. </a:t>
            </a:r>
            <a:r>
              <a:rPr lang="en-US" b="1" dirty="0"/>
              <a:t>Rules</a:t>
            </a:r>
            <a:r>
              <a:rPr lang="en-US" dirty="0"/>
              <a:t> → exam pressure → grammar instead of communication. 4. </a:t>
            </a:r>
            <a:r>
              <a:rPr lang="en-US" b="1" dirty="0"/>
              <a:t>Community</a:t>
            </a:r>
            <a:r>
              <a:rPr lang="en-US" dirty="0"/>
              <a:t> → colleagues + leaders → support enactment. 5. </a:t>
            </a:r>
            <a:r>
              <a:rPr lang="en-US" b="1" dirty="0"/>
              <a:t>Conclusion</a:t>
            </a:r>
            <a:r>
              <a:rPr lang="en-US" dirty="0"/>
              <a:t> → teacher agency depends on the </a:t>
            </a:r>
            <a:r>
              <a:rPr lang="en-US" b="1" dirty="0"/>
              <a:t>context</a:t>
            </a:r>
            <a:r>
              <a:rPr lang="en-US" dirty="0"/>
              <a:t>.</a:t>
            </a:r>
            <a:endParaRPr dirty="0"/>
          </a:p>
        </p:txBody>
      </p:sp>
      <p:sp>
        <p:nvSpPr>
          <p:cNvPr id="208" name="Google Shape;20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1" i="0" u="none" strike="noStrike" dirty="0">
                <a:solidFill>
                  <a:srgbClr val="000000"/>
                </a:solidFill>
                <a:effectLst/>
              </a:rPr>
              <a:t>Another important contribution of AT is the concept of contradictions.</a:t>
            </a:r>
            <a:br>
              <a:rPr lang="en-US" b="0" i="0" u="none" strike="noStrike" dirty="0">
                <a:solidFill>
                  <a:srgbClr val="000000"/>
                </a:solidFill>
                <a:effectLst/>
              </a:rPr>
            </a:br>
            <a:r>
              <a:rPr lang="en-US" b="0" i="0" u="none" strike="noStrike" dirty="0">
                <a:solidFill>
                  <a:srgbClr val="000000"/>
                </a:solidFill>
                <a:effectLst/>
              </a:rPr>
              <a:t>In AT, </a:t>
            </a:r>
            <a:r>
              <a:rPr lang="en-US" b="1" i="0" u="none" strike="noStrike" dirty="0">
                <a:solidFill>
                  <a:srgbClr val="000000"/>
                </a:solidFill>
                <a:effectLst/>
              </a:rPr>
              <a:t>contradictions are not simply problems.</a:t>
            </a:r>
            <a:r>
              <a:rPr lang="en-US" b="0" i="0" u="none" strike="noStrike" dirty="0">
                <a:solidFill>
                  <a:srgbClr val="000000"/>
                </a:solidFill>
                <a:effectLst/>
              </a:rPr>
              <a:t> Instead, they are seen as </a:t>
            </a:r>
            <a:r>
              <a:rPr lang="en-US" b="1" i="0" u="none" strike="noStrike" dirty="0">
                <a:solidFill>
                  <a:srgbClr val="000000"/>
                </a:solidFill>
                <a:effectLst/>
              </a:rPr>
              <a:t>drivers of change and development</a:t>
            </a:r>
            <a:r>
              <a:rPr lang="en-US" b="0" i="0" u="none" strike="noStrike" dirty="0">
                <a:solidFill>
                  <a:srgbClr val="000000"/>
                </a:solidFill>
                <a:effectLst/>
              </a:rPr>
              <a:t>.</a:t>
            </a:r>
          </a:p>
          <a:p>
            <a:pPr algn="l"/>
            <a:r>
              <a:rPr lang="en-US" b="1" i="0" u="none" strike="noStrike" dirty="0">
                <a:solidFill>
                  <a:srgbClr val="000000"/>
                </a:solidFill>
                <a:effectLst/>
              </a:rPr>
              <a:t>In the context of CBETC, there are three main contradictions.</a:t>
            </a:r>
            <a:endParaRPr lang="en-US" b="0" i="0" u="none" strike="noStrike" dirty="0">
              <a:solidFill>
                <a:srgbClr val="000000"/>
              </a:solidFill>
              <a:effectLst/>
            </a:endParaRPr>
          </a:p>
          <a:p>
            <a:pPr algn="l"/>
            <a:r>
              <a:rPr lang="en-US" b="1" i="0" u="none" strike="noStrike" dirty="0">
                <a:solidFill>
                  <a:srgbClr val="000000"/>
                </a:solidFill>
                <a:effectLst/>
              </a:rPr>
              <a:t>First,</a:t>
            </a:r>
            <a:r>
              <a:rPr lang="en-US" b="0" i="0" u="none" strike="noStrike" dirty="0">
                <a:solidFill>
                  <a:srgbClr val="000000"/>
                </a:solidFill>
                <a:effectLst/>
              </a:rPr>
              <a:t> the curriculum aims to develop students' communicative competence, but examinations still focus mainly on grammar. This creates a mismatch between the </a:t>
            </a:r>
            <a:r>
              <a:rPr lang="en-US" b="1" i="0" u="none" strike="noStrike" dirty="0">
                <a:solidFill>
                  <a:srgbClr val="000000"/>
                </a:solidFill>
                <a:effectLst/>
              </a:rPr>
              <a:t>object</a:t>
            </a:r>
            <a:r>
              <a:rPr lang="en-US" b="0" i="0" u="none" strike="noStrike" dirty="0">
                <a:solidFill>
                  <a:srgbClr val="000000"/>
                </a:solidFill>
                <a:effectLst/>
              </a:rPr>
              <a:t> and the </a:t>
            </a:r>
            <a:r>
              <a:rPr lang="en-US" b="1" i="0" u="none" strike="noStrike" dirty="0">
                <a:solidFill>
                  <a:srgbClr val="000000"/>
                </a:solidFill>
                <a:effectLst/>
              </a:rPr>
              <a:t>rules</a:t>
            </a:r>
            <a:r>
              <a:rPr lang="en-US" b="0" i="0" u="none" strike="noStrike" dirty="0">
                <a:solidFill>
                  <a:srgbClr val="000000"/>
                </a:solidFill>
                <a:effectLst/>
              </a:rPr>
              <a:t> of the activity system.</a:t>
            </a:r>
          </a:p>
          <a:p>
            <a:pPr algn="l"/>
            <a:r>
              <a:rPr lang="en-US" b="1" i="0" u="none" strike="noStrike" dirty="0">
                <a:solidFill>
                  <a:srgbClr val="000000"/>
                </a:solidFill>
                <a:effectLst/>
              </a:rPr>
              <a:t>Second,</a:t>
            </a:r>
            <a:r>
              <a:rPr lang="en-US" b="0" i="0" u="none" strike="noStrike" dirty="0">
                <a:solidFill>
                  <a:srgbClr val="000000"/>
                </a:solidFill>
                <a:effectLst/>
              </a:rPr>
              <a:t> teachers are encouraged to use communicative and innovative teaching methods. However, in reality, they often face challenges such as </a:t>
            </a:r>
            <a:r>
              <a:rPr lang="en-US" b="1" i="0" u="none" strike="noStrike" dirty="0">
                <a:solidFill>
                  <a:srgbClr val="000000"/>
                </a:solidFill>
                <a:effectLst/>
              </a:rPr>
              <a:t>large classes, limited time, and insufficient resources</a:t>
            </a:r>
            <a:r>
              <a:rPr lang="en-US" b="0" i="0" u="none" strike="noStrike" dirty="0">
                <a:solidFill>
                  <a:srgbClr val="000000"/>
                </a:solidFill>
                <a:effectLst/>
              </a:rPr>
              <a:t>.</a:t>
            </a:r>
          </a:p>
          <a:p>
            <a:pPr algn="l"/>
            <a:r>
              <a:rPr lang="en-US" b="1" i="0" u="none" strike="noStrike" dirty="0">
                <a:solidFill>
                  <a:srgbClr val="000000"/>
                </a:solidFill>
                <a:effectLst/>
              </a:rPr>
              <a:t>Third,</a:t>
            </a:r>
            <a:r>
              <a:rPr lang="en-US" b="0" i="0" u="none" strike="noStrike" dirty="0">
                <a:solidFill>
                  <a:srgbClr val="000000"/>
                </a:solidFill>
                <a:effectLst/>
              </a:rPr>
              <a:t> many teachers believe in communicative language teaching, but traditional teaching practices still remain because of </a:t>
            </a:r>
            <a:r>
              <a:rPr lang="en-US" b="1" i="0" u="none" strike="noStrike" dirty="0">
                <a:solidFill>
                  <a:srgbClr val="000000"/>
                </a:solidFill>
                <a:effectLst/>
              </a:rPr>
              <a:t>exam pressure and established routines</a:t>
            </a:r>
            <a:r>
              <a:rPr lang="en-US" b="0" i="0" u="none" strike="noStrike" dirty="0">
                <a:solidFill>
                  <a:srgbClr val="000000"/>
                </a:solidFill>
                <a:effectLst/>
              </a:rPr>
              <a:t>.</a:t>
            </a:r>
          </a:p>
          <a:p>
            <a:pPr algn="l"/>
            <a:r>
              <a:rPr lang="en-US" b="1" i="0" u="none" strike="noStrike" dirty="0">
                <a:solidFill>
                  <a:srgbClr val="000000"/>
                </a:solidFill>
                <a:effectLst/>
              </a:rPr>
              <a:t>So, Activity Theory helps us see these contradictions not as barriers, but as opportunities for teachers to improve their practices and strengthen the implementation of the competency-based curriculum.</a:t>
            </a:r>
            <a:endParaRPr lang="en-US" b="0" i="0" u="none" strike="noStrike" dirty="0">
              <a:solidFill>
                <a:srgbClr val="000000"/>
              </a:solidFill>
              <a:effectLst/>
            </a:endParaRPr>
          </a:p>
          <a:p>
            <a:pPr>
              <a:buFont typeface="+mj-lt"/>
              <a:buAutoNum type="arabicPeriod"/>
            </a:pPr>
            <a:r>
              <a:rPr lang="en-US" b="1" dirty="0"/>
              <a:t>Contradictions = opportunities, not problems. Three contradictions: Curriculum ↔ Exams</a:t>
            </a:r>
            <a:r>
              <a:rPr lang="en-US" dirty="0"/>
              <a:t> (communication vs. grammar)</a:t>
            </a:r>
          </a:p>
          <a:p>
            <a:pPr>
              <a:buFont typeface="+mj-lt"/>
              <a:buAutoNum type="arabicPeriod"/>
            </a:pPr>
            <a:r>
              <a:rPr lang="en-US" b="1" dirty="0"/>
              <a:t>Innovation ↔ Reality</a:t>
            </a:r>
            <a:r>
              <a:rPr lang="en-US" dirty="0"/>
              <a:t> (large classes, time, resources)</a:t>
            </a:r>
          </a:p>
          <a:p>
            <a:pPr>
              <a:buFont typeface="+mj-lt"/>
              <a:buAutoNum type="arabicPeriod"/>
            </a:pPr>
            <a:r>
              <a:rPr lang="en-US" b="1" dirty="0"/>
              <a:t>Beliefs ↔ Practice</a:t>
            </a:r>
            <a:r>
              <a:rPr lang="en-US" dirty="0"/>
              <a:t> (teachers believe, but old habits remain)</a:t>
            </a:r>
          </a:p>
          <a:p>
            <a:pPr>
              <a:buFont typeface="+mj-lt"/>
              <a:buAutoNum type="arabicPeriod"/>
            </a:pPr>
            <a:r>
              <a:rPr lang="en-US" b="1" dirty="0"/>
              <a:t>Conclusion:</a:t>
            </a:r>
            <a:r>
              <a:rPr lang="en-US" dirty="0"/>
              <a:t> </a:t>
            </a:r>
            <a:r>
              <a:rPr lang="en-US" b="1" dirty="0"/>
              <a:t>Contradictions → change → better CBETC.</a:t>
            </a:r>
            <a:endParaRPr dirty="0"/>
          </a:p>
        </p:txBody>
      </p:sp>
      <p:sp>
        <p:nvSpPr>
          <p:cNvPr id="228" name="Google Shape;22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1" i="0" u="none" strike="noStrike" dirty="0">
                <a:solidFill>
                  <a:srgbClr val="000000"/>
                </a:solidFill>
                <a:effectLst/>
              </a:rPr>
              <a:t>Finally, Activity Theory also opens up possibilities for change and transformation.</a:t>
            </a:r>
            <a:endParaRPr lang="en-US" b="0" i="0" u="none" strike="noStrike" dirty="0">
              <a:solidFill>
                <a:srgbClr val="000000"/>
              </a:solidFill>
              <a:effectLst/>
            </a:endParaRPr>
          </a:p>
          <a:p>
            <a:pPr algn="l"/>
            <a:r>
              <a:rPr lang="en-US" b="1" i="0" u="none" strike="noStrike" dirty="0">
                <a:solidFill>
                  <a:srgbClr val="000000"/>
                </a:solidFill>
                <a:effectLst/>
              </a:rPr>
              <a:t>According to </a:t>
            </a:r>
            <a:r>
              <a:rPr lang="en-US" b="1" i="0" u="none" strike="noStrike" dirty="0" err="1">
                <a:solidFill>
                  <a:srgbClr val="000000"/>
                </a:solidFill>
                <a:effectLst/>
              </a:rPr>
              <a:t>Engeström</a:t>
            </a:r>
            <a:r>
              <a:rPr lang="en-US" b="1" i="0" u="none" strike="noStrike" dirty="0">
                <a:solidFill>
                  <a:srgbClr val="000000"/>
                </a:solidFill>
                <a:effectLst/>
              </a:rPr>
              <a:t>,</a:t>
            </a:r>
            <a:r>
              <a:rPr lang="en-US" b="0" i="0" u="none" strike="noStrike" dirty="0">
                <a:solidFill>
                  <a:srgbClr val="000000"/>
                </a:solidFill>
                <a:effectLst/>
              </a:rPr>
              <a:t> contradictions should </a:t>
            </a:r>
            <a:r>
              <a:rPr lang="en-US" b="1" i="0" u="none" strike="noStrike" dirty="0">
                <a:solidFill>
                  <a:srgbClr val="000000"/>
                </a:solidFill>
                <a:effectLst/>
              </a:rPr>
              <a:t>not</a:t>
            </a:r>
            <a:r>
              <a:rPr lang="en-US" b="0" i="0" u="none" strike="noStrike" dirty="0">
                <a:solidFill>
                  <a:srgbClr val="000000"/>
                </a:solidFill>
                <a:effectLst/>
              </a:rPr>
              <a:t> be seen as problems. Instead, they are opportunities for innovation and improvement.</a:t>
            </a:r>
          </a:p>
          <a:p>
            <a:pPr algn="l"/>
            <a:r>
              <a:rPr lang="en-US" b="1" i="0" u="none" strike="noStrike" dirty="0">
                <a:solidFill>
                  <a:srgbClr val="000000"/>
                </a:solidFill>
                <a:effectLst/>
              </a:rPr>
              <a:t>When teachers work together</a:t>
            </a:r>
            <a:r>
              <a:rPr lang="en-US" b="0" i="0" u="none" strike="noStrike" dirty="0">
                <a:solidFill>
                  <a:srgbClr val="000000"/>
                </a:solidFill>
                <a:effectLst/>
              </a:rPr>
              <a:t> and reflect on the tensions between curriculum goals, assessment, and classroom realities, they can develop more effective teaching practices.</a:t>
            </a:r>
          </a:p>
          <a:p>
            <a:pPr algn="l"/>
            <a:r>
              <a:rPr lang="en-US" b="1" i="0" u="none" strike="noStrike" dirty="0">
                <a:solidFill>
                  <a:srgbClr val="000000"/>
                </a:solidFill>
                <a:effectLst/>
              </a:rPr>
              <a:t>However, meaningful change cannot happen through teachers' efforts alone.</a:t>
            </a:r>
            <a:r>
              <a:rPr lang="en-US" b="0" i="0" u="none" strike="noStrike" dirty="0">
                <a:solidFill>
                  <a:srgbClr val="000000"/>
                </a:solidFill>
                <a:effectLst/>
              </a:rPr>
              <a:t> It also requires supportive conditions, such as </a:t>
            </a:r>
            <a:r>
              <a:rPr lang="en-US" b="1" i="0" u="none" strike="noStrike" dirty="0">
                <a:solidFill>
                  <a:srgbClr val="000000"/>
                </a:solidFill>
                <a:effectLst/>
              </a:rPr>
              <a:t>professional collaboration, flexible assessment policies, supportive school leadership, and professional learning communities.</a:t>
            </a:r>
            <a:endParaRPr lang="en-US" b="0" i="0" u="none" strike="noStrike" dirty="0">
              <a:solidFill>
                <a:srgbClr val="000000"/>
              </a:solidFill>
              <a:effectLst/>
            </a:endParaRPr>
          </a:p>
          <a:p>
            <a:pPr algn="l"/>
            <a:r>
              <a:rPr lang="en-US" b="1" i="0" u="none" strike="noStrike" dirty="0">
                <a:solidFill>
                  <a:srgbClr val="000000"/>
                </a:solidFill>
                <a:effectLst/>
              </a:rPr>
              <a:t>In conclusion, Activity Theory not only helps us understand how teachers enact the competency-based curriculum, but also provides a framework for achieving broader and more sustainable educational change.</a:t>
            </a:r>
            <a:endParaRPr lang="en-US" b="0" i="0" u="none" strike="noStrike" dirty="0">
              <a:solidFill>
                <a:srgbClr val="000000"/>
              </a:solidFill>
              <a:effectLst/>
            </a:endParaRPr>
          </a:p>
          <a:p>
            <a:pPr marL="0" lvl="0" indent="0" algn="l" rtl="0">
              <a:spcBef>
                <a:spcPts val="0"/>
              </a:spcBef>
              <a:spcAft>
                <a:spcPts val="0"/>
              </a:spcAft>
              <a:buNone/>
            </a:pPr>
            <a:r>
              <a:rPr lang="en-US" b="1" dirty="0"/>
              <a:t>1. Transformation</a:t>
            </a:r>
            <a:r>
              <a:rPr lang="en-US" dirty="0"/>
              <a:t> → change is possible. 2. </a:t>
            </a:r>
            <a:r>
              <a:rPr lang="en-US" b="1" dirty="0"/>
              <a:t>Contradictions ≠ problems</a:t>
            </a:r>
            <a:r>
              <a:rPr lang="en-US" dirty="0"/>
              <a:t> → opportunities. 3. </a:t>
            </a:r>
            <a:r>
              <a:rPr lang="en-US" b="1" dirty="0"/>
              <a:t>Teachers reflect together</a:t>
            </a:r>
            <a:r>
              <a:rPr lang="en-US" dirty="0"/>
              <a:t> → better practices. 4. </a:t>
            </a:r>
            <a:r>
              <a:rPr lang="en-US" b="1" dirty="0"/>
              <a:t>Need support</a:t>
            </a:r>
            <a:r>
              <a:rPr lang="en-US" dirty="0"/>
              <a:t> → collaboration, assessment, leadership, PLCs. 5. </a:t>
            </a:r>
            <a:r>
              <a:rPr lang="en-US" b="1" dirty="0"/>
              <a:t>Conclusion</a:t>
            </a:r>
            <a:r>
              <a:rPr lang="en-US" dirty="0"/>
              <a:t> → understand enactment </a:t>
            </a:r>
            <a:r>
              <a:rPr lang="en-US" b="1" dirty="0"/>
              <a:t>and</a:t>
            </a:r>
            <a:r>
              <a:rPr lang="en-US" dirty="0"/>
              <a:t> guide educational change.</a:t>
            </a:r>
            <a:endParaRPr dirty="0"/>
          </a:p>
        </p:txBody>
      </p:sp>
      <p:sp>
        <p:nvSpPr>
          <p:cNvPr id="244" name="Google Shape;24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1" i="0" u="none" strike="noStrike" dirty="0">
                <a:solidFill>
                  <a:srgbClr val="000000"/>
                </a:solidFill>
                <a:effectLst/>
              </a:rPr>
              <a:t>Now, let me briefly introduce the research methodology.</a:t>
            </a:r>
            <a:endParaRPr lang="en-US" b="0" i="0" u="none" strike="noStrike" dirty="0">
              <a:solidFill>
                <a:srgbClr val="000000"/>
              </a:solidFill>
              <a:effectLst/>
            </a:endParaRPr>
          </a:p>
          <a:p>
            <a:pPr algn="l"/>
            <a:r>
              <a:rPr lang="en-US" b="1" i="0" u="none" strike="noStrike" dirty="0">
                <a:solidFill>
                  <a:srgbClr val="000000"/>
                </a:solidFill>
                <a:effectLst/>
              </a:rPr>
              <a:t>This study is a theoretical analysis, not an empirical study.</a:t>
            </a:r>
            <a:endParaRPr lang="en-US" b="0" i="0" u="none" strike="noStrike" dirty="0">
              <a:solidFill>
                <a:srgbClr val="000000"/>
              </a:solidFill>
              <a:effectLst/>
            </a:endParaRPr>
          </a:p>
          <a:p>
            <a:pPr algn="l"/>
            <a:r>
              <a:rPr lang="en-US" b="1" i="0" u="none" strike="noStrike" dirty="0">
                <a:solidFill>
                  <a:srgbClr val="000000"/>
                </a:solidFill>
                <a:effectLst/>
              </a:rPr>
              <a:t>To conduct the analysis,</a:t>
            </a:r>
            <a:r>
              <a:rPr lang="en-US" b="0" i="0" u="none" strike="noStrike" dirty="0">
                <a:solidFill>
                  <a:srgbClr val="000000"/>
                </a:solidFill>
                <a:effectLst/>
              </a:rPr>
              <a:t> we reviewed and synthesized the key literature on </a:t>
            </a:r>
            <a:r>
              <a:rPr lang="en-US" b="1" i="0" u="none" strike="noStrike" dirty="0">
                <a:solidFill>
                  <a:srgbClr val="000000"/>
                </a:solidFill>
                <a:effectLst/>
              </a:rPr>
              <a:t>competency-based English teaching, curriculum enactment, and Activity Theory, </a:t>
            </a:r>
            <a:r>
              <a:rPr lang="en-US" sz="1100" b="0" i="0" u="none" strike="noStrike" cap="none" dirty="0">
                <a:solidFill>
                  <a:srgbClr val="333333"/>
                </a:solidFill>
                <a:latin typeface="Roboto"/>
                <a:ea typeface="Roboto"/>
                <a:cs typeface="Roboto"/>
                <a:sym typeface="Roboto"/>
              </a:rPr>
              <a:t>and Vietnam's General Education Curriculum</a:t>
            </a:r>
            <a:r>
              <a:rPr lang="en-US" b="1" i="0" u="none" strike="noStrike" dirty="0">
                <a:solidFill>
                  <a:srgbClr val="000000"/>
                </a:solidFill>
                <a:effectLst/>
              </a:rPr>
              <a:t>.</a:t>
            </a:r>
            <a:endParaRPr lang="en-US" b="0" i="0" u="none" strike="noStrike" dirty="0">
              <a:solidFill>
                <a:srgbClr val="000000"/>
              </a:solidFill>
              <a:effectLst/>
            </a:endParaRPr>
          </a:p>
          <a:p>
            <a:pPr algn="l"/>
            <a:r>
              <a:rPr lang="en-US" b="1" i="0" u="none" strike="noStrike" dirty="0">
                <a:solidFill>
                  <a:srgbClr val="000000"/>
                </a:solidFill>
                <a:effectLst/>
              </a:rPr>
              <a:t>The analysis was carried out in three steps.</a:t>
            </a:r>
            <a:endParaRPr lang="en-US" b="0" i="0" u="none" strike="noStrike" dirty="0">
              <a:solidFill>
                <a:srgbClr val="000000"/>
              </a:solidFill>
              <a:effectLst/>
            </a:endParaRPr>
          </a:p>
          <a:p>
            <a:pPr algn="l"/>
            <a:r>
              <a:rPr lang="en-US" b="1" i="0" u="none" strike="noStrike" dirty="0">
                <a:solidFill>
                  <a:srgbClr val="000000"/>
                </a:solidFill>
                <a:effectLst/>
              </a:rPr>
              <a:t>First,</a:t>
            </a:r>
            <a:r>
              <a:rPr lang="en-US" b="0" i="0" u="none" strike="noStrike" dirty="0">
                <a:solidFill>
                  <a:srgbClr val="000000"/>
                </a:solidFill>
                <a:effectLst/>
              </a:rPr>
              <a:t> we clarified the key concepts of </a:t>
            </a:r>
            <a:r>
              <a:rPr lang="en-US" b="1" i="0" u="none" strike="noStrike" dirty="0">
                <a:solidFill>
                  <a:srgbClr val="000000"/>
                </a:solidFill>
                <a:effectLst/>
              </a:rPr>
              <a:t>CBETC</a:t>
            </a:r>
            <a:r>
              <a:rPr lang="en-US" b="0" i="0" u="none" strike="noStrike" dirty="0">
                <a:solidFill>
                  <a:srgbClr val="000000"/>
                </a:solidFill>
                <a:effectLst/>
              </a:rPr>
              <a:t> and </a:t>
            </a:r>
            <a:r>
              <a:rPr lang="en-US" b="1" i="0" u="none" strike="noStrike" dirty="0">
                <a:solidFill>
                  <a:srgbClr val="000000"/>
                </a:solidFill>
                <a:effectLst/>
              </a:rPr>
              <a:t>curriculum enactment</a:t>
            </a:r>
            <a:r>
              <a:rPr lang="en-US" b="0" i="0" u="none" strike="noStrike" dirty="0">
                <a:solidFill>
                  <a:srgbClr val="000000"/>
                </a:solidFill>
                <a:effectLst/>
              </a:rPr>
              <a:t>.</a:t>
            </a:r>
          </a:p>
          <a:p>
            <a:pPr algn="l"/>
            <a:r>
              <a:rPr lang="en-US" b="1" i="0" u="none" strike="noStrike" dirty="0">
                <a:solidFill>
                  <a:srgbClr val="000000"/>
                </a:solidFill>
                <a:effectLst/>
              </a:rPr>
              <a:t>Second,</a:t>
            </a:r>
            <a:r>
              <a:rPr lang="en-US" b="0" i="0" u="none" strike="noStrike" dirty="0">
                <a:solidFill>
                  <a:srgbClr val="000000"/>
                </a:solidFill>
                <a:effectLst/>
              </a:rPr>
              <a:t> we mapped the components of </a:t>
            </a:r>
            <a:r>
              <a:rPr lang="en-US" b="1" i="0" u="none" strike="noStrike" dirty="0">
                <a:solidFill>
                  <a:srgbClr val="000000"/>
                </a:solidFill>
                <a:effectLst/>
              </a:rPr>
              <a:t>Activity Theory</a:t>
            </a:r>
            <a:r>
              <a:rPr lang="en-US" b="0" i="0" u="none" strike="noStrike" dirty="0">
                <a:solidFill>
                  <a:srgbClr val="000000"/>
                </a:solidFill>
                <a:effectLst/>
              </a:rPr>
              <a:t> to the Vietnamese EFL context.</a:t>
            </a:r>
          </a:p>
          <a:p>
            <a:pPr algn="l"/>
            <a:r>
              <a:rPr lang="en-US" b="1" i="0" u="none" strike="noStrike" dirty="0">
                <a:solidFill>
                  <a:srgbClr val="000000"/>
                </a:solidFill>
                <a:effectLst/>
              </a:rPr>
              <a:t>Finally,</a:t>
            </a:r>
            <a:r>
              <a:rPr lang="en-US" b="0" i="0" u="none" strike="noStrike" dirty="0">
                <a:solidFill>
                  <a:srgbClr val="000000"/>
                </a:solidFill>
                <a:effectLst/>
              </a:rPr>
              <a:t> we identified the major contradictions that influence teachers' curriculum enactment.</a:t>
            </a:r>
          </a:p>
          <a:p>
            <a:pPr algn="l"/>
            <a:r>
              <a:rPr lang="en-US" b="1" i="0" u="none" strike="noStrike" dirty="0">
                <a:solidFill>
                  <a:srgbClr val="000000"/>
                </a:solidFill>
                <a:effectLst/>
              </a:rPr>
              <a:t>Overall, this approach shows that Activity Theory provides a comprehensive framework for understanding curriculum implementation within its broader social and institutional context.</a:t>
            </a:r>
          </a:p>
          <a:p>
            <a:pPr algn="l"/>
            <a:r>
              <a:rPr lang="en-US" b="1" i="0" u="none" strike="noStrike" dirty="0">
                <a:solidFill>
                  <a:srgbClr val="000000"/>
                </a:solidFill>
                <a:effectLst/>
              </a:rPr>
              <a:t>1. </a:t>
            </a:r>
            <a:r>
              <a:rPr lang="en-US" b="1" dirty="0"/>
              <a:t>Theoretical analysis</a:t>
            </a:r>
            <a:r>
              <a:rPr lang="en-US" dirty="0"/>
              <a:t> → </a:t>
            </a:r>
            <a:r>
              <a:rPr lang="en-US" i="1" dirty="0"/>
              <a:t>not empirical. 2. </a:t>
            </a:r>
            <a:r>
              <a:rPr lang="en-US" b="1" dirty="0"/>
              <a:t>Literature reviewed</a:t>
            </a:r>
            <a:r>
              <a:rPr lang="en-US" dirty="0"/>
              <a:t> → CBETC + Curriculum Enactment + Activity Theory. 3. </a:t>
            </a:r>
            <a:r>
              <a:rPr lang="en-US" b="1" dirty="0"/>
              <a:t>Three steps: </a:t>
            </a:r>
            <a:r>
              <a:rPr lang="en-US" dirty="0"/>
              <a:t>Clarify concepts; Map AT to Vietnamese EFL; Identify contradictions. </a:t>
            </a:r>
            <a:r>
              <a:rPr lang="en-US" b="1" dirty="0"/>
              <a:t>4. Conclusion</a:t>
            </a:r>
            <a:r>
              <a:rPr lang="en-US" dirty="0"/>
              <a:t> → AT is a </a:t>
            </a:r>
            <a:r>
              <a:rPr lang="en-US" b="1" dirty="0"/>
              <a:t>comprehensive analytical framework</a:t>
            </a:r>
            <a:r>
              <a:rPr lang="en-US" dirty="0"/>
              <a:t>.</a:t>
            </a:r>
            <a:endParaRPr lang="en-US" b="0" i="0" u="none" strike="noStrike" dirty="0">
              <a:solidFill>
                <a:srgbClr val="000000"/>
              </a:solidFill>
              <a:effectLst/>
            </a:endParaRPr>
          </a:p>
          <a:p>
            <a:pPr marL="0" lvl="0" indent="0" algn="l" rtl="0">
              <a:spcBef>
                <a:spcPts val="0"/>
              </a:spcBef>
              <a:spcAft>
                <a:spcPts val="0"/>
              </a:spcAft>
              <a:buNone/>
            </a:pPr>
            <a:endParaRPr dirty="0"/>
          </a:p>
        </p:txBody>
      </p:sp>
      <p:sp>
        <p:nvSpPr>
          <p:cNvPr id="308" name="Google Shape;30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0" i="0" u="none" strike="noStrike" dirty="0">
                <a:solidFill>
                  <a:srgbClr val="000000"/>
                </a:solidFill>
                <a:effectLst/>
              </a:rPr>
              <a:t>Now, I'd like to present the main theoretical findings of this study.</a:t>
            </a:r>
          </a:p>
          <a:p>
            <a:pPr algn="l"/>
            <a:r>
              <a:rPr lang="en-US" b="0" i="0" u="none" strike="noStrike" dirty="0">
                <a:solidFill>
                  <a:srgbClr val="000000"/>
                </a:solidFill>
                <a:effectLst/>
              </a:rPr>
              <a:t>After analyzing the literature, we identified three main theoretical implications of Activity Theory for understanding the enactment of the competency-based English teaching curriculum.</a:t>
            </a:r>
          </a:p>
          <a:p>
            <a:pPr algn="l"/>
            <a:r>
              <a:rPr lang="en-US" b="0" i="0" u="none" strike="noStrike" dirty="0">
                <a:solidFill>
                  <a:srgbClr val="000000"/>
                </a:solidFill>
                <a:effectLst/>
              </a:rPr>
              <a:t>First, Activity Theory views curriculum enactment as a social activity system, where teachers' practices are shaped by the interaction among teachers, tools, rules, the community, and shared goals.</a:t>
            </a:r>
          </a:p>
          <a:p>
            <a:pPr algn="l"/>
            <a:r>
              <a:rPr lang="en-US" b="0" i="0" u="none" strike="noStrike" dirty="0">
                <a:solidFill>
                  <a:srgbClr val="000000"/>
                </a:solidFill>
                <a:effectLst/>
              </a:rPr>
              <a:t>Second, it helps explain why there is often a gap between curriculum policy and classroom practice. Instead of seeing this gap as a failure, Activity Theory views it as an opportunity for learning and improvement.</a:t>
            </a:r>
          </a:p>
          <a:p>
            <a:pPr algn="l"/>
            <a:r>
              <a:rPr lang="en-US" b="0" i="0" u="none" strike="noStrike" dirty="0">
                <a:solidFill>
                  <a:srgbClr val="000000"/>
                </a:solidFill>
                <a:effectLst/>
              </a:rPr>
              <a:t>Third, it reminds us that teachers' classroom practices are always influenced by social, cultural, and institutional contexts.</a:t>
            </a:r>
          </a:p>
          <a:p>
            <a:pPr algn="l"/>
            <a:r>
              <a:rPr lang="en-US" b="0" i="0" u="none" strike="noStrike" dirty="0">
                <a:solidFill>
                  <a:srgbClr val="000000"/>
                </a:solidFill>
                <a:effectLst/>
              </a:rPr>
              <a:t>Overall, these findings show that Activity Theory provides a comprehensive framework for understanding how teachers enact the competency-based English teaching curriculum.</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a:t>1. Transition:</a:t>
            </a:r>
            <a:r>
              <a:rPr lang="en-US" dirty="0"/>
              <a:t> </a:t>
            </a:r>
            <a:r>
              <a:rPr lang="en-US" i="1" dirty="0"/>
              <a:t>Now, I'd like to present the main theoretical findings...2. </a:t>
            </a:r>
            <a:r>
              <a:rPr lang="en-US" b="1" dirty="0"/>
              <a:t>First:</a:t>
            </a:r>
            <a:r>
              <a:rPr lang="en-US" dirty="0"/>
              <a:t> </a:t>
            </a:r>
            <a:r>
              <a:rPr lang="en-US" b="1" dirty="0"/>
              <a:t>Activity system</a:t>
            </a:r>
            <a:r>
              <a:rPr lang="en-US" dirty="0"/>
              <a:t> → teachers + tools + rules + community + goals. 3. </a:t>
            </a:r>
            <a:r>
              <a:rPr lang="en-US" b="1" dirty="0"/>
              <a:t>Second:</a:t>
            </a:r>
            <a:r>
              <a:rPr lang="en-US" dirty="0"/>
              <a:t> </a:t>
            </a:r>
            <a:r>
              <a:rPr lang="en-US" b="1" dirty="0"/>
              <a:t>Policy–practice gap</a:t>
            </a:r>
            <a:r>
              <a:rPr lang="en-US" dirty="0"/>
              <a:t> → opportunity for learning, not failure. 4. </a:t>
            </a:r>
            <a:r>
              <a:rPr lang="en-US" b="1" dirty="0"/>
              <a:t>Third:</a:t>
            </a:r>
            <a:r>
              <a:rPr lang="en-US" dirty="0"/>
              <a:t> </a:t>
            </a:r>
            <a:r>
              <a:rPr lang="en-US" b="1" dirty="0"/>
              <a:t>Context matters</a:t>
            </a:r>
            <a:r>
              <a:rPr lang="en-US" dirty="0"/>
              <a:t> → social, cultural, institutional. 5. </a:t>
            </a:r>
            <a:r>
              <a:rPr lang="en-US" b="1" dirty="0"/>
              <a:t>Conclusion:</a:t>
            </a:r>
            <a:r>
              <a:rPr lang="en-US" dirty="0"/>
              <a:t> </a:t>
            </a:r>
            <a:r>
              <a:rPr lang="en-US" b="1" dirty="0"/>
              <a:t>AT = comprehensive framework.</a:t>
            </a:r>
            <a:endParaRPr lang="en-US" dirty="0"/>
          </a:p>
          <a:p>
            <a:pPr marL="0" lvl="0" indent="0" algn="l" rtl="0">
              <a:spcBef>
                <a:spcPts val="0"/>
              </a:spcBef>
              <a:spcAft>
                <a:spcPts val="0"/>
              </a:spcAft>
              <a:buNone/>
            </a:pPr>
            <a:endParaRPr dirty="0"/>
          </a:p>
        </p:txBody>
      </p:sp>
      <p:sp>
        <p:nvSpPr>
          <p:cNvPr id="328" name="Google Shape;32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Now, let's look at what this framework means in practice.	</a:t>
            </a:r>
            <a:br>
              <a:rPr lang="en-US" b="0" i="0" u="none" strike="noStrike" dirty="0">
                <a:solidFill>
                  <a:srgbClr val="000000"/>
                </a:solidFill>
                <a:effectLst/>
                <a:latin typeface="-webkit-standard"/>
              </a:rPr>
            </a:br>
            <a:r>
              <a:rPr lang="en-US" b="0" i="0" u="none" strike="noStrike" dirty="0">
                <a:solidFill>
                  <a:srgbClr val="000000"/>
                </a:solidFill>
                <a:effectLst/>
              </a:rPr>
              <a:t>Our analysis suggests that AT offers several practical implications for curriculum reform.</a:t>
            </a:r>
          </a:p>
          <a:p>
            <a:pPr algn="l"/>
            <a:r>
              <a:rPr lang="en-US" b="0" i="0" u="none" strike="noStrike" dirty="0">
                <a:solidFill>
                  <a:srgbClr val="000000"/>
                </a:solidFill>
                <a:effectLst/>
              </a:rPr>
              <a:t>First, for curriculum developers, it is important to ensure better alignment between curriculum goals, teaching methods, and assessment. This can help reduce contradictions during curriculum implementation.</a:t>
            </a:r>
          </a:p>
          <a:p>
            <a:pPr algn="l"/>
            <a:r>
              <a:rPr lang="en-US" b="0" i="0" u="none" strike="noStrike" dirty="0">
                <a:solidFill>
                  <a:srgbClr val="000000"/>
                </a:solidFill>
                <a:effectLst/>
              </a:rPr>
              <a:t>Second, for school leaders, providing a supportive environment and encouraging professional learning communities can strengthen teacher collaboration and teacher agency.</a:t>
            </a:r>
          </a:p>
          <a:p>
            <a:pPr algn="l"/>
            <a:r>
              <a:rPr lang="en-US" b="0" i="0" u="none" strike="noStrike" dirty="0">
                <a:solidFill>
                  <a:srgbClr val="000000"/>
                </a:solidFill>
                <a:effectLst/>
              </a:rPr>
              <a:t>Finally, teacher professional development should focus not only on teaching new techniques, but also on helping teachers reflect on their own practice and understand the wider system in which they work.</a:t>
            </a:r>
          </a:p>
          <a:p>
            <a:pPr algn="l"/>
            <a:r>
              <a:rPr lang="en-US" b="0" i="0" u="none" strike="noStrike" dirty="0">
                <a:solidFill>
                  <a:srgbClr val="000000"/>
                </a:solidFill>
                <a:effectLst/>
              </a:rPr>
              <a:t>By identifying and addressing contradictions, teachers can continue learning, improve their classroom practice, and implement the competency-based curriculum more effectively.</a:t>
            </a:r>
          </a:p>
          <a:p>
            <a:pPr algn="l"/>
            <a:r>
              <a:rPr lang="en-US" b="1" i="0" u="none" strike="noStrike" dirty="0">
                <a:solidFill>
                  <a:srgbClr val="000000"/>
                </a:solidFill>
                <a:effectLst/>
              </a:rPr>
              <a:t>1. </a:t>
            </a:r>
            <a:r>
              <a:rPr lang="en-US" b="1" dirty="0"/>
              <a:t>Transition:</a:t>
            </a:r>
            <a:r>
              <a:rPr lang="en-US" dirty="0"/>
              <a:t> </a:t>
            </a:r>
            <a:r>
              <a:rPr lang="en-US" i="1" dirty="0"/>
              <a:t>Now, I'd like to move on to the findings...2. </a:t>
            </a:r>
            <a:r>
              <a:rPr lang="en-US" b="1" dirty="0"/>
              <a:t>First:</a:t>
            </a:r>
            <a:r>
              <a:rPr lang="en-US" dirty="0"/>
              <a:t> Curriculum developers → </a:t>
            </a:r>
            <a:r>
              <a:rPr lang="en-US" b="1" dirty="0"/>
              <a:t>align goals – teaching – assessment</a:t>
            </a:r>
            <a:r>
              <a:rPr lang="en-US" dirty="0"/>
              <a:t>. 3. </a:t>
            </a:r>
            <a:r>
              <a:rPr lang="en-US" b="1" dirty="0"/>
              <a:t>Second:</a:t>
            </a:r>
            <a:r>
              <a:rPr lang="en-US" dirty="0"/>
              <a:t> School leaders → </a:t>
            </a:r>
            <a:r>
              <a:rPr lang="en-US" b="1" dirty="0"/>
              <a:t>support + professional learning communities</a:t>
            </a:r>
            <a:r>
              <a:rPr lang="en-US" dirty="0"/>
              <a:t>. 4. </a:t>
            </a:r>
            <a:r>
              <a:rPr lang="en-US" b="1" dirty="0"/>
              <a:t>Third:</a:t>
            </a:r>
            <a:r>
              <a:rPr lang="en-US" dirty="0"/>
              <a:t> Teachers → </a:t>
            </a:r>
            <a:r>
              <a:rPr lang="en-US" b="1" dirty="0"/>
              <a:t>reflection, not just techniques</a:t>
            </a:r>
            <a:r>
              <a:rPr lang="en-US" dirty="0"/>
              <a:t>. 5. </a:t>
            </a:r>
            <a:r>
              <a:rPr lang="en-US" b="1" dirty="0"/>
              <a:t>Conclusion:</a:t>
            </a:r>
            <a:r>
              <a:rPr lang="en-US" dirty="0"/>
              <a:t> </a:t>
            </a:r>
            <a:r>
              <a:rPr lang="en-US" b="1" dirty="0"/>
              <a:t>Address contradictions → better curriculum implementation.</a:t>
            </a:r>
            <a:endParaRPr lang="en-US" b="0" i="0" u="none" strike="noStrike" dirty="0">
              <a:solidFill>
                <a:srgbClr val="000000"/>
              </a:solidFill>
              <a:effectLst/>
            </a:endParaRPr>
          </a:p>
        </p:txBody>
      </p:sp>
      <p:sp>
        <p:nvSpPr>
          <p:cNvPr id="348" name="Google Shape;34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0" i="0" u="none" strike="noStrike" dirty="0">
                <a:solidFill>
                  <a:srgbClr val="000000"/>
                </a:solidFill>
                <a:effectLst/>
              </a:rPr>
              <a:t>Finally, I'd like to suggest some directions for future research.</a:t>
            </a:r>
          </a:p>
          <a:p>
            <a:pPr algn="l"/>
            <a:r>
              <a:rPr lang="en-US" b="0" i="0" u="none" strike="noStrike" dirty="0">
                <a:solidFill>
                  <a:srgbClr val="000000"/>
                </a:solidFill>
                <a:effectLst/>
              </a:rPr>
              <a:t>Although Activity Theory provides a strong theoretical framework, more empirical studies are still needed to examine how it works in real classroom settings.</a:t>
            </a:r>
          </a:p>
          <a:p>
            <a:pPr algn="l"/>
            <a:r>
              <a:rPr lang="en-US" b="0" i="0" u="none" strike="noStrike" dirty="0">
                <a:solidFill>
                  <a:srgbClr val="000000"/>
                </a:solidFill>
                <a:effectLst/>
              </a:rPr>
              <a:t>Future research could use mixed-methods or longitudinal case studies to explore how activity systems change over time.</a:t>
            </a:r>
          </a:p>
          <a:p>
            <a:pPr algn="l"/>
            <a:r>
              <a:rPr lang="en-US" b="0" i="0" u="none" strike="noStrike" dirty="0">
                <a:solidFill>
                  <a:srgbClr val="000000"/>
                </a:solidFill>
                <a:effectLst/>
              </a:rPr>
              <a:t>Another important direction is to develop and validate research instruments that measure key factors, such as teachers' beliefs, practices, impetus, and hindrances.</a:t>
            </a:r>
          </a:p>
          <a:p>
            <a:pPr algn="l"/>
            <a:r>
              <a:rPr lang="en-US" b="0" i="0" u="none" strike="noStrike" dirty="0">
                <a:solidFill>
                  <a:srgbClr val="000000"/>
                </a:solidFill>
                <a:effectLst/>
              </a:rPr>
              <a:t>Finally, combining Activity Theory with other perspectives, such as Teacher Agency and ecological approaches, may provide a more complete understanding of curriculum enactment in different educational contexts.</a:t>
            </a:r>
          </a:p>
          <a:p>
            <a:pPr algn="l"/>
            <a:r>
              <a:rPr lang="en-US" b="0" i="0" u="none" strike="noStrike" dirty="0">
                <a:solidFill>
                  <a:srgbClr val="000000"/>
                </a:solidFill>
                <a:effectLst/>
              </a:rPr>
              <a:t>These directions can help strengthen future research and support the more effective implementation of competency-based English teaching.</a:t>
            </a:r>
          </a:p>
          <a:p>
            <a:pPr algn="l">
              <a:buFont typeface="+mj-lt"/>
              <a:buAutoNum type="arabicPeriod"/>
            </a:pPr>
            <a:r>
              <a:rPr lang="en-US" b="1" i="0" u="none" strike="noStrike" dirty="0">
                <a:solidFill>
                  <a:srgbClr val="000000"/>
                </a:solidFill>
                <a:effectLst/>
              </a:rPr>
              <a:t>More empirical research.</a:t>
            </a:r>
            <a:endParaRPr lang="en-US" b="0" i="0" u="none" strike="noStrike" dirty="0">
              <a:solidFill>
                <a:srgbClr val="000000"/>
              </a:solidFill>
              <a:effectLst/>
            </a:endParaRPr>
          </a:p>
          <a:p>
            <a:pPr algn="l">
              <a:buFont typeface="+mj-lt"/>
              <a:buAutoNum type="arabicPeriod"/>
            </a:pPr>
            <a:r>
              <a:rPr lang="en-US" b="1" i="0" u="none" strike="noStrike" dirty="0">
                <a:solidFill>
                  <a:srgbClr val="000000"/>
                </a:solidFill>
                <a:effectLst/>
              </a:rPr>
              <a:t>Mixed-methods + longitudinal studies.</a:t>
            </a:r>
            <a:endParaRPr lang="en-US" b="0" i="0" u="none" strike="noStrike" dirty="0">
              <a:solidFill>
                <a:srgbClr val="000000"/>
              </a:solidFill>
              <a:effectLst/>
            </a:endParaRPr>
          </a:p>
          <a:p>
            <a:pPr algn="l">
              <a:buFont typeface="+mj-lt"/>
              <a:buAutoNum type="arabicPeriod"/>
            </a:pPr>
            <a:r>
              <a:rPr lang="en-US" b="1" i="0" u="none" strike="noStrike" dirty="0">
                <a:solidFill>
                  <a:srgbClr val="000000"/>
                </a:solidFill>
                <a:effectLst/>
              </a:rPr>
              <a:t>Develop questionnaires</a:t>
            </a:r>
            <a:r>
              <a:rPr lang="en-US" b="0" i="0" u="none" strike="noStrike" dirty="0">
                <a:solidFill>
                  <a:srgbClr val="000000"/>
                </a:solidFill>
                <a:effectLst/>
              </a:rPr>
              <a:t> (beliefs – practices – impetus – hindrances).</a:t>
            </a:r>
          </a:p>
          <a:p>
            <a:pPr algn="l">
              <a:buFont typeface="+mj-lt"/>
              <a:buAutoNum type="arabicPeriod"/>
            </a:pPr>
            <a:r>
              <a:rPr lang="en-US" b="1" i="0" u="none" strike="noStrike" dirty="0">
                <a:solidFill>
                  <a:srgbClr val="000000"/>
                </a:solidFill>
                <a:effectLst/>
              </a:rPr>
              <a:t>Combine AT with Teacher Agency and ecological approaches.</a:t>
            </a:r>
            <a:endParaRPr lang="en-US" b="0" i="0" u="none" strike="noStrike" dirty="0">
              <a:solidFill>
                <a:srgbClr val="000000"/>
              </a:solidFill>
              <a:effectLst/>
            </a:endParaRPr>
          </a:p>
          <a:p>
            <a:pPr marL="0" lvl="0" indent="0" algn="l" rtl="0">
              <a:spcBef>
                <a:spcPts val="0"/>
              </a:spcBef>
              <a:spcAft>
                <a:spcPts val="0"/>
              </a:spcAft>
              <a:buNone/>
            </a:pPr>
            <a:endParaRPr dirty="0"/>
          </a:p>
        </p:txBody>
      </p:sp>
      <p:sp>
        <p:nvSpPr>
          <p:cNvPr id="368" name="Google Shape;3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Now, let's discuss what these findings actually mean. </a:t>
            </a:r>
            <a:r>
              <a:rPr lang="en-US" b="0" i="0" u="none" strike="noStrike" dirty="0">
                <a:solidFill>
                  <a:srgbClr val="000000"/>
                </a:solidFill>
                <a:effectLst/>
              </a:rPr>
              <a:t>Based on our findings, we can conclude that Activity Theory is a highly suitable framework for understanding and supporting the enactment of the competency-based English teaching curriculum.</a:t>
            </a:r>
          </a:p>
          <a:p>
            <a:pPr algn="l"/>
            <a:r>
              <a:rPr lang="en-US" b="0" i="0" u="none" strike="noStrike" dirty="0">
                <a:solidFill>
                  <a:srgbClr val="000000"/>
                </a:solidFill>
                <a:effectLst/>
              </a:rPr>
              <a:t>One key finding is that Activity Theory explains curriculum enactment through systemic contradictions, rather than simply blaming individual teachers.</a:t>
            </a:r>
          </a:p>
          <a:p>
            <a:pPr algn="l"/>
            <a:r>
              <a:rPr lang="en-US" b="0" i="0" u="none" strike="noStrike" dirty="0">
                <a:solidFill>
                  <a:srgbClr val="000000"/>
                </a:solidFill>
                <a:effectLst/>
              </a:rPr>
              <a:t>For example, in the Vietnamese context, there is a clear contradiction between competency-based curriculum goals and an examination system that still focuses mainly on linguistic knowledge.</a:t>
            </a:r>
          </a:p>
          <a:p>
            <a:pPr algn="l"/>
            <a:r>
              <a:rPr lang="en-US" b="0" i="0" u="none" strike="noStrike" dirty="0">
                <a:solidFill>
                  <a:srgbClr val="000000"/>
                </a:solidFill>
                <a:effectLst/>
              </a:rPr>
              <a:t>This finding is also consistent with previous research, which shows that educational innovation is shaped by the interaction among teaching tools, institutional expectations, and classroom practice.</a:t>
            </a:r>
          </a:p>
          <a:p>
            <a:pPr algn="l"/>
            <a:r>
              <a:rPr lang="en-US" b="0" i="0" u="none" strike="noStrike" dirty="0">
                <a:solidFill>
                  <a:srgbClr val="000000"/>
                </a:solidFill>
                <a:effectLst/>
              </a:rPr>
              <a:t>So, curriculum enactment should be understood as a socially situated process, influenced by multiple contextual factors rather than by teachers alone.</a:t>
            </a:r>
          </a:p>
          <a:p>
            <a:pPr marL="0" lvl="0" indent="0" algn="l" rtl="0">
              <a:spcBef>
                <a:spcPts val="0"/>
              </a:spcBef>
              <a:spcAft>
                <a:spcPts val="0"/>
              </a:spcAft>
              <a:buNone/>
            </a:pPr>
            <a:r>
              <a:rPr lang="en-US" b="1" dirty="0"/>
              <a:t>1. Transition:</a:t>
            </a:r>
            <a:r>
              <a:rPr lang="en-US" dirty="0"/>
              <a:t> </a:t>
            </a:r>
            <a:r>
              <a:rPr lang="en-US" i="1" dirty="0"/>
              <a:t>Now, I'd like to move on to the discussion. 2. </a:t>
            </a:r>
            <a:r>
              <a:rPr lang="en-US" b="1" dirty="0"/>
              <a:t>Main message:</a:t>
            </a:r>
            <a:r>
              <a:rPr lang="en-US" dirty="0"/>
              <a:t> </a:t>
            </a:r>
            <a:r>
              <a:rPr lang="en-US" b="1" dirty="0"/>
              <a:t>AT is a suitable framework for CBETC. 3. Key finding:</a:t>
            </a:r>
            <a:r>
              <a:rPr lang="en-US" dirty="0"/>
              <a:t> </a:t>
            </a:r>
            <a:r>
              <a:rPr lang="en-US" b="1" dirty="0"/>
              <a:t>Systemic contradictions, not teacher limitations. 4. Example:</a:t>
            </a:r>
            <a:r>
              <a:rPr lang="en-US" dirty="0"/>
              <a:t> </a:t>
            </a:r>
            <a:r>
              <a:rPr lang="en-US" b="1" dirty="0"/>
              <a:t>Competency goals ↔ Knowledge-based exams. 5. Conclusion:</a:t>
            </a:r>
            <a:r>
              <a:rPr lang="en-US" dirty="0"/>
              <a:t> </a:t>
            </a:r>
            <a:r>
              <a:rPr lang="en-US" b="1" dirty="0"/>
              <a:t>Curriculum enactment is shaped by the wider context.</a:t>
            </a:r>
            <a:endParaRPr lang="en-VN" dirty="0"/>
          </a:p>
        </p:txBody>
      </p:sp>
      <p:sp>
        <p:nvSpPr>
          <p:cNvPr id="388" name="Google Shape;38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0" i="0" u="none" strike="noStrike" dirty="0">
                <a:solidFill>
                  <a:srgbClr val="000000"/>
                </a:solidFill>
                <a:effectLst/>
              </a:rPr>
              <a:t>Another important point is that Activity Theory gives us a broader perspective than approaches that focus only on teachers' beliefs.</a:t>
            </a:r>
          </a:p>
          <a:p>
            <a:pPr algn="l"/>
            <a:r>
              <a:rPr lang="en-US" b="0" i="0" u="none" strike="noStrike" dirty="0">
                <a:solidFill>
                  <a:srgbClr val="000000"/>
                </a:solidFill>
                <a:effectLst/>
              </a:rPr>
              <a:t>Of course, teachers' beliefs are important. However, those beliefs are also influenced by many other factors, such as school rules, professional communities, available resources, and assessment systems.</a:t>
            </a:r>
          </a:p>
          <a:p>
            <a:pPr algn="l"/>
            <a:r>
              <a:rPr lang="en-US" b="0" i="0" u="none" strike="noStrike" dirty="0">
                <a:solidFill>
                  <a:srgbClr val="000000"/>
                </a:solidFill>
                <a:effectLst/>
              </a:rPr>
              <a:t>This means that successful curriculum reform cannot depend on teachers alone. It also requires alignment between curriculum goals, assessment, school leadership, and professional collaboration.</a:t>
            </a:r>
          </a:p>
          <a:p>
            <a:pPr algn="l"/>
            <a:r>
              <a:rPr lang="en-US" b="0" i="0" u="none" strike="noStrike" dirty="0">
                <a:solidFill>
                  <a:srgbClr val="000000"/>
                </a:solidFill>
                <a:effectLst/>
              </a:rPr>
              <a:t>In this sense, teachers should be seen as active participants within a larger educational system, rather than working in isolation.</a:t>
            </a:r>
          </a:p>
          <a:p>
            <a:pPr algn="l"/>
            <a:r>
              <a:rPr lang="en-US" b="0" i="0" u="none" strike="noStrike" dirty="0">
                <a:solidFill>
                  <a:srgbClr val="000000"/>
                </a:solidFill>
                <a:effectLst/>
              </a:rPr>
              <a:t>So, the successful implementation of the competency-based curriculum depends not only on teachers' professional capacity, but also on a supportive school environment and coordinated educational reform.</a:t>
            </a:r>
          </a:p>
          <a:p>
            <a:pPr marL="0" lvl="0" indent="0" algn="l" rtl="0">
              <a:spcBef>
                <a:spcPts val="0"/>
              </a:spcBef>
              <a:spcAft>
                <a:spcPts val="0"/>
              </a:spcAft>
              <a:buNone/>
            </a:pPr>
            <a:r>
              <a:rPr lang="en-US" b="1" dirty="0"/>
              <a:t>1. AT gives a broader perspective. 2. Beliefs matter, but they are influenced by context. 3. Need alignment</a:t>
            </a:r>
            <a:r>
              <a:rPr lang="en-US" dirty="0"/>
              <a:t> → curriculum, assessment, leadership, collaboration. 4. </a:t>
            </a:r>
            <a:r>
              <a:rPr lang="en-US" b="1" dirty="0"/>
              <a:t>Teachers are active participants</a:t>
            </a:r>
            <a:r>
              <a:rPr lang="en-US" dirty="0"/>
              <a:t> in a larger system. 5. </a:t>
            </a:r>
            <a:r>
              <a:rPr lang="en-US" b="1" dirty="0"/>
              <a:t>Conclusion:</a:t>
            </a:r>
            <a:r>
              <a:rPr lang="en-US" dirty="0"/>
              <a:t> Success depends on </a:t>
            </a:r>
            <a:r>
              <a:rPr lang="en-US" b="1" dirty="0"/>
              <a:t>teachers + supportive system.</a:t>
            </a:r>
            <a:endParaRPr lang="en-VN" dirty="0"/>
          </a:p>
        </p:txBody>
      </p:sp>
      <p:sp>
        <p:nvSpPr>
          <p:cNvPr id="402" name="Google Shape;40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latin typeface="-webkit-standard"/>
              </a:rPr>
              <a:t>	</a:t>
            </a:r>
            <a:r>
              <a:rPr lang="en-US" b="0" i="0" u="none" strike="noStrike" dirty="0">
                <a:solidFill>
                  <a:srgbClr val="000000"/>
                </a:solidFill>
                <a:effectLst/>
              </a:rPr>
              <a:t>To conclude, this paper shows that Activity Theory is a powerful framework for understanding teachers' enactment of the competency-based English teaching curriculum.</a:t>
            </a:r>
          </a:p>
          <a:p>
            <a:pPr algn="l"/>
            <a:r>
              <a:rPr lang="en-US" b="0" i="0" u="none" strike="noStrike" dirty="0">
                <a:solidFill>
                  <a:srgbClr val="000000"/>
                </a:solidFill>
                <a:effectLst/>
              </a:rPr>
              <a:t>Instead of viewing curriculum implementation as a simple, linear process, Activity Theory helps us understand it as a dynamic process, shaped by the interaction among teachers, tools, rules, the community, and shared goals.</a:t>
            </a:r>
          </a:p>
          <a:p>
            <a:pPr algn="l"/>
            <a:r>
              <a:rPr lang="en-US" b="0" i="0" u="none" strike="noStrike" dirty="0">
                <a:solidFill>
                  <a:srgbClr val="000000"/>
                </a:solidFill>
                <a:effectLst/>
              </a:rPr>
              <a:t>This also means that successful curriculum reform depends not only on teachers' professional competence, but also on assessment, school culture, institutional support, and classroom conditions.</a:t>
            </a:r>
          </a:p>
          <a:p>
            <a:pPr algn="l"/>
            <a:r>
              <a:rPr lang="en-US" b="0" i="0" u="none" strike="noStrike" dirty="0">
                <a:solidFill>
                  <a:srgbClr val="000000"/>
                </a:solidFill>
                <a:effectLst/>
              </a:rPr>
              <a:t>Overall, we believe that Activity Theory provides both a valuable framework for future research and a practical guide for supporting sustainable curriculum reform.</a:t>
            </a:r>
          </a:p>
        </p:txBody>
      </p:sp>
      <p:sp>
        <p:nvSpPr>
          <p:cNvPr id="416" name="Google Shape;41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a:extLst>
            <a:ext uri="{FF2B5EF4-FFF2-40B4-BE49-F238E27FC236}">
              <a16:creationId xmlns:a16="http://schemas.microsoft.com/office/drawing/2014/main" id="{91031DE6-27BC-0591-34AD-7F9B7093BB00}"/>
            </a:ext>
          </a:extLst>
        </p:cNvPr>
        <p:cNvGrpSpPr/>
        <p:nvPr/>
      </p:nvGrpSpPr>
      <p:grpSpPr>
        <a:xfrm>
          <a:off x="0" y="0"/>
          <a:ext cx="0" cy="0"/>
          <a:chOff x="0" y="0"/>
          <a:chExt cx="0" cy="0"/>
        </a:xfrm>
      </p:grpSpPr>
      <p:sp>
        <p:nvSpPr>
          <p:cNvPr id="109" name="Google Shape;109;p3:notes">
            <a:extLst>
              <a:ext uri="{FF2B5EF4-FFF2-40B4-BE49-F238E27FC236}">
                <a16:creationId xmlns:a16="http://schemas.microsoft.com/office/drawing/2014/main" id="{4C6C7398-D0C2-D9D5-88B4-1916681E76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rPr>
              <a:t>        Around the world, </a:t>
            </a:r>
            <a:r>
              <a:rPr lang="en-US" sz="1100" b="0" i="0" u="none" strike="noStrike" cap="none" dirty="0">
                <a:solidFill>
                  <a:srgbClr val="333333"/>
                </a:solidFill>
                <a:latin typeface="Roboto"/>
                <a:ea typeface="Roboto"/>
                <a:cs typeface="Roboto"/>
                <a:sym typeface="Roboto"/>
              </a:rPr>
              <a:t>Global education is shifting from </a:t>
            </a:r>
            <a:r>
              <a:rPr lang="en-US" sz="1100" b="1" i="0" u="none" strike="noStrike" cap="none" dirty="0">
                <a:solidFill>
                  <a:srgbClr val="003B70"/>
                </a:solidFill>
                <a:latin typeface="Roboto"/>
                <a:ea typeface="Roboto"/>
                <a:cs typeface="Roboto"/>
                <a:sym typeface="Roboto"/>
              </a:rPr>
              <a:t>content-based</a:t>
            </a:r>
            <a:r>
              <a:rPr lang="en-US" sz="1100" b="0" i="0" u="none" strike="noStrike" cap="none" dirty="0">
                <a:solidFill>
                  <a:srgbClr val="333333"/>
                </a:solidFill>
                <a:latin typeface="Roboto"/>
                <a:ea typeface="Roboto"/>
                <a:cs typeface="Roboto"/>
                <a:sym typeface="Roboto"/>
              </a:rPr>
              <a:t> to </a:t>
            </a:r>
            <a:r>
              <a:rPr lang="en-US" sz="1100" b="1" i="0" u="none" strike="noStrike" cap="none" dirty="0">
                <a:solidFill>
                  <a:srgbClr val="003B70"/>
                </a:solidFill>
                <a:latin typeface="Roboto"/>
                <a:ea typeface="Roboto"/>
                <a:cs typeface="Roboto"/>
                <a:sym typeface="Roboto"/>
              </a:rPr>
              <a:t>competency-based</a:t>
            </a:r>
            <a:r>
              <a:rPr lang="en-US" sz="1100" b="0" i="0" u="none" strike="noStrike" cap="none" dirty="0">
                <a:solidFill>
                  <a:srgbClr val="333333"/>
                </a:solidFill>
                <a:latin typeface="Roboto"/>
                <a:ea typeface="Roboto"/>
                <a:cs typeface="Roboto"/>
                <a:sym typeface="Roboto"/>
              </a:rPr>
              <a:t> learning (OECD, 2018)</a:t>
            </a:r>
            <a:r>
              <a:rPr lang="en-US" b="0" i="0" u="none" strike="noStrike" dirty="0">
                <a:solidFill>
                  <a:srgbClr val="000000"/>
                </a:solidFill>
                <a:effectLst/>
              </a:rPr>
              <a:t>. Instead of emphasizing the memorization of the knowledge content, the focus is now on learners' ability to apply what they know in authentic situations.</a:t>
            </a:r>
          </a:p>
          <a:p>
            <a:pPr algn="l"/>
            <a:r>
              <a:rPr lang="en-US" b="0" i="0" u="none" strike="noStrike" dirty="0">
                <a:solidFill>
                  <a:srgbClr val="000000"/>
                </a:solidFill>
                <a:effectLst/>
              </a:rPr>
              <a:t>       Following this global trend, Vietnam introduced the 2018 General Education Curriculum, which places competency development at the center of teaching and learning. Therefore, in English education nowadays, the English teaching curriculum is designed to develop students' communicative competence. Moreover, English teaching is expected to move beyond knowledge transmission and focus on helping students use English effectively in real-life contexts. </a:t>
            </a:r>
            <a:endParaRPr dirty="0"/>
          </a:p>
        </p:txBody>
      </p:sp>
      <p:sp>
        <p:nvSpPr>
          <p:cNvPr id="110" name="Google Shape;110;p3:notes">
            <a:extLst>
              <a:ext uri="{FF2B5EF4-FFF2-40B4-BE49-F238E27FC236}">
                <a16:creationId xmlns:a16="http://schemas.microsoft.com/office/drawing/2014/main" id="{EF7C41DA-DA89-6C1E-AA4B-9EBCB761C8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1660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a:extLst>
            <a:ext uri="{FF2B5EF4-FFF2-40B4-BE49-F238E27FC236}">
              <a16:creationId xmlns:a16="http://schemas.microsoft.com/office/drawing/2014/main" id="{E7922816-ED44-3E37-40C6-F7366FAB4AAF}"/>
            </a:ext>
          </a:extLst>
        </p:cNvPr>
        <p:cNvGrpSpPr/>
        <p:nvPr/>
      </p:nvGrpSpPr>
      <p:grpSpPr>
        <a:xfrm>
          <a:off x="0" y="0"/>
          <a:ext cx="0" cy="0"/>
          <a:chOff x="0" y="0"/>
          <a:chExt cx="0" cy="0"/>
        </a:xfrm>
      </p:grpSpPr>
      <p:sp>
        <p:nvSpPr>
          <p:cNvPr id="415" name="Google Shape;415;p22:notes">
            <a:extLst>
              <a:ext uri="{FF2B5EF4-FFF2-40B4-BE49-F238E27FC236}">
                <a16:creationId xmlns:a16="http://schemas.microsoft.com/office/drawing/2014/main" id="{0C3066E9-507C-B99F-DDC8-04BC7B2455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u="none" strike="noStrike" dirty="0">
                <a:solidFill>
                  <a:srgbClr val="000000"/>
                </a:solidFill>
                <a:effectLst/>
                <a:latin typeface="-webkit-standard"/>
              </a:rPr>
              <a:t>	</a:t>
            </a:r>
            <a:endParaRPr dirty="0"/>
          </a:p>
        </p:txBody>
      </p:sp>
      <p:sp>
        <p:nvSpPr>
          <p:cNvPr id="416" name="Google Shape;416;p22:notes">
            <a:extLst>
              <a:ext uri="{FF2B5EF4-FFF2-40B4-BE49-F238E27FC236}">
                <a16:creationId xmlns:a16="http://schemas.microsoft.com/office/drawing/2014/main" id="{5F33A282-DF16-E5C8-F884-9181857A68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6007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rPr>
              <a:t>       Although the competency-based curriculum provides a clear policy direction, translating English teaching curriculum into classroom practice is far from straightforward. The reason is that teachers do not simply implement the curriculum as written. Instead, they interpret, adapt, and reconstruct it according to their own teaching contexts.</a:t>
            </a:r>
          </a:p>
          <a:p>
            <a:pPr algn="l"/>
            <a:r>
              <a:rPr lang="en-US" b="0" i="0" u="none" strike="noStrike" dirty="0">
                <a:solidFill>
                  <a:srgbClr val="000000"/>
                </a:solidFill>
                <a:effectLst/>
              </a:rPr>
              <a:t>      Moreover, this process is influenced by many interacting factors, including teachers' beliefs, school culture, assessment policies, examination pressure, available resources, and professional collaboration. Therefore, curriculum enactment is a dynamic and context-dependent process rather than a straightforward act of policy implementation. As the result, this complexity is the key reason why understanding teachers' enactment has become an important research focus.</a:t>
            </a:r>
          </a:p>
          <a:p>
            <a:pPr marL="0" lvl="0" indent="0" algn="l" rtl="0">
              <a:spcBef>
                <a:spcPts val="0"/>
              </a:spcBef>
              <a:spcAft>
                <a:spcPts val="0"/>
              </a:spcAft>
              <a:buNone/>
            </a:pPr>
            <a:endParaRPr dirty="0"/>
          </a:p>
        </p:txBody>
      </p:sp>
      <p:sp>
        <p:nvSpPr>
          <p:cNvPr id="110" name="Google Shape;11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spcBef>
                <a:spcPts val="0"/>
              </a:spcBef>
              <a:spcAft>
                <a:spcPts val="0"/>
              </a:spcAft>
            </a:pPr>
            <a:r>
              <a:rPr lang="en-US" b="0" i="0" u="none" strike="noStrike" dirty="0">
                <a:solidFill>
                  <a:srgbClr val="000000"/>
                </a:solidFill>
                <a:effectLst/>
              </a:rPr>
              <a:t>         </a:t>
            </a:r>
            <a:r>
              <a:rPr lang="en-US" b="0" i="0" u="none" strike="noStrike" dirty="0">
                <a:solidFill>
                  <a:srgbClr val="0E101A"/>
                </a:solidFill>
                <a:effectLst/>
              </a:rPr>
              <a:t>As I mentioned in the previous slide, curriculum enactment is influenced by many interacting factors. So, looking only at teachers' individual  cognition is not enough. We need a broader framework that helps us understand both teachers and the context in which they teach English.</a:t>
            </a:r>
          </a:p>
          <a:p>
            <a:pPr algn="l">
              <a:spcBef>
                <a:spcPts val="0"/>
              </a:spcBef>
              <a:spcAft>
                <a:spcPts val="0"/>
              </a:spcAft>
            </a:pPr>
            <a:r>
              <a:rPr lang="en-US" b="0" i="0" u="none" strike="noStrike" dirty="0">
                <a:solidFill>
                  <a:srgbClr val="0E101A"/>
                </a:solidFill>
                <a:effectLst/>
              </a:rPr>
              <a:t>         This is why </a:t>
            </a:r>
            <a:r>
              <a:rPr lang="en-US" b="1" i="0" u="none" strike="noStrike" dirty="0">
                <a:solidFill>
                  <a:srgbClr val="0E101A"/>
                </a:solidFill>
                <a:effectLst/>
              </a:rPr>
              <a:t>Activity Theory</a:t>
            </a:r>
            <a:r>
              <a:rPr lang="en-US" b="0" i="0" u="none" strike="noStrike" dirty="0">
                <a:solidFill>
                  <a:srgbClr val="0E101A"/>
                </a:solidFill>
                <a:effectLst/>
              </a:rPr>
              <a:t> is a suitable framework. First, it provides a more comprehensive perspective by considering not only what teachers do in the classroom, but also the wider context that influences their teaching. Second, it views teaching as an activity system comprising several interconnected elements, including teachers, tools, rules, the community, and the division of labor. Most importantly, Activity Theory helps explain how the interactions and even the contradictions among these elements shape teachers' classroom practices and lead to educational change.</a:t>
            </a:r>
          </a:p>
          <a:p>
            <a:pPr marL="0" lvl="0" indent="0" algn="l" rtl="0">
              <a:spcBef>
                <a:spcPts val="0"/>
              </a:spcBef>
              <a:spcAft>
                <a:spcPts val="0"/>
              </a:spcAft>
              <a:buNone/>
            </a:pPr>
            <a:endParaRPr dirty="0"/>
          </a:p>
        </p:txBody>
      </p:sp>
      <p:sp>
        <p:nvSpPr>
          <p:cNvPr id="122" name="Google Shape;12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u="none" strike="noStrike" dirty="0">
                <a:solidFill>
                  <a:srgbClr val="000000"/>
                </a:solidFill>
                <a:effectLst/>
                <a:latin typeface="-webkit-standard"/>
              </a:rPr>
              <a:t>	Based on the analysis above, I found that the role of AT theory in CBETC implementation is very important and still not fully explored, so I conducted a research paper on it.</a:t>
            </a:r>
          </a:p>
          <a:p>
            <a:pPr marL="0" lvl="0" indent="0" algn="l" rtl="0">
              <a:spcBef>
                <a:spcPts val="0"/>
              </a:spcBef>
              <a:spcAft>
                <a:spcPts val="0"/>
              </a:spcAft>
              <a:buNone/>
            </a:pPr>
            <a:r>
              <a:rPr lang="en-US" b="0" i="0" u="none" strike="noStrike" dirty="0">
                <a:solidFill>
                  <a:srgbClr val="000000"/>
                </a:solidFill>
                <a:effectLst/>
                <a:latin typeface="-webkit-standard"/>
              </a:rPr>
              <a:t>	Actually, this paper has three main objectives. First, it reviews the theoretical foundations of Activity Theory. Second, it examines how Activity Theory can be used as an analytical lens to investigate teachers' enactment of the CBETC. Finally, it </a:t>
            </a:r>
            <a:r>
              <a:rPr lang="en-US" sz="1100" b="0" i="0" u="none" strike="noStrike" cap="none" dirty="0">
                <a:solidFill>
                  <a:srgbClr val="333333"/>
                </a:solidFill>
                <a:effectLst/>
                <a:latin typeface="Roboto"/>
                <a:ea typeface="Roboto"/>
                <a:cs typeface="Roboto"/>
                <a:sym typeface="Roboto"/>
              </a:rPr>
              <a:t>p</a:t>
            </a:r>
            <a:r>
              <a:rPr lang="en-US" sz="1100" b="0" i="0" u="none" strike="noStrike" cap="none" dirty="0">
                <a:solidFill>
                  <a:srgbClr val="333333"/>
                </a:solidFill>
                <a:latin typeface="Roboto"/>
                <a:ea typeface="Roboto"/>
                <a:cs typeface="Roboto"/>
                <a:sym typeface="Roboto"/>
              </a:rPr>
              <a:t>rovides theoretical and practical implications for curriculum development and teacher professional development</a:t>
            </a:r>
            <a:r>
              <a:rPr lang="en-US" b="0" i="0" u="none" strike="noStrike" dirty="0">
                <a:solidFill>
                  <a:srgbClr val="000000"/>
                </a:solidFill>
                <a:effectLst/>
                <a:latin typeface="-webkit-standard"/>
              </a:rPr>
              <a:t>.</a:t>
            </a:r>
            <a:endParaRPr dirty="0"/>
          </a:p>
        </p:txBody>
      </p:sp>
      <p:sp>
        <p:nvSpPr>
          <p:cNvPr id="142" name="Google Shape;14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u="none" strike="noStrike" dirty="0">
                <a:solidFill>
                  <a:srgbClr val="000000"/>
                </a:solidFill>
                <a:effectLst/>
                <a:latin typeface="-webkit-standard"/>
              </a:rPr>
              <a:t>	As mentioned in the previous sections, this paper focuses on the study of AT theory. Evidence shows that AT theory is a complex system, and it comprises four different versions.</a:t>
            </a:r>
          </a:p>
          <a:p>
            <a:pPr marL="0" lvl="0" indent="0" algn="l" rtl="0">
              <a:spcBef>
                <a:spcPts val="0"/>
              </a:spcBef>
              <a:spcAft>
                <a:spcPts val="0"/>
              </a:spcAft>
              <a:buNone/>
            </a:pPr>
            <a:r>
              <a:rPr lang="en-US" b="0" i="0" u="none" strike="noStrike" dirty="0">
                <a:solidFill>
                  <a:srgbClr val="000000"/>
                </a:solidFill>
                <a:effectLst/>
                <a:latin typeface="-webkit-standard"/>
              </a:rPr>
              <a:t>                    First, AT is rooted in Vygotsky’s sociocultural theory by , which views learning as a socially situated process rather than an individual cognitive activity. Moreover, Vygotsky argued that human actions are always mediated by cultural tools such </a:t>
            </a:r>
            <a:r>
              <a:rPr lang="en-US" sz="1100" b="0" i="0" u="none" strike="noStrike" cap="none" dirty="0">
                <a:solidFill>
                  <a:srgbClr val="333333"/>
                </a:solidFill>
                <a:effectLst/>
                <a:latin typeface="Roboto"/>
                <a:ea typeface="Roboto"/>
                <a:cs typeface="Roboto"/>
                <a:sym typeface="Roboto"/>
              </a:rPr>
              <a:t>l</a:t>
            </a:r>
            <a:r>
              <a:rPr lang="en-US" sz="1100" b="0" i="0" u="none" strike="noStrike" cap="none" dirty="0">
                <a:solidFill>
                  <a:srgbClr val="333333"/>
                </a:solidFill>
                <a:latin typeface="Roboto"/>
                <a:ea typeface="Roboto"/>
                <a:cs typeface="Roboto"/>
                <a:sym typeface="Roboto"/>
              </a:rPr>
              <a:t>anguage, symbols, tools</a:t>
            </a:r>
            <a:r>
              <a:rPr lang="en-US" b="0" i="0" u="none" strike="noStrike" dirty="0">
                <a:solidFill>
                  <a:srgbClr val="000000"/>
                </a:solidFill>
                <a:effectLst/>
                <a:latin typeface="-webkit-standard"/>
              </a:rPr>
              <a:t>. These tools not only support teaching and learning but also shape how teachers think and act. Therefore, in educational contexts, AT can be understood as a social activity system where teachers and students collaboratively construct knowledge through interaction. </a:t>
            </a:r>
            <a:endParaRPr dirty="0"/>
          </a:p>
        </p:txBody>
      </p:sp>
      <p:sp>
        <p:nvSpPr>
          <p:cNvPr id="162" name="Google Shape;16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rPr>
              <a:t>        Second, Building on the concept of </a:t>
            </a:r>
            <a:r>
              <a:rPr lang="en-US" sz="1100" b="1" dirty="0">
                <a:solidFill>
                  <a:srgbClr val="003B70"/>
                </a:solidFill>
                <a:latin typeface="Montserrat"/>
                <a:ea typeface="Montserrat"/>
                <a:cs typeface="Montserrat"/>
                <a:sym typeface="Montserrat"/>
              </a:rPr>
              <a:t>S</a:t>
            </a:r>
            <a:r>
              <a:rPr lang="en-US" sz="1100" b="1" i="0" u="none" strike="noStrike" cap="none" dirty="0">
                <a:solidFill>
                  <a:srgbClr val="003B70"/>
                </a:solidFill>
                <a:latin typeface="Montserrat"/>
                <a:ea typeface="Montserrat"/>
                <a:cs typeface="Montserrat"/>
                <a:sym typeface="Montserrat"/>
              </a:rPr>
              <a:t>ociocultural foundations. </a:t>
            </a:r>
            <a:r>
              <a:rPr lang="en-US" b="0" i="0" u="none" strike="noStrike" dirty="0">
                <a:solidFill>
                  <a:srgbClr val="000000"/>
                </a:solidFill>
                <a:effectLst/>
                <a:latin typeface="-webkit-standard"/>
              </a:rPr>
              <a:t>Vygotsky explained that human activity has </a:t>
            </a:r>
            <a:r>
              <a:rPr lang="en-US" b="1" i="0" u="none" strike="noStrike" dirty="0">
                <a:solidFill>
                  <a:srgbClr val="000000"/>
                </a:solidFill>
                <a:effectLst/>
              </a:rPr>
              <a:t>three levels</a:t>
            </a:r>
            <a:r>
              <a:rPr lang="en-US" b="0" i="0" u="none" strike="noStrike" dirty="0">
                <a:solidFill>
                  <a:srgbClr val="000000"/>
                </a:solidFill>
                <a:effectLst/>
                <a:latin typeface="-webkit-standard"/>
              </a:rPr>
              <a:t>: </a:t>
            </a:r>
            <a:r>
              <a:rPr lang="en-US" b="1" i="0" u="none" strike="noStrike" dirty="0">
                <a:solidFill>
                  <a:srgbClr val="000000"/>
                </a:solidFill>
                <a:effectLst/>
              </a:rPr>
              <a:t>activity, action, and operation</a:t>
            </a:r>
            <a:r>
              <a:rPr lang="en-US" b="0" i="0" u="none" strike="noStrike" dirty="0">
                <a:solidFill>
                  <a:srgbClr val="000000"/>
                </a:solidFill>
                <a:effectLst/>
                <a:latin typeface="-webkit-standard"/>
              </a:rPr>
              <a:t>. He also argued that every activity is directed toward an </a:t>
            </a:r>
            <a:r>
              <a:rPr lang="en-US" b="1" i="0" u="none" strike="noStrike" dirty="0">
                <a:solidFill>
                  <a:srgbClr val="000000"/>
                </a:solidFill>
                <a:effectLst/>
              </a:rPr>
              <a:t>object</a:t>
            </a:r>
            <a:r>
              <a:rPr lang="en-US" b="0" i="0" u="none" strike="noStrike" dirty="0">
                <a:solidFill>
                  <a:srgbClr val="000000"/>
                </a:solidFill>
                <a:effectLst/>
                <a:latin typeface="-webkit-standard"/>
              </a:rPr>
              <a:t>, and this object gives people both </a:t>
            </a:r>
            <a:r>
              <a:rPr lang="en-US" b="1" i="0" u="none" strike="noStrike" dirty="0">
                <a:solidFill>
                  <a:srgbClr val="000000"/>
                </a:solidFill>
                <a:effectLst/>
              </a:rPr>
              <a:t>motivation</a:t>
            </a:r>
            <a:r>
              <a:rPr lang="en-US" b="0" i="0" u="none" strike="noStrike" dirty="0">
                <a:solidFill>
                  <a:srgbClr val="000000"/>
                </a:solidFill>
                <a:effectLst/>
                <a:latin typeface="-webkit-standard"/>
              </a:rPr>
              <a:t> and </a:t>
            </a:r>
            <a:r>
              <a:rPr lang="en-US" b="1" i="0" u="none" strike="noStrike" dirty="0">
                <a:solidFill>
                  <a:srgbClr val="000000"/>
                </a:solidFill>
                <a:effectLst/>
              </a:rPr>
              <a:t>purpose</a:t>
            </a:r>
            <a:r>
              <a:rPr lang="en-US" b="0" i="0" u="none" strike="noStrike" dirty="0">
                <a:solidFill>
                  <a:srgbClr val="000000"/>
                </a:solidFill>
                <a:effectLst/>
                <a:latin typeface="-webkit-standard"/>
              </a:rPr>
              <a:t>. This idea became the </a:t>
            </a:r>
            <a:r>
              <a:rPr lang="en-US" b="1" i="0" u="none" strike="noStrike" dirty="0">
                <a:solidFill>
                  <a:srgbClr val="000000"/>
                </a:solidFill>
                <a:effectLst/>
              </a:rPr>
              <a:t>first version of AT</a:t>
            </a:r>
            <a:r>
              <a:rPr lang="en-US" b="0" i="0" u="none" strike="noStrike" dirty="0">
                <a:solidFill>
                  <a:srgbClr val="000000"/>
                </a:solidFill>
                <a:effectLst/>
                <a:latin typeface="-webkit-standard"/>
              </a:rPr>
              <a:t>.</a:t>
            </a:r>
            <a:endParaRPr lang="en-US" sz="1100" b="1" i="0" u="none" strike="noStrike" cap="none" dirty="0">
              <a:solidFill>
                <a:srgbClr val="003B70"/>
              </a:solidFill>
              <a:latin typeface="Montserrat"/>
              <a:ea typeface="Montserrat"/>
              <a:cs typeface="Montserrat"/>
              <a:sym typeface="Montserrat"/>
            </a:endParaRPr>
          </a:p>
          <a:p>
            <a:pPr algn="l"/>
            <a:r>
              <a:rPr lang="en-US" b="0" i="0" u="none" strike="noStrike" dirty="0">
                <a:solidFill>
                  <a:srgbClr val="000000"/>
                </a:solidFill>
                <a:effectLst/>
              </a:rPr>
              <a:t>       Based on this foundation, </a:t>
            </a:r>
            <a:r>
              <a:rPr lang="en-US" b="1" i="0" u="none" strike="noStrike" dirty="0" err="1">
                <a:solidFill>
                  <a:srgbClr val="000000"/>
                </a:solidFill>
                <a:effectLst/>
              </a:rPr>
              <a:t>Engeström</a:t>
            </a:r>
            <a:r>
              <a:rPr lang="en-US" b="1" i="0" u="none" strike="noStrike" dirty="0">
                <a:solidFill>
                  <a:srgbClr val="000000"/>
                </a:solidFill>
                <a:effectLst/>
              </a:rPr>
              <a:t> developed the second generation of AT.</a:t>
            </a:r>
            <a:r>
              <a:rPr lang="en-US" b="0" i="0" u="none" strike="noStrike" dirty="0">
                <a:solidFill>
                  <a:srgbClr val="000000"/>
                </a:solidFill>
                <a:effectLst/>
                <a:latin typeface="-webkit-standard"/>
              </a:rPr>
              <a:t> As you can see in this diagram, he expanded the model by adding </a:t>
            </a:r>
            <a:r>
              <a:rPr lang="en-US" b="1" i="0" u="none" strike="noStrike" dirty="0">
                <a:solidFill>
                  <a:srgbClr val="000000"/>
                </a:solidFill>
                <a:effectLst/>
              </a:rPr>
              <a:t>three new elements</a:t>
            </a:r>
            <a:r>
              <a:rPr lang="en-US" b="0" i="0" u="none" strike="noStrike" dirty="0">
                <a:solidFill>
                  <a:srgbClr val="000000"/>
                </a:solidFill>
                <a:effectLst/>
                <a:latin typeface="-webkit-standard"/>
              </a:rPr>
              <a:t>: </a:t>
            </a:r>
            <a:r>
              <a:rPr lang="en-US" b="1" i="0" u="none" strike="noStrike" dirty="0">
                <a:solidFill>
                  <a:srgbClr val="000000"/>
                </a:solidFill>
                <a:effectLst/>
              </a:rPr>
              <a:t>Rules, Community, and Division of Labor</a:t>
            </a:r>
            <a:r>
              <a:rPr lang="en-US" b="0" i="0" u="none" strike="noStrike" dirty="0">
                <a:solidFill>
                  <a:srgbClr val="000000"/>
                </a:solidFill>
                <a:effectLst/>
                <a:latin typeface="-webkit-standard"/>
              </a:rPr>
              <a:t>, alongside </a:t>
            </a:r>
            <a:r>
              <a:rPr lang="en-US" b="1" i="0" u="none" strike="noStrike" dirty="0">
                <a:solidFill>
                  <a:srgbClr val="000000"/>
                </a:solidFill>
                <a:effectLst/>
              </a:rPr>
              <a:t>Subject, Object, and Instruments or Tools</a:t>
            </a:r>
            <a:r>
              <a:rPr lang="en-US" b="0" i="0" u="none" strike="noStrike" dirty="0">
                <a:solidFill>
                  <a:srgbClr val="000000"/>
                </a:solidFill>
                <a:effectLst/>
                <a:latin typeface="-webkit-standard"/>
              </a:rPr>
              <a:t>.</a:t>
            </a:r>
          </a:p>
          <a:p>
            <a:pPr algn="l"/>
            <a:r>
              <a:rPr lang="en-US" b="0" i="0" u="none" strike="noStrike" dirty="0">
                <a:solidFill>
                  <a:srgbClr val="000000"/>
                </a:solidFill>
                <a:effectLst/>
                <a:latin typeface="-webkit-standard"/>
              </a:rPr>
              <a:t>      </a:t>
            </a:r>
            <a:r>
              <a:rPr lang="en-US" b="1" i="0" u="none" strike="noStrike" dirty="0">
                <a:solidFill>
                  <a:srgbClr val="000000"/>
                </a:solidFill>
                <a:effectLst/>
              </a:rPr>
              <a:t>This is an important development</a:t>
            </a:r>
            <a:r>
              <a:rPr lang="en-US" b="0" i="0" u="none" strike="noStrike" dirty="0">
                <a:solidFill>
                  <a:srgbClr val="000000"/>
                </a:solidFill>
                <a:effectLst/>
                <a:latin typeface="-webkit-standard"/>
              </a:rPr>
              <a:t> because it moves the focus from an individual teacher to the wider social and institutional context. </a:t>
            </a:r>
            <a:r>
              <a:rPr lang="en-US" b="1" i="0" u="none" strike="noStrike" dirty="0">
                <a:solidFill>
                  <a:srgbClr val="000000"/>
                </a:solidFill>
                <a:effectLst/>
              </a:rPr>
              <a:t>That's why Activity Theory is a useful framework for understanding how teachers enact a competency-based curriculum.</a:t>
            </a:r>
          </a:p>
          <a:p>
            <a:pPr algn="l"/>
            <a:r>
              <a:rPr lang="en-US" b="1" dirty="0"/>
              <a:t>1. Vygotsky</a:t>
            </a:r>
            <a:r>
              <a:rPr lang="en-US" dirty="0"/>
              <a:t> → </a:t>
            </a:r>
            <a:r>
              <a:rPr lang="en-US" i="1" dirty="0"/>
              <a:t>3 levels</a:t>
            </a:r>
            <a:r>
              <a:rPr lang="en-US" dirty="0"/>
              <a:t>: activity – action – operation + </a:t>
            </a:r>
            <a:r>
              <a:rPr lang="en-US" b="1" dirty="0"/>
              <a:t>Object gives motivation and purpose</a:t>
            </a:r>
            <a:r>
              <a:rPr lang="en-US" dirty="0"/>
              <a:t>. 2. </a:t>
            </a:r>
            <a:r>
              <a:rPr lang="en-US" b="1" dirty="0" err="1"/>
              <a:t>Engeström</a:t>
            </a:r>
            <a:r>
              <a:rPr lang="en-US" dirty="0"/>
              <a:t> → </a:t>
            </a:r>
            <a:r>
              <a:rPr lang="en-US" dirty="0" err="1"/>
              <a:t>thêm</a:t>
            </a:r>
            <a:r>
              <a:rPr lang="en-US" dirty="0"/>
              <a:t> </a:t>
            </a:r>
            <a:r>
              <a:rPr lang="en-US" b="1" dirty="0"/>
              <a:t>3 elements</a:t>
            </a:r>
            <a:r>
              <a:rPr lang="en-US" dirty="0"/>
              <a:t>: Rules – Community – Division of Labor. 3. </a:t>
            </a:r>
            <a:r>
              <a:rPr lang="en-US" b="1" dirty="0"/>
              <a:t>Significance</a:t>
            </a:r>
            <a:r>
              <a:rPr lang="en-US" dirty="0"/>
              <a:t> → </a:t>
            </a:r>
            <a:r>
              <a:rPr lang="en-US" dirty="0" err="1"/>
              <a:t>từ</a:t>
            </a:r>
            <a:r>
              <a:rPr lang="en-US" dirty="0"/>
              <a:t> </a:t>
            </a:r>
            <a:r>
              <a:rPr lang="en-US" b="1" dirty="0"/>
              <a:t>individual</a:t>
            </a:r>
            <a:r>
              <a:rPr lang="en-US" dirty="0"/>
              <a:t> → </a:t>
            </a:r>
            <a:r>
              <a:rPr lang="en-US" b="1" dirty="0"/>
              <a:t>social context</a:t>
            </a:r>
            <a:r>
              <a:rPr lang="en-US" dirty="0"/>
              <a:t> → </a:t>
            </a:r>
            <a:r>
              <a:rPr lang="en-US" dirty="0" err="1"/>
              <a:t>phù</a:t>
            </a:r>
            <a:r>
              <a:rPr lang="en-US" dirty="0"/>
              <a:t> </a:t>
            </a:r>
            <a:r>
              <a:rPr lang="en-US" dirty="0" err="1"/>
              <a:t>hợp</a:t>
            </a:r>
            <a:r>
              <a:rPr lang="en-US" dirty="0"/>
              <a:t> </a:t>
            </a:r>
            <a:r>
              <a:rPr lang="en-US" dirty="0" err="1"/>
              <a:t>nghiên</a:t>
            </a:r>
            <a:r>
              <a:rPr lang="en-US" dirty="0"/>
              <a:t> </a:t>
            </a:r>
            <a:r>
              <a:rPr lang="en-US" dirty="0" err="1"/>
              <a:t>cứu</a:t>
            </a:r>
            <a:r>
              <a:rPr lang="en-US" dirty="0"/>
              <a:t> </a:t>
            </a:r>
            <a:r>
              <a:rPr lang="en-US" b="1" dirty="0"/>
              <a:t>teachers' enactment of CBETC</a:t>
            </a:r>
            <a:r>
              <a:rPr lang="en-US" dirty="0"/>
              <a:t>.</a:t>
            </a:r>
            <a:endParaRPr dirty="0"/>
          </a:p>
        </p:txBody>
      </p:sp>
      <p:sp>
        <p:nvSpPr>
          <p:cNvPr id="176" name="Google Shape;1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1" i="0" u="none" strike="noStrike" dirty="0">
                <a:solidFill>
                  <a:srgbClr val="000000"/>
                </a:solidFill>
                <a:effectLst/>
              </a:rPr>
              <a:t>Finally, </a:t>
            </a:r>
            <a:r>
              <a:rPr lang="en-US" b="1" i="0" u="none" strike="noStrike" dirty="0" err="1">
                <a:solidFill>
                  <a:srgbClr val="000000"/>
                </a:solidFill>
                <a:effectLst/>
              </a:rPr>
              <a:t>Engeström</a:t>
            </a:r>
            <a:r>
              <a:rPr lang="en-US" b="1" i="0" u="none" strike="noStrike" dirty="0">
                <a:solidFill>
                  <a:srgbClr val="000000"/>
                </a:solidFill>
                <a:effectLst/>
              </a:rPr>
              <a:t> also proposed the third generation of AT.</a:t>
            </a:r>
            <a:br>
              <a:rPr lang="en-US" b="0" i="0" u="none" strike="noStrike" dirty="0">
                <a:solidFill>
                  <a:srgbClr val="000000"/>
                </a:solidFill>
                <a:effectLst/>
              </a:rPr>
            </a:br>
            <a:r>
              <a:rPr lang="en-US" b="0" i="0" u="none" strike="noStrike" dirty="0">
                <a:solidFill>
                  <a:srgbClr val="000000"/>
                </a:solidFill>
                <a:effectLst/>
              </a:rPr>
              <a:t>Unlike the second generation, it doesn't look at just </a:t>
            </a:r>
            <a:r>
              <a:rPr lang="en-US" b="1" i="0" u="none" strike="noStrike" dirty="0">
                <a:solidFill>
                  <a:srgbClr val="000000"/>
                </a:solidFill>
                <a:effectLst/>
              </a:rPr>
              <a:t>one activity system</a:t>
            </a:r>
            <a:r>
              <a:rPr lang="en-US" b="0" i="0" u="none" strike="noStrike" dirty="0">
                <a:solidFill>
                  <a:srgbClr val="000000"/>
                </a:solidFill>
                <a:effectLst/>
              </a:rPr>
              <a:t>. Instead, it examines </a:t>
            </a:r>
            <a:r>
              <a:rPr lang="en-US" b="1" i="0" u="none" strike="noStrike" dirty="0">
                <a:solidFill>
                  <a:srgbClr val="000000"/>
                </a:solidFill>
                <a:effectLst/>
              </a:rPr>
              <a:t>how multiple activity systems interact with each other</a:t>
            </a:r>
            <a:r>
              <a:rPr lang="en-US" b="0" i="0" u="none" strike="noStrike" dirty="0">
                <a:solidFill>
                  <a:srgbClr val="000000"/>
                </a:solidFill>
                <a:effectLst/>
              </a:rPr>
              <a:t>.</a:t>
            </a:r>
          </a:p>
          <a:p>
            <a:pPr algn="l"/>
            <a:r>
              <a:rPr lang="en-US" b="1" i="0" u="none" strike="noStrike" dirty="0">
                <a:solidFill>
                  <a:srgbClr val="000000"/>
                </a:solidFill>
                <a:effectLst/>
              </a:rPr>
              <a:t>In curriculum reform,</a:t>
            </a:r>
            <a:r>
              <a:rPr lang="en-US" b="0" i="0" u="none" strike="noStrike" dirty="0">
                <a:solidFill>
                  <a:srgbClr val="000000"/>
                </a:solidFill>
                <a:effectLst/>
              </a:rPr>
              <a:t> this means that teachers' enactment is influenced not only by teachers themselves, but also by the interaction between </a:t>
            </a:r>
            <a:r>
              <a:rPr lang="en-US" b="1" i="0" u="none" strike="noStrike" dirty="0">
                <a:solidFill>
                  <a:srgbClr val="000000"/>
                </a:solidFill>
                <a:effectLst/>
              </a:rPr>
              <a:t>policy, schools, and classroom practice</a:t>
            </a:r>
            <a:r>
              <a:rPr lang="en-US" b="0" i="0" u="none" strike="noStrike" dirty="0">
                <a:solidFill>
                  <a:srgbClr val="000000"/>
                </a:solidFill>
                <a:effectLst/>
              </a:rPr>
              <a:t>.</a:t>
            </a:r>
          </a:p>
          <a:p>
            <a:pPr algn="l"/>
            <a:r>
              <a:rPr lang="en-US" b="1" i="0" u="none" strike="noStrike" dirty="0">
                <a:solidFill>
                  <a:srgbClr val="000000"/>
                </a:solidFill>
                <a:effectLst/>
              </a:rPr>
              <a:t>Another important idea is expansive learning.</a:t>
            </a:r>
            <a:r>
              <a:rPr lang="en-US" b="0" i="0" u="none" strike="noStrike" dirty="0">
                <a:solidFill>
                  <a:srgbClr val="000000"/>
                </a:solidFill>
                <a:effectLst/>
              </a:rPr>
              <a:t> It suggests that change happens when people identify and resolve contradictions within or between activity systems.</a:t>
            </a:r>
          </a:p>
          <a:p>
            <a:pPr algn="l"/>
            <a:r>
              <a:rPr lang="en-US" b="1" i="0" u="none" strike="noStrike" dirty="0">
                <a:solidFill>
                  <a:srgbClr val="000000"/>
                </a:solidFill>
                <a:effectLst/>
              </a:rPr>
              <a:t>So, curriculum enactment is not a fixed process.</a:t>
            </a:r>
            <a:r>
              <a:rPr lang="en-US" b="0" i="0" u="none" strike="noStrike" dirty="0">
                <a:solidFill>
                  <a:srgbClr val="000000"/>
                </a:solidFill>
                <a:effectLst/>
              </a:rPr>
              <a:t> It is a continuous process of </a:t>
            </a:r>
            <a:r>
              <a:rPr lang="en-US" b="1" i="0" u="none" strike="noStrike" dirty="0">
                <a:solidFill>
                  <a:srgbClr val="000000"/>
                </a:solidFill>
                <a:effectLst/>
              </a:rPr>
              <a:t>adaptation, negotiation, and professional learning</a:t>
            </a:r>
            <a:r>
              <a:rPr lang="en-US" b="0" i="0" u="none" strike="noStrike" dirty="0">
                <a:solidFill>
                  <a:srgbClr val="000000"/>
                </a:solidFill>
                <a:effectLst/>
              </a:rPr>
              <a:t>.</a:t>
            </a:r>
            <a:br>
              <a:rPr lang="en-US" b="0" i="0" u="none" strike="noStrike" dirty="0">
                <a:solidFill>
                  <a:srgbClr val="000000"/>
                </a:solidFill>
                <a:effectLst/>
              </a:rPr>
            </a:br>
            <a:r>
              <a:rPr lang="en-US" b="0" i="0" u="none" strike="noStrike" dirty="0">
                <a:solidFill>
                  <a:srgbClr val="000000"/>
                </a:solidFill>
                <a:effectLst/>
              </a:rPr>
              <a:t>1.</a:t>
            </a:r>
            <a:r>
              <a:rPr lang="en-US" b="1" dirty="0"/>
              <a:t>Third generation</a:t>
            </a:r>
            <a:r>
              <a:rPr lang="en-US" dirty="0"/>
              <a:t> → </a:t>
            </a:r>
            <a:r>
              <a:rPr lang="en-US" b="1" dirty="0"/>
              <a:t>multiple activity systems</a:t>
            </a:r>
            <a:r>
              <a:rPr lang="en-US" dirty="0"/>
              <a:t>. 2. </a:t>
            </a:r>
            <a:r>
              <a:rPr lang="en-US" b="1" dirty="0"/>
              <a:t>Interaction</a:t>
            </a:r>
            <a:r>
              <a:rPr lang="en-US" dirty="0"/>
              <a:t> → </a:t>
            </a:r>
            <a:r>
              <a:rPr lang="en-US" b="1" dirty="0"/>
              <a:t>policy – school – classroom</a:t>
            </a:r>
            <a:r>
              <a:rPr lang="en-US" dirty="0"/>
              <a:t>. 3.</a:t>
            </a:r>
            <a:r>
              <a:rPr lang="en-US" b="1" dirty="0"/>
              <a:t>Expansive learning</a:t>
            </a:r>
            <a:r>
              <a:rPr lang="en-US" dirty="0"/>
              <a:t> → </a:t>
            </a:r>
            <a:r>
              <a:rPr lang="en-US" b="1" dirty="0"/>
              <a:t>resolve contradictions</a:t>
            </a:r>
            <a:r>
              <a:rPr lang="en-US" dirty="0"/>
              <a:t>. 4. </a:t>
            </a:r>
            <a:r>
              <a:rPr lang="en-US" b="1" dirty="0"/>
              <a:t>Conclusion</a:t>
            </a:r>
            <a:r>
              <a:rPr lang="en-US" dirty="0"/>
              <a:t> → </a:t>
            </a:r>
            <a:r>
              <a:rPr lang="en-US" b="1" dirty="0"/>
              <a:t>adaptation – negotiation – professional learning</a:t>
            </a:r>
            <a:r>
              <a:rPr lang="en-US" dirty="0"/>
              <a:t>.</a:t>
            </a:r>
            <a:endParaRPr lang="en-US" b="0" i="0" u="none" strike="noStrike" dirty="0">
              <a:solidFill>
                <a:srgbClr val="000000"/>
              </a:solidFill>
              <a:effectLst/>
            </a:endParaRPr>
          </a:p>
          <a:p>
            <a:pPr marL="0" lvl="0" indent="0" algn="l" rtl="0">
              <a:spcBef>
                <a:spcPts val="0"/>
              </a:spcBef>
              <a:spcAft>
                <a:spcPts val="0"/>
              </a:spcAft>
              <a:buNone/>
            </a:pPr>
            <a:endParaRPr dirty="0"/>
          </a:p>
        </p:txBody>
      </p:sp>
      <p:sp>
        <p:nvSpPr>
          <p:cNvPr id="188" name="Google Shape;18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8BEB7539-2794-A1F1-0ADC-7D03F5C70525}"/>
            </a:ext>
          </a:extLst>
        </p:cNvPr>
        <p:cNvGrpSpPr/>
        <p:nvPr/>
      </p:nvGrpSpPr>
      <p:grpSpPr>
        <a:xfrm>
          <a:off x="0" y="0"/>
          <a:ext cx="0" cy="0"/>
          <a:chOff x="0" y="0"/>
          <a:chExt cx="0" cy="0"/>
        </a:xfrm>
      </p:grpSpPr>
      <p:sp>
        <p:nvSpPr>
          <p:cNvPr id="187" name="Google Shape;187;p8:notes">
            <a:extLst>
              <a:ext uri="{FF2B5EF4-FFF2-40B4-BE49-F238E27FC236}">
                <a16:creationId xmlns:a16="http://schemas.microsoft.com/office/drawing/2014/main" id="{463F5393-E3A2-ABB2-0AB9-EDDF88932F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b="0" i="0" u="none" strike="noStrike" dirty="0">
                <a:solidFill>
                  <a:srgbClr val="000000"/>
                </a:solidFill>
                <a:effectLst/>
              </a:rPr>
              <a:t>        </a:t>
            </a:r>
            <a:r>
              <a:rPr lang="en-US" b="1" i="0" u="none" strike="noStrike" dirty="0">
                <a:solidFill>
                  <a:srgbClr val="000000"/>
                </a:solidFill>
                <a:effectLst/>
              </a:rPr>
              <a:t>Now, let's see how AT can be applied to understand CBETC enactment.</a:t>
            </a:r>
            <a:endParaRPr lang="en-US" b="0" i="0" u="none" strike="noStrike" dirty="0">
              <a:solidFill>
                <a:srgbClr val="000000"/>
              </a:solidFill>
              <a:effectLst/>
            </a:endParaRPr>
          </a:p>
          <a:p>
            <a:pPr algn="l"/>
            <a:r>
              <a:rPr lang="en-US" b="1" i="0" u="none" strike="noStrike" dirty="0">
                <a:solidFill>
                  <a:srgbClr val="000000"/>
                </a:solidFill>
                <a:effectLst/>
              </a:rPr>
              <a:t>Many previous studies have shown that AT is a useful framework for this purpose.</a:t>
            </a:r>
            <a:r>
              <a:rPr lang="en-US" b="0" i="0" u="none" strike="noStrike" dirty="0">
                <a:solidFill>
                  <a:srgbClr val="000000"/>
                </a:solidFill>
                <a:effectLst/>
              </a:rPr>
              <a:t> The first reason is that </a:t>
            </a:r>
            <a:r>
              <a:rPr lang="en-US" b="1" i="0" u="none" strike="noStrike" dirty="0">
                <a:solidFill>
                  <a:srgbClr val="000000"/>
                </a:solidFill>
                <a:effectLst/>
              </a:rPr>
              <a:t>it views curriculum enactment as an activity system.</a:t>
            </a:r>
            <a:endParaRPr lang="en-US" b="0" i="0" u="none" strike="noStrike" dirty="0">
              <a:solidFill>
                <a:srgbClr val="000000"/>
              </a:solidFill>
              <a:effectLst/>
            </a:endParaRPr>
          </a:p>
          <a:p>
            <a:pPr algn="l"/>
            <a:r>
              <a:rPr lang="en-US" b="1" i="0" u="none" strike="noStrike" dirty="0">
                <a:solidFill>
                  <a:srgbClr val="000000"/>
                </a:solidFill>
                <a:effectLst/>
              </a:rPr>
              <a:t>As shown in the figure,</a:t>
            </a:r>
            <a:r>
              <a:rPr lang="en-US" b="0" i="0" u="none" strike="noStrike" dirty="0">
                <a:solidFill>
                  <a:srgbClr val="000000"/>
                </a:solidFill>
                <a:effectLst/>
              </a:rPr>
              <a:t> the </a:t>
            </a:r>
            <a:r>
              <a:rPr lang="en-US" b="1" i="0" u="none" strike="noStrike" dirty="0">
                <a:solidFill>
                  <a:srgbClr val="000000"/>
                </a:solidFill>
                <a:effectLst/>
              </a:rPr>
              <a:t>subject</a:t>
            </a:r>
            <a:r>
              <a:rPr lang="en-US" b="0" i="0" u="none" strike="noStrike" dirty="0">
                <a:solidFill>
                  <a:srgbClr val="000000"/>
                </a:solidFill>
                <a:effectLst/>
              </a:rPr>
              <a:t> is the English teacher, who interprets and implements the curriculum in the classroom. The </a:t>
            </a:r>
            <a:r>
              <a:rPr lang="en-US" b="1" i="0" u="none" strike="noStrike" dirty="0">
                <a:solidFill>
                  <a:srgbClr val="000000"/>
                </a:solidFill>
                <a:effectLst/>
              </a:rPr>
              <a:t>object</a:t>
            </a:r>
            <a:r>
              <a:rPr lang="en-US" b="0" i="0" u="none" strike="noStrike" dirty="0">
                <a:solidFill>
                  <a:srgbClr val="000000"/>
                </a:solidFill>
                <a:effectLst/>
              </a:rPr>
              <a:t> is to develop students' communicative competence.</a:t>
            </a:r>
          </a:p>
          <a:p>
            <a:pPr algn="l"/>
            <a:r>
              <a:rPr lang="en-US" b="1" i="0" u="none" strike="noStrike" dirty="0">
                <a:solidFill>
                  <a:srgbClr val="000000"/>
                </a:solidFill>
                <a:effectLst/>
              </a:rPr>
              <a:t>Teachers' work is also mediated by different tools,</a:t>
            </a:r>
            <a:r>
              <a:rPr lang="en-US" b="0" i="0" u="none" strike="noStrike" dirty="0">
                <a:solidFill>
                  <a:srgbClr val="000000"/>
                </a:solidFill>
                <a:effectLst/>
              </a:rPr>
              <a:t> such as textbooks, curriculum guidelines, technology, and teaching strategies.</a:t>
            </a:r>
          </a:p>
          <a:p>
            <a:pPr algn="l"/>
            <a:r>
              <a:rPr lang="en-US" b="1" i="0" u="none" strike="noStrike" dirty="0">
                <a:solidFill>
                  <a:srgbClr val="000000"/>
                </a:solidFill>
                <a:effectLst/>
              </a:rPr>
              <a:t>Besides that,</a:t>
            </a:r>
            <a:r>
              <a:rPr lang="en-US" b="0" i="0" u="none" strike="noStrike" dirty="0">
                <a:solidFill>
                  <a:srgbClr val="000000"/>
                </a:solidFill>
                <a:effectLst/>
              </a:rPr>
              <a:t> their teaching is influenced by </a:t>
            </a:r>
            <a:r>
              <a:rPr lang="en-US" b="1" i="0" u="none" strike="noStrike" dirty="0">
                <a:solidFill>
                  <a:srgbClr val="000000"/>
                </a:solidFill>
                <a:effectLst/>
              </a:rPr>
              <a:t>rules</a:t>
            </a:r>
            <a:r>
              <a:rPr lang="en-US" b="0" i="0" u="none" strike="noStrike" dirty="0">
                <a:solidFill>
                  <a:srgbClr val="000000"/>
                </a:solidFill>
                <a:effectLst/>
              </a:rPr>
              <a:t>, such as assessment policies and school regulations; by the </a:t>
            </a:r>
            <a:r>
              <a:rPr lang="en-US" b="1" i="0" u="none" strike="noStrike" dirty="0">
                <a:solidFill>
                  <a:srgbClr val="000000"/>
                </a:solidFill>
                <a:effectLst/>
              </a:rPr>
              <a:t>community</a:t>
            </a:r>
            <a:r>
              <a:rPr lang="en-US" b="0" i="0" u="none" strike="noStrike" dirty="0">
                <a:solidFill>
                  <a:srgbClr val="000000"/>
                </a:solidFill>
                <a:effectLst/>
              </a:rPr>
              <a:t>, including students, colleagues, school leaders, and parents; and by the </a:t>
            </a:r>
            <a:r>
              <a:rPr lang="en-US" b="1" i="0" u="none" strike="noStrike" dirty="0">
                <a:solidFill>
                  <a:srgbClr val="000000"/>
                </a:solidFill>
                <a:effectLst/>
              </a:rPr>
              <a:t>division of labor</a:t>
            </a:r>
            <a:r>
              <a:rPr lang="en-US" b="0" i="0" u="none" strike="noStrike" dirty="0">
                <a:solidFill>
                  <a:srgbClr val="000000"/>
                </a:solidFill>
                <a:effectLst/>
              </a:rPr>
              <a:t> within the school.</a:t>
            </a:r>
          </a:p>
          <a:p>
            <a:pPr algn="l"/>
            <a:r>
              <a:rPr lang="en-US" b="1" i="0" u="none" strike="noStrike" dirty="0">
                <a:solidFill>
                  <a:srgbClr val="000000"/>
                </a:solidFill>
                <a:effectLst/>
              </a:rPr>
              <a:t>So, Activity Theory helps us understand that curriculum enactment is not only about what teachers do individually.</a:t>
            </a:r>
            <a:r>
              <a:rPr lang="en-US" b="0" i="0" u="none" strike="noStrike" dirty="0">
                <a:solidFill>
                  <a:srgbClr val="000000"/>
                </a:solidFill>
                <a:effectLst/>
              </a:rPr>
              <a:t> Instead, it is the result of continuous interactions among </a:t>
            </a:r>
            <a:r>
              <a:rPr lang="en-US" b="1" i="0" u="none" strike="noStrike" dirty="0">
                <a:solidFill>
                  <a:srgbClr val="000000"/>
                </a:solidFill>
                <a:effectLst/>
              </a:rPr>
              <a:t>pedagogical, social, and institutional factors</a:t>
            </a:r>
            <a:r>
              <a:rPr lang="en-US" b="0" i="0" u="none" strike="noStrike" dirty="0">
                <a:solidFill>
                  <a:srgbClr val="000000"/>
                </a:solidFill>
                <a:effectLst/>
              </a:rPr>
              <a:t>.</a:t>
            </a:r>
            <a:br>
              <a:rPr lang="en-US" b="0" i="0" u="none" strike="noStrike" dirty="0">
                <a:solidFill>
                  <a:srgbClr val="000000"/>
                </a:solidFill>
                <a:effectLst/>
              </a:rPr>
            </a:br>
            <a:r>
              <a:rPr lang="en-US" b="0" i="0" u="none" strike="noStrike" dirty="0">
                <a:solidFill>
                  <a:srgbClr val="000000"/>
                </a:solidFill>
                <a:effectLst/>
              </a:rPr>
              <a:t>1. </a:t>
            </a:r>
            <a:r>
              <a:rPr lang="en-US" b="1" dirty="0"/>
              <a:t>Transition:</a:t>
            </a:r>
            <a:r>
              <a:rPr lang="en-US" dirty="0"/>
              <a:t> </a:t>
            </a:r>
            <a:r>
              <a:rPr lang="en-US" i="1" dirty="0"/>
              <a:t>Now, let's see how AT can be applied...</a:t>
            </a:r>
            <a:r>
              <a:rPr lang="en-US" b="1" i="1" dirty="0"/>
              <a:t>2</a:t>
            </a:r>
            <a:r>
              <a:rPr lang="en-US" b="1" dirty="0"/>
              <a:t>. Activity system 3. Subject → English teachers. 4. Object → Communicative competence. 5. Tools → textbook, technology, strategies. 6. Rules – Community – Division of Labor6. Conclusion → not individual, but interaction of many factors</a:t>
            </a:r>
            <a:endParaRPr lang="en-US" b="0" i="0" u="none" strike="noStrike" dirty="0">
              <a:solidFill>
                <a:srgbClr val="000000"/>
              </a:solidFill>
              <a:effectLst/>
            </a:endParaRPr>
          </a:p>
          <a:p>
            <a:pPr marL="0" lvl="0" indent="0" algn="l" rtl="0">
              <a:spcBef>
                <a:spcPts val="0"/>
              </a:spcBef>
              <a:spcAft>
                <a:spcPts val="0"/>
              </a:spcAft>
              <a:buNone/>
            </a:pPr>
            <a:endParaRPr dirty="0"/>
          </a:p>
        </p:txBody>
      </p:sp>
      <p:sp>
        <p:nvSpPr>
          <p:cNvPr id="188" name="Google Shape;188;p8:notes">
            <a:extLst>
              <a:ext uri="{FF2B5EF4-FFF2-40B4-BE49-F238E27FC236}">
                <a16:creationId xmlns:a16="http://schemas.microsoft.com/office/drawing/2014/main" id="{827D4FFD-F819-683B-D81B-C294885293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4137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9.png"/><Relationship Id="rId4" Type="http://schemas.openxmlformats.org/officeDocument/2006/relationships/image" Target="../media/image9.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35.png"/><Relationship Id="rId4" Type="http://schemas.openxmlformats.org/officeDocument/2006/relationships/image" Target="../media/image9.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39.png"/><Relationship Id="rId4" Type="http://schemas.openxmlformats.org/officeDocument/2006/relationships/image" Target="../media/image9.pn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43.png"/><Relationship Id="rId4" Type="http://schemas.openxmlformats.org/officeDocument/2006/relationships/image" Target="../media/image9.png"/><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pn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25.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0.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B70"/>
        </a:solidFill>
        <a:effectLst/>
      </p:bgPr>
    </p:bg>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71919" y="-6843"/>
            <a:ext cx="12192000" cy="6858000"/>
          </a:xfrm>
          <a:prstGeom prst="rect">
            <a:avLst/>
          </a:prstGeom>
          <a:noFill/>
          <a:ln>
            <a:noFill/>
          </a:ln>
        </p:spPr>
      </p:pic>
      <p:grpSp>
        <p:nvGrpSpPr>
          <p:cNvPr id="7" name="Group 6">
            <a:extLst>
              <a:ext uri="{FF2B5EF4-FFF2-40B4-BE49-F238E27FC236}">
                <a16:creationId xmlns:a16="http://schemas.microsoft.com/office/drawing/2014/main" id="{50140A8E-CF2A-412B-B2B5-0D68AAEB0D14}"/>
              </a:ext>
            </a:extLst>
          </p:cNvPr>
          <p:cNvGrpSpPr/>
          <p:nvPr/>
        </p:nvGrpSpPr>
        <p:grpSpPr>
          <a:xfrm>
            <a:off x="1005568" y="1953738"/>
            <a:ext cx="10801350" cy="2950523"/>
            <a:chOff x="695325" y="1885950"/>
            <a:chExt cx="10801350" cy="2950523"/>
          </a:xfrm>
        </p:grpSpPr>
        <p:sp>
          <p:nvSpPr>
            <p:cNvPr id="85" name="Google Shape;85;p13"/>
            <p:cNvSpPr txBox="1"/>
            <p:nvPr/>
          </p:nvSpPr>
          <p:spPr>
            <a:xfrm>
              <a:off x="695325" y="1885950"/>
              <a:ext cx="10801350" cy="276998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50" b="1" i="0" u="none" strike="noStrike" cap="none" dirty="0">
                  <a:solidFill>
                    <a:srgbClr val="FFFFFF"/>
                  </a:solidFill>
                  <a:latin typeface="Montserrat"/>
                  <a:ea typeface="Montserrat"/>
                  <a:cs typeface="Montserrat"/>
                  <a:sym typeface="Montserrat"/>
                </a:rPr>
                <a:t>ACTIVITY THEORY (AT) AS A LENS FOR EXAMINING TEACHERS’ ENACTMENT OF THE COMPETENCY – BASED ENGLISH</a:t>
              </a:r>
            </a:p>
            <a:p>
              <a:pPr marL="0" marR="0" lvl="0" indent="0" algn="ctr" rtl="0">
                <a:lnSpc>
                  <a:spcPct val="120000"/>
                </a:lnSpc>
                <a:spcBef>
                  <a:spcPts val="0"/>
                </a:spcBef>
                <a:spcAft>
                  <a:spcPts val="0"/>
                </a:spcAft>
                <a:buNone/>
              </a:pPr>
              <a:r>
                <a:rPr lang="en-US" sz="3750" b="1" dirty="0">
                  <a:solidFill>
                    <a:srgbClr val="FFFFFF"/>
                  </a:solidFill>
                  <a:latin typeface="Montserrat"/>
                  <a:sym typeface="Montserrat"/>
                </a:rPr>
                <a:t>TEACHING CURRICULUM (CBETC)</a:t>
              </a:r>
              <a:endParaRPr dirty="0"/>
            </a:p>
          </p:txBody>
        </p:sp>
        <p:sp>
          <p:nvSpPr>
            <p:cNvPr id="86" name="Google Shape;86;p13"/>
            <p:cNvSpPr/>
            <p:nvPr/>
          </p:nvSpPr>
          <p:spPr>
            <a:xfrm>
              <a:off x="5186428" y="4788848"/>
              <a:ext cx="1143000" cy="47625"/>
            </a:xfrm>
            <a:prstGeom prst="rect">
              <a:avLst/>
            </a:prstGeom>
            <a:solidFill>
              <a:srgbClr val="FDB81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7" name="Google Shape;87;p13"/>
          <p:cNvSpPr txBox="1"/>
          <p:nvPr/>
        </p:nvSpPr>
        <p:spPr>
          <a:xfrm>
            <a:off x="4882174" y="6028954"/>
            <a:ext cx="10287000" cy="609600"/>
          </a:xfrm>
          <a:prstGeom prst="rect">
            <a:avLst/>
          </a:prstGeom>
          <a:noFill/>
          <a:ln>
            <a:noFill/>
          </a:ln>
        </p:spPr>
        <p:txBody>
          <a:bodyPr spcFirstLastPara="1" wrap="square" lIns="0" tIns="0" rIns="0" bIns="0" anchor="t" anchorCtr="0">
            <a:spAutoFit/>
          </a:bodyPr>
          <a:lstStyle/>
          <a:p>
            <a:pPr marL="0" marR="0" lvl="0" indent="0" algn="ctr" rtl="0">
              <a:lnSpc>
                <a:spcPct val="133333"/>
              </a:lnSpc>
              <a:spcBef>
                <a:spcPts val="0"/>
              </a:spcBef>
              <a:spcAft>
                <a:spcPts val="0"/>
              </a:spcAft>
              <a:buNone/>
            </a:pPr>
            <a:r>
              <a:rPr lang="en-US" sz="1500" i="0" u="none" strike="noStrike" cap="none" dirty="0">
                <a:solidFill>
                  <a:schemeClr val="bg1"/>
                </a:solidFill>
                <a:latin typeface="Roboto"/>
                <a:ea typeface="Roboto"/>
                <a:cs typeface="Roboto"/>
                <a:sym typeface="Roboto"/>
              </a:rPr>
              <a:t>Presented by</a:t>
            </a:r>
            <a:r>
              <a:rPr lang="en-US" sz="1500" b="1" i="0" u="none" strike="noStrike" cap="none" dirty="0">
                <a:solidFill>
                  <a:schemeClr val="bg1"/>
                </a:solidFill>
                <a:latin typeface="Roboto"/>
                <a:ea typeface="Roboto"/>
                <a:cs typeface="Roboto"/>
                <a:sym typeface="Roboto"/>
              </a:rPr>
              <a:t>:</a:t>
            </a:r>
            <a:r>
              <a:rPr lang="en-US" sz="1500" b="0" i="0" u="none" strike="noStrike" cap="none" dirty="0">
                <a:solidFill>
                  <a:schemeClr val="bg1"/>
                </a:solidFill>
                <a:latin typeface="Roboto"/>
                <a:ea typeface="Roboto"/>
                <a:cs typeface="Roboto"/>
                <a:sym typeface="Roboto"/>
              </a:rPr>
              <a:t> </a:t>
            </a:r>
            <a:r>
              <a:rPr lang="en-US" sz="1500" b="1" u="none" strike="noStrike" cap="none" dirty="0">
                <a:solidFill>
                  <a:schemeClr val="bg1"/>
                </a:solidFill>
                <a:latin typeface="Roboto"/>
                <a:ea typeface="Roboto"/>
                <a:cs typeface="Roboto"/>
                <a:sym typeface="Roboto"/>
              </a:rPr>
              <a:t>Thanh Vinh Ch</a:t>
            </a:r>
            <a:r>
              <a:rPr lang="en-US" sz="1500" b="1" i="0" u="none" strike="noStrike" cap="none" dirty="0">
                <a:solidFill>
                  <a:schemeClr val="bg1"/>
                </a:solidFill>
                <a:latin typeface="Roboto"/>
                <a:ea typeface="Roboto"/>
                <a:cs typeface="Roboto"/>
                <a:sym typeface="Roboto"/>
              </a:rPr>
              <a:t>au </a:t>
            </a:r>
            <a:r>
              <a:rPr lang="en-US" sz="1500" b="0" i="0" u="none" strike="noStrike" cap="none" dirty="0">
                <a:solidFill>
                  <a:schemeClr val="bg1"/>
                </a:solidFill>
                <a:latin typeface="Roboto"/>
                <a:ea typeface="Roboto"/>
                <a:cs typeface="Roboto"/>
                <a:sym typeface="Roboto"/>
              </a:rPr>
              <a:t>(</a:t>
            </a:r>
            <a:r>
              <a:rPr lang="en-US" sz="1500" b="0" i="0" u="none" strike="noStrike" cap="none" dirty="0" err="1">
                <a:solidFill>
                  <a:schemeClr val="bg1"/>
                </a:solidFill>
                <a:latin typeface="Roboto"/>
                <a:ea typeface="Roboto"/>
                <a:cs typeface="Roboto"/>
                <a:sym typeface="Roboto"/>
              </a:rPr>
              <a:t>Ph.D</a:t>
            </a:r>
            <a:r>
              <a:rPr lang="en-US" sz="1500" b="0" i="0" u="none" strike="noStrike" cap="none" dirty="0">
                <a:solidFill>
                  <a:schemeClr val="bg1"/>
                </a:solidFill>
                <a:latin typeface="Roboto"/>
                <a:ea typeface="Roboto"/>
                <a:cs typeface="Roboto"/>
                <a:sym typeface="Roboto"/>
              </a:rPr>
              <a:t> student)</a:t>
            </a:r>
            <a:br>
              <a:rPr lang="en-US" sz="1800" b="0" i="0" u="none" strike="noStrike" cap="none" dirty="0">
                <a:solidFill>
                  <a:schemeClr val="bg1"/>
                </a:solidFill>
                <a:latin typeface="Calibri"/>
                <a:ea typeface="Calibri"/>
                <a:cs typeface="Calibri"/>
                <a:sym typeface="Calibri"/>
              </a:rPr>
            </a:br>
            <a:r>
              <a:rPr lang="en-US" sz="1500" b="0" i="0" u="none" strike="noStrike" cap="none" dirty="0">
                <a:solidFill>
                  <a:schemeClr val="bg1"/>
                </a:solidFill>
                <a:latin typeface="Roboto"/>
                <a:ea typeface="Roboto"/>
                <a:cs typeface="Roboto"/>
                <a:sym typeface="Roboto"/>
              </a:rPr>
              <a:t> Ho Chi Minh City Open University, Vietnam</a:t>
            </a:r>
            <a:endParaRPr dirty="0">
              <a:solidFill>
                <a:schemeClr val="bg1"/>
              </a:solidFill>
            </a:endParaRPr>
          </a:p>
        </p:txBody>
      </p:sp>
      <p:pic>
        <p:nvPicPr>
          <p:cNvPr id="5" name="Picture 4">
            <a:extLst>
              <a:ext uri="{FF2B5EF4-FFF2-40B4-BE49-F238E27FC236}">
                <a16:creationId xmlns:a16="http://schemas.microsoft.com/office/drawing/2014/main" id="{A932F7F5-2F9E-4891-8E5D-52CFAB24FF73}"/>
              </a:ext>
            </a:extLst>
          </p:cNvPr>
          <p:cNvPicPr>
            <a:picLocks noChangeAspect="1"/>
          </p:cNvPicPr>
          <p:nvPr/>
        </p:nvPicPr>
        <p:blipFill>
          <a:blip r:embed="rId4"/>
          <a:stretch>
            <a:fillRect/>
          </a:stretch>
        </p:blipFill>
        <p:spPr>
          <a:xfrm>
            <a:off x="2393034" y="219446"/>
            <a:ext cx="8026418" cy="6421134"/>
          </a:xfrm>
          <a:prstGeom prst="rect">
            <a:avLst/>
          </a:prstGeom>
        </p:spPr>
      </p:pic>
      <p:pic>
        <p:nvPicPr>
          <p:cNvPr id="88" name="Google Shape;88;p13" descr="image.png"/>
          <p:cNvPicPr preferRelativeResize="0"/>
          <p:nvPr/>
        </p:nvPicPr>
        <p:blipFill rotWithShape="1">
          <a:blip r:embed="rId5">
            <a:alphaModFix/>
          </a:blip>
          <a:srcRect/>
          <a:stretch/>
        </p:blipFill>
        <p:spPr>
          <a:xfrm>
            <a:off x="8277355" y="2505971"/>
            <a:ext cx="4892632" cy="4299935"/>
          </a:xfrm>
          <a:prstGeom prst="rect">
            <a:avLst/>
          </a:prstGeom>
          <a:noFill/>
          <a:ln>
            <a:noFill/>
          </a:ln>
        </p:spPr>
      </p:pic>
      <p:sp>
        <p:nvSpPr>
          <p:cNvPr id="2" name="Slide Number Placeholder 1">
            <a:extLst>
              <a:ext uri="{FF2B5EF4-FFF2-40B4-BE49-F238E27FC236}">
                <a16:creationId xmlns:a16="http://schemas.microsoft.com/office/drawing/2014/main" id="{80F7F4EB-6F5C-5C7C-598F-3D5353CD4FE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209"/>
        <p:cNvGrpSpPr/>
        <p:nvPr/>
      </p:nvGrpSpPr>
      <p:grpSpPr>
        <a:xfrm>
          <a:off x="0" y="0"/>
          <a:ext cx="0" cy="0"/>
          <a:chOff x="0" y="0"/>
          <a:chExt cx="0" cy="0"/>
        </a:xfrm>
      </p:grpSpPr>
      <p:pic>
        <p:nvPicPr>
          <p:cNvPr id="210" name="Google Shape;210;p2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11" name="Google Shape;211;p22" descr="image.png"/>
          <p:cNvPicPr preferRelativeResize="0"/>
          <p:nvPr/>
        </p:nvPicPr>
        <p:blipFill rotWithShape="1">
          <a:blip r:embed="rId4">
            <a:alphaModFix/>
          </a:blip>
          <a:srcRect/>
          <a:stretch/>
        </p:blipFill>
        <p:spPr>
          <a:xfrm>
            <a:off x="571500" y="2162175"/>
            <a:ext cx="3492549" cy="3409950"/>
          </a:xfrm>
          <a:prstGeom prst="rect">
            <a:avLst/>
          </a:prstGeom>
          <a:noFill/>
          <a:ln>
            <a:noFill/>
          </a:ln>
        </p:spPr>
      </p:pic>
      <p:pic>
        <p:nvPicPr>
          <p:cNvPr id="212" name="Google Shape;212;p22" descr="image.png"/>
          <p:cNvPicPr preferRelativeResize="0"/>
          <p:nvPr/>
        </p:nvPicPr>
        <p:blipFill rotWithShape="1">
          <a:blip r:embed="rId5">
            <a:alphaModFix/>
          </a:blip>
          <a:srcRect/>
          <a:stretch/>
        </p:blipFill>
        <p:spPr>
          <a:xfrm>
            <a:off x="4349799" y="2162175"/>
            <a:ext cx="3492549" cy="3409950"/>
          </a:xfrm>
          <a:prstGeom prst="rect">
            <a:avLst/>
          </a:prstGeom>
          <a:noFill/>
          <a:ln>
            <a:noFill/>
          </a:ln>
        </p:spPr>
      </p:pic>
      <p:pic>
        <p:nvPicPr>
          <p:cNvPr id="213" name="Google Shape;213;p22" descr="image.png"/>
          <p:cNvPicPr preferRelativeResize="0"/>
          <p:nvPr/>
        </p:nvPicPr>
        <p:blipFill rotWithShape="1">
          <a:blip r:embed="rId6">
            <a:alphaModFix/>
          </a:blip>
          <a:srcRect/>
          <a:stretch/>
        </p:blipFill>
        <p:spPr>
          <a:xfrm>
            <a:off x="8128099" y="2162175"/>
            <a:ext cx="3492549" cy="3409950"/>
          </a:xfrm>
          <a:prstGeom prst="rect">
            <a:avLst/>
          </a:prstGeom>
          <a:noFill/>
          <a:ln>
            <a:noFill/>
          </a:ln>
        </p:spPr>
      </p:pic>
      <p:sp>
        <p:nvSpPr>
          <p:cNvPr id="214" name="Google Shape;214;p22"/>
          <p:cNvSpPr txBox="1"/>
          <p:nvPr/>
        </p:nvSpPr>
        <p:spPr>
          <a:xfrm>
            <a:off x="794225"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Tools → Practice</a:t>
            </a:r>
            <a:endParaRPr/>
          </a:p>
        </p:txBody>
      </p:sp>
      <p:sp>
        <p:nvSpPr>
          <p:cNvPr id="215" name="Google Shape;215;p22"/>
          <p:cNvSpPr txBox="1"/>
          <p:nvPr/>
        </p:nvSpPr>
        <p:spPr>
          <a:xfrm>
            <a:off x="866775" y="3609975"/>
            <a:ext cx="3187749" cy="1822037"/>
          </a:xfrm>
          <a:prstGeom prst="rect">
            <a:avLst/>
          </a:prstGeom>
          <a:noFill/>
          <a:ln>
            <a:noFill/>
          </a:ln>
        </p:spPr>
        <p:txBody>
          <a:bodyPr spcFirstLastPara="1" wrap="square" lIns="0" tIns="0" rIns="0" bIns="0" anchor="t" anchorCtr="0">
            <a:spAutoFit/>
          </a:bodyPr>
          <a:lstStyle/>
          <a:p>
            <a:pPr>
              <a:lnSpc>
                <a:spcPct val="160000"/>
              </a:lnSpc>
            </a:pPr>
            <a:r>
              <a:rPr lang="en-US" sz="1500" b="0" i="0" u="none" strike="noStrike" cap="none" dirty="0">
                <a:solidFill>
                  <a:srgbClr val="333333"/>
                </a:solidFill>
                <a:latin typeface="Roboto"/>
                <a:ea typeface="Roboto"/>
                <a:cs typeface="Roboto"/>
                <a:sym typeface="Roboto"/>
              </a:rPr>
              <a:t>Curriculum, textbooks, technology, and pedagogy mediate classroom practice. Teachers interpret rather than simply implement </a:t>
            </a:r>
            <a:r>
              <a:rPr lang="en-US" sz="1400" i="1" dirty="0">
                <a:latin typeface="Times New Roman" panose="02020603050405020304" pitchFamily="18" charset="0"/>
                <a:cs typeface="Times New Roman" panose="02020603050405020304" pitchFamily="18" charset="0"/>
              </a:rPr>
              <a:t>(Spillane et al., 2002).</a:t>
            </a:r>
            <a:endParaRPr dirty="0"/>
          </a:p>
        </p:txBody>
      </p:sp>
      <p:sp>
        <p:nvSpPr>
          <p:cNvPr id="216" name="Google Shape;216;p22"/>
          <p:cNvSpPr txBox="1"/>
          <p:nvPr/>
        </p:nvSpPr>
        <p:spPr>
          <a:xfrm>
            <a:off x="45725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Rules ↔ Object</a:t>
            </a:r>
            <a:endParaRPr/>
          </a:p>
        </p:txBody>
      </p:sp>
      <p:sp>
        <p:nvSpPr>
          <p:cNvPr id="217" name="Google Shape;217;p22"/>
          <p:cNvSpPr txBox="1"/>
          <p:nvPr/>
        </p:nvSpPr>
        <p:spPr>
          <a:xfrm>
            <a:off x="4645074" y="3609975"/>
            <a:ext cx="2901999" cy="1846659"/>
          </a:xfrm>
          <a:prstGeom prst="rect">
            <a:avLst/>
          </a:prstGeom>
          <a:noFill/>
          <a:ln>
            <a:noFill/>
          </a:ln>
        </p:spPr>
        <p:txBody>
          <a:bodyPr spcFirstLastPara="1" wrap="square" lIns="0" tIns="0" rIns="0" bIns="0" anchor="t" anchorCtr="0">
            <a:spAutoFit/>
          </a:bodyPr>
          <a:lstStyle/>
          <a:p>
            <a:pPr>
              <a:lnSpc>
                <a:spcPct val="160000"/>
              </a:lnSpc>
            </a:pPr>
            <a:r>
              <a:rPr lang="en-US" sz="1500" b="0" i="0" u="none" strike="noStrike" cap="none" dirty="0">
                <a:solidFill>
                  <a:srgbClr val="333333"/>
                </a:solidFill>
                <a:latin typeface="Roboto"/>
                <a:ea typeface="Roboto"/>
                <a:cs typeface="Roboto"/>
                <a:sym typeface="Roboto"/>
              </a:rPr>
              <a:t>Examination pressure and rigid school regulations may shift the focus from communicative competence to grammar-oriented teaching</a:t>
            </a:r>
            <a:r>
              <a:rPr lang="en-US" sz="1500" dirty="0">
                <a:solidFill>
                  <a:srgbClr val="333333"/>
                </a:solidFill>
                <a:latin typeface="Roboto"/>
                <a:ea typeface="Roboto"/>
                <a:cs typeface="Roboto"/>
                <a:sym typeface="Roboto"/>
              </a:rPr>
              <a:t> </a:t>
            </a:r>
            <a:r>
              <a:rPr lang="en-US" sz="1400" i="1" dirty="0">
                <a:latin typeface="Times New Roman" panose="02020603050405020304" pitchFamily="18" charset="0"/>
                <a:cs typeface="Times New Roman" panose="02020603050405020304" pitchFamily="18" charset="0"/>
              </a:rPr>
              <a:t>(Chau &amp; Tran, 2025a)</a:t>
            </a:r>
            <a:endParaRPr lang="en-US" sz="1400" b="1" dirty="0">
              <a:latin typeface="Times New Roman" panose="02020603050405020304" pitchFamily="18" charset="0"/>
              <a:cs typeface="Times New Roman" panose="02020603050405020304" pitchFamily="18" charset="0"/>
            </a:endParaRPr>
          </a:p>
        </p:txBody>
      </p:sp>
      <p:sp>
        <p:nvSpPr>
          <p:cNvPr id="218" name="Google Shape;218;p22"/>
          <p:cNvSpPr txBox="1"/>
          <p:nvPr/>
        </p:nvSpPr>
        <p:spPr>
          <a:xfrm>
            <a:off x="83508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Community &amp; Labor</a:t>
            </a:r>
            <a:endParaRPr/>
          </a:p>
        </p:txBody>
      </p:sp>
      <p:sp>
        <p:nvSpPr>
          <p:cNvPr id="219" name="Google Shape;219;p22"/>
          <p:cNvSpPr txBox="1"/>
          <p:nvPr/>
        </p:nvSpPr>
        <p:spPr>
          <a:xfrm>
            <a:off x="8423374" y="3609975"/>
            <a:ext cx="3197126" cy="1846659"/>
          </a:xfrm>
          <a:prstGeom prst="rect">
            <a:avLst/>
          </a:prstGeom>
          <a:noFill/>
          <a:ln>
            <a:noFill/>
          </a:ln>
        </p:spPr>
        <p:txBody>
          <a:bodyPr spcFirstLastPara="1" wrap="square" lIns="0" tIns="0" rIns="0" bIns="0" anchor="t" anchorCtr="0">
            <a:spAutoFit/>
          </a:bodyPr>
          <a:lstStyle/>
          <a:p>
            <a:pPr>
              <a:lnSpc>
                <a:spcPct val="160000"/>
              </a:lnSpc>
            </a:pPr>
            <a:r>
              <a:rPr lang="en-US" sz="1500" b="0" i="0" u="none" strike="noStrike" cap="none" dirty="0">
                <a:solidFill>
                  <a:srgbClr val="333333"/>
                </a:solidFill>
                <a:latin typeface="Roboto"/>
                <a:ea typeface="Roboto"/>
                <a:cs typeface="Roboto"/>
                <a:sym typeface="Roboto"/>
              </a:rPr>
              <a:t>Professional collaboration and leadership support facilitate curriculum enactment, while weak coordination constrains implementation </a:t>
            </a:r>
            <a:r>
              <a:rPr lang="en-US" sz="1400" i="1" dirty="0">
                <a:latin typeface="Times New Roman" panose="02020603050405020304" pitchFamily="18" charset="0"/>
                <a:cs typeface="Times New Roman" panose="02020603050405020304" pitchFamily="18" charset="0"/>
              </a:rPr>
              <a:t>(Priestley et al., 2015)</a:t>
            </a:r>
            <a:endParaRPr lang="en-US" sz="1400" b="1" dirty="0">
              <a:latin typeface="Times New Roman" panose="02020603050405020304" pitchFamily="18" charset="0"/>
              <a:cs typeface="Times New Roman" panose="02020603050405020304" pitchFamily="18" charset="0"/>
            </a:endParaRPr>
          </a:p>
        </p:txBody>
      </p:sp>
      <p:pic>
        <p:nvPicPr>
          <p:cNvPr id="220" name="Google Shape;220;p22" descr="image.png"/>
          <p:cNvPicPr preferRelativeResize="0"/>
          <p:nvPr/>
        </p:nvPicPr>
        <p:blipFill rotWithShape="1">
          <a:blip r:embed="rId7">
            <a:alphaModFix/>
          </a:blip>
          <a:srcRect/>
          <a:stretch/>
        </p:blipFill>
        <p:spPr>
          <a:xfrm>
            <a:off x="2051000" y="2524125"/>
            <a:ext cx="533400" cy="428625"/>
          </a:xfrm>
          <a:prstGeom prst="rect">
            <a:avLst/>
          </a:prstGeom>
          <a:noFill/>
          <a:ln>
            <a:noFill/>
          </a:ln>
        </p:spPr>
      </p:pic>
      <p:pic>
        <p:nvPicPr>
          <p:cNvPr id="221" name="Google Shape;221;p22" descr="image.png"/>
          <p:cNvPicPr preferRelativeResize="0"/>
          <p:nvPr/>
        </p:nvPicPr>
        <p:blipFill rotWithShape="1">
          <a:blip r:embed="rId8">
            <a:alphaModFix/>
          </a:blip>
          <a:srcRect/>
          <a:stretch/>
        </p:blipFill>
        <p:spPr>
          <a:xfrm>
            <a:off x="5829300" y="2524125"/>
            <a:ext cx="533400" cy="428625"/>
          </a:xfrm>
          <a:prstGeom prst="rect">
            <a:avLst/>
          </a:prstGeom>
          <a:noFill/>
          <a:ln>
            <a:noFill/>
          </a:ln>
        </p:spPr>
      </p:pic>
      <p:pic>
        <p:nvPicPr>
          <p:cNvPr id="222" name="Google Shape;222;p22" descr="image.png"/>
          <p:cNvPicPr preferRelativeResize="0"/>
          <p:nvPr/>
        </p:nvPicPr>
        <p:blipFill rotWithShape="1">
          <a:blip r:embed="rId9">
            <a:alphaModFix/>
          </a:blip>
          <a:srcRect/>
          <a:stretch/>
        </p:blipFill>
        <p:spPr>
          <a:xfrm>
            <a:off x="9607599" y="2524125"/>
            <a:ext cx="533400" cy="428625"/>
          </a:xfrm>
          <a:prstGeom prst="rect">
            <a:avLst/>
          </a:prstGeom>
          <a:noFill/>
          <a:ln>
            <a:noFill/>
          </a:ln>
        </p:spPr>
      </p:pic>
      <p:pic>
        <p:nvPicPr>
          <p:cNvPr id="223" name="Google Shape;223;p22" descr="image.png"/>
          <p:cNvPicPr preferRelativeResize="0"/>
          <p:nvPr/>
        </p:nvPicPr>
        <p:blipFill rotWithShape="1">
          <a:blip r:embed="rId10">
            <a:alphaModFix/>
          </a:blip>
          <a:srcRect/>
          <a:stretch/>
        </p:blipFill>
        <p:spPr>
          <a:xfrm>
            <a:off x="7637781" y="3867150"/>
            <a:ext cx="4892632" cy="4299935"/>
          </a:xfrm>
          <a:prstGeom prst="rect">
            <a:avLst/>
          </a:prstGeom>
          <a:noFill/>
          <a:ln>
            <a:noFill/>
          </a:ln>
        </p:spPr>
      </p:pic>
      <p:sp>
        <p:nvSpPr>
          <p:cNvPr id="2" name="Slide Number Placeholder 1">
            <a:extLst>
              <a:ext uri="{FF2B5EF4-FFF2-40B4-BE49-F238E27FC236}">
                <a16:creationId xmlns:a16="http://schemas.microsoft.com/office/drawing/2014/main" id="{772E9F66-25E4-15EB-DF66-3D6E44E6DE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10</a:t>
            </a:fld>
            <a:endParaRPr lang="en-US" sz="2000" b="1" dirty="0"/>
          </a:p>
        </p:txBody>
      </p:sp>
      <p:sp>
        <p:nvSpPr>
          <p:cNvPr id="3" name="Google Shape;102;p14">
            <a:extLst>
              <a:ext uri="{FF2B5EF4-FFF2-40B4-BE49-F238E27FC236}">
                <a16:creationId xmlns:a16="http://schemas.microsoft.com/office/drawing/2014/main" id="{22B3EA30-A5A9-6C37-17BA-008AE1B0B840}"/>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LITERATURE REVIEW</a:t>
            </a:r>
            <a:endParaRPr dirty="0"/>
          </a:p>
        </p:txBody>
      </p:sp>
      <p:sp>
        <p:nvSpPr>
          <p:cNvPr id="4" name="Google Shape;184;p19">
            <a:extLst>
              <a:ext uri="{FF2B5EF4-FFF2-40B4-BE49-F238E27FC236}">
                <a16:creationId xmlns:a16="http://schemas.microsoft.com/office/drawing/2014/main" id="{FD3807F7-5CE6-4367-F81E-9E2EF3FB7C2A}"/>
              </a:ext>
            </a:extLst>
          </p:cNvPr>
          <p:cNvSpPr txBox="1"/>
          <p:nvPr/>
        </p:nvSpPr>
        <p:spPr>
          <a:xfrm>
            <a:off x="295275" y="862298"/>
            <a:ext cx="11601450" cy="915635"/>
          </a:xfrm>
          <a:prstGeom prst="rect">
            <a:avLst/>
          </a:prstGeom>
          <a:noFill/>
          <a:ln>
            <a:noFill/>
          </a:ln>
        </p:spPr>
        <p:txBody>
          <a:bodyPr spcFirstLastPara="1" wrap="square" lIns="0" tIns="0" rIns="0" bIns="0" anchor="t" anchorCtr="0">
            <a:spAutoFit/>
          </a:bodyPr>
          <a:lstStyle/>
          <a:p>
            <a:r>
              <a:rPr lang="en-US" sz="3150" b="1" dirty="0">
                <a:solidFill>
                  <a:srgbClr val="003B70"/>
                </a:solidFill>
                <a:latin typeface="Montserrat"/>
                <a:ea typeface="Montserrat"/>
                <a:cs typeface="Montserrat"/>
                <a:sym typeface="Montserrat"/>
              </a:rPr>
              <a:t>Applying AT to teachers enactments’ of CBETC </a:t>
            </a:r>
          </a:p>
          <a:p>
            <a:r>
              <a:rPr lang="en-US" sz="2800" b="1" i="1" dirty="0">
                <a:solidFill>
                  <a:srgbClr val="003B70"/>
                </a:solidFill>
                <a:latin typeface="Montserrat"/>
                <a:ea typeface="Montserrat"/>
                <a:cs typeface="Montserrat"/>
                <a:sym typeface="Montserrat"/>
              </a:rPr>
              <a:t>Mediations and interaction within the activity system</a:t>
            </a:r>
            <a:endParaRPr sz="2800" i="1" dirty="0"/>
          </a:p>
        </p:txBody>
      </p:sp>
      <p:sp>
        <p:nvSpPr>
          <p:cNvPr id="5" name="Google Shape;118;p15">
            <a:extLst>
              <a:ext uri="{FF2B5EF4-FFF2-40B4-BE49-F238E27FC236}">
                <a16:creationId xmlns:a16="http://schemas.microsoft.com/office/drawing/2014/main" id="{BB3785F2-E543-388C-1097-B9ED430DD182}"/>
              </a:ext>
            </a:extLst>
          </p:cNvPr>
          <p:cNvSpPr txBox="1"/>
          <p:nvPr/>
        </p:nvSpPr>
        <p:spPr>
          <a:xfrm>
            <a:off x="295275" y="5695834"/>
            <a:ext cx="11325225" cy="553998"/>
          </a:xfrm>
          <a:prstGeom prst="rect">
            <a:avLst/>
          </a:prstGeom>
          <a:noFill/>
          <a:ln>
            <a:noFill/>
          </a:ln>
        </p:spPr>
        <p:txBody>
          <a:bodyPr spcFirstLastPara="1" wrap="square" lIns="0" tIns="0" rIns="0" bIns="0" anchor="t" anchorCtr="0">
            <a:spAutoFit/>
          </a:bodyPr>
          <a:lstStyle/>
          <a:p>
            <a:pPr algn="ctr"/>
            <a:r>
              <a:rPr lang="en-US" sz="1800" b="1" dirty="0">
                <a:latin typeface=""/>
                <a:cs typeface="Times New Roman" panose="02020603050405020304" pitchFamily="18" charset="0"/>
              </a:rPr>
              <a:t>Curriculum enactment is a dynamic process shaped by the interaction of tools, rules, community, and teachers' agency—not by policy alone </a:t>
            </a:r>
            <a:r>
              <a:rPr lang="en-US" sz="1800" b="1" i="1" dirty="0">
                <a:latin typeface=""/>
                <a:cs typeface="Times New Roman" panose="02020603050405020304" pitchFamily="18" charset="0"/>
              </a:rPr>
              <a:t>(</a:t>
            </a:r>
            <a:r>
              <a:rPr lang="en-US" sz="1800" b="1" i="1" dirty="0" err="1">
                <a:latin typeface=""/>
                <a:cs typeface="Times New Roman" panose="02020603050405020304" pitchFamily="18" charset="0"/>
              </a:rPr>
              <a:t>Engeström</a:t>
            </a:r>
            <a:r>
              <a:rPr lang="en-US" sz="1800" b="1" i="1" dirty="0">
                <a:latin typeface=""/>
                <a:cs typeface="Times New Roman" panose="02020603050405020304" pitchFamily="18" charset="0"/>
              </a:rPr>
              <a:t>, 1987; Spillane et al., 2002; Priestley et al., 2015).</a:t>
            </a:r>
            <a:endParaRPr lang="en-VN" sz="1800" b="1" dirty="0">
              <a:latin typeface=""/>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5"/>
                                        </p:tgtEl>
                                        <p:attrNameLst>
                                          <p:attrName>style.visibility</p:attrName>
                                        </p:attrNameLst>
                                      </p:cBhvr>
                                      <p:to>
                                        <p:strVal val="visible"/>
                                      </p:to>
                                    </p:set>
                                    <p:animEffect transition="in" filter="barn(inVertical)">
                                      <p:cBhvr>
                                        <p:cTn id="7" dur="500"/>
                                        <p:tgtEl>
                                          <p:spTgt spid="2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4"/>
                                        </p:tgtEl>
                                        <p:attrNameLst>
                                          <p:attrName>style.visibility</p:attrName>
                                        </p:attrNameLst>
                                      </p:cBhvr>
                                      <p:to>
                                        <p:strVal val="visible"/>
                                      </p:to>
                                    </p:set>
                                    <p:animEffect transition="in" filter="barn(inVertical)">
                                      <p:cBhvr>
                                        <p:cTn id="10" dur="500"/>
                                        <p:tgtEl>
                                          <p:spTgt spid="2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17"/>
                                        </p:tgtEl>
                                        <p:attrNameLst>
                                          <p:attrName>style.visibility</p:attrName>
                                        </p:attrNameLst>
                                      </p:cBhvr>
                                      <p:to>
                                        <p:strVal val="visible"/>
                                      </p:to>
                                    </p:set>
                                    <p:animEffect transition="in" filter="barn(inVertical)">
                                      <p:cBhvr>
                                        <p:cTn id="15" dur="500"/>
                                        <p:tgtEl>
                                          <p:spTgt spid="2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16"/>
                                        </p:tgtEl>
                                        <p:attrNameLst>
                                          <p:attrName>style.visibility</p:attrName>
                                        </p:attrNameLst>
                                      </p:cBhvr>
                                      <p:to>
                                        <p:strVal val="visible"/>
                                      </p:to>
                                    </p:set>
                                    <p:animEffect transition="in" filter="barn(inVertical)">
                                      <p:cBhvr>
                                        <p:cTn id="18" dur="500"/>
                                        <p:tgtEl>
                                          <p:spTgt spid="2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19"/>
                                        </p:tgtEl>
                                        <p:attrNameLst>
                                          <p:attrName>style.visibility</p:attrName>
                                        </p:attrNameLst>
                                      </p:cBhvr>
                                      <p:to>
                                        <p:strVal val="visible"/>
                                      </p:to>
                                    </p:set>
                                    <p:animEffect transition="in" filter="barn(inVertical)">
                                      <p:cBhvr>
                                        <p:cTn id="23" dur="500"/>
                                        <p:tgtEl>
                                          <p:spTgt spid="219"/>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18"/>
                                        </p:tgtEl>
                                        <p:attrNameLst>
                                          <p:attrName>style.visibility</p:attrName>
                                        </p:attrNameLst>
                                      </p:cBhvr>
                                      <p:to>
                                        <p:strVal val="visible"/>
                                      </p:to>
                                    </p:set>
                                    <p:animEffect transition="in" filter="barn(inVertical)">
                                      <p:cBhvr>
                                        <p:cTn id="26" dur="500"/>
                                        <p:tgtEl>
                                          <p:spTgt spid="218"/>
                                        </p:tgtEl>
                                      </p:cBhvr>
                                    </p:animEffect>
                                  </p:childTnLst>
                                </p:cTn>
                              </p:par>
                              <p:par>
                                <p:cTn id="27" presetID="16" presetClass="entr" presetSubtype="21" fill="hold" grpId="1"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 grpId="0"/>
      <p:bldP spid="215" grpId="0"/>
      <p:bldP spid="216" grpId="0"/>
      <p:bldP spid="217" grpId="0"/>
      <p:bldP spid="218" grpId="0"/>
      <p:bldP spid="219" grpId="0"/>
      <p:bldP spid="5"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229"/>
        <p:cNvGrpSpPr/>
        <p:nvPr/>
      </p:nvGrpSpPr>
      <p:grpSpPr>
        <a:xfrm>
          <a:off x="0" y="0"/>
          <a:ext cx="0" cy="0"/>
          <a:chOff x="0" y="0"/>
          <a:chExt cx="0" cy="0"/>
        </a:xfrm>
      </p:grpSpPr>
      <p:pic>
        <p:nvPicPr>
          <p:cNvPr id="230" name="Google Shape;230;p23"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1" name="Google Shape;231;p23"/>
          <p:cNvSpPr/>
          <p:nvPr/>
        </p:nvSpPr>
        <p:spPr>
          <a:xfrm>
            <a:off x="571500" y="2038350"/>
            <a:ext cx="11049000" cy="3657600"/>
          </a:xfrm>
          <a:prstGeom prst="roundRect">
            <a:avLst>
              <a:gd name="adj" fmla="val 0"/>
            </a:avLst>
          </a:prstGeom>
          <a:solidFill>
            <a:srgbClr val="FFFFFF"/>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aphicFrame>
        <p:nvGraphicFramePr>
          <p:cNvPr id="232" name="Google Shape;232;p23"/>
          <p:cNvGraphicFramePr/>
          <p:nvPr>
            <p:extLst>
              <p:ext uri="{D42A27DB-BD31-4B8C-83A1-F6EECF244321}">
                <p14:modId xmlns:p14="http://schemas.microsoft.com/office/powerpoint/2010/main" val="910431807"/>
              </p:ext>
            </p:extLst>
          </p:nvPr>
        </p:nvGraphicFramePr>
        <p:xfrm>
          <a:off x="571500" y="2038322"/>
          <a:ext cx="11039475" cy="3657600"/>
        </p:xfrm>
        <a:graphic>
          <a:graphicData uri="http://schemas.openxmlformats.org/drawingml/2006/table">
            <a:tbl>
              <a:tblPr firstRow="1" bandRow="1">
                <a:noFill/>
                <a:tableStyleId>{DC2D5CB2-CCC0-4D4C-BAA2-E9E7AD8AB3E6}</a:tableStyleId>
              </a:tblPr>
              <a:tblGrid>
                <a:gridCol w="3863725">
                  <a:extLst>
                    <a:ext uri="{9D8B030D-6E8A-4147-A177-3AD203B41FA5}">
                      <a16:colId xmlns:a16="http://schemas.microsoft.com/office/drawing/2014/main" val="20000"/>
                    </a:ext>
                  </a:extLst>
                </a:gridCol>
                <a:gridCol w="7175750">
                  <a:extLst>
                    <a:ext uri="{9D8B030D-6E8A-4147-A177-3AD203B41FA5}">
                      <a16:colId xmlns:a16="http://schemas.microsoft.com/office/drawing/2014/main" val="20001"/>
                    </a:ext>
                  </a:extLst>
                </a:gridCol>
              </a:tblGrid>
              <a:tr h="914400">
                <a:tc>
                  <a:txBody>
                    <a:bodyPr/>
                    <a:lstStyle/>
                    <a:p>
                      <a:pPr marL="0" marR="0" lvl="0" indent="0" algn="l" rtl="0">
                        <a:spcBef>
                          <a:spcPts val="0"/>
                        </a:spcBef>
                        <a:spcAft>
                          <a:spcPts val="0"/>
                        </a:spcAft>
                        <a:buNone/>
                      </a:pPr>
                      <a:r>
                        <a:rPr lang="en-US" sz="1650" b="1" i="0" u="none" strike="noStrike" cap="none">
                          <a:solidFill>
                            <a:srgbClr val="FFFFFF"/>
                          </a:solidFill>
                          <a:latin typeface="Montserrat"/>
                          <a:ea typeface="Montserrat"/>
                          <a:cs typeface="Montserrat"/>
                          <a:sym typeface="Montserrat"/>
                        </a:rPr>
                        <a:t>Contradiction</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B70"/>
                    </a:solidFill>
                  </a:tcPr>
                </a:tc>
                <a:tc>
                  <a:txBody>
                    <a:bodyPr/>
                    <a:lstStyle/>
                    <a:p>
                      <a:pPr marL="0" marR="0" lvl="0" indent="0" algn="l" rtl="0">
                        <a:spcBef>
                          <a:spcPts val="0"/>
                        </a:spcBef>
                        <a:spcAft>
                          <a:spcPts val="0"/>
                        </a:spcAft>
                        <a:buNone/>
                      </a:pPr>
                      <a:r>
                        <a:rPr lang="en-US" sz="1650" b="1" i="0" u="none" strike="noStrike" cap="none">
                          <a:solidFill>
                            <a:srgbClr val="FFFFFF"/>
                          </a:solidFill>
                          <a:latin typeface="Montserrat"/>
                          <a:ea typeface="Montserrat"/>
                          <a:cs typeface="Montserrat"/>
                          <a:sym typeface="Montserrat"/>
                        </a:rPr>
                        <a:t>Activity Theory Interpretation</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03B70"/>
                    </a:solidFill>
                  </a:tcPr>
                </a:tc>
                <a:extLst>
                  <a:ext uri="{0D108BD9-81ED-4DB2-BD59-A6C34878D82A}">
                    <a16:rowId xmlns:a16="http://schemas.microsoft.com/office/drawing/2014/main" val="10000"/>
                  </a:ext>
                </a:extLst>
              </a:tr>
              <a:tr h="914400">
                <a:tc>
                  <a:txBody>
                    <a:bodyPr/>
                    <a:lstStyle/>
                    <a:p>
                      <a:pPr marL="0" marR="0" lvl="0" indent="0" algn="l" rtl="0">
                        <a:spcBef>
                          <a:spcPts val="0"/>
                        </a:spcBef>
                        <a:spcAft>
                          <a:spcPts val="0"/>
                        </a:spcAft>
                        <a:buNone/>
                      </a:pPr>
                      <a:r>
                        <a:rPr lang="en-US" sz="1500" b="1" i="0" u="none" strike="noStrike" cap="none" dirty="0">
                          <a:solidFill>
                            <a:srgbClr val="333333"/>
                          </a:solidFill>
                          <a:latin typeface="Roboto"/>
                          <a:ea typeface="Roboto"/>
                          <a:cs typeface="Roboto"/>
                          <a:sym typeface="Roboto"/>
                        </a:rPr>
                        <a:t>Assessment vs. Competency Goals</a:t>
                      </a:r>
                      <a:endParaRPr dirty="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500" b="1" i="0" u="none" strike="noStrike" cap="none" dirty="0">
                          <a:solidFill>
                            <a:srgbClr val="333333"/>
                          </a:solidFill>
                          <a:latin typeface="Roboto"/>
                          <a:ea typeface="Roboto"/>
                          <a:cs typeface="Roboto"/>
                          <a:sym typeface="Roboto"/>
                        </a:rPr>
                        <a:t>Object ↔ Rules:</a:t>
                      </a:r>
                      <a:r>
                        <a:rPr lang="en-US" sz="1500" b="0" i="0" u="none" strike="noStrike" cap="none" dirty="0">
                          <a:solidFill>
                            <a:srgbClr val="333333"/>
                          </a:solidFill>
                          <a:latin typeface="Roboto"/>
                          <a:ea typeface="Roboto"/>
                          <a:cs typeface="Roboto"/>
                          <a:sym typeface="Roboto"/>
                        </a:rPr>
                        <a:t> </a:t>
                      </a:r>
                      <a:r>
                        <a:rPr lang="en-US" sz="1500" b="0" i="0" u="none" strike="noStrike" kern="1200" cap="none" dirty="0">
                          <a:solidFill>
                            <a:schemeClr val="dk1"/>
                          </a:solidFill>
                          <a:effectLst/>
                          <a:latin typeface=""/>
                          <a:ea typeface="Calibri"/>
                          <a:cs typeface="Times New Roman" panose="02020603050405020304" pitchFamily="18" charset="0"/>
                          <a:sym typeface="Arial"/>
                        </a:rPr>
                        <a:t>Grammar-oriented examinations conflict with the goal of developing communicative competence</a:t>
                      </a:r>
                      <a:r>
                        <a:rPr lang="en-US" sz="1500" b="0" i="0" u="none" strike="noStrike" cap="none" dirty="0">
                          <a:solidFill>
                            <a:srgbClr val="333333"/>
                          </a:solidFill>
                          <a:latin typeface=""/>
                          <a:ea typeface="Roboto"/>
                          <a:cs typeface="Roboto"/>
                          <a:sym typeface="Roboto"/>
                        </a:rPr>
                        <a:t> </a:t>
                      </a:r>
                      <a:r>
                        <a:rPr lang="en-US" sz="1500" b="0" i="1" u="none" strike="noStrike" kern="1200" cap="none" dirty="0">
                          <a:solidFill>
                            <a:schemeClr val="dk1"/>
                          </a:solidFill>
                          <a:effectLst/>
                          <a:latin typeface=""/>
                          <a:ea typeface="Calibri"/>
                          <a:cs typeface="Times New Roman" panose="02020603050405020304" pitchFamily="18" charset="0"/>
                          <a:sym typeface="Arial"/>
                        </a:rPr>
                        <a:t>(</a:t>
                      </a:r>
                      <a:r>
                        <a:rPr lang="en-US" sz="1500" b="0" i="1" u="none" strike="noStrike" kern="1200" cap="none" dirty="0" err="1">
                          <a:solidFill>
                            <a:schemeClr val="dk1"/>
                          </a:solidFill>
                          <a:effectLst/>
                          <a:latin typeface=""/>
                          <a:ea typeface="Calibri"/>
                          <a:cs typeface="Times New Roman" panose="02020603050405020304" pitchFamily="18" charset="0"/>
                          <a:sym typeface="Arial"/>
                        </a:rPr>
                        <a:t>Engeström</a:t>
                      </a:r>
                      <a:r>
                        <a:rPr lang="en-US" sz="1500" b="0" i="1" u="none" strike="noStrike" kern="1200" cap="none" dirty="0">
                          <a:solidFill>
                            <a:schemeClr val="dk1"/>
                          </a:solidFill>
                          <a:effectLst/>
                          <a:latin typeface=""/>
                          <a:ea typeface="Calibri"/>
                          <a:cs typeface="Times New Roman" panose="02020603050405020304" pitchFamily="18" charset="0"/>
                          <a:sym typeface="Arial"/>
                        </a:rPr>
                        <a:t>, 2009; Chau &amp; Tran, 2025a)</a:t>
                      </a:r>
                      <a:r>
                        <a:rPr lang="en-US" sz="1500" b="0" i="0" u="none" strike="noStrike" cap="none" dirty="0">
                          <a:solidFill>
                            <a:srgbClr val="333333"/>
                          </a:solidFill>
                          <a:latin typeface=""/>
                          <a:ea typeface="Roboto"/>
                          <a:cs typeface="Roboto"/>
                          <a:sym typeface="Roboto"/>
                        </a:rPr>
                        <a:t>.</a:t>
                      </a:r>
                      <a:endParaRPr sz="1500" dirty="0">
                        <a:latin typeface=""/>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14400">
                <a:tc>
                  <a:txBody>
                    <a:bodyPr/>
                    <a:lstStyle/>
                    <a:p>
                      <a:pPr marL="0" marR="0" lvl="0" indent="0" algn="l" rtl="0">
                        <a:spcBef>
                          <a:spcPts val="0"/>
                        </a:spcBef>
                        <a:spcAft>
                          <a:spcPts val="0"/>
                        </a:spcAft>
                        <a:buNone/>
                      </a:pPr>
                      <a:r>
                        <a:rPr lang="en-US" sz="1500" b="1" i="0" u="none" strike="noStrike" cap="none">
                          <a:solidFill>
                            <a:srgbClr val="333333"/>
                          </a:solidFill>
                          <a:latin typeface="Roboto"/>
                          <a:ea typeface="Roboto"/>
                          <a:cs typeface="Roboto"/>
                          <a:sym typeface="Roboto"/>
                        </a:rPr>
                        <a:t>Innovative Pedagogy vs. School Context</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500" b="1" i="0" u="none" strike="noStrike" cap="none" dirty="0">
                          <a:solidFill>
                            <a:srgbClr val="333333"/>
                          </a:solidFill>
                          <a:latin typeface="Roboto"/>
                          <a:ea typeface="Roboto"/>
                          <a:cs typeface="Roboto"/>
                          <a:sym typeface="Roboto"/>
                        </a:rPr>
                        <a:t>Tools ↔ Rules/Community:</a:t>
                      </a:r>
                      <a:r>
                        <a:rPr lang="en-US" sz="1500" b="0" i="0" u="none" strike="noStrike" cap="none" dirty="0">
                          <a:solidFill>
                            <a:srgbClr val="333333"/>
                          </a:solidFill>
                          <a:latin typeface="Roboto"/>
                          <a:ea typeface="Roboto"/>
                          <a:cs typeface="Roboto"/>
                          <a:sym typeface="Roboto"/>
                        </a:rPr>
                        <a:t> </a:t>
                      </a:r>
                      <a:r>
                        <a:rPr lang="en-US" sz="1500" b="0" i="0" u="none" strike="noStrike" kern="1200" cap="none" dirty="0">
                          <a:solidFill>
                            <a:schemeClr val="dk1"/>
                          </a:solidFill>
                          <a:effectLst/>
                          <a:latin typeface=""/>
                          <a:ea typeface="Calibri"/>
                          <a:cs typeface="Times New Roman" panose="02020603050405020304" pitchFamily="18" charset="0"/>
                          <a:sym typeface="Arial"/>
                        </a:rPr>
                        <a:t>Communicative teaching is constrained by large classes, limited time, and insufficient resources </a:t>
                      </a:r>
                      <a:r>
                        <a:rPr lang="en-US" sz="1500" b="0" i="1" u="none" strike="noStrike" kern="1200" cap="none" dirty="0">
                          <a:solidFill>
                            <a:schemeClr val="dk1"/>
                          </a:solidFill>
                          <a:effectLst/>
                          <a:latin typeface=""/>
                          <a:ea typeface="Calibri"/>
                          <a:cs typeface="Times New Roman" panose="02020603050405020304" pitchFamily="18" charset="0"/>
                          <a:sym typeface="Arial"/>
                        </a:rPr>
                        <a:t>(</a:t>
                      </a:r>
                      <a:r>
                        <a:rPr lang="en-US" sz="1500" b="0" i="1" u="none" strike="noStrike" kern="1200" cap="none" dirty="0" err="1">
                          <a:solidFill>
                            <a:schemeClr val="dk1"/>
                          </a:solidFill>
                          <a:effectLst/>
                          <a:latin typeface=""/>
                          <a:ea typeface="Calibri"/>
                          <a:cs typeface="Times New Roman" panose="02020603050405020304" pitchFamily="18" charset="0"/>
                          <a:sym typeface="Arial"/>
                        </a:rPr>
                        <a:t>Engeström</a:t>
                      </a:r>
                      <a:r>
                        <a:rPr lang="en-US" sz="1500" b="0" i="1" u="none" strike="noStrike" kern="1200" cap="none" dirty="0">
                          <a:solidFill>
                            <a:schemeClr val="dk1"/>
                          </a:solidFill>
                          <a:effectLst/>
                          <a:latin typeface=""/>
                          <a:ea typeface="Calibri"/>
                          <a:cs typeface="Times New Roman" panose="02020603050405020304" pitchFamily="18" charset="0"/>
                          <a:sym typeface="Arial"/>
                        </a:rPr>
                        <a:t>, 2009)</a:t>
                      </a:r>
                      <a:r>
                        <a:rPr lang="en-US" sz="1500" b="0" i="0" u="none" strike="noStrike" cap="none" dirty="0">
                          <a:solidFill>
                            <a:srgbClr val="333333"/>
                          </a:solidFill>
                          <a:latin typeface=""/>
                          <a:ea typeface="Roboto"/>
                          <a:cs typeface="Roboto"/>
                          <a:sym typeface="Roboto"/>
                        </a:rPr>
                        <a:t>.</a:t>
                      </a:r>
                      <a:endParaRPr sz="1500" dirty="0">
                        <a:latin typeface=""/>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2"/>
                  </a:ext>
                </a:extLst>
              </a:tr>
              <a:tr h="914400">
                <a:tc>
                  <a:txBody>
                    <a:bodyPr/>
                    <a:lstStyle/>
                    <a:p>
                      <a:pPr marL="0" marR="0" lvl="0" indent="0" algn="l" rtl="0">
                        <a:spcBef>
                          <a:spcPts val="0"/>
                        </a:spcBef>
                        <a:spcAft>
                          <a:spcPts val="0"/>
                        </a:spcAft>
                        <a:buNone/>
                      </a:pPr>
                      <a:r>
                        <a:rPr lang="en-US" sz="1500" b="1" i="0" u="none" strike="noStrike" cap="none">
                          <a:solidFill>
                            <a:srgbClr val="333333"/>
                          </a:solidFill>
                          <a:latin typeface="Roboto"/>
                          <a:ea typeface="Roboto"/>
                          <a:cs typeface="Roboto"/>
                          <a:sym typeface="Roboto"/>
                        </a:rPr>
                        <a:t>Teacher Beliefs vs. Established Practices</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500" b="1" i="0" u="none" strike="noStrike" cap="none" dirty="0">
                          <a:solidFill>
                            <a:srgbClr val="333333"/>
                          </a:solidFill>
                          <a:latin typeface="Roboto"/>
                          <a:ea typeface="Roboto"/>
                          <a:cs typeface="Roboto"/>
                          <a:sym typeface="Roboto"/>
                        </a:rPr>
                        <a:t>Internal Contradiction:</a:t>
                      </a:r>
                      <a:r>
                        <a:rPr lang="en-US" sz="1500" b="0" i="0" u="none" strike="noStrike" cap="none" dirty="0">
                          <a:solidFill>
                            <a:srgbClr val="333333"/>
                          </a:solidFill>
                          <a:latin typeface="Roboto"/>
                          <a:ea typeface="Roboto"/>
                          <a:cs typeface="Roboto"/>
                          <a:sym typeface="Roboto"/>
                        </a:rPr>
                        <a:t> </a:t>
                      </a:r>
                      <a:r>
                        <a:rPr lang="en-US" sz="1500" b="0" i="0" u="none" strike="noStrike" kern="1200" cap="none" dirty="0">
                          <a:solidFill>
                            <a:schemeClr val="dk1"/>
                          </a:solidFill>
                          <a:effectLst/>
                          <a:latin typeface=""/>
                          <a:ea typeface="Calibri"/>
                          <a:cs typeface="Times New Roman" panose="02020603050405020304" pitchFamily="18" charset="0"/>
                          <a:sym typeface="Arial"/>
                        </a:rPr>
                        <a:t>Teachers value communicative teaching but revert to traditional habits under exam and workload pressures </a:t>
                      </a:r>
                      <a:r>
                        <a:rPr lang="en-US" sz="1500" b="0" i="1" u="none" strike="noStrike" kern="1200" cap="none" dirty="0">
                          <a:solidFill>
                            <a:schemeClr val="dk1"/>
                          </a:solidFill>
                          <a:effectLst/>
                          <a:latin typeface=""/>
                          <a:ea typeface="Calibri"/>
                          <a:cs typeface="Times New Roman" panose="02020603050405020304" pitchFamily="18" charset="0"/>
                          <a:sym typeface="Arial"/>
                        </a:rPr>
                        <a:t>(</a:t>
                      </a:r>
                      <a:r>
                        <a:rPr lang="en-US" sz="1500" b="0" i="1" u="none" strike="noStrike" kern="1200" cap="none" dirty="0" err="1">
                          <a:solidFill>
                            <a:schemeClr val="dk1"/>
                          </a:solidFill>
                          <a:effectLst/>
                          <a:latin typeface=""/>
                          <a:ea typeface="Calibri"/>
                          <a:cs typeface="Times New Roman" panose="02020603050405020304" pitchFamily="18" charset="0"/>
                          <a:sym typeface="Arial"/>
                        </a:rPr>
                        <a:t>Leontiev</a:t>
                      </a:r>
                      <a:r>
                        <a:rPr lang="en-US" sz="1500" b="0" i="1" u="none" strike="noStrike" kern="1200" cap="none" dirty="0">
                          <a:solidFill>
                            <a:schemeClr val="dk1"/>
                          </a:solidFill>
                          <a:effectLst/>
                          <a:latin typeface=""/>
                          <a:ea typeface="Calibri"/>
                          <a:cs typeface="Times New Roman" panose="02020603050405020304" pitchFamily="18" charset="0"/>
                          <a:sym typeface="Arial"/>
                        </a:rPr>
                        <a:t>, 1978).</a:t>
                      </a:r>
                      <a:endParaRPr sz="1500" dirty="0">
                        <a:latin typeface=""/>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33" name="Google Shape;233;p23"/>
          <p:cNvSpPr/>
          <p:nvPr/>
        </p:nvSpPr>
        <p:spPr>
          <a:xfrm>
            <a:off x="576262" y="2681287"/>
            <a:ext cx="3863726"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4" name="Google Shape;234;p23"/>
          <p:cNvSpPr/>
          <p:nvPr/>
        </p:nvSpPr>
        <p:spPr>
          <a:xfrm>
            <a:off x="4439989" y="2681287"/>
            <a:ext cx="7175748"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5" name="Google Shape;235;p23"/>
          <p:cNvSpPr/>
          <p:nvPr/>
        </p:nvSpPr>
        <p:spPr>
          <a:xfrm>
            <a:off x="576262" y="3681412"/>
            <a:ext cx="3863726"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6" name="Google Shape;236;p23"/>
          <p:cNvSpPr/>
          <p:nvPr/>
        </p:nvSpPr>
        <p:spPr>
          <a:xfrm>
            <a:off x="4439989" y="3681412"/>
            <a:ext cx="7175748"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7" name="Google Shape;237;p23"/>
          <p:cNvSpPr/>
          <p:nvPr/>
        </p:nvSpPr>
        <p:spPr>
          <a:xfrm>
            <a:off x="576262" y="4681537"/>
            <a:ext cx="3863726"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8" name="Google Shape;238;p23"/>
          <p:cNvSpPr/>
          <p:nvPr/>
        </p:nvSpPr>
        <p:spPr>
          <a:xfrm>
            <a:off x="4439989" y="4681537"/>
            <a:ext cx="7175748"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39" name="Google Shape;239;p23" descr="image.png"/>
          <p:cNvPicPr preferRelativeResize="0"/>
          <p:nvPr/>
        </p:nvPicPr>
        <p:blipFill rotWithShape="1">
          <a:blip r:embed="rId4">
            <a:alphaModFix/>
          </a:blip>
          <a:srcRect/>
          <a:stretch/>
        </p:blipFill>
        <p:spPr>
          <a:xfrm>
            <a:off x="8394758" y="3653665"/>
            <a:ext cx="4082992" cy="4082992"/>
          </a:xfrm>
          <a:prstGeom prst="rect">
            <a:avLst/>
          </a:prstGeom>
          <a:noFill/>
          <a:ln>
            <a:noFill/>
          </a:ln>
        </p:spPr>
      </p:pic>
      <p:sp>
        <p:nvSpPr>
          <p:cNvPr id="2" name="Slide Number Placeholder 1">
            <a:extLst>
              <a:ext uri="{FF2B5EF4-FFF2-40B4-BE49-F238E27FC236}">
                <a16:creationId xmlns:a16="http://schemas.microsoft.com/office/drawing/2014/main" id="{4DB6C415-F6CE-1F3D-0F93-1EAEFCB711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11</a:t>
            </a:fld>
            <a:endParaRPr lang="en-US" sz="2000" b="1" dirty="0"/>
          </a:p>
        </p:txBody>
      </p:sp>
      <p:sp>
        <p:nvSpPr>
          <p:cNvPr id="3" name="Google Shape;102;p14">
            <a:extLst>
              <a:ext uri="{FF2B5EF4-FFF2-40B4-BE49-F238E27FC236}">
                <a16:creationId xmlns:a16="http://schemas.microsoft.com/office/drawing/2014/main" id="{6DD22BD5-B39F-5517-C7E3-E528884E5814}"/>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LITERATURE REVIEW</a:t>
            </a:r>
            <a:endParaRPr dirty="0"/>
          </a:p>
        </p:txBody>
      </p:sp>
      <p:sp>
        <p:nvSpPr>
          <p:cNvPr id="4" name="Google Shape;184;p19">
            <a:extLst>
              <a:ext uri="{FF2B5EF4-FFF2-40B4-BE49-F238E27FC236}">
                <a16:creationId xmlns:a16="http://schemas.microsoft.com/office/drawing/2014/main" id="{1FA91ABF-F685-7A7D-9037-F640B117037D}"/>
              </a:ext>
            </a:extLst>
          </p:cNvPr>
          <p:cNvSpPr txBox="1"/>
          <p:nvPr/>
        </p:nvSpPr>
        <p:spPr>
          <a:xfrm>
            <a:off x="295275" y="862298"/>
            <a:ext cx="11601450" cy="915635"/>
          </a:xfrm>
          <a:prstGeom prst="rect">
            <a:avLst/>
          </a:prstGeom>
          <a:noFill/>
          <a:ln>
            <a:noFill/>
          </a:ln>
        </p:spPr>
        <p:txBody>
          <a:bodyPr spcFirstLastPara="1" wrap="square" lIns="0" tIns="0" rIns="0" bIns="0" anchor="t" anchorCtr="0">
            <a:spAutoFit/>
          </a:bodyPr>
          <a:lstStyle/>
          <a:p>
            <a:r>
              <a:rPr lang="en-US" sz="3150" b="1" dirty="0">
                <a:solidFill>
                  <a:srgbClr val="003B70"/>
                </a:solidFill>
                <a:latin typeface="Montserrat"/>
                <a:ea typeface="Montserrat"/>
                <a:cs typeface="Montserrat"/>
                <a:sym typeface="Montserrat"/>
              </a:rPr>
              <a:t>Applying AT to teachers enactments’ of CBETC </a:t>
            </a:r>
          </a:p>
          <a:p>
            <a:pPr marL="0" marR="0" lvl="0" indent="0" algn="l" rtl="0">
              <a:spcBef>
                <a:spcPts val="0"/>
              </a:spcBef>
              <a:spcAft>
                <a:spcPts val="0"/>
              </a:spcAft>
              <a:buNone/>
            </a:pPr>
            <a:r>
              <a:rPr lang="en-US" sz="2800" b="1" i="1" dirty="0">
                <a:solidFill>
                  <a:srgbClr val="003B70"/>
                </a:solidFill>
                <a:latin typeface=""/>
                <a:ea typeface="Montserrat"/>
                <a:cs typeface="Montserrat"/>
                <a:sym typeface="Montserrat"/>
              </a:rPr>
              <a:t>C</a:t>
            </a:r>
            <a:r>
              <a:rPr lang="en-US" sz="2800" b="1" i="1" u="none" strike="noStrike" cap="none" dirty="0">
                <a:solidFill>
                  <a:srgbClr val="003B70"/>
                </a:solidFill>
                <a:latin typeface=""/>
                <a:ea typeface="Montserrat"/>
                <a:cs typeface="Montserrat"/>
                <a:sym typeface="Montserrat"/>
              </a:rPr>
              <a:t>ontradictions and tensions in CBETC enactment</a:t>
            </a:r>
            <a:r>
              <a:rPr lang="en-VN" sz="2800" b="1" dirty="0">
                <a:effectLst/>
                <a:latin typeface=""/>
                <a:cs typeface="Times New Roman" panose="02020603050405020304" pitchFamily="18" charset="0"/>
              </a:rPr>
              <a:t> </a:t>
            </a:r>
            <a:endParaRPr lang="en-US" sz="2800" b="1" i="1" dirty="0">
              <a:latin typeface=""/>
            </a:endParaRPr>
          </a:p>
        </p:txBody>
      </p:sp>
      <p:sp>
        <p:nvSpPr>
          <p:cNvPr id="5" name="Google Shape;118;p15">
            <a:extLst>
              <a:ext uri="{FF2B5EF4-FFF2-40B4-BE49-F238E27FC236}">
                <a16:creationId xmlns:a16="http://schemas.microsoft.com/office/drawing/2014/main" id="{1115CD3C-FCDE-6300-FD11-606CD8F19733}"/>
              </a:ext>
            </a:extLst>
          </p:cNvPr>
          <p:cNvSpPr txBox="1"/>
          <p:nvPr/>
        </p:nvSpPr>
        <p:spPr>
          <a:xfrm>
            <a:off x="295275" y="5780126"/>
            <a:ext cx="11325225" cy="553998"/>
          </a:xfrm>
          <a:prstGeom prst="rect">
            <a:avLst/>
          </a:prstGeom>
          <a:noFill/>
          <a:ln>
            <a:noFill/>
          </a:ln>
        </p:spPr>
        <p:txBody>
          <a:bodyPr spcFirstLastPara="1" wrap="square" lIns="0" tIns="0" rIns="0" bIns="0" anchor="t" anchorCtr="0">
            <a:spAutoFit/>
          </a:bodyPr>
          <a:lstStyle/>
          <a:p>
            <a:pPr algn="ctr"/>
            <a:r>
              <a:rPr lang="en-US" sz="1800" b="1" dirty="0">
                <a:latin typeface=""/>
                <a:cs typeface="Times New Roman" panose="02020603050405020304" pitchFamily="18" charset="0"/>
              </a:rPr>
              <a:t>Contradictions are not barriers—they are opportunities for transforming teachers' practices and improving CBETC implementation </a:t>
            </a:r>
            <a:r>
              <a:rPr lang="en-US" sz="1800" b="1" i="1" dirty="0">
                <a:latin typeface=""/>
                <a:cs typeface="Times New Roman" panose="02020603050405020304" pitchFamily="18" charset="0"/>
              </a:rPr>
              <a:t>(</a:t>
            </a:r>
            <a:r>
              <a:rPr lang="en-US" sz="1800" b="1" i="1" dirty="0" err="1">
                <a:latin typeface=""/>
                <a:cs typeface="Times New Roman" panose="02020603050405020304" pitchFamily="18" charset="0"/>
              </a:rPr>
              <a:t>Engeström</a:t>
            </a:r>
            <a:r>
              <a:rPr lang="en-US" sz="1800" b="1" i="1" dirty="0">
                <a:latin typeface=""/>
                <a:cs typeface="Times New Roman" panose="02020603050405020304" pitchFamily="18" charset="0"/>
              </a:rPr>
              <a:t>, 2009).</a:t>
            </a:r>
            <a:endParaRPr lang="en-VN" sz="1800" b="1" dirty="0">
              <a:latin typeface=""/>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245"/>
        <p:cNvGrpSpPr/>
        <p:nvPr/>
      </p:nvGrpSpPr>
      <p:grpSpPr>
        <a:xfrm>
          <a:off x="0" y="0"/>
          <a:ext cx="0" cy="0"/>
          <a:chOff x="0" y="0"/>
          <a:chExt cx="0" cy="0"/>
        </a:xfrm>
      </p:grpSpPr>
      <p:pic>
        <p:nvPicPr>
          <p:cNvPr id="246" name="Google Shape;246;p2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49" name="Google Shape;249;p24"/>
          <p:cNvSpPr txBox="1"/>
          <p:nvPr/>
        </p:nvSpPr>
        <p:spPr>
          <a:xfrm>
            <a:off x="1310366" y="2174213"/>
            <a:ext cx="7238321" cy="692497"/>
          </a:xfrm>
          <a:prstGeom prst="rect">
            <a:avLst/>
          </a:prstGeom>
          <a:noFill/>
          <a:ln>
            <a:noFill/>
          </a:ln>
        </p:spPr>
        <p:txBody>
          <a:bodyPr spcFirstLastPara="1" wrap="square" lIns="0" tIns="0" rIns="0" bIns="0" anchor="t" anchorCtr="0">
            <a:spAutoFit/>
          </a:bodyPr>
          <a:lstStyle/>
          <a:p>
            <a:pPr algn="l"/>
            <a:r>
              <a:rPr lang="en-US" sz="1500" b="1" i="0" u="none" strike="noStrike" dirty="0">
                <a:solidFill>
                  <a:srgbClr val="000000"/>
                </a:solidFill>
                <a:effectLst/>
                <a:latin typeface=""/>
                <a:cs typeface="Times New Roman" panose="02020603050405020304" pitchFamily="18" charset="0"/>
              </a:rPr>
              <a:t>Expansive Learning (</a:t>
            </a:r>
            <a:r>
              <a:rPr lang="en-US" sz="1500" b="1" i="0" u="none" strike="noStrike" dirty="0" err="1">
                <a:solidFill>
                  <a:srgbClr val="000000"/>
                </a:solidFill>
                <a:effectLst/>
                <a:latin typeface=""/>
                <a:cs typeface="Times New Roman" panose="02020603050405020304" pitchFamily="18" charset="0"/>
              </a:rPr>
              <a:t>Engeström</a:t>
            </a:r>
            <a:r>
              <a:rPr lang="en-US" sz="1500" b="1" i="0" u="none" strike="noStrike" dirty="0">
                <a:solidFill>
                  <a:srgbClr val="000000"/>
                </a:solidFill>
                <a:effectLst/>
                <a:latin typeface=""/>
                <a:cs typeface="Times New Roman" panose="02020603050405020304" pitchFamily="18" charset="0"/>
              </a:rPr>
              <a:t>, 2009)</a:t>
            </a:r>
          </a:p>
          <a:p>
            <a:pPr indent="361950" algn="l"/>
            <a:r>
              <a:rPr lang="en-US" sz="1500" b="0" i="0" u="none" strike="noStrike" dirty="0">
                <a:solidFill>
                  <a:srgbClr val="000000"/>
                </a:solidFill>
                <a:effectLst/>
                <a:latin typeface=""/>
                <a:cs typeface="Times New Roman" panose="02020603050405020304" pitchFamily="18" charset="0"/>
              </a:rPr>
              <a:t>● </a:t>
            </a:r>
            <a:r>
              <a:rPr lang="en-US" sz="1500" b="1" i="0" u="none" strike="noStrike" dirty="0">
                <a:solidFill>
                  <a:srgbClr val="000000"/>
                </a:solidFill>
                <a:effectLst/>
                <a:latin typeface=""/>
                <a:cs typeface="Times New Roman" panose="02020603050405020304" pitchFamily="18" charset="0"/>
              </a:rPr>
              <a:t>Contradictions → Opportunities for innovation</a:t>
            </a:r>
            <a:endParaRPr lang="en-US" sz="1500" b="0" i="0" u="none" strike="noStrike" dirty="0">
              <a:solidFill>
                <a:srgbClr val="000000"/>
              </a:solidFill>
              <a:effectLst/>
              <a:latin typeface=""/>
              <a:cs typeface="Times New Roman" panose="02020603050405020304" pitchFamily="18" charset="0"/>
            </a:endParaRPr>
          </a:p>
          <a:p>
            <a:pPr indent="361950" algn="l"/>
            <a:r>
              <a:rPr lang="en-US" sz="1500" b="0" i="0" u="none" strike="noStrike" dirty="0">
                <a:solidFill>
                  <a:srgbClr val="000000"/>
                </a:solidFill>
                <a:effectLst/>
                <a:latin typeface=""/>
                <a:cs typeface="Times New Roman" panose="02020603050405020304" pitchFamily="18" charset="0"/>
              </a:rPr>
              <a:t>● Reflection on tensions stimulates </a:t>
            </a:r>
            <a:r>
              <a:rPr lang="en-US" sz="1500" b="1" i="0" u="none" strike="noStrike" dirty="0">
                <a:solidFill>
                  <a:srgbClr val="000000"/>
                </a:solidFill>
                <a:effectLst/>
                <a:latin typeface=""/>
                <a:cs typeface="Times New Roman" panose="02020603050405020304" pitchFamily="18" charset="0"/>
              </a:rPr>
              <a:t>new teaching and assessment practices</a:t>
            </a:r>
            <a:r>
              <a:rPr lang="en-US" sz="1500" b="0" i="0" u="none" strike="noStrike" dirty="0">
                <a:solidFill>
                  <a:srgbClr val="000000"/>
                </a:solidFill>
                <a:effectLst/>
                <a:latin typeface=""/>
                <a:cs typeface="Times New Roman" panose="02020603050405020304" pitchFamily="18" charset="0"/>
              </a:rPr>
              <a:t>.</a:t>
            </a:r>
          </a:p>
        </p:txBody>
      </p:sp>
      <p:sp>
        <p:nvSpPr>
          <p:cNvPr id="250" name="Google Shape;250;p24"/>
          <p:cNvSpPr txBox="1"/>
          <p:nvPr/>
        </p:nvSpPr>
        <p:spPr>
          <a:xfrm>
            <a:off x="1310366" y="3257112"/>
            <a:ext cx="5048250" cy="1154162"/>
          </a:xfrm>
          <a:prstGeom prst="rect">
            <a:avLst/>
          </a:prstGeom>
          <a:noFill/>
          <a:ln>
            <a:noFill/>
          </a:ln>
        </p:spPr>
        <p:txBody>
          <a:bodyPr spcFirstLastPara="1" wrap="square" lIns="0" tIns="0" rIns="0" bIns="0" anchor="t" anchorCtr="0">
            <a:spAutoFit/>
          </a:bodyPr>
          <a:lstStyle/>
          <a:p>
            <a:pPr algn="l"/>
            <a:r>
              <a:rPr lang="en-US" sz="1500" b="1" i="0" u="none" strike="noStrike" dirty="0">
                <a:solidFill>
                  <a:srgbClr val="000000"/>
                </a:solidFill>
                <a:effectLst/>
                <a:latin typeface=""/>
                <a:cs typeface="Times New Roman" panose="02020603050405020304" pitchFamily="18" charset="0"/>
              </a:rPr>
              <a:t>Conditions for Sustainable CBETC</a:t>
            </a:r>
          </a:p>
          <a:p>
            <a:pPr indent="361950" algn="l"/>
            <a:r>
              <a:rPr lang="en-US" sz="1500" b="0" i="0" u="none" strike="noStrike" dirty="0">
                <a:solidFill>
                  <a:srgbClr val="000000"/>
                </a:solidFill>
                <a:effectLst/>
                <a:latin typeface=""/>
                <a:cs typeface="Times New Roman" panose="02020603050405020304" pitchFamily="18" charset="0"/>
              </a:rPr>
              <a:t>● Professional reflection &amp; collaboration</a:t>
            </a:r>
          </a:p>
          <a:p>
            <a:pPr indent="361950" algn="l"/>
            <a:r>
              <a:rPr lang="en-US" sz="1500" b="0" i="0" u="none" strike="noStrike" dirty="0">
                <a:solidFill>
                  <a:srgbClr val="000000"/>
                </a:solidFill>
                <a:effectLst/>
                <a:latin typeface=""/>
                <a:cs typeface="Times New Roman" panose="02020603050405020304" pitchFamily="18" charset="0"/>
              </a:rPr>
              <a:t>● Flexible assessment policies</a:t>
            </a:r>
          </a:p>
          <a:p>
            <a:pPr indent="361950" algn="l"/>
            <a:r>
              <a:rPr lang="en-US" sz="1500" b="0" i="0" u="none" strike="noStrike" dirty="0">
                <a:solidFill>
                  <a:srgbClr val="000000"/>
                </a:solidFill>
                <a:effectLst/>
                <a:latin typeface=""/>
                <a:cs typeface="Times New Roman" panose="02020603050405020304" pitchFamily="18" charset="0"/>
              </a:rPr>
              <a:t>● Supportive school leadership</a:t>
            </a:r>
          </a:p>
          <a:p>
            <a:pPr indent="361950" algn="l"/>
            <a:r>
              <a:rPr lang="en-US" sz="1500" b="0" i="0" u="none" strike="noStrike" dirty="0">
                <a:solidFill>
                  <a:srgbClr val="000000"/>
                </a:solidFill>
                <a:effectLst/>
                <a:latin typeface=""/>
                <a:cs typeface="Times New Roman" panose="02020603050405020304" pitchFamily="18" charset="0"/>
              </a:rPr>
              <a:t>● Professional Learning Communities (PLCs)</a:t>
            </a:r>
            <a:endParaRPr sz="1500" dirty="0">
              <a:latin typeface=""/>
            </a:endParaRPr>
          </a:p>
        </p:txBody>
      </p:sp>
      <p:pic>
        <p:nvPicPr>
          <p:cNvPr id="254" name="Google Shape;254;p24" descr="image.png"/>
          <p:cNvPicPr preferRelativeResize="0"/>
          <p:nvPr/>
        </p:nvPicPr>
        <p:blipFill rotWithShape="1">
          <a:blip r:embed="rId4">
            <a:alphaModFix/>
          </a:blip>
          <a:srcRect/>
          <a:stretch/>
        </p:blipFill>
        <p:spPr>
          <a:xfrm>
            <a:off x="671512" y="2171262"/>
            <a:ext cx="114300" cy="200025"/>
          </a:xfrm>
          <a:prstGeom prst="rect">
            <a:avLst/>
          </a:prstGeom>
          <a:noFill/>
          <a:ln>
            <a:noFill/>
          </a:ln>
        </p:spPr>
      </p:pic>
      <p:pic>
        <p:nvPicPr>
          <p:cNvPr id="255" name="Google Shape;255;p24" descr="image.png"/>
          <p:cNvPicPr preferRelativeResize="0"/>
          <p:nvPr/>
        </p:nvPicPr>
        <p:blipFill rotWithShape="1">
          <a:blip r:embed="rId4">
            <a:alphaModFix/>
          </a:blip>
          <a:srcRect/>
          <a:stretch/>
        </p:blipFill>
        <p:spPr>
          <a:xfrm>
            <a:off x="671512" y="3257112"/>
            <a:ext cx="114300" cy="200025"/>
          </a:xfrm>
          <a:prstGeom prst="rect">
            <a:avLst/>
          </a:prstGeom>
          <a:noFill/>
          <a:ln>
            <a:noFill/>
          </a:ln>
        </p:spPr>
      </p:pic>
      <p:sp>
        <p:nvSpPr>
          <p:cNvPr id="2" name="Slide Number Placeholder 1">
            <a:extLst>
              <a:ext uri="{FF2B5EF4-FFF2-40B4-BE49-F238E27FC236}">
                <a16:creationId xmlns:a16="http://schemas.microsoft.com/office/drawing/2014/main" id="{6685C74B-DA3E-6820-2FE7-2A3F07823DD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12</a:t>
            </a:fld>
            <a:endParaRPr lang="en-US" sz="2000" b="1" dirty="0"/>
          </a:p>
        </p:txBody>
      </p:sp>
      <p:sp>
        <p:nvSpPr>
          <p:cNvPr id="5" name="Google Shape;102;p14">
            <a:extLst>
              <a:ext uri="{FF2B5EF4-FFF2-40B4-BE49-F238E27FC236}">
                <a16:creationId xmlns:a16="http://schemas.microsoft.com/office/drawing/2014/main" id="{E89EB2AD-F8FB-0F42-841D-3CF6F3F4232F}"/>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LITERATURE REVIEW</a:t>
            </a:r>
            <a:endParaRPr dirty="0"/>
          </a:p>
        </p:txBody>
      </p:sp>
      <p:sp>
        <p:nvSpPr>
          <p:cNvPr id="6" name="Google Shape;184;p19">
            <a:extLst>
              <a:ext uri="{FF2B5EF4-FFF2-40B4-BE49-F238E27FC236}">
                <a16:creationId xmlns:a16="http://schemas.microsoft.com/office/drawing/2014/main" id="{8D8F0A88-CFFF-19B1-BAEB-4C0A20D167F9}"/>
              </a:ext>
            </a:extLst>
          </p:cNvPr>
          <p:cNvSpPr txBox="1"/>
          <p:nvPr/>
        </p:nvSpPr>
        <p:spPr>
          <a:xfrm>
            <a:off x="295275" y="862298"/>
            <a:ext cx="11601450" cy="915635"/>
          </a:xfrm>
          <a:prstGeom prst="rect">
            <a:avLst/>
          </a:prstGeom>
          <a:noFill/>
          <a:ln>
            <a:noFill/>
          </a:ln>
        </p:spPr>
        <p:txBody>
          <a:bodyPr spcFirstLastPara="1" wrap="square" lIns="0" tIns="0" rIns="0" bIns="0" anchor="t" anchorCtr="0">
            <a:spAutoFit/>
          </a:bodyPr>
          <a:lstStyle/>
          <a:p>
            <a:r>
              <a:rPr lang="en-US" sz="3150" b="1" dirty="0">
                <a:solidFill>
                  <a:srgbClr val="003B70"/>
                </a:solidFill>
                <a:latin typeface="Montserrat"/>
                <a:ea typeface="Montserrat"/>
                <a:cs typeface="Montserrat"/>
                <a:sym typeface="Montserrat"/>
              </a:rPr>
              <a:t>Applying AT to teachers enactments’ of CBETC </a:t>
            </a:r>
          </a:p>
          <a:p>
            <a:r>
              <a:rPr lang="en-US" sz="2800" b="1" i="1" dirty="0">
                <a:solidFill>
                  <a:srgbClr val="003B70"/>
                </a:solidFill>
                <a:latin typeface="Montserrat"/>
                <a:ea typeface="Montserrat"/>
                <a:cs typeface="Montserrat"/>
                <a:sym typeface="Montserrat"/>
              </a:rPr>
              <a:t>E</a:t>
            </a:r>
            <a:r>
              <a:rPr lang="en-US" sz="2800" b="1" i="1" u="none" strike="noStrike" cap="none" dirty="0">
                <a:solidFill>
                  <a:srgbClr val="003B70"/>
                </a:solidFill>
                <a:latin typeface="Montserrat"/>
                <a:ea typeface="Montserrat"/>
                <a:cs typeface="Montserrat"/>
                <a:sym typeface="Montserrat"/>
              </a:rPr>
              <a:t>xpansive possibilities and transformation </a:t>
            </a:r>
            <a:endParaRPr lang="en-US" sz="2800" i="1" dirty="0"/>
          </a:p>
        </p:txBody>
      </p:sp>
      <p:sp>
        <p:nvSpPr>
          <p:cNvPr id="7" name="Google Shape;118;p15">
            <a:extLst>
              <a:ext uri="{FF2B5EF4-FFF2-40B4-BE49-F238E27FC236}">
                <a16:creationId xmlns:a16="http://schemas.microsoft.com/office/drawing/2014/main" id="{338F3EE8-B82E-CB77-942C-6501D8BF5355}"/>
              </a:ext>
            </a:extLst>
          </p:cNvPr>
          <p:cNvSpPr txBox="1"/>
          <p:nvPr/>
        </p:nvSpPr>
        <p:spPr>
          <a:xfrm>
            <a:off x="728662" y="5020100"/>
            <a:ext cx="9485539" cy="553998"/>
          </a:xfrm>
          <a:prstGeom prst="rect">
            <a:avLst/>
          </a:prstGeom>
          <a:noFill/>
          <a:ln>
            <a:noFill/>
          </a:ln>
        </p:spPr>
        <p:txBody>
          <a:bodyPr spcFirstLastPara="1" wrap="square" lIns="0" tIns="0" rIns="0" bIns="0" anchor="t" anchorCtr="0">
            <a:spAutoFit/>
          </a:bodyPr>
          <a:lstStyle/>
          <a:p>
            <a:pPr algn="ctr"/>
            <a:r>
              <a:rPr lang="en-US" sz="1800" b="1" dirty="0">
                <a:latin typeface=""/>
                <a:cs typeface="Times New Roman" panose="02020603050405020304" pitchFamily="18" charset="0"/>
              </a:rPr>
              <a:t>Activity Theory explains practice and guides systemic educational change (</a:t>
            </a:r>
            <a:r>
              <a:rPr lang="en-US" sz="1800" b="1" dirty="0" err="1">
                <a:latin typeface=""/>
                <a:cs typeface="Times New Roman" panose="02020603050405020304" pitchFamily="18" charset="0"/>
              </a:rPr>
              <a:t>Engeström</a:t>
            </a:r>
            <a:r>
              <a:rPr lang="en-US" sz="1800" b="1" dirty="0">
                <a:latin typeface=""/>
                <a:cs typeface="Times New Roman" panose="02020603050405020304" pitchFamily="18" charset="0"/>
              </a:rPr>
              <a:t>, 2001, 2009; Spillane et al., 2002).</a:t>
            </a:r>
            <a:endParaRPr lang="en-VN" sz="1800" b="1" dirty="0">
              <a:latin typeface=""/>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barn(inVertical)">
                                      <p:cBhvr>
                                        <p:cTn id="7" dur="500"/>
                                        <p:tgtEl>
                                          <p:spTgt spid="24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0"/>
                                        </p:tgtEl>
                                        <p:attrNameLst>
                                          <p:attrName>style.visibility</p:attrName>
                                        </p:attrNameLst>
                                      </p:cBhvr>
                                      <p:to>
                                        <p:strVal val="visible"/>
                                      </p:to>
                                    </p:set>
                                    <p:animEffect transition="in" filter="barn(inVertical)">
                                      <p:cBhvr>
                                        <p:cTn id="12" dur="500"/>
                                        <p:tgtEl>
                                          <p:spTgt spid="250"/>
                                        </p:tgtEl>
                                      </p:cBhvr>
                                    </p:animEffect>
                                  </p:childTnLst>
                                </p:cTn>
                              </p:par>
                              <p:par>
                                <p:cTn id="13" presetID="16" presetClass="entr" presetSubtype="21" fill="hold" grpId="1"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0"/>
      <p:bldP spid="250" grpId="0"/>
      <p:bldP spid="7"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309"/>
        <p:cNvGrpSpPr/>
        <p:nvPr/>
      </p:nvGrpSpPr>
      <p:grpSpPr>
        <a:xfrm>
          <a:off x="0" y="0"/>
          <a:ext cx="0" cy="0"/>
          <a:chOff x="0" y="0"/>
          <a:chExt cx="0" cy="0"/>
        </a:xfrm>
      </p:grpSpPr>
      <p:pic>
        <p:nvPicPr>
          <p:cNvPr id="310" name="Google Shape;310;p2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11" name="Google Shape;311;p28" descr="image.png"/>
          <p:cNvPicPr preferRelativeResize="0"/>
          <p:nvPr/>
        </p:nvPicPr>
        <p:blipFill rotWithShape="1">
          <a:blip r:embed="rId4">
            <a:alphaModFix/>
          </a:blip>
          <a:srcRect/>
          <a:stretch/>
        </p:blipFill>
        <p:spPr>
          <a:xfrm>
            <a:off x="571500" y="2162175"/>
            <a:ext cx="3492549" cy="3409950"/>
          </a:xfrm>
          <a:prstGeom prst="rect">
            <a:avLst/>
          </a:prstGeom>
          <a:noFill/>
          <a:ln>
            <a:noFill/>
          </a:ln>
        </p:spPr>
      </p:pic>
      <p:pic>
        <p:nvPicPr>
          <p:cNvPr id="312" name="Google Shape;312;p28" descr="image.png"/>
          <p:cNvPicPr preferRelativeResize="0"/>
          <p:nvPr/>
        </p:nvPicPr>
        <p:blipFill rotWithShape="1">
          <a:blip r:embed="rId5">
            <a:alphaModFix/>
          </a:blip>
          <a:srcRect/>
          <a:stretch/>
        </p:blipFill>
        <p:spPr>
          <a:xfrm>
            <a:off x="4349799" y="2162175"/>
            <a:ext cx="3492549" cy="3409950"/>
          </a:xfrm>
          <a:prstGeom prst="rect">
            <a:avLst/>
          </a:prstGeom>
          <a:noFill/>
          <a:ln>
            <a:noFill/>
          </a:ln>
        </p:spPr>
      </p:pic>
      <p:pic>
        <p:nvPicPr>
          <p:cNvPr id="313" name="Google Shape;313;p28" descr="image.png"/>
          <p:cNvPicPr preferRelativeResize="0"/>
          <p:nvPr/>
        </p:nvPicPr>
        <p:blipFill rotWithShape="1">
          <a:blip r:embed="rId6">
            <a:alphaModFix/>
          </a:blip>
          <a:srcRect/>
          <a:stretch/>
        </p:blipFill>
        <p:spPr>
          <a:xfrm>
            <a:off x="8128099" y="2162175"/>
            <a:ext cx="3492549" cy="3409950"/>
          </a:xfrm>
          <a:prstGeom prst="rect">
            <a:avLst/>
          </a:prstGeom>
          <a:noFill/>
          <a:ln>
            <a:noFill/>
          </a:ln>
        </p:spPr>
      </p:pic>
      <p:sp>
        <p:nvSpPr>
          <p:cNvPr id="314" name="Google Shape;314;p28"/>
          <p:cNvSpPr txBox="1"/>
          <p:nvPr/>
        </p:nvSpPr>
        <p:spPr>
          <a:xfrm>
            <a:off x="794225"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Research Design</a:t>
            </a:r>
            <a:endParaRPr/>
          </a:p>
        </p:txBody>
      </p:sp>
      <p:sp>
        <p:nvSpPr>
          <p:cNvPr id="315" name="Google Shape;315;p28"/>
          <p:cNvSpPr txBox="1"/>
          <p:nvPr/>
        </p:nvSpPr>
        <p:spPr>
          <a:xfrm>
            <a:off x="866775" y="3609975"/>
            <a:ext cx="2901999" cy="121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Structured as a theoretical analysis (conceptual paper) utilizing broad literature synthesis and deep interpretive analysis.</a:t>
            </a:r>
            <a:endParaRPr dirty="0"/>
          </a:p>
        </p:txBody>
      </p:sp>
      <p:sp>
        <p:nvSpPr>
          <p:cNvPr id="316" name="Google Shape;316;p28"/>
          <p:cNvSpPr txBox="1"/>
          <p:nvPr/>
        </p:nvSpPr>
        <p:spPr>
          <a:xfrm>
            <a:off x="45725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Data Sources</a:t>
            </a:r>
            <a:endParaRPr/>
          </a:p>
        </p:txBody>
      </p:sp>
      <p:sp>
        <p:nvSpPr>
          <p:cNvPr id="317" name="Google Shape;317;p28"/>
          <p:cNvSpPr txBox="1"/>
          <p:nvPr/>
        </p:nvSpPr>
        <p:spPr>
          <a:xfrm>
            <a:off x="4645074" y="3609975"/>
            <a:ext cx="2901999" cy="12192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Primary data drawn from Activity Theory literature, curriculum studies, and Vietnam's General Education Curriculum.</a:t>
            </a:r>
            <a:endParaRPr dirty="0"/>
          </a:p>
        </p:txBody>
      </p:sp>
      <p:sp>
        <p:nvSpPr>
          <p:cNvPr id="318" name="Google Shape;318;p28"/>
          <p:cNvSpPr txBox="1"/>
          <p:nvPr/>
        </p:nvSpPr>
        <p:spPr>
          <a:xfrm>
            <a:off x="83508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Analytical Process</a:t>
            </a:r>
            <a:endParaRPr/>
          </a:p>
        </p:txBody>
      </p:sp>
      <p:sp>
        <p:nvSpPr>
          <p:cNvPr id="319" name="Google Shape;319;p28"/>
          <p:cNvSpPr txBox="1"/>
          <p:nvPr/>
        </p:nvSpPr>
        <p:spPr>
          <a:xfrm>
            <a:off x="8423374" y="3609975"/>
            <a:ext cx="2901999" cy="15240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rgbClr val="333333"/>
                </a:solidFill>
                <a:latin typeface="Roboto"/>
                <a:ea typeface="Roboto"/>
                <a:cs typeface="Roboto"/>
                <a:sym typeface="Roboto"/>
              </a:rPr>
              <a:t>Clarified core CBETC concepts, mapped AT components to context, and analyzed underlying contradictions influencing practice.</a:t>
            </a:r>
            <a:endParaRPr/>
          </a:p>
        </p:txBody>
      </p:sp>
      <p:pic>
        <p:nvPicPr>
          <p:cNvPr id="320" name="Google Shape;320;p28" descr="image.png"/>
          <p:cNvPicPr preferRelativeResize="0"/>
          <p:nvPr/>
        </p:nvPicPr>
        <p:blipFill rotWithShape="1">
          <a:blip r:embed="rId7">
            <a:alphaModFix/>
          </a:blip>
          <a:srcRect/>
          <a:stretch/>
        </p:blipFill>
        <p:spPr>
          <a:xfrm>
            <a:off x="2155775" y="2524125"/>
            <a:ext cx="323850" cy="428625"/>
          </a:xfrm>
          <a:prstGeom prst="rect">
            <a:avLst/>
          </a:prstGeom>
          <a:noFill/>
          <a:ln>
            <a:noFill/>
          </a:ln>
        </p:spPr>
      </p:pic>
      <p:pic>
        <p:nvPicPr>
          <p:cNvPr id="321" name="Google Shape;321;p28" descr="image.png"/>
          <p:cNvPicPr preferRelativeResize="0"/>
          <p:nvPr/>
        </p:nvPicPr>
        <p:blipFill rotWithShape="1">
          <a:blip r:embed="rId8">
            <a:alphaModFix/>
          </a:blip>
          <a:srcRect/>
          <a:stretch/>
        </p:blipFill>
        <p:spPr>
          <a:xfrm>
            <a:off x="5910262" y="2524125"/>
            <a:ext cx="371475" cy="428625"/>
          </a:xfrm>
          <a:prstGeom prst="rect">
            <a:avLst/>
          </a:prstGeom>
          <a:noFill/>
          <a:ln>
            <a:noFill/>
          </a:ln>
        </p:spPr>
      </p:pic>
      <p:pic>
        <p:nvPicPr>
          <p:cNvPr id="322" name="Google Shape;322;p28" descr="image.png"/>
          <p:cNvPicPr preferRelativeResize="0"/>
          <p:nvPr/>
        </p:nvPicPr>
        <p:blipFill rotWithShape="1">
          <a:blip r:embed="rId9">
            <a:alphaModFix/>
          </a:blip>
          <a:srcRect/>
          <a:stretch/>
        </p:blipFill>
        <p:spPr>
          <a:xfrm>
            <a:off x="9631412" y="2524125"/>
            <a:ext cx="485775" cy="428625"/>
          </a:xfrm>
          <a:prstGeom prst="rect">
            <a:avLst/>
          </a:prstGeom>
          <a:noFill/>
          <a:ln>
            <a:noFill/>
          </a:ln>
        </p:spPr>
      </p:pic>
      <p:pic>
        <p:nvPicPr>
          <p:cNvPr id="323" name="Google Shape;323;p28" descr="image.png"/>
          <p:cNvPicPr preferRelativeResize="0"/>
          <p:nvPr/>
        </p:nvPicPr>
        <p:blipFill rotWithShape="1">
          <a:blip r:embed="rId10">
            <a:alphaModFix/>
          </a:blip>
          <a:srcRect/>
          <a:stretch/>
        </p:blipFill>
        <p:spPr>
          <a:xfrm>
            <a:off x="9276588" y="3584864"/>
            <a:ext cx="3678173" cy="3974522"/>
          </a:xfrm>
          <a:prstGeom prst="rect">
            <a:avLst/>
          </a:prstGeom>
          <a:noFill/>
          <a:ln>
            <a:noFill/>
          </a:ln>
        </p:spPr>
      </p:pic>
      <p:sp>
        <p:nvSpPr>
          <p:cNvPr id="2" name="Slide Number Placeholder 1">
            <a:extLst>
              <a:ext uri="{FF2B5EF4-FFF2-40B4-BE49-F238E27FC236}">
                <a16:creationId xmlns:a16="http://schemas.microsoft.com/office/drawing/2014/main" id="{59D1820B-D1B2-25BE-B92A-CF686C26A8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13</a:t>
            </a:fld>
            <a:endParaRPr lang="en-US" sz="2000" b="1" dirty="0"/>
          </a:p>
        </p:txBody>
      </p:sp>
      <p:sp>
        <p:nvSpPr>
          <p:cNvPr id="3" name="Google Shape;102;p14">
            <a:extLst>
              <a:ext uri="{FF2B5EF4-FFF2-40B4-BE49-F238E27FC236}">
                <a16:creationId xmlns:a16="http://schemas.microsoft.com/office/drawing/2014/main" id="{4D34189E-5DF1-BC0F-426C-EC29CD38FA97}"/>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RESEARCH METHODOLOGY</a:t>
            </a:r>
            <a:endParaRPr lang="en-US" sz="3200" dirty="0"/>
          </a:p>
        </p:txBody>
      </p:sp>
      <p:sp>
        <p:nvSpPr>
          <p:cNvPr id="4" name="TextBox 3">
            <a:extLst>
              <a:ext uri="{FF2B5EF4-FFF2-40B4-BE49-F238E27FC236}">
                <a16:creationId xmlns:a16="http://schemas.microsoft.com/office/drawing/2014/main" id="{E7C28C40-C5B3-45BD-CE62-E66D56A7C1A2}"/>
              </a:ext>
            </a:extLst>
          </p:cNvPr>
          <p:cNvSpPr txBox="1"/>
          <p:nvPr/>
        </p:nvSpPr>
        <p:spPr>
          <a:xfrm>
            <a:off x="356327" y="5758934"/>
            <a:ext cx="11479344" cy="646331"/>
          </a:xfrm>
          <a:prstGeom prst="rect">
            <a:avLst/>
          </a:prstGeom>
          <a:noFill/>
        </p:spPr>
        <p:txBody>
          <a:bodyPr wrap="square">
            <a:spAutoFit/>
          </a:bodyPr>
          <a:lstStyle/>
          <a:p>
            <a:pPr algn="ctr"/>
            <a:r>
              <a:rPr lang="en-US" sz="1800" b="1" dirty="0">
                <a:latin typeface=""/>
                <a:cs typeface="Times New Roman" panose="02020603050405020304" pitchFamily="18" charset="0"/>
              </a:rPr>
              <a:t>AT provides an analytical lens linking teachers' classroom practices with institutional, cultural, and social contexts.</a:t>
            </a:r>
            <a:endParaRPr lang="en-VN" sz="1800" b="1" dirty="0">
              <a:latin typeface=""/>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329"/>
        <p:cNvGrpSpPr/>
        <p:nvPr/>
      </p:nvGrpSpPr>
      <p:grpSpPr>
        <a:xfrm>
          <a:off x="0" y="0"/>
          <a:ext cx="0" cy="0"/>
          <a:chOff x="0" y="0"/>
          <a:chExt cx="0" cy="0"/>
        </a:xfrm>
      </p:grpSpPr>
      <p:pic>
        <p:nvPicPr>
          <p:cNvPr id="330" name="Google Shape;330;p29"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31" name="Google Shape;331;p29" descr="image.png"/>
          <p:cNvPicPr preferRelativeResize="0"/>
          <p:nvPr/>
        </p:nvPicPr>
        <p:blipFill rotWithShape="1">
          <a:blip r:embed="rId4">
            <a:alphaModFix/>
          </a:blip>
          <a:srcRect/>
          <a:stretch/>
        </p:blipFill>
        <p:spPr>
          <a:xfrm>
            <a:off x="571500" y="2162175"/>
            <a:ext cx="3492549" cy="3409950"/>
          </a:xfrm>
          <a:prstGeom prst="rect">
            <a:avLst/>
          </a:prstGeom>
          <a:noFill/>
          <a:ln>
            <a:noFill/>
          </a:ln>
        </p:spPr>
      </p:pic>
      <p:pic>
        <p:nvPicPr>
          <p:cNvPr id="332" name="Google Shape;332;p29" descr="image.png"/>
          <p:cNvPicPr preferRelativeResize="0"/>
          <p:nvPr/>
        </p:nvPicPr>
        <p:blipFill rotWithShape="1">
          <a:blip r:embed="rId5">
            <a:alphaModFix/>
          </a:blip>
          <a:srcRect/>
          <a:stretch/>
        </p:blipFill>
        <p:spPr>
          <a:xfrm>
            <a:off x="4349799" y="2162175"/>
            <a:ext cx="3492549" cy="3409950"/>
          </a:xfrm>
          <a:prstGeom prst="rect">
            <a:avLst/>
          </a:prstGeom>
          <a:noFill/>
          <a:ln>
            <a:noFill/>
          </a:ln>
        </p:spPr>
      </p:pic>
      <p:pic>
        <p:nvPicPr>
          <p:cNvPr id="333" name="Google Shape;333;p29" descr="image.png"/>
          <p:cNvPicPr preferRelativeResize="0"/>
          <p:nvPr/>
        </p:nvPicPr>
        <p:blipFill rotWithShape="1">
          <a:blip r:embed="rId6">
            <a:alphaModFix/>
          </a:blip>
          <a:srcRect/>
          <a:stretch/>
        </p:blipFill>
        <p:spPr>
          <a:xfrm>
            <a:off x="8128099" y="2162175"/>
            <a:ext cx="3492549" cy="3409950"/>
          </a:xfrm>
          <a:prstGeom prst="rect">
            <a:avLst/>
          </a:prstGeom>
          <a:noFill/>
          <a:ln>
            <a:noFill/>
          </a:ln>
        </p:spPr>
      </p:pic>
      <p:sp>
        <p:nvSpPr>
          <p:cNvPr id="334" name="Google Shape;334;p29"/>
          <p:cNvSpPr txBox="1"/>
          <p:nvPr/>
        </p:nvSpPr>
        <p:spPr>
          <a:xfrm>
            <a:off x="794225"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Systemic Perspective</a:t>
            </a:r>
            <a:endParaRPr/>
          </a:p>
        </p:txBody>
      </p:sp>
      <p:sp>
        <p:nvSpPr>
          <p:cNvPr id="335" name="Google Shape;335;p29"/>
          <p:cNvSpPr txBox="1"/>
          <p:nvPr/>
        </p:nvSpPr>
        <p:spPr>
          <a:xfrm>
            <a:off x="561977" y="3609975"/>
            <a:ext cx="3492548" cy="1777410"/>
          </a:xfrm>
          <a:prstGeom prst="rect">
            <a:avLst/>
          </a:prstGeom>
          <a:noFill/>
          <a:ln>
            <a:noFill/>
          </a:ln>
        </p:spPr>
        <p:txBody>
          <a:bodyPr spcFirstLastPara="1" wrap="square" lIns="0" tIns="0" rIns="0" bIns="0" anchor="t" anchorCtr="0">
            <a:spAutoFit/>
          </a:bodyPr>
          <a:lstStyle/>
          <a:p>
            <a:pPr algn="l">
              <a:lnSpc>
                <a:spcPct val="150000"/>
              </a:lnSpc>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Curriculum enactment as a </a:t>
            </a:r>
            <a:r>
              <a:rPr lang="en-US" sz="1500" b="1" i="0" u="none" strike="noStrike" dirty="0">
                <a:solidFill>
                  <a:srgbClr val="000000"/>
                </a:solidFill>
                <a:effectLst/>
                <a:latin typeface=""/>
                <a:cs typeface="Times New Roman" panose="02020603050405020304" pitchFamily="18" charset="0"/>
              </a:rPr>
              <a:t>social activity system</a:t>
            </a:r>
            <a:r>
              <a:rPr lang="en-US" sz="1500" b="0" i="0" u="none" strike="noStrike" dirty="0">
                <a:solidFill>
                  <a:srgbClr val="000000"/>
                </a:solidFill>
                <a:effectLst/>
                <a:latin typeface=""/>
                <a:cs typeface="Times New Roman" panose="02020603050405020304" pitchFamily="18" charset="0"/>
              </a:rPr>
              <a:t>, not isolated teacher actions. </a:t>
            </a:r>
          </a:p>
          <a:p>
            <a:pPr algn="l">
              <a:lnSpc>
                <a:spcPct val="150000"/>
              </a:lnSpc>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Integrates </a:t>
            </a:r>
            <a:r>
              <a:rPr lang="en-US" sz="1500" b="1" i="0" u="none" strike="noStrike" dirty="0">
                <a:solidFill>
                  <a:srgbClr val="000000"/>
                </a:solidFill>
                <a:effectLst/>
                <a:latin typeface=""/>
                <a:cs typeface="Times New Roman" panose="02020603050405020304" pitchFamily="18" charset="0"/>
              </a:rPr>
              <a:t>subject–object–tools–rules–community</a:t>
            </a:r>
            <a:r>
              <a:rPr lang="en-US" sz="1500" b="0" i="0" u="none" strike="noStrike" dirty="0">
                <a:solidFill>
                  <a:srgbClr val="000000"/>
                </a:solidFill>
                <a:effectLst/>
                <a:latin typeface=""/>
                <a:cs typeface="Times New Roman" panose="02020603050405020304" pitchFamily="18" charset="0"/>
              </a:rPr>
              <a:t> </a:t>
            </a:r>
            <a:r>
              <a:rPr lang="en-US" sz="1500" b="0" i="1" u="none" strike="noStrike" dirty="0">
                <a:solidFill>
                  <a:srgbClr val="000000"/>
                </a:solidFill>
                <a:effectLst/>
                <a:latin typeface=""/>
                <a:cs typeface="Times New Roman" panose="02020603050405020304" pitchFamily="18" charset="0"/>
              </a:rPr>
              <a:t>(</a:t>
            </a:r>
            <a:r>
              <a:rPr lang="en-US" sz="1500" b="0" i="1" u="none" strike="noStrike" dirty="0" err="1">
                <a:solidFill>
                  <a:srgbClr val="000000"/>
                </a:solidFill>
                <a:effectLst/>
                <a:latin typeface=""/>
                <a:cs typeface="Times New Roman" panose="02020603050405020304" pitchFamily="18" charset="0"/>
              </a:rPr>
              <a:t>Engeström</a:t>
            </a:r>
            <a:r>
              <a:rPr lang="en-US" sz="1500" b="0" i="1" u="none" strike="noStrike" dirty="0">
                <a:solidFill>
                  <a:srgbClr val="000000"/>
                </a:solidFill>
                <a:effectLst/>
                <a:latin typeface=""/>
                <a:cs typeface="Times New Roman" panose="02020603050405020304" pitchFamily="18" charset="0"/>
              </a:rPr>
              <a:t>, 2009).</a:t>
            </a:r>
            <a:endParaRPr lang="en-US" sz="1500" b="0" i="0" u="none" strike="noStrike" dirty="0">
              <a:solidFill>
                <a:srgbClr val="000000"/>
              </a:solidFill>
              <a:effectLst/>
              <a:latin typeface=""/>
              <a:cs typeface="Times New Roman" panose="02020603050405020304" pitchFamily="18" charset="0"/>
            </a:endParaRPr>
          </a:p>
        </p:txBody>
      </p:sp>
      <p:sp>
        <p:nvSpPr>
          <p:cNvPr id="336" name="Google Shape;336;p29"/>
          <p:cNvSpPr txBox="1"/>
          <p:nvPr/>
        </p:nvSpPr>
        <p:spPr>
          <a:xfrm>
            <a:off x="45725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Policy–Practice Gap</a:t>
            </a:r>
            <a:endParaRPr/>
          </a:p>
        </p:txBody>
      </p:sp>
      <p:sp>
        <p:nvSpPr>
          <p:cNvPr id="337" name="Google Shape;337;p29"/>
          <p:cNvSpPr txBox="1"/>
          <p:nvPr/>
        </p:nvSpPr>
        <p:spPr>
          <a:xfrm>
            <a:off x="4340276" y="3609975"/>
            <a:ext cx="3502072" cy="1754326"/>
          </a:xfrm>
          <a:prstGeom prst="rect">
            <a:avLst/>
          </a:prstGeom>
          <a:noFill/>
          <a:ln>
            <a:noFill/>
          </a:ln>
        </p:spPr>
        <p:txBody>
          <a:bodyPr spcFirstLastPara="1" wrap="square" lIns="0" tIns="0" rIns="0" bIns="0" anchor="t" anchorCtr="0">
            <a:spAutoFit/>
          </a:bodyPr>
          <a:lstStyle/>
          <a:p>
            <a:pPr algn="l">
              <a:lnSpc>
                <a:spcPct val="150000"/>
              </a:lnSpc>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Reveals contradictions underlying CBETC implementation.</a:t>
            </a:r>
          </a:p>
          <a:p>
            <a:pPr algn="l">
              <a:lnSpc>
                <a:spcPct val="150000"/>
              </a:lnSpc>
            </a:pPr>
            <a:r>
              <a:rPr lang="en-US" sz="1500" b="1" i="0" u="none" strike="noStrike" dirty="0">
                <a:solidFill>
                  <a:srgbClr val="000000"/>
                </a:solidFill>
                <a:effectLst/>
                <a:latin typeface=""/>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Contradictions become opportunities for </a:t>
            </a:r>
            <a:r>
              <a:rPr lang="en-US" sz="1500" b="1" i="0" u="none" strike="noStrike" dirty="0">
                <a:solidFill>
                  <a:srgbClr val="000000"/>
                </a:solidFill>
                <a:effectLst/>
                <a:latin typeface=""/>
                <a:cs typeface="Times New Roman" panose="02020603050405020304" pitchFamily="18" charset="0"/>
              </a:rPr>
              <a:t>expansive learning</a:t>
            </a:r>
            <a:r>
              <a:rPr lang="en-US" sz="1500" b="0" i="0" u="none" strike="noStrike" dirty="0">
                <a:solidFill>
                  <a:srgbClr val="000000"/>
                </a:solidFill>
                <a:effectLst/>
                <a:latin typeface=""/>
                <a:cs typeface="Times New Roman" panose="02020603050405020304" pitchFamily="18" charset="0"/>
              </a:rPr>
              <a:t> </a:t>
            </a:r>
            <a:r>
              <a:rPr lang="en-US" sz="1500" b="0" i="1" u="none" strike="noStrike" dirty="0">
                <a:solidFill>
                  <a:srgbClr val="000000"/>
                </a:solidFill>
                <a:effectLst/>
                <a:latin typeface=""/>
                <a:cs typeface="Times New Roman" panose="02020603050405020304" pitchFamily="18" charset="0"/>
              </a:rPr>
              <a:t>(</a:t>
            </a:r>
            <a:r>
              <a:rPr lang="en-US" sz="1500" b="0" i="1" u="none" strike="noStrike" dirty="0" err="1">
                <a:solidFill>
                  <a:srgbClr val="000000"/>
                </a:solidFill>
                <a:effectLst/>
                <a:latin typeface=""/>
                <a:cs typeface="Times New Roman" panose="02020603050405020304" pitchFamily="18" charset="0"/>
              </a:rPr>
              <a:t>Engeström</a:t>
            </a:r>
            <a:r>
              <a:rPr lang="en-US" sz="1500" b="0" i="1" u="none" strike="noStrike" dirty="0">
                <a:solidFill>
                  <a:srgbClr val="000000"/>
                </a:solidFill>
                <a:effectLst/>
                <a:latin typeface=""/>
                <a:cs typeface="Times New Roman" panose="02020603050405020304" pitchFamily="18" charset="0"/>
              </a:rPr>
              <a:t>, 2009).</a:t>
            </a:r>
            <a:endParaRPr lang="en-US" sz="1500" b="0" i="0" u="none" strike="noStrike" dirty="0">
              <a:solidFill>
                <a:srgbClr val="000000"/>
              </a:solidFill>
              <a:effectLst/>
              <a:latin typeface=""/>
              <a:cs typeface="Times New Roman" panose="02020603050405020304" pitchFamily="18" charset="0"/>
            </a:endParaRPr>
          </a:p>
        </p:txBody>
      </p:sp>
      <p:sp>
        <p:nvSpPr>
          <p:cNvPr id="338" name="Google Shape;338;p29"/>
          <p:cNvSpPr txBox="1"/>
          <p:nvPr/>
        </p:nvSpPr>
        <p:spPr>
          <a:xfrm>
            <a:off x="83508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Context &amp; Mediation</a:t>
            </a:r>
            <a:endParaRPr/>
          </a:p>
        </p:txBody>
      </p:sp>
      <p:sp>
        <p:nvSpPr>
          <p:cNvPr id="339" name="Google Shape;339;p29"/>
          <p:cNvSpPr txBox="1"/>
          <p:nvPr/>
        </p:nvSpPr>
        <p:spPr>
          <a:xfrm>
            <a:off x="8423374" y="3609975"/>
            <a:ext cx="2901999" cy="1754326"/>
          </a:xfrm>
          <a:prstGeom prst="rect">
            <a:avLst/>
          </a:prstGeom>
          <a:noFill/>
          <a:ln>
            <a:noFill/>
          </a:ln>
        </p:spPr>
        <p:txBody>
          <a:bodyPr spcFirstLastPara="1" wrap="square" lIns="0" tIns="0" rIns="0" bIns="0" anchor="t" anchorCtr="0">
            <a:spAutoFit/>
          </a:bodyPr>
          <a:lstStyle/>
          <a:p>
            <a:pPr algn="l">
              <a:lnSpc>
                <a:spcPct val="150000"/>
              </a:lnSpc>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Teachers' practices are mediated by social, cultural, and institutional contexts.</a:t>
            </a:r>
          </a:p>
          <a:p>
            <a:pPr algn="l">
              <a:lnSpc>
                <a:spcPct val="150000"/>
              </a:lnSpc>
            </a:pPr>
            <a:r>
              <a:rPr lang="en-US" sz="1500" b="1" i="0" u="none" strike="noStrike" dirty="0">
                <a:solidFill>
                  <a:srgbClr val="000000"/>
                </a:solidFill>
                <a:effectLst/>
                <a:latin typeface=""/>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Grounded in </a:t>
            </a:r>
            <a:r>
              <a:rPr lang="en-US" sz="1500" b="1" i="0" u="none" strike="noStrike" dirty="0">
                <a:solidFill>
                  <a:srgbClr val="000000"/>
                </a:solidFill>
                <a:effectLst/>
                <a:latin typeface=""/>
                <a:cs typeface="Times New Roman" panose="02020603050405020304" pitchFamily="18" charset="0"/>
              </a:rPr>
              <a:t>Sociocultural Theory</a:t>
            </a:r>
            <a:r>
              <a:rPr lang="en-US" sz="1500" b="0" i="0" u="none" strike="noStrike" dirty="0">
                <a:solidFill>
                  <a:srgbClr val="000000"/>
                </a:solidFill>
                <a:effectLst/>
                <a:latin typeface=""/>
                <a:cs typeface="Times New Roman" panose="02020603050405020304" pitchFamily="18" charset="0"/>
              </a:rPr>
              <a:t> </a:t>
            </a:r>
            <a:r>
              <a:rPr lang="en-US" sz="1500" b="0" i="1" u="none" strike="noStrike" dirty="0">
                <a:solidFill>
                  <a:srgbClr val="000000"/>
                </a:solidFill>
                <a:effectLst/>
                <a:latin typeface=""/>
                <a:cs typeface="Times New Roman" panose="02020603050405020304" pitchFamily="18" charset="0"/>
              </a:rPr>
              <a:t>(Vygotsky, 1978).</a:t>
            </a:r>
            <a:endParaRPr lang="en-US" sz="1500" b="0" i="0" u="none" strike="noStrike" dirty="0">
              <a:solidFill>
                <a:srgbClr val="000000"/>
              </a:solidFill>
              <a:effectLst/>
              <a:latin typeface=""/>
              <a:cs typeface="Times New Roman" panose="02020603050405020304" pitchFamily="18" charset="0"/>
            </a:endParaRPr>
          </a:p>
        </p:txBody>
      </p:sp>
      <p:pic>
        <p:nvPicPr>
          <p:cNvPr id="340" name="Google Shape;340;p29" descr="image.png"/>
          <p:cNvPicPr preferRelativeResize="0"/>
          <p:nvPr/>
        </p:nvPicPr>
        <p:blipFill rotWithShape="1">
          <a:blip r:embed="rId7">
            <a:alphaModFix/>
          </a:blip>
          <a:srcRect/>
          <a:stretch/>
        </p:blipFill>
        <p:spPr>
          <a:xfrm>
            <a:off x="2103387" y="2524125"/>
            <a:ext cx="428625" cy="428625"/>
          </a:xfrm>
          <a:prstGeom prst="rect">
            <a:avLst/>
          </a:prstGeom>
          <a:noFill/>
          <a:ln>
            <a:noFill/>
          </a:ln>
        </p:spPr>
      </p:pic>
      <p:pic>
        <p:nvPicPr>
          <p:cNvPr id="341" name="Google Shape;341;p29" descr="image.png"/>
          <p:cNvPicPr preferRelativeResize="0"/>
          <p:nvPr/>
        </p:nvPicPr>
        <p:blipFill rotWithShape="1">
          <a:blip r:embed="rId8">
            <a:alphaModFix/>
          </a:blip>
          <a:srcRect/>
          <a:stretch/>
        </p:blipFill>
        <p:spPr>
          <a:xfrm>
            <a:off x="5853112" y="2524125"/>
            <a:ext cx="485775" cy="428625"/>
          </a:xfrm>
          <a:prstGeom prst="rect">
            <a:avLst/>
          </a:prstGeom>
          <a:noFill/>
          <a:ln>
            <a:noFill/>
          </a:ln>
        </p:spPr>
      </p:pic>
      <p:pic>
        <p:nvPicPr>
          <p:cNvPr id="342" name="Google Shape;342;p29" descr="image.png"/>
          <p:cNvPicPr preferRelativeResize="0"/>
          <p:nvPr/>
        </p:nvPicPr>
        <p:blipFill rotWithShape="1">
          <a:blip r:embed="rId9">
            <a:alphaModFix/>
          </a:blip>
          <a:srcRect/>
          <a:stretch/>
        </p:blipFill>
        <p:spPr>
          <a:xfrm>
            <a:off x="9631412" y="2524125"/>
            <a:ext cx="485775" cy="428625"/>
          </a:xfrm>
          <a:prstGeom prst="rect">
            <a:avLst/>
          </a:prstGeom>
          <a:noFill/>
          <a:ln>
            <a:noFill/>
          </a:ln>
        </p:spPr>
      </p:pic>
      <p:pic>
        <p:nvPicPr>
          <p:cNvPr id="343" name="Google Shape;343;p29" descr="image.png"/>
          <p:cNvPicPr preferRelativeResize="0"/>
          <p:nvPr/>
        </p:nvPicPr>
        <p:blipFill rotWithShape="1">
          <a:blip r:embed="rId10">
            <a:alphaModFix/>
          </a:blip>
          <a:srcRect/>
          <a:stretch/>
        </p:blipFill>
        <p:spPr>
          <a:xfrm>
            <a:off x="8350824" y="3328987"/>
            <a:ext cx="4487812" cy="4191464"/>
          </a:xfrm>
          <a:prstGeom prst="rect">
            <a:avLst/>
          </a:prstGeom>
          <a:noFill/>
          <a:ln>
            <a:noFill/>
          </a:ln>
        </p:spPr>
      </p:pic>
      <p:sp>
        <p:nvSpPr>
          <p:cNvPr id="344" name="Google Shape;344;p29"/>
          <p:cNvSpPr txBox="1"/>
          <p:nvPr/>
        </p:nvSpPr>
        <p:spPr>
          <a:xfrm>
            <a:off x="571500" y="1027113"/>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Theoretical implications</a:t>
            </a:r>
            <a:endParaRPr dirty="0"/>
          </a:p>
        </p:txBody>
      </p:sp>
      <p:sp>
        <p:nvSpPr>
          <p:cNvPr id="2" name="Slide Number Placeholder 1">
            <a:extLst>
              <a:ext uri="{FF2B5EF4-FFF2-40B4-BE49-F238E27FC236}">
                <a16:creationId xmlns:a16="http://schemas.microsoft.com/office/drawing/2014/main" id="{C5E0415B-AE04-DF1D-26BA-8D86106F13B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14</a:t>
            </a:fld>
            <a:endParaRPr lang="en-US" sz="2000" b="1" dirty="0"/>
          </a:p>
        </p:txBody>
      </p:sp>
      <p:sp>
        <p:nvSpPr>
          <p:cNvPr id="3" name="Google Shape;102;p14">
            <a:extLst>
              <a:ext uri="{FF2B5EF4-FFF2-40B4-BE49-F238E27FC236}">
                <a16:creationId xmlns:a16="http://schemas.microsoft.com/office/drawing/2014/main" id="{D8DB4955-6A03-7D5C-04F3-9552E18CE449}"/>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RESULTS</a:t>
            </a:r>
            <a:endParaRPr lang="en-US" sz="3200" dirty="0"/>
          </a:p>
        </p:txBody>
      </p:sp>
      <p:sp>
        <p:nvSpPr>
          <p:cNvPr id="4" name="TextBox 3">
            <a:extLst>
              <a:ext uri="{FF2B5EF4-FFF2-40B4-BE49-F238E27FC236}">
                <a16:creationId xmlns:a16="http://schemas.microsoft.com/office/drawing/2014/main" id="{3A34B6B0-5F14-916D-F580-B8B99A2C673B}"/>
              </a:ext>
            </a:extLst>
          </p:cNvPr>
          <p:cNvSpPr txBox="1"/>
          <p:nvPr/>
        </p:nvSpPr>
        <p:spPr>
          <a:xfrm>
            <a:off x="356327" y="5758934"/>
            <a:ext cx="11479344" cy="646331"/>
          </a:xfrm>
          <a:prstGeom prst="rect">
            <a:avLst/>
          </a:prstGeom>
          <a:noFill/>
        </p:spPr>
        <p:txBody>
          <a:bodyPr wrap="square">
            <a:spAutoFit/>
          </a:bodyPr>
          <a:lstStyle/>
          <a:p>
            <a:pPr algn="ctr"/>
            <a:r>
              <a:rPr lang="en-US" sz="1800" b="1" dirty="0">
                <a:latin typeface=""/>
                <a:cs typeface="Times New Roman" panose="02020603050405020304" pitchFamily="18" charset="0"/>
              </a:rPr>
              <a:t>AT provides a comprehensive framework for understanding and explaining teachers' enactment of CBETC.</a:t>
            </a:r>
            <a:endParaRPr lang="en-VN" sz="1800" b="1" dirty="0">
              <a:latin typeface=""/>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349"/>
        <p:cNvGrpSpPr/>
        <p:nvPr/>
      </p:nvGrpSpPr>
      <p:grpSpPr>
        <a:xfrm>
          <a:off x="0" y="0"/>
          <a:ext cx="0" cy="0"/>
          <a:chOff x="0" y="0"/>
          <a:chExt cx="0" cy="0"/>
        </a:xfrm>
      </p:grpSpPr>
      <p:pic>
        <p:nvPicPr>
          <p:cNvPr id="350" name="Google Shape;350;p30"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51" name="Google Shape;351;p30" descr="image.png"/>
          <p:cNvPicPr preferRelativeResize="0"/>
          <p:nvPr/>
        </p:nvPicPr>
        <p:blipFill rotWithShape="1">
          <a:blip r:embed="rId4">
            <a:alphaModFix/>
          </a:blip>
          <a:srcRect/>
          <a:stretch/>
        </p:blipFill>
        <p:spPr>
          <a:xfrm>
            <a:off x="571500" y="2162175"/>
            <a:ext cx="3492549" cy="3409950"/>
          </a:xfrm>
          <a:prstGeom prst="rect">
            <a:avLst/>
          </a:prstGeom>
          <a:noFill/>
          <a:ln>
            <a:noFill/>
          </a:ln>
        </p:spPr>
      </p:pic>
      <p:pic>
        <p:nvPicPr>
          <p:cNvPr id="352" name="Google Shape;352;p30" descr="image.png"/>
          <p:cNvPicPr preferRelativeResize="0"/>
          <p:nvPr/>
        </p:nvPicPr>
        <p:blipFill rotWithShape="1">
          <a:blip r:embed="rId5">
            <a:alphaModFix/>
          </a:blip>
          <a:srcRect/>
          <a:stretch/>
        </p:blipFill>
        <p:spPr>
          <a:xfrm>
            <a:off x="4349799" y="2162175"/>
            <a:ext cx="3492549" cy="3409950"/>
          </a:xfrm>
          <a:prstGeom prst="rect">
            <a:avLst/>
          </a:prstGeom>
          <a:noFill/>
          <a:ln>
            <a:noFill/>
          </a:ln>
        </p:spPr>
      </p:pic>
      <p:pic>
        <p:nvPicPr>
          <p:cNvPr id="353" name="Google Shape;353;p30" descr="image.png"/>
          <p:cNvPicPr preferRelativeResize="0"/>
          <p:nvPr/>
        </p:nvPicPr>
        <p:blipFill rotWithShape="1">
          <a:blip r:embed="rId6">
            <a:alphaModFix/>
          </a:blip>
          <a:srcRect/>
          <a:stretch/>
        </p:blipFill>
        <p:spPr>
          <a:xfrm>
            <a:off x="8128099" y="2162175"/>
            <a:ext cx="3492549" cy="3409950"/>
          </a:xfrm>
          <a:prstGeom prst="rect">
            <a:avLst/>
          </a:prstGeom>
          <a:noFill/>
          <a:ln>
            <a:noFill/>
          </a:ln>
        </p:spPr>
      </p:pic>
      <p:sp>
        <p:nvSpPr>
          <p:cNvPr id="354" name="Google Shape;354;p30"/>
          <p:cNvSpPr txBox="1"/>
          <p:nvPr/>
        </p:nvSpPr>
        <p:spPr>
          <a:xfrm>
            <a:off x="794225"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Curriculum Developers</a:t>
            </a:r>
            <a:endParaRPr/>
          </a:p>
        </p:txBody>
      </p:sp>
      <p:sp>
        <p:nvSpPr>
          <p:cNvPr id="355" name="Google Shape;355;p30"/>
          <p:cNvSpPr txBox="1"/>
          <p:nvPr/>
        </p:nvSpPr>
        <p:spPr>
          <a:xfrm>
            <a:off x="866775" y="3609975"/>
            <a:ext cx="3187749" cy="1920526"/>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dirty="0">
                <a:solidFill>
                  <a:srgbClr val="333333"/>
                </a:solidFill>
                <a:latin typeface="Roboto"/>
                <a:ea typeface="Roboto"/>
                <a:cs typeface="Roboto"/>
                <a:sym typeface="Roboto"/>
              </a:rPr>
              <a:t>A</a:t>
            </a:r>
            <a:r>
              <a:rPr lang="en-US" sz="1500" b="0" i="0" u="none" strike="noStrike" cap="none" dirty="0">
                <a:solidFill>
                  <a:srgbClr val="333333"/>
                </a:solidFill>
                <a:latin typeface="Roboto"/>
                <a:ea typeface="Roboto"/>
                <a:cs typeface="Roboto"/>
                <a:sym typeface="Roboto"/>
              </a:rPr>
              <a:t>lign curriculum, pedagogy, and assessment.</a:t>
            </a:r>
          </a:p>
          <a:p>
            <a:pPr marL="0" marR="0" lvl="0" indent="0" algn="l" rtl="0">
              <a:lnSpc>
                <a:spcPct val="160000"/>
              </a:lnSpc>
              <a:spcBef>
                <a:spcPts val="0"/>
              </a:spcBef>
              <a:spcAft>
                <a:spcPts val="0"/>
              </a:spcAft>
              <a:buNone/>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cap="none" dirty="0">
                <a:solidFill>
                  <a:srgbClr val="333333"/>
                </a:solidFill>
                <a:latin typeface="Roboto"/>
                <a:ea typeface="Roboto"/>
                <a:cs typeface="Roboto"/>
                <a:sym typeface="Roboto"/>
              </a:rPr>
              <a:t>Reduce contradictions between competency goals and testing rules </a:t>
            </a:r>
            <a:r>
              <a:rPr lang="en-US" sz="1500" b="0" i="1" u="none" strike="noStrike" dirty="0">
                <a:solidFill>
                  <a:srgbClr val="000000"/>
                </a:solidFill>
                <a:effectLst/>
                <a:latin typeface=""/>
                <a:cs typeface="Times New Roman" panose="02020603050405020304" pitchFamily="18" charset="0"/>
              </a:rPr>
              <a:t>(Chau &amp; Tran, 2025a)</a:t>
            </a:r>
            <a:r>
              <a:rPr lang="en-US" sz="1500" b="0" i="0" u="none" strike="noStrike" cap="none" dirty="0">
                <a:solidFill>
                  <a:srgbClr val="333333"/>
                </a:solidFill>
                <a:latin typeface=""/>
                <a:ea typeface="Roboto"/>
                <a:cs typeface="Roboto"/>
                <a:sym typeface="Roboto"/>
              </a:rPr>
              <a:t>.</a:t>
            </a:r>
            <a:endParaRPr sz="1500" dirty="0">
              <a:latin typeface=""/>
            </a:endParaRPr>
          </a:p>
        </p:txBody>
      </p:sp>
      <p:sp>
        <p:nvSpPr>
          <p:cNvPr id="356" name="Google Shape;356;p30"/>
          <p:cNvSpPr txBox="1"/>
          <p:nvPr/>
        </p:nvSpPr>
        <p:spPr>
          <a:xfrm>
            <a:off x="45725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School Leaders</a:t>
            </a:r>
            <a:endParaRPr/>
          </a:p>
        </p:txBody>
      </p:sp>
      <p:sp>
        <p:nvSpPr>
          <p:cNvPr id="357" name="Google Shape;357;p30"/>
          <p:cNvSpPr txBox="1"/>
          <p:nvPr/>
        </p:nvSpPr>
        <p:spPr>
          <a:xfrm>
            <a:off x="4645074" y="3609975"/>
            <a:ext cx="3187750" cy="189590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dirty="0">
                <a:solidFill>
                  <a:srgbClr val="333333"/>
                </a:solidFill>
                <a:effectLst/>
                <a:latin typeface="Roboto"/>
                <a:ea typeface="Roboto"/>
                <a:cs typeface="Roboto"/>
                <a:sym typeface="Roboto"/>
              </a:rPr>
              <a:t>F</a:t>
            </a:r>
            <a:r>
              <a:rPr lang="en-US" sz="1500" b="0" i="0" u="none" strike="noStrike" cap="none" dirty="0">
                <a:solidFill>
                  <a:srgbClr val="333333"/>
                </a:solidFill>
                <a:latin typeface="Roboto"/>
                <a:ea typeface="Roboto"/>
                <a:cs typeface="Roboto"/>
                <a:sym typeface="Roboto"/>
              </a:rPr>
              <a:t>oster </a:t>
            </a:r>
            <a:r>
              <a:rPr lang="en-US" sz="1500" dirty="0">
                <a:solidFill>
                  <a:srgbClr val="333333"/>
                </a:solidFill>
                <a:latin typeface="Roboto"/>
                <a:ea typeface="Roboto"/>
                <a:cs typeface="Roboto"/>
                <a:sym typeface="Roboto"/>
              </a:rPr>
              <a:t>p</a:t>
            </a:r>
            <a:r>
              <a:rPr lang="en-US" sz="1500" b="0" i="0" u="none" strike="noStrike" cap="none" dirty="0">
                <a:solidFill>
                  <a:srgbClr val="333333"/>
                </a:solidFill>
                <a:latin typeface="Roboto"/>
                <a:ea typeface="Roboto"/>
                <a:cs typeface="Roboto"/>
                <a:sym typeface="Roboto"/>
              </a:rPr>
              <a:t>rofessional learning </a:t>
            </a:r>
            <a:r>
              <a:rPr lang="en-US" sz="1500" dirty="0">
                <a:solidFill>
                  <a:srgbClr val="333333"/>
                </a:solidFill>
                <a:latin typeface="Roboto"/>
                <a:ea typeface="Roboto"/>
                <a:cs typeface="Roboto"/>
                <a:sym typeface="Roboto"/>
              </a:rPr>
              <a:t>c</a:t>
            </a:r>
            <a:r>
              <a:rPr lang="en-US" sz="1500" b="0" i="0" u="none" strike="noStrike" cap="none" dirty="0">
                <a:solidFill>
                  <a:srgbClr val="333333"/>
                </a:solidFill>
                <a:latin typeface="Roboto"/>
                <a:ea typeface="Roboto"/>
                <a:cs typeface="Roboto"/>
                <a:sym typeface="Roboto"/>
              </a:rPr>
              <a:t>ommunities (PLCs), </a:t>
            </a:r>
          </a:p>
          <a:p>
            <a:pPr>
              <a:lnSpc>
                <a:spcPct val="160000"/>
              </a:lnSpc>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dirty="0">
                <a:solidFill>
                  <a:srgbClr val="333333"/>
                </a:solidFill>
                <a:effectLst/>
                <a:latin typeface="Roboto"/>
                <a:ea typeface="Roboto"/>
                <a:cs typeface="Roboto"/>
                <a:sym typeface="Roboto"/>
              </a:rPr>
              <a:t>E</a:t>
            </a:r>
            <a:r>
              <a:rPr lang="en-US" sz="1500" b="0" i="0" u="none" strike="noStrike" cap="none" dirty="0">
                <a:solidFill>
                  <a:srgbClr val="333333"/>
                </a:solidFill>
                <a:latin typeface="Roboto"/>
                <a:ea typeface="Roboto"/>
                <a:cs typeface="Roboto"/>
                <a:sym typeface="Roboto"/>
              </a:rPr>
              <a:t>ncourage localized innovation, and actively strengthen teacher agency </a:t>
            </a:r>
            <a:r>
              <a:rPr lang="en-US" sz="1500" b="0" i="1" u="none" strike="noStrike" dirty="0">
                <a:solidFill>
                  <a:srgbClr val="000000"/>
                </a:solidFill>
                <a:effectLst/>
                <a:latin typeface=""/>
                <a:cs typeface="Times New Roman" panose="02020603050405020304" pitchFamily="18" charset="0"/>
              </a:rPr>
              <a:t>(Priestley et al., 2015).</a:t>
            </a:r>
            <a:endParaRPr lang="en-US" sz="1500" b="0" i="0" u="none" strike="noStrike" dirty="0">
              <a:solidFill>
                <a:srgbClr val="000000"/>
              </a:solidFill>
              <a:effectLst/>
              <a:latin typeface=""/>
              <a:cs typeface="Times New Roman" panose="02020603050405020304" pitchFamily="18" charset="0"/>
            </a:endParaRPr>
          </a:p>
        </p:txBody>
      </p:sp>
      <p:sp>
        <p:nvSpPr>
          <p:cNvPr id="358" name="Google Shape;358;p30"/>
          <p:cNvSpPr txBox="1"/>
          <p:nvPr/>
        </p:nvSpPr>
        <p:spPr>
          <a:xfrm>
            <a:off x="8350824" y="319087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Teacher Development</a:t>
            </a:r>
            <a:endParaRPr/>
          </a:p>
        </p:txBody>
      </p:sp>
      <p:sp>
        <p:nvSpPr>
          <p:cNvPr id="359" name="Google Shape;359;p30"/>
          <p:cNvSpPr txBox="1"/>
          <p:nvPr/>
        </p:nvSpPr>
        <p:spPr>
          <a:xfrm>
            <a:off x="8423374" y="3609975"/>
            <a:ext cx="3197126" cy="189590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dirty="0">
                <a:solidFill>
                  <a:srgbClr val="333333"/>
                </a:solidFill>
                <a:latin typeface="Roboto"/>
                <a:ea typeface="Roboto"/>
                <a:cs typeface="Roboto"/>
                <a:sym typeface="Roboto"/>
              </a:rPr>
              <a:t>P</a:t>
            </a:r>
            <a:r>
              <a:rPr lang="en-US" sz="1500" b="0" i="0" u="none" strike="noStrike" cap="none" dirty="0">
                <a:solidFill>
                  <a:srgbClr val="333333"/>
                </a:solidFill>
                <a:latin typeface="Roboto"/>
                <a:ea typeface="Roboto"/>
                <a:cs typeface="Roboto"/>
                <a:sym typeface="Roboto"/>
              </a:rPr>
              <a:t>romote reflective, system-oriented learning.</a:t>
            </a:r>
          </a:p>
          <a:p>
            <a:pPr marL="0" marR="0" lvl="0" indent="0" algn="l" rtl="0">
              <a:lnSpc>
                <a:spcPct val="160000"/>
              </a:lnSpc>
              <a:spcBef>
                <a:spcPts val="0"/>
              </a:spcBef>
              <a:spcAft>
                <a:spcPts val="0"/>
              </a:spcAft>
              <a:buNone/>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dirty="0">
                <a:solidFill>
                  <a:srgbClr val="333333"/>
                </a:solidFill>
                <a:effectLst/>
                <a:latin typeface="Roboto"/>
                <a:ea typeface="Roboto"/>
                <a:cs typeface="Roboto"/>
                <a:sym typeface="Roboto"/>
              </a:rPr>
              <a:t>U</a:t>
            </a:r>
            <a:r>
              <a:rPr lang="en-US" sz="1500" b="0" i="0" u="none" strike="noStrike" cap="none" dirty="0">
                <a:solidFill>
                  <a:srgbClr val="333333"/>
                </a:solidFill>
                <a:latin typeface="Roboto"/>
                <a:ea typeface="Roboto"/>
                <a:cs typeface="Roboto"/>
                <a:sym typeface="Roboto"/>
              </a:rPr>
              <a:t>tilize systemic contradictions for expansive learning </a:t>
            </a:r>
            <a:r>
              <a:rPr lang="en-US" sz="1500" b="0" i="1" u="none" strike="noStrike" dirty="0">
                <a:solidFill>
                  <a:srgbClr val="000000"/>
                </a:solidFill>
                <a:effectLst/>
                <a:latin typeface=""/>
                <a:cs typeface="Times New Roman" panose="02020603050405020304" pitchFamily="18" charset="0"/>
              </a:rPr>
              <a:t>(</a:t>
            </a:r>
            <a:r>
              <a:rPr lang="en-US" sz="1500" b="0" i="1" u="none" strike="noStrike" dirty="0" err="1">
                <a:solidFill>
                  <a:srgbClr val="000000"/>
                </a:solidFill>
                <a:effectLst/>
                <a:latin typeface=""/>
                <a:cs typeface="Times New Roman" panose="02020603050405020304" pitchFamily="18" charset="0"/>
              </a:rPr>
              <a:t>Engeström</a:t>
            </a:r>
            <a:r>
              <a:rPr lang="en-US" sz="1500" b="0" i="1" u="none" strike="noStrike" dirty="0">
                <a:solidFill>
                  <a:srgbClr val="000000"/>
                </a:solidFill>
                <a:effectLst/>
                <a:latin typeface=""/>
                <a:cs typeface="Times New Roman" panose="02020603050405020304" pitchFamily="18" charset="0"/>
              </a:rPr>
              <a:t>, 2009).</a:t>
            </a:r>
            <a:endParaRPr sz="1500" dirty="0">
              <a:latin typeface=""/>
            </a:endParaRPr>
          </a:p>
        </p:txBody>
      </p:sp>
      <p:pic>
        <p:nvPicPr>
          <p:cNvPr id="360" name="Google Shape;360;p30" descr="image.png"/>
          <p:cNvPicPr preferRelativeResize="0"/>
          <p:nvPr/>
        </p:nvPicPr>
        <p:blipFill rotWithShape="1">
          <a:blip r:embed="rId7">
            <a:alphaModFix/>
          </a:blip>
          <a:srcRect/>
          <a:stretch/>
        </p:blipFill>
        <p:spPr>
          <a:xfrm>
            <a:off x="2103387" y="2524125"/>
            <a:ext cx="428625" cy="428625"/>
          </a:xfrm>
          <a:prstGeom prst="rect">
            <a:avLst/>
          </a:prstGeom>
          <a:noFill/>
          <a:ln>
            <a:noFill/>
          </a:ln>
        </p:spPr>
      </p:pic>
      <p:pic>
        <p:nvPicPr>
          <p:cNvPr id="361" name="Google Shape;361;p30" descr="image.png"/>
          <p:cNvPicPr preferRelativeResize="0"/>
          <p:nvPr/>
        </p:nvPicPr>
        <p:blipFill rotWithShape="1">
          <a:blip r:embed="rId8">
            <a:alphaModFix/>
          </a:blip>
          <a:srcRect/>
          <a:stretch/>
        </p:blipFill>
        <p:spPr>
          <a:xfrm>
            <a:off x="5829300" y="2524125"/>
            <a:ext cx="533400" cy="428625"/>
          </a:xfrm>
          <a:prstGeom prst="rect">
            <a:avLst/>
          </a:prstGeom>
          <a:noFill/>
          <a:ln>
            <a:noFill/>
          </a:ln>
        </p:spPr>
      </p:pic>
      <p:pic>
        <p:nvPicPr>
          <p:cNvPr id="362" name="Google Shape;362;p30" descr="image.png"/>
          <p:cNvPicPr preferRelativeResize="0"/>
          <p:nvPr/>
        </p:nvPicPr>
        <p:blipFill rotWithShape="1">
          <a:blip r:embed="rId9">
            <a:alphaModFix/>
          </a:blip>
          <a:srcRect/>
          <a:stretch/>
        </p:blipFill>
        <p:spPr>
          <a:xfrm>
            <a:off x="9607599" y="2524125"/>
            <a:ext cx="533400" cy="428625"/>
          </a:xfrm>
          <a:prstGeom prst="rect">
            <a:avLst/>
          </a:prstGeom>
          <a:noFill/>
          <a:ln>
            <a:noFill/>
          </a:ln>
        </p:spPr>
      </p:pic>
      <p:pic>
        <p:nvPicPr>
          <p:cNvPr id="363" name="Google Shape;363;p30" descr="image.png"/>
          <p:cNvPicPr preferRelativeResize="0"/>
          <p:nvPr/>
        </p:nvPicPr>
        <p:blipFill rotWithShape="1">
          <a:blip r:embed="rId10">
            <a:alphaModFix/>
          </a:blip>
          <a:srcRect/>
          <a:stretch/>
        </p:blipFill>
        <p:spPr>
          <a:xfrm>
            <a:off x="8128099" y="6689969"/>
            <a:ext cx="4892632" cy="4299935"/>
          </a:xfrm>
          <a:prstGeom prst="rect">
            <a:avLst/>
          </a:prstGeom>
          <a:noFill/>
          <a:ln>
            <a:noFill/>
          </a:ln>
        </p:spPr>
      </p:pic>
      <p:sp>
        <p:nvSpPr>
          <p:cNvPr id="364" name="Google Shape;364;p30"/>
          <p:cNvSpPr txBox="1"/>
          <p:nvPr/>
        </p:nvSpPr>
        <p:spPr>
          <a:xfrm>
            <a:off x="571500" y="1130300"/>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Practical implications</a:t>
            </a:r>
            <a:endParaRPr dirty="0"/>
          </a:p>
        </p:txBody>
      </p:sp>
      <p:sp>
        <p:nvSpPr>
          <p:cNvPr id="2" name="Slide Number Placeholder 1">
            <a:extLst>
              <a:ext uri="{FF2B5EF4-FFF2-40B4-BE49-F238E27FC236}">
                <a16:creationId xmlns:a16="http://schemas.microsoft.com/office/drawing/2014/main" id="{7B89E203-2007-1D76-D87D-165C2DBE96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15</a:t>
            </a:fld>
            <a:endParaRPr lang="en-US" sz="2000" b="1" dirty="0"/>
          </a:p>
        </p:txBody>
      </p:sp>
      <p:sp>
        <p:nvSpPr>
          <p:cNvPr id="3" name="Google Shape;102;p14">
            <a:extLst>
              <a:ext uri="{FF2B5EF4-FFF2-40B4-BE49-F238E27FC236}">
                <a16:creationId xmlns:a16="http://schemas.microsoft.com/office/drawing/2014/main" id="{09A25BA4-F83A-8147-860D-F3DBCCC15F7E}"/>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RESULTS</a:t>
            </a:r>
            <a:endParaRPr lang="en-US" sz="3200" dirty="0"/>
          </a:p>
        </p:txBody>
      </p:sp>
      <p:sp>
        <p:nvSpPr>
          <p:cNvPr id="4" name="TextBox 3">
            <a:extLst>
              <a:ext uri="{FF2B5EF4-FFF2-40B4-BE49-F238E27FC236}">
                <a16:creationId xmlns:a16="http://schemas.microsoft.com/office/drawing/2014/main" id="{00FA23E6-E696-C49A-D790-0324D2688F05}"/>
              </a:ext>
            </a:extLst>
          </p:cNvPr>
          <p:cNvSpPr txBox="1"/>
          <p:nvPr/>
        </p:nvSpPr>
        <p:spPr>
          <a:xfrm>
            <a:off x="356327" y="5758934"/>
            <a:ext cx="11479344" cy="646331"/>
          </a:xfrm>
          <a:prstGeom prst="rect">
            <a:avLst/>
          </a:prstGeom>
          <a:noFill/>
        </p:spPr>
        <p:txBody>
          <a:bodyPr wrap="square">
            <a:spAutoFit/>
          </a:bodyPr>
          <a:lstStyle/>
          <a:p>
            <a:pPr algn="ctr"/>
            <a:r>
              <a:rPr lang="en-US" sz="1800" b="1" dirty="0">
                <a:latin typeface=""/>
                <a:cs typeface="Times New Roman" panose="02020603050405020304" pitchFamily="18" charset="0"/>
              </a:rPr>
              <a:t>Successful CBETC enactment requires coordinated changes across curriculum, school leadership, and teacher professional learning.</a:t>
            </a:r>
            <a:endParaRPr lang="en-VN" sz="1800" b="1" dirty="0">
              <a:latin typeface=""/>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369"/>
        <p:cNvGrpSpPr/>
        <p:nvPr/>
      </p:nvGrpSpPr>
      <p:grpSpPr>
        <a:xfrm>
          <a:off x="0" y="0"/>
          <a:ext cx="0" cy="0"/>
          <a:chOff x="0" y="0"/>
          <a:chExt cx="0" cy="0"/>
        </a:xfrm>
      </p:grpSpPr>
      <p:pic>
        <p:nvPicPr>
          <p:cNvPr id="370" name="Google Shape;370;p3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71" name="Google Shape;371;p31" descr="image.png"/>
          <p:cNvPicPr preferRelativeResize="0"/>
          <p:nvPr/>
        </p:nvPicPr>
        <p:blipFill rotWithShape="1">
          <a:blip r:embed="rId4">
            <a:alphaModFix/>
          </a:blip>
          <a:srcRect/>
          <a:stretch/>
        </p:blipFill>
        <p:spPr>
          <a:xfrm>
            <a:off x="571500" y="2024062"/>
            <a:ext cx="3492549" cy="3686175"/>
          </a:xfrm>
          <a:prstGeom prst="rect">
            <a:avLst/>
          </a:prstGeom>
          <a:noFill/>
          <a:ln>
            <a:noFill/>
          </a:ln>
        </p:spPr>
      </p:pic>
      <p:pic>
        <p:nvPicPr>
          <p:cNvPr id="372" name="Google Shape;372;p31" descr="image.png"/>
          <p:cNvPicPr preferRelativeResize="0"/>
          <p:nvPr/>
        </p:nvPicPr>
        <p:blipFill rotWithShape="1">
          <a:blip r:embed="rId5">
            <a:alphaModFix/>
          </a:blip>
          <a:srcRect/>
          <a:stretch/>
        </p:blipFill>
        <p:spPr>
          <a:xfrm>
            <a:off x="4349799" y="2024062"/>
            <a:ext cx="3492549" cy="3686175"/>
          </a:xfrm>
          <a:prstGeom prst="rect">
            <a:avLst/>
          </a:prstGeom>
          <a:noFill/>
          <a:ln>
            <a:noFill/>
          </a:ln>
        </p:spPr>
      </p:pic>
      <p:pic>
        <p:nvPicPr>
          <p:cNvPr id="373" name="Google Shape;373;p31" descr="image.png"/>
          <p:cNvPicPr preferRelativeResize="0"/>
          <p:nvPr/>
        </p:nvPicPr>
        <p:blipFill rotWithShape="1">
          <a:blip r:embed="rId6">
            <a:alphaModFix/>
          </a:blip>
          <a:srcRect/>
          <a:stretch/>
        </p:blipFill>
        <p:spPr>
          <a:xfrm>
            <a:off x="8128099" y="2024062"/>
            <a:ext cx="3492549" cy="3686175"/>
          </a:xfrm>
          <a:prstGeom prst="rect">
            <a:avLst/>
          </a:prstGeom>
          <a:noFill/>
          <a:ln>
            <a:noFill/>
          </a:ln>
        </p:spPr>
      </p:pic>
      <p:sp>
        <p:nvSpPr>
          <p:cNvPr id="374" name="Google Shape;374;p31"/>
          <p:cNvSpPr txBox="1"/>
          <p:nvPr/>
        </p:nvSpPr>
        <p:spPr>
          <a:xfrm>
            <a:off x="794225" y="3052762"/>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Empirical Validation</a:t>
            </a:r>
            <a:endParaRPr/>
          </a:p>
        </p:txBody>
      </p:sp>
      <p:sp>
        <p:nvSpPr>
          <p:cNvPr id="375" name="Google Shape;375;p31"/>
          <p:cNvSpPr txBox="1"/>
          <p:nvPr/>
        </p:nvSpPr>
        <p:spPr>
          <a:xfrm>
            <a:off x="571353" y="3471862"/>
            <a:ext cx="3483172" cy="152657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cap="none" dirty="0">
                <a:solidFill>
                  <a:srgbClr val="333333"/>
                </a:solidFill>
                <a:latin typeface="Roboto"/>
                <a:ea typeface="Roboto"/>
                <a:cs typeface="Roboto"/>
                <a:sym typeface="Roboto"/>
              </a:rPr>
              <a:t>Conduct rigorous mixed-methods and longitudinal case studies.</a:t>
            </a:r>
          </a:p>
          <a:p>
            <a:pPr marL="0" marR="0" lvl="0" indent="0" algn="l" rtl="0">
              <a:lnSpc>
                <a:spcPct val="160000"/>
              </a:lnSpc>
              <a:spcBef>
                <a:spcPts val="0"/>
              </a:spcBef>
              <a:spcAft>
                <a:spcPts val="0"/>
              </a:spcAft>
              <a:buNone/>
            </a:pPr>
            <a:r>
              <a:rPr lang="en-US" sz="1600" b="1" i="0" u="none" strike="noStrike" dirty="0">
                <a:solidFill>
                  <a:srgbClr val="000000"/>
                </a:solidFill>
                <a:effectLst/>
                <a:latin typeface="Times New Roman" panose="02020603050405020304" pitchFamily="18" charset="0"/>
                <a:cs typeface="Times New Roman" panose="02020603050405020304" pitchFamily="18" charset="0"/>
              </a:rPr>
              <a:t>➢</a:t>
            </a:r>
            <a:r>
              <a:rPr lang="en-US" sz="1500" dirty="0">
                <a:solidFill>
                  <a:srgbClr val="333333"/>
                </a:solidFill>
                <a:effectLst/>
                <a:latin typeface="Roboto"/>
                <a:ea typeface="Roboto"/>
                <a:cs typeface="Roboto"/>
                <a:sym typeface="Roboto"/>
              </a:rPr>
              <a:t> E</a:t>
            </a:r>
            <a:r>
              <a:rPr lang="en-US" sz="1500" b="0" i="0" u="none" strike="noStrike" cap="none" dirty="0">
                <a:solidFill>
                  <a:srgbClr val="333333"/>
                </a:solidFill>
                <a:latin typeface="Roboto"/>
                <a:ea typeface="Roboto"/>
                <a:cs typeface="Roboto"/>
                <a:sym typeface="Roboto"/>
              </a:rPr>
              <a:t>xamine exactly how these activity systems evolve.</a:t>
            </a:r>
            <a:endParaRPr dirty="0"/>
          </a:p>
        </p:txBody>
      </p:sp>
      <p:sp>
        <p:nvSpPr>
          <p:cNvPr id="376" name="Google Shape;376;p31"/>
          <p:cNvSpPr txBox="1"/>
          <p:nvPr/>
        </p:nvSpPr>
        <p:spPr>
          <a:xfrm>
            <a:off x="4572524" y="3052762"/>
            <a:ext cx="3260300"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dirty="0">
                <a:solidFill>
                  <a:srgbClr val="003B70"/>
                </a:solidFill>
                <a:latin typeface="Montserrat"/>
                <a:ea typeface="Montserrat"/>
                <a:cs typeface="Montserrat"/>
                <a:sym typeface="Montserrat"/>
              </a:rPr>
              <a:t>Instrument Development</a:t>
            </a:r>
            <a:endParaRPr dirty="0"/>
          </a:p>
        </p:txBody>
      </p:sp>
      <p:sp>
        <p:nvSpPr>
          <p:cNvPr id="377" name="Google Shape;377;p31"/>
          <p:cNvSpPr txBox="1"/>
          <p:nvPr/>
        </p:nvSpPr>
        <p:spPr>
          <a:xfrm>
            <a:off x="4431602" y="3528240"/>
            <a:ext cx="3401222" cy="1846659"/>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dirty="0">
                <a:solidFill>
                  <a:srgbClr val="000000"/>
                </a:solidFill>
                <a:effectLst/>
                <a:latin typeface=""/>
                <a:cs typeface="Times New Roman" panose="02020603050405020304" pitchFamily="18" charset="0"/>
              </a:rPr>
              <a:t>➢ </a:t>
            </a:r>
            <a:r>
              <a:rPr lang="en-US" sz="1500" b="0" i="0" u="none" strike="noStrike" cap="none" dirty="0">
                <a:solidFill>
                  <a:srgbClr val="333333"/>
                </a:solidFill>
                <a:latin typeface=""/>
                <a:ea typeface="Roboto"/>
                <a:cs typeface="Roboto"/>
                <a:sym typeface="Roboto"/>
              </a:rPr>
              <a:t>Develop and validate new questionnaires to accurately measure teacher beliefs, practices, systemic impetus, and hindrances </a:t>
            </a:r>
            <a:r>
              <a:rPr lang="en-US" sz="1500" b="0" i="1" u="none" strike="noStrike" dirty="0">
                <a:solidFill>
                  <a:srgbClr val="000000"/>
                </a:solidFill>
                <a:effectLst/>
                <a:latin typeface=""/>
                <a:cs typeface="Times New Roman" panose="02020603050405020304" pitchFamily="18" charset="0"/>
              </a:rPr>
              <a:t>(Chau &amp; Tran, 2025b).</a:t>
            </a:r>
            <a:endParaRPr sz="1500" dirty="0">
              <a:latin typeface=""/>
            </a:endParaRPr>
          </a:p>
        </p:txBody>
      </p:sp>
      <p:sp>
        <p:nvSpPr>
          <p:cNvPr id="378" name="Google Shape;378;p31"/>
          <p:cNvSpPr txBox="1"/>
          <p:nvPr/>
        </p:nvSpPr>
        <p:spPr>
          <a:xfrm>
            <a:off x="8350824" y="3052762"/>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Theoretical Integration</a:t>
            </a:r>
            <a:endParaRPr/>
          </a:p>
        </p:txBody>
      </p:sp>
      <p:sp>
        <p:nvSpPr>
          <p:cNvPr id="379" name="Google Shape;379;p31"/>
          <p:cNvSpPr txBox="1"/>
          <p:nvPr/>
        </p:nvSpPr>
        <p:spPr>
          <a:xfrm>
            <a:off x="8198675" y="3471862"/>
            <a:ext cx="3421825" cy="2215991"/>
          </a:xfrm>
          <a:prstGeom prst="rect">
            <a:avLst/>
          </a:prstGeom>
          <a:noFill/>
          <a:ln>
            <a:noFill/>
          </a:ln>
        </p:spPr>
        <p:txBody>
          <a:bodyPr spcFirstLastPara="1" wrap="square" lIns="0" tIns="0" rIns="0" bIns="0" anchor="t" anchorCtr="0">
            <a:spAutoFit/>
          </a:bodyPr>
          <a:lstStyle/>
          <a:p>
            <a:pPr>
              <a:lnSpc>
                <a:spcPct val="160000"/>
              </a:lnSpc>
            </a:pPr>
            <a:r>
              <a:rPr lang="en-US" sz="1500" b="1" i="0" u="none" strike="noStrike" dirty="0">
                <a:solidFill>
                  <a:srgbClr val="000000"/>
                </a:solidFill>
                <a:effectLst/>
                <a:latin typeface=""/>
                <a:cs typeface="Times New Roman" panose="02020603050405020304" pitchFamily="18" charset="0"/>
              </a:rPr>
              <a:t>➢ </a:t>
            </a:r>
            <a:r>
              <a:rPr lang="en-US" sz="1500" b="0" i="0" u="none" strike="noStrike" cap="none" dirty="0">
                <a:solidFill>
                  <a:srgbClr val="333333"/>
                </a:solidFill>
                <a:latin typeface=""/>
                <a:ea typeface="Roboto"/>
                <a:cs typeface="Roboto"/>
                <a:sym typeface="Roboto"/>
              </a:rPr>
              <a:t>Combine AT with modern frameworks of Teacher Agency and Ecological Perspectives </a:t>
            </a:r>
            <a:r>
              <a:rPr lang="en-US" sz="1500" b="0" i="1" u="none" strike="noStrike" dirty="0">
                <a:solidFill>
                  <a:srgbClr val="000000"/>
                </a:solidFill>
                <a:effectLst/>
                <a:latin typeface=""/>
                <a:cs typeface="Times New Roman" panose="02020603050405020304" pitchFamily="18" charset="0"/>
              </a:rPr>
              <a:t>(Priestley et al., 2015)</a:t>
            </a:r>
            <a:r>
              <a:rPr lang="en-US" sz="1500" dirty="0">
                <a:latin typeface=""/>
                <a:cs typeface="Times New Roman" panose="02020603050405020304" pitchFamily="18" charset="0"/>
              </a:rPr>
              <a:t>.</a:t>
            </a:r>
            <a:endParaRPr lang="en-US" sz="1500" b="0" i="0" u="none" strike="noStrike" cap="none" dirty="0">
              <a:solidFill>
                <a:srgbClr val="333333"/>
              </a:solidFill>
              <a:latin typeface=""/>
              <a:ea typeface="Roboto"/>
              <a:cs typeface="Roboto"/>
              <a:sym typeface="Roboto"/>
            </a:endParaRPr>
          </a:p>
          <a:p>
            <a:pPr marL="0" marR="0" lvl="0" indent="0" algn="l" rtl="0">
              <a:lnSpc>
                <a:spcPct val="160000"/>
              </a:lnSpc>
              <a:spcBef>
                <a:spcPts val="0"/>
              </a:spcBef>
              <a:spcAft>
                <a:spcPts val="0"/>
              </a:spcAft>
              <a:buNone/>
            </a:pPr>
            <a:r>
              <a:rPr lang="en-US" sz="1500" b="1" i="0" u="none" strike="noStrike" dirty="0">
                <a:solidFill>
                  <a:srgbClr val="000000"/>
                </a:solidFill>
                <a:effectLst/>
                <a:latin typeface=""/>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Gain a more comprehensive understanding of curriculum enactment</a:t>
            </a:r>
            <a:r>
              <a:rPr lang="en-US" sz="1500" dirty="0">
                <a:solidFill>
                  <a:srgbClr val="333333"/>
                </a:solidFill>
                <a:effectLst/>
                <a:latin typeface=""/>
                <a:ea typeface="Roboto"/>
                <a:cs typeface="Roboto"/>
                <a:sym typeface="Roboto"/>
              </a:rPr>
              <a:t>.</a:t>
            </a:r>
            <a:endParaRPr sz="1500" dirty="0">
              <a:latin typeface=""/>
            </a:endParaRPr>
          </a:p>
        </p:txBody>
      </p:sp>
      <p:pic>
        <p:nvPicPr>
          <p:cNvPr id="380" name="Google Shape;380;p31" descr="image.png"/>
          <p:cNvPicPr preferRelativeResize="0"/>
          <p:nvPr/>
        </p:nvPicPr>
        <p:blipFill rotWithShape="1">
          <a:blip r:embed="rId7">
            <a:alphaModFix/>
          </a:blip>
          <a:srcRect/>
          <a:stretch/>
        </p:blipFill>
        <p:spPr>
          <a:xfrm>
            <a:off x="2103387" y="2386012"/>
            <a:ext cx="428625" cy="428625"/>
          </a:xfrm>
          <a:prstGeom prst="rect">
            <a:avLst/>
          </a:prstGeom>
          <a:noFill/>
          <a:ln>
            <a:noFill/>
          </a:ln>
        </p:spPr>
      </p:pic>
      <p:pic>
        <p:nvPicPr>
          <p:cNvPr id="381" name="Google Shape;381;p31" descr="image.png"/>
          <p:cNvPicPr preferRelativeResize="0"/>
          <p:nvPr/>
        </p:nvPicPr>
        <p:blipFill rotWithShape="1">
          <a:blip r:embed="rId8">
            <a:alphaModFix/>
          </a:blip>
          <a:srcRect/>
          <a:stretch/>
        </p:blipFill>
        <p:spPr>
          <a:xfrm>
            <a:off x="5853112" y="2386012"/>
            <a:ext cx="485775" cy="428625"/>
          </a:xfrm>
          <a:prstGeom prst="rect">
            <a:avLst/>
          </a:prstGeom>
          <a:noFill/>
          <a:ln>
            <a:noFill/>
          </a:ln>
        </p:spPr>
      </p:pic>
      <p:pic>
        <p:nvPicPr>
          <p:cNvPr id="382" name="Google Shape;382;p31" descr="image.png"/>
          <p:cNvPicPr preferRelativeResize="0"/>
          <p:nvPr/>
        </p:nvPicPr>
        <p:blipFill rotWithShape="1">
          <a:blip r:embed="rId9">
            <a:alphaModFix/>
          </a:blip>
          <a:srcRect/>
          <a:stretch/>
        </p:blipFill>
        <p:spPr>
          <a:xfrm>
            <a:off x="9659987" y="2386012"/>
            <a:ext cx="428625" cy="428625"/>
          </a:xfrm>
          <a:prstGeom prst="rect">
            <a:avLst/>
          </a:prstGeom>
          <a:noFill/>
          <a:ln>
            <a:noFill/>
          </a:ln>
        </p:spPr>
      </p:pic>
      <p:pic>
        <p:nvPicPr>
          <p:cNvPr id="383" name="Google Shape;383;p31" descr="image.png"/>
          <p:cNvPicPr preferRelativeResize="0"/>
          <p:nvPr/>
        </p:nvPicPr>
        <p:blipFill rotWithShape="1">
          <a:blip r:embed="rId10">
            <a:alphaModFix/>
          </a:blip>
          <a:srcRect/>
          <a:stretch/>
        </p:blipFill>
        <p:spPr>
          <a:xfrm>
            <a:off x="8403378" y="3136958"/>
            <a:ext cx="4082992" cy="4082992"/>
          </a:xfrm>
          <a:prstGeom prst="rect">
            <a:avLst/>
          </a:prstGeom>
          <a:noFill/>
          <a:ln>
            <a:noFill/>
          </a:ln>
        </p:spPr>
      </p:pic>
      <p:sp>
        <p:nvSpPr>
          <p:cNvPr id="384" name="Google Shape;384;p31"/>
          <p:cNvSpPr txBox="1"/>
          <p:nvPr/>
        </p:nvSpPr>
        <p:spPr>
          <a:xfrm>
            <a:off x="538162" y="947737"/>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Future research directions</a:t>
            </a:r>
            <a:endParaRPr dirty="0"/>
          </a:p>
        </p:txBody>
      </p:sp>
      <p:sp>
        <p:nvSpPr>
          <p:cNvPr id="2" name="Slide Number Placeholder 1">
            <a:extLst>
              <a:ext uri="{FF2B5EF4-FFF2-40B4-BE49-F238E27FC236}">
                <a16:creationId xmlns:a16="http://schemas.microsoft.com/office/drawing/2014/main" id="{5E1A44E4-7F56-CCF2-58D2-5DE65ACF1D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16</a:t>
            </a:fld>
            <a:endParaRPr lang="en-US" sz="2000" b="1" dirty="0"/>
          </a:p>
        </p:txBody>
      </p:sp>
      <p:sp>
        <p:nvSpPr>
          <p:cNvPr id="3" name="Google Shape;102;p14">
            <a:extLst>
              <a:ext uri="{FF2B5EF4-FFF2-40B4-BE49-F238E27FC236}">
                <a16:creationId xmlns:a16="http://schemas.microsoft.com/office/drawing/2014/main" id="{C5C0AB55-9F05-D9B5-E67D-676F0F1D4C57}"/>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RESULTS</a:t>
            </a:r>
            <a:endParaRPr lang="en-US" sz="3200" dirty="0"/>
          </a:p>
        </p:txBody>
      </p:sp>
      <p:sp>
        <p:nvSpPr>
          <p:cNvPr id="4" name="TextBox 3">
            <a:extLst>
              <a:ext uri="{FF2B5EF4-FFF2-40B4-BE49-F238E27FC236}">
                <a16:creationId xmlns:a16="http://schemas.microsoft.com/office/drawing/2014/main" id="{AB06CB34-D301-5BBA-79B2-6A0CCAD8E41D}"/>
              </a:ext>
            </a:extLst>
          </p:cNvPr>
          <p:cNvSpPr txBox="1"/>
          <p:nvPr/>
        </p:nvSpPr>
        <p:spPr>
          <a:xfrm>
            <a:off x="356327" y="5758934"/>
            <a:ext cx="11479344" cy="646331"/>
          </a:xfrm>
          <a:prstGeom prst="rect">
            <a:avLst/>
          </a:prstGeom>
          <a:noFill/>
        </p:spPr>
        <p:txBody>
          <a:bodyPr wrap="square">
            <a:spAutoFit/>
          </a:bodyPr>
          <a:lstStyle/>
          <a:p>
            <a:pPr algn="ctr"/>
            <a:r>
              <a:rPr lang="en-US" sz="1800" b="1" dirty="0">
                <a:latin typeface=""/>
                <a:cs typeface="Times New Roman" panose="02020603050405020304" pitchFamily="18" charset="0"/>
              </a:rPr>
              <a:t>Future research should strengthen empirical evidence and expand the theoretical application of AT in CBETC.</a:t>
            </a:r>
            <a:endParaRPr lang="en-VN" sz="1800" b="1" dirty="0">
              <a:latin typeface=""/>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389"/>
        <p:cNvGrpSpPr/>
        <p:nvPr/>
      </p:nvGrpSpPr>
      <p:grpSpPr>
        <a:xfrm>
          <a:off x="0" y="0"/>
          <a:ext cx="0" cy="0"/>
          <a:chOff x="0" y="0"/>
          <a:chExt cx="0" cy="0"/>
        </a:xfrm>
      </p:grpSpPr>
      <p:pic>
        <p:nvPicPr>
          <p:cNvPr id="390" name="Google Shape;390;p3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91" name="Google Shape;391;p32" descr="image.png"/>
          <p:cNvPicPr preferRelativeResize="0"/>
          <p:nvPr/>
        </p:nvPicPr>
        <p:blipFill rotWithShape="1">
          <a:blip r:embed="rId4">
            <a:alphaModFix/>
          </a:blip>
          <a:srcRect/>
          <a:stretch/>
        </p:blipFill>
        <p:spPr>
          <a:xfrm>
            <a:off x="571500" y="2419350"/>
            <a:ext cx="5286375" cy="2895600"/>
          </a:xfrm>
          <a:prstGeom prst="rect">
            <a:avLst/>
          </a:prstGeom>
          <a:noFill/>
          <a:ln>
            <a:noFill/>
          </a:ln>
        </p:spPr>
      </p:pic>
      <p:pic>
        <p:nvPicPr>
          <p:cNvPr id="392" name="Google Shape;392;p32" descr="image.png"/>
          <p:cNvPicPr preferRelativeResize="0"/>
          <p:nvPr/>
        </p:nvPicPr>
        <p:blipFill rotWithShape="1">
          <a:blip r:embed="rId5">
            <a:alphaModFix/>
          </a:blip>
          <a:srcRect/>
          <a:stretch/>
        </p:blipFill>
        <p:spPr>
          <a:xfrm>
            <a:off x="6334125" y="2419350"/>
            <a:ext cx="5286375" cy="2590800"/>
          </a:xfrm>
          <a:prstGeom prst="rect">
            <a:avLst/>
          </a:prstGeom>
          <a:noFill/>
          <a:ln>
            <a:noFill/>
          </a:ln>
        </p:spPr>
      </p:pic>
      <p:sp>
        <p:nvSpPr>
          <p:cNvPr id="393" name="Google Shape;393;p32"/>
          <p:cNvSpPr txBox="1"/>
          <p:nvPr/>
        </p:nvSpPr>
        <p:spPr>
          <a:xfrm>
            <a:off x="1009650" y="2809875"/>
            <a:ext cx="4680585" cy="304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6A3"/>
                </a:solidFill>
                <a:latin typeface="Montserrat"/>
                <a:ea typeface="Montserrat"/>
                <a:cs typeface="Montserrat"/>
                <a:sym typeface="Montserrat"/>
              </a:rPr>
              <a:t>Contradictions Drive Change</a:t>
            </a:r>
            <a:endParaRPr/>
          </a:p>
        </p:txBody>
      </p:sp>
      <p:sp>
        <p:nvSpPr>
          <p:cNvPr id="394" name="Google Shape;394;p32"/>
          <p:cNvSpPr txBox="1"/>
          <p:nvPr/>
        </p:nvSpPr>
        <p:spPr>
          <a:xfrm>
            <a:off x="962025" y="3257550"/>
            <a:ext cx="4800599" cy="1731243"/>
          </a:xfrm>
          <a:prstGeom prst="rect">
            <a:avLst/>
          </a:prstGeom>
          <a:noFill/>
          <a:ln>
            <a:noFill/>
          </a:ln>
        </p:spPr>
        <p:txBody>
          <a:bodyPr spcFirstLastPara="1" wrap="square" lIns="0" tIns="0" rIns="0" bIns="0" anchor="t" anchorCtr="0">
            <a:spAutoFit/>
          </a:bodyPr>
          <a:lstStyle/>
          <a:p>
            <a:pPr algn="l">
              <a:lnSpc>
                <a:spcPct val="150000"/>
              </a:lnSpc>
            </a:pPr>
            <a:r>
              <a:rPr lang="en-US" sz="1500" b="1" i="0" u="none" strike="noStrike" dirty="0">
                <a:solidFill>
                  <a:srgbClr val="000000"/>
                </a:solidFill>
                <a:effectLst/>
                <a:latin typeface=""/>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Curriculum enactment is shaped by </a:t>
            </a:r>
            <a:r>
              <a:rPr lang="en-US" sz="1500" b="1" i="0" u="none" strike="noStrike" dirty="0">
                <a:solidFill>
                  <a:srgbClr val="000000"/>
                </a:solidFill>
                <a:effectLst/>
                <a:latin typeface=""/>
                <a:cs typeface="Times New Roman" panose="02020603050405020304" pitchFamily="18" charset="0"/>
              </a:rPr>
              <a:t>systemic contradictions</a:t>
            </a:r>
            <a:r>
              <a:rPr lang="en-US" sz="1500" b="0" i="0" u="none" strike="noStrike" dirty="0">
                <a:solidFill>
                  <a:srgbClr val="000000"/>
                </a:solidFill>
                <a:effectLst/>
                <a:latin typeface=""/>
                <a:cs typeface="Times New Roman" panose="02020603050405020304" pitchFamily="18" charset="0"/>
              </a:rPr>
              <a:t>, not teacher deficits.</a:t>
            </a:r>
          </a:p>
          <a:p>
            <a:pPr marL="361950" indent="-361950" algn="l">
              <a:lnSpc>
                <a:spcPct val="150000"/>
              </a:lnSpc>
            </a:pPr>
            <a:r>
              <a:rPr lang="en-US" sz="1500" b="1" i="0" u="none" strike="noStrike" dirty="0">
                <a:solidFill>
                  <a:srgbClr val="000000"/>
                </a:solidFill>
                <a:effectLst/>
                <a:latin typeface=""/>
                <a:cs typeface="Times New Roman" panose="02020603050405020304" pitchFamily="18" charset="0"/>
              </a:rPr>
              <a:t>➢ </a:t>
            </a:r>
            <a:r>
              <a:rPr lang="en-US" sz="1500" b="0" i="0" u="none" strike="noStrike" dirty="0">
                <a:solidFill>
                  <a:srgbClr val="000000"/>
                </a:solidFill>
                <a:effectLst/>
                <a:latin typeface=""/>
                <a:cs typeface="Times New Roman" panose="02020603050405020304" pitchFamily="18" charset="0"/>
              </a:rPr>
              <a:t>Example: </a:t>
            </a:r>
            <a:r>
              <a:rPr lang="en-US" sz="1500" b="1" i="0" u="none" strike="noStrike" dirty="0">
                <a:solidFill>
                  <a:srgbClr val="000000"/>
                </a:solidFill>
                <a:effectLst/>
                <a:latin typeface=""/>
                <a:cs typeface="Times New Roman" panose="02020603050405020304" pitchFamily="18" charset="0"/>
              </a:rPr>
              <a:t>Competency-oriented goals ↔ Knowledge-based examinations</a:t>
            </a:r>
            <a:r>
              <a:rPr lang="en-US" sz="1500" dirty="0">
                <a:solidFill>
                  <a:srgbClr val="000000"/>
                </a:solidFill>
                <a:latin typeface=""/>
                <a:cs typeface="Times New Roman" panose="02020603050405020304" pitchFamily="18" charset="0"/>
              </a:rPr>
              <a:t> </a:t>
            </a:r>
            <a:r>
              <a:rPr lang="en-US" sz="1500" b="0" i="1" u="none" strike="noStrike" dirty="0">
                <a:solidFill>
                  <a:srgbClr val="000000"/>
                </a:solidFill>
                <a:effectLst/>
                <a:latin typeface=""/>
                <a:cs typeface="Times New Roman" panose="02020603050405020304" pitchFamily="18" charset="0"/>
              </a:rPr>
              <a:t>(</a:t>
            </a:r>
            <a:r>
              <a:rPr lang="en-US" sz="1500" b="0" i="1" u="none" strike="noStrike" dirty="0" err="1">
                <a:solidFill>
                  <a:srgbClr val="000000"/>
                </a:solidFill>
                <a:effectLst/>
                <a:latin typeface=""/>
                <a:cs typeface="Times New Roman" panose="02020603050405020304" pitchFamily="18" charset="0"/>
              </a:rPr>
              <a:t>Engeström</a:t>
            </a:r>
            <a:r>
              <a:rPr lang="en-US" sz="1500" b="0" i="1" u="none" strike="noStrike" dirty="0">
                <a:solidFill>
                  <a:srgbClr val="000000"/>
                </a:solidFill>
                <a:effectLst/>
                <a:latin typeface=""/>
                <a:cs typeface="Times New Roman" panose="02020603050405020304" pitchFamily="18" charset="0"/>
              </a:rPr>
              <a:t>, 2009).</a:t>
            </a:r>
            <a:endParaRPr lang="en-US" sz="1500" b="0" i="0" u="none" strike="noStrike" dirty="0">
              <a:solidFill>
                <a:srgbClr val="000000"/>
              </a:solidFill>
              <a:effectLst/>
              <a:latin typeface=""/>
              <a:cs typeface="Times New Roman" panose="02020603050405020304" pitchFamily="18" charset="0"/>
            </a:endParaRPr>
          </a:p>
        </p:txBody>
      </p:sp>
      <p:sp>
        <p:nvSpPr>
          <p:cNvPr id="395" name="Google Shape;395;p32"/>
          <p:cNvSpPr txBox="1"/>
          <p:nvPr/>
        </p:nvSpPr>
        <p:spPr>
          <a:xfrm>
            <a:off x="6772275" y="2809875"/>
            <a:ext cx="4680585" cy="304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dirty="0">
                <a:solidFill>
                  <a:srgbClr val="0056A3"/>
                </a:solidFill>
                <a:latin typeface="Montserrat"/>
                <a:ea typeface="Montserrat"/>
                <a:cs typeface="Montserrat"/>
                <a:sym typeface="Montserrat"/>
              </a:rPr>
              <a:t>Evidence from Language Education</a:t>
            </a:r>
            <a:endParaRPr dirty="0"/>
          </a:p>
        </p:txBody>
      </p:sp>
      <p:sp>
        <p:nvSpPr>
          <p:cNvPr id="396" name="Google Shape;396;p32"/>
          <p:cNvSpPr txBox="1"/>
          <p:nvPr/>
        </p:nvSpPr>
        <p:spPr>
          <a:xfrm>
            <a:off x="6772275" y="3257550"/>
            <a:ext cx="4457700" cy="1107996"/>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dirty="0">
                <a:solidFill>
                  <a:srgbClr val="000000"/>
                </a:solidFill>
                <a:effectLst/>
                <a:latin typeface=""/>
                <a:cs typeface="Times New Roman" panose="02020603050405020304" pitchFamily="18" charset="0"/>
              </a:rPr>
              <a:t>Innovation is mediated by interactions among: </a:t>
            </a:r>
            <a:r>
              <a:rPr lang="en-US" sz="1500" b="1" i="0" u="none" strike="noStrike" dirty="0">
                <a:solidFill>
                  <a:srgbClr val="000000"/>
                </a:solidFill>
                <a:effectLst/>
                <a:latin typeface=""/>
                <a:cs typeface="Times New Roman" panose="02020603050405020304" pitchFamily="18" charset="0"/>
              </a:rPr>
              <a:t>Tools</a:t>
            </a:r>
            <a:r>
              <a:rPr lang="en-US" sz="1500" dirty="0">
                <a:solidFill>
                  <a:srgbClr val="000000"/>
                </a:solidFill>
                <a:latin typeface=""/>
                <a:cs typeface="Times New Roman" panose="02020603050405020304" pitchFamily="18" charset="0"/>
              </a:rPr>
              <a:t>, </a:t>
            </a:r>
            <a:r>
              <a:rPr lang="en-US" sz="1500" b="1" dirty="0">
                <a:solidFill>
                  <a:srgbClr val="000000"/>
                </a:solidFill>
                <a:latin typeface=""/>
                <a:cs typeface="Times New Roman" panose="02020603050405020304" pitchFamily="18" charset="0"/>
              </a:rPr>
              <a:t>i</a:t>
            </a:r>
            <a:r>
              <a:rPr lang="en-US" sz="1500" b="1" i="0" u="none" strike="noStrike" dirty="0">
                <a:solidFill>
                  <a:srgbClr val="000000"/>
                </a:solidFill>
                <a:effectLst/>
                <a:latin typeface=""/>
                <a:cs typeface="Times New Roman" panose="02020603050405020304" pitchFamily="18" charset="0"/>
              </a:rPr>
              <a:t>nstitutional expectations</a:t>
            </a:r>
            <a:r>
              <a:rPr lang="en-US" sz="1500" dirty="0">
                <a:solidFill>
                  <a:srgbClr val="000000"/>
                </a:solidFill>
                <a:latin typeface=""/>
                <a:cs typeface="Times New Roman" panose="02020603050405020304" pitchFamily="18" charset="0"/>
              </a:rPr>
              <a:t>, and t</a:t>
            </a:r>
            <a:r>
              <a:rPr lang="en-US" sz="1500" b="1" i="0" u="none" strike="noStrike" dirty="0">
                <a:solidFill>
                  <a:srgbClr val="000000"/>
                </a:solidFill>
                <a:effectLst/>
                <a:latin typeface=""/>
                <a:cs typeface="Times New Roman" panose="02020603050405020304" pitchFamily="18" charset="0"/>
              </a:rPr>
              <a:t>eaching practices</a:t>
            </a:r>
            <a:r>
              <a:rPr lang="en-US" sz="1500" dirty="0">
                <a:solidFill>
                  <a:srgbClr val="000000"/>
                </a:solidFill>
                <a:latin typeface=""/>
                <a:cs typeface="Times New Roman" panose="02020603050405020304" pitchFamily="18" charset="0"/>
              </a:rPr>
              <a:t> </a:t>
            </a:r>
            <a:r>
              <a:rPr lang="en-US" sz="1500" b="0" i="1" u="none" strike="noStrike" dirty="0">
                <a:solidFill>
                  <a:srgbClr val="000000"/>
                </a:solidFill>
                <a:effectLst/>
                <a:latin typeface=""/>
                <a:cs typeface="Times New Roman" panose="02020603050405020304" pitchFamily="18" charset="0"/>
              </a:rPr>
              <a:t>(Blin &amp; Appel, 2011).</a:t>
            </a:r>
            <a:endParaRPr sz="1500" dirty="0">
              <a:latin typeface=""/>
            </a:endParaRPr>
          </a:p>
        </p:txBody>
      </p:sp>
      <p:pic>
        <p:nvPicPr>
          <p:cNvPr id="397" name="Google Shape;397;p32" descr="image.png"/>
          <p:cNvPicPr preferRelativeResize="0"/>
          <p:nvPr/>
        </p:nvPicPr>
        <p:blipFill rotWithShape="1">
          <a:blip r:embed="rId6">
            <a:alphaModFix/>
          </a:blip>
          <a:srcRect/>
          <a:stretch/>
        </p:blipFill>
        <p:spPr>
          <a:xfrm>
            <a:off x="8040708" y="3422157"/>
            <a:ext cx="4892632" cy="4299935"/>
          </a:xfrm>
          <a:prstGeom prst="rect">
            <a:avLst/>
          </a:prstGeom>
          <a:noFill/>
          <a:ln>
            <a:noFill/>
          </a:ln>
        </p:spPr>
      </p:pic>
      <p:sp>
        <p:nvSpPr>
          <p:cNvPr id="398" name="Google Shape;398;p32"/>
          <p:cNvSpPr txBox="1"/>
          <p:nvPr/>
        </p:nvSpPr>
        <p:spPr>
          <a:xfrm>
            <a:off x="533400" y="1073150"/>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Why activity theory?</a:t>
            </a:r>
            <a:endParaRPr dirty="0"/>
          </a:p>
        </p:txBody>
      </p:sp>
      <p:sp>
        <p:nvSpPr>
          <p:cNvPr id="2" name="Slide Number Placeholder 1">
            <a:extLst>
              <a:ext uri="{FF2B5EF4-FFF2-40B4-BE49-F238E27FC236}">
                <a16:creationId xmlns:a16="http://schemas.microsoft.com/office/drawing/2014/main" id="{CE2F21B6-6BAE-43C9-2465-174612AC75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17</a:t>
            </a:fld>
            <a:endParaRPr lang="en-US" sz="2000" b="1" dirty="0"/>
          </a:p>
        </p:txBody>
      </p:sp>
      <p:sp>
        <p:nvSpPr>
          <p:cNvPr id="3" name="Google Shape;102;p14">
            <a:extLst>
              <a:ext uri="{FF2B5EF4-FFF2-40B4-BE49-F238E27FC236}">
                <a16:creationId xmlns:a16="http://schemas.microsoft.com/office/drawing/2014/main" id="{CA5797CB-BEBC-ED9C-4681-B5485774B8C3}"/>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DISCUSSION</a:t>
            </a:r>
            <a:endParaRPr lang="en-US" sz="3200" dirty="0"/>
          </a:p>
        </p:txBody>
      </p:sp>
      <p:sp>
        <p:nvSpPr>
          <p:cNvPr id="4" name="TextBox 3">
            <a:extLst>
              <a:ext uri="{FF2B5EF4-FFF2-40B4-BE49-F238E27FC236}">
                <a16:creationId xmlns:a16="http://schemas.microsoft.com/office/drawing/2014/main" id="{50B13C5C-8E7B-7DD8-E43B-D66DD492D54F}"/>
              </a:ext>
            </a:extLst>
          </p:cNvPr>
          <p:cNvSpPr txBox="1"/>
          <p:nvPr/>
        </p:nvSpPr>
        <p:spPr>
          <a:xfrm>
            <a:off x="356327" y="5758934"/>
            <a:ext cx="11479344" cy="369332"/>
          </a:xfrm>
          <a:prstGeom prst="rect">
            <a:avLst/>
          </a:prstGeom>
          <a:noFill/>
        </p:spPr>
        <p:txBody>
          <a:bodyPr wrap="square">
            <a:spAutoFit/>
          </a:bodyPr>
          <a:lstStyle/>
          <a:p>
            <a:pPr algn="ctr"/>
            <a:r>
              <a:rPr lang="en-US" sz="1800" b="1" dirty="0">
                <a:latin typeface=""/>
                <a:cs typeface="Times New Roman" panose="02020603050405020304" pitchFamily="18" charset="0"/>
              </a:rPr>
              <a:t>Curriculum enactment is a socially situated and context-dependent process.</a:t>
            </a:r>
            <a:endParaRPr lang="en-VN" sz="1800" b="1" dirty="0">
              <a:latin typeface=""/>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4"/>
                                        </p:tgtEl>
                                        <p:attrNameLst>
                                          <p:attrName>style.visibility</p:attrName>
                                        </p:attrNameLst>
                                      </p:cBhvr>
                                      <p:to>
                                        <p:strVal val="visible"/>
                                      </p:to>
                                    </p:set>
                                    <p:animEffect transition="in" filter="barn(inVertical)">
                                      <p:cBhvr>
                                        <p:cTn id="7" dur="500"/>
                                        <p:tgtEl>
                                          <p:spTgt spid="39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6"/>
                                        </p:tgtEl>
                                        <p:attrNameLst>
                                          <p:attrName>style.visibility</p:attrName>
                                        </p:attrNameLst>
                                      </p:cBhvr>
                                      <p:to>
                                        <p:strVal val="visible"/>
                                      </p:to>
                                    </p:set>
                                    <p:animEffect transition="in" filter="barn(inVertical)">
                                      <p:cBhvr>
                                        <p:cTn id="12" dur="500"/>
                                        <p:tgtEl>
                                          <p:spTgt spid="396"/>
                                        </p:tgtEl>
                                      </p:cBhvr>
                                    </p:animEffect>
                                  </p:childTnLst>
                                </p:cTn>
                              </p:par>
                              <p:par>
                                <p:cTn id="13" presetID="16" presetClass="entr" presetSubtype="21" fill="hold" grpId="1"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 grpId="0"/>
      <p:bldP spid="396" grpId="0"/>
      <p:bldP spid="4"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403"/>
        <p:cNvGrpSpPr/>
        <p:nvPr/>
      </p:nvGrpSpPr>
      <p:grpSpPr>
        <a:xfrm>
          <a:off x="0" y="0"/>
          <a:ext cx="0" cy="0"/>
          <a:chOff x="0" y="0"/>
          <a:chExt cx="0" cy="0"/>
        </a:xfrm>
      </p:grpSpPr>
      <p:pic>
        <p:nvPicPr>
          <p:cNvPr id="404" name="Google Shape;404;p3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05" name="Google Shape;405;p33" descr="image.png"/>
          <p:cNvPicPr preferRelativeResize="0"/>
          <p:nvPr/>
        </p:nvPicPr>
        <p:blipFill rotWithShape="1">
          <a:blip r:embed="rId4">
            <a:alphaModFix/>
          </a:blip>
          <a:srcRect/>
          <a:stretch/>
        </p:blipFill>
        <p:spPr>
          <a:xfrm>
            <a:off x="571500" y="2571750"/>
            <a:ext cx="5286375" cy="2590800"/>
          </a:xfrm>
          <a:prstGeom prst="rect">
            <a:avLst/>
          </a:prstGeom>
          <a:noFill/>
          <a:ln>
            <a:noFill/>
          </a:ln>
        </p:spPr>
      </p:pic>
      <p:pic>
        <p:nvPicPr>
          <p:cNvPr id="406" name="Google Shape;406;p33" descr="image.png"/>
          <p:cNvPicPr preferRelativeResize="0"/>
          <p:nvPr/>
        </p:nvPicPr>
        <p:blipFill rotWithShape="1">
          <a:blip r:embed="rId5">
            <a:alphaModFix/>
          </a:blip>
          <a:srcRect/>
          <a:stretch/>
        </p:blipFill>
        <p:spPr>
          <a:xfrm>
            <a:off x="6334125" y="2571750"/>
            <a:ext cx="5286375" cy="2590800"/>
          </a:xfrm>
          <a:prstGeom prst="rect">
            <a:avLst/>
          </a:prstGeom>
          <a:noFill/>
          <a:ln>
            <a:noFill/>
          </a:ln>
        </p:spPr>
      </p:pic>
      <p:sp>
        <p:nvSpPr>
          <p:cNvPr id="407" name="Google Shape;407;p33"/>
          <p:cNvSpPr txBox="1"/>
          <p:nvPr/>
        </p:nvSpPr>
        <p:spPr>
          <a:xfrm>
            <a:off x="1009650" y="2962275"/>
            <a:ext cx="4680585" cy="304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6A3"/>
                </a:solidFill>
                <a:latin typeface="Montserrat"/>
                <a:ea typeface="Montserrat"/>
                <a:cs typeface="Montserrat"/>
                <a:sym typeface="Montserrat"/>
              </a:rPr>
              <a:t>Beyond Individual Cognition</a:t>
            </a:r>
            <a:endParaRPr/>
          </a:p>
        </p:txBody>
      </p:sp>
      <p:sp>
        <p:nvSpPr>
          <p:cNvPr id="408" name="Google Shape;408;p33"/>
          <p:cNvSpPr txBox="1"/>
          <p:nvPr/>
        </p:nvSpPr>
        <p:spPr>
          <a:xfrm>
            <a:off x="1009649" y="3409950"/>
            <a:ext cx="4848225" cy="1038746"/>
          </a:xfrm>
          <a:prstGeom prst="rect">
            <a:avLst/>
          </a:prstGeom>
          <a:noFill/>
          <a:ln>
            <a:noFill/>
          </a:ln>
        </p:spPr>
        <p:txBody>
          <a:bodyPr spcFirstLastPara="1" wrap="square" lIns="0" tIns="0" rIns="0" bIns="0" anchor="t" anchorCtr="0">
            <a:spAutoFit/>
          </a:bodyPr>
          <a:lstStyle/>
          <a:p>
            <a:pPr>
              <a:lnSpc>
                <a:spcPct val="150000"/>
              </a:lnSpc>
            </a:pPr>
            <a:r>
              <a:rPr lang="en-US" sz="1500" b="0" i="0" u="none" strike="noStrike" dirty="0">
                <a:solidFill>
                  <a:srgbClr val="000000"/>
                </a:solidFill>
                <a:effectLst/>
                <a:latin typeface=""/>
                <a:cs typeface="Times New Roman" panose="02020603050405020304" pitchFamily="18" charset="0"/>
              </a:rPr>
              <a:t>Teacher beliefs matter, but they are mediated by: </a:t>
            </a:r>
            <a:r>
              <a:rPr lang="en-US" sz="1500" b="1" i="0" u="none" strike="noStrike" dirty="0">
                <a:solidFill>
                  <a:srgbClr val="000000"/>
                </a:solidFill>
                <a:effectLst/>
                <a:latin typeface=""/>
                <a:cs typeface="Times New Roman" panose="02020603050405020304" pitchFamily="18" charset="0"/>
              </a:rPr>
              <a:t>Rules</a:t>
            </a:r>
            <a:r>
              <a:rPr lang="en-US" sz="1500" b="1" dirty="0">
                <a:solidFill>
                  <a:srgbClr val="000000"/>
                </a:solidFill>
                <a:latin typeface=""/>
                <a:cs typeface="Times New Roman" panose="02020603050405020304" pitchFamily="18" charset="0"/>
              </a:rPr>
              <a:t>, c</a:t>
            </a:r>
            <a:r>
              <a:rPr lang="en-US" sz="1500" b="1" i="0" u="none" strike="noStrike" dirty="0">
                <a:solidFill>
                  <a:srgbClr val="000000"/>
                </a:solidFill>
                <a:effectLst/>
                <a:latin typeface=""/>
                <a:cs typeface="Times New Roman" panose="02020603050405020304" pitchFamily="18" charset="0"/>
              </a:rPr>
              <a:t>ommunity</a:t>
            </a:r>
            <a:r>
              <a:rPr lang="en-US" sz="1500" b="1" dirty="0">
                <a:solidFill>
                  <a:srgbClr val="000000"/>
                </a:solidFill>
                <a:latin typeface=""/>
                <a:cs typeface="Times New Roman" panose="02020603050405020304" pitchFamily="18" charset="0"/>
              </a:rPr>
              <a:t>, r</a:t>
            </a:r>
            <a:r>
              <a:rPr lang="en-US" sz="1500" b="1" i="0" u="none" strike="noStrike" dirty="0">
                <a:solidFill>
                  <a:srgbClr val="000000"/>
                </a:solidFill>
                <a:effectLst/>
                <a:latin typeface=""/>
                <a:cs typeface="Times New Roman" panose="02020603050405020304" pitchFamily="18" charset="0"/>
              </a:rPr>
              <a:t>esources</a:t>
            </a:r>
            <a:r>
              <a:rPr lang="en-US" sz="1500" b="1" dirty="0">
                <a:solidFill>
                  <a:srgbClr val="000000"/>
                </a:solidFill>
                <a:latin typeface=""/>
                <a:cs typeface="Times New Roman" panose="02020603050405020304" pitchFamily="18" charset="0"/>
              </a:rPr>
              <a:t>, and a</a:t>
            </a:r>
            <a:r>
              <a:rPr lang="en-US" sz="1500" b="1" i="0" u="none" strike="noStrike" dirty="0">
                <a:solidFill>
                  <a:srgbClr val="000000"/>
                </a:solidFill>
                <a:effectLst/>
                <a:latin typeface=""/>
                <a:cs typeface="Times New Roman" panose="02020603050405020304" pitchFamily="18" charset="0"/>
              </a:rPr>
              <a:t>ssessment </a:t>
            </a:r>
            <a:r>
              <a:rPr lang="en-US" sz="1500" b="0" i="1" u="none" strike="noStrike" dirty="0">
                <a:solidFill>
                  <a:srgbClr val="000000"/>
                </a:solidFill>
                <a:effectLst/>
                <a:latin typeface=""/>
                <a:cs typeface="Times New Roman" panose="02020603050405020304" pitchFamily="18" charset="0"/>
              </a:rPr>
              <a:t>(Borg, 2003; Fives &amp; Gill, 2015).</a:t>
            </a:r>
            <a:endParaRPr lang="en-US" sz="1500" b="1" i="0" u="none" strike="noStrike" dirty="0">
              <a:solidFill>
                <a:srgbClr val="000000"/>
              </a:solidFill>
              <a:effectLst/>
              <a:latin typeface=""/>
              <a:cs typeface="Times New Roman" panose="02020603050405020304" pitchFamily="18" charset="0"/>
            </a:endParaRPr>
          </a:p>
        </p:txBody>
      </p:sp>
      <p:sp>
        <p:nvSpPr>
          <p:cNvPr id="409" name="Google Shape;409;p33"/>
          <p:cNvSpPr txBox="1"/>
          <p:nvPr/>
        </p:nvSpPr>
        <p:spPr>
          <a:xfrm>
            <a:off x="6772275" y="2962275"/>
            <a:ext cx="4680585" cy="304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dirty="0">
                <a:solidFill>
                  <a:srgbClr val="0056A3"/>
                </a:solidFill>
                <a:latin typeface="Montserrat"/>
                <a:ea typeface="Montserrat"/>
                <a:cs typeface="Montserrat"/>
                <a:sym typeface="Montserrat"/>
              </a:rPr>
              <a:t>Implications for Curriculum Reform</a:t>
            </a:r>
            <a:endParaRPr dirty="0"/>
          </a:p>
        </p:txBody>
      </p:sp>
      <p:sp>
        <p:nvSpPr>
          <p:cNvPr id="410" name="Google Shape;410;p33"/>
          <p:cNvSpPr txBox="1"/>
          <p:nvPr/>
        </p:nvSpPr>
        <p:spPr>
          <a:xfrm>
            <a:off x="6772274" y="3409950"/>
            <a:ext cx="4848225" cy="1477328"/>
          </a:xfrm>
          <a:prstGeom prst="rect">
            <a:avLst/>
          </a:prstGeom>
          <a:noFill/>
          <a:ln>
            <a:noFill/>
          </a:ln>
        </p:spPr>
        <p:txBody>
          <a:bodyPr spcFirstLastPara="1" wrap="square" lIns="0" tIns="0" rIns="0" bIns="0" anchor="t" anchorCtr="0">
            <a:spAutoFit/>
          </a:bodyPr>
          <a:lstStyle/>
          <a:p>
            <a:pPr>
              <a:lnSpc>
                <a:spcPct val="160000"/>
              </a:lnSpc>
            </a:pPr>
            <a:r>
              <a:rPr lang="en-US" sz="1500" b="0" i="0" u="none" strike="noStrike" dirty="0">
                <a:solidFill>
                  <a:srgbClr val="000000"/>
                </a:solidFill>
                <a:effectLst/>
                <a:latin typeface=""/>
                <a:cs typeface="Times New Roman" panose="02020603050405020304" pitchFamily="18" charset="0"/>
              </a:rPr>
              <a:t>Successful CBETC requires alignment among: Curriculum objectives, assessment, school leadership, professional collaboration, and classroom realities </a:t>
            </a:r>
            <a:r>
              <a:rPr lang="en-US" sz="1500" b="0" i="1" u="none" strike="noStrike" dirty="0">
                <a:solidFill>
                  <a:srgbClr val="000000"/>
                </a:solidFill>
                <a:effectLst/>
                <a:latin typeface=""/>
                <a:cs typeface="Times New Roman" panose="02020603050405020304" pitchFamily="18" charset="0"/>
              </a:rPr>
              <a:t>(Priestley et al., 2015; Chau &amp; Tran, 2025b, 2026)..</a:t>
            </a:r>
            <a:endParaRPr lang="en-US" sz="1500" b="1" i="0" u="none" strike="noStrike" dirty="0">
              <a:solidFill>
                <a:srgbClr val="000000"/>
              </a:solidFill>
              <a:effectLst/>
              <a:latin typeface=""/>
              <a:cs typeface="Times New Roman" panose="02020603050405020304" pitchFamily="18" charset="0"/>
            </a:endParaRPr>
          </a:p>
        </p:txBody>
      </p:sp>
      <p:pic>
        <p:nvPicPr>
          <p:cNvPr id="411" name="Google Shape;411;p33" descr="image.png"/>
          <p:cNvPicPr preferRelativeResize="0"/>
          <p:nvPr/>
        </p:nvPicPr>
        <p:blipFill rotWithShape="1">
          <a:blip r:embed="rId6">
            <a:alphaModFix/>
          </a:blip>
          <a:srcRect/>
          <a:stretch/>
        </p:blipFill>
        <p:spPr>
          <a:xfrm>
            <a:off x="8585258" y="3192492"/>
            <a:ext cx="4082992" cy="4082992"/>
          </a:xfrm>
          <a:prstGeom prst="rect">
            <a:avLst/>
          </a:prstGeom>
          <a:noFill/>
          <a:ln>
            <a:noFill/>
          </a:ln>
        </p:spPr>
      </p:pic>
      <p:sp>
        <p:nvSpPr>
          <p:cNvPr id="412" name="Google Shape;412;p33"/>
          <p:cNvSpPr txBox="1"/>
          <p:nvPr/>
        </p:nvSpPr>
        <p:spPr>
          <a:xfrm>
            <a:off x="571500" y="876300"/>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Beyond teacher beliefs</a:t>
            </a:r>
            <a:endParaRPr dirty="0"/>
          </a:p>
        </p:txBody>
      </p:sp>
      <p:sp>
        <p:nvSpPr>
          <p:cNvPr id="2" name="Slide Number Placeholder 1">
            <a:extLst>
              <a:ext uri="{FF2B5EF4-FFF2-40B4-BE49-F238E27FC236}">
                <a16:creationId xmlns:a16="http://schemas.microsoft.com/office/drawing/2014/main" id="{D0814267-711F-7B20-A953-CE98E3F4356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18</a:t>
            </a:fld>
            <a:endParaRPr lang="en-US" sz="2000" b="1" dirty="0"/>
          </a:p>
        </p:txBody>
      </p:sp>
      <p:sp>
        <p:nvSpPr>
          <p:cNvPr id="3" name="Google Shape;102;p14">
            <a:extLst>
              <a:ext uri="{FF2B5EF4-FFF2-40B4-BE49-F238E27FC236}">
                <a16:creationId xmlns:a16="http://schemas.microsoft.com/office/drawing/2014/main" id="{AF607B25-D0BE-E2EE-17A9-3E4B413CB660}"/>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DISCUSSION</a:t>
            </a:r>
            <a:endParaRPr lang="en-US" sz="3200" dirty="0"/>
          </a:p>
        </p:txBody>
      </p:sp>
      <p:sp>
        <p:nvSpPr>
          <p:cNvPr id="4" name="TextBox 3">
            <a:extLst>
              <a:ext uri="{FF2B5EF4-FFF2-40B4-BE49-F238E27FC236}">
                <a16:creationId xmlns:a16="http://schemas.microsoft.com/office/drawing/2014/main" id="{99F96345-F1C7-D128-E7F7-6DDE468CF6DB}"/>
              </a:ext>
            </a:extLst>
          </p:cNvPr>
          <p:cNvSpPr txBox="1"/>
          <p:nvPr/>
        </p:nvSpPr>
        <p:spPr>
          <a:xfrm>
            <a:off x="356327" y="5758934"/>
            <a:ext cx="11479344" cy="369332"/>
          </a:xfrm>
          <a:prstGeom prst="rect">
            <a:avLst/>
          </a:prstGeom>
          <a:noFill/>
        </p:spPr>
        <p:txBody>
          <a:bodyPr wrap="square">
            <a:spAutoFit/>
          </a:bodyPr>
          <a:lstStyle/>
          <a:p>
            <a:pPr algn="ctr"/>
            <a:r>
              <a:rPr lang="en-US" sz="1800" b="1" dirty="0">
                <a:latin typeface=""/>
                <a:cs typeface="Times New Roman" panose="02020603050405020304" pitchFamily="18" charset="0"/>
              </a:rPr>
              <a:t>Curriculum reform succeeds when teachers and the wider educational system develop together.</a:t>
            </a:r>
            <a:endParaRPr lang="en-VN" sz="1800" b="1" dirty="0">
              <a:latin typeface=""/>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8"/>
                                        </p:tgtEl>
                                        <p:attrNameLst>
                                          <p:attrName>style.visibility</p:attrName>
                                        </p:attrNameLst>
                                      </p:cBhvr>
                                      <p:to>
                                        <p:strVal val="visible"/>
                                      </p:to>
                                    </p:set>
                                    <p:animEffect transition="in" filter="barn(inVertical)">
                                      <p:cBhvr>
                                        <p:cTn id="7" dur="500"/>
                                        <p:tgtEl>
                                          <p:spTgt spid="40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410"/>
                                        </p:tgtEl>
                                        <p:attrNameLst>
                                          <p:attrName>style.visibility</p:attrName>
                                        </p:attrNameLst>
                                      </p:cBhvr>
                                      <p:to>
                                        <p:strVal val="visible"/>
                                      </p:to>
                                    </p:set>
                                    <p:animEffect transition="in" filter="barn(inVertical)">
                                      <p:cBhvr>
                                        <p:cTn id="12" dur="500"/>
                                        <p:tgtEl>
                                          <p:spTgt spid="4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 grpId="0"/>
      <p:bldP spid="410" grpId="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417"/>
        <p:cNvGrpSpPr/>
        <p:nvPr/>
      </p:nvGrpSpPr>
      <p:grpSpPr>
        <a:xfrm>
          <a:off x="0" y="0"/>
          <a:ext cx="0" cy="0"/>
          <a:chOff x="0" y="0"/>
          <a:chExt cx="0" cy="0"/>
        </a:xfrm>
      </p:grpSpPr>
      <p:pic>
        <p:nvPicPr>
          <p:cNvPr id="418" name="Google Shape;418;p3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20" name="Google Shape;420;p34"/>
          <p:cNvSpPr txBox="1"/>
          <p:nvPr/>
        </p:nvSpPr>
        <p:spPr>
          <a:xfrm>
            <a:off x="571500" y="1219248"/>
            <a:ext cx="5048250" cy="1107996"/>
          </a:xfrm>
          <a:prstGeom prst="rect">
            <a:avLst/>
          </a:prstGeom>
          <a:noFill/>
          <a:ln>
            <a:noFill/>
          </a:ln>
        </p:spPr>
        <p:txBody>
          <a:bodyPr spcFirstLastPara="1" wrap="square" lIns="0" tIns="0" rIns="0" bIns="0" anchor="t" anchorCtr="0">
            <a:spAutoFit/>
          </a:bodyPr>
          <a:lstStyle/>
          <a:p>
            <a:pPr>
              <a:lnSpc>
                <a:spcPct val="160000"/>
              </a:lnSpc>
            </a:pPr>
            <a:r>
              <a:rPr lang="en-US" sz="1500" b="1" dirty="0">
                <a:latin typeface=""/>
                <a:cs typeface="Times New Roman" panose="02020603050405020304" pitchFamily="18" charset="0"/>
              </a:rPr>
              <a:t>AT</a:t>
            </a:r>
            <a:r>
              <a:rPr lang="en-US" sz="1500" dirty="0">
                <a:latin typeface=""/>
                <a:cs typeface="Times New Roman" panose="02020603050405020304" pitchFamily="18" charset="0"/>
              </a:rPr>
              <a:t> provides a </a:t>
            </a:r>
            <a:r>
              <a:rPr lang="en-US" sz="1500" b="1" dirty="0">
                <a:latin typeface=""/>
                <a:cs typeface="Times New Roman" panose="02020603050405020304" pitchFamily="18" charset="0"/>
              </a:rPr>
              <a:t>systemic lens</a:t>
            </a:r>
            <a:r>
              <a:rPr lang="en-US" sz="1500" dirty="0">
                <a:latin typeface=""/>
                <a:cs typeface="Times New Roman" panose="02020603050405020304" pitchFamily="18" charset="0"/>
              </a:rPr>
              <a:t> for understanding teachers' enactment of CBETC</a:t>
            </a:r>
            <a:r>
              <a:rPr lang="en-US" sz="1500" i="1" dirty="0">
                <a:latin typeface=""/>
                <a:cs typeface="Times New Roman" panose="02020603050405020304" pitchFamily="18" charset="0"/>
              </a:rPr>
              <a:t>.</a:t>
            </a:r>
          </a:p>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a:t>
            </a:r>
            <a:endParaRPr dirty="0"/>
          </a:p>
        </p:txBody>
      </p:sp>
      <p:sp>
        <p:nvSpPr>
          <p:cNvPr id="421" name="Google Shape;421;p34"/>
          <p:cNvSpPr txBox="1"/>
          <p:nvPr/>
        </p:nvSpPr>
        <p:spPr>
          <a:xfrm>
            <a:off x="571500" y="2124584"/>
            <a:ext cx="5048250" cy="1038746"/>
          </a:xfrm>
          <a:prstGeom prst="rect">
            <a:avLst/>
          </a:prstGeom>
          <a:noFill/>
          <a:ln>
            <a:noFill/>
          </a:ln>
        </p:spPr>
        <p:txBody>
          <a:bodyPr spcFirstLastPara="1" wrap="square" lIns="0" tIns="0" rIns="0" bIns="0" anchor="t" anchorCtr="0">
            <a:spAutoFit/>
          </a:bodyPr>
          <a:lstStyle/>
          <a:p>
            <a:pPr algn="l">
              <a:lnSpc>
                <a:spcPct val="150000"/>
              </a:lnSpc>
            </a:pPr>
            <a:r>
              <a:rPr lang="en-US" sz="1500" dirty="0">
                <a:latin typeface=""/>
                <a:cs typeface="Times New Roman" panose="02020603050405020304" pitchFamily="18" charset="0"/>
              </a:rPr>
              <a:t>Curriculum enactment is a </a:t>
            </a:r>
            <a:r>
              <a:rPr lang="en-US" sz="1500" b="1" dirty="0">
                <a:latin typeface=""/>
                <a:cs typeface="Times New Roman" panose="02020603050405020304" pitchFamily="18" charset="0"/>
              </a:rPr>
              <a:t>dynamic, socially situated process</a:t>
            </a:r>
            <a:r>
              <a:rPr lang="en-US" sz="1500" dirty="0">
                <a:latin typeface=""/>
                <a:cs typeface="Times New Roman" panose="02020603050405020304" pitchFamily="18" charset="0"/>
              </a:rPr>
              <a:t>, shaped by interactions among </a:t>
            </a:r>
            <a:r>
              <a:rPr lang="en-US" sz="1500" b="1" dirty="0">
                <a:latin typeface=""/>
                <a:cs typeface="Times New Roman" panose="02020603050405020304" pitchFamily="18" charset="0"/>
              </a:rPr>
              <a:t>subjects, tools, rules, community, and objectives</a:t>
            </a:r>
            <a:r>
              <a:rPr lang="en-US" sz="1500" i="1" dirty="0">
                <a:latin typeface=""/>
                <a:cs typeface="Times New Roman" panose="02020603050405020304" pitchFamily="18" charset="0"/>
              </a:rPr>
              <a:t>.</a:t>
            </a:r>
          </a:p>
        </p:txBody>
      </p:sp>
      <p:sp>
        <p:nvSpPr>
          <p:cNvPr id="422" name="Google Shape;422;p34"/>
          <p:cNvSpPr txBox="1"/>
          <p:nvPr/>
        </p:nvSpPr>
        <p:spPr>
          <a:xfrm>
            <a:off x="447675" y="3429000"/>
            <a:ext cx="5048250" cy="1038746"/>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500" dirty="0">
                <a:latin typeface=""/>
                <a:cs typeface="Times New Roman" panose="02020603050405020304" pitchFamily="18" charset="0"/>
              </a:rPr>
              <a:t>Sustainable curriculum reform requires alignment among </a:t>
            </a:r>
            <a:r>
              <a:rPr lang="en-US" sz="1500" b="1" dirty="0">
                <a:latin typeface=""/>
                <a:cs typeface="Times New Roman" panose="02020603050405020304" pitchFamily="18" charset="0"/>
              </a:rPr>
              <a:t>curriculum, assessment, school context, and teacher practice.</a:t>
            </a:r>
            <a:endParaRPr sz="1500" dirty="0">
              <a:latin typeface=""/>
            </a:endParaRPr>
          </a:p>
        </p:txBody>
      </p:sp>
      <p:pic>
        <p:nvPicPr>
          <p:cNvPr id="426" name="Google Shape;426;p34" descr="image.png"/>
          <p:cNvPicPr preferRelativeResize="0"/>
          <p:nvPr/>
        </p:nvPicPr>
        <p:blipFill rotWithShape="1">
          <a:blip r:embed="rId4">
            <a:alphaModFix/>
          </a:blip>
          <a:srcRect/>
          <a:stretch/>
        </p:blipFill>
        <p:spPr>
          <a:xfrm>
            <a:off x="333375" y="1238298"/>
            <a:ext cx="114300" cy="200025"/>
          </a:xfrm>
          <a:prstGeom prst="rect">
            <a:avLst/>
          </a:prstGeom>
          <a:noFill/>
          <a:ln>
            <a:noFill/>
          </a:ln>
        </p:spPr>
      </p:pic>
      <p:pic>
        <p:nvPicPr>
          <p:cNvPr id="427" name="Google Shape;427;p34" descr="image.png"/>
          <p:cNvPicPr preferRelativeResize="0"/>
          <p:nvPr/>
        </p:nvPicPr>
        <p:blipFill rotWithShape="1">
          <a:blip r:embed="rId4">
            <a:alphaModFix/>
          </a:blip>
          <a:srcRect/>
          <a:stretch/>
        </p:blipFill>
        <p:spPr>
          <a:xfrm>
            <a:off x="333375" y="2143634"/>
            <a:ext cx="114300" cy="200025"/>
          </a:xfrm>
          <a:prstGeom prst="rect">
            <a:avLst/>
          </a:prstGeom>
          <a:noFill/>
          <a:ln>
            <a:noFill/>
          </a:ln>
        </p:spPr>
      </p:pic>
      <p:pic>
        <p:nvPicPr>
          <p:cNvPr id="428" name="Google Shape;428;p34" descr="image.png"/>
          <p:cNvPicPr preferRelativeResize="0"/>
          <p:nvPr/>
        </p:nvPicPr>
        <p:blipFill rotWithShape="1">
          <a:blip r:embed="rId4">
            <a:alphaModFix/>
          </a:blip>
          <a:srcRect/>
          <a:stretch/>
        </p:blipFill>
        <p:spPr>
          <a:xfrm>
            <a:off x="209550" y="3448050"/>
            <a:ext cx="114300" cy="200025"/>
          </a:xfrm>
          <a:prstGeom prst="rect">
            <a:avLst/>
          </a:prstGeom>
          <a:noFill/>
          <a:ln>
            <a:noFill/>
          </a:ln>
        </p:spPr>
      </p:pic>
      <p:sp>
        <p:nvSpPr>
          <p:cNvPr id="2" name="Slide Number Placeholder 1">
            <a:extLst>
              <a:ext uri="{FF2B5EF4-FFF2-40B4-BE49-F238E27FC236}">
                <a16:creationId xmlns:a16="http://schemas.microsoft.com/office/drawing/2014/main" id="{57756D1A-7F0E-1E94-600C-8AA1ACDCDA9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smtClean="0"/>
              <a:t>19</a:t>
            </a:fld>
            <a:endParaRPr lang="en-US" sz="2000" dirty="0"/>
          </a:p>
        </p:txBody>
      </p:sp>
      <p:sp>
        <p:nvSpPr>
          <p:cNvPr id="3" name="Google Shape;102;p14">
            <a:extLst>
              <a:ext uri="{FF2B5EF4-FFF2-40B4-BE49-F238E27FC236}">
                <a16:creationId xmlns:a16="http://schemas.microsoft.com/office/drawing/2014/main" id="{6A23A090-DA02-E5F2-7E78-18BCCB89EFFE}"/>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CONCLUSION</a:t>
            </a:r>
            <a:endParaRPr lang="en-US" sz="3200" dirty="0"/>
          </a:p>
        </p:txBody>
      </p:sp>
      <p:pic>
        <p:nvPicPr>
          <p:cNvPr id="5" name="Picture 4">
            <a:extLst>
              <a:ext uri="{FF2B5EF4-FFF2-40B4-BE49-F238E27FC236}">
                <a16:creationId xmlns:a16="http://schemas.microsoft.com/office/drawing/2014/main" id="{C2CE2237-79D2-1993-76C3-105AF610F2AF}"/>
              </a:ext>
            </a:extLst>
          </p:cNvPr>
          <p:cNvPicPr>
            <a:picLocks noChangeAspect="1"/>
          </p:cNvPicPr>
          <p:nvPr/>
        </p:nvPicPr>
        <p:blipFill>
          <a:blip r:embed="rId5"/>
          <a:stretch>
            <a:fillRect/>
          </a:stretch>
        </p:blipFill>
        <p:spPr>
          <a:xfrm>
            <a:off x="5943600" y="788737"/>
            <a:ext cx="6195060" cy="5143758"/>
          </a:xfrm>
          <a:prstGeom prst="rect">
            <a:avLst/>
          </a:prstGeom>
        </p:spPr>
      </p:pic>
      <p:sp>
        <p:nvSpPr>
          <p:cNvPr id="6" name="TextBox 5">
            <a:extLst>
              <a:ext uri="{FF2B5EF4-FFF2-40B4-BE49-F238E27FC236}">
                <a16:creationId xmlns:a16="http://schemas.microsoft.com/office/drawing/2014/main" id="{82B0B3E7-1914-BD42-A790-D08E559D4D0C}"/>
              </a:ext>
            </a:extLst>
          </p:cNvPr>
          <p:cNvSpPr txBox="1"/>
          <p:nvPr/>
        </p:nvSpPr>
        <p:spPr>
          <a:xfrm>
            <a:off x="314417" y="4958835"/>
            <a:ext cx="5305333" cy="923330"/>
          </a:xfrm>
          <a:prstGeom prst="rect">
            <a:avLst/>
          </a:prstGeom>
          <a:noFill/>
        </p:spPr>
        <p:txBody>
          <a:bodyPr wrap="square">
            <a:spAutoFit/>
          </a:bodyPr>
          <a:lstStyle/>
          <a:p>
            <a:pPr algn="ctr"/>
            <a:r>
              <a:rPr lang="en-US" sz="1800" b="1" dirty="0">
                <a:latin typeface=""/>
                <a:cs typeface="Times New Roman" panose="02020603050405020304" pitchFamily="18" charset="0"/>
              </a:rPr>
              <a:t>Understanding curriculum enactment requires understanding the activity system in which teachers work</a:t>
            </a:r>
            <a:r>
              <a:rPr lang="en-US" sz="1800" b="1" dirty="0">
                <a:latin typeface="Times New Roman" panose="02020603050405020304" pitchFamily="18" charset="0"/>
                <a:cs typeface="Times New Roman" panose="02020603050405020304" pitchFamily="18" charset="0"/>
              </a:rPr>
              <a:t>.</a:t>
            </a:r>
            <a:endParaRPr lang="en-VN" sz="1800" b="1" dirty="0">
              <a:latin typeface="Times New Roman" panose="02020603050405020304" pitchFamily="18" charset="0"/>
              <a:cs typeface="Times New Roman" panose="02020603050405020304" pitchFamily="18" charset="0"/>
            </a:endParaRPr>
          </a:p>
        </p:txBody>
      </p:sp>
      <p:pic>
        <p:nvPicPr>
          <p:cNvPr id="7" name="Google Shape;383;p31" descr="image.png">
            <a:extLst>
              <a:ext uri="{FF2B5EF4-FFF2-40B4-BE49-F238E27FC236}">
                <a16:creationId xmlns:a16="http://schemas.microsoft.com/office/drawing/2014/main" id="{514C3F97-4FBC-8999-FACD-38981977F447}"/>
              </a:ext>
            </a:extLst>
          </p:cNvPr>
          <p:cNvPicPr preferRelativeResize="0"/>
          <p:nvPr/>
        </p:nvPicPr>
        <p:blipFill rotWithShape="1">
          <a:blip r:embed="rId6">
            <a:alphaModFix/>
          </a:blip>
          <a:srcRect/>
          <a:stretch/>
        </p:blipFill>
        <p:spPr>
          <a:xfrm>
            <a:off x="8403378" y="3136958"/>
            <a:ext cx="4082992" cy="408299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a:extLst>
            <a:ext uri="{FF2B5EF4-FFF2-40B4-BE49-F238E27FC236}">
              <a16:creationId xmlns:a16="http://schemas.microsoft.com/office/drawing/2014/main" id="{35777E71-E077-EBFF-1229-214C44B8DE60}"/>
            </a:ext>
          </a:extLst>
        </p:cNvPr>
        <p:cNvGrpSpPr/>
        <p:nvPr/>
      </p:nvGrpSpPr>
      <p:grpSpPr>
        <a:xfrm>
          <a:off x="0" y="0"/>
          <a:ext cx="0" cy="0"/>
          <a:chOff x="0" y="0"/>
          <a:chExt cx="0" cy="0"/>
        </a:xfrm>
      </p:grpSpPr>
      <p:pic>
        <p:nvPicPr>
          <p:cNvPr id="112" name="Google Shape;112;p15" descr="image.png">
            <a:extLst>
              <a:ext uri="{FF2B5EF4-FFF2-40B4-BE49-F238E27FC236}">
                <a16:creationId xmlns:a16="http://schemas.microsoft.com/office/drawing/2014/main" id="{88705253-EEBB-89B1-5B89-13A905CA317E}"/>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 name="Google Shape;99;p14">
            <a:extLst>
              <a:ext uri="{FF2B5EF4-FFF2-40B4-BE49-F238E27FC236}">
                <a16:creationId xmlns:a16="http://schemas.microsoft.com/office/drawing/2014/main" id="{0A2487A3-7F58-3429-F530-289758C99019}"/>
              </a:ext>
            </a:extLst>
          </p:cNvPr>
          <p:cNvSpPr txBox="1"/>
          <p:nvPr/>
        </p:nvSpPr>
        <p:spPr>
          <a:xfrm>
            <a:off x="5864475" y="5451877"/>
            <a:ext cx="5955847" cy="830997"/>
          </a:xfrm>
          <a:prstGeom prst="rect">
            <a:avLst/>
          </a:prstGeom>
          <a:noFill/>
          <a:ln>
            <a:noFill/>
          </a:ln>
        </p:spPr>
        <p:txBody>
          <a:bodyPr spcFirstLastPara="1" wrap="square" lIns="0" tIns="0" rIns="0" bIns="0" anchor="t" anchorCtr="0">
            <a:spAutoFit/>
          </a:bodyPr>
          <a:lstStyle/>
          <a:p>
            <a:pPr lvl="0" algn="just"/>
            <a:r>
              <a:rPr lang="en-US" sz="1800" b="1" dirty="0">
                <a:solidFill>
                  <a:schemeClr val="bg2">
                    <a:lumMod val="75000"/>
                  </a:schemeClr>
                </a:solidFill>
                <a:latin typeface="Roboto"/>
                <a:ea typeface="Roboto"/>
                <a:cs typeface="Roboto"/>
                <a:sym typeface="Roboto"/>
              </a:rPr>
              <a:t>Competency-based English teaching curriculum (CBETC) represents a fundamental pedagogical transformation rather than a simple curriculum revision.</a:t>
            </a:r>
          </a:p>
        </p:txBody>
      </p:sp>
      <p:pic>
        <p:nvPicPr>
          <p:cNvPr id="3" name="Picture 2">
            <a:extLst>
              <a:ext uri="{FF2B5EF4-FFF2-40B4-BE49-F238E27FC236}">
                <a16:creationId xmlns:a16="http://schemas.microsoft.com/office/drawing/2014/main" id="{39DD1FA8-B231-5C29-C859-D06F70A5222F}"/>
              </a:ext>
            </a:extLst>
          </p:cNvPr>
          <p:cNvPicPr>
            <a:picLocks noChangeAspect="1"/>
          </p:cNvPicPr>
          <p:nvPr/>
        </p:nvPicPr>
        <p:blipFill>
          <a:blip r:embed="rId4"/>
          <a:stretch>
            <a:fillRect/>
          </a:stretch>
        </p:blipFill>
        <p:spPr>
          <a:xfrm>
            <a:off x="6400704" y="1590518"/>
            <a:ext cx="5218026" cy="3496826"/>
          </a:xfrm>
          <a:prstGeom prst="rect">
            <a:avLst/>
          </a:prstGeom>
        </p:spPr>
      </p:pic>
      <p:sp>
        <p:nvSpPr>
          <p:cNvPr id="4" name="Google Shape;96;p14">
            <a:extLst>
              <a:ext uri="{FF2B5EF4-FFF2-40B4-BE49-F238E27FC236}">
                <a16:creationId xmlns:a16="http://schemas.microsoft.com/office/drawing/2014/main" id="{F060F293-CC9D-B0AA-AEA6-1CF55423FDFD}"/>
              </a:ext>
            </a:extLst>
          </p:cNvPr>
          <p:cNvSpPr txBox="1"/>
          <p:nvPr/>
        </p:nvSpPr>
        <p:spPr>
          <a:xfrm>
            <a:off x="463995" y="1723710"/>
            <a:ext cx="540048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 Global education is shifting from </a:t>
            </a:r>
            <a:r>
              <a:rPr lang="en-US" sz="1500" b="1" i="0" u="none" strike="noStrike" cap="none" dirty="0">
                <a:solidFill>
                  <a:srgbClr val="003B70"/>
                </a:solidFill>
                <a:latin typeface="Roboto"/>
                <a:ea typeface="Roboto"/>
                <a:cs typeface="Roboto"/>
                <a:sym typeface="Roboto"/>
              </a:rPr>
              <a:t>content-based</a:t>
            </a:r>
            <a:r>
              <a:rPr lang="en-US" sz="1500" b="0" i="0" u="none" strike="noStrike" cap="none" dirty="0">
                <a:solidFill>
                  <a:srgbClr val="333333"/>
                </a:solidFill>
                <a:latin typeface="Roboto"/>
                <a:ea typeface="Roboto"/>
                <a:cs typeface="Roboto"/>
                <a:sym typeface="Roboto"/>
              </a:rPr>
              <a:t> to </a:t>
            </a:r>
            <a:r>
              <a:rPr lang="en-US" sz="1500" b="1" i="0" u="none" strike="noStrike" cap="none" dirty="0">
                <a:solidFill>
                  <a:srgbClr val="003B70"/>
                </a:solidFill>
                <a:latin typeface="Roboto"/>
                <a:ea typeface="Roboto"/>
                <a:cs typeface="Roboto"/>
                <a:sym typeface="Roboto"/>
              </a:rPr>
              <a:t>competency-based</a:t>
            </a:r>
            <a:r>
              <a:rPr lang="en-US" sz="1500" b="0" i="0" u="none" strike="noStrike" cap="none" dirty="0">
                <a:solidFill>
                  <a:srgbClr val="333333"/>
                </a:solidFill>
                <a:latin typeface="Roboto"/>
                <a:ea typeface="Roboto"/>
                <a:cs typeface="Roboto"/>
                <a:sym typeface="Roboto"/>
              </a:rPr>
              <a:t> learning (OECD, 2018).</a:t>
            </a:r>
            <a:endParaRPr dirty="0"/>
          </a:p>
        </p:txBody>
      </p:sp>
      <p:sp>
        <p:nvSpPr>
          <p:cNvPr id="5" name="Google Shape;97;p14">
            <a:extLst>
              <a:ext uri="{FF2B5EF4-FFF2-40B4-BE49-F238E27FC236}">
                <a16:creationId xmlns:a16="http://schemas.microsoft.com/office/drawing/2014/main" id="{3E7E6AA6-F4AC-0D2B-4B43-29F5AE5574CC}"/>
              </a:ext>
            </a:extLst>
          </p:cNvPr>
          <p:cNvSpPr txBox="1"/>
          <p:nvPr/>
        </p:nvSpPr>
        <p:spPr>
          <a:xfrm>
            <a:off x="428772" y="2504760"/>
            <a:ext cx="5940528" cy="738664"/>
          </a:xfrm>
          <a:prstGeom prst="rect">
            <a:avLst/>
          </a:prstGeom>
          <a:noFill/>
          <a:ln>
            <a:noFill/>
          </a:ln>
        </p:spPr>
        <p:txBody>
          <a:bodyPr spcFirstLastPara="1" wrap="square" lIns="0" tIns="0" rIns="0" bIns="0" anchor="t" anchorCtr="0">
            <a:spAutoFit/>
          </a:bodyPr>
          <a:lstStyle/>
          <a:p>
            <a:pPr lvl="0">
              <a:lnSpc>
                <a:spcPct val="160000"/>
              </a:lnSpc>
            </a:pPr>
            <a:r>
              <a:rPr lang="en-US" sz="1500" b="0" i="0" u="none" strike="noStrike" cap="none" dirty="0">
                <a:solidFill>
                  <a:srgbClr val="333333"/>
                </a:solidFill>
                <a:latin typeface="Roboto"/>
                <a:ea typeface="Roboto"/>
                <a:cs typeface="Roboto"/>
                <a:sym typeface="Roboto"/>
              </a:rPr>
              <a:t>➢ The focus is on learners' ability to </a:t>
            </a:r>
            <a:r>
              <a:rPr lang="en-US" sz="1500" b="1" i="0" u="none" strike="noStrike" cap="none" dirty="0">
                <a:solidFill>
                  <a:srgbClr val="003B70"/>
                </a:solidFill>
                <a:latin typeface="Roboto"/>
                <a:ea typeface="Roboto"/>
                <a:cs typeface="Roboto"/>
                <a:sym typeface="Roboto"/>
              </a:rPr>
              <a:t>apply knowledge in authentic contexts</a:t>
            </a:r>
            <a:r>
              <a:rPr lang="en-US" sz="1500" b="0" i="0" u="none" strike="noStrike" cap="none" dirty="0">
                <a:solidFill>
                  <a:srgbClr val="333333"/>
                </a:solidFill>
                <a:latin typeface="Roboto"/>
                <a:ea typeface="Roboto"/>
                <a:cs typeface="Roboto"/>
                <a:sym typeface="Roboto"/>
              </a:rPr>
              <a:t> rather than memorizing </a:t>
            </a:r>
            <a:r>
              <a:rPr lang="en-US" sz="1500" dirty="0">
                <a:solidFill>
                  <a:srgbClr val="333333"/>
                </a:solidFill>
                <a:latin typeface="Roboto"/>
                <a:ea typeface="Roboto"/>
                <a:cs typeface="Roboto"/>
                <a:sym typeface="Roboto"/>
              </a:rPr>
              <a:t>content (OECD, 2018)..</a:t>
            </a:r>
            <a:endParaRPr dirty="0"/>
          </a:p>
        </p:txBody>
      </p:sp>
      <p:sp>
        <p:nvSpPr>
          <p:cNvPr id="6" name="Google Shape;98;p14">
            <a:extLst>
              <a:ext uri="{FF2B5EF4-FFF2-40B4-BE49-F238E27FC236}">
                <a16:creationId xmlns:a16="http://schemas.microsoft.com/office/drawing/2014/main" id="{D11B4CCE-3786-CC96-804D-95420EF49F22}"/>
              </a:ext>
            </a:extLst>
          </p:cNvPr>
          <p:cNvSpPr txBox="1"/>
          <p:nvPr/>
        </p:nvSpPr>
        <p:spPr>
          <a:xfrm>
            <a:off x="395543" y="4186068"/>
            <a:ext cx="5909959" cy="738664"/>
          </a:xfrm>
          <a:prstGeom prst="rect">
            <a:avLst/>
          </a:prstGeom>
          <a:noFill/>
          <a:ln>
            <a:noFill/>
          </a:ln>
        </p:spPr>
        <p:txBody>
          <a:bodyPr spcFirstLastPara="1" wrap="square" lIns="0" tIns="0" rIns="0" bIns="0" anchor="t" anchorCtr="0">
            <a:spAutoFit/>
          </a:bodyPr>
          <a:lstStyle/>
          <a:p>
            <a:pPr lvl="0">
              <a:lnSpc>
                <a:spcPct val="160000"/>
              </a:lnSpc>
            </a:pPr>
            <a:r>
              <a:rPr lang="en-US" sz="1500" b="0" i="0" u="none" strike="noStrike" cap="none" dirty="0">
                <a:solidFill>
                  <a:srgbClr val="333333"/>
                </a:solidFill>
                <a:latin typeface="Roboto"/>
                <a:ea typeface="Roboto"/>
                <a:cs typeface="Roboto"/>
                <a:sym typeface="Roboto"/>
              </a:rPr>
              <a:t>➢ Vietnam's </a:t>
            </a:r>
            <a:r>
              <a:rPr lang="en-US" sz="1500" b="1" i="0" u="none" strike="noStrike" cap="none" dirty="0">
                <a:solidFill>
                  <a:srgbClr val="003B70"/>
                </a:solidFill>
                <a:latin typeface="Roboto"/>
                <a:ea typeface="Roboto"/>
                <a:cs typeface="Roboto"/>
                <a:sym typeface="Roboto"/>
              </a:rPr>
              <a:t>2018 General Education Curriculum</a:t>
            </a:r>
            <a:r>
              <a:rPr lang="en-US" sz="1500" b="0" i="0" u="none" strike="noStrike" cap="none" dirty="0">
                <a:solidFill>
                  <a:srgbClr val="333333"/>
                </a:solidFill>
                <a:latin typeface="Roboto"/>
                <a:ea typeface="Roboto"/>
                <a:cs typeface="Roboto"/>
                <a:sym typeface="Roboto"/>
              </a:rPr>
              <a:t> adopts competency development as its core </a:t>
            </a:r>
            <a:r>
              <a:rPr lang="en-US" sz="1500" dirty="0">
                <a:solidFill>
                  <a:srgbClr val="333333"/>
                </a:solidFill>
                <a:latin typeface="Roboto"/>
                <a:ea typeface="Roboto"/>
                <a:cs typeface="Roboto"/>
                <a:sym typeface="Roboto"/>
              </a:rPr>
              <a:t>orientation (OECD, 2018)..</a:t>
            </a:r>
            <a:endParaRPr dirty="0"/>
          </a:p>
        </p:txBody>
      </p:sp>
      <p:sp>
        <p:nvSpPr>
          <p:cNvPr id="7" name="Google Shape;99;p14">
            <a:extLst>
              <a:ext uri="{FF2B5EF4-FFF2-40B4-BE49-F238E27FC236}">
                <a16:creationId xmlns:a16="http://schemas.microsoft.com/office/drawing/2014/main" id="{2A207536-8505-AA22-84A4-CF09FA157A50}"/>
              </a:ext>
            </a:extLst>
          </p:cNvPr>
          <p:cNvSpPr txBox="1"/>
          <p:nvPr/>
        </p:nvSpPr>
        <p:spPr>
          <a:xfrm>
            <a:off x="428772" y="4967118"/>
            <a:ext cx="5400480" cy="1107996"/>
          </a:xfrm>
          <a:prstGeom prst="rect">
            <a:avLst/>
          </a:prstGeom>
          <a:noFill/>
          <a:ln>
            <a:noFill/>
          </a:ln>
        </p:spPr>
        <p:txBody>
          <a:bodyPr spcFirstLastPara="1" wrap="square" lIns="0" tIns="0" rIns="0" bIns="0" anchor="t" anchorCtr="0">
            <a:spAutoFit/>
          </a:bodyPr>
          <a:lstStyle/>
          <a:p>
            <a:pPr lvl="0">
              <a:lnSpc>
                <a:spcPct val="160000"/>
              </a:lnSpc>
            </a:pPr>
            <a:r>
              <a:rPr lang="en-US" sz="1500" b="0" i="0" u="none" strike="noStrike" cap="none" dirty="0">
                <a:solidFill>
                  <a:srgbClr val="333333"/>
                </a:solidFill>
                <a:latin typeface="Roboto"/>
                <a:ea typeface="Roboto"/>
                <a:cs typeface="Roboto"/>
                <a:sym typeface="Roboto"/>
              </a:rPr>
              <a:t>➢ English teaching is designed to develop </a:t>
            </a:r>
            <a:r>
              <a:rPr lang="en-US" sz="1500" b="1" i="0" u="none" strike="noStrike" cap="none" dirty="0">
                <a:solidFill>
                  <a:srgbClr val="003B70"/>
                </a:solidFill>
                <a:latin typeface="Roboto"/>
                <a:ea typeface="Roboto"/>
                <a:cs typeface="Roboto"/>
                <a:sym typeface="Roboto"/>
              </a:rPr>
              <a:t>communicative competence</a:t>
            </a:r>
            <a:r>
              <a:rPr lang="en-US" sz="1500" b="0" i="0" u="none" strike="noStrike" cap="none" dirty="0">
                <a:solidFill>
                  <a:srgbClr val="333333"/>
                </a:solidFill>
                <a:latin typeface="Roboto"/>
                <a:ea typeface="Roboto"/>
                <a:cs typeface="Roboto"/>
                <a:sym typeface="Roboto"/>
              </a:rPr>
              <a:t>, requiring a shift in teaching </a:t>
            </a:r>
            <a:r>
              <a:rPr lang="en-US" sz="1500" dirty="0">
                <a:solidFill>
                  <a:srgbClr val="333333"/>
                </a:solidFill>
                <a:latin typeface="Roboto"/>
                <a:ea typeface="Roboto"/>
                <a:cs typeface="Roboto"/>
                <a:sym typeface="Roboto"/>
              </a:rPr>
              <a:t>objectives (OECD, 2018)..</a:t>
            </a:r>
            <a:endParaRPr dirty="0"/>
          </a:p>
        </p:txBody>
      </p:sp>
      <p:sp>
        <p:nvSpPr>
          <p:cNvPr id="22" name="Google Shape;102;p14">
            <a:extLst>
              <a:ext uri="{FF2B5EF4-FFF2-40B4-BE49-F238E27FC236}">
                <a16:creationId xmlns:a16="http://schemas.microsoft.com/office/drawing/2014/main" id="{9427E672-A260-BDC7-16AB-B0B64B38F6E1}"/>
              </a:ext>
            </a:extLst>
          </p:cNvPr>
          <p:cNvSpPr txBox="1"/>
          <p:nvPr/>
        </p:nvSpPr>
        <p:spPr>
          <a:xfrm>
            <a:off x="395543" y="982705"/>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Global shift to competency-based education</a:t>
            </a:r>
            <a:endParaRPr dirty="0"/>
          </a:p>
        </p:txBody>
      </p:sp>
      <p:sp>
        <p:nvSpPr>
          <p:cNvPr id="24" name="Down Arrow 23">
            <a:extLst>
              <a:ext uri="{FF2B5EF4-FFF2-40B4-BE49-F238E27FC236}">
                <a16:creationId xmlns:a16="http://schemas.microsoft.com/office/drawing/2014/main" id="{E8BB0685-ED0E-BF76-914C-A2F8E853B200}"/>
              </a:ext>
            </a:extLst>
          </p:cNvPr>
          <p:cNvSpPr/>
          <p:nvPr/>
        </p:nvSpPr>
        <p:spPr>
          <a:xfrm>
            <a:off x="2106386" y="3243424"/>
            <a:ext cx="930728" cy="9426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5" name="Google Shape;102;p14">
            <a:extLst>
              <a:ext uri="{FF2B5EF4-FFF2-40B4-BE49-F238E27FC236}">
                <a16:creationId xmlns:a16="http://schemas.microsoft.com/office/drawing/2014/main" id="{7A0DB163-69A6-211A-1F15-52F6E7F22EDE}"/>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INTRODUCTION</a:t>
            </a:r>
            <a:endParaRPr dirty="0"/>
          </a:p>
        </p:txBody>
      </p:sp>
      <p:sp>
        <p:nvSpPr>
          <p:cNvPr id="8" name="Slide Number Placeholder 7">
            <a:extLst>
              <a:ext uri="{FF2B5EF4-FFF2-40B4-BE49-F238E27FC236}">
                <a16:creationId xmlns:a16="http://schemas.microsoft.com/office/drawing/2014/main" id="{CAF98E1E-97CB-99DF-1A8D-4656B667074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2</a:t>
            </a:fld>
            <a:endParaRPr lang="en-US" sz="2000" b="1" dirty="0"/>
          </a:p>
        </p:txBody>
      </p:sp>
    </p:spTree>
    <p:extLst>
      <p:ext uri="{BB962C8B-B14F-4D97-AF65-F5344CB8AC3E}">
        <p14:creationId xmlns:p14="http://schemas.microsoft.com/office/powerpoint/2010/main" val="366728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7">
          <a:extLst>
            <a:ext uri="{FF2B5EF4-FFF2-40B4-BE49-F238E27FC236}">
              <a16:creationId xmlns:a16="http://schemas.microsoft.com/office/drawing/2014/main" id="{655A5064-4FBB-C53C-1CA0-759AB1840247}"/>
            </a:ext>
          </a:extLst>
        </p:cNvPr>
        <p:cNvGrpSpPr/>
        <p:nvPr/>
      </p:nvGrpSpPr>
      <p:grpSpPr>
        <a:xfrm>
          <a:off x="0" y="0"/>
          <a:ext cx="0" cy="0"/>
          <a:chOff x="0" y="0"/>
          <a:chExt cx="0" cy="0"/>
        </a:xfrm>
      </p:grpSpPr>
      <p:pic>
        <p:nvPicPr>
          <p:cNvPr id="418" name="Google Shape;418;p34" descr="image.png">
            <a:extLst>
              <a:ext uri="{FF2B5EF4-FFF2-40B4-BE49-F238E27FC236}">
                <a16:creationId xmlns:a16="http://schemas.microsoft.com/office/drawing/2014/main" id="{BE68A3CC-7F5A-B0CB-4975-F5B7F59EE04D}"/>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26" name="Google Shape;426;p34" descr="image.png">
            <a:extLst>
              <a:ext uri="{FF2B5EF4-FFF2-40B4-BE49-F238E27FC236}">
                <a16:creationId xmlns:a16="http://schemas.microsoft.com/office/drawing/2014/main" id="{0376C919-EAA8-A88F-F8D1-7D141528CD40}"/>
              </a:ext>
            </a:extLst>
          </p:cNvPr>
          <p:cNvPicPr preferRelativeResize="0"/>
          <p:nvPr/>
        </p:nvPicPr>
        <p:blipFill rotWithShape="1">
          <a:blip r:embed="rId4">
            <a:alphaModFix/>
          </a:blip>
          <a:srcRect/>
          <a:stretch/>
        </p:blipFill>
        <p:spPr>
          <a:xfrm>
            <a:off x="333375" y="1238298"/>
            <a:ext cx="114300" cy="200025"/>
          </a:xfrm>
          <a:prstGeom prst="rect">
            <a:avLst/>
          </a:prstGeom>
          <a:noFill/>
          <a:ln>
            <a:noFill/>
          </a:ln>
        </p:spPr>
      </p:pic>
      <p:pic>
        <p:nvPicPr>
          <p:cNvPr id="427" name="Google Shape;427;p34" descr="image.png">
            <a:extLst>
              <a:ext uri="{FF2B5EF4-FFF2-40B4-BE49-F238E27FC236}">
                <a16:creationId xmlns:a16="http://schemas.microsoft.com/office/drawing/2014/main" id="{DB868F00-922A-305D-19F8-A903D2955423}"/>
              </a:ext>
            </a:extLst>
          </p:cNvPr>
          <p:cNvPicPr preferRelativeResize="0"/>
          <p:nvPr/>
        </p:nvPicPr>
        <p:blipFill rotWithShape="1">
          <a:blip r:embed="rId4">
            <a:alphaModFix/>
          </a:blip>
          <a:srcRect/>
          <a:stretch/>
        </p:blipFill>
        <p:spPr>
          <a:xfrm>
            <a:off x="333375" y="2143634"/>
            <a:ext cx="114300" cy="200025"/>
          </a:xfrm>
          <a:prstGeom prst="rect">
            <a:avLst/>
          </a:prstGeom>
          <a:noFill/>
          <a:ln>
            <a:noFill/>
          </a:ln>
        </p:spPr>
      </p:pic>
      <p:pic>
        <p:nvPicPr>
          <p:cNvPr id="428" name="Google Shape;428;p34" descr="image.png">
            <a:extLst>
              <a:ext uri="{FF2B5EF4-FFF2-40B4-BE49-F238E27FC236}">
                <a16:creationId xmlns:a16="http://schemas.microsoft.com/office/drawing/2014/main" id="{C4F110B4-F0C5-7B31-A3DA-527154F46BF4}"/>
              </a:ext>
            </a:extLst>
          </p:cNvPr>
          <p:cNvPicPr preferRelativeResize="0"/>
          <p:nvPr/>
        </p:nvPicPr>
        <p:blipFill rotWithShape="1">
          <a:blip r:embed="rId4">
            <a:alphaModFix/>
          </a:blip>
          <a:srcRect/>
          <a:stretch/>
        </p:blipFill>
        <p:spPr>
          <a:xfrm>
            <a:off x="209550" y="3448050"/>
            <a:ext cx="114300" cy="200025"/>
          </a:xfrm>
          <a:prstGeom prst="rect">
            <a:avLst/>
          </a:prstGeom>
          <a:noFill/>
          <a:ln>
            <a:noFill/>
          </a:ln>
        </p:spPr>
      </p:pic>
      <p:sp>
        <p:nvSpPr>
          <p:cNvPr id="2" name="Slide Number Placeholder 1">
            <a:extLst>
              <a:ext uri="{FF2B5EF4-FFF2-40B4-BE49-F238E27FC236}">
                <a16:creationId xmlns:a16="http://schemas.microsoft.com/office/drawing/2014/main" id="{6F55848B-61BA-0260-E11A-CEF2A32F86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smtClean="0"/>
              <a:t>20</a:t>
            </a:fld>
            <a:endParaRPr lang="en-US" sz="2000" dirty="0"/>
          </a:p>
        </p:txBody>
      </p:sp>
      <p:pic>
        <p:nvPicPr>
          <p:cNvPr id="7" name="Google Shape;383;p31" descr="image.png">
            <a:extLst>
              <a:ext uri="{FF2B5EF4-FFF2-40B4-BE49-F238E27FC236}">
                <a16:creationId xmlns:a16="http://schemas.microsoft.com/office/drawing/2014/main" id="{2B9EB732-3456-503E-B2AF-8541723B5EDA}"/>
              </a:ext>
            </a:extLst>
          </p:cNvPr>
          <p:cNvPicPr preferRelativeResize="0"/>
          <p:nvPr/>
        </p:nvPicPr>
        <p:blipFill rotWithShape="1">
          <a:blip r:embed="rId5">
            <a:alphaModFix/>
          </a:blip>
          <a:srcRect/>
          <a:stretch/>
        </p:blipFill>
        <p:spPr>
          <a:xfrm>
            <a:off x="8403378" y="3136958"/>
            <a:ext cx="4082992" cy="4082992"/>
          </a:xfrm>
          <a:prstGeom prst="rect">
            <a:avLst/>
          </a:prstGeom>
          <a:noFill/>
          <a:ln>
            <a:noFill/>
          </a:ln>
        </p:spPr>
      </p:pic>
      <p:sp>
        <p:nvSpPr>
          <p:cNvPr id="4" name="Content Placeholder 2">
            <a:extLst>
              <a:ext uri="{FF2B5EF4-FFF2-40B4-BE49-F238E27FC236}">
                <a16:creationId xmlns:a16="http://schemas.microsoft.com/office/drawing/2014/main" id="{509F0696-29D6-2936-6E17-D972958A3961}"/>
              </a:ext>
            </a:extLst>
          </p:cNvPr>
          <p:cNvSpPr txBox="1">
            <a:spLocks/>
          </p:cNvSpPr>
          <p:nvPr/>
        </p:nvSpPr>
        <p:spPr>
          <a:xfrm>
            <a:off x="1165860" y="2766060"/>
            <a:ext cx="10058400" cy="1188720"/>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sz="2200">
                <a:latin typeface="Arial"/>
              </a:defRPr>
            </a:pPr>
            <a:r>
              <a:rPr lang="en-US" sz="6000">
                <a:latin typeface="Apple Chancery" panose="03020702040506060504" pitchFamily="66" charset="-79"/>
                <a:cs typeface="Apple Chancery" panose="03020702040506060504" pitchFamily="66" charset="-79"/>
              </a:rPr>
              <a:t>Thank you for your attention</a:t>
            </a:r>
            <a:endParaRPr lang="en-US" sz="6000" dirty="0">
              <a:latin typeface="Apple Chancery" panose="03020702040506060504" pitchFamily="66" charset="-79"/>
              <a:cs typeface="Apple Chancery" panose="03020702040506060504" pitchFamily="66" charset="-79"/>
            </a:endParaRPr>
          </a:p>
        </p:txBody>
      </p:sp>
      <p:pic>
        <p:nvPicPr>
          <p:cNvPr id="8" name="Google Shape;411;p33" descr="image.png">
            <a:extLst>
              <a:ext uri="{FF2B5EF4-FFF2-40B4-BE49-F238E27FC236}">
                <a16:creationId xmlns:a16="http://schemas.microsoft.com/office/drawing/2014/main" id="{0ABFC88C-EBB5-7486-0486-17D1C311DDE4}"/>
              </a:ext>
            </a:extLst>
          </p:cNvPr>
          <p:cNvPicPr preferRelativeResize="0"/>
          <p:nvPr/>
        </p:nvPicPr>
        <p:blipFill rotWithShape="1">
          <a:blip r:embed="rId6">
            <a:alphaModFix/>
          </a:blip>
          <a:srcRect/>
          <a:stretch/>
        </p:blipFill>
        <p:spPr>
          <a:xfrm rot="13829947">
            <a:off x="8403378" y="-960540"/>
            <a:ext cx="4082992" cy="4082992"/>
          </a:xfrm>
          <a:prstGeom prst="rect">
            <a:avLst/>
          </a:prstGeom>
          <a:noFill/>
          <a:ln>
            <a:noFill/>
          </a:ln>
        </p:spPr>
      </p:pic>
      <p:pic>
        <p:nvPicPr>
          <p:cNvPr id="9" name="Google Shape;397;p32" descr="image.png">
            <a:extLst>
              <a:ext uri="{FF2B5EF4-FFF2-40B4-BE49-F238E27FC236}">
                <a16:creationId xmlns:a16="http://schemas.microsoft.com/office/drawing/2014/main" id="{453969D2-A294-1131-0C2E-7F6BD70B1E52}"/>
              </a:ext>
            </a:extLst>
          </p:cNvPr>
          <p:cNvPicPr preferRelativeResize="0"/>
          <p:nvPr/>
        </p:nvPicPr>
        <p:blipFill rotWithShape="1">
          <a:blip r:embed="rId7">
            <a:alphaModFix/>
          </a:blip>
          <a:srcRect/>
          <a:stretch/>
        </p:blipFill>
        <p:spPr>
          <a:xfrm>
            <a:off x="447675" y="3256423"/>
            <a:ext cx="4892632" cy="4299935"/>
          </a:xfrm>
          <a:prstGeom prst="rect">
            <a:avLst/>
          </a:prstGeom>
          <a:noFill/>
          <a:ln>
            <a:noFill/>
          </a:ln>
        </p:spPr>
      </p:pic>
      <p:pic>
        <p:nvPicPr>
          <p:cNvPr id="10" name="Google Shape;343;p29" descr="image.png">
            <a:extLst>
              <a:ext uri="{FF2B5EF4-FFF2-40B4-BE49-F238E27FC236}">
                <a16:creationId xmlns:a16="http://schemas.microsoft.com/office/drawing/2014/main" id="{A72F3572-07EC-FAFA-6C93-576E1B8496C3}"/>
              </a:ext>
            </a:extLst>
          </p:cNvPr>
          <p:cNvPicPr preferRelativeResize="0"/>
          <p:nvPr/>
        </p:nvPicPr>
        <p:blipFill rotWithShape="1">
          <a:blip r:embed="rId8">
            <a:alphaModFix/>
          </a:blip>
          <a:srcRect/>
          <a:stretch/>
        </p:blipFill>
        <p:spPr>
          <a:xfrm>
            <a:off x="153305" y="-236684"/>
            <a:ext cx="4487812" cy="4191464"/>
          </a:xfrm>
          <a:prstGeom prst="rect">
            <a:avLst/>
          </a:prstGeom>
          <a:noFill/>
          <a:ln>
            <a:noFill/>
          </a:ln>
        </p:spPr>
      </p:pic>
    </p:spTree>
    <p:extLst>
      <p:ext uri="{BB962C8B-B14F-4D97-AF65-F5344CB8AC3E}">
        <p14:creationId xmlns:p14="http://schemas.microsoft.com/office/powerpoint/2010/main" val="3351325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111"/>
        <p:cNvGrpSpPr/>
        <p:nvPr/>
      </p:nvGrpSpPr>
      <p:grpSpPr>
        <a:xfrm>
          <a:off x="0" y="0"/>
          <a:ext cx="0" cy="0"/>
          <a:chOff x="0" y="0"/>
          <a:chExt cx="0" cy="0"/>
        </a:xfrm>
      </p:grpSpPr>
      <p:pic>
        <p:nvPicPr>
          <p:cNvPr id="112" name="Google Shape;112;p15" descr="image.png"/>
          <p:cNvPicPr preferRelativeResize="0"/>
          <p:nvPr/>
        </p:nvPicPr>
        <p:blipFill rotWithShape="1">
          <a:blip r:embed="rId3">
            <a:alphaModFix/>
          </a:blip>
          <a:srcRect/>
          <a:stretch/>
        </p:blipFill>
        <p:spPr>
          <a:xfrm>
            <a:off x="34925" y="0"/>
            <a:ext cx="12192000" cy="6858000"/>
          </a:xfrm>
          <a:prstGeom prst="rect">
            <a:avLst/>
          </a:prstGeom>
          <a:noFill/>
          <a:ln>
            <a:noFill/>
          </a:ln>
        </p:spPr>
      </p:pic>
      <p:sp>
        <p:nvSpPr>
          <p:cNvPr id="113" name="Google Shape;113;p15"/>
          <p:cNvSpPr txBox="1"/>
          <p:nvPr/>
        </p:nvSpPr>
        <p:spPr>
          <a:xfrm>
            <a:off x="571500" y="1063554"/>
            <a:ext cx="10642600" cy="48474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The complexity of curriculum enactment</a:t>
            </a:r>
            <a:endParaRPr dirty="0"/>
          </a:p>
        </p:txBody>
      </p:sp>
      <p:sp>
        <p:nvSpPr>
          <p:cNvPr id="116" name="Google Shape;116;p15"/>
          <p:cNvSpPr txBox="1"/>
          <p:nvPr/>
        </p:nvSpPr>
        <p:spPr>
          <a:xfrm>
            <a:off x="606425" y="1879524"/>
            <a:ext cx="6082752" cy="1329595"/>
          </a:xfrm>
          <a:prstGeom prst="rect">
            <a:avLst/>
          </a:prstGeom>
          <a:noFill/>
          <a:ln>
            <a:noFill/>
          </a:ln>
        </p:spPr>
        <p:txBody>
          <a:bodyPr spcFirstLastPara="1" wrap="square" lIns="0" tIns="0" rIns="0" bIns="0" anchor="t" anchorCtr="0">
            <a:spAutoFit/>
          </a:bodyPr>
          <a:lstStyle/>
          <a:p>
            <a:pPr marL="0" marR="0" lvl="0" indent="0" rtl="0">
              <a:lnSpc>
                <a:spcPct val="160000"/>
              </a:lnSpc>
              <a:spcBef>
                <a:spcPts val="0"/>
              </a:spcBef>
              <a:spcAft>
                <a:spcPts val="0"/>
              </a:spcAft>
              <a:buNone/>
            </a:pPr>
            <a:r>
              <a:rPr lang="en-US" sz="1800" b="0" i="0" u="none" strike="noStrike" cap="none" dirty="0">
                <a:solidFill>
                  <a:srgbClr val="333333"/>
                </a:solidFill>
                <a:latin typeface="Roboto"/>
                <a:ea typeface="Roboto"/>
                <a:cs typeface="Roboto"/>
                <a:sym typeface="Roboto"/>
              </a:rPr>
              <a:t>➢ Teachers do not simply implement curriculum; they </a:t>
            </a:r>
            <a:r>
              <a:rPr lang="en-US" sz="1800" b="1" i="0" u="none" strike="noStrike" cap="none" dirty="0">
                <a:solidFill>
                  <a:srgbClr val="003B70"/>
                </a:solidFill>
                <a:latin typeface="Roboto"/>
                <a:ea typeface="Roboto"/>
                <a:cs typeface="Roboto"/>
                <a:sym typeface="Roboto"/>
              </a:rPr>
              <a:t>interpret, adapt, and reconstruct</a:t>
            </a:r>
            <a:r>
              <a:rPr lang="en-US" sz="1800" b="0" i="0" u="none" strike="noStrike" cap="none" dirty="0">
                <a:solidFill>
                  <a:srgbClr val="333333"/>
                </a:solidFill>
                <a:latin typeface="Roboto"/>
                <a:ea typeface="Roboto"/>
                <a:cs typeface="Roboto"/>
                <a:sym typeface="Roboto"/>
              </a:rPr>
              <a:t> it in practice </a:t>
            </a:r>
            <a:r>
              <a:rPr lang="en-US" sz="1800" b="0" i="1" u="none" strike="noStrike" cap="none" dirty="0">
                <a:solidFill>
                  <a:srgbClr val="333333"/>
                </a:solidFill>
                <a:latin typeface="Roboto"/>
                <a:ea typeface="Roboto"/>
                <a:cs typeface="Roboto"/>
                <a:sym typeface="Roboto"/>
              </a:rPr>
              <a:t>(Spillane et al., 2002).</a:t>
            </a:r>
            <a:endParaRPr sz="1800" i="1" dirty="0"/>
          </a:p>
        </p:txBody>
      </p:sp>
      <p:sp>
        <p:nvSpPr>
          <p:cNvPr id="117" name="Google Shape;117;p15"/>
          <p:cNvSpPr txBox="1"/>
          <p:nvPr/>
        </p:nvSpPr>
        <p:spPr>
          <a:xfrm>
            <a:off x="571500" y="3474930"/>
            <a:ext cx="5861957" cy="1329595"/>
          </a:xfrm>
          <a:prstGeom prst="rect">
            <a:avLst/>
          </a:prstGeom>
          <a:noFill/>
          <a:ln>
            <a:noFill/>
          </a:ln>
        </p:spPr>
        <p:txBody>
          <a:bodyPr spcFirstLastPara="1" wrap="square" lIns="0" tIns="0" rIns="0" bIns="0" anchor="t" anchorCtr="0">
            <a:spAutoFit/>
          </a:bodyPr>
          <a:lstStyle/>
          <a:p>
            <a:pPr>
              <a:lnSpc>
                <a:spcPct val="160000"/>
              </a:lnSpc>
            </a:pPr>
            <a:r>
              <a:rPr lang="en-US" sz="1800" b="0" i="0" u="none" strike="noStrike" cap="none" dirty="0">
                <a:solidFill>
                  <a:srgbClr val="333333"/>
                </a:solidFill>
                <a:latin typeface="Roboto"/>
                <a:ea typeface="Roboto"/>
                <a:cs typeface="Roboto"/>
                <a:sym typeface="Roboto"/>
              </a:rPr>
              <a:t>➢ Curriculum enactment is shaped by interactions between: professional beliefs, school culture, assessment policies, and resources </a:t>
            </a:r>
            <a:r>
              <a:rPr lang="en-US" sz="1800" i="1" dirty="0">
                <a:latin typeface="Times New Roman" panose="02020603050405020304" pitchFamily="18" charset="0"/>
                <a:cs typeface="Times New Roman" panose="02020603050405020304" pitchFamily="18" charset="0"/>
              </a:rPr>
              <a:t>(Priestley et al., 2015).</a:t>
            </a:r>
            <a:endParaRPr sz="1800" dirty="0"/>
          </a:p>
        </p:txBody>
      </p:sp>
      <p:sp>
        <p:nvSpPr>
          <p:cNvPr id="118" name="Google Shape;118;p15"/>
          <p:cNvSpPr txBox="1"/>
          <p:nvPr/>
        </p:nvSpPr>
        <p:spPr>
          <a:xfrm>
            <a:off x="606425" y="5089569"/>
            <a:ext cx="5524500" cy="886397"/>
          </a:xfrm>
          <a:prstGeom prst="rect">
            <a:avLst/>
          </a:prstGeom>
          <a:noFill/>
          <a:ln>
            <a:noFill/>
          </a:ln>
        </p:spPr>
        <p:txBody>
          <a:bodyPr spcFirstLastPara="1" wrap="square" lIns="0" tIns="0" rIns="0" bIns="0" anchor="t" anchorCtr="0">
            <a:spAutoFit/>
          </a:bodyPr>
          <a:lstStyle/>
          <a:p>
            <a:pPr marL="0" marR="0" lvl="0" indent="0" rtl="0">
              <a:lnSpc>
                <a:spcPct val="160000"/>
              </a:lnSpc>
              <a:spcBef>
                <a:spcPts val="0"/>
              </a:spcBef>
              <a:spcAft>
                <a:spcPts val="0"/>
              </a:spcAft>
              <a:buNone/>
            </a:pPr>
            <a:r>
              <a:rPr lang="en-US" sz="1800" b="0" i="0" u="none" strike="noStrike" cap="none" dirty="0">
                <a:solidFill>
                  <a:srgbClr val="333333"/>
                </a:solidFill>
                <a:latin typeface="Roboto"/>
                <a:ea typeface="Roboto"/>
                <a:cs typeface="Roboto"/>
                <a:sym typeface="Roboto"/>
              </a:rPr>
              <a:t>➢ It is a </a:t>
            </a:r>
            <a:r>
              <a:rPr lang="en-US" sz="1800" b="1" i="0" u="none" strike="noStrike" cap="none" dirty="0">
                <a:solidFill>
                  <a:srgbClr val="003B70"/>
                </a:solidFill>
                <a:latin typeface="Roboto"/>
                <a:ea typeface="Roboto"/>
                <a:cs typeface="Roboto"/>
                <a:sym typeface="Roboto"/>
              </a:rPr>
              <a:t>dynamic and context-dependent</a:t>
            </a:r>
            <a:r>
              <a:rPr lang="en-US" sz="1800" b="0" i="0" u="none" strike="noStrike" cap="none" dirty="0">
                <a:solidFill>
                  <a:srgbClr val="333333"/>
                </a:solidFill>
                <a:latin typeface="Roboto"/>
                <a:ea typeface="Roboto"/>
                <a:cs typeface="Roboto"/>
                <a:sym typeface="Roboto"/>
              </a:rPr>
              <a:t> professional process rather than rigid policy compliance.</a:t>
            </a:r>
            <a:endParaRPr sz="1800" dirty="0"/>
          </a:p>
        </p:txBody>
      </p:sp>
      <p:pic>
        <p:nvPicPr>
          <p:cNvPr id="2050" name="Picture 2" descr="Developing a Timeline for a Divisional or Residential Curriculum Implementation on Your Campus – Pb">
            <a:extLst>
              <a:ext uri="{FF2B5EF4-FFF2-40B4-BE49-F238E27FC236}">
                <a16:creationId xmlns:a16="http://schemas.microsoft.com/office/drawing/2014/main" id="{31D870F4-4461-44D4-B28B-7929212F6D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138" r="20009"/>
          <a:stretch/>
        </p:blipFill>
        <p:spPr bwMode="auto">
          <a:xfrm>
            <a:off x="6737350" y="1879524"/>
            <a:ext cx="4740273" cy="3488221"/>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118;p15">
            <a:extLst>
              <a:ext uri="{FF2B5EF4-FFF2-40B4-BE49-F238E27FC236}">
                <a16:creationId xmlns:a16="http://schemas.microsoft.com/office/drawing/2014/main" id="{40A566B7-07CC-40DB-8B86-86EE3580F018}"/>
              </a:ext>
            </a:extLst>
          </p:cNvPr>
          <p:cNvSpPr txBox="1"/>
          <p:nvPr/>
        </p:nvSpPr>
        <p:spPr>
          <a:xfrm>
            <a:off x="6737350" y="5698967"/>
            <a:ext cx="4997450" cy="553998"/>
          </a:xfrm>
          <a:prstGeom prst="rect">
            <a:avLst/>
          </a:prstGeom>
          <a:noFill/>
          <a:ln>
            <a:noFill/>
          </a:ln>
        </p:spPr>
        <p:txBody>
          <a:bodyPr spcFirstLastPara="1" wrap="square" lIns="0" tIns="0" rIns="0" bIns="0" anchor="t" anchorCtr="0">
            <a:spAutoFit/>
          </a:bodyPr>
          <a:lstStyle/>
          <a:p>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Curriculum enactment is socially situated and continuously negotiated in classroom practice.</a:t>
            </a:r>
            <a:endParaRPr lang="en-VN" sz="1800" b="1" dirty="0">
              <a:solidFill>
                <a:schemeClr val="bg2">
                  <a:lumMod val="75000"/>
                </a:schemeClr>
              </a:solidFill>
              <a:latin typeface="Roboto" panose="020B0604020202020204" charset="0"/>
              <a:ea typeface="Roboto" panose="020B0604020202020204" charset="0"/>
              <a:cs typeface="Times New Roman" panose="02020603050405020304" pitchFamily="18" charset="0"/>
            </a:endParaRPr>
          </a:p>
        </p:txBody>
      </p:sp>
      <p:sp>
        <p:nvSpPr>
          <p:cNvPr id="2" name="Google Shape;102;p14">
            <a:extLst>
              <a:ext uri="{FF2B5EF4-FFF2-40B4-BE49-F238E27FC236}">
                <a16:creationId xmlns:a16="http://schemas.microsoft.com/office/drawing/2014/main" id="{0E794A5D-2C59-E6A5-6697-8FAD36A0209C}"/>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INTRODUCTION</a:t>
            </a:r>
            <a:endParaRPr dirty="0"/>
          </a:p>
        </p:txBody>
      </p:sp>
      <p:sp>
        <p:nvSpPr>
          <p:cNvPr id="3" name="Slide Number Placeholder 2">
            <a:extLst>
              <a:ext uri="{FF2B5EF4-FFF2-40B4-BE49-F238E27FC236}">
                <a16:creationId xmlns:a16="http://schemas.microsoft.com/office/drawing/2014/main" id="{3941799A-7832-7B72-D4E4-BE922C9439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3</a:t>
            </a:fld>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barn(inVertical)">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barn(inVertical)">
                                      <p:cBhvr>
                                        <p:cTn id="12" dur="500"/>
                                        <p:tgtEl>
                                          <p:spTgt spid="11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8"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123"/>
        <p:cNvGrpSpPr/>
        <p:nvPr/>
      </p:nvGrpSpPr>
      <p:grpSpPr>
        <a:xfrm>
          <a:off x="0" y="0"/>
          <a:ext cx="0" cy="0"/>
          <a:chOff x="0" y="0"/>
          <a:chExt cx="0" cy="0"/>
        </a:xfrm>
      </p:grpSpPr>
      <p:pic>
        <p:nvPicPr>
          <p:cNvPr id="124" name="Google Shape;124;p1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26" name="Google Shape;126;p16" descr="image.png"/>
          <p:cNvPicPr preferRelativeResize="0"/>
          <p:nvPr/>
        </p:nvPicPr>
        <p:blipFill rotWithShape="1">
          <a:blip r:embed="rId4">
            <a:alphaModFix/>
          </a:blip>
          <a:srcRect/>
          <a:stretch/>
        </p:blipFill>
        <p:spPr>
          <a:xfrm>
            <a:off x="4368849" y="1918805"/>
            <a:ext cx="3492549" cy="3409950"/>
          </a:xfrm>
          <a:prstGeom prst="rect">
            <a:avLst/>
          </a:prstGeom>
          <a:noFill/>
          <a:ln>
            <a:noFill/>
          </a:ln>
        </p:spPr>
      </p:pic>
      <p:pic>
        <p:nvPicPr>
          <p:cNvPr id="127" name="Google Shape;127;p16" descr="image.png"/>
          <p:cNvPicPr preferRelativeResize="0"/>
          <p:nvPr/>
        </p:nvPicPr>
        <p:blipFill rotWithShape="1">
          <a:blip r:embed="rId5">
            <a:alphaModFix/>
          </a:blip>
          <a:srcRect/>
          <a:stretch/>
        </p:blipFill>
        <p:spPr>
          <a:xfrm>
            <a:off x="8147149" y="1918805"/>
            <a:ext cx="3492549" cy="3409950"/>
          </a:xfrm>
          <a:prstGeom prst="rect">
            <a:avLst/>
          </a:prstGeom>
          <a:noFill/>
          <a:ln>
            <a:noFill/>
          </a:ln>
        </p:spPr>
      </p:pic>
      <p:pic>
        <p:nvPicPr>
          <p:cNvPr id="125" name="Google Shape;125;p16" descr="image.png"/>
          <p:cNvPicPr preferRelativeResize="0"/>
          <p:nvPr/>
        </p:nvPicPr>
        <p:blipFill rotWithShape="1">
          <a:blip r:embed="rId6">
            <a:alphaModFix/>
          </a:blip>
          <a:srcRect/>
          <a:stretch/>
        </p:blipFill>
        <p:spPr>
          <a:xfrm>
            <a:off x="590550" y="1918805"/>
            <a:ext cx="3492549" cy="3409950"/>
          </a:xfrm>
          <a:prstGeom prst="rect">
            <a:avLst/>
          </a:prstGeom>
          <a:noFill/>
          <a:ln>
            <a:noFill/>
          </a:ln>
        </p:spPr>
      </p:pic>
      <p:sp>
        <p:nvSpPr>
          <p:cNvPr id="128" name="Google Shape;128;p16"/>
          <p:cNvSpPr txBox="1"/>
          <p:nvPr/>
        </p:nvSpPr>
        <p:spPr>
          <a:xfrm>
            <a:off x="813275" y="294750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3B70"/>
                </a:solidFill>
                <a:latin typeface="Montserrat"/>
                <a:ea typeface="Montserrat"/>
                <a:cs typeface="Montserrat"/>
                <a:sym typeface="Montserrat"/>
              </a:rPr>
              <a:t>Why Activity Theory?</a:t>
            </a:r>
            <a:endParaRPr/>
          </a:p>
        </p:txBody>
      </p:sp>
      <p:sp>
        <p:nvSpPr>
          <p:cNvPr id="129" name="Google Shape;129;p16"/>
          <p:cNvSpPr txBox="1"/>
          <p:nvPr/>
        </p:nvSpPr>
        <p:spPr>
          <a:xfrm>
            <a:off x="885825" y="3366605"/>
            <a:ext cx="3197273" cy="1107996"/>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Traditional approaches often examine only teachers' cognition or curriculum </a:t>
            </a:r>
            <a:r>
              <a:rPr lang="en-US" sz="1500" dirty="0">
                <a:solidFill>
                  <a:srgbClr val="333333"/>
                </a:solidFill>
                <a:latin typeface="Roboto"/>
                <a:ea typeface="Roboto"/>
                <a:cs typeface="Roboto"/>
                <a:sym typeface="Roboto"/>
              </a:rPr>
              <a:t>implementation</a:t>
            </a:r>
            <a:r>
              <a:rPr lang="en-US" sz="1500" b="0" i="0" u="none" strike="noStrike" cap="none" dirty="0">
                <a:solidFill>
                  <a:srgbClr val="333333"/>
                </a:solidFill>
                <a:latin typeface="Roboto"/>
                <a:ea typeface="Roboto"/>
                <a:cs typeface="Roboto"/>
                <a:sym typeface="Roboto"/>
              </a:rPr>
              <a:t>.</a:t>
            </a:r>
            <a:endParaRPr dirty="0"/>
          </a:p>
        </p:txBody>
      </p:sp>
      <p:sp>
        <p:nvSpPr>
          <p:cNvPr id="130" name="Google Shape;130;p16"/>
          <p:cNvSpPr txBox="1"/>
          <p:nvPr/>
        </p:nvSpPr>
        <p:spPr>
          <a:xfrm>
            <a:off x="4591574" y="294750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dirty="0">
                <a:solidFill>
                  <a:srgbClr val="003B70"/>
                </a:solidFill>
                <a:latin typeface="Montserrat"/>
                <a:ea typeface="Montserrat"/>
                <a:cs typeface="Montserrat"/>
                <a:sym typeface="Montserrat"/>
              </a:rPr>
              <a:t>Systemic Perspective</a:t>
            </a:r>
            <a:endParaRPr dirty="0"/>
          </a:p>
        </p:txBody>
      </p:sp>
      <p:sp>
        <p:nvSpPr>
          <p:cNvPr id="131" name="Google Shape;131;p16"/>
          <p:cNvSpPr txBox="1"/>
          <p:nvPr/>
        </p:nvSpPr>
        <p:spPr>
          <a:xfrm>
            <a:off x="4664124" y="3366605"/>
            <a:ext cx="3187750" cy="1846659"/>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AT examines the full system: Subject (teachers), Object (competency teaching), Tools, Rules, Community, and Division of Labor</a:t>
            </a:r>
            <a:r>
              <a:rPr lang="en-US" sz="1500" dirty="0">
                <a:solidFill>
                  <a:srgbClr val="333333"/>
                </a:solidFill>
                <a:latin typeface="Roboto"/>
                <a:ea typeface="Roboto"/>
                <a:cs typeface="Roboto"/>
                <a:sym typeface="Roboto"/>
              </a:rPr>
              <a:t> </a:t>
            </a:r>
            <a:r>
              <a:rPr lang="en-US" sz="1500" b="0" i="1" u="none" strike="noStrike" dirty="0">
                <a:solidFill>
                  <a:srgbClr val="000000"/>
                </a:solidFill>
                <a:effectLst/>
                <a:latin typeface="Times New Roman" panose="02020603050405020304" pitchFamily="18" charset="0"/>
                <a:cs typeface="Times New Roman" panose="02020603050405020304" pitchFamily="18" charset="0"/>
              </a:rPr>
              <a:t>(Vygotsky, 1987; </a:t>
            </a:r>
            <a:r>
              <a:rPr lang="en-US" sz="1500" b="0" i="1" u="none" strike="noStrike" dirty="0" err="1">
                <a:solidFill>
                  <a:srgbClr val="000000"/>
                </a:solidFill>
                <a:effectLst/>
                <a:latin typeface="Times New Roman" panose="02020603050405020304" pitchFamily="18" charset="0"/>
                <a:cs typeface="Times New Roman" panose="02020603050405020304" pitchFamily="18" charset="0"/>
              </a:rPr>
              <a:t>Engeström</a:t>
            </a:r>
            <a:r>
              <a:rPr lang="en-US" sz="1500" b="0" i="1" u="none" strike="noStrike" dirty="0">
                <a:solidFill>
                  <a:srgbClr val="000000"/>
                </a:solidFill>
                <a:effectLst/>
                <a:latin typeface="Times New Roman" panose="02020603050405020304" pitchFamily="18" charset="0"/>
                <a:cs typeface="Times New Roman" panose="02020603050405020304" pitchFamily="18" charset="0"/>
              </a:rPr>
              <a:t>, 2009)</a:t>
            </a:r>
            <a:endParaRPr sz="1500" dirty="0"/>
          </a:p>
        </p:txBody>
      </p:sp>
      <p:sp>
        <p:nvSpPr>
          <p:cNvPr id="132" name="Google Shape;132;p16"/>
          <p:cNvSpPr txBox="1"/>
          <p:nvPr/>
        </p:nvSpPr>
        <p:spPr>
          <a:xfrm>
            <a:off x="8369874" y="2947505"/>
            <a:ext cx="3047099" cy="2762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dirty="0">
                <a:solidFill>
                  <a:srgbClr val="003B70"/>
                </a:solidFill>
                <a:latin typeface="Montserrat"/>
                <a:ea typeface="Montserrat"/>
                <a:cs typeface="Montserrat"/>
                <a:sym typeface="Montserrat"/>
              </a:rPr>
              <a:t>Drivers of Change</a:t>
            </a:r>
            <a:endParaRPr dirty="0"/>
          </a:p>
        </p:txBody>
      </p:sp>
      <p:sp>
        <p:nvSpPr>
          <p:cNvPr id="133" name="Google Shape;133;p16"/>
          <p:cNvSpPr txBox="1"/>
          <p:nvPr/>
        </p:nvSpPr>
        <p:spPr>
          <a:xfrm>
            <a:off x="8442424" y="3366605"/>
            <a:ext cx="3159026" cy="1846659"/>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AT also explains how contradictions within the activity system become vital drivers of change and professional development </a:t>
            </a:r>
            <a:r>
              <a:rPr lang="en-US" sz="1500" b="0" i="1" u="none" strike="noStrike" dirty="0">
                <a:solidFill>
                  <a:srgbClr val="000000"/>
                </a:solidFill>
                <a:effectLst/>
                <a:latin typeface="Times New Roman" panose="02020603050405020304" pitchFamily="18" charset="0"/>
                <a:cs typeface="Times New Roman" panose="02020603050405020304" pitchFamily="18" charset="0"/>
              </a:rPr>
              <a:t>(</a:t>
            </a:r>
            <a:r>
              <a:rPr lang="en-US" sz="1500" b="0" i="1" u="none" strike="noStrike" dirty="0" err="1">
                <a:solidFill>
                  <a:srgbClr val="000000"/>
                </a:solidFill>
                <a:effectLst/>
                <a:latin typeface="Times New Roman" panose="02020603050405020304" pitchFamily="18" charset="0"/>
                <a:cs typeface="Times New Roman" panose="02020603050405020304" pitchFamily="18" charset="0"/>
              </a:rPr>
              <a:t>Engeström</a:t>
            </a:r>
            <a:r>
              <a:rPr lang="en-US" sz="1500" b="0" i="1" u="none" strike="noStrike" dirty="0">
                <a:solidFill>
                  <a:srgbClr val="000000"/>
                </a:solidFill>
                <a:effectLst/>
                <a:latin typeface="Times New Roman" panose="02020603050405020304" pitchFamily="18" charset="0"/>
                <a:cs typeface="Times New Roman" panose="02020603050405020304" pitchFamily="18" charset="0"/>
              </a:rPr>
              <a:t>, 2009)</a:t>
            </a:r>
            <a:r>
              <a:rPr lang="en-US" sz="1500" b="0" i="0" u="none" strike="noStrike" cap="none" dirty="0">
                <a:solidFill>
                  <a:srgbClr val="333333"/>
                </a:solidFill>
                <a:latin typeface="Roboto"/>
                <a:ea typeface="Roboto"/>
                <a:cs typeface="Roboto"/>
                <a:sym typeface="Roboto"/>
              </a:rPr>
              <a:t>.</a:t>
            </a:r>
            <a:endParaRPr sz="1500" dirty="0"/>
          </a:p>
        </p:txBody>
      </p:sp>
      <p:pic>
        <p:nvPicPr>
          <p:cNvPr id="134" name="Google Shape;134;p16" descr="image.png"/>
          <p:cNvPicPr preferRelativeResize="0"/>
          <p:nvPr/>
        </p:nvPicPr>
        <p:blipFill rotWithShape="1">
          <a:blip r:embed="rId7">
            <a:alphaModFix/>
          </a:blip>
          <a:srcRect/>
          <a:stretch/>
        </p:blipFill>
        <p:spPr>
          <a:xfrm>
            <a:off x="2122437" y="2280755"/>
            <a:ext cx="428625" cy="428625"/>
          </a:xfrm>
          <a:prstGeom prst="rect">
            <a:avLst/>
          </a:prstGeom>
          <a:noFill/>
          <a:ln>
            <a:noFill/>
          </a:ln>
        </p:spPr>
      </p:pic>
      <p:pic>
        <p:nvPicPr>
          <p:cNvPr id="135" name="Google Shape;135;p16" descr="image.png"/>
          <p:cNvPicPr preferRelativeResize="0"/>
          <p:nvPr/>
        </p:nvPicPr>
        <p:blipFill rotWithShape="1">
          <a:blip r:embed="rId8">
            <a:alphaModFix/>
          </a:blip>
          <a:srcRect/>
          <a:stretch/>
        </p:blipFill>
        <p:spPr>
          <a:xfrm>
            <a:off x="5848350" y="2280755"/>
            <a:ext cx="533400" cy="428625"/>
          </a:xfrm>
          <a:prstGeom prst="rect">
            <a:avLst/>
          </a:prstGeom>
          <a:noFill/>
          <a:ln>
            <a:noFill/>
          </a:ln>
        </p:spPr>
      </p:pic>
      <p:pic>
        <p:nvPicPr>
          <p:cNvPr id="136" name="Google Shape;136;p16" descr="image.png"/>
          <p:cNvPicPr preferRelativeResize="0"/>
          <p:nvPr/>
        </p:nvPicPr>
        <p:blipFill rotWithShape="1">
          <a:blip r:embed="rId9">
            <a:alphaModFix/>
          </a:blip>
          <a:srcRect/>
          <a:stretch/>
        </p:blipFill>
        <p:spPr>
          <a:xfrm>
            <a:off x="9707612" y="2280755"/>
            <a:ext cx="371475" cy="428625"/>
          </a:xfrm>
          <a:prstGeom prst="rect">
            <a:avLst/>
          </a:prstGeom>
          <a:noFill/>
          <a:ln>
            <a:noFill/>
          </a:ln>
        </p:spPr>
      </p:pic>
      <p:pic>
        <p:nvPicPr>
          <p:cNvPr id="137" name="Google Shape;137;p16" descr="image.png"/>
          <p:cNvPicPr preferRelativeResize="0"/>
          <p:nvPr/>
        </p:nvPicPr>
        <p:blipFill rotWithShape="1">
          <a:blip r:embed="rId10">
            <a:alphaModFix/>
          </a:blip>
          <a:srcRect/>
          <a:stretch/>
        </p:blipFill>
        <p:spPr>
          <a:xfrm>
            <a:off x="8864628" y="3530628"/>
            <a:ext cx="4082992" cy="4082992"/>
          </a:xfrm>
          <a:prstGeom prst="rect">
            <a:avLst/>
          </a:prstGeom>
          <a:noFill/>
          <a:ln>
            <a:noFill/>
          </a:ln>
        </p:spPr>
      </p:pic>
      <p:sp>
        <p:nvSpPr>
          <p:cNvPr id="138" name="Google Shape;138;p16"/>
          <p:cNvSpPr txBox="1"/>
          <p:nvPr/>
        </p:nvSpPr>
        <p:spPr>
          <a:xfrm>
            <a:off x="590550" y="1048136"/>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Need for a comprehensive analytical lens</a:t>
            </a:r>
            <a:endParaRPr lang="en-US" dirty="0"/>
          </a:p>
        </p:txBody>
      </p:sp>
      <p:sp>
        <p:nvSpPr>
          <p:cNvPr id="19" name="Google Shape;131;p16">
            <a:extLst>
              <a:ext uri="{FF2B5EF4-FFF2-40B4-BE49-F238E27FC236}">
                <a16:creationId xmlns:a16="http://schemas.microsoft.com/office/drawing/2014/main" id="{F570D13F-BC4C-4758-8735-06405B14290D}"/>
              </a:ext>
            </a:extLst>
          </p:cNvPr>
          <p:cNvSpPr txBox="1"/>
          <p:nvPr/>
        </p:nvSpPr>
        <p:spPr>
          <a:xfrm>
            <a:off x="590550" y="5704124"/>
            <a:ext cx="11049148" cy="615553"/>
          </a:xfrm>
          <a:prstGeom prst="rect">
            <a:avLst/>
          </a:prstGeom>
          <a:noFill/>
          <a:ln>
            <a:noFill/>
          </a:ln>
        </p:spPr>
        <p:txBody>
          <a:bodyPr spcFirstLastPara="1" wrap="square" lIns="0" tIns="0" rIns="0" bIns="0" anchor="t" anchorCtr="0">
            <a:spAutoFit/>
          </a:bodyPr>
          <a:lstStyle/>
          <a:p>
            <a:pPr algn="ctr"/>
            <a:r>
              <a:rPr lang="en-US" sz="2000" b="1" dirty="0">
                <a:latin typeface="Roboto" panose="020B0604020202020204" charset="0"/>
                <a:ea typeface="Roboto" panose="020B0604020202020204" charset="0"/>
                <a:cs typeface="Times New Roman" panose="02020603050405020304" pitchFamily="18" charset="0"/>
              </a:rPr>
              <a:t>Activity Theory captures both individual agency and contextual influences on curriculum enactment.</a:t>
            </a:r>
            <a:endParaRPr lang="en-VN" sz="2000" b="1" dirty="0">
              <a:latin typeface="Roboto" panose="020B0604020202020204" charset="0"/>
              <a:ea typeface="Roboto" panose="020B0604020202020204" charset="0"/>
              <a:cs typeface="Times New Roman" panose="02020603050405020304" pitchFamily="18" charset="0"/>
            </a:endParaRPr>
          </a:p>
        </p:txBody>
      </p:sp>
      <p:sp>
        <p:nvSpPr>
          <p:cNvPr id="2" name="Google Shape;102;p14">
            <a:extLst>
              <a:ext uri="{FF2B5EF4-FFF2-40B4-BE49-F238E27FC236}">
                <a16:creationId xmlns:a16="http://schemas.microsoft.com/office/drawing/2014/main" id="{9A70F8BB-5488-A5AF-2C7A-16E52DFAADB7}"/>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INTRODUCTION</a:t>
            </a:r>
            <a:endParaRPr dirty="0"/>
          </a:p>
        </p:txBody>
      </p:sp>
      <p:sp>
        <p:nvSpPr>
          <p:cNvPr id="3" name="Slide Number Placeholder 2">
            <a:extLst>
              <a:ext uri="{FF2B5EF4-FFF2-40B4-BE49-F238E27FC236}">
                <a16:creationId xmlns:a16="http://schemas.microsoft.com/office/drawing/2014/main" id="{1D58D998-9FDE-30FA-0DCF-87A4E467CE5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4</a:t>
            </a:fld>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barn(inVertical)">
                                      <p:cBhvr>
                                        <p:cTn id="7" dur="500"/>
                                        <p:tgtEl>
                                          <p:spTgt spid="13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1"/>
                                        </p:tgtEl>
                                        <p:attrNameLst>
                                          <p:attrName>style.visibility</p:attrName>
                                        </p:attrNameLst>
                                      </p:cBhvr>
                                      <p:to>
                                        <p:strVal val="visible"/>
                                      </p:to>
                                    </p:set>
                                    <p:animEffect transition="in" filter="barn(inVertical)">
                                      <p:cBhvr>
                                        <p:cTn id="10" dur="500"/>
                                        <p:tgtEl>
                                          <p:spTgt spid="13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2"/>
                                        </p:tgtEl>
                                        <p:attrNameLst>
                                          <p:attrName>style.visibility</p:attrName>
                                        </p:attrNameLst>
                                      </p:cBhvr>
                                      <p:to>
                                        <p:strVal val="visible"/>
                                      </p:to>
                                    </p:set>
                                    <p:animEffect transition="in" filter="barn(inVertical)">
                                      <p:cBhvr>
                                        <p:cTn id="15" dur="500"/>
                                        <p:tgtEl>
                                          <p:spTgt spid="13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33"/>
                                        </p:tgtEl>
                                        <p:attrNameLst>
                                          <p:attrName>style.visibility</p:attrName>
                                        </p:attrNameLst>
                                      </p:cBhvr>
                                      <p:to>
                                        <p:strVal val="visible"/>
                                      </p:to>
                                    </p:set>
                                    <p:animEffect transition="in" filter="barn(inVertical)">
                                      <p:cBhvr>
                                        <p:cTn id="18" dur="500"/>
                                        <p:tgtEl>
                                          <p:spTgt spid="13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p:bldP spid="131" grpId="0"/>
      <p:bldP spid="132" grpId="0"/>
      <p:bldP spid="133"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143"/>
        <p:cNvGrpSpPr/>
        <p:nvPr/>
      </p:nvGrpSpPr>
      <p:grpSpPr>
        <a:xfrm>
          <a:off x="0" y="0"/>
          <a:ext cx="0" cy="0"/>
          <a:chOff x="0" y="0"/>
          <a:chExt cx="0" cy="0"/>
        </a:xfrm>
      </p:grpSpPr>
      <p:pic>
        <p:nvPicPr>
          <p:cNvPr id="144" name="Google Shape;144;p17"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5" name="Google Shape;145;p17"/>
          <p:cNvSpPr/>
          <p:nvPr/>
        </p:nvSpPr>
        <p:spPr>
          <a:xfrm>
            <a:off x="1571625" y="2176462"/>
            <a:ext cx="9048750" cy="685800"/>
          </a:xfrm>
          <a:prstGeom prst="roundRect">
            <a:avLst>
              <a:gd name="adj" fmla="val 11111"/>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46" name="Google Shape;146;p17"/>
          <p:cNvSpPr txBox="1"/>
          <p:nvPr/>
        </p:nvSpPr>
        <p:spPr>
          <a:xfrm>
            <a:off x="2095500" y="2317619"/>
            <a:ext cx="8553450" cy="369332"/>
          </a:xfrm>
          <a:prstGeom prst="rect">
            <a:avLst/>
          </a:prstGeom>
          <a:noFill/>
          <a:ln>
            <a:noFill/>
          </a:ln>
        </p:spPr>
        <p:txBody>
          <a:bodyPr spcFirstLastPara="1" wrap="square" lIns="0" tIns="0" rIns="0" bIns="0" anchor="t" anchorCtr="0">
            <a:spAutoFit/>
          </a:bodyPr>
          <a:lstStyle/>
          <a:p>
            <a:pPr lvl="0">
              <a:lnSpc>
                <a:spcPct val="160000"/>
              </a:lnSpc>
            </a:pPr>
            <a:r>
              <a:rPr lang="en-US" sz="1500" b="1" i="0" u="none" strike="noStrike" cap="none" dirty="0">
                <a:solidFill>
                  <a:srgbClr val="003B70"/>
                </a:solidFill>
                <a:latin typeface="Roboto"/>
                <a:ea typeface="Roboto"/>
                <a:cs typeface="Roboto"/>
                <a:sym typeface="Roboto"/>
              </a:rPr>
              <a:t>Examine the theoretical </a:t>
            </a:r>
            <a:r>
              <a:rPr lang="en-US" sz="1500" b="1" dirty="0">
                <a:solidFill>
                  <a:srgbClr val="003B70"/>
                </a:solidFill>
                <a:latin typeface="Roboto"/>
                <a:ea typeface="Roboto"/>
                <a:cs typeface="Roboto"/>
                <a:sym typeface="Roboto"/>
              </a:rPr>
              <a:t>f</a:t>
            </a:r>
            <a:r>
              <a:rPr lang="en-US" sz="1500" b="1" i="0" u="none" strike="noStrike" cap="none" dirty="0">
                <a:solidFill>
                  <a:srgbClr val="003B70"/>
                </a:solidFill>
                <a:latin typeface="Roboto"/>
                <a:ea typeface="Roboto"/>
                <a:cs typeface="Roboto"/>
                <a:sym typeface="Roboto"/>
              </a:rPr>
              <a:t>oundations of AT:</a:t>
            </a:r>
            <a:r>
              <a:rPr lang="en-US" sz="1500" b="0" i="0" u="none" strike="noStrike" cap="none" dirty="0">
                <a:solidFill>
                  <a:srgbClr val="333333"/>
                </a:solidFill>
                <a:latin typeface="Roboto"/>
                <a:ea typeface="Roboto"/>
                <a:cs typeface="Roboto"/>
                <a:sym typeface="Roboto"/>
              </a:rPr>
              <a:t> Delve into the core sociocultural roots of Activity Theory.</a:t>
            </a:r>
            <a:endParaRPr dirty="0"/>
          </a:p>
        </p:txBody>
      </p:sp>
      <p:sp>
        <p:nvSpPr>
          <p:cNvPr id="147" name="Google Shape;147;p17"/>
          <p:cNvSpPr/>
          <p:nvPr/>
        </p:nvSpPr>
        <p:spPr>
          <a:xfrm>
            <a:off x="1571625" y="2176462"/>
            <a:ext cx="38100" cy="685800"/>
          </a:xfrm>
          <a:prstGeom prst="rect">
            <a:avLst/>
          </a:prstGeom>
          <a:solidFill>
            <a:srgbClr val="003B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48" name="Google Shape;148;p17"/>
          <p:cNvSpPr/>
          <p:nvPr/>
        </p:nvSpPr>
        <p:spPr>
          <a:xfrm>
            <a:off x="1571625" y="3100387"/>
            <a:ext cx="9048750" cy="990600"/>
          </a:xfrm>
          <a:prstGeom prst="roundRect">
            <a:avLst>
              <a:gd name="adj" fmla="val 7692"/>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49" name="Google Shape;149;p17"/>
          <p:cNvSpPr txBox="1"/>
          <p:nvPr/>
        </p:nvSpPr>
        <p:spPr>
          <a:xfrm>
            <a:off x="2095500" y="3290887"/>
            <a:ext cx="8239125" cy="6096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dirty="0">
                <a:solidFill>
                  <a:srgbClr val="003B70"/>
                </a:solidFill>
                <a:latin typeface="Roboto"/>
                <a:ea typeface="Roboto"/>
                <a:cs typeface="Roboto"/>
                <a:sym typeface="Roboto"/>
              </a:rPr>
              <a:t>Apply an Analytical Lens:</a:t>
            </a:r>
            <a:r>
              <a:rPr lang="en-US" sz="1500" b="0" i="0" u="none" strike="noStrike" cap="none" dirty="0">
                <a:solidFill>
                  <a:srgbClr val="333333"/>
                </a:solidFill>
                <a:latin typeface="Roboto"/>
                <a:ea typeface="Roboto"/>
                <a:cs typeface="Roboto"/>
                <a:sym typeface="Roboto"/>
              </a:rPr>
              <a:t> Explain how AT serves as a structured lens for investigating teachers' enactment of the Competency-Based Curriculum.</a:t>
            </a:r>
            <a:endParaRPr dirty="0"/>
          </a:p>
        </p:txBody>
      </p:sp>
      <p:sp>
        <p:nvSpPr>
          <p:cNvPr id="150" name="Google Shape;150;p17"/>
          <p:cNvSpPr/>
          <p:nvPr/>
        </p:nvSpPr>
        <p:spPr>
          <a:xfrm>
            <a:off x="1571625" y="3100387"/>
            <a:ext cx="38100" cy="990600"/>
          </a:xfrm>
          <a:prstGeom prst="rect">
            <a:avLst/>
          </a:prstGeom>
          <a:solidFill>
            <a:srgbClr val="003B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51" name="Google Shape;151;p17"/>
          <p:cNvSpPr/>
          <p:nvPr/>
        </p:nvSpPr>
        <p:spPr>
          <a:xfrm>
            <a:off x="1571625" y="4329112"/>
            <a:ext cx="9048750" cy="990600"/>
          </a:xfrm>
          <a:prstGeom prst="roundRect">
            <a:avLst>
              <a:gd name="adj" fmla="val 7692"/>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52" name="Google Shape;152;p17"/>
          <p:cNvSpPr txBox="1"/>
          <p:nvPr/>
        </p:nvSpPr>
        <p:spPr>
          <a:xfrm>
            <a:off x="2095500" y="4519612"/>
            <a:ext cx="8239125" cy="6096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dirty="0">
                <a:solidFill>
                  <a:srgbClr val="003B70"/>
                </a:solidFill>
                <a:latin typeface="Roboto"/>
                <a:ea typeface="Roboto"/>
                <a:cs typeface="Roboto"/>
                <a:sym typeface="Roboto"/>
              </a:rPr>
              <a:t>Discuss Implications:</a:t>
            </a:r>
            <a:r>
              <a:rPr lang="en-US" sz="1500" b="0" i="0" u="none" strike="noStrike" cap="none" dirty="0">
                <a:solidFill>
                  <a:srgbClr val="333333"/>
                </a:solidFill>
                <a:latin typeface="Roboto"/>
                <a:ea typeface="Roboto"/>
                <a:cs typeface="Roboto"/>
                <a:sym typeface="Roboto"/>
              </a:rPr>
              <a:t> Provide theoretical and practical implications for curriculum development and teacher professional development.</a:t>
            </a:r>
            <a:endParaRPr dirty="0"/>
          </a:p>
        </p:txBody>
      </p:sp>
      <p:sp>
        <p:nvSpPr>
          <p:cNvPr id="153" name="Google Shape;153;p17"/>
          <p:cNvSpPr/>
          <p:nvPr/>
        </p:nvSpPr>
        <p:spPr>
          <a:xfrm>
            <a:off x="1571625" y="4329112"/>
            <a:ext cx="38100" cy="990600"/>
          </a:xfrm>
          <a:prstGeom prst="rect">
            <a:avLst/>
          </a:prstGeom>
          <a:solidFill>
            <a:srgbClr val="003B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54" name="Google Shape;154;p17" descr="image.png"/>
          <p:cNvPicPr preferRelativeResize="0"/>
          <p:nvPr/>
        </p:nvPicPr>
        <p:blipFill rotWithShape="1">
          <a:blip r:embed="rId4">
            <a:alphaModFix/>
          </a:blip>
          <a:srcRect/>
          <a:stretch/>
        </p:blipFill>
        <p:spPr>
          <a:xfrm>
            <a:off x="1752600" y="2381250"/>
            <a:ext cx="219075" cy="257175"/>
          </a:xfrm>
          <a:prstGeom prst="rect">
            <a:avLst/>
          </a:prstGeom>
          <a:noFill/>
          <a:ln>
            <a:noFill/>
          </a:ln>
        </p:spPr>
      </p:pic>
      <p:pic>
        <p:nvPicPr>
          <p:cNvPr id="155" name="Google Shape;155;p17" descr="image.png"/>
          <p:cNvPicPr preferRelativeResize="0"/>
          <p:nvPr/>
        </p:nvPicPr>
        <p:blipFill rotWithShape="1">
          <a:blip r:embed="rId5">
            <a:alphaModFix/>
          </a:blip>
          <a:srcRect/>
          <a:stretch/>
        </p:blipFill>
        <p:spPr>
          <a:xfrm>
            <a:off x="1752600" y="3305175"/>
            <a:ext cx="247650" cy="257175"/>
          </a:xfrm>
          <a:prstGeom prst="rect">
            <a:avLst/>
          </a:prstGeom>
          <a:noFill/>
          <a:ln>
            <a:noFill/>
          </a:ln>
        </p:spPr>
      </p:pic>
      <p:pic>
        <p:nvPicPr>
          <p:cNvPr id="156" name="Google Shape;156;p17" descr="image.png"/>
          <p:cNvPicPr preferRelativeResize="0"/>
          <p:nvPr/>
        </p:nvPicPr>
        <p:blipFill rotWithShape="1">
          <a:blip r:embed="rId6">
            <a:alphaModFix/>
          </a:blip>
          <a:srcRect/>
          <a:stretch/>
        </p:blipFill>
        <p:spPr>
          <a:xfrm>
            <a:off x="1752600" y="4533900"/>
            <a:ext cx="190500" cy="257175"/>
          </a:xfrm>
          <a:prstGeom prst="rect">
            <a:avLst/>
          </a:prstGeom>
          <a:noFill/>
          <a:ln>
            <a:noFill/>
          </a:ln>
        </p:spPr>
      </p:pic>
      <p:pic>
        <p:nvPicPr>
          <p:cNvPr id="157" name="Google Shape;157;p17" descr="image.png"/>
          <p:cNvPicPr preferRelativeResize="0"/>
          <p:nvPr/>
        </p:nvPicPr>
        <p:blipFill rotWithShape="1">
          <a:blip r:embed="rId7">
            <a:alphaModFix/>
          </a:blip>
          <a:srcRect/>
          <a:stretch/>
        </p:blipFill>
        <p:spPr>
          <a:xfrm>
            <a:off x="8864628" y="3530628"/>
            <a:ext cx="4082992" cy="4082992"/>
          </a:xfrm>
          <a:prstGeom prst="rect">
            <a:avLst/>
          </a:prstGeom>
          <a:noFill/>
          <a:ln>
            <a:noFill/>
          </a:ln>
        </p:spPr>
      </p:pic>
      <p:sp>
        <p:nvSpPr>
          <p:cNvPr id="158" name="Google Shape;158;p17"/>
          <p:cNvSpPr txBox="1"/>
          <p:nvPr/>
        </p:nvSpPr>
        <p:spPr>
          <a:xfrm>
            <a:off x="590550" y="929684"/>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Purpose of the paper</a:t>
            </a:r>
            <a:endParaRPr dirty="0"/>
          </a:p>
        </p:txBody>
      </p:sp>
      <p:sp>
        <p:nvSpPr>
          <p:cNvPr id="2" name="Google Shape;102;p14">
            <a:extLst>
              <a:ext uri="{FF2B5EF4-FFF2-40B4-BE49-F238E27FC236}">
                <a16:creationId xmlns:a16="http://schemas.microsoft.com/office/drawing/2014/main" id="{A9D0F011-DBEC-6C36-205D-FABECCDDA4EF}"/>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INTRODUCTION</a:t>
            </a:r>
            <a:endParaRPr dirty="0"/>
          </a:p>
        </p:txBody>
      </p:sp>
      <p:sp>
        <p:nvSpPr>
          <p:cNvPr id="3" name="Google Shape;118;p15">
            <a:extLst>
              <a:ext uri="{FF2B5EF4-FFF2-40B4-BE49-F238E27FC236}">
                <a16:creationId xmlns:a16="http://schemas.microsoft.com/office/drawing/2014/main" id="{2F963DA8-482D-3567-FFFB-EA22180DE51F}"/>
              </a:ext>
            </a:extLst>
          </p:cNvPr>
          <p:cNvSpPr txBox="1"/>
          <p:nvPr/>
        </p:nvSpPr>
        <p:spPr>
          <a:xfrm>
            <a:off x="1571625" y="5460325"/>
            <a:ext cx="9048750" cy="553998"/>
          </a:xfrm>
          <a:prstGeom prst="rect">
            <a:avLst/>
          </a:prstGeom>
          <a:noFill/>
          <a:ln>
            <a:noFill/>
          </a:ln>
        </p:spPr>
        <p:txBody>
          <a:bodyPr spcFirstLastPara="1" wrap="square" lIns="0" tIns="0" rIns="0" bIns="0" anchor="t" anchorCtr="0">
            <a:spAutoFit/>
          </a:bodyPr>
          <a:lstStyle/>
          <a:p>
            <a:pPr algn="ctr"/>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Curriculum AT offers a comprehensive framework for understand how teachers enact CBTEC in real classroom contexts. </a:t>
            </a:r>
            <a:endParaRPr lang="en-VN" sz="1800" b="1" dirty="0">
              <a:solidFill>
                <a:schemeClr val="bg2">
                  <a:lumMod val="75000"/>
                </a:schemeClr>
              </a:solidFill>
              <a:latin typeface="Roboto" panose="020B0604020202020204" charset="0"/>
              <a:ea typeface="Roboto" panose="020B060402020202020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DDBFBAD-7F69-E3F3-41B0-DE987A27D9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5</a:t>
            </a:fld>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9"/>
                                        </p:tgtEl>
                                        <p:attrNameLst>
                                          <p:attrName>style.visibility</p:attrName>
                                        </p:attrNameLst>
                                      </p:cBhvr>
                                      <p:to>
                                        <p:strVal val="visible"/>
                                      </p:to>
                                    </p:set>
                                    <p:animEffect transition="in" filter="barn(inVertical)">
                                      <p:cBhvr>
                                        <p:cTn id="7" dur="500"/>
                                        <p:tgtEl>
                                          <p:spTgt spid="14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2"/>
                                        </p:tgtEl>
                                        <p:attrNameLst>
                                          <p:attrName>style.visibility</p:attrName>
                                        </p:attrNameLst>
                                      </p:cBhvr>
                                      <p:to>
                                        <p:strVal val="visible"/>
                                      </p:to>
                                    </p:set>
                                    <p:animEffect transition="in" filter="barn(inVertical)">
                                      <p:cBhvr>
                                        <p:cTn id="12" dur="500"/>
                                        <p:tgtEl>
                                          <p:spTgt spid="15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p:bldP spid="15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163"/>
        <p:cNvGrpSpPr/>
        <p:nvPr/>
      </p:nvGrpSpPr>
      <p:grpSpPr>
        <a:xfrm>
          <a:off x="0" y="0"/>
          <a:ext cx="0" cy="0"/>
          <a:chOff x="0" y="0"/>
          <a:chExt cx="0" cy="0"/>
        </a:xfrm>
      </p:grpSpPr>
      <p:pic>
        <p:nvPicPr>
          <p:cNvPr id="164" name="Google Shape;164;p18" descr="image.png"/>
          <p:cNvPicPr preferRelativeResize="0"/>
          <p:nvPr/>
        </p:nvPicPr>
        <p:blipFill rotWithShape="1">
          <a:blip r:embed="rId3">
            <a:alphaModFix/>
          </a:blip>
          <a:srcRect/>
          <a:stretch/>
        </p:blipFill>
        <p:spPr>
          <a:xfrm>
            <a:off x="-41265" y="0"/>
            <a:ext cx="12192000" cy="6858000"/>
          </a:xfrm>
          <a:prstGeom prst="rect">
            <a:avLst/>
          </a:prstGeom>
          <a:noFill/>
          <a:ln>
            <a:noFill/>
          </a:ln>
        </p:spPr>
      </p:pic>
      <p:pic>
        <p:nvPicPr>
          <p:cNvPr id="165" name="Google Shape;165;p18" descr="image.png"/>
          <p:cNvPicPr preferRelativeResize="0"/>
          <p:nvPr/>
        </p:nvPicPr>
        <p:blipFill rotWithShape="1">
          <a:blip r:embed="rId4">
            <a:alphaModFix/>
          </a:blip>
          <a:srcRect/>
          <a:stretch/>
        </p:blipFill>
        <p:spPr>
          <a:xfrm>
            <a:off x="571500" y="1263650"/>
            <a:ext cx="6043306" cy="1855107"/>
          </a:xfrm>
          <a:prstGeom prst="rect">
            <a:avLst/>
          </a:prstGeom>
          <a:noFill/>
          <a:ln>
            <a:noFill/>
          </a:ln>
        </p:spPr>
      </p:pic>
      <p:pic>
        <p:nvPicPr>
          <p:cNvPr id="166" name="Google Shape;166;p18" descr="image.png"/>
          <p:cNvPicPr preferRelativeResize="0"/>
          <p:nvPr/>
        </p:nvPicPr>
        <p:blipFill rotWithShape="1">
          <a:blip r:embed="rId5">
            <a:alphaModFix/>
          </a:blip>
          <a:srcRect/>
          <a:stretch/>
        </p:blipFill>
        <p:spPr>
          <a:xfrm>
            <a:off x="571500" y="3299228"/>
            <a:ext cx="6018016" cy="2114651"/>
          </a:xfrm>
          <a:prstGeom prst="rect">
            <a:avLst/>
          </a:prstGeom>
          <a:noFill/>
          <a:ln>
            <a:noFill/>
          </a:ln>
        </p:spPr>
      </p:pic>
      <p:sp>
        <p:nvSpPr>
          <p:cNvPr id="167" name="Google Shape;167;p18"/>
          <p:cNvSpPr txBox="1"/>
          <p:nvPr/>
        </p:nvSpPr>
        <p:spPr>
          <a:xfrm>
            <a:off x="874394" y="1444121"/>
            <a:ext cx="5740412" cy="1592744"/>
          </a:xfrm>
          <a:prstGeom prst="rect">
            <a:avLst/>
          </a:prstGeom>
          <a:noFill/>
          <a:ln>
            <a:noFill/>
          </a:ln>
        </p:spPr>
        <p:txBody>
          <a:bodyPr spcFirstLastPara="1" wrap="square" lIns="0" tIns="0" rIns="0" bIns="0" anchor="t" anchorCtr="0">
            <a:spAutoFit/>
          </a:bodyPr>
          <a:lstStyle/>
          <a:p>
            <a:pPr>
              <a:lnSpc>
                <a:spcPct val="150000"/>
              </a:lnSpc>
            </a:pPr>
            <a:r>
              <a:rPr lang="en-US" sz="1950" b="1" i="0" u="none" strike="noStrike" cap="none" dirty="0">
                <a:solidFill>
                  <a:schemeClr val="accent1">
                    <a:lumMod val="75000"/>
                  </a:schemeClr>
                </a:solidFill>
                <a:latin typeface="Montserrat"/>
                <a:ea typeface="Montserrat"/>
                <a:cs typeface="Montserrat"/>
                <a:sym typeface="Montserrat"/>
              </a:rPr>
              <a:t>Social Interaction</a:t>
            </a:r>
            <a:r>
              <a:rPr lang="en-US" sz="1950" b="1" i="0" u="none" strike="noStrike" cap="none" dirty="0">
                <a:solidFill>
                  <a:schemeClr val="tx2">
                    <a:lumMod val="25000"/>
                  </a:schemeClr>
                </a:solidFill>
                <a:latin typeface="Montserrat"/>
                <a:ea typeface="Montserrat"/>
                <a:cs typeface="Montserrat"/>
                <a:sym typeface="Montserrat"/>
              </a:rPr>
              <a:t>: </a:t>
            </a:r>
            <a:r>
              <a:rPr lang="en-US" sz="1500" b="0" i="0" u="none" strike="noStrike" cap="none" dirty="0">
                <a:solidFill>
                  <a:srgbClr val="333333"/>
                </a:solidFill>
                <a:latin typeface="Roboto"/>
                <a:ea typeface="Roboto"/>
                <a:cs typeface="Roboto"/>
                <a:sym typeface="Roboto"/>
              </a:rPr>
              <a:t>Learning is </a:t>
            </a:r>
            <a:r>
              <a:rPr lang="en-US" sz="1500" b="1" i="0" u="none" strike="noStrike" cap="none" dirty="0">
                <a:solidFill>
                  <a:srgbClr val="003B70"/>
                </a:solidFill>
                <a:latin typeface="Roboto"/>
                <a:ea typeface="Roboto"/>
                <a:cs typeface="Roboto"/>
                <a:sym typeface="Roboto"/>
              </a:rPr>
              <a:t>socially situated process</a:t>
            </a:r>
            <a:r>
              <a:rPr lang="en-US" sz="1500" b="0" i="0" u="none" strike="noStrike" cap="none" dirty="0">
                <a:solidFill>
                  <a:srgbClr val="333333"/>
                </a:solidFill>
                <a:latin typeface="Roboto"/>
                <a:ea typeface="Roboto"/>
                <a:cs typeface="Roboto"/>
                <a:sym typeface="Roboto"/>
              </a:rPr>
              <a:t>: Knowledge develops through continuous social interaction. </a:t>
            </a:r>
          </a:p>
          <a:p>
            <a:pPr>
              <a:lnSpc>
                <a:spcPct val="150000"/>
              </a:lnSpc>
            </a:pPr>
            <a:r>
              <a:rPr lang="en-US" sz="1950" b="1" i="0" u="none" strike="noStrike" cap="none" dirty="0">
                <a:solidFill>
                  <a:schemeClr val="accent1">
                    <a:lumMod val="75000"/>
                  </a:schemeClr>
                </a:solidFill>
                <a:latin typeface="Roboto"/>
                <a:ea typeface="Roboto"/>
                <a:cs typeface="Roboto"/>
                <a:sym typeface="Roboto"/>
              </a:rPr>
              <a:t>Human action is mediated</a:t>
            </a:r>
            <a:r>
              <a:rPr lang="en-US" sz="1950" b="1" i="0" u="none" strike="noStrike" cap="none" dirty="0">
                <a:solidFill>
                  <a:srgbClr val="1A07ED"/>
                </a:solidFill>
                <a:latin typeface="Roboto"/>
                <a:ea typeface="Roboto"/>
                <a:cs typeface="Roboto"/>
                <a:sym typeface="Roboto"/>
              </a:rPr>
              <a:t>: </a:t>
            </a:r>
            <a:r>
              <a:rPr lang="en-US" sz="1500" b="0" i="0" u="none" strike="noStrike" cap="none" dirty="0">
                <a:solidFill>
                  <a:srgbClr val="333333"/>
                </a:solidFill>
                <a:latin typeface="Roboto"/>
                <a:ea typeface="Roboto"/>
                <a:cs typeface="Roboto"/>
                <a:sym typeface="Roboto"/>
              </a:rPr>
              <a:t>Language, symbols, tools, (Vygotsky, 1978).</a:t>
            </a:r>
            <a:endParaRPr lang="en-US" sz="1500" dirty="0"/>
          </a:p>
        </p:txBody>
      </p:sp>
      <p:sp>
        <p:nvSpPr>
          <p:cNvPr id="170" name="Google Shape;170;p18"/>
          <p:cNvSpPr txBox="1"/>
          <p:nvPr/>
        </p:nvSpPr>
        <p:spPr>
          <a:xfrm>
            <a:off x="874393" y="3377823"/>
            <a:ext cx="5740413" cy="849463"/>
          </a:xfrm>
          <a:prstGeom prst="rect">
            <a:avLst/>
          </a:prstGeom>
          <a:noFill/>
          <a:ln>
            <a:noFill/>
          </a:ln>
        </p:spPr>
        <p:txBody>
          <a:bodyPr spcFirstLastPara="1" wrap="square" lIns="0" tIns="0" rIns="0" bIns="0" anchor="t" anchorCtr="0">
            <a:spAutoFit/>
          </a:bodyPr>
          <a:lstStyle/>
          <a:p>
            <a:pPr marL="0" marR="0" lvl="0" indent="0" algn="just" rtl="0">
              <a:lnSpc>
                <a:spcPct val="160000"/>
              </a:lnSpc>
              <a:spcBef>
                <a:spcPts val="0"/>
              </a:spcBef>
              <a:spcAft>
                <a:spcPts val="0"/>
              </a:spcAft>
              <a:buNone/>
            </a:pPr>
            <a:r>
              <a:rPr lang="en-US" sz="1950" b="1" i="0" u="none" strike="noStrike" cap="none" dirty="0">
                <a:solidFill>
                  <a:schemeClr val="accent1">
                    <a:lumMod val="75000"/>
                  </a:schemeClr>
                </a:solidFill>
                <a:latin typeface="Roboto"/>
                <a:ea typeface="Roboto"/>
                <a:cs typeface="Roboto"/>
                <a:sym typeface="Roboto"/>
              </a:rPr>
              <a:t>Tools transform thinking</a:t>
            </a:r>
            <a:r>
              <a:rPr lang="en-US" sz="1950" b="1" i="0" u="none" strike="noStrike" cap="none" dirty="0">
                <a:solidFill>
                  <a:srgbClr val="1A07ED"/>
                </a:solidFill>
                <a:latin typeface="Roboto"/>
                <a:ea typeface="Roboto"/>
                <a:cs typeface="Roboto"/>
                <a:sym typeface="Roboto"/>
              </a:rPr>
              <a:t>: </a:t>
            </a:r>
            <a:r>
              <a:rPr lang="en-US" sz="1500" b="0" i="0" u="none" strike="noStrike" cap="none" dirty="0">
                <a:solidFill>
                  <a:srgbClr val="333333"/>
                </a:solidFill>
                <a:latin typeface="Roboto"/>
                <a:ea typeface="Roboto"/>
                <a:cs typeface="Roboto"/>
                <a:sym typeface="Roboto"/>
              </a:rPr>
              <a:t>Cultural tools influence both the action and the individual.</a:t>
            </a:r>
          </a:p>
        </p:txBody>
      </p:sp>
      <p:pic>
        <p:nvPicPr>
          <p:cNvPr id="171" name="Google Shape;171;p18" descr="image.png"/>
          <p:cNvPicPr preferRelativeResize="0"/>
          <p:nvPr/>
        </p:nvPicPr>
        <p:blipFill rotWithShape="1">
          <a:blip r:embed="rId6">
            <a:alphaModFix/>
          </a:blip>
          <a:srcRect/>
          <a:stretch/>
        </p:blipFill>
        <p:spPr>
          <a:xfrm>
            <a:off x="8106212" y="3428999"/>
            <a:ext cx="4892632" cy="4299935"/>
          </a:xfrm>
          <a:prstGeom prst="rect">
            <a:avLst/>
          </a:prstGeom>
          <a:noFill/>
          <a:ln>
            <a:noFill/>
          </a:ln>
        </p:spPr>
      </p:pic>
      <p:sp>
        <p:nvSpPr>
          <p:cNvPr id="172" name="Google Shape;172;p18"/>
          <p:cNvSpPr txBox="1"/>
          <p:nvPr/>
        </p:nvSpPr>
        <p:spPr>
          <a:xfrm>
            <a:off x="549285" y="768350"/>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Overview of </a:t>
            </a:r>
            <a:r>
              <a:rPr lang="en-US" sz="3150" b="1" dirty="0">
                <a:solidFill>
                  <a:srgbClr val="003B70"/>
                </a:solidFill>
                <a:latin typeface="Montserrat"/>
                <a:ea typeface="Montserrat"/>
                <a:cs typeface="Montserrat"/>
                <a:sym typeface="Montserrat"/>
              </a:rPr>
              <a:t>AT</a:t>
            </a:r>
            <a:r>
              <a:rPr lang="en-US" sz="3150" b="1" i="0" u="none" strike="noStrike" cap="none" dirty="0">
                <a:solidFill>
                  <a:srgbClr val="003B70"/>
                </a:solidFill>
                <a:latin typeface="Montserrat"/>
                <a:ea typeface="Montserrat"/>
                <a:cs typeface="Montserrat"/>
                <a:sym typeface="Montserrat"/>
              </a:rPr>
              <a:t>: </a:t>
            </a:r>
            <a:r>
              <a:rPr lang="en-US" sz="3150" b="1" dirty="0">
                <a:solidFill>
                  <a:srgbClr val="003B70"/>
                </a:solidFill>
                <a:latin typeface="Montserrat"/>
                <a:ea typeface="Montserrat"/>
                <a:cs typeface="Montserrat"/>
                <a:sym typeface="Montserrat"/>
              </a:rPr>
              <a:t>S</a:t>
            </a:r>
            <a:r>
              <a:rPr lang="en-US" sz="3150" b="1" i="0" u="none" strike="noStrike" cap="none" dirty="0">
                <a:solidFill>
                  <a:srgbClr val="003B70"/>
                </a:solidFill>
                <a:latin typeface="Montserrat"/>
                <a:ea typeface="Montserrat"/>
                <a:cs typeface="Montserrat"/>
                <a:sym typeface="Montserrat"/>
              </a:rPr>
              <a:t>ociocultural foundations</a:t>
            </a:r>
            <a:endParaRPr dirty="0"/>
          </a:p>
        </p:txBody>
      </p:sp>
      <p:pic>
        <p:nvPicPr>
          <p:cNvPr id="3" name="Picture 2">
            <a:extLst>
              <a:ext uri="{FF2B5EF4-FFF2-40B4-BE49-F238E27FC236}">
                <a16:creationId xmlns:a16="http://schemas.microsoft.com/office/drawing/2014/main" id="{2A71A390-E841-4C9B-9694-6B88A1A861FB}"/>
              </a:ext>
            </a:extLst>
          </p:cNvPr>
          <p:cNvPicPr>
            <a:picLocks noChangeAspect="1"/>
          </p:cNvPicPr>
          <p:nvPr/>
        </p:nvPicPr>
        <p:blipFill>
          <a:blip r:embed="rId7"/>
          <a:stretch>
            <a:fillRect/>
          </a:stretch>
        </p:blipFill>
        <p:spPr>
          <a:xfrm>
            <a:off x="7186305" y="1385858"/>
            <a:ext cx="4621936" cy="4001166"/>
          </a:xfrm>
          <a:prstGeom prst="rect">
            <a:avLst/>
          </a:prstGeom>
        </p:spPr>
      </p:pic>
      <p:sp>
        <p:nvSpPr>
          <p:cNvPr id="2" name="Google Shape;102;p14">
            <a:extLst>
              <a:ext uri="{FF2B5EF4-FFF2-40B4-BE49-F238E27FC236}">
                <a16:creationId xmlns:a16="http://schemas.microsoft.com/office/drawing/2014/main" id="{1A8381E6-44C0-608C-002B-5F0A3C5F2B9E}"/>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LITERATURE REVIEW</a:t>
            </a:r>
            <a:endParaRPr dirty="0"/>
          </a:p>
        </p:txBody>
      </p:sp>
      <p:sp>
        <p:nvSpPr>
          <p:cNvPr id="4" name="Google Shape;118;p15">
            <a:extLst>
              <a:ext uri="{FF2B5EF4-FFF2-40B4-BE49-F238E27FC236}">
                <a16:creationId xmlns:a16="http://schemas.microsoft.com/office/drawing/2014/main" id="{B2DC3ECA-81A3-D201-C87A-969F3FF6EB48}"/>
              </a:ext>
            </a:extLst>
          </p:cNvPr>
          <p:cNvSpPr txBox="1"/>
          <p:nvPr/>
        </p:nvSpPr>
        <p:spPr>
          <a:xfrm>
            <a:off x="571500" y="5602222"/>
            <a:ext cx="11381014" cy="553998"/>
          </a:xfrm>
          <a:prstGeom prst="rect">
            <a:avLst/>
          </a:prstGeom>
          <a:noFill/>
          <a:ln>
            <a:noFill/>
          </a:ln>
        </p:spPr>
        <p:txBody>
          <a:bodyPr spcFirstLastPara="1" wrap="square" lIns="0" tIns="0" rIns="0" bIns="0" anchor="t" anchorCtr="0">
            <a:spAutoFit/>
          </a:bodyPr>
          <a:lstStyle/>
          <a:p>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Human cognition is mediated by cultural tools within social contexts (Vygotsky, 1978)</a:t>
            </a:r>
            <a:endParaRPr lang="en-VN" sz="1800" b="1" dirty="0">
              <a:latin typeface="Times New Roman" panose="02020603050405020304" pitchFamily="18" charset="0"/>
              <a:cs typeface="Times New Roman" panose="02020603050405020304" pitchFamily="18" charset="0"/>
            </a:endParaRPr>
          </a:p>
          <a:p>
            <a:endParaRPr lang="en-VN" sz="1800" b="1" dirty="0">
              <a:solidFill>
                <a:schemeClr val="bg2">
                  <a:lumMod val="75000"/>
                </a:schemeClr>
              </a:solidFill>
              <a:latin typeface="Roboto" panose="020B0604020202020204" charset="0"/>
              <a:ea typeface="Roboto" panose="020B0604020202020204" charset="0"/>
              <a:cs typeface="Times New Roman" panose="02020603050405020304" pitchFamily="18" charset="0"/>
            </a:endParaRPr>
          </a:p>
        </p:txBody>
      </p:sp>
      <p:sp>
        <p:nvSpPr>
          <p:cNvPr id="6" name="TextBox 5">
            <a:extLst>
              <a:ext uri="{FF2B5EF4-FFF2-40B4-BE49-F238E27FC236}">
                <a16:creationId xmlns:a16="http://schemas.microsoft.com/office/drawing/2014/main" id="{125F4A84-1A13-3A67-5750-3DBA8F06446B}"/>
              </a:ext>
            </a:extLst>
          </p:cNvPr>
          <p:cNvSpPr txBox="1"/>
          <p:nvPr/>
        </p:nvSpPr>
        <p:spPr>
          <a:xfrm>
            <a:off x="803746" y="4227286"/>
            <a:ext cx="5815326" cy="875048"/>
          </a:xfrm>
          <a:prstGeom prst="rect">
            <a:avLst/>
          </a:prstGeom>
          <a:noFill/>
        </p:spPr>
        <p:txBody>
          <a:bodyPr wrap="square">
            <a:spAutoFit/>
          </a:bodyPr>
          <a:lstStyle/>
          <a:p>
            <a:pPr marL="0" marR="0" lvl="0" indent="0" algn="just" rtl="0">
              <a:lnSpc>
                <a:spcPct val="160000"/>
              </a:lnSpc>
              <a:spcBef>
                <a:spcPts val="0"/>
              </a:spcBef>
              <a:spcAft>
                <a:spcPts val="0"/>
              </a:spcAft>
              <a:buNone/>
            </a:pPr>
            <a:r>
              <a:rPr lang="en-US" sz="1950" b="1" dirty="0">
                <a:solidFill>
                  <a:schemeClr val="accent1">
                    <a:lumMod val="75000"/>
                  </a:schemeClr>
                </a:solidFill>
                <a:latin typeface="Roboto"/>
                <a:ea typeface="Roboto"/>
                <a:cs typeface="Roboto"/>
                <a:sym typeface="Roboto"/>
              </a:rPr>
              <a:t>Education as a activity system</a:t>
            </a:r>
            <a:r>
              <a:rPr lang="en-US" sz="1800" b="1" dirty="0">
                <a:solidFill>
                  <a:srgbClr val="1A07ED"/>
                </a:solidFill>
                <a:latin typeface="Roboto"/>
                <a:ea typeface="Roboto"/>
                <a:cs typeface="Roboto"/>
                <a:sym typeface="Roboto"/>
              </a:rPr>
              <a:t>:</a:t>
            </a:r>
            <a:r>
              <a:rPr lang="en-US" sz="1400" dirty="0">
                <a:solidFill>
                  <a:srgbClr val="333333"/>
                </a:solidFill>
                <a:latin typeface="Roboto"/>
                <a:ea typeface="Roboto"/>
                <a:cs typeface="Roboto"/>
                <a:sym typeface="Roboto"/>
              </a:rPr>
              <a:t> Curriculum, textbook, assessment, and classroom interaction mediate teaching and learning.</a:t>
            </a:r>
            <a:endParaRPr lang="en-US" dirty="0"/>
          </a:p>
        </p:txBody>
      </p:sp>
      <p:sp>
        <p:nvSpPr>
          <p:cNvPr id="7" name="Slide Number Placeholder 6">
            <a:extLst>
              <a:ext uri="{FF2B5EF4-FFF2-40B4-BE49-F238E27FC236}">
                <a16:creationId xmlns:a16="http://schemas.microsoft.com/office/drawing/2014/main" id="{DEB50EA1-109A-D202-C0EF-76CF85E1B8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6</a:t>
            </a:fld>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7">
                                            <p:txEl>
                                              <p:pRg st="0" end="0"/>
                                            </p:txEl>
                                          </p:spTgt>
                                        </p:tgtEl>
                                        <p:attrNameLst>
                                          <p:attrName>style.visibility</p:attrName>
                                        </p:attrNameLst>
                                      </p:cBhvr>
                                      <p:to>
                                        <p:strVal val="visible"/>
                                      </p:to>
                                    </p:set>
                                    <p:animEffect transition="in" filter="barn(inVertical)">
                                      <p:cBhvr>
                                        <p:cTn id="7" dur="500"/>
                                        <p:tgtEl>
                                          <p:spTgt spid="1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7">
                                            <p:txEl>
                                              <p:pRg st="1" end="1"/>
                                            </p:txEl>
                                          </p:spTgt>
                                        </p:tgtEl>
                                        <p:attrNameLst>
                                          <p:attrName>style.visibility</p:attrName>
                                        </p:attrNameLst>
                                      </p:cBhvr>
                                      <p:to>
                                        <p:strVal val="visible"/>
                                      </p:to>
                                    </p:set>
                                    <p:animEffect transition="in" filter="barn(inVertical)">
                                      <p:cBhvr>
                                        <p:cTn id="12" dur="500"/>
                                        <p:tgtEl>
                                          <p:spTgt spid="1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0">
                                            <p:txEl>
                                              <p:pRg st="0" end="0"/>
                                            </p:txEl>
                                          </p:spTgt>
                                        </p:tgtEl>
                                        <p:attrNameLst>
                                          <p:attrName>style.visibility</p:attrName>
                                        </p:attrNameLst>
                                      </p:cBhvr>
                                      <p:to>
                                        <p:strVal val="visible"/>
                                      </p:to>
                                    </p:set>
                                    <p:animEffect transition="in" filter="barn(inVertical)">
                                      <p:cBhvr>
                                        <p:cTn id="17" dur="500"/>
                                        <p:tgtEl>
                                          <p:spTgt spid="17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grpId="1"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177"/>
        <p:cNvGrpSpPr/>
        <p:nvPr/>
      </p:nvGrpSpPr>
      <p:grpSpPr>
        <a:xfrm>
          <a:off x="0" y="0"/>
          <a:ext cx="0" cy="0"/>
          <a:chOff x="0" y="0"/>
          <a:chExt cx="0" cy="0"/>
        </a:xfrm>
      </p:grpSpPr>
      <p:pic>
        <p:nvPicPr>
          <p:cNvPr id="178" name="Google Shape;178;p19" descr="image.png"/>
          <p:cNvPicPr preferRelativeResize="0"/>
          <p:nvPr/>
        </p:nvPicPr>
        <p:blipFill rotWithShape="1">
          <a:blip r:embed="rId3">
            <a:alphaModFix/>
          </a:blip>
          <a:srcRect/>
          <a:stretch/>
        </p:blipFill>
        <p:spPr>
          <a:xfrm>
            <a:off x="0" y="409575"/>
            <a:ext cx="12192000" cy="6858000"/>
          </a:xfrm>
          <a:prstGeom prst="rect">
            <a:avLst/>
          </a:prstGeom>
          <a:noFill/>
          <a:ln>
            <a:noFill/>
          </a:ln>
        </p:spPr>
      </p:pic>
      <p:pic>
        <p:nvPicPr>
          <p:cNvPr id="179" name="Google Shape;179;p19" descr="image.png"/>
          <p:cNvPicPr preferRelativeResize="0"/>
          <p:nvPr/>
        </p:nvPicPr>
        <p:blipFill rotWithShape="1">
          <a:blip r:embed="rId4">
            <a:alphaModFix/>
          </a:blip>
          <a:srcRect/>
          <a:stretch/>
        </p:blipFill>
        <p:spPr>
          <a:xfrm>
            <a:off x="6334125" y="2227630"/>
            <a:ext cx="5324475" cy="4128720"/>
          </a:xfrm>
          <a:prstGeom prst="rect">
            <a:avLst/>
          </a:prstGeom>
          <a:noFill/>
          <a:ln>
            <a:noFill/>
          </a:ln>
        </p:spPr>
      </p:pic>
      <p:sp>
        <p:nvSpPr>
          <p:cNvPr id="180" name="Google Shape;180;p19"/>
          <p:cNvSpPr txBox="1"/>
          <p:nvPr/>
        </p:nvSpPr>
        <p:spPr>
          <a:xfrm>
            <a:off x="571500" y="1866900"/>
            <a:ext cx="5286375" cy="121879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950" b="1" i="0" u="none" strike="noStrike" cap="none" dirty="0">
                <a:solidFill>
                  <a:srgbClr val="003B70"/>
                </a:solidFill>
                <a:latin typeface="Roboto"/>
                <a:ea typeface="Roboto"/>
                <a:cs typeface="Roboto"/>
                <a:sym typeface="Roboto"/>
              </a:rPr>
              <a:t>First Generation (Vygotsky):</a:t>
            </a:r>
            <a:r>
              <a:rPr lang="en-US" sz="1950" b="0" i="0" u="none" strike="noStrike" cap="none" dirty="0">
                <a:solidFill>
                  <a:srgbClr val="333333"/>
                </a:solidFill>
                <a:latin typeface="Roboto"/>
                <a:ea typeface="Roboto"/>
                <a:cs typeface="Roboto"/>
                <a:sym typeface="Roboto"/>
              </a:rPr>
              <a:t> </a:t>
            </a:r>
            <a:r>
              <a:rPr lang="en-US" sz="1500" b="0" i="0" u="none" strike="noStrike" cap="none" dirty="0">
                <a:solidFill>
                  <a:srgbClr val="333333"/>
                </a:solidFill>
                <a:latin typeface="Roboto"/>
                <a:ea typeface="Roboto"/>
                <a:cs typeface="Roboto"/>
                <a:sym typeface="Roboto"/>
              </a:rPr>
              <a:t>Focus on Mediated Action. The introduction of cultural tools mediating between the subject and object.</a:t>
            </a:r>
            <a:endParaRPr dirty="0"/>
          </a:p>
        </p:txBody>
      </p:sp>
      <p:sp>
        <p:nvSpPr>
          <p:cNvPr id="181" name="Google Shape;181;p19"/>
          <p:cNvSpPr txBox="1"/>
          <p:nvPr/>
        </p:nvSpPr>
        <p:spPr>
          <a:xfrm>
            <a:off x="571500" y="3085695"/>
            <a:ext cx="5286375" cy="121879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950" b="1" i="0" u="none" strike="noStrike" cap="none" dirty="0">
                <a:solidFill>
                  <a:srgbClr val="003B70"/>
                </a:solidFill>
                <a:latin typeface="Roboto"/>
                <a:ea typeface="Roboto"/>
                <a:cs typeface="Roboto"/>
                <a:sym typeface="Roboto"/>
              </a:rPr>
              <a:t>Second Generation (</a:t>
            </a:r>
            <a:r>
              <a:rPr lang="en-US" sz="1950" b="1" i="0" u="none" strike="noStrike" cap="none" dirty="0" err="1">
                <a:solidFill>
                  <a:srgbClr val="003B70"/>
                </a:solidFill>
                <a:latin typeface="Roboto"/>
                <a:ea typeface="Roboto"/>
                <a:cs typeface="Roboto"/>
                <a:sym typeface="Roboto"/>
              </a:rPr>
              <a:t>Engeström</a:t>
            </a:r>
            <a:r>
              <a:rPr lang="en-US" sz="1950" b="1" dirty="0">
                <a:solidFill>
                  <a:srgbClr val="003B70"/>
                </a:solidFill>
                <a:latin typeface="Roboto"/>
                <a:ea typeface="Roboto"/>
                <a:cs typeface="Roboto"/>
                <a:sym typeface="Roboto"/>
              </a:rPr>
              <a:t>)</a:t>
            </a:r>
            <a:r>
              <a:rPr lang="en-US" sz="1950" b="1" i="0" u="none" strike="noStrike" cap="none" dirty="0">
                <a:solidFill>
                  <a:srgbClr val="003B70"/>
                </a:solidFill>
                <a:latin typeface="Roboto"/>
                <a:ea typeface="Roboto"/>
                <a:cs typeface="Roboto"/>
                <a:sym typeface="Roboto"/>
              </a:rPr>
              <a:t>:</a:t>
            </a:r>
            <a:r>
              <a:rPr lang="en-US" sz="1950" b="0" i="0" u="none" strike="noStrike" cap="none" dirty="0">
                <a:solidFill>
                  <a:srgbClr val="333333"/>
                </a:solidFill>
                <a:latin typeface="Roboto"/>
                <a:ea typeface="Roboto"/>
                <a:cs typeface="Roboto"/>
                <a:sym typeface="Roboto"/>
              </a:rPr>
              <a:t> </a:t>
            </a:r>
            <a:r>
              <a:rPr lang="en-US" sz="1500" b="0" i="0" u="none" strike="noStrike" cap="none" dirty="0">
                <a:solidFill>
                  <a:srgbClr val="333333"/>
                </a:solidFill>
                <a:latin typeface="Roboto"/>
                <a:ea typeface="Roboto"/>
                <a:cs typeface="Roboto"/>
                <a:sym typeface="Roboto"/>
              </a:rPr>
              <a:t>Expands to the Expanded Activity System (</a:t>
            </a:r>
            <a:r>
              <a:rPr lang="en-US" sz="1500" b="0" i="0" u="none" strike="noStrike" cap="none" dirty="0" err="1">
                <a:solidFill>
                  <a:srgbClr val="333333"/>
                </a:solidFill>
                <a:latin typeface="Roboto"/>
                <a:ea typeface="Roboto"/>
                <a:cs typeface="Roboto"/>
                <a:sym typeface="Roboto"/>
              </a:rPr>
              <a:t>Engeström</a:t>
            </a:r>
            <a:r>
              <a:rPr lang="en-US" sz="1500" b="0" i="0" u="none" strike="noStrike" cap="none" dirty="0">
                <a:solidFill>
                  <a:srgbClr val="333333"/>
                </a:solidFill>
                <a:latin typeface="Roboto"/>
                <a:ea typeface="Roboto"/>
                <a:cs typeface="Roboto"/>
                <a:sym typeface="Roboto"/>
              </a:rPr>
              <a:t>, 1987). Activity → Action → Operation.</a:t>
            </a:r>
            <a:endParaRPr dirty="0"/>
          </a:p>
        </p:txBody>
      </p:sp>
      <p:sp>
        <p:nvSpPr>
          <p:cNvPr id="182" name="Google Shape;182;p19"/>
          <p:cNvSpPr txBox="1"/>
          <p:nvPr/>
        </p:nvSpPr>
        <p:spPr>
          <a:xfrm>
            <a:off x="571500" y="4409265"/>
            <a:ext cx="5286375" cy="609600"/>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333333"/>
                </a:solidFill>
                <a:latin typeface="Roboto"/>
                <a:ea typeface="Roboto"/>
                <a:cs typeface="Roboto"/>
                <a:sym typeface="Roboto"/>
              </a:rPr>
              <a:t>The </a:t>
            </a:r>
            <a:r>
              <a:rPr lang="en-US" sz="1500" b="1" i="0" u="none" strike="noStrike" cap="none" dirty="0">
                <a:solidFill>
                  <a:srgbClr val="003B70"/>
                </a:solidFill>
                <a:latin typeface="Roboto"/>
                <a:ea typeface="Roboto"/>
                <a:cs typeface="Roboto"/>
                <a:sym typeface="Roboto"/>
              </a:rPr>
              <a:t>Object</a:t>
            </a:r>
            <a:r>
              <a:rPr lang="en-US" sz="1500" b="0" i="0" u="none" strike="noStrike" cap="none" dirty="0">
                <a:solidFill>
                  <a:srgbClr val="333333"/>
                </a:solidFill>
                <a:latin typeface="Roboto"/>
                <a:ea typeface="Roboto"/>
                <a:cs typeface="Roboto"/>
                <a:sym typeface="Roboto"/>
              </a:rPr>
              <a:t> gives motive to the entire system, linking individual action inextricably to the broader social context.</a:t>
            </a:r>
            <a:endParaRPr dirty="0"/>
          </a:p>
        </p:txBody>
      </p:sp>
      <p:pic>
        <p:nvPicPr>
          <p:cNvPr id="183" name="Google Shape;183;p19" descr="image.png"/>
          <p:cNvPicPr preferRelativeResize="0"/>
          <p:nvPr/>
        </p:nvPicPr>
        <p:blipFill rotWithShape="1">
          <a:blip r:embed="rId5">
            <a:alphaModFix/>
          </a:blip>
          <a:srcRect/>
          <a:stretch/>
        </p:blipFill>
        <p:spPr>
          <a:xfrm>
            <a:off x="6391275" y="2298246"/>
            <a:ext cx="5229225" cy="3943350"/>
          </a:xfrm>
          <a:prstGeom prst="rect">
            <a:avLst/>
          </a:prstGeom>
          <a:noFill/>
          <a:ln>
            <a:noFill/>
          </a:ln>
        </p:spPr>
      </p:pic>
      <p:sp>
        <p:nvSpPr>
          <p:cNvPr id="184" name="Google Shape;184;p19"/>
          <p:cNvSpPr txBox="1"/>
          <p:nvPr/>
        </p:nvSpPr>
        <p:spPr>
          <a:xfrm>
            <a:off x="295275" y="925473"/>
            <a:ext cx="11601450" cy="495300"/>
          </a:xfrm>
          <a:prstGeom prst="rect">
            <a:avLst/>
          </a:prstGeom>
          <a:noFill/>
          <a:ln>
            <a:noFill/>
          </a:ln>
        </p:spPr>
        <p:txBody>
          <a:bodyPr spcFirstLastPara="1" wrap="square" lIns="0" tIns="0" rIns="0" bIns="0" anchor="t" anchorCtr="0">
            <a:spAutoFit/>
          </a:bodyPr>
          <a:lstStyle/>
          <a:p>
            <a:pPr lvl="0"/>
            <a:r>
              <a:rPr lang="en-US" sz="3150" b="1" dirty="0">
                <a:solidFill>
                  <a:srgbClr val="003B70"/>
                </a:solidFill>
                <a:latin typeface="Montserrat"/>
                <a:ea typeface="Montserrat"/>
                <a:cs typeface="Montserrat"/>
                <a:sym typeface="Montserrat"/>
              </a:rPr>
              <a:t>Overview of AT</a:t>
            </a:r>
            <a:r>
              <a:rPr lang="en-US" sz="3150" b="1" i="0" u="none" strike="noStrike" cap="none" dirty="0">
                <a:solidFill>
                  <a:srgbClr val="003B70"/>
                </a:solidFill>
                <a:latin typeface="Montserrat"/>
                <a:ea typeface="Montserrat"/>
                <a:cs typeface="Montserrat"/>
                <a:sym typeface="Montserrat"/>
              </a:rPr>
              <a:t>: 1st and 2nd generations</a:t>
            </a:r>
            <a:endParaRPr dirty="0"/>
          </a:p>
        </p:txBody>
      </p:sp>
      <p:sp>
        <p:nvSpPr>
          <p:cNvPr id="2" name="Slide Number Placeholder 1">
            <a:extLst>
              <a:ext uri="{FF2B5EF4-FFF2-40B4-BE49-F238E27FC236}">
                <a16:creationId xmlns:a16="http://schemas.microsoft.com/office/drawing/2014/main" id="{7864A1C6-17F2-1093-5A16-34BE0A70520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b="1" smtClean="0"/>
              <a:t>7</a:t>
            </a:fld>
            <a:endParaRPr lang="en-US" sz="2000" b="1" dirty="0"/>
          </a:p>
        </p:txBody>
      </p:sp>
      <p:sp>
        <p:nvSpPr>
          <p:cNvPr id="3" name="Google Shape;102;p14">
            <a:extLst>
              <a:ext uri="{FF2B5EF4-FFF2-40B4-BE49-F238E27FC236}">
                <a16:creationId xmlns:a16="http://schemas.microsoft.com/office/drawing/2014/main" id="{C02F69B4-17A5-9D4F-66D4-46336C247CF3}"/>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LITERATURE REVIEW</a:t>
            </a:r>
            <a:endParaRPr dirty="0"/>
          </a:p>
        </p:txBody>
      </p:sp>
      <p:sp>
        <p:nvSpPr>
          <p:cNvPr id="4" name="TextBox 3">
            <a:extLst>
              <a:ext uri="{FF2B5EF4-FFF2-40B4-BE49-F238E27FC236}">
                <a16:creationId xmlns:a16="http://schemas.microsoft.com/office/drawing/2014/main" id="{ED5DE6B9-D0E9-F91E-3F66-9B85C1B16D57}"/>
              </a:ext>
            </a:extLst>
          </p:cNvPr>
          <p:cNvSpPr txBox="1"/>
          <p:nvPr/>
        </p:nvSpPr>
        <p:spPr>
          <a:xfrm>
            <a:off x="7239000" y="1516709"/>
            <a:ext cx="3571875" cy="707886"/>
          </a:xfrm>
          <a:prstGeom prst="rect">
            <a:avLst/>
          </a:prstGeom>
          <a:noFill/>
          <a:ln>
            <a:noFill/>
          </a:ln>
        </p:spPr>
        <p:style>
          <a:lnRef idx="1">
            <a:schemeClr val="dk1"/>
          </a:lnRef>
          <a:fillRef idx="2">
            <a:schemeClr val="dk1"/>
          </a:fillRef>
          <a:effectRef idx="1">
            <a:schemeClr val="dk1"/>
          </a:effectRef>
          <a:fontRef idx="minor">
            <a:schemeClr val="dk1"/>
          </a:fontRef>
        </p:style>
        <p:txBody>
          <a:bodyPr wrap="square">
            <a:spAutoFit/>
          </a:bodyPr>
          <a:lstStyle/>
          <a:p>
            <a:pPr algn="ctr"/>
            <a:r>
              <a:rPr lang="en-US" sz="2000" b="0" i="0" u="none" strike="noStrike" dirty="0" err="1">
                <a:solidFill>
                  <a:srgbClr val="000000"/>
                </a:solidFill>
                <a:effectLst/>
                <a:latin typeface="Times New Roman" panose="02020603050405020304" pitchFamily="18" charset="0"/>
                <a:cs typeface="Times New Roman" panose="02020603050405020304" pitchFamily="18" charset="0"/>
              </a:rPr>
              <a:t>Engeström</a:t>
            </a:r>
            <a:r>
              <a:rPr lang="en-US" sz="2000" b="0" i="0" u="none" strike="noStrike" dirty="0">
                <a:solidFill>
                  <a:srgbClr val="000000"/>
                </a:solidFill>
                <a:effectLst/>
                <a:latin typeface="Times New Roman" panose="02020603050405020304" pitchFamily="18" charset="0"/>
                <a:cs typeface="Times New Roman" panose="02020603050405020304" pitchFamily="18" charset="0"/>
              </a:rPr>
              <a:t> (1987) Expanded Activity System</a:t>
            </a:r>
            <a:endParaRPr lang="en-VN" sz="2000" dirty="0">
              <a:latin typeface="Times New Roman" panose="02020603050405020304" pitchFamily="18" charset="0"/>
              <a:cs typeface="Times New Roman" panose="02020603050405020304" pitchFamily="18" charset="0"/>
            </a:endParaRPr>
          </a:p>
        </p:txBody>
      </p:sp>
      <p:sp>
        <p:nvSpPr>
          <p:cNvPr id="5" name="Google Shape;118;p15">
            <a:extLst>
              <a:ext uri="{FF2B5EF4-FFF2-40B4-BE49-F238E27FC236}">
                <a16:creationId xmlns:a16="http://schemas.microsoft.com/office/drawing/2014/main" id="{A0D81CC5-A53A-E64B-70DC-B513D4ACB6AA}"/>
              </a:ext>
            </a:extLst>
          </p:cNvPr>
          <p:cNvSpPr txBox="1"/>
          <p:nvPr/>
        </p:nvSpPr>
        <p:spPr>
          <a:xfrm>
            <a:off x="533400" y="5284827"/>
            <a:ext cx="5690507" cy="553998"/>
          </a:xfrm>
          <a:prstGeom prst="rect">
            <a:avLst/>
          </a:prstGeom>
          <a:noFill/>
          <a:ln>
            <a:noFill/>
          </a:ln>
        </p:spPr>
        <p:txBody>
          <a:bodyPr spcFirstLastPara="1" wrap="square" lIns="0" tIns="0" rIns="0" bIns="0" anchor="t" anchorCtr="0">
            <a:spAutoFit/>
          </a:bodyPr>
          <a:lstStyle/>
          <a:p>
            <a:pPr algn="ctr"/>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Human 1</a:t>
            </a:r>
            <a:r>
              <a:rPr lang="en-US" sz="1800" b="1" baseline="30000" dirty="0">
                <a:solidFill>
                  <a:schemeClr val="bg2">
                    <a:lumMod val="75000"/>
                  </a:schemeClr>
                </a:solidFill>
                <a:latin typeface="Roboto" panose="020B0604020202020204" charset="0"/>
                <a:ea typeface="Roboto" panose="020B0604020202020204" charset="0"/>
                <a:cs typeface="Times New Roman" panose="02020603050405020304" pitchFamily="18" charset="0"/>
              </a:rPr>
              <a:t>st</a:t>
            </a:r>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 and 2</a:t>
            </a:r>
            <a:r>
              <a:rPr lang="en-US" sz="1800" b="1" baseline="30000" dirty="0">
                <a:solidFill>
                  <a:schemeClr val="bg2">
                    <a:lumMod val="75000"/>
                  </a:schemeClr>
                </a:solidFill>
                <a:latin typeface="Roboto" panose="020B0604020202020204" charset="0"/>
                <a:ea typeface="Roboto" panose="020B0604020202020204" charset="0"/>
                <a:cs typeface="Times New Roman" panose="02020603050405020304" pitchFamily="18" charset="0"/>
              </a:rPr>
              <a:t>nd</a:t>
            </a:r>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 = individual action + Social context.</a:t>
            </a:r>
            <a:endParaRPr lang="en-VN" sz="1800" b="1" dirty="0">
              <a:latin typeface="Times New Roman" panose="02020603050405020304" pitchFamily="18" charset="0"/>
              <a:cs typeface="Times New Roman" panose="02020603050405020304" pitchFamily="18" charset="0"/>
            </a:endParaRPr>
          </a:p>
          <a:p>
            <a:endParaRPr lang="en-VN" sz="1800" b="1" dirty="0">
              <a:solidFill>
                <a:schemeClr val="bg2">
                  <a:lumMod val="75000"/>
                </a:schemeClr>
              </a:solidFill>
              <a:latin typeface="Roboto" panose="020B0604020202020204" charset="0"/>
              <a:ea typeface="Roboto" panose="020B060402020202020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barn(inVertical)">
                                      <p:cBhvr>
                                        <p:cTn id="7" dur="500"/>
                                        <p:tgtEl>
                                          <p:spTgt spid="18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1"/>
                                        </p:tgtEl>
                                        <p:attrNameLst>
                                          <p:attrName>style.visibility</p:attrName>
                                        </p:attrNameLst>
                                      </p:cBhvr>
                                      <p:to>
                                        <p:strVal val="visible"/>
                                      </p:to>
                                    </p:set>
                                    <p:animEffect transition="in" filter="barn(inVertical)">
                                      <p:cBhvr>
                                        <p:cTn id="12" dur="500"/>
                                        <p:tgtEl>
                                          <p:spTgt spid="18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2"/>
                                        </p:tgtEl>
                                        <p:attrNameLst>
                                          <p:attrName>style.visibility</p:attrName>
                                        </p:attrNameLst>
                                      </p:cBhvr>
                                      <p:to>
                                        <p:strVal val="visible"/>
                                      </p:to>
                                    </p:set>
                                    <p:animEffect transition="in" filter="barn(inVertical)">
                                      <p:cBhvr>
                                        <p:cTn id="15" dur="500"/>
                                        <p:tgtEl>
                                          <p:spTgt spid="18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p:bldP spid="181" grpId="0"/>
      <p:bldP spid="18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Shape 189"/>
        <p:cNvGrpSpPr/>
        <p:nvPr/>
      </p:nvGrpSpPr>
      <p:grpSpPr>
        <a:xfrm>
          <a:off x="0" y="0"/>
          <a:ext cx="0" cy="0"/>
          <a:chOff x="0" y="0"/>
          <a:chExt cx="0" cy="0"/>
        </a:xfrm>
      </p:grpSpPr>
      <p:pic>
        <p:nvPicPr>
          <p:cNvPr id="190" name="Google Shape;190;p20"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 name="Slide Number Placeholder 1">
            <a:extLst>
              <a:ext uri="{FF2B5EF4-FFF2-40B4-BE49-F238E27FC236}">
                <a16:creationId xmlns:a16="http://schemas.microsoft.com/office/drawing/2014/main" id="{93480449-9797-DF19-EBFF-9D7B25A527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smtClean="0"/>
              <a:t>8</a:t>
            </a:fld>
            <a:endParaRPr lang="en-US" sz="2000" dirty="0"/>
          </a:p>
        </p:txBody>
      </p:sp>
      <p:sp>
        <p:nvSpPr>
          <p:cNvPr id="3" name="Google Shape;102;p14">
            <a:extLst>
              <a:ext uri="{FF2B5EF4-FFF2-40B4-BE49-F238E27FC236}">
                <a16:creationId xmlns:a16="http://schemas.microsoft.com/office/drawing/2014/main" id="{55CFD69B-F39E-D912-966A-92F6662C882F}"/>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LITERATURE REVIEW</a:t>
            </a:r>
            <a:endParaRPr dirty="0"/>
          </a:p>
        </p:txBody>
      </p:sp>
      <p:sp>
        <p:nvSpPr>
          <p:cNvPr id="4" name="Google Shape;184;p19">
            <a:extLst>
              <a:ext uri="{FF2B5EF4-FFF2-40B4-BE49-F238E27FC236}">
                <a16:creationId xmlns:a16="http://schemas.microsoft.com/office/drawing/2014/main" id="{10EE60BE-6D89-39DE-6889-6E0522F7D0F9}"/>
              </a:ext>
            </a:extLst>
          </p:cNvPr>
          <p:cNvSpPr txBox="1"/>
          <p:nvPr/>
        </p:nvSpPr>
        <p:spPr>
          <a:xfrm>
            <a:off x="417739" y="932514"/>
            <a:ext cx="11601450"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dirty="0">
                <a:solidFill>
                  <a:srgbClr val="003B70"/>
                </a:solidFill>
                <a:latin typeface="Montserrat"/>
                <a:ea typeface="Montserrat"/>
                <a:cs typeface="Montserrat"/>
                <a:sym typeface="Montserrat"/>
              </a:rPr>
              <a:t>Overview of AT</a:t>
            </a:r>
            <a:r>
              <a:rPr lang="en-US" sz="3150" b="1" i="0" u="none" strike="noStrike" cap="none" dirty="0">
                <a:solidFill>
                  <a:srgbClr val="003B70"/>
                </a:solidFill>
                <a:latin typeface="Montserrat"/>
                <a:ea typeface="Montserrat"/>
                <a:cs typeface="Montserrat"/>
                <a:sym typeface="Montserrat"/>
              </a:rPr>
              <a:t>: </a:t>
            </a:r>
            <a:r>
              <a:rPr lang="en-US" sz="3150" b="1" dirty="0">
                <a:solidFill>
                  <a:srgbClr val="003B70"/>
                </a:solidFill>
                <a:latin typeface="Montserrat"/>
                <a:ea typeface="Montserrat"/>
                <a:cs typeface="Montserrat"/>
                <a:sym typeface="Montserrat"/>
              </a:rPr>
              <a:t>3rd</a:t>
            </a:r>
            <a:r>
              <a:rPr lang="en-US" sz="3150" b="1" i="0" u="none" strike="noStrike" cap="none" dirty="0">
                <a:solidFill>
                  <a:srgbClr val="003B70"/>
                </a:solidFill>
                <a:latin typeface="Montserrat"/>
                <a:ea typeface="Montserrat"/>
                <a:cs typeface="Montserrat"/>
                <a:sym typeface="Montserrat"/>
              </a:rPr>
              <a:t> generations</a:t>
            </a:r>
            <a:endParaRPr dirty="0"/>
          </a:p>
        </p:txBody>
      </p:sp>
      <p:pic>
        <p:nvPicPr>
          <p:cNvPr id="6" name="Picture 5">
            <a:extLst>
              <a:ext uri="{FF2B5EF4-FFF2-40B4-BE49-F238E27FC236}">
                <a16:creationId xmlns:a16="http://schemas.microsoft.com/office/drawing/2014/main" id="{75598081-969C-8999-624C-FBAD819E80C7}"/>
              </a:ext>
            </a:extLst>
          </p:cNvPr>
          <p:cNvPicPr>
            <a:picLocks noChangeAspect="1"/>
          </p:cNvPicPr>
          <p:nvPr/>
        </p:nvPicPr>
        <p:blipFill>
          <a:blip r:embed="rId4"/>
          <a:stretch>
            <a:fillRect/>
          </a:stretch>
        </p:blipFill>
        <p:spPr>
          <a:xfrm>
            <a:off x="1949450" y="1618841"/>
            <a:ext cx="7772400" cy="3811345"/>
          </a:xfrm>
          <a:prstGeom prst="rect">
            <a:avLst/>
          </a:prstGeom>
        </p:spPr>
      </p:pic>
      <p:sp>
        <p:nvSpPr>
          <p:cNvPr id="7" name="Google Shape;118;p15">
            <a:extLst>
              <a:ext uri="{FF2B5EF4-FFF2-40B4-BE49-F238E27FC236}">
                <a16:creationId xmlns:a16="http://schemas.microsoft.com/office/drawing/2014/main" id="{E3B88DD3-4D6E-7588-3B09-BB4149B893AB}"/>
              </a:ext>
            </a:extLst>
          </p:cNvPr>
          <p:cNvSpPr txBox="1"/>
          <p:nvPr/>
        </p:nvSpPr>
        <p:spPr>
          <a:xfrm>
            <a:off x="533400" y="5616268"/>
            <a:ext cx="11370129" cy="553998"/>
          </a:xfrm>
          <a:prstGeom prst="rect">
            <a:avLst/>
          </a:prstGeom>
          <a:noFill/>
          <a:ln>
            <a:noFill/>
          </a:ln>
        </p:spPr>
        <p:txBody>
          <a:bodyPr spcFirstLastPara="1" wrap="square" lIns="0" tIns="0" rIns="0" bIns="0" anchor="t" anchorCtr="0">
            <a:spAutoFit/>
          </a:bodyPr>
          <a:lstStyle/>
          <a:p>
            <a:pPr algn="ctr"/>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Human Teachers enact curriculum through continuous adaption, negotiation, and transformation rather than simple implementation. </a:t>
            </a:r>
            <a:r>
              <a:rPr lang="en-US" sz="1800" b="1" dirty="0">
                <a:latin typeface="Times New Roman" panose="02020603050405020304" pitchFamily="18" charset="0"/>
                <a:cs typeface="Times New Roman" panose="02020603050405020304" pitchFamily="18" charset="0"/>
              </a:rPr>
              <a:t> </a:t>
            </a:r>
            <a:endParaRPr lang="en-VN" sz="18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a:extLst>
            <a:ext uri="{FF2B5EF4-FFF2-40B4-BE49-F238E27FC236}">
              <a16:creationId xmlns:a16="http://schemas.microsoft.com/office/drawing/2014/main" id="{AD25000F-D78D-1025-07EF-B00E3EEADBC2}"/>
            </a:ext>
          </a:extLst>
        </p:cNvPr>
        <p:cNvGrpSpPr/>
        <p:nvPr/>
      </p:nvGrpSpPr>
      <p:grpSpPr>
        <a:xfrm>
          <a:off x="0" y="0"/>
          <a:ext cx="0" cy="0"/>
          <a:chOff x="0" y="0"/>
          <a:chExt cx="0" cy="0"/>
        </a:xfrm>
      </p:grpSpPr>
      <p:pic>
        <p:nvPicPr>
          <p:cNvPr id="190" name="Google Shape;190;p20" descr="image.png">
            <a:extLst>
              <a:ext uri="{FF2B5EF4-FFF2-40B4-BE49-F238E27FC236}">
                <a16:creationId xmlns:a16="http://schemas.microsoft.com/office/drawing/2014/main" id="{837381CD-A834-8308-2CE2-DDE29C2FA026}"/>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 name="Slide Number Placeholder 1">
            <a:extLst>
              <a:ext uri="{FF2B5EF4-FFF2-40B4-BE49-F238E27FC236}">
                <a16:creationId xmlns:a16="http://schemas.microsoft.com/office/drawing/2014/main" id="{4B6A019D-4EF8-EDEC-A4FC-A707A9DCAD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z="2000" smtClean="0"/>
              <a:t>9</a:t>
            </a:fld>
            <a:endParaRPr lang="en-US" sz="2000" dirty="0"/>
          </a:p>
        </p:txBody>
      </p:sp>
      <p:sp>
        <p:nvSpPr>
          <p:cNvPr id="3" name="Google Shape;102;p14">
            <a:extLst>
              <a:ext uri="{FF2B5EF4-FFF2-40B4-BE49-F238E27FC236}">
                <a16:creationId xmlns:a16="http://schemas.microsoft.com/office/drawing/2014/main" id="{855EFE1E-D903-3C86-0076-7042FE4EF805}"/>
              </a:ext>
            </a:extLst>
          </p:cNvPr>
          <p:cNvSpPr txBox="1"/>
          <p:nvPr/>
        </p:nvSpPr>
        <p:spPr>
          <a:xfrm>
            <a:off x="0" y="183499"/>
            <a:ext cx="12192000" cy="495300"/>
          </a:xfrm>
          <a:prstGeom prst="rect">
            <a:avLst/>
          </a:prstGeom>
          <a:ln/>
        </p:spPr>
        <p:style>
          <a:lnRef idx="1">
            <a:schemeClr val="accent4"/>
          </a:lnRef>
          <a:fillRef idx="2">
            <a:schemeClr val="accent4"/>
          </a:fillRef>
          <a:effectRef idx="1">
            <a:schemeClr val="accent4"/>
          </a:effectRef>
          <a:fontRef idx="minor">
            <a:schemeClr val="dk1"/>
          </a:fontRef>
        </p:style>
        <p:txBody>
          <a:bodyPr spcFirstLastPara="1" wrap="square" lIns="0" tIns="0" rIns="0" bIns="0" anchor="t" anchorCtr="0">
            <a:spAutoFit/>
          </a:bodyPr>
          <a:lstStyle/>
          <a:p>
            <a:pPr marL="0" marR="0" lvl="0" indent="0" algn="ctr" rtl="0">
              <a:spcBef>
                <a:spcPts val="0"/>
              </a:spcBef>
              <a:spcAft>
                <a:spcPts val="0"/>
              </a:spcAft>
              <a:buNone/>
            </a:pPr>
            <a:r>
              <a:rPr lang="en-US" sz="3150" b="1" i="0" u="none" strike="noStrike" cap="none" dirty="0">
                <a:solidFill>
                  <a:srgbClr val="003B70"/>
                </a:solidFill>
                <a:latin typeface="Montserrat"/>
                <a:ea typeface="Montserrat"/>
                <a:cs typeface="Montserrat"/>
                <a:sym typeface="Montserrat"/>
              </a:rPr>
              <a:t>LITERATURE REVIEW</a:t>
            </a:r>
            <a:endParaRPr dirty="0"/>
          </a:p>
        </p:txBody>
      </p:sp>
      <p:sp>
        <p:nvSpPr>
          <p:cNvPr id="4" name="Google Shape;184;p19">
            <a:extLst>
              <a:ext uri="{FF2B5EF4-FFF2-40B4-BE49-F238E27FC236}">
                <a16:creationId xmlns:a16="http://schemas.microsoft.com/office/drawing/2014/main" id="{A3BD1970-43C8-5357-8957-BFAFBE93CEA7}"/>
              </a:ext>
            </a:extLst>
          </p:cNvPr>
          <p:cNvSpPr txBox="1"/>
          <p:nvPr/>
        </p:nvSpPr>
        <p:spPr>
          <a:xfrm>
            <a:off x="295275" y="862298"/>
            <a:ext cx="11601450" cy="915635"/>
          </a:xfrm>
          <a:prstGeom prst="rect">
            <a:avLst/>
          </a:prstGeom>
          <a:noFill/>
          <a:ln>
            <a:noFill/>
          </a:ln>
        </p:spPr>
        <p:txBody>
          <a:bodyPr spcFirstLastPara="1" wrap="square" lIns="0" tIns="0" rIns="0" bIns="0" anchor="t" anchorCtr="0">
            <a:spAutoFit/>
          </a:bodyPr>
          <a:lstStyle/>
          <a:p>
            <a:r>
              <a:rPr lang="en-US" sz="3150" b="1" dirty="0">
                <a:solidFill>
                  <a:srgbClr val="003B70"/>
                </a:solidFill>
                <a:latin typeface="Montserrat"/>
                <a:ea typeface="Montserrat"/>
                <a:cs typeface="Montserrat"/>
                <a:sym typeface="Montserrat"/>
              </a:rPr>
              <a:t>Applying AT to teachers enactments’ of CBETC </a:t>
            </a:r>
            <a:r>
              <a:rPr lang="en-US" sz="2800" b="1" i="1" dirty="0">
                <a:solidFill>
                  <a:srgbClr val="003B70"/>
                </a:solidFill>
                <a:latin typeface="Montserrat"/>
                <a:ea typeface="Montserrat"/>
                <a:cs typeface="Montserrat"/>
                <a:sym typeface="Montserrat"/>
              </a:rPr>
              <a:t>Conceptualizing CBETC enactment as an activity system</a:t>
            </a:r>
            <a:endParaRPr lang="en-VN" sz="2800" i="1"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Google Shape;118;p15">
            <a:extLst>
              <a:ext uri="{FF2B5EF4-FFF2-40B4-BE49-F238E27FC236}">
                <a16:creationId xmlns:a16="http://schemas.microsoft.com/office/drawing/2014/main" id="{0F98764A-C329-6216-8040-9A9A5836D213}"/>
              </a:ext>
            </a:extLst>
          </p:cNvPr>
          <p:cNvSpPr txBox="1"/>
          <p:nvPr/>
        </p:nvSpPr>
        <p:spPr>
          <a:xfrm>
            <a:off x="526596" y="5942826"/>
            <a:ext cx="11370129" cy="276999"/>
          </a:xfrm>
          <a:prstGeom prst="rect">
            <a:avLst/>
          </a:prstGeom>
          <a:noFill/>
          <a:ln>
            <a:noFill/>
          </a:ln>
        </p:spPr>
        <p:txBody>
          <a:bodyPr spcFirstLastPara="1" wrap="square" lIns="0" tIns="0" rIns="0" bIns="0" anchor="t" anchorCtr="0">
            <a:spAutoFit/>
          </a:bodyPr>
          <a:lstStyle/>
          <a:p>
            <a:pPr algn="ctr"/>
            <a:r>
              <a:rPr lang="en-US" sz="1800" b="1" dirty="0">
                <a:solidFill>
                  <a:schemeClr val="bg2">
                    <a:lumMod val="75000"/>
                  </a:schemeClr>
                </a:solidFill>
                <a:latin typeface="Roboto" panose="020B0604020202020204" charset="0"/>
                <a:ea typeface="Roboto" panose="020B0604020202020204" charset="0"/>
                <a:cs typeface="Times New Roman" panose="02020603050405020304" pitchFamily="18" charset="0"/>
              </a:rPr>
              <a:t>Human CBETC enactment is shaped by the interaction of individual, social, and institutional factors. </a:t>
            </a:r>
            <a:endParaRPr lang="en-VN" sz="18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4ECDE77-CBEB-FFA9-0FFC-F5FB2E387836}"/>
              </a:ext>
            </a:extLst>
          </p:cNvPr>
          <p:cNvPicPr>
            <a:picLocks noChangeAspect="1"/>
          </p:cNvPicPr>
          <p:nvPr/>
        </p:nvPicPr>
        <p:blipFill>
          <a:blip r:embed="rId4"/>
          <a:stretch>
            <a:fillRect/>
          </a:stretch>
        </p:blipFill>
        <p:spPr>
          <a:xfrm>
            <a:off x="1477735" y="1800947"/>
            <a:ext cx="9467850" cy="4040798"/>
          </a:xfrm>
          <a:prstGeom prst="rect">
            <a:avLst/>
          </a:prstGeom>
        </p:spPr>
      </p:pic>
    </p:spTree>
    <p:extLst>
      <p:ext uri="{BB962C8B-B14F-4D97-AF65-F5344CB8AC3E}">
        <p14:creationId xmlns:p14="http://schemas.microsoft.com/office/powerpoint/2010/main" val="126934569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888</TotalTime>
  <Words>4815</Words>
  <Application>Microsoft Macintosh PowerPoint</Application>
  <PresentationFormat>Widescreen</PresentationFormat>
  <Paragraphs>267</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Calibri</vt:lpstr>
      <vt:lpstr>Roboto</vt:lpstr>
      <vt:lpstr>Montserrat</vt:lpstr>
      <vt:lpstr>-webkit-standard</vt:lpstr>
      <vt:lpstr>Arial</vt:lpstr>
      <vt:lpstr>Times New Roman</vt:lpstr>
      <vt:lpstr>Apple Chancery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2handland</cp:lastModifiedBy>
  <cp:revision>116</cp:revision>
  <dcterms:modified xsi:type="dcterms:W3CDTF">2026-07-28T13:38:16Z</dcterms:modified>
</cp:coreProperties>
</file>