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10287000" cx="18288000"/>
  <p:notesSz cx="6858000" cy="9144000"/>
  <p:embeddedFontLst>
    <p:embeddedFont>
      <p:font typeface="Montserrat"/>
      <p:bold r:id="rId32"/>
      <p:boldItalic r:id="rId33"/>
    </p:embeddedFont>
    <p:embeddedFont>
      <p:font typeface="Poppins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8" roundtripDataSignature="AMtx7mieEev0XdQAnx6un/NTNFTjDjaQ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38F19BE-6E49-45CB-B259-32D081D431B3}">
  <a:tblStyle styleId="{738F19BE-6E49-45CB-B259-32D081D431B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Montserrat-boldItalic.fntdata"/><Relationship Id="rId10" Type="http://schemas.openxmlformats.org/officeDocument/2006/relationships/slide" Target="slides/slide4.xml"/><Relationship Id="rId32" Type="http://schemas.openxmlformats.org/officeDocument/2006/relationships/font" Target="fonts/Montserrat-bold.fntdata"/><Relationship Id="rId13" Type="http://schemas.openxmlformats.org/officeDocument/2006/relationships/slide" Target="slides/slide7.xml"/><Relationship Id="rId35" Type="http://schemas.openxmlformats.org/officeDocument/2006/relationships/font" Target="fonts/Poppins-bold.fntdata"/><Relationship Id="rId12" Type="http://schemas.openxmlformats.org/officeDocument/2006/relationships/slide" Target="slides/slide6.xml"/><Relationship Id="rId34" Type="http://schemas.openxmlformats.org/officeDocument/2006/relationships/font" Target="fonts/Poppins-regular.fntdata"/><Relationship Id="rId15" Type="http://schemas.openxmlformats.org/officeDocument/2006/relationships/slide" Target="slides/slide9.xml"/><Relationship Id="rId37" Type="http://schemas.openxmlformats.org/officeDocument/2006/relationships/font" Target="fonts/Poppins-boldItalic.fntdata"/><Relationship Id="rId14" Type="http://schemas.openxmlformats.org/officeDocument/2006/relationships/slide" Target="slides/slide8.xml"/><Relationship Id="rId36" Type="http://schemas.openxmlformats.org/officeDocument/2006/relationships/font" Target="fonts/Poppins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customschemas.google.com/relationships/presentationmetadata" Target="meta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3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3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15" name="Google Shape;315;p23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6" name="Google Shape;316;p2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=&gt;  Conclusion: ChatGPT serves as an effective supplementary tool to enhance coherence and cohesion in academic writing, promoting more autonomous yet critically aware learners.</a:t>
            </a:r>
            <a:endParaRPr/>
          </a:p>
        </p:txBody>
      </p:sp>
      <p:sp>
        <p:nvSpPr>
          <p:cNvPr id="317" name="Google Shape;317;p23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3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2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3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3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3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3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71000">
              <a:srgbClr val="205867"/>
            </a:gs>
            <a:gs pos="100000">
              <a:srgbClr val="205867"/>
            </a:gs>
          </a:gsLst>
          <a:lin ang="5400000" scaled="0"/>
        </a:gra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89" name="Google Shape;89;p1"/>
          <p:cNvSpPr txBox="1"/>
          <p:nvPr/>
        </p:nvSpPr>
        <p:spPr>
          <a:xfrm>
            <a:off x="990600" y="1122570"/>
            <a:ext cx="16524511" cy="48994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012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00" u="none" cap="none" strike="noStrike">
                <a:solidFill>
                  <a:srgbClr val="C3D69B"/>
                </a:solidFill>
                <a:latin typeface="Montserrat"/>
                <a:ea typeface="Montserrat"/>
                <a:cs typeface="Montserrat"/>
                <a:sym typeface="Montserrat"/>
              </a:rPr>
              <a:t>Enhancing Coherence and Cohesion in IELTS Writing through Generative AI Feedback: An Exploratory Study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2133600" y="6238875"/>
            <a:ext cx="12198985" cy="1649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5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Author’s name: HOANG NGOC QUYNH NHU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5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TRAN SI NGUYEN SA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990600" y="8105427"/>
            <a:ext cx="15845790" cy="740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5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Author’s affiliation: Industrial University of Ho Chi Minh city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84" name="Google Shape;184;p10"/>
          <p:cNvSpPr txBox="1"/>
          <p:nvPr/>
        </p:nvSpPr>
        <p:spPr>
          <a:xfrm>
            <a:off x="3810000" y="-135658"/>
            <a:ext cx="13701157" cy="130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0" u="none" cap="none" strike="noStrike">
                <a:solidFill>
                  <a:srgbClr val="4BACC6"/>
                </a:solidFill>
                <a:latin typeface="Montserrat"/>
                <a:ea typeface="Montserrat"/>
                <a:cs typeface="Montserrat"/>
                <a:sym typeface="Montserrat"/>
              </a:rPr>
              <a:t>2. Literature review</a:t>
            </a:r>
            <a:endParaRPr/>
          </a:p>
        </p:txBody>
      </p:sp>
      <p:sp>
        <p:nvSpPr>
          <p:cNvPr id="185" name="Google Shape;185;p10"/>
          <p:cNvSpPr txBox="1"/>
          <p:nvPr/>
        </p:nvSpPr>
        <p:spPr>
          <a:xfrm>
            <a:off x="609600" y="1171575"/>
            <a:ext cx="17119500" cy="9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79646"/>
                </a:solidFill>
                <a:latin typeface="Poppins"/>
                <a:ea typeface="Poppins"/>
                <a:cs typeface="Poppins"/>
                <a:sym typeface="Poppins"/>
              </a:rPr>
              <a:t>Learner Challenges &amp; Pedagogical Interventions</a:t>
            </a:r>
            <a:endParaRPr/>
          </a:p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/>
              <a:buChar char="•"/>
            </a:pPr>
            <a:r>
              <a:rPr b="0" i="0" lang="en-US" sz="3600" u="sng" cap="none" strike="noStrike">
                <a:solidFill>
                  <a:srgbClr val="FFFF00"/>
                </a:solidFill>
                <a:latin typeface="Poppins"/>
                <a:ea typeface="Poppins"/>
                <a:cs typeface="Poppins"/>
                <a:sym typeface="Poppins"/>
              </a:rPr>
              <a:t>Instructional Efforts:</a:t>
            </a:r>
            <a:endParaRPr/>
          </a:p>
          <a:p>
            <a:pPr indent="-457200" lvl="0" marL="4572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oppins"/>
              <a:buChar char="-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Explicit instruction improves cohesion/coherence (Behbahani et al., 2018; Benshams et al., 2023)</a:t>
            </a:r>
            <a:endParaRPr/>
          </a:p>
          <a:p>
            <a:pPr indent="-457200" lvl="0" marL="4572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oppins"/>
              <a:buChar char="-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Theme–Rheme approach supports logical flow (Saeed et al., 2021)</a:t>
            </a:r>
            <a:endParaRPr/>
          </a:p>
          <a:p>
            <a:pPr indent="-457200" lvl="0" marL="4572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oppins"/>
              <a:buChar char="-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Constructive feedback boosts text cohesion but time constraints limit teachers (Thi et al., 2023)</a:t>
            </a:r>
            <a:endParaRPr/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🟩 Alternative supports: AWE tools &amp; peer feedback (Chen &amp; Cui, 2022; Anindita, 2024) – </a:t>
            </a:r>
            <a:r>
              <a:rPr b="0" i="0" lang="en-US" sz="3600" u="none" cap="none" strike="noStrike">
                <a:solidFill>
                  <a:srgbClr val="FFFF00"/>
                </a:solidFill>
                <a:latin typeface="Poppins"/>
                <a:ea typeface="Poppins"/>
                <a:cs typeface="Poppins"/>
                <a:sym typeface="Poppins"/>
              </a:rPr>
              <a:t>but feedback often too general </a:t>
            </a: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(Termjai, 2024; Sun, 2023).</a:t>
            </a:r>
            <a:endParaRPr/>
          </a:p>
        </p:txBody>
      </p:sp>
      <p:sp>
        <p:nvSpPr>
          <p:cNvPr id="186" name="Google Shape;186;p10"/>
          <p:cNvSpPr/>
          <p:nvPr/>
        </p:nvSpPr>
        <p:spPr>
          <a:xfrm>
            <a:off x="-1219200" y="9128795"/>
            <a:ext cx="8081941" cy="1777892"/>
          </a:xfrm>
          <a:custGeom>
            <a:rect b="b" l="l" r="r" t="t"/>
            <a:pathLst>
              <a:path extrusionOk="0" h="1777892" w="8081941">
                <a:moveTo>
                  <a:pt x="0" y="0"/>
                </a:moveTo>
                <a:lnTo>
                  <a:pt x="8081941" y="0"/>
                </a:lnTo>
                <a:lnTo>
                  <a:pt x="8081941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92" name="Google Shape;192;p11"/>
          <p:cNvSpPr txBox="1"/>
          <p:nvPr/>
        </p:nvSpPr>
        <p:spPr>
          <a:xfrm>
            <a:off x="4028055" y="-7099"/>
            <a:ext cx="13701157" cy="130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0" u="none" cap="none" strike="noStrike">
                <a:solidFill>
                  <a:srgbClr val="4BACC6"/>
                </a:solidFill>
                <a:latin typeface="Montserrat"/>
                <a:ea typeface="Montserrat"/>
                <a:cs typeface="Montserrat"/>
                <a:sym typeface="Montserrat"/>
              </a:rPr>
              <a:t>2. Literature review</a:t>
            </a:r>
            <a:endParaRPr/>
          </a:p>
        </p:txBody>
      </p:sp>
      <p:sp>
        <p:nvSpPr>
          <p:cNvPr id="193" name="Google Shape;193;p11"/>
          <p:cNvSpPr txBox="1"/>
          <p:nvPr/>
        </p:nvSpPr>
        <p:spPr>
          <a:xfrm>
            <a:off x="609600" y="1171575"/>
            <a:ext cx="17119600" cy="7432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79646"/>
                </a:solidFill>
                <a:latin typeface="Poppins"/>
                <a:ea typeface="Poppins"/>
                <a:cs typeface="Poppins"/>
                <a:sym typeface="Poppins"/>
              </a:rPr>
              <a:t>ChatGPT as a New Support Tool</a:t>
            </a:r>
            <a:endParaRPr/>
          </a:p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Provides personalized, context-aware feedback and promotes logical flow (Kohnke, Moorhouse &amp; Zou, 2023; Ismail, 2023; Giray, 2024; Sekewael &amp; Anaktototy, 2024)</a:t>
            </a:r>
            <a:endParaRPr/>
          </a:p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Enables real-time revision → improved coherence and cohesion</a:t>
            </a:r>
            <a:endParaRPr/>
          </a:p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79646"/>
                </a:solidFill>
                <a:latin typeface="Poppins"/>
                <a:ea typeface="Poppins"/>
                <a:cs typeface="Poppins"/>
                <a:sym typeface="Poppins"/>
              </a:rPr>
              <a:t>Research Gap</a:t>
            </a:r>
            <a:endParaRPr/>
          </a:p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Prior studies focus on surface-level features (grammar, vocabulary)</a:t>
            </a:r>
            <a:endParaRPr/>
          </a:p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Limited research on AI feedback at discourse level (cohesion &amp; coherence)</a:t>
            </a:r>
            <a:endParaRPr/>
          </a:p>
        </p:txBody>
      </p:sp>
      <p:sp>
        <p:nvSpPr>
          <p:cNvPr id="194" name="Google Shape;194;p11"/>
          <p:cNvSpPr/>
          <p:nvPr/>
        </p:nvSpPr>
        <p:spPr>
          <a:xfrm>
            <a:off x="11844020" y="9128795"/>
            <a:ext cx="8081941" cy="1777892"/>
          </a:xfrm>
          <a:custGeom>
            <a:rect b="b" l="l" r="r" t="t"/>
            <a:pathLst>
              <a:path extrusionOk="0" h="1777892" w="8081941">
                <a:moveTo>
                  <a:pt x="0" y="0"/>
                </a:moveTo>
                <a:lnTo>
                  <a:pt x="8081941" y="0"/>
                </a:lnTo>
                <a:lnTo>
                  <a:pt x="8081941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00" name="Google Shape;200;p12"/>
          <p:cNvSpPr/>
          <p:nvPr/>
        </p:nvSpPr>
        <p:spPr>
          <a:xfrm>
            <a:off x="921023" y="3304832"/>
            <a:ext cx="15480927" cy="1747521"/>
          </a:xfrm>
          <a:custGeom>
            <a:rect b="b" l="l" r="r" t="t"/>
            <a:pathLst>
              <a:path extrusionOk="0" h="1747521" w="15480927">
                <a:moveTo>
                  <a:pt x="0" y="0"/>
                </a:moveTo>
                <a:lnTo>
                  <a:pt x="15480927" y="0"/>
                </a:lnTo>
                <a:lnTo>
                  <a:pt x="15480927" y="1747521"/>
                </a:lnTo>
                <a:lnTo>
                  <a:pt x="0" y="17475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12"/>
          <p:cNvSpPr/>
          <p:nvPr/>
        </p:nvSpPr>
        <p:spPr>
          <a:xfrm>
            <a:off x="921023" y="5380406"/>
            <a:ext cx="15480927" cy="1747521"/>
          </a:xfrm>
          <a:custGeom>
            <a:rect b="b" l="l" r="r" t="t"/>
            <a:pathLst>
              <a:path extrusionOk="0" h="1747521" w="15480927">
                <a:moveTo>
                  <a:pt x="0" y="0"/>
                </a:moveTo>
                <a:lnTo>
                  <a:pt x="15480927" y="0"/>
                </a:lnTo>
                <a:lnTo>
                  <a:pt x="15480927" y="1747521"/>
                </a:lnTo>
                <a:lnTo>
                  <a:pt x="0" y="17475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12"/>
          <p:cNvSpPr/>
          <p:nvPr/>
        </p:nvSpPr>
        <p:spPr>
          <a:xfrm>
            <a:off x="1085576" y="7226455"/>
            <a:ext cx="15480927" cy="1747521"/>
          </a:xfrm>
          <a:custGeom>
            <a:rect b="b" l="l" r="r" t="t"/>
            <a:pathLst>
              <a:path extrusionOk="0" h="1747521" w="15480927">
                <a:moveTo>
                  <a:pt x="0" y="0"/>
                </a:moveTo>
                <a:lnTo>
                  <a:pt x="15480927" y="0"/>
                </a:lnTo>
                <a:lnTo>
                  <a:pt x="15480927" y="1747521"/>
                </a:lnTo>
                <a:lnTo>
                  <a:pt x="0" y="17475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3" name="Google Shape;203;p12"/>
          <p:cNvSpPr txBox="1"/>
          <p:nvPr/>
        </p:nvSpPr>
        <p:spPr>
          <a:xfrm>
            <a:off x="805929" y="1853886"/>
            <a:ext cx="15236138" cy="10244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41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3. Methodology</a:t>
            </a:r>
            <a:endParaRPr/>
          </a:p>
        </p:txBody>
      </p:sp>
      <p:sp>
        <p:nvSpPr>
          <p:cNvPr id="204" name="Google Shape;204;p12"/>
          <p:cNvSpPr txBox="1"/>
          <p:nvPr/>
        </p:nvSpPr>
        <p:spPr>
          <a:xfrm>
            <a:off x="3505200" y="3615198"/>
            <a:ext cx="14233882" cy="9906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Participants, setting, and teaching context</a:t>
            </a:r>
            <a:endParaRPr/>
          </a:p>
        </p:txBody>
      </p:sp>
      <p:sp>
        <p:nvSpPr>
          <p:cNvPr id="205" name="Google Shape;205;p12"/>
          <p:cNvSpPr txBox="1"/>
          <p:nvPr/>
        </p:nvSpPr>
        <p:spPr>
          <a:xfrm>
            <a:off x="3698518" y="5639784"/>
            <a:ext cx="13643059" cy="9906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Tools, materials, and intervention design.</a:t>
            </a:r>
            <a:endParaRPr/>
          </a:p>
        </p:txBody>
      </p:sp>
      <p:sp>
        <p:nvSpPr>
          <p:cNvPr id="206" name="Google Shape;206;p12"/>
          <p:cNvSpPr txBox="1"/>
          <p:nvPr/>
        </p:nvSpPr>
        <p:spPr>
          <a:xfrm>
            <a:off x="3810000" y="7576582"/>
            <a:ext cx="12957259" cy="830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Data collection methods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graphicFrame>
        <p:nvGraphicFramePr>
          <p:cNvPr id="212" name="Google Shape;212;p13"/>
          <p:cNvGraphicFramePr/>
          <p:nvPr/>
        </p:nvGraphicFramePr>
        <p:xfrm>
          <a:off x="1371600" y="362884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{738F19BE-6E49-45CB-B259-32D081D431B3}</a:tableStyleId>
              </a:tblPr>
              <a:tblGrid>
                <a:gridCol w="2563700"/>
                <a:gridCol w="12106750"/>
              </a:tblGrid>
              <a:tr h="2013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00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Participants</a:t>
                      </a:r>
                      <a:endParaRPr sz="1600" u="none" cap="none" strike="noStrike">
                        <a:solidFill>
                          <a:srgbClr val="FFFF00"/>
                        </a:solidFill>
                      </a:endParaRPr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rgbClr val="FFFF00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 adult ESL learners</a:t>
                      </a:r>
                      <a:endParaRPr sz="1600" u="none" cap="none" strike="noStrike">
                        <a:solidFill>
                          <a:srgbClr val="FFFF00"/>
                        </a:solidFill>
                      </a:endParaRPr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89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Setting</a:t>
                      </a:r>
                      <a:endParaRPr sz="16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All participants were preparing to achieve at least IELTS Band 6.5 for graduation</a:t>
                      </a:r>
                      <a:endParaRPr sz="16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89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Context</a:t>
                      </a:r>
                      <a:endParaRPr sz="16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English Studies majors at IUH with at least B1 proficiency</a:t>
                      </a:r>
                      <a:endParaRPr sz="16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13" name="Google Shape;213;p13"/>
          <p:cNvSpPr txBox="1"/>
          <p:nvPr/>
        </p:nvSpPr>
        <p:spPr>
          <a:xfrm>
            <a:off x="805929" y="1853886"/>
            <a:ext cx="15236138" cy="10244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41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3. Methodology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4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9" name="Google Shape;219;p14"/>
          <p:cNvSpPr txBox="1"/>
          <p:nvPr/>
        </p:nvSpPr>
        <p:spPr>
          <a:xfrm>
            <a:off x="805929" y="1853886"/>
            <a:ext cx="15236138" cy="10244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41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3. Methodology</a:t>
            </a:r>
            <a:endParaRPr/>
          </a:p>
        </p:txBody>
      </p:sp>
      <p:sp>
        <p:nvSpPr>
          <p:cNvPr id="220" name="Google Shape;220;p14"/>
          <p:cNvSpPr txBox="1"/>
          <p:nvPr/>
        </p:nvSpPr>
        <p:spPr>
          <a:xfrm>
            <a:off x="1350275" y="3293595"/>
            <a:ext cx="15414475" cy="4827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38455" lvl="1" marL="676910" marR="0" rtl="0" algn="l">
              <a:lnSpc>
                <a:spcPct val="1598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Pre- and Post-tests</a:t>
            </a:r>
            <a:endParaRPr/>
          </a:p>
          <a:p>
            <a:pPr indent="-338455" lvl="1" marL="676910" marR="0" rtl="0" algn="l">
              <a:lnSpc>
                <a:spcPct val="1598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Official IELTS Writing Band Descriptors</a:t>
            </a:r>
            <a:endParaRPr/>
          </a:p>
          <a:p>
            <a:pPr indent="-338455" lvl="1" marL="676910" marR="0" rtl="0" algn="l">
              <a:lnSpc>
                <a:spcPct val="1598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ChatGPT Feedback</a:t>
            </a:r>
            <a:endParaRPr/>
          </a:p>
          <a:p>
            <a:pPr indent="-338455" lvl="1" marL="676910" marR="0" rtl="0" algn="l">
              <a:lnSpc>
                <a:spcPct val="1598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Intervention Design: Four-week duration, including pre-test (Week 1), two weeks of feedback cycles (Weeks 2–3), and a post-test plus questionnaire (Week 4)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26" name="Google Shape;226;p15"/>
          <p:cNvSpPr txBox="1"/>
          <p:nvPr/>
        </p:nvSpPr>
        <p:spPr>
          <a:xfrm>
            <a:off x="805929" y="1853886"/>
            <a:ext cx="15236138" cy="10244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41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3. Methodology</a:t>
            </a:r>
            <a:endParaRPr/>
          </a:p>
        </p:txBody>
      </p:sp>
      <p:sp>
        <p:nvSpPr>
          <p:cNvPr id="227" name="Google Shape;227;p15"/>
          <p:cNvSpPr txBox="1"/>
          <p:nvPr/>
        </p:nvSpPr>
        <p:spPr>
          <a:xfrm>
            <a:off x="805929" y="3238500"/>
            <a:ext cx="15516600" cy="6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5440" lvl="1" marL="690880" marR="0" rtl="0" algn="l">
              <a:lnSpc>
                <a:spcPct val="1807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Quantitative Data:</a:t>
            </a:r>
            <a:endParaRPr/>
          </a:p>
          <a:p>
            <a:pPr indent="0" lvl="0" marL="0" marR="0" rtl="0" algn="l">
              <a:lnSpc>
                <a:spcPct val="180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Pre-test and post-test essay scores (measured with IELTS Band Descriptors)</a:t>
            </a:r>
            <a:endParaRPr/>
          </a:p>
          <a:p>
            <a:pPr indent="0" lvl="0" marL="0" marR="0" rtl="0" algn="l">
              <a:lnSpc>
                <a:spcPct val="180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Wilcoxon</a:t>
            </a:r>
            <a:r>
              <a:rPr b="0" i="0" lang="en-US" sz="40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 signed-rank test conducted to evaluate statistical improvement</a:t>
            </a:r>
            <a:endParaRPr/>
          </a:p>
          <a:p>
            <a:pPr indent="-345440" lvl="1" marL="690880" marR="0" rtl="0" algn="l">
              <a:lnSpc>
                <a:spcPct val="1807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Qualitative Data:</a:t>
            </a:r>
            <a:endParaRPr/>
          </a:p>
          <a:p>
            <a:pPr indent="0" lvl="0" marL="0" marR="0" rtl="0" algn="l">
              <a:lnSpc>
                <a:spcPct val="180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Post-intervention Likert-scale questionnaire assessing perceptions of ChatGPT feedback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6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33" name="Google Shape;233;p16"/>
          <p:cNvSpPr/>
          <p:nvPr/>
        </p:nvSpPr>
        <p:spPr>
          <a:xfrm>
            <a:off x="-1219200" y="9128795"/>
            <a:ext cx="17618060" cy="1777892"/>
          </a:xfrm>
          <a:custGeom>
            <a:rect b="b" l="l" r="r" t="t"/>
            <a:pathLst>
              <a:path extrusionOk="0" h="1777892" w="17618060">
                <a:moveTo>
                  <a:pt x="0" y="0"/>
                </a:moveTo>
                <a:lnTo>
                  <a:pt x="17618060" y="0"/>
                </a:lnTo>
                <a:lnTo>
                  <a:pt x="17618060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4" name="Google Shape;234;p16"/>
          <p:cNvSpPr/>
          <p:nvPr/>
        </p:nvSpPr>
        <p:spPr>
          <a:xfrm>
            <a:off x="18011506" y="1638149"/>
            <a:ext cx="19050" cy="7886224"/>
          </a:xfrm>
          <a:custGeom>
            <a:rect b="b" l="l" r="r" t="t"/>
            <a:pathLst>
              <a:path extrusionOk="0" h="10514965" w="25400">
                <a:moveTo>
                  <a:pt x="0" y="10514965"/>
                </a:moveTo>
                <a:lnTo>
                  <a:pt x="0" y="0"/>
                </a:lnTo>
                <a:lnTo>
                  <a:pt x="25400" y="0"/>
                </a:lnTo>
                <a:lnTo>
                  <a:pt x="25400" y="1051496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35" name="Google Shape;235;p16"/>
          <p:cNvSpPr txBox="1"/>
          <p:nvPr/>
        </p:nvSpPr>
        <p:spPr>
          <a:xfrm>
            <a:off x="-2819400" y="28491"/>
            <a:ext cx="14137834" cy="1075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42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4. Findings / Results  </a:t>
            </a:r>
            <a:endParaRPr/>
          </a:p>
        </p:txBody>
      </p:sp>
      <p:sp>
        <p:nvSpPr>
          <p:cNvPr id="236" name="Google Shape;236;p16"/>
          <p:cNvSpPr txBox="1"/>
          <p:nvPr/>
        </p:nvSpPr>
        <p:spPr>
          <a:xfrm>
            <a:off x="466390" y="1532462"/>
            <a:ext cx="16678609" cy="975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200" u="none" cap="none" strike="noStrike">
                <a:solidFill>
                  <a:srgbClr val="FFFF00"/>
                </a:solidFill>
                <a:latin typeface="Times"/>
                <a:ea typeface="Times"/>
                <a:cs typeface="Times"/>
                <a:sym typeface="Times"/>
              </a:rPr>
              <a:t>Research Question 1: To what extent does generative AI feedback enhance coherence and cohesion in IELTS Writing Task 2 essays?</a:t>
            </a:r>
            <a:endParaRPr/>
          </a:p>
        </p:txBody>
      </p:sp>
      <p:sp>
        <p:nvSpPr>
          <p:cNvPr id="237" name="Google Shape;237;p16"/>
          <p:cNvSpPr txBox="1"/>
          <p:nvPr/>
        </p:nvSpPr>
        <p:spPr>
          <a:xfrm>
            <a:off x="458369" y="2783392"/>
            <a:ext cx="16998786" cy="975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Table 1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32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Shapiro-Wilk test for difference scores</a:t>
            </a:r>
            <a:endParaRPr b="0" i="1" sz="3200" u="none" cap="none" strike="noStrike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238" name="Google Shape;238;p16"/>
          <p:cNvGraphicFramePr/>
          <p:nvPr/>
        </p:nvGraphicFramePr>
        <p:xfrm>
          <a:off x="1773016" y="43319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{738F19BE-6E49-45CB-B259-32D081D431B3}</a:tableStyleId>
              </a:tblPr>
              <a:tblGrid>
                <a:gridCol w="8058625"/>
                <a:gridCol w="2686200"/>
                <a:gridCol w="2188750"/>
              </a:tblGrid>
              <a:tr h="215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4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4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</a:t>
                      </a:r>
                      <a:endParaRPr sz="44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4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</a:t>
                      </a:r>
                      <a:endParaRPr sz="44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58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CC Post-test  -  CC Pre-test</a:t>
                      </a:r>
                      <a:endParaRPr/>
                    </a:p>
                  </a:txBody>
                  <a:tcPr marT="63500" marB="63500" marR="63500" marL="6350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0.8259</a:t>
                      </a:r>
                      <a:endParaRPr/>
                    </a:p>
                  </a:txBody>
                  <a:tcPr marT="63500" marB="63500" marR="63500" marL="6350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.002</a:t>
                      </a:r>
                      <a:endParaRPr/>
                    </a:p>
                  </a:txBody>
                  <a:tcPr marT="63500" marB="63500" marR="63500" marL="6350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7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44" name="Google Shape;244;p17"/>
          <p:cNvSpPr/>
          <p:nvPr/>
        </p:nvSpPr>
        <p:spPr>
          <a:xfrm>
            <a:off x="-1219200" y="9128795"/>
            <a:ext cx="17618060" cy="1777892"/>
          </a:xfrm>
          <a:custGeom>
            <a:rect b="b" l="l" r="r" t="t"/>
            <a:pathLst>
              <a:path extrusionOk="0" h="1777892" w="17618060">
                <a:moveTo>
                  <a:pt x="0" y="0"/>
                </a:moveTo>
                <a:lnTo>
                  <a:pt x="17618060" y="0"/>
                </a:lnTo>
                <a:lnTo>
                  <a:pt x="17618060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5" name="Google Shape;245;p17"/>
          <p:cNvSpPr/>
          <p:nvPr/>
        </p:nvSpPr>
        <p:spPr>
          <a:xfrm>
            <a:off x="18011506" y="1638149"/>
            <a:ext cx="19050" cy="7886224"/>
          </a:xfrm>
          <a:custGeom>
            <a:rect b="b" l="l" r="r" t="t"/>
            <a:pathLst>
              <a:path extrusionOk="0" h="10514965" w="25400">
                <a:moveTo>
                  <a:pt x="0" y="10514965"/>
                </a:moveTo>
                <a:lnTo>
                  <a:pt x="0" y="0"/>
                </a:lnTo>
                <a:lnTo>
                  <a:pt x="25400" y="0"/>
                </a:lnTo>
                <a:lnTo>
                  <a:pt x="25400" y="1051496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46" name="Google Shape;246;p17"/>
          <p:cNvSpPr txBox="1"/>
          <p:nvPr/>
        </p:nvSpPr>
        <p:spPr>
          <a:xfrm>
            <a:off x="-2819400" y="28491"/>
            <a:ext cx="14137834" cy="1075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42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00B050"/>
                </a:solidFill>
                <a:latin typeface="Montserrat"/>
                <a:ea typeface="Montserrat"/>
                <a:cs typeface="Montserrat"/>
                <a:sym typeface="Montserrat"/>
              </a:rPr>
              <a:t>4. Findings / Results  </a:t>
            </a:r>
            <a:endParaRPr/>
          </a:p>
        </p:txBody>
      </p:sp>
      <p:sp>
        <p:nvSpPr>
          <p:cNvPr id="247" name="Google Shape;247;p17"/>
          <p:cNvSpPr txBox="1"/>
          <p:nvPr/>
        </p:nvSpPr>
        <p:spPr>
          <a:xfrm>
            <a:off x="466390" y="1532462"/>
            <a:ext cx="16678609" cy="975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200" u="none" cap="none" strike="noStrike">
                <a:solidFill>
                  <a:srgbClr val="FFFF00"/>
                </a:solidFill>
                <a:latin typeface="Times"/>
                <a:ea typeface="Times"/>
                <a:cs typeface="Times"/>
                <a:sym typeface="Times"/>
              </a:rPr>
              <a:t>Research Question 1: To what extent does generative AI feedback enhance coherence and cohesion in IELTS Writing Task 2 essays?</a:t>
            </a:r>
            <a:endParaRPr/>
          </a:p>
        </p:txBody>
      </p:sp>
      <p:sp>
        <p:nvSpPr>
          <p:cNvPr id="248" name="Google Shape;248;p17"/>
          <p:cNvSpPr txBox="1"/>
          <p:nvPr/>
        </p:nvSpPr>
        <p:spPr>
          <a:xfrm>
            <a:off x="458369" y="2783392"/>
            <a:ext cx="16998786" cy="1463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Table 2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32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Descriptive statistics and Wilcoxon signed-rank test results for learners' pre-test and post-test writing performance </a:t>
            </a:r>
            <a:endParaRPr b="0" i="1" sz="3200" u="none" cap="none" strike="noStrike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249" name="Google Shape;249;p17"/>
          <p:cNvGraphicFramePr/>
          <p:nvPr/>
        </p:nvGraphicFramePr>
        <p:xfrm>
          <a:off x="1276350" y="46220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{738F19BE-6E49-45CB-B259-32D081D431B3}</a:tableStyleId>
              </a:tblPr>
              <a:tblGrid>
                <a:gridCol w="2746925"/>
                <a:gridCol w="636125"/>
                <a:gridCol w="2284275"/>
                <a:gridCol w="1792725"/>
                <a:gridCol w="1127675"/>
                <a:gridCol w="1648150"/>
                <a:gridCol w="4886625"/>
              </a:tblGrid>
              <a:tr h="1849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Measure 1</a:t>
                      </a:r>
                      <a:endParaRPr sz="36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Measure 2</a:t>
                      </a:r>
                      <a:endParaRPr sz="36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</a:t>
                      </a:r>
                      <a:endParaRPr sz="36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z</a:t>
                      </a:r>
                      <a:endParaRPr sz="36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</a:t>
                      </a:r>
                      <a:endParaRPr sz="36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Rank-Biserial Correlation</a:t>
                      </a:r>
                      <a:endParaRPr sz="36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3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CC Post-test  </a:t>
                      </a:r>
                      <a:endParaRPr/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/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CC Pre-test</a:t>
                      </a:r>
                      <a:endParaRPr/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210.0</a:t>
                      </a:r>
                      <a:endParaRPr/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3.92</a:t>
                      </a:r>
                      <a:endParaRPr/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&lt;0.001</a:t>
                      </a:r>
                      <a:endParaRPr/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1.00</a:t>
                      </a:r>
                      <a:endParaRPr/>
                    </a:p>
                  </a:txBody>
                  <a:tcPr marT="45725" marB="45725" marR="68575" marL="6857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8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5" name="Google Shape;255;p18"/>
          <p:cNvSpPr/>
          <p:nvPr/>
        </p:nvSpPr>
        <p:spPr>
          <a:xfrm>
            <a:off x="-1219200" y="9128795"/>
            <a:ext cx="17618060" cy="1777892"/>
          </a:xfrm>
          <a:custGeom>
            <a:rect b="b" l="l" r="r" t="t"/>
            <a:pathLst>
              <a:path extrusionOk="0" h="1777892" w="17618060">
                <a:moveTo>
                  <a:pt x="0" y="0"/>
                </a:moveTo>
                <a:lnTo>
                  <a:pt x="17618060" y="0"/>
                </a:lnTo>
                <a:lnTo>
                  <a:pt x="17618060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6" name="Google Shape;256;p18"/>
          <p:cNvSpPr txBox="1"/>
          <p:nvPr/>
        </p:nvSpPr>
        <p:spPr>
          <a:xfrm>
            <a:off x="-3428097" y="818915"/>
            <a:ext cx="14137834" cy="1492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42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4. Findings / Results  </a:t>
            </a:r>
            <a:endParaRPr/>
          </a:p>
        </p:txBody>
      </p:sp>
      <p:sp>
        <p:nvSpPr>
          <p:cNvPr id="257" name="Google Shape;257;p18"/>
          <p:cNvSpPr txBox="1"/>
          <p:nvPr/>
        </p:nvSpPr>
        <p:spPr>
          <a:xfrm>
            <a:off x="624840" y="2150745"/>
            <a:ext cx="1493901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200" u="none" cap="none" strike="noStrike">
                <a:solidFill>
                  <a:srgbClr val="FFFF00"/>
                </a:solidFill>
                <a:latin typeface="Times"/>
                <a:ea typeface="Times"/>
                <a:cs typeface="Times"/>
                <a:sym typeface="Times"/>
              </a:rPr>
              <a:t>Research Question 2: How do EFL learners perceive the usefulness and reliability of generative AI feedback for improving their IELTS writing performance?</a:t>
            </a:r>
            <a:endParaRPr/>
          </a:p>
        </p:txBody>
      </p:sp>
      <p:sp>
        <p:nvSpPr>
          <p:cNvPr id="258" name="Google Shape;258;p18"/>
          <p:cNvSpPr txBox="1"/>
          <p:nvPr/>
        </p:nvSpPr>
        <p:spPr>
          <a:xfrm>
            <a:off x="548640" y="3217545"/>
            <a:ext cx="5954395" cy="1461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Table 3: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 </a:t>
            </a:r>
            <a:r>
              <a:rPr b="0" i="0" lang="en-US" sz="32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Student’s frequency of using AI to study English</a:t>
            </a:r>
            <a:endParaRPr/>
          </a:p>
        </p:txBody>
      </p:sp>
      <p:graphicFrame>
        <p:nvGraphicFramePr>
          <p:cNvPr id="259" name="Google Shape;259;p18"/>
          <p:cNvGraphicFramePr/>
          <p:nvPr/>
        </p:nvGraphicFramePr>
        <p:xfrm>
          <a:off x="655320" y="5067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{738F19BE-6E49-45CB-B259-32D081D431B3}</a:tableStyleId>
              </a:tblPr>
              <a:tblGrid>
                <a:gridCol w="3706150"/>
                <a:gridCol w="2631150"/>
              </a:tblGrid>
              <a:tr h="7112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Frequency of Use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Percentage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Every day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40 %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Several times a week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50 %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Occasionally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10 %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Do not use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260" name="Google Shape;260;p18"/>
          <p:cNvSpPr txBox="1"/>
          <p:nvPr/>
        </p:nvSpPr>
        <p:spPr>
          <a:xfrm>
            <a:off x="7635240" y="3369945"/>
            <a:ext cx="865251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Figure 1: </a:t>
            </a:r>
            <a:endParaRPr/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Time Students Spent Using Chat GPT to Edit Essays</a:t>
            </a:r>
            <a:endParaRPr/>
          </a:p>
        </p:txBody>
      </p:sp>
      <p:sp>
        <p:nvSpPr>
          <p:cNvPr id="261" name="Google Shape;261;p18"/>
          <p:cNvSpPr/>
          <p:nvPr/>
        </p:nvSpPr>
        <p:spPr>
          <a:xfrm>
            <a:off x="18011506" y="1638149"/>
            <a:ext cx="19050" cy="7886224"/>
          </a:xfrm>
          <a:custGeom>
            <a:rect b="b" l="l" r="r" t="t"/>
            <a:pathLst>
              <a:path extrusionOk="0" h="10514965" w="25400">
                <a:moveTo>
                  <a:pt x="0" y="10514965"/>
                </a:moveTo>
                <a:lnTo>
                  <a:pt x="0" y="0"/>
                </a:lnTo>
                <a:lnTo>
                  <a:pt x="25400" y="0"/>
                </a:lnTo>
                <a:lnTo>
                  <a:pt x="25400" y="1051496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descr="A pie chart with numbers and a number on it&#10;&#10;Description automatically generated" id="262" name="Google Shape;26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6350" y="4832387"/>
            <a:ext cx="8809030" cy="4504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9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68" name="Google Shape;268;p19"/>
          <p:cNvSpPr/>
          <p:nvPr/>
        </p:nvSpPr>
        <p:spPr>
          <a:xfrm>
            <a:off x="-1219200" y="9128795"/>
            <a:ext cx="17618060" cy="1777892"/>
          </a:xfrm>
          <a:custGeom>
            <a:rect b="b" l="l" r="r" t="t"/>
            <a:pathLst>
              <a:path extrusionOk="0" h="1777892" w="17618060">
                <a:moveTo>
                  <a:pt x="0" y="0"/>
                </a:moveTo>
                <a:lnTo>
                  <a:pt x="17618060" y="0"/>
                </a:lnTo>
                <a:lnTo>
                  <a:pt x="17618060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p19"/>
          <p:cNvSpPr txBox="1"/>
          <p:nvPr/>
        </p:nvSpPr>
        <p:spPr>
          <a:xfrm>
            <a:off x="-3563674" y="855482"/>
            <a:ext cx="14137834" cy="1597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38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4. Findings / Results  </a:t>
            </a:r>
            <a:endParaRPr/>
          </a:p>
        </p:txBody>
      </p:sp>
      <p:sp>
        <p:nvSpPr>
          <p:cNvPr id="270" name="Google Shape;270;p19"/>
          <p:cNvSpPr/>
          <p:nvPr/>
        </p:nvSpPr>
        <p:spPr>
          <a:xfrm>
            <a:off x="18011506" y="1638149"/>
            <a:ext cx="19050" cy="7886224"/>
          </a:xfrm>
          <a:custGeom>
            <a:rect b="b" l="l" r="r" t="t"/>
            <a:pathLst>
              <a:path extrusionOk="0" h="10514965" w="25400">
                <a:moveTo>
                  <a:pt x="0" y="10514965"/>
                </a:moveTo>
                <a:lnTo>
                  <a:pt x="0" y="0"/>
                </a:lnTo>
                <a:lnTo>
                  <a:pt x="25400" y="0"/>
                </a:lnTo>
                <a:lnTo>
                  <a:pt x="25400" y="1051496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1" name="Google Shape;271;p19"/>
          <p:cNvSpPr txBox="1"/>
          <p:nvPr/>
        </p:nvSpPr>
        <p:spPr>
          <a:xfrm>
            <a:off x="8168640" y="1541145"/>
            <a:ext cx="9102090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Times"/>
                <a:ea typeface="Times"/>
                <a:cs typeface="Times"/>
                <a:sym typeface="Times"/>
              </a:rPr>
              <a:t>Table 4:  Ways</a:t>
            </a:r>
            <a:r>
              <a:rPr b="0" i="0" lang="en-US" sz="3200" u="none" cap="none" strike="noStrike">
                <a:solidFill>
                  <a:srgbClr val="FFFF00"/>
                </a:solidFill>
                <a:latin typeface="Times"/>
                <a:ea typeface="Times"/>
                <a:cs typeface="Times"/>
                <a:sym typeface="Times"/>
              </a:rPr>
              <a:t> of using Chat GPT to enhance CC</a:t>
            </a:r>
            <a:endParaRPr/>
          </a:p>
        </p:txBody>
      </p:sp>
      <p:graphicFrame>
        <p:nvGraphicFramePr>
          <p:cNvPr id="272" name="Google Shape;272;p19"/>
          <p:cNvGraphicFramePr/>
          <p:nvPr/>
        </p:nvGraphicFramePr>
        <p:xfrm>
          <a:off x="257444" y="22228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{738F19BE-6E49-45CB-B259-32D081D431B3}</a:tableStyleId>
              </a:tblPr>
              <a:tblGrid>
                <a:gridCol w="11324950"/>
                <a:gridCol w="3857750"/>
                <a:gridCol w="2416300"/>
              </a:tblGrid>
              <a:tr h="54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Number of Responses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Percentage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54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Suggest ways to use references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10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50%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48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Suggest ways to use substitutions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11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55%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48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Suggest ways to use ellipsis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7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35%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48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Suggest ways to use conjunctions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11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55%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54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Find appropriate reiteration to avoid repetition 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12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60%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48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Ask ChatGPT to detect and revise inappropriate linking errors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18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90%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48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Ask ChatGPT to check the logical flow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12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60%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48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Suggest how to organize ideas in paragraph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11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55%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54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Improve transitions and logical flow between paragraphs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8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40%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619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Ask ChatGPT to compare different versions to improve CC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12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FFFFFF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60%</a:t>
                      </a:r>
                      <a:endParaRPr sz="1100" u="none" cap="none" strike="noStrike"/>
                    </a:p>
                  </a:txBody>
                  <a:tcPr marT="68575" marB="6857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73" name="Google Shape;273;p19"/>
          <p:cNvSpPr/>
          <p:nvPr/>
        </p:nvSpPr>
        <p:spPr>
          <a:xfrm>
            <a:off x="257444" y="5905500"/>
            <a:ext cx="11401156" cy="838200"/>
          </a:xfrm>
          <a:prstGeom prst="ellipse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9"/>
          <p:cNvSpPr/>
          <p:nvPr/>
        </p:nvSpPr>
        <p:spPr>
          <a:xfrm>
            <a:off x="280174" y="5354673"/>
            <a:ext cx="8406626" cy="609600"/>
          </a:xfrm>
          <a:prstGeom prst="roundRect">
            <a:avLst>
              <a:gd fmla="val 16667" name="adj"/>
            </a:avLst>
          </a:prstGeom>
          <a:solidFill>
            <a:srgbClr val="FFFF00">
              <a:alpha val="62745"/>
            </a:srgbClr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280174" y="6515100"/>
            <a:ext cx="7035026" cy="609600"/>
          </a:xfrm>
          <a:prstGeom prst="roundRect">
            <a:avLst>
              <a:gd fmla="val 16667" name="adj"/>
            </a:avLst>
          </a:prstGeom>
          <a:solidFill>
            <a:srgbClr val="FFFF00">
              <a:alpha val="62745"/>
            </a:srgbClr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312830" y="8502866"/>
            <a:ext cx="10507569" cy="609600"/>
          </a:xfrm>
          <a:prstGeom prst="roundRect">
            <a:avLst>
              <a:gd fmla="val 16667" name="adj"/>
            </a:avLst>
          </a:prstGeom>
          <a:solidFill>
            <a:srgbClr val="FFFF00">
              <a:alpha val="62745"/>
            </a:srgbClr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chemeClr val="accent3"/>
            </a:gs>
          </a:gsLst>
          <a:lin ang="5400000" scaled="0"/>
        </a:gra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97" name="Google Shape;97;p2"/>
          <p:cNvSpPr/>
          <p:nvPr/>
        </p:nvSpPr>
        <p:spPr>
          <a:xfrm>
            <a:off x="9400636" y="3933511"/>
            <a:ext cx="5515872" cy="1328553"/>
          </a:xfrm>
          <a:custGeom>
            <a:rect b="b" l="l" r="r" t="t"/>
            <a:pathLst>
              <a:path extrusionOk="0" h="1328553" w="5515872">
                <a:moveTo>
                  <a:pt x="0" y="0"/>
                </a:moveTo>
                <a:lnTo>
                  <a:pt x="5515872" y="0"/>
                </a:lnTo>
                <a:lnTo>
                  <a:pt x="5515872" y="1328553"/>
                </a:lnTo>
                <a:lnTo>
                  <a:pt x="0" y="13285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2"/>
          <p:cNvSpPr/>
          <p:nvPr/>
        </p:nvSpPr>
        <p:spPr>
          <a:xfrm>
            <a:off x="8699773" y="3980605"/>
            <a:ext cx="1610647" cy="1261282"/>
          </a:xfrm>
          <a:custGeom>
            <a:rect b="b" l="l" r="r" t="t"/>
            <a:pathLst>
              <a:path extrusionOk="0" h="1261282" w="1610647">
                <a:moveTo>
                  <a:pt x="0" y="0"/>
                </a:moveTo>
                <a:lnTo>
                  <a:pt x="1610647" y="0"/>
                </a:lnTo>
                <a:lnTo>
                  <a:pt x="1610647" y="1261282"/>
                </a:lnTo>
                <a:lnTo>
                  <a:pt x="0" y="1261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p2"/>
          <p:cNvSpPr/>
          <p:nvPr/>
        </p:nvSpPr>
        <p:spPr>
          <a:xfrm>
            <a:off x="9400636" y="5526995"/>
            <a:ext cx="5515872" cy="1328553"/>
          </a:xfrm>
          <a:custGeom>
            <a:rect b="b" l="l" r="r" t="t"/>
            <a:pathLst>
              <a:path extrusionOk="0" h="1328553" w="5515872">
                <a:moveTo>
                  <a:pt x="0" y="0"/>
                </a:moveTo>
                <a:lnTo>
                  <a:pt x="5515872" y="0"/>
                </a:lnTo>
                <a:lnTo>
                  <a:pt x="5515872" y="1328553"/>
                </a:lnTo>
                <a:lnTo>
                  <a:pt x="0" y="13285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0" name="Google Shape;100;p2"/>
          <p:cNvSpPr/>
          <p:nvPr/>
        </p:nvSpPr>
        <p:spPr>
          <a:xfrm>
            <a:off x="8699773" y="5604378"/>
            <a:ext cx="1610647" cy="1261282"/>
          </a:xfrm>
          <a:custGeom>
            <a:rect b="b" l="l" r="r" t="t"/>
            <a:pathLst>
              <a:path extrusionOk="0" h="1261282" w="1610647">
                <a:moveTo>
                  <a:pt x="0" y="0"/>
                </a:moveTo>
                <a:lnTo>
                  <a:pt x="1610647" y="0"/>
                </a:lnTo>
                <a:lnTo>
                  <a:pt x="1610647" y="1261282"/>
                </a:lnTo>
                <a:lnTo>
                  <a:pt x="0" y="1261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2"/>
          <p:cNvSpPr/>
          <p:nvPr/>
        </p:nvSpPr>
        <p:spPr>
          <a:xfrm>
            <a:off x="9400636" y="7134443"/>
            <a:ext cx="5515872" cy="1328553"/>
          </a:xfrm>
          <a:custGeom>
            <a:rect b="b" l="l" r="r" t="t"/>
            <a:pathLst>
              <a:path extrusionOk="0" h="1328553" w="5515872">
                <a:moveTo>
                  <a:pt x="0" y="0"/>
                </a:moveTo>
                <a:lnTo>
                  <a:pt x="5515872" y="0"/>
                </a:lnTo>
                <a:lnTo>
                  <a:pt x="5515872" y="1328553"/>
                </a:lnTo>
                <a:lnTo>
                  <a:pt x="0" y="13285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2"/>
          <p:cNvSpPr/>
          <p:nvPr/>
        </p:nvSpPr>
        <p:spPr>
          <a:xfrm>
            <a:off x="8699773" y="7208559"/>
            <a:ext cx="1610647" cy="1261282"/>
          </a:xfrm>
          <a:custGeom>
            <a:rect b="b" l="l" r="r" t="t"/>
            <a:pathLst>
              <a:path extrusionOk="0" h="1261282" w="1610647">
                <a:moveTo>
                  <a:pt x="0" y="0"/>
                </a:moveTo>
                <a:lnTo>
                  <a:pt x="1610647" y="0"/>
                </a:lnTo>
                <a:lnTo>
                  <a:pt x="1610647" y="1261282"/>
                </a:lnTo>
                <a:lnTo>
                  <a:pt x="0" y="1261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2"/>
          <p:cNvSpPr/>
          <p:nvPr/>
        </p:nvSpPr>
        <p:spPr>
          <a:xfrm>
            <a:off x="2324795" y="3926666"/>
            <a:ext cx="5515872" cy="1328553"/>
          </a:xfrm>
          <a:custGeom>
            <a:rect b="b" l="l" r="r" t="t"/>
            <a:pathLst>
              <a:path extrusionOk="0" h="1328553" w="5515872">
                <a:moveTo>
                  <a:pt x="0" y="0"/>
                </a:moveTo>
                <a:lnTo>
                  <a:pt x="5515872" y="0"/>
                </a:lnTo>
                <a:lnTo>
                  <a:pt x="5515872" y="1328553"/>
                </a:lnTo>
                <a:lnTo>
                  <a:pt x="0" y="13285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2"/>
          <p:cNvSpPr/>
          <p:nvPr/>
        </p:nvSpPr>
        <p:spPr>
          <a:xfrm>
            <a:off x="1623933" y="3973760"/>
            <a:ext cx="1610647" cy="1261282"/>
          </a:xfrm>
          <a:custGeom>
            <a:rect b="b" l="l" r="r" t="t"/>
            <a:pathLst>
              <a:path extrusionOk="0" h="1261282" w="1610647">
                <a:moveTo>
                  <a:pt x="0" y="0"/>
                </a:moveTo>
                <a:lnTo>
                  <a:pt x="1610647" y="0"/>
                </a:lnTo>
                <a:lnTo>
                  <a:pt x="1610647" y="1261282"/>
                </a:lnTo>
                <a:lnTo>
                  <a:pt x="0" y="1261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2"/>
          <p:cNvSpPr/>
          <p:nvPr/>
        </p:nvSpPr>
        <p:spPr>
          <a:xfrm>
            <a:off x="2324795" y="5520150"/>
            <a:ext cx="5515872" cy="1328553"/>
          </a:xfrm>
          <a:custGeom>
            <a:rect b="b" l="l" r="r" t="t"/>
            <a:pathLst>
              <a:path extrusionOk="0" h="1328553" w="5515872">
                <a:moveTo>
                  <a:pt x="0" y="0"/>
                </a:moveTo>
                <a:lnTo>
                  <a:pt x="5515872" y="0"/>
                </a:lnTo>
                <a:lnTo>
                  <a:pt x="5515872" y="1328553"/>
                </a:lnTo>
                <a:lnTo>
                  <a:pt x="0" y="13285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2"/>
          <p:cNvSpPr/>
          <p:nvPr/>
        </p:nvSpPr>
        <p:spPr>
          <a:xfrm>
            <a:off x="1623933" y="5597532"/>
            <a:ext cx="1610647" cy="1261282"/>
          </a:xfrm>
          <a:custGeom>
            <a:rect b="b" l="l" r="r" t="t"/>
            <a:pathLst>
              <a:path extrusionOk="0" h="1261282" w="1610647">
                <a:moveTo>
                  <a:pt x="0" y="0"/>
                </a:moveTo>
                <a:lnTo>
                  <a:pt x="1610647" y="0"/>
                </a:lnTo>
                <a:lnTo>
                  <a:pt x="1610647" y="1261282"/>
                </a:lnTo>
                <a:lnTo>
                  <a:pt x="0" y="1261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2"/>
          <p:cNvSpPr/>
          <p:nvPr/>
        </p:nvSpPr>
        <p:spPr>
          <a:xfrm>
            <a:off x="2324795" y="7127598"/>
            <a:ext cx="5515872" cy="1328553"/>
          </a:xfrm>
          <a:custGeom>
            <a:rect b="b" l="l" r="r" t="t"/>
            <a:pathLst>
              <a:path extrusionOk="0" h="1328553" w="5515872">
                <a:moveTo>
                  <a:pt x="0" y="0"/>
                </a:moveTo>
                <a:lnTo>
                  <a:pt x="5515872" y="0"/>
                </a:lnTo>
                <a:lnTo>
                  <a:pt x="5515872" y="1328553"/>
                </a:lnTo>
                <a:lnTo>
                  <a:pt x="0" y="13285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2"/>
          <p:cNvSpPr/>
          <p:nvPr/>
        </p:nvSpPr>
        <p:spPr>
          <a:xfrm>
            <a:off x="1623933" y="7201714"/>
            <a:ext cx="1610647" cy="1261282"/>
          </a:xfrm>
          <a:custGeom>
            <a:rect b="b" l="l" r="r" t="t"/>
            <a:pathLst>
              <a:path extrusionOk="0" h="1261282" w="1610647">
                <a:moveTo>
                  <a:pt x="0" y="0"/>
                </a:moveTo>
                <a:lnTo>
                  <a:pt x="1610647" y="0"/>
                </a:lnTo>
                <a:lnTo>
                  <a:pt x="1610647" y="1261282"/>
                </a:lnTo>
                <a:lnTo>
                  <a:pt x="0" y="1261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2"/>
          <p:cNvSpPr txBox="1"/>
          <p:nvPr/>
        </p:nvSpPr>
        <p:spPr>
          <a:xfrm>
            <a:off x="1774931" y="2126058"/>
            <a:ext cx="13420287" cy="11250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TABLE OF CONTENT</a:t>
            </a:r>
            <a:endParaRPr/>
          </a:p>
        </p:txBody>
      </p:sp>
      <p:sp>
        <p:nvSpPr>
          <p:cNvPr id="110" name="Google Shape;110;p2"/>
          <p:cNvSpPr txBox="1"/>
          <p:nvPr/>
        </p:nvSpPr>
        <p:spPr>
          <a:xfrm>
            <a:off x="2036213" y="4469811"/>
            <a:ext cx="674495" cy="4733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9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1935323" y="6086751"/>
            <a:ext cx="987866" cy="473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9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endParaRPr/>
          </a:p>
        </p:txBody>
      </p:sp>
      <p:sp>
        <p:nvSpPr>
          <p:cNvPr id="112" name="Google Shape;112;p2"/>
          <p:cNvSpPr txBox="1"/>
          <p:nvPr/>
        </p:nvSpPr>
        <p:spPr>
          <a:xfrm>
            <a:off x="1879528" y="7706539"/>
            <a:ext cx="987866" cy="473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9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  <a:endParaRPr/>
          </a:p>
        </p:txBody>
      </p:sp>
      <p:sp>
        <p:nvSpPr>
          <p:cNvPr id="113" name="Google Shape;113;p2"/>
          <p:cNvSpPr txBox="1"/>
          <p:nvPr/>
        </p:nvSpPr>
        <p:spPr>
          <a:xfrm>
            <a:off x="9011164" y="4462979"/>
            <a:ext cx="987866" cy="473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9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04</a:t>
            </a:r>
            <a:endParaRPr/>
          </a:p>
        </p:txBody>
      </p:sp>
      <p:sp>
        <p:nvSpPr>
          <p:cNvPr id="114" name="Google Shape;114;p2"/>
          <p:cNvSpPr txBox="1"/>
          <p:nvPr/>
        </p:nvSpPr>
        <p:spPr>
          <a:xfrm>
            <a:off x="9011164" y="6151500"/>
            <a:ext cx="987866" cy="473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9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05</a:t>
            </a:r>
            <a:endParaRPr/>
          </a:p>
        </p:txBody>
      </p:sp>
      <p:sp>
        <p:nvSpPr>
          <p:cNvPr id="115" name="Google Shape;115;p2"/>
          <p:cNvSpPr txBox="1"/>
          <p:nvPr/>
        </p:nvSpPr>
        <p:spPr>
          <a:xfrm>
            <a:off x="9011164" y="7722909"/>
            <a:ext cx="987866" cy="473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9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06</a:t>
            </a:r>
            <a:endParaRPr/>
          </a:p>
        </p:txBody>
      </p:sp>
      <p:sp>
        <p:nvSpPr>
          <p:cNvPr id="116" name="Google Shape;116;p2"/>
          <p:cNvSpPr txBox="1"/>
          <p:nvPr/>
        </p:nvSpPr>
        <p:spPr>
          <a:xfrm>
            <a:off x="3713268" y="4300898"/>
            <a:ext cx="2955925" cy="619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8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Introduction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3713268" y="5864819"/>
            <a:ext cx="3394757" cy="5601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8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Literature Review</a:t>
            </a:r>
            <a:endParaRPr/>
          </a:p>
        </p:txBody>
      </p:sp>
      <p:sp>
        <p:nvSpPr>
          <p:cNvPr id="118" name="Google Shape;118;p2"/>
          <p:cNvSpPr txBox="1"/>
          <p:nvPr/>
        </p:nvSpPr>
        <p:spPr>
          <a:xfrm>
            <a:off x="3530375" y="7524691"/>
            <a:ext cx="3689242" cy="5601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8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Methodology</a:t>
            </a:r>
            <a:endParaRPr/>
          </a:p>
        </p:txBody>
      </p:sp>
      <p:sp>
        <p:nvSpPr>
          <p:cNvPr id="119" name="Google Shape;119;p2"/>
          <p:cNvSpPr txBox="1"/>
          <p:nvPr/>
        </p:nvSpPr>
        <p:spPr>
          <a:xfrm>
            <a:off x="10445234" y="4529060"/>
            <a:ext cx="4145189" cy="440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Findings/Results</a:t>
            </a:r>
            <a:endParaRPr/>
          </a:p>
        </p:txBody>
      </p:sp>
      <p:sp>
        <p:nvSpPr>
          <p:cNvPr id="120" name="Google Shape;120;p2"/>
          <p:cNvSpPr txBox="1"/>
          <p:nvPr/>
        </p:nvSpPr>
        <p:spPr>
          <a:xfrm>
            <a:off x="10310420" y="5939526"/>
            <a:ext cx="4931080" cy="830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Discussions &amp; Implications</a:t>
            </a:r>
            <a:endParaRPr/>
          </a:p>
        </p:txBody>
      </p:sp>
      <p:sp>
        <p:nvSpPr>
          <p:cNvPr id="121" name="Google Shape;121;p2"/>
          <p:cNvSpPr txBox="1"/>
          <p:nvPr/>
        </p:nvSpPr>
        <p:spPr>
          <a:xfrm>
            <a:off x="11172819" y="7750898"/>
            <a:ext cx="2598847" cy="440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Conclusion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0"/>
          <p:cNvSpPr/>
          <p:nvPr/>
        </p:nvSpPr>
        <p:spPr>
          <a:xfrm>
            <a:off x="-24" y="-20589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2" name="Google Shape;282;p20"/>
          <p:cNvSpPr/>
          <p:nvPr/>
        </p:nvSpPr>
        <p:spPr>
          <a:xfrm>
            <a:off x="-1219200" y="9128795"/>
            <a:ext cx="17618060" cy="1777892"/>
          </a:xfrm>
          <a:custGeom>
            <a:rect b="b" l="l" r="r" t="t"/>
            <a:pathLst>
              <a:path extrusionOk="0" h="1777892" w="17618060">
                <a:moveTo>
                  <a:pt x="0" y="0"/>
                </a:moveTo>
                <a:lnTo>
                  <a:pt x="17618060" y="0"/>
                </a:lnTo>
                <a:lnTo>
                  <a:pt x="17618060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0"/>
          <p:cNvSpPr txBox="1"/>
          <p:nvPr/>
        </p:nvSpPr>
        <p:spPr>
          <a:xfrm>
            <a:off x="-4048550" y="1031284"/>
            <a:ext cx="14137834" cy="1030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35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4. Findings / Results  </a:t>
            </a:r>
            <a:endParaRPr/>
          </a:p>
        </p:txBody>
      </p:sp>
      <p:sp>
        <p:nvSpPr>
          <p:cNvPr id="284" name="Google Shape;284;p20"/>
          <p:cNvSpPr/>
          <p:nvPr/>
        </p:nvSpPr>
        <p:spPr>
          <a:xfrm>
            <a:off x="18011506" y="1638149"/>
            <a:ext cx="19050" cy="7886224"/>
          </a:xfrm>
          <a:custGeom>
            <a:rect b="b" l="l" r="r" t="t"/>
            <a:pathLst>
              <a:path extrusionOk="0" h="10514965" w="25400">
                <a:moveTo>
                  <a:pt x="0" y="10514965"/>
                </a:moveTo>
                <a:lnTo>
                  <a:pt x="0" y="0"/>
                </a:lnTo>
                <a:lnTo>
                  <a:pt x="25400" y="0"/>
                </a:lnTo>
                <a:lnTo>
                  <a:pt x="25400" y="1051496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5" name="Google Shape;285;p20"/>
          <p:cNvSpPr txBox="1"/>
          <p:nvPr/>
        </p:nvSpPr>
        <p:spPr>
          <a:xfrm>
            <a:off x="6036709" y="1289441"/>
            <a:ext cx="11146391" cy="1463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00"/>
                </a:solidFill>
                <a:latin typeface="Times"/>
                <a:ea typeface="Times"/>
                <a:cs typeface="Times"/>
                <a:sym typeface="Times"/>
              </a:rPr>
              <a:t>Table 5: </a:t>
            </a:r>
            <a:r>
              <a:rPr lang="en-US" sz="3200">
                <a:solidFill>
                  <a:srgbClr val="FFFF00"/>
                </a:solidFill>
                <a:latin typeface="Times"/>
                <a:ea typeface="Times"/>
                <a:cs typeface="Times"/>
                <a:sym typeface="Times"/>
              </a:rPr>
              <a:t> </a:t>
            </a:r>
            <a:endParaRPr/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00"/>
                </a:solidFill>
                <a:latin typeface="Times"/>
                <a:ea typeface="Times"/>
                <a:cs typeface="Times"/>
                <a:sym typeface="Times"/>
              </a:rPr>
              <a:t>Students' Attitudes Towards Utilizing Chat GPT to Enhance CC in Ielts Writing</a:t>
            </a:r>
            <a:endParaRPr/>
          </a:p>
        </p:txBody>
      </p:sp>
      <p:graphicFrame>
        <p:nvGraphicFramePr>
          <p:cNvPr id="286" name="Google Shape;286;p20"/>
          <p:cNvGraphicFramePr/>
          <p:nvPr/>
        </p:nvGraphicFramePr>
        <p:xfrm>
          <a:off x="529434" y="28056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{738F19BE-6E49-45CB-B259-32D081D431B3}</a:tableStyleId>
              </a:tblPr>
              <a:tblGrid>
                <a:gridCol w="619500"/>
                <a:gridCol w="11989825"/>
                <a:gridCol w="1265300"/>
                <a:gridCol w="1183850"/>
                <a:gridCol w="1209500"/>
              </a:tblGrid>
              <a:tr h="778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2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 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n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M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S.D.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8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I intend to continue using ChatGPT afterwards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4.10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0.72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I feel that Chat GPT’s feedback is easy to understand &amp; apply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4.00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0.79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3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I’m excited when using ChatGPT to improve writing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4.05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0.60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4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I believe ChatGPT makes me more confident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4.05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0.60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5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I’m encouraged by ChatGPT feedback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3.90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0.85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6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I am demotivated when feedback is unclear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3.10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1.17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8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7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I think using ChatGPT is boring and monotonous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3.05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1.05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87" name="Google Shape;287;p20"/>
          <p:cNvSpPr/>
          <p:nvPr/>
        </p:nvSpPr>
        <p:spPr>
          <a:xfrm>
            <a:off x="280174" y="3495202"/>
            <a:ext cx="11401156" cy="838200"/>
          </a:xfrm>
          <a:prstGeom prst="ellipse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0"/>
          <p:cNvSpPr/>
          <p:nvPr/>
        </p:nvSpPr>
        <p:spPr>
          <a:xfrm>
            <a:off x="495569" y="7780089"/>
            <a:ext cx="11401156" cy="838200"/>
          </a:xfrm>
          <a:prstGeom prst="ellipse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1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4" name="Google Shape;294;p21"/>
          <p:cNvSpPr/>
          <p:nvPr/>
        </p:nvSpPr>
        <p:spPr>
          <a:xfrm>
            <a:off x="125102" y="9705498"/>
            <a:ext cx="17618060" cy="1777892"/>
          </a:xfrm>
          <a:custGeom>
            <a:rect b="b" l="l" r="r" t="t"/>
            <a:pathLst>
              <a:path extrusionOk="0" h="1777892" w="17618060">
                <a:moveTo>
                  <a:pt x="0" y="0"/>
                </a:moveTo>
                <a:lnTo>
                  <a:pt x="17618060" y="0"/>
                </a:lnTo>
                <a:lnTo>
                  <a:pt x="17618060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5" name="Google Shape;295;p21"/>
          <p:cNvSpPr txBox="1"/>
          <p:nvPr/>
        </p:nvSpPr>
        <p:spPr>
          <a:xfrm>
            <a:off x="-3709961" y="941283"/>
            <a:ext cx="14137834" cy="1597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38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4. Findings / Results  </a:t>
            </a:r>
            <a:endParaRPr/>
          </a:p>
        </p:txBody>
      </p:sp>
      <p:sp>
        <p:nvSpPr>
          <p:cNvPr id="296" name="Google Shape;296;p21"/>
          <p:cNvSpPr/>
          <p:nvPr/>
        </p:nvSpPr>
        <p:spPr>
          <a:xfrm>
            <a:off x="18011506" y="1638149"/>
            <a:ext cx="19050" cy="7886224"/>
          </a:xfrm>
          <a:custGeom>
            <a:rect b="b" l="l" r="r" t="t"/>
            <a:pathLst>
              <a:path extrusionOk="0" h="10514965" w="25400">
                <a:moveTo>
                  <a:pt x="0" y="10514965"/>
                </a:moveTo>
                <a:lnTo>
                  <a:pt x="0" y="0"/>
                </a:lnTo>
                <a:lnTo>
                  <a:pt x="25400" y="0"/>
                </a:lnTo>
                <a:lnTo>
                  <a:pt x="25400" y="1051496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7" name="Google Shape;297;p21"/>
          <p:cNvSpPr txBox="1"/>
          <p:nvPr/>
        </p:nvSpPr>
        <p:spPr>
          <a:xfrm>
            <a:off x="7025640" y="1303020"/>
            <a:ext cx="10461625" cy="1183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FF00"/>
                </a:solidFill>
                <a:latin typeface="Times"/>
                <a:ea typeface="Times"/>
                <a:cs typeface="Times"/>
                <a:sym typeface="Times"/>
              </a:rPr>
              <a:t>Table 6: </a:t>
            </a:r>
            <a:endParaRPr/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00"/>
                </a:solidFill>
                <a:latin typeface="Times"/>
                <a:ea typeface="Times"/>
                <a:cs typeface="Times"/>
                <a:sym typeface="Times"/>
              </a:rPr>
              <a:t>Student’s perceptions of Relevance and Usefulness</a:t>
            </a:r>
            <a:endParaRPr/>
          </a:p>
        </p:txBody>
      </p:sp>
      <p:graphicFrame>
        <p:nvGraphicFramePr>
          <p:cNvPr id="298" name="Google Shape;298;p21"/>
          <p:cNvGraphicFramePr/>
          <p:nvPr/>
        </p:nvGraphicFramePr>
        <p:xfrm>
          <a:off x="280174" y="24213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{738F19BE-6E49-45CB-B259-32D081D431B3}</a:tableStyleId>
              </a:tblPr>
              <a:tblGrid>
                <a:gridCol w="13332650"/>
                <a:gridCol w="1262950"/>
                <a:gridCol w="1614875"/>
                <a:gridCol w="1233450"/>
              </a:tblGrid>
              <a:tr h="852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2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n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M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S.D.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98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Using ChatGPT saves me time when editing my writing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4.20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0.77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91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ChatGPT gives useful suggestions to improve linking between sentences/paragraphs using cohesive devices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4.20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0.62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91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ChatGPT helped me identify whether my ideas were logically organized and coherent.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4.00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0.56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91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I am complete in control when revising based on feedback, using prompts and exploring coherence strategies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3.90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0.64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91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After using ChatGPT, I can apply cohesion/coherence strategies to other essays without help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3.85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0.75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16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200"/>
                        <a:buFont typeface="Times"/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ChatGPT's feedback fits common contexts in IELTS Writing Task 2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3.75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0.72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047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ChatGPT's feedback is comparable to or better than peers/teachers in some cases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28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3.70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chemeClr val="lt1"/>
                          </a:solidFill>
                          <a:latin typeface="Times"/>
                          <a:ea typeface="Times"/>
                          <a:cs typeface="Times"/>
                          <a:sym typeface="Times"/>
                        </a:rPr>
                        <a:t>0.80</a:t>
                      </a:r>
                      <a:endParaRPr sz="11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63500" marB="63500" marR="63500" marL="635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99" name="Google Shape;299;p21"/>
          <p:cNvSpPr/>
          <p:nvPr/>
        </p:nvSpPr>
        <p:spPr>
          <a:xfrm>
            <a:off x="262887" y="3351822"/>
            <a:ext cx="10507569" cy="609600"/>
          </a:xfrm>
          <a:prstGeom prst="roundRect">
            <a:avLst>
              <a:gd fmla="val 16667" name="adj"/>
            </a:avLst>
          </a:prstGeom>
          <a:solidFill>
            <a:srgbClr val="FFFF00">
              <a:alpha val="62745"/>
            </a:srgbClr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1"/>
          <p:cNvSpPr/>
          <p:nvPr/>
        </p:nvSpPr>
        <p:spPr>
          <a:xfrm>
            <a:off x="300857" y="4010950"/>
            <a:ext cx="13207226" cy="842848"/>
          </a:xfrm>
          <a:prstGeom prst="roundRect">
            <a:avLst>
              <a:gd fmla="val 16667" name="adj"/>
            </a:avLst>
          </a:prstGeom>
          <a:solidFill>
            <a:srgbClr val="FFFF00">
              <a:alpha val="62745"/>
            </a:srgbClr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1"/>
          <p:cNvSpPr/>
          <p:nvPr/>
        </p:nvSpPr>
        <p:spPr>
          <a:xfrm>
            <a:off x="262887" y="9128421"/>
            <a:ext cx="13207226" cy="609600"/>
          </a:xfrm>
          <a:prstGeom prst="roundRect">
            <a:avLst>
              <a:gd fmla="val 16667" name="adj"/>
            </a:avLst>
          </a:prstGeom>
          <a:solidFill>
            <a:srgbClr val="FFFF00">
              <a:alpha val="62745"/>
            </a:srgbClr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2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07" name="Google Shape;307;p22"/>
          <p:cNvSpPr/>
          <p:nvPr/>
        </p:nvSpPr>
        <p:spPr>
          <a:xfrm>
            <a:off x="-1963102" y="9130501"/>
            <a:ext cx="22403308" cy="1156499"/>
          </a:xfrm>
          <a:custGeom>
            <a:rect b="b" l="l" r="r" t="t"/>
            <a:pathLst>
              <a:path extrusionOk="0" h="1156499" w="22403308">
                <a:moveTo>
                  <a:pt x="0" y="0"/>
                </a:moveTo>
                <a:lnTo>
                  <a:pt x="22403308" y="0"/>
                </a:lnTo>
                <a:lnTo>
                  <a:pt x="22403308" y="1156499"/>
                </a:lnTo>
                <a:lnTo>
                  <a:pt x="0" y="1156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8" name="Google Shape;308;p22"/>
          <p:cNvSpPr txBox="1"/>
          <p:nvPr/>
        </p:nvSpPr>
        <p:spPr>
          <a:xfrm>
            <a:off x="1143006" y="1143891"/>
            <a:ext cx="15773394" cy="11671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5. Discussion &amp; Implications  </a:t>
            </a:r>
            <a:endParaRPr/>
          </a:p>
        </p:txBody>
      </p:sp>
      <p:sp>
        <p:nvSpPr>
          <p:cNvPr id="309" name="Google Shape;309;p22"/>
          <p:cNvSpPr/>
          <p:nvPr/>
        </p:nvSpPr>
        <p:spPr>
          <a:xfrm>
            <a:off x="17249775" y="1228363"/>
            <a:ext cx="19050" cy="7226808"/>
          </a:xfrm>
          <a:custGeom>
            <a:rect b="b" l="l" r="r" t="t"/>
            <a:pathLst>
              <a:path extrusionOk="0" h="9635744" w="25400">
                <a:moveTo>
                  <a:pt x="0" y="9635744"/>
                </a:moveTo>
                <a:lnTo>
                  <a:pt x="0" y="0"/>
                </a:lnTo>
                <a:lnTo>
                  <a:pt x="25400" y="0"/>
                </a:lnTo>
                <a:lnTo>
                  <a:pt x="25400" y="96357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0" name="Google Shape;310;p22"/>
          <p:cNvSpPr/>
          <p:nvPr/>
        </p:nvSpPr>
        <p:spPr>
          <a:xfrm>
            <a:off x="1019175" y="1228363"/>
            <a:ext cx="19050" cy="7226808"/>
          </a:xfrm>
          <a:custGeom>
            <a:rect b="b" l="l" r="r" t="t"/>
            <a:pathLst>
              <a:path extrusionOk="0" h="9635744" w="25400">
                <a:moveTo>
                  <a:pt x="0" y="9635744"/>
                </a:moveTo>
                <a:lnTo>
                  <a:pt x="0" y="0"/>
                </a:lnTo>
                <a:lnTo>
                  <a:pt x="25400" y="0"/>
                </a:lnTo>
                <a:lnTo>
                  <a:pt x="25400" y="96357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1" name="Google Shape;311;p22"/>
          <p:cNvSpPr txBox="1"/>
          <p:nvPr/>
        </p:nvSpPr>
        <p:spPr>
          <a:xfrm>
            <a:off x="1599989" y="2467283"/>
            <a:ext cx="14325599" cy="6598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Students’ IELTS Writing Task 2 scores improved in Coherence &amp; Cohesion</a:t>
            </a:r>
            <a:endParaRPr/>
          </a:p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Post-test essays showed clearer organization, smoother transitions, and more varied cohesive devices </a:t>
            </a:r>
            <a:endParaRPr/>
          </a:p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ChatGPT’s explicit, example-based feedback helped reduce cohesion/coherence errors </a:t>
            </a:r>
            <a:endParaRPr b="0" i="0" sz="36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3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1" name="Google Shape;321;p23"/>
          <p:cNvSpPr/>
          <p:nvPr/>
        </p:nvSpPr>
        <p:spPr>
          <a:xfrm>
            <a:off x="-1963102" y="9130501"/>
            <a:ext cx="22403308" cy="1156499"/>
          </a:xfrm>
          <a:custGeom>
            <a:rect b="b" l="l" r="r" t="t"/>
            <a:pathLst>
              <a:path extrusionOk="0" h="1156499" w="22403308">
                <a:moveTo>
                  <a:pt x="0" y="0"/>
                </a:moveTo>
                <a:lnTo>
                  <a:pt x="22403308" y="0"/>
                </a:lnTo>
                <a:lnTo>
                  <a:pt x="22403308" y="1156499"/>
                </a:lnTo>
                <a:lnTo>
                  <a:pt x="0" y="1156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2" name="Google Shape;322;p23"/>
          <p:cNvSpPr txBox="1"/>
          <p:nvPr/>
        </p:nvSpPr>
        <p:spPr>
          <a:xfrm>
            <a:off x="1143006" y="1143891"/>
            <a:ext cx="15773394" cy="11671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4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5. Discussion &amp; Implications</a:t>
            </a:r>
            <a:endParaRPr/>
          </a:p>
        </p:txBody>
      </p:sp>
      <p:sp>
        <p:nvSpPr>
          <p:cNvPr id="323" name="Google Shape;323;p23"/>
          <p:cNvSpPr/>
          <p:nvPr/>
        </p:nvSpPr>
        <p:spPr>
          <a:xfrm>
            <a:off x="17249775" y="1228363"/>
            <a:ext cx="19050" cy="7226808"/>
          </a:xfrm>
          <a:custGeom>
            <a:rect b="b" l="l" r="r" t="t"/>
            <a:pathLst>
              <a:path extrusionOk="0" h="9635744" w="25400">
                <a:moveTo>
                  <a:pt x="0" y="9635744"/>
                </a:moveTo>
                <a:lnTo>
                  <a:pt x="0" y="0"/>
                </a:lnTo>
                <a:lnTo>
                  <a:pt x="25400" y="0"/>
                </a:lnTo>
                <a:lnTo>
                  <a:pt x="25400" y="96357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4" name="Google Shape;324;p23"/>
          <p:cNvSpPr/>
          <p:nvPr/>
        </p:nvSpPr>
        <p:spPr>
          <a:xfrm>
            <a:off x="1019175" y="1228363"/>
            <a:ext cx="19050" cy="7226808"/>
          </a:xfrm>
          <a:custGeom>
            <a:rect b="b" l="l" r="r" t="t"/>
            <a:pathLst>
              <a:path extrusionOk="0" h="9635744" w="25400">
                <a:moveTo>
                  <a:pt x="0" y="9635744"/>
                </a:moveTo>
                <a:lnTo>
                  <a:pt x="0" y="0"/>
                </a:lnTo>
                <a:lnTo>
                  <a:pt x="25400" y="0"/>
                </a:lnTo>
                <a:lnTo>
                  <a:pt x="25400" y="96357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5" name="Google Shape;325;p23"/>
          <p:cNvSpPr txBox="1"/>
          <p:nvPr/>
        </p:nvSpPr>
        <p:spPr>
          <a:xfrm>
            <a:off x="1600200" y="2619375"/>
            <a:ext cx="15365730" cy="4986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54000" lvl="1" marL="43434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b="1" i="0" lang="en-US" sz="4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Most students valued ChatGPT’s speed and usefulness for linking ideas and improving logical flow (Sekewael &amp; Anaktototy, 2024).</a:t>
            </a:r>
            <a:endParaRPr/>
          </a:p>
          <a:p>
            <a:pPr indent="-254000" lvl="1" marL="43434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b="1" i="0" lang="en-US" sz="4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Some concerns about feedback accuracy suggest AI should complement, not replace, teacher and peer feedback.</a:t>
            </a:r>
            <a:endParaRPr/>
          </a:p>
          <a:p>
            <a:pPr indent="0" lvl="1" marL="21717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=&gt;  Conclusion: ChatGPT serves as an effective supplementary tool</a:t>
            </a:r>
            <a:endParaRPr b="1" i="0" sz="4000" u="none" cap="none" strike="noStrike">
              <a:solidFill>
                <a:srgbClr val="92D0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4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31" name="Google Shape;331;p24"/>
          <p:cNvSpPr txBox="1"/>
          <p:nvPr/>
        </p:nvSpPr>
        <p:spPr>
          <a:xfrm>
            <a:off x="2057400" y="1273018"/>
            <a:ext cx="13701157" cy="130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6. Conclusion</a:t>
            </a:r>
            <a:endParaRPr/>
          </a:p>
        </p:txBody>
      </p:sp>
      <p:sp>
        <p:nvSpPr>
          <p:cNvPr id="332" name="Google Shape;332;p24"/>
          <p:cNvSpPr txBox="1"/>
          <p:nvPr/>
        </p:nvSpPr>
        <p:spPr>
          <a:xfrm>
            <a:off x="783530" y="2856459"/>
            <a:ext cx="15981208" cy="49314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600" lvl="1" marL="433705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AI-mediated feedback supports improvement in cohesion and coherence</a:t>
            </a:r>
            <a:endParaRPr/>
          </a:p>
          <a:p>
            <a:pPr indent="-228600" lvl="1" marL="433705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Generative AI provides immediate, individualised, and non-judgmental feedback, fostering deeper engagement with revisions</a:t>
            </a:r>
            <a:endParaRPr/>
          </a:p>
          <a:p>
            <a:pPr indent="-228600" lvl="1" marL="433705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Risks of overreliance and uncritical adoption of AI suggestions, teacher mediation remains essential</a:t>
            </a:r>
            <a:endParaRPr/>
          </a:p>
        </p:txBody>
      </p:sp>
      <p:sp>
        <p:nvSpPr>
          <p:cNvPr id="333" name="Google Shape;333;p24"/>
          <p:cNvSpPr/>
          <p:nvPr/>
        </p:nvSpPr>
        <p:spPr>
          <a:xfrm>
            <a:off x="-1219200" y="9128795"/>
            <a:ext cx="8081941" cy="1777892"/>
          </a:xfrm>
          <a:custGeom>
            <a:rect b="b" l="l" r="r" t="t"/>
            <a:pathLst>
              <a:path extrusionOk="0" h="1777892" w="8081941">
                <a:moveTo>
                  <a:pt x="0" y="0"/>
                </a:moveTo>
                <a:lnTo>
                  <a:pt x="8081941" y="0"/>
                </a:lnTo>
                <a:lnTo>
                  <a:pt x="8081941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5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39" name="Google Shape;339;p25"/>
          <p:cNvSpPr txBox="1"/>
          <p:nvPr/>
        </p:nvSpPr>
        <p:spPr>
          <a:xfrm>
            <a:off x="2057400" y="1273018"/>
            <a:ext cx="13701157" cy="130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6. Conclusion</a:t>
            </a:r>
            <a:endParaRPr/>
          </a:p>
        </p:txBody>
      </p:sp>
      <p:sp>
        <p:nvSpPr>
          <p:cNvPr id="340" name="Google Shape;340;p25"/>
          <p:cNvSpPr txBox="1"/>
          <p:nvPr/>
        </p:nvSpPr>
        <p:spPr>
          <a:xfrm>
            <a:off x="1153396" y="3113722"/>
            <a:ext cx="15981208" cy="4059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Future directions:</a:t>
            </a:r>
            <a:endParaRPr/>
          </a:p>
          <a:p>
            <a:pPr indent="-228600" lvl="1" marL="433705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Investigate long-term effects on IELTS and academic writing</a:t>
            </a:r>
            <a:endParaRPr/>
          </a:p>
          <a:p>
            <a:pPr indent="-228600" lvl="1" marL="433705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Explore ethical concerns </a:t>
            </a:r>
            <a:endParaRPr/>
          </a:p>
          <a:p>
            <a:pPr indent="-228600" lvl="1" marL="433705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Combine AI feedback with explicit instruction and peer collaboration </a:t>
            </a:r>
            <a:endParaRPr/>
          </a:p>
        </p:txBody>
      </p:sp>
      <p:sp>
        <p:nvSpPr>
          <p:cNvPr id="341" name="Google Shape;341;p25"/>
          <p:cNvSpPr/>
          <p:nvPr/>
        </p:nvSpPr>
        <p:spPr>
          <a:xfrm>
            <a:off x="-1219200" y="9128795"/>
            <a:ext cx="8081941" cy="1777892"/>
          </a:xfrm>
          <a:custGeom>
            <a:rect b="b" l="l" r="r" t="t"/>
            <a:pathLst>
              <a:path extrusionOk="0" h="1777892" w="8081941">
                <a:moveTo>
                  <a:pt x="0" y="0"/>
                </a:moveTo>
                <a:lnTo>
                  <a:pt x="8081941" y="0"/>
                </a:lnTo>
                <a:lnTo>
                  <a:pt x="8081941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70000">
              <a:schemeClr val="accent3"/>
            </a:gs>
            <a:gs pos="100000">
              <a:schemeClr val="accent3"/>
            </a:gs>
          </a:gsLst>
          <a:lin ang="5400000" scaled="0"/>
        </a:gra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7" name="Google Shape;127;p3"/>
          <p:cNvSpPr/>
          <p:nvPr/>
        </p:nvSpPr>
        <p:spPr>
          <a:xfrm>
            <a:off x="-2653669" y="8368948"/>
            <a:ext cx="11300843" cy="2448261"/>
          </a:xfrm>
          <a:custGeom>
            <a:rect b="b" l="l" r="r" t="t"/>
            <a:pathLst>
              <a:path extrusionOk="0" h="2448261" w="11300843">
                <a:moveTo>
                  <a:pt x="0" y="0"/>
                </a:moveTo>
                <a:lnTo>
                  <a:pt x="11300843" y="0"/>
                </a:lnTo>
                <a:lnTo>
                  <a:pt x="11300843" y="2448261"/>
                </a:lnTo>
                <a:lnTo>
                  <a:pt x="0" y="2448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3"/>
          <p:cNvSpPr txBox="1"/>
          <p:nvPr/>
        </p:nvSpPr>
        <p:spPr>
          <a:xfrm>
            <a:off x="3886200" y="1466081"/>
            <a:ext cx="9850930" cy="130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1. Introduction</a:t>
            </a:r>
            <a:endParaRPr/>
          </a:p>
        </p:txBody>
      </p:sp>
      <p:sp>
        <p:nvSpPr>
          <p:cNvPr id="129" name="Google Shape;129;p3"/>
          <p:cNvSpPr txBox="1"/>
          <p:nvPr/>
        </p:nvSpPr>
        <p:spPr>
          <a:xfrm>
            <a:off x="914400" y="2800781"/>
            <a:ext cx="16078200" cy="47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8620" lvl="1" marL="77724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BA834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FBA83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Research problems</a:t>
            </a:r>
            <a:endParaRPr/>
          </a:p>
          <a:p>
            <a:pPr indent="-685800" lvl="0" marL="68580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average band score in IELTS Writing among Vietnamese test takers was 6.1 (Test taker performance 2024</a:t>
            </a:r>
            <a:r>
              <a:rPr lang="en-US" sz="4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b="0" i="0" lang="en-US" sz="4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2025, n.d.)</a:t>
            </a:r>
            <a:endParaRPr/>
          </a:p>
          <a:p>
            <a:pPr indent="-685800" lvl="0" marL="68580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Few studies have examined the role of AI tools in improving coherence and cohesion in IELTS Writing Task 2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84000">
              <a:srgbClr val="38287B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35" name="Google Shape;135;p4"/>
          <p:cNvSpPr/>
          <p:nvPr/>
        </p:nvSpPr>
        <p:spPr>
          <a:xfrm>
            <a:off x="-2653669" y="8368948"/>
            <a:ext cx="11300843" cy="2448261"/>
          </a:xfrm>
          <a:custGeom>
            <a:rect b="b" l="l" r="r" t="t"/>
            <a:pathLst>
              <a:path extrusionOk="0" h="2448261" w="11300843">
                <a:moveTo>
                  <a:pt x="0" y="0"/>
                </a:moveTo>
                <a:lnTo>
                  <a:pt x="11300843" y="0"/>
                </a:lnTo>
                <a:lnTo>
                  <a:pt x="11300843" y="2448261"/>
                </a:lnTo>
                <a:lnTo>
                  <a:pt x="0" y="2448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4"/>
          <p:cNvSpPr txBox="1"/>
          <p:nvPr/>
        </p:nvSpPr>
        <p:spPr>
          <a:xfrm>
            <a:off x="3886200" y="1466081"/>
            <a:ext cx="9850930" cy="130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1. Introduction</a:t>
            </a:r>
            <a:endParaRPr/>
          </a:p>
        </p:txBody>
      </p:sp>
      <p:sp>
        <p:nvSpPr>
          <p:cNvPr id="137" name="Google Shape;137;p4"/>
          <p:cNvSpPr txBox="1"/>
          <p:nvPr/>
        </p:nvSpPr>
        <p:spPr>
          <a:xfrm>
            <a:off x="316635" y="2773314"/>
            <a:ext cx="16990060" cy="577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8620" lvl="1" marL="77724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BA834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FBA83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Research aims</a:t>
            </a:r>
            <a:endParaRPr/>
          </a:p>
          <a:p>
            <a:pPr indent="-518160" lvl="2" marL="155448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Char char="⚬"/>
            </a:pPr>
            <a:r>
              <a:rPr b="0" i="0" lang="en-US" sz="4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Examine whether the use of ChatGPT can enhance the effectiveness of adult EFL learners’ performance in IELTS Writing Task 2</a:t>
            </a:r>
            <a:endParaRPr/>
          </a:p>
          <a:p>
            <a:pPr indent="-518160" lvl="2" marL="155448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Char char="⚬"/>
            </a:pPr>
            <a:r>
              <a:rPr b="0" i="0" lang="en-US" sz="4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Evaluate the impact of ChatGPT feedback on learners’ ability to improve coherence and cohesion in IELTS Writing Task 2</a:t>
            </a:r>
            <a:endParaRPr/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46000">
              <a:srgbClr val="004AAD"/>
            </a:gs>
            <a:gs pos="100000">
              <a:schemeClr val="accent3"/>
            </a:gs>
          </a:gsLst>
          <a:lin ang="5400000" scaled="0"/>
        </a:gra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43" name="Google Shape;143;p5"/>
          <p:cNvSpPr/>
          <p:nvPr/>
        </p:nvSpPr>
        <p:spPr>
          <a:xfrm>
            <a:off x="-2653669" y="8368948"/>
            <a:ext cx="11300843" cy="2448261"/>
          </a:xfrm>
          <a:custGeom>
            <a:rect b="b" l="l" r="r" t="t"/>
            <a:pathLst>
              <a:path extrusionOk="0" h="2448261" w="11300843">
                <a:moveTo>
                  <a:pt x="0" y="0"/>
                </a:moveTo>
                <a:lnTo>
                  <a:pt x="11300843" y="0"/>
                </a:lnTo>
                <a:lnTo>
                  <a:pt x="11300843" y="2448261"/>
                </a:lnTo>
                <a:lnTo>
                  <a:pt x="0" y="2448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5"/>
          <p:cNvSpPr txBox="1"/>
          <p:nvPr/>
        </p:nvSpPr>
        <p:spPr>
          <a:xfrm>
            <a:off x="3886200" y="1466081"/>
            <a:ext cx="9850930" cy="130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1. Introduction</a:t>
            </a:r>
            <a:endParaRPr/>
          </a:p>
        </p:txBody>
      </p:sp>
      <p:sp>
        <p:nvSpPr>
          <p:cNvPr id="145" name="Google Shape;145;p5"/>
          <p:cNvSpPr txBox="1"/>
          <p:nvPr/>
        </p:nvSpPr>
        <p:spPr>
          <a:xfrm>
            <a:off x="838200" y="2628900"/>
            <a:ext cx="16764000" cy="74475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8620" lvl="1" marL="77724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rgbClr val="FBA834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BA834"/>
                </a:solidFill>
                <a:latin typeface="Poppins"/>
                <a:ea typeface="Poppins"/>
                <a:cs typeface="Poppins"/>
                <a:sym typeface="Poppins"/>
              </a:rPr>
              <a:t>Research questions</a:t>
            </a:r>
            <a:endParaRPr/>
          </a:p>
          <a:p>
            <a:pPr indent="0" lvl="0" marL="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To what extent does generative AI feedback enhance coherence and cohesion in IELTS Writing Task 2 essays?</a:t>
            </a:r>
            <a:endParaRPr/>
          </a:p>
          <a:p>
            <a:pPr indent="0" lvl="0" marL="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do EFL learners perceive the usefulness and reliability of generative AI feedback for improving their IELTS writing performance?</a:t>
            </a:r>
            <a:endParaRPr/>
          </a:p>
          <a:p>
            <a:pPr indent="0" lvl="0" marL="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54000">
              <a:srgbClr val="38287B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1" name="Google Shape;151;p6"/>
          <p:cNvSpPr/>
          <p:nvPr/>
        </p:nvSpPr>
        <p:spPr>
          <a:xfrm>
            <a:off x="-2653669" y="8368948"/>
            <a:ext cx="11300843" cy="2448261"/>
          </a:xfrm>
          <a:custGeom>
            <a:rect b="b" l="l" r="r" t="t"/>
            <a:pathLst>
              <a:path extrusionOk="0" h="2448261" w="11300843">
                <a:moveTo>
                  <a:pt x="0" y="0"/>
                </a:moveTo>
                <a:lnTo>
                  <a:pt x="11300843" y="0"/>
                </a:lnTo>
                <a:lnTo>
                  <a:pt x="11300843" y="2448261"/>
                </a:lnTo>
                <a:lnTo>
                  <a:pt x="0" y="2448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p6"/>
          <p:cNvSpPr txBox="1"/>
          <p:nvPr/>
        </p:nvSpPr>
        <p:spPr>
          <a:xfrm>
            <a:off x="3886200" y="1466081"/>
            <a:ext cx="9850930" cy="130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1. Introduction</a:t>
            </a:r>
            <a:endParaRPr/>
          </a:p>
        </p:txBody>
      </p:sp>
      <p:sp>
        <p:nvSpPr>
          <p:cNvPr id="153" name="Google Shape;153;p6"/>
          <p:cNvSpPr txBox="1"/>
          <p:nvPr/>
        </p:nvSpPr>
        <p:spPr>
          <a:xfrm>
            <a:off x="152400" y="2658156"/>
            <a:ext cx="17373600" cy="8265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8620" lvl="1" marL="7772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BA834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BA834"/>
                </a:solidFill>
                <a:latin typeface="Poppins"/>
                <a:ea typeface="Poppins"/>
                <a:cs typeface="Poppins"/>
                <a:sym typeface="Poppins"/>
              </a:rPr>
              <a:t>Significance</a:t>
            </a:r>
            <a:endParaRPr/>
          </a:p>
          <a:p>
            <a:pPr indent="-518160" lvl="2" marL="155448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⚬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Offer insights into how ChatGPT feedback can enhance ESL learners’ coherence and cohesion in IELTS Writing Task 2</a:t>
            </a:r>
            <a:endParaRPr/>
          </a:p>
          <a:p>
            <a:pPr indent="-518160" lvl="2" marL="155448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⚬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Assess the role of generative AI in enhancing learners’ academic writing performance in high-stakes testing contexts</a:t>
            </a:r>
            <a:endParaRPr/>
          </a:p>
          <a:p>
            <a:pPr indent="-518160" lvl="2" marL="155448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Char char="⚬"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Offer practical recommendations for integrating AI-based feedback into ESL writing instruction </a:t>
            </a:r>
            <a:endParaRPr/>
          </a:p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9" name="Google Shape;159;p7"/>
          <p:cNvSpPr txBox="1"/>
          <p:nvPr/>
        </p:nvSpPr>
        <p:spPr>
          <a:xfrm>
            <a:off x="4419600" y="-107933"/>
            <a:ext cx="13701157" cy="130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0" u="none" cap="none" strike="noStrike">
                <a:solidFill>
                  <a:srgbClr val="4F81BD"/>
                </a:solidFill>
                <a:latin typeface="Montserrat"/>
                <a:ea typeface="Montserrat"/>
                <a:cs typeface="Montserrat"/>
                <a:sym typeface="Montserrat"/>
              </a:rPr>
              <a:t>2. Literature review</a:t>
            </a:r>
            <a:endParaRPr/>
          </a:p>
        </p:txBody>
      </p:sp>
      <p:sp>
        <p:nvSpPr>
          <p:cNvPr id="160" name="Google Shape;160;p7"/>
          <p:cNvSpPr txBox="1"/>
          <p:nvPr/>
        </p:nvSpPr>
        <p:spPr>
          <a:xfrm>
            <a:off x="533400" y="2320694"/>
            <a:ext cx="15981300" cy="75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79646"/>
                </a:solidFill>
                <a:latin typeface="Poppins"/>
                <a:ea typeface="Poppins"/>
                <a:cs typeface="Poppins"/>
                <a:sym typeface="Poppins"/>
              </a:rPr>
              <a:t>Theoretical Framework:</a:t>
            </a:r>
            <a:endParaRPr/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Feedback Intervention Theory (FIT) - Kluger </a:t>
            </a:r>
            <a:r>
              <a:rPr lang="en-US" sz="3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and</a:t>
            </a: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DeNisi (1996)</a:t>
            </a:r>
            <a:endParaRPr/>
          </a:p>
          <a:p>
            <a:pPr indent="-571500" lvl="1" marL="78867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79646"/>
                </a:solidFill>
                <a:latin typeface="Poppins"/>
                <a:ea typeface="Poppins"/>
                <a:cs typeface="Poppins"/>
                <a:sym typeface="Poppins"/>
              </a:rPr>
              <a:t>Coherence and Cohesion - </a:t>
            </a:r>
            <a:r>
              <a:rPr b="0" i="0" lang="en-US" sz="36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Halliday and Hasan (2014)</a:t>
            </a:r>
            <a:endParaRPr/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79646"/>
                </a:solidFill>
                <a:latin typeface="Poppins"/>
                <a:ea typeface="Poppins"/>
                <a:cs typeface="Poppins"/>
                <a:sym typeface="Poppins"/>
              </a:rPr>
              <a:t>Cohesion: </a:t>
            </a: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semantic and structural linkage between sentences</a:t>
            </a:r>
            <a:endParaRPr/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+ Lexical cohesion: reiteration, collocation</a:t>
            </a:r>
            <a:endParaRPr/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+ Grammatical cohesion: reference, substitution, ellipsis, conjunctions</a:t>
            </a:r>
            <a:endParaRPr/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79646"/>
                </a:solidFill>
                <a:latin typeface="Poppins"/>
                <a:ea typeface="Poppins"/>
                <a:cs typeface="Poppins"/>
                <a:sym typeface="Poppins"/>
              </a:rPr>
              <a:t>Coherence:</a:t>
            </a: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logical unity of ideas, global organization of meaning</a:t>
            </a:r>
            <a:endParaRPr/>
          </a:p>
        </p:txBody>
      </p:sp>
      <p:sp>
        <p:nvSpPr>
          <p:cNvPr id="161" name="Google Shape;161;p7"/>
          <p:cNvSpPr/>
          <p:nvPr/>
        </p:nvSpPr>
        <p:spPr>
          <a:xfrm>
            <a:off x="-1219200" y="9128795"/>
            <a:ext cx="8081941" cy="1777892"/>
          </a:xfrm>
          <a:custGeom>
            <a:rect b="b" l="l" r="r" t="t"/>
            <a:pathLst>
              <a:path extrusionOk="0" h="1777892" w="8081941">
                <a:moveTo>
                  <a:pt x="0" y="0"/>
                </a:moveTo>
                <a:lnTo>
                  <a:pt x="8081941" y="0"/>
                </a:lnTo>
                <a:lnTo>
                  <a:pt x="8081941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7"/>
          <p:cNvSpPr txBox="1"/>
          <p:nvPr/>
        </p:nvSpPr>
        <p:spPr>
          <a:xfrm>
            <a:off x="280174" y="1456800"/>
            <a:ext cx="9750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Key concepts and relevant literature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67000">
              <a:srgbClr val="38287B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8" name="Google Shape;168;p8"/>
          <p:cNvSpPr txBox="1"/>
          <p:nvPr/>
        </p:nvSpPr>
        <p:spPr>
          <a:xfrm>
            <a:off x="3657600" y="1190642"/>
            <a:ext cx="13701157" cy="130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2. Literature review</a:t>
            </a:r>
            <a:endParaRPr/>
          </a:p>
        </p:txBody>
      </p:sp>
      <p:sp>
        <p:nvSpPr>
          <p:cNvPr id="169" name="Google Shape;169;p8"/>
          <p:cNvSpPr txBox="1"/>
          <p:nvPr/>
        </p:nvSpPr>
        <p:spPr>
          <a:xfrm>
            <a:off x="457200" y="2426148"/>
            <a:ext cx="16444283" cy="49314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54000" lvl="1" marL="43434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92D050"/>
                </a:solidFill>
                <a:latin typeface="Poppins"/>
                <a:ea typeface="Poppins"/>
                <a:cs typeface="Poppins"/>
                <a:sym typeface="Poppins"/>
              </a:rPr>
              <a:t>Key concepts and relevant literature </a:t>
            </a:r>
            <a:endParaRPr/>
          </a:p>
          <a:p>
            <a:pPr indent="-254000" lvl="1" marL="43434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79646"/>
                </a:solidFill>
                <a:latin typeface="Poppins"/>
                <a:ea typeface="Poppins"/>
                <a:cs typeface="Poppins"/>
                <a:sym typeface="Poppins"/>
              </a:rPr>
              <a:t>Coherence and Cohesion in Academic Writing</a:t>
            </a:r>
            <a:endParaRPr/>
          </a:p>
          <a:p>
            <a:pPr indent="-254000" lvl="1" marL="43434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Core components of effective academic writing  (Halliday &amp; Hasan, 1976) =&gt; Ensure logical flow and unity of ideas</a:t>
            </a:r>
            <a:endParaRPr/>
          </a:p>
          <a:p>
            <a:pPr indent="-254000" lvl="1" marL="43434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Central to IELTS Writing assessment (Band Descriptor)</a:t>
            </a:r>
            <a:endParaRPr/>
          </a:p>
          <a:p>
            <a:pPr indent="-217170" lvl="1" marL="434340" marR="0" rtl="0" algn="l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-1219200" y="9128795"/>
            <a:ext cx="8081941" cy="1777892"/>
          </a:xfrm>
          <a:custGeom>
            <a:rect b="b" l="l" r="r" t="t"/>
            <a:pathLst>
              <a:path extrusionOk="0" h="1777892" w="8081941">
                <a:moveTo>
                  <a:pt x="0" y="0"/>
                </a:moveTo>
                <a:lnTo>
                  <a:pt x="8081941" y="0"/>
                </a:lnTo>
                <a:lnTo>
                  <a:pt x="8081941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4AAD"/>
            </a:gs>
            <a:gs pos="100000">
              <a:srgbClr val="38287B"/>
            </a:gs>
          </a:gsLst>
          <a:lin ang="5400000" scaled="0"/>
        </a:gra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"/>
          <p:cNvSpPr/>
          <p:nvPr/>
        </p:nvSpPr>
        <p:spPr>
          <a:xfrm>
            <a:off x="0" y="-38100"/>
            <a:ext cx="18288000" cy="1277493"/>
          </a:xfrm>
          <a:custGeom>
            <a:rect b="b" l="l" r="r" t="t"/>
            <a:pathLst>
              <a:path extrusionOk="0" h="1703324" w="24384000">
                <a:moveTo>
                  <a:pt x="0" y="0"/>
                </a:moveTo>
                <a:lnTo>
                  <a:pt x="24384000" y="0"/>
                </a:lnTo>
                <a:lnTo>
                  <a:pt x="24384000" y="1703324"/>
                </a:lnTo>
                <a:lnTo>
                  <a:pt x="0" y="17033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76" name="Google Shape;176;p9"/>
          <p:cNvSpPr txBox="1"/>
          <p:nvPr/>
        </p:nvSpPr>
        <p:spPr>
          <a:xfrm>
            <a:off x="3657600" y="1190642"/>
            <a:ext cx="13701157" cy="130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2. Literature review</a:t>
            </a:r>
            <a:endParaRPr/>
          </a:p>
        </p:txBody>
      </p:sp>
      <p:sp>
        <p:nvSpPr>
          <p:cNvPr id="177" name="Google Shape;177;p9"/>
          <p:cNvSpPr txBox="1"/>
          <p:nvPr/>
        </p:nvSpPr>
        <p:spPr>
          <a:xfrm>
            <a:off x="140087" y="2352588"/>
            <a:ext cx="18007826" cy="6591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79646"/>
                </a:solidFill>
                <a:latin typeface="Poppins"/>
                <a:ea typeface="Poppins"/>
                <a:cs typeface="Poppins"/>
                <a:sym typeface="Poppins"/>
              </a:rPr>
              <a:t>Learner Challenges &amp; Pedagogical Interventions</a:t>
            </a:r>
            <a:endParaRPr/>
          </a:p>
          <a:p>
            <a:pPr indent="-22860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/>
              <a:buChar char="•"/>
            </a:pPr>
            <a:r>
              <a:rPr b="0" i="0" lang="en-US" sz="3600" u="sng" cap="none" strike="noStrike">
                <a:solidFill>
                  <a:srgbClr val="FFFF00"/>
                </a:solidFill>
                <a:latin typeface="Poppins"/>
                <a:ea typeface="Poppins"/>
                <a:cs typeface="Poppins"/>
                <a:sym typeface="Poppins"/>
              </a:rPr>
              <a:t>Common problems</a:t>
            </a:r>
            <a:endParaRPr/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Often overlooked by students and improper application (Javahery, 2025; Rahman et al., 2023) </a:t>
            </a:r>
            <a:endParaRPr/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Overuse/misuse of conjunctions, reference, repetition (Nilopa, 2017; Anindita, 2024)</a:t>
            </a:r>
            <a:endParaRPr/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Confusion between coherence and cohesion (Diep &amp; Diep, 2024)</a:t>
            </a:r>
            <a:endParaRPr/>
          </a:p>
          <a:p>
            <a:pPr indent="-217170" lvl="1" marL="43434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Weak progression of ideas → Band 6 limit (Javahery, 2025)</a:t>
            </a:r>
            <a:endParaRPr/>
          </a:p>
        </p:txBody>
      </p:sp>
      <p:sp>
        <p:nvSpPr>
          <p:cNvPr id="178" name="Google Shape;178;p9"/>
          <p:cNvSpPr/>
          <p:nvPr/>
        </p:nvSpPr>
        <p:spPr>
          <a:xfrm>
            <a:off x="-1219200" y="9128795"/>
            <a:ext cx="8081941" cy="1777892"/>
          </a:xfrm>
          <a:custGeom>
            <a:rect b="b" l="l" r="r" t="t"/>
            <a:pathLst>
              <a:path extrusionOk="0" h="1777892" w="8081941">
                <a:moveTo>
                  <a:pt x="0" y="0"/>
                </a:moveTo>
                <a:lnTo>
                  <a:pt x="8081941" y="0"/>
                </a:lnTo>
                <a:lnTo>
                  <a:pt x="8081941" y="1777892"/>
                </a:lnTo>
                <a:lnTo>
                  <a:pt x="0" y="1777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2025-10-17T04:51:29Z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42435054E4A38B067004ED681724FED8_42</vt:lpwstr>
  </property>
  <property fmtid="{D5CDD505-2E9C-101B-9397-08002B2CF9AE}" pid="3" name="KSOProductBuildVer">
    <vt:lpwstr>1033-6.14.0.8716</vt:lpwstr>
  </property>
</Properties>
</file>