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ink/ink1.xml" ContentType="application/inkml+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66" r:id="rId11"/>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234">
          <p15:clr>
            <a:srgbClr val="A4A3A4"/>
          </p15:clr>
        </p15:guide>
        <p15:guide id="4" pos="7446">
          <p15:clr>
            <a:srgbClr val="A4A3A4"/>
          </p15:clr>
        </p15:guide>
        <p15:guide id="5" orient="horz" pos="210">
          <p15:clr>
            <a:srgbClr val="A4A3A4"/>
          </p15:clr>
        </p15:guide>
        <p15:guide id="6" orient="horz" pos="4110">
          <p15:clr>
            <a:srgbClr val="A4A3A4"/>
          </p15:clr>
        </p15:guide>
        <p15:guide id="7" pos="16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015"/>
    <p:restoredTop sz="95012"/>
  </p:normalViewPr>
  <p:slideViewPr>
    <p:cSldViewPr snapToGrid="0" snapToObjects="1" showGuides="1">
      <p:cViewPr varScale="1">
        <p:scale>
          <a:sx n="120" d="100"/>
          <a:sy n="120" d="100"/>
        </p:scale>
        <p:origin x="804" y="108"/>
      </p:cViewPr>
      <p:guideLst>
        <p:guide orient="horz" pos="2160"/>
        <p:guide pos="3840"/>
        <p:guide pos="234"/>
        <p:guide pos="7446"/>
        <p:guide orient="horz" pos="210"/>
        <p:guide orient="horz" pos="4110"/>
        <p:guide pos="166"/>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11" Type="http://schemas.openxmlformats.org/officeDocument/2006/relationships/slide" Target="slides/slide2.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slide" Target="slides/slide3.xml"/><Relationship Id="rId18" Type="http://schemas.openxmlformats.org/officeDocument/2006/relationships/slide" Target="slides/slide4.xml"/><Relationship Id="rId19" Type="http://schemas.openxmlformats.org/officeDocument/2006/relationships/slide" Target="slides/slide5.xml"/><Relationship Id="rId20" Type="http://schemas.openxmlformats.org/officeDocument/2006/relationships/slide" Target="slides/slide6.xml"/><Relationship Id="rId21" Type="http://schemas.openxmlformats.org/officeDocument/2006/relationships/slide" Target="slides/slide7.xml"/><Relationship Id="rId22" Type="http://schemas.openxmlformats.org/officeDocument/2006/relationships/slide" Target="slides/slide8.xml"/><Relationship Id="rId23" Type="http://schemas.openxmlformats.org/officeDocument/2006/relationships/slide" Target="slides/slide9.xml"/><Relationship Id="rId24" Type="http://schemas.openxmlformats.org/officeDocument/2006/relationships/slide" Target="slides/slide10.xml"/><Relationship Id="rId25" Type="http://schemas.openxmlformats.org/officeDocument/2006/relationships/slide" Target="slides/slide11.xml"/><Relationship Id="rId26" Type="http://schemas.openxmlformats.org/officeDocument/2006/relationships/slide" Target="slides/slide12.xml"/><Relationship Id="rId27" Type="http://schemas.openxmlformats.org/officeDocument/2006/relationships/slide" Target="slides/slide13.xml"/><Relationship Id="rId28" Type="http://schemas.openxmlformats.org/officeDocument/2006/relationships/slide" Target="slides/slide14.xml"/><Relationship Id="rId29" Type="http://schemas.openxmlformats.org/officeDocument/2006/relationships/slide" Target="slides/slide1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chart>
    <c:autoTitleDeleted val="1"/>
    <c:plotArea>
      <c:barChart>
        <c:barDir val="bar"/>
        <c:grouping val="clustered"/>
        <c:varyColors val="0"/>
        <c:ser>
          <c:idx val="0"/>
          <c:order val="0"/>
          <c:tx>
            <c:strRef>
              <c:f>Sheet1!$B$1</c:f>
              <c:strCache>
                <c:ptCount val="1"/>
                <c:pt idx="0">
                  <c:v>s</c:v>
                </c:pt>
              </c:strCache>
            </c:strRef>
          </c:tx>
          <c:spPr>
            <a:solidFill>
              <a:srgbClr val="18459E"/>
            </a:solidFill>
            <a:ln>
              <a:noFill/>
            </a:ln>
          </c:spPr>
          <c:cat>
            <c:strRef>
              <c:f>Sheet1!$A$2:$A$5</c:f>
              <c:strCache>
                <c:ptCount val="4"/>
                <c:pt idx="0">
                  <c:v>Perplexity</c:v>
                </c:pt>
                <c:pt idx="1">
                  <c:v>Google Translate</c:v>
                </c:pt>
                <c:pt idx="2">
                  <c:v>Grammarly</c:v>
                </c:pt>
                <c:pt idx="3">
                  <c:v>ChatGPT</c:v>
                </c:pt>
              </c:strCache>
            </c:strRef>
          </c:cat>
          <c:val>
            <c:numRef>
              <c:f>Sheet1!$B$2:$B$5</c:f>
              <c:numCache>
                <c:formatCode>General</c:formatCode>
                <c:ptCount val="4"/>
                <c:pt idx="0">
                  <c:v>9.0</c:v>
                </c:pt>
                <c:pt idx="1">
                  <c:v>9.0</c:v>
                </c:pt>
                <c:pt idx="2">
                  <c:v>11.7</c:v>
                </c:pt>
                <c:pt idx="3">
                  <c:v>70.2</c:v>
                </c:pt>
              </c:numCache>
            </c:numRef>
          </c:val>
        </c:ser>
        <c:dLbls>
          <c:numFmt formatCode="0.0" sourceLinked="0"/>
          <c:txPr>
            <a:bodyPr/>
            <a:lstStyle/>
            <a:p>
              <a:pPr>
                <a:defRPr sz="1100" b="1">
                  <a:solidFill>
                    <a:srgbClr val="18459E"/>
                  </a:solidFill>
                  <a:latin typeface="Arial"/>
                </a:defRPr>
              </a:pPr>
            </a:p>
          </c:txPr>
          <c:dLblPos val="outEnd"/>
          <c:showLegendKey val="0"/>
          <c:showVal val="1"/>
          <c:showCatName val="0"/>
          <c:showSerName val="0"/>
          <c:showPercent val="0"/>
          <c:showBubbleSize val="0"/>
          <c:showLeaderLines val="1"/>
        </c:dLbls>
        <c:gapWidth val="50"/>
        <c:axId val="-2068027336"/>
        <c:axId val="-2113994440"/>
      </c:barChart>
      <c:catAx>
        <c:axId val="-2068027336"/>
        <c:scaling>
          <c:orientation val="minMax"/>
        </c:scaling>
        <c:delete val="0"/>
        <c:axPos val="l"/>
        <c:majorTickMark val="none"/>
        <c:minorTickMark val="none"/>
        <c:tickLblPos val="nextTo"/>
        <c:spPr>
          <a:ln>
            <a:solidFill>
              <a:srgbClr val="D5DFF0"/>
            </a:solidFill>
          </a:ln>
        </c:spPr>
        <c:txPr>
          <a:bodyPr/>
          <a:lstStyle/>
          <a:p>
            <a:pPr>
              <a:defRPr sz="1100">
                <a:solidFill>
                  <a:srgbClr val="18459E"/>
                </a:solidFill>
                <a:latin typeface="Arial"/>
              </a:defRPr>
            </a:pPr>
          </a:p>
        </c:txPr>
        <c:crossAx val="-2113994440"/>
        <c:crosses val="autoZero"/>
        <c:auto val="1"/>
        <c:lblAlgn val="ctr"/>
        <c:lblOffset val="100"/>
        <c:noMultiLvlLbl val="0"/>
      </c:catAx>
      <c:valAx>
        <c:axId val="-2113994440"/>
        <c:scaling>
          <c:max val="80.0"/>
        </c:scaling>
        <c:delete val="0"/>
        <c:axPos val="b"/>
        <c:majorGridlines>
          <c:spPr>
            <a:ln w="9525">
              <a:solidFill>
                <a:srgbClr val="E6EBF3"/>
              </a:solidFill>
            </a:ln>
          </c:spPr>
        </c:majorGridlines>
        <c:majorTickMark val="none"/>
        <c:minorTickMark val="none"/>
        <c:tickLblPos val="nextTo"/>
        <c:spPr>
          <a:ln>
            <a:noFill/>
          </a:ln>
        </c:spPr>
        <c:txPr>
          <a:bodyPr/>
          <a:lstStyle/>
          <a:p>
            <a:pPr>
              <a:defRPr sz="1000">
                <a:solidFill>
                  <a:srgbClr val="8C96A3"/>
                </a:solidFill>
                <a:latin typeface="Arial"/>
              </a:defRPr>
            </a:pPr>
          </a:p>
        </c:txPr>
        <c:crossAx val="-2068027336"/>
        <c:crosses val="autoZero"/>
      </c:valAx>
    </c:plotArea>
    <c:dispBlanksAs val="gap"/>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chart>
    <c:autoTitleDeleted val="1"/>
    <c:plotArea>
      <c:barChart>
        <c:barDir val="bar"/>
        <c:grouping val="clustered"/>
        <c:varyColors/>
        <c:ser>
          <c:idx val="0"/>
          <c:order val="0"/>
          <c:tx>
            <c:strRef>
              <c:f>Sheet1!$B$1</c:f>
              <c:strCache>
                <c:ptCount val="1"/>
                <c:pt idx="0">
                  <c:v>s</c:v>
                </c:pt>
              </c:strCache>
            </c:strRef>
          </c:tx>
          <c:spPr>
            <a:ln>
              <a:noFill/>
            </a:ln>
          </c:spPr>
          <c:dPt>
            <c:idx val="0"/>
            <c:spPr>
              <a:solidFill>
                <a:srgbClr val="EF6822"/>
              </a:solidFill>
            </c:spPr>
          </c:dPt>
          <c:dPt>
            <c:idx val="1"/>
            <c:spPr>
              <a:solidFill>
                <a:srgbClr val="EF6822"/>
              </a:solidFill>
            </c:spPr>
          </c:dPt>
          <c:dPt>
            <c:idx val="2"/>
            <c:spPr>
              <a:solidFill>
                <a:srgbClr val="EF6822"/>
              </a:solidFill>
            </c:spPr>
          </c:dPt>
          <c:dPt>
            <c:idx val="3"/>
            <c:spPr>
              <a:solidFill>
                <a:srgbClr val="18459E"/>
              </a:solidFill>
            </c:spPr>
          </c:dPt>
          <c:dPt>
            <c:idx val="4"/>
            <c:spPr>
              <a:solidFill>
                <a:srgbClr val="18459E"/>
              </a:solidFill>
            </c:spPr>
          </c:dPt>
          <c:dPt>
            <c:idx val="5"/>
            <c:spPr>
              <a:solidFill>
                <a:srgbClr val="18459E"/>
              </a:solidFill>
            </c:spPr>
          </c:dPt>
          <c:cat>
            <c:strRef>
              <c:f>Sheet1!$A$2:$A$7</c:f>
              <c:strCache>
                <c:ptCount val="6"/>
                <c:pt idx="0">
                  <c:v>Creating references / citations</c:v>
                </c:pt>
                <c:pt idx="1">
                  <c:v>Summarising articles</c:v>
                </c:pt>
                <c:pt idx="2">
                  <c:v>Writing or revising text</c:v>
                </c:pt>
                <c:pt idx="3">
                  <c:v>Translating academic content</c:v>
                </c:pt>
                <c:pt idx="4">
                  <c:v>Generating ideas / topics</c:v>
                </c:pt>
                <c:pt idx="5">
                  <c:v>Searching for information</c:v>
                </c:pt>
              </c:strCache>
            </c:strRef>
          </c:cat>
          <c:val>
            <c:numRef>
              <c:f>Sheet1!$B$2:$B$7</c:f>
              <c:numCache>
                <c:formatCode>General</c:formatCode>
                <c:ptCount val="6"/>
                <c:pt idx="0">
                  <c:v>45.7</c:v>
                </c:pt>
                <c:pt idx="1">
                  <c:v>55.3</c:v>
                </c:pt>
                <c:pt idx="2">
                  <c:v>55.9</c:v>
                </c:pt>
                <c:pt idx="3">
                  <c:v>61.7</c:v>
                </c:pt>
                <c:pt idx="4">
                  <c:v>72.9</c:v>
                </c:pt>
                <c:pt idx="5">
                  <c:v>77.1</c:v>
                </c:pt>
              </c:numCache>
            </c:numRef>
          </c:val>
        </c:ser>
        <c:dLbls>
          <c:numFmt formatCode="0.0" sourceLinked="0"/>
          <c:txPr>
            <a:bodyPr/>
            <a:lstStyle/>
            <a:p>
              <a:pPr>
                <a:defRPr sz="1100" b="1">
                  <a:solidFill>
                    <a:srgbClr val="18459E"/>
                  </a:solidFill>
                  <a:latin typeface="Arial"/>
                </a:defRPr>
              </a:pPr>
            </a:p>
          </c:txPr>
          <c:dLblPos val="outEnd"/>
          <c:showLegendKey val="0"/>
          <c:showVal val="1"/>
          <c:showCatName val="0"/>
          <c:showSerName val="0"/>
          <c:showPercent val="0"/>
          <c:showBubbleSize val="0"/>
          <c:showLeaderLines val="1"/>
        </c:dLbls>
        <c:gapWidth val="50"/>
        <c:axId val="-2068027336"/>
        <c:axId val="-2113994440"/>
      </c:barChart>
      <c:catAx>
        <c:axId val="-2068027336"/>
        <c:scaling>
          <c:orientation val="minMax"/>
        </c:scaling>
        <c:delete val="0"/>
        <c:axPos val="l"/>
        <c:majorTickMark val="none"/>
        <c:minorTickMark val="none"/>
        <c:tickLblPos val="nextTo"/>
        <c:spPr>
          <a:ln>
            <a:solidFill>
              <a:srgbClr val="D5DFF0"/>
            </a:solidFill>
          </a:ln>
        </c:spPr>
        <c:txPr>
          <a:bodyPr/>
          <a:lstStyle/>
          <a:p>
            <a:pPr>
              <a:defRPr sz="1150">
                <a:solidFill>
                  <a:srgbClr val="18459E"/>
                </a:solidFill>
                <a:latin typeface="Arial"/>
              </a:defRPr>
            </a:pPr>
          </a:p>
        </c:txPr>
        <c:crossAx val="-2113994440"/>
        <c:crosses val="autoZero"/>
        <c:auto val="1"/>
        <c:lblAlgn val="ctr"/>
        <c:lblOffset val="100"/>
        <c:noMultiLvlLbl val="0"/>
      </c:catAx>
      <c:valAx>
        <c:axId val="-2113994440"/>
        <c:scaling>
          <c:max val="90.0"/>
        </c:scaling>
        <c:delete val="0"/>
        <c:axPos val="b"/>
        <c:majorGridlines>
          <c:spPr>
            <a:ln w="9525">
              <a:solidFill>
                <a:srgbClr val="E6EBF3"/>
              </a:solidFill>
            </a:ln>
          </c:spPr>
        </c:majorGridlines>
        <c:majorTickMark val="none"/>
        <c:minorTickMark val="none"/>
        <c:tickLblPos val="nextTo"/>
        <c:spPr>
          <a:ln>
            <a:noFill/>
          </a:ln>
        </c:spPr>
        <c:txPr>
          <a:bodyPr/>
          <a:lstStyle/>
          <a:p>
            <a:pPr>
              <a:defRPr sz="1000">
                <a:solidFill>
                  <a:srgbClr val="8C96A3"/>
                </a:solidFill>
                <a:latin typeface="Arial"/>
              </a:defRPr>
            </a:pPr>
          </a:p>
        </c:txPr>
        <c:crossAx val="-2068027336"/>
        <c:crosses val="autoZero"/>
      </c:valAx>
    </c:plotArea>
    <c:dispBlanksAs val="gap"/>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chart>
    <c:autoTitleDeleted val="1"/>
    <c:plotArea>
      <c:barChart>
        <c:barDir val="bar"/>
        <c:grouping val="clustered"/>
        <c:varyColors/>
        <c:ser>
          <c:idx val="0"/>
          <c:order val="0"/>
          <c:tx>
            <c:strRef>
              <c:f>Sheet1!$B$1</c:f>
              <c:strCache>
                <c:ptCount val="1"/>
                <c:pt idx="0">
                  <c:v>s</c:v>
                </c:pt>
              </c:strCache>
            </c:strRef>
          </c:tx>
          <c:spPr>
            <a:ln>
              <a:noFill/>
            </a:ln>
          </c:spPr>
          <c:dPt>
            <c:idx val="0"/>
            <c:spPr>
              <a:solidFill>
                <a:srgbClr val="EF6822"/>
              </a:solidFill>
            </c:spPr>
          </c:dPt>
          <c:dPt>
            <c:idx val="1"/>
            <c:spPr>
              <a:solidFill>
                <a:srgbClr val="18459E"/>
              </a:solidFill>
            </c:spPr>
          </c:dPt>
          <c:dPt>
            <c:idx val="2"/>
            <c:spPr>
              <a:solidFill>
                <a:srgbClr val="18459E"/>
              </a:solidFill>
            </c:spPr>
          </c:dPt>
          <c:dPt>
            <c:idx val="3"/>
            <c:spPr>
              <a:solidFill>
                <a:srgbClr val="18459E"/>
              </a:solidFill>
            </c:spPr>
          </c:dPt>
          <c:dPt>
            <c:idx val="4"/>
            <c:spPr>
              <a:solidFill>
                <a:srgbClr val="18459E"/>
              </a:solidFill>
            </c:spPr>
          </c:dPt>
          <c:dPt>
            <c:idx val="5"/>
            <c:spPr>
              <a:solidFill>
                <a:srgbClr val="18459E"/>
              </a:solidFill>
            </c:spPr>
          </c:dPt>
          <c:dPt>
            <c:idx val="6"/>
            <c:spPr>
              <a:solidFill>
                <a:srgbClr val="0F2E6B"/>
              </a:solidFill>
            </c:spPr>
          </c:dPt>
          <c:cat>
            <c:strRef>
              <c:f>Sheet1!$A$2:$A$8</c:f>
              <c:strCache>
                <c:ptCount val="7"/>
                <c:pt idx="0">
                  <c:v>AI Dependence</c:v>
                </c:pt>
                <c:pt idx="1">
                  <c:v>AI Usage Behaviour</c:v>
                </c:pt>
                <c:pt idx="2">
                  <c:v>Teacher's AI Integration</c:v>
                </c:pt>
                <c:pt idx="3">
                  <c:v>Ethical Awareness</c:v>
                </c:pt>
                <c:pt idx="4">
                  <c:v>Perceived Ease of Use</c:v>
                </c:pt>
                <c:pt idx="5">
                  <c:v>Self-Regulated Learning</c:v>
                </c:pt>
                <c:pt idx="6">
                  <c:v>Perceived Usefulness</c:v>
                </c:pt>
              </c:strCache>
            </c:strRef>
          </c:cat>
          <c:val>
            <c:numRef>
              <c:f>Sheet1!$B$2:$B$8</c:f>
              <c:numCache>
                <c:formatCode>General</c:formatCode>
                <c:ptCount val="7"/>
                <c:pt idx="0">
                  <c:v>3.87</c:v>
                </c:pt>
                <c:pt idx="1">
                  <c:v>4.09</c:v>
                </c:pt>
                <c:pt idx="2">
                  <c:v>4.09</c:v>
                </c:pt>
                <c:pt idx="3">
                  <c:v>4.11</c:v>
                </c:pt>
                <c:pt idx="4">
                  <c:v>4.11</c:v>
                </c:pt>
                <c:pt idx="5">
                  <c:v>4.13</c:v>
                </c:pt>
                <c:pt idx="6">
                  <c:v>4.23</c:v>
                </c:pt>
              </c:numCache>
            </c:numRef>
          </c:val>
        </c:ser>
        <c:dLbls>
          <c:numFmt formatCode="0.00" sourceLinked="0"/>
          <c:txPr>
            <a:bodyPr/>
            <a:lstStyle/>
            <a:p>
              <a:pPr>
                <a:defRPr sz="1100" b="1">
                  <a:solidFill>
                    <a:srgbClr val="18459E"/>
                  </a:solidFill>
                  <a:latin typeface="Arial"/>
                </a:defRPr>
              </a:pPr>
            </a:p>
          </c:txPr>
          <c:dLblPos val="outEnd"/>
          <c:showLegendKey val="0"/>
          <c:showVal val="1"/>
          <c:showCatName val="0"/>
          <c:showSerName val="0"/>
          <c:showPercent val="0"/>
          <c:showBubbleSize val="0"/>
          <c:showLeaderLines val="1"/>
        </c:dLbls>
        <c:gapWidth val="50"/>
        <c:axId val="-2068027336"/>
        <c:axId val="-2113994440"/>
      </c:barChart>
      <c:catAx>
        <c:axId val="-2068027336"/>
        <c:scaling>
          <c:orientation val="minMax"/>
        </c:scaling>
        <c:delete val="0"/>
        <c:axPos val="l"/>
        <c:majorTickMark val="none"/>
        <c:minorTickMark val="none"/>
        <c:tickLblPos val="nextTo"/>
        <c:spPr>
          <a:ln>
            <a:solidFill>
              <a:srgbClr val="D5DFF0"/>
            </a:solidFill>
          </a:ln>
        </c:spPr>
        <c:txPr>
          <a:bodyPr/>
          <a:lstStyle/>
          <a:p>
            <a:pPr>
              <a:defRPr sz="1150">
                <a:solidFill>
                  <a:srgbClr val="18459E"/>
                </a:solidFill>
                <a:latin typeface="Arial"/>
              </a:defRPr>
            </a:pPr>
          </a:p>
        </c:txPr>
        <c:crossAx val="-2113994440"/>
        <c:crosses val="autoZero"/>
        <c:auto val="1"/>
        <c:lblAlgn val="ctr"/>
        <c:lblOffset val="100"/>
        <c:noMultiLvlLbl val="0"/>
      </c:catAx>
      <c:valAx>
        <c:axId val="-2113994440"/>
        <c:scaling>
          <c:max val="4.6"/>
          <c:min val="3.0"/>
        </c:scaling>
        <c:delete val="0"/>
        <c:axPos val="b"/>
        <c:majorGridlines>
          <c:spPr>
            <a:ln w="9525">
              <a:solidFill>
                <a:srgbClr val="E6EBF3"/>
              </a:solidFill>
            </a:ln>
          </c:spPr>
        </c:majorGridlines>
        <c:majorTickMark val="none"/>
        <c:minorTickMark val="none"/>
        <c:tickLblPos val="nextTo"/>
        <c:spPr>
          <a:ln>
            <a:noFill/>
          </a:ln>
        </c:spPr>
        <c:txPr>
          <a:bodyPr/>
          <a:lstStyle/>
          <a:p>
            <a:pPr>
              <a:defRPr sz="1000">
                <a:solidFill>
                  <a:srgbClr val="8C96A3"/>
                </a:solidFill>
                <a:latin typeface="Arial"/>
              </a:defRPr>
            </a:pPr>
          </a:p>
        </c:txPr>
        <c:crossAx val="-2068027336"/>
        <c:crosses val="autoZero"/>
      </c:valAx>
    </c:plotArea>
    <c:dispBlanksAs val="gap"/>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chart>
    <c:autoTitleDeleted val="1"/>
    <c:plotArea>
      <c:barChart>
        <c:barDir val="bar"/>
        <c:grouping val="clustered"/>
        <c:varyColors val="0"/>
        <c:ser>
          <c:idx val="0"/>
          <c:order val="0"/>
          <c:tx>
            <c:strRef>
              <c:f>Sheet1!$B$1</c:f>
              <c:strCache>
                <c:ptCount val="1"/>
                <c:pt idx="0">
                  <c:v>s</c:v>
                </c:pt>
              </c:strCache>
            </c:strRef>
          </c:tx>
          <c:spPr>
            <a:solidFill>
              <a:srgbClr val="18459E"/>
            </a:solidFill>
            <a:ln>
              <a:noFill/>
            </a:ln>
          </c:spPr>
          <c:cat>
            <c:strRef>
              <c:f>Sheet1!$A$2:$A$8</c:f>
              <c:strCache>
                <c:ptCount val="7"/>
                <c:pt idx="0">
                  <c:v>AI Dependence</c:v>
                </c:pt>
                <c:pt idx="1">
                  <c:v>Perceived Ease of Use</c:v>
                </c:pt>
                <c:pt idx="2">
                  <c:v>Self-Regulated Learning</c:v>
                </c:pt>
                <c:pt idx="3">
                  <c:v>Perceived Usefulness</c:v>
                </c:pt>
                <c:pt idx="4">
                  <c:v>Ethical Awareness</c:v>
                </c:pt>
                <c:pt idx="5">
                  <c:v>AI Usage Behaviour</c:v>
                </c:pt>
                <c:pt idx="6">
                  <c:v>Teacher's AI Integration</c:v>
                </c:pt>
              </c:strCache>
            </c:strRef>
          </c:cat>
          <c:val>
            <c:numRef>
              <c:f>Sheet1!$B$2:$B$8</c:f>
              <c:numCache>
                <c:formatCode>General</c:formatCode>
                <c:ptCount val="7"/>
                <c:pt idx="0">
                  <c:v>0.852</c:v>
                </c:pt>
                <c:pt idx="1">
                  <c:v>0.879</c:v>
                </c:pt>
                <c:pt idx="2">
                  <c:v>0.892</c:v>
                </c:pt>
                <c:pt idx="3">
                  <c:v>0.904</c:v>
                </c:pt>
                <c:pt idx="4">
                  <c:v>0.912</c:v>
                </c:pt>
                <c:pt idx="5">
                  <c:v>0.922</c:v>
                </c:pt>
                <c:pt idx="6">
                  <c:v>0.935</c:v>
                </c:pt>
              </c:numCache>
            </c:numRef>
          </c:val>
        </c:ser>
        <c:dLbls>
          <c:numFmt formatCode="0.000" sourceLinked="0"/>
          <c:txPr>
            <a:bodyPr/>
            <a:lstStyle/>
            <a:p>
              <a:pPr>
                <a:defRPr sz="1100" b="1">
                  <a:solidFill>
                    <a:srgbClr val="18459E"/>
                  </a:solidFill>
                  <a:latin typeface="Arial"/>
                </a:defRPr>
              </a:pPr>
            </a:p>
          </c:txPr>
          <c:dLblPos val="outEnd"/>
          <c:showLegendKey val="0"/>
          <c:showVal val="1"/>
          <c:showCatName val="0"/>
          <c:showSerName val="0"/>
          <c:showPercent val="0"/>
          <c:showBubbleSize val="0"/>
          <c:showLeaderLines val="1"/>
        </c:dLbls>
        <c:gapWidth val="50"/>
        <c:axId val="-2068027336"/>
        <c:axId val="-2113994440"/>
      </c:barChart>
      <c:catAx>
        <c:axId val="-2068027336"/>
        <c:scaling>
          <c:orientation val="minMax"/>
        </c:scaling>
        <c:delete val="0"/>
        <c:axPos val="l"/>
        <c:majorTickMark val="none"/>
        <c:minorTickMark val="none"/>
        <c:tickLblPos val="nextTo"/>
        <c:spPr>
          <a:ln>
            <a:solidFill>
              <a:srgbClr val="D5DFF0"/>
            </a:solidFill>
          </a:ln>
        </c:spPr>
        <c:txPr>
          <a:bodyPr/>
          <a:lstStyle/>
          <a:p>
            <a:pPr>
              <a:defRPr sz="1150">
                <a:solidFill>
                  <a:srgbClr val="18459E"/>
                </a:solidFill>
                <a:latin typeface="Arial"/>
              </a:defRPr>
            </a:pPr>
          </a:p>
        </c:txPr>
        <c:crossAx val="-2113994440"/>
        <c:crosses val="autoZero"/>
        <c:auto val="1"/>
        <c:lblAlgn val="ctr"/>
        <c:lblOffset val="100"/>
        <c:noMultiLvlLbl val="0"/>
      </c:catAx>
      <c:valAx>
        <c:axId val="-2113994440"/>
        <c:scaling>
          <c:max val="1.0"/>
          <c:min val="0.7"/>
        </c:scaling>
        <c:delete val="0"/>
        <c:axPos val="b"/>
        <c:majorGridlines>
          <c:spPr>
            <a:ln w="9525">
              <a:solidFill>
                <a:srgbClr val="E6EBF3"/>
              </a:solidFill>
            </a:ln>
          </c:spPr>
        </c:majorGridlines>
        <c:majorTickMark val="none"/>
        <c:minorTickMark val="none"/>
        <c:tickLblPos val="nextTo"/>
        <c:spPr>
          <a:ln>
            <a:noFill/>
          </a:ln>
        </c:spPr>
        <c:txPr>
          <a:bodyPr/>
          <a:lstStyle/>
          <a:p>
            <a:pPr>
              <a:defRPr sz="1000">
                <a:solidFill>
                  <a:srgbClr val="8C96A3"/>
                </a:solidFill>
                <a:latin typeface="Arial"/>
              </a:defRPr>
            </a:pPr>
          </a:p>
        </c:txPr>
        <c:crossAx val="-2068027336"/>
        <c:crosses val="autoZero"/>
      </c:valAx>
    </c:plotArea>
    <c:dispBlanksAs val="gap"/>
  </c:chart>
  <c:txPr>
    <a:bodyPr/>
    <a:lstStyle/>
    <a:p>
      <a:pPr>
        <a:defRPr sz="1800"/>
      </a:pPr>
      <a:endParaRPr lang="en-US"/>
    </a:p>
  </c:txPr>
  <c:externalData r:id="rId1">
    <c:autoUpdate val="0"/>
  </c:externalData>
</c:chartSpac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19FE36-06C8-DA59-8BA0-8278C759889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VN"/>
          </a:p>
        </p:txBody>
      </p:sp>
      <p:sp>
        <p:nvSpPr>
          <p:cNvPr id="3" name="Date Placeholder 2">
            <a:extLst>
              <a:ext uri="{FF2B5EF4-FFF2-40B4-BE49-F238E27FC236}">
                <a16:creationId xmlns:a16="http://schemas.microsoft.com/office/drawing/2014/main" id="{21985B86-2229-997C-469E-502ED1D041E1}"/>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511BE8C-E06C-4D94-8436-A936C4D798D6}" type="datetimeFigureOut">
              <a:rPr lang="LID4096"/>
              <a:pPr>
                <a:defRPr/>
              </a:pPr>
              <a:t>08/02/2026</a:t>
            </a:fld>
            <a:endParaRPr lang="en-VN"/>
          </a:p>
        </p:txBody>
      </p:sp>
      <p:sp>
        <p:nvSpPr>
          <p:cNvPr id="4" name="Slide Image Placeholder 3">
            <a:extLst>
              <a:ext uri="{FF2B5EF4-FFF2-40B4-BE49-F238E27FC236}">
                <a16:creationId xmlns:a16="http://schemas.microsoft.com/office/drawing/2014/main" id="{0CEA7B34-5DD4-5ABD-D1D4-1CA3E4C3409B}"/>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VN" noProof="0"/>
          </a:p>
        </p:txBody>
      </p:sp>
      <p:sp>
        <p:nvSpPr>
          <p:cNvPr id="5" name="Notes Placeholder 4">
            <a:extLst>
              <a:ext uri="{FF2B5EF4-FFF2-40B4-BE49-F238E27FC236}">
                <a16:creationId xmlns:a16="http://schemas.microsoft.com/office/drawing/2014/main" id="{D3EC0341-DF5A-AE9D-2062-2143548C38A9}"/>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VN" noProof="0"/>
          </a:p>
        </p:txBody>
      </p:sp>
      <p:sp>
        <p:nvSpPr>
          <p:cNvPr id="6" name="Footer Placeholder 5">
            <a:extLst>
              <a:ext uri="{FF2B5EF4-FFF2-40B4-BE49-F238E27FC236}">
                <a16:creationId xmlns:a16="http://schemas.microsoft.com/office/drawing/2014/main" id="{3163AC77-91F6-CCA9-DA7B-BC8E41B2AC64}"/>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VN"/>
          </a:p>
        </p:txBody>
      </p:sp>
      <p:sp>
        <p:nvSpPr>
          <p:cNvPr id="7" name="Slide Number Placeholder 6">
            <a:extLst>
              <a:ext uri="{FF2B5EF4-FFF2-40B4-BE49-F238E27FC236}">
                <a16:creationId xmlns:a16="http://schemas.microsoft.com/office/drawing/2014/main" id="{F857B40C-1276-A9D4-B9EA-D945302F89B1}"/>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31B9ADCD-FC43-440A-BE93-3F20A47AC538}" type="slidenum">
              <a:rPr lang="en-VN"/>
              <a:pPr>
                <a:defRPr/>
              </a:pPr>
              <a:t>‹#›</a:t>
            </a:fld>
            <a:endParaRPr lang="en-V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D1E1C044-24FF-A96D-8376-166221E624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C177A151-3E55-A65B-4F93-AA2AE73ED81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t>[Slide 1 — Title Slide — 0:00 – 0:45]</a:t>
            </a:r>
          </a:p>
          <a:p/>
          <a:p>
            <a:r>
              <a:t>Good morning everyone, and thank you for being here.</a:t>
            </a:r>
          </a:p>
          <a:p/>
          <a:p>
            <a:r>
              <a:t>My name is Tran Thanh Tu, and together with my co-author Tran Nam Anh, I am from the Department of English at HUFLIT, Ho Chi Minh City.</a:t>
            </a:r>
          </a:p>
          <a:p/>
          <a:p>
            <a:r>
              <a:t>Today I would like to share a study we carried out with our own students. The title is: "English-Major Students' Perceptions of AI Tools for Academic Research: A Quantitative Case Study at a Vietnamese University."</a:t>
            </a:r>
          </a:p>
          <a:p/>
          <a:p>
            <a:r>
              <a:t>In the next twelve minutes I will spend most of my time on three things: how we did the study, what we found, and what it means for our teaching. I promise to keep the statistics simple — you do not need a background in data analysis to follow this talk.</a:t>
            </a:r>
          </a:p>
        </p:txBody>
      </p:sp>
      <p:sp>
        <p:nvSpPr>
          <p:cNvPr id="4100" name="Slide Number Placeholder 3">
            <a:extLst>
              <a:ext uri="{FF2B5EF4-FFF2-40B4-BE49-F238E27FC236}">
                <a16:creationId xmlns:a16="http://schemas.microsoft.com/office/drawing/2014/main" id="{71889308-E279-77E8-7FA0-90F549807D8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a:t>
            </a:fld>
            <a:endParaRPr lang="en-US" altLang="en-US"/>
          </a:p>
        </p:txBody>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Results — How Positive Are Students? — 9:15 – 10:00]</a:t>
            </a:r>
          </a:p>
          <a:p/>
          <a:p>
            <a:r>
              <a:t>Next, the attitude scores. Remember, the scale runs from one to five, and higher means more agreement.</a:t>
            </a:r>
          </a:p>
          <a:p/>
          <a:p>
            <a:r>
              <a:t>Every single one of the twenty-seven items had an average above three point six, and across the seven constructs six of the seven averaged above four point zero. So the overall picture is clearly positive. Students find AI useful, they find it easy, they feel their teachers are integrating it, and they feel they are still regulating their own learning.</a:t>
            </a:r>
          </a:p>
          <a:p/>
          <a:p>
            <a:r>
              <a:t>But notice the one bar that sits lower than the rest: AI Dependence, with an average of around three point nine, and the single lowest item in the whole survey — item AD1, at three point six seven.</a:t>
            </a:r>
          </a:p>
          <a:p/>
          <a:p>
            <a:r>
              <a:t>This is meaningful. The pattern says students are enthusiastic, but they are not naive. They are aware that leaning too heavily on these tools is a risk, and they are more hesitant when we ask them about it.</a:t>
            </a:r>
          </a:p>
          <a:p/>
          <a:p>
            <a:r>
              <a:t>The literature calls this the scaffolding–shortcut paradox: the very same tool that supports learning can also short-circuit it. Our students appear to feel that tension themselves.</a:t>
            </a:r>
          </a:p>
          <a:p/>
          <a:p>
            <a:r>
              <a:t>One technical note for the methodologists in the room: all items showed negative skewness, meaning responses clustered toward the higher end of the scale — which is exactly what these averages are telling us.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Results — Is the Questionnaire Reliable? — 10:00 – 10:45]</a:t>
            </a:r>
          </a:p>
          <a:p/>
          <a:p>
            <a:r>
              <a:t>Before we can trust any of those numbers, we have to show that the questionnaire itself is sound. That is what this slide does.</a:t>
            </a:r>
          </a:p>
          <a:p/>
          <a:p>
            <a:r>
              <a:t>As I mentioned, Cronbach's alpha tells us whether the questions within a construct hang together consistently. Zero point seven is acceptable, zero point eight is good, zero point nine is excellent.</a:t>
            </a:r>
          </a:p>
          <a:p/>
          <a:p>
            <a:r>
              <a:t>Our lowest value was zero point eight five two, for AI Dependence. Our highest was zero point nine three five, for Teacher's AI Integration. Every construct fell between those two.</a:t>
            </a:r>
          </a:p>
          <a:p/>
          <a:p>
            <a:r>
              <a:t>In plain language: every one of the seven scales performed from good to excellent. There was no weak scale anywhere in the instrument.</a:t>
            </a:r>
          </a:p>
          <a:p/>
          <a:p>
            <a:r>
              <a:t>We also checked each individual question using a measure called the corrected item–total correlation, which asks whether a single question is pulling in the same direction as its group. The accepted minimum is zero point three. Our lowest was zero point seven zero seven — more than twice the threshold. And deleting any item would not have improved the scale.</a:t>
            </a:r>
          </a:p>
          <a:p/>
          <a:p>
            <a:r>
              <a:t>So we kept all twenty-seven items. Nothing was dropped. That is a good sign for anyone who may want to reuse this instrument.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Results — Factor Analysis, Step One — 10:45 – 11:30]</a:t>
            </a:r>
          </a:p>
          <a:p/>
          <a:p>
            <a:r>
              <a:t>Now the factor analysis. There are two steps, and this is the first one.</a:t>
            </a:r>
          </a:p>
          <a:p/>
          <a:p>
            <a:r>
              <a:t>Before running the analysis, we have to check that the data is suitable for it — a little like checking that the ingredients are fresh before you start cooking. There are two standard checks.</a:t>
            </a:r>
          </a:p>
          <a:p/>
          <a:p>
            <a:r>
              <a:t>The first is called the KMO measure. It asks whether our questions are related to each other strongly enough to be grouped at all. It runs from zero to one, and anything above zero point eight is considered very good. Ours was zero point nine one seven. Excellent.</a:t>
            </a:r>
          </a:p>
          <a:p/>
          <a:p>
            <a:r>
              <a:t>The second is Bartlett's test. All it asks is whether there is any real pattern in the data or just random noise. We need this test to be statistically significant, and ours was, very strongly — a chi-square of four thousand six hundred and seventy-three, with a p-value below zero point zero zero one.</a:t>
            </a:r>
          </a:p>
          <a:p/>
          <a:p>
            <a:r>
              <a:t>So both green lights. The data is suitable.</a:t>
            </a:r>
          </a:p>
          <a:p/>
          <a:p>
            <a:r>
              <a:t>We then ran Principal Component Analysis with Varimax rotation. In simple terms, this asks the data to sort our twenty-seven questions into groups. Five groups emerged, and those five groups together explain seventy-five point one percent of everything that varies in our data.</a:t>
            </a:r>
          </a:p>
          <a:p/>
          <a:p>
            <a:r>
              <a:t>Seventy-five percent is a strong result. It means five ideas capture three-quarters of what our twenty-seven questions were measuring.</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Results — Factor Analysis, Step Two — 11:30 – 12:15]</a:t>
            </a:r>
          </a:p>
          <a:p/>
          <a:p>
            <a:r>
              <a:t>And here is the second step — the actual grouping the data produced. This is the key results slide.</a:t>
            </a:r>
          </a:p>
          <a:p/>
          <a:p>
            <a:r>
              <a:t>Remember, we designed seven constructs. The data gave us five.</a:t>
            </a:r>
          </a:p>
          <a:p/>
          <a:p>
            <a:r>
              <a:t>Four of them came back exactly as we predicted. Perceived Ease of Use stayed on its own as Factor 2. AI Usage Behaviour stayed on its own as Factor 3. Ethical Awareness stayed on its own as Factor 4. And AI Dependence stayed on its own as Factor 5. Every item landed cleanly on its own factor, with strong loadings and no messy overlap.</a:t>
            </a:r>
          </a:p>
          <a:p/>
          <a:p>
            <a:r>
              <a:t>But look at Factor 1. Thirteen items loaded onto it — and those thirteen items came from three different constructs we had assumed were separate: Perceived Usefulness, Teacher's AI Integration, and Self-Regulated Learning.</a:t>
            </a:r>
          </a:p>
          <a:p/>
          <a:p>
            <a:r>
              <a:t>Statistically, this means that when a student answered questions about how useful AI is, questions about how their teacher guides them, and questions about how they manage their own learning, they answered all three in essentially the same way. The data cannot tell them apart.</a:t>
            </a:r>
          </a:p>
          <a:p/>
          <a:p>
            <a:r>
              <a:t>We gave this combined factor a name: Integrated AI Research Competence.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Key Finding — Integrated AI Research Competence — 12:15 – 13:15]</a:t>
            </a:r>
          </a:p>
          <a:p/>
          <a:p>
            <a:r>
              <a:t>Let me stay on this finding, because it is our main contribution.</a:t>
            </a:r>
          </a:p>
          <a:p/>
          <a:p>
            <a:r>
              <a:t>Why would three separate ideas merge into one? Our interpretation is this. For these students, the value of AI, the guidance they get from their lecturer, and their own ability to manage their learning are not three separate experiences. They are three faces of one single competence. A student does not experience "the tool is useful" on Monday and "my teacher taught me this" on Tuesday. When teaching integration is strong, the three fuse.</a:t>
            </a:r>
          </a:p>
          <a:p/>
          <a:p>
            <a:r>
              <a:t>This has a theoretical consequence. The Technology Acceptance Model treats perceived usefulness as a standalone belief. Our data suggests that in a well-integrated teaching environment, usefulness, pedagogical guidance and self-regulation may collapse into a single underlying dimension. That is an extension of TAM, not a contradiction of it — and it is something future studies should test with confirmatory factor analysis and structural equation modelling.</a:t>
            </a:r>
          </a:p>
          <a:p/>
          <a:p>
            <a:r>
              <a:t>There is a second finding on this slide, and I do not want it to be lost. Ethical Awareness and AI Dependence stayed completely separate from each other, and from everything else, with very strong loadings. That tells us something important: knowing that AI use raises ethical questions, and feeling dependent on AI, are two different things psychologically. A student can be perfectly aware of the ethics and still be dependent. Teaching ethics alone will therefore not solve the dependence problem. They need to be addressed separately.</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15 — Conclusion and Implications — 13:15 – 14:30]</a:t>
            </a:r>
          </a:p>
          <a:p/>
          <a:p>
            <a:r>
              <a:t>Let me close with three take-home messages.</a:t>
            </a:r>
          </a:p>
          <a:p/>
          <a:p>
            <a:r>
              <a:t>First: AI is already normal. Ninety-seven percent adoption, ChatGPT at seventy percent. The question for us as educators is no longer whether students will use AI — that decision has been made for us. The question is how we guide them.</a:t>
            </a:r>
          </a:p>
          <a:p/>
          <a:p>
            <a:r>
              <a:t>Second: students are using it as a thinking partner, not as a ghost-writer. Their main uses are searching and idea generation, and their lowest confidence is around dependence. That is actually an encouraging starting point for teaching.</a:t>
            </a:r>
          </a:p>
          <a:p/>
          <a:p>
            <a:r>
              <a:t>Third: competence is integrated, so our teaching should be too. Because usefulness, teacher guidance and self-regulation merged into one factor, it makes little sense to teach them separately. A one-off workshop on "how to prompt ChatGPT" will not work. What works is a scaffolded research project where students use AI under guidance, and reflect on their own process — the cycle Zimmerman described.</a:t>
            </a:r>
          </a:p>
          <a:p/>
          <a:p>
            <a:r>
              <a:t>Two practical recommendations follow. AI ethics should be a formal part of the research methodology curriculum, not an afterthought mentioned in passing. And students should be encouraged to protect their independence deliberately — evaluating AI output critically, cross-checking against primary sources, and periodically completing tasks with no AI at all.</a:t>
            </a:r>
          </a:p>
          <a:p/>
          <a:p>
            <a:r>
              <a:t>I should be honest about our limitations. This is one institution, so we cannot generalise to all of Vietnam. It is a single point in time, so we cannot prove cause and effect. And it is self-reported, so students may have answered in a way that seems socially acceptable — particularly on the sensitive items about dependence and ethics. Future work should use confirmatory factor analysis on a new sample, and ideally follow students over time.</a:t>
            </a:r>
          </a:p>
          <a:p/>
          <a:p>
            <a:r>
              <a:t>Thank you very much for your attention. I would be very glad to take your questions.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Why This Study Matters — 0:45 – 2:00]</a:t>
            </a:r>
          </a:p>
          <a:p/>
          <a:p>
            <a:r>
              <a:t>Let me start with three numbers.</a:t>
            </a:r>
          </a:p>
          <a:p/>
          <a:p>
            <a:r>
              <a:t>The first one: ChatGPT reached one hundred million users in just two months. It is the fastest-growing consumer application in history.</a:t>
            </a:r>
          </a:p>
          <a:p/>
          <a:p>
            <a:r>
              <a:t>The second number: at the time UNESCO published its guidance in 2023, fewer than ten percent of schools and universities in the world had any formal policy on AI. So the technology arrived much faster than the rules.</a:t>
            </a:r>
          </a:p>
          <a:p/>
          <a:p>
            <a:r>
              <a:t>And the third number comes from our own data: ninety-seven percent of the English-major students we surveyed are already using AI tools for their research work. This is not a future problem. It is happening in our classrooms right now.</a:t>
            </a:r>
          </a:p>
          <a:p/>
          <a:p>
            <a:r>
              <a:t>Now, here is the gap we noticed. When you read the existing research, almost all of it asks the same question: does AI help students write better English? Grammar, paraphrasing, vocabulary. Very little of it asks a different question: what happens when students use AI for the research process itself — finding sources, generating ideas, translating academic texts, summarising the literature?</a:t>
            </a:r>
          </a:p>
          <a:p/>
          <a:p>
            <a:r>
              <a:t>That is the gap this study tries to fill.</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Research Questions — 2:00 – 2:45]</a:t>
            </a:r>
          </a:p>
          <a:p/>
          <a:p>
            <a:r>
              <a:t>We built the study around three research questions.</a:t>
            </a:r>
          </a:p>
          <a:p/>
          <a:p>
            <a:r>
              <a:t>The first question is about perception. How do our students see the benefits and the challenges of using AI in research? We measured this through seven areas: how useful they think AI is, how easy it is to use, how much their teachers guide them, how well they manage their own learning, how dependent they feel on AI, how aware they are of ethical issues, and what they actually do with the tools.</a:t>
            </a:r>
          </a:p>
          <a:p/>
          <a:p>
            <a:r>
              <a:t>The second question is about the questionnaire itself. Is our measuring instrument trustworthy, and do those seven areas really behave as seven separate things when we look at real data? This is the methodological heart of the paper.</a:t>
            </a:r>
          </a:p>
          <a:p/>
          <a:p>
            <a:r>
              <a:t>The third question is the "so what" question. Given the findings, what should universities in Vietnam actually do?</a:t>
            </a:r>
          </a:p>
          <a:p/>
          <a:p>
            <a:r>
              <a:t>I will answer question one and question two with the data, and question three at the end.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Theoretical Framework — 2:45 – 3:45]</a:t>
            </a:r>
          </a:p>
          <a:p/>
          <a:p>
            <a:r>
              <a:t>Before the method, one slide on theory — and I will keep it short, because the theory is really just three simple ideas.</a:t>
            </a:r>
          </a:p>
          <a:p/>
          <a:p>
            <a:r>
              <a:t>The first idea comes from the Technology Acceptance Model, developed by Davis in 1989. Davis said that whether people adopt a new technology comes down to two beliefs: do I think this is useful, and do I think this is easy to use. Those give us our first two constructs — Perceived Usefulness and Perceived Ease of Use.</a:t>
            </a:r>
          </a:p>
          <a:p/>
          <a:p>
            <a:r>
              <a:t>The second idea is self-regulated learning, from Zimmerman. This is about whether the student is in control: do they set goals, monitor their own progress, and check their own work? That gives us Self-Regulated Learning.</a:t>
            </a:r>
          </a:p>
          <a:p/>
          <a:p>
            <a:r>
              <a:t>The third idea is TPACK, which is about the teacher's role — whether the lecturer actually shows students how to use technology for learning. That gives us Teacher's AI Integration.</a:t>
            </a:r>
          </a:p>
          <a:p/>
          <a:p>
            <a:r>
              <a:t>We then added three constructs that the literature keeps warning us about but rarely measures directly: AI Dependence, Ethical Awareness, and finally AI Usage Behaviour, which is what students really do.</a:t>
            </a:r>
          </a:p>
          <a:p/>
          <a:p>
            <a:r>
              <a:t>So: seven constructs. Please keep that number seven in your mind, because it becomes important later.</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Methodology — Design and Participants — 3:45 – 4:45]</a:t>
            </a:r>
          </a:p>
          <a:p/>
          <a:p>
            <a:r>
              <a:t>Now the method.</a:t>
            </a:r>
          </a:p>
          <a:p/>
          <a:p>
            <a:r>
              <a:t>We used a quantitative, cross-sectional design. "Cross-sectional" simply means we took one photograph at one moment in time — we surveyed students once, we did not follow them over a semester. That is a deliberate choice, and I will come back to its limitation at the end.</a:t>
            </a:r>
          </a:p>
          <a:p/>
          <a:p>
            <a:r>
              <a:t>Our participants were one hundred and eighty-eight undergraduate English majors at HUFLIT. We used convenience sampling, which means we invited the students who were accessible to us — specifically, students who had already had exposure both to language learning and to research activities, because those are the students who actually face this problem.</a:t>
            </a:r>
          </a:p>
          <a:p/>
          <a:p>
            <a:r>
              <a:t>Data were collected during the second semester of the 2025–2026 academic year, using both paper questionnaires and Google Forms, so that students could respond in whichever way was easier for them.</a:t>
            </a:r>
          </a:p>
          <a:p/>
          <a:p>
            <a:r>
              <a:t>One hundred and eighty-eight is a solid sample for this kind of analysis. A common rule of thumb says you want at least five respondents for every question on your survey. We had twenty-seven questions, so the rule asks for about one hundred and thirty-five. We comfortably exceeded that.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Methodology — The Instrument — 4:45 – 6:00]</a:t>
            </a:r>
          </a:p>
          <a:p/>
          <a:p>
            <a:r>
              <a:t>This slide shows the questionnaire itself, because everything that follows depends on it.</a:t>
            </a:r>
          </a:p>
          <a:p/>
          <a:p>
            <a:r>
              <a:t>The survey had two parts. Part one asked simple background questions: gender, year of study, whether they had used AI before, how often, which tool, and what they used it for.</a:t>
            </a:r>
          </a:p>
          <a:p/>
          <a:p>
            <a:r>
              <a:t>Part two is the important part. It contained twenty-seven statements, and for each statement students answered on a five-point scale, from one meaning "strongly disagree" to five meaning "strongly agree". So a high score means agreement, a low score means disagreement.</a:t>
            </a:r>
          </a:p>
          <a:p/>
          <a:p>
            <a:r>
              <a:t>Those twenty-seven statements were distributed across the seven constructs you see in the table.</a:t>
            </a:r>
          </a:p>
          <a:p/>
          <a:p>
            <a:r>
              <a:t>Four items measured Perceived Usefulness — for example, "AI tools help me find research information more efficiently."</a:t>
            </a:r>
          </a:p>
          <a:p>
            <a:r>
              <a:t>Four items measured Perceived Ease of Use — is the tool simple to operate.</a:t>
            </a:r>
          </a:p>
          <a:p>
            <a:r>
              <a:t>Five items measured Teacher's AI Integration — does my lecturer guide me in using AI.</a:t>
            </a:r>
          </a:p>
          <a:p>
            <a:r>
              <a:t>Four items measured Self-Regulated Learning — do I plan and monitor my own work when using AI.</a:t>
            </a:r>
          </a:p>
          <a:p>
            <a:r>
              <a:t>Three items measured AI Dependence — do I feel I cannot work without it.</a:t>
            </a:r>
          </a:p>
          <a:p>
            <a:r>
              <a:t>Three items measured Ethical Awareness — do I understand plagiarism and honesty issues.</a:t>
            </a:r>
          </a:p>
          <a:p>
            <a:r>
              <a:t>And four items measured AI Usage Behaviour — what I actually do.</a:t>
            </a:r>
          </a:p>
          <a:p/>
          <a:p>
            <a:r>
              <a:t>Analysis was carried out in IBM SPSS Statistics, version twenty-six.</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Methodology — Three Steps of Analysis — 6:00 – 7:15]</a:t>
            </a:r>
          </a:p>
          <a:p/>
          <a:p>
            <a:r>
              <a:t>This is the slide I would most like you to remember from the methodology, because it explains our whole analysis in three plain sentences.</a:t>
            </a:r>
          </a:p>
          <a:p/>
          <a:p>
            <a:r>
              <a:t>Step one: descriptive statistics. The question here is simply, "What did students say?" We calculate averages and percentages. If the average score on a group of questions is four point two out of five, that tells us students broadly agree. That is all a descriptive statistic does — it summarises.</a:t>
            </a:r>
          </a:p>
          <a:p/>
          <a:p>
            <a:r>
              <a:t>Step two: reliability analysis, using something called Cronbach's alpha. The question here is, "Are our questions consistent with each other?" Think of it like this. If I want to measure your height, I would not trust a ruler that gives a different answer every time. Cronbach's alpha checks whether the four questions that are supposed to measure the same idea actually behave the same way. The number runs from zero to one. Above zero point seven is acceptable, above zero point eight is good, above zero point nine is excellent.</a:t>
            </a:r>
          </a:p>
          <a:p/>
          <a:p>
            <a:r>
              <a:t>Step three: exploratory factor analysis, or EFA. The question here is, "How many real ideas are hiding behind our twenty-seven questions?" Imagine you have twenty-seven puzzle pieces on a table. EFA is a statistical procedure that looks at which pieces naturally group together, and tells you how many separate pictures you really have. We designed seven groups. EFA tells us whether the data agrees with us. And this is where our most interesting finding comes from.</a:t>
            </a:r>
          </a:p>
          <a:p/>
          <a:p>
            <a:r>
              <a:t>Three steps: what did they say, can we trust the questions, and how many ideas are really there.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Results — Who Took Part — 7:15 – 8:15]</a:t>
            </a:r>
          </a:p>
          <a:p/>
          <a:p>
            <a:r>
              <a:t>Let us turn to the results, starting with who our respondents were.</a:t>
            </a:r>
          </a:p>
          <a:p/>
          <a:p>
            <a:r>
              <a:t>Of the one hundred and eighty-eight students, one hundred and forty were female — that is about seventy-five percent — and forty-eight were male. This female majority is typical of English-major cohorts in Vietnam, so the sample reflects the real population of the faculty.</a:t>
            </a:r>
          </a:p>
          <a:p/>
          <a:p>
            <a:r>
              <a:t>Eighty-four percent were third-year students and sixteen percent were in their fourth year. This matters: these are precisely the years when students begin their graduation research, so they are the group actually doing academic research right now.</a:t>
            </a:r>
          </a:p>
          <a:p/>
          <a:p>
            <a:r>
              <a:t>Now the striking numbers. Ninety-six point eight percent — one hundred and eighty-two of one hundred and eighty-eight students — had already used AI tools for research purposes. Only six students had not.</a:t>
            </a:r>
          </a:p>
          <a:p/>
          <a:p>
            <a:r>
              <a:t>And it is not occasional use. Forty-six percent use AI "often" and a further twenty-seven percent use it "very often". Put those together and roughly seven out of ten students are using AI regularly.</a:t>
            </a:r>
          </a:p>
          <a:p/>
          <a:p>
            <a:r>
              <a:t>As for which tool: ChatGPT dominates, with seventy percent naming it as their main tool. Grammarly is a distant second at twelve percent, then Google Translate and Perplexity at nine percent each.</a:t>
            </a:r>
          </a:p>
          <a:p/>
          <a:p>
            <a:r>
              <a:t>So when we discuss "AI in the classroom" in Vietnam today, in practice we are largely discussing ChatGPT.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Results — What Students Use AI For — 8:15 – 9:15]</a:t>
            </a:r>
          </a:p>
          <a:p/>
          <a:p>
            <a:r>
              <a:t>This chart, in my view, is the most practically useful result in the whole paper. It shows what students actually do with AI. Students could select more than one purpose, so the percentages do not add up to one hundred.</a:t>
            </a:r>
          </a:p>
          <a:p/>
          <a:p>
            <a:r>
              <a:t>The top purpose is searching for information — seventy-seven percent. The second is generating ideas and topics — seventy-three percent. Third is translating academic content — sixty-two percent.</a:t>
            </a:r>
          </a:p>
          <a:p/>
          <a:p>
            <a:r>
              <a:t>Now look at the bottom of the chart. Writing or revising text: fifty-six percent. Summarising articles: fifty-five percent. And the least common of all, creating references and citations: only forty-six percent.</a:t>
            </a:r>
          </a:p>
          <a:p/>
          <a:p>
            <a:r>
              <a:t>I want to pause on this pattern, because it goes against a common assumption. The popular fear is that students use AI to write their assignments for them. Our data does not support that as the dominant behaviour. The activities at the top of this list — searching and idea generation — all happen at the beginning of the research process, when a student is exploring and does not yet know what to write.</a:t>
            </a:r>
          </a:p>
          <a:p/>
          <a:p>
            <a:r>
              <a:t>In other words, our students are using AI mainly as a thinking partner at the exploratory stage, not as a ghost-writer at the production stage. We describe this as AI functioning as cognitive support rather than as a substitute.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C036A85F-A3CC-DC2A-AF7E-F3DC67177AFD}"/>
              </a:ext>
            </a:extLst>
          </p:cNvPr>
          <p:cNvSpPr>
            <a:spLocks noGrp="1"/>
          </p:cNvSpPr>
          <p:nvPr>
            <p:ph type="dt" sz="half" idx="10"/>
          </p:nvPr>
        </p:nvSpPr>
        <p:spPr/>
        <p:txBody>
          <a:bodyPr/>
          <a:lstStyle>
            <a:lvl1pPr>
              <a:defRPr/>
            </a:lvl1pPr>
          </a:lstStyle>
          <a:p>
            <a:pPr>
              <a:defRPr/>
            </a:pPr>
            <a:fld id="{2CE9A49B-CFAA-49D6-AF09-3B4DCA0C1B95}" type="datetimeFigureOut">
              <a:rPr lang="LID4096"/>
              <a:pPr>
                <a:defRPr/>
              </a:pPr>
              <a:t>08/02/2026</a:t>
            </a:fld>
            <a:endParaRPr lang="en-VN"/>
          </a:p>
        </p:txBody>
      </p:sp>
      <p:sp>
        <p:nvSpPr>
          <p:cNvPr id="5" name="Footer Placeholder 4">
            <a:extLst>
              <a:ext uri="{FF2B5EF4-FFF2-40B4-BE49-F238E27FC236}">
                <a16:creationId xmlns:a16="http://schemas.microsoft.com/office/drawing/2014/main" id="{94023BD7-1AD8-A495-8CDD-FF312497F95D}"/>
              </a:ext>
            </a:extLst>
          </p:cNvPr>
          <p:cNvSpPr>
            <a:spLocks noGrp="1"/>
          </p:cNvSpPr>
          <p:nvPr>
            <p:ph type="ftr" sz="quarter" idx="11"/>
          </p:nvPr>
        </p:nvSpPr>
        <p:spPr/>
        <p:txBody>
          <a:bodyPr/>
          <a:lstStyle>
            <a:lvl1pPr>
              <a:defRPr/>
            </a:lvl1pPr>
          </a:lstStyle>
          <a:p>
            <a:pPr>
              <a:defRPr/>
            </a:pPr>
            <a:endParaRPr lang="en-VN"/>
          </a:p>
        </p:txBody>
      </p:sp>
      <p:sp>
        <p:nvSpPr>
          <p:cNvPr id="6" name="Slide Number Placeholder 5">
            <a:extLst>
              <a:ext uri="{FF2B5EF4-FFF2-40B4-BE49-F238E27FC236}">
                <a16:creationId xmlns:a16="http://schemas.microsoft.com/office/drawing/2014/main" id="{ADBC5B31-3B35-E461-FA33-753693513747}"/>
              </a:ext>
            </a:extLst>
          </p:cNvPr>
          <p:cNvSpPr>
            <a:spLocks noGrp="1"/>
          </p:cNvSpPr>
          <p:nvPr>
            <p:ph type="sldNum" sz="quarter" idx="12"/>
          </p:nvPr>
        </p:nvSpPr>
        <p:spPr/>
        <p:txBody>
          <a:bodyPr/>
          <a:lstStyle>
            <a:lvl1pPr>
              <a:defRPr/>
            </a:lvl1pPr>
          </a:lstStyle>
          <a:p>
            <a:pPr>
              <a:defRPr/>
            </a:pPr>
            <a:fld id="{5E492A64-5040-4356-BC4E-4BC7D53AAB73}" type="slidenum">
              <a:rPr lang="en-VN"/>
              <a:pPr>
                <a:defRPr/>
              </a:pPr>
              <a:t>‹#›</a:t>
            </a:fld>
            <a:endParaRPr lang="en-VN"/>
          </a:p>
        </p:txBody>
      </p:sp>
    </p:spTree>
    <p:extLst>
      <p:ext uri="{BB962C8B-B14F-4D97-AF65-F5344CB8AC3E}">
        <p14:creationId xmlns:p14="http://schemas.microsoft.com/office/powerpoint/2010/main" val="3745194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644A6B67-720E-4480-FF7F-63A0EE2ED001}"/>
              </a:ext>
            </a:extLst>
          </p:cNvPr>
          <p:cNvSpPr>
            <a:spLocks noGrp="1"/>
          </p:cNvSpPr>
          <p:nvPr>
            <p:ph type="dt" sz="half" idx="10"/>
          </p:nvPr>
        </p:nvSpPr>
        <p:spPr/>
        <p:txBody>
          <a:bodyPr/>
          <a:lstStyle>
            <a:lvl1pPr>
              <a:defRPr/>
            </a:lvl1pPr>
          </a:lstStyle>
          <a:p>
            <a:pPr>
              <a:defRPr/>
            </a:pPr>
            <a:fld id="{9522BF9A-5F53-4572-BACE-DF6D400BA31D}" type="datetimeFigureOut">
              <a:rPr lang="LID4096"/>
              <a:pPr>
                <a:defRPr/>
              </a:pPr>
              <a:t>08/02/2026</a:t>
            </a:fld>
            <a:endParaRPr lang="en-VN"/>
          </a:p>
        </p:txBody>
      </p:sp>
      <p:sp>
        <p:nvSpPr>
          <p:cNvPr id="5" name="Footer Placeholder 4">
            <a:extLst>
              <a:ext uri="{FF2B5EF4-FFF2-40B4-BE49-F238E27FC236}">
                <a16:creationId xmlns:a16="http://schemas.microsoft.com/office/drawing/2014/main" id="{759B6EB4-7E54-104A-F199-BDA03CCF9F6F}"/>
              </a:ext>
            </a:extLst>
          </p:cNvPr>
          <p:cNvSpPr>
            <a:spLocks noGrp="1"/>
          </p:cNvSpPr>
          <p:nvPr>
            <p:ph type="ftr" sz="quarter" idx="11"/>
          </p:nvPr>
        </p:nvSpPr>
        <p:spPr/>
        <p:txBody>
          <a:bodyPr/>
          <a:lstStyle>
            <a:lvl1pPr>
              <a:defRPr/>
            </a:lvl1pPr>
          </a:lstStyle>
          <a:p>
            <a:pPr>
              <a:defRPr/>
            </a:pPr>
            <a:endParaRPr lang="en-VN"/>
          </a:p>
        </p:txBody>
      </p:sp>
      <p:sp>
        <p:nvSpPr>
          <p:cNvPr id="6" name="Slide Number Placeholder 5">
            <a:extLst>
              <a:ext uri="{FF2B5EF4-FFF2-40B4-BE49-F238E27FC236}">
                <a16:creationId xmlns:a16="http://schemas.microsoft.com/office/drawing/2014/main" id="{489F3AD7-1057-12CD-0257-25837DF2F09C}"/>
              </a:ext>
            </a:extLst>
          </p:cNvPr>
          <p:cNvSpPr>
            <a:spLocks noGrp="1"/>
          </p:cNvSpPr>
          <p:nvPr>
            <p:ph type="sldNum" sz="quarter" idx="12"/>
          </p:nvPr>
        </p:nvSpPr>
        <p:spPr/>
        <p:txBody>
          <a:bodyPr/>
          <a:lstStyle>
            <a:lvl1pPr>
              <a:defRPr/>
            </a:lvl1pPr>
          </a:lstStyle>
          <a:p>
            <a:pPr>
              <a:defRPr/>
            </a:pPr>
            <a:fld id="{8022F39B-BDC6-4559-81EE-DC7B3064AB53}" type="slidenum">
              <a:rPr lang="en-VN"/>
              <a:pPr>
                <a:defRPr/>
              </a:pPr>
              <a:t>‹#›</a:t>
            </a:fld>
            <a:endParaRPr lang="en-VN"/>
          </a:p>
        </p:txBody>
      </p:sp>
    </p:spTree>
    <p:extLst>
      <p:ext uri="{BB962C8B-B14F-4D97-AF65-F5344CB8AC3E}">
        <p14:creationId xmlns:p14="http://schemas.microsoft.com/office/powerpoint/2010/main" val="1788437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654E1824-2737-64C9-91A8-1CBCD43C9747}"/>
              </a:ext>
            </a:extLst>
          </p:cNvPr>
          <p:cNvSpPr>
            <a:spLocks noGrp="1"/>
          </p:cNvSpPr>
          <p:nvPr>
            <p:ph type="dt" sz="half" idx="10"/>
          </p:nvPr>
        </p:nvSpPr>
        <p:spPr/>
        <p:txBody>
          <a:bodyPr/>
          <a:lstStyle>
            <a:lvl1pPr>
              <a:defRPr/>
            </a:lvl1pPr>
          </a:lstStyle>
          <a:p>
            <a:pPr>
              <a:defRPr/>
            </a:pPr>
            <a:fld id="{6FEAD402-B5A9-4F0B-A64D-DA933B735625}" type="datetimeFigureOut">
              <a:rPr lang="LID4096"/>
              <a:pPr>
                <a:defRPr/>
              </a:pPr>
              <a:t>08/02/2026</a:t>
            </a:fld>
            <a:endParaRPr lang="en-VN"/>
          </a:p>
        </p:txBody>
      </p:sp>
      <p:sp>
        <p:nvSpPr>
          <p:cNvPr id="5" name="Footer Placeholder 4">
            <a:extLst>
              <a:ext uri="{FF2B5EF4-FFF2-40B4-BE49-F238E27FC236}">
                <a16:creationId xmlns:a16="http://schemas.microsoft.com/office/drawing/2014/main" id="{431DA902-7FF0-4772-EB6E-F08A908A8B12}"/>
              </a:ext>
            </a:extLst>
          </p:cNvPr>
          <p:cNvSpPr>
            <a:spLocks noGrp="1"/>
          </p:cNvSpPr>
          <p:nvPr>
            <p:ph type="ftr" sz="quarter" idx="11"/>
          </p:nvPr>
        </p:nvSpPr>
        <p:spPr/>
        <p:txBody>
          <a:bodyPr/>
          <a:lstStyle>
            <a:lvl1pPr>
              <a:defRPr/>
            </a:lvl1pPr>
          </a:lstStyle>
          <a:p>
            <a:pPr>
              <a:defRPr/>
            </a:pPr>
            <a:endParaRPr lang="en-VN"/>
          </a:p>
        </p:txBody>
      </p:sp>
      <p:sp>
        <p:nvSpPr>
          <p:cNvPr id="6" name="Slide Number Placeholder 5">
            <a:extLst>
              <a:ext uri="{FF2B5EF4-FFF2-40B4-BE49-F238E27FC236}">
                <a16:creationId xmlns:a16="http://schemas.microsoft.com/office/drawing/2014/main" id="{92B7339E-BD21-F41D-E1B4-3CF25996272B}"/>
              </a:ext>
            </a:extLst>
          </p:cNvPr>
          <p:cNvSpPr>
            <a:spLocks noGrp="1"/>
          </p:cNvSpPr>
          <p:nvPr>
            <p:ph type="sldNum" sz="quarter" idx="12"/>
          </p:nvPr>
        </p:nvSpPr>
        <p:spPr/>
        <p:txBody>
          <a:bodyPr/>
          <a:lstStyle>
            <a:lvl1pPr>
              <a:defRPr/>
            </a:lvl1pPr>
          </a:lstStyle>
          <a:p>
            <a:pPr>
              <a:defRPr/>
            </a:pPr>
            <a:fld id="{CADDCCDB-A983-4A25-92EC-D733D2620D12}" type="slidenum">
              <a:rPr lang="en-VN"/>
              <a:pPr>
                <a:defRPr/>
              </a:pPr>
              <a:t>‹#›</a:t>
            </a:fld>
            <a:endParaRPr lang="en-VN"/>
          </a:p>
        </p:txBody>
      </p:sp>
    </p:spTree>
    <p:extLst>
      <p:ext uri="{BB962C8B-B14F-4D97-AF65-F5344CB8AC3E}">
        <p14:creationId xmlns:p14="http://schemas.microsoft.com/office/powerpoint/2010/main" val="1845177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A0D0D0E3-1C47-9741-1D3E-781B43081B6F}"/>
              </a:ext>
            </a:extLst>
          </p:cNvPr>
          <p:cNvSpPr>
            <a:spLocks noGrp="1"/>
          </p:cNvSpPr>
          <p:nvPr>
            <p:ph type="dt" sz="half" idx="10"/>
          </p:nvPr>
        </p:nvSpPr>
        <p:spPr/>
        <p:txBody>
          <a:bodyPr/>
          <a:lstStyle>
            <a:lvl1pPr>
              <a:defRPr/>
            </a:lvl1pPr>
          </a:lstStyle>
          <a:p>
            <a:pPr>
              <a:defRPr/>
            </a:pPr>
            <a:fld id="{35BD5D0C-735E-4100-809D-476A09EB9D00}" type="datetimeFigureOut">
              <a:rPr lang="LID4096"/>
              <a:pPr>
                <a:defRPr/>
              </a:pPr>
              <a:t>08/02/2026</a:t>
            </a:fld>
            <a:endParaRPr lang="en-VN"/>
          </a:p>
        </p:txBody>
      </p:sp>
      <p:sp>
        <p:nvSpPr>
          <p:cNvPr id="5" name="Footer Placeholder 4">
            <a:extLst>
              <a:ext uri="{FF2B5EF4-FFF2-40B4-BE49-F238E27FC236}">
                <a16:creationId xmlns:a16="http://schemas.microsoft.com/office/drawing/2014/main" id="{E51F9995-CA3A-67E8-1E0C-F4F539EA0A4D}"/>
              </a:ext>
            </a:extLst>
          </p:cNvPr>
          <p:cNvSpPr>
            <a:spLocks noGrp="1"/>
          </p:cNvSpPr>
          <p:nvPr>
            <p:ph type="ftr" sz="quarter" idx="11"/>
          </p:nvPr>
        </p:nvSpPr>
        <p:spPr/>
        <p:txBody>
          <a:bodyPr/>
          <a:lstStyle>
            <a:lvl1pPr>
              <a:defRPr/>
            </a:lvl1pPr>
          </a:lstStyle>
          <a:p>
            <a:pPr>
              <a:defRPr/>
            </a:pPr>
            <a:endParaRPr lang="en-VN"/>
          </a:p>
        </p:txBody>
      </p:sp>
      <p:sp>
        <p:nvSpPr>
          <p:cNvPr id="6" name="Slide Number Placeholder 5">
            <a:extLst>
              <a:ext uri="{FF2B5EF4-FFF2-40B4-BE49-F238E27FC236}">
                <a16:creationId xmlns:a16="http://schemas.microsoft.com/office/drawing/2014/main" id="{842DC80C-54E9-E1C1-D79A-D74998E98415}"/>
              </a:ext>
            </a:extLst>
          </p:cNvPr>
          <p:cNvSpPr>
            <a:spLocks noGrp="1"/>
          </p:cNvSpPr>
          <p:nvPr>
            <p:ph type="sldNum" sz="quarter" idx="12"/>
          </p:nvPr>
        </p:nvSpPr>
        <p:spPr/>
        <p:txBody>
          <a:bodyPr/>
          <a:lstStyle>
            <a:lvl1pPr>
              <a:defRPr/>
            </a:lvl1pPr>
          </a:lstStyle>
          <a:p>
            <a:pPr>
              <a:defRPr/>
            </a:pPr>
            <a:fld id="{47A54EB7-AD52-4151-BFDC-C09D8FF73BF0}" type="slidenum">
              <a:rPr lang="en-VN"/>
              <a:pPr>
                <a:defRPr/>
              </a:pPr>
              <a:t>‹#›</a:t>
            </a:fld>
            <a:endParaRPr lang="en-VN"/>
          </a:p>
        </p:txBody>
      </p:sp>
    </p:spTree>
    <p:extLst>
      <p:ext uri="{BB962C8B-B14F-4D97-AF65-F5344CB8AC3E}">
        <p14:creationId xmlns:p14="http://schemas.microsoft.com/office/powerpoint/2010/main" val="839752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2CFE8D-A0B6-21B9-AA2A-761D226F9A88}"/>
              </a:ext>
            </a:extLst>
          </p:cNvPr>
          <p:cNvSpPr>
            <a:spLocks noGrp="1"/>
          </p:cNvSpPr>
          <p:nvPr>
            <p:ph type="dt" sz="half" idx="10"/>
          </p:nvPr>
        </p:nvSpPr>
        <p:spPr/>
        <p:txBody>
          <a:bodyPr/>
          <a:lstStyle>
            <a:lvl1pPr>
              <a:defRPr/>
            </a:lvl1pPr>
          </a:lstStyle>
          <a:p>
            <a:pPr>
              <a:defRPr/>
            </a:pPr>
            <a:fld id="{D0BF3488-5CD2-4F63-9011-ADF4DB8837CC}" type="datetimeFigureOut">
              <a:rPr lang="LID4096"/>
              <a:pPr>
                <a:defRPr/>
              </a:pPr>
              <a:t>08/02/2026</a:t>
            </a:fld>
            <a:endParaRPr lang="en-VN"/>
          </a:p>
        </p:txBody>
      </p:sp>
      <p:sp>
        <p:nvSpPr>
          <p:cNvPr id="5" name="Footer Placeholder 4">
            <a:extLst>
              <a:ext uri="{FF2B5EF4-FFF2-40B4-BE49-F238E27FC236}">
                <a16:creationId xmlns:a16="http://schemas.microsoft.com/office/drawing/2014/main" id="{8D1DB8D5-9A4E-6E38-C03B-B3B4E0A3B5FA}"/>
              </a:ext>
            </a:extLst>
          </p:cNvPr>
          <p:cNvSpPr>
            <a:spLocks noGrp="1"/>
          </p:cNvSpPr>
          <p:nvPr>
            <p:ph type="ftr" sz="quarter" idx="11"/>
          </p:nvPr>
        </p:nvSpPr>
        <p:spPr/>
        <p:txBody>
          <a:bodyPr/>
          <a:lstStyle>
            <a:lvl1pPr>
              <a:defRPr/>
            </a:lvl1pPr>
          </a:lstStyle>
          <a:p>
            <a:pPr>
              <a:defRPr/>
            </a:pPr>
            <a:endParaRPr lang="en-VN"/>
          </a:p>
        </p:txBody>
      </p:sp>
      <p:sp>
        <p:nvSpPr>
          <p:cNvPr id="6" name="Slide Number Placeholder 5">
            <a:extLst>
              <a:ext uri="{FF2B5EF4-FFF2-40B4-BE49-F238E27FC236}">
                <a16:creationId xmlns:a16="http://schemas.microsoft.com/office/drawing/2014/main" id="{8A7BA27E-3CE9-B710-C9DE-5132E799B7C3}"/>
              </a:ext>
            </a:extLst>
          </p:cNvPr>
          <p:cNvSpPr>
            <a:spLocks noGrp="1"/>
          </p:cNvSpPr>
          <p:nvPr>
            <p:ph type="sldNum" sz="quarter" idx="12"/>
          </p:nvPr>
        </p:nvSpPr>
        <p:spPr/>
        <p:txBody>
          <a:bodyPr/>
          <a:lstStyle>
            <a:lvl1pPr>
              <a:defRPr/>
            </a:lvl1pPr>
          </a:lstStyle>
          <a:p>
            <a:pPr>
              <a:defRPr/>
            </a:pPr>
            <a:fld id="{C99E804A-F03D-450B-A6D1-5677331E26F7}" type="slidenum">
              <a:rPr lang="en-VN"/>
              <a:pPr>
                <a:defRPr/>
              </a:pPr>
              <a:t>‹#›</a:t>
            </a:fld>
            <a:endParaRPr lang="en-VN"/>
          </a:p>
        </p:txBody>
      </p:sp>
    </p:spTree>
    <p:extLst>
      <p:ext uri="{BB962C8B-B14F-4D97-AF65-F5344CB8AC3E}">
        <p14:creationId xmlns:p14="http://schemas.microsoft.com/office/powerpoint/2010/main" val="3108613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V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Date Placeholder 3">
            <a:extLst>
              <a:ext uri="{FF2B5EF4-FFF2-40B4-BE49-F238E27FC236}">
                <a16:creationId xmlns:a16="http://schemas.microsoft.com/office/drawing/2014/main" id="{F3719A7C-F87E-A5BA-771A-4A299A74598B}"/>
              </a:ext>
            </a:extLst>
          </p:cNvPr>
          <p:cNvSpPr>
            <a:spLocks noGrp="1"/>
          </p:cNvSpPr>
          <p:nvPr>
            <p:ph type="dt" sz="half" idx="10"/>
          </p:nvPr>
        </p:nvSpPr>
        <p:spPr/>
        <p:txBody>
          <a:bodyPr/>
          <a:lstStyle>
            <a:lvl1pPr>
              <a:defRPr/>
            </a:lvl1pPr>
          </a:lstStyle>
          <a:p>
            <a:pPr>
              <a:defRPr/>
            </a:pPr>
            <a:fld id="{1C47B6B7-A054-409E-B39E-B7329FFF9BA3}" type="datetimeFigureOut">
              <a:rPr lang="LID4096"/>
              <a:pPr>
                <a:defRPr/>
              </a:pPr>
              <a:t>08/02/2026</a:t>
            </a:fld>
            <a:endParaRPr lang="en-VN"/>
          </a:p>
        </p:txBody>
      </p:sp>
      <p:sp>
        <p:nvSpPr>
          <p:cNvPr id="6" name="Footer Placeholder 4">
            <a:extLst>
              <a:ext uri="{FF2B5EF4-FFF2-40B4-BE49-F238E27FC236}">
                <a16:creationId xmlns:a16="http://schemas.microsoft.com/office/drawing/2014/main" id="{5214A9C3-79F3-71ED-ACA0-BA268A30AEA0}"/>
              </a:ext>
            </a:extLst>
          </p:cNvPr>
          <p:cNvSpPr>
            <a:spLocks noGrp="1"/>
          </p:cNvSpPr>
          <p:nvPr>
            <p:ph type="ftr" sz="quarter" idx="11"/>
          </p:nvPr>
        </p:nvSpPr>
        <p:spPr/>
        <p:txBody>
          <a:bodyPr/>
          <a:lstStyle>
            <a:lvl1pPr>
              <a:defRPr/>
            </a:lvl1pPr>
          </a:lstStyle>
          <a:p>
            <a:pPr>
              <a:defRPr/>
            </a:pPr>
            <a:endParaRPr lang="en-VN"/>
          </a:p>
        </p:txBody>
      </p:sp>
      <p:sp>
        <p:nvSpPr>
          <p:cNvPr id="7" name="Slide Number Placeholder 5">
            <a:extLst>
              <a:ext uri="{FF2B5EF4-FFF2-40B4-BE49-F238E27FC236}">
                <a16:creationId xmlns:a16="http://schemas.microsoft.com/office/drawing/2014/main" id="{151F9D65-4CE0-10F5-8CC8-7D720B3D68C3}"/>
              </a:ext>
            </a:extLst>
          </p:cNvPr>
          <p:cNvSpPr>
            <a:spLocks noGrp="1"/>
          </p:cNvSpPr>
          <p:nvPr>
            <p:ph type="sldNum" sz="quarter" idx="12"/>
          </p:nvPr>
        </p:nvSpPr>
        <p:spPr/>
        <p:txBody>
          <a:bodyPr/>
          <a:lstStyle>
            <a:lvl1pPr>
              <a:defRPr/>
            </a:lvl1pPr>
          </a:lstStyle>
          <a:p>
            <a:pPr>
              <a:defRPr/>
            </a:pPr>
            <a:fld id="{A5C5ADF6-DED1-4016-9798-AF2B362282D8}" type="slidenum">
              <a:rPr lang="en-VN"/>
              <a:pPr>
                <a:defRPr/>
              </a:pPr>
              <a:t>‹#›</a:t>
            </a:fld>
            <a:endParaRPr lang="en-VN"/>
          </a:p>
        </p:txBody>
      </p:sp>
    </p:spTree>
    <p:extLst>
      <p:ext uri="{BB962C8B-B14F-4D97-AF65-F5344CB8AC3E}">
        <p14:creationId xmlns:p14="http://schemas.microsoft.com/office/powerpoint/2010/main" val="3219530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7" name="Date Placeholder 3">
            <a:extLst>
              <a:ext uri="{FF2B5EF4-FFF2-40B4-BE49-F238E27FC236}">
                <a16:creationId xmlns:a16="http://schemas.microsoft.com/office/drawing/2014/main" id="{A590089C-DEDA-DE5F-5A57-8827B1183592}"/>
              </a:ext>
            </a:extLst>
          </p:cNvPr>
          <p:cNvSpPr>
            <a:spLocks noGrp="1"/>
          </p:cNvSpPr>
          <p:nvPr>
            <p:ph type="dt" sz="half" idx="10"/>
          </p:nvPr>
        </p:nvSpPr>
        <p:spPr/>
        <p:txBody>
          <a:bodyPr/>
          <a:lstStyle>
            <a:lvl1pPr>
              <a:defRPr/>
            </a:lvl1pPr>
          </a:lstStyle>
          <a:p>
            <a:pPr>
              <a:defRPr/>
            </a:pPr>
            <a:fld id="{DF7380FA-83DB-4751-BDAB-E6E6B160008D}" type="datetimeFigureOut">
              <a:rPr lang="LID4096"/>
              <a:pPr>
                <a:defRPr/>
              </a:pPr>
              <a:t>08/02/2026</a:t>
            </a:fld>
            <a:endParaRPr lang="en-VN"/>
          </a:p>
        </p:txBody>
      </p:sp>
      <p:sp>
        <p:nvSpPr>
          <p:cNvPr id="8" name="Footer Placeholder 4">
            <a:extLst>
              <a:ext uri="{FF2B5EF4-FFF2-40B4-BE49-F238E27FC236}">
                <a16:creationId xmlns:a16="http://schemas.microsoft.com/office/drawing/2014/main" id="{14C2E08C-67A7-B5C2-6280-0FF5DE8C6B0B}"/>
              </a:ext>
            </a:extLst>
          </p:cNvPr>
          <p:cNvSpPr>
            <a:spLocks noGrp="1"/>
          </p:cNvSpPr>
          <p:nvPr>
            <p:ph type="ftr" sz="quarter" idx="11"/>
          </p:nvPr>
        </p:nvSpPr>
        <p:spPr/>
        <p:txBody>
          <a:bodyPr/>
          <a:lstStyle>
            <a:lvl1pPr>
              <a:defRPr/>
            </a:lvl1pPr>
          </a:lstStyle>
          <a:p>
            <a:pPr>
              <a:defRPr/>
            </a:pPr>
            <a:endParaRPr lang="en-VN"/>
          </a:p>
        </p:txBody>
      </p:sp>
      <p:sp>
        <p:nvSpPr>
          <p:cNvPr id="9" name="Slide Number Placeholder 5">
            <a:extLst>
              <a:ext uri="{FF2B5EF4-FFF2-40B4-BE49-F238E27FC236}">
                <a16:creationId xmlns:a16="http://schemas.microsoft.com/office/drawing/2014/main" id="{D8EC8408-A0E3-E040-DD83-640FDB825059}"/>
              </a:ext>
            </a:extLst>
          </p:cNvPr>
          <p:cNvSpPr>
            <a:spLocks noGrp="1"/>
          </p:cNvSpPr>
          <p:nvPr>
            <p:ph type="sldNum" sz="quarter" idx="12"/>
          </p:nvPr>
        </p:nvSpPr>
        <p:spPr/>
        <p:txBody>
          <a:bodyPr/>
          <a:lstStyle>
            <a:lvl1pPr>
              <a:defRPr/>
            </a:lvl1pPr>
          </a:lstStyle>
          <a:p>
            <a:pPr>
              <a:defRPr/>
            </a:pPr>
            <a:fld id="{02EB0E0E-78AB-4F2F-BC8F-54F7DBE5EA09}" type="slidenum">
              <a:rPr lang="en-VN"/>
              <a:pPr>
                <a:defRPr/>
              </a:pPr>
              <a:t>‹#›</a:t>
            </a:fld>
            <a:endParaRPr lang="en-VN"/>
          </a:p>
        </p:txBody>
      </p:sp>
    </p:spTree>
    <p:extLst>
      <p:ext uri="{BB962C8B-B14F-4D97-AF65-F5344CB8AC3E}">
        <p14:creationId xmlns:p14="http://schemas.microsoft.com/office/powerpoint/2010/main" val="2651033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VN"/>
          </a:p>
        </p:txBody>
      </p:sp>
      <p:sp>
        <p:nvSpPr>
          <p:cNvPr id="3" name="Date Placeholder 3">
            <a:extLst>
              <a:ext uri="{FF2B5EF4-FFF2-40B4-BE49-F238E27FC236}">
                <a16:creationId xmlns:a16="http://schemas.microsoft.com/office/drawing/2014/main" id="{D4568342-E664-AFF8-7C9F-58E2270A8093}"/>
              </a:ext>
            </a:extLst>
          </p:cNvPr>
          <p:cNvSpPr>
            <a:spLocks noGrp="1"/>
          </p:cNvSpPr>
          <p:nvPr>
            <p:ph type="dt" sz="half" idx="10"/>
          </p:nvPr>
        </p:nvSpPr>
        <p:spPr/>
        <p:txBody>
          <a:bodyPr/>
          <a:lstStyle>
            <a:lvl1pPr>
              <a:defRPr/>
            </a:lvl1pPr>
          </a:lstStyle>
          <a:p>
            <a:pPr>
              <a:defRPr/>
            </a:pPr>
            <a:fld id="{2BADF684-426E-478F-B216-FFBCF0F5B18F}" type="datetimeFigureOut">
              <a:rPr lang="LID4096"/>
              <a:pPr>
                <a:defRPr/>
              </a:pPr>
              <a:t>08/02/2026</a:t>
            </a:fld>
            <a:endParaRPr lang="en-VN"/>
          </a:p>
        </p:txBody>
      </p:sp>
      <p:sp>
        <p:nvSpPr>
          <p:cNvPr id="4" name="Footer Placeholder 4">
            <a:extLst>
              <a:ext uri="{FF2B5EF4-FFF2-40B4-BE49-F238E27FC236}">
                <a16:creationId xmlns:a16="http://schemas.microsoft.com/office/drawing/2014/main" id="{70D93F4A-B125-0A03-3E8C-4B17E5653F15}"/>
              </a:ext>
            </a:extLst>
          </p:cNvPr>
          <p:cNvSpPr>
            <a:spLocks noGrp="1"/>
          </p:cNvSpPr>
          <p:nvPr>
            <p:ph type="ftr" sz="quarter" idx="11"/>
          </p:nvPr>
        </p:nvSpPr>
        <p:spPr/>
        <p:txBody>
          <a:bodyPr/>
          <a:lstStyle>
            <a:lvl1pPr>
              <a:defRPr/>
            </a:lvl1pPr>
          </a:lstStyle>
          <a:p>
            <a:pPr>
              <a:defRPr/>
            </a:pPr>
            <a:endParaRPr lang="en-VN"/>
          </a:p>
        </p:txBody>
      </p:sp>
      <p:sp>
        <p:nvSpPr>
          <p:cNvPr id="5" name="Slide Number Placeholder 5">
            <a:extLst>
              <a:ext uri="{FF2B5EF4-FFF2-40B4-BE49-F238E27FC236}">
                <a16:creationId xmlns:a16="http://schemas.microsoft.com/office/drawing/2014/main" id="{32A3D6BB-8A1B-A1E2-B67A-82945E5C99DD}"/>
              </a:ext>
            </a:extLst>
          </p:cNvPr>
          <p:cNvSpPr>
            <a:spLocks noGrp="1"/>
          </p:cNvSpPr>
          <p:nvPr>
            <p:ph type="sldNum" sz="quarter" idx="12"/>
          </p:nvPr>
        </p:nvSpPr>
        <p:spPr/>
        <p:txBody>
          <a:bodyPr/>
          <a:lstStyle>
            <a:lvl1pPr>
              <a:defRPr/>
            </a:lvl1pPr>
          </a:lstStyle>
          <a:p>
            <a:pPr>
              <a:defRPr/>
            </a:pPr>
            <a:fld id="{48CB774C-E8D7-4910-ABCC-F700C42CBEC5}" type="slidenum">
              <a:rPr lang="en-VN"/>
              <a:pPr>
                <a:defRPr/>
              </a:pPr>
              <a:t>‹#›</a:t>
            </a:fld>
            <a:endParaRPr lang="en-VN"/>
          </a:p>
        </p:txBody>
      </p:sp>
    </p:spTree>
    <p:extLst>
      <p:ext uri="{BB962C8B-B14F-4D97-AF65-F5344CB8AC3E}">
        <p14:creationId xmlns:p14="http://schemas.microsoft.com/office/powerpoint/2010/main" val="482059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32579B9-1505-AF4E-04E1-7E441EEFE01C}"/>
              </a:ext>
            </a:extLst>
          </p:cNvPr>
          <p:cNvSpPr>
            <a:spLocks noGrp="1"/>
          </p:cNvSpPr>
          <p:nvPr>
            <p:ph type="dt" sz="half" idx="10"/>
          </p:nvPr>
        </p:nvSpPr>
        <p:spPr/>
        <p:txBody>
          <a:bodyPr/>
          <a:lstStyle>
            <a:lvl1pPr>
              <a:defRPr/>
            </a:lvl1pPr>
          </a:lstStyle>
          <a:p>
            <a:pPr>
              <a:defRPr/>
            </a:pPr>
            <a:fld id="{8D8F192F-2F2C-462D-BE1B-4E9EEC2B1209}" type="datetimeFigureOut">
              <a:rPr lang="LID4096"/>
              <a:pPr>
                <a:defRPr/>
              </a:pPr>
              <a:t>08/02/2026</a:t>
            </a:fld>
            <a:endParaRPr lang="en-VN"/>
          </a:p>
        </p:txBody>
      </p:sp>
      <p:sp>
        <p:nvSpPr>
          <p:cNvPr id="3" name="Footer Placeholder 4">
            <a:extLst>
              <a:ext uri="{FF2B5EF4-FFF2-40B4-BE49-F238E27FC236}">
                <a16:creationId xmlns:a16="http://schemas.microsoft.com/office/drawing/2014/main" id="{B33BC3A6-BB1B-B361-EB0B-5DB0C4BC3A58}"/>
              </a:ext>
            </a:extLst>
          </p:cNvPr>
          <p:cNvSpPr>
            <a:spLocks noGrp="1"/>
          </p:cNvSpPr>
          <p:nvPr>
            <p:ph type="ftr" sz="quarter" idx="11"/>
          </p:nvPr>
        </p:nvSpPr>
        <p:spPr/>
        <p:txBody>
          <a:bodyPr/>
          <a:lstStyle>
            <a:lvl1pPr>
              <a:defRPr/>
            </a:lvl1pPr>
          </a:lstStyle>
          <a:p>
            <a:pPr>
              <a:defRPr/>
            </a:pPr>
            <a:endParaRPr lang="en-VN"/>
          </a:p>
        </p:txBody>
      </p:sp>
      <p:sp>
        <p:nvSpPr>
          <p:cNvPr id="4" name="Slide Number Placeholder 5">
            <a:extLst>
              <a:ext uri="{FF2B5EF4-FFF2-40B4-BE49-F238E27FC236}">
                <a16:creationId xmlns:a16="http://schemas.microsoft.com/office/drawing/2014/main" id="{928D481E-C491-E7F1-7ED5-0E6F1CD258D1}"/>
              </a:ext>
            </a:extLst>
          </p:cNvPr>
          <p:cNvSpPr>
            <a:spLocks noGrp="1"/>
          </p:cNvSpPr>
          <p:nvPr>
            <p:ph type="sldNum" sz="quarter" idx="12"/>
          </p:nvPr>
        </p:nvSpPr>
        <p:spPr/>
        <p:txBody>
          <a:bodyPr/>
          <a:lstStyle>
            <a:lvl1pPr>
              <a:defRPr/>
            </a:lvl1pPr>
          </a:lstStyle>
          <a:p>
            <a:pPr>
              <a:defRPr/>
            </a:pPr>
            <a:fld id="{A13A729E-E2D7-4B40-9B88-FAE357D1F3BC}" type="slidenum">
              <a:rPr lang="en-VN"/>
              <a:pPr>
                <a:defRPr/>
              </a:pPr>
              <a:t>‹#›</a:t>
            </a:fld>
            <a:endParaRPr lang="en-VN"/>
          </a:p>
        </p:txBody>
      </p:sp>
    </p:spTree>
    <p:extLst>
      <p:ext uri="{BB962C8B-B14F-4D97-AF65-F5344CB8AC3E}">
        <p14:creationId xmlns:p14="http://schemas.microsoft.com/office/powerpoint/2010/main" val="1827997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957A2F1D-6D0C-0F99-3680-4A9BA217C80C}"/>
              </a:ext>
            </a:extLst>
          </p:cNvPr>
          <p:cNvSpPr>
            <a:spLocks noGrp="1"/>
          </p:cNvSpPr>
          <p:nvPr>
            <p:ph type="dt" sz="half" idx="10"/>
          </p:nvPr>
        </p:nvSpPr>
        <p:spPr/>
        <p:txBody>
          <a:bodyPr/>
          <a:lstStyle>
            <a:lvl1pPr>
              <a:defRPr/>
            </a:lvl1pPr>
          </a:lstStyle>
          <a:p>
            <a:pPr>
              <a:defRPr/>
            </a:pPr>
            <a:fld id="{D6BBCEE6-CCDE-4374-99B1-848E49156A57}" type="datetimeFigureOut">
              <a:rPr lang="LID4096"/>
              <a:pPr>
                <a:defRPr/>
              </a:pPr>
              <a:t>08/02/2026</a:t>
            </a:fld>
            <a:endParaRPr lang="en-VN"/>
          </a:p>
        </p:txBody>
      </p:sp>
      <p:sp>
        <p:nvSpPr>
          <p:cNvPr id="6" name="Footer Placeholder 4">
            <a:extLst>
              <a:ext uri="{FF2B5EF4-FFF2-40B4-BE49-F238E27FC236}">
                <a16:creationId xmlns:a16="http://schemas.microsoft.com/office/drawing/2014/main" id="{0057FDEA-F65F-E525-88A8-7CC2961DC38A}"/>
              </a:ext>
            </a:extLst>
          </p:cNvPr>
          <p:cNvSpPr>
            <a:spLocks noGrp="1"/>
          </p:cNvSpPr>
          <p:nvPr>
            <p:ph type="ftr" sz="quarter" idx="11"/>
          </p:nvPr>
        </p:nvSpPr>
        <p:spPr/>
        <p:txBody>
          <a:bodyPr/>
          <a:lstStyle>
            <a:lvl1pPr>
              <a:defRPr/>
            </a:lvl1pPr>
          </a:lstStyle>
          <a:p>
            <a:pPr>
              <a:defRPr/>
            </a:pPr>
            <a:endParaRPr lang="en-VN"/>
          </a:p>
        </p:txBody>
      </p:sp>
      <p:sp>
        <p:nvSpPr>
          <p:cNvPr id="7" name="Slide Number Placeholder 5">
            <a:extLst>
              <a:ext uri="{FF2B5EF4-FFF2-40B4-BE49-F238E27FC236}">
                <a16:creationId xmlns:a16="http://schemas.microsoft.com/office/drawing/2014/main" id="{C9860EB2-7F7C-B845-ED86-32C368FAE6F8}"/>
              </a:ext>
            </a:extLst>
          </p:cNvPr>
          <p:cNvSpPr>
            <a:spLocks noGrp="1"/>
          </p:cNvSpPr>
          <p:nvPr>
            <p:ph type="sldNum" sz="quarter" idx="12"/>
          </p:nvPr>
        </p:nvSpPr>
        <p:spPr/>
        <p:txBody>
          <a:bodyPr/>
          <a:lstStyle>
            <a:lvl1pPr>
              <a:defRPr/>
            </a:lvl1pPr>
          </a:lstStyle>
          <a:p>
            <a:pPr>
              <a:defRPr/>
            </a:pPr>
            <a:fld id="{2553C99E-0070-4BA2-9B9A-68D94FC61132}" type="slidenum">
              <a:rPr lang="en-VN"/>
              <a:pPr>
                <a:defRPr/>
              </a:pPr>
              <a:t>‹#›</a:t>
            </a:fld>
            <a:endParaRPr lang="en-VN"/>
          </a:p>
        </p:txBody>
      </p:sp>
    </p:spTree>
    <p:extLst>
      <p:ext uri="{BB962C8B-B14F-4D97-AF65-F5344CB8AC3E}">
        <p14:creationId xmlns:p14="http://schemas.microsoft.com/office/powerpoint/2010/main" val="627054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VN"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D101B093-A9A1-D942-B36A-9B9C44D9493A}"/>
              </a:ext>
            </a:extLst>
          </p:cNvPr>
          <p:cNvSpPr>
            <a:spLocks noGrp="1"/>
          </p:cNvSpPr>
          <p:nvPr>
            <p:ph type="dt" sz="half" idx="10"/>
          </p:nvPr>
        </p:nvSpPr>
        <p:spPr/>
        <p:txBody>
          <a:bodyPr/>
          <a:lstStyle>
            <a:lvl1pPr>
              <a:defRPr/>
            </a:lvl1pPr>
          </a:lstStyle>
          <a:p>
            <a:pPr>
              <a:defRPr/>
            </a:pPr>
            <a:fld id="{835D704C-CDC8-4C31-89BC-7E141C7F1627}" type="datetimeFigureOut">
              <a:rPr lang="LID4096"/>
              <a:pPr>
                <a:defRPr/>
              </a:pPr>
              <a:t>08/02/2026</a:t>
            </a:fld>
            <a:endParaRPr lang="en-VN"/>
          </a:p>
        </p:txBody>
      </p:sp>
      <p:sp>
        <p:nvSpPr>
          <p:cNvPr id="6" name="Footer Placeholder 4">
            <a:extLst>
              <a:ext uri="{FF2B5EF4-FFF2-40B4-BE49-F238E27FC236}">
                <a16:creationId xmlns:a16="http://schemas.microsoft.com/office/drawing/2014/main" id="{BEEEB9CA-F15B-5AD5-21F1-08FE3D88CC23}"/>
              </a:ext>
            </a:extLst>
          </p:cNvPr>
          <p:cNvSpPr>
            <a:spLocks noGrp="1"/>
          </p:cNvSpPr>
          <p:nvPr>
            <p:ph type="ftr" sz="quarter" idx="11"/>
          </p:nvPr>
        </p:nvSpPr>
        <p:spPr/>
        <p:txBody>
          <a:bodyPr/>
          <a:lstStyle>
            <a:lvl1pPr>
              <a:defRPr/>
            </a:lvl1pPr>
          </a:lstStyle>
          <a:p>
            <a:pPr>
              <a:defRPr/>
            </a:pPr>
            <a:endParaRPr lang="en-VN"/>
          </a:p>
        </p:txBody>
      </p:sp>
      <p:sp>
        <p:nvSpPr>
          <p:cNvPr id="7" name="Slide Number Placeholder 5">
            <a:extLst>
              <a:ext uri="{FF2B5EF4-FFF2-40B4-BE49-F238E27FC236}">
                <a16:creationId xmlns:a16="http://schemas.microsoft.com/office/drawing/2014/main" id="{1434D563-F4C9-5CBD-FF17-06330CE389BF}"/>
              </a:ext>
            </a:extLst>
          </p:cNvPr>
          <p:cNvSpPr>
            <a:spLocks noGrp="1"/>
          </p:cNvSpPr>
          <p:nvPr>
            <p:ph type="sldNum" sz="quarter" idx="12"/>
          </p:nvPr>
        </p:nvSpPr>
        <p:spPr/>
        <p:txBody>
          <a:bodyPr/>
          <a:lstStyle>
            <a:lvl1pPr>
              <a:defRPr/>
            </a:lvl1pPr>
          </a:lstStyle>
          <a:p>
            <a:pPr>
              <a:defRPr/>
            </a:pPr>
            <a:fld id="{3A3C5CB0-F5CB-4A1A-B032-84B2877C0335}" type="slidenum">
              <a:rPr lang="en-VN"/>
              <a:pPr>
                <a:defRPr/>
              </a:pPr>
              <a:t>‹#›</a:t>
            </a:fld>
            <a:endParaRPr lang="en-VN"/>
          </a:p>
        </p:txBody>
      </p:sp>
    </p:spTree>
    <p:extLst>
      <p:ext uri="{BB962C8B-B14F-4D97-AF65-F5344CB8AC3E}">
        <p14:creationId xmlns:p14="http://schemas.microsoft.com/office/powerpoint/2010/main" val="2456527094"/>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78859AB-2DC4-E1FF-4511-31AC76AFFC52}"/>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4E1BE7E-EE64-978D-81AF-CBEF61A914E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66457AD-CF60-46D6-A982-B454450C20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91B45F5-6014-4B90-AA64-8E7BDDF42E02}" type="datetimeFigureOut">
              <a:rPr lang="LID4096"/>
              <a:pPr>
                <a:defRPr/>
              </a:pPr>
              <a:t>08/02/2026</a:t>
            </a:fld>
            <a:endParaRPr lang="en-VN"/>
          </a:p>
        </p:txBody>
      </p:sp>
      <p:sp>
        <p:nvSpPr>
          <p:cNvPr id="5" name="Footer Placeholder 4">
            <a:extLst>
              <a:ext uri="{FF2B5EF4-FFF2-40B4-BE49-F238E27FC236}">
                <a16:creationId xmlns:a16="http://schemas.microsoft.com/office/drawing/2014/main" id="{86E8BC21-1712-23F7-DE18-DD6BB243A1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VN"/>
          </a:p>
        </p:txBody>
      </p:sp>
      <p:sp>
        <p:nvSpPr>
          <p:cNvPr id="6" name="Slide Number Placeholder 5">
            <a:extLst>
              <a:ext uri="{FF2B5EF4-FFF2-40B4-BE49-F238E27FC236}">
                <a16:creationId xmlns:a16="http://schemas.microsoft.com/office/drawing/2014/main" id="{9B86032C-0A7C-34BE-ED09-866CDF5DBF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81C8220F-C5FA-43A9-87EF-9E9251B32EE6}" type="slidenum">
              <a:rPr lang="en-VN"/>
              <a:pPr>
                <a:defRPr/>
              </a:pPr>
              <a:t>‹#›</a:t>
            </a:fld>
            <a:endParaRPr lang="en-V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ustomXml" Target="../ink/ink1.xml"/><Relationship Id="rId4" Type="http://schemas.openxmlformats.org/officeDocument/2006/relationships/image" Target="../media/image1.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chart" Target="../charts/chart3.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chart" Target="../charts/chart4.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chart" Target="../charts/char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chart" Target="../charts/char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D57099A-3762-F6FF-35D2-7C9BE70CCDB5}"/>
              </a:ext>
            </a:extLst>
          </p:cNvPr>
          <p:cNvSpPr txBox="1"/>
          <p:nvPr/>
        </p:nvSpPr>
        <p:spPr>
          <a:xfrm>
            <a:off x="2211388" y="554038"/>
            <a:ext cx="7958137" cy="396875"/>
          </a:xfrm>
          <a:prstGeom prst="rect">
            <a:avLst/>
          </a:prstGeom>
          <a:noFill/>
        </p:spPr>
        <p:txBody>
          <a:bodyPr>
            <a:spAutoFit/>
          </a:bodyPr>
          <a:lstStyle/>
          <a:p>
            <a:pPr algn="just" eaLnBrk="1" fontAlgn="auto" hangingPunct="1">
              <a:spcBef>
                <a:spcPts val="0"/>
              </a:spcBef>
              <a:spcAft>
                <a:spcPts val="0"/>
              </a:spcAft>
              <a:defRPr/>
            </a:pPr>
            <a:r>
              <a:rPr lang="vi-VN" sz="1990" b="1" dirty="0">
                <a:solidFill>
                  <a:srgbClr val="18459E"/>
                </a:solidFill>
                <a:latin typeface="+mn-lt"/>
                <a:ea typeface="Inter" panose="020B0502030000000004" pitchFamily="34" charset="0"/>
                <a:cs typeface="Arial" panose="020B0604020202020204" pitchFamily="34" charset="0"/>
              </a:rPr>
              <a:t>TRƯỜNG ĐẠI HỌC NGOẠI NGỮ - TIN HỌC TP. HỒ CHÍ MINH</a:t>
            </a:r>
            <a:endParaRPr lang="en-VN" sz="1990" b="1" dirty="0">
              <a:solidFill>
                <a:srgbClr val="18459E"/>
              </a:solidFill>
              <a:latin typeface="+mn-lt"/>
              <a:ea typeface="Inter" panose="020B0502030000000004" pitchFamily="34" charset="0"/>
              <a:cs typeface="Arial" panose="020B0604020202020204" pitchFamily="34" charset="0"/>
            </a:endParaRPr>
          </a:p>
        </p:txBody>
      </p:sp>
      <p:sp>
        <p:nvSpPr>
          <p:cNvPr id="3075" name="TextBox 11">
            <a:extLst>
              <a:ext uri="{FF2B5EF4-FFF2-40B4-BE49-F238E27FC236}">
                <a16:creationId xmlns:a16="http://schemas.microsoft.com/office/drawing/2014/main" id="{8D7AB5A2-720B-C3A3-E3BF-9CB00F6663F7}"/>
              </a:ext>
            </a:extLst>
          </p:cNvPr>
          <p:cNvSpPr txBox="1">
            <a:spLocks noChangeArrowheads="1"/>
          </p:cNvSpPr>
          <p:nvPr/>
        </p:nvSpPr>
        <p:spPr bwMode="auto">
          <a:xfrm>
            <a:off x="395288" y="2395728"/>
            <a:ext cx="9398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ts val="4000"/>
              </a:lnSpc>
              <a:spcBef>
                <a:spcPct val="0"/>
              </a:spcBef>
              <a:buFontTx/>
              <a:buNone/>
            </a:pPr>
            <a:r>
              <a:rPr sz="3100" b="1" i="0">
                <a:solidFill>
                  <a:srgbClr val="18459E"/>
                </a:solidFill>
                <a:latin typeface="Arial"/>
              </a:rPr>
              <a:t>English-Major Students' Perceptions of</a:t>
            </a:r>
            <a:endParaRPr lang="en-US" altLang="en-US" sz="5400" b="1" dirty="0">
              <a:solidFill>
                <a:srgbClr val="18459E"/>
              </a:solidFill>
              <a:latin typeface="Arial (body)"/>
              <a:cs typeface="Arial" panose="020B0604020202020204" pitchFamily="34" charset="0"/>
            </a:endParaRPr>
          </a:p>
          <a:p>
            <a:pPr>
              <a:lnSpc>
                <a:spcPts val="4000"/>
              </a:lnSpc>
              <a:buNone/>
            </a:pPr>
            <a:r>
              <a:rPr sz="3100" b="1" i="0">
                <a:solidFill>
                  <a:srgbClr val="18459E"/>
                </a:solidFill>
                <a:latin typeface="Arial"/>
              </a:rPr>
              <a:t>AI Tools for Academic Research</a:t>
            </a:r>
          </a:p>
        </p:txBody>
      </p:sp>
      <p:sp>
        <p:nvSpPr>
          <p:cNvPr id="3076" name="TextBox 12">
            <a:extLst>
              <a:ext uri="{FF2B5EF4-FFF2-40B4-BE49-F238E27FC236}">
                <a16:creationId xmlns:a16="http://schemas.microsoft.com/office/drawing/2014/main" id="{46521395-8A9A-9D01-34D4-909A7A654934}"/>
              </a:ext>
            </a:extLst>
          </p:cNvPr>
          <p:cNvSpPr txBox="1">
            <a:spLocks noChangeArrowheads="1"/>
          </p:cNvSpPr>
          <p:nvPr/>
        </p:nvSpPr>
        <p:spPr bwMode="auto">
          <a:xfrm>
            <a:off x="395288" y="3822191"/>
            <a:ext cx="9398000"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sz="1700" b="0" i="0">
                <a:solidFill>
                  <a:srgbClr val="EF6822"/>
                </a:solidFill>
                <a:latin typeface="Arial"/>
              </a:rPr>
              <a:t>A Quantitative Case Study at a Vietnamese University</a:t>
            </a:r>
            <a:endParaRPr lang="en-US" altLang="en-US" sz="2000">
              <a:solidFill>
                <a:srgbClr val="0A5C8D"/>
              </a:solidFill>
              <a:latin typeface="Helvetica" panose="020B0604020202020204" pitchFamily="34" charset="0"/>
              <a:ea typeface="Inter" panose="02000503000000020004" pitchFamily="2" charset="0"/>
              <a:cs typeface="Arial" panose="020B0604020202020204" pitchFamily="34" charset="0"/>
            </a:endParaRPr>
          </a:p>
        </p:txBody>
      </p:sp>
      <p:sp>
        <p:nvSpPr>
          <p:cNvPr id="8" name="TextBox 7">
            <a:extLst>
              <a:ext uri="{FF2B5EF4-FFF2-40B4-BE49-F238E27FC236}">
                <a16:creationId xmlns:a16="http://schemas.microsoft.com/office/drawing/2014/main" id="{61ECA694-35AB-DBC0-EAAF-308093DF9B91}"/>
              </a:ext>
            </a:extLst>
          </p:cNvPr>
          <p:cNvSpPr txBox="1"/>
          <p:nvPr/>
        </p:nvSpPr>
        <p:spPr>
          <a:xfrm>
            <a:off x="2211388" y="911225"/>
            <a:ext cx="7958137" cy="295275"/>
          </a:xfrm>
          <a:prstGeom prst="rect">
            <a:avLst/>
          </a:prstGeom>
          <a:noFill/>
        </p:spPr>
        <p:txBody>
          <a:bodyPr>
            <a:spAutoFit/>
          </a:bodyPr>
          <a:lstStyle/>
          <a:p>
            <a:pPr algn="just" eaLnBrk="1" fontAlgn="auto" hangingPunct="1">
              <a:spcBef>
                <a:spcPts val="0"/>
              </a:spcBef>
              <a:spcAft>
                <a:spcPts val="0"/>
              </a:spcAft>
              <a:defRPr/>
            </a:pPr>
            <a:r>
              <a:rPr lang="vi-VN" sz="1320" dirty="0">
                <a:solidFill>
                  <a:srgbClr val="18459E"/>
                </a:solidFill>
                <a:latin typeface="+mn-lt"/>
                <a:ea typeface="Inter" panose="020B0502030000000004" pitchFamily="34" charset="0"/>
                <a:cs typeface="Arial" panose="020B0604020202020204" pitchFamily="34" charset="0"/>
              </a:rPr>
              <a:t>HO CHI MINH CITY UNIVERSITY OF FOREIGN LANGUAGES - INFORMATION TECHNOLOGY</a:t>
            </a:r>
            <a:endParaRPr lang="en-VN" sz="1320" dirty="0">
              <a:solidFill>
                <a:srgbClr val="18459E"/>
              </a:solidFill>
              <a:latin typeface="+mn-lt"/>
              <a:ea typeface="Inter" panose="020B0502030000000004" pitchFamily="34" charset="0"/>
              <a:cs typeface="Arial" panose="020B0604020202020204" pitchFamily="34"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48824368-A3F3-CF3F-145D-DEB9B3598564}"/>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53C75139-3BE2-ECB6-1BFB-5B2B20514EED}"/>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14E7A630-EDBB-6BF9-50F9-442357F03526}"/>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DC9FB1F1-98D1-C35A-BAFD-1BB4387D327E}"/>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a:solidFill>
                  <a:schemeClr val="bg1"/>
                </a:solidFill>
                <a:latin typeface="Helvetica" panose="020B0604020202020204" pitchFamily="34" charset="0"/>
                <a:cs typeface="Arial" panose="020B0604020202020204" pitchFamily="34" charset="0"/>
              </a:rPr>
              <a:t>www.huflit.edu.vn</a:t>
            </a:r>
            <a:endParaRPr lang="en-US" altLang="en-US" sz="160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655710C1-E5B0-C7BC-2D9D-20B6768F5A5E}"/>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0662CF1-88C2-7065-0F3F-327E5840B484}"/>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E048B38-417F-5671-A8DF-2BDAE849026F}"/>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AA572F17-84B2-9D4A-0590-52A7E70393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6" name="TextBox 3085"/>
          <p:cNvSpPr txBox="1"/>
          <p:nvPr/>
        </p:nvSpPr>
        <p:spPr>
          <a:xfrm>
            <a:off x="393192" y="2057400"/>
            <a:ext cx="8686800" cy="274320"/>
          </a:xfrm>
          <a:prstGeom prst="rect">
            <a:avLst/>
          </a:prstGeom>
          <a:noFill/>
        </p:spPr>
        <p:txBody>
          <a:bodyPr wrap="square" lIns="0" rIns="0" tIns="0" bIns="0" anchor="t">
            <a:spAutoFit/>
          </a:bodyPr>
          <a:lstStyle/>
          <a:p>
            <a:pPr algn="l">
              <a:buNone/>
            </a:pPr>
            <a:r>
              <a:rPr sz="1150" b="1" i="0" cap="all" spc="150">
                <a:solidFill>
                  <a:srgbClr val="EF6822"/>
                </a:solidFill>
                <a:latin typeface="Arial"/>
              </a:rPr>
              <a:t>QUANTITATIVE RESEARCH · FACULTY OF FOREIGN LANGUAGES</a:t>
            </a:r>
          </a:p>
        </p:txBody>
      </p:sp>
      <p:sp>
        <p:nvSpPr>
          <p:cNvPr id="3087" name="TextBox 3086"/>
          <p:cNvSpPr txBox="1"/>
          <p:nvPr/>
        </p:nvSpPr>
        <p:spPr>
          <a:xfrm>
            <a:off x="393192" y="4526280"/>
            <a:ext cx="9418320" cy="292608"/>
          </a:xfrm>
          <a:prstGeom prst="rect">
            <a:avLst/>
          </a:prstGeom>
          <a:noFill/>
        </p:spPr>
        <p:txBody>
          <a:bodyPr wrap="square" lIns="0" rIns="0" tIns="0" bIns="0" anchor="t">
            <a:spAutoFit/>
          </a:bodyPr>
          <a:lstStyle/>
          <a:p>
            <a:pPr algn="l">
              <a:buNone/>
            </a:pPr>
            <a:r>
              <a:rPr sz="1500" b="1" i="0">
                <a:solidFill>
                  <a:srgbClr val="18459E"/>
                </a:solidFill>
                <a:latin typeface="Arial"/>
              </a:rPr>
              <a:t>Tran Thanh Tu</a:t>
            </a:r>
            <a:r>
              <a:rPr sz="1350" b="0" i="0">
                <a:solidFill>
                  <a:srgbClr val="4A5568"/>
                </a:solidFill>
                <a:latin typeface="Arial"/>
              </a:rPr>
              <a:t>  (corresponding author)   ·   </a:t>
            </a:r>
            <a:r>
              <a:rPr sz="1500" b="1" i="0">
                <a:solidFill>
                  <a:srgbClr val="18459E"/>
                </a:solidFill>
                <a:latin typeface="Arial"/>
              </a:rPr>
              <a:t>Tran Nam Anh</a:t>
            </a:r>
          </a:p>
        </p:txBody>
      </p:sp>
      <p:sp>
        <p:nvSpPr>
          <p:cNvPr id="3088" name="TextBox 3087"/>
          <p:cNvSpPr txBox="1"/>
          <p:nvPr/>
        </p:nvSpPr>
        <p:spPr>
          <a:xfrm>
            <a:off x="393192" y="4892040"/>
            <a:ext cx="9418320" cy="640080"/>
          </a:xfrm>
          <a:prstGeom prst="rect">
            <a:avLst/>
          </a:prstGeom>
          <a:noFill/>
        </p:spPr>
        <p:txBody>
          <a:bodyPr wrap="square" lIns="0" rIns="0" tIns="0" bIns="0" anchor="t">
            <a:spAutoFit/>
          </a:bodyPr>
          <a:lstStyle/>
          <a:p>
            <a:pPr algn="l">
              <a:lnSpc>
                <a:spcPts val="1900"/>
              </a:lnSpc>
              <a:buNone/>
            </a:pPr>
            <a:r>
              <a:rPr sz="1250" b="0" i="0">
                <a:solidFill>
                  <a:srgbClr val="4A5568"/>
                </a:solidFill>
                <a:latin typeface="Arial"/>
              </a:rPr>
              <a:t>Department of English, Faculty of Foreign Languages</a:t>
            </a:r>
          </a:p>
          <a:p>
            <a:pPr algn="l">
              <a:lnSpc>
                <a:spcPts val="1900"/>
              </a:lnSpc>
              <a:buNone/>
            </a:pPr>
            <a:r>
              <a:rPr sz="1250" b="0" i="0">
                <a:solidFill>
                  <a:srgbClr val="4A5568"/>
                </a:solidFill>
                <a:latin typeface="Arial"/>
              </a:rPr>
              <a:t>Ho Chi Minh City University of Foreign Languages – Information Technology (HUFLIT)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RESULTS · 3 OF 6</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How Positive Are Students? (Scale 1–5)</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10 / 15</a:t>
            </a:r>
          </a:p>
        </p:txBody>
      </p:sp>
      <p:graphicFrame>
        <p:nvGraphicFramePr>
          <p:cNvPr id="24" name="Chart 23"/>
          <p:cNvGraphicFramePr>
            <a:graphicFrameLocks noGrp="1"/>
          </p:cNvGraphicFramePr>
          <p:nvPr/>
        </p:nvGraphicFramePr>
        <p:xfrm>
          <a:off x="566928" y="1517904"/>
          <a:ext cx="7132320" cy="3968496"/>
        </p:xfrm>
        <a:graphic>
          <a:graphicData uri="http://schemas.openxmlformats.org/drawingml/2006/chart">
            <c:chart xmlns:c="http://schemas.openxmlformats.org/drawingml/2006/chart" r:id="rId2"/>
          </a:graphicData>
        </a:graphic>
      </p:graphicFrame>
      <p:sp>
        <p:nvSpPr>
          <p:cNvPr id="25" name="Rounded Rectangle 24"/>
          <p:cNvSpPr/>
          <p:nvPr/>
        </p:nvSpPr>
        <p:spPr>
          <a:xfrm>
            <a:off x="7909560" y="1517904"/>
            <a:ext cx="3712463" cy="1920240"/>
          </a:xfrm>
          <a:prstGeom prst="roundRect">
            <a:avLst>
              <a:gd name="adj" fmla="val 4761"/>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6" name="TextBox 25"/>
          <p:cNvSpPr txBox="1"/>
          <p:nvPr/>
        </p:nvSpPr>
        <p:spPr>
          <a:xfrm>
            <a:off x="8183879" y="1682496"/>
            <a:ext cx="3200400" cy="292608"/>
          </a:xfrm>
          <a:prstGeom prst="rect">
            <a:avLst/>
          </a:prstGeom>
          <a:noFill/>
        </p:spPr>
        <p:txBody>
          <a:bodyPr wrap="square" lIns="0" rIns="0" tIns="0" bIns="0" anchor="t">
            <a:spAutoFit/>
          </a:bodyPr>
          <a:lstStyle/>
          <a:p>
            <a:pPr algn="l">
              <a:buNone/>
            </a:pPr>
            <a:r>
              <a:rPr sz="1650" b="1" i="0">
                <a:solidFill>
                  <a:srgbClr val="EF6822"/>
                </a:solidFill>
                <a:latin typeface="Arial"/>
              </a:rPr>
              <a:t>Broadly positive</a:t>
            </a:r>
          </a:p>
        </p:txBody>
      </p:sp>
      <p:sp>
        <p:nvSpPr>
          <p:cNvPr id="27" name="TextBox 26"/>
          <p:cNvSpPr txBox="1"/>
          <p:nvPr/>
        </p:nvSpPr>
        <p:spPr>
          <a:xfrm>
            <a:off x="8183879" y="2029968"/>
            <a:ext cx="3200400" cy="1325880"/>
          </a:xfrm>
          <a:prstGeom prst="rect">
            <a:avLst/>
          </a:prstGeom>
          <a:noFill/>
        </p:spPr>
        <p:txBody>
          <a:bodyPr wrap="square" lIns="0" rIns="0" tIns="0" bIns="0" anchor="t">
            <a:spAutoFit/>
          </a:bodyPr>
          <a:lstStyle/>
          <a:p>
            <a:pPr algn="l">
              <a:lnSpc>
                <a:spcPts val="1700"/>
              </a:lnSpc>
              <a:buNone/>
            </a:pPr>
            <a:r>
              <a:rPr sz="1250" b="0" i="0">
                <a:solidFill>
                  <a:srgbClr val="4A5568"/>
                </a:solidFill>
                <a:latin typeface="Arial"/>
              </a:rPr>
              <a:t>Item means ranged from 3.67 to 4.26; six of seven constructs averaged above 4.00. All items were negatively skewed — responses clustered high.</a:t>
            </a:r>
          </a:p>
        </p:txBody>
      </p:sp>
      <p:sp>
        <p:nvSpPr>
          <p:cNvPr id="28" name="Rounded Rectangle 27"/>
          <p:cNvSpPr/>
          <p:nvPr/>
        </p:nvSpPr>
        <p:spPr>
          <a:xfrm>
            <a:off x="7909560" y="3584448"/>
            <a:ext cx="3712463" cy="1901952"/>
          </a:xfrm>
          <a:prstGeom prst="roundRect">
            <a:avLst>
              <a:gd name="adj" fmla="val 4807"/>
            </a:avLst>
          </a:prstGeom>
          <a:solidFill>
            <a:srgbClr val="18459E"/>
          </a:solidFill>
          <a:ln w="12700">
            <a:solidFill>
              <a:srgbClr val="1845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9" name="TextBox 28"/>
          <p:cNvSpPr txBox="1"/>
          <p:nvPr/>
        </p:nvSpPr>
        <p:spPr>
          <a:xfrm>
            <a:off x="8183879" y="3749039"/>
            <a:ext cx="3200400" cy="292608"/>
          </a:xfrm>
          <a:prstGeom prst="rect">
            <a:avLst/>
          </a:prstGeom>
          <a:noFill/>
        </p:spPr>
        <p:txBody>
          <a:bodyPr wrap="square" lIns="0" rIns="0" tIns="0" bIns="0" anchor="t">
            <a:spAutoFit/>
          </a:bodyPr>
          <a:lstStyle/>
          <a:p>
            <a:pPr algn="l">
              <a:buNone/>
            </a:pPr>
            <a:r>
              <a:rPr sz="1650" b="1" i="0">
                <a:solidFill>
                  <a:srgbClr val="EF6822"/>
                </a:solidFill>
                <a:latin typeface="Arial"/>
              </a:rPr>
              <a:t>The one exception</a:t>
            </a:r>
          </a:p>
        </p:txBody>
      </p:sp>
      <p:sp>
        <p:nvSpPr>
          <p:cNvPr id="30" name="TextBox 29"/>
          <p:cNvSpPr txBox="1"/>
          <p:nvPr/>
        </p:nvSpPr>
        <p:spPr>
          <a:xfrm>
            <a:off x="8183879" y="4096512"/>
            <a:ext cx="3200400" cy="1325880"/>
          </a:xfrm>
          <a:prstGeom prst="rect">
            <a:avLst/>
          </a:prstGeom>
          <a:noFill/>
        </p:spPr>
        <p:txBody>
          <a:bodyPr wrap="square" lIns="0" rIns="0" tIns="0" bIns="0" anchor="t">
            <a:spAutoFit/>
          </a:bodyPr>
          <a:lstStyle/>
          <a:p>
            <a:pPr algn="l">
              <a:lnSpc>
                <a:spcPts val="1700"/>
              </a:lnSpc>
              <a:buNone/>
            </a:pPr>
            <a:r>
              <a:rPr sz="1250" b="0" i="0">
                <a:solidFill>
                  <a:srgbClr val="C3D3EE"/>
                </a:solidFill>
                <a:latin typeface="Arial"/>
              </a:rPr>
              <a:t>AI Dependence sits lowest, and item AD1 is the lowest of all 27 (M = 3.67). Students are enthusiastic but not naive — they feel the scaffolding–shortcut paradox themselves.</a:t>
            </a:r>
          </a:p>
        </p:txBody>
      </p:sp>
      <p:sp>
        <p:nvSpPr>
          <p:cNvPr id="31" name="TextBox 30"/>
          <p:cNvSpPr txBox="1"/>
          <p:nvPr/>
        </p:nvSpPr>
        <p:spPr>
          <a:xfrm>
            <a:off x="566928" y="5669280"/>
            <a:ext cx="10972800" cy="274320"/>
          </a:xfrm>
          <a:prstGeom prst="rect">
            <a:avLst/>
          </a:prstGeom>
          <a:noFill/>
        </p:spPr>
        <p:txBody>
          <a:bodyPr wrap="square" lIns="0" rIns="0" tIns="0" bIns="0" anchor="t">
            <a:spAutoFit/>
          </a:bodyPr>
          <a:lstStyle/>
          <a:p>
            <a:pPr algn="l">
              <a:buNone/>
            </a:pPr>
            <a:r>
              <a:rPr sz="1100" b="0" i="1">
                <a:solidFill>
                  <a:srgbClr val="8C96A3"/>
                </a:solidFill>
                <a:latin typeface="Arial"/>
              </a:rPr>
              <a:t>Construct means computed as the average of their item means (Table 4). Horizontal axis truncated at 3.0 to make the differences visible.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RESULTS · 4 OF 6</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Is the Questionnaire Reliable?</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11 / 15</a:t>
            </a:r>
          </a:p>
        </p:txBody>
      </p:sp>
      <p:graphicFrame>
        <p:nvGraphicFramePr>
          <p:cNvPr id="24" name="Chart 23"/>
          <p:cNvGraphicFramePr>
            <a:graphicFrameLocks noGrp="1"/>
          </p:cNvGraphicFramePr>
          <p:nvPr/>
        </p:nvGraphicFramePr>
        <p:xfrm>
          <a:off x="566928" y="1517904"/>
          <a:ext cx="7132320" cy="3968496"/>
        </p:xfrm>
        <a:graphic>
          <a:graphicData uri="http://schemas.openxmlformats.org/drawingml/2006/chart">
            <c:chart xmlns:c="http://schemas.openxmlformats.org/drawingml/2006/chart" r:id="rId2"/>
          </a:graphicData>
        </a:graphic>
      </p:graphicFrame>
      <p:sp>
        <p:nvSpPr>
          <p:cNvPr id="25" name="Rounded Rectangle 24"/>
          <p:cNvSpPr/>
          <p:nvPr/>
        </p:nvSpPr>
        <p:spPr>
          <a:xfrm>
            <a:off x="7909560" y="1517904"/>
            <a:ext cx="3712463" cy="2011680"/>
          </a:xfrm>
          <a:prstGeom prst="roundRect">
            <a:avLst>
              <a:gd name="adj" fmla="val 4545"/>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6" name="TextBox 25"/>
          <p:cNvSpPr txBox="1"/>
          <p:nvPr/>
        </p:nvSpPr>
        <p:spPr>
          <a:xfrm>
            <a:off x="8183879" y="1682496"/>
            <a:ext cx="3200400" cy="292608"/>
          </a:xfrm>
          <a:prstGeom prst="rect">
            <a:avLst/>
          </a:prstGeom>
          <a:noFill/>
        </p:spPr>
        <p:txBody>
          <a:bodyPr wrap="square" lIns="0" rIns="0" tIns="0" bIns="0" anchor="t">
            <a:spAutoFit/>
          </a:bodyPr>
          <a:lstStyle/>
          <a:p>
            <a:pPr algn="l">
              <a:buNone/>
            </a:pPr>
            <a:r>
              <a:rPr sz="1650" b="1" i="0">
                <a:solidFill>
                  <a:srgbClr val="EF6822"/>
                </a:solidFill>
                <a:latin typeface="Arial"/>
              </a:rPr>
              <a:t>Reading the numbers</a:t>
            </a:r>
          </a:p>
        </p:txBody>
      </p:sp>
      <p:sp>
        <p:nvSpPr>
          <p:cNvPr id="27" name="TextBox 26"/>
          <p:cNvSpPr txBox="1"/>
          <p:nvPr/>
        </p:nvSpPr>
        <p:spPr>
          <a:xfrm>
            <a:off x="8183879" y="2048256"/>
            <a:ext cx="3200400" cy="1371600"/>
          </a:xfrm>
          <a:prstGeom prst="rect">
            <a:avLst/>
          </a:prstGeom>
          <a:noFill/>
        </p:spPr>
        <p:txBody>
          <a:bodyPr wrap="square" lIns="0" rIns="0" tIns="0" bIns="0" anchor="t">
            <a:spAutoFit/>
          </a:bodyPr>
          <a:lstStyle/>
          <a:p>
            <a:pPr algn="l">
              <a:lnSpc>
                <a:spcPts val="2000"/>
              </a:lnSpc>
              <a:buNone/>
            </a:pPr>
            <a:r>
              <a:rPr sz="1300" b="1" i="0">
                <a:solidFill>
                  <a:srgbClr val="18459E"/>
                </a:solidFill>
                <a:latin typeface="Arial"/>
              </a:rPr>
              <a:t>&gt; .70</a:t>
            </a:r>
            <a:r>
              <a:rPr sz="1300" b="0" i="0">
                <a:solidFill>
                  <a:srgbClr val="4A5568"/>
                </a:solidFill>
                <a:latin typeface="Arial"/>
              </a:rPr>
              <a:t>  acceptable</a:t>
            </a:r>
          </a:p>
          <a:p>
            <a:pPr algn="l">
              <a:lnSpc>
                <a:spcPts val="2000"/>
              </a:lnSpc>
              <a:buNone/>
            </a:pPr>
            <a:r>
              <a:rPr sz="1300" b="0" i="0">
                <a:solidFill>
                  <a:srgbClr val="4A5568"/>
                </a:solidFill>
                <a:latin typeface="Arial"/>
              </a:rPr>
              <a:t/>
            </a:r>
            <a:r>
              <a:rPr sz="1300" b="1" i="0">
                <a:solidFill>
                  <a:srgbClr val="18459E"/>
                </a:solidFill>
                <a:latin typeface="Arial"/>
              </a:rPr>
              <a:t>&gt; .80</a:t>
            </a:r>
            <a:r>
              <a:rPr sz="1300" b="0" i="0">
                <a:solidFill>
                  <a:srgbClr val="4A5568"/>
                </a:solidFill>
                <a:latin typeface="Arial"/>
              </a:rPr>
              <a:t>  good</a:t>
            </a:r>
          </a:p>
          <a:p>
            <a:pPr algn="l">
              <a:lnSpc>
                <a:spcPts val="2000"/>
              </a:lnSpc>
              <a:buNone/>
            </a:pPr>
            <a:r>
              <a:rPr sz="1300" b="0" i="0">
                <a:solidFill>
                  <a:srgbClr val="4A5568"/>
                </a:solidFill>
                <a:latin typeface="Arial"/>
              </a:rPr>
              <a:t/>
            </a:r>
            <a:r>
              <a:rPr sz="1300" b="1" i="0">
                <a:solidFill>
                  <a:srgbClr val="18459E"/>
                </a:solidFill>
                <a:latin typeface="Arial"/>
              </a:rPr>
              <a:t>&gt; .90</a:t>
            </a:r>
            <a:r>
              <a:rPr sz="1300" b="0" i="0">
                <a:solidFill>
                  <a:srgbClr val="4A5568"/>
                </a:solidFill>
                <a:latin typeface="Arial"/>
              </a:rPr>
              <a:t>  excellent</a:t>
            </a:r>
          </a:p>
          <a:p>
            <a:pPr algn="l">
              <a:lnSpc>
                <a:spcPts val="2000"/>
              </a:lnSpc>
              <a:buNone/>
            </a:pPr>
            <a:r>
              <a:rPr sz="1300" b="0" i="0">
                <a:solidFill>
                  <a:srgbClr val="4A5568"/>
                </a:solidFill>
                <a:latin typeface="Arial"/>
              </a:rPr>
              <a:t/>
            </a:r>
            <a:r>
              <a:rPr sz="1300" b="1" i="0">
                <a:solidFill>
                  <a:srgbClr val="EF6822"/>
                </a:solidFill>
                <a:latin typeface="Arial"/>
              </a:rPr>
              <a:t/>
            </a:r>
          </a:p>
          <a:p>
            <a:pPr algn="l">
              <a:lnSpc>
                <a:spcPts val="2000"/>
              </a:lnSpc>
              <a:buNone/>
            </a:pPr>
            <a:r>
              <a:rPr sz="1300" b="1" i="0">
                <a:solidFill>
                  <a:srgbClr val="EF6822"/>
                </a:solidFill>
                <a:latin typeface="Arial"/>
              </a:rPr>
              <a:t>Our range: .852 – .935</a:t>
            </a:r>
          </a:p>
        </p:txBody>
      </p:sp>
      <p:sp>
        <p:nvSpPr>
          <p:cNvPr id="28" name="Rounded Rectangle 27"/>
          <p:cNvSpPr/>
          <p:nvPr/>
        </p:nvSpPr>
        <p:spPr>
          <a:xfrm>
            <a:off x="7909560" y="3675887"/>
            <a:ext cx="3712463" cy="1810512"/>
          </a:xfrm>
          <a:prstGeom prst="roundRect">
            <a:avLst>
              <a:gd name="adj" fmla="val 5050"/>
            </a:avLst>
          </a:prstGeom>
          <a:solidFill>
            <a:srgbClr val="18459E"/>
          </a:solidFill>
          <a:ln w="12700">
            <a:solidFill>
              <a:srgbClr val="1845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9" name="TextBox 28"/>
          <p:cNvSpPr txBox="1"/>
          <p:nvPr/>
        </p:nvSpPr>
        <p:spPr>
          <a:xfrm>
            <a:off x="8183879" y="3840480"/>
            <a:ext cx="3200400" cy="292608"/>
          </a:xfrm>
          <a:prstGeom prst="rect">
            <a:avLst/>
          </a:prstGeom>
          <a:noFill/>
        </p:spPr>
        <p:txBody>
          <a:bodyPr wrap="square" lIns="0" rIns="0" tIns="0" bIns="0" anchor="t">
            <a:spAutoFit/>
          </a:bodyPr>
          <a:lstStyle/>
          <a:p>
            <a:pPr algn="l">
              <a:buNone/>
            </a:pPr>
            <a:r>
              <a:rPr sz="1650" b="1" i="0">
                <a:solidFill>
                  <a:srgbClr val="EF6822"/>
                </a:solidFill>
                <a:latin typeface="Arial"/>
              </a:rPr>
              <a:t>All 27 items retained</a:t>
            </a:r>
          </a:p>
        </p:txBody>
      </p:sp>
      <p:sp>
        <p:nvSpPr>
          <p:cNvPr id="30" name="TextBox 29"/>
          <p:cNvSpPr txBox="1"/>
          <p:nvPr/>
        </p:nvSpPr>
        <p:spPr>
          <a:xfrm>
            <a:off x="8183879" y="4187952"/>
            <a:ext cx="3200400" cy="1188720"/>
          </a:xfrm>
          <a:prstGeom prst="rect">
            <a:avLst/>
          </a:prstGeom>
          <a:noFill/>
        </p:spPr>
        <p:txBody>
          <a:bodyPr wrap="square" lIns="0" rIns="0" tIns="0" bIns="0" anchor="t">
            <a:spAutoFit/>
          </a:bodyPr>
          <a:lstStyle/>
          <a:p>
            <a:pPr algn="l">
              <a:lnSpc>
                <a:spcPts val="1700"/>
              </a:lnSpc>
              <a:buNone/>
            </a:pPr>
            <a:r>
              <a:rPr sz="1250" b="0" i="0">
                <a:solidFill>
                  <a:srgbClr val="C3D3EE"/>
                </a:solidFill>
                <a:latin typeface="Arial"/>
              </a:rPr>
              <a:t>Every corrected item–total correlation exceeded .707 — more than double the .30 threshold — and deleting any item would not have improved its scale.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RESULTS · 5 OF 6</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Factor Analysis, Step 1: Is the Data Suitable?</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12 / 15</a:t>
            </a:r>
          </a:p>
        </p:txBody>
      </p:sp>
      <p:sp>
        <p:nvSpPr>
          <p:cNvPr id="24" name="Rounded Rectangle 23"/>
          <p:cNvSpPr/>
          <p:nvPr/>
        </p:nvSpPr>
        <p:spPr>
          <a:xfrm>
            <a:off x="566928" y="1517904"/>
            <a:ext cx="3456432" cy="1737360"/>
          </a:xfrm>
          <a:prstGeom prst="roundRect">
            <a:avLst>
              <a:gd name="adj" fmla="val 5263"/>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5" name="TextBox 24"/>
          <p:cNvSpPr txBox="1"/>
          <p:nvPr/>
        </p:nvSpPr>
        <p:spPr>
          <a:xfrm>
            <a:off x="822960" y="1664208"/>
            <a:ext cx="2926080" cy="274320"/>
          </a:xfrm>
          <a:prstGeom prst="rect">
            <a:avLst/>
          </a:prstGeom>
          <a:noFill/>
        </p:spPr>
        <p:txBody>
          <a:bodyPr wrap="square" lIns="0" rIns="0" tIns="0" bIns="0" anchor="t">
            <a:spAutoFit/>
          </a:bodyPr>
          <a:lstStyle/>
          <a:p>
            <a:pPr algn="l">
              <a:buNone/>
            </a:pPr>
            <a:r>
              <a:rPr sz="1250" b="1" i="0">
                <a:solidFill>
                  <a:srgbClr val="4A5568"/>
                </a:solidFill>
                <a:latin typeface="Arial"/>
              </a:rPr>
              <a:t>KMO measure</a:t>
            </a:r>
          </a:p>
        </p:txBody>
      </p:sp>
      <p:sp>
        <p:nvSpPr>
          <p:cNvPr id="26" name="TextBox 25"/>
          <p:cNvSpPr txBox="1"/>
          <p:nvPr/>
        </p:nvSpPr>
        <p:spPr>
          <a:xfrm>
            <a:off x="822960" y="1920240"/>
            <a:ext cx="2926080" cy="530352"/>
          </a:xfrm>
          <a:prstGeom prst="rect">
            <a:avLst/>
          </a:prstGeom>
          <a:noFill/>
        </p:spPr>
        <p:txBody>
          <a:bodyPr wrap="square" lIns="0" rIns="0" tIns="0" bIns="0" anchor="t">
            <a:spAutoFit/>
          </a:bodyPr>
          <a:lstStyle/>
          <a:p>
            <a:pPr algn="l">
              <a:buNone/>
            </a:pPr>
            <a:r>
              <a:rPr sz="3000" b="1" i="0">
                <a:solidFill>
                  <a:srgbClr val="EF6822"/>
                </a:solidFill>
                <a:latin typeface="Arial"/>
              </a:rPr>
              <a:t>.917</a:t>
            </a:r>
          </a:p>
        </p:txBody>
      </p:sp>
      <p:sp>
        <p:nvSpPr>
          <p:cNvPr id="27" name="TextBox 26"/>
          <p:cNvSpPr txBox="1"/>
          <p:nvPr/>
        </p:nvSpPr>
        <p:spPr>
          <a:xfrm>
            <a:off x="822960" y="2487168"/>
            <a:ext cx="2971800" cy="68580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Are the questions related strongly enough to be grouped? Above .80 is very good.</a:t>
            </a:r>
          </a:p>
        </p:txBody>
      </p:sp>
      <p:sp>
        <p:nvSpPr>
          <p:cNvPr id="28" name="Rounded Rectangle 27"/>
          <p:cNvSpPr/>
          <p:nvPr/>
        </p:nvSpPr>
        <p:spPr>
          <a:xfrm>
            <a:off x="4270248" y="1517904"/>
            <a:ext cx="3456432" cy="1737360"/>
          </a:xfrm>
          <a:prstGeom prst="roundRect">
            <a:avLst>
              <a:gd name="adj" fmla="val 5263"/>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9" name="TextBox 28"/>
          <p:cNvSpPr txBox="1"/>
          <p:nvPr/>
        </p:nvSpPr>
        <p:spPr>
          <a:xfrm>
            <a:off x="4526280" y="1664208"/>
            <a:ext cx="2926080" cy="274320"/>
          </a:xfrm>
          <a:prstGeom prst="rect">
            <a:avLst/>
          </a:prstGeom>
          <a:noFill/>
        </p:spPr>
        <p:txBody>
          <a:bodyPr wrap="square" lIns="0" rIns="0" tIns="0" bIns="0" anchor="t">
            <a:spAutoFit/>
          </a:bodyPr>
          <a:lstStyle/>
          <a:p>
            <a:pPr algn="l">
              <a:buNone/>
            </a:pPr>
            <a:r>
              <a:rPr sz="1250" b="1" i="0">
                <a:solidFill>
                  <a:srgbClr val="4A5568"/>
                </a:solidFill>
                <a:latin typeface="Arial"/>
              </a:rPr>
              <a:t>Bartlett's test</a:t>
            </a:r>
          </a:p>
        </p:txBody>
      </p:sp>
      <p:sp>
        <p:nvSpPr>
          <p:cNvPr id="30" name="TextBox 29"/>
          <p:cNvSpPr txBox="1"/>
          <p:nvPr/>
        </p:nvSpPr>
        <p:spPr>
          <a:xfrm>
            <a:off x="4526280" y="1920240"/>
            <a:ext cx="2926080" cy="530352"/>
          </a:xfrm>
          <a:prstGeom prst="rect">
            <a:avLst/>
          </a:prstGeom>
          <a:noFill/>
        </p:spPr>
        <p:txBody>
          <a:bodyPr wrap="square" lIns="0" rIns="0" tIns="0" bIns="0" anchor="t">
            <a:spAutoFit/>
          </a:bodyPr>
          <a:lstStyle/>
          <a:p>
            <a:pPr algn="l">
              <a:buNone/>
            </a:pPr>
            <a:r>
              <a:rPr sz="3000" b="1" i="0">
                <a:solidFill>
                  <a:srgbClr val="EF6822"/>
                </a:solidFill>
                <a:latin typeface="Arial"/>
              </a:rPr>
              <a:t>p &lt; .001</a:t>
            </a:r>
          </a:p>
        </p:txBody>
      </p:sp>
      <p:sp>
        <p:nvSpPr>
          <p:cNvPr id="31" name="TextBox 30"/>
          <p:cNvSpPr txBox="1"/>
          <p:nvPr/>
        </p:nvSpPr>
        <p:spPr>
          <a:xfrm>
            <a:off x="4526280" y="2487168"/>
            <a:ext cx="2971800" cy="68580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Is there a real pattern, or just noise? χ² = 4,672.900, df = 351.</a:t>
            </a:r>
          </a:p>
        </p:txBody>
      </p:sp>
      <p:sp>
        <p:nvSpPr>
          <p:cNvPr id="32" name="Rounded Rectangle 31"/>
          <p:cNvSpPr/>
          <p:nvPr/>
        </p:nvSpPr>
        <p:spPr>
          <a:xfrm>
            <a:off x="7973567" y="1517904"/>
            <a:ext cx="3648456" cy="1737360"/>
          </a:xfrm>
          <a:prstGeom prst="roundRect">
            <a:avLst>
              <a:gd name="adj" fmla="val 5263"/>
            </a:avLst>
          </a:prstGeom>
          <a:solidFill>
            <a:srgbClr val="18459E"/>
          </a:solidFill>
          <a:ln w="12700">
            <a:solidFill>
              <a:srgbClr val="1845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3" name="TextBox 32"/>
          <p:cNvSpPr txBox="1"/>
          <p:nvPr/>
        </p:nvSpPr>
        <p:spPr>
          <a:xfrm>
            <a:off x="8229600" y="1664208"/>
            <a:ext cx="3017520" cy="274320"/>
          </a:xfrm>
          <a:prstGeom prst="rect">
            <a:avLst/>
          </a:prstGeom>
          <a:noFill/>
        </p:spPr>
        <p:txBody>
          <a:bodyPr wrap="square" lIns="0" rIns="0" tIns="0" bIns="0" anchor="t">
            <a:spAutoFit/>
          </a:bodyPr>
          <a:lstStyle/>
          <a:p>
            <a:pPr algn="l">
              <a:buNone/>
            </a:pPr>
            <a:r>
              <a:rPr sz="1250" b="1" i="0">
                <a:solidFill>
                  <a:srgbClr val="C3D3EE"/>
                </a:solidFill>
                <a:latin typeface="Arial"/>
              </a:rPr>
              <a:t>Verdict</a:t>
            </a:r>
          </a:p>
        </p:txBody>
      </p:sp>
      <p:sp>
        <p:nvSpPr>
          <p:cNvPr id="34" name="TextBox 33"/>
          <p:cNvSpPr txBox="1"/>
          <p:nvPr/>
        </p:nvSpPr>
        <p:spPr>
          <a:xfrm>
            <a:off x="8229600" y="1938528"/>
            <a:ext cx="3108960" cy="457200"/>
          </a:xfrm>
          <a:prstGeom prst="rect">
            <a:avLst/>
          </a:prstGeom>
          <a:noFill/>
        </p:spPr>
        <p:txBody>
          <a:bodyPr wrap="square" lIns="0" rIns="0" tIns="0" bIns="0" anchor="t">
            <a:spAutoFit/>
          </a:bodyPr>
          <a:lstStyle/>
          <a:p>
            <a:pPr algn="l">
              <a:buNone/>
            </a:pPr>
            <a:r>
              <a:rPr sz="2200" b="1" i="0">
                <a:solidFill>
                  <a:srgbClr val="EF6822"/>
                </a:solidFill>
                <a:latin typeface="Arial"/>
              </a:rPr>
              <a:t>Both green lights</a:t>
            </a:r>
          </a:p>
        </p:txBody>
      </p:sp>
      <p:sp>
        <p:nvSpPr>
          <p:cNvPr id="35" name="TextBox 34"/>
          <p:cNvSpPr txBox="1"/>
          <p:nvPr/>
        </p:nvSpPr>
        <p:spPr>
          <a:xfrm>
            <a:off x="8229600" y="2487168"/>
            <a:ext cx="3108960" cy="685800"/>
          </a:xfrm>
          <a:prstGeom prst="rect">
            <a:avLst/>
          </a:prstGeom>
          <a:noFill/>
        </p:spPr>
        <p:txBody>
          <a:bodyPr wrap="square" lIns="0" rIns="0" tIns="0" bIns="0" anchor="t">
            <a:spAutoFit/>
          </a:bodyPr>
          <a:lstStyle/>
          <a:p>
            <a:pPr algn="l">
              <a:lnSpc>
                <a:spcPts val="1600"/>
              </a:lnSpc>
              <a:buNone/>
            </a:pPr>
            <a:r>
              <a:rPr sz="1200" b="0" i="0">
                <a:solidFill>
                  <a:srgbClr val="C3D3EE"/>
                </a:solidFill>
                <a:latin typeface="Arial"/>
              </a:rPr>
              <a:t>Principal Component Analysis with Varimax rotation was then applied.</a:t>
            </a:r>
          </a:p>
        </p:txBody>
      </p:sp>
      <p:graphicFrame>
        <p:nvGraphicFramePr>
          <p:cNvPr id="36" name="Table 35"/>
          <p:cNvGraphicFramePr>
            <a:graphicFrameLocks noGrp="1"/>
          </p:cNvGraphicFramePr>
          <p:nvPr/>
        </p:nvGraphicFramePr>
        <p:xfrm>
          <a:off x="566928" y="3566160"/>
          <a:ext cx="7863840" cy="2231136"/>
        </p:xfrm>
        <a:graphic>
          <a:graphicData uri="http://schemas.openxmlformats.org/drawingml/2006/table">
            <a:tbl>
              <a:tblPr>
                <a:tableStyleId>{5C22544A-7EE6-4342-B048-85BDC9FD1C3A}</a:tableStyleId>
              </a:tblPr>
              <a:tblGrid>
                <a:gridCol w="1371600"/>
                <a:gridCol w="1463040"/>
                <a:gridCol w="1645920"/>
                <a:gridCol w="1691640"/>
                <a:gridCol w="1691640"/>
              </a:tblGrid>
              <a:tr h="402336">
                <a:tc>
                  <a:txBody>
                    <a:bodyPr wrap="square"/>
                    <a:lstStyle/>
                    <a:p>
                      <a:pPr algn="l"/>
                      <a:r>
                        <a:rPr sz="1250" b="1">
                          <a:solidFill>
                            <a:srgbClr val="FFFFFF"/>
                          </a:solidFill>
                          <a:latin typeface="Arial"/>
                        </a:rPr>
                        <a:t>Component</a:t>
                      </a:r>
                    </a:p>
                  </a:txBody>
                  <a:tcPr marL="91440" marR="73152" marT="27432" marB="27432" anchor="ctr">
                    <a:solidFill>
                      <a:srgbClr val="18459E"/>
                    </a:solidFill>
                  </a:tcPr>
                </a:tc>
                <a:tc>
                  <a:txBody>
                    <a:bodyPr wrap="square"/>
                    <a:lstStyle/>
                    <a:p>
                      <a:pPr algn="ctr"/>
                      <a:r>
                        <a:rPr sz="1250" b="1">
                          <a:solidFill>
                            <a:srgbClr val="FFFFFF"/>
                          </a:solidFill>
                          <a:latin typeface="Arial"/>
                        </a:rPr>
                        <a:t>Eigenvalue</a:t>
                      </a:r>
                    </a:p>
                  </a:txBody>
                  <a:tcPr marL="91440" marR="73152" marT="27432" marB="27432" anchor="ctr">
                    <a:solidFill>
                      <a:srgbClr val="18459E"/>
                    </a:solidFill>
                  </a:tcPr>
                </a:tc>
                <a:tc>
                  <a:txBody>
                    <a:bodyPr wrap="square"/>
                    <a:lstStyle/>
                    <a:p>
                      <a:pPr algn="ctr"/>
                      <a:r>
                        <a:rPr sz="1250" b="1">
                          <a:solidFill>
                            <a:srgbClr val="FFFFFF"/>
                          </a:solidFill>
                          <a:latin typeface="Arial"/>
                        </a:rPr>
                        <a:t>% of variance</a:t>
                      </a:r>
                    </a:p>
                  </a:txBody>
                  <a:tcPr marL="91440" marR="73152" marT="27432" marB="27432" anchor="ctr">
                    <a:solidFill>
                      <a:srgbClr val="18459E"/>
                    </a:solidFill>
                  </a:tcPr>
                </a:tc>
                <a:tc>
                  <a:txBody>
                    <a:bodyPr wrap="square"/>
                    <a:lstStyle/>
                    <a:p>
                      <a:pPr algn="ctr"/>
                      <a:r>
                        <a:rPr sz="1250" b="1">
                          <a:solidFill>
                            <a:srgbClr val="FFFFFF"/>
                          </a:solidFill>
                          <a:latin typeface="Arial"/>
                        </a:rPr>
                        <a:t>Cumulative %</a:t>
                      </a:r>
                    </a:p>
                  </a:txBody>
                  <a:tcPr marL="91440" marR="73152" marT="27432" marB="27432" anchor="ctr">
                    <a:solidFill>
                      <a:srgbClr val="18459E"/>
                    </a:solidFill>
                  </a:tcPr>
                </a:tc>
                <a:tc>
                  <a:txBody>
                    <a:bodyPr wrap="square"/>
                    <a:lstStyle/>
                    <a:p>
                      <a:pPr algn="ctr"/>
                      <a:r>
                        <a:rPr sz="1250" b="1">
                          <a:solidFill>
                            <a:srgbClr val="FFFFFF"/>
                          </a:solidFill>
                          <a:latin typeface="Arial"/>
                        </a:rPr>
                        <a:t>Rotated % of variance</a:t>
                      </a:r>
                    </a:p>
                  </a:txBody>
                  <a:tcPr marL="91440" marR="73152" marT="27432" marB="27432" anchor="ctr">
                    <a:solidFill>
                      <a:srgbClr val="18459E"/>
                    </a:solidFill>
                  </a:tcPr>
                </a:tc>
              </a:tr>
              <a:tr h="365760">
                <a:tc>
                  <a:txBody>
                    <a:bodyPr wrap="square"/>
                    <a:lstStyle/>
                    <a:p>
                      <a:pPr algn="l"/>
                      <a:r>
                        <a:rPr sz="1250" b="1">
                          <a:solidFill>
                            <a:srgbClr val="18459E"/>
                          </a:solidFill>
                          <a:latin typeface="Arial"/>
                        </a:rPr>
                        <a:t>1</a:t>
                      </a:r>
                    </a:p>
                  </a:txBody>
                  <a:tcPr marL="91440" marR="73152" marT="27432" marB="27432" anchor="ctr">
                    <a:solidFill>
                      <a:srgbClr val="F7F9FD"/>
                    </a:solidFill>
                  </a:tcPr>
                </a:tc>
                <a:tc>
                  <a:txBody>
                    <a:bodyPr wrap="square"/>
                    <a:lstStyle/>
                    <a:p>
                      <a:pPr algn="ctr"/>
                      <a:r>
                        <a:rPr sz="1250" b="0">
                          <a:solidFill>
                            <a:srgbClr val="4A5568"/>
                          </a:solidFill>
                          <a:latin typeface="Arial"/>
                        </a:rPr>
                        <a:t>13.569</a:t>
                      </a:r>
                    </a:p>
                  </a:txBody>
                  <a:tcPr marL="91440" marR="73152" marT="27432" marB="27432" anchor="ctr">
                    <a:solidFill>
                      <a:srgbClr val="F7F9FD"/>
                    </a:solidFill>
                  </a:tcPr>
                </a:tc>
                <a:tc>
                  <a:txBody>
                    <a:bodyPr wrap="square"/>
                    <a:lstStyle/>
                    <a:p>
                      <a:pPr algn="ctr"/>
                      <a:r>
                        <a:rPr sz="1250" b="0">
                          <a:solidFill>
                            <a:srgbClr val="4A5568"/>
                          </a:solidFill>
                          <a:latin typeface="Arial"/>
                        </a:rPr>
                        <a:t>50.255</a:t>
                      </a:r>
                    </a:p>
                  </a:txBody>
                  <a:tcPr marL="91440" marR="73152" marT="27432" marB="27432" anchor="ctr">
                    <a:solidFill>
                      <a:srgbClr val="F7F9FD"/>
                    </a:solidFill>
                  </a:tcPr>
                </a:tc>
                <a:tc>
                  <a:txBody>
                    <a:bodyPr wrap="square"/>
                    <a:lstStyle/>
                    <a:p>
                      <a:pPr algn="ctr"/>
                      <a:r>
                        <a:rPr sz="1250" b="0">
                          <a:solidFill>
                            <a:srgbClr val="4A5568"/>
                          </a:solidFill>
                          <a:latin typeface="Arial"/>
                        </a:rPr>
                        <a:t>50.255</a:t>
                      </a:r>
                    </a:p>
                  </a:txBody>
                  <a:tcPr marL="91440" marR="73152" marT="27432" marB="27432" anchor="ctr">
                    <a:solidFill>
                      <a:srgbClr val="F7F9FD"/>
                    </a:solidFill>
                  </a:tcPr>
                </a:tc>
                <a:tc>
                  <a:txBody>
                    <a:bodyPr wrap="square"/>
                    <a:lstStyle/>
                    <a:p>
                      <a:pPr algn="ctr"/>
                      <a:r>
                        <a:rPr sz="1250" b="0">
                          <a:solidFill>
                            <a:srgbClr val="4A5568"/>
                          </a:solidFill>
                          <a:latin typeface="Arial"/>
                        </a:rPr>
                        <a:t>27.129</a:t>
                      </a:r>
                    </a:p>
                  </a:txBody>
                  <a:tcPr marL="91440" marR="73152" marT="27432" marB="27432" anchor="ctr">
                    <a:solidFill>
                      <a:srgbClr val="F7F9FD"/>
                    </a:solidFill>
                  </a:tcPr>
                </a:tc>
              </a:tr>
              <a:tr h="365760">
                <a:tc>
                  <a:txBody>
                    <a:bodyPr wrap="square"/>
                    <a:lstStyle/>
                    <a:p>
                      <a:pPr algn="l"/>
                      <a:r>
                        <a:rPr sz="1250" b="1">
                          <a:solidFill>
                            <a:srgbClr val="18459E"/>
                          </a:solidFill>
                          <a:latin typeface="Arial"/>
                        </a:rPr>
                        <a:t>2</a:t>
                      </a:r>
                    </a:p>
                  </a:txBody>
                  <a:tcPr marL="91440" marR="73152" marT="27432" marB="27432" anchor="ctr">
                    <a:solidFill>
                      <a:srgbClr val="FFFFFF"/>
                    </a:solidFill>
                  </a:tcPr>
                </a:tc>
                <a:tc>
                  <a:txBody>
                    <a:bodyPr wrap="square"/>
                    <a:lstStyle/>
                    <a:p>
                      <a:pPr algn="ctr"/>
                      <a:r>
                        <a:rPr sz="1250" b="0">
                          <a:solidFill>
                            <a:srgbClr val="4A5568"/>
                          </a:solidFill>
                          <a:latin typeface="Arial"/>
                        </a:rPr>
                        <a:t>2.433</a:t>
                      </a:r>
                    </a:p>
                  </a:txBody>
                  <a:tcPr marL="91440" marR="73152" marT="27432" marB="27432" anchor="ctr">
                    <a:solidFill>
                      <a:srgbClr val="FFFFFF"/>
                    </a:solidFill>
                  </a:tcPr>
                </a:tc>
                <a:tc>
                  <a:txBody>
                    <a:bodyPr wrap="square"/>
                    <a:lstStyle/>
                    <a:p>
                      <a:pPr algn="ctr"/>
                      <a:r>
                        <a:rPr sz="1250" b="0">
                          <a:solidFill>
                            <a:srgbClr val="4A5568"/>
                          </a:solidFill>
                          <a:latin typeface="Arial"/>
                        </a:rPr>
                        <a:t>9.012</a:t>
                      </a:r>
                    </a:p>
                  </a:txBody>
                  <a:tcPr marL="91440" marR="73152" marT="27432" marB="27432" anchor="ctr">
                    <a:solidFill>
                      <a:srgbClr val="FFFFFF"/>
                    </a:solidFill>
                  </a:tcPr>
                </a:tc>
                <a:tc>
                  <a:txBody>
                    <a:bodyPr wrap="square"/>
                    <a:lstStyle/>
                    <a:p>
                      <a:pPr algn="ctr"/>
                      <a:r>
                        <a:rPr sz="1250" b="0">
                          <a:solidFill>
                            <a:srgbClr val="4A5568"/>
                          </a:solidFill>
                          <a:latin typeface="Arial"/>
                        </a:rPr>
                        <a:t>59.268</a:t>
                      </a:r>
                    </a:p>
                  </a:txBody>
                  <a:tcPr marL="91440" marR="73152" marT="27432" marB="27432" anchor="ctr">
                    <a:solidFill>
                      <a:srgbClr val="FFFFFF"/>
                    </a:solidFill>
                  </a:tcPr>
                </a:tc>
                <a:tc>
                  <a:txBody>
                    <a:bodyPr wrap="square"/>
                    <a:lstStyle/>
                    <a:p>
                      <a:pPr algn="ctr"/>
                      <a:r>
                        <a:rPr sz="1250" b="0">
                          <a:solidFill>
                            <a:srgbClr val="4A5568"/>
                          </a:solidFill>
                          <a:latin typeface="Arial"/>
                        </a:rPr>
                        <a:t>14.335</a:t>
                      </a:r>
                    </a:p>
                  </a:txBody>
                  <a:tcPr marL="91440" marR="73152" marT="27432" marB="27432" anchor="ctr">
                    <a:solidFill>
                      <a:srgbClr val="FFFFFF"/>
                    </a:solidFill>
                  </a:tcPr>
                </a:tc>
              </a:tr>
              <a:tr h="365760">
                <a:tc>
                  <a:txBody>
                    <a:bodyPr wrap="square"/>
                    <a:lstStyle/>
                    <a:p>
                      <a:pPr algn="l"/>
                      <a:r>
                        <a:rPr sz="1250" b="1">
                          <a:solidFill>
                            <a:srgbClr val="18459E"/>
                          </a:solidFill>
                          <a:latin typeface="Arial"/>
                        </a:rPr>
                        <a:t>3</a:t>
                      </a:r>
                    </a:p>
                  </a:txBody>
                  <a:tcPr marL="91440" marR="73152" marT="27432" marB="27432" anchor="ctr">
                    <a:solidFill>
                      <a:srgbClr val="F7F9FD"/>
                    </a:solidFill>
                  </a:tcPr>
                </a:tc>
                <a:tc>
                  <a:txBody>
                    <a:bodyPr wrap="square"/>
                    <a:lstStyle/>
                    <a:p>
                      <a:pPr algn="ctr"/>
                      <a:r>
                        <a:rPr sz="1250" b="0">
                          <a:solidFill>
                            <a:srgbClr val="4A5568"/>
                          </a:solidFill>
                          <a:latin typeface="Arial"/>
                        </a:rPr>
                        <a:t>1.628</a:t>
                      </a:r>
                    </a:p>
                  </a:txBody>
                  <a:tcPr marL="91440" marR="73152" marT="27432" marB="27432" anchor="ctr">
                    <a:solidFill>
                      <a:srgbClr val="F7F9FD"/>
                    </a:solidFill>
                  </a:tcPr>
                </a:tc>
                <a:tc>
                  <a:txBody>
                    <a:bodyPr wrap="square"/>
                    <a:lstStyle/>
                    <a:p>
                      <a:pPr algn="ctr"/>
                      <a:r>
                        <a:rPr sz="1250" b="0">
                          <a:solidFill>
                            <a:srgbClr val="4A5568"/>
                          </a:solidFill>
                          <a:latin typeface="Arial"/>
                        </a:rPr>
                        <a:t>6.031</a:t>
                      </a:r>
                    </a:p>
                  </a:txBody>
                  <a:tcPr marL="91440" marR="73152" marT="27432" marB="27432" anchor="ctr">
                    <a:solidFill>
                      <a:srgbClr val="F7F9FD"/>
                    </a:solidFill>
                  </a:tcPr>
                </a:tc>
                <a:tc>
                  <a:txBody>
                    <a:bodyPr wrap="square"/>
                    <a:lstStyle/>
                    <a:p>
                      <a:pPr algn="ctr"/>
                      <a:r>
                        <a:rPr sz="1250" b="0">
                          <a:solidFill>
                            <a:srgbClr val="4A5568"/>
                          </a:solidFill>
                          <a:latin typeface="Arial"/>
                        </a:rPr>
                        <a:t>65.299</a:t>
                      </a:r>
                    </a:p>
                  </a:txBody>
                  <a:tcPr marL="91440" marR="73152" marT="27432" marB="27432" anchor="ctr">
                    <a:solidFill>
                      <a:srgbClr val="F7F9FD"/>
                    </a:solidFill>
                  </a:tcPr>
                </a:tc>
                <a:tc>
                  <a:txBody>
                    <a:bodyPr wrap="square"/>
                    <a:lstStyle/>
                    <a:p>
                      <a:pPr algn="ctr"/>
                      <a:r>
                        <a:rPr sz="1250" b="0">
                          <a:solidFill>
                            <a:srgbClr val="4A5568"/>
                          </a:solidFill>
                          <a:latin typeface="Arial"/>
                        </a:rPr>
                        <a:t>13.942</a:t>
                      </a:r>
                    </a:p>
                  </a:txBody>
                  <a:tcPr marL="91440" marR="73152" marT="27432" marB="27432" anchor="ctr">
                    <a:solidFill>
                      <a:srgbClr val="F7F9FD"/>
                    </a:solidFill>
                  </a:tcPr>
                </a:tc>
              </a:tr>
              <a:tr h="365760">
                <a:tc>
                  <a:txBody>
                    <a:bodyPr wrap="square"/>
                    <a:lstStyle/>
                    <a:p>
                      <a:pPr algn="l"/>
                      <a:r>
                        <a:rPr sz="1250" b="1">
                          <a:solidFill>
                            <a:srgbClr val="18459E"/>
                          </a:solidFill>
                          <a:latin typeface="Arial"/>
                        </a:rPr>
                        <a:t>4</a:t>
                      </a:r>
                    </a:p>
                  </a:txBody>
                  <a:tcPr marL="91440" marR="73152" marT="27432" marB="27432" anchor="ctr">
                    <a:solidFill>
                      <a:srgbClr val="FFFFFF"/>
                    </a:solidFill>
                  </a:tcPr>
                </a:tc>
                <a:tc>
                  <a:txBody>
                    <a:bodyPr wrap="square"/>
                    <a:lstStyle/>
                    <a:p>
                      <a:pPr algn="ctr"/>
                      <a:r>
                        <a:rPr sz="1250" b="0">
                          <a:solidFill>
                            <a:srgbClr val="4A5568"/>
                          </a:solidFill>
                          <a:latin typeface="Arial"/>
                        </a:rPr>
                        <a:t>1.444</a:t>
                      </a:r>
                    </a:p>
                  </a:txBody>
                  <a:tcPr marL="91440" marR="73152" marT="27432" marB="27432" anchor="ctr">
                    <a:solidFill>
                      <a:srgbClr val="FFFFFF"/>
                    </a:solidFill>
                  </a:tcPr>
                </a:tc>
                <a:tc>
                  <a:txBody>
                    <a:bodyPr wrap="square"/>
                    <a:lstStyle/>
                    <a:p>
                      <a:pPr algn="ctr"/>
                      <a:r>
                        <a:rPr sz="1250" b="0">
                          <a:solidFill>
                            <a:srgbClr val="4A5568"/>
                          </a:solidFill>
                          <a:latin typeface="Arial"/>
                        </a:rPr>
                        <a:t>5.349</a:t>
                      </a:r>
                    </a:p>
                  </a:txBody>
                  <a:tcPr marL="91440" marR="73152" marT="27432" marB="27432" anchor="ctr">
                    <a:solidFill>
                      <a:srgbClr val="FFFFFF"/>
                    </a:solidFill>
                  </a:tcPr>
                </a:tc>
                <a:tc>
                  <a:txBody>
                    <a:bodyPr wrap="square"/>
                    <a:lstStyle/>
                    <a:p>
                      <a:pPr algn="ctr"/>
                      <a:r>
                        <a:rPr sz="1250" b="0">
                          <a:solidFill>
                            <a:srgbClr val="4A5568"/>
                          </a:solidFill>
                          <a:latin typeface="Arial"/>
                        </a:rPr>
                        <a:t>70.648</a:t>
                      </a:r>
                    </a:p>
                  </a:txBody>
                  <a:tcPr marL="91440" marR="73152" marT="27432" marB="27432" anchor="ctr">
                    <a:solidFill>
                      <a:srgbClr val="FFFFFF"/>
                    </a:solidFill>
                  </a:tcPr>
                </a:tc>
                <a:tc>
                  <a:txBody>
                    <a:bodyPr wrap="square"/>
                    <a:lstStyle/>
                    <a:p>
                      <a:pPr algn="ctr"/>
                      <a:r>
                        <a:rPr sz="1250" b="0">
                          <a:solidFill>
                            <a:srgbClr val="4A5568"/>
                          </a:solidFill>
                          <a:latin typeface="Arial"/>
                        </a:rPr>
                        <a:t>10.641</a:t>
                      </a:r>
                    </a:p>
                  </a:txBody>
                  <a:tcPr marL="91440" marR="73152" marT="27432" marB="27432" anchor="ctr">
                    <a:solidFill>
                      <a:srgbClr val="FFFFFF"/>
                    </a:solidFill>
                  </a:tcPr>
                </a:tc>
              </a:tr>
              <a:tr h="365760">
                <a:tc>
                  <a:txBody>
                    <a:bodyPr wrap="square"/>
                    <a:lstStyle/>
                    <a:p>
                      <a:pPr algn="l"/>
                      <a:r>
                        <a:rPr sz="1250" b="1">
                          <a:solidFill>
                            <a:srgbClr val="18459E"/>
                          </a:solidFill>
                          <a:latin typeface="Arial"/>
                        </a:rPr>
                        <a:t>5</a:t>
                      </a:r>
                    </a:p>
                  </a:txBody>
                  <a:tcPr marL="91440" marR="73152" marT="27432" marB="27432" anchor="ctr">
                    <a:solidFill>
                      <a:srgbClr val="F7F9FD"/>
                    </a:solidFill>
                  </a:tcPr>
                </a:tc>
                <a:tc>
                  <a:txBody>
                    <a:bodyPr wrap="square"/>
                    <a:lstStyle/>
                    <a:p>
                      <a:pPr algn="ctr"/>
                      <a:r>
                        <a:rPr sz="1250" b="0">
                          <a:solidFill>
                            <a:srgbClr val="4A5568"/>
                          </a:solidFill>
                          <a:latin typeface="Arial"/>
                        </a:rPr>
                        <a:t>1.209</a:t>
                      </a:r>
                    </a:p>
                  </a:txBody>
                  <a:tcPr marL="91440" marR="73152" marT="27432" marB="27432" anchor="ctr">
                    <a:solidFill>
                      <a:srgbClr val="F7F9FD"/>
                    </a:solidFill>
                  </a:tcPr>
                </a:tc>
                <a:tc>
                  <a:txBody>
                    <a:bodyPr wrap="square"/>
                    <a:lstStyle/>
                    <a:p>
                      <a:pPr algn="ctr"/>
                      <a:r>
                        <a:rPr sz="1250" b="0">
                          <a:solidFill>
                            <a:srgbClr val="4A5568"/>
                          </a:solidFill>
                          <a:latin typeface="Arial"/>
                        </a:rPr>
                        <a:t>4.479</a:t>
                      </a:r>
                    </a:p>
                  </a:txBody>
                  <a:tcPr marL="91440" marR="73152" marT="27432" marB="27432" anchor="ctr">
                    <a:solidFill>
                      <a:srgbClr val="F7F9FD"/>
                    </a:solidFill>
                  </a:tcPr>
                </a:tc>
                <a:tc>
                  <a:txBody>
                    <a:bodyPr wrap="square"/>
                    <a:lstStyle/>
                    <a:p>
                      <a:pPr algn="ctr"/>
                      <a:r>
                        <a:rPr sz="1250" b="0">
                          <a:solidFill>
                            <a:srgbClr val="4A5568"/>
                          </a:solidFill>
                          <a:latin typeface="Arial"/>
                        </a:rPr>
                        <a:t>75.127</a:t>
                      </a:r>
                    </a:p>
                  </a:txBody>
                  <a:tcPr marL="91440" marR="73152" marT="27432" marB="27432" anchor="ctr">
                    <a:solidFill>
                      <a:srgbClr val="F7F9FD"/>
                    </a:solidFill>
                  </a:tcPr>
                </a:tc>
                <a:tc>
                  <a:txBody>
                    <a:bodyPr wrap="square"/>
                    <a:lstStyle/>
                    <a:p>
                      <a:pPr algn="ctr"/>
                      <a:r>
                        <a:rPr sz="1250" b="0">
                          <a:solidFill>
                            <a:srgbClr val="4A5568"/>
                          </a:solidFill>
                          <a:latin typeface="Arial"/>
                        </a:rPr>
                        <a:t>9.080</a:t>
                      </a:r>
                    </a:p>
                  </a:txBody>
                  <a:tcPr marL="91440" marR="73152" marT="27432" marB="27432" anchor="ctr">
                    <a:solidFill>
                      <a:srgbClr val="F7F9FD"/>
                    </a:solidFill>
                  </a:tcPr>
                </a:tc>
              </a:tr>
            </a:tbl>
          </a:graphicData>
        </a:graphic>
      </p:graphicFrame>
      <p:sp>
        <p:nvSpPr>
          <p:cNvPr id="37" name="Rounded Rectangle 36"/>
          <p:cNvSpPr/>
          <p:nvPr/>
        </p:nvSpPr>
        <p:spPr>
          <a:xfrm>
            <a:off x="8641080" y="3566160"/>
            <a:ext cx="2990088" cy="2103120"/>
          </a:xfrm>
          <a:prstGeom prst="roundRect">
            <a:avLst>
              <a:gd name="adj" fmla="val 4347"/>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8" name="TextBox 37"/>
          <p:cNvSpPr txBox="1"/>
          <p:nvPr/>
        </p:nvSpPr>
        <p:spPr>
          <a:xfrm>
            <a:off x="8915400" y="3785615"/>
            <a:ext cx="2560320" cy="658368"/>
          </a:xfrm>
          <a:prstGeom prst="rect">
            <a:avLst/>
          </a:prstGeom>
          <a:noFill/>
        </p:spPr>
        <p:txBody>
          <a:bodyPr wrap="square" lIns="0" rIns="0" tIns="0" bIns="0" anchor="t">
            <a:spAutoFit/>
          </a:bodyPr>
          <a:lstStyle/>
          <a:p>
            <a:pPr algn="l">
              <a:buNone/>
            </a:pPr>
            <a:r>
              <a:rPr sz="3800" b="1" i="0">
                <a:solidFill>
                  <a:srgbClr val="EF6822"/>
                </a:solidFill>
                <a:latin typeface="Arial"/>
              </a:rPr>
              <a:t>75.1%</a:t>
            </a:r>
          </a:p>
        </p:txBody>
      </p:sp>
      <p:sp>
        <p:nvSpPr>
          <p:cNvPr id="39" name="TextBox 38"/>
          <p:cNvSpPr txBox="1"/>
          <p:nvPr/>
        </p:nvSpPr>
        <p:spPr>
          <a:xfrm>
            <a:off x="8915400" y="4498848"/>
            <a:ext cx="2560320" cy="109728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of total variance explained by five components (eigenvalues ≥ 1). Five ideas capture three-quarters of what 27 questions measured.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RESULTS · 6 OF 6</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Factor Analysis, Step 2: Seven Became Five</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13 / 15</a:t>
            </a:r>
          </a:p>
        </p:txBody>
      </p:sp>
      <p:sp>
        <p:nvSpPr>
          <p:cNvPr id="24" name="Rounded Rectangle 23"/>
          <p:cNvSpPr/>
          <p:nvPr/>
        </p:nvSpPr>
        <p:spPr>
          <a:xfrm>
            <a:off x="566928" y="1517904"/>
            <a:ext cx="7863840" cy="722376"/>
          </a:xfrm>
          <a:prstGeom prst="roundRect">
            <a:avLst>
              <a:gd name="adj" fmla="val 12658"/>
            </a:avLst>
          </a:prstGeom>
          <a:solidFill>
            <a:srgbClr val="FDEEE3"/>
          </a:solidFill>
          <a:ln w="12700">
            <a:solidFill>
              <a:srgbClr val="F4C3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5" name="TextBox 24"/>
          <p:cNvSpPr txBox="1"/>
          <p:nvPr/>
        </p:nvSpPr>
        <p:spPr>
          <a:xfrm>
            <a:off x="786384" y="1700784"/>
            <a:ext cx="685800" cy="365760"/>
          </a:xfrm>
          <a:prstGeom prst="rect">
            <a:avLst/>
          </a:prstGeom>
          <a:noFill/>
        </p:spPr>
        <p:txBody>
          <a:bodyPr wrap="square" lIns="0" rIns="0" tIns="0" bIns="0" anchor="t">
            <a:spAutoFit/>
          </a:bodyPr>
          <a:lstStyle/>
          <a:p>
            <a:pPr algn="l">
              <a:buNone/>
            </a:pPr>
            <a:r>
              <a:rPr sz="1700" b="1" i="0">
                <a:solidFill>
                  <a:srgbClr val="EF6822"/>
                </a:solidFill>
                <a:latin typeface="Arial"/>
              </a:rPr>
              <a:t>F1</a:t>
            </a:r>
          </a:p>
        </p:txBody>
      </p:sp>
      <p:sp>
        <p:nvSpPr>
          <p:cNvPr id="26" name="TextBox 25"/>
          <p:cNvSpPr txBox="1"/>
          <p:nvPr/>
        </p:nvSpPr>
        <p:spPr>
          <a:xfrm>
            <a:off x="1463040" y="1600200"/>
            <a:ext cx="4572000" cy="292608"/>
          </a:xfrm>
          <a:prstGeom prst="rect">
            <a:avLst/>
          </a:prstGeom>
          <a:noFill/>
        </p:spPr>
        <p:txBody>
          <a:bodyPr wrap="square" lIns="0" rIns="0" tIns="0" bIns="0" anchor="t">
            <a:spAutoFit/>
          </a:bodyPr>
          <a:lstStyle/>
          <a:p>
            <a:pPr algn="l">
              <a:buNone/>
            </a:pPr>
            <a:r>
              <a:rPr sz="1450" b="1" i="0">
                <a:solidFill>
                  <a:srgbClr val="18459E"/>
                </a:solidFill>
                <a:latin typeface="Arial"/>
              </a:rPr>
              <a:t>Integrated AI Research Competence</a:t>
            </a:r>
          </a:p>
        </p:txBody>
      </p:sp>
      <p:sp>
        <p:nvSpPr>
          <p:cNvPr id="27" name="TextBox 26"/>
          <p:cNvSpPr txBox="1"/>
          <p:nvPr/>
        </p:nvSpPr>
        <p:spPr>
          <a:xfrm>
            <a:off x="1463040" y="1901952"/>
            <a:ext cx="4572000" cy="274320"/>
          </a:xfrm>
          <a:prstGeom prst="rect">
            <a:avLst/>
          </a:prstGeom>
          <a:noFill/>
        </p:spPr>
        <p:txBody>
          <a:bodyPr wrap="square" lIns="0" rIns="0" tIns="0" bIns="0" anchor="t">
            <a:spAutoFit/>
          </a:bodyPr>
          <a:lstStyle/>
          <a:p>
            <a:pPr algn="l">
              <a:buNone/>
            </a:pPr>
            <a:r>
              <a:rPr sz="1200" b="0" i="0">
                <a:solidFill>
                  <a:srgbClr val="4A5568"/>
                </a:solidFill>
                <a:latin typeface="Arial"/>
              </a:rPr>
              <a:t>13 items · PU + TPACK + SRL</a:t>
            </a:r>
          </a:p>
        </p:txBody>
      </p:sp>
      <p:sp>
        <p:nvSpPr>
          <p:cNvPr id="28" name="TextBox 27"/>
          <p:cNvSpPr txBox="1"/>
          <p:nvPr/>
        </p:nvSpPr>
        <p:spPr>
          <a:xfrm>
            <a:off x="6099048" y="1737360"/>
            <a:ext cx="2148840" cy="292608"/>
          </a:xfrm>
          <a:prstGeom prst="rect">
            <a:avLst/>
          </a:prstGeom>
          <a:noFill/>
        </p:spPr>
        <p:txBody>
          <a:bodyPr wrap="square" lIns="0" rIns="0" tIns="0" bIns="0" anchor="t">
            <a:spAutoFit/>
          </a:bodyPr>
          <a:lstStyle/>
          <a:p>
            <a:pPr algn="r">
              <a:buNone/>
            </a:pPr>
            <a:r>
              <a:rPr sz="1200" b="0" i="1">
                <a:solidFill>
                  <a:srgbClr val="4A5568"/>
                </a:solidFill>
                <a:latin typeface="Arial"/>
              </a:rPr>
              <a:t>Loadings .543 – .826</a:t>
            </a:r>
          </a:p>
        </p:txBody>
      </p:sp>
      <p:sp>
        <p:nvSpPr>
          <p:cNvPr id="29" name="Rounded Rectangle 28"/>
          <p:cNvSpPr/>
          <p:nvPr/>
        </p:nvSpPr>
        <p:spPr>
          <a:xfrm>
            <a:off x="566928" y="2359152"/>
            <a:ext cx="7863840" cy="722376"/>
          </a:xfrm>
          <a:prstGeom prst="roundRect">
            <a:avLst>
              <a:gd name="adj" fmla="val 12658"/>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0" name="TextBox 29"/>
          <p:cNvSpPr txBox="1"/>
          <p:nvPr/>
        </p:nvSpPr>
        <p:spPr>
          <a:xfrm>
            <a:off x="786384" y="2542032"/>
            <a:ext cx="685800" cy="365760"/>
          </a:xfrm>
          <a:prstGeom prst="rect">
            <a:avLst/>
          </a:prstGeom>
          <a:noFill/>
        </p:spPr>
        <p:txBody>
          <a:bodyPr wrap="square" lIns="0" rIns="0" tIns="0" bIns="0" anchor="t">
            <a:spAutoFit/>
          </a:bodyPr>
          <a:lstStyle/>
          <a:p>
            <a:pPr algn="l">
              <a:buNone/>
            </a:pPr>
            <a:r>
              <a:rPr sz="1700" b="1" i="0">
                <a:solidFill>
                  <a:srgbClr val="18459E"/>
                </a:solidFill>
                <a:latin typeface="Arial"/>
              </a:rPr>
              <a:t>F2</a:t>
            </a:r>
          </a:p>
        </p:txBody>
      </p:sp>
      <p:sp>
        <p:nvSpPr>
          <p:cNvPr id="31" name="TextBox 30"/>
          <p:cNvSpPr txBox="1"/>
          <p:nvPr/>
        </p:nvSpPr>
        <p:spPr>
          <a:xfrm>
            <a:off x="1463040" y="2441448"/>
            <a:ext cx="4572000" cy="292608"/>
          </a:xfrm>
          <a:prstGeom prst="rect">
            <a:avLst/>
          </a:prstGeom>
          <a:noFill/>
        </p:spPr>
        <p:txBody>
          <a:bodyPr wrap="square" lIns="0" rIns="0" tIns="0" bIns="0" anchor="t">
            <a:spAutoFit/>
          </a:bodyPr>
          <a:lstStyle/>
          <a:p>
            <a:pPr algn="l">
              <a:buNone/>
            </a:pPr>
            <a:r>
              <a:rPr sz="1450" b="1" i="0">
                <a:solidFill>
                  <a:srgbClr val="18459E"/>
                </a:solidFill>
                <a:latin typeface="Arial"/>
              </a:rPr>
              <a:t>Perceived Ease of Use</a:t>
            </a:r>
          </a:p>
        </p:txBody>
      </p:sp>
      <p:sp>
        <p:nvSpPr>
          <p:cNvPr id="32" name="TextBox 31"/>
          <p:cNvSpPr txBox="1"/>
          <p:nvPr/>
        </p:nvSpPr>
        <p:spPr>
          <a:xfrm>
            <a:off x="1463040" y="2743200"/>
            <a:ext cx="4572000" cy="274320"/>
          </a:xfrm>
          <a:prstGeom prst="rect">
            <a:avLst/>
          </a:prstGeom>
          <a:noFill/>
        </p:spPr>
        <p:txBody>
          <a:bodyPr wrap="square" lIns="0" rIns="0" tIns="0" bIns="0" anchor="t">
            <a:spAutoFit/>
          </a:bodyPr>
          <a:lstStyle/>
          <a:p>
            <a:pPr algn="l">
              <a:buNone/>
            </a:pPr>
            <a:r>
              <a:rPr sz="1200" b="0" i="0">
                <a:solidFill>
                  <a:srgbClr val="4A5568"/>
                </a:solidFill>
                <a:latin typeface="Arial"/>
              </a:rPr>
              <a:t>4 items · PEOU</a:t>
            </a:r>
          </a:p>
        </p:txBody>
      </p:sp>
      <p:sp>
        <p:nvSpPr>
          <p:cNvPr id="33" name="TextBox 32"/>
          <p:cNvSpPr txBox="1"/>
          <p:nvPr/>
        </p:nvSpPr>
        <p:spPr>
          <a:xfrm>
            <a:off x="6099048" y="2578608"/>
            <a:ext cx="2148840" cy="292608"/>
          </a:xfrm>
          <a:prstGeom prst="rect">
            <a:avLst/>
          </a:prstGeom>
          <a:noFill/>
        </p:spPr>
        <p:txBody>
          <a:bodyPr wrap="square" lIns="0" rIns="0" tIns="0" bIns="0" anchor="t">
            <a:spAutoFit/>
          </a:bodyPr>
          <a:lstStyle/>
          <a:p>
            <a:pPr algn="r">
              <a:buNone/>
            </a:pPr>
            <a:r>
              <a:rPr sz="1200" b="0" i="1">
                <a:solidFill>
                  <a:srgbClr val="4A5568"/>
                </a:solidFill>
                <a:latin typeface="Arial"/>
              </a:rPr>
              <a:t>Loadings .697 – .811</a:t>
            </a:r>
          </a:p>
        </p:txBody>
      </p:sp>
      <p:sp>
        <p:nvSpPr>
          <p:cNvPr id="34" name="Rounded Rectangle 33"/>
          <p:cNvSpPr/>
          <p:nvPr/>
        </p:nvSpPr>
        <p:spPr>
          <a:xfrm>
            <a:off x="566928" y="3200400"/>
            <a:ext cx="7863840" cy="722376"/>
          </a:xfrm>
          <a:prstGeom prst="roundRect">
            <a:avLst>
              <a:gd name="adj" fmla="val 12658"/>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5" name="TextBox 34"/>
          <p:cNvSpPr txBox="1"/>
          <p:nvPr/>
        </p:nvSpPr>
        <p:spPr>
          <a:xfrm>
            <a:off x="786384" y="3383280"/>
            <a:ext cx="685800" cy="365760"/>
          </a:xfrm>
          <a:prstGeom prst="rect">
            <a:avLst/>
          </a:prstGeom>
          <a:noFill/>
        </p:spPr>
        <p:txBody>
          <a:bodyPr wrap="square" lIns="0" rIns="0" tIns="0" bIns="0" anchor="t">
            <a:spAutoFit/>
          </a:bodyPr>
          <a:lstStyle/>
          <a:p>
            <a:pPr algn="l">
              <a:buNone/>
            </a:pPr>
            <a:r>
              <a:rPr sz="1700" b="1" i="0">
                <a:solidFill>
                  <a:srgbClr val="18459E"/>
                </a:solidFill>
                <a:latin typeface="Arial"/>
              </a:rPr>
              <a:t>F3</a:t>
            </a:r>
          </a:p>
        </p:txBody>
      </p:sp>
      <p:sp>
        <p:nvSpPr>
          <p:cNvPr id="36" name="TextBox 35"/>
          <p:cNvSpPr txBox="1"/>
          <p:nvPr/>
        </p:nvSpPr>
        <p:spPr>
          <a:xfrm>
            <a:off x="1463040" y="3282696"/>
            <a:ext cx="4572000" cy="292608"/>
          </a:xfrm>
          <a:prstGeom prst="rect">
            <a:avLst/>
          </a:prstGeom>
          <a:noFill/>
        </p:spPr>
        <p:txBody>
          <a:bodyPr wrap="square" lIns="0" rIns="0" tIns="0" bIns="0" anchor="t">
            <a:spAutoFit/>
          </a:bodyPr>
          <a:lstStyle/>
          <a:p>
            <a:pPr algn="l">
              <a:buNone/>
            </a:pPr>
            <a:r>
              <a:rPr sz="1450" b="1" i="0">
                <a:solidFill>
                  <a:srgbClr val="18459E"/>
                </a:solidFill>
                <a:latin typeface="Arial"/>
              </a:rPr>
              <a:t>AI Usage Behaviour</a:t>
            </a:r>
          </a:p>
        </p:txBody>
      </p:sp>
      <p:sp>
        <p:nvSpPr>
          <p:cNvPr id="37" name="TextBox 36"/>
          <p:cNvSpPr txBox="1"/>
          <p:nvPr/>
        </p:nvSpPr>
        <p:spPr>
          <a:xfrm>
            <a:off x="1463040" y="3584448"/>
            <a:ext cx="4572000" cy="274320"/>
          </a:xfrm>
          <a:prstGeom prst="rect">
            <a:avLst/>
          </a:prstGeom>
          <a:noFill/>
        </p:spPr>
        <p:txBody>
          <a:bodyPr wrap="square" lIns="0" rIns="0" tIns="0" bIns="0" anchor="t">
            <a:spAutoFit/>
          </a:bodyPr>
          <a:lstStyle/>
          <a:p>
            <a:pPr algn="l">
              <a:buNone/>
            </a:pPr>
            <a:r>
              <a:rPr sz="1200" b="0" i="0">
                <a:solidFill>
                  <a:srgbClr val="4A5568"/>
                </a:solidFill>
                <a:latin typeface="Arial"/>
              </a:rPr>
              <a:t>4 items · AUB</a:t>
            </a:r>
          </a:p>
        </p:txBody>
      </p:sp>
      <p:sp>
        <p:nvSpPr>
          <p:cNvPr id="38" name="TextBox 37"/>
          <p:cNvSpPr txBox="1"/>
          <p:nvPr/>
        </p:nvSpPr>
        <p:spPr>
          <a:xfrm>
            <a:off x="6099048" y="3419856"/>
            <a:ext cx="2148840" cy="292608"/>
          </a:xfrm>
          <a:prstGeom prst="rect">
            <a:avLst/>
          </a:prstGeom>
          <a:noFill/>
        </p:spPr>
        <p:txBody>
          <a:bodyPr wrap="square" lIns="0" rIns="0" tIns="0" bIns="0" anchor="t">
            <a:spAutoFit/>
          </a:bodyPr>
          <a:lstStyle/>
          <a:p>
            <a:pPr algn="r">
              <a:buNone/>
            </a:pPr>
            <a:r>
              <a:rPr sz="1200" b="0" i="1">
                <a:solidFill>
                  <a:srgbClr val="4A5568"/>
                </a:solidFill>
                <a:latin typeface="Arial"/>
              </a:rPr>
              <a:t>Loadings .800 – .814</a:t>
            </a:r>
          </a:p>
        </p:txBody>
      </p:sp>
      <p:sp>
        <p:nvSpPr>
          <p:cNvPr id="39" name="Rounded Rectangle 38"/>
          <p:cNvSpPr/>
          <p:nvPr/>
        </p:nvSpPr>
        <p:spPr>
          <a:xfrm>
            <a:off x="566928" y="4041648"/>
            <a:ext cx="7863840" cy="722376"/>
          </a:xfrm>
          <a:prstGeom prst="roundRect">
            <a:avLst>
              <a:gd name="adj" fmla="val 12658"/>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40" name="TextBox 39"/>
          <p:cNvSpPr txBox="1"/>
          <p:nvPr/>
        </p:nvSpPr>
        <p:spPr>
          <a:xfrm>
            <a:off x="786384" y="4224528"/>
            <a:ext cx="685800" cy="365760"/>
          </a:xfrm>
          <a:prstGeom prst="rect">
            <a:avLst/>
          </a:prstGeom>
          <a:noFill/>
        </p:spPr>
        <p:txBody>
          <a:bodyPr wrap="square" lIns="0" rIns="0" tIns="0" bIns="0" anchor="t">
            <a:spAutoFit/>
          </a:bodyPr>
          <a:lstStyle/>
          <a:p>
            <a:pPr algn="l">
              <a:buNone/>
            </a:pPr>
            <a:r>
              <a:rPr sz="1700" b="1" i="0">
                <a:solidFill>
                  <a:srgbClr val="18459E"/>
                </a:solidFill>
                <a:latin typeface="Arial"/>
              </a:rPr>
              <a:t>F4</a:t>
            </a:r>
          </a:p>
        </p:txBody>
      </p:sp>
      <p:sp>
        <p:nvSpPr>
          <p:cNvPr id="41" name="TextBox 40"/>
          <p:cNvSpPr txBox="1"/>
          <p:nvPr/>
        </p:nvSpPr>
        <p:spPr>
          <a:xfrm>
            <a:off x="1463040" y="4123944"/>
            <a:ext cx="4572000" cy="292608"/>
          </a:xfrm>
          <a:prstGeom prst="rect">
            <a:avLst/>
          </a:prstGeom>
          <a:noFill/>
        </p:spPr>
        <p:txBody>
          <a:bodyPr wrap="square" lIns="0" rIns="0" tIns="0" bIns="0" anchor="t">
            <a:spAutoFit/>
          </a:bodyPr>
          <a:lstStyle/>
          <a:p>
            <a:pPr algn="l">
              <a:buNone/>
            </a:pPr>
            <a:r>
              <a:rPr sz="1450" b="1" i="0">
                <a:solidFill>
                  <a:srgbClr val="18459E"/>
                </a:solidFill>
                <a:latin typeface="Arial"/>
              </a:rPr>
              <a:t>Ethical Awareness</a:t>
            </a:r>
          </a:p>
        </p:txBody>
      </p:sp>
      <p:sp>
        <p:nvSpPr>
          <p:cNvPr id="42" name="TextBox 41"/>
          <p:cNvSpPr txBox="1"/>
          <p:nvPr/>
        </p:nvSpPr>
        <p:spPr>
          <a:xfrm>
            <a:off x="1463040" y="4425696"/>
            <a:ext cx="4572000" cy="274320"/>
          </a:xfrm>
          <a:prstGeom prst="rect">
            <a:avLst/>
          </a:prstGeom>
          <a:noFill/>
        </p:spPr>
        <p:txBody>
          <a:bodyPr wrap="square" lIns="0" rIns="0" tIns="0" bIns="0" anchor="t">
            <a:spAutoFit/>
          </a:bodyPr>
          <a:lstStyle/>
          <a:p>
            <a:pPr algn="l">
              <a:buNone/>
            </a:pPr>
            <a:r>
              <a:rPr sz="1200" b="0" i="0">
                <a:solidFill>
                  <a:srgbClr val="4A5568"/>
                </a:solidFill>
                <a:latin typeface="Arial"/>
              </a:rPr>
              <a:t>3 items · ETH</a:t>
            </a:r>
          </a:p>
        </p:txBody>
      </p:sp>
      <p:sp>
        <p:nvSpPr>
          <p:cNvPr id="43" name="TextBox 42"/>
          <p:cNvSpPr txBox="1"/>
          <p:nvPr/>
        </p:nvSpPr>
        <p:spPr>
          <a:xfrm>
            <a:off x="6099048" y="4261104"/>
            <a:ext cx="2148840" cy="292608"/>
          </a:xfrm>
          <a:prstGeom prst="rect">
            <a:avLst/>
          </a:prstGeom>
          <a:noFill/>
        </p:spPr>
        <p:txBody>
          <a:bodyPr wrap="square" lIns="0" rIns="0" tIns="0" bIns="0" anchor="t">
            <a:spAutoFit/>
          </a:bodyPr>
          <a:lstStyle/>
          <a:p>
            <a:pPr algn="r">
              <a:buNone/>
            </a:pPr>
            <a:r>
              <a:rPr sz="1200" b="0" i="1">
                <a:solidFill>
                  <a:srgbClr val="4A5568"/>
                </a:solidFill>
                <a:latin typeface="Arial"/>
              </a:rPr>
              <a:t>Loadings .787 – .864</a:t>
            </a:r>
          </a:p>
        </p:txBody>
      </p:sp>
      <p:sp>
        <p:nvSpPr>
          <p:cNvPr id="44" name="Rounded Rectangle 43"/>
          <p:cNvSpPr/>
          <p:nvPr/>
        </p:nvSpPr>
        <p:spPr>
          <a:xfrm>
            <a:off x="566928" y="4882896"/>
            <a:ext cx="7863840" cy="722376"/>
          </a:xfrm>
          <a:prstGeom prst="roundRect">
            <a:avLst>
              <a:gd name="adj" fmla="val 12658"/>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45" name="TextBox 44"/>
          <p:cNvSpPr txBox="1"/>
          <p:nvPr/>
        </p:nvSpPr>
        <p:spPr>
          <a:xfrm>
            <a:off x="786384" y="5065776"/>
            <a:ext cx="685800" cy="365760"/>
          </a:xfrm>
          <a:prstGeom prst="rect">
            <a:avLst/>
          </a:prstGeom>
          <a:noFill/>
        </p:spPr>
        <p:txBody>
          <a:bodyPr wrap="square" lIns="0" rIns="0" tIns="0" bIns="0" anchor="t">
            <a:spAutoFit/>
          </a:bodyPr>
          <a:lstStyle/>
          <a:p>
            <a:pPr algn="l">
              <a:buNone/>
            </a:pPr>
            <a:r>
              <a:rPr sz="1700" b="1" i="0">
                <a:solidFill>
                  <a:srgbClr val="18459E"/>
                </a:solidFill>
                <a:latin typeface="Arial"/>
              </a:rPr>
              <a:t>F5</a:t>
            </a:r>
          </a:p>
        </p:txBody>
      </p:sp>
      <p:sp>
        <p:nvSpPr>
          <p:cNvPr id="46" name="TextBox 45"/>
          <p:cNvSpPr txBox="1"/>
          <p:nvPr/>
        </p:nvSpPr>
        <p:spPr>
          <a:xfrm>
            <a:off x="1463040" y="4965192"/>
            <a:ext cx="4572000" cy="292608"/>
          </a:xfrm>
          <a:prstGeom prst="rect">
            <a:avLst/>
          </a:prstGeom>
          <a:noFill/>
        </p:spPr>
        <p:txBody>
          <a:bodyPr wrap="square" lIns="0" rIns="0" tIns="0" bIns="0" anchor="t">
            <a:spAutoFit/>
          </a:bodyPr>
          <a:lstStyle/>
          <a:p>
            <a:pPr algn="l">
              <a:buNone/>
            </a:pPr>
            <a:r>
              <a:rPr sz="1450" b="1" i="0">
                <a:solidFill>
                  <a:srgbClr val="18459E"/>
                </a:solidFill>
                <a:latin typeface="Arial"/>
              </a:rPr>
              <a:t>AI Dependence</a:t>
            </a:r>
          </a:p>
        </p:txBody>
      </p:sp>
      <p:sp>
        <p:nvSpPr>
          <p:cNvPr id="47" name="TextBox 46"/>
          <p:cNvSpPr txBox="1"/>
          <p:nvPr/>
        </p:nvSpPr>
        <p:spPr>
          <a:xfrm>
            <a:off x="1463040" y="5266944"/>
            <a:ext cx="4572000" cy="274320"/>
          </a:xfrm>
          <a:prstGeom prst="rect">
            <a:avLst/>
          </a:prstGeom>
          <a:noFill/>
        </p:spPr>
        <p:txBody>
          <a:bodyPr wrap="square" lIns="0" rIns="0" tIns="0" bIns="0" anchor="t">
            <a:spAutoFit/>
          </a:bodyPr>
          <a:lstStyle/>
          <a:p>
            <a:pPr algn="l">
              <a:buNone/>
            </a:pPr>
            <a:r>
              <a:rPr sz="1200" b="0" i="0">
                <a:solidFill>
                  <a:srgbClr val="4A5568"/>
                </a:solidFill>
                <a:latin typeface="Arial"/>
              </a:rPr>
              <a:t>3 items · AD</a:t>
            </a:r>
          </a:p>
        </p:txBody>
      </p:sp>
      <p:sp>
        <p:nvSpPr>
          <p:cNvPr id="48" name="TextBox 47"/>
          <p:cNvSpPr txBox="1"/>
          <p:nvPr/>
        </p:nvSpPr>
        <p:spPr>
          <a:xfrm>
            <a:off x="6099048" y="5102352"/>
            <a:ext cx="2148840" cy="292608"/>
          </a:xfrm>
          <a:prstGeom prst="rect">
            <a:avLst/>
          </a:prstGeom>
          <a:noFill/>
        </p:spPr>
        <p:txBody>
          <a:bodyPr wrap="square" lIns="0" rIns="0" tIns="0" bIns="0" anchor="t">
            <a:spAutoFit/>
          </a:bodyPr>
          <a:lstStyle/>
          <a:p>
            <a:pPr algn="r">
              <a:buNone/>
            </a:pPr>
            <a:r>
              <a:rPr sz="1200" b="0" i="1">
                <a:solidFill>
                  <a:srgbClr val="4A5568"/>
                </a:solidFill>
                <a:latin typeface="Arial"/>
              </a:rPr>
              <a:t>Loadings .864 – .913</a:t>
            </a:r>
          </a:p>
        </p:txBody>
      </p:sp>
      <p:sp>
        <p:nvSpPr>
          <p:cNvPr id="49" name="Rounded Rectangle 48"/>
          <p:cNvSpPr/>
          <p:nvPr/>
        </p:nvSpPr>
        <p:spPr>
          <a:xfrm>
            <a:off x="8641080" y="1517904"/>
            <a:ext cx="2990088" cy="1938528"/>
          </a:xfrm>
          <a:prstGeom prst="roundRect">
            <a:avLst>
              <a:gd name="adj" fmla="val 4716"/>
            </a:avLst>
          </a:prstGeom>
          <a:solidFill>
            <a:srgbClr val="18459E"/>
          </a:solidFill>
          <a:ln w="12700">
            <a:solidFill>
              <a:srgbClr val="1845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0" name="TextBox 49"/>
          <p:cNvSpPr txBox="1"/>
          <p:nvPr/>
        </p:nvSpPr>
        <p:spPr>
          <a:xfrm>
            <a:off x="8915400" y="1719072"/>
            <a:ext cx="2560320" cy="621792"/>
          </a:xfrm>
          <a:prstGeom prst="rect">
            <a:avLst/>
          </a:prstGeom>
          <a:noFill/>
        </p:spPr>
        <p:txBody>
          <a:bodyPr wrap="square" lIns="0" rIns="0" tIns="0" bIns="0" anchor="t">
            <a:spAutoFit/>
          </a:bodyPr>
          <a:lstStyle/>
          <a:p>
            <a:pPr algn="l">
              <a:buNone/>
            </a:pPr>
            <a:r>
              <a:rPr sz="3600" b="1" i="0">
                <a:solidFill>
                  <a:srgbClr val="EF6822"/>
                </a:solidFill>
                <a:latin typeface="Arial"/>
              </a:rPr>
              <a:t>7 → 5</a:t>
            </a:r>
          </a:p>
        </p:txBody>
      </p:sp>
      <p:sp>
        <p:nvSpPr>
          <p:cNvPr id="51" name="TextBox 50"/>
          <p:cNvSpPr txBox="1"/>
          <p:nvPr/>
        </p:nvSpPr>
        <p:spPr>
          <a:xfrm>
            <a:off x="8915400" y="2395728"/>
            <a:ext cx="2578608" cy="960120"/>
          </a:xfrm>
          <a:prstGeom prst="rect">
            <a:avLst/>
          </a:prstGeom>
          <a:noFill/>
        </p:spPr>
        <p:txBody>
          <a:bodyPr wrap="square" lIns="0" rIns="0" tIns="0" bIns="0" anchor="t">
            <a:spAutoFit/>
          </a:bodyPr>
          <a:lstStyle/>
          <a:p>
            <a:pPr algn="l">
              <a:lnSpc>
                <a:spcPts val="1600"/>
              </a:lnSpc>
              <a:buNone/>
            </a:pPr>
            <a:r>
              <a:rPr sz="1200" b="0" i="0">
                <a:solidFill>
                  <a:srgbClr val="C3D3EE"/>
                </a:solidFill>
                <a:latin typeface="Arial"/>
              </a:rPr>
              <a:t>We hypothesised seven constructs. The data produced five — because three of them merged.</a:t>
            </a:r>
          </a:p>
        </p:txBody>
      </p:sp>
      <p:sp>
        <p:nvSpPr>
          <p:cNvPr id="52" name="Rounded Rectangle 51"/>
          <p:cNvSpPr/>
          <p:nvPr/>
        </p:nvSpPr>
        <p:spPr>
          <a:xfrm>
            <a:off x="8641080" y="3602736"/>
            <a:ext cx="2990088" cy="2103120"/>
          </a:xfrm>
          <a:prstGeom prst="roundRect">
            <a:avLst>
              <a:gd name="adj" fmla="val 4347"/>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3" name="TextBox 52"/>
          <p:cNvSpPr txBox="1"/>
          <p:nvPr/>
        </p:nvSpPr>
        <p:spPr>
          <a:xfrm>
            <a:off x="8915400" y="3767328"/>
            <a:ext cx="2560320" cy="292608"/>
          </a:xfrm>
          <a:prstGeom prst="rect">
            <a:avLst/>
          </a:prstGeom>
          <a:noFill/>
        </p:spPr>
        <p:txBody>
          <a:bodyPr wrap="square" lIns="0" rIns="0" tIns="0" bIns="0" anchor="t">
            <a:spAutoFit/>
          </a:bodyPr>
          <a:lstStyle/>
          <a:p>
            <a:pPr algn="l">
              <a:buNone/>
            </a:pPr>
            <a:r>
              <a:rPr sz="1550" b="1" i="0">
                <a:solidFill>
                  <a:srgbClr val="EF6822"/>
                </a:solidFill>
                <a:latin typeface="Arial"/>
              </a:rPr>
              <a:t>Clean structure</a:t>
            </a:r>
          </a:p>
        </p:txBody>
      </p:sp>
      <p:sp>
        <p:nvSpPr>
          <p:cNvPr id="54" name="TextBox 53"/>
          <p:cNvSpPr txBox="1"/>
          <p:nvPr/>
        </p:nvSpPr>
        <p:spPr>
          <a:xfrm>
            <a:off x="8915400" y="4114800"/>
            <a:ext cx="2578608" cy="146304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Every item loaded on one factor only. No problematic cross-loadings. Four of the seven original constructs reproduced exactly as designed.</a:t>
            </a:r>
          </a:p>
        </p:txBody>
      </p:sp>
      <p:sp>
        <p:nvSpPr>
          <p:cNvPr id="55" name="TextBox 54"/>
          <p:cNvSpPr txBox="1"/>
          <p:nvPr/>
        </p:nvSpPr>
        <p:spPr>
          <a:xfrm>
            <a:off x="566928" y="5833872"/>
            <a:ext cx="10972800" cy="274320"/>
          </a:xfrm>
          <a:prstGeom prst="rect">
            <a:avLst/>
          </a:prstGeom>
          <a:noFill/>
        </p:spPr>
        <p:txBody>
          <a:bodyPr wrap="square" lIns="0" rIns="0" tIns="0" bIns="0" anchor="t">
            <a:spAutoFit/>
          </a:bodyPr>
          <a:lstStyle/>
          <a:p>
            <a:pPr algn="l">
              <a:buNone/>
            </a:pPr>
            <a:r>
              <a:rPr sz="1050" b="0" i="1">
                <a:solidFill>
                  <a:srgbClr val="8C96A3"/>
                </a:solidFill>
                <a:latin typeface="Arial"/>
              </a:rPr>
              <a:t>Extraction: Principal Component Analysis. Rotation: Varimax with Kaiser normalisation; converged in 5 iterations. Loadings &lt; .40 suppressed.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KEY FINDING</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Integrated AI Research Competence</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14 / 15</a:t>
            </a:r>
          </a:p>
        </p:txBody>
      </p:sp>
      <p:sp>
        <p:nvSpPr>
          <p:cNvPr id="24" name="Rounded Rectangle 23"/>
          <p:cNvSpPr/>
          <p:nvPr/>
        </p:nvSpPr>
        <p:spPr>
          <a:xfrm>
            <a:off x="566928" y="1572768"/>
            <a:ext cx="3063240" cy="585216"/>
          </a:xfrm>
          <a:prstGeom prst="roundRect">
            <a:avLst>
              <a:gd name="adj" fmla="val 15625"/>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5" name="TextBox 24"/>
          <p:cNvSpPr txBox="1"/>
          <p:nvPr/>
        </p:nvSpPr>
        <p:spPr>
          <a:xfrm>
            <a:off x="768096" y="1572768"/>
            <a:ext cx="2743200" cy="585216"/>
          </a:xfrm>
          <a:prstGeom prst="rect">
            <a:avLst/>
          </a:prstGeom>
          <a:noFill/>
        </p:spPr>
        <p:txBody>
          <a:bodyPr wrap="square" lIns="0" rIns="0" tIns="0" bIns="0" anchor="ctr">
            <a:spAutoFit/>
          </a:bodyPr>
          <a:lstStyle/>
          <a:p>
            <a:pPr algn="l">
              <a:buNone/>
            </a:pPr>
            <a:r>
              <a:rPr sz="1350" b="1" i="0">
                <a:solidFill>
                  <a:srgbClr val="18459E"/>
                </a:solidFill>
                <a:latin typeface="Arial"/>
              </a:rPr>
              <a:t>Perceived Usefulness</a:t>
            </a:r>
          </a:p>
        </p:txBody>
      </p:sp>
      <p:sp>
        <p:nvSpPr>
          <p:cNvPr id="26" name="Rounded Rectangle 25"/>
          <p:cNvSpPr/>
          <p:nvPr/>
        </p:nvSpPr>
        <p:spPr>
          <a:xfrm>
            <a:off x="566928" y="2304288"/>
            <a:ext cx="3063240" cy="585216"/>
          </a:xfrm>
          <a:prstGeom prst="roundRect">
            <a:avLst>
              <a:gd name="adj" fmla="val 15625"/>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7" name="TextBox 26"/>
          <p:cNvSpPr txBox="1"/>
          <p:nvPr/>
        </p:nvSpPr>
        <p:spPr>
          <a:xfrm>
            <a:off x="768096" y="2304288"/>
            <a:ext cx="2743200" cy="585216"/>
          </a:xfrm>
          <a:prstGeom prst="rect">
            <a:avLst/>
          </a:prstGeom>
          <a:noFill/>
        </p:spPr>
        <p:txBody>
          <a:bodyPr wrap="square" lIns="0" rIns="0" tIns="0" bIns="0" anchor="ctr">
            <a:spAutoFit/>
          </a:bodyPr>
          <a:lstStyle/>
          <a:p>
            <a:pPr algn="l">
              <a:buNone/>
            </a:pPr>
            <a:r>
              <a:rPr sz="1350" b="1" i="0">
                <a:solidFill>
                  <a:srgbClr val="18459E"/>
                </a:solidFill>
                <a:latin typeface="Arial"/>
              </a:rPr>
              <a:t>Teacher's AI Integration</a:t>
            </a:r>
          </a:p>
        </p:txBody>
      </p:sp>
      <p:sp>
        <p:nvSpPr>
          <p:cNvPr id="28" name="Rounded Rectangle 27"/>
          <p:cNvSpPr/>
          <p:nvPr/>
        </p:nvSpPr>
        <p:spPr>
          <a:xfrm>
            <a:off x="566928" y="3035808"/>
            <a:ext cx="3063240" cy="585216"/>
          </a:xfrm>
          <a:prstGeom prst="roundRect">
            <a:avLst>
              <a:gd name="adj" fmla="val 15625"/>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9" name="TextBox 28"/>
          <p:cNvSpPr txBox="1"/>
          <p:nvPr/>
        </p:nvSpPr>
        <p:spPr>
          <a:xfrm>
            <a:off x="768096" y="3035808"/>
            <a:ext cx="2743200" cy="585216"/>
          </a:xfrm>
          <a:prstGeom prst="rect">
            <a:avLst/>
          </a:prstGeom>
          <a:noFill/>
        </p:spPr>
        <p:txBody>
          <a:bodyPr wrap="square" lIns="0" rIns="0" tIns="0" bIns="0" anchor="ctr">
            <a:spAutoFit/>
          </a:bodyPr>
          <a:lstStyle/>
          <a:p>
            <a:pPr algn="l">
              <a:buNone/>
            </a:pPr>
            <a:r>
              <a:rPr sz="1350" b="1" i="0">
                <a:solidFill>
                  <a:srgbClr val="18459E"/>
                </a:solidFill>
                <a:latin typeface="Arial"/>
              </a:rPr>
              <a:t>Self-Regulated Learning</a:t>
            </a:r>
          </a:p>
        </p:txBody>
      </p:sp>
      <p:sp>
        <p:nvSpPr>
          <p:cNvPr id="30" name="Right Arrow 29"/>
          <p:cNvSpPr/>
          <p:nvPr/>
        </p:nvSpPr>
        <p:spPr>
          <a:xfrm>
            <a:off x="3858768" y="2212848"/>
            <a:ext cx="777240" cy="530352"/>
          </a:xfrm>
          <a:prstGeom prst="rightArrow">
            <a:avLst/>
          </a:prstGeom>
          <a:solidFill>
            <a:srgbClr val="EF68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ounded Rectangle 30"/>
          <p:cNvSpPr/>
          <p:nvPr/>
        </p:nvSpPr>
        <p:spPr>
          <a:xfrm>
            <a:off x="4864608" y="1572768"/>
            <a:ext cx="3703320" cy="1901952"/>
          </a:xfrm>
          <a:prstGeom prst="roundRect">
            <a:avLst>
              <a:gd name="adj" fmla="val 4807"/>
            </a:avLst>
          </a:prstGeom>
          <a:solidFill>
            <a:srgbClr val="EF6822"/>
          </a:solidFill>
          <a:ln w="12700">
            <a:solidFill>
              <a:srgbClr val="EF6822"/>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2" name="TextBox 31"/>
          <p:cNvSpPr txBox="1"/>
          <p:nvPr/>
        </p:nvSpPr>
        <p:spPr>
          <a:xfrm>
            <a:off x="5138928" y="1737360"/>
            <a:ext cx="3108960" cy="256032"/>
          </a:xfrm>
          <a:prstGeom prst="rect">
            <a:avLst/>
          </a:prstGeom>
          <a:noFill/>
        </p:spPr>
        <p:txBody>
          <a:bodyPr wrap="square" lIns="0" rIns="0" tIns="0" bIns="0" anchor="t">
            <a:spAutoFit/>
          </a:bodyPr>
          <a:lstStyle/>
          <a:p>
            <a:pPr algn="l">
              <a:buNone/>
            </a:pPr>
            <a:r>
              <a:rPr sz="1100" b="1" i="0" cap="all" spc="150">
                <a:solidFill>
                  <a:srgbClr val="FFE8D5"/>
                </a:solidFill>
                <a:latin typeface="Arial"/>
              </a:rPr>
              <a:t>ONE FACTOR</a:t>
            </a:r>
          </a:p>
        </p:txBody>
      </p:sp>
      <p:sp>
        <p:nvSpPr>
          <p:cNvPr id="33" name="TextBox 32"/>
          <p:cNvSpPr txBox="1"/>
          <p:nvPr/>
        </p:nvSpPr>
        <p:spPr>
          <a:xfrm>
            <a:off x="5138928" y="2011680"/>
            <a:ext cx="3200400" cy="822960"/>
          </a:xfrm>
          <a:prstGeom prst="rect">
            <a:avLst/>
          </a:prstGeom>
          <a:noFill/>
        </p:spPr>
        <p:txBody>
          <a:bodyPr wrap="square" lIns="0" rIns="0" tIns="0" bIns="0" anchor="t">
            <a:spAutoFit/>
          </a:bodyPr>
          <a:lstStyle/>
          <a:p>
            <a:pPr algn="l">
              <a:lnSpc>
                <a:spcPts val="2500"/>
              </a:lnSpc>
              <a:buNone/>
            </a:pPr>
            <a:r>
              <a:rPr sz="2000" b="1" i="0">
                <a:solidFill>
                  <a:srgbClr val="FFFFFF"/>
                </a:solidFill>
                <a:latin typeface="Arial"/>
              </a:rPr>
              <a:t>Integrated AI Research</a:t>
            </a:r>
          </a:p>
          <a:p>
            <a:pPr algn="l">
              <a:lnSpc>
                <a:spcPts val="2500"/>
              </a:lnSpc>
              <a:buNone/>
            </a:pPr>
            <a:r>
              <a:rPr sz="2000" b="1" i="0">
                <a:solidFill>
                  <a:srgbClr val="FFFFFF"/>
                </a:solidFill>
                <a:latin typeface="Arial"/>
              </a:rPr>
              <a:t>Competence</a:t>
            </a:r>
          </a:p>
        </p:txBody>
      </p:sp>
      <p:sp>
        <p:nvSpPr>
          <p:cNvPr id="34" name="TextBox 33"/>
          <p:cNvSpPr txBox="1"/>
          <p:nvPr/>
        </p:nvSpPr>
        <p:spPr>
          <a:xfrm>
            <a:off x="5138928" y="2926080"/>
            <a:ext cx="3200400" cy="292608"/>
          </a:xfrm>
          <a:prstGeom prst="rect">
            <a:avLst/>
          </a:prstGeom>
          <a:noFill/>
        </p:spPr>
        <p:txBody>
          <a:bodyPr wrap="square" lIns="0" rIns="0" tIns="0" bIns="0" anchor="t">
            <a:spAutoFit/>
          </a:bodyPr>
          <a:lstStyle/>
          <a:p>
            <a:pPr algn="l">
              <a:buNone/>
            </a:pPr>
            <a:r>
              <a:rPr sz="1200" b="0" i="0">
                <a:solidFill>
                  <a:srgbClr val="FFE8D5"/>
                </a:solidFill>
                <a:latin typeface="Arial"/>
              </a:rPr>
              <a:t>13 items · loadings .543–.826</a:t>
            </a:r>
          </a:p>
        </p:txBody>
      </p:sp>
      <p:sp>
        <p:nvSpPr>
          <p:cNvPr id="35" name="TextBox 34"/>
          <p:cNvSpPr txBox="1"/>
          <p:nvPr/>
        </p:nvSpPr>
        <p:spPr>
          <a:xfrm>
            <a:off x="8796528" y="1572768"/>
            <a:ext cx="2834640" cy="192024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Why would three separate ideas merge? Because students do not experience them separately. When instructional integration is strong, the value of the tool, the guidance of the lecturer, and the student's own self-regulation become three faces of a single competence.</a:t>
            </a:r>
          </a:p>
        </p:txBody>
      </p:sp>
      <p:sp>
        <p:nvSpPr>
          <p:cNvPr id="36" name="Rounded Rectangle 35"/>
          <p:cNvSpPr/>
          <p:nvPr/>
        </p:nvSpPr>
        <p:spPr>
          <a:xfrm>
            <a:off x="566928" y="3730752"/>
            <a:ext cx="5440680" cy="1965960"/>
          </a:xfrm>
          <a:prstGeom prst="roundRect">
            <a:avLst>
              <a:gd name="adj" fmla="val 4651"/>
            </a:avLst>
          </a:prstGeom>
          <a:solidFill>
            <a:srgbClr val="18459E"/>
          </a:solidFill>
          <a:ln w="12700">
            <a:solidFill>
              <a:srgbClr val="1845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7" name="TextBox 36"/>
          <p:cNvSpPr txBox="1"/>
          <p:nvPr/>
        </p:nvSpPr>
        <p:spPr>
          <a:xfrm>
            <a:off x="841247" y="3913632"/>
            <a:ext cx="4846320" cy="310896"/>
          </a:xfrm>
          <a:prstGeom prst="rect">
            <a:avLst/>
          </a:prstGeom>
          <a:noFill/>
        </p:spPr>
        <p:txBody>
          <a:bodyPr wrap="square" lIns="0" rIns="0" tIns="0" bIns="0" anchor="t">
            <a:spAutoFit/>
          </a:bodyPr>
          <a:lstStyle/>
          <a:p>
            <a:pPr algn="l">
              <a:buNone/>
            </a:pPr>
            <a:r>
              <a:rPr sz="1650" b="1" i="0">
                <a:solidFill>
                  <a:srgbClr val="EF6822"/>
                </a:solidFill>
                <a:latin typeface="Arial"/>
              </a:rPr>
              <a:t>Theoretical contribution</a:t>
            </a:r>
          </a:p>
        </p:txBody>
      </p:sp>
      <p:sp>
        <p:nvSpPr>
          <p:cNvPr id="38" name="TextBox 37"/>
          <p:cNvSpPr txBox="1"/>
          <p:nvPr/>
        </p:nvSpPr>
        <p:spPr>
          <a:xfrm>
            <a:off x="841247" y="4297680"/>
            <a:ext cx="4892040" cy="1280160"/>
          </a:xfrm>
          <a:prstGeom prst="rect">
            <a:avLst/>
          </a:prstGeom>
          <a:noFill/>
        </p:spPr>
        <p:txBody>
          <a:bodyPr wrap="square" lIns="0" rIns="0" tIns="0" bIns="0" anchor="t">
            <a:spAutoFit/>
          </a:bodyPr>
          <a:lstStyle/>
          <a:p>
            <a:pPr algn="l">
              <a:lnSpc>
                <a:spcPts val="1700"/>
              </a:lnSpc>
              <a:buNone/>
            </a:pPr>
            <a:r>
              <a:rPr sz="1250" b="0" i="0">
                <a:solidFill>
                  <a:srgbClr val="C3D3EE"/>
                </a:solidFill>
                <a:latin typeface="Arial"/>
              </a:rPr>
              <a:t>TAM treats perceived usefulness as a standalone belief. Our data suggests that under strong pedagogical integration, usefulness, guidance and self-regulation may collapse into one latent dimension — an extension of TAM that CFA and SEM should now test.</a:t>
            </a:r>
          </a:p>
        </p:txBody>
      </p:sp>
      <p:sp>
        <p:nvSpPr>
          <p:cNvPr id="39" name="Rounded Rectangle 38"/>
          <p:cNvSpPr/>
          <p:nvPr/>
        </p:nvSpPr>
        <p:spPr>
          <a:xfrm>
            <a:off x="6181344" y="3730752"/>
            <a:ext cx="5440680" cy="1965960"/>
          </a:xfrm>
          <a:prstGeom prst="roundRect">
            <a:avLst>
              <a:gd name="adj" fmla="val 4651"/>
            </a:avLst>
          </a:prstGeom>
          <a:solidFill>
            <a:srgbClr val="18459E"/>
          </a:solidFill>
          <a:ln w="12700">
            <a:solidFill>
              <a:srgbClr val="1845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40" name="TextBox 39"/>
          <p:cNvSpPr txBox="1"/>
          <p:nvPr/>
        </p:nvSpPr>
        <p:spPr>
          <a:xfrm>
            <a:off x="6455664" y="3913632"/>
            <a:ext cx="4846320" cy="310896"/>
          </a:xfrm>
          <a:prstGeom prst="rect">
            <a:avLst/>
          </a:prstGeom>
          <a:noFill/>
        </p:spPr>
        <p:txBody>
          <a:bodyPr wrap="square" lIns="0" rIns="0" tIns="0" bIns="0" anchor="t">
            <a:spAutoFit/>
          </a:bodyPr>
          <a:lstStyle/>
          <a:p>
            <a:pPr algn="l">
              <a:buNone/>
            </a:pPr>
            <a:r>
              <a:rPr sz="1650" b="1" i="0">
                <a:solidFill>
                  <a:srgbClr val="EF6822"/>
                </a:solidFill>
                <a:latin typeface="Arial"/>
              </a:rPr>
              <a:t>Ethics ≠ dependence</a:t>
            </a:r>
          </a:p>
        </p:txBody>
      </p:sp>
      <p:sp>
        <p:nvSpPr>
          <p:cNvPr id="41" name="TextBox 40"/>
          <p:cNvSpPr txBox="1"/>
          <p:nvPr/>
        </p:nvSpPr>
        <p:spPr>
          <a:xfrm>
            <a:off x="6455664" y="4297680"/>
            <a:ext cx="4892040" cy="1280160"/>
          </a:xfrm>
          <a:prstGeom prst="rect">
            <a:avLst/>
          </a:prstGeom>
          <a:noFill/>
        </p:spPr>
        <p:txBody>
          <a:bodyPr wrap="square" lIns="0" rIns="0" tIns="0" bIns="0" anchor="t">
            <a:spAutoFit/>
          </a:bodyPr>
          <a:lstStyle/>
          <a:p>
            <a:pPr algn="l">
              <a:lnSpc>
                <a:spcPts val="1700"/>
              </a:lnSpc>
              <a:buNone/>
            </a:pPr>
            <a:r>
              <a:rPr sz="1250" b="0" i="0">
                <a:solidFill>
                  <a:srgbClr val="C3D3EE"/>
                </a:solidFill>
                <a:latin typeface="Arial"/>
              </a:rPr>
              <a:t>Ethical Awareness (.787–.864) and AI Dependence (.864–.913) stayed cleanly separate, from each other and from everything else. Knowing the ethics and feeling dependent are different psychological mechanisms — so teaching ethics alone will not fix dependence.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CONCLUSION</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Three Take-Home Messages</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15 / 15</a:t>
            </a:r>
          </a:p>
        </p:txBody>
      </p:sp>
      <p:sp>
        <p:nvSpPr>
          <p:cNvPr id="24" name="Rounded Rectangle 23"/>
          <p:cNvSpPr/>
          <p:nvPr/>
        </p:nvSpPr>
        <p:spPr>
          <a:xfrm>
            <a:off x="566928" y="1517904"/>
            <a:ext cx="3456432" cy="2468880"/>
          </a:xfrm>
          <a:prstGeom prst="roundRect">
            <a:avLst>
              <a:gd name="adj" fmla="val 3703"/>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5" name="Oval 24"/>
          <p:cNvSpPr/>
          <p:nvPr/>
        </p:nvSpPr>
        <p:spPr>
          <a:xfrm>
            <a:off x="841247" y="1737360"/>
            <a:ext cx="420624" cy="420624"/>
          </a:xfrm>
          <a:prstGeom prst="ellipse">
            <a:avLst/>
          </a:prstGeom>
          <a:solidFill>
            <a:srgbClr val="18459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a:solidFill>
                  <a:srgbClr val="FFFFFF"/>
                </a:solidFill>
                <a:latin typeface="Arial"/>
              </a:rPr>
              <a:t>1</a:t>
            </a:r>
          </a:p>
        </p:txBody>
      </p:sp>
      <p:sp>
        <p:nvSpPr>
          <p:cNvPr id="26" name="TextBox 25"/>
          <p:cNvSpPr txBox="1"/>
          <p:nvPr/>
        </p:nvSpPr>
        <p:spPr>
          <a:xfrm>
            <a:off x="841247" y="2249424"/>
            <a:ext cx="2926080" cy="731520"/>
          </a:xfrm>
          <a:prstGeom prst="rect">
            <a:avLst/>
          </a:prstGeom>
          <a:noFill/>
        </p:spPr>
        <p:txBody>
          <a:bodyPr wrap="square" lIns="0" rIns="0" tIns="0" bIns="0" anchor="t">
            <a:spAutoFit/>
          </a:bodyPr>
          <a:lstStyle/>
          <a:p>
            <a:pPr algn="l">
              <a:lnSpc>
                <a:spcPts val="2100"/>
              </a:lnSpc>
              <a:buNone/>
            </a:pPr>
            <a:r>
              <a:rPr sz="1700" b="1" i="0">
                <a:solidFill>
                  <a:srgbClr val="18459E"/>
                </a:solidFill>
                <a:latin typeface="Arial"/>
              </a:rPr>
              <a:t>AI is already normal</a:t>
            </a:r>
          </a:p>
        </p:txBody>
      </p:sp>
      <p:sp>
        <p:nvSpPr>
          <p:cNvPr id="27" name="TextBox 26"/>
          <p:cNvSpPr txBox="1"/>
          <p:nvPr/>
        </p:nvSpPr>
        <p:spPr>
          <a:xfrm>
            <a:off x="841247" y="3035808"/>
            <a:ext cx="2944368" cy="91440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96.8% adoption; ChatGPT at 70%. The question is no longer whether students will use AI, but how we guide them.</a:t>
            </a:r>
          </a:p>
        </p:txBody>
      </p:sp>
      <p:sp>
        <p:nvSpPr>
          <p:cNvPr id="28" name="Rounded Rectangle 27"/>
          <p:cNvSpPr/>
          <p:nvPr/>
        </p:nvSpPr>
        <p:spPr>
          <a:xfrm>
            <a:off x="4270248" y="1517904"/>
            <a:ext cx="3456432" cy="2468880"/>
          </a:xfrm>
          <a:prstGeom prst="roundRect">
            <a:avLst>
              <a:gd name="adj" fmla="val 3703"/>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9" name="Oval 28"/>
          <p:cNvSpPr/>
          <p:nvPr/>
        </p:nvSpPr>
        <p:spPr>
          <a:xfrm>
            <a:off x="4544568" y="1737360"/>
            <a:ext cx="420624" cy="420624"/>
          </a:xfrm>
          <a:prstGeom prst="ellipse">
            <a:avLst/>
          </a:prstGeom>
          <a:solidFill>
            <a:srgbClr val="EF682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a:solidFill>
                  <a:srgbClr val="FFFFFF"/>
                </a:solidFill>
                <a:latin typeface="Arial"/>
              </a:rPr>
              <a:t>2</a:t>
            </a:r>
          </a:p>
        </p:txBody>
      </p:sp>
      <p:sp>
        <p:nvSpPr>
          <p:cNvPr id="30" name="TextBox 29"/>
          <p:cNvSpPr txBox="1"/>
          <p:nvPr/>
        </p:nvSpPr>
        <p:spPr>
          <a:xfrm>
            <a:off x="4544568" y="2249424"/>
            <a:ext cx="2926080" cy="731520"/>
          </a:xfrm>
          <a:prstGeom prst="rect">
            <a:avLst/>
          </a:prstGeom>
          <a:noFill/>
        </p:spPr>
        <p:txBody>
          <a:bodyPr wrap="square" lIns="0" rIns="0" tIns="0" bIns="0" anchor="t">
            <a:spAutoFit/>
          </a:bodyPr>
          <a:lstStyle/>
          <a:p>
            <a:pPr algn="l">
              <a:lnSpc>
                <a:spcPts val="2100"/>
              </a:lnSpc>
              <a:buNone/>
            </a:pPr>
            <a:r>
              <a:rPr sz="1700" b="1" i="0">
                <a:solidFill>
                  <a:srgbClr val="18459E"/>
                </a:solidFill>
                <a:latin typeface="Arial"/>
              </a:rPr>
              <a:t>A thinking partner, not a ghost-writer</a:t>
            </a:r>
          </a:p>
        </p:txBody>
      </p:sp>
      <p:sp>
        <p:nvSpPr>
          <p:cNvPr id="31" name="TextBox 30"/>
          <p:cNvSpPr txBox="1"/>
          <p:nvPr/>
        </p:nvSpPr>
        <p:spPr>
          <a:xfrm>
            <a:off x="4544568" y="3035808"/>
            <a:ext cx="2944368" cy="91440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Searching (77.1%) and idea generation (72.9%) lead; text production and citation work trail. An encouraging starting point.</a:t>
            </a:r>
          </a:p>
        </p:txBody>
      </p:sp>
      <p:sp>
        <p:nvSpPr>
          <p:cNvPr id="32" name="Rounded Rectangle 31"/>
          <p:cNvSpPr/>
          <p:nvPr/>
        </p:nvSpPr>
        <p:spPr>
          <a:xfrm>
            <a:off x="7973567" y="1517904"/>
            <a:ext cx="3456432" cy="2468880"/>
          </a:xfrm>
          <a:prstGeom prst="roundRect">
            <a:avLst>
              <a:gd name="adj" fmla="val 3703"/>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3" name="Oval 32"/>
          <p:cNvSpPr/>
          <p:nvPr/>
        </p:nvSpPr>
        <p:spPr>
          <a:xfrm>
            <a:off x="8247888" y="1737360"/>
            <a:ext cx="420624" cy="420624"/>
          </a:xfrm>
          <a:prstGeom prst="ellipse">
            <a:avLst/>
          </a:prstGeom>
          <a:solidFill>
            <a:srgbClr val="18459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a:solidFill>
                  <a:srgbClr val="FFFFFF"/>
                </a:solidFill>
                <a:latin typeface="Arial"/>
              </a:rPr>
              <a:t>3</a:t>
            </a:r>
          </a:p>
        </p:txBody>
      </p:sp>
      <p:sp>
        <p:nvSpPr>
          <p:cNvPr id="34" name="TextBox 33"/>
          <p:cNvSpPr txBox="1"/>
          <p:nvPr/>
        </p:nvSpPr>
        <p:spPr>
          <a:xfrm>
            <a:off x="8247888" y="2249424"/>
            <a:ext cx="2926080" cy="731520"/>
          </a:xfrm>
          <a:prstGeom prst="rect">
            <a:avLst/>
          </a:prstGeom>
          <a:noFill/>
        </p:spPr>
        <p:txBody>
          <a:bodyPr wrap="square" lIns="0" rIns="0" tIns="0" bIns="0" anchor="t">
            <a:spAutoFit/>
          </a:bodyPr>
          <a:lstStyle/>
          <a:p>
            <a:pPr algn="l">
              <a:lnSpc>
                <a:spcPts val="2100"/>
              </a:lnSpc>
              <a:buNone/>
            </a:pPr>
            <a:r>
              <a:rPr sz="1700" b="1" i="0">
                <a:solidFill>
                  <a:srgbClr val="18459E"/>
                </a:solidFill>
                <a:latin typeface="Arial"/>
              </a:rPr>
              <a:t>Integrated competence needs integrated teaching</a:t>
            </a:r>
          </a:p>
        </p:txBody>
      </p:sp>
      <p:sp>
        <p:nvSpPr>
          <p:cNvPr id="35" name="TextBox 34"/>
          <p:cNvSpPr txBox="1"/>
          <p:nvPr/>
        </p:nvSpPr>
        <p:spPr>
          <a:xfrm>
            <a:off x="8247888" y="3035808"/>
            <a:ext cx="2944368" cy="91440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Because PU, TPACK and SRL merged, one-off prompting workshops will not work. Use scaffolded research projects with guided reflection.</a:t>
            </a:r>
          </a:p>
        </p:txBody>
      </p:sp>
      <p:sp>
        <p:nvSpPr>
          <p:cNvPr id="36" name="Rounded Rectangle 35"/>
          <p:cNvSpPr/>
          <p:nvPr/>
        </p:nvSpPr>
        <p:spPr>
          <a:xfrm>
            <a:off x="566928" y="4206240"/>
            <a:ext cx="5440680" cy="1572768"/>
          </a:xfrm>
          <a:prstGeom prst="roundRect">
            <a:avLst>
              <a:gd name="adj" fmla="val 5813"/>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7" name="TextBox 36"/>
          <p:cNvSpPr txBox="1"/>
          <p:nvPr/>
        </p:nvSpPr>
        <p:spPr>
          <a:xfrm>
            <a:off x="841247" y="4370832"/>
            <a:ext cx="4846320" cy="292608"/>
          </a:xfrm>
          <a:prstGeom prst="rect">
            <a:avLst/>
          </a:prstGeom>
          <a:noFill/>
        </p:spPr>
        <p:txBody>
          <a:bodyPr wrap="square" lIns="0" rIns="0" tIns="0" bIns="0" anchor="t">
            <a:spAutoFit/>
          </a:bodyPr>
          <a:lstStyle/>
          <a:p>
            <a:pPr algn="l">
              <a:buNone/>
            </a:pPr>
            <a:r>
              <a:rPr sz="1650" b="1" i="0">
                <a:solidFill>
                  <a:srgbClr val="EF6822"/>
                </a:solidFill>
                <a:latin typeface="Arial"/>
              </a:rPr>
              <a:t>Practical recommendations</a:t>
            </a:r>
          </a:p>
        </p:txBody>
      </p:sp>
      <p:sp>
        <p:nvSpPr>
          <p:cNvPr id="38" name="TextBox 37"/>
          <p:cNvSpPr txBox="1"/>
          <p:nvPr/>
        </p:nvSpPr>
        <p:spPr>
          <a:xfrm>
            <a:off x="841247" y="4718304"/>
            <a:ext cx="4892040" cy="105156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  Embed AI ethics in the formal research-methodology curriculum, not as an afterthought.</a:t>
            </a:r>
          </a:p>
          <a:p>
            <a:pPr algn="l">
              <a:lnSpc>
                <a:spcPts val="1600"/>
              </a:lnSpc>
              <a:buNone/>
            </a:pPr>
            <a:r>
              <a:rPr sz="1200" b="0" i="0">
                <a:solidFill>
                  <a:srgbClr val="4A5568"/>
                </a:solidFill>
                <a:latin typeface="Arial"/>
              </a:rPr>
              <a:t>•  Train deliberate independence: critically evaluate AI output, cross-check primary sources, and periodically work with no AI at all.</a:t>
            </a:r>
          </a:p>
        </p:txBody>
      </p:sp>
      <p:sp>
        <p:nvSpPr>
          <p:cNvPr id="39" name="Rounded Rectangle 38"/>
          <p:cNvSpPr/>
          <p:nvPr/>
        </p:nvSpPr>
        <p:spPr>
          <a:xfrm>
            <a:off x="6181344" y="4206240"/>
            <a:ext cx="5440680" cy="1572768"/>
          </a:xfrm>
          <a:prstGeom prst="roundRect">
            <a:avLst>
              <a:gd name="adj" fmla="val 5813"/>
            </a:avLst>
          </a:prstGeom>
          <a:solidFill>
            <a:srgbClr val="18459E"/>
          </a:solidFill>
          <a:ln w="12700">
            <a:solidFill>
              <a:srgbClr val="1845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40" name="TextBox 39"/>
          <p:cNvSpPr txBox="1"/>
          <p:nvPr/>
        </p:nvSpPr>
        <p:spPr>
          <a:xfrm>
            <a:off x="6455664" y="4370832"/>
            <a:ext cx="4846320" cy="292608"/>
          </a:xfrm>
          <a:prstGeom prst="rect">
            <a:avLst/>
          </a:prstGeom>
          <a:noFill/>
        </p:spPr>
        <p:txBody>
          <a:bodyPr wrap="square" lIns="0" rIns="0" tIns="0" bIns="0" anchor="t">
            <a:spAutoFit/>
          </a:bodyPr>
          <a:lstStyle/>
          <a:p>
            <a:pPr algn="l">
              <a:buNone/>
            </a:pPr>
            <a:r>
              <a:rPr sz="1650" b="1" i="0">
                <a:solidFill>
                  <a:srgbClr val="EF6822"/>
                </a:solidFill>
                <a:latin typeface="Arial"/>
              </a:rPr>
              <a:t>Limitations and next steps</a:t>
            </a:r>
          </a:p>
        </p:txBody>
      </p:sp>
      <p:sp>
        <p:nvSpPr>
          <p:cNvPr id="41" name="TextBox 40"/>
          <p:cNvSpPr txBox="1"/>
          <p:nvPr/>
        </p:nvSpPr>
        <p:spPr>
          <a:xfrm>
            <a:off x="6455664" y="4718304"/>
            <a:ext cx="4892040" cy="1051560"/>
          </a:xfrm>
          <a:prstGeom prst="rect">
            <a:avLst/>
          </a:prstGeom>
          <a:noFill/>
        </p:spPr>
        <p:txBody>
          <a:bodyPr wrap="square" lIns="0" rIns="0" tIns="0" bIns="0" anchor="t">
            <a:spAutoFit/>
          </a:bodyPr>
          <a:lstStyle/>
          <a:p>
            <a:pPr algn="l">
              <a:lnSpc>
                <a:spcPts val="1600"/>
              </a:lnSpc>
              <a:buNone/>
            </a:pPr>
            <a:r>
              <a:rPr sz="1200" b="0" i="0">
                <a:solidFill>
                  <a:srgbClr val="C3D3EE"/>
                </a:solidFill>
                <a:latin typeface="Arial"/>
              </a:rPr>
              <a:t>One institution (limited generalisability) · cross-sectional (no causal claims) · self-report (possible social-desirability bias on dependence and ethics items). Next: confirmatory factor analysis and SEM on a fresh, multi-institution sample.</a:t>
            </a:r>
          </a:p>
        </p:txBody>
      </p:sp>
      <p:sp>
        <p:nvSpPr>
          <p:cNvPr id="42" name="TextBox 41"/>
          <p:cNvSpPr txBox="1"/>
          <p:nvPr/>
        </p:nvSpPr>
        <p:spPr>
          <a:xfrm>
            <a:off x="566928" y="5943600"/>
            <a:ext cx="10424160" cy="292608"/>
          </a:xfrm>
          <a:prstGeom prst="rect">
            <a:avLst/>
          </a:prstGeom>
          <a:noFill/>
        </p:spPr>
        <p:txBody>
          <a:bodyPr wrap="square" lIns="0" rIns="0" tIns="0" bIns="0" anchor="t">
            <a:spAutoFit/>
          </a:bodyPr>
          <a:lstStyle/>
          <a:p>
            <a:pPr algn="l">
              <a:buNone/>
            </a:pPr>
            <a:r>
              <a:rPr sz="1300" b="1" i="1">
                <a:solidFill>
                  <a:srgbClr val="EF6822"/>
                </a:solidFill>
                <a:latin typeface="Arial"/>
              </a:rPr>
              <a:t>Thank you — questions welcome.   ·   Tran Thanh Tu, Department of English, HUFLIT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BACKGROUND</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Why This Study Matters</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2 / 15</a:t>
            </a:r>
          </a:p>
        </p:txBody>
      </p:sp>
      <p:sp>
        <p:nvSpPr>
          <p:cNvPr id="24" name="Rounded Rectangle 23"/>
          <p:cNvSpPr/>
          <p:nvPr/>
        </p:nvSpPr>
        <p:spPr>
          <a:xfrm>
            <a:off x="566928" y="1536192"/>
            <a:ext cx="3456432" cy="1783080"/>
          </a:xfrm>
          <a:prstGeom prst="roundRect">
            <a:avLst>
              <a:gd name="adj" fmla="val 5128"/>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5" name="TextBox 24"/>
          <p:cNvSpPr txBox="1"/>
          <p:nvPr/>
        </p:nvSpPr>
        <p:spPr>
          <a:xfrm>
            <a:off x="822960" y="1700784"/>
            <a:ext cx="2926080" cy="621792"/>
          </a:xfrm>
          <a:prstGeom prst="rect">
            <a:avLst/>
          </a:prstGeom>
          <a:noFill/>
        </p:spPr>
        <p:txBody>
          <a:bodyPr wrap="square" lIns="0" rIns="0" tIns="0" bIns="0" anchor="t">
            <a:spAutoFit/>
          </a:bodyPr>
          <a:lstStyle/>
          <a:p>
            <a:pPr algn="l">
              <a:buNone/>
            </a:pPr>
            <a:r>
              <a:rPr sz="3300" b="1" i="0">
                <a:solidFill>
                  <a:srgbClr val="18459E"/>
                </a:solidFill>
                <a:latin typeface="Arial"/>
              </a:rPr>
              <a:t>2 months</a:t>
            </a:r>
          </a:p>
        </p:txBody>
      </p:sp>
      <p:sp>
        <p:nvSpPr>
          <p:cNvPr id="26" name="TextBox 25"/>
          <p:cNvSpPr txBox="1"/>
          <p:nvPr/>
        </p:nvSpPr>
        <p:spPr>
          <a:xfrm>
            <a:off x="822960" y="2377440"/>
            <a:ext cx="2999232" cy="82296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for ChatGPT to reach 100 million users —</a:t>
            </a:r>
          </a:p>
          <a:p>
            <a:pPr algn="l">
              <a:lnSpc>
                <a:spcPts val="1600"/>
              </a:lnSpc>
              <a:buNone/>
            </a:pPr>
            <a:r>
              <a:rPr sz="1200" b="0" i="0">
                <a:solidFill>
                  <a:srgbClr val="4A5568"/>
                </a:solidFill>
                <a:latin typeface="Arial"/>
              </a:rPr>
              <a:t>the fastest-growing app in history</a:t>
            </a:r>
          </a:p>
        </p:txBody>
      </p:sp>
      <p:sp>
        <p:nvSpPr>
          <p:cNvPr id="27" name="Rounded Rectangle 26"/>
          <p:cNvSpPr/>
          <p:nvPr/>
        </p:nvSpPr>
        <p:spPr>
          <a:xfrm>
            <a:off x="4270248" y="1536192"/>
            <a:ext cx="3456432" cy="1783080"/>
          </a:xfrm>
          <a:prstGeom prst="roundRect">
            <a:avLst>
              <a:gd name="adj" fmla="val 5128"/>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8" name="TextBox 27"/>
          <p:cNvSpPr txBox="1"/>
          <p:nvPr/>
        </p:nvSpPr>
        <p:spPr>
          <a:xfrm>
            <a:off x="4526280" y="1700784"/>
            <a:ext cx="2926080" cy="621792"/>
          </a:xfrm>
          <a:prstGeom prst="rect">
            <a:avLst/>
          </a:prstGeom>
          <a:noFill/>
        </p:spPr>
        <p:txBody>
          <a:bodyPr wrap="square" lIns="0" rIns="0" tIns="0" bIns="0" anchor="t">
            <a:spAutoFit/>
          </a:bodyPr>
          <a:lstStyle/>
          <a:p>
            <a:pPr algn="l">
              <a:buNone/>
            </a:pPr>
            <a:r>
              <a:rPr sz="3300" b="1" i="0">
                <a:solidFill>
                  <a:srgbClr val="EF6822"/>
                </a:solidFill>
                <a:latin typeface="Arial"/>
              </a:rPr>
              <a:t>&lt; 10%</a:t>
            </a:r>
          </a:p>
        </p:txBody>
      </p:sp>
      <p:sp>
        <p:nvSpPr>
          <p:cNvPr id="29" name="TextBox 28"/>
          <p:cNvSpPr txBox="1"/>
          <p:nvPr/>
        </p:nvSpPr>
        <p:spPr>
          <a:xfrm>
            <a:off x="4526280" y="2377440"/>
            <a:ext cx="2999232" cy="82296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of universities worldwide had formal AI</a:t>
            </a:r>
          </a:p>
          <a:p>
            <a:pPr algn="l">
              <a:lnSpc>
                <a:spcPts val="1600"/>
              </a:lnSpc>
              <a:buNone/>
            </a:pPr>
            <a:r>
              <a:rPr sz="1200" b="0" i="0">
                <a:solidFill>
                  <a:srgbClr val="4A5568"/>
                </a:solidFill>
                <a:latin typeface="Arial"/>
              </a:rPr>
              <a:t>guidance when UNESCO reported in 2023</a:t>
            </a:r>
          </a:p>
        </p:txBody>
      </p:sp>
      <p:sp>
        <p:nvSpPr>
          <p:cNvPr id="30" name="Rounded Rectangle 29"/>
          <p:cNvSpPr/>
          <p:nvPr/>
        </p:nvSpPr>
        <p:spPr>
          <a:xfrm>
            <a:off x="7973567" y="1536192"/>
            <a:ext cx="3456432" cy="1783080"/>
          </a:xfrm>
          <a:prstGeom prst="roundRect">
            <a:avLst>
              <a:gd name="adj" fmla="val 5128"/>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1" name="TextBox 30"/>
          <p:cNvSpPr txBox="1"/>
          <p:nvPr/>
        </p:nvSpPr>
        <p:spPr>
          <a:xfrm>
            <a:off x="8229599" y="1700784"/>
            <a:ext cx="2926080" cy="621792"/>
          </a:xfrm>
          <a:prstGeom prst="rect">
            <a:avLst/>
          </a:prstGeom>
          <a:noFill/>
        </p:spPr>
        <p:txBody>
          <a:bodyPr wrap="square" lIns="0" rIns="0" tIns="0" bIns="0" anchor="t">
            <a:spAutoFit/>
          </a:bodyPr>
          <a:lstStyle/>
          <a:p>
            <a:pPr algn="l">
              <a:buNone/>
            </a:pPr>
            <a:r>
              <a:rPr sz="3300" b="1" i="0">
                <a:solidFill>
                  <a:srgbClr val="18459E"/>
                </a:solidFill>
                <a:latin typeface="Arial"/>
              </a:rPr>
              <a:t>96.8%</a:t>
            </a:r>
          </a:p>
        </p:txBody>
      </p:sp>
      <p:sp>
        <p:nvSpPr>
          <p:cNvPr id="32" name="TextBox 31"/>
          <p:cNvSpPr txBox="1"/>
          <p:nvPr/>
        </p:nvSpPr>
        <p:spPr>
          <a:xfrm>
            <a:off x="8229599" y="2377440"/>
            <a:ext cx="2999232" cy="82296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of the HUFLIT students we surveyed</a:t>
            </a:r>
          </a:p>
          <a:p>
            <a:pPr algn="l">
              <a:lnSpc>
                <a:spcPts val="1600"/>
              </a:lnSpc>
              <a:buNone/>
            </a:pPr>
            <a:r>
              <a:rPr sz="1200" b="0" i="0">
                <a:solidFill>
                  <a:srgbClr val="4A5568"/>
                </a:solidFill>
                <a:latin typeface="Arial"/>
              </a:rPr>
              <a:t>already use AI for research</a:t>
            </a:r>
          </a:p>
        </p:txBody>
      </p:sp>
      <p:sp>
        <p:nvSpPr>
          <p:cNvPr id="33" name="Rounded Rectangle 32"/>
          <p:cNvSpPr/>
          <p:nvPr/>
        </p:nvSpPr>
        <p:spPr>
          <a:xfrm>
            <a:off x="566928" y="3611880"/>
            <a:ext cx="11055096" cy="2331720"/>
          </a:xfrm>
          <a:prstGeom prst="roundRect">
            <a:avLst>
              <a:gd name="adj" fmla="val 3921"/>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4" name="TextBox 33"/>
          <p:cNvSpPr txBox="1"/>
          <p:nvPr/>
        </p:nvSpPr>
        <p:spPr>
          <a:xfrm>
            <a:off x="859536" y="3803904"/>
            <a:ext cx="5486400" cy="310896"/>
          </a:xfrm>
          <a:prstGeom prst="rect">
            <a:avLst/>
          </a:prstGeom>
          <a:noFill/>
        </p:spPr>
        <p:txBody>
          <a:bodyPr wrap="square" lIns="0" rIns="0" tIns="0" bIns="0" anchor="t">
            <a:spAutoFit/>
          </a:bodyPr>
          <a:lstStyle/>
          <a:p>
            <a:pPr algn="l">
              <a:buNone/>
            </a:pPr>
            <a:r>
              <a:rPr sz="1800" b="1" i="0">
                <a:solidFill>
                  <a:srgbClr val="18459E"/>
                </a:solidFill>
                <a:latin typeface="Arial"/>
              </a:rPr>
              <a:t>The research gap</a:t>
            </a:r>
          </a:p>
        </p:txBody>
      </p:sp>
      <p:sp>
        <p:nvSpPr>
          <p:cNvPr id="35" name="TextBox 34"/>
          <p:cNvSpPr txBox="1"/>
          <p:nvPr/>
        </p:nvSpPr>
        <p:spPr>
          <a:xfrm>
            <a:off x="859536" y="4224528"/>
            <a:ext cx="10424160" cy="457200"/>
          </a:xfrm>
          <a:prstGeom prst="rect">
            <a:avLst/>
          </a:prstGeom>
          <a:noFill/>
        </p:spPr>
        <p:txBody>
          <a:bodyPr wrap="square" lIns="0" rIns="0" tIns="0" bIns="0" anchor="t">
            <a:spAutoFit/>
          </a:bodyPr>
          <a:lstStyle/>
          <a:p>
            <a:pPr algn="l">
              <a:lnSpc>
                <a:spcPts val="1900"/>
              </a:lnSpc>
              <a:buNone/>
            </a:pPr>
            <a:r>
              <a:rPr sz="1400" b="1" i="0">
                <a:solidFill>
                  <a:srgbClr val="18459E"/>
                </a:solidFill>
                <a:latin typeface="Arial"/>
              </a:rPr>
              <a:t>What the literature already covers:  </a:t>
            </a:r>
            <a:r>
              <a:rPr sz="1400" b="0" i="0">
                <a:solidFill>
                  <a:srgbClr val="4A5568"/>
                </a:solidFill>
                <a:latin typeface="Arial"/>
              </a:rPr>
              <a:t>AI and language skills — grammar correction, paraphrasing, vocabulary, writing fluency.</a:t>
            </a:r>
          </a:p>
        </p:txBody>
      </p:sp>
      <p:sp>
        <p:nvSpPr>
          <p:cNvPr id="36" name="TextBox 35"/>
          <p:cNvSpPr txBox="1"/>
          <p:nvPr/>
        </p:nvSpPr>
        <p:spPr>
          <a:xfrm>
            <a:off x="859536" y="4718304"/>
            <a:ext cx="10424160" cy="1051560"/>
          </a:xfrm>
          <a:prstGeom prst="rect">
            <a:avLst/>
          </a:prstGeom>
          <a:noFill/>
        </p:spPr>
        <p:txBody>
          <a:bodyPr wrap="square" lIns="0" rIns="0" tIns="0" bIns="0" anchor="t">
            <a:spAutoFit/>
          </a:bodyPr>
          <a:lstStyle/>
          <a:p>
            <a:pPr algn="l">
              <a:lnSpc>
                <a:spcPts val="1900"/>
              </a:lnSpc>
              <a:buNone/>
            </a:pPr>
            <a:r>
              <a:rPr sz="1400" b="1" i="0">
                <a:solidFill>
                  <a:srgbClr val="EF6822"/>
                </a:solidFill>
                <a:latin typeface="Arial"/>
              </a:rPr>
              <a:t>What remains unexamined:  </a:t>
            </a:r>
            <a:r>
              <a:rPr sz="1400" b="0" i="0">
                <a:solidFill>
                  <a:srgbClr val="4A5568"/>
                </a:solidFill>
                <a:latin typeface="Arial"/>
              </a:rPr>
              <a:t>how students use AI for the </a:t>
            </a:r>
            <a:r>
              <a:rPr sz="1400" b="1" i="1">
                <a:solidFill>
                  <a:srgbClr val="4A5568"/>
                </a:solidFill>
                <a:latin typeface="Arial"/>
              </a:rPr>
              <a:t>research process itself</a:t>
            </a:r>
            <a:r>
              <a:rPr sz="1400" b="0" i="0">
                <a:solidFill>
                  <a:srgbClr val="4A5568"/>
                </a:solidFill>
                <a:latin typeface="Arial"/>
              </a:rPr>
              <a:t> — searching for sources, generating research ideas, translating academic content, and synthesising literature. Bibliometric mapping confirms it: “academic writing” and “writing skills” dominate the keyword network, while research-methodology terms are absent.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PURPOSE</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Three Research Questions</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3 / 15</a:t>
            </a:r>
          </a:p>
        </p:txBody>
      </p:sp>
      <p:sp>
        <p:nvSpPr>
          <p:cNvPr id="24" name="Rounded Rectangle 23"/>
          <p:cNvSpPr/>
          <p:nvPr/>
        </p:nvSpPr>
        <p:spPr>
          <a:xfrm>
            <a:off x="566928" y="1572768"/>
            <a:ext cx="11055096" cy="1280160"/>
          </a:xfrm>
          <a:prstGeom prst="roundRect">
            <a:avLst>
              <a:gd name="adj" fmla="val 7142"/>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5" name="Oval 24"/>
          <p:cNvSpPr/>
          <p:nvPr/>
        </p:nvSpPr>
        <p:spPr>
          <a:xfrm>
            <a:off x="896112" y="1810512"/>
            <a:ext cx="420624" cy="420624"/>
          </a:xfrm>
          <a:prstGeom prst="ellipse">
            <a:avLst/>
          </a:prstGeom>
          <a:solidFill>
            <a:srgbClr val="18459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a:solidFill>
                  <a:srgbClr val="FFFFFF"/>
                </a:solidFill>
                <a:latin typeface="Arial"/>
              </a:rPr>
              <a:t>1</a:t>
            </a:r>
          </a:p>
        </p:txBody>
      </p:sp>
      <p:sp>
        <p:nvSpPr>
          <p:cNvPr id="26" name="TextBox 25"/>
          <p:cNvSpPr txBox="1"/>
          <p:nvPr/>
        </p:nvSpPr>
        <p:spPr>
          <a:xfrm>
            <a:off x="1527048" y="1737360"/>
            <a:ext cx="3108960" cy="329184"/>
          </a:xfrm>
          <a:prstGeom prst="rect">
            <a:avLst/>
          </a:prstGeom>
          <a:noFill/>
        </p:spPr>
        <p:txBody>
          <a:bodyPr wrap="square" lIns="0" rIns="0" tIns="0" bIns="0" anchor="t">
            <a:spAutoFit/>
          </a:bodyPr>
          <a:lstStyle/>
          <a:p>
            <a:pPr algn="l">
              <a:buNone/>
            </a:pPr>
            <a:r>
              <a:rPr sz="1900" b="1" i="0">
                <a:solidFill>
                  <a:srgbClr val="18459E"/>
                </a:solidFill>
                <a:latin typeface="Arial"/>
              </a:rPr>
              <a:t>Perceptions</a:t>
            </a:r>
          </a:p>
        </p:txBody>
      </p:sp>
      <p:sp>
        <p:nvSpPr>
          <p:cNvPr id="27" name="TextBox 26"/>
          <p:cNvSpPr txBox="1"/>
          <p:nvPr/>
        </p:nvSpPr>
        <p:spPr>
          <a:xfrm>
            <a:off x="1527048" y="2121408"/>
            <a:ext cx="9418320" cy="640080"/>
          </a:xfrm>
          <a:prstGeom prst="rect">
            <a:avLst/>
          </a:prstGeom>
          <a:noFill/>
        </p:spPr>
        <p:txBody>
          <a:bodyPr wrap="square" lIns="0" rIns="0" tIns="0" bIns="0" anchor="t">
            <a:spAutoFit/>
          </a:bodyPr>
          <a:lstStyle/>
          <a:p>
            <a:pPr algn="l">
              <a:lnSpc>
                <a:spcPts val="1900"/>
              </a:lnSpc>
              <a:buNone/>
            </a:pPr>
            <a:r>
              <a:rPr sz="1400" b="0" i="0">
                <a:solidFill>
                  <a:srgbClr val="4A5568"/>
                </a:solidFill>
                <a:latin typeface="Arial"/>
              </a:rPr>
              <a:t>How do English-major students perceive the benefits and challenges of AI-supported academic research, across seven constructs?</a:t>
            </a:r>
          </a:p>
        </p:txBody>
      </p:sp>
      <p:sp>
        <p:nvSpPr>
          <p:cNvPr id="28" name="Rounded Rectangle 27"/>
          <p:cNvSpPr/>
          <p:nvPr/>
        </p:nvSpPr>
        <p:spPr>
          <a:xfrm>
            <a:off x="566928" y="3035808"/>
            <a:ext cx="11055096" cy="1280160"/>
          </a:xfrm>
          <a:prstGeom prst="roundRect">
            <a:avLst>
              <a:gd name="adj" fmla="val 7142"/>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9" name="Oval 28"/>
          <p:cNvSpPr/>
          <p:nvPr/>
        </p:nvSpPr>
        <p:spPr>
          <a:xfrm>
            <a:off x="896112" y="3273552"/>
            <a:ext cx="420624" cy="420624"/>
          </a:xfrm>
          <a:prstGeom prst="ellipse">
            <a:avLst/>
          </a:prstGeom>
          <a:solidFill>
            <a:srgbClr val="EF682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a:solidFill>
                  <a:srgbClr val="FFFFFF"/>
                </a:solidFill>
                <a:latin typeface="Arial"/>
              </a:rPr>
              <a:t>2</a:t>
            </a:r>
          </a:p>
        </p:txBody>
      </p:sp>
      <p:sp>
        <p:nvSpPr>
          <p:cNvPr id="30" name="TextBox 29"/>
          <p:cNvSpPr txBox="1"/>
          <p:nvPr/>
        </p:nvSpPr>
        <p:spPr>
          <a:xfrm>
            <a:off x="1527048" y="3200400"/>
            <a:ext cx="3108960" cy="329184"/>
          </a:xfrm>
          <a:prstGeom prst="rect">
            <a:avLst/>
          </a:prstGeom>
          <a:noFill/>
        </p:spPr>
        <p:txBody>
          <a:bodyPr wrap="square" lIns="0" rIns="0" tIns="0" bIns="0" anchor="t">
            <a:spAutoFit/>
          </a:bodyPr>
          <a:lstStyle/>
          <a:p>
            <a:pPr algn="l">
              <a:buNone/>
            </a:pPr>
            <a:r>
              <a:rPr sz="1900" b="1" i="0">
                <a:solidFill>
                  <a:srgbClr val="EF6822"/>
                </a:solidFill>
                <a:latin typeface="Arial"/>
              </a:rPr>
              <a:t>Measurement</a:t>
            </a:r>
          </a:p>
        </p:txBody>
      </p:sp>
      <p:sp>
        <p:nvSpPr>
          <p:cNvPr id="31" name="TextBox 30"/>
          <p:cNvSpPr txBox="1"/>
          <p:nvPr/>
        </p:nvSpPr>
        <p:spPr>
          <a:xfrm>
            <a:off x="1527048" y="3584448"/>
            <a:ext cx="9418320" cy="640080"/>
          </a:xfrm>
          <a:prstGeom prst="rect">
            <a:avLst/>
          </a:prstGeom>
          <a:noFill/>
        </p:spPr>
        <p:txBody>
          <a:bodyPr wrap="square" lIns="0" rIns="0" tIns="0" bIns="0" anchor="t">
            <a:spAutoFit/>
          </a:bodyPr>
          <a:lstStyle/>
          <a:p>
            <a:pPr algn="l">
              <a:lnSpc>
                <a:spcPts val="1900"/>
              </a:lnSpc>
              <a:buNone/>
            </a:pPr>
            <a:r>
              <a:rPr sz="1400" b="0" i="0">
                <a:solidFill>
                  <a:srgbClr val="4A5568"/>
                </a:solidFill>
                <a:latin typeface="Arial"/>
              </a:rPr>
              <a:t>Are the seven constructs internally consistent and empirically distinct — and what factor structure actually emerges from the data?</a:t>
            </a:r>
          </a:p>
        </p:txBody>
      </p:sp>
      <p:sp>
        <p:nvSpPr>
          <p:cNvPr id="32" name="Rounded Rectangle 31"/>
          <p:cNvSpPr/>
          <p:nvPr/>
        </p:nvSpPr>
        <p:spPr>
          <a:xfrm>
            <a:off x="566928" y="4498848"/>
            <a:ext cx="11055096" cy="1280160"/>
          </a:xfrm>
          <a:prstGeom prst="roundRect">
            <a:avLst>
              <a:gd name="adj" fmla="val 7142"/>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3" name="Oval 32"/>
          <p:cNvSpPr/>
          <p:nvPr/>
        </p:nvSpPr>
        <p:spPr>
          <a:xfrm>
            <a:off x="896112" y="4736592"/>
            <a:ext cx="420624" cy="420624"/>
          </a:xfrm>
          <a:prstGeom prst="ellipse">
            <a:avLst/>
          </a:prstGeom>
          <a:solidFill>
            <a:srgbClr val="18459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a:solidFill>
                  <a:srgbClr val="FFFFFF"/>
                </a:solidFill>
                <a:latin typeface="Arial"/>
              </a:rPr>
              <a:t>3</a:t>
            </a:r>
          </a:p>
        </p:txBody>
      </p:sp>
      <p:sp>
        <p:nvSpPr>
          <p:cNvPr id="34" name="TextBox 33"/>
          <p:cNvSpPr txBox="1"/>
          <p:nvPr/>
        </p:nvSpPr>
        <p:spPr>
          <a:xfrm>
            <a:off x="1527048" y="4663440"/>
            <a:ext cx="3108960" cy="329184"/>
          </a:xfrm>
          <a:prstGeom prst="rect">
            <a:avLst/>
          </a:prstGeom>
          <a:noFill/>
        </p:spPr>
        <p:txBody>
          <a:bodyPr wrap="square" lIns="0" rIns="0" tIns="0" bIns="0" anchor="t">
            <a:spAutoFit/>
          </a:bodyPr>
          <a:lstStyle/>
          <a:p>
            <a:pPr algn="l">
              <a:buNone/>
            </a:pPr>
            <a:r>
              <a:rPr sz="1900" b="1" i="0">
                <a:solidFill>
                  <a:srgbClr val="18459E"/>
                </a:solidFill>
                <a:latin typeface="Arial"/>
              </a:rPr>
              <a:t>Implications</a:t>
            </a:r>
          </a:p>
        </p:txBody>
      </p:sp>
      <p:sp>
        <p:nvSpPr>
          <p:cNvPr id="35" name="TextBox 34"/>
          <p:cNvSpPr txBox="1"/>
          <p:nvPr/>
        </p:nvSpPr>
        <p:spPr>
          <a:xfrm>
            <a:off x="1527048" y="5047488"/>
            <a:ext cx="9418320" cy="640080"/>
          </a:xfrm>
          <a:prstGeom prst="rect">
            <a:avLst/>
          </a:prstGeom>
          <a:noFill/>
        </p:spPr>
        <p:txBody>
          <a:bodyPr wrap="square" lIns="0" rIns="0" tIns="0" bIns="0" anchor="t">
            <a:spAutoFit/>
          </a:bodyPr>
          <a:lstStyle/>
          <a:p>
            <a:pPr algn="l">
              <a:lnSpc>
                <a:spcPts val="1900"/>
              </a:lnSpc>
              <a:buNone/>
            </a:pPr>
            <a:r>
              <a:rPr sz="1400" b="0" i="0">
                <a:solidFill>
                  <a:srgbClr val="4A5568"/>
                </a:solidFill>
                <a:latin typeface="Arial"/>
              </a:rPr>
              <a:t>What follows, theoretically and practically, for integrating AI ethically into Vietnamese higher education?</a:t>
            </a:r>
          </a:p>
        </p:txBody>
      </p:sp>
      <p:sp>
        <p:nvSpPr>
          <p:cNvPr id="36" name="TextBox 35"/>
          <p:cNvSpPr txBox="1"/>
          <p:nvPr/>
        </p:nvSpPr>
        <p:spPr>
          <a:xfrm>
            <a:off x="566928" y="5943600"/>
            <a:ext cx="8229600" cy="274320"/>
          </a:xfrm>
          <a:prstGeom prst="rect">
            <a:avLst/>
          </a:prstGeom>
          <a:noFill/>
        </p:spPr>
        <p:txBody>
          <a:bodyPr wrap="square" lIns="0" rIns="0" tIns="0" bIns="0" anchor="t">
            <a:spAutoFit/>
          </a:bodyPr>
          <a:lstStyle/>
          <a:p>
            <a:pPr algn="l">
              <a:buNone/>
            </a:pPr>
            <a:r>
              <a:rPr sz="1200" b="0" i="1">
                <a:solidFill>
                  <a:srgbClr val="8C96A3"/>
                </a:solidFill>
                <a:latin typeface="Arial"/>
              </a:rPr>
              <a:t>RQ1 and RQ2 are answered with data; RQ3 in the conclusion.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THEORY</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Three Frameworks → Seven Constructs</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4 / 15</a:t>
            </a:r>
          </a:p>
        </p:txBody>
      </p:sp>
      <p:sp>
        <p:nvSpPr>
          <p:cNvPr id="24" name="Rounded Rectangle 23"/>
          <p:cNvSpPr/>
          <p:nvPr/>
        </p:nvSpPr>
        <p:spPr>
          <a:xfrm>
            <a:off x="566928" y="1517904"/>
            <a:ext cx="3456432" cy="2331720"/>
          </a:xfrm>
          <a:prstGeom prst="roundRect">
            <a:avLst>
              <a:gd name="adj" fmla="val 3921"/>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5" name="TextBox 24"/>
          <p:cNvSpPr txBox="1"/>
          <p:nvPr/>
        </p:nvSpPr>
        <p:spPr>
          <a:xfrm>
            <a:off x="822960" y="1682496"/>
            <a:ext cx="2926080" cy="402336"/>
          </a:xfrm>
          <a:prstGeom prst="rect">
            <a:avLst/>
          </a:prstGeom>
          <a:noFill/>
        </p:spPr>
        <p:txBody>
          <a:bodyPr wrap="square" lIns="0" rIns="0" tIns="0" bIns="0" anchor="t">
            <a:spAutoFit/>
          </a:bodyPr>
          <a:lstStyle/>
          <a:p>
            <a:pPr algn="l">
              <a:buNone/>
            </a:pPr>
            <a:r>
              <a:rPr sz="2500" b="1" i="0">
                <a:solidFill>
                  <a:srgbClr val="18459E"/>
                </a:solidFill>
                <a:latin typeface="Arial"/>
              </a:rPr>
              <a:t>TAM</a:t>
            </a:r>
          </a:p>
        </p:txBody>
      </p:sp>
      <p:sp>
        <p:nvSpPr>
          <p:cNvPr id="26" name="TextBox 25"/>
          <p:cNvSpPr txBox="1"/>
          <p:nvPr/>
        </p:nvSpPr>
        <p:spPr>
          <a:xfrm>
            <a:off x="822960" y="2084831"/>
            <a:ext cx="2926080" cy="237744"/>
          </a:xfrm>
          <a:prstGeom prst="rect">
            <a:avLst/>
          </a:prstGeom>
          <a:noFill/>
        </p:spPr>
        <p:txBody>
          <a:bodyPr wrap="square" lIns="0" rIns="0" tIns="0" bIns="0" anchor="t">
            <a:spAutoFit/>
          </a:bodyPr>
          <a:lstStyle/>
          <a:p>
            <a:pPr algn="l">
              <a:buNone/>
            </a:pPr>
            <a:r>
              <a:rPr sz="1100" b="0" i="1">
                <a:solidFill>
                  <a:srgbClr val="8C96A3"/>
                </a:solidFill>
                <a:latin typeface="Arial"/>
              </a:rPr>
              <a:t>Davis (1989)</a:t>
            </a:r>
          </a:p>
        </p:txBody>
      </p:sp>
      <p:sp>
        <p:nvSpPr>
          <p:cNvPr id="27" name="TextBox 26"/>
          <p:cNvSpPr txBox="1"/>
          <p:nvPr/>
        </p:nvSpPr>
        <p:spPr>
          <a:xfrm>
            <a:off x="822960" y="2377440"/>
            <a:ext cx="2971800" cy="731520"/>
          </a:xfrm>
          <a:prstGeom prst="rect">
            <a:avLst/>
          </a:prstGeom>
          <a:noFill/>
        </p:spPr>
        <p:txBody>
          <a:bodyPr wrap="square" lIns="0" rIns="0" tIns="0" bIns="0" anchor="t">
            <a:spAutoFit/>
          </a:bodyPr>
          <a:lstStyle/>
          <a:p>
            <a:pPr algn="l">
              <a:lnSpc>
                <a:spcPts val="1600"/>
              </a:lnSpc>
              <a:buNone/>
            </a:pPr>
            <a:r>
              <a:rPr sz="1250" b="0" i="0">
                <a:solidFill>
                  <a:srgbClr val="4A5568"/>
                </a:solidFill>
                <a:latin typeface="Arial"/>
              </a:rPr>
              <a:t>Adoption depends on two beliefs: is it useful, and is it easy?</a:t>
            </a:r>
          </a:p>
        </p:txBody>
      </p:sp>
      <p:sp>
        <p:nvSpPr>
          <p:cNvPr id="28" name="TextBox 27"/>
          <p:cNvSpPr txBox="1"/>
          <p:nvPr/>
        </p:nvSpPr>
        <p:spPr>
          <a:xfrm>
            <a:off x="822960" y="3145536"/>
            <a:ext cx="2971800" cy="603504"/>
          </a:xfrm>
          <a:prstGeom prst="rect">
            <a:avLst/>
          </a:prstGeom>
          <a:noFill/>
        </p:spPr>
        <p:txBody>
          <a:bodyPr wrap="square" lIns="0" rIns="0" tIns="0" bIns="0" anchor="t">
            <a:spAutoFit/>
          </a:bodyPr>
          <a:lstStyle/>
          <a:p>
            <a:pPr algn="l">
              <a:lnSpc>
                <a:spcPts val="1600"/>
              </a:lnSpc>
              <a:buNone/>
            </a:pPr>
            <a:r>
              <a:rPr sz="1250" b="1" i="0">
                <a:solidFill>
                  <a:srgbClr val="18459E"/>
                </a:solidFill>
                <a:latin typeface="Arial"/>
              </a:rPr>
              <a:t>Perceived Usefulness</a:t>
            </a:r>
          </a:p>
          <a:p>
            <a:pPr algn="l">
              <a:lnSpc>
                <a:spcPts val="1600"/>
              </a:lnSpc>
              <a:buNone/>
            </a:pPr>
            <a:r>
              <a:rPr sz="1250" b="1" i="0">
                <a:solidFill>
                  <a:srgbClr val="18459E"/>
                </a:solidFill>
                <a:latin typeface="Arial"/>
              </a:rPr>
              <a:t>Perceived Ease of Use</a:t>
            </a:r>
          </a:p>
        </p:txBody>
      </p:sp>
      <p:sp>
        <p:nvSpPr>
          <p:cNvPr id="29" name="Rounded Rectangle 28"/>
          <p:cNvSpPr/>
          <p:nvPr/>
        </p:nvSpPr>
        <p:spPr>
          <a:xfrm>
            <a:off x="4270248" y="1517904"/>
            <a:ext cx="3456432" cy="2331720"/>
          </a:xfrm>
          <a:prstGeom prst="roundRect">
            <a:avLst>
              <a:gd name="adj" fmla="val 3921"/>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0" name="TextBox 29"/>
          <p:cNvSpPr txBox="1"/>
          <p:nvPr/>
        </p:nvSpPr>
        <p:spPr>
          <a:xfrm>
            <a:off x="4526280" y="1682496"/>
            <a:ext cx="2926080" cy="402336"/>
          </a:xfrm>
          <a:prstGeom prst="rect">
            <a:avLst/>
          </a:prstGeom>
          <a:noFill/>
        </p:spPr>
        <p:txBody>
          <a:bodyPr wrap="square" lIns="0" rIns="0" tIns="0" bIns="0" anchor="t">
            <a:spAutoFit/>
          </a:bodyPr>
          <a:lstStyle/>
          <a:p>
            <a:pPr algn="l">
              <a:buNone/>
            </a:pPr>
            <a:r>
              <a:rPr sz="2500" b="1" i="0">
                <a:solidFill>
                  <a:srgbClr val="EF6822"/>
                </a:solidFill>
                <a:latin typeface="Arial"/>
              </a:rPr>
              <a:t>SRL</a:t>
            </a:r>
          </a:p>
        </p:txBody>
      </p:sp>
      <p:sp>
        <p:nvSpPr>
          <p:cNvPr id="31" name="TextBox 30"/>
          <p:cNvSpPr txBox="1"/>
          <p:nvPr/>
        </p:nvSpPr>
        <p:spPr>
          <a:xfrm>
            <a:off x="4526280" y="2084831"/>
            <a:ext cx="2926080" cy="237744"/>
          </a:xfrm>
          <a:prstGeom prst="rect">
            <a:avLst/>
          </a:prstGeom>
          <a:noFill/>
        </p:spPr>
        <p:txBody>
          <a:bodyPr wrap="square" lIns="0" rIns="0" tIns="0" bIns="0" anchor="t">
            <a:spAutoFit/>
          </a:bodyPr>
          <a:lstStyle/>
          <a:p>
            <a:pPr algn="l">
              <a:buNone/>
            </a:pPr>
            <a:r>
              <a:rPr sz="1100" b="0" i="1">
                <a:solidFill>
                  <a:srgbClr val="8C96A3"/>
                </a:solidFill>
                <a:latin typeface="Arial"/>
              </a:rPr>
              <a:t>Zimmerman (2002)</a:t>
            </a:r>
          </a:p>
        </p:txBody>
      </p:sp>
      <p:sp>
        <p:nvSpPr>
          <p:cNvPr id="32" name="TextBox 31"/>
          <p:cNvSpPr txBox="1"/>
          <p:nvPr/>
        </p:nvSpPr>
        <p:spPr>
          <a:xfrm>
            <a:off x="4526280" y="2377440"/>
            <a:ext cx="2971800" cy="731520"/>
          </a:xfrm>
          <a:prstGeom prst="rect">
            <a:avLst/>
          </a:prstGeom>
          <a:noFill/>
        </p:spPr>
        <p:txBody>
          <a:bodyPr wrap="square" lIns="0" rIns="0" tIns="0" bIns="0" anchor="t">
            <a:spAutoFit/>
          </a:bodyPr>
          <a:lstStyle/>
          <a:p>
            <a:pPr algn="l">
              <a:lnSpc>
                <a:spcPts val="1600"/>
              </a:lnSpc>
              <a:buNone/>
            </a:pPr>
            <a:r>
              <a:rPr sz="1250" b="0" i="0">
                <a:solidFill>
                  <a:srgbClr val="4A5568"/>
                </a:solidFill>
                <a:latin typeface="Arial"/>
              </a:rPr>
              <a:t>Does the learner set goals, monitor progress, evaluate outcomes?</a:t>
            </a:r>
          </a:p>
        </p:txBody>
      </p:sp>
      <p:sp>
        <p:nvSpPr>
          <p:cNvPr id="33" name="TextBox 32"/>
          <p:cNvSpPr txBox="1"/>
          <p:nvPr/>
        </p:nvSpPr>
        <p:spPr>
          <a:xfrm>
            <a:off x="4526280" y="3145536"/>
            <a:ext cx="2971800" cy="603504"/>
          </a:xfrm>
          <a:prstGeom prst="rect">
            <a:avLst/>
          </a:prstGeom>
          <a:noFill/>
        </p:spPr>
        <p:txBody>
          <a:bodyPr wrap="square" lIns="0" rIns="0" tIns="0" bIns="0" anchor="t">
            <a:spAutoFit/>
          </a:bodyPr>
          <a:lstStyle/>
          <a:p>
            <a:pPr algn="l">
              <a:lnSpc>
                <a:spcPts val="1600"/>
              </a:lnSpc>
              <a:buNone/>
            </a:pPr>
            <a:r>
              <a:rPr sz="1250" b="1" i="0">
                <a:solidFill>
                  <a:srgbClr val="18459E"/>
                </a:solidFill>
                <a:latin typeface="Arial"/>
              </a:rPr>
              <a:t>Self-Regulated Learning</a:t>
            </a:r>
          </a:p>
        </p:txBody>
      </p:sp>
      <p:sp>
        <p:nvSpPr>
          <p:cNvPr id="34" name="Rounded Rectangle 33"/>
          <p:cNvSpPr/>
          <p:nvPr/>
        </p:nvSpPr>
        <p:spPr>
          <a:xfrm>
            <a:off x="7973567" y="1517904"/>
            <a:ext cx="3456432" cy="2331720"/>
          </a:xfrm>
          <a:prstGeom prst="roundRect">
            <a:avLst>
              <a:gd name="adj" fmla="val 3921"/>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5" name="TextBox 34"/>
          <p:cNvSpPr txBox="1"/>
          <p:nvPr/>
        </p:nvSpPr>
        <p:spPr>
          <a:xfrm>
            <a:off x="8229599" y="1682496"/>
            <a:ext cx="2926080" cy="402336"/>
          </a:xfrm>
          <a:prstGeom prst="rect">
            <a:avLst/>
          </a:prstGeom>
          <a:noFill/>
        </p:spPr>
        <p:txBody>
          <a:bodyPr wrap="square" lIns="0" rIns="0" tIns="0" bIns="0" anchor="t">
            <a:spAutoFit/>
          </a:bodyPr>
          <a:lstStyle/>
          <a:p>
            <a:pPr algn="l">
              <a:buNone/>
            </a:pPr>
            <a:r>
              <a:rPr sz="2500" b="1" i="0">
                <a:solidFill>
                  <a:srgbClr val="18459E"/>
                </a:solidFill>
                <a:latin typeface="Arial"/>
              </a:rPr>
              <a:t>TPACK</a:t>
            </a:r>
          </a:p>
        </p:txBody>
      </p:sp>
      <p:sp>
        <p:nvSpPr>
          <p:cNvPr id="36" name="TextBox 35"/>
          <p:cNvSpPr txBox="1"/>
          <p:nvPr/>
        </p:nvSpPr>
        <p:spPr>
          <a:xfrm>
            <a:off x="8229599" y="2084831"/>
            <a:ext cx="2926080" cy="237744"/>
          </a:xfrm>
          <a:prstGeom prst="rect">
            <a:avLst/>
          </a:prstGeom>
          <a:noFill/>
        </p:spPr>
        <p:txBody>
          <a:bodyPr wrap="square" lIns="0" rIns="0" tIns="0" bIns="0" anchor="t">
            <a:spAutoFit/>
          </a:bodyPr>
          <a:lstStyle/>
          <a:p>
            <a:pPr algn="l">
              <a:buNone/>
            </a:pPr>
            <a:r>
              <a:rPr sz="1100" b="0" i="1">
                <a:solidFill>
                  <a:srgbClr val="8C96A3"/>
                </a:solidFill>
                <a:latin typeface="Arial"/>
              </a:rPr>
              <a:t>Teacher integration</a:t>
            </a:r>
          </a:p>
        </p:txBody>
      </p:sp>
      <p:sp>
        <p:nvSpPr>
          <p:cNvPr id="37" name="TextBox 36"/>
          <p:cNvSpPr txBox="1"/>
          <p:nvPr/>
        </p:nvSpPr>
        <p:spPr>
          <a:xfrm>
            <a:off x="8229599" y="2377440"/>
            <a:ext cx="2971800" cy="731520"/>
          </a:xfrm>
          <a:prstGeom prst="rect">
            <a:avLst/>
          </a:prstGeom>
          <a:noFill/>
        </p:spPr>
        <p:txBody>
          <a:bodyPr wrap="square" lIns="0" rIns="0" tIns="0" bIns="0" anchor="t">
            <a:spAutoFit/>
          </a:bodyPr>
          <a:lstStyle/>
          <a:p>
            <a:pPr algn="l">
              <a:lnSpc>
                <a:spcPts val="1600"/>
              </a:lnSpc>
              <a:buNone/>
            </a:pPr>
            <a:r>
              <a:rPr sz="1250" b="0" i="0">
                <a:solidFill>
                  <a:srgbClr val="4A5568"/>
                </a:solidFill>
                <a:latin typeface="Arial"/>
              </a:rPr>
              <a:t>Does the lecturer actually model technology use for learning?</a:t>
            </a:r>
          </a:p>
        </p:txBody>
      </p:sp>
      <p:sp>
        <p:nvSpPr>
          <p:cNvPr id="38" name="TextBox 37"/>
          <p:cNvSpPr txBox="1"/>
          <p:nvPr/>
        </p:nvSpPr>
        <p:spPr>
          <a:xfrm>
            <a:off x="8229599" y="3145536"/>
            <a:ext cx="2971800" cy="603504"/>
          </a:xfrm>
          <a:prstGeom prst="rect">
            <a:avLst/>
          </a:prstGeom>
          <a:noFill/>
        </p:spPr>
        <p:txBody>
          <a:bodyPr wrap="square" lIns="0" rIns="0" tIns="0" bIns="0" anchor="t">
            <a:spAutoFit/>
          </a:bodyPr>
          <a:lstStyle/>
          <a:p>
            <a:pPr algn="l">
              <a:lnSpc>
                <a:spcPts val="1600"/>
              </a:lnSpc>
              <a:buNone/>
            </a:pPr>
            <a:r>
              <a:rPr sz="1250" b="1" i="0">
                <a:solidFill>
                  <a:srgbClr val="18459E"/>
                </a:solidFill>
                <a:latin typeface="Arial"/>
              </a:rPr>
              <a:t>Teacher's AI Integration</a:t>
            </a:r>
          </a:p>
        </p:txBody>
      </p:sp>
      <p:sp>
        <p:nvSpPr>
          <p:cNvPr id="39" name="Rounded Rectangle 38"/>
          <p:cNvSpPr/>
          <p:nvPr/>
        </p:nvSpPr>
        <p:spPr>
          <a:xfrm>
            <a:off x="566928" y="4133087"/>
            <a:ext cx="11055096" cy="1783080"/>
          </a:xfrm>
          <a:prstGeom prst="roundRect">
            <a:avLst>
              <a:gd name="adj" fmla="val 5128"/>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40" name="TextBox 39"/>
          <p:cNvSpPr txBox="1"/>
          <p:nvPr/>
        </p:nvSpPr>
        <p:spPr>
          <a:xfrm>
            <a:off x="859536" y="4315968"/>
            <a:ext cx="10241280" cy="310896"/>
          </a:xfrm>
          <a:prstGeom prst="rect">
            <a:avLst/>
          </a:prstGeom>
          <a:noFill/>
        </p:spPr>
        <p:txBody>
          <a:bodyPr wrap="square" lIns="0" rIns="0" tIns="0" bIns="0" anchor="t">
            <a:spAutoFit/>
          </a:bodyPr>
          <a:lstStyle/>
          <a:p>
            <a:pPr algn="l">
              <a:buNone/>
            </a:pPr>
            <a:r>
              <a:rPr sz="1700" b="1" i="0">
                <a:solidFill>
                  <a:srgbClr val="18459E"/>
                </a:solidFill>
                <a:latin typeface="Arial"/>
              </a:rPr>
              <a:t>Plus three constructs the literature warns about but rarely measures</a:t>
            </a:r>
          </a:p>
        </p:txBody>
      </p:sp>
      <p:sp>
        <p:nvSpPr>
          <p:cNvPr id="41" name="TextBox 40"/>
          <p:cNvSpPr txBox="1"/>
          <p:nvPr/>
        </p:nvSpPr>
        <p:spPr>
          <a:xfrm>
            <a:off x="859536" y="4754880"/>
            <a:ext cx="3291840" cy="274320"/>
          </a:xfrm>
          <a:prstGeom prst="rect">
            <a:avLst/>
          </a:prstGeom>
          <a:noFill/>
        </p:spPr>
        <p:txBody>
          <a:bodyPr wrap="square" lIns="0" rIns="0" tIns="0" bIns="0" anchor="t">
            <a:spAutoFit/>
          </a:bodyPr>
          <a:lstStyle/>
          <a:p>
            <a:pPr algn="l">
              <a:buNone/>
            </a:pPr>
            <a:r>
              <a:rPr sz="1400" b="1" i="0">
                <a:solidFill>
                  <a:srgbClr val="EF6822"/>
                </a:solidFill>
                <a:latin typeface="Arial"/>
              </a:rPr>
              <a:t>AI Dependence</a:t>
            </a:r>
          </a:p>
        </p:txBody>
      </p:sp>
      <p:sp>
        <p:nvSpPr>
          <p:cNvPr id="42" name="TextBox 41"/>
          <p:cNvSpPr txBox="1"/>
          <p:nvPr/>
        </p:nvSpPr>
        <p:spPr>
          <a:xfrm>
            <a:off x="859536" y="5047488"/>
            <a:ext cx="3291840" cy="548640"/>
          </a:xfrm>
          <a:prstGeom prst="rect">
            <a:avLst/>
          </a:prstGeom>
          <a:noFill/>
        </p:spPr>
        <p:txBody>
          <a:bodyPr wrap="square" lIns="0" rIns="0" tIns="0" bIns="0" anchor="t">
            <a:spAutoFit/>
          </a:bodyPr>
          <a:lstStyle/>
          <a:p>
            <a:pPr algn="l">
              <a:lnSpc>
                <a:spcPts val="1600"/>
              </a:lnSpc>
              <a:buNone/>
            </a:pPr>
            <a:r>
              <a:rPr sz="1250" b="0" i="0">
                <a:solidFill>
                  <a:srgbClr val="4A5568"/>
                </a:solidFill>
                <a:latin typeface="Arial"/>
              </a:rPr>
              <a:t>Do I feel I cannot work without it?</a:t>
            </a:r>
          </a:p>
        </p:txBody>
      </p:sp>
      <p:sp>
        <p:nvSpPr>
          <p:cNvPr id="43" name="TextBox 42"/>
          <p:cNvSpPr txBox="1"/>
          <p:nvPr/>
        </p:nvSpPr>
        <p:spPr>
          <a:xfrm>
            <a:off x="4398264" y="4754880"/>
            <a:ext cx="3291840" cy="274320"/>
          </a:xfrm>
          <a:prstGeom prst="rect">
            <a:avLst/>
          </a:prstGeom>
          <a:noFill/>
        </p:spPr>
        <p:txBody>
          <a:bodyPr wrap="square" lIns="0" rIns="0" tIns="0" bIns="0" anchor="t">
            <a:spAutoFit/>
          </a:bodyPr>
          <a:lstStyle/>
          <a:p>
            <a:pPr algn="l">
              <a:buNone/>
            </a:pPr>
            <a:r>
              <a:rPr sz="1400" b="1" i="0">
                <a:solidFill>
                  <a:srgbClr val="EF6822"/>
                </a:solidFill>
                <a:latin typeface="Arial"/>
              </a:rPr>
              <a:t>Ethical Awareness</a:t>
            </a:r>
          </a:p>
        </p:txBody>
      </p:sp>
      <p:sp>
        <p:nvSpPr>
          <p:cNvPr id="44" name="TextBox 43"/>
          <p:cNvSpPr txBox="1"/>
          <p:nvPr/>
        </p:nvSpPr>
        <p:spPr>
          <a:xfrm>
            <a:off x="4398264" y="5047488"/>
            <a:ext cx="3291840" cy="548640"/>
          </a:xfrm>
          <a:prstGeom prst="rect">
            <a:avLst/>
          </a:prstGeom>
          <a:noFill/>
        </p:spPr>
        <p:txBody>
          <a:bodyPr wrap="square" lIns="0" rIns="0" tIns="0" bIns="0" anchor="t">
            <a:spAutoFit/>
          </a:bodyPr>
          <a:lstStyle/>
          <a:p>
            <a:pPr algn="l">
              <a:lnSpc>
                <a:spcPts val="1600"/>
              </a:lnSpc>
              <a:buNone/>
            </a:pPr>
            <a:r>
              <a:rPr sz="1250" b="0" i="0">
                <a:solidFill>
                  <a:srgbClr val="4A5568"/>
                </a:solidFill>
                <a:latin typeface="Arial"/>
              </a:rPr>
              <a:t>Do I understand plagiarism and integrity?</a:t>
            </a:r>
          </a:p>
        </p:txBody>
      </p:sp>
      <p:sp>
        <p:nvSpPr>
          <p:cNvPr id="45" name="TextBox 44"/>
          <p:cNvSpPr txBox="1"/>
          <p:nvPr/>
        </p:nvSpPr>
        <p:spPr>
          <a:xfrm>
            <a:off x="7936992" y="4754880"/>
            <a:ext cx="3291840" cy="274320"/>
          </a:xfrm>
          <a:prstGeom prst="rect">
            <a:avLst/>
          </a:prstGeom>
          <a:noFill/>
        </p:spPr>
        <p:txBody>
          <a:bodyPr wrap="square" lIns="0" rIns="0" tIns="0" bIns="0" anchor="t">
            <a:spAutoFit/>
          </a:bodyPr>
          <a:lstStyle/>
          <a:p>
            <a:pPr algn="l">
              <a:buNone/>
            </a:pPr>
            <a:r>
              <a:rPr sz="1400" b="1" i="0">
                <a:solidFill>
                  <a:srgbClr val="EF6822"/>
                </a:solidFill>
                <a:latin typeface="Arial"/>
              </a:rPr>
              <a:t>AI Usage Behaviour</a:t>
            </a:r>
          </a:p>
        </p:txBody>
      </p:sp>
      <p:sp>
        <p:nvSpPr>
          <p:cNvPr id="46" name="TextBox 45"/>
          <p:cNvSpPr txBox="1"/>
          <p:nvPr/>
        </p:nvSpPr>
        <p:spPr>
          <a:xfrm>
            <a:off x="7936992" y="5047488"/>
            <a:ext cx="3291840" cy="548640"/>
          </a:xfrm>
          <a:prstGeom prst="rect">
            <a:avLst/>
          </a:prstGeom>
          <a:noFill/>
        </p:spPr>
        <p:txBody>
          <a:bodyPr wrap="square" lIns="0" rIns="0" tIns="0" bIns="0" anchor="t">
            <a:spAutoFit/>
          </a:bodyPr>
          <a:lstStyle/>
          <a:p>
            <a:pPr algn="l">
              <a:lnSpc>
                <a:spcPts val="1600"/>
              </a:lnSpc>
              <a:buNone/>
            </a:pPr>
            <a:r>
              <a:rPr sz="1250" b="0" i="0">
                <a:solidFill>
                  <a:srgbClr val="4A5568"/>
                </a:solidFill>
                <a:latin typeface="Arial"/>
              </a:rPr>
              <a:t>What do I actually do with the tool?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METHODOLOGY · 1 OF 3</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Design and Participants</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5 / 15</a:t>
            </a:r>
          </a:p>
        </p:txBody>
      </p:sp>
      <p:sp>
        <p:nvSpPr>
          <p:cNvPr id="24" name="Rounded Rectangle 23"/>
          <p:cNvSpPr/>
          <p:nvPr/>
        </p:nvSpPr>
        <p:spPr>
          <a:xfrm>
            <a:off x="566928" y="1536192"/>
            <a:ext cx="4023360" cy="4114800"/>
          </a:xfrm>
          <a:prstGeom prst="roundRect">
            <a:avLst>
              <a:gd name="adj" fmla="val 2272"/>
            </a:avLst>
          </a:prstGeom>
          <a:solidFill>
            <a:srgbClr val="18459E"/>
          </a:solidFill>
          <a:ln w="12700">
            <a:solidFill>
              <a:srgbClr val="1845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5" name="TextBox 24"/>
          <p:cNvSpPr txBox="1"/>
          <p:nvPr/>
        </p:nvSpPr>
        <p:spPr>
          <a:xfrm>
            <a:off x="914400" y="1792224"/>
            <a:ext cx="3291840" cy="914400"/>
          </a:xfrm>
          <a:prstGeom prst="rect">
            <a:avLst/>
          </a:prstGeom>
          <a:noFill/>
        </p:spPr>
        <p:txBody>
          <a:bodyPr wrap="square" lIns="0" rIns="0" tIns="0" bIns="0" anchor="t">
            <a:spAutoFit/>
          </a:bodyPr>
          <a:lstStyle/>
          <a:p>
            <a:pPr algn="l">
              <a:buNone/>
            </a:pPr>
            <a:r>
              <a:rPr sz="6000" b="1" i="0">
                <a:solidFill>
                  <a:srgbClr val="FFFFFF"/>
                </a:solidFill>
                <a:latin typeface="Arial"/>
              </a:rPr>
              <a:t>188</a:t>
            </a:r>
          </a:p>
        </p:txBody>
      </p:sp>
      <p:sp>
        <p:nvSpPr>
          <p:cNvPr id="26" name="TextBox 25"/>
          <p:cNvSpPr txBox="1"/>
          <p:nvPr/>
        </p:nvSpPr>
        <p:spPr>
          <a:xfrm>
            <a:off x="914400" y="2724912"/>
            <a:ext cx="3291840" cy="640080"/>
          </a:xfrm>
          <a:prstGeom prst="rect">
            <a:avLst/>
          </a:prstGeom>
          <a:noFill/>
        </p:spPr>
        <p:txBody>
          <a:bodyPr wrap="square" lIns="0" rIns="0" tIns="0" bIns="0" anchor="t">
            <a:spAutoFit/>
          </a:bodyPr>
          <a:lstStyle/>
          <a:p>
            <a:pPr algn="l">
              <a:lnSpc>
                <a:spcPts val="1900"/>
              </a:lnSpc>
              <a:buNone/>
            </a:pPr>
            <a:r>
              <a:rPr sz="1350" b="0" i="0">
                <a:solidFill>
                  <a:srgbClr val="C3D3EE"/>
                </a:solidFill>
                <a:latin typeface="Arial"/>
              </a:rPr>
              <a:t>undergraduate English-major</a:t>
            </a:r>
          </a:p>
          <a:p>
            <a:pPr algn="l">
              <a:lnSpc>
                <a:spcPts val="1900"/>
              </a:lnSpc>
              <a:buNone/>
            </a:pPr>
            <a:r>
              <a:rPr sz="1350" b="0" i="0">
                <a:solidFill>
                  <a:srgbClr val="C3D3EE"/>
                </a:solidFill>
                <a:latin typeface="Arial"/>
              </a:rPr>
              <a:t>students at HUFLIT</a:t>
            </a:r>
          </a:p>
        </p:txBody>
      </p:sp>
      <p:sp>
        <p:nvSpPr>
          <p:cNvPr id="27" name="TextBox 26"/>
          <p:cNvSpPr txBox="1"/>
          <p:nvPr/>
        </p:nvSpPr>
        <p:spPr>
          <a:xfrm>
            <a:off x="914400" y="3566160"/>
            <a:ext cx="1463040" cy="548640"/>
          </a:xfrm>
          <a:prstGeom prst="rect">
            <a:avLst/>
          </a:prstGeom>
          <a:noFill/>
        </p:spPr>
        <p:txBody>
          <a:bodyPr wrap="square" lIns="0" rIns="0" tIns="0" bIns="0" anchor="t">
            <a:spAutoFit/>
          </a:bodyPr>
          <a:lstStyle/>
          <a:p>
            <a:pPr algn="l">
              <a:buNone/>
            </a:pPr>
            <a:r>
              <a:rPr sz="3200" b="1" i="0">
                <a:solidFill>
                  <a:srgbClr val="EF6822"/>
                </a:solidFill>
                <a:latin typeface="Arial"/>
              </a:rPr>
              <a:t>27</a:t>
            </a:r>
          </a:p>
        </p:txBody>
      </p:sp>
      <p:sp>
        <p:nvSpPr>
          <p:cNvPr id="28" name="TextBox 27"/>
          <p:cNvSpPr txBox="1"/>
          <p:nvPr/>
        </p:nvSpPr>
        <p:spPr>
          <a:xfrm>
            <a:off x="914400" y="4114800"/>
            <a:ext cx="1554480" cy="274320"/>
          </a:xfrm>
          <a:prstGeom prst="rect">
            <a:avLst/>
          </a:prstGeom>
          <a:noFill/>
        </p:spPr>
        <p:txBody>
          <a:bodyPr wrap="square" lIns="0" rIns="0" tIns="0" bIns="0" anchor="t">
            <a:spAutoFit/>
          </a:bodyPr>
          <a:lstStyle/>
          <a:p>
            <a:pPr algn="l">
              <a:buNone/>
            </a:pPr>
            <a:r>
              <a:rPr sz="1200" b="0" i="0">
                <a:solidFill>
                  <a:srgbClr val="C3D3EE"/>
                </a:solidFill>
                <a:latin typeface="Arial"/>
              </a:rPr>
              <a:t>Likert items</a:t>
            </a:r>
          </a:p>
        </p:txBody>
      </p:sp>
      <p:sp>
        <p:nvSpPr>
          <p:cNvPr id="29" name="TextBox 28"/>
          <p:cNvSpPr txBox="1"/>
          <p:nvPr/>
        </p:nvSpPr>
        <p:spPr>
          <a:xfrm>
            <a:off x="2688336" y="3566160"/>
            <a:ext cx="1463040" cy="548640"/>
          </a:xfrm>
          <a:prstGeom prst="rect">
            <a:avLst/>
          </a:prstGeom>
          <a:noFill/>
        </p:spPr>
        <p:txBody>
          <a:bodyPr wrap="square" lIns="0" rIns="0" tIns="0" bIns="0" anchor="t">
            <a:spAutoFit/>
          </a:bodyPr>
          <a:lstStyle/>
          <a:p>
            <a:pPr algn="l">
              <a:buNone/>
            </a:pPr>
            <a:r>
              <a:rPr sz="3200" b="1" i="0">
                <a:solidFill>
                  <a:srgbClr val="EF6822"/>
                </a:solidFill>
                <a:latin typeface="Arial"/>
              </a:rPr>
              <a:t>7</a:t>
            </a:r>
          </a:p>
        </p:txBody>
      </p:sp>
      <p:sp>
        <p:nvSpPr>
          <p:cNvPr id="30" name="TextBox 29"/>
          <p:cNvSpPr txBox="1"/>
          <p:nvPr/>
        </p:nvSpPr>
        <p:spPr>
          <a:xfrm>
            <a:off x="2688336" y="4114800"/>
            <a:ext cx="1554480" cy="274320"/>
          </a:xfrm>
          <a:prstGeom prst="rect">
            <a:avLst/>
          </a:prstGeom>
          <a:noFill/>
        </p:spPr>
        <p:txBody>
          <a:bodyPr wrap="square" lIns="0" rIns="0" tIns="0" bIns="0" anchor="t">
            <a:spAutoFit/>
          </a:bodyPr>
          <a:lstStyle/>
          <a:p>
            <a:pPr algn="l">
              <a:buNone/>
            </a:pPr>
            <a:r>
              <a:rPr sz="1200" b="0" i="0">
                <a:solidFill>
                  <a:srgbClr val="C3D3EE"/>
                </a:solidFill>
                <a:latin typeface="Arial"/>
              </a:rPr>
              <a:t>constructs</a:t>
            </a:r>
          </a:p>
        </p:txBody>
      </p:sp>
      <p:sp>
        <p:nvSpPr>
          <p:cNvPr id="31" name="TextBox 30"/>
          <p:cNvSpPr txBox="1"/>
          <p:nvPr/>
        </p:nvSpPr>
        <p:spPr>
          <a:xfrm>
            <a:off x="914400" y="4736592"/>
            <a:ext cx="3383280" cy="685800"/>
          </a:xfrm>
          <a:prstGeom prst="rect">
            <a:avLst/>
          </a:prstGeom>
          <a:noFill/>
        </p:spPr>
        <p:txBody>
          <a:bodyPr wrap="square" lIns="0" rIns="0" tIns="0" bIns="0" anchor="t">
            <a:spAutoFit/>
          </a:bodyPr>
          <a:lstStyle/>
          <a:p>
            <a:pPr algn="l">
              <a:lnSpc>
                <a:spcPts val="1700"/>
              </a:lnSpc>
              <a:buNone/>
            </a:pPr>
            <a:r>
              <a:rPr sz="1200" b="0" i="1">
                <a:solidFill>
                  <a:srgbClr val="EF6822"/>
                </a:solidFill>
                <a:latin typeface="Arial"/>
              </a:rPr>
              <a:t>Rule of thumb: ≥ 5 respondents per item</a:t>
            </a:r>
          </a:p>
          <a:p>
            <a:pPr algn="l">
              <a:lnSpc>
                <a:spcPts val="1700"/>
              </a:lnSpc>
              <a:buNone/>
            </a:pPr>
            <a:r>
              <a:rPr sz="1200" b="0" i="1">
                <a:solidFill>
                  <a:srgbClr val="EF6822"/>
                </a:solidFill>
                <a:latin typeface="Arial"/>
              </a:rPr>
              <a:t>→ 27 × 5 = 135 minimum. We had 188.</a:t>
            </a:r>
          </a:p>
        </p:txBody>
      </p:sp>
      <p:sp>
        <p:nvSpPr>
          <p:cNvPr id="32" name="Rounded Rectangle 31"/>
          <p:cNvSpPr/>
          <p:nvPr/>
        </p:nvSpPr>
        <p:spPr>
          <a:xfrm>
            <a:off x="4892040" y="1536192"/>
            <a:ext cx="6729984" cy="722376"/>
          </a:xfrm>
          <a:prstGeom prst="roundRect">
            <a:avLst>
              <a:gd name="adj" fmla="val 12658"/>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3" name="TextBox 32"/>
          <p:cNvSpPr txBox="1"/>
          <p:nvPr/>
        </p:nvSpPr>
        <p:spPr>
          <a:xfrm>
            <a:off x="5148072" y="1609344"/>
            <a:ext cx="1463040" cy="274320"/>
          </a:xfrm>
          <a:prstGeom prst="rect">
            <a:avLst/>
          </a:prstGeom>
          <a:noFill/>
        </p:spPr>
        <p:txBody>
          <a:bodyPr wrap="square" lIns="0" rIns="0" tIns="0" bIns="0" anchor="t">
            <a:spAutoFit/>
          </a:bodyPr>
          <a:lstStyle/>
          <a:p>
            <a:pPr algn="l">
              <a:buNone/>
            </a:pPr>
            <a:r>
              <a:rPr sz="1250" b="1" i="0">
                <a:solidFill>
                  <a:srgbClr val="EF6822"/>
                </a:solidFill>
                <a:latin typeface="Arial"/>
              </a:rPr>
              <a:t>Design</a:t>
            </a:r>
          </a:p>
        </p:txBody>
      </p:sp>
      <p:sp>
        <p:nvSpPr>
          <p:cNvPr id="34" name="TextBox 33"/>
          <p:cNvSpPr txBox="1"/>
          <p:nvPr/>
        </p:nvSpPr>
        <p:spPr>
          <a:xfrm>
            <a:off x="5148072" y="1865376"/>
            <a:ext cx="6263640" cy="365760"/>
          </a:xfrm>
          <a:prstGeom prst="rect">
            <a:avLst/>
          </a:prstGeom>
          <a:noFill/>
        </p:spPr>
        <p:txBody>
          <a:bodyPr wrap="square" lIns="0" rIns="0" tIns="0" bIns="0" anchor="t">
            <a:spAutoFit/>
          </a:bodyPr>
          <a:lstStyle/>
          <a:p>
            <a:pPr algn="l">
              <a:lnSpc>
                <a:spcPts val="1500"/>
              </a:lnSpc>
              <a:buNone/>
            </a:pPr>
            <a:r>
              <a:rPr sz="1250" b="0" i="0">
                <a:solidFill>
                  <a:srgbClr val="4A5568"/>
                </a:solidFill>
                <a:latin typeface="Arial"/>
              </a:rPr>
              <a:t>Quantitative, cross-sectional — one snapshot at a single point in time</a:t>
            </a:r>
          </a:p>
        </p:txBody>
      </p:sp>
      <p:sp>
        <p:nvSpPr>
          <p:cNvPr id="35" name="Rounded Rectangle 34"/>
          <p:cNvSpPr/>
          <p:nvPr/>
        </p:nvSpPr>
        <p:spPr>
          <a:xfrm>
            <a:off x="4892040" y="2386584"/>
            <a:ext cx="6729984" cy="722376"/>
          </a:xfrm>
          <a:prstGeom prst="roundRect">
            <a:avLst>
              <a:gd name="adj" fmla="val 12658"/>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6" name="TextBox 35"/>
          <p:cNvSpPr txBox="1"/>
          <p:nvPr/>
        </p:nvSpPr>
        <p:spPr>
          <a:xfrm>
            <a:off x="5148072" y="2459736"/>
            <a:ext cx="1463040" cy="274320"/>
          </a:xfrm>
          <a:prstGeom prst="rect">
            <a:avLst/>
          </a:prstGeom>
          <a:noFill/>
        </p:spPr>
        <p:txBody>
          <a:bodyPr wrap="square" lIns="0" rIns="0" tIns="0" bIns="0" anchor="t">
            <a:spAutoFit/>
          </a:bodyPr>
          <a:lstStyle/>
          <a:p>
            <a:pPr algn="l">
              <a:buNone/>
            </a:pPr>
            <a:r>
              <a:rPr sz="1250" b="1" i="0">
                <a:solidFill>
                  <a:srgbClr val="EF6822"/>
                </a:solidFill>
                <a:latin typeface="Arial"/>
              </a:rPr>
              <a:t>Sampling</a:t>
            </a:r>
          </a:p>
        </p:txBody>
      </p:sp>
      <p:sp>
        <p:nvSpPr>
          <p:cNvPr id="37" name="TextBox 36"/>
          <p:cNvSpPr txBox="1"/>
          <p:nvPr/>
        </p:nvSpPr>
        <p:spPr>
          <a:xfrm>
            <a:off x="5148072" y="2715768"/>
            <a:ext cx="6263640" cy="365760"/>
          </a:xfrm>
          <a:prstGeom prst="rect">
            <a:avLst/>
          </a:prstGeom>
          <a:noFill/>
        </p:spPr>
        <p:txBody>
          <a:bodyPr wrap="square" lIns="0" rIns="0" tIns="0" bIns="0" anchor="t">
            <a:spAutoFit/>
          </a:bodyPr>
          <a:lstStyle/>
          <a:p>
            <a:pPr algn="l">
              <a:lnSpc>
                <a:spcPts val="1500"/>
              </a:lnSpc>
              <a:buNone/>
            </a:pPr>
            <a:r>
              <a:rPr sz="1250" b="0" i="0">
                <a:solidFill>
                  <a:srgbClr val="4A5568"/>
                </a:solidFill>
                <a:latin typeface="Arial"/>
              </a:rPr>
              <a:t>Convenience sampling of students with prior exposure to both language learning and research activities</a:t>
            </a:r>
          </a:p>
        </p:txBody>
      </p:sp>
      <p:sp>
        <p:nvSpPr>
          <p:cNvPr id="38" name="Rounded Rectangle 37"/>
          <p:cNvSpPr/>
          <p:nvPr/>
        </p:nvSpPr>
        <p:spPr>
          <a:xfrm>
            <a:off x="4892040" y="3236976"/>
            <a:ext cx="6729984" cy="722376"/>
          </a:xfrm>
          <a:prstGeom prst="roundRect">
            <a:avLst>
              <a:gd name="adj" fmla="val 12658"/>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9" name="TextBox 38"/>
          <p:cNvSpPr txBox="1"/>
          <p:nvPr/>
        </p:nvSpPr>
        <p:spPr>
          <a:xfrm>
            <a:off x="5148072" y="3310128"/>
            <a:ext cx="1463040" cy="274320"/>
          </a:xfrm>
          <a:prstGeom prst="rect">
            <a:avLst/>
          </a:prstGeom>
          <a:noFill/>
        </p:spPr>
        <p:txBody>
          <a:bodyPr wrap="square" lIns="0" rIns="0" tIns="0" bIns="0" anchor="t">
            <a:spAutoFit/>
          </a:bodyPr>
          <a:lstStyle/>
          <a:p>
            <a:pPr algn="l">
              <a:buNone/>
            </a:pPr>
            <a:r>
              <a:rPr sz="1250" b="1" i="0">
                <a:solidFill>
                  <a:srgbClr val="EF6822"/>
                </a:solidFill>
                <a:latin typeface="Arial"/>
              </a:rPr>
              <a:t>Setting</a:t>
            </a:r>
          </a:p>
        </p:txBody>
      </p:sp>
      <p:sp>
        <p:nvSpPr>
          <p:cNvPr id="40" name="TextBox 39"/>
          <p:cNvSpPr txBox="1"/>
          <p:nvPr/>
        </p:nvSpPr>
        <p:spPr>
          <a:xfrm>
            <a:off x="5148072" y="3566160"/>
            <a:ext cx="6263640" cy="365760"/>
          </a:xfrm>
          <a:prstGeom prst="rect">
            <a:avLst/>
          </a:prstGeom>
          <a:noFill/>
        </p:spPr>
        <p:txBody>
          <a:bodyPr wrap="square" lIns="0" rIns="0" tIns="0" bIns="0" anchor="t">
            <a:spAutoFit/>
          </a:bodyPr>
          <a:lstStyle/>
          <a:p>
            <a:pPr algn="l">
              <a:lnSpc>
                <a:spcPts val="1500"/>
              </a:lnSpc>
              <a:buNone/>
            </a:pPr>
            <a:r>
              <a:rPr sz="1250" b="0" i="0">
                <a:solidFill>
                  <a:srgbClr val="4A5568"/>
                </a:solidFill>
                <a:latin typeface="Arial"/>
              </a:rPr>
              <a:t>Ho Chi Minh City University of Foreign Languages – Information Technology (HUFLIT)</a:t>
            </a:r>
          </a:p>
        </p:txBody>
      </p:sp>
      <p:sp>
        <p:nvSpPr>
          <p:cNvPr id="41" name="Rounded Rectangle 40"/>
          <p:cNvSpPr/>
          <p:nvPr/>
        </p:nvSpPr>
        <p:spPr>
          <a:xfrm>
            <a:off x="4892040" y="4087368"/>
            <a:ext cx="6729984" cy="722376"/>
          </a:xfrm>
          <a:prstGeom prst="roundRect">
            <a:avLst>
              <a:gd name="adj" fmla="val 12658"/>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42" name="TextBox 41"/>
          <p:cNvSpPr txBox="1"/>
          <p:nvPr/>
        </p:nvSpPr>
        <p:spPr>
          <a:xfrm>
            <a:off x="5148072" y="4160520"/>
            <a:ext cx="1463040" cy="274320"/>
          </a:xfrm>
          <a:prstGeom prst="rect">
            <a:avLst/>
          </a:prstGeom>
          <a:noFill/>
        </p:spPr>
        <p:txBody>
          <a:bodyPr wrap="square" lIns="0" rIns="0" tIns="0" bIns="0" anchor="t">
            <a:spAutoFit/>
          </a:bodyPr>
          <a:lstStyle/>
          <a:p>
            <a:pPr algn="l">
              <a:buNone/>
            </a:pPr>
            <a:r>
              <a:rPr sz="1250" b="1" i="0">
                <a:solidFill>
                  <a:srgbClr val="EF6822"/>
                </a:solidFill>
                <a:latin typeface="Arial"/>
              </a:rPr>
              <a:t>Collection</a:t>
            </a:r>
          </a:p>
        </p:txBody>
      </p:sp>
      <p:sp>
        <p:nvSpPr>
          <p:cNvPr id="43" name="TextBox 42"/>
          <p:cNvSpPr txBox="1"/>
          <p:nvPr/>
        </p:nvSpPr>
        <p:spPr>
          <a:xfrm>
            <a:off x="5148072" y="4416552"/>
            <a:ext cx="6263640" cy="365760"/>
          </a:xfrm>
          <a:prstGeom prst="rect">
            <a:avLst/>
          </a:prstGeom>
          <a:noFill/>
        </p:spPr>
        <p:txBody>
          <a:bodyPr wrap="square" lIns="0" rIns="0" tIns="0" bIns="0" anchor="t">
            <a:spAutoFit/>
          </a:bodyPr>
          <a:lstStyle/>
          <a:p>
            <a:pPr algn="l">
              <a:lnSpc>
                <a:spcPts val="1500"/>
              </a:lnSpc>
              <a:buNone/>
            </a:pPr>
            <a:r>
              <a:rPr sz="1250" b="0" i="0">
                <a:solidFill>
                  <a:srgbClr val="4A5568"/>
                </a:solidFill>
                <a:latin typeface="Arial"/>
              </a:rPr>
              <a:t>Second semester, 2025–2026 academic year, via paper questionnaire and Google Forms</a:t>
            </a:r>
          </a:p>
        </p:txBody>
      </p:sp>
      <p:sp>
        <p:nvSpPr>
          <p:cNvPr id="44" name="Rounded Rectangle 43"/>
          <p:cNvSpPr/>
          <p:nvPr/>
        </p:nvSpPr>
        <p:spPr>
          <a:xfrm>
            <a:off x="4892040" y="4937760"/>
            <a:ext cx="6729984" cy="722376"/>
          </a:xfrm>
          <a:prstGeom prst="roundRect">
            <a:avLst>
              <a:gd name="adj" fmla="val 12658"/>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45" name="TextBox 44"/>
          <p:cNvSpPr txBox="1"/>
          <p:nvPr/>
        </p:nvSpPr>
        <p:spPr>
          <a:xfrm>
            <a:off x="5148072" y="5010912"/>
            <a:ext cx="1463040" cy="274320"/>
          </a:xfrm>
          <a:prstGeom prst="rect">
            <a:avLst/>
          </a:prstGeom>
          <a:noFill/>
        </p:spPr>
        <p:txBody>
          <a:bodyPr wrap="square" lIns="0" rIns="0" tIns="0" bIns="0" anchor="t">
            <a:spAutoFit/>
          </a:bodyPr>
          <a:lstStyle/>
          <a:p>
            <a:pPr algn="l">
              <a:buNone/>
            </a:pPr>
            <a:r>
              <a:rPr sz="1250" b="1" i="0">
                <a:solidFill>
                  <a:srgbClr val="EF6822"/>
                </a:solidFill>
                <a:latin typeface="Arial"/>
              </a:rPr>
              <a:t>Software</a:t>
            </a:r>
          </a:p>
        </p:txBody>
      </p:sp>
      <p:sp>
        <p:nvSpPr>
          <p:cNvPr id="46" name="TextBox 45"/>
          <p:cNvSpPr txBox="1"/>
          <p:nvPr/>
        </p:nvSpPr>
        <p:spPr>
          <a:xfrm>
            <a:off x="5148072" y="5266944"/>
            <a:ext cx="6263640" cy="365760"/>
          </a:xfrm>
          <a:prstGeom prst="rect">
            <a:avLst/>
          </a:prstGeom>
          <a:noFill/>
        </p:spPr>
        <p:txBody>
          <a:bodyPr wrap="square" lIns="0" rIns="0" tIns="0" bIns="0" anchor="t">
            <a:spAutoFit/>
          </a:bodyPr>
          <a:lstStyle/>
          <a:p>
            <a:pPr algn="l">
              <a:lnSpc>
                <a:spcPts val="1500"/>
              </a:lnSpc>
              <a:buNone/>
            </a:pPr>
            <a:r>
              <a:rPr sz="1250" b="0" i="0">
                <a:solidFill>
                  <a:srgbClr val="4A5568"/>
                </a:solidFill>
                <a:latin typeface="Arial"/>
              </a:rPr>
              <a:t>IBM SPSS Statistics, Version 26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METHODOLOGY · 2 OF 3</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The Instrument: 27 Items, 7 Constructs</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6 / 15</a:t>
            </a:r>
          </a:p>
        </p:txBody>
      </p:sp>
      <p:sp>
        <p:nvSpPr>
          <p:cNvPr id="24" name="TextBox 23"/>
          <p:cNvSpPr txBox="1"/>
          <p:nvPr/>
        </p:nvSpPr>
        <p:spPr>
          <a:xfrm>
            <a:off x="566928" y="1426464"/>
            <a:ext cx="10972800" cy="274320"/>
          </a:xfrm>
          <a:prstGeom prst="rect">
            <a:avLst/>
          </a:prstGeom>
          <a:noFill/>
        </p:spPr>
        <p:txBody>
          <a:bodyPr wrap="square" lIns="0" rIns="0" tIns="0" bIns="0" anchor="t">
            <a:spAutoFit/>
          </a:bodyPr>
          <a:lstStyle/>
          <a:p>
            <a:pPr algn="l">
              <a:buNone/>
            </a:pPr>
            <a:r>
              <a:rPr sz="1300" b="0" i="1">
                <a:solidFill>
                  <a:srgbClr val="EF6822"/>
                </a:solidFill>
                <a:latin typeface="Arial"/>
              </a:rPr>
              <a:t>Five-point Likert scale:  1 = Strongly Disagree  →  5 = Strongly Agree.   Higher score = stronger agreement.</a:t>
            </a:r>
          </a:p>
        </p:txBody>
      </p:sp>
      <p:graphicFrame>
        <p:nvGraphicFramePr>
          <p:cNvPr id="25" name="Table 24"/>
          <p:cNvGraphicFramePr>
            <a:graphicFrameLocks noGrp="1"/>
          </p:cNvGraphicFramePr>
          <p:nvPr/>
        </p:nvGraphicFramePr>
        <p:xfrm>
          <a:off x="566928" y="1792224"/>
          <a:ext cx="11055096" cy="3621024"/>
        </p:xfrm>
        <a:graphic>
          <a:graphicData uri="http://schemas.openxmlformats.org/drawingml/2006/table">
            <a:tbl>
              <a:tblPr>
                <a:tableStyleId>{5C22544A-7EE6-4342-B048-85BDC9FD1C3A}</a:tableStyleId>
              </a:tblPr>
              <a:tblGrid>
                <a:gridCol w="2514600"/>
                <a:gridCol w="868680"/>
                <a:gridCol w="731520"/>
                <a:gridCol w="6940296"/>
              </a:tblGrid>
              <a:tr h="420624">
                <a:tc>
                  <a:txBody>
                    <a:bodyPr wrap="square"/>
                    <a:lstStyle/>
                    <a:p>
                      <a:pPr algn="l"/>
                      <a:r>
                        <a:rPr sz="1250" b="1">
                          <a:solidFill>
                            <a:srgbClr val="FFFFFF"/>
                          </a:solidFill>
                          <a:latin typeface="Arial"/>
                        </a:rPr>
                        <a:t>Construct</a:t>
                      </a:r>
                    </a:p>
                  </a:txBody>
                  <a:tcPr marL="91440" marR="73152" marT="27432" marB="27432" anchor="ctr">
                    <a:solidFill>
                      <a:srgbClr val="18459E"/>
                    </a:solidFill>
                  </a:tcPr>
                </a:tc>
                <a:tc>
                  <a:txBody>
                    <a:bodyPr wrap="square"/>
                    <a:lstStyle/>
                    <a:p>
                      <a:pPr algn="ctr"/>
                      <a:r>
                        <a:rPr sz="1250" b="1">
                          <a:solidFill>
                            <a:srgbClr val="FFFFFF"/>
                          </a:solidFill>
                          <a:latin typeface="Arial"/>
                        </a:rPr>
                        <a:t>Code</a:t>
                      </a:r>
                    </a:p>
                  </a:txBody>
                  <a:tcPr marL="91440" marR="73152" marT="27432" marB="27432" anchor="ctr">
                    <a:solidFill>
                      <a:srgbClr val="18459E"/>
                    </a:solidFill>
                  </a:tcPr>
                </a:tc>
                <a:tc>
                  <a:txBody>
                    <a:bodyPr wrap="square"/>
                    <a:lstStyle/>
                    <a:p>
                      <a:pPr algn="ctr"/>
                      <a:r>
                        <a:rPr sz="1250" b="1">
                          <a:solidFill>
                            <a:srgbClr val="FFFFFF"/>
                          </a:solidFill>
                          <a:latin typeface="Arial"/>
                        </a:rPr>
                        <a:t>Items</a:t>
                      </a:r>
                    </a:p>
                  </a:txBody>
                  <a:tcPr marL="91440" marR="73152" marT="27432" marB="27432" anchor="ctr">
                    <a:solidFill>
                      <a:srgbClr val="18459E"/>
                    </a:solidFill>
                  </a:tcPr>
                </a:tc>
                <a:tc>
                  <a:txBody>
                    <a:bodyPr wrap="square"/>
                    <a:lstStyle/>
                    <a:p>
                      <a:pPr algn="l"/>
                      <a:r>
                        <a:rPr sz="1250" b="1">
                          <a:solidFill>
                            <a:srgbClr val="FFFFFF"/>
                          </a:solidFill>
                          <a:latin typeface="Arial"/>
                        </a:rPr>
                        <a:t>What it asks, in plain language</a:t>
                      </a:r>
                    </a:p>
                  </a:txBody>
                  <a:tcPr marL="91440" marR="73152" marT="27432" marB="27432" anchor="ctr">
                    <a:solidFill>
                      <a:srgbClr val="18459E"/>
                    </a:solidFill>
                  </a:tcPr>
                </a:tc>
              </a:tr>
              <a:tr h="457200">
                <a:tc>
                  <a:txBody>
                    <a:bodyPr wrap="square"/>
                    <a:lstStyle/>
                    <a:p>
                      <a:pPr algn="l"/>
                      <a:r>
                        <a:rPr sz="1250" b="1">
                          <a:solidFill>
                            <a:srgbClr val="18459E"/>
                          </a:solidFill>
                          <a:latin typeface="Arial"/>
                        </a:rPr>
                        <a:t>Perceived Usefulness</a:t>
                      </a:r>
                    </a:p>
                  </a:txBody>
                  <a:tcPr marL="91440" marR="73152" marT="27432" marB="27432" anchor="ctr">
                    <a:solidFill>
                      <a:srgbClr val="F7F9FD"/>
                    </a:solidFill>
                  </a:tcPr>
                </a:tc>
                <a:tc>
                  <a:txBody>
                    <a:bodyPr wrap="square"/>
                    <a:lstStyle/>
                    <a:p>
                      <a:pPr algn="ctr"/>
                      <a:r>
                        <a:rPr sz="1250" b="0">
                          <a:solidFill>
                            <a:srgbClr val="4A5568"/>
                          </a:solidFill>
                          <a:latin typeface="Arial"/>
                        </a:rPr>
                        <a:t>PU</a:t>
                      </a:r>
                    </a:p>
                  </a:txBody>
                  <a:tcPr marL="91440" marR="73152" marT="27432" marB="27432" anchor="ctr">
                    <a:solidFill>
                      <a:srgbClr val="F7F9FD"/>
                    </a:solidFill>
                  </a:tcPr>
                </a:tc>
                <a:tc>
                  <a:txBody>
                    <a:bodyPr wrap="square"/>
                    <a:lstStyle/>
                    <a:p>
                      <a:pPr algn="ctr"/>
                      <a:r>
                        <a:rPr sz="1250" b="0">
                          <a:solidFill>
                            <a:srgbClr val="4A5568"/>
                          </a:solidFill>
                          <a:latin typeface="Arial"/>
                        </a:rPr>
                        <a:t>4</a:t>
                      </a:r>
                    </a:p>
                  </a:txBody>
                  <a:tcPr marL="91440" marR="73152" marT="27432" marB="27432" anchor="ctr">
                    <a:solidFill>
                      <a:srgbClr val="F7F9FD"/>
                    </a:solidFill>
                  </a:tcPr>
                </a:tc>
                <a:tc>
                  <a:txBody>
                    <a:bodyPr wrap="square"/>
                    <a:lstStyle/>
                    <a:p>
                      <a:pPr algn="l"/>
                      <a:r>
                        <a:rPr sz="1250" b="0">
                          <a:solidFill>
                            <a:srgbClr val="4A5568"/>
                          </a:solidFill>
                          <a:latin typeface="Arial"/>
                        </a:rPr>
                        <a:t>Does AI actually help me do research better and faster?</a:t>
                      </a:r>
                    </a:p>
                  </a:txBody>
                  <a:tcPr marL="91440" marR="73152" marT="27432" marB="27432" anchor="ctr">
                    <a:solidFill>
                      <a:srgbClr val="F7F9FD"/>
                    </a:solidFill>
                  </a:tcPr>
                </a:tc>
              </a:tr>
              <a:tr h="457200">
                <a:tc>
                  <a:txBody>
                    <a:bodyPr wrap="square"/>
                    <a:lstStyle/>
                    <a:p>
                      <a:pPr algn="l"/>
                      <a:r>
                        <a:rPr sz="1250" b="1">
                          <a:solidFill>
                            <a:srgbClr val="18459E"/>
                          </a:solidFill>
                          <a:latin typeface="Arial"/>
                        </a:rPr>
                        <a:t>Perceived Ease of Use</a:t>
                      </a:r>
                    </a:p>
                  </a:txBody>
                  <a:tcPr marL="91440" marR="73152" marT="27432" marB="27432" anchor="ctr">
                    <a:solidFill>
                      <a:srgbClr val="FFFFFF"/>
                    </a:solidFill>
                  </a:tcPr>
                </a:tc>
                <a:tc>
                  <a:txBody>
                    <a:bodyPr wrap="square"/>
                    <a:lstStyle/>
                    <a:p>
                      <a:pPr algn="ctr"/>
                      <a:r>
                        <a:rPr sz="1250" b="0">
                          <a:solidFill>
                            <a:srgbClr val="4A5568"/>
                          </a:solidFill>
                          <a:latin typeface="Arial"/>
                        </a:rPr>
                        <a:t>PEOU</a:t>
                      </a:r>
                    </a:p>
                  </a:txBody>
                  <a:tcPr marL="91440" marR="73152" marT="27432" marB="27432" anchor="ctr">
                    <a:solidFill>
                      <a:srgbClr val="FFFFFF"/>
                    </a:solidFill>
                  </a:tcPr>
                </a:tc>
                <a:tc>
                  <a:txBody>
                    <a:bodyPr wrap="square"/>
                    <a:lstStyle/>
                    <a:p>
                      <a:pPr algn="ctr"/>
                      <a:r>
                        <a:rPr sz="1250" b="0">
                          <a:solidFill>
                            <a:srgbClr val="4A5568"/>
                          </a:solidFill>
                          <a:latin typeface="Arial"/>
                        </a:rPr>
                        <a:t>4</a:t>
                      </a:r>
                    </a:p>
                  </a:txBody>
                  <a:tcPr marL="91440" marR="73152" marT="27432" marB="27432" anchor="ctr">
                    <a:solidFill>
                      <a:srgbClr val="FFFFFF"/>
                    </a:solidFill>
                  </a:tcPr>
                </a:tc>
                <a:tc>
                  <a:txBody>
                    <a:bodyPr wrap="square"/>
                    <a:lstStyle/>
                    <a:p>
                      <a:pPr algn="l"/>
                      <a:r>
                        <a:rPr sz="1250" b="0">
                          <a:solidFill>
                            <a:srgbClr val="4A5568"/>
                          </a:solidFill>
                          <a:latin typeface="Arial"/>
                        </a:rPr>
                        <a:t>Is the tool simple and effortless to operate?</a:t>
                      </a:r>
                    </a:p>
                  </a:txBody>
                  <a:tcPr marL="91440" marR="73152" marT="27432" marB="27432" anchor="ctr">
                    <a:solidFill>
                      <a:srgbClr val="FFFFFF"/>
                    </a:solidFill>
                  </a:tcPr>
                </a:tc>
              </a:tr>
              <a:tr h="457200">
                <a:tc>
                  <a:txBody>
                    <a:bodyPr wrap="square"/>
                    <a:lstStyle/>
                    <a:p>
                      <a:pPr algn="l"/>
                      <a:r>
                        <a:rPr sz="1250" b="1">
                          <a:solidFill>
                            <a:srgbClr val="18459E"/>
                          </a:solidFill>
                          <a:latin typeface="Arial"/>
                        </a:rPr>
                        <a:t>Teacher's AI Integration</a:t>
                      </a:r>
                    </a:p>
                  </a:txBody>
                  <a:tcPr marL="91440" marR="73152" marT="27432" marB="27432" anchor="ctr">
                    <a:solidFill>
                      <a:srgbClr val="F7F9FD"/>
                    </a:solidFill>
                  </a:tcPr>
                </a:tc>
                <a:tc>
                  <a:txBody>
                    <a:bodyPr wrap="square"/>
                    <a:lstStyle/>
                    <a:p>
                      <a:pPr algn="ctr"/>
                      <a:r>
                        <a:rPr sz="1250" b="0">
                          <a:solidFill>
                            <a:srgbClr val="4A5568"/>
                          </a:solidFill>
                          <a:latin typeface="Arial"/>
                        </a:rPr>
                        <a:t>TPACK</a:t>
                      </a:r>
                    </a:p>
                  </a:txBody>
                  <a:tcPr marL="91440" marR="73152" marT="27432" marB="27432" anchor="ctr">
                    <a:solidFill>
                      <a:srgbClr val="F7F9FD"/>
                    </a:solidFill>
                  </a:tcPr>
                </a:tc>
                <a:tc>
                  <a:txBody>
                    <a:bodyPr wrap="square"/>
                    <a:lstStyle/>
                    <a:p>
                      <a:pPr algn="ctr"/>
                      <a:r>
                        <a:rPr sz="1250" b="0">
                          <a:solidFill>
                            <a:srgbClr val="4A5568"/>
                          </a:solidFill>
                          <a:latin typeface="Arial"/>
                        </a:rPr>
                        <a:t>5</a:t>
                      </a:r>
                    </a:p>
                  </a:txBody>
                  <a:tcPr marL="91440" marR="73152" marT="27432" marB="27432" anchor="ctr">
                    <a:solidFill>
                      <a:srgbClr val="F7F9FD"/>
                    </a:solidFill>
                  </a:tcPr>
                </a:tc>
                <a:tc>
                  <a:txBody>
                    <a:bodyPr wrap="square"/>
                    <a:lstStyle/>
                    <a:p>
                      <a:pPr algn="l"/>
                      <a:r>
                        <a:rPr sz="1250" b="0">
                          <a:solidFill>
                            <a:srgbClr val="4A5568"/>
                          </a:solidFill>
                          <a:latin typeface="Arial"/>
                        </a:rPr>
                        <a:t>Does my lecturer guide and model AI use in class?</a:t>
                      </a:r>
                    </a:p>
                  </a:txBody>
                  <a:tcPr marL="91440" marR="73152" marT="27432" marB="27432" anchor="ctr">
                    <a:solidFill>
                      <a:srgbClr val="F7F9FD"/>
                    </a:solidFill>
                  </a:tcPr>
                </a:tc>
              </a:tr>
              <a:tr h="457200">
                <a:tc>
                  <a:txBody>
                    <a:bodyPr wrap="square"/>
                    <a:lstStyle/>
                    <a:p>
                      <a:pPr algn="l"/>
                      <a:r>
                        <a:rPr sz="1250" b="1">
                          <a:solidFill>
                            <a:srgbClr val="18459E"/>
                          </a:solidFill>
                          <a:latin typeface="Arial"/>
                        </a:rPr>
                        <a:t>Self-Regulated Learning</a:t>
                      </a:r>
                    </a:p>
                  </a:txBody>
                  <a:tcPr marL="91440" marR="73152" marT="27432" marB="27432" anchor="ctr">
                    <a:solidFill>
                      <a:srgbClr val="FFFFFF"/>
                    </a:solidFill>
                  </a:tcPr>
                </a:tc>
                <a:tc>
                  <a:txBody>
                    <a:bodyPr wrap="square"/>
                    <a:lstStyle/>
                    <a:p>
                      <a:pPr algn="ctr"/>
                      <a:r>
                        <a:rPr sz="1250" b="0">
                          <a:solidFill>
                            <a:srgbClr val="4A5568"/>
                          </a:solidFill>
                          <a:latin typeface="Arial"/>
                        </a:rPr>
                        <a:t>SRL</a:t>
                      </a:r>
                    </a:p>
                  </a:txBody>
                  <a:tcPr marL="91440" marR="73152" marT="27432" marB="27432" anchor="ctr">
                    <a:solidFill>
                      <a:srgbClr val="FFFFFF"/>
                    </a:solidFill>
                  </a:tcPr>
                </a:tc>
                <a:tc>
                  <a:txBody>
                    <a:bodyPr wrap="square"/>
                    <a:lstStyle/>
                    <a:p>
                      <a:pPr algn="ctr"/>
                      <a:r>
                        <a:rPr sz="1250" b="0">
                          <a:solidFill>
                            <a:srgbClr val="4A5568"/>
                          </a:solidFill>
                          <a:latin typeface="Arial"/>
                        </a:rPr>
                        <a:t>4</a:t>
                      </a:r>
                    </a:p>
                  </a:txBody>
                  <a:tcPr marL="91440" marR="73152" marT="27432" marB="27432" anchor="ctr">
                    <a:solidFill>
                      <a:srgbClr val="FFFFFF"/>
                    </a:solidFill>
                  </a:tcPr>
                </a:tc>
                <a:tc>
                  <a:txBody>
                    <a:bodyPr wrap="square"/>
                    <a:lstStyle/>
                    <a:p>
                      <a:pPr algn="l"/>
                      <a:r>
                        <a:rPr sz="1250" b="0">
                          <a:solidFill>
                            <a:srgbClr val="4A5568"/>
                          </a:solidFill>
                          <a:latin typeface="Arial"/>
                        </a:rPr>
                        <a:t>Do I plan, monitor and evaluate my own work when using AI?</a:t>
                      </a:r>
                    </a:p>
                  </a:txBody>
                  <a:tcPr marL="91440" marR="73152" marT="27432" marB="27432" anchor="ctr">
                    <a:solidFill>
                      <a:srgbClr val="FFFFFF"/>
                    </a:solidFill>
                  </a:tcPr>
                </a:tc>
              </a:tr>
              <a:tr h="457200">
                <a:tc>
                  <a:txBody>
                    <a:bodyPr wrap="square"/>
                    <a:lstStyle/>
                    <a:p>
                      <a:pPr algn="l"/>
                      <a:r>
                        <a:rPr sz="1250" b="1">
                          <a:solidFill>
                            <a:srgbClr val="18459E"/>
                          </a:solidFill>
                          <a:latin typeface="Arial"/>
                        </a:rPr>
                        <a:t>AI Dependence</a:t>
                      </a:r>
                    </a:p>
                  </a:txBody>
                  <a:tcPr marL="91440" marR="73152" marT="27432" marB="27432" anchor="ctr">
                    <a:solidFill>
                      <a:srgbClr val="F7F9FD"/>
                    </a:solidFill>
                  </a:tcPr>
                </a:tc>
                <a:tc>
                  <a:txBody>
                    <a:bodyPr wrap="square"/>
                    <a:lstStyle/>
                    <a:p>
                      <a:pPr algn="ctr"/>
                      <a:r>
                        <a:rPr sz="1250" b="0">
                          <a:solidFill>
                            <a:srgbClr val="4A5568"/>
                          </a:solidFill>
                          <a:latin typeface="Arial"/>
                        </a:rPr>
                        <a:t>AD</a:t>
                      </a:r>
                    </a:p>
                  </a:txBody>
                  <a:tcPr marL="91440" marR="73152" marT="27432" marB="27432" anchor="ctr">
                    <a:solidFill>
                      <a:srgbClr val="F7F9FD"/>
                    </a:solidFill>
                  </a:tcPr>
                </a:tc>
                <a:tc>
                  <a:txBody>
                    <a:bodyPr wrap="square"/>
                    <a:lstStyle/>
                    <a:p>
                      <a:pPr algn="ctr"/>
                      <a:r>
                        <a:rPr sz="1250" b="0">
                          <a:solidFill>
                            <a:srgbClr val="4A5568"/>
                          </a:solidFill>
                          <a:latin typeface="Arial"/>
                        </a:rPr>
                        <a:t>3</a:t>
                      </a:r>
                    </a:p>
                  </a:txBody>
                  <a:tcPr marL="91440" marR="73152" marT="27432" marB="27432" anchor="ctr">
                    <a:solidFill>
                      <a:srgbClr val="F7F9FD"/>
                    </a:solidFill>
                  </a:tcPr>
                </a:tc>
                <a:tc>
                  <a:txBody>
                    <a:bodyPr wrap="square"/>
                    <a:lstStyle/>
                    <a:p>
                      <a:pPr algn="l"/>
                      <a:r>
                        <a:rPr sz="1250" b="0">
                          <a:solidFill>
                            <a:srgbClr val="4A5568"/>
                          </a:solidFill>
                          <a:latin typeface="Arial"/>
                        </a:rPr>
                        <a:t>Do I feel I can no longer work well without AI?</a:t>
                      </a:r>
                    </a:p>
                  </a:txBody>
                  <a:tcPr marL="91440" marR="73152" marT="27432" marB="27432" anchor="ctr">
                    <a:solidFill>
                      <a:srgbClr val="F7F9FD"/>
                    </a:solidFill>
                  </a:tcPr>
                </a:tc>
              </a:tr>
              <a:tr h="457200">
                <a:tc>
                  <a:txBody>
                    <a:bodyPr wrap="square"/>
                    <a:lstStyle/>
                    <a:p>
                      <a:pPr algn="l"/>
                      <a:r>
                        <a:rPr sz="1250" b="1">
                          <a:solidFill>
                            <a:srgbClr val="18459E"/>
                          </a:solidFill>
                          <a:latin typeface="Arial"/>
                        </a:rPr>
                        <a:t>Ethical Awareness</a:t>
                      </a:r>
                    </a:p>
                  </a:txBody>
                  <a:tcPr marL="91440" marR="73152" marT="27432" marB="27432" anchor="ctr">
                    <a:solidFill>
                      <a:srgbClr val="FFFFFF"/>
                    </a:solidFill>
                  </a:tcPr>
                </a:tc>
                <a:tc>
                  <a:txBody>
                    <a:bodyPr wrap="square"/>
                    <a:lstStyle/>
                    <a:p>
                      <a:pPr algn="ctr"/>
                      <a:r>
                        <a:rPr sz="1250" b="0">
                          <a:solidFill>
                            <a:srgbClr val="4A5568"/>
                          </a:solidFill>
                          <a:latin typeface="Arial"/>
                        </a:rPr>
                        <a:t>ETH</a:t>
                      </a:r>
                    </a:p>
                  </a:txBody>
                  <a:tcPr marL="91440" marR="73152" marT="27432" marB="27432" anchor="ctr">
                    <a:solidFill>
                      <a:srgbClr val="FFFFFF"/>
                    </a:solidFill>
                  </a:tcPr>
                </a:tc>
                <a:tc>
                  <a:txBody>
                    <a:bodyPr wrap="square"/>
                    <a:lstStyle/>
                    <a:p>
                      <a:pPr algn="ctr"/>
                      <a:r>
                        <a:rPr sz="1250" b="0">
                          <a:solidFill>
                            <a:srgbClr val="4A5568"/>
                          </a:solidFill>
                          <a:latin typeface="Arial"/>
                        </a:rPr>
                        <a:t>3</a:t>
                      </a:r>
                    </a:p>
                  </a:txBody>
                  <a:tcPr marL="91440" marR="73152" marT="27432" marB="27432" anchor="ctr">
                    <a:solidFill>
                      <a:srgbClr val="FFFFFF"/>
                    </a:solidFill>
                  </a:tcPr>
                </a:tc>
                <a:tc>
                  <a:txBody>
                    <a:bodyPr wrap="square"/>
                    <a:lstStyle/>
                    <a:p>
                      <a:pPr algn="l"/>
                      <a:r>
                        <a:rPr sz="1250" b="0">
                          <a:solidFill>
                            <a:srgbClr val="4A5568"/>
                          </a:solidFill>
                          <a:latin typeface="Arial"/>
                        </a:rPr>
                        <a:t>Do I understand plagiarism and academic-integrity risks?</a:t>
                      </a:r>
                    </a:p>
                  </a:txBody>
                  <a:tcPr marL="91440" marR="73152" marT="27432" marB="27432" anchor="ctr">
                    <a:solidFill>
                      <a:srgbClr val="FFFFFF"/>
                    </a:solidFill>
                  </a:tcPr>
                </a:tc>
              </a:tr>
              <a:tr h="457200">
                <a:tc>
                  <a:txBody>
                    <a:bodyPr wrap="square"/>
                    <a:lstStyle/>
                    <a:p>
                      <a:pPr algn="l"/>
                      <a:r>
                        <a:rPr sz="1250" b="1">
                          <a:solidFill>
                            <a:srgbClr val="18459E"/>
                          </a:solidFill>
                          <a:latin typeface="Arial"/>
                        </a:rPr>
                        <a:t>AI Usage Behaviour</a:t>
                      </a:r>
                    </a:p>
                  </a:txBody>
                  <a:tcPr marL="91440" marR="73152" marT="27432" marB="27432" anchor="ctr">
                    <a:solidFill>
                      <a:srgbClr val="F7F9FD"/>
                    </a:solidFill>
                  </a:tcPr>
                </a:tc>
                <a:tc>
                  <a:txBody>
                    <a:bodyPr wrap="square"/>
                    <a:lstStyle/>
                    <a:p>
                      <a:pPr algn="ctr"/>
                      <a:r>
                        <a:rPr sz="1250" b="0">
                          <a:solidFill>
                            <a:srgbClr val="4A5568"/>
                          </a:solidFill>
                          <a:latin typeface="Arial"/>
                        </a:rPr>
                        <a:t>AUB</a:t>
                      </a:r>
                    </a:p>
                  </a:txBody>
                  <a:tcPr marL="91440" marR="73152" marT="27432" marB="27432" anchor="ctr">
                    <a:solidFill>
                      <a:srgbClr val="F7F9FD"/>
                    </a:solidFill>
                  </a:tcPr>
                </a:tc>
                <a:tc>
                  <a:txBody>
                    <a:bodyPr wrap="square"/>
                    <a:lstStyle/>
                    <a:p>
                      <a:pPr algn="ctr"/>
                      <a:r>
                        <a:rPr sz="1250" b="0">
                          <a:solidFill>
                            <a:srgbClr val="4A5568"/>
                          </a:solidFill>
                          <a:latin typeface="Arial"/>
                        </a:rPr>
                        <a:t>4</a:t>
                      </a:r>
                    </a:p>
                  </a:txBody>
                  <a:tcPr marL="91440" marR="73152" marT="27432" marB="27432" anchor="ctr">
                    <a:solidFill>
                      <a:srgbClr val="F7F9FD"/>
                    </a:solidFill>
                  </a:tcPr>
                </a:tc>
                <a:tc>
                  <a:txBody>
                    <a:bodyPr wrap="square"/>
                    <a:lstStyle/>
                    <a:p>
                      <a:pPr algn="l"/>
                      <a:r>
                        <a:rPr sz="1250" b="0">
                          <a:solidFill>
                            <a:srgbClr val="4A5568"/>
                          </a:solidFill>
                          <a:latin typeface="Arial"/>
                        </a:rPr>
                        <a:t>What do I really do with AI in my research work?</a:t>
                      </a:r>
                    </a:p>
                  </a:txBody>
                  <a:tcPr marL="91440" marR="73152" marT="27432" marB="27432" anchor="ctr">
                    <a:solidFill>
                      <a:srgbClr val="F7F9FD"/>
                    </a:solidFill>
                  </a:tcPr>
                </a:tc>
              </a:tr>
            </a:tbl>
          </a:graphicData>
        </a:graphic>
      </p:graphicFrame>
      <p:sp>
        <p:nvSpPr>
          <p:cNvPr id="26" name="TextBox 25"/>
          <p:cNvSpPr txBox="1"/>
          <p:nvPr/>
        </p:nvSpPr>
        <p:spPr>
          <a:xfrm>
            <a:off x="566928" y="5806440"/>
            <a:ext cx="10972800" cy="365760"/>
          </a:xfrm>
          <a:prstGeom prst="rect">
            <a:avLst/>
          </a:prstGeom>
          <a:noFill/>
        </p:spPr>
        <p:txBody>
          <a:bodyPr wrap="square" lIns="0" rIns="0" tIns="0" bIns="0" anchor="t">
            <a:spAutoFit/>
          </a:bodyPr>
          <a:lstStyle/>
          <a:p>
            <a:pPr algn="l">
              <a:buNone/>
            </a:pPr>
            <a:r>
              <a:rPr sz="1150" b="0" i="1">
                <a:solidFill>
                  <a:srgbClr val="8C96A3"/>
                </a:solidFill>
                <a:latin typeface="Arial"/>
              </a:rPr>
              <a:t>Section 1 of the survey collected demographics: gender, year of study, prior AI experience, frequency of use, tool used, and purposes (multiple-response).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METHODOLOGY · 3 OF 3</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Three Steps of Analysis — In Plain English</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7 / 15</a:t>
            </a:r>
          </a:p>
        </p:txBody>
      </p:sp>
      <p:sp>
        <p:nvSpPr>
          <p:cNvPr id="24" name="Rounded Rectangle 23"/>
          <p:cNvSpPr/>
          <p:nvPr/>
        </p:nvSpPr>
        <p:spPr>
          <a:xfrm>
            <a:off x="566928" y="1554480"/>
            <a:ext cx="3456432" cy="3246120"/>
          </a:xfrm>
          <a:prstGeom prst="roundRect">
            <a:avLst>
              <a:gd name="adj" fmla="val 2816"/>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5" name="Oval 24"/>
          <p:cNvSpPr/>
          <p:nvPr/>
        </p:nvSpPr>
        <p:spPr>
          <a:xfrm>
            <a:off x="841247" y="1755648"/>
            <a:ext cx="420624" cy="420624"/>
          </a:xfrm>
          <a:prstGeom prst="ellipse">
            <a:avLst/>
          </a:prstGeom>
          <a:solidFill>
            <a:srgbClr val="18459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a:solidFill>
                  <a:srgbClr val="FFFFFF"/>
                </a:solidFill>
                <a:latin typeface="Arial"/>
              </a:rPr>
              <a:t>1</a:t>
            </a:r>
          </a:p>
        </p:txBody>
      </p:sp>
      <p:sp>
        <p:nvSpPr>
          <p:cNvPr id="26" name="TextBox 25"/>
          <p:cNvSpPr txBox="1"/>
          <p:nvPr/>
        </p:nvSpPr>
        <p:spPr>
          <a:xfrm>
            <a:off x="841247" y="2304288"/>
            <a:ext cx="2926080" cy="603504"/>
          </a:xfrm>
          <a:prstGeom prst="rect">
            <a:avLst/>
          </a:prstGeom>
          <a:noFill/>
        </p:spPr>
        <p:txBody>
          <a:bodyPr wrap="square" lIns="0" rIns="0" tIns="0" bIns="0" anchor="t">
            <a:spAutoFit/>
          </a:bodyPr>
          <a:lstStyle/>
          <a:p>
            <a:pPr algn="l">
              <a:lnSpc>
                <a:spcPts val="2300"/>
              </a:lnSpc>
              <a:buNone/>
            </a:pPr>
            <a:r>
              <a:rPr sz="1800" b="1" i="0">
                <a:solidFill>
                  <a:srgbClr val="18459E"/>
                </a:solidFill>
                <a:latin typeface="Arial"/>
              </a:rPr>
              <a:t>Descriptive statistics</a:t>
            </a:r>
          </a:p>
        </p:txBody>
      </p:sp>
      <p:sp>
        <p:nvSpPr>
          <p:cNvPr id="27" name="TextBox 26"/>
          <p:cNvSpPr txBox="1"/>
          <p:nvPr/>
        </p:nvSpPr>
        <p:spPr>
          <a:xfrm>
            <a:off x="841247" y="2944368"/>
            <a:ext cx="2971800" cy="566928"/>
          </a:xfrm>
          <a:prstGeom prst="rect">
            <a:avLst/>
          </a:prstGeom>
          <a:noFill/>
        </p:spPr>
        <p:txBody>
          <a:bodyPr wrap="square" lIns="0" rIns="0" tIns="0" bIns="0" anchor="t">
            <a:spAutoFit/>
          </a:bodyPr>
          <a:lstStyle/>
          <a:p>
            <a:pPr algn="l">
              <a:lnSpc>
                <a:spcPts val="1900"/>
              </a:lnSpc>
              <a:buNone/>
            </a:pPr>
            <a:r>
              <a:rPr sz="1400" b="1" i="1">
                <a:solidFill>
                  <a:srgbClr val="18459E"/>
                </a:solidFill>
                <a:latin typeface="Arial"/>
              </a:rPr>
              <a:t>“What did students say?”</a:t>
            </a:r>
          </a:p>
        </p:txBody>
      </p:sp>
      <p:sp>
        <p:nvSpPr>
          <p:cNvPr id="28" name="TextBox 27"/>
          <p:cNvSpPr txBox="1"/>
          <p:nvPr/>
        </p:nvSpPr>
        <p:spPr>
          <a:xfrm>
            <a:off x="841247" y="3584448"/>
            <a:ext cx="2944368" cy="114300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Averages and percentages that summarise the responses. A mean of 4.2 out of 5 simply means students broadly agreed.</a:t>
            </a:r>
          </a:p>
        </p:txBody>
      </p:sp>
      <p:sp>
        <p:nvSpPr>
          <p:cNvPr id="29" name="Rounded Rectangle 28"/>
          <p:cNvSpPr/>
          <p:nvPr/>
        </p:nvSpPr>
        <p:spPr>
          <a:xfrm>
            <a:off x="4270248" y="1554480"/>
            <a:ext cx="3456432" cy="3246120"/>
          </a:xfrm>
          <a:prstGeom prst="roundRect">
            <a:avLst>
              <a:gd name="adj" fmla="val 2816"/>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0" name="Oval 29"/>
          <p:cNvSpPr/>
          <p:nvPr/>
        </p:nvSpPr>
        <p:spPr>
          <a:xfrm>
            <a:off x="4544568" y="1755648"/>
            <a:ext cx="420624" cy="420624"/>
          </a:xfrm>
          <a:prstGeom prst="ellipse">
            <a:avLst/>
          </a:prstGeom>
          <a:solidFill>
            <a:srgbClr val="EF682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a:solidFill>
                  <a:srgbClr val="FFFFFF"/>
                </a:solidFill>
                <a:latin typeface="Arial"/>
              </a:rPr>
              <a:t>2</a:t>
            </a:r>
          </a:p>
        </p:txBody>
      </p:sp>
      <p:sp>
        <p:nvSpPr>
          <p:cNvPr id="31" name="TextBox 30"/>
          <p:cNvSpPr txBox="1"/>
          <p:nvPr/>
        </p:nvSpPr>
        <p:spPr>
          <a:xfrm>
            <a:off x="4544568" y="2304288"/>
            <a:ext cx="2926080" cy="603504"/>
          </a:xfrm>
          <a:prstGeom prst="rect">
            <a:avLst/>
          </a:prstGeom>
          <a:noFill/>
        </p:spPr>
        <p:txBody>
          <a:bodyPr wrap="square" lIns="0" rIns="0" tIns="0" bIns="0" anchor="t">
            <a:spAutoFit/>
          </a:bodyPr>
          <a:lstStyle/>
          <a:p>
            <a:pPr algn="l">
              <a:lnSpc>
                <a:spcPts val="2300"/>
              </a:lnSpc>
              <a:buNone/>
            </a:pPr>
            <a:r>
              <a:rPr sz="1800" b="1" i="0">
                <a:solidFill>
                  <a:srgbClr val="18459E"/>
                </a:solidFill>
                <a:latin typeface="Arial"/>
              </a:rPr>
              <a:t>Reliability — Cronbach's α</a:t>
            </a:r>
          </a:p>
        </p:txBody>
      </p:sp>
      <p:sp>
        <p:nvSpPr>
          <p:cNvPr id="32" name="TextBox 31"/>
          <p:cNvSpPr txBox="1"/>
          <p:nvPr/>
        </p:nvSpPr>
        <p:spPr>
          <a:xfrm>
            <a:off x="4544568" y="2944368"/>
            <a:ext cx="2971800" cy="566928"/>
          </a:xfrm>
          <a:prstGeom prst="rect">
            <a:avLst/>
          </a:prstGeom>
          <a:noFill/>
        </p:spPr>
        <p:txBody>
          <a:bodyPr wrap="square" lIns="0" rIns="0" tIns="0" bIns="0" anchor="t">
            <a:spAutoFit/>
          </a:bodyPr>
          <a:lstStyle/>
          <a:p>
            <a:pPr algn="l">
              <a:lnSpc>
                <a:spcPts val="1900"/>
              </a:lnSpc>
              <a:buNone/>
            </a:pPr>
            <a:r>
              <a:rPr sz="1400" b="1" i="1">
                <a:solidFill>
                  <a:srgbClr val="EF6822"/>
                </a:solidFill>
                <a:latin typeface="Arial"/>
              </a:rPr>
              <a:t>“Can we trust the questions?”</a:t>
            </a:r>
          </a:p>
        </p:txBody>
      </p:sp>
      <p:sp>
        <p:nvSpPr>
          <p:cNvPr id="33" name="TextBox 32"/>
          <p:cNvSpPr txBox="1"/>
          <p:nvPr/>
        </p:nvSpPr>
        <p:spPr>
          <a:xfrm>
            <a:off x="4544568" y="3584448"/>
            <a:ext cx="2944368" cy="114300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Checks whether items meant to measure one idea behave consistently, like a ruler that gives the same answer twice. 0–1 scale: &gt;.70 acceptable, &gt;.80 good, &gt;.90 excellent.</a:t>
            </a:r>
          </a:p>
        </p:txBody>
      </p:sp>
      <p:sp>
        <p:nvSpPr>
          <p:cNvPr id="34" name="Rounded Rectangle 33"/>
          <p:cNvSpPr/>
          <p:nvPr/>
        </p:nvSpPr>
        <p:spPr>
          <a:xfrm>
            <a:off x="7973567" y="1554480"/>
            <a:ext cx="3456432" cy="3246120"/>
          </a:xfrm>
          <a:prstGeom prst="roundRect">
            <a:avLst>
              <a:gd name="adj" fmla="val 2816"/>
            </a:avLst>
          </a:prstGeom>
          <a:solidFill>
            <a:srgbClr val="F7F9FD"/>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5" name="Oval 34"/>
          <p:cNvSpPr/>
          <p:nvPr/>
        </p:nvSpPr>
        <p:spPr>
          <a:xfrm>
            <a:off x="8247888" y="1755648"/>
            <a:ext cx="420624" cy="420624"/>
          </a:xfrm>
          <a:prstGeom prst="ellipse">
            <a:avLst/>
          </a:prstGeom>
          <a:solidFill>
            <a:srgbClr val="18459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a:solidFill>
                  <a:srgbClr val="FFFFFF"/>
                </a:solidFill>
                <a:latin typeface="Arial"/>
              </a:rPr>
              <a:t>3</a:t>
            </a:r>
          </a:p>
        </p:txBody>
      </p:sp>
      <p:sp>
        <p:nvSpPr>
          <p:cNvPr id="36" name="TextBox 35"/>
          <p:cNvSpPr txBox="1"/>
          <p:nvPr/>
        </p:nvSpPr>
        <p:spPr>
          <a:xfrm>
            <a:off x="8247888" y="2304288"/>
            <a:ext cx="2926080" cy="603504"/>
          </a:xfrm>
          <a:prstGeom prst="rect">
            <a:avLst/>
          </a:prstGeom>
          <a:noFill/>
        </p:spPr>
        <p:txBody>
          <a:bodyPr wrap="square" lIns="0" rIns="0" tIns="0" bIns="0" anchor="t">
            <a:spAutoFit/>
          </a:bodyPr>
          <a:lstStyle/>
          <a:p>
            <a:pPr algn="l">
              <a:lnSpc>
                <a:spcPts val="2300"/>
              </a:lnSpc>
              <a:buNone/>
            </a:pPr>
            <a:r>
              <a:rPr sz="1800" b="1" i="0">
                <a:solidFill>
                  <a:srgbClr val="18459E"/>
                </a:solidFill>
                <a:latin typeface="Arial"/>
              </a:rPr>
              <a:t>Exploratory Factor Analysis</a:t>
            </a:r>
          </a:p>
        </p:txBody>
      </p:sp>
      <p:sp>
        <p:nvSpPr>
          <p:cNvPr id="37" name="TextBox 36"/>
          <p:cNvSpPr txBox="1"/>
          <p:nvPr/>
        </p:nvSpPr>
        <p:spPr>
          <a:xfrm>
            <a:off x="8247888" y="2944368"/>
            <a:ext cx="2971800" cy="566928"/>
          </a:xfrm>
          <a:prstGeom prst="rect">
            <a:avLst/>
          </a:prstGeom>
          <a:noFill/>
        </p:spPr>
        <p:txBody>
          <a:bodyPr wrap="square" lIns="0" rIns="0" tIns="0" bIns="0" anchor="t">
            <a:spAutoFit/>
          </a:bodyPr>
          <a:lstStyle/>
          <a:p>
            <a:pPr algn="l">
              <a:lnSpc>
                <a:spcPts val="1900"/>
              </a:lnSpc>
              <a:buNone/>
            </a:pPr>
            <a:r>
              <a:rPr sz="1400" b="1" i="1">
                <a:solidFill>
                  <a:srgbClr val="18459E"/>
                </a:solidFill>
                <a:latin typeface="Arial"/>
              </a:rPr>
              <a:t>“How many ideas are really there?”</a:t>
            </a:r>
          </a:p>
        </p:txBody>
      </p:sp>
      <p:sp>
        <p:nvSpPr>
          <p:cNvPr id="38" name="TextBox 37"/>
          <p:cNvSpPr txBox="1"/>
          <p:nvPr/>
        </p:nvSpPr>
        <p:spPr>
          <a:xfrm>
            <a:off x="8247888" y="3584448"/>
            <a:ext cx="2944368" cy="1143000"/>
          </a:xfrm>
          <a:prstGeom prst="rect">
            <a:avLst/>
          </a:prstGeom>
          <a:noFill/>
        </p:spPr>
        <p:txBody>
          <a:bodyPr wrap="square" lIns="0" rIns="0" tIns="0" bIns="0" anchor="t">
            <a:spAutoFit/>
          </a:bodyPr>
          <a:lstStyle/>
          <a:p>
            <a:pPr algn="l">
              <a:lnSpc>
                <a:spcPts val="1600"/>
              </a:lnSpc>
              <a:buNone/>
            </a:pPr>
            <a:r>
              <a:rPr sz="1200" b="0" i="0">
                <a:solidFill>
                  <a:srgbClr val="4A5568"/>
                </a:solidFill>
                <a:latin typeface="Arial"/>
              </a:rPr>
              <a:t>27 puzzle pieces on a table — EFA finds which pieces naturally belong to the same picture, and how many pictures exist. We designed 7. The data decides.</a:t>
            </a:r>
          </a:p>
        </p:txBody>
      </p:sp>
      <p:sp>
        <p:nvSpPr>
          <p:cNvPr id="39" name="TextBox 38"/>
          <p:cNvSpPr txBox="1"/>
          <p:nvPr/>
        </p:nvSpPr>
        <p:spPr>
          <a:xfrm>
            <a:off x="566928" y="4983480"/>
            <a:ext cx="10972800" cy="292608"/>
          </a:xfrm>
          <a:prstGeom prst="rect">
            <a:avLst/>
          </a:prstGeom>
          <a:noFill/>
        </p:spPr>
        <p:txBody>
          <a:bodyPr wrap="square" lIns="0" rIns="0" tIns="0" bIns="0" anchor="t">
            <a:spAutoFit/>
          </a:bodyPr>
          <a:lstStyle/>
          <a:p>
            <a:pPr algn="l">
              <a:buNone/>
            </a:pPr>
            <a:r>
              <a:rPr sz="1250" b="0" i="1">
                <a:solidFill>
                  <a:srgbClr val="EF6822"/>
                </a:solidFill>
                <a:latin typeface="Arial"/>
              </a:rPr>
              <a:t>Each step answers one research question: Step 1 → RQ1  ·  Steps 2 and 3 → RQ2.</a:t>
            </a:r>
          </a:p>
        </p:txBody>
      </p:sp>
      <p:sp>
        <p:nvSpPr>
          <p:cNvPr id="40" name="Rounded Rectangle 39"/>
          <p:cNvSpPr/>
          <p:nvPr/>
        </p:nvSpPr>
        <p:spPr>
          <a:xfrm>
            <a:off x="566928" y="5394960"/>
            <a:ext cx="11055096" cy="621792"/>
          </a:xfrm>
          <a:prstGeom prst="roundRect">
            <a:avLst>
              <a:gd name="adj" fmla="val 14705"/>
            </a:avLst>
          </a:prstGeom>
          <a:solidFill>
            <a:srgbClr val="18459E"/>
          </a:solidFill>
          <a:ln w="12700">
            <a:solidFill>
              <a:srgbClr val="1845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41" name="TextBox 40"/>
          <p:cNvSpPr txBox="1"/>
          <p:nvPr/>
        </p:nvSpPr>
        <p:spPr>
          <a:xfrm>
            <a:off x="859536" y="5394960"/>
            <a:ext cx="10424160" cy="621792"/>
          </a:xfrm>
          <a:prstGeom prst="rect">
            <a:avLst/>
          </a:prstGeom>
          <a:noFill/>
        </p:spPr>
        <p:txBody>
          <a:bodyPr wrap="square" lIns="0" rIns="0" tIns="0" bIns="0" anchor="ctr">
            <a:spAutoFit/>
          </a:bodyPr>
          <a:lstStyle/>
          <a:p>
            <a:pPr algn="l">
              <a:buNone/>
            </a:pPr>
            <a:r>
              <a:rPr sz="1350" b="1" i="0">
                <a:solidFill>
                  <a:srgbClr val="C3D3EE"/>
                </a:solidFill>
                <a:latin typeface="Arial"/>
              </a:rPr>
              <a:t>In one sentence: what did they say · can we trust the questions · how many ideas are really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RESULTS · 1 OF 6</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Who Took Part (N = 188)</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8 / 15</a:t>
            </a:r>
          </a:p>
        </p:txBody>
      </p:sp>
      <p:graphicFrame>
        <p:nvGraphicFramePr>
          <p:cNvPr id="24" name="Table 23"/>
          <p:cNvGraphicFramePr>
            <a:graphicFrameLocks noGrp="1"/>
          </p:cNvGraphicFramePr>
          <p:nvPr/>
        </p:nvGraphicFramePr>
        <p:xfrm>
          <a:off x="566928" y="1536192"/>
          <a:ext cx="6035040" cy="4059936"/>
        </p:xfrm>
        <a:graphic>
          <a:graphicData uri="http://schemas.openxmlformats.org/drawingml/2006/table">
            <a:tbl>
              <a:tblPr>
                <a:tableStyleId>{5C22544A-7EE6-4342-B048-85BDC9FD1C3A}</a:tableStyleId>
              </a:tblPr>
              <a:tblGrid>
                <a:gridCol w="1783080"/>
                <a:gridCol w="2011680"/>
                <a:gridCol w="960120"/>
                <a:gridCol w="1280160"/>
              </a:tblGrid>
              <a:tr h="402336">
                <a:tc>
                  <a:txBody>
                    <a:bodyPr wrap="square"/>
                    <a:lstStyle/>
                    <a:p>
                      <a:pPr algn="l"/>
                      <a:r>
                        <a:rPr sz="1200" b="1">
                          <a:solidFill>
                            <a:srgbClr val="FFFFFF"/>
                          </a:solidFill>
                          <a:latin typeface="Arial"/>
                        </a:rPr>
                        <a:t>Variable</a:t>
                      </a:r>
                    </a:p>
                  </a:txBody>
                  <a:tcPr marL="91440" marR="73152" marT="27432" marB="27432" anchor="ctr">
                    <a:solidFill>
                      <a:srgbClr val="18459E"/>
                    </a:solidFill>
                  </a:tcPr>
                </a:tc>
                <a:tc>
                  <a:txBody>
                    <a:bodyPr wrap="square"/>
                    <a:lstStyle/>
                    <a:p>
                      <a:pPr algn="l"/>
                      <a:r>
                        <a:rPr sz="1200" b="1">
                          <a:solidFill>
                            <a:srgbClr val="FFFFFF"/>
                          </a:solidFill>
                          <a:latin typeface="Arial"/>
                        </a:rPr>
                        <a:t>Category</a:t>
                      </a:r>
                    </a:p>
                  </a:txBody>
                  <a:tcPr marL="91440" marR="73152" marT="27432" marB="27432" anchor="ctr">
                    <a:solidFill>
                      <a:srgbClr val="18459E"/>
                    </a:solidFill>
                  </a:tcPr>
                </a:tc>
                <a:tc>
                  <a:txBody>
                    <a:bodyPr wrap="square"/>
                    <a:lstStyle/>
                    <a:p>
                      <a:pPr algn="ctr"/>
                      <a:r>
                        <a:rPr sz="1200" b="1">
                          <a:solidFill>
                            <a:srgbClr val="FFFFFF"/>
                          </a:solidFill>
                          <a:latin typeface="Arial"/>
                        </a:rPr>
                        <a:t>n</a:t>
                      </a:r>
                    </a:p>
                  </a:txBody>
                  <a:tcPr marL="91440" marR="73152" marT="27432" marB="27432" anchor="ctr">
                    <a:solidFill>
                      <a:srgbClr val="18459E"/>
                    </a:solidFill>
                  </a:tcPr>
                </a:tc>
                <a:tc>
                  <a:txBody>
                    <a:bodyPr wrap="square"/>
                    <a:lstStyle/>
                    <a:p>
                      <a:pPr algn="ctr"/>
                      <a:r>
                        <a:rPr sz="1200" b="1">
                          <a:solidFill>
                            <a:srgbClr val="FFFFFF"/>
                          </a:solidFill>
                          <a:latin typeface="Arial"/>
                        </a:rPr>
                        <a:t>%</a:t>
                      </a:r>
                    </a:p>
                  </a:txBody>
                  <a:tcPr marL="91440" marR="73152" marT="27432" marB="27432" anchor="ctr">
                    <a:solidFill>
                      <a:srgbClr val="18459E"/>
                    </a:solidFill>
                  </a:tcPr>
                </a:tc>
              </a:tr>
              <a:tr h="365760">
                <a:tc>
                  <a:txBody>
                    <a:bodyPr wrap="square"/>
                    <a:lstStyle/>
                    <a:p>
                      <a:pPr algn="l"/>
                      <a:r>
                        <a:rPr sz="1200" b="1">
                          <a:solidFill>
                            <a:srgbClr val="18459E"/>
                          </a:solidFill>
                          <a:latin typeface="Arial"/>
                        </a:rPr>
                        <a:t>Gender</a:t>
                      </a:r>
                    </a:p>
                  </a:txBody>
                  <a:tcPr marL="91440" marR="73152" marT="27432" marB="27432" anchor="ctr">
                    <a:solidFill>
                      <a:srgbClr val="F7F9FD"/>
                    </a:solidFill>
                  </a:tcPr>
                </a:tc>
                <a:tc>
                  <a:txBody>
                    <a:bodyPr wrap="square"/>
                    <a:lstStyle/>
                    <a:p>
                      <a:pPr algn="l"/>
                      <a:r>
                        <a:rPr sz="1200" b="0">
                          <a:solidFill>
                            <a:srgbClr val="4A5568"/>
                          </a:solidFill>
                          <a:latin typeface="Arial"/>
                        </a:rPr>
                        <a:t>Female</a:t>
                      </a:r>
                    </a:p>
                  </a:txBody>
                  <a:tcPr marL="91440" marR="73152" marT="27432" marB="27432" anchor="ctr">
                    <a:solidFill>
                      <a:srgbClr val="F7F9FD"/>
                    </a:solidFill>
                  </a:tcPr>
                </a:tc>
                <a:tc>
                  <a:txBody>
                    <a:bodyPr wrap="square"/>
                    <a:lstStyle/>
                    <a:p>
                      <a:pPr algn="ctr"/>
                      <a:r>
                        <a:rPr sz="1200" b="0">
                          <a:solidFill>
                            <a:srgbClr val="4A5568"/>
                          </a:solidFill>
                          <a:latin typeface="Arial"/>
                        </a:rPr>
                        <a:t>140</a:t>
                      </a:r>
                    </a:p>
                  </a:txBody>
                  <a:tcPr marL="91440" marR="73152" marT="27432" marB="27432" anchor="ctr">
                    <a:solidFill>
                      <a:srgbClr val="F7F9FD"/>
                    </a:solidFill>
                  </a:tcPr>
                </a:tc>
                <a:tc>
                  <a:txBody>
                    <a:bodyPr wrap="square"/>
                    <a:lstStyle/>
                    <a:p>
                      <a:pPr algn="ctr"/>
                      <a:r>
                        <a:rPr sz="1200" b="0">
                          <a:solidFill>
                            <a:srgbClr val="4A5568"/>
                          </a:solidFill>
                          <a:latin typeface="Arial"/>
                        </a:rPr>
                        <a:t>74.5</a:t>
                      </a:r>
                    </a:p>
                  </a:txBody>
                  <a:tcPr marL="91440" marR="73152" marT="27432" marB="27432" anchor="ctr">
                    <a:solidFill>
                      <a:srgbClr val="F7F9FD"/>
                    </a:solidFill>
                  </a:tcPr>
                </a:tc>
              </a:tr>
              <a:tr h="365760">
                <a:tc>
                  <a:txBody>
                    <a:bodyPr wrap="square"/>
                    <a:lstStyle/>
                    <a:p>
                      <a:pPr algn="l"/>
                      <a:r>
                        <a:rPr sz="1200" b="1">
                          <a:solidFill>
                            <a:srgbClr val="18459E"/>
                          </a:solidFill>
                          <a:latin typeface="Arial"/>
                        </a:rPr>
                        <a:t/>
                      </a:r>
                    </a:p>
                  </a:txBody>
                  <a:tcPr marL="91440" marR="73152" marT="27432" marB="27432" anchor="ctr">
                    <a:solidFill>
                      <a:srgbClr val="FFFFFF"/>
                    </a:solidFill>
                  </a:tcPr>
                </a:tc>
                <a:tc>
                  <a:txBody>
                    <a:bodyPr wrap="square"/>
                    <a:lstStyle/>
                    <a:p>
                      <a:pPr algn="l"/>
                      <a:r>
                        <a:rPr sz="1200" b="0">
                          <a:solidFill>
                            <a:srgbClr val="4A5568"/>
                          </a:solidFill>
                          <a:latin typeface="Arial"/>
                        </a:rPr>
                        <a:t>Male</a:t>
                      </a:r>
                    </a:p>
                  </a:txBody>
                  <a:tcPr marL="91440" marR="73152" marT="27432" marB="27432" anchor="ctr">
                    <a:solidFill>
                      <a:srgbClr val="FFFFFF"/>
                    </a:solidFill>
                  </a:tcPr>
                </a:tc>
                <a:tc>
                  <a:txBody>
                    <a:bodyPr wrap="square"/>
                    <a:lstStyle/>
                    <a:p>
                      <a:pPr algn="ctr"/>
                      <a:r>
                        <a:rPr sz="1200" b="0">
                          <a:solidFill>
                            <a:srgbClr val="4A5568"/>
                          </a:solidFill>
                          <a:latin typeface="Arial"/>
                        </a:rPr>
                        <a:t>48</a:t>
                      </a:r>
                    </a:p>
                  </a:txBody>
                  <a:tcPr marL="91440" marR="73152" marT="27432" marB="27432" anchor="ctr">
                    <a:solidFill>
                      <a:srgbClr val="FFFFFF"/>
                    </a:solidFill>
                  </a:tcPr>
                </a:tc>
                <a:tc>
                  <a:txBody>
                    <a:bodyPr wrap="square"/>
                    <a:lstStyle/>
                    <a:p>
                      <a:pPr algn="ctr"/>
                      <a:r>
                        <a:rPr sz="1200" b="0">
                          <a:solidFill>
                            <a:srgbClr val="4A5568"/>
                          </a:solidFill>
                          <a:latin typeface="Arial"/>
                        </a:rPr>
                        <a:t>25.5</a:t>
                      </a:r>
                    </a:p>
                  </a:txBody>
                  <a:tcPr marL="91440" marR="73152" marT="27432" marB="27432" anchor="ctr">
                    <a:solidFill>
                      <a:srgbClr val="FFFFFF"/>
                    </a:solidFill>
                  </a:tcPr>
                </a:tc>
              </a:tr>
              <a:tr h="365760">
                <a:tc>
                  <a:txBody>
                    <a:bodyPr wrap="square"/>
                    <a:lstStyle/>
                    <a:p>
                      <a:pPr algn="l"/>
                      <a:r>
                        <a:rPr sz="1200" b="1">
                          <a:solidFill>
                            <a:srgbClr val="18459E"/>
                          </a:solidFill>
                          <a:latin typeface="Arial"/>
                        </a:rPr>
                        <a:t>Year of study</a:t>
                      </a:r>
                    </a:p>
                  </a:txBody>
                  <a:tcPr marL="91440" marR="73152" marT="27432" marB="27432" anchor="ctr">
                    <a:solidFill>
                      <a:srgbClr val="F7F9FD"/>
                    </a:solidFill>
                  </a:tcPr>
                </a:tc>
                <a:tc>
                  <a:txBody>
                    <a:bodyPr wrap="square"/>
                    <a:lstStyle/>
                    <a:p>
                      <a:pPr algn="l"/>
                      <a:r>
                        <a:rPr sz="1200" b="0">
                          <a:solidFill>
                            <a:srgbClr val="4A5568"/>
                          </a:solidFill>
                          <a:latin typeface="Arial"/>
                        </a:rPr>
                        <a:t>Third year</a:t>
                      </a:r>
                    </a:p>
                  </a:txBody>
                  <a:tcPr marL="91440" marR="73152" marT="27432" marB="27432" anchor="ctr">
                    <a:solidFill>
                      <a:srgbClr val="F7F9FD"/>
                    </a:solidFill>
                  </a:tcPr>
                </a:tc>
                <a:tc>
                  <a:txBody>
                    <a:bodyPr wrap="square"/>
                    <a:lstStyle/>
                    <a:p>
                      <a:pPr algn="ctr"/>
                      <a:r>
                        <a:rPr sz="1200" b="0">
                          <a:solidFill>
                            <a:srgbClr val="4A5568"/>
                          </a:solidFill>
                          <a:latin typeface="Arial"/>
                        </a:rPr>
                        <a:t>158</a:t>
                      </a:r>
                    </a:p>
                  </a:txBody>
                  <a:tcPr marL="91440" marR="73152" marT="27432" marB="27432" anchor="ctr">
                    <a:solidFill>
                      <a:srgbClr val="F7F9FD"/>
                    </a:solidFill>
                  </a:tcPr>
                </a:tc>
                <a:tc>
                  <a:txBody>
                    <a:bodyPr wrap="square"/>
                    <a:lstStyle/>
                    <a:p>
                      <a:pPr algn="ctr"/>
                      <a:r>
                        <a:rPr sz="1200" b="0">
                          <a:solidFill>
                            <a:srgbClr val="4A5568"/>
                          </a:solidFill>
                          <a:latin typeface="Arial"/>
                        </a:rPr>
                        <a:t>84.0</a:t>
                      </a:r>
                    </a:p>
                  </a:txBody>
                  <a:tcPr marL="91440" marR="73152" marT="27432" marB="27432" anchor="ctr">
                    <a:solidFill>
                      <a:srgbClr val="F7F9FD"/>
                    </a:solidFill>
                  </a:tcPr>
                </a:tc>
              </a:tr>
              <a:tr h="365760">
                <a:tc>
                  <a:txBody>
                    <a:bodyPr wrap="square"/>
                    <a:lstStyle/>
                    <a:p>
                      <a:pPr algn="l"/>
                      <a:r>
                        <a:rPr sz="1200" b="1">
                          <a:solidFill>
                            <a:srgbClr val="18459E"/>
                          </a:solidFill>
                          <a:latin typeface="Arial"/>
                        </a:rPr>
                        <a:t/>
                      </a:r>
                    </a:p>
                  </a:txBody>
                  <a:tcPr marL="91440" marR="73152" marT="27432" marB="27432" anchor="ctr">
                    <a:solidFill>
                      <a:srgbClr val="FFFFFF"/>
                    </a:solidFill>
                  </a:tcPr>
                </a:tc>
                <a:tc>
                  <a:txBody>
                    <a:bodyPr wrap="square"/>
                    <a:lstStyle/>
                    <a:p>
                      <a:pPr algn="l"/>
                      <a:r>
                        <a:rPr sz="1200" b="0">
                          <a:solidFill>
                            <a:srgbClr val="4A5568"/>
                          </a:solidFill>
                          <a:latin typeface="Arial"/>
                        </a:rPr>
                        <a:t>Fourth year</a:t>
                      </a:r>
                    </a:p>
                  </a:txBody>
                  <a:tcPr marL="91440" marR="73152" marT="27432" marB="27432" anchor="ctr">
                    <a:solidFill>
                      <a:srgbClr val="FFFFFF"/>
                    </a:solidFill>
                  </a:tcPr>
                </a:tc>
                <a:tc>
                  <a:txBody>
                    <a:bodyPr wrap="square"/>
                    <a:lstStyle/>
                    <a:p>
                      <a:pPr algn="ctr"/>
                      <a:r>
                        <a:rPr sz="1200" b="0">
                          <a:solidFill>
                            <a:srgbClr val="4A5568"/>
                          </a:solidFill>
                          <a:latin typeface="Arial"/>
                        </a:rPr>
                        <a:t>30</a:t>
                      </a:r>
                    </a:p>
                  </a:txBody>
                  <a:tcPr marL="91440" marR="73152" marT="27432" marB="27432" anchor="ctr">
                    <a:solidFill>
                      <a:srgbClr val="FFFFFF"/>
                    </a:solidFill>
                  </a:tcPr>
                </a:tc>
                <a:tc>
                  <a:txBody>
                    <a:bodyPr wrap="square"/>
                    <a:lstStyle/>
                    <a:p>
                      <a:pPr algn="ctr"/>
                      <a:r>
                        <a:rPr sz="1200" b="0">
                          <a:solidFill>
                            <a:srgbClr val="4A5568"/>
                          </a:solidFill>
                          <a:latin typeface="Arial"/>
                        </a:rPr>
                        <a:t>16.0</a:t>
                      </a:r>
                    </a:p>
                  </a:txBody>
                  <a:tcPr marL="91440" marR="73152" marT="27432" marB="27432" anchor="ctr">
                    <a:solidFill>
                      <a:srgbClr val="FFFFFF"/>
                    </a:solidFill>
                  </a:tcPr>
                </a:tc>
              </a:tr>
              <a:tr h="365760">
                <a:tc>
                  <a:txBody>
                    <a:bodyPr wrap="square"/>
                    <a:lstStyle/>
                    <a:p>
                      <a:pPr algn="l"/>
                      <a:r>
                        <a:rPr sz="1200" b="1">
                          <a:solidFill>
                            <a:srgbClr val="18459E"/>
                          </a:solidFill>
                          <a:latin typeface="Arial"/>
                        </a:rPr>
                        <a:t>Prior AI experience</a:t>
                      </a:r>
                    </a:p>
                  </a:txBody>
                  <a:tcPr marL="91440" marR="73152" marT="27432" marB="27432" anchor="ctr">
                    <a:solidFill>
                      <a:srgbClr val="F7F9FD"/>
                    </a:solidFill>
                  </a:tcPr>
                </a:tc>
                <a:tc>
                  <a:txBody>
                    <a:bodyPr wrap="square"/>
                    <a:lstStyle/>
                    <a:p>
                      <a:pPr algn="l"/>
                      <a:r>
                        <a:rPr sz="1200" b="0">
                          <a:solidFill>
                            <a:srgbClr val="4A5568"/>
                          </a:solidFill>
                          <a:latin typeface="Arial"/>
                        </a:rPr>
                        <a:t>Yes</a:t>
                      </a:r>
                    </a:p>
                  </a:txBody>
                  <a:tcPr marL="91440" marR="73152" marT="27432" marB="27432" anchor="ctr">
                    <a:solidFill>
                      <a:srgbClr val="F7F9FD"/>
                    </a:solidFill>
                  </a:tcPr>
                </a:tc>
                <a:tc>
                  <a:txBody>
                    <a:bodyPr wrap="square"/>
                    <a:lstStyle/>
                    <a:p>
                      <a:pPr algn="ctr"/>
                      <a:r>
                        <a:rPr sz="1200" b="0">
                          <a:solidFill>
                            <a:srgbClr val="4A5568"/>
                          </a:solidFill>
                          <a:latin typeface="Arial"/>
                        </a:rPr>
                        <a:t>182</a:t>
                      </a:r>
                    </a:p>
                  </a:txBody>
                  <a:tcPr marL="91440" marR="73152" marT="27432" marB="27432" anchor="ctr">
                    <a:solidFill>
                      <a:srgbClr val="F7F9FD"/>
                    </a:solidFill>
                  </a:tcPr>
                </a:tc>
                <a:tc>
                  <a:txBody>
                    <a:bodyPr wrap="square"/>
                    <a:lstStyle/>
                    <a:p>
                      <a:pPr algn="ctr"/>
                      <a:r>
                        <a:rPr sz="1200" b="0">
                          <a:solidFill>
                            <a:srgbClr val="4A5568"/>
                          </a:solidFill>
                          <a:latin typeface="Arial"/>
                        </a:rPr>
                        <a:t>96.8</a:t>
                      </a:r>
                    </a:p>
                  </a:txBody>
                  <a:tcPr marL="91440" marR="73152" marT="27432" marB="27432" anchor="ctr">
                    <a:solidFill>
                      <a:srgbClr val="F7F9FD"/>
                    </a:solidFill>
                  </a:tcPr>
                </a:tc>
              </a:tr>
              <a:tr h="365760">
                <a:tc>
                  <a:txBody>
                    <a:bodyPr wrap="square"/>
                    <a:lstStyle/>
                    <a:p>
                      <a:pPr algn="l"/>
                      <a:r>
                        <a:rPr sz="1200" b="1">
                          <a:solidFill>
                            <a:srgbClr val="18459E"/>
                          </a:solidFill>
                          <a:latin typeface="Arial"/>
                        </a:rPr>
                        <a:t/>
                      </a:r>
                    </a:p>
                  </a:txBody>
                  <a:tcPr marL="91440" marR="73152" marT="27432" marB="27432" anchor="ctr">
                    <a:solidFill>
                      <a:srgbClr val="FFFFFF"/>
                    </a:solidFill>
                  </a:tcPr>
                </a:tc>
                <a:tc>
                  <a:txBody>
                    <a:bodyPr wrap="square"/>
                    <a:lstStyle/>
                    <a:p>
                      <a:pPr algn="l"/>
                      <a:r>
                        <a:rPr sz="1200" b="0">
                          <a:solidFill>
                            <a:srgbClr val="4A5568"/>
                          </a:solidFill>
                          <a:latin typeface="Arial"/>
                        </a:rPr>
                        <a:t>No</a:t>
                      </a:r>
                    </a:p>
                  </a:txBody>
                  <a:tcPr marL="91440" marR="73152" marT="27432" marB="27432" anchor="ctr">
                    <a:solidFill>
                      <a:srgbClr val="FFFFFF"/>
                    </a:solidFill>
                  </a:tcPr>
                </a:tc>
                <a:tc>
                  <a:txBody>
                    <a:bodyPr wrap="square"/>
                    <a:lstStyle/>
                    <a:p>
                      <a:pPr algn="ctr"/>
                      <a:r>
                        <a:rPr sz="1200" b="0">
                          <a:solidFill>
                            <a:srgbClr val="4A5568"/>
                          </a:solidFill>
                          <a:latin typeface="Arial"/>
                        </a:rPr>
                        <a:t>6</a:t>
                      </a:r>
                    </a:p>
                  </a:txBody>
                  <a:tcPr marL="91440" marR="73152" marT="27432" marB="27432" anchor="ctr">
                    <a:solidFill>
                      <a:srgbClr val="FFFFFF"/>
                    </a:solidFill>
                  </a:tcPr>
                </a:tc>
                <a:tc>
                  <a:txBody>
                    <a:bodyPr wrap="square"/>
                    <a:lstStyle/>
                    <a:p>
                      <a:pPr algn="ctr"/>
                      <a:r>
                        <a:rPr sz="1200" b="0">
                          <a:solidFill>
                            <a:srgbClr val="4A5568"/>
                          </a:solidFill>
                          <a:latin typeface="Arial"/>
                        </a:rPr>
                        <a:t>3.2</a:t>
                      </a:r>
                    </a:p>
                  </a:txBody>
                  <a:tcPr marL="91440" marR="73152" marT="27432" marB="27432" anchor="ctr">
                    <a:solidFill>
                      <a:srgbClr val="FFFFFF"/>
                    </a:solidFill>
                  </a:tcPr>
                </a:tc>
              </a:tr>
              <a:tr h="365760">
                <a:tc>
                  <a:txBody>
                    <a:bodyPr wrap="square"/>
                    <a:lstStyle/>
                    <a:p>
                      <a:pPr algn="l"/>
                      <a:r>
                        <a:rPr sz="1200" b="1">
                          <a:solidFill>
                            <a:srgbClr val="18459E"/>
                          </a:solidFill>
                          <a:latin typeface="Arial"/>
                        </a:rPr>
                        <a:t>Frequency of use</a:t>
                      </a:r>
                    </a:p>
                  </a:txBody>
                  <a:tcPr marL="91440" marR="73152" marT="27432" marB="27432" anchor="ctr">
                    <a:solidFill>
                      <a:srgbClr val="F7F9FD"/>
                    </a:solidFill>
                  </a:tcPr>
                </a:tc>
                <a:tc>
                  <a:txBody>
                    <a:bodyPr wrap="square"/>
                    <a:lstStyle/>
                    <a:p>
                      <a:pPr algn="l"/>
                      <a:r>
                        <a:rPr sz="1200" b="0">
                          <a:solidFill>
                            <a:srgbClr val="4A5568"/>
                          </a:solidFill>
                          <a:latin typeface="Arial"/>
                        </a:rPr>
                        <a:t>Very often</a:t>
                      </a:r>
                    </a:p>
                  </a:txBody>
                  <a:tcPr marL="91440" marR="73152" marT="27432" marB="27432" anchor="ctr">
                    <a:solidFill>
                      <a:srgbClr val="F7F9FD"/>
                    </a:solidFill>
                  </a:tcPr>
                </a:tc>
                <a:tc>
                  <a:txBody>
                    <a:bodyPr wrap="square"/>
                    <a:lstStyle/>
                    <a:p>
                      <a:pPr algn="ctr"/>
                      <a:r>
                        <a:rPr sz="1200" b="0">
                          <a:solidFill>
                            <a:srgbClr val="4A5568"/>
                          </a:solidFill>
                          <a:latin typeface="Arial"/>
                        </a:rPr>
                        <a:t>50</a:t>
                      </a:r>
                    </a:p>
                  </a:txBody>
                  <a:tcPr marL="91440" marR="73152" marT="27432" marB="27432" anchor="ctr">
                    <a:solidFill>
                      <a:srgbClr val="F7F9FD"/>
                    </a:solidFill>
                  </a:tcPr>
                </a:tc>
                <a:tc>
                  <a:txBody>
                    <a:bodyPr wrap="square"/>
                    <a:lstStyle/>
                    <a:p>
                      <a:pPr algn="ctr"/>
                      <a:r>
                        <a:rPr sz="1200" b="0">
                          <a:solidFill>
                            <a:srgbClr val="4A5568"/>
                          </a:solidFill>
                          <a:latin typeface="Arial"/>
                        </a:rPr>
                        <a:t>26.6</a:t>
                      </a:r>
                    </a:p>
                  </a:txBody>
                  <a:tcPr marL="91440" marR="73152" marT="27432" marB="27432" anchor="ctr">
                    <a:solidFill>
                      <a:srgbClr val="F7F9FD"/>
                    </a:solidFill>
                  </a:tcPr>
                </a:tc>
              </a:tr>
              <a:tr h="365760">
                <a:tc>
                  <a:txBody>
                    <a:bodyPr wrap="square"/>
                    <a:lstStyle/>
                    <a:p>
                      <a:pPr algn="l"/>
                      <a:r>
                        <a:rPr sz="1200" b="1">
                          <a:solidFill>
                            <a:srgbClr val="18459E"/>
                          </a:solidFill>
                          <a:latin typeface="Arial"/>
                        </a:rPr>
                        <a:t/>
                      </a:r>
                    </a:p>
                  </a:txBody>
                  <a:tcPr marL="91440" marR="73152" marT="27432" marB="27432" anchor="ctr">
                    <a:solidFill>
                      <a:srgbClr val="FFFFFF"/>
                    </a:solidFill>
                  </a:tcPr>
                </a:tc>
                <a:tc>
                  <a:txBody>
                    <a:bodyPr wrap="square"/>
                    <a:lstStyle/>
                    <a:p>
                      <a:pPr algn="l"/>
                      <a:r>
                        <a:rPr sz="1200" b="0">
                          <a:solidFill>
                            <a:srgbClr val="4A5568"/>
                          </a:solidFill>
                          <a:latin typeface="Arial"/>
                        </a:rPr>
                        <a:t>Often</a:t>
                      </a:r>
                    </a:p>
                  </a:txBody>
                  <a:tcPr marL="91440" marR="73152" marT="27432" marB="27432" anchor="ctr">
                    <a:solidFill>
                      <a:srgbClr val="FFFFFF"/>
                    </a:solidFill>
                  </a:tcPr>
                </a:tc>
                <a:tc>
                  <a:txBody>
                    <a:bodyPr wrap="square"/>
                    <a:lstStyle/>
                    <a:p>
                      <a:pPr algn="ctr"/>
                      <a:r>
                        <a:rPr sz="1200" b="0">
                          <a:solidFill>
                            <a:srgbClr val="4A5568"/>
                          </a:solidFill>
                          <a:latin typeface="Arial"/>
                        </a:rPr>
                        <a:t>86</a:t>
                      </a:r>
                    </a:p>
                  </a:txBody>
                  <a:tcPr marL="91440" marR="73152" marT="27432" marB="27432" anchor="ctr">
                    <a:solidFill>
                      <a:srgbClr val="FFFFFF"/>
                    </a:solidFill>
                  </a:tcPr>
                </a:tc>
                <a:tc>
                  <a:txBody>
                    <a:bodyPr wrap="square"/>
                    <a:lstStyle/>
                    <a:p>
                      <a:pPr algn="ctr"/>
                      <a:r>
                        <a:rPr sz="1200" b="0">
                          <a:solidFill>
                            <a:srgbClr val="4A5568"/>
                          </a:solidFill>
                          <a:latin typeface="Arial"/>
                        </a:rPr>
                        <a:t>45.7</a:t>
                      </a:r>
                    </a:p>
                  </a:txBody>
                  <a:tcPr marL="91440" marR="73152" marT="27432" marB="27432" anchor="ctr">
                    <a:solidFill>
                      <a:srgbClr val="FFFFFF"/>
                    </a:solidFill>
                  </a:tcPr>
                </a:tc>
              </a:tr>
              <a:tr h="365760">
                <a:tc>
                  <a:txBody>
                    <a:bodyPr wrap="square"/>
                    <a:lstStyle/>
                    <a:p>
                      <a:pPr algn="l"/>
                      <a:r>
                        <a:rPr sz="1200" b="1">
                          <a:solidFill>
                            <a:srgbClr val="18459E"/>
                          </a:solidFill>
                          <a:latin typeface="Arial"/>
                        </a:rPr>
                        <a:t/>
                      </a:r>
                    </a:p>
                  </a:txBody>
                  <a:tcPr marL="91440" marR="73152" marT="27432" marB="27432" anchor="ctr">
                    <a:solidFill>
                      <a:srgbClr val="F7F9FD"/>
                    </a:solidFill>
                  </a:tcPr>
                </a:tc>
                <a:tc>
                  <a:txBody>
                    <a:bodyPr wrap="square"/>
                    <a:lstStyle/>
                    <a:p>
                      <a:pPr algn="l"/>
                      <a:r>
                        <a:rPr sz="1200" b="0">
                          <a:solidFill>
                            <a:srgbClr val="4A5568"/>
                          </a:solidFill>
                          <a:latin typeface="Arial"/>
                        </a:rPr>
                        <a:t>Sometimes</a:t>
                      </a:r>
                    </a:p>
                  </a:txBody>
                  <a:tcPr marL="91440" marR="73152" marT="27432" marB="27432" anchor="ctr">
                    <a:solidFill>
                      <a:srgbClr val="F7F9FD"/>
                    </a:solidFill>
                  </a:tcPr>
                </a:tc>
                <a:tc>
                  <a:txBody>
                    <a:bodyPr wrap="square"/>
                    <a:lstStyle/>
                    <a:p>
                      <a:pPr algn="ctr"/>
                      <a:r>
                        <a:rPr sz="1200" b="0">
                          <a:solidFill>
                            <a:srgbClr val="4A5568"/>
                          </a:solidFill>
                          <a:latin typeface="Arial"/>
                        </a:rPr>
                        <a:t>44</a:t>
                      </a:r>
                    </a:p>
                  </a:txBody>
                  <a:tcPr marL="91440" marR="73152" marT="27432" marB="27432" anchor="ctr">
                    <a:solidFill>
                      <a:srgbClr val="F7F9FD"/>
                    </a:solidFill>
                  </a:tcPr>
                </a:tc>
                <a:tc>
                  <a:txBody>
                    <a:bodyPr wrap="square"/>
                    <a:lstStyle/>
                    <a:p>
                      <a:pPr algn="ctr"/>
                      <a:r>
                        <a:rPr sz="1200" b="0">
                          <a:solidFill>
                            <a:srgbClr val="4A5568"/>
                          </a:solidFill>
                          <a:latin typeface="Arial"/>
                        </a:rPr>
                        <a:t>23.4</a:t>
                      </a:r>
                    </a:p>
                  </a:txBody>
                  <a:tcPr marL="91440" marR="73152" marT="27432" marB="27432" anchor="ctr">
                    <a:solidFill>
                      <a:srgbClr val="F7F9FD"/>
                    </a:solidFill>
                  </a:tcPr>
                </a:tc>
              </a:tr>
              <a:tr h="365760">
                <a:tc>
                  <a:txBody>
                    <a:bodyPr wrap="square"/>
                    <a:lstStyle/>
                    <a:p>
                      <a:pPr algn="l"/>
                      <a:r>
                        <a:rPr sz="1200" b="1">
                          <a:solidFill>
                            <a:srgbClr val="18459E"/>
                          </a:solidFill>
                          <a:latin typeface="Arial"/>
                        </a:rPr>
                        <a:t/>
                      </a:r>
                    </a:p>
                  </a:txBody>
                  <a:tcPr marL="91440" marR="73152" marT="27432" marB="27432" anchor="ctr">
                    <a:solidFill>
                      <a:srgbClr val="FFFFFF"/>
                    </a:solidFill>
                  </a:tcPr>
                </a:tc>
                <a:tc>
                  <a:txBody>
                    <a:bodyPr wrap="square"/>
                    <a:lstStyle/>
                    <a:p>
                      <a:pPr algn="l"/>
                      <a:r>
                        <a:rPr sz="1200" b="0">
                          <a:solidFill>
                            <a:srgbClr val="4A5568"/>
                          </a:solidFill>
                          <a:latin typeface="Arial"/>
                        </a:rPr>
                        <a:t>Rarely / Never</a:t>
                      </a:r>
                    </a:p>
                  </a:txBody>
                  <a:tcPr marL="91440" marR="73152" marT="27432" marB="27432" anchor="ctr">
                    <a:solidFill>
                      <a:srgbClr val="FFFFFF"/>
                    </a:solidFill>
                  </a:tcPr>
                </a:tc>
                <a:tc>
                  <a:txBody>
                    <a:bodyPr wrap="square"/>
                    <a:lstStyle/>
                    <a:p>
                      <a:pPr algn="ctr"/>
                      <a:r>
                        <a:rPr sz="1200" b="0">
                          <a:solidFill>
                            <a:srgbClr val="4A5568"/>
                          </a:solidFill>
                          <a:latin typeface="Arial"/>
                        </a:rPr>
                        <a:t>8</a:t>
                      </a:r>
                    </a:p>
                  </a:txBody>
                  <a:tcPr marL="91440" marR="73152" marT="27432" marB="27432" anchor="ctr">
                    <a:solidFill>
                      <a:srgbClr val="FFFFFF"/>
                    </a:solidFill>
                  </a:tcPr>
                </a:tc>
                <a:tc>
                  <a:txBody>
                    <a:bodyPr wrap="square"/>
                    <a:lstStyle/>
                    <a:p>
                      <a:pPr algn="ctr"/>
                      <a:r>
                        <a:rPr sz="1200" b="0">
                          <a:solidFill>
                            <a:srgbClr val="4A5568"/>
                          </a:solidFill>
                          <a:latin typeface="Arial"/>
                        </a:rPr>
                        <a:t>4.2</a:t>
                      </a:r>
                    </a:p>
                  </a:txBody>
                  <a:tcPr marL="91440" marR="73152" marT="27432" marB="27432" anchor="ctr">
                    <a:solidFill>
                      <a:srgbClr val="FFFFFF"/>
                    </a:solidFill>
                  </a:tcPr>
                </a:tc>
              </a:tr>
            </a:tbl>
          </a:graphicData>
        </a:graphic>
      </p:graphicFrame>
      <p:sp>
        <p:nvSpPr>
          <p:cNvPr id="25" name="TextBox 24"/>
          <p:cNvSpPr txBox="1"/>
          <p:nvPr/>
        </p:nvSpPr>
        <p:spPr>
          <a:xfrm>
            <a:off x="6858000" y="1517904"/>
            <a:ext cx="4754880" cy="274320"/>
          </a:xfrm>
          <a:prstGeom prst="rect">
            <a:avLst/>
          </a:prstGeom>
          <a:noFill/>
        </p:spPr>
        <p:txBody>
          <a:bodyPr wrap="square" lIns="0" rIns="0" tIns="0" bIns="0" anchor="t">
            <a:spAutoFit/>
          </a:bodyPr>
          <a:lstStyle/>
          <a:p>
            <a:pPr algn="ctr">
              <a:buNone/>
            </a:pPr>
            <a:r>
              <a:rPr sz="1300" b="1" i="0">
                <a:solidFill>
                  <a:srgbClr val="18459E"/>
                </a:solidFill>
                <a:latin typeface="Arial"/>
              </a:rPr>
              <a:t>Most frequently used AI tool (%)</a:t>
            </a:r>
          </a:p>
        </p:txBody>
      </p:sp>
      <p:graphicFrame>
        <p:nvGraphicFramePr>
          <p:cNvPr id="26" name="Chart 25"/>
          <p:cNvGraphicFramePr>
            <a:graphicFrameLocks noGrp="1"/>
          </p:cNvGraphicFramePr>
          <p:nvPr/>
        </p:nvGraphicFramePr>
        <p:xfrm>
          <a:off x="6858000" y="1847088"/>
          <a:ext cx="4754880" cy="2029968"/>
        </p:xfrm>
        <a:graphic>
          <a:graphicData uri="http://schemas.openxmlformats.org/drawingml/2006/chart">
            <c:chart xmlns:c="http://schemas.openxmlformats.org/drawingml/2006/chart" r:id="rId2"/>
          </a:graphicData>
        </a:graphic>
      </p:graphicFrame>
      <p:sp>
        <p:nvSpPr>
          <p:cNvPr id="27" name="Rounded Rectangle 26"/>
          <p:cNvSpPr/>
          <p:nvPr/>
        </p:nvSpPr>
        <p:spPr>
          <a:xfrm>
            <a:off x="6858000" y="4023360"/>
            <a:ext cx="4754880" cy="1691640"/>
          </a:xfrm>
          <a:prstGeom prst="roundRect">
            <a:avLst>
              <a:gd name="adj" fmla="val 5405"/>
            </a:avLst>
          </a:prstGeom>
          <a:solidFill>
            <a:srgbClr val="18459E"/>
          </a:solidFill>
          <a:ln w="12700">
            <a:solidFill>
              <a:srgbClr val="1845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8" name="TextBox 27"/>
          <p:cNvSpPr txBox="1"/>
          <p:nvPr/>
        </p:nvSpPr>
        <p:spPr>
          <a:xfrm>
            <a:off x="7132320" y="4187952"/>
            <a:ext cx="4206240" cy="640080"/>
          </a:xfrm>
          <a:prstGeom prst="rect">
            <a:avLst/>
          </a:prstGeom>
          <a:noFill/>
        </p:spPr>
        <p:txBody>
          <a:bodyPr wrap="square" lIns="0" rIns="0" tIns="0" bIns="0" anchor="t">
            <a:spAutoFit/>
          </a:bodyPr>
          <a:lstStyle/>
          <a:p>
            <a:pPr algn="l">
              <a:buNone/>
            </a:pPr>
            <a:r>
              <a:rPr sz="3800" b="1" i="0">
                <a:solidFill>
                  <a:srgbClr val="EF6822"/>
                </a:solidFill>
                <a:latin typeface="Arial"/>
              </a:rPr>
              <a:t>96.8%</a:t>
            </a:r>
          </a:p>
        </p:txBody>
      </p:sp>
      <p:sp>
        <p:nvSpPr>
          <p:cNvPr id="29" name="TextBox 28"/>
          <p:cNvSpPr txBox="1"/>
          <p:nvPr/>
        </p:nvSpPr>
        <p:spPr>
          <a:xfrm>
            <a:off x="7132320" y="4846320"/>
            <a:ext cx="4251960" cy="822960"/>
          </a:xfrm>
          <a:prstGeom prst="rect">
            <a:avLst/>
          </a:prstGeom>
          <a:noFill/>
        </p:spPr>
        <p:txBody>
          <a:bodyPr wrap="square" lIns="0" rIns="0" tIns="0" bIns="0" anchor="t">
            <a:spAutoFit/>
          </a:bodyPr>
          <a:lstStyle/>
          <a:p>
            <a:pPr algn="l">
              <a:lnSpc>
                <a:spcPts val="1700"/>
              </a:lnSpc>
              <a:buNone/>
            </a:pPr>
            <a:r>
              <a:rPr sz="1250" b="0" i="0">
                <a:solidFill>
                  <a:srgbClr val="C3D3EE"/>
                </a:solidFill>
                <a:latin typeface="Arial"/>
              </a:rPr>
              <a:t>have already used AI tools for research. Roughly 7 in 10 use them often or very often — and 70% name ChatGPT as their main tool.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6">
            <a:extLst>
              <a:ext uri="{FF2B5EF4-FFF2-40B4-BE49-F238E27FC236}">
                <a16:creationId xmlns:a16="http://schemas.microsoft.com/office/drawing/2014/main" id="{A8E86034-9623-22BE-C5CD-A160788CD38D}"/>
              </a:ext>
            </a:extLst>
          </p:cNvPr>
          <p:cNvSpPr/>
          <p:nvPr/>
        </p:nvSpPr>
        <p:spPr>
          <a:xfrm flipH="1">
            <a:off x="-12700" y="6608763"/>
            <a:ext cx="1227138" cy="266700"/>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406017 w 4108665"/>
              <a:gd name="connsiteY0" fmla="*/ 4924 h 482323"/>
              <a:gd name="connsiteX1" fmla="*/ 1464331 w 4108665"/>
              <a:gd name="connsiteY1" fmla="*/ 0 h 482323"/>
              <a:gd name="connsiteX2" fmla="*/ 4108665 w 4108665"/>
              <a:gd name="connsiteY2" fmla="*/ 476708 h 482323"/>
              <a:gd name="connsiteX3" fmla="*/ 0 w 4108665"/>
              <a:gd name="connsiteY3" fmla="*/ 482323 h 482323"/>
              <a:gd name="connsiteX4" fmla="*/ 406017 w 4108665"/>
              <a:gd name="connsiteY4" fmla="*/ 4924 h 482323"/>
              <a:gd name="connsiteX0" fmla="*/ 406017 w 1473808"/>
              <a:gd name="connsiteY0" fmla="*/ 4924 h 482323"/>
              <a:gd name="connsiteX1" fmla="*/ 1464331 w 1473808"/>
              <a:gd name="connsiteY1" fmla="*/ 0 h 482323"/>
              <a:gd name="connsiteX2" fmla="*/ 1473808 w 1473808"/>
              <a:gd name="connsiteY2" fmla="*/ 476708 h 482323"/>
              <a:gd name="connsiteX3" fmla="*/ 0 w 1473808"/>
              <a:gd name="connsiteY3" fmla="*/ 482323 h 482323"/>
              <a:gd name="connsiteX4" fmla="*/ 406017 w 1473808"/>
              <a:gd name="connsiteY4" fmla="*/ 4924 h 482323"/>
              <a:gd name="connsiteX0" fmla="*/ 406017 w 1473808"/>
              <a:gd name="connsiteY0" fmla="*/ 4924 h 485929"/>
              <a:gd name="connsiteX1" fmla="*/ 1464331 w 1473808"/>
              <a:gd name="connsiteY1" fmla="*/ 0 h 485929"/>
              <a:gd name="connsiteX2" fmla="*/ 1473808 w 1473808"/>
              <a:gd name="connsiteY2" fmla="*/ 485929 h 485929"/>
              <a:gd name="connsiteX3" fmla="*/ 0 w 1473808"/>
              <a:gd name="connsiteY3" fmla="*/ 482323 h 485929"/>
              <a:gd name="connsiteX4" fmla="*/ 406017 w 1473808"/>
              <a:gd name="connsiteY4" fmla="*/ 4924 h 485929"/>
              <a:gd name="connsiteX0" fmla="*/ 406017 w 1473808"/>
              <a:gd name="connsiteY0" fmla="*/ 0 h 481005"/>
              <a:gd name="connsiteX1" fmla="*/ 1401804 w 1473808"/>
              <a:gd name="connsiteY1" fmla="*/ 1160 h 481005"/>
              <a:gd name="connsiteX2" fmla="*/ 1473808 w 1473808"/>
              <a:gd name="connsiteY2" fmla="*/ 481005 h 481005"/>
              <a:gd name="connsiteX3" fmla="*/ 0 w 1473808"/>
              <a:gd name="connsiteY3" fmla="*/ 477399 h 481005"/>
              <a:gd name="connsiteX4" fmla="*/ 406017 w 1473808"/>
              <a:gd name="connsiteY4" fmla="*/ 0 h 481005"/>
              <a:gd name="connsiteX0" fmla="*/ 406017 w 1401804"/>
              <a:gd name="connsiteY0" fmla="*/ 0 h 477399"/>
              <a:gd name="connsiteX1" fmla="*/ 1401804 w 1401804"/>
              <a:gd name="connsiteY1" fmla="*/ 1160 h 477399"/>
              <a:gd name="connsiteX2" fmla="*/ 1392522 w 1401804"/>
              <a:gd name="connsiteY2" fmla="*/ 265032 h 477399"/>
              <a:gd name="connsiteX3" fmla="*/ 0 w 1401804"/>
              <a:gd name="connsiteY3" fmla="*/ 477399 h 477399"/>
              <a:gd name="connsiteX4" fmla="*/ 406017 w 1401804"/>
              <a:gd name="connsiteY4" fmla="*/ 0 h 477399"/>
              <a:gd name="connsiteX0" fmla="*/ 406017 w 1405028"/>
              <a:gd name="connsiteY0" fmla="*/ 0 h 477399"/>
              <a:gd name="connsiteX1" fmla="*/ 1401804 w 1405028"/>
              <a:gd name="connsiteY1" fmla="*/ 1160 h 477399"/>
              <a:gd name="connsiteX2" fmla="*/ 1405028 w 1405028"/>
              <a:gd name="connsiteY2" fmla="*/ 261990 h 477399"/>
              <a:gd name="connsiteX3" fmla="*/ 0 w 1405028"/>
              <a:gd name="connsiteY3" fmla="*/ 477399 h 477399"/>
              <a:gd name="connsiteX4" fmla="*/ 406017 w 1405028"/>
              <a:gd name="connsiteY4" fmla="*/ 0 h 477399"/>
              <a:gd name="connsiteX0" fmla="*/ 406017 w 1402126"/>
              <a:gd name="connsiteY0" fmla="*/ 0 h 477399"/>
              <a:gd name="connsiteX1" fmla="*/ 1401804 w 1402126"/>
              <a:gd name="connsiteY1" fmla="*/ 1160 h 477399"/>
              <a:gd name="connsiteX2" fmla="*/ 1401902 w 1402126"/>
              <a:gd name="connsiteY2" fmla="*/ 255906 h 477399"/>
              <a:gd name="connsiteX3" fmla="*/ 0 w 1402126"/>
              <a:gd name="connsiteY3" fmla="*/ 477399 h 477399"/>
              <a:gd name="connsiteX4" fmla="*/ 406017 w 1402126"/>
              <a:gd name="connsiteY4" fmla="*/ 0 h 477399"/>
              <a:gd name="connsiteX0" fmla="*/ 205928 w 1202037"/>
              <a:gd name="connsiteY0" fmla="*/ 0 h 255906"/>
              <a:gd name="connsiteX1" fmla="*/ 1201715 w 1202037"/>
              <a:gd name="connsiteY1" fmla="*/ 1160 h 255906"/>
              <a:gd name="connsiteX2" fmla="*/ 1201813 w 1202037"/>
              <a:gd name="connsiteY2" fmla="*/ 255906 h 255906"/>
              <a:gd name="connsiteX3" fmla="*/ 0 w 1202037"/>
              <a:gd name="connsiteY3" fmla="*/ 240133 h 255906"/>
              <a:gd name="connsiteX4" fmla="*/ 205928 w 1202037"/>
              <a:gd name="connsiteY4" fmla="*/ 0 h 255906"/>
              <a:gd name="connsiteX0" fmla="*/ 212181 w 1208290"/>
              <a:gd name="connsiteY0" fmla="*/ 0 h 255906"/>
              <a:gd name="connsiteX1" fmla="*/ 1207968 w 1208290"/>
              <a:gd name="connsiteY1" fmla="*/ 1160 h 255906"/>
              <a:gd name="connsiteX2" fmla="*/ 1208066 w 1208290"/>
              <a:gd name="connsiteY2" fmla="*/ 255906 h 255906"/>
              <a:gd name="connsiteX3" fmla="*/ 0 w 1208290"/>
              <a:gd name="connsiteY3" fmla="*/ 252301 h 255906"/>
              <a:gd name="connsiteX4" fmla="*/ 212181 w 1208290"/>
              <a:gd name="connsiteY4" fmla="*/ 0 h 25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290" h="255906">
                <a:moveTo>
                  <a:pt x="212181" y="0"/>
                </a:moveTo>
                <a:lnTo>
                  <a:pt x="1207968" y="1160"/>
                </a:lnTo>
                <a:cubicBezTo>
                  <a:pt x="1209043" y="88103"/>
                  <a:pt x="1206991" y="168963"/>
                  <a:pt x="1208066" y="255906"/>
                </a:cubicBezTo>
                <a:lnTo>
                  <a:pt x="0" y="252301"/>
                </a:lnTo>
                <a:lnTo>
                  <a:pt x="212181"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cxnSp>
        <p:nvCxnSpPr>
          <p:cNvPr id="17" name="Straight Connector 16">
            <a:extLst>
              <a:ext uri="{FF2B5EF4-FFF2-40B4-BE49-F238E27FC236}">
                <a16:creationId xmlns:a16="http://schemas.microsoft.com/office/drawing/2014/main" id="{06B083EF-3C77-AC98-024A-6ADFDBF46DD0}"/>
              </a:ext>
            </a:extLst>
          </p:cNvPr>
          <p:cNvCxnSpPr>
            <a:cxnSpLocks/>
          </p:cNvCxnSpPr>
          <p:nvPr/>
        </p:nvCxnSpPr>
        <p:spPr>
          <a:xfrm>
            <a:off x="0" y="6729413"/>
            <a:ext cx="8486775" cy="158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F245AB39-EE2A-361E-D32B-9FEEC860E6F9}"/>
              </a:ext>
            </a:extLst>
          </p:cNvPr>
          <p:cNvCxnSpPr>
            <a:cxnSpLocks/>
          </p:cNvCxnSpPr>
          <p:nvPr/>
        </p:nvCxnSpPr>
        <p:spPr>
          <a:xfrm flipV="1">
            <a:off x="8486775" y="6388100"/>
            <a:ext cx="277813" cy="341313"/>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B5D2A2D1-028B-E72F-2763-39B5071A5CA8}"/>
              </a:ext>
            </a:extLst>
          </p:cNvPr>
          <p:cNvCxnSpPr>
            <a:cxnSpLocks/>
          </p:cNvCxnSpPr>
          <p:nvPr/>
        </p:nvCxnSpPr>
        <p:spPr>
          <a:xfrm>
            <a:off x="8764588" y="6388100"/>
            <a:ext cx="3443287"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20" name="Rectangle 16">
            <a:extLst>
              <a:ext uri="{FF2B5EF4-FFF2-40B4-BE49-F238E27FC236}">
                <a16:creationId xmlns:a16="http://schemas.microsoft.com/office/drawing/2014/main" id="{1CADA291-C04C-B06D-2257-E50B0E821F8F}"/>
              </a:ext>
            </a:extLst>
          </p:cNvPr>
          <p:cNvSpPr/>
          <p:nvPr/>
        </p:nvSpPr>
        <p:spPr>
          <a:xfrm>
            <a:off x="8521700" y="6497638"/>
            <a:ext cx="3686175" cy="376237"/>
          </a:xfrm>
          <a:custGeom>
            <a:avLst/>
            <a:gdLst>
              <a:gd name="connsiteX0" fmla="*/ 0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0 w 2523344"/>
              <a:gd name="connsiteY4" fmla="*/ 0 h 482600"/>
              <a:gd name="connsiteX0" fmla="*/ 524655 w 2523344"/>
              <a:gd name="connsiteY0" fmla="*/ 14990 h 482600"/>
              <a:gd name="connsiteX1" fmla="*/ 2523344 w 2523344"/>
              <a:gd name="connsiteY1" fmla="*/ 0 h 482600"/>
              <a:gd name="connsiteX2" fmla="*/ 2523344 w 2523344"/>
              <a:gd name="connsiteY2" fmla="*/ 482600 h 482600"/>
              <a:gd name="connsiteX3" fmla="*/ 0 w 2523344"/>
              <a:gd name="connsiteY3" fmla="*/ 482600 h 482600"/>
              <a:gd name="connsiteX4" fmla="*/ 524655 w 2523344"/>
              <a:gd name="connsiteY4" fmla="*/ 14990 h 482600"/>
              <a:gd name="connsiteX0" fmla="*/ 404734 w 2523344"/>
              <a:gd name="connsiteY0" fmla="*/ 44971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44971 h 482600"/>
              <a:gd name="connsiteX0" fmla="*/ 404734 w 2523344"/>
              <a:gd name="connsiteY0" fmla="*/ 0 h 482600"/>
              <a:gd name="connsiteX1" fmla="*/ 2523344 w 2523344"/>
              <a:gd name="connsiteY1" fmla="*/ 0 h 482600"/>
              <a:gd name="connsiteX2" fmla="*/ 2523344 w 2523344"/>
              <a:gd name="connsiteY2" fmla="*/ 482600 h 482600"/>
              <a:gd name="connsiteX3" fmla="*/ 0 w 2523344"/>
              <a:gd name="connsiteY3" fmla="*/ 482600 h 482600"/>
              <a:gd name="connsiteX4" fmla="*/ 404734 w 2523344"/>
              <a:gd name="connsiteY4" fmla="*/ 0 h 482600"/>
              <a:gd name="connsiteX0" fmla="*/ 493662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493662 w 2523344"/>
              <a:gd name="connsiteY4" fmla="*/ 10816 h 482600"/>
              <a:gd name="connsiteX0" fmla="*/ 371386 w 2523344"/>
              <a:gd name="connsiteY0" fmla="*/ 10816 h 482600"/>
              <a:gd name="connsiteX1" fmla="*/ 2523344 w 2523344"/>
              <a:gd name="connsiteY1" fmla="*/ 0 h 482600"/>
              <a:gd name="connsiteX2" fmla="*/ 2523344 w 2523344"/>
              <a:gd name="connsiteY2" fmla="*/ 482600 h 482600"/>
              <a:gd name="connsiteX3" fmla="*/ 0 w 2523344"/>
              <a:gd name="connsiteY3" fmla="*/ 482600 h 482600"/>
              <a:gd name="connsiteX4" fmla="*/ 371386 w 2523344"/>
              <a:gd name="connsiteY4" fmla="*/ 10816 h 482600"/>
              <a:gd name="connsiteX0" fmla="*/ 406017 w 2557975"/>
              <a:gd name="connsiteY0" fmla="*/ 10816 h 488215"/>
              <a:gd name="connsiteX1" fmla="*/ 2557975 w 2557975"/>
              <a:gd name="connsiteY1" fmla="*/ 0 h 488215"/>
              <a:gd name="connsiteX2" fmla="*/ 2557975 w 2557975"/>
              <a:gd name="connsiteY2" fmla="*/ 482600 h 488215"/>
              <a:gd name="connsiteX3" fmla="*/ 0 w 2557975"/>
              <a:gd name="connsiteY3" fmla="*/ 488215 h 488215"/>
              <a:gd name="connsiteX4" fmla="*/ 406017 w 2557975"/>
              <a:gd name="connsiteY4" fmla="*/ 10816 h 488215"/>
              <a:gd name="connsiteX0" fmla="*/ 406017 w 4108665"/>
              <a:gd name="connsiteY0" fmla="*/ 10816 h 488215"/>
              <a:gd name="connsiteX1" fmla="*/ 255797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10816 h 488215"/>
              <a:gd name="connsiteX1" fmla="*/ 4108665 w 4108665"/>
              <a:gd name="connsiteY1" fmla="*/ 0 h 488215"/>
              <a:gd name="connsiteX2" fmla="*/ 4108665 w 4108665"/>
              <a:gd name="connsiteY2" fmla="*/ 482600 h 488215"/>
              <a:gd name="connsiteX3" fmla="*/ 0 w 4108665"/>
              <a:gd name="connsiteY3" fmla="*/ 488215 h 488215"/>
              <a:gd name="connsiteX4" fmla="*/ 406017 w 4108665"/>
              <a:gd name="connsiteY4" fmla="*/ 10816 h 488215"/>
              <a:gd name="connsiteX0" fmla="*/ 406017 w 4108665"/>
              <a:gd name="connsiteY0" fmla="*/ 0 h 477399"/>
              <a:gd name="connsiteX1" fmla="*/ 4108665 w 4108665"/>
              <a:gd name="connsiteY1" fmla="*/ 13519 h 477399"/>
              <a:gd name="connsiteX2" fmla="*/ 4108665 w 4108665"/>
              <a:gd name="connsiteY2" fmla="*/ 471784 h 477399"/>
              <a:gd name="connsiteX3" fmla="*/ 0 w 4108665"/>
              <a:gd name="connsiteY3" fmla="*/ 477399 h 477399"/>
              <a:gd name="connsiteX4" fmla="*/ 406017 w 4108665"/>
              <a:gd name="connsiteY4" fmla="*/ 0 h 477399"/>
              <a:gd name="connsiteX0" fmla="*/ 289036 w 3991684"/>
              <a:gd name="connsiteY0" fmla="*/ 0 h 471784"/>
              <a:gd name="connsiteX1" fmla="*/ 3991684 w 3991684"/>
              <a:gd name="connsiteY1" fmla="*/ 13519 h 471784"/>
              <a:gd name="connsiteX2" fmla="*/ 3991684 w 3991684"/>
              <a:gd name="connsiteY2" fmla="*/ 471784 h 471784"/>
              <a:gd name="connsiteX3" fmla="*/ 0 w 3991684"/>
              <a:gd name="connsiteY3" fmla="*/ 356682 h 471784"/>
              <a:gd name="connsiteX4" fmla="*/ 289036 w 3991684"/>
              <a:gd name="connsiteY4" fmla="*/ 0 h 471784"/>
              <a:gd name="connsiteX0" fmla="*/ 274856 w 3977504"/>
              <a:gd name="connsiteY0" fmla="*/ 0 h 471784"/>
              <a:gd name="connsiteX1" fmla="*/ 3977504 w 3977504"/>
              <a:gd name="connsiteY1" fmla="*/ 13519 h 471784"/>
              <a:gd name="connsiteX2" fmla="*/ 3977504 w 3977504"/>
              <a:gd name="connsiteY2" fmla="*/ 471784 h 471784"/>
              <a:gd name="connsiteX3" fmla="*/ 0 w 3977504"/>
              <a:gd name="connsiteY3" fmla="*/ 360131 h 471784"/>
              <a:gd name="connsiteX4" fmla="*/ 274856 w 3977504"/>
              <a:gd name="connsiteY4" fmla="*/ 0 h 471784"/>
              <a:gd name="connsiteX0" fmla="*/ 292580 w 3995228"/>
              <a:gd name="connsiteY0" fmla="*/ 0 h 471784"/>
              <a:gd name="connsiteX1" fmla="*/ 3995228 w 3995228"/>
              <a:gd name="connsiteY1" fmla="*/ 13519 h 471784"/>
              <a:gd name="connsiteX2" fmla="*/ 3995228 w 3995228"/>
              <a:gd name="connsiteY2" fmla="*/ 471784 h 471784"/>
              <a:gd name="connsiteX3" fmla="*/ 0 w 3995228"/>
              <a:gd name="connsiteY3" fmla="*/ 367029 h 471784"/>
              <a:gd name="connsiteX4" fmla="*/ 292580 w 3995228"/>
              <a:gd name="connsiteY4" fmla="*/ 0 h 471784"/>
              <a:gd name="connsiteX0" fmla="*/ 292580 w 3995228"/>
              <a:gd name="connsiteY0" fmla="*/ 0 h 385558"/>
              <a:gd name="connsiteX1" fmla="*/ 3995228 w 3995228"/>
              <a:gd name="connsiteY1" fmla="*/ 13519 h 385558"/>
              <a:gd name="connsiteX2" fmla="*/ 3662009 w 3995228"/>
              <a:gd name="connsiteY2" fmla="*/ 385558 h 385558"/>
              <a:gd name="connsiteX3" fmla="*/ 0 w 3995228"/>
              <a:gd name="connsiteY3" fmla="*/ 367029 h 385558"/>
              <a:gd name="connsiteX4" fmla="*/ 292580 w 3995228"/>
              <a:gd name="connsiteY4" fmla="*/ 0 h 385558"/>
              <a:gd name="connsiteX0" fmla="*/ 292580 w 3995228"/>
              <a:gd name="connsiteY0" fmla="*/ 0 h 367029"/>
              <a:gd name="connsiteX1" fmla="*/ 3995228 w 3995228"/>
              <a:gd name="connsiteY1" fmla="*/ 13519 h 367029"/>
              <a:gd name="connsiteX2" fmla="*/ 3640740 w 3995228"/>
              <a:gd name="connsiteY2" fmla="*/ 347618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30105 w 3995228"/>
              <a:gd name="connsiteY2" fmla="*/ 213104 h 367029"/>
              <a:gd name="connsiteX3" fmla="*/ 0 w 3995228"/>
              <a:gd name="connsiteY3" fmla="*/ 367029 h 367029"/>
              <a:gd name="connsiteX4" fmla="*/ 292580 w 3995228"/>
              <a:gd name="connsiteY4" fmla="*/ 0 h 367029"/>
              <a:gd name="connsiteX0" fmla="*/ 292580 w 3995228"/>
              <a:gd name="connsiteY0" fmla="*/ 0 h 367029"/>
              <a:gd name="connsiteX1" fmla="*/ 3995228 w 3995228"/>
              <a:gd name="connsiteY1" fmla="*/ 13519 h 367029"/>
              <a:gd name="connsiteX2" fmla="*/ 3615926 w 3995228"/>
              <a:gd name="connsiteY2" fmla="*/ 354515 h 367029"/>
              <a:gd name="connsiteX3" fmla="*/ 0 w 3995228"/>
              <a:gd name="connsiteY3" fmla="*/ 367029 h 367029"/>
              <a:gd name="connsiteX4" fmla="*/ 292580 w 3995228"/>
              <a:gd name="connsiteY4" fmla="*/ 0 h 367029"/>
              <a:gd name="connsiteX0" fmla="*/ 278400 w 3981048"/>
              <a:gd name="connsiteY0" fmla="*/ 0 h 360131"/>
              <a:gd name="connsiteX1" fmla="*/ 3981048 w 3981048"/>
              <a:gd name="connsiteY1" fmla="*/ 13519 h 360131"/>
              <a:gd name="connsiteX2" fmla="*/ 3601746 w 3981048"/>
              <a:gd name="connsiteY2" fmla="*/ 354515 h 360131"/>
              <a:gd name="connsiteX3" fmla="*/ 0 w 3981048"/>
              <a:gd name="connsiteY3" fmla="*/ 360131 h 360131"/>
              <a:gd name="connsiteX4" fmla="*/ 278400 w 3981048"/>
              <a:gd name="connsiteY4" fmla="*/ 0 h 360131"/>
              <a:gd name="connsiteX0" fmla="*/ 285490 w 3988138"/>
              <a:gd name="connsiteY0" fmla="*/ 0 h 360131"/>
              <a:gd name="connsiteX1" fmla="*/ 3988138 w 3988138"/>
              <a:gd name="connsiteY1" fmla="*/ 13519 h 360131"/>
              <a:gd name="connsiteX2" fmla="*/ 3608836 w 3988138"/>
              <a:gd name="connsiteY2" fmla="*/ 354515 h 360131"/>
              <a:gd name="connsiteX3" fmla="*/ 0 w 3988138"/>
              <a:gd name="connsiteY3" fmla="*/ 360131 h 360131"/>
              <a:gd name="connsiteX4" fmla="*/ 285490 w 3988138"/>
              <a:gd name="connsiteY4" fmla="*/ 0 h 360131"/>
              <a:gd name="connsiteX0" fmla="*/ 299670 w 4002318"/>
              <a:gd name="connsiteY0" fmla="*/ 0 h 360131"/>
              <a:gd name="connsiteX1" fmla="*/ 4002318 w 4002318"/>
              <a:gd name="connsiteY1" fmla="*/ 13519 h 360131"/>
              <a:gd name="connsiteX2" fmla="*/ 3623016 w 4002318"/>
              <a:gd name="connsiteY2" fmla="*/ 354515 h 360131"/>
              <a:gd name="connsiteX3" fmla="*/ 0 w 4002318"/>
              <a:gd name="connsiteY3" fmla="*/ 360131 h 360131"/>
              <a:gd name="connsiteX4" fmla="*/ 299670 w 4002318"/>
              <a:gd name="connsiteY4" fmla="*/ 0 h 360131"/>
              <a:gd name="connsiteX0" fmla="*/ 299670 w 3623016"/>
              <a:gd name="connsiteY0" fmla="*/ 0 h 360131"/>
              <a:gd name="connsiteX1" fmla="*/ 3615926 w 3623016"/>
              <a:gd name="connsiteY1" fmla="*/ 10070 h 360131"/>
              <a:gd name="connsiteX2" fmla="*/ 3623016 w 3623016"/>
              <a:gd name="connsiteY2" fmla="*/ 354515 h 360131"/>
              <a:gd name="connsiteX3" fmla="*/ 0 w 3623016"/>
              <a:gd name="connsiteY3" fmla="*/ 360131 h 360131"/>
              <a:gd name="connsiteX4" fmla="*/ 299670 w 3623016"/>
              <a:gd name="connsiteY4" fmla="*/ 0 h 360131"/>
              <a:gd name="connsiteX0" fmla="*/ 299670 w 3630106"/>
              <a:gd name="connsiteY0" fmla="*/ 277 h 360408"/>
              <a:gd name="connsiteX1" fmla="*/ 3630106 w 3630106"/>
              <a:gd name="connsiteY1" fmla="*/ 0 h 360408"/>
              <a:gd name="connsiteX2" fmla="*/ 3623016 w 3630106"/>
              <a:gd name="connsiteY2" fmla="*/ 354792 h 360408"/>
              <a:gd name="connsiteX3" fmla="*/ 0 w 3630106"/>
              <a:gd name="connsiteY3" fmla="*/ 360408 h 360408"/>
              <a:gd name="connsiteX4" fmla="*/ 299670 w 3630106"/>
              <a:gd name="connsiteY4" fmla="*/ 277 h 360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106" h="360408">
                <a:moveTo>
                  <a:pt x="299670" y="277"/>
                </a:moveTo>
                <a:lnTo>
                  <a:pt x="3630106" y="0"/>
                </a:lnTo>
                <a:lnTo>
                  <a:pt x="3623016" y="354792"/>
                </a:lnTo>
                <a:lnTo>
                  <a:pt x="0" y="360408"/>
                </a:lnTo>
                <a:lnTo>
                  <a:pt x="299670" y="277"/>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a:p>
        </p:txBody>
      </p:sp>
      <p:sp>
        <p:nvSpPr>
          <p:cNvPr id="21" name="TextBox 20"/>
          <p:cNvSpPr txBox="1"/>
          <p:nvPr/>
        </p:nvSpPr>
        <p:spPr>
          <a:xfrm>
            <a:off x="566928" y="384048"/>
            <a:ext cx="8686800" cy="256032"/>
          </a:xfrm>
          <a:prstGeom prst="rect">
            <a:avLst/>
          </a:prstGeom>
          <a:noFill/>
        </p:spPr>
        <p:txBody>
          <a:bodyPr wrap="square" lIns="0" rIns="0" tIns="0" bIns="0" anchor="t">
            <a:spAutoFit/>
          </a:bodyPr>
          <a:lstStyle/>
          <a:p>
            <a:pPr algn="l">
              <a:buNone/>
            </a:pPr>
            <a:r>
              <a:rPr sz="1150" b="1" i="0" cap="all" spc="150">
                <a:solidFill>
                  <a:srgbClr val="EF6822"/>
                </a:solidFill>
                <a:latin typeface="Arial"/>
              </a:rPr>
              <a:t>RESULTS · 2 OF 6</a:t>
            </a:r>
          </a:p>
        </p:txBody>
      </p:sp>
      <p:sp>
        <p:nvSpPr>
          <p:cNvPr id="22" name="TextBox 21"/>
          <p:cNvSpPr txBox="1"/>
          <p:nvPr/>
        </p:nvSpPr>
        <p:spPr>
          <a:xfrm>
            <a:off x="566928" y="667512"/>
            <a:ext cx="10424160" cy="658368"/>
          </a:xfrm>
          <a:prstGeom prst="rect">
            <a:avLst/>
          </a:prstGeom>
          <a:noFill/>
        </p:spPr>
        <p:txBody>
          <a:bodyPr wrap="square" lIns="0" rIns="0" tIns="0" bIns="0" anchor="t">
            <a:spAutoFit/>
          </a:bodyPr>
          <a:lstStyle/>
          <a:p>
            <a:pPr algn="l">
              <a:buNone/>
            </a:pPr>
            <a:r>
              <a:rPr sz="2900" b="1" i="0">
                <a:solidFill>
                  <a:srgbClr val="18459E"/>
                </a:solidFill>
                <a:latin typeface="Arial"/>
              </a:rPr>
              <a:t>What Students Actually Use AI For</a:t>
            </a:r>
          </a:p>
        </p:txBody>
      </p:sp>
      <p:sp>
        <p:nvSpPr>
          <p:cNvPr id="23" name="TextBox 22"/>
          <p:cNvSpPr txBox="1"/>
          <p:nvPr/>
        </p:nvSpPr>
        <p:spPr>
          <a:xfrm>
            <a:off x="10607040" y="411480"/>
            <a:ext cx="1005840" cy="256032"/>
          </a:xfrm>
          <a:prstGeom prst="rect">
            <a:avLst/>
          </a:prstGeom>
          <a:noFill/>
        </p:spPr>
        <p:txBody>
          <a:bodyPr wrap="square" lIns="0" rIns="0" tIns="0" bIns="0" anchor="t">
            <a:spAutoFit/>
          </a:bodyPr>
          <a:lstStyle/>
          <a:p>
            <a:pPr algn="r">
              <a:buNone/>
            </a:pPr>
            <a:r>
              <a:rPr sz="1100" b="0" i="0">
                <a:solidFill>
                  <a:srgbClr val="8C96A3"/>
                </a:solidFill>
                <a:latin typeface="Arial"/>
              </a:rPr>
              <a:t>9 / 15</a:t>
            </a:r>
          </a:p>
        </p:txBody>
      </p:sp>
      <p:graphicFrame>
        <p:nvGraphicFramePr>
          <p:cNvPr id="24" name="Chart 23"/>
          <p:cNvGraphicFramePr>
            <a:graphicFrameLocks noGrp="1"/>
          </p:cNvGraphicFramePr>
          <p:nvPr/>
        </p:nvGraphicFramePr>
        <p:xfrm>
          <a:off x="566928" y="1517904"/>
          <a:ext cx="7132320" cy="3931920"/>
        </p:xfrm>
        <a:graphic>
          <a:graphicData uri="http://schemas.openxmlformats.org/drawingml/2006/chart">
            <c:chart xmlns:c="http://schemas.openxmlformats.org/drawingml/2006/chart" r:id="rId2"/>
          </a:graphicData>
        </a:graphic>
      </p:graphicFrame>
      <p:sp>
        <p:nvSpPr>
          <p:cNvPr id="25" name="Rounded Rectangle 24"/>
          <p:cNvSpPr/>
          <p:nvPr/>
        </p:nvSpPr>
        <p:spPr>
          <a:xfrm>
            <a:off x="7909560" y="1517904"/>
            <a:ext cx="3712463" cy="2011680"/>
          </a:xfrm>
          <a:prstGeom prst="roundRect">
            <a:avLst>
              <a:gd name="adj" fmla="val 4545"/>
            </a:avLst>
          </a:prstGeom>
          <a:solidFill>
            <a:srgbClr val="EEF2FA"/>
          </a:solidFill>
          <a:ln w="12700">
            <a:solidFill>
              <a:srgbClr val="D5DFF0"/>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6" name="TextBox 25"/>
          <p:cNvSpPr txBox="1"/>
          <p:nvPr/>
        </p:nvSpPr>
        <p:spPr>
          <a:xfrm>
            <a:off x="8183879" y="1682496"/>
            <a:ext cx="3200400" cy="292608"/>
          </a:xfrm>
          <a:prstGeom prst="rect">
            <a:avLst/>
          </a:prstGeom>
          <a:noFill/>
        </p:spPr>
        <p:txBody>
          <a:bodyPr wrap="square" lIns="0" rIns="0" tIns="0" bIns="0" anchor="t">
            <a:spAutoFit/>
          </a:bodyPr>
          <a:lstStyle/>
          <a:p>
            <a:pPr algn="l">
              <a:buNone/>
            </a:pPr>
            <a:r>
              <a:rPr sz="1650" b="1" i="0">
                <a:solidFill>
                  <a:srgbClr val="EF6822"/>
                </a:solidFill>
                <a:latin typeface="Arial"/>
              </a:rPr>
              <a:t>Top of the list</a:t>
            </a:r>
          </a:p>
        </p:txBody>
      </p:sp>
      <p:sp>
        <p:nvSpPr>
          <p:cNvPr id="27" name="TextBox 26"/>
          <p:cNvSpPr txBox="1"/>
          <p:nvPr/>
        </p:nvSpPr>
        <p:spPr>
          <a:xfrm>
            <a:off x="8183879" y="2029968"/>
            <a:ext cx="3200400" cy="1371600"/>
          </a:xfrm>
          <a:prstGeom prst="rect">
            <a:avLst/>
          </a:prstGeom>
          <a:noFill/>
        </p:spPr>
        <p:txBody>
          <a:bodyPr wrap="square" lIns="0" rIns="0" tIns="0" bIns="0" anchor="t">
            <a:spAutoFit/>
          </a:bodyPr>
          <a:lstStyle/>
          <a:p>
            <a:pPr algn="l">
              <a:lnSpc>
                <a:spcPts val="1700"/>
              </a:lnSpc>
              <a:buNone/>
            </a:pPr>
            <a:r>
              <a:rPr sz="1250" b="0" i="0">
                <a:solidFill>
                  <a:srgbClr val="4A5568"/>
                </a:solidFill>
                <a:latin typeface="Arial"/>
              </a:rPr>
              <a:t>Searching, idea generation and translation — all activities at the </a:t>
            </a:r>
            <a:r>
              <a:rPr sz="1250" b="1" i="0">
                <a:solidFill>
                  <a:srgbClr val="18459E"/>
                </a:solidFill>
                <a:latin typeface="Arial"/>
              </a:rPr>
              <a:t>exploratory start of research</a:t>
            </a:r>
            <a:r>
              <a:rPr sz="1250" b="0" i="0">
                <a:solidFill>
                  <a:srgbClr val="4A5568"/>
                </a:solidFill>
                <a:latin typeface="Arial"/>
              </a:rPr>
              <a:t>, before a student knows what to write.</a:t>
            </a:r>
          </a:p>
        </p:txBody>
      </p:sp>
      <p:sp>
        <p:nvSpPr>
          <p:cNvPr id="28" name="Rounded Rectangle 27"/>
          <p:cNvSpPr/>
          <p:nvPr/>
        </p:nvSpPr>
        <p:spPr>
          <a:xfrm>
            <a:off x="7909560" y="3675887"/>
            <a:ext cx="3712463" cy="1810512"/>
          </a:xfrm>
          <a:prstGeom prst="roundRect">
            <a:avLst>
              <a:gd name="adj" fmla="val 5050"/>
            </a:avLst>
          </a:prstGeom>
          <a:solidFill>
            <a:srgbClr val="18459E"/>
          </a:solidFill>
          <a:ln w="12700">
            <a:solidFill>
              <a:srgbClr val="18459E"/>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9" name="TextBox 28"/>
          <p:cNvSpPr txBox="1"/>
          <p:nvPr/>
        </p:nvSpPr>
        <p:spPr>
          <a:xfrm>
            <a:off x="8183879" y="3840480"/>
            <a:ext cx="3200400" cy="292608"/>
          </a:xfrm>
          <a:prstGeom prst="rect">
            <a:avLst/>
          </a:prstGeom>
          <a:noFill/>
        </p:spPr>
        <p:txBody>
          <a:bodyPr wrap="square" lIns="0" rIns="0" tIns="0" bIns="0" anchor="t">
            <a:spAutoFit/>
          </a:bodyPr>
          <a:lstStyle/>
          <a:p>
            <a:pPr algn="l">
              <a:buNone/>
            </a:pPr>
            <a:r>
              <a:rPr sz="1650" b="1" i="0">
                <a:solidFill>
                  <a:srgbClr val="EF6822"/>
                </a:solidFill>
                <a:latin typeface="Arial"/>
              </a:rPr>
              <a:t>Bottom of the list</a:t>
            </a:r>
          </a:p>
        </p:txBody>
      </p:sp>
      <p:sp>
        <p:nvSpPr>
          <p:cNvPr id="30" name="TextBox 29"/>
          <p:cNvSpPr txBox="1"/>
          <p:nvPr/>
        </p:nvSpPr>
        <p:spPr>
          <a:xfrm>
            <a:off x="8183879" y="4187952"/>
            <a:ext cx="3200400" cy="1188720"/>
          </a:xfrm>
          <a:prstGeom prst="rect">
            <a:avLst/>
          </a:prstGeom>
          <a:noFill/>
        </p:spPr>
        <p:txBody>
          <a:bodyPr wrap="square" lIns="0" rIns="0" tIns="0" bIns="0" anchor="t">
            <a:spAutoFit/>
          </a:bodyPr>
          <a:lstStyle/>
          <a:p>
            <a:pPr algn="l">
              <a:lnSpc>
                <a:spcPts val="1700"/>
              </a:lnSpc>
              <a:buNone/>
            </a:pPr>
            <a:r>
              <a:rPr sz="1250" b="0" i="0">
                <a:solidFill>
                  <a:srgbClr val="C3D3EE"/>
                </a:solidFill>
                <a:latin typeface="Arial"/>
              </a:rPr>
              <a:t>Text production and citation work. AI is functioning as cognitive support — a thinking partner — not as a ghost-writer.</a:t>
            </a:r>
          </a:p>
        </p:txBody>
      </p:sp>
      <p:sp>
        <p:nvSpPr>
          <p:cNvPr id="31" name="TextBox 30"/>
          <p:cNvSpPr txBox="1"/>
          <p:nvPr/>
        </p:nvSpPr>
        <p:spPr>
          <a:xfrm>
            <a:off x="566928" y="5669280"/>
            <a:ext cx="10972800" cy="274320"/>
          </a:xfrm>
          <a:prstGeom prst="rect">
            <a:avLst/>
          </a:prstGeom>
          <a:noFill/>
        </p:spPr>
        <p:txBody>
          <a:bodyPr wrap="square" lIns="0" rIns="0" tIns="0" bIns="0" anchor="t">
            <a:spAutoFit/>
          </a:bodyPr>
          <a:lstStyle/>
          <a:p>
            <a:pPr algn="l">
              <a:buNone/>
            </a:pPr>
            <a:r>
              <a:rPr sz="1100" b="0" i="1">
                <a:solidFill>
                  <a:srgbClr val="8C96A3"/>
                </a:solidFill>
                <a:latin typeface="Arial"/>
              </a:rPr>
              <a:t>Multiple-response item: students could select more than one purpose, so percentages do not sum to 100.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7205</TotalTime>
  <Words>801</Words>
  <Application>Microsoft Office PowerPoint</Application>
  <PresentationFormat>Màn hình rộng</PresentationFormat>
  <Paragraphs>102</Paragraphs>
  <Slides>10</Slides>
  <Notes>5</Notes>
  <HiddenSlides>0</HiddenSlides>
  <MMClips>0</MMClips>
  <ScaleCrop>false</ScaleCrop>
  <HeadingPairs>
    <vt:vector size="4" baseType="variant">
      <vt:variant>
        <vt:lpstr>Chủ đề</vt:lpstr>
      </vt:variant>
      <vt:variant>
        <vt:i4>1</vt:i4>
      </vt:variant>
      <vt:variant>
        <vt:lpstr>Tiêu đề Bản chiếu</vt:lpstr>
      </vt:variant>
      <vt:variant>
        <vt:i4>10</vt:i4>
      </vt:variant>
    </vt:vector>
  </HeadingPairs>
  <TitlesOfParts>
    <vt:vector size="11" baseType="lpstr">
      <vt:lpstr>Office Theme</vt:lpstr>
      <vt:lpstr>Bản trình bày PowerPoint</vt:lpstr>
      <vt:lpstr>Table of content</vt:lpstr>
      <vt:lpstr>Table of content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Trương Nguyệt</dc:creator>
  <cp:lastModifiedBy>Nguyễn Đăng Duy Thịnh</cp:lastModifiedBy>
  <cp:revision>344</cp:revision>
  <dcterms:created xsi:type="dcterms:W3CDTF">2021-11-12T01:36:46Z</dcterms:created>
  <dcterms:modified xsi:type="dcterms:W3CDTF">2026-08-02T10:17:00Z</dcterms:modified>
</cp:coreProperties>
</file>