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69" r:id="rId5"/>
    <p:sldId id="258" r:id="rId6"/>
    <p:sldId id="259" r:id="rId7"/>
    <p:sldId id="260" r:id="rId8"/>
    <p:sldId id="261" r:id="rId9"/>
    <p:sldId id="268" r:id="rId10"/>
    <p:sldId id="263" r:id="rId11"/>
    <p:sldId id="264" r:id="rId12"/>
    <p:sldId id="265" r:id="rId13"/>
    <p:sldId id="266" r:id="rId14"/>
    <p:sldId id="267" r:id="rId15"/>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124" d="100"/>
          <a:sy n="124" d="100"/>
        </p:scale>
        <p:origin x="-1512" y="-112"/>
      </p:cViewPr>
      <p:guideLst>
        <p:guide orient="horz" pos="2205"/>
        <p:guide pos="288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4" name="TextBox 3"/>
          <p:cNvSpPr txBox="1"/>
          <p:nvPr/>
        </p:nvSpPr>
        <p:spPr>
          <a:xfrm>
            <a:off x="1707991" y="600680"/>
            <a:ext cx="8621077" cy="3000375"/>
          </a:xfrm>
          <a:prstGeom prst="rect">
            <a:avLst/>
          </a:prstGeom>
          <a:noFill/>
        </p:spPr>
        <p:txBody>
          <a:bodyPr wrap="square" lIns="0" tIns="0" rIns="0" bIns="0" anchor="t">
            <a:spAutoFit/>
          </a:bodyPr>
          <a:lstStyle/>
          <a:p>
            <a:pPr algn="ctr">
              <a:lnSpc>
                <a:spcPts val="4680"/>
              </a:lnSpc>
            </a:pPr>
            <a:r>
              <a:rPr lang="en-US" sz="3900" b="1" i="0" u="none">
                <a:solidFill>
                  <a:schemeClr val="accent1"/>
                </a:solidFill>
                <a:latin typeface="Poppins"/>
              </a:rPr>
              <a:t>AN EVALUATION OF ENGLISH NON-MAJORED FRESHMEN’S ATTITUDE TOWARDS EFL LEARNING AT CAN THO UNIVERSITY OF TECHNOLOGY</a:t>
            </a:r>
            <a:endParaRPr lang="en-US" sz="3900" b="1" i="0" u="none">
              <a:solidFill>
                <a:schemeClr val="accent1"/>
              </a:solidFill>
              <a:latin typeface="Poppins"/>
            </a:endParaRPr>
          </a:p>
        </p:txBody>
      </p:sp>
      <p:sp>
        <p:nvSpPr>
          <p:cNvPr id="6" name="TextBox 5"/>
          <p:cNvSpPr txBox="1"/>
          <p:nvPr/>
        </p:nvSpPr>
        <p:spPr>
          <a:xfrm>
            <a:off x="1990725" y="3748285"/>
            <a:ext cx="8210550" cy="1292225"/>
          </a:xfrm>
          <a:prstGeom prst="rect">
            <a:avLst/>
          </a:prstGeom>
          <a:noFill/>
        </p:spPr>
        <p:txBody>
          <a:bodyPr wrap="square" lIns="0" tIns="0" rIns="0" bIns="0" anchor="t">
            <a:spAutoFit/>
          </a:bodyPr>
          <a:lstStyle/>
          <a:p>
            <a:pPr algn="ctr">
              <a:lnSpc>
                <a:spcPct val="150000"/>
              </a:lnSpc>
            </a:pPr>
            <a:r>
              <a:rPr sz="2800" b="1" i="0" u="none">
                <a:solidFill>
                  <a:srgbClr val="FF0000"/>
                </a:solidFill>
                <a:latin typeface="Times New Roman" panose="02020603050405020304" charset="0"/>
                <a:cs typeface="Times New Roman" panose="02020603050405020304" charset="0"/>
              </a:rPr>
              <a:t>Authors:</a:t>
            </a:r>
            <a:r>
              <a:rPr sz="2800" b="0" i="0" u="none">
                <a:solidFill>
                  <a:srgbClr val="FF0000"/>
                </a:solidFill>
                <a:latin typeface="Times New Roman" panose="02020603050405020304" charset="0"/>
                <a:cs typeface="Times New Roman" panose="02020603050405020304" charset="0"/>
              </a:rPr>
              <a:t> Tran Thien Quynh Tran, Nguyen Thi Minh Nguyet,</a:t>
            </a:r>
            <a:r>
              <a:rPr lang="en-US" sz="2800" b="0" i="0" u="none">
                <a:solidFill>
                  <a:srgbClr val="FF0000"/>
                </a:solidFill>
                <a:latin typeface="Times New Roman" panose="02020603050405020304" charset="0"/>
                <a:cs typeface="Times New Roman" panose="02020603050405020304" charset="0"/>
              </a:rPr>
              <a:t> Luu Thu Thuy, Pham Thi Bich Ngan</a:t>
            </a:r>
            <a:endParaRPr lang="en-US" sz="2800" b="0" i="0" u="none">
              <a:solidFill>
                <a:srgbClr val="FF0000"/>
              </a:solidFill>
              <a:latin typeface="Times New Roman" panose="02020603050405020304" charset="0"/>
              <a:cs typeface="Times New Roman" panose="02020603050405020304" charset="0"/>
            </a:endParaRPr>
          </a:p>
        </p:txBody>
      </p:sp>
      <p:sp>
        <p:nvSpPr>
          <p:cNvPr id="7" name="TextBox 6"/>
          <p:cNvSpPr txBox="1"/>
          <p:nvPr/>
        </p:nvSpPr>
        <p:spPr>
          <a:xfrm>
            <a:off x="1990725" y="5337055"/>
            <a:ext cx="8210550" cy="259080"/>
          </a:xfrm>
          <a:prstGeom prst="rect">
            <a:avLst/>
          </a:prstGeom>
          <a:noFill/>
        </p:spPr>
        <p:txBody>
          <a:bodyPr wrap="square" lIns="0" tIns="0" rIns="0" bIns="0" anchor="t">
            <a:spAutoFit/>
          </a:bodyPr>
          <a:lstStyle/>
          <a:p>
            <a:pPr algn="ctr">
              <a:lnSpc>
                <a:spcPts val="2025"/>
              </a:lnSpc>
            </a:pPr>
            <a:r>
              <a:rPr sz="2400" b="1" i="0" u="none">
                <a:solidFill>
                  <a:schemeClr val="tx1"/>
                </a:solidFill>
                <a:latin typeface="Times New Roman" panose="02020603050405020304" charset="0"/>
                <a:cs typeface="Times New Roman" panose="02020603050405020304" charset="0"/>
              </a:rPr>
              <a:t>Can Tho University of</a:t>
            </a:r>
            <a:r>
              <a:rPr lang="en-US" sz="2400" b="1" i="0" u="none">
                <a:solidFill>
                  <a:schemeClr val="tx1"/>
                </a:solidFill>
                <a:latin typeface="Times New Roman" panose="02020603050405020304" charset="0"/>
                <a:cs typeface="Times New Roman" panose="02020603050405020304" charset="0"/>
              </a:rPr>
              <a:t> Technology</a:t>
            </a:r>
            <a:r>
              <a:rPr sz="1600" b="1" i="0" u="none">
                <a:solidFill>
                  <a:schemeClr val="tx1"/>
                </a:solidFill>
                <a:latin typeface="Lato"/>
              </a:rPr>
              <a:t> </a:t>
            </a:r>
            <a:endParaRPr sz="1600" b="1" i="0" u="none">
              <a:solidFill>
                <a:schemeClr val="tx1"/>
              </a:solidFill>
              <a:latin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1762125" y="1383665"/>
            <a:ext cx="9096375" cy="1107440"/>
          </a:xfrm>
          <a:prstGeom prst="rect">
            <a:avLst/>
          </a:prstGeom>
          <a:noFill/>
        </p:spPr>
        <p:txBody>
          <a:bodyPr wrap="square" lIns="0" tIns="0" rIns="0" bIns="0" anchor="t">
            <a:sp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Gender Differences:</a:t>
            </a:r>
            <a:r>
              <a:rPr sz="2400" b="0" i="0" u="none">
                <a:solidFill>
                  <a:schemeClr val="tx1"/>
                </a:solidFill>
                <a:latin typeface="Times New Roman" panose="02020603050405020304" charset="0"/>
                <a:cs typeface="Times New Roman" panose="02020603050405020304" charset="0"/>
              </a:rPr>
              <a:t> Female freshmen displayed significantly higher consistency in completing self-study tasks and preparing materials prior to class.</a:t>
            </a:r>
            <a:endParaRPr sz="2400" b="0" i="0" u="none">
              <a:solidFill>
                <a:schemeClr val="tx1"/>
              </a:solidFill>
              <a:latin typeface="Times New Roman" panose="02020603050405020304" charset="0"/>
              <a:cs typeface="Times New Roman" panose="02020603050405020304" charset="0"/>
            </a:endParaRPr>
          </a:p>
        </p:txBody>
      </p:sp>
      <p:sp>
        <p:nvSpPr>
          <p:cNvPr id="4" name="TextBox 3"/>
          <p:cNvSpPr txBox="1"/>
          <p:nvPr/>
        </p:nvSpPr>
        <p:spPr>
          <a:xfrm>
            <a:off x="1844040" y="2683510"/>
            <a:ext cx="9096375" cy="1107440"/>
          </a:xfrm>
          <a:prstGeom prst="rect">
            <a:avLst/>
          </a:prstGeom>
          <a:noFill/>
        </p:spPr>
        <p:txBody>
          <a:bodyPr wrap="square" lIns="0" tIns="0" rIns="0" bIns="0" anchor="t">
            <a:sp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High School Background:</a:t>
            </a:r>
            <a:r>
              <a:rPr sz="2400" b="0" i="0" u="none">
                <a:solidFill>
                  <a:schemeClr val="tx1"/>
                </a:solidFill>
                <a:latin typeface="Times New Roman" panose="02020603050405020304" charset="0"/>
                <a:cs typeface="Times New Roman" panose="02020603050405020304" charset="0"/>
              </a:rPr>
              <a:t> Students originating from urban high schools or those who attended supplementary English classes demonstrated higher initial confidence.</a:t>
            </a:r>
            <a:endParaRPr sz="2400" b="0" i="0" u="none">
              <a:solidFill>
                <a:schemeClr val="tx1"/>
              </a:solidFill>
              <a:latin typeface="Times New Roman" panose="02020603050405020304" charset="0"/>
              <a:cs typeface="Times New Roman" panose="02020603050405020304" charset="0"/>
            </a:endParaRPr>
          </a:p>
        </p:txBody>
      </p:sp>
      <p:sp>
        <p:nvSpPr>
          <p:cNvPr id="5" name="TextBox 4"/>
          <p:cNvSpPr txBox="1"/>
          <p:nvPr/>
        </p:nvSpPr>
        <p:spPr>
          <a:xfrm>
            <a:off x="1762125" y="4137025"/>
            <a:ext cx="9096375" cy="1107440"/>
          </a:xfrm>
          <a:prstGeom prst="rect">
            <a:avLst/>
          </a:prstGeom>
          <a:noFill/>
        </p:spPr>
        <p:txBody>
          <a:bodyPr wrap="square" lIns="0" tIns="0" rIns="0" bIns="0" anchor="t">
            <a:sp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Skill Breakdown:</a:t>
            </a:r>
            <a:r>
              <a:rPr sz="2400" b="0" i="0" u="none">
                <a:solidFill>
                  <a:schemeClr val="tx1"/>
                </a:solidFill>
                <a:latin typeface="Times New Roman" panose="02020603050405020304" charset="0"/>
                <a:cs typeface="Times New Roman" panose="02020603050405020304" charset="0"/>
              </a:rPr>
              <a:t> Listening and speaking were identified as the most intimidating skills, largely driven by limited lexicon and audio unfamiliarity.</a:t>
            </a:r>
            <a:endParaRPr sz="2400" b="0" i="0" u="none">
              <a:solidFill>
                <a:schemeClr val="tx1"/>
              </a:solidFill>
              <a:latin typeface="Times New Roman" panose="02020603050405020304" charset="0"/>
              <a:cs typeface="Times New Roman" panose="02020603050405020304" charset="0"/>
            </a:endParaRPr>
          </a:p>
        </p:txBody>
      </p:sp>
      <p:sp>
        <p:nvSpPr>
          <p:cNvPr id="6" name="TextBox 5"/>
          <p:cNvSpPr txBox="1"/>
          <p:nvPr/>
        </p:nvSpPr>
        <p:spPr>
          <a:xfrm>
            <a:off x="1797050" y="5353685"/>
            <a:ext cx="9096375" cy="738505"/>
          </a:xfrm>
          <a:prstGeom prst="rect">
            <a:avLst/>
          </a:prstGeom>
          <a:noFill/>
        </p:spPr>
        <p:txBody>
          <a:bodyPr wrap="square" lIns="0" tIns="0" rIns="0" bIns="0" anchor="t">
            <a:sp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Study Timing:</a:t>
            </a:r>
            <a:r>
              <a:rPr sz="2400" b="0" i="0" u="none">
                <a:solidFill>
                  <a:schemeClr val="tx1"/>
                </a:solidFill>
                <a:latin typeface="Times New Roman" panose="02020603050405020304" charset="0"/>
                <a:cs typeface="Times New Roman" panose="02020603050405020304" charset="0"/>
              </a:rPr>
              <a:t> Freshmen who started learning English early in primary school exhibited more favorable long-term attitudes than late starters.</a:t>
            </a:r>
            <a:endParaRPr sz="2400" b="0" i="0" u="none">
              <a:solidFill>
                <a:schemeClr val="tx1"/>
              </a:solidFill>
              <a:latin typeface="Times New Roman" panose="02020603050405020304" charset="0"/>
              <a:cs typeface="Times New Roman" panose="02020603050405020304" charset="0"/>
            </a:endParaRPr>
          </a:p>
        </p:txBody>
      </p:sp>
      <p:sp>
        <p:nvSpPr>
          <p:cNvPr id="11" name="TextBox 10"/>
          <p:cNvSpPr txBox="1"/>
          <p:nvPr/>
        </p:nvSpPr>
        <p:spPr>
          <a:xfrm>
            <a:off x="714375" y="476250"/>
            <a:ext cx="11451431"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Findings - </a:t>
            </a:r>
            <a:r>
              <a:rPr sz="3000" b="1" i="0" u="none">
                <a:solidFill>
                  <a:srgbClr val="FF0000"/>
                </a:solidFill>
                <a:latin typeface="Times New Roman" panose="02020603050405020304" charset="0"/>
                <a:cs typeface="Times New Roman" panose="02020603050405020304" charset="0"/>
              </a:rPr>
              <a:t>Key Variance &amp; Demographic Factors</a:t>
            </a:r>
            <a:endParaRPr sz="3000" b="1" i="0" u="none">
              <a:solidFill>
                <a:srgbClr val="FF0000"/>
              </a:solidFill>
              <a:latin typeface="Times New Roman" panose="02020603050405020304" charset="0"/>
              <a:cs typeface="Times New Roman" panose="02020603050405020304" charset="0"/>
            </a:endParaRPr>
          </a:p>
        </p:txBody>
      </p:sp>
      <p:sp>
        <p:nvSpPr>
          <p:cNvPr id="12" name="Rectangle 11"/>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3" name="TextBox 2"/>
          <p:cNvSpPr txBox="1"/>
          <p:nvPr/>
        </p:nvSpPr>
        <p:spPr>
          <a:xfrm>
            <a:off x="1731010" y="1067812"/>
            <a:ext cx="8001000" cy="2031365"/>
          </a:xfrm>
          <a:prstGeom prst="rect">
            <a:avLst/>
          </a:prstGeom>
          <a:noFill/>
        </p:spPr>
        <p:txBody>
          <a:bodyPr wrap="square" lIns="0" tIns="0" rIns="0" bIns="0" anchor="t">
            <a:spAutoFit/>
          </a:bodyPr>
          <a:lstStyle/>
          <a:p>
            <a:pPr algn="just">
              <a:lnSpc>
                <a:spcPct val="150000"/>
              </a:lnSpc>
            </a:pPr>
            <a:r>
              <a:rPr sz="2200" b="1" i="0" u="none">
                <a:solidFill>
                  <a:srgbClr val="0F172A"/>
                </a:solidFill>
                <a:latin typeface="Times New Roman" panose="02020603050405020304" charset="0"/>
                <a:cs typeface="Times New Roman" panose="02020603050405020304" charset="0"/>
              </a:rPr>
              <a:t>I fully understand that English is essential for my future engineering career, but whenever the teacher calls on me to speak, my mind goes blank because I am afraid of making pronunciation mistakes.</a:t>
            </a:r>
            <a:endParaRPr sz="2200" b="1" i="0" u="none">
              <a:solidFill>
                <a:srgbClr val="0F172A"/>
              </a:solidFill>
              <a:latin typeface="Times New Roman" panose="02020603050405020304" charset="0"/>
              <a:cs typeface="Times New Roman" panose="02020603050405020304" charset="0"/>
            </a:endParaRPr>
          </a:p>
        </p:txBody>
      </p:sp>
      <p:sp>
        <p:nvSpPr>
          <p:cNvPr id="4" name="TextBox 3"/>
          <p:cNvSpPr txBox="1"/>
          <p:nvPr/>
        </p:nvSpPr>
        <p:spPr>
          <a:xfrm>
            <a:off x="3997325" y="2977772"/>
            <a:ext cx="3867150" cy="615315"/>
          </a:xfrm>
          <a:prstGeom prst="rect">
            <a:avLst/>
          </a:prstGeom>
          <a:noFill/>
        </p:spPr>
        <p:txBody>
          <a:bodyPr wrap="square" lIns="0" tIns="0" rIns="0" bIns="0" anchor="t">
            <a:spAutoFit/>
          </a:bodyPr>
          <a:lstStyle/>
          <a:p>
            <a:pPr algn="ctr"/>
            <a:r>
              <a:rPr sz="2000" b="1" i="0" u="none">
                <a:solidFill>
                  <a:srgbClr val="FF0000"/>
                </a:solidFill>
                <a:latin typeface="Times New Roman" panose="02020603050405020304" charset="0"/>
                <a:cs typeface="Times New Roman" panose="02020603050405020304" charset="0"/>
              </a:rPr>
              <a:t>— Non-Majored Freshmen Interviewee, CTUT</a:t>
            </a:r>
            <a:endParaRPr sz="2000" b="1" i="0" u="none">
              <a:solidFill>
                <a:srgbClr val="FF0000"/>
              </a:solidFill>
              <a:latin typeface="Times New Roman" panose="02020603050405020304" charset="0"/>
              <a:cs typeface="Times New Roman" panose="02020603050405020304" charset="0"/>
            </a:endParaRPr>
          </a:p>
        </p:txBody>
      </p:sp>
      <p:sp>
        <p:nvSpPr>
          <p:cNvPr id="6" name="TextBox 5"/>
          <p:cNvSpPr txBox="1"/>
          <p:nvPr/>
        </p:nvSpPr>
        <p:spPr>
          <a:xfrm>
            <a:off x="714375" y="476250"/>
            <a:ext cx="11451431" cy="461645"/>
          </a:xfrm>
          <a:prstGeom prst="rect">
            <a:avLst/>
          </a:prstGeom>
          <a:noFill/>
        </p:spPr>
        <p:txBody>
          <a:bodyPr wrap="square" lIns="0" tIns="0" rIns="0" bIns="0" anchor="t">
            <a:spAutoFit/>
          </a:bodyPr>
          <a:lstStyle/>
          <a:p>
            <a:pPr algn="l"/>
            <a:r>
              <a:rPr sz="3000" b="1" i="0" u="none">
                <a:solidFill>
                  <a:srgbClr val="FF0000"/>
                </a:solidFill>
                <a:latin typeface="Times New Roman" panose="02020603050405020304" charset="0"/>
                <a:cs typeface="Times New Roman" panose="02020603050405020304" charset="0"/>
              </a:rPr>
              <a:t>Voice of the Students</a:t>
            </a:r>
            <a:r>
              <a:rPr lang="en-US" sz="3000" b="1" i="0" u="none">
                <a:solidFill>
                  <a:srgbClr val="FF0000"/>
                </a:solidFill>
                <a:latin typeface="Times New Roman" panose="02020603050405020304" charset="0"/>
                <a:cs typeface="Times New Roman" panose="02020603050405020304" charset="0"/>
              </a:rPr>
              <a:t> and Teachers</a:t>
            </a:r>
            <a:endParaRPr lang="en-US" sz="3000" b="1" i="0" u="none">
              <a:solidFill>
                <a:srgbClr val="FF0000"/>
              </a:solidFill>
              <a:latin typeface="Times New Roman" panose="02020603050405020304" charset="0"/>
              <a:cs typeface="Times New Roman" panose="02020603050405020304" charset="0"/>
            </a:endParaRPr>
          </a:p>
        </p:txBody>
      </p:sp>
      <p:sp>
        <p:nvSpPr>
          <p:cNvPr id="7" name="Rectangle 6"/>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3"/>
          <p:cNvSpPr txBox="1"/>
          <p:nvPr/>
        </p:nvSpPr>
        <p:spPr>
          <a:xfrm>
            <a:off x="4033520" y="5883532"/>
            <a:ext cx="3867150" cy="615315"/>
          </a:xfrm>
          <a:prstGeom prst="rect">
            <a:avLst/>
          </a:prstGeom>
          <a:noFill/>
        </p:spPr>
        <p:txBody>
          <a:bodyPr wrap="square" lIns="0" tIns="0" rIns="0" bIns="0" anchor="t">
            <a:spAutoFit/>
          </a:bodyPr>
          <a:lstStyle/>
          <a:p>
            <a:pPr algn="ctr"/>
            <a:r>
              <a:rPr sz="2000" b="1" i="0" u="none">
                <a:solidFill>
                  <a:srgbClr val="FF0000"/>
                </a:solidFill>
                <a:latin typeface="Times New Roman" panose="02020603050405020304" charset="0"/>
                <a:cs typeface="Times New Roman" panose="02020603050405020304" charset="0"/>
              </a:rPr>
              <a:t>— </a:t>
            </a:r>
            <a:r>
              <a:rPr lang="en-US" sz="2000" b="1" i="0" u="none">
                <a:solidFill>
                  <a:srgbClr val="FF0000"/>
                </a:solidFill>
                <a:latin typeface="Times New Roman" panose="02020603050405020304" charset="0"/>
                <a:cs typeface="Times New Roman" panose="02020603050405020304" charset="0"/>
              </a:rPr>
              <a:t>English lecturer</a:t>
            </a:r>
            <a:r>
              <a:rPr sz="2000" b="1" i="0" u="none">
                <a:solidFill>
                  <a:srgbClr val="FF0000"/>
                </a:solidFill>
                <a:latin typeface="Times New Roman" panose="02020603050405020304" charset="0"/>
                <a:cs typeface="Times New Roman" panose="02020603050405020304" charset="0"/>
              </a:rPr>
              <a:t> Interviewee, CTUT</a:t>
            </a:r>
            <a:endParaRPr sz="2000" b="1" i="0" u="none">
              <a:solidFill>
                <a:srgbClr val="FF0000"/>
              </a:solidFill>
              <a:latin typeface="Times New Roman" panose="02020603050405020304" charset="0"/>
              <a:cs typeface="Times New Roman" panose="02020603050405020304" charset="0"/>
            </a:endParaRPr>
          </a:p>
        </p:txBody>
      </p:sp>
      <p:sp>
        <p:nvSpPr>
          <p:cNvPr id="10" name="TextBox 2"/>
          <p:cNvSpPr txBox="1"/>
          <p:nvPr/>
        </p:nvSpPr>
        <p:spPr>
          <a:xfrm>
            <a:off x="1624965" y="3722112"/>
            <a:ext cx="8001000" cy="2031365"/>
          </a:xfrm>
          <a:prstGeom prst="rect">
            <a:avLst/>
          </a:prstGeom>
          <a:noFill/>
        </p:spPr>
        <p:txBody>
          <a:bodyPr wrap="square" lIns="0" tIns="0" rIns="0" bIns="0" anchor="t">
            <a:spAutoFit/>
          </a:bodyPr>
          <a:lstStyle/>
          <a:p>
            <a:pPr algn="just">
              <a:lnSpc>
                <a:spcPct val="150000"/>
              </a:lnSpc>
            </a:pPr>
            <a:r>
              <a:rPr lang="en-US" altLang="en-US" sz="2200" b="1" i="0" u="none">
                <a:solidFill>
                  <a:srgbClr val="0F172A"/>
                </a:solidFill>
                <a:latin typeface="Times New Roman" panose="02020603050405020304" charset="0"/>
                <a:cs typeface="Times New Roman" panose="02020603050405020304" charset="0"/>
              </a:rPr>
              <a:t>They do not consider English as an important subject. Therefore, it is hard to ask them to work in groups, and they also do not have any learning plans. They just wait until examination time to </a:t>
            </a:r>
            <a:endParaRPr lang="en-US" altLang="en-US" sz="2200" b="1" i="0" u="none">
              <a:solidFill>
                <a:srgbClr val="0F172A"/>
              </a:solidFill>
              <a:latin typeface="Times New Roman" panose="02020603050405020304" charset="0"/>
              <a:cs typeface="Times New Roman" panose="02020603050405020304" charset="0"/>
            </a:endParaRPr>
          </a:p>
          <a:p>
            <a:pPr algn="just">
              <a:lnSpc>
                <a:spcPct val="150000"/>
              </a:lnSpc>
            </a:pPr>
            <a:r>
              <a:rPr lang="en-US" altLang="en-US" sz="2200" b="1" i="0" u="none">
                <a:solidFill>
                  <a:srgbClr val="0F172A"/>
                </a:solidFill>
                <a:latin typeface="Times New Roman" panose="02020603050405020304" charset="0"/>
                <a:cs typeface="Times New Roman" panose="02020603050405020304" charset="0"/>
              </a:rPr>
              <a:t>study. Only 10% of students have plans for their study</a:t>
            </a:r>
            <a:endParaRPr lang="en-US" altLang="en-US" sz="2200" b="1" i="0" u="none">
              <a:solidFill>
                <a:srgbClr val="0F172A"/>
              </a:solidFill>
              <a:latin typeface="Times New Roman" panose="0202060305040502030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84455" y="52705"/>
            <a:ext cx="12192000" cy="6858000"/>
          </a:xfrm>
          <a:prstGeom prst="rect">
            <a:avLst/>
          </a:prstGeom>
        </p:spPr>
      </p:pic>
      <p:pic>
        <p:nvPicPr>
          <p:cNvPr id="3" name="Picture 2" descr="image.png"/>
          <p:cNvPicPr>
            <a:picLocks noChangeAspect="1"/>
          </p:cNvPicPr>
          <p:nvPr/>
        </p:nvPicPr>
        <p:blipFill>
          <a:blip r:embed="rId2"/>
          <a:stretch>
            <a:fillRect/>
          </a:stretch>
        </p:blipFill>
        <p:spPr>
          <a:xfrm>
            <a:off x="1564580" y="2023268"/>
            <a:ext cx="514350" cy="514350"/>
          </a:xfrm>
          <a:prstGeom prst="rect">
            <a:avLst/>
          </a:prstGeom>
        </p:spPr>
      </p:pic>
      <p:pic>
        <p:nvPicPr>
          <p:cNvPr id="4" name="Picture 3" descr="image.png"/>
          <p:cNvPicPr>
            <a:picLocks noChangeAspect="1"/>
          </p:cNvPicPr>
          <p:nvPr/>
        </p:nvPicPr>
        <p:blipFill>
          <a:blip r:embed="rId3"/>
          <a:stretch>
            <a:fillRect/>
          </a:stretch>
        </p:blipFill>
        <p:spPr>
          <a:xfrm>
            <a:off x="4402335" y="1959133"/>
            <a:ext cx="514350" cy="514350"/>
          </a:xfrm>
          <a:prstGeom prst="rect">
            <a:avLst/>
          </a:prstGeom>
        </p:spPr>
      </p:pic>
      <p:pic>
        <p:nvPicPr>
          <p:cNvPr id="5" name="Picture 4" descr="image.png"/>
          <p:cNvPicPr>
            <a:picLocks noChangeAspect="1"/>
          </p:cNvPicPr>
          <p:nvPr/>
        </p:nvPicPr>
        <p:blipFill>
          <a:blip r:embed="rId4"/>
          <a:stretch>
            <a:fillRect/>
          </a:stretch>
        </p:blipFill>
        <p:spPr>
          <a:xfrm>
            <a:off x="7210246" y="1959133"/>
            <a:ext cx="514350" cy="514350"/>
          </a:xfrm>
          <a:prstGeom prst="rect">
            <a:avLst/>
          </a:prstGeom>
        </p:spPr>
      </p:pic>
      <p:pic>
        <p:nvPicPr>
          <p:cNvPr id="6" name="Picture 5" descr="image.png"/>
          <p:cNvPicPr>
            <a:picLocks noChangeAspect="1"/>
          </p:cNvPicPr>
          <p:nvPr/>
        </p:nvPicPr>
        <p:blipFill>
          <a:blip r:embed="rId5"/>
          <a:stretch>
            <a:fillRect/>
          </a:stretch>
        </p:blipFill>
        <p:spPr>
          <a:xfrm>
            <a:off x="10018791" y="1905793"/>
            <a:ext cx="514350" cy="514350"/>
          </a:xfrm>
          <a:prstGeom prst="rect">
            <a:avLst/>
          </a:prstGeom>
        </p:spPr>
      </p:pic>
      <p:sp>
        <p:nvSpPr>
          <p:cNvPr id="7" name="Rectangle 6"/>
          <p:cNvSpPr/>
          <p:nvPr/>
        </p:nvSpPr>
        <p:spPr>
          <a:xfrm>
            <a:off x="1123950" y="3962400"/>
            <a:ext cx="9944100" cy="38100"/>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19318" y="2916078"/>
            <a:ext cx="2552193" cy="461645"/>
          </a:xfrm>
          <a:prstGeom prst="rect">
            <a:avLst/>
          </a:prstGeom>
          <a:noFill/>
        </p:spPr>
        <p:txBody>
          <a:bodyPr wrap="square" lIns="0" tIns="0" rIns="0" bIns="0" anchor="t">
            <a:spAutoFit/>
          </a:bodyPr>
          <a:lstStyle/>
          <a:p>
            <a:pPr algn="ctr"/>
            <a:r>
              <a:rPr sz="3000" b="1" i="0" u="none">
                <a:solidFill>
                  <a:srgbClr val="0F172A"/>
                </a:solidFill>
                <a:latin typeface="Poppins"/>
              </a:rPr>
              <a:t>Pedagogy</a:t>
            </a:r>
            <a:endParaRPr sz="3000" b="1" i="0" u="none">
              <a:solidFill>
                <a:srgbClr val="0F172A"/>
              </a:solidFill>
              <a:latin typeface="Poppins"/>
            </a:endParaRPr>
          </a:p>
        </p:txBody>
      </p:sp>
      <p:sp>
        <p:nvSpPr>
          <p:cNvPr id="9" name="TextBox 8"/>
          <p:cNvSpPr txBox="1"/>
          <p:nvPr/>
        </p:nvSpPr>
        <p:spPr>
          <a:xfrm>
            <a:off x="741045" y="4000658"/>
            <a:ext cx="2430660" cy="2215515"/>
          </a:xfrm>
          <a:prstGeom prst="rect">
            <a:avLst/>
          </a:prstGeom>
          <a:noFill/>
        </p:spPr>
        <p:txBody>
          <a:bodyPr wrap="square" lIns="0" tIns="0" rIns="0" bIns="0" anchor="t">
            <a:spAutoFit/>
          </a:bodyPr>
          <a:lstStyle/>
          <a:p>
            <a:pPr algn="ctr">
              <a:lnSpc>
                <a:spcPct val="100000"/>
              </a:lnSpc>
            </a:pPr>
            <a:r>
              <a:rPr sz="2400" b="0" i="0" u="none">
                <a:solidFill>
                  <a:schemeClr val="tx1"/>
                </a:solidFill>
                <a:latin typeface="Times New Roman" panose="02020603050405020304" charset="0"/>
                <a:cs typeface="Times New Roman" panose="02020603050405020304" charset="0"/>
              </a:rPr>
              <a:t>Shift to interactive, communicative tasks and gamified practice to lower student speaking anxiety</a:t>
            </a:r>
            <a:r>
              <a:rPr sz="1125" b="0" i="0" u="none">
                <a:solidFill>
                  <a:srgbClr val="64748B"/>
                </a:solidFill>
                <a:latin typeface="Lato"/>
              </a:rPr>
              <a:t>.</a:t>
            </a:r>
            <a:endParaRPr sz="1125" b="0" i="0" u="none">
              <a:solidFill>
                <a:srgbClr val="64748B"/>
              </a:solidFill>
              <a:latin typeface="Lato"/>
            </a:endParaRPr>
          </a:p>
        </p:txBody>
      </p:sp>
      <p:sp>
        <p:nvSpPr>
          <p:cNvPr id="10" name="TextBox 9"/>
          <p:cNvSpPr txBox="1"/>
          <p:nvPr/>
        </p:nvSpPr>
        <p:spPr>
          <a:xfrm>
            <a:off x="3383413" y="2916078"/>
            <a:ext cx="2552193" cy="461645"/>
          </a:xfrm>
          <a:prstGeom prst="rect">
            <a:avLst/>
          </a:prstGeom>
          <a:noFill/>
        </p:spPr>
        <p:txBody>
          <a:bodyPr wrap="square" lIns="0" tIns="0" rIns="0" bIns="0" anchor="t">
            <a:spAutoFit/>
          </a:bodyPr>
          <a:lstStyle/>
          <a:p>
            <a:pPr algn="ctr"/>
            <a:r>
              <a:rPr sz="3000" b="1" i="0" u="none">
                <a:solidFill>
                  <a:srgbClr val="0F172A"/>
                </a:solidFill>
                <a:latin typeface="Poppins"/>
              </a:rPr>
              <a:t>Facilities</a:t>
            </a:r>
            <a:endParaRPr sz="3000" b="1" i="0" u="none">
              <a:solidFill>
                <a:srgbClr val="0F172A"/>
              </a:solidFill>
              <a:latin typeface="Poppins"/>
            </a:endParaRPr>
          </a:p>
        </p:txBody>
      </p:sp>
      <p:sp>
        <p:nvSpPr>
          <p:cNvPr id="11" name="TextBox 10"/>
          <p:cNvSpPr txBox="1"/>
          <p:nvPr/>
        </p:nvSpPr>
        <p:spPr>
          <a:xfrm>
            <a:off x="3444180" y="4188618"/>
            <a:ext cx="2430660" cy="1846580"/>
          </a:xfrm>
          <a:prstGeom prst="rect">
            <a:avLst/>
          </a:prstGeom>
          <a:noFill/>
        </p:spPr>
        <p:txBody>
          <a:bodyPr wrap="square" lIns="0" tIns="0" rIns="0" bIns="0" anchor="t">
            <a:spAutoFit/>
          </a:bodyPr>
          <a:lstStyle/>
          <a:p>
            <a:pPr algn="ctr">
              <a:lnSpc>
                <a:spcPct val="100000"/>
              </a:lnSpc>
            </a:pPr>
            <a:r>
              <a:rPr sz="2400" b="0" i="0" u="none">
                <a:solidFill>
                  <a:schemeClr val="tx1"/>
                </a:solidFill>
                <a:latin typeface="Times New Roman" panose="02020603050405020304" charset="0"/>
                <a:cs typeface="Times New Roman" panose="02020603050405020304" charset="0"/>
              </a:rPr>
              <a:t>Upgrade classroom </a:t>
            </a:r>
            <a:r>
              <a:rPr lang="en-US" sz="2400" b="0" i="0" u="none">
                <a:solidFill>
                  <a:schemeClr val="tx1"/>
                </a:solidFill>
                <a:latin typeface="Times New Roman" panose="02020603050405020304" charset="0"/>
                <a:cs typeface="Times New Roman" panose="02020603050405020304" charset="0"/>
              </a:rPr>
              <a:t>facilities</a:t>
            </a:r>
            <a:r>
              <a:rPr sz="2400" b="0" i="0" u="none">
                <a:solidFill>
                  <a:schemeClr val="tx1"/>
                </a:solidFill>
                <a:latin typeface="Times New Roman" panose="02020603050405020304" charset="0"/>
                <a:cs typeface="Times New Roman" panose="02020603050405020304" charset="0"/>
              </a:rPr>
              <a:t> and audio-visual equipment to enhance listening comprehension</a:t>
            </a:r>
            <a:r>
              <a:rPr sz="2400" b="0" i="0" u="none">
                <a:solidFill>
                  <a:srgbClr val="64748B"/>
                </a:solidFill>
                <a:latin typeface="Times New Roman" panose="02020603050405020304" charset="0"/>
                <a:cs typeface="Times New Roman" panose="02020603050405020304" charset="0"/>
              </a:rPr>
              <a:t>.</a:t>
            </a:r>
            <a:endParaRPr sz="2400" b="0" i="0" u="none">
              <a:solidFill>
                <a:srgbClr val="64748B"/>
              </a:solidFill>
              <a:latin typeface="Times New Roman" panose="02020603050405020304" charset="0"/>
              <a:cs typeface="Times New Roman" panose="02020603050405020304" charset="0"/>
            </a:endParaRPr>
          </a:p>
        </p:txBody>
      </p:sp>
      <p:sp>
        <p:nvSpPr>
          <p:cNvPr id="12" name="TextBox 11"/>
          <p:cNvSpPr txBox="1"/>
          <p:nvPr/>
        </p:nvSpPr>
        <p:spPr>
          <a:xfrm>
            <a:off x="6256094" y="2851308"/>
            <a:ext cx="2552193" cy="461645"/>
          </a:xfrm>
          <a:prstGeom prst="rect">
            <a:avLst/>
          </a:prstGeom>
          <a:noFill/>
        </p:spPr>
        <p:txBody>
          <a:bodyPr wrap="square" lIns="0" tIns="0" rIns="0" bIns="0" anchor="t">
            <a:spAutoFit/>
          </a:bodyPr>
          <a:lstStyle/>
          <a:p>
            <a:pPr algn="ctr"/>
            <a:r>
              <a:rPr sz="3000" b="1" i="0" u="none">
                <a:solidFill>
                  <a:srgbClr val="0F172A"/>
                </a:solidFill>
                <a:latin typeface="Poppins"/>
              </a:rPr>
              <a:t>Support</a:t>
            </a:r>
            <a:endParaRPr sz="3000" b="1" i="0" u="none">
              <a:solidFill>
                <a:srgbClr val="0F172A"/>
              </a:solidFill>
              <a:latin typeface="Poppins"/>
            </a:endParaRPr>
          </a:p>
        </p:txBody>
      </p:sp>
      <p:sp>
        <p:nvSpPr>
          <p:cNvPr id="13" name="TextBox 12"/>
          <p:cNvSpPr txBox="1"/>
          <p:nvPr/>
        </p:nvSpPr>
        <p:spPr>
          <a:xfrm>
            <a:off x="6316860" y="4188618"/>
            <a:ext cx="2430660" cy="2215515"/>
          </a:xfrm>
          <a:prstGeom prst="rect">
            <a:avLst/>
          </a:prstGeom>
          <a:noFill/>
        </p:spPr>
        <p:txBody>
          <a:bodyPr wrap="square" lIns="0" tIns="0" rIns="0" bIns="0" anchor="t">
            <a:spAutoFit/>
          </a:bodyPr>
          <a:lstStyle/>
          <a:p>
            <a:pPr algn="ctr">
              <a:lnSpc>
                <a:spcPct val="100000"/>
              </a:lnSpc>
            </a:pPr>
            <a:r>
              <a:rPr sz="2400" b="0" i="0" u="none">
                <a:solidFill>
                  <a:schemeClr val="tx1"/>
                </a:solidFill>
                <a:latin typeface="Times New Roman" panose="02020603050405020304" charset="0"/>
                <a:cs typeface="Times New Roman" panose="02020603050405020304" charset="0"/>
              </a:rPr>
              <a:t>Design tailored foundation courses for weak students from rural educational backgrounds.</a:t>
            </a:r>
            <a:endParaRPr sz="2400" b="0" i="0" u="none">
              <a:solidFill>
                <a:schemeClr val="tx1"/>
              </a:solidFill>
              <a:latin typeface="Times New Roman" panose="02020603050405020304" charset="0"/>
              <a:cs typeface="Times New Roman" panose="02020603050405020304" charset="0"/>
            </a:endParaRPr>
          </a:p>
        </p:txBody>
      </p:sp>
      <p:sp>
        <p:nvSpPr>
          <p:cNvPr id="14" name="TextBox 13"/>
          <p:cNvSpPr txBox="1"/>
          <p:nvPr/>
        </p:nvSpPr>
        <p:spPr>
          <a:xfrm>
            <a:off x="9000504" y="2810668"/>
            <a:ext cx="2552193" cy="461645"/>
          </a:xfrm>
          <a:prstGeom prst="rect">
            <a:avLst/>
          </a:prstGeom>
          <a:noFill/>
        </p:spPr>
        <p:txBody>
          <a:bodyPr wrap="square" lIns="0" tIns="0" rIns="0" bIns="0" anchor="t">
            <a:spAutoFit/>
          </a:bodyPr>
          <a:lstStyle/>
          <a:p>
            <a:pPr algn="ctr"/>
            <a:r>
              <a:rPr sz="3000" b="1" i="0" u="none">
                <a:solidFill>
                  <a:srgbClr val="0F172A"/>
                </a:solidFill>
                <a:latin typeface="Poppins"/>
              </a:rPr>
              <a:t>Clubs</a:t>
            </a:r>
            <a:endParaRPr sz="3000" b="1" i="0" u="none">
              <a:solidFill>
                <a:srgbClr val="0F172A"/>
              </a:solidFill>
              <a:latin typeface="Poppins"/>
            </a:endParaRPr>
          </a:p>
        </p:txBody>
      </p:sp>
      <p:sp>
        <p:nvSpPr>
          <p:cNvPr id="15" name="TextBox 14"/>
          <p:cNvSpPr txBox="1"/>
          <p:nvPr/>
        </p:nvSpPr>
        <p:spPr>
          <a:xfrm>
            <a:off x="9189541" y="4188618"/>
            <a:ext cx="2430660" cy="2215515"/>
          </a:xfrm>
          <a:prstGeom prst="rect">
            <a:avLst/>
          </a:prstGeom>
          <a:noFill/>
        </p:spPr>
        <p:txBody>
          <a:bodyPr wrap="square" lIns="0" tIns="0" rIns="0" bIns="0" anchor="t">
            <a:spAutoFit/>
          </a:bodyPr>
          <a:lstStyle/>
          <a:p>
            <a:pPr algn="ctr">
              <a:lnSpc>
                <a:spcPct val="100000"/>
              </a:lnSpc>
            </a:pPr>
            <a:r>
              <a:rPr sz="2400" b="0" i="0" u="none">
                <a:solidFill>
                  <a:schemeClr val="tx1"/>
                </a:solidFill>
                <a:latin typeface="Times New Roman" panose="02020603050405020304" charset="0"/>
                <a:cs typeface="Times New Roman" panose="02020603050405020304" charset="0"/>
              </a:rPr>
              <a:t>Establish student-led English speaking clubs for informal, low-pressure practice opportunitie</a:t>
            </a:r>
            <a:r>
              <a:rPr sz="1125" b="0" i="0" u="none">
                <a:solidFill>
                  <a:srgbClr val="64748B"/>
                </a:solidFill>
                <a:latin typeface="Lato"/>
              </a:rPr>
              <a:t>s.</a:t>
            </a:r>
            <a:endParaRPr sz="1125" b="0" i="0" u="none">
              <a:solidFill>
                <a:srgbClr val="64748B"/>
              </a:solidFill>
              <a:latin typeface="Lato"/>
            </a:endParaRPr>
          </a:p>
        </p:txBody>
      </p:sp>
      <p:sp>
        <p:nvSpPr>
          <p:cNvPr id="16" name="TextBox 15"/>
          <p:cNvSpPr txBox="1"/>
          <p:nvPr/>
        </p:nvSpPr>
        <p:spPr>
          <a:xfrm>
            <a:off x="714375" y="476250"/>
            <a:ext cx="11451431"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Pedagogical implications - </a:t>
            </a:r>
            <a:r>
              <a:rPr sz="3000" b="1" i="0" u="none">
                <a:solidFill>
                  <a:srgbClr val="FF0000"/>
                </a:solidFill>
                <a:latin typeface="Times New Roman" panose="02020603050405020304" charset="0"/>
                <a:cs typeface="Times New Roman" panose="02020603050405020304" charset="0"/>
              </a:rPr>
              <a:t>Strategic Action Plan for CTUT</a:t>
            </a:r>
            <a:endParaRPr sz="3000" b="1" i="0" u="none">
              <a:solidFill>
                <a:srgbClr val="FF0000"/>
              </a:solidFill>
              <a:latin typeface="Times New Roman" panose="02020603050405020304" charset="0"/>
              <a:cs typeface="Times New Roman" panose="02020603050405020304" charset="0"/>
            </a:endParaRPr>
          </a:p>
        </p:txBody>
      </p:sp>
      <p:sp>
        <p:nvSpPr>
          <p:cNvPr id="17" name="Rectangle 16"/>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4" name="TextBox 3"/>
          <p:cNvSpPr txBox="1"/>
          <p:nvPr/>
        </p:nvSpPr>
        <p:spPr>
          <a:xfrm>
            <a:off x="2037476" y="1373505"/>
            <a:ext cx="7730966" cy="3693160"/>
          </a:xfrm>
          <a:prstGeom prst="rect">
            <a:avLst/>
          </a:prstGeom>
          <a:noFill/>
        </p:spPr>
        <p:txBody>
          <a:bodyPr wrap="square" lIns="0" tIns="0" rIns="0" bIns="0" anchor="t">
            <a:spAutoFit/>
          </a:bodyPr>
          <a:lstStyle/>
          <a:p>
            <a:pPr algn="ctr"/>
            <a:r>
              <a:rPr lang="en-US" sz="4800" b="1" i="0" u="none">
                <a:solidFill>
                  <a:srgbClr val="FF0000"/>
                </a:solidFill>
                <a:latin typeface="Times New Roman" panose="02020603050405020304" charset="0"/>
                <a:cs typeface="Times New Roman" panose="02020603050405020304" charset="0"/>
              </a:rPr>
              <a:t>THANK YOU FOR LISTENING</a:t>
            </a:r>
            <a:endParaRPr lang="en-US" sz="4800" b="1" i="0" u="none">
              <a:solidFill>
                <a:srgbClr val="FF0000"/>
              </a:solidFill>
              <a:latin typeface="Times New Roman" panose="02020603050405020304" charset="0"/>
              <a:cs typeface="Times New Roman" panose="02020603050405020304" charset="0"/>
            </a:endParaRPr>
          </a:p>
          <a:p>
            <a:pPr algn="ctr"/>
            <a:endParaRPr lang="en-US" sz="4800" b="1" i="0" u="none">
              <a:solidFill>
                <a:srgbClr val="0F172A"/>
              </a:solidFill>
              <a:latin typeface="Poppins"/>
            </a:endParaRPr>
          </a:p>
          <a:p>
            <a:pPr algn="ctr"/>
            <a:endParaRPr sz="4800" b="1" i="0" u="none">
              <a:solidFill>
                <a:srgbClr val="0F172A"/>
              </a:solidFill>
              <a:latin typeface="Poppins"/>
            </a:endParaRPr>
          </a:p>
          <a:p>
            <a:pPr algn="ctr"/>
            <a:r>
              <a:rPr sz="4800" b="1" i="0" u="none">
                <a:solidFill>
                  <a:srgbClr val="FF0000"/>
                </a:solidFill>
                <a:latin typeface="Times New Roman" panose="02020603050405020304" charset="0"/>
                <a:cs typeface="Times New Roman" panose="02020603050405020304" charset="0"/>
              </a:rPr>
              <a:t>Questions &amp; Discussion</a:t>
            </a:r>
            <a:endParaRPr sz="4800" b="1" i="0" u="none">
              <a:solidFill>
                <a:srgbClr val="FF0000"/>
              </a:solidFill>
              <a:latin typeface="Times New Roman" panose="0202060305040502030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6286500" y="1981200"/>
            <a:ext cx="5334000" cy="3619500"/>
          </a:xfrm>
          <a:prstGeom prst="rect">
            <a:avLst/>
          </a:prstGeom>
        </p:spPr>
      </p:pic>
      <p:sp>
        <p:nvSpPr>
          <p:cNvPr id="4" name="TextBox 3"/>
          <p:cNvSpPr txBox="1"/>
          <p:nvPr/>
        </p:nvSpPr>
        <p:spPr>
          <a:xfrm>
            <a:off x="838200" y="1990725"/>
            <a:ext cx="5067300" cy="778510"/>
          </a:xfrm>
          <a:prstGeom prst="rect">
            <a:avLst/>
          </a:prstGeom>
          <a:noFill/>
        </p:spPr>
        <p:txBody>
          <a:bodyPr wrap="square" lIns="0" tIns="0" rIns="0" bIns="0" anchor="t">
            <a:spAutoFit/>
          </a:bodyPr>
          <a:lstStyle/>
          <a:p>
            <a:pPr algn="l">
              <a:lnSpc>
                <a:spcPts val="2025"/>
              </a:lnSpc>
            </a:pPr>
            <a:r>
              <a:rPr sz="2000" b="1" i="0" u="none">
                <a:solidFill>
                  <a:schemeClr val="tx1"/>
                </a:solidFill>
                <a:latin typeface="Times New Roman" panose="02020603050405020304" charset="0"/>
                <a:cs typeface="Times New Roman" panose="02020603050405020304" charset="0"/>
              </a:rPr>
              <a:t>Institutional Mandate:</a:t>
            </a:r>
            <a:r>
              <a:rPr sz="2000" b="0" i="0" u="none">
                <a:solidFill>
                  <a:schemeClr val="tx1"/>
                </a:solidFill>
                <a:latin typeface="Times New Roman" panose="02020603050405020304" charset="0"/>
                <a:cs typeface="Times New Roman" panose="02020603050405020304" charset="0"/>
              </a:rPr>
              <a:t> CTUT requires non-majored students to reach CEFR Level B1</a:t>
            </a:r>
            <a:r>
              <a:rPr lang="en-US" sz="2000" b="0" i="0" u="none">
                <a:solidFill>
                  <a:schemeClr val="tx1"/>
                </a:solidFill>
                <a:latin typeface="Times New Roman" panose="02020603050405020304" charset="0"/>
                <a:cs typeface="Times New Roman" panose="02020603050405020304" charset="0"/>
              </a:rPr>
              <a:t> or Toeic 450</a:t>
            </a:r>
            <a:r>
              <a:rPr sz="2000" b="0" i="0" u="none">
                <a:solidFill>
                  <a:schemeClr val="tx1"/>
                </a:solidFill>
                <a:latin typeface="Times New Roman" panose="02020603050405020304" charset="0"/>
                <a:cs typeface="Times New Roman" panose="02020603050405020304" charset="0"/>
              </a:rPr>
              <a:t> for university graduation.</a:t>
            </a:r>
            <a:endParaRPr sz="2000" b="0" i="0" u="none">
              <a:solidFill>
                <a:schemeClr val="tx1"/>
              </a:solidFill>
              <a:latin typeface="Times New Roman" panose="02020603050405020304" charset="0"/>
              <a:cs typeface="Times New Roman" panose="02020603050405020304" charset="0"/>
            </a:endParaRPr>
          </a:p>
        </p:txBody>
      </p:sp>
      <p:sp>
        <p:nvSpPr>
          <p:cNvPr id="5" name="TextBox 4"/>
          <p:cNvSpPr txBox="1"/>
          <p:nvPr/>
        </p:nvSpPr>
        <p:spPr>
          <a:xfrm>
            <a:off x="838200" y="2956560"/>
            <a:ext cx="5067300" cy="778510"/>
          </a:xfrm>
          <a:prstGeom prst="rect">
            <a:avLst/>
          </a:prstGeom>
          <a:noFill/>
        </p:spPr>
        <p:txBody>
          <a:bodyPr wrap="square" lIns="0" tIns="0" rIns="0" bIns="0" anchor="t">
            <a:spAutoFit/>
          </a:bodyPr>
          <a:lstStyle/>
          <a:p>
            <a:pPr algn="l">
              <a:lnSpc>
                <a:spcPts val="2025"/>
              </a:lnSpc>
            </a:pPr>
            <a:r>
              <a:rPr sz="2000" b="1" i="0" u="none">
                <a:solidFill>
                  <a:schemeClr val="tx1"/>
                </a:solidFill>
                <a:latin typeface="Times New Roman" panose="02020603050405020304" charset="0"/>
                <a:cs typeface="Times New Roman" panose="02020603050405020304" charset="0"/>
              </a:rPr>
              <a:t>Curriculum Weight:</a:t>
            </a:r>
            <a:r>
              <a:rPr sz="2000" b="0" i="0" u="none">
                <a:solidFill>
                  <a:schemeClr val="tx1"/>
                </a:solidFill>
                <a:latin typeface="Times New Roman" panose="02020603050405020304" charset="0"/>
                <a:cs typeface="Times New Roman" panose="02020603050405020304" charset="0"/>
              </a:rPr>
              <a:t> English is compulsory across the first 3 semesters, representing 33% to 40% of basic coursework.</a:t>
            </a:r>
            <a:endParaRPr sz="2000" b="0" i="0" u="none">
              <a:solidFill>
                <a:schemeClr val="tx1"/>
              </a:solidFill>
              <a:latin typeface="Times New Roman" panose="02020603050405020304" charset="0"/>
              <a:cs typeface="Times New Roman" panose="02020603050405020304" charset="0"/>
            </a:endParaRPr>
          </a:p>
        </p:txBody>
      </p:sp>
      <p:sp>
        <p:nvSpPr>
          <p:cNvPr id="6" name="TextBox 5"/>
          <p:cNvSpPr txBox="1"/>
          <p:nvPr/>
        </p:nvSpPr>
        <p:spPr>
          <a:xfrm>
            <a:off x="838200" y="3962400"/>
            <a:ext cx="5067300" cy="778510"/>
          </a:xfrm>
          <a:prstGeom prst="rect">
            <a:avLst/>
          </a:prstGeom>
          <a:noFill/>
        </p:spPr>
        <p:txBody>
          <a:bodyPr wrap="square" lIns="0" tIns="0" rIns="0" bIns="0" anchor="t">
            <a:spAutoFit/>
          </a:bodyPr>
          <a:lstStyle/>
          <a:p>
            <a:pPr algn="l">
              <a:lnSpc>
                <a:spcPts val="2025"/>
              </a:lnSpc>
            </a:pPr>
            <a:r>
              <a:rPr sz="2000" b="1" i="0" u="none">
                <a:solidFill>
                  <a:schemeClr val="tx1"/>
                </a:solidFill>
                <a:latin typeface="Times New Roman" panose="02020603050405020304" charset="0"/>
                <a:cs typeface="Times New Roman" panose="02020603050405020304" charset="0"/>
              </a:rPr>
              <a:t>The Core Problem:</a:t>
            </a:r>
            <a:r>
              <a:rPr sz="2000" b="0" i="0" u="none">
                <a:solidFill>
                  <a:schemeClr val="tx1"/>
                </a:solidFill>
                <a:latin typeface="Times New Roman" panose="02020603050405020304" charset="0"/>
                <a:cs typeface="Times New Roman" panose="02020603050405020304" charset="0"/>
              </a:rPr>
              <a:t> Historical data (2013–2015 cohorts) revealed that </a:t>
            </a:r>
            <a:r>
              <a:rPr sz="2000" b="1" i="0" u="none">
                <a:solidFill>
                  <a:schemeClr val="tx1"/>
                </a:solidFill>
                <a:latin typeface="Times New Roman" panose="02020603050405020304" charset="0"/>
                <a:cs typeface="Times New Roman" panose="02020603050405020304" charset="0"/>
              </a:rPr>
              <a:t>less than 30%</a:t>
            </a:r>
            <a:r>
              <a:rPr sz="2000" b="0" i="0" u="none">
                <a:solidFill>
                  <a:schemeClr val="tx1"/>
                </a:solidFill>
                <a:latin typeface="Times New Roman" panose="02020603050405020304" charset="0"/>
                <a:cs typeface="Times New Roman" panose="02020603050405020304" charset="0"/>
              </a:rPr>
              <a:t> of students met graduation B1 standards.</a:t>
            </a:r>
            <a:endParaRPr sz="2000" b="0" i="0" u="none">
              <a:solidFill>
                <a:schemeClr val="tx1"/>
              </a:solidFill>
              <a:latin typeface="Times New Roman" panose="02020603050405020304" charset="0"/>
              <a:cs typeface="Times New Roman" panose="02020603050405020304" charset="0"/>
            </a:endParaRPr>
          </a:p>
        </p:txBody>
      </p:sp>
      <p:sp>
        <p:nvSpPr>
          <p:cNvPr id="7" name="TextBox 6"/>
          <p:cNvSpPr txBox="1"/>
          <p:nvPr/>
        </p:nvSpPr>
        <p:spPr>
          <a:xfrm>
            <a:off x="742950" y="4968240"/>
            <a:ext cx="5067300" cy="778510"/>
          </a:xfrm>
          <a:prstGeom prst="rect">
            <a:avLst/>
          </a:prstGeom>
          <a:noFill/>
        </p:spPr>
        <p:txBody>
          <a:bodyPr wrap="square" lIns="0" tIns="0" rIns="0" bIns="0" anchor="t">
            <a:spAutoFit/>
          </a:bodyPr>
          <a:lstStyle/>
          <a:p>
            <a:pPr algn="l">
              <a:lnSpc>
                <a:spcPts val="2025"/>
              </a:lnSpc>
            </a:pPr>
            <a:r>
              <a:rPr lang="en-US" sz="2000" b="1" i="0" u="none">
                <a:solidFill>
                  <a:schemeClr val="tx1"/>
                </a:solidFill>
                <a:latin typeface="Times New Roman" panose="02020603050405020304" charset="0"/>
                <a:cs typeface="Times New Roman" panose="02020603050405020304" charset="0"/>
              </a:rPr>
              <a:t>Research </a:t>
            </a:r>
            <a:r>
              <a:rPr sz="2000" b="1" i="0" u="none">
                <a:solidFill>
                  <a:schemeClr val="tx1"/>
                </a:solidFill>
                <a:latin typeface="Times New Roman" panose="02020603050405020304" charset="0"/>
                <a:cs typeface="Times New Roman" panose="02020603050405020304" charset="0"/>
              </a:rPr>
              <a:t>Objective:</a:t>
            </a:r>
            <a:r>
              <a:rPr sz="2000" b="0" i="0" u="none">
                <a:solidFill>
                  <a:schemeClr val="tx1"/>
                </a:solidFill>
                <a:latin typeface="Times New Roman" panose="02020603050405020304" charset="0"/>
                <a:cs typeface="Times New Roman" panose="02020603050405020304" charset="0"/>
              </a:rPr>
              <a:t> Identify internal &amp; external factors shaping freshmen's attitudes to enhance learning outcomes.</a:t>
            </a:r>
            <a:endParaRPr sz="2000" b="0" i="0" u="none">
              <a:solidFill>
                <a:schemeClr val="tx1"/>
              </a:solidFill>
              <a:latin typeface="Times New Roman" panose="02020603050405020304" charset="0"/>
              <a:cs typeface="Times New Roman" panose="02020603050405020304" charset="0"/>
            </a:endParaRPr>
          </a:p>
        </p:txBody>
      </p:sp>
      <p:sp>
        <p:nvSpPr>
          <p:cNvPr id="9" name="TextBox 8"/>
          <p:cNvSpPr txBox="1"/>
          <p:nvPr/>
        </p:nvSpPr>
        <p:spPr>
          <a:xfrm>
            <a:off x="714375" y="476250"/>
            <a:ext cx="11451431" cy="461645"/>
          </a:xfrm>
          <a:prstGeom prst="rect">
            <a:avLst/>
          </a:prstGeom>
          <a:noFill/>
        </p:spPr>
        <p:txBody>
          <a:bodyPr wrap="square" lIns="0" tIns="0" rIns="0" bIns="0" anchor="t">
            <a:spAutoFit/>
          </a:bodyPr>
          <a:lstStyle/>
          <a:p>
            <a:pPr algn="l"/>
            <a:r>
              <a:rPr sz="3000" b="1" i="0" u="none">
                <a:solidFill>
                  <a:srgbClr val="FF0000"/>
                </a:solidFill>
                <a:latin typeface="Times New Roman" panose="02020603050405020304" charset="0"/>
                <a:cs typeface="Times New Roman" panose="02020603050405020304" charset="0"/>
              </a:rPr>
              <a:t>Research Context &amp; Background</a:t>
            </a:r>
            <a:endParaRPr sz="3000" b="1" i="0" u="none">
              <a:solidFill>
                <a:srgbClr val="FF0000"/>
              </a:solidFill>
              <a:latin typeface="Times New Roman" panose="02020603050405020304" charset="0"/>
              <a:cs typeface="Times New Roman" panose="02020603050405020304" charset="0"/>
            </a:endParaRPr>
          </a:p>
        </p:txBody>
      </p:sp>
      <p:sp>
        <p:nvSpPr>
          <p:cNvPr id="10" name="Rectangle 9"/>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image.png"/>
          <p:cNvPicPr>
            <a:picLocks noChangeAspect="1"/>
          </p:cNvPicPr>
          <p:nvPr/>
        </p:nvPicPr>
        <p:blipFill>
          <a:blip r:embed="rId3"/>
          <a:stretch>
            <a:fillRect/>
          </a:stretch>
        </p:blipFill>
        <p:spPr>
          <a:xfrm>
            <a:off x="571500" y="2476500"/>
            <a:ext cx="171450" cy="257175"/>
          </a:xfrm>
          <a:prstGeom prst="rect">
            <a:avLst/>
          </a:prstGeom>
        </p:spPr>
      </p:pic>
      <p:pic>
        <p:nvPicPr>
          <p:cNvPr id="12" name="Picture 11" descr="image.png"/>
          <p:cNvPicPr>
            <a:picLocks noChangeAspect="1"/>
          </p:cNvPicPr>
          <p:nvPr/>
        </p:nvPicPr>
        <p:blipFill>
          <a:blip r:embed="rId3"/>
          <a:stretch>
            <a:fillRect/>
          </a:stretch>
        </p:blipFill>
        <p:spPr>
          <a:xfrm>
            <a:off x="571500" y="3143250"/>
            <a:ext cx="171450" cy="257175"/>
          </a:xfrm>
          <a:prstGeom prst="rect">
            <a:avLst/>
          </a:prstGeom>
        </p:spPr>
      </p:pic>
      <p:pic>
        <p:nvPicPr>
          <p:cNvPr id="13" name="Picture 12" descr="image.png"/>
          <p:cNvPicPr>
            <a:picLocks noChangeAspect="1"/>
          </p:cNvPicPr>
          <p:nvPr/>
        </p:nvPicPr>
        <p:blipFill>
          <a:blip r:embed="rId3"/>
          <a:stretch>
            <a:fillRect/>
          </a:stretch>
        </p:blipFill>
        <p:spPr>
          <a:xfrm>
            <a:off x="571500" y="3810000"/>
            <a:ext cx="171450" cy="257175"/>
          </a:xfrm>
          <a:prstGeom prst="rect">
            <a:avLst/>
          </a:prstGeom>
        </p:spPr>
      </p:pic>
      <p:pic>
        <p:nvPicPr>
          <p:cNvPr id="14" name="Picture 13" descr="image.png"/>
          <p:cNvPicPr>
            <a:picLocks noChangeAspect="1"/>
          </p:cNvPicPr>
          <p:nvPr/>
        </p:nvPicPr>
        <p:blipFill>
          <a:blip r:embed="rId3"/>
          <a:stretch>
            <a:fillRect/>
          </a:stretch>
        </p:blipFill>
        <p:spPr>
          <a:xfrm>
            <a:off x="571500" y="4476750"/>
            <a:ext cx="171450" cy="257175"/>
          </a:xfrm>
          <a:prstGeom prst="rect">
            <a:avLst/>
          </a:prstGeom>
        </p:spPr>
      </p:pic>
      <p:pic>
        <p:nvPicPr>
          <p:cNvPr id="15" name="Picture 14"/>
          <p:cNvPicPr>
            <a:picLocks noChangeAspect="1"/>
          </p:cNvPicPr>
          <p:nvPr/>
        </p:nvPicPr>
        <p:blipFill>
          <a:blip r:embed="rId4"/>
          <a:stretch>
            <a:fillRect/>
          </a:stretch>
        </p:blipFill>
        <p:spPr>
          <a:xfrm>
            <a:off x="6049645" y="1189355"/>
            <a:ext cx="5881370" cy="44113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175895" y="50165"/>
            <a:ext cx="11581130" cy="889635"/>
          </a:xfrm>
          <a:prstGeom prst="rect">
            <a:avLst/>
          </a:prstGeom>
          <a:noFill/>
        </p:spPr>
        <p:txBody>
          <a:bodyPr wrap="square" rtlCol="0">
            <a:noAutofit/>
          </a:bodyPr>
          <a:p>
            <a:pPr algn="l"/>
            <a:r>
              <a:rPr lang="en-US" sz="3000" b="1">
                <a:solidFill>
                  <a:srgbClr val="FF0000"/>
                </a:solidFill>
                <a:latin typeface="Times New Roman" panose="02020603050405020304" charset="0"/>
                <a:cs typeface="Times New Roman" panose="02020603050405020304" charset="0"/>
              </a:rPr>
              <a:t>Literature Review</a:t>
            </a:r>
            <a:endParaRPr lang="en-US" sz="3000" b="1">
              <a:solidFill>
                <a:srgbClr val="FF0000"/>
              </a:solidFill>
              <a:latin typeface="Times New Roman" panose="02020603050405020304" charset="0"/>
              <a:cs typeface="Times New Roman" panose="02020603050405020304" charset="0"/>
            </a:endParaRPr>
          </a:p>
        </p:txBody>
      </p:sp>
      <p:sp>
        <p:nvSpPr>
          <p:cNvPr id="4" name="Text Box 3"/>
          <p:cNvSpPr txBox="1"/>
          <p:nvPr/>
        </p:nvSpPr>
        <p:spPr>
          <a:xfrm>
            <a:off x="175895" y="740410"/>
            <a:ext cx="11816715" cy="5683885"/>
          </a:xfrm>
          <a:prstGeom prst="rect">
            <a:avLst/>
          </a:prstGeom>
          <a:noFill/>
        </p:spPr>
        <p:txBody>
          <a:bodyPr wrap="square" rtlCol="0">
            <a:noAutofit/>
          </a:bodyPr>
          <a:p>
            <a:r>
              <a:rPr lang="en-US" sz="3000">
                <a:latin typeface="Times New Roman" panose="02020603050405020304" charset="0"/>
                <a:cs typeface="Times New Roman" panose="02020603050405020304" charset="0"/>
              </a:rPr>
              <a:t>The literature summarized all theories relevant to language attitude and the factors affecting students’ attitude towards learning English as a foreign language. These factors comprise of: </a:t>
            </a:r>
            <a:endParaRPr lang="en-US" sz="3000">
              <a:latin typeface="Times New Roman" panose="02020603050405020304" charset="0"/>
              <a:cs typeface="Times New Roman" panose="02020603050405020304" charset="0"/>
            </a:endParaRPr>
          </a:p>
          <a:p>
            <a:pPr>
              <a:lnSpc>
                <a:spcPct val="100000"/>
              </a:lnSpc>
            </a:pPr>
            <a:endParaRPr lang="en-US" sz="2400">
              <a:latin typeface="Times New Roman" panose="02020603050405020304" charset="0"/>
              <a:cs typeface="Times New Roman" panose="02020603050405020304" charset="0"/>
            </a:endParaRPr>
          </a:p>
          <a:p>
            <a:pPr>
              <a:lnSpc>
                <a:spcPct val="100000"/>
              </a:lnSpc>
            </a:pPr>
            <a:r>
              <a:rPr lang="en-US" sz="3000">
                <a:latin typeface="Times New Roman" panose="02020603050405020304" charset="0"/>
                <a:cs typeface="Times New Roman" panose="02020603050405020304" charset="0"/>
              </a:rPr>
              <a:t>1. Learners’ awareness of the significance of English</a:t>
            </a:r>
            <a:endParaRPr lang="en-US" sz="3000">
              <a:latin typeface="Times New Roman" panose="02020603050405020304" charset="0"/>
              <a:cs typeface="Times New Roman" panose="02020603050405020304" charset="0"/>
            </a:endParaRPr>
          </a:p>
          <a:p>
            <a:pPr>
              <a:lnSpc>
                <a:spcPct val="100000"/>
              </a:lnSpc>
            </a:pPr>
            <a:r>
              <a:rPr lang="en-US" sz="3000">
                <a:latin typeface="Times New Roman" panose="02020603050405020304" charset="0"/>
                <a:cs typeface="Times New Roman" panose="02020603050405020304" charset="0"/>
              </a:rPr>
              <a:t>2. Educational context: learning situation, learning materials, teacher-related factors, learners’ family, and learners’ peers</a:t>
            </a:r>
            <a:endParaRPr lang="en-US" sz="3000">
              <a:latin typeface="Times New Roman" panose="02020603050405020304" charset="0"/>
              <a:cs typeface="Times New Roman" panose="02020603050405020304" charset="0"/>
            </a:endParaRPr>
          </a:p>
          <a:p>
            <a:pPr>
              <a:lnSpc>
                <a:spcPct val="100000"/>
              </a:lnSpc>
            </a:pPr>
            <a:r>
              <a:rPr lang="en-US" sz="3000">
                <a:latin typeface="Times New Roman" panose="02020603050405020304" charset="0"/>
                <a:cs typeface="Times New Roman" panose="02020603050405020304" charset="0"/>
              </a:rPr>
              <a:t>3. Learners’ personality</a:t>
            </a:r>
            <a:endParaRPr lang="en-US" sz="3000">
              <a:latin typeface="Times New Roman" panose="02020603050405020304" charset="0"/>
              <a:cs typeface="Times New Roman" panose="02020603050405020304" charset="0"/>
            </a:endParaRPr>
          </a:p>
          <a:p>
            <a:pPr>
              <a:lnSpc>
                <a:spcPct val="100000"/>
              </a:lnSpc>
            </a:pPr>
            <a:r>
              <a:rPr lang="en-US" sz="3000">
                <a:latin typeface="Times New Roman" panose="02020603050405020304" charset="0"/>
                <a:cs typeface="Times New Roman" panose="02020603050405020304" charset="0"/>
              </a:rPr>
              <a:t>4. Learners’ interests and habits</a:t>
            </a:r>
            <a:endParaRPr lang="en-US" sz="3000">
              <a:latin typeface="Times New Roman" panose="02020603050405020304" charset="0"/>
              <a:cs typeface="Times New Roman" panose="02020603050405020304" charset="0"/>
            </a:endParaRPr>
          </a:p>
          <a:p>
            <a:pPr indent="457200">
              <a:lnSpc>
                <a:spcPct val="100000"/>
              </a:lnSpc>
            </a:pPr>
            <a:r>
              <a:rPr lang="en-US" sz="3000">
                <a:latin typeface="Times New Roman" panose="02020603050405020304" charset="0"/>
                <a:cs typeface="Times New Roman" panose="02020603050405020304" charset="0"/>
              </a:rPr>
              <a:t>Literature was referenced from Addisu (2020), Ohakamike - Obeka (2016), Shahrzad (2016), Vo (2017), Spolsky (1989), Husniyah (2019), Le &amp; Dang (2019), Young (1999), Wong (1991).</a:t>
            </a:r>
            <a:endParaRPr lang="en-US" sz="30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857500"/>
            <a:ext cx="4972050" cy="1866900"/>
          </a:xfrm>
          <a:prstGeom prst="rect">
            <a:avLst/>
          </a:prstGeom>
        </p:spPr>
      </p:pic>
      <p:sp>
        <p:nvSpPr>
          <p:cNvPr id="4" name="TextBox 3"/>
          <p:cNvSpPr txBox="1"/>
          <p:nvPr/>
        </p:nvSpPr>
        <p:spPr>
          <a:xfrm>
            <a:off x="5967095" y="1043622"/>
            <a:ext cx="5880735" cy="400050"/>
          </a:xfrm>
          <a:prstGeom prst="rect">
            <a:avLst/>
          </a:prstGeom>
          <a:noFill/>
        </p:spPr>
        <p:txBody>
          <a:bodyPr wrap="square" lIns="0" tIns="0" rIns="0" bIns="0" anchor="t">
            <a:spAutoFit/>
          </a:bodyPr>
          <a:lstStyle/>
          <a:p>
            <a:pPr algn="l"/>
            <a:r>
              <a:rPr sz="2600" b="1" i="0" u="none">
                <a:solidFill>
                  <a:srgbClr val="0F172A"/>
                </a:solidFill>
                <a:latin typeface="Times New Roman" panose="02020603050405020304" charset="0"/>
                <a:cs typeface="Times New Roman" panose="02020603050405020304" charset="0"/>
              </a:rPr>
              <a:t>Mixed-Methods Design</a:t>
            </a:r>
            <a:endParaRPr sz="2600" b="1" i="0" u="none">
              <a:solidFill>
                <a:srgbClr val="0F172A"/>
              </a:solidFill>
              <a:latin typeface="Times New Roman" panose="02020603050405020304" charset="0"/>
              <a:cs typeface="Times New Roman" panose="02020603050405020304" charset="0"/>
            </a:endParaRPr>
          </a:p>
        </p:txBody>
      </p:sp>
      <p:sp>
        <p:nvSpPr>
          <p:cNvPr id="5" name="TextBox 4"/>
          <p:cNvSpPr txBox="1"/>
          <p:nvPr/>
        </p:nvSpPr>
        <p:spPr>
          <a:xfrm>
            <a:off x="5967095" y="1514792"/>
            <a:ext cx="5600700" cy="2400300"/>
          </a:xfrm>
          <a:prstGeom prst="rect">
            <a:avLst/>
          </a:prstGeom>
          <a:noFill/>
        </p:spPr>
        <p:txBody>
          <a:bodyPr wrap="square" lIns="0" tIns="0" rIns="0" bIns="0" anchor="t">
            <a:spAutoFit/>
          </a:bodyPr>
          <a:lstStyle/>
          <a:p>
            <a:pPr algn="l">
              <a:lnSpc>
                <a:spcPct val="150000"/>
              </a:lnSpc>
            </a:pPr>
            <a:r>
              <a:rPr sz="2600" b="1" i="0" u="none">
                <a:solidFill>
                  <a:schemeClr val="tx1"/>
                </a:solidFill>
                <a:latin typeface="Times New Roman" panose="02020603050405020304" charset="0"/>
                <a:cs typeface="Times New Roman" panose="02020603050405020304" charset="0"/>
              </a:rPr>
              <a:t>Quantitative:</a:t>
            </a:r>
            <a:r>
              <a:rPr sz="2600" b="0" i="0" u="none">
                <a:solidFill>
                  <a:schemeClr val="tx1"/>
                </a:solidFill>
                <a:latin typeface="Times New Roman" panose="02020603050405020304" charset="0"/>
                <a:cs typeface="Times New Roman" panose="02020603050405020304" charset="0"/>
              </a:rPr>
              <a:t> </a:t>
            </a:r>
            <a:r>
              <a:rPr lang="en-US" sz="2600" b="0" i="0" u="none">
                <a:solidFill>
                  <a:schemeClr val="tx1"/>
                </a:solidFill>
                <a:latin typeface="Times New Roman" panose="02020603050405020304" charset="0"/>
                <a:cs typeface="Times New Roman" panose="02020603050405020304" charset="0"/>
              </a:rPr>
              <a:t>questionnaires a</a:t>
            </a:r>
            <a:r>
              <a:rPr sz="2600" b="0" i="0" u="none">
                <a:solidFill>
                  <a:schemeClr val="tx1"/>
                </a:solidFill>
                <a:latin typeface="Times New Roman" panose="02020603050405020304" charset="0"/>
                <a:cs typeface="Times New Roman" panose="02020603050405020304" charset="0"/>
              </a:rPr>
              <a:t>dministered to 662 English non-majored freshmen across engineering and technology disciplines</a:t>
            </a:r>
            <a:r>
              <a:rPr sz="2600" b="0" i="0" u="none">
                <a:solidFill>
                  <a:srgbClr val="475569"/>
                </a:solidFill>
                <a:latin typeface="Lato"/>
              </a:rPr>
              <a:t>.</a:t>
            </a:r>
            <a:endParaRPr sz="2600" b="0" i="0" u="none">
              <a:solidFill>
                <a:srgbClr val="475569"/>
              </a:solidFill>
              <a:latin typeface="Lato"/>
            </a:endParaRPr>
          </a:p>
        </p:txBody>
      </p:sp>
      <p:sp>
        <p:nvSpPr>
          <p:cNvPr id="6" name="TextBox 5"/>
          <p:cNvSpPr txBox="1"/>
          <p:nvPr/>
        </p:nvSpPr>
        <p:spPr>
          <a:xfrm>
            <a:off x="6019800" y="3803332"/>
            <a:ext cx="5600700" cy="2400300"/>
          </a:xfrm>
          <a:prstGeom prst="rect">
            <a:avLst/>
          </a:prstGeom>
          <a:noFill/>
        </p:spPr>
        <p:txBody>
          <a:bodyPr wrap="square" lIns="0" tIns="0" rIns="0" bIns="0" anchor="t">
            <a:spAutoFit/>
          </a:bodyPr>
          <a:lstStyle/>
          <a:p>
            <a:pPr algn="l">
              <a:lnSpc>
                <a:spcPct val="150000"/>
              </a:lnSpc>
            </a:pPr>
            <a:r>
              <a:rPr sz="2600" b="1" i="0" u="none">
                <a:solidFill>
                  <a:schemeClr val="tx1"/>
                </a:solidFill>
                <a:latin typeface="Times New Roman" panose="02020603050405020304" charset="0"/>
                <a:cs typeface="Times New Roman" panose="02020603050405020304" charset="0"/>
              </a:rPr>
              <a:t>Qualitative:</a:t>
            </a:r>
            <a:r>
              <a:rPr sz="2600" b="0" i="0" u="none">
                <a:solidFill>
                  <a:schemeClr val="tx1"/>
                </a:solidFill>
                <a:latin typeface="Times New Roman" panose="02020603050405020304" charset="0"/>
                <a:cs typeface="Times New Roman" panose="02020603050405020304" charset="0"/>
              </a:rPr>
              <a:t> Semi-structured interviews conducted with 29 freshmen and 6 experienced CTUT English lecturers to evaluate both perspectives.</a:t>
            </a:r>
            <a:endParaRPr sz="2600" b="0" i="0" u="none">
              <a:solidFill>
                <a:schemeClr val="tx1"/>
              </a:solidFill>
              <a:latin typeface="Times New Roman" panose="02020603050405020304" charset="0"/>
              <a:cs typeface="Times New Roman" panose="02020603050405020304" charset="0"/>
            </a:endParaRPr>
          </a:p>
        </p:txBody>
      </p:sp>
      <p:sp>
        <p:nvSpPr>
          <p:cNvPr id="7" name="TextBox 6"/>
          <p:cNvSpPr txBox="1"/>
          <p:nvPr/>
        </p:nvSpPr>
        <p:spPr>
          <a:xfrm>
            <a:off x="1003935" y="3102610"/>
            <a:ext cx="1932305" cy="768985"/>
          </a:xfrm>
          <a:prstGeom prst="rect">
            <a:avLst/>
          </a:prstGeom>
          <a:noFill/>
        </p:spPr>
        <p:txBody>
          <a:bodyPr wrap="square" lIns="0" tIns="0" rIns="0" bIns="0" anchor="t">
            <a:spAutoFit/>
          </a:bodyPr>
          <a:lstStyle/>
          <a:p>
            <a:pPr algn="ctr">
              <a:lnSpc>
                <a:spcPts val="6000"/>
              </a:lnSpc>
            </a:pPr>
            <a:r>
              <a:rPr sz="6000" b="1" i="0" u="none">
                <a:solidFill>
                  <a:srgbClr val="0284C7"/>
                </a:solidFill>
                <a:latin typeface="Poppins"/>
              </a:rPr>
              <a:t>662</a:t>
            </a:r>
            <a:endParaRPr sz="6000" b="1" i="0" u="none">
              <a:solidFill>
                <a:srgbClr val="0284C7"/>
              </a:solidFill>
              <a:latin typeface="Poppins"/>
            </a:endParaRPr>
          </a:p>
        </p:txBody>
      </p:sp>
      <p:sp>
        <p:nvSpPr>
          <p:cNvPr id="8" name="TextBox 7"/>
          <p:cNvSpPr txBox="1"/>
          <p:nvPr/>
        </p:nvSpPr>
        <p:spPr>
          <a:xfrm>
            <a:off x="1326356" y="4010025"/>
            <a:ext cx="1609725" cy="228600"/>
          </a:xfrm>
          <a:prstGeom prst="rect">
            <a:avLst/>
          </a:prstGeom>
          <a:noFill/>
        </p:spPr>
        <p:txBody>
          <a:bodyPr wrap="square" lIns="0" tIns="0" rIns="0" bIns="0" anchor="t">
            <a:spAutoFit/>
          </a:bodyPr>
          <a:lstStyle/>
          <a:p>
            <a:pPr algn="ctr"/>
            <a:r>
              <a:rPr sz="1500" b="1" i="0" u="none">
                <a:solidFill>
                  <a:srgbClr val="0369A1"/>
                </a:solidFill>
                <a:latin typeface="Lato"/>
              </a:rPr>
              <a:t>Surveyed Students</a:t>
            </a:r>
            <a:endParaRPr sz="1500" b="1" i="0" u="none">
              <a:solidFill>
                <a:srgbClr val="0369A1"/>
              </a:solidFill>
              <a:latin typeface="Lato"/>
            </a:endParaRPr>
          </a:p>
        </p:txBody>
      </p:sp>
      <p:sp>
        <p:nvSpPr>
          <p:cNvPr id="9" name="TextBox 8"/>
          <p:cNvSpPr txBox="1"/>
          <p:nvPr/>
        </p:nvSpPr>
        <p:spPr>
          <a:xfrm>
            <a:off x="3664743" y="3154045"/>
            <a:ext cx="1123950" cy="762000"/>
          </a:xfrm>
          <a:prstGeom prst="rect">
            <a:avLst/>
          </a:prstGeom>
          <a:noFill/>
        </p:spPr>
        <p:txBody>
          <a:bodyPr wrap="square" lIns="0" tIns="0" rIns="0" bIns="0" anchor="t">
            <a:spAutoFit/>
          </a:bodyPr>
          <a:lstStyle/>
          <a:p>
            <a:pPr algn="ctr">
              <a:lnSpc>
                <a:spcPts val="6000"/>
              </a:lnSpc>
            </a:pPr>
            <a:r>
              <a:rPr sz="6000" b="1" i="0" u="none">
                <a:solidFill>
                  <a:srgbClr val="0284C7"/>
                </a:solidFill>
                <a:latin typeface="Poppins"/>
              </a:rPr>
              <a:t>35</a:t>
            </a:r>
            <a:endParaRPr sz="6000" b="1" i="0" u="none">
              <a:solidFill>
                <a:srgbClr val="0284C7"/>
              </a:solidFill>
              <a:latin typeface="Poppins"/>
            </a:endParaRPr>
          </a:p>
        </p:txBody>
      </p:sp>
      <p:sp>
        <p:nvSpPr>
          <p:cNvPr id="10" name="TextBox 9"/>
          <p:cNvSpPr txBox="1"/>
          <p:nvPr/>
        </p:nvSpPr>
        <p:spPr>
          <a:xfrm>
            <a:off x="3637280" y="4008755"/>
            <a:ext cx="1286510" cy="229235"/>
          </a:xfrm>
          <a:prstGeom prst="rect">
            <a:avLst/>
          </a:prstGeom>
          <a:noFill/>
        </p:spPr>
        <p:txBody>
          <a:bodyPr wrap="square" lIns="0" tIns="0" rIns="0" bIns="0" anchor="t">
            <a:noAutofit/>
          </a:bodyPr>
          <a:lstStyle/>
          <a:p>
            <a:pPr algn="ctr"/>
            <a:r>
              <a:rPr sz="1500" b="1" i="0" u="none">
                <a:solidFill>
                  <a:srgbClr val="0369A1"/>
                </a:solidFill>
                <a:latin typeface="Lato"/>
              </a:rPr>
              <a:t>Interviewees</a:t>
            </a:r>
            <a:endParaRPr sz="1500" b="1" i="0" u="none">
              <a:solidFill>
                <a:srgbClr val="0369A1"/>
              </a:solidFill>
              <a:latin typeface="Lato"/>
            </a:endParaRPr>
          </a:p>
        </p:txBody>
      </p:sp>
      <p:sp>
        <p:nvSpPr>
          <p:cNvPr id="11" name="TextBox 10"/>
          <p:cNvSpPr txBox="1"/>
          <p:nvPr/>
        </p:nvSpPr>
        <p:spPr>
          <a:xfrm>
            <a:off x="714375" y="476250"/>
            <a:ext cx="11451431" cy="461645"/>
          </a:xfrm>
          <a:prstGeom prst="rect">
            <a:avLst/>
          </a:prstGeom>
          <a:noFill/>
        </p:spPr>
        <p:txBody>
          <a:bodyPr wrap="square" lIns="0" tIns="0" rIns="0" bIns="0" anchor="t">
            <a:spAutoFit/>
          </a:bodyPr>
          <a:lstStyle/>
          <a:p>
            <a:pPr algn="l"/>
            <a:r>
              <a:rPr sz="3000" b="1" i="0" u="none">
                <a:solidFill>
                  <a:srgbClr val="FF0000"/>
                </a:solidFill>
                <a:latin typeface="Times New Roman" panose="02020603050405020304" charset="0"/>
                <a:cs typeface="Times New Roman" panose="02020603050405020304" charset="0"/>
              </a:rPr>
              <a:t>Research Methodology &amp; Sample</a:t>
            </a:r>
            <a:endParaRPr sz="3000" b="1" i="0" u="none">
              <a:solidFill>
                <a:srgbClr val="FF0000"/>
              </a:solidFill>
              <a:latin typeface="Times New Roman" panose="02020603050405020304" charset="0"/>
              <a:cs typeface="Times New Roman" panose="02020603050405020304" charset="0"/>
            </a:endParaRPr>
          </a:p>
        </p:txBody>
      </p:sp>
      <p:sp>
        <p:nvSpPr>
          <p:cNvPr id="12" name="Rectangle 11"/>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619125" y="1610995"/>
            <a:ext cx="5381625" cy="2190750"/>
          </a:xfrm>
          <a:prstGeom prst="rect">
            <a:avLst/>
          </a:prstGeom>
        </p:spPr>
      </p:pic>
      <p:pic>
        <p:nvPicPr>
          <p:cNvPr id="4" name="Picture 3" descr="image.png"/>
          <p:cNvPicPr>
            <a:picLocks noChangeAspect="1"/>
          </p:cNvPicPr>
          <p:nvPr/>
        </p:nvPicPr>
        <p:blipFill>
          <a:blip r:embed="rId3"/>
          <a:stretch>
            <a:fillRect/>
          </a:stretch>
        </p:blipFill>
        <p:spPr>
          <a:xfrm>
            <a:off x="6238875" y="2062480"/>
            <a:ext cx="5381625" cy="2190750"/>
          </a:xfrm>
          <a:prstGeom prst="rect">
            <a:avLst/>
          </a:prstGeom>
        </p:spPr>
      </p:pic>
      <p:sp>
        <p:nvSpPr>
          <p:cNvPr id="5" name="TextBox 4"/>
          <p:cNvSpPr txBox="1"/>
          <p:nvPr/>
        </p:nvSpPr>
        <p:spPr>
          <a:xfrm>
            <a:off x="803275" y="1894840"/>
            <a:ext cx="4930616" cy="430530"/>
          </a:xfrm>
          <a:prstGeom prst="rect">
            <a:avLst/>
          </a:prstGeom>
          <a:noFill/>
        </p:spPr>
        <p:txBody>
          <a:bodyPr wrap="square" lIns="0" tIns="0" rIns="0" bIns="0" anchor="t">
            <a:spAutoFit/>
          </a:bodyPr>
          <a:lstStyle/>
          <a:p>
            <a:pPr algn="l"/>
            <a:r>
              <a:rPr sz="2800" b="1" i="0" u="none">
                <a:solidFill>
                  <a:schemeClr val="tx1"/>
                </a:solidFill>
                <a:latin typeface="Times New Roman" panose="02020603050405020304" charset="0"/>
                <a:cs typeface="Times New Roman" panose="02020603050405020304" charset="0"/>
              </a:rPr>
              <a:t>High Cognitive Awareness</a:t>
            </a:r>
            <a:endParaRPr sz="2800" b="1" i="0" u="none">
              <a:solidFill>
                <a:schemeClr val="tx1"/>
              </a:solidFill>
              <a:latin typeface="Times New Roman" panose="02020603050405020304" charset="0"/>
              <a:cs typeface="Times New Roman" panose="02020603050405020304" charset="0"/>
            </a:endParaRPr>
          </a:p>
        </p:txBody>
      </p:sp>
      <p:sp>
        <p:nvSpPr>
          <p:cNvPr id="6" name="TextBox 5"/>
          <p:cNvSpPr txBox="1"/>
          <p:nvPr/>
        </p:nvSpPr>
        <p:spPr>
          <a:xfrm>
            <a:off x="878840" y="2905125"/>
            <a:ext cx="4695825" cy="2400300"/>
          </a:xfrm>
          <a:prstGeom prst="rect">
            <a:avLst/>
          </a:prstGeom>
          <a:noFill/>
        </p:spPr>
        <p:txBody>
          <a:bodyPr wrap="square" lIns="0" tIns="0" rIns="0" bIns="0" anchor="t">
            <a:spAutoFit/>
          </a:bodyPr>
          <a:lstStyle/>
          <a:p>
            <a:pPr algn="just">
              <a:lnSpc>
                <a:spcPct val="100000"/>
              </a:lnSpc>
            </a:pPr>
            <a:r>
              <a:rPr sz="2600" b="0" i="0" u="none">
                <a:solidFill>
                  <a:schemeClr val="tx1"/>
                </a:solidFill>
                <a:latin typeface="Times New Roman" panose="02020603050405020304" charset="0"/>
                <a:cs typeface="Times New Roman" panose="02020603050405020304" charset="0"/>
              </a:rPr>
              <a:t>Over </a:t>
            </a:r>
            <a:r>
              <a:rPr sz="2600" b="1" i="0" u="none">
                <a:solidFill>
                  <a:schemeClr val="tx1"/>
                </a:solidFill>
                <a:latin typeface="Times New Roman" panose="02020603050405020304" charset="0"/>
                <a:cs typeface="Times New Roman" panose="02020603050405020304" charset="0"/>
              </a:rPr>
              <a:t>95% of freshmen</a:t>
            </a:r>
            <a:r>
              <a:rPr sz="2600" b="0" i="0" u="none">
                <a:solidFill>
                  <a:schemeClr val="tx1"/>
                </a:solidFill>
                <a:latin typeface="Times New Roman" panose="02020603050405020304" charset="0"/>
                <a:cs typeface="Times New Roman" panose="02020603050405020304" charset="0"/>
              </a:rPr>
              <a:t> acknowledge that English is vital for their future engineering careers, obtaining good jobs in multinational firms, and fulfilling university graduation requirements</a:t>
            </a:r>
            <a:r>
              <a:rPr sz="1350" b="0" i="0" u="none">
                <a:solidFill>
                  <a:srgbClr val="475569"/>
                </a:solidFill>
                <a:latin typeface="Lato"/>
              </a:rPr>
              <a:t>.</a:t>
            </a:r>
            <a:endParaRPr sz="1350" b="0" i="0" u="none">
              <a:solidFill>
                <a:srgbClr val="475569"/>
              </a:solidFill>
              <a:latin typeface="Lato"/>
            </a:endParaRPr>
          </a:p>
        </p:txBody>
      </p:sp>
      <p:sp>
        <p:nvSpPr>
          <p:cNvPr id="7" name="TextBox 6"/>
          <p:cNvSpPr txBox="1"/>
          <p:nvPr/>
        </p:nvSpPr>
        <p:spPr>
          <a:xfrm>
            <a:off x="6499860" y="1857375"/>
            <a:ext cx="4930616" cy="430530"/>
          </a:xfrm>
          <a:prstGeom prst="rect">
            <a:avLst/>
          </a:prstGeom>
          <a:noFill/>
        </p:spPr>
        <p:txBody>
          <a:bodyPr wrap="square" lIns="0" tIns="0" rIns="0" bIns="0" anchor="t">
            <a:spAutoFit/>
          </a:bodyPr>
          <a:lstStyle/>
          <a:p>
            <a:pPr algn="l"/>
            <a:r>
              <a:rPr sz="2800" b="1" i="0" u="none">
                <a:solidFill>
                  <a:schemeClr val="tx1"/>
                </a:solidFill>
                <a:latin typeface="Times New Roman" panose="02020603050405020304" charset="0"/>
                <a:cs typeface="Times New Roman" panose="02020603050405020304" charset="0"/>
              </a:rPr>
              <a:t>Low Behavioral Motivation</a:t>
            </a:r>
            <a:endParaRPr sz="2800" b="1" i="0" u="none">
              <a:solidFill>
                <a:schemeClr val="tx1"/>
              </a:solidFill>
              <a:latin typeface="Times New Roman" panose="02020603050405020304" charset="0"/>
              <a:cs typeface="Times New Roman" panose="02020603050405020304" charset="0"/>
            </a:endParaRPr>
          </a:p>
        </p:txBody>
      </p:sp>
      <p:sp>
        <p:nvSpPr>
          <p:cNvPr id="8" name="TextBox 7"/>
          <p:cNvSpPr txBox="1"/>
          <p:nvPr/>
        </p:nvSpPr>
        <p:spPr>
          <a:xfrm>
            <a:off x="6534785" y="2712085"/>
            <a:ext cx="4695825" cy="3446780"/>
          </a:xfrm>
          <a:prstGeom prst="rect">
            <a:avLst/>
          </a:prstGeom>
          <a:noFill/>
        </p:spPr>
        <p:txBody>
          <a:bodyPr wrap="square" lIns="0" tIns="0" rIns="0" bIns="0" anchor="t">
            <a:spAutoFit/>
          </a:bodyPr>
          <a:lstStyle/>
          <a:p>
            <a:pPr algn="just">
              <a:lnSpc>
                <a:spcPct val="100000"/>
              </a:lnSpc>
            </a:pPr>
            <a:r>
              <a:rPr sz="2800" b="0" i="0" u="none">
                <a:solidFill>
                  <a:schemeClr val="tx1"/>
                </a:solidFill>
                <a:latin typeface="Times New Roman" panose="02020603050405020304" charset="0"/>
                <a:cs typeface="Times New Roman" panose="02020603050405020304" charset="0"/>
              </a:rPr>
              <a:t>Despite recognizing its importance, students demonstrate </a:t>
            </a:r>
            <a:r>
              <a:rPr sz="2800" b="1" i="0" u="none">
                <a:solidFill>
                  <a:schemeClr val="tx1"/>
                </a:solidFill>
                <a:latin typeface="Times New Roman" panose="02020603050405020304" charset="0"/>
                <a:cs typeface="Times New Roman" panose="02020603050405020304" charset="0"/>
              </a:rPr>
              <a:t>low active effort and habits</a:t>
            </a:r>
            <a:r>
              <a:rPr sz="2800" b="0" i="0" u="none">
                <a:solidFill>
                  <a:schemeClr val="tx1"/>
                </a:solidFill>
                <a:latin typeface="Times New Roman" panose="02020603050405020304" charset="0"/>
                <a:cs typeface="Times New Roman" panose="02020603050405020304" charset="0"/>
              </a:rPr>
              <a:t>. Very few engage in self-directed practice, daily reading, or voluntary English conversation outside the classroom</a:t>
            </a:r>
            <a:r>
              <a:rPr sz="1350" b="0" i="0" u="none">
                <a:solidFill>
                  <a:srgbClr val="475569"/>
                </a:solidFill>
                <a:latin typeface="Lato"/>
              </a:rPr>
              <a:t>.</a:t>
            </a:r>
            <a:endParaRPr sz="1350" b="0" i="0" u="none">
              <a:solidFill>
                <a:srgbClr val="475569"/>
              </a:solidFill>
              <a:latin typeface="Lato"/>
            </a:endParaRPr>
          </a:p>
        </p:txBody>
      </p:sp>
      <p:sp>
        <p:nvSpPr>
          <p:cNvPr id="9" name="TextBox 8"/>
          <p:cNvSpPr txBox="1"/>
          <p:nvPr/>
        </p:nvSpPr>
        <p:spPr>
          <a:xfrm>
            <a:off x="714375" y="476250"/>
            <a:ext cx="11451431"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Findings - </a:t>
            </a:r>
            <a:r>
              <a:rPr sz="3000" b="1" i="0" u="none">
                <a:solidFill>
                  <a:srgbClr val="FF0000"/>
                </a:solidFill>
                <a:latin typeface="Times New Roman" panose="02020603050405020304" charset="0"/>
                <a:cs typeface="Times New Roman" panose="02020603050405020304" charset="0"/>
              </a:rPr>
              <a:t>Awareness vs Motivation Gap</a:t>
            </a:r>
            <a:endParaRPr sz="3000" b="1" i="0" u="none">
              <a:solidFill>
                <a:srgbClr val="FF0000"/>
              </a:solidFill>
              <a:latin typeface="Times New Roman" panose="02020603050405020304" charset="0"/>
              <a:cs typeface="Times New Roman" panose="02020603050405020304" charset="0"/>
            </a:endParaRPr>
          </a:p>
        </p:txBody>
      </p:sp>
      <p:sp>
        <p:nvSpPr>
          <p:cNvPr id="10" name="Rectangle 9"/>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24510" y="1411287"/>
            <a:ext cx="3524250" cy="2695575"/>
          </a:xfrm>
          <a:prstGeom prst="rect">
            <a:avLst/>
          </a:prstGeom>
        </p:spPr>
      </p:pic>
      <p:pic>
        <p:nvPicPr>
          <p:cNvPr id="4" name="Picture 3" descr="image.png"/>
          <p:cNvPicPr>
            <a:picLocks noChangeAspect="1"/>
          </p:cNvPicPr>
          <p:nvPr/>
        </p:nvPicPr>
        <p:blipFill>
          <a:blip r:embed="rId3"/>
          <a:stretch>
            <a:fillRect/>
          </a:stretch>
        </p:blipFill>
        <p:spPr>
          <a:xfrm>
            <a:off x="4333875" y="2443162"/>
            <a:ext cx="3524250" cy="2695575"/>
          </a:xfrm>
          <a:prstGeom prst="rect">
            <a:avLst/>
          </a:prstGeom>
        </p:spPr>
      </p:pic>
      <p:pic>
        <p:nvPicPr>
          <p:cNvPr id="5" name="Picture 4" descr="image.png"/>
          <p:cNvPicPr>
            <a:picLocks noChangeAspect="1"/>
          </p:cNvPicPr>
          <p:nvPr/>
        </p:nvPicPr>
        <p:blipFill>
          <a:blip r:embed="rId4"/>
          <a:stretch>
            <a:fillRect/>
          </a:stretch>
        </p:blipFill>
        <p:spPr>
          <a:xfrm>
            <a:off x="8096250" y="2204402"/>
            <a:ext cx="3524250" cy="2695575"/>
          </a:xfrm>
          <a:prstGeom prst="rect">
            <a:avLst/>
          </a:prstGeom>
        </p:spPr>
      </p:pic>
      <p:pic>
        <p:nvPicPr>
          <p:cNvPr id="6" name="Picture 5" descr="image.png"/>
          <p:cNvPicPr>
            <a:picLocks noChangeAspect="1"/>
          </p:cNvPicPr>
          <p:nvPr/>
        </p:nvPicPr>
        <p:blipFill>
          <a:blip r:embed="rId5"/>
          <a:stretch>
            <a:fillRect/>
          </a:stretch>
        </p:blipFill>
        <p:spPr>
          <a:xfrm>
            <a:off x="819150" y="2738437"/>
            <a:ext cx="571500" cy="571500"/>
          </a:xfrm>
          <a:prstGeom prst="rect">
            <a:avLst/>
          </a:prstGeom>
        </p:spPr>
      </p:pic>
      <p:sp>
        <p:nvSpPr>
          <p:cNvPr id="7" name="TextBox 6"/>
          <p:cNvSpPr txBox="1"/>
          <p:nvPr/>
        </p:nvSpPr>
        <p:spPr>
          <a:xfrm>
            <a:off x="819150" y="1595120"/>
            <a:ext cx="2937510" cy="368935"/>
          </a:xfrm>
          <a:prstGeom prst="rect">
            <a:avLst/>
          </a:prstGeom>
          <a:noFill/>
        </p:spPr>
        <p:txBody>
          <a:bodyPr wrap="square" lIns="0" tIns="0" rIns="0" bIns="0" anchor="t">
            <a:spAutoFit/>
          </a:bodyPr>
          <a:lstStyle/>
          <a:p>
            <a:pPr algn="l"/>
            <a:r>
              <a:rPr sz="2400" b="1" i="0" u="none">
                <a:solidFill>
                  <a:schemeClr val="accent1"/>
                </a:solidFill>
                <a:latin typeface="Times New Roman" panose="02020603050405020304" charset="0"/>
                <a:cs typeface="Times New Roman" panose="02020603050405020304" charset="0"/>
              </a:rPr>
              <a:t>Learning Materials</a:t>
            </a:r>
            <a:endParaRPr sz="2400" b="1" i="0" u="none">
              <a:solidFill>
                <a:schemeClr val="accent1"/>
              </a:solidFill>
              <a:latin typeface="Times New Roman" panose="02020603050405020304" charset="0"/>
              <a:cs typeface="Times New Roman" panose="02020603050405020304" charset="0"/>
            </a:endParaRPr>
          </a:p>
        </p:txBody>
      </p:sp>
      <p:sp>
        <p:nvSpPr>
          <p:cNvPr id="8" name="TextBox 7"/>
          <p:cNvSpPr txBox="1"/>
          <p:nvPr/>
        </p:nvSpPr>
        <p:spPr>
          <a:xfrm>
            <a:off x="719455" y="2395537"/>
            <a:ext cx="3028950" cy="2585085"/>
          </a:xfrm>
          <a:prstGeom prst="rect">
            <a:avLst/>
          </a:prstGeom>
          <a:noFill/>
        </p:spPr>
        <p:txBody>
          <a:bodyPr wrap="square" lIns="0" tIns="0" rIns="0" bIns="0" anchor="t">
            <a:spAutoFit/>
          </a:bodyPr>
          <a:lstStyle/>
          <a:p>
            <a:pPr algn="just">
              <a:lnSpc>
                <a:spcPct val="100000"/>
              </a:lnSpc>
            </a:pPr>
            <a:r>
              <a:rPr sz="2400" b="0" i="0" u="none">
                <a:solidFill>
                  <a:schemeClr val="tx1"/>
                </a:solidFill>
                <a:latin typeface="Times New Roman" panose="02020603050405020304" charset="0"/>
                <a:cs typeface="Times New Roman" panose="02020603050405020304" charset="0"/>
              </a:rPr>
              <a:t>Students rated the "Life" coursebook and supplementary TOEIC materials highly for clear structures, real-world topics, and practical relevance.</a:t>
            </a:r>
            <a:endParaRPr sz="2400" b="0" i="0" u="none">
              <a:solidFill>
                <a:schemeClr val="tx1"/>
              </a:solidFill>
              <a:latin typeface="Times New Roman" panose="02020603050405020304" charset="0"/>
              <a:cs typeface="Times New Roman" panose="02020603050405020304" charset="0"/>
            </a:endParaRPr>
          </a:p>
        </p:txBody>
      </p:sp>
      <p:pic>
        <p:nvPicPr>
          <p:cNvPr id="9" name="Picture 8" descr="image.png"/>
          <p:cNvPicPr>
            <a:picLocks noChangeAspect="1"/>
          </p:cNvPicPr>
          <p:nvPr/>
        </p:nvPicPr>
        <p:blipFill>
          <a:blip r:embed="rId6"/>
          <a:stretch>
            <a:fillRect/>
          </a:stretch>
        </p:blipFill>
        <p:spPr>
          <a:xfrm>
            <a:off x="4581525" y="2738437"/>
            <a:ext cx="571500" cy="571500"/>
          </a:xfrm>
          <a:prstGeom prst="rect">
            <a:avLst/>
          </a:prstGeom>
        </p:spPr>
      </p:pic>
      <p:sp>
        <p:nvSpPr>
          <p:cNvPr id="10" name="TextBox 9"/>
          <p:cNvSpPr txBox="1"/>
          <p:nvPr/>
        </p:nvSpPr>
        <p:spPr>
          <a:xfrm>
            <a:off x="4417060" y="1533525"/>
            <a:ext cx="2707640" cy="368935"/>
          </a:xfrm>
          <a:prstGeom prst="rect">
            <a:avLst/>
          </a:prstGeom>
          <a:noFill/>
        </p:spPr>
        <p:txBody>
          <a:bodyPr wrap="square" lIns="0" tIns="0" rIns="0" bIns="0" anchor="t">
            <a:spAutoFit/>
          </a:bodyPr>
          <a:lstStyle/>
          <a:p>
            <a:pPr algn="l"/>
            <a:r>
              <a:rPr sz="2400" b="1" i="0" u="none">
                <a:solidFill>
                  <a:schemeClr val="accent1"/>
                </a:solidFill>
                <a:latin typeface="Times New Roman" panose="02020603050405020304" charset="0"/>
                <a:cs typeface="Times New Roman" panose="02020603050405020304" charset="0"/>
              </a:rPr>
              <a:t>Lecturers' Support</a:t>
            </a:r>
            <a:endParaRPr sz="2400" b="1" i="0" u="none">
              <a:solidFill>
                <a:schemeClr val="accent1"/>
              </a:solidFill>
              <a:latin typeface="Times New Roman" panose="02020603050405020304" charset="0"/>
              <a:cs typeface="Times New Roman" panose="02020603050405020304" charset="0"/>
            </a:endParaRPr>
          </a:p>
        </p:txBody>
      </p:sp>
      <p:sp>
        <p:nvSpPr>
          <p:cNvPr id="11" name="TextBox 10"/>
          <p:cNvSpPr txBox="1"/>
          <p:nvPr/>
        </p:nvSpPr>
        <p:spPr>
          <a:xfrm>
            <a:off x="4452620" y="2395537"/>
            <a:ext cx="3028950" cy="2215515"/>
          </a:xfrm>
          <a:prstGeom prst="rect">
            <a:avLst/>
          </a:prstGeom>
          <a:noFill/>
        </p:spPr>
        <p:txBody>
          <a:bodyPr wrap="square" lIns="0" tIns="0" rIns="0" bIns="0" anchor="t">
            <a:spAutoFit/>
          </a:bodyPr>
          <a:lstStyle/>
          <a:p>
            <a:pPr algn="just">
              <a:lnSpc>
                <a:spcPct val="100000"/>
              </a:lnSpc>
            </a:pPr>
            <a:r>
              <a:rPr sz="2400" b="0" i="0" u="none">
                <a:solidFill>
                  <a:schemeClr val="tx1"/>
                </a:solidFill>
                <a:latin typeface="Times New Roman" panose="02020603050405020304" charset="0"/>
                <a:cs typeface="Times New Roman" panose="02020603050405020304" charset="0"/>
              </a:rPr>
              <a:t>Teaching staff received strong appreciation for enthusiastic instruction, supportive feedback, and creating interactive classroom atmosphere</a:t>
            </a:r>
            <a:r>
              <a:rPr sz="1200" b="0" i="0" u="none">
                <a:solidFill>
                  <a:srgbClr val="64748B"/>
                </a:solidFill>
                <a:latin typeface="Lato"/>
              </a:rPr>
              <a:t>.</a:t>
            </a:r>
            <a:endParaRPr sz="1200" b="0" i="0" u="none">
              <a:solidFill>
                <a:srgbClr val="64748B"/>
              </a:solidFill>
              <a:latin typeface="Lato"/>
            </a:endParaRPr>
          </a:p>
        </p:txBody>
      </p:sp>
      <p:sp>
        <p:nvSpPr>
          <p:cNvPr id="13" name="TextBox 12"/>
          <p:cNvSpPr txBox="1"/>
          <p:nvPr/>
        </p:nvSpPr>
        <p:spPr>
          <a:xfrm>
            <a:off x="8156575" y="1533525"/>
            <a:ext cx="2562860" cy="368935"/>
          </a:xfrm>
          <a:prstGeom prst="rect">
            <a:avLst/>
          </a:prstGeom>
          <a:noFill/>
        </p:spPr>
        <p:txBody>
          <a:bodyPr wrap="square" lIns="0" tIns="0" rIns="0" bIns="0" anchor="t">
            <a:spAutoFit/>
          </a:bodyPr>
          <a:lstStyle/>
          <a:p>
            <a:pPr algn="l"/>
            <a:r>
              <a:rPr sz="2400" b="1" i="0" u="none">
                <a:solidFill>
                  <a:schemeClr val="accent1"/>
                </a:solidFill>
                <a:latin typeface="Times New Roman" panose="02020603050405020304" charset="0"/>
                <a:cs typeface="Times New Roman" panose="02020603050405020304" charset="0"/>
              </a:rPr>
              <a:t>Peer Interaction</a:t>
            </a:r>
            <a:endParaRPr sz="2400" b="1" i="0" u="none">
              <a:solidFill>
                <a:schemeClr val="accent1"/>
              </a:solidFill>
              <a:latin typeface="Times New Roman" panose="02020603050405020304" charset="0"/>
              <a:cs typeface="Times New Roman" panose="02020603050405020304" charset="0"/>
            </a:endParaRPr>
          </a:p>
        </p:txBody>
      </p:sp>
      <p:sp>
        <p:nvSpPr>
          <p:cNvPr id="14" name="TextBox 13"/>
          <p:cNvSpPr txBox="1"/>
          <p:nvPr/>
        </p:nvSpPr>
        <p:spPr>
          <a:xfrm>
            <a:off x="8244205" y="2573337"/>
            <a:ext cx="3028950" cy="2215515"/>
          </a:xfrm>
          <a:prstGeom prst="rect">
            <a:avLst/>
          </a:prstGeom>
          <a:noFill/>
        </p:spPr>
        <p:txBody>
          <a:bodyPr wrap="square" lIns="0" tIns="0" rIns="0" bIns="0" anchor="t">
            <a:spAutoFit/>
          </a:bodyPr>
          <a:lstStyle/>
          <a:p>
            <a:pPr algn="just">
              <a:lnSpc>
                <a:spcPct val="100000"/>
              </a:lnSpc>
            </a:pPr>
            <a:r>
              <a:rPr sz="2400" b="0" i="0" u="none">
                <a:solidFill>
                  <a:schemeClr val="tx1"/>
                </a:solidFill>
                <a:latin typeface="Times New Roman" panose="02020603050405020304" charset="0"/>
                <a:cs typeface="Times New Roman" panose="02020603050405020304" charset="0"/>
              </a:rPr>
              <a:t>Group work and peer collaboration served as strong positive drivers, reducing individual pressure during communicative tasks.</a:t>
            </a:r>
            <a:endParaRPr sz="2400" b="0" i="0" u="none">
              <a:solidFill>
                <a:schemeClr val="tx1"/>
              </a:solidFill>
              <a:latin typeface="Times New Roman" panose="02020603050405020304" charset="0"/>
              <a:cs typeface="Times New Roman" panose="02020603050405020304" charset="0"/>
            </a:endParaRPr>
          </a:p>
        </p:txBody>
      </p:sp>
      <p:sp>
        <p:nvSpPr>
          <p:cNvPr id="18" name="TextBox 17"/>
          <p:cNvSpPr txBox="1"/>
          <p:nvPr/>
        </p:nvSpPr>
        <p:spPr>
          <a:xfrm>
            <a:off x="714375" y="476250"/>
            <a:ext cx="11451431"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Findings - </a:t>
            </a:r>
            <a:r>
              <a:rPr sz="3000" b="1" i="0" u="none">
                <a:solidFill>
                  <a:srgbClr val="FF0000"/>
                </a:solidFill>
                <a:latin typeface="Times New Roman" panose="02020603050405020304" charset="0"/>
                <a:cs typeface="Times New Roman" panose="02020603050405020304" charset="0"/>
              </a:rPr>
              <a:t>Positive Factors in EFL Learning</a:t>
            </a:r>
            <a:endParaRPr sz="3000" b="1" i="0" u="none">
              <a:solidFill>
                <a:srgbClr val="FF0000"/>
              </a:solidFill>
              <a:latin typeface="Times New Roman" panose="02020603050405020304" charset="0"/>
              <a:cs typeface="Times New Roman" panose="02020603050405020304" charset="0"/>
            </a:endParaRPr>
          </a:p>
        </p:txBody>
      </p:sp>
      <p:sp>
        <p:nvSpPr>
          <p:cNvPr id="19" name="Rectangle 18"/>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TextBox 2"/>
          <p:cNvSpPr txBox="1"/>
          <p:nvPr/>
        </p:nvSpPr>
        <p:spPr>
          <a:xfrm>
            <a:off x="714375" y="571500"/>
            <a:ext cx="7256145"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Findings - </a:t>
            </a:r>
            <a:r>
              <a:rPr sz="3000" b="1" i="0" u="none">
                <a:solidFill>
                  <a:srgbClr val="FF0000"/>
                </a:solidFill>
                <a:latin typeface="Times New Roman" panose="02020603050405020304" charset="0"/>
                <a:cs typeface="Times New Roman" panose="02020603050405020304" charset="0"/>
              </a:rPr>
              <a:t>Key Demotivating Factors</a:t>
            </a:r>
            <a:endParaRPr sz="3000" b="1" i="0" u="none">
              <a:solidFill>
                <a:srgbClr val="FF0000"/>
              </a:solidFill>
              <a:latin typeface="Times New Roman" panose="02020603050405020304" charset="0"/>
              <a:cs typeface="Times New Roman" panose="02020603050405020304" charset="0"/>
            </a:endParaRPr>
          </a:p>
        </p:txBody>
      </p:sp>
      <p:sp>
        <p:nvSpPr>
          <p:cNvPr id="4" name="Rectangle 3"/>
          <p:cNvSpPr/>
          <p:nvPr/>
        </p:nvSpPr>
        <p:spPr>
          <a:xfrm>
            <a:off x="571500" y="57150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mage.png"/>
          <p:cNvPicPr>
            <a:picLocks noChangeAspect="1"/>
          </p:cNvPicPr>
          <p:nvPr/>
        </p:nvPicPr>
        <p:blipFill>
          <a:blip r:embed="rId2"/>
          <a:stretch>
            <a:fillRect/>
          </a:stretch>
        </p:blipFill>
        <p:spPr>
          <a:xfrm>
            <a:off x="6096000" y="0"/>
            <a:ext cx="5876925" cy="180975"/>
          </a:xfrm>
          <a:prstGeom prst="rect">
            <a:avLst/>
          </a:prstGeom>
        </p:spPr>
      </p:pic>
      <p:sp>
        <p:nvSpPr>
          <p:cNvPr id="6" name="TextBox 5"/>
          <p:cNvSpPr txBox="1"/>
          <p:nvPr/>
        </p:nvSpPr>
        <p:spPr>
          <a:xfrm>
            <a:off x="510540" y="1724025"/>
            <a:ext cx="5800725" cy="461645"/>
          </a:xfrm>
          <a:prstGeom prst="rect">
            <a:avLst/>
          </a:prstGeom>
          <a:noFill/>
        </p:spPr>
        <p:txBody>
          <a:bodyPr wrap="square" lIns="0" tIns="0" rIns="0" bIns="0" anchor="t">
            <a:spAutoFit/>
          </a:bodyPr>
          <a:lstStyle/>
          <a:p>
            <a:pPr algn="l"/>
            <a:r>
              <a:rPr sz="3000" b="1" i="0" u="none">
                <a:solidFill>
                  <a:schemeClr val="tx1"/>
                </a:solidFill>
                <a:latin typeface="Times New Roman" panose="02020603050405020304" charset="0"/>
                <a:cs typeface="Times New Roman" panose="02020603050405020304" charset="0"/>
              </a:rPr>
              <a:t>Main Obstacles to Success</a:t>
            </a:r>
            <a:endParaRPr sz="3000" b="1" i="0" u="none">
              <a:solidFill>
                <a:schemeClr val="tx1"/>
              </a:solidFill>
              <a:latin typeface="Times New Roman" panose="02020603050405020304" charset="0"/>
              <a:cs typeface="Times New Roman" panose="02020603050405020304" charset="0"/>
            </a:endParaRPr>
          </a:p>
        </p:txBody>
      </p:sp>
      <p:sp>
        <p:nvSpPr>
          <p:cNvPr id="7" name="TextBox 6"/>
          <p:cNvSpPr txBox="1"/>
          <p:nvPr/>
        </p:nvSpPr>
        <p:spPr>
          <a:xfrm>
            <a:off x="510540" y="2520950"/>
            <a:ext cx="5524500" cy="863600"/>
          </a:xfrm>
          <a:prstGeom prst="rect">
            <a:avLst/>
          </a:prstGeom>
          <a:noFill/>
        </p:spPr>
        <p:txBody>
          <a:bodyPr wrap="square" lIns="0" tIns="0" rIns="0" bIns="0" anchor="t">
            <a:no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Home Environment:</a:t>
            </a:r>
            <a:r>
              <a:rPr sz="2400" b="0" i="0" u="none">
                <a:solidFill>
                  <a:schemeClr val="tx1"/>
                </a:solidFill>
                <a:latin typeface="Times New Roman" panose="02020603050405020304" charset="0"/>
                <a:cs typeface="Times New Roman" panose="02020603050405020304" charset="0"/>
              </a:rPr>
              <a:t> Lack of English-speaking opportunities at home and minimal parental guidance strongly hinder progress</a:t>
            </a:r>
            <a:r>
              <a:rPr sz="1350" b="0" i="0" u="none">
                <a:solidFill>
                  <a:schemeClr val="tx1"/>
                </a:solidFill>
                <a:latin typeface="Lato"/>
              </a:rPr>
              <a:t>.</a:t>
            </a:r>
            <a:endParaRPr sz="1350" b="0" i="0" u="none">
              <a:solidFill>
                <a:schemeClr val="tx1"/>
              </a:solidFill>
              <a:latin typeface="Lato"/>
            </a:endParaRPr>
          </a:p>
        </p:txBody>
      </p:sp>
      <p:sp>
        <p:nvSpPr>
          <p:cNvPr id="8" name="TextBox 7"/>
          <p:cNvSpPr txBox="1"/>
          <p:nvPr/>
        </p:nvSpPr>
        <p:spPr>
          <a:xfrm>
            <a:off x="571500" y="3790950"/>
            <a:ext cx="5524500" cy="1107440"/>
          </a:xfrm>
          <a:prstGeom prst="rect">
            <a:avLst/>
          </a:prstGeom>
          <a:noFill/>
        </p:spPr>
        <p:txBody>
          <a:bodyPr wrap="square" lIns="0" tIns="0" rIns="0" bIns="0" anchor="t">
            <a:spAutoFit/>
          </a:bodyPr>
          <a:lstStyle/>
          <a:p>
            <a:pPr algn="l">
              <a:lnSpc>
                <a:spcPct val="100000"/>
              </a:lnSpc>
            </a:pPr>
            <a:r>
              <a:rPr sz="2400" b="1" i="0" u="none">
                <a:solidFill>
                  <a:schemeClr val="tx1"/>
                </a:solidFill>
                <a:latin typeface="Times New Roman" panose="02020603050405020304" charset="0"/>
                <a:cs typeface="Times New Roman" panose="02020603050405020304" charset="0"/>
              </a:rPr>
              <a:t>Personal Anxiety:</a:t>
            </a:r>
            <a:r>
              <a:rPr sz="2400" b="0" i="0" u="none">
                <a:solidFill>
                  <a:schemeClr val="tx1"/>
                </a:solidFill>
                <a:latin typeface="Times New Roman" panose="02020603050405020304" charset="0"/>
                <a:cs typeface="Times New Roman" panose="02020603050405020304" charset="0"/>
              </a:rPr>
              <a:t> Timidity, fear of making oral mistakes, and lack of self-confidence impede active class participation.</a:t>
            </a:r>
            <a:endParaRPr sz="2400" b="0" i="0" u="none">
              <a:solidFill>
                <a:schemeClr val="tx1"/>
              </a:solidFill>
              <a:latin typeface="Times New Roman" panose="02020603050405020304" charset="0"/>
              <a:cs typeface="Times New Roman" panose="02020603050405020304" charset="0"/>
            </a:endParaRPr>
          </a:p>
        </p:txBody>
      </p:sp>
      <p:sp>
        <p:nvSpPr>
          <p:cNvPr id="9" name="TextBox 8"/>
          <p:cNvSpPr txBox="1"/>
          <p:nvPr/>
        </p:nvSpPr>
        <p:spPr>
          <a:xfrm>
            <a:off x="510540" y="5026025"/>
            <a:ext cx="5524500" cy="1107440"/>
          </a:xfrm>
          <a:prstGeom prst="rect">
            <a:avLst/>
          </a:prstGeom>
          <a:noFill/>
        </p:spPr>
        <p:txBody>
          <a:bodyPr wrap="square" lIns="0" tIns="0" rIns="0" bIns="0" anchor="t">
            <a:spAutoFit/>
          </a:bodyPr>
          <a:lstStyle/>
          <a:p>
            <a:pPr algn="just">
              <a:lnSpc>
                <a:spcPct val="100000"/>
              </a:lnSpc>
            </a:pPr>
            <a:r>
              <a:rPr sz="2400" b="1" i="0" u="none">
                <a:solidFill>
                  <a:schemeClr val="tx1"/>
                </a:solidFill>
                <a:latin typeface="Times New Roman" panose="02020603050405020304" charset="0"/>
                <a:cs typeface="Times New Roman" panose="02020603050405020304" charset="0"/>
              </a:rPr>
              <a:t> Facilities:</a:t>
            </a:r>
            <a:r>
              <a:rPr sz="2400" b="0" i="0" u="none">
                <a:solidFill>
                  <a:schemeClr val="tx1"/>
                </a:solidFill>
                <a:latin typeface="Times New Roman" panose="02020603050405020304" charset="0"/>
                <a:cs typeface="Times New Roman" panose="02020603050405020304" charset="0"/>
              </a:rPr>
              <a:t> Classrooms with poor sound insulation and sub-optimal audio equipment hamper listening practice.</a:t>
            </a:r>
            <a:endParaRPr sz="2400" b="0" i="0" u="none">
              <a:solidFill>
                <a:schemeClr val="tx1"/>
              </a:solidFill>
              <a:latin typeface="Times New Roman" panose="0202060305040502030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Box 4"/>
          <p:cNvSpPr txBox="1"/>
          <p:nvPr/>
        </p:nvSpPr>
        <p:spPr>
          <a:xfrm>
            <a:off x="76835" y="218440"/>
            <a:ext cx="11896090" cy="6342380"/>
          </a:xfrm>
          <a:prstGeom prst="rect">
            <a:avLst/>
          </a:prstGeom>
          <a:noFill/>
        </p:spPr>
        <p:txBody>
          <a:bodyPr wrap="square" lIns="0" tIns="0" rIns="0" bIns="0" anchor="t">
            <a:noAutofit/>
          </a:bodyPr>
          <a:lstStyle/>
          <a:p>
            <a:pPr algn="l"/>
            <a:r>
              <a:rPr lang="en-US" sz="2550" b="1" i="0" u="none">
                <a:solidFill>
                  <a:srgbClr val="FF0000"/>
                </a:solidFill>
                <a:latin typeface="Times New Roman" panose="02020603050405020304" charset="0"/>
                <a:cs typeface="Times New Roman" panose="02020603050405020304" charset="0"/>
              </a:rPr>
              <a:t>Findings - </a:t>
            </a:r>
            <a:r>
              <a:rPr sz="2550" b="1" i="0" u="none">
                <a:solidFill>
                  <a:srgbClr val="FF0000"/>
                </a:solidFill>
                <a:latin typeface="Times New Roman" panose="02020603050405020304" charset="0"/>
                <a:cs typeface="Times New Roman" panose="02020603050405020304" charset="0"/>
              </a:rPr>
              <a:t>Factor Mean Score Comparison</a:t>
            </a:r>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a:p>
            <a:pPr algn="l"/>
            <a:endParaRPr sz="2550" b="1" i="0" u="none">
              <a:solidFill>
                <a:srgbClr val="FF0000"/>
              </a:solidFill>
              <a:latin typeface="Times New Roman" panose="02020603050405020304" charset="0"/>
              <a:cs typeface="Times New Roman" panose="02020603050405020304" charset="0"/>
            </a:endParaRPr>
          </a:p>
        </p:txBody>
      </p:sp>
      <p:graphicFrame>
        <p:nvGraphicFramePr>
          <p:cNvPr id="3" name="Table 2"/>
          <p:cNvGraphicFramePr/>
          <p:nvPr/>
        </p:nvGraphicFramePr>
        <p:xfrm>
          <a:off x="293370" y="709930"/>
          <a:ext cx="11697970" cy="5927725"/>
        </p:xfrm>
        <a:graphic>
          <a:graphicData uri="http://schemas.openxmlformats.org/drawingml/2006/table">
            <a:tbl>
              <a:tblPr firstRow="1" bandRow="1">
                <a:tableStyleId>{5C22544A-7EE6-4342-B048-85BDC9FD1C3A}</a:tableStyleId>
              </a:tblPr>
              <a:tblGrid>
                <a:gridCol w="5848985"/>
                <a:gridCol w="5848985"/>
              </a:tblGrid>
              <a:tr h="518160">
                <a:tc>
                  <a:txBody>
                    <a:bodyPr/>
                    <a:p>
                      <a:pPr algn="ctr">
                        <a:buNone/>
                      </a:pPr>
                      <a:r>
                        <a:rPr lang="en-US"/>
                        <a:t>FACTOR</a:t>
                      </a:r>
                      <a:endParaRPr lang="en-US"/>
                    </a:p>
                  </a:txBody>
                  <a:tcPr anchor="ctr" anchorCtr="0"/>
                </a:tc>
                <a:tc>
                  <a:txBody>
                    <a:bodyPr/>
                    <a:p>
                      <a:pPr algn="ctr">
                        <a:buNone/>
                      </a:pPr>
                      <a:r>
                        <a:rPr lang="en-US"/>
                        <a:t>MEAN SCORE</a:t>
                      </a:r>
                      <a:endParaRPr lang="en-US"/>
                    </a:p>
                  </a:txBody>
                  <a:tcPr anchor="ctr" anchorCtr="0"/>
                </a:tc>
              </a:tr>
              <a:tr h="749300">
                <a:tc>
                  <a:txBody>
                    <a:bodyPr/>
                    <a:p>
                      <a:pPr algn="ctr">
                        <a:buNone/>
                      </a:pPr>
                      <a:r>
                        <a:rPr lang="en-US" b="1">
                          <a:solidFill>
                            <a:srgbClr val="FF0000"/>
                          </a:solidFill>
                        </a:rPr>
                        <a:t>1. PERCEIVED IMPORTANCE</a:t>
                      </a:r>
                      <a:endParaRPr lang="en-US" b="1">
                        <a:solidFill>
                          <a:srgbClr val="FF0000"/>
                        </a:solidFill>
                      </a:endParaRPr>
                    </a:p>
                  </a:txBody>
                  <a:tcPr/>
                </a:tc>
                <a:tc>
                  <a:txBody>
                    <a:bodyPr/>
                    <a:p>
                      <a:pPr algn="ctr">
                        <a:buNone/>
                      </a:pPr>
                      <a:r>
                        <a:rPr lang="en-US" sz="2600">
                          <a:solidFill>
                            <a:schemeClr val="tx1"/>
                          </a:solidFill>
                        </a:rPr>
                        <a:t>4.15</a:t>
                      </a:r>
                      <a:endParaRPr lang="en-US" sz="2600">
                        <a:solidFill>
                          <a:schemeClr val="tx1"/>
                        </a:solidFill>
                      </a:endParaRPr>
                    </a:p>
                  </a:txBody>
                  <a:tcPr/>
                </a:tc>
              </a:tr>
              <a:tr h="748665">
                <a:tc>
                  <a:txBody>
                    <a:bodyPr/>
                    <a:p>
                      <a:pPr algn="ctr">
                        <a:buNone/>
                      </a:pPr>
                      <a:r>
                        <a:rPr lang="en-US" b="1">
                          <a:solidFill>
                            <a:srgbClr val="FF0000"/>
                          </a:solidFill>
                        </a:rPr>
                        <a:t>2. LECTURER IMPACT</a:t>
                      </a:r>
                      <a:endParaRPr lang="en-US" b="1">
                        <a:solidFill>
                          <a:srgbClr val="FF0000"/>
                        </a:solidFill>
                      </a:endParaRPr>
                    </a:p>
                  </a:txBody>
                  <a:tcPr/>
                </a:tc>
                <a:tc>
                  <a:txBody>
                    <a:bodyPr/>
                    <a:p>
                      <a:pPr algn="ctr">
                        <a:buNone/>
                      </a:pPr>
                      <a:r>
                        <a:rPr lang="en-US" sz="2600">
                          <a:solidFill>
                            <a:schemeClr val="tx1"/>
                          </a:solidFill>
                        </a:rPr>
                        <a:t>4.37</a:t>
                      </a:r>
                      <a:endParaRPr lang="en-US" sz="2600">
                        <a:solidFill>
                          <a:schemeClr val="tx1"/>
                        </a:solidFill>
                      </a:endParaRPr>
                    </a:p>
                  </a:txBody>
                  <a:tcPr/>
                </a:tc>
              </a:tr>
              <a:tr h="749300">
                <a:tc>
                  <a:txBody>
                    <a:bodyPr/>
                    <a:p>
                      <a:pPr algn="ctr">
                        <a:buNone/>
                      </a:pPr>
                      <a:r>
                        <a:rPr lang="en-US" b="1">
                          <a:solidFill>
                            <a:srgbClr val="FF0000"/>
                          </a:solidFill>
                        </a:rPr>
                        <a:t>3. COURSE MATERIALS</a:t>
                      </a:r>
                      <a:endParaRPr lang="en-US" b="1">
                        <a:solidFill>
                          <a:srgbClr val="FF0000"/>
                        </a:solidFill>
                      </a:endParaRPr>
                    </a:p>
                  </a:txBody>
                  <a:tcPr/>
                </a:tc>
                <a:tc>
                  <a:txBody>
                    <a:bodyPr/>
                    <a:p>
                      <a:pPr algn="ctr">
                        <a:buNone/>
                      </a:pPr>
                      <a:r>
                        <a:rPr lang="en-US" sz="2600">
                          <a:solidFill>
                            <a:schemeClr val="tx1"/>
                          </a:solidFill>
                        </a:rPr>
                        <a:t>4.25</a:t>
                      </a:r>
                      <a:endParaRPr lang="en-US" sz="2600">
                        <a:solidFill>
                          <a:schemeClr val="tx1"/>
                        </a:solidFill>
                      </a:endParaRPr>
                    </a:p>
                  </a:txBody>
                  <a:tcPr/>
                </a:tc>
              </a:tr>
              <a:tr h="749300">
                <a:tc>
                  <a:txBody>
                    <a:bodyPr/>
                    <a:p>
                      <a:pPr algn="ctr">
                        <a:buNone/>
                      </a:pPr>
                      <a:r>
                        <a:rPr lang="en-US" b="1">
                          <a:solidFill>
                            <a:srgbClr val="FF0000"/>
                          </a:solidFill>
                        </a:rPr>
                        <a:t>4. PEER INFLUENCE</a:t>
                      </a:r>
                      <a:endParaRPr lang="en-US" b="1">
                        <a:solidFill>
                          <a:srgbClr val="FF0000"/>
                        </a:solidFill>
                      </a:endParaRPr>
                    </a:p>
                  </a:txBody>
                  <a:tcPr/>
                </a:tc>
                <a:tc>
                  <a:txBody>
                    <a:bodyPr/>
                    <a:p>
                      <a:pPr algn="ctr">
                        <a:buNone/>
                      </a:pPr>
                      <a:r>
                        <a:rPr lang="en-US" sz="2600">
                          <a:solidFill>
                            <a:schemeClr val="tx1"/>
                          </a:solidFill>
                        </a:rPr>
                        <a:t>4.21</a:t>
                      </a:r>
                      <a:endParaRPr lang="en-US" sz="2600">
                        <a:solidFill>
                          <a:schemeClr val="tx1"/>
                        </a:solidFill>
                      </a:endParaRPr>
                    </a:p>
                  </a:txBody>
                  <a:tcPr/>
                </a:tc>
              </a:tr>
              <a:tr h="749300">
                <a:tc>
                  <a:txBody>
                    <a:bodyPr/>
                    <a:p>
                      <a:pPr algn="ctr">
                        <a:buNone/>
                      </a:pPr>
                      <a:r>
                        <a:rPr lang="en-US" b="1">
                          <a:solidFill>
                            <a:srgbClr val="FF0000"/>
                          </a:solidFill>
                        </a:rPr>
                        <a:t>5. SELF-DIRECTED STUDY HABITS</a:t>
                      </a:r>
                      <a:endParaRPr lang="en-US" b="1">
                        <a:solidFill>
                          <a:srgbClr val="FF0000"/>
                        </a:solidFill>
                      </a:endParaRPr>
                    </a:p>
                  </a:txBody>
                  <a:tcPr/>
                </a:tc>
                <a:tc>
                  <a:txBody>
                    <a:bodyPr/>
                    <a:p>
                      <a:pPr algn="ctr">
                        <a:buNone/>
                      </a:pPr>
                      <a:r>
                        <a:rPr lang="en-US" sz="2600">
                          <a:solidFill>
                            <a:schemeClr val="tx1"/>
                          </a:solidFill>
                        </a:rPr>
                        <a:t>3.45</a:t>
                      </a:r>
                      <a:endParaRPr lang="en-US" sz="2600">
                        <a:solidFill>
                          <a:schemeClr val="tx1"/>
                        </a:solidFill>
                      </a:endParaRPr>
                    </a:p>
                  </a:txBody>
                  <a:tcPr/>
                </a:tc>
              </a:tr>
              <a:tr h="749300">
                <a:tc>
                  <a:txBody>
                    <a:bodyPr/>
                    <a:p>
                      <a:pPr algn="ctr">
                        <a:buNone/>
                      </a:pPr>
                      <a:r>
                        <a:rPr lang="en-US" b="1">
                          <a:solidFill>
                            <a:srgbClr val="FF0000"/>
                          </a:solidFill>
                        </a:rPr>
                        <a:t>6. HOME PRACTICE ENVIRONMENT</a:t>
                      </a:r>
                      <a:endParaRPr lang="en-US" b="1">
                        <a:solidFill>
                          <a:srgbClr val="FF0000"/>
                        </a:solidFill>
                      </a:endParaRPr>
                    </a:p>
                  </a:txBody>
                  <a:tcPr/>
                </a:tc>
                <a:tc>
                  <a:txBody>
                    <a:bodyPr/>
                    <a:p>
                      <a:pPr algn="ctr">
                        <a:buNone/>
                      </a:pPr>
                      <a:r>
                        <a:rPr lang="en-US" sz="2600">
                          <a:solidFill>
                            <a:schemeClr val="tx1"/>
                          </a:solidFill>
                        </a:rPr>
                        <a:t>3.47</a:t>
                      </a:r>
                      <a:endParaRPr lang="en-US" sz="2600">
                        <a:solidFill>
                          <a:schemeClr val="tx1"/>
                        </a:solidFill>
                      </a:endParaRPr>
                    </a:p>
                  </a:txBody>
                  <a:tcPr/>
                </a:tc>
              </a:tr>
              <a:tr h="749300">
                <a:tc gridSpan="2">
                  <a:txBody>
                    <a:bodyPr/>
                    <a:p>
                      <a:pPr algn="ctr">
                        <a:buNone/>
                      </a:pPr>
                      <a:r>
                        <a:rPr sz="2400" b="1" i="1">
                          <a:solidFill>
                            <a:schemeClr val="tx1"/>
                          </a:solidFill>
                          <a:latin typeface="Times New Roman" panose="02020603050405020304" charset="0"/>
                          <a:cs typeface="Times New Roman" panose="02020603050405020304" charset="0"/>
                          <a:sym typeface="+mn-ea"/>
                        </a:rPr>
                        <a:t>Data indicates high appreciation for institutional factors (Lecturers, Materials</a:t>
                      </a:r>
                      <a:r>
                        <a:rPr lang="en-US" sz="2400" b="1" i="1">
                          <a:solidFill>
                            <a:schemeClr val="tx1"/>
                          </a:solidFill>
                          <a:latin typeface="Times New Roman" panose="02020603050405020304" charset="0"/>
                          <a:cs typeface="Times New Roman" panose="02020603050405020304" charset="0"/>
                          <a:sym typeface="+mn-ea"/>
                        </a:rPr>
                        <a:t>, Peers</a:t>
                      </a:r>
                      <a:r>
                        <a:rPr sz="2400" b="1" i="1">
                          <a:solidFill>
                            <a:schemeClr val="tx1"/>
                          </a:solidFill>
                          <a:latin typeface="Times New Roman" panose="02020603050405020304" charset="0"/>
                          <a:cs typeface="Times New Roman" panose="02020603050405020304" charset="0"/>
                          <a:sym typeface="+mn-ea"/>
                        </a:rPr>
                        <a:t>), contrasting sharply with weak personal habits and home learning environments.</a:t>
                      </a:r>
                      <a:endParaRPr sz="2400" b="1" i="1" u="none">
                        <a:solidFill>
                          <a:schemeClr val="tx1"/>
                        </a:solidFill>
                        <a:latin typeface="Times New Roman" panose="02020603050405020304" charset="0"/>
                        <a:cs typeface="Times New Roman" panose="02020603050405020304" charset="0"/>
                      </a:endParaRPr>
                    </a:p>
                    <a:p>
                      <a:pPr algn="ctr">
                        <a:buNone/>
                      </a:pPr>
                      <a:endParaRPr lang="en-US" sz="2400" b="1" i="1" u="none">
                        <a:solidFill>
                          <a:schemeClr val="tx1"/>
                        </a:solidFill>
                        <a:latin typeface="Times New Roman" panose="02020603050405020304" charset="0"/>
                        <a:cs typeface="Times New Roman" panose="02020603050405020304" charset="0"/>
                      </a:endParaRPr>
                    </a:p>
                  </a:txBody>
                  <a:tcPr/>
                </a:tc>
                <a:tc hMerge="1">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343150"/>
            <a:ext cx="11049000" cy="3775075"/>
          </a:xfrm>
          <a:prstGeom prst="rect">
            <a:avLst/>
          </a:prstGeom>
        </p:spPr>
      </p:pic>
      <p:graphicFrame>
        <p:nvGraphicFramePr>
          <p:cNvPr id="4" name="Table 3"/>
          <p:cNvGraphicFramePr>
            <a:graphicFrameLocks noGrp="1"/>
          </p:cNvGraphicFramePr>
          <p:nvPr/>
        </p:nvGraphicFramePr>
        <p:xfrm>
          <a:off x="571500" y="1485265"/>
          <a:ext cx="11029950" cy="4805680"/>
        </p:xfrm>
        <a:graphic>
          <a:graphicData uri="http://schemas.openxmlformats.org/drawingml/2006/table">
            <a:tbl>
              <a:tblPr firstRow="1" bandRow="1">
                <a:tableStyleId>{5C22544A-7EE6-4342-B048-85BDC9FD1C3A}</a:tableStyleId>
              </a:tblPr>
              <a:tblGrid>
                <a:gridCol w="2757170"/>
                <a:gridCol w="4136390"/>
                <a:gridCol w="4136390"/>
              </a:tblGrid>
              <a:tr h="1045210">
                <a:tc>
                  <a:txBody>
                    <a:bodyPr/>
                    <a:lstStyle/>
                    <a:p>
                      <a:pPr algn="ctr"/>
                      <a:r>
                        <a:rPr sz="2400" b="0" i="0" u="none">
                          <a:solidFill>
                            <a:srgbClr val="FFFFFF"/>
                          </a:solidFill>
                          <a:latin typeface="Times New Roman" panose="02020603050405020304" charset="0"/>
                          <a:cs typeface="Times New Roman" panose="02020603050405020304" charset="0"/>
                        </a:rPr>
                        <a:t>Dimension</a:t>
                      </a:r>
                      <a:endParaRPr sz="2400" b="0" i="0" u="none">
                        <a:solidFill>
                          <a:srgbClr val="FFFFFF"/>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0F172A"/>
                    </a:solidFill>
                  </a:tcPr>
                </a:tc>
                <a:tc>
                  <a:txBody>
                    <a:bodyPr/>
                    <a:lstStyle/>
                    <a:p>
                      <a:pPr algn="ctr"/>
                      <a:r>
                        <a:rPr sz="2400" b="0" i="0" u="none">
                          <a:solidFill>
                            <a:srgbClr val="FFFFFF"/>
                          </a:solidFill>
                          <a:latin typeface="Times New Roman" panose="02020603050405020304" charset="0"/>
                          <a:cs typeface="Times New Roman" panose="02020603050405020304" charset="0"/>
                        </a:rPr>
                        <a:t>Student Perspective</a:t>
                      </a:r>
                      <a:endParaRPr sz="2400" b="0" i="0" u="none">
                        <a:solidFill>
                          <a:srgbClr val="FFFFFF"/>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0F172A"/>
                    </a:solidFill>
                  </a:tcPr>
                </a:tc>
                <a:tc>
                  <a:txBody>
                    <a:bodyPr/>
                    <a:lstStyle/>
                    <a:p>
                      <a:pPr algn="ctr"/>
                      <a:r>
                        <a:rPr sz="2400" b="0" i="0" u="none">
                          <a:solidFill>
                            <a:srgbClr val="FFFFFF"/>
                          </a:solidFill>
                          <a:latin typeface="Times New Roman" panose="02020603050405020304" charset="0"/>
                          <a:cs typeface="Times New Roman" panose="02020603050405020304" charset="0"/>
                        </a:rPr>
                        <a:t>Teacher Perspective</a:t>
                      </a:r>
                      <a:endParaRPr sz="2400" b="0" i="0" u="none">
                        <a:solidFill>
                          <a:srgbClr val="FFFFFF"/>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0F172A"/>
                    </a:solidFill>
                  </a:tcPr>
                </a:tc>
              </a:tr>
              <a:tr h="1046480">
                <a:tc>
                  <a:txBody>
                    <a:bodyPr/>
                    <a:lstStyle/>
                    <a:p>
                      <a:pPr algn="l">
                        <a:lnSpc>
                          <a:spcPct val="100000"/>
                        </a:lnSpc>
                      </a:pPr>
                      <a:r>
                        <a:rPr sz="2400" b="1" i="0" u="none">
                          <a:solidFill>
                            <a:srgbClr val="475569"/>
                          </a:solidFill>
                          <a:latin typeface="Times New Roman" panose="02020603050405020304" charset="0"/>
                          <a:cs typeface="Times New Roman" panose="02020603050405020304" charset="0"/>
                        </a:rPr>
                        <a:t>Learning Motivation</a:t>
                      </a:r>
                      <a:endParaRPr sz="2400" b="1" i="0" u="none">
                        <a:solidFill>
                          <a:srgbClr val="475569"/>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c>
                  <a:txBody>
                    <a:bodyPr/>
                    <a:lstStyle/>
                    <a:p>
                      <a:pPr algn="just">
                        <a:lnSpc>
                          <a:spcPct val="100000"/>
                        </a:lnSpc>
                      </a:pPr>
                      <a:r>
                        <a:rPr sz="2400" b="0" i="0" u="none">
                          <a:solidFill>
                            <a:schemeClr val="tx1"/>
                          </a:solidFill>
                          <a:latin typeface="Times New Roman" panose="02020603050405020304" charset="0"/>
                          <a:cs typeface="Times New Roman" panose="02020603050405020304" charset="0"/>
                        </a:rPr>
                        <a:t>Believes</a:t>
                      </a:r>
                      <a:r>
                        <a:rPr lang="en-US" sz="2400" b="0" i="0" u="none">
                          <a:solidFill>
                            <a:schemeClr val="tx1"/>
                          </a:solidFill>
                          <a:latin typeface="Times New Roman" panose="02020603050405020304" charset="0"/>
                          <a:cs typeface="Times New Roman" panose="02020603050405020304" charset="0"/>
                        </a:rPr>
                        <a:t> in</a:t>
                      </a:r>
                      <a:r>
                        <a:rPr sz="2400" b="0" i="0" u="none">
                          <a:solidFill>
                            <a:schemeClr val="tx1"/>
                          </a:solidFill>
                          <a:latin typeface="Times New Roman" panose="02020603050405020304" charset="0"/>
                          <a:cs typeface="Times New Roman" panose="02020603050405020304" charset="0"/>
                        </a:rPr>
                        <a:t> high career desire </a:t>
                      </a:r>
                      <a:r>
                        <a:rPr lang="en-US" sz="2400" b="0" i="0" u="none">
                          <a:solidFill>
                            <a:schemeClr val="tx1"/>
                          </a:solidFill>
                          <a:latin typeface="Times New Roman" panose="02020603050405020304" charset="0"/>
                          <a:cs typeface="Times New Roman" panose="02020603050405020304" charset="0"/>
                        </a:rPr>
                        <a:t>which leads to</a:t>
                      </a:r>
                      <a:r>
                        <a:rPr sz="2400" b="0" i="0" u="none">
                          <a:solidFill>
                            <a:schemeClr val="tx1"/>
                          </a:solidFill>
                          <a:latin typeface="Times New Roman" panose="02020603050405020304" charset="0"/>
                          <a:cs typeface="Times New Roman" panose="02020603050405020304" charset="0"/>
                        </a:rPr>
                        <a:t> sufficient readiness to learn.</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c>
                  <a:txBody>
                    <a:bodyPr/>
                    <a:lstStyle/>
                    <a:p>
                      <a:pPr algn="l">
                        <a:lnSpc>
                          <a:spcPct val="100000"/>
                        </a:lnSpc>
                      </a:pPr>
                      <a:r>
                        <a:rPr sz="2400" b="0" i="0" u="none">
                          <a:solidFill>
                            <a:schemeClr val="tx1"/>
                          </a:solidFill>
                          <a:latin typeface="Times New Roman" panose="02020603050405020304" charset="0"/>
                          <a:cs typeface="Times New Roman" panose="02020603050405020304" charset="0"/>
                        </a:rPr>
                        <a:t>Observes widespread passivity, missed assignments, and low engagement.</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r>
              <a:tr h="1044575">
                <a:tc>
                  <a:txBody>
                    <a:bodyPr/>
                    <a:lstStyle/>
                    <a:p>
                      <a:pPr algn="just"/>
                      <a:r>
                        <a:rPr sz="2400" b="1" i="0" u="none">
                          <a:solidFill>
                            <a:srgbClr val="475569"/>
                          </a:solidFill>
                          <a:latin typeface="Times New Roman" panose="02020603050405020304" charset="0"/>
                          <a:cs typeface="Times New Roman" panose="02020603050405020304" charset="0"/>
                        </a:rPr>
                        <a:t>Speaking In-Class</a:t>
                      </a:r>
                      <a:endParaRPr sz="2400" b="1" i="0" u="none">
                        <a:solidFill>
                          <a:srgbClr val="475569"/>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8FAFC"/>
                    </a:solidFill>
                  </a:tcPr>
                </a:tc>
                <a:tc>
                  <a:txBody>
                    <a:bodyPr/>
                    <a:lstStyle/>
                    <a:p>
                      <a:pPr algn="just"/>
                      <a:r>
                        <a:rPr sz="2400" b="0" i="0" u="none">
                          <a:solidFill>
                            <a:schemeClr val="tx1"/>
                          </a:solidFill>
                          <a:latin typeface="Times New Roman" panose="02020603050405020304" charset="0"/>
                          <a:cs typeface="Times New Roman" panose="02020603050405020304" charset="0"/>
                        </a:rPr>
                        <a:t>Afraid of peer judgment and incorrect</a:t>
                      </a:r>
                      <a:r>
                        <a:rPr lang="en-US" sz="2400" b="0" i="0" u="none">
                          <a:solidFill>
                            <a:schemeClr val="tx1"/>
                          </a:solidFill>
                          <a:latin typeface="Times New Roman" panose="02020603050405020304" charset="0"/>
                          <a:cs typeface="Times New Roman" panose="02020603050405020304" charset="0"/>
                        </a:rPr>
                        <a:t> </a:t>
                      </a:r>
                      <a:r>
                        <a:rPr sz="2400" b="0" i="0" u="none">
                          <a:solidFill>
                            <a:schemeClr val="tx1"/>
                          </a:solidFill>
                          <a:latin typeface="Times New Roman" panose="02020603050405020304" charset="0"/>
                          <a:cs typeface="Times New Roman" panose="02020603050405020304" charset="0"/>
                        </a:rPr>
                        <a:t>grammar/pronunciation.</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8FAFC"/>
                    </a:solidFill>
                  </a:tcPr>
                </a:tc>
                <a:tc>
                  <a:txBody>
                    <a:bodyPr/>
                    <a:lstStyle/>
                    <a:p>
                      <a:pPr algn="just"/>
                      <a:r>
                        <a:rPr sz="2400" b="0" i="0" u="none">
                          <a:solidFill>
                            <a:schemeClr val="tx1"/>
                          </a:solidFill>
                          <a:latin typeface="Times New Roman" panose="02020603050405020304" charset="0"/>
                          <a:cs typeface="Times New Roman" panose="02020603050405020304" charset="0"/>
                        </a:rPr>
                        <a:t>Wishes students would take risks and view mistakes as learning opportunities.</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8FAFC"/>
                    </a:solidFill>
                  </a:tcPr>
                </a:tc>
              </a:tr>
              <a:tr h="1669415">
                <a:tc>
                  <a:txBody>
                    <a:bodyPr/>
                    <a:lstStyle/>
                    <a:p>
                      <a:pPr algn="just"/>
                      <a:r>
                        <a:rPr sz="2400" b="1" i="0" u="none">
                          <a:solidFill>
                            <a:srgbClr val="475569"/>
                          </a:solidFill>
                          <a:latin typeface="Times New Roman" panose="02020603050405020304" charset="0"/>
                          <a:cs typeface="Times New Roman" panose="02020603050405020304" charset="0"/>
                        </a:rPr>
                        <a:t>Self-Study Effort</a:t>
                      </a:r>
                      <a:endParaRPr sz="2400" b="1" i="0" u="none">
                        <a:solidFill>
                          <a:srgbClr val="475569"/>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c>
                  <a:txBody>
                    <a:bodyPr/>
                    <a:lstStyle/>
                    <a:p>
                      <a:pPr algn="just"/>
                      <a:r>
                        <a:rPr sz="2400" b="0" i="0" u="none">
                          <a:solidFill>
                            <a:schemeClr val="tx1"/>
                          </a:solidFill>
                          <a:latin typeface="Times New Roman" panose="02020603050405020304" charset="0"/>
                          <a:cs typeface="Times New Roman" panose="02020603050405020304" charset="0"/>
                        </a:rPr>
                        <a:t>Reports lack of time due to heavy engineering major workload.</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c>
                  <a:txBody>
                    <a:bodyPr/>
                    <a:lstStyle/>
                    <a:p>
                      <a:pPr algn="just"/>
                      <a:r>
                        <a:rPr sz="2400" b="0" i="0" u="none">
                          <a:solidFill>
                            <a:schemeClr val="tx1"/>
                          </a:solidFill>
                          <a:latin typeface="Times New Roman" panose="02020603050405020304" charset="0"/>
                          <a:cs typeface="Times New Roman" panose="02020603050405020304" charset="0"/>
                        </a:rPr>
                        <a:t>Notes poor time management and insufficient autonomous study habits.</a:t>
                      </a:r>
                      <a:endParaRPr sz="2400" b="0" i="0" u="none">
                        <a:solidFill>
                          <a:schemeClr val="tx1"/>
                        </a:solidFill>
                        <a:latin typeface="Times New Roman" panose="02020603050405020304" charset="0"/>
                        <a:cs typeface="Times New Roman" panose="02020603050405020304" charset="0"/>
                      </a:endParaRPr>
                    </a:p>
                  </a:txBody>
                  <a:tcPr marL="63500" marR="63500" marT="25400" marB="25400" anchor="ctr">
                    <a:lnL>
                      <a:noFill/>
                    </a:lnL>
                    <a:lnR>
                      <a:noFill/>
                    </a:lnR>
                    <a:lnT>
                      <a:noFill/>
                    </a:lnT>
                    <a:lnB>
                      <a:noFill/>
                    </a:lnB>
                    <a:solidFill>
                      <a:srgbClr val="FFFFFF"/>
                    </a:solidFill>
                  </a:tcPr>
                </a:tc>
              </a:tr>
            </a:tbl>
          </a:graphicData>
        </a:graphic>
      </p:graphicFrame>
      <p:sp>
        <p:nvSpPr>
          <p:cNvPr id="5" name="Rectangle 4"/>
          <p:cNvSpPr/>
          <p:nvPr/>
        </p:nvSpPr>
        <p:spPr>
          <a:xfrm>
            <a:off x="581025" y="3671887"/>
            <a:ext cx="275748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533798" y="4122737"/>
            <a:ext cx="413623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81025" y="4443412"/>
            <a:ext cx="275748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3338512" y="4443412"/>
            <a:ext cx="413623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474743" y="4443412"/>
            <a:ext cx="413623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81025" y="5214937"/>
            <a:ext cx="275748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338512" y="5214937"/>
            <a:ext cx="413623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4375" y="476250"/>
            <a:ext cx="11451431" cy="461645"/>
          </a:xfrm>
          <a:prstGeom prst="rect">
            <a:avLst/>
          </a:prstGeom>
          <a:noFill/>
        </p:spPr>
        <p:txBody>
          <a:bodyPr wrap="square" lIns="0" tIns="0" rIns="0" bIns="0" anchor="t">
            <a:spAutoFit/>
          </a:bodyPr>
          <a:lstStyle/>
          <a:p>
            <a:pPr algn="l"/>
            <a:r>
              <a:rPr lang="en-US" sz="3000" b="1" i="0" u="none">
                <a:solidFill>
                  <a:srgbClr val="FF0000"/>
                </a:solidFill>
                <a:latin typeface="Times New Roman" panose="02020603050405020304" charset="0"/>
                <a:cs typeface="Times New Roman" panose="02020603050405020304" charset="0"/>
              </a:rPr>
              <a:t>Findings - </a:t>
            </a:r>
            <a:r>
              <a:rPr sz="3000" b="1" i="0" u="none">
                <a:solidFill>
                  <a:srgbClr val="FF0000"/>
                </a:solidFill>
                <a:latin typeface="Times New Roman" panose="02020603050405020304" charset="0"/>
                <a:cs typeface="Times New Roman" panose="02020603050405020304" charset="0"/>
              </a:rPr>
              <a:t>Perception Gap: Student vs Teacher</a:t>
            </a:r>
            <a:endParaRPr sz="3000" b="1" i="0" u="none">
              <a:solidFill>
                <a:srgbClr val="FF0000"/>
              </a:solidFill>
              <a:latin typeface="Times New Roman" panose="02020603050405020304" charset="0"/>
              <a:cs typeface="Times New Roman" panose="02020603050405020304" charset="0"/>
            </a:endParaRPr>
          </a:p>
        </p:txBody>
      </p:sp>
      <p:sp>
        <p:nvSpPr>
          <p:cNvPr id="15" name="Rectangle 14"/>
          <p:cNvSpPr/>
          <p:nvPr/>
        </p:nvSpPr>
        <p:spPr>
          <a:xfrm>
            <a:off x="571500" y="476250"/>
            <a:ext cx="47625" cy="4857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5892</Words>
  <Application>WPS Presentation</Application>
  <PresentationFormat>On-screen Show (4:3)</PresentationFormat>
  <Paragraphs>195</Paragraphs>
  <Slides>13</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Arial</vt:lpstr>
      <vt:lpstr>SimSun</vt:lpstr>
      <vt:lpstr>Wingdings</vt:lpstr>
      <vt:lpstr>Arial</vt:lpstr>
      <vt:lpstr>Poppins</vt:lpstr>
      <vt:lpstr>Segoe Print</vt:lpstr>
      <vt:lpstr>Times New Roman</vt:lpstr>
      <vt:lpstr>Lato</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Trần Thiện Quỳnh Trân</cp:lastModifiedBy>
  <cp:revision>58</cp:revision>
  <dcterms:created xsi:type="dcterms:W3CDTF">2013-01-27T09:14:00Z</dcterms:created>
  <dcterms:modified xsi:type="dcterms:W3CDTF">2026-07-29T15:21:02Z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88A562E3933D496A8D219F5693F3D67E_13</vt:lpwstr>
  </property>
  <property fmtid="{D5CDD505-2E9C-101B-9397-08002B2CF9AE}" pid="3" name="KSOProductBuildVer">
    <vt:lpwstr>1033-12.1.0.27458</vt:lpwstr>
  </property>
</Properties>
</file>