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4" r:id="rId6"/>
    <p:sldId id="275" r:id="rId7"/>
    <p:sldId id="261" r:id="rId8"/>
    <p:sldId id="262" r:id="rId9"/>
    <p:sldId id="263" r:id="rId10"/>
    <p:sldId id="264" r:id="rId11"/>
    <p:sldId id="265" r:id="rId12"/>
    <p:sldId id="266" r:id="rId13"/>
    <p:sldId id="267" r:id="rId14"/>
    <p:sldId id="268" r:id="rId15"/>
    <p:sldId id="270" r:id="rId16"/>
    <p:sldId id="269" r:id="rId17"/>
    <p:sldId id="271" r:id="rId18"/>
    <p:sldId id="272" r:id="rId19"/>
    <p:sldId id="260" r:id="rId20"/>
    <p:sldId id="273"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0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4AC7B7D-BEF6-4ED2-8128-917266FB808C}" type="datetimeFigureOut">
              <a:rPr lang="en-US" smtClean="0"/>
              <a:t>31-Jul-26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034B87-9CDA-43AA-98F6-5A6ECE27081C}" type="slidenum">
              <a:rPr lang="en-US" smtClean="0"/>
              <a:t>‹#›</a:t>
            </a:fld>
            <a:endParaRPr lang="en-US"/>
          </a:p>
        </p:txBody>
      </p:sp>
    </p:spTree>
    <p:extLst>
      <p:ext uri="{BB962C8B-B14F-4D97-AF65-F5344CB8AC3E}">
        <p14:creationId xmlns:p14="http://schemas.microsoft.com/office/powerpoint/2010/main" val="24874681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AC7B7D-BEF6-4ED2-8128-917266FB808C}" type="datetimeFigureOut">
              <a:rPr lang="en-US" smtClean="0"/>
              <a:t>31-Jul-26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034B87-9CDA-43AA-98F6-5A6ECE27081C}" type="slidenum">
              <a:rPr lang="en-US" smtClean="0"/>
              <a:t>‹#›</a:t>
            </a:fld>
            <a:endParaRPr lang="en-US"/>
          </a:p>
        </p:txBody>
      </p:sp>
    </p:spTree>
    <p:extLst>
      <p:ext uri="{BB962C8B-B14F-4D97-AF65-F5344CB8AC3E}">
        <p14:creationId xmlns:p14="http://schemas.microsoft.com/office/powerpoint/2010/main" val="2526526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AC7B7D-BEF6-4ED2-8128-917266FB808C}" type="datetimeFigureOut">
              <a:rPr lang="en-US" smtClean="0"/>
              <a:t>31-Jul-26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034B87-9CDA-43AA-98F6-5A6ECE27081C}" type="slidenum">
              <a:rPr lang="en-US" smtClean="0"/>
              <a:t>‹#›</a:t>
            </a:fld>
            <a:endParaRPr lang="en-US"/>
          </a:p>
        </p:txBody>
      </p:sp>
    </p:spTree>
    <p:extLst>
      <p:ext uri="{BB962C8B-B14F-4D97-AF65-F5344CB8AC3E}">
        <p14:creationId xmlns:p14="http://schemas.microsoft.com/office/powerpoint/2010/main" val="2222597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AC7B7D-BEF6-4ED2-8128-917266FB808C}" type="datetimeFigureOut">
              <a:rPr lang="en-US" smtClean="0"/>
              <a:t>31-Jul-26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034B87-9CDA-43AA-98F6-5A6ECE27081C}" type="slidenum">
              <a:rPr lang="en-US" smtClean="0"/>
              <a:t>‹#›</a:t>
            </a:fld>
            <a:endParaRPr lang="en-US"/>
          </a:p>
        </p:txBody>
      </p:sp>
    </p:spTree>
    <p:extLst>
      <p:ext uri="{BB962C8B-B14F-4D97-AF65-F5344CB8AC3E}">
        <p14:creationId xmlns:p14="http://schemas.microsoft.com/office/powerpoint/2010/main" val="3546118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AC7B7D-BEF6-4ED2-8128-917266FB808C}" type="datetimeFigureOut">
              <a:rPr lang="en-US" smtClean="0"/>
              <a:t>31-Jul-26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034B87-9CDA-43AA-98F6-5A6ECE27081C}" type="slidenum">
              <a:rPr lang="en-US" smtClean="0"/>
              <a:t>‹#›</a:t>
            </a:fld>
            <a:endParaRPr lang="en-US"/>
          </a:p>
        </p:txBody>
      </p:sp>
    </p:spTree>
    <p:extLst>
      <p:ext uri="{BB962C8B-B14F-4D97-AF65-F5344CB8AC3E}">
        <p14:creationId xmlns:p14="http://schemas.microsoft.com/office/powerpoint/2010/main" val="98977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AC7B7D-BEF6-4ED2-8128-917266FB808C}" type="datetimeFigureOut">
              <a:rPr lang="en-US" smtClean="0"/>
              <a:t>31-Jul-26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034B87-9CDA-43AA-98F6-5A6ECE27081C}" type="slidenum">
              <a:rPr lang="en-US" smtClean="0"/>
              <a:t>‹#›</a:t>
            </a:fld>
            <a:endParaRPr lang="en-US"/>
          </a:p>
        </p:txBody>
      </p:sp>
    </p:spTree>
    <p:extLst>
      <p:ext uri="{BB962C8B-B14F-4D97-AF65-F5344CB8AC3E}">
        <p14:creationId xmlns:p14="http://schemas.microsoft.com/office/powerpoint/2010/main" val="101240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AC7B7D-BEF6-4ED2-8128-917266FB808C}" type="datetimeFigureOut">
              <a:rPr lang="en-US" smtClean="0"/>
              <a:t>31-Jul-26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034B87-9CDA-43AA-98F6-5A6ECE27081C}" type="slidenum">
              <a:rPr lang="en-US" smtClean="0"/>
              <a:t>‹#›</a:t>
            </a:fld>
            <a:endParaRPr lang="en-US"/>
          </a:p>
        </p:txBody>
      </p:sp>
    </p:spTree>
    <p:extLst>
      <p:ext uri="{BB962C8B-B14F-4D97-AF65-F5344CB8AC3E}">
        <p14:creationId xmlns:p14="http://schemas.microsoft.com/office/powerpoint/2010/main" val="2752493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AC7B7D-BEF6-4ED2-8128-917266FB808C}" type="datetimeFigureOut">
              <a:rPr lang="en-US" smtClean="0"/>
              <a:t>31-Jul-26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034B87-9CDA-43AA-98F6-5A6ECE27081C}" type="slidenum">
              <a:rPr lang="en-US" smtClean="0"/>
              <a:t>‹#›</a:t>
            </a:fld>
            <a:endParaRPr lang="en-US"/>
          </a:p>
        </p:txBody>
      </p:sp>
    </p:spTree>
    <p:extLst>
      <p:ext uri="{BB962C8B-B14F-4D97-AF65-F5344CB8AC3E}">
        <p14:creationId xmlns:p14="http://schemas.microsoft.com/office/powerpoint/2010/main" val="1726981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AC7B7D-BEF6-4ED2-8128-917266FB808C}" type="datetimeFigureOut">
              <a:rPr lang="en-US" smtClean="0"/>
              <a:t>31-Jul-26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034B87-9CDA-43AA-98F6-5A6ECE27081C}" type="slidenum">
              <a:rPr lang="en-US" smtClean="0"/>
              <a:t>‹#›</a:t>
            </a:fld>
            <a:endParaRPr lang="en-US"/>
          </a:p>
        </p:txBody>
      </p:sp>
    </p:spTree>
    <p:extLst>
      <p:ext uri="{BB962C8B-B14F-4D97-AF65-F5344CB8AC3E}">
        <p14:creationId xmlns:p14="http://schemas.microsoft.com/office/powerpoint/2010/main" val="3118428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AC7B7D-BEF6-4ED2-8128-917266FB808C}" type="datetimeFigureOut">
              <a:rPr lang="en-US" smtClean="0"/>
              <a:t>31-Jul-26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034B87-9CDA-43AA-98F6-5A6ECE27081C}" type="slidenum">
              <a:rPr lang="en-US" smtClean="0"/>
              <a:t>‹#›</a:t>
            </a:fld>
            <a:endParaRPr lang="en-US"/>
          </a:p>
        </p:txBody>
      </p:sp>
    </p:spTree>
    <p:extLst>
      <p:ext uri="{BB962C8B-B14F-4D97-AF65-F5344CB8AC3E}">
        <p14:creationId xmlns:p14="http://schemas.microsoft.com/office/powerpoint/2010/main" val="1288351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AC7B7D-BEF6-4ED2-8128-917266FB808C}" type="datetimeFigureOut">
              <a:rPr lang="en-US" smtClean="0"/>
              <a:t>31-Jul-26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034B87-9CDA-43AA-98F6-5A6ECE27081C}" type="slidenum">
              <a:rPr lang="en-US" smtClean="0"/>
              <a:t>‹#›</a:t>
            </a:fld>
            <a:endParaRPr lang="en-US"/>
          </a:p>
        </p:txBody>
      </p:sp>
    </p:spTree>
    <p:extLst>
      <p:ext uri="{BB962C8B-B14F-4D97-AF65-F5344CB8AC3E}">
        <p14:creationId xmlns:p14="http://schemas.microsoft.com/office/powerpoint/2010/main" val="2649070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AC7B7D-BEF6-4ED2-8128-917266FB808C}" type="datetimeFigureOut">
              <a:rPr lang="en-US" smtClean="0"/>
              <a:t>31-Jul-26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034B87-9CDA-43AA-98F6-5A6ECE27081C}" type="slidenum">
              <a:rPr lang="en-US" smtClean="0"/>
              <a:t>‹#›</a:t>
            </a:fld>
            <a:endParaRPr lang="en-US"/>
          </a:p>
        </p:txBody>
      </p:sp>
    </p:spTree>
    <p:extLst>
      <p:ext uri="{BB962C8B-B14F-4D97-AF65-F5344CB8AC3E}">
        <p14:creationId xmlns:p14="http://schemas.microsoft.com/office/powerpoint/2010/main" val="28515806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1080/10494820.2018.1495653"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s://doi.org/10.58995/lb.redlic.9.111"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8363" t="22745" r="5301" b="14117"/>
          <a:stretch/>
        </p:blipFill>
        <p:spPr>
          <a:xfrm>
            <a:off x="1717040" y="4368800"/>
            <a:ext cx="9558919" cy="2489200"/>
          </a:xfrm>
          <a:prstGeom prst="rect">
            <a:avLst/>
          </a:prstGeom>
        </p:spPr>
      </p:pic>
      <p:sp>
        <p:nvSpPr>
          <p:cNvPr id="5" name="Rectangle 4"/>
          <p:cNvSpPr/>
          <p:nvPr/>
        </p:nvSpPr>
        <p:spPr>
          <a:xfrm>
            <a:off x="497840" y="0"/>
            <a:ext cx="10941499" cy="3416320"/>
          </a:xfrm>
          <a:prstGeom prst="rect">
            <a:avLst/>
          </a:prstGeom>
          <a:noFill/>
        </p:spPr>
        <p:txBody>
          <a:bodyPr wrap="square" lIns="91440" tIns="45720" rIns="91440" bIns="45720">
            <a:spAutoFit/>
          </a:bodyPr>
          <a:lstStyle/>
          <a:p>
            <a:pPr algn="ctr"/>
            <a:r>
              <a:rPr lang="en-US" sz="5400" b="1" dirty="0" smtClean="0">
                <a:ln w="9525">
                  <a:solidFill>
                    <a:schemeClr val="bg1"/>
                  </a:solidFill>
                  <a:prstDash val="solid"/>
                </a:ln>
                <a:effectLst>
                  <a:outerShdw blurRad="12700" dist="38100" dir="2700000" algn="tl" rotWithShape="0">
                    <a:schemeClr val="bg1">
                      <a:lumMod val="50000"/>
                    </a:schemeClr>
                  </a:outerShdw>
                </a:effectLst>
              </a:rPr>
              <a:t>THE EFFECTS OF </a:t>
            </a:r>
          </a:p>
          <a:p>
            <a:pPr algn="ctr"/>
            <a:r>
              <a:rPr lang="en-US" sz="5400" b="1" dirty="0" smtClean="0">
                <a:ln w="9525">
                  <a:solidFill>
                    <a:schemeClr val="bg1"/>
                  </a:solidFill>
                  <a:prstDash val="solid"/>
                </a:ln>
                <a:effectLst>
                  <a:outerShdw blurRad="12700" dist="38100" dir="2700000" algn="tl" rotWithShape="0">
                    <a:schemeClr val="bg1">
                      <a:lumMod val="50000"/>
                    </a:schemeClr>
                  </a:outerShdw>
                </a:effectLst>
              </a:rPr>
              <a:t>WORDWALL GAMIFIED EXERCISES </a:t>
            </a:r>
          </a:p>
          <a:p>
            <a:pPr algn="ctr"/>
            <a:r>
              <a:rPr lang="en-US" sz="5400" b="1" dirty="0" smtClean="0">
                <a:ln w="9525">
                  <a:solidFill>
                    <a:schemeClr val="bg1"/>
                  </a:solidFill>
                  <a:prstDash val="solid"/>
                </a:ln>
                <a:effectLst>
                  <a:outerShdw blurRad="12700" dist="38100" dir="2700000" algn="tl" rotWithShape="0">
                    <a:schemeClr val="bg1">
                      <a:lumMod val="50000"/>
                    </a:schemeClr>
                  </a:outerShdw>
                </a:effectLst>
              </a:rPr>
              <a:t>ON STUDENT ENGAGEMENT AND GRAMMAR ACHIEVEMENT</a:t>
            </a:r>
            <a:endParaRPr lang="en-US" sz="5400" b="1" dirty="0">
              <a:ln w="9525">
                <a:solidFill>
                  <a:schemeClr val="bg1"/>
                </a:solidFill>
                <a:prstDash val="solid"/>
              </a:ln>
              <a:effectLst>
                <a:outerShdw blurRad="12700" dist="38100" dir="2700000" algn="tl" rotWithShape="0">
                  <a:schemeClr val="bg1">
                    <a:lumMod val="50000"/>
                  </a:schemeClr>
                </a:outerShdw>
              </a:effectLst>
            </a:endParaRPr>
          </a:p>
        </p:txBody>
      </p:sp>
      <p:sp>
        <p:nvSpPr>
          <p:cNvPr id="6" name="Rectangle 5"/>
          <p:cNvSpPr/>
          <p:nvPr/>
        </p:nvSpPr>
        <p:spPr>
          <a:xfrm>
            <a:off x="556319" y="3445470"/>
            <a:ext cx="10824565" cy="584775"/>
          </a:xfrm>
          <a:prstGeom prst="rect">
            <a:avLst/>
          </a:prstGeom>
          <a:noFill/>
        </p:spPr>
        <p:txBody>
          <a:bodyPr wrap="none" lIns="91440" tIns="45720" rIns="91440" bIns="45720">
            <a:spAutoFit/>
          </a:bodyPr>
          <a:lstStyle/>
          <a:p>
            <a:pPr algn="ctr"/>
            <a:r>
              <a:rPr lang="en-US" sz="3200" b="1" i="1" dirty="0" smtClean="0">
                <a:ln w="22225">
                  <a:solidFill>
                    <a:schemeClr val="accent2"/>
                  </a:solidFill>
                  <a:prstDash val="solid"/>
                </a:ln>
                <a:solidFill>
                  <a:schemeClr val="accent2">
                    <a:lumMod val="40000"/>
                    <a:lumOff val="60000"/>
                  </a:schemeClr>
                </a:solidFill>
              </a:rPr>
              <a:t>Nguyen </a:t>
            </a:r>
            <a:r>
              <a:rPr lang="en-US" sz="3200" b="1" i="1" dirty="0" err="1" smtClean="0">
                <a:ln w="22225">
                  <a:solidFill>
                    <a:schemeClr val="accent2"/>
                  </a:solidFill>
                  <a:prstDash val="solid"/>
                </a:ln>
                <a:solidFill>
                  <a:schemeClr val="accent2">
                    <a:lumMod val="40000"/>
                    <a:lumOff val="60000"/>
                  </a:schemeClr>
                </a:solidFill>
              </a:rPr>
              <a:t>Thi</a:t>
            </a:r>
            <a:r>
              <a:rPr lang="en-US" sz="3200" b="1" i="1" dirty="0" smtClean="0">
                <a:ln w="22225">
                  <a:solidFill>
                    <a:schemeClr val="accent2"/>
                  </a:solidFill>
                  <a:prstDash val="solid"/>
                </a:ln>
                <a:solidFill>
                  <a:schemeClr val="accent2">
                    <a:lumMod val="40000"/>
                    <a:lumOff val="60000"/>
                  </a:schemeClr>
                </a:solidFill>
              </a:rPr>
              <a:t> </a:t>
            </a:r>
            <a:r>
              <a:rPr lang="en-US" sz="3200" b="1" i="1" dirty="0" err="1" smtClean="0">
                <a:ln w="22225">
                  <a:solidFill>
                    <a:schemeClr val="accent2"/>
                  </a:solidFill>
                  <a:prstDash val="solid"/>
                </a:ln>
                <a:solidFill>
                  <a:schemeClr val="accent2">
                    <a:lumMod val="40000"/>
                    <a:lumOff val="60000"/>
                  </a:schemeClr>
                </a:solidFill>
              </a:rPr>
              <a:t>Nhat</a:t>
            </a:r>
            <a:r>
              <a:rPr lang="en-US" sz="3200" b="1" i="1" dirty="0" smtClean="0">
                <a:ln w="22225">
                  <a:solidFill>
                    <a:schemeClr val="accent2"/>
                  </a:solidFill>
                  <a:prstDash val="solid"/>
                </a:ln>
                <a:solidFill>
                  <a:schemeClr val="accent2">
                    <a:lumMod val="40000"/>
                    <a:lumOff val="60000"/>
                  </a:schemeClr>
                </a:solidFill>
              </a:rPr>
              <a:t> Thao, Bui </a:t>
            </a:r>
            <a:r>
              <a:rPr lang="en-US" sz="3200" b="1" i="1" dirty="0" err="1" smtClean="0">
                <a:ln w="22225">
                  <a:solidFill>
                    <a:schemeClr val="accent2"/>
                  </a:solidFill>
                  <a:prstDash val="solid"/>
                </a:ln>
                <a:solidFill>
                  <a:schemeClr val="accent2">
                    <a:lumMod val="40000"/>
                    <a:lumOff val="60000"/>
                  </a:schemeClr>
                </a:solidFill>
              </a:rPr>
              <a:t>Thi</a:t>
            </a:r>
            <a:r>
              <a:rPr lang="en-US" sz="3200" b="1" i="1" dirty="0" smtClean="0">
                <a:ln w="22225">
                  <a:solidFill>
                    <a:schemeClr val="accent2"/>
                  </a:solidFill>
                  <a:prstDash val="solid"/>
                </a:ln>
                <a:solidFill>
                  <a:schemeClr val="accent2">
                    <a:lumMod val="40000"/>
                    <a:lumOff val="60000"/>
                  </a:schemeClr>
                </a:solidFill>
              </a:rPr>
              <a:t> Ngoc </a:t>
            </a:r>
            <a:r>
              <a:rPr lang="en-US" sz="3200" b="1" i="1" dirty="0" err="1" smtClean="0">
                <a:ln w="22225">
                  <a:solidFill>
                    <a:schemeClr val="accent2"/>
                  </a:solidFill>
                  <a:prstDash val="solid"/>
                </a:ln>
                <a:solidFill>
                  <a:schemeClr val="accent2">
                    <a:lumMod val="40000"/>
                    <a:lumOff val="60000"/>
                  </a:schemeClr>
                </a:solidFill>
              </a:rPr>
              <a:t>Oanh</a:t>
            </a:r>
            <a:r>
              <a:rPr lang="en-US" sz="3200" b="1" i="1" dirty="0" smtClean="0">
                <a:ln w="22225">
                  <a:solidFill>
                    <a:schemeClr val="accent2"/>
                  </a:solidFill>
                  <a:prstDash val="solid"/>
                </a:ln>
                <a:solidFill>
                  <a:schemeClr val="accent2">
                    <a:lumMod val="40000"/>
                    <a:lumOff val="60000"/>
                  </a:schemeClr>
                </a:solidFill>
              </a:rPr>
              <a:t>, </a:t>
            </a:r>
            <a:r>
              <a:rPr lang="en-US" sz="3200" b="1" i="1" dirty="0" err="1" smtClean="0">
                <a:ln w="22225">
                  <a:solidFill>
                    <a:schemeClr val="accent2"/>
                  </a:solidFill>
                  <a:prstDash val="solid"/>
                </a:ln>
                <a:solidFill>
                  <a:schemeClr val="accent2">
                    <a:lumMod val="40000"/>
                    <a:lumOff val="60000"/>
                  </a:schemeClr>
                </a:solidFill>
              </a:rPr>
              <a:t>Truc</a:t>
            </a:r>
            <a:r>
              <a:rPr lang="en-US" sz="3200" b="1" i="1" dirty="0" smtClean="0">
                <a:ln w="22225">
                  <a:solidFill>
                    <a:schemeClr val="accent2"/>
                  </a:solidFill>
                  <a:prstDash val="solid"/>
                </a:ln>
                <a:solidFill>
                  <a:schemeClr val="accent2">
                    <a:lumMod val="40000"/>
                    <a:lumOff val="60000"/>
                  </a:schemeClr>
                </a:solidFill>
              </a:rPr>
              <a:t> </a:t>
            </a:r>
            <a:r>
              <a:rPr lang="en-US" sz="3200" b="1" i="1" dirty="0" err="1" smtClean="0">
                <a:ln w="22225">
                  <a:solidFill>
                    <a:schemeClr val="accent2"/>
                  </a:solidFill>
                  <a:prstDash val="solid"/>
                </a:ln>
                <a:solidFill>
                  <a:schemeClr val="accent2">
                    <a:lumMod val="40000"/>
                    <a:lumOff val="60000"/>
                  </a:schemeClr>
                </a:solidFill>
              </a:rPr>
              <a:t>Quynh</a:t>
            </a:r>
            <a:r>
              <a:rPr lang="en-US" sz="3200" b="1" i="1" dirty="0" smtClean="0">
                <a:ln w="22225">
                  <a:solidFill>
                    <a:schemeClr val="accent2"/>
                  </a:solidFill>
                  <a:prstDash val="solid"/>
                </a:ln>
                <a:solidFill>
                  <a:schemeClr val="accent2">
                    <a:lumMod val="40000"/>
                    <a:lumOff val="60000"/>
                  </a:schemeClr>
                </a:solidFill>
              </a:rPr>
              <a:t> Nguyen</a:t>
            </a:r>
            <a:endParaRPr lang="en-US" sz="3200" b="1" i="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308700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081" y="263380"/>
            <a:ext cx="10058400" cy="4699938"/>
          </a:xfrm>
          <a:prstGeom prst="rect">
            <a:avLst/>
          </a:prstGeom>
        </p:spPr>
      </p:pic>
      <p:sp>
        <p:nvSpPr>
          <p:cNvPr id="3" name="Rectangle 2"/>
          <p:cNvSpPr/>
          <p:nvPr/>
        </p:nvSpPr>
        <p:spPr>
          <a:xfrm>
            <a:off x="497516" y="5537815"/>
            <a:ext cx="11694484" cy="923330"/>
          </a:xfrm>
          <a:prstGeom prst="rect">
            <a:avLst/>
          </a:prstGeom>
          <a:noFill/>
        </p:spPr>
        <p:txBody>
          <a:bodyPr wrap="none" lIns="91440" tIns="45720" rIns="91440" bIns="45720">
            <a:spAutoFit/>
          </a:bodyPr>
          <a:lstStyle/>
          <a:p>
            <a:pPr algn="ctr"/>
            <a:r>
              <a:rPr lang="en-US" sz="5400" dirty="0" smtClean="0">
                <a:ln w="0"/>
                <a:solidFill>
                  <a:schemeClr val="accent1"/>
                </a:solidFill>
                <a:effectLst>
                  <a:outerShdw blurRad="38100" dist="25400" dir="5400000" algn="ctr" rotWithShape="0">
                    <a:srgbClr val="6E747A">
                      <a:alpha val="43000"/>
                    </a:srgbClr>
                  </a:outerShdw>
                </a:effectLst>
              </a:rPr>
              <a:t>A gamified exercise for Past Simple Tense</a:t>
            </a:r>
            <a:endParaRPr lang="en-US"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50230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375975346"/>
              </p:ext>
            </p:extLst>
          </p:nvPr>
        </p:nvGraphicFramePr>
        <p:xfrm>
          <a:off x="182880" y="254000"/>
          <a:ext cx="5740400" cy="6035040"/>
        </p:xfrm>
        <a:graphic>
          <a:graphicData uri="http://schemas.openxmlformats.org/drawingml/2006/table">
            <a:tbl>
              <a:tblPr firstRow="1" bandRow="1">
                <a:tableStyleId>{00A15C55-8517-42AA-B614-E9B94910E393}</a:tableStyleId>
              </a:tblPr>
              <a:tblGrid>
                <a:gridCol w="985520"/>
                <a:gridCol w="4754880"/>
              </a:tblGrid>
              <a:tr h="0">
                <a:tc>
                  <a:txBody>
                    <a:bodyPr/>
                    <a:lstStyle/>
                    <a:p>
                      <a:r>
                        <a:rPr lang="en-US" sz="2400" dirty="0" smtClean="0"/>
                        <a:t>Items</a:t>
                      </a:r>
                      <a:endParaRPr lang="en-US" sz="2400" dirty="0"/>
                    </a:p>
                  </a:txBody>
                  <a:tcPr/>
                </a:tc>
                <a:tc>
                  <a:txBody>
                    <a:bodyPr/>
                    <a:lstStyle/>
                    <a:p>
                      <a:r>
                        <a:rPr lang="en-US" sz="2400" dirty="0" smtClean="0"/>
                        <a:t>Items</a:t>
                      </a:r>
                      <a:endParaRPr lang="en-US" sz="2400" dirty="0"/>
                    </a:p>
                  </a:txBody>
                  <a:tcPr/>
                </a:tc>
              </a:tr>
              <a:tr h="370840">
                <a:tc>
                  <a:txBody>
                    <a:bodyPr/>
                    <a:lstStyle/>
                    <a:p>
                      <a:r>
                        <a:rPr lang="en-US" sz="2400" dirty="0" smtClean="0"/>
                        <a:t>1</a:t>
                      </a:r>
                      <a:endParaRPr lang="en-US" sz="2400" dirty="0"/>
                    </a:p>
                  </a:txBody>
                  <a:tcPr/>
                </a:tc>
                <a:tc>
                  <a:txBody>
                    <a:bodyPr/>
                    <a:lstStyle/>
                    <a:p>
                      <a:r>
                        <a:rPr lang="en-US" sz="2400" dirty="0" smtClean="0"/>
                        <a:t>I wanted</a:t>
                      </a:r>
                      <a:r>
                        <a:rPr lang="en-US" sz="2400" baseline="0" dirty="0" smtClean="0"/>
                        <a:t> to complete the activity.</a:t>
                      </a:r>
                      <a:endParaRPr lang="en-US" sz="2400" dirty="0"/>
                    </a:p>
                  </a:txBody>
                  <a:tcPr/>
                </a:tc>
              </a:tr>
              <a:tr h="370840">
                <a:tc>
                  <a:txBody>
                    <a:bodyPr/>
                    <a:lstStyle/>
                    <a:p>
                      <a:r>
                        <a:rPr lang="en-US" sz="2400" dirty="0" smtClean="0"/>
                        <a:t>2</a:t>
                      </a:r>
                      <a:endParaRPr lang="en-US" sz="2400" dirty="0"/>
                    </a:p>
                  </a:txBody>
                  <a:tcPr/>
                </a:tc>
                <a:tc>
                  <a:txBody>
                    <a:bodyPr/>
                    <a:lstStyle/>
                    <a:p>
                      <a:r>
                        <a:rPr lang="en-US" sz="2400" dirty="0" smtClean="0"/>
                        <a:t>I found the activity frustrating.</a:t>
                      </a:r>
                      <a:endParaRPr lang="en-US" sz="2400" dirty="0"/>
                    </a:p>
                  </a:txBody>
                  <a:tcPr/>
                </a:tc>
              </a:tr>
              <a:tr h="370840">
                <a:tc>
                  <a:txBody>
                    <a:bodyPr/>
                    <a:lstStyle/>
                    <a:p>
                      <a:r>
                        <a:rPr lang="en-US" sz="2400" dirty="0" smtClean="0"/>
                        <a:t>3</a:t>
                      </a:r>
                      <a:endParaRPr lang="en-US" sz="2400" dirty="0"/>
                    </a:p>
                  </a:txBody>
                  <a:tcPr/>
                </a:tc>
                <a:tc>
                  <a:txBody>
                    <a:bodyPr/>
                    <a:lstStyle/>
                    <a:p>
                      <a:r>
                        <a:rPr lang="en-US" sz="2400" dirty="0" smtClean="0"/>
                        <a:t>I felt that I could achieve the goal of</a:t>
                      </a:r>
                      <a:r>
                        <a:rPr lang="en-US" sz="2400" baseline="0" dirty="0" smtClean="0"/>
                        <a:t> the activity.</a:t>
                      </a:r>
                      <a:endParaRPr lang="en-US" sz="2400" dirty="0"/>
                    </a:p>
                  </a:txBody>
                  <a:tcPr/>
                </a:tc>
              </a:tr>
              <a:tr h="370840">
                <a:tc>
                  <a:txBody>
                    <a:bodyPr/>
                    <a:lstStyle/>
                    <a:p>
                      <a:r>
                        <a:rPr lang="en-US" sz="2400" dirty="0" smtClean="0"/>
                        <a:t>4</a:t>
                      </a:r>
                      <a:endParaRPr lang="en-US" sz="2400" dirty="0"/>
                    </a:p>
                  </a:txBody>
                  <a:tcPr/>
                </a:tc>
                <a:tc>
                  <a:txBody>
                    <a:bodyPr/>
                    <a:lstStyle/>
                    <a:p>
                      <a:r>
                        <a:rPr lang="en-US" sz="2400" dirty="0" smtClean="0"/>
                        <a:t>I knew what</a:t>
                      </a:r>
                      <a:r>
                        <a:rPr lang="en-US" sz="2400" baseline="0" dirty="0" smtClean="0"/>
                        <a:t> I had to do to complete the activity.</a:t>
                      </a:r>
                      <a:endParaRPr lang="en-US" sz="2400" dirty="0"/>
                    </a:p>
                  </a:txBody>
                  <a:tcPr/>
                </a:tc>
              </a:tr>
              <a:tr h="370840">
                <a:tc>
                  <a:txBody>
                    <a:bodyPr/>
                    <a:lstStyle/>
                    <a:p>
                      <a:r>
                        <a:rPr lang="en-US" sz="2400" dirty="0" smtClean="0"/>
                        <a:t>5</a:t>
                      </a:r>
                      <a:endParaRPr lang="en-US" sz="2400" dirty="0"/>
                    </a:p>
                  </a:txBody>
                  <a:tcPr/>
                </a:tc>
                <a:tc>
                  <a:txBody>
                    <a:bodyPr/>
                    <a:lstStyle/>
                    <a:p>
                      <a:r>
                        <a:rPr lang="en-US" sz="2400" dirty="0" smtClean="0"/>
                        <a:t>I found the activity</a:t>
                      </a:r>
                      <a:r>
                        <a:rPr lang="en-US" sz="2400" baseline="0" dirty="0" smtClean="0"/>
                        <a:t> boring.</a:t>
                      </a:r>
                      <a:endParaRPr lang="en-US" sz="2400" dirty="0"/>
                    </a:p>
                  </a:txBody>
                  <a:tcPr/>
                </a:tc>
              </a:tr>
              <a:tr h="370840">
                <a:tc>
                  <a:txBody>
                    <a:bodyPr/>
                    <a:lstStyle/>
                    <a:p>
                      <a:r>
                        <a:rPr lang="en-US" sz="2400" dirty="0" smtClean="0"/>
                        <a:t>6</a:t>
                      </a:r>
                      <a:endParaRPr lang="en-US" sz="2400" dirty="0"/>
                    </a:p>
                  </a:txBody>
                  <a:tcPr/>
                </a:tc>
                <a:tc>
                  <a:txBody>
                    <a:bodyPr/>
                    <a:lstStyle/>
                    <a:p>
                      <a:r>
                        <a:rPr lang="en-US" sz="2400" dirty="0" smtClean="0"/>
                        <a:t>It wasn’t clear what</a:t>
                      </a:r>
                      <a:r>
                        <a:rPr lang="en-US" sz="2400" baseline="0" dirty="0" smtClean="0"/>
                        <a:t> I could and couldn’t do.</a:t>
                      </a:r>
                      <a:endParaRPr lang="en-US" sz="2400" dirty="0"/>
                    </a:p>
                  </a:txBody>
                  <a:tcPr/>
                </a:tc>
              </a:tr>
              <a:tr h="370840">
                <a:tc>
                  <a:txBody>
                    <a:bodyPr/>
                    <a:lstStyle/>
                    <a:p>
                      <a:r>
                        <a:rPr lang="en-US" sz="2400" dirty="0" smtClean="0"/>
                        <a:t>7</a:t>
                      </a:r>
                      <a:endParaRPr lang="en-US" sz="2400" dirty="0"/>
                    </a:p>
                  </a:txBody>
                  <a:tcPr/>
                </a:tc>
                <a:tc>
                  <a:txBody>
                    <a:bodyPr/>
                    <a:lstStyle/>
                    <a:p>
                      <a:r>
                        <a:rPr lang="en-US" sz="2400" dirty="0" smtClean="0"/>
                        <a:t>It was</a:t>
                      </a:r>
                      <a:r>
                        <a:rPr lang="en-US" sz="2400" baseline="0" dirty="0" smtClean="0"/>
                        <a:t> clear what I could learn from the activity</a:t>
                      </a:r>
                      <a:endParaRPr lang="en-US" sz="2400" dirty="0"/>
                    </a:p>
                  </a:txBody>
                  <a:tcPr/>
                </a:tc>
              </a:tr>
              <a:tr h="370840">
                <a:tc>
                  <a:txBody>
                    <a:bodyPr/>
                    <a:lstStyle/>
                    <a:p>
                      <a:r>
                        <a:rPr lang="en-US" sz="2400" dirty="0" smtClean="0"/>
                        <a:t>8</a:t>
                      </a:r>
                      <a:endParaRPr lang="en-US" sz="2400" dirty="0"/>
                    </a:p>
                  </a:txBody>
                  <a:tcPr/>
                </a:tc>
                <a:tc>
                  <a:txBody>
                    <a:bodyPr/>
                    <a:lstStyle/>
                    <a:p>
                      <a:r>
                        <a:rPr lang="en-US" sz="2400" dirty="0" smtClean="0"/>
                        <a:t>I felt absorbed</a:t>
                      </a:r>
                      <a:r>
                        <a:rPr lang="en-US" sz="2400" baseline="0" dirty="0" smtClean="0"/>
                        <a:t> in the activity.</a:t>
                      </a:r>
                      <a:endParaRPr lang="en-US" sz="2400" dirty="0"/>
                    </a:p>
                  </a:txBody>
                  <a:tcPr/>
                </a:tc>
              </a:tr>
              <a:tr h="370840">
                <a:tc>
                  <a:txBody>
                    <a:bodyPr/>
                    <a:lstStyle/>
                    <a:p>
                      <a:r>
                        <a:rPr lang="en-US" sz="2400" dirty="0" smtClean="0"/>
                        <a:t>9</a:t>
                      </a:r>
                      <a:endParaRPr lang="en-US" sz="2400" dirty="0"/>
                    </a:p>
                  </a:txBody>
                  <a:tcPr/>
                </a:tc>
                <a:tc>
                  <a:txBody>
                    <a:bodyPr/>
                    <a:lstStyle/>
                    <a:p>
                      <a:r>
                        <a:rPr lang="en-US" sz="2400" dirty="0" smtClean="0"/>
                        <a:t>The activity</a:t>
                      </a:r>
                      <a:r>
                        <a:rPr lang="en-US" sz="2400" baseline="0" dirty="0" smtClean="0"/>
                        <a:t> was pointless.</a:t>
                      </a:r>
                      <a:endParaRPr lang="en-US" sz="2400" dirty="0"/>
                    </a:p>
                  </a:txBody>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810946244"/>
              </p:ext>
            </p:extLst>
          </p:nvPr>
        </p:nvGraphicFramePr>
        <p:xfrm>
          <a:off x="6339840" y="254000"/>
          <a:ext cx="5405120" cy="6035040"/>
        </p:xfrm>
        <a:graphic>
          <a:graphicData uri="http://schemas.openxmlformats.org/drawingml/2006/table">
            <a:tbl>
              <a:tblPr firstRow="1" bandRow="1">
                <a:tableStyleId>{00A15C55-8517-42AA-B614-E9B94910E393}</a:tableStyleId>
              </a:tblPr>
              <a:tblGrid>
                <a:gridCol w="1076960"/>
                <a:gridCol w="4328160"/>
              </a:tblGrid>
              <a:tr h="0">
                <a:tc>
                  <a:txBody>
                    <a:bodyPr/>
                    <a:lstStyle/>
                    <a:p>
                      <a:r>
                        <a:rPr lang="en-US" sz="2400" dirty="0" smtClean="0"/>
                        <a:t>Items</a:t>
                      </a:r>
                      <a:endParaRPr lang="en-US" sz="2400" dirty="0"/>
                    </a:p>
                  </a:txBody>
                  <a:tcPr/>
                </a:tc>
                <a:tc>
                  <a:txBody>
                    <a:bodyPr/>
                    <a:lstStyle/>
                    <a:p>
                      <a:r>
                        <a:rPr lang="en-US" sz="2400" dirty="0" smtClean="0"/>
                        <a:t>Items</a:t>
                      </a:r>
                      <a:endParaRPr lang="en-US" sz="2400" dirty="0"/>
                    </a:p>
                  </a:txBody>
                  <a:tcPr/>
                </a:tc>
              </a:tr>
              <a:tr h="370840">
                <a:tc>
                  <a:txBody>
                    <a:bodyPr/>
                    <a:lstStyle/>
                    <a:p>
                      <a:r>
                        <a:rPr lang="en-US" sz="2400" dirty="0" smtClean="0"/>
                        <a:t>10</a:t>
                      </a:r>
                      <a:endParaRPr lang="en-US" sz="2400" dirty="0"/>
                    </a:p>
                  </a:txBody>
                  <a:tcPr/>
                </a:tc>
                <a:tc>
                  <a:txBody>
                    <a:bodyPr/>
                    <a:lstStyle/>
                    <a:p>
                      <a:r>
                        <a:rPr lang="en-US" sz="2400" dirty="0" smtClean="0"/>
                        <a:t>I was</a:t>
                      </a:r>
                      <a:r>
                        <a:rPr lang="en-US" sz="2400" baseline="0" dirty="0" smtClean="0"/>
                        <a:t> not interested in exploring the options available.</a:t>
                      </a:r>
                      <a:endParaRPr lang="en-US" sz="2400" dirty="0"/>
                    </a:p>
                  </a:txBody>
                  <a:tcPr/>
                </a:tc>
              </a:tr>
              <a:tr h="370840">
                <a:tc>
                  <a:txBody>
                    <a:bodyPr/>
                    <a:lstStyle/>
                    <a:p>
                      <a:r>
                        <a:rPr lang="en-US" sz="2400" dirty="0" smtClean="0"/>
                        <a:t>11</a:t>
                      </a:r>
                      <a:endParaRPr lang="en-US" sz="2400" dirty="0"/>
                    </a:p>
                  </a:txBody>
                  <a:tcPr/>
                </a:tc>
                <a:tc>
                  <a:txBody>
                    <a:bodyPr/>
                    <a:lstStyle/>
                    <a:p>
                      <a:r>
                        <a:rPr lang="en-US" sz="2400" dirty="0" smtClean="0"/>
                        <a:t>I did</a:t>
                      </a:r>
                      <a:r>
                        <a:rPr lang="en-US" sz="2400" baseline="0" dirty="0" smtClean="0"/>
                        <a:t> not care how the activity ended.</a:t>
                      </a:r>
                      <a:endParaRPr lang="en-US" sz="2400" dirty="0"/>
                    </a:p>
                  </a:txBody>
                  <a:tcPr/>
                </a:tc>
              </a:tr>
              <a:tr h="370840">
                <a:tc>
                  <a:txBody>
                    <a:bodyPr/>
                    <a:lstStyle/>
                    <a:p>
                      <a:r>
                        <a:rPr lang="en-US" sz="2400" dirty="0" smtClean="0"/>
                        <a:t>12</a:t>
                      </a:r>
                      <a:endParaRPr lang="en-US" sz="2400" dirty="0"/>
                    </a:p>
                  </a:txBody>
                  <a:tcPr/>
                </a:tc>
                <a:tc>
                  <a:txBody>
                    <a:bodyPr/>
                    <a:lstStyle/>
                    <a:p>
                      <a:r>
                        <a:rPr lang="en-US" sz="2400" dirty="0" smtClean="0"/>
                        <a:t>I felt that time passed</a:t>
                      </a:r>
                      <a:r>
                        <a:rPr lang="en-US" sz="2400" baseline="0" dirty="0" smtClean="0"/>
                        <a:t> quickly.</a:t>
                      </a:r>
                      <a:endParaRPr lang="en-US" sz="2400" dirty="0"/>
                    </a:p>
                  </a:txBody>
                  <a:tcPr/>
                </a:tc>
              </a:tr>
              <a:tr h="370840">
                <a:tc>
                  <a:txBody>
                    <a:bodyPr/>
                    <a:lstStyle/>
                    <a:p>
                      <a:r>
                        <a:rPr lang="en-US" sz="2400" dirty="0" smtClean="0"/>
                        <a:t>13</a:t>
                      </a:r>
                      <a:endParaRPr lang="en-US" sz="2400" dirty="0"/>
                    </a:p>
                  </a:txBody>
                  <a:tcPr/>
                </a:tc>
                <a:tc>
                  <a:txBody>
                    <a:bodyPr/>
                    <a:lstStyle/>
                    <a:p>
                      <a:r>
                        <a:rPr lang="en-US" sz="2400" dirty="0" smtClean="0"/>
                        <a:t>I found the activity satisfying.</a:t>
                      </a:r>
                      <a:endParaRPr lang="en-US" sz="2400" dirty="0"/>
                    </a:p>
                  </a:txBody>
                  <a:tcPr/>
                </a:tc>
              </a:tr>
              <a:tr h="370840">
                <a:tc>
                  <a:txBody>
                    <a:bodyPr/>
                    <a:lstStyle/>
                    <a:p>
                      <a:r>
                        <a:rPr lang="en-US" sz="2400" dirty="0" smtClean="0"/>
                        <a:t>14</a:t>
                      </a:r>
                      <a:endParaRPr lang="en-US" sz="2400" dirty="0"/>
                    </a:p>
                  </a:txBody>
                  <a:tcPr/>
                </a:tc>
                <a:tc>
                  <a:txBody>
                    <a:bodyPr/>
                    <a:lstStyle/>
                    <a:p>
                      <a:r>
                        <a:rPr lang="en-US" sz="2400" dirty="0" smtClean="0"/>
                        <a:t>The activity did</a:t>
                      </a:r>
                      <a:r>
                        <a:rPr lang="en-US" sz="2400" baseline="0" dirty="0" smtClean="0"/>
                        <a:t> not let me do what I wanted.</a:t>
                      </a:r>
                      <a:endParaRPr lang="en-US" sz="2400" dirty="0"/>
                    </a:p>
                  </a:txBody>
                  <a:tcPr/>
                </a:tc>
              </a:tr>
              <a:tr h="370840">
                <a:tc>
                  <a:txBody>
                    <a:bodyPr/>
                    <a:lstStyle/>
                    <a:p>
                      <a:r>
                        <a:rPr lang="en-US" sz="2400" dirty="0" smtClean="0"/>
                        <a:t>15</a:t>
                      </a:r>
                      <a:endParaRPr lang="en-US" sz="2400" dirty="0"/>
                    </a:p>
                  </a:txBody>
                  <a:tcPr/>
                </a:tc>
                <a:tc>
                  <a:txBody>
                    <a:bodyPr/>
                    <a:lstStyle/>
                    <a:p>
                      <a:r>
                        <a:rPr lang="en-US" sz="2400" dirty="0" smtClean="0"/>
                        <a:t>I was</a:t>
                      </a:r>
                      <a:r>
                        <a:rPr lang="en-US" sz="2400" baseline="0" dirty="0" smtClean="0"/>
                        <a:t> unable to tell what effect my actions had on me.</a:t>
                      </a:r>
                      <a:endParaRPr lang="en-US" sz="2400" dirty="0"/>
                    </a:p>
                  </a:txBody>
                  <a:tcPr/>
                </a:tc>
              </a:tr>
              <a:tr h="370840">
                <a:tc>
                  <a:txBody>
                    <a:bodyPr/>
                    <a:lstStyle/>
                    <a:p>
                      <a:r>
                        <a:rPr lang="en-US" sz="2400" dirty="0" smtClean="0"/>
                        <a:t>16</a:t>
                      </a:r>
                      <a:endParaRPr lang="en-US" sz="2400" dirty="0"/>
                    </a:p>
                  </a:txBody>
                  <a:tcPr/>
                </a:tc>
                <a:tc>
                  <a:txBody>
                    <a:bodyPr/>
                    <a:lstStyle/>
                    <a:p>
                      <a:r>
                        <a:rPr lang="en-US" sz="2400" dirty="0" smtClean="0"/>
                        <a:t>I did</a:t>
                      </a:r>
                      <a:r>
                        <a:rPr lang="en-US" sz="2400" baseline="0" dirty="0" smtClean="0"/>
                        <a:t> not enjoy the activity.</a:t>
                      </a:r>
                      <a:endParaRPr lang="en-US" sz="2400" dirty="0"/>
                    </a:p>
                  </a:txBody>
                  <a:tcPr/>
                </a:tc>
              </a:tr>
              <a:tr h="370840">
                <a:tc>
                  <a:txBody>
                    <a:bodyPr/>
                    <a:lstStyle/>
                    <a:p>
                      <a:r>
                        <a:rPr lang="en-US" sz="2400" dirty="0" smtClean="0"/>
                        <a:t>17</a:t>
                      </a:r>
                      <a:endParaRPr lang="en-US" sz="2400" dirty="0"/>
                    </a:p>
                  </a:txBody>
                  <a:tcPr/>
                </a:tc>
                <a:tc>
                  <a:txBody>
                    <a:bodyPr/>
                    <a:lstStyle/>
                    <a:p>
                      <a:r>
                        <a:rPr lang="en-US" sz="2400" dirty="0" smtClean="0"/>
                        <a:t>Feedback</a:t>
                      </a:r>
                      <a:r>
                        <a:rPr lang="en-US" sz="2400" baseline="0" dirty="0" smtClean="0"/>
                        <a:t> I received was useful.</a:t>
                      </a:r>
                      <a:endParaRPr lang="en-US" sz="2400" dirty="0"/>
                    </a:p>
                  </a:txBody>
                  <a:tcPr/>
                </a:tc>
              </a:tr>
              <a:tr h="370840">
                <a:tc>
                  <a:txBody>
                    <a:bodyPr/>
                    <a:lstStyle/>
                    <a:p>
                      <a:r>
                        <a:rPr lang="en-US" sz="2400" dirty="0" smtClean="0"/>
                        <a:t>18</a:t>
                      </a:r>
                      <a:endParaRPr lang="en-US" sz="2400" dirty="0"/>
                    </a:p>
                  </a:txBody>
                  <a:tcPr/>
                </a:tc>
                <a:tc>
                  <a:txBody>
                    <a:bodyPr/>
                    <a:lstStyle/>
                    <a:p>
                      <a:r>
                        <a:rPr lang="en-US" sz="2400" dirty="0" smtClean="0"/>
                        <a:t>I found it easy to get started.</a:t>
                      </a:r>
                      <a:endParaRPr lang="en-US" sz="2400" dirty="0"/>
                    </a:p>
                  </a:txBody>
                  <a:tcPr/>
                </a:tc>
              </a:tr>
            </a:tbl>
          </a:graphicData>
        </a:graphic>
      </p:graphicFrame>
    </p:spTree>
    <p:extLst>
      <p:ext uri="{BB962C8B-B14F-4D97-AF65-F5344CB8AC3E}">
        <p14:creationId xmlns:p14="http://schemas.microsoft.com/office/powerpoint/2010/main" val="488321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217"/>
            <a:ext cx="12192000" cy="6855566"/>
          </a:xfrm>
          <a:prstGeom prst="rect">
            <a:avLst/>
          </a:prstGeom>
        </p:spPr>
      </p:pic>
    </p:spTree>
    <p:extLst>
      <p:ext uri="{BB962C8B-B14F-4D97-AF65-F5344CB8AC3E}">
        <p14:creationId xmlns:p14="http://schemas.microsoft.com/office/powerpoint/2010/main" val="2507061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extBox 1"/>
          <p:cNvSpPr txBox="1"/>
          <p:nvPr/>
        </p:nvSpPr>
        <p:spPr>
          <a:xfrm>
            <a:off x="274320" y="254000"/>
            <a:ext cx="11917680" cy="954107"/>
          </a:xfrm>
          <a:prstGeom prst="rect">
            <a:avLst/>
          </a:prstGeom>
          <a:noFill/>
        </p:spPr>
        <p:txBody>
          <a:bodyPr wrap="square" rtlCol="0">
            <a:spAutoFit/>
          </a:bodyPr>
          <a:lstStyle/>
          <a:p>
            <a:pPr marL="342900" indent="-342900">
              <a:buAutoNum type="arabicPeriod"/>
            </a:pPr>
            <a:r>
              <a:rPr lang="en-US" sz="2800" b="1" dirty="0" smtClean="0">
                <a:solidFill>
                  <a:srgbClr val="FF0000"/>
                </a:solidFill>
              </a:rPr>
              <a:t>Students’ engagement</a:t>
            </a:r>
          </a:p>
          <a:p>
            <a:endParaRPr lang="en-US" sz="2800" dirty="0">
              <a:solidFill>
                <a:srgbClr val="FF0000"/>
              </a:solidFill>
            </a:endParaRPr>
          </a:p>
        </p:txBody>
      </p:sp>
      <p:pic>
        <p:nvPicPr>
          <p:cNvPr id="3" name="Picture 2"/>
          <p:cNvPicPr>
            <a:picLocks noChangeAspect="1"/>
          </p:cNvPicPr>
          <p:nvPr/>
        </p:nvPicPr>
        <p:blipFill>
          <a:blip r:embed="rId3"/>
          <a:stretch>
            <a:fillRect/>
          </a:stretch>
        </p:blipFill>
        <p:spPr>
          <a:xfrm>
            <a:off x="1355362" y="1019363"/>
            <a:ext cx="9755596" cy="2008505"/>
          </a:xfrm>
          <a:prstGeom prst="rect">
            <a:avLst/>
          </a:prstGeom>
        </p:spPr>
      </p:pic>
      <p:sp>
        <p:nvSpPr>
          <p:cNvPr id="4" name="TextBox 3"/>
          <p:cNvSpPr txBox="1"/>
          <p:nvPr/>
        </p:nvSpPr>
        <p:spPr>
          <a:xfrm>
            <a:off x="1016000" y="3566160"/>
            <a:ext cx="10637520" cy="2677656"/>
          </a:xfrm>
          <a:prstGeom prst="rect">
            <a:avLst/>
          </a:prstGeom>
          <a:noFill/>
        </p:spPr>
        <p:txBody>
          <a:bodyPr wrap="square" rtlCol="0">
            <a:spAutoFit/>
          </a:bodyPr>
          <a:lstStyle/>
          <a:p>
            <a:r>
              <a:rPr lang="en-US" sz="2800" dirty="0" smtClean="0"/>
              <a:t>The descriptive statistics indicated that students demonstrated a relatively high level of interest in learning grammar through gamification (</a:t>
            </a:r>
            <a:r>
              <a:rPr lang="en-US" sz="2800" i="1" dirty="0" smtClean="0"/>
              <a:t>M</a:t>
            </a:r>
            <a:r>
              <a:rPr lang="en-US" sz="2800" dirty="0" smtClean="0"/>
              <a:t> = 3.25, </a:t>
            </a:r>
            <a:r>
              <a:rPr lang="en-US" sz="2800" i="1" dirty="0" smtClean="0"/>
              <a:t>SD</a:t>
            </a:r>
            <a:r>
              <a:rPr lang="en-US" sz="2800" dirty="0" smtClean="0"/>
              <a:t> = 0.30). Based on the five-point Likert scale, this corresponds to an interest level of approximately </a:t>
            </a:r>
            <a:r>
              <a:rPr lang="en-US" sz="2800" b="1" dirty="0" smtClean="0"/>
              <a:t>81.3%</a:t>
            </a:r>
            <a:r>
              <a:rPr lang="en-US" sz="2800" dirty="0" smtClean="0"/>
              <a:t>, suggesting that participants generally expressed positive attitudes toward the learning activities.</a:t>
            </a:r>
            <a:endParaRPr lang="en-US" sz="2800" dirty="0"/>
          </a:p>
        </p:txBody>
      </p:sp>
    </p:spTree>
    <p:extLst>
      <p:ext uri="{BB962C8B-B14F-4D97-AF65-F5344CB8AC3E}">
        <p14:creationId xmlns:p14="http://schemas.microsoft.com/office/powerpoint/2010/main" val="1972152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data:image/png;base64,iVBORw0KGgoAAAANSUhEUgAABUYAAAIyCAYAAAAHVRA4AAAQAElEQVR4AeydBZwcRdqH3woWPLhD4HAOCId7cHd3d5e7Qw73w93dg3N8uLu7e3B31y9PhQ6TYXYzs1mZmX32l9rurq56q+qp6t70v9+q7vG7PxKQgAQkIAEJSEACEpCABCQgAQk0OwHbJwEJSEACZQR6hD8SkIAEJCABCUhAAhJoOgI2SAISkIAEJCABCUhAAq0TUBhtnY9nJSABCTQGAWspAQlIQAISkIAEJCABCUhAAhKQQE0EGlIYramFJpaABCQgAQlIQAISkIAEJCABCUigIQlYaQlIQAIdSUBhtCPpalsCEpCABCQgAQlIQALVEzClBCQgAQlIQAISkEAnElAY7UTYFiUBCUhAAqUE3JeABCQgAQlIQAISkIAEJCABCXQdAYXRzmJvORKQgAQkIAEJSEACEpCABCQgAQk0PwFbKAEJNAwBhdGG6SorKgEJSEACEpCABCQggfojYI0kIAEJSEACEpBAoxJQGG3UnrPeEpCABCTQFQQsUwISkIAEJCABCUhAAhKQgASahIDCaJN0ZMc0Q6v1RuC3336L77//Pr799tuKgXM//fRTkK7Wuv/888+DbLJfa/5a01NH6ktb2HJcycbvv/8ev/zyS/z444/x3XffDaoj++Sjvb/++muQrlL+eoiDJ+0ksN+ZdYIrjH744Ye/8COO+hTs2MIS1jBvSz0pD5vYwB42iKOvaD9bjomvNpC+vW1WW7bpJCABCUhAAhKQgAQk0D0I2EoJdE8CCqPds99tdYMSeOedd2LnnXeO1VdffVBYY401Yq211op11lkndt111zjrrLOif//+WUispZn9+vUbZJP9WvK2JW1pW2gTx+V2EMQQQB944IE45phjYquttop111031l577VhvvfXiX//6V5xxxhnx4osvxtdff12evW6O4Vn0GfudVTHESbheeuml8Z///Cczgx0MN9988zjooIPi5ptvjo8//jgQHj/99NN4+OGH4+ijj44777yz5mpS3ptvvhlXXHFFnHTSSfHRRx9lG9SBPoYBW47ziSp+dYTNKoo1iQQkIAEJNDsB2ycBCUhAAhKQgAQGEFAYHQDBfxJoFAKIf/fcc09cf/31cf/998fwww8f4447bow22mjx5ZdfxmOPPRbXXntt3HHHHVkcraVdI488craFPfajg39K20KbOC4vEg9DhDrae8stt8Q333wTo4wySowxxhiRUornn38+rrrqqrjmmmvipZdeKs9eN8evvvpq7jPawX5nVQyR8tZbb818EI8ZL2ONNVaMOOKI8cUXX0Rx7vbbb8/C8tNPPx2XXHJJZkr6WuvJGPy///u/uOyyy6KwiY1hhhkmxhxzzDy+2HJMfDWhI2xWU26zpbE9EpCABCQgAQlIQAISkIAEJPBXAgqjf2ViTGMT6Da1n2iiieLAAw/MHqLHHntsbLzxxlkwvO++++Liiy+OJ554IrNgOjPegExhxvsSsZEtx0yxZuo0aZZZZpk44YQTcmAfb03SFOmZdk3Ag4/0GGeLbeKxSWCfOM6RhsA+cdgjYKMol/Mthc8//zzwsMQD8Y033og111wz/vvf/2ZvxN122y2mnHLKLAaff/75eYud0rKoT1F/yi1tL/XhHIH6cEzdSUc+0hLHtohjyxRz2BA4Jj/pSYsd9onnmLpQp5YCDIo85CNwTHyRBxscE895yiNQBnHUgzRF+tLto48+Guecc07cdNNNwXjZa6+94sQTT4xDDjkk8DRGdLzxxhsDj9L33nsvbrvttjjuuOOy1+j777+fl20o7LOlPMqlfAL1gRlMOPfWW2/FySefHFdeeWW89tprWXyFwwQTTJA9VhlfeK5yTJ2H1C7Y12KTtmOXMqkX9aOe1Jn60QbOk4590nGuSMeWY+KLdKQ1SEACEpCABCQgAQlIQAJ1ScBKSWCoCSiMDjVCDUig6wmMOuqoseCCC8ZUU02VxSw8KRG2EKwQF/FU3HPPPbN4ypR7pqHvuOOOgaD48ssv52n3CJBMdSawz3Rnpj1zTHpEtb333juOOuqo+PDDD/OantjGW3OfffbJ07RJxz5xn332WSAuIX4hTiHA7bHHHrH99tvH8ccfH0yPJ741eohbeC5+8MEHuY7UlbJHGGGELIpus802cdFFF2WhdMkll8xrkVKnWtt7+OGHZ49OBMNtt902COcMEBSvu+667P0Iq0033TQQY/GyhG0pH6b4k5Z2ke7f//53tocXLO2v1EbYPPnkk7nu5IcdW6agI2oj3JEPjgicRxxxRNDeYip8wREmiHmkLQ9wgx8c4UZaBEK8ghdaaKFcNksvUDbT5xGgCxt4fdL/tBPBEI9cRFPKZSo+9dhiiy3ydPy7774722JpA9Jj4+23387LPpSPpcJmNe264IIL8nIJ1dqEKf2P1/R+++0X66+/fl56YbvttstjjvbDCsGV+l1++eVBX22wwQZ5KQpeLnCd3HDDDVnUbanvaJ9BAhKQgAQk0PkELFECEpCABCQggfYmoDDa3kS1J4EuIDDccMNlj8BevXoFYg5rRSI6MvUc0eq5557LwuLoo48eBIShu+66K0+xxkvwq6++CqZ4IygS2EfUY4o7x6RFWEN4Yhp2SikQ3R566KE8dR8hj/SU99RTT+U4psCTBiGK80yFR1R89913Ay/AV155JRDsWsNFeUXA9r333htM1Waa9hdffBF/+9vfAkEUka937955qn1b2suyBHg4wo4tIiciIUsScFwaj+iGSEh7Cz60DfGSdiGa0k4CLGh/eRtp9wsvvJCnmyMYkwd7MMa7k/YhaJKXshCaCW+++WYggtPfiHzE0T+wLC+jOIYf+/Qpgt///ve/oOyRRhop5ptvvlh00UVjrrnmioknnjhKl1Bgv5j2jv0777wzC+LDDjtsMB2f86+//noeQ1dffXUgNJKe85THtkhH2wpWbDmupl14sdZiE44PPvhgHn+MOQRdpu1T/1JWjHcYE8fYhhHjmmuGePq/qCdtMXQRAYuVgAQkIAEJSEACEpCABCTQwQQURjsYsOYlUA2BoU2DsMP038LLEDGoR48egfcc05oRglZdddU8hfqwww4LPryD2IfYhQBIutbqwLqe8847b/YK3WijjWLssccOxFZsI7YhtuIpiQch4ixxrP2J5yrTtRHvEKC+GCBm4tmKiMk+dWitXDxDJ5988hhnnHGCNiAi4rWIhydLBiCcIfIW7aYd1Im0tbQXQYx6rLLKKtGnT5/8MSI+SoS41rNnz6Bdc845Zxb/4IWnJ+mLQB2oy2STTRZLL710Xq8TYQ0OtL9IV2yJQwBFZIXR4osvnvtkqaWWyuumIswhtiIgIjCfe+65QZmzzjpr7kOmo88000xZ4GQaPPUsbJduESbhRxso57zzzosDDjggL7WAMAknvIqZ2r7ffvvF8ssvPyj7iiuumL1BmYL/+OOP5480zTDDDNnj95hjjsl2ZpllllwH1iUlHTYmnHDCbINjlnrATo4o+1VNuxBra7H57LPPZg9fxHMEZPoNL+fZZpstEJoLVnirstwEfYAHLR7ClLPhhhtmr2OuC8YRY7Ss2h5KQAISkIAEJCABCUhAAhIYKgJmri8CCqP11R/WRgI1E0AUReDC0w3xB883RDOEqfHGGy+YBr7ssssG4iFC3amnnhoIbXiV4rmI+Ma51gpGWJtmmmkC4Q9PQ0TXN998M69FiaiIgIXXIeIh5eKpx4eg+vfvH+zzUR88RcmLuMcapgiICKqtlYuwxzRvhEPagqckoiIiIVP6Ed7OOOOMoC60hTRtaS+CH/WZfIAIiwhc1Il46opnKkIbQi68KKtIw7ZXr14BY9L2GSCs0k6mf7fkMQozhEHWTSXtzDPPHLCj3+g/uOGBSjpEV7b0EYIdoiRC6EILLRRnn312IBIvssgiVOMvYe65587LJ0w//fTZ0xRbCLh4eO67776BSM64oU207S8G/ojAq3SXXXbJSzXgqcr4YV1blkOgXuQvZ/JH1hY31KWt7WrJaMGNMTfJJJPEHHPMEb17984MWDaiYEWdKRtR9KOPPsrrosIEuwjHrIW6ww475I9FEWeQgAQkIAEJSKDNBMwoAQlIQAISqGsCCqN13T1WTgItE8CbjanAiFSsxYiHGyIPItiSSy4Z0047beA5OsYYY+Rp7whgTBlnuvbwww8fKaXsHYc4hFDUckmR7SBSjjbaaIE4mVIKhFUESQQuplTj4YiXJVPPieMcafBIZEo9gibTqxEvERoJeIS2Vi6iIUIqouNqq62Wp37jkci0esRRykTQQvBlqnhb24sHLB9yQqilfUWd8FRl3VYYwgxO8MI7t0jDlnaQn0D7aCdiNazL05IePoh4eC7SFgRG2kL/INjBDX6ko70zzjhjwB7OtBUPXDx2OU/dEW2xWx4mnXTSWHjhhYN1YvFGxQ51Zco/Sw4wrZ6A9y31KM9fHNMPcEHMJd8zzzyTl2ygnTChHvRzkb6a7dC0qyX78KRt1Ade448/fuaGwM01scACCwSCKeLz3//+97xPf+LdC1OEZ/oMRqzDSptbKst4CVQmYKwEJCABCUhAAhKQgAQk0EgEFEYbqbesqwRKCLCeIt5tTAPmgzFMy8Z7dLHFFstfHMf7ELGLdTnPPPPM/LV5xEME05VXXjl/wZ70hBKzFXdTSoGXaEopip8ff/wxEPEQxhDr+CgPdUHgQ0REnEIs4zziE/sppWwHQY2Q0p/2osIPQidiJZ6YfNSJJQDmn3/+QPBC3EIIRtTDa5T1TtvaXsqpVB/iaEtKf9aT9pRXNaUUpCVgK6WUPXRpcyW+2IAdXBCN+egTHwg6+OCD8/IH2Icf6f7xj3/k/uzdu3f+mBXCMyI43p54fcIeMZA85QFGU089dey00075Q0gsL4DnLx6ueIjiYYy4fuGFFwaiYnn+4phxw9IIeFyynEFKKVZYYYVgKj1pqCfbWsLQtKulcvBaxXuVtpEmpT/7jeMiIHSzbAJrrLJWKqI9ovRpp50WfCCM8YRXLp6nRR63EpCABCQgAQlIQAISkIAEui2BJm64wmgTd65Na24CTF9nOnm/fv2CNR6ZKnzooYfGuuuumz+kg6BXeJXiXYln4cYbbxyIjOQdWm84vOqYdo5giuDG+o3UpQgcE895PA6pDyIhohWCIVuOq+mllFKeCo4oyhRnBLptttkmC3MIiAiDCHsd2d7W6okwiCiH0Fm0C74Ik7S/PC9xsIMhfXHkkUdGwa3YHnHEEdmjEQ9H+ow0iKEI0Hh/4nHJB48uuuiiYNp9eRmlx5SHQIrnKCIsQvpKK60UCKRww3sVjqV5SvdZEgABFb6sNbvlllsG0//JX5qulv32aFd5efDGUxRxmj5hnFUaY4xHRF2E/JNPPjn22muvfN3gnUx6XiYwfmFTXobHEpCABCQgAQk0PwFbKAEJSEAC3YeAwmj36Wtb2mQEmD7N1GDWxkQoW2KJJQLRgL7qDQAAEABJREFUarrppgtEN8QwpnGz1iUfJUKYRIxi+8knn+Rp9EODhGnmxXR4RFem8LNOJlPuKQ9hKqUUlMeU7jHHHDMQ36gPHwIiICa2Vge8/1gCAJEKj1g8QimT6eG0nTVPU0qBwIi3Zke2t7V6fv/998GHf5jezlqq1IP20m7aX56X+k4xxRT5o1Ls4w3ap0+fYKo74iqeiikN9HbEo5Q1WhFBYdu3b9+8ninT9vE6RdRsScDjA0t4lyKaYwPRkLVgscEHifCWhFvPnj3z0gqMGY5TGujxSh8iFNKf9Bv9h7clH2uibyi/tG0pDfScxQ75yE8oTVPsV9uulKq3yZiEC0ypM8sRsCzBgw8+GCw3gbjLGqn01wsvvBCvvPJKXgMXkZd1bFm3FXH1448/DsR22lvU160EmpiATZOABCQgAQlIQAISkEC3JdCj27bchkugGxDAcw4xDLEHkQdxjS+MP/LII3ka/NAg4ENFfNyGqe6Ic3jZMTX7nHPOCbw58Uxk7czCOw8REyGUKcqsRXrbbbflL823VgcEKj4Wteuuu8Y///nP/GV0BCvENoRHxGHEPZYHYHr9kNvbWmltP4dIiIB76623Bt6VtBNRtM8AsZP2l1umzrBDHCUta3fSLwh4//73v2P33Xcf9IEslgo46KCDAu9GprEj/iFsMiUe0RWxFHvlZXDMeqAsQbD11lvHKaecEqwNyrRxhFDEbAREPE+xRRzHhajOeEH4hDXn6GdEUwRH+pl6ITxSThEQRMlPeoRRBF7sFOdLt+Svpl212Ozdu3fMPvvsQV0Z64w/6sqYhAFLT1AuYulZZ50Vu+22W+y///55GQGEfcR2rhfGFVxpb2md3ZeABCQgAQlIQAISkIAEJCCBRiFQXT0VRqvjZCoJNCQBpjqzluLcc8+dPeNOPPHEwPOStTmZZjw0jeLjNUzNXm655bLIypTkvffeO3tO4rm62WabBd6JiFR4tCI6sc/HfvDUQ+AbkvCEeIedtddeOxAaL7/88kAk3WCDDYKy8GLENmuP4q3ake1tjRXtoK54IbIWJ6IaXq3UDaGtPC8cOMdar3grsi7rf//734Ahgu+KK64Y6623XmBnnnnmCUQ97OHtyBqYrEfKmqqIgExrh3d5GRyzhiZT71l3Fk9WxOqNNtooWI6AdUURZtdYY41YZ511gnIRa2HNh4cQEFlzE+9i1gPl41dM+yf+6KOPzv3MB6YopwjYWGuttXK/I6CSnw8bFedLt9W2qxabpWMS7+KTTjopT5NHEKY8WHEtwBUOjF8EddbgZVzRB4i6yy+/fHCedKV1dl8CEpCABCQgAQnULQErJgEJSEACbSKgMNombGaSQNcQQPjjozcIg2w5bq0meL6xLifiKCLcDDPMEEw1RuhCFCq1g0DHMYF9bFMGx2w5Li0LIRCPSESkRRZZJE8DR2ijPNYW7du3b14jE6EJj0TEOeqBmMeHoRAyEeVask9ZeEKSnjU2EQtZFxKBdLzxxgvKQmylXQiAE0000aB1SCmH+FraS3kE2k6dCOwTR2CfOAL7xBWBNuJxCA+mqFP2oosuGqzryTnSk4/APp6Z1H/BBRfMHzFCkJx22mkDG7ST5RFoK56+tHehhRYK2kR78dRFoEToow+ZAk5cUZfSLR6U1KPoj6mmmioQAsnPtH36jiUY6A88W6kv5bNOLf2DqIsXLvmWXXbZQDSlzpRHn2KbNhFoF+ONfkdEZQ1T6t6zZ8/o1atXbifpirHEuWraVYvN0jGJkIxQytILjEnqRHl4LtNWrgE4Ux/GCfUp2g8X2o/3a/gjAQnUJQErJQEJSEACEpCABCQggfYgoDDaHhS1IYFOIoD4x/Rjpgaz5bi1ohGlENs22WSTwFsUj0SmaeOFecIJJ0SpHQQxjgnsY5syOGbLcWlZKaVgvUlES2ziHcjXvPFK5CNPiHKUz1RoBE6E0f322y+OP/74PNUeQeqYY44ZrA6l9tlHlMO7EkGQL6uT/vTTTw88/Jhiz0dzEP0Q+hAbKa+t7aU8Am2nzQT2iSOwTxyBfeKKgICGdyyemHCmXohwCHC0n/TkI7BPPuIRJDfddNPAA5N2kReW5EUQpP09e/YMxDw8SJkKTjraz8eZ8CRF1CMtNssDwioiJoIm7GFGXmxQJtPzqTf9Q32YVk8/4TnJB64YJ4iNrCmK+E35eGHy0S/qTTtpE4F2UR71wTOTdEzjR5Rk7DCGSMeWY/qqmnbVYjOlP8cknrW0kzHJR8m4BhBJsQdXmDGu8BRlTJKO62PffffNHyjDaxZP4HKmHktAAhKQgAQkIAEJSEACEpBA8xCoM2G0ecDaEglIoLkJpDTwo0DDDTdcIKClNPBjSc3dalsnAQlIQAISkIAEJCCB9iKgHQlIQAJdT0BhtOv7wBpIQAINSIDp4Uy5Xn/99YMtxw3YDKssAQlIQAKdRcByJCABCUhAAhKQgATqjoDCaN11iRWSgAQagQDTzvmiOVOw2XLcCPXurDpajgQkIAEJSEACEpCABCQgAQlIoN4JKIwOfQ9pQQISkIAEJCABCUhAAhKQgAQkIIHmJ2ALJSCBJiOgMNpkHWpzJCABCUhAAhKQgAQk0D4EtCIBCUhAAhKQgASam4DCaHP3r62TgAQkIIFqCZhOAhKQgAQkIAEJSEACEpCABLoVAYXRbtXdfzbWPQlIQAISkIAEJCABCUhAAhKQgASan4AtlIAEWiagMNoyG89IQAISkIAEJCABCUhAAo1FwNpKQAISkIAEJCCBqgkojFaNyoQSkIAEJCCBeiNgfSQgAQlIQAISkIAEJCABCUigrQQURttKznydT8ASJSABCUhAAhKQgAQkIAEJSEACEmh+ArZQAp1EQGG0k0BbjAQkIAEJSEACEpCABCQggUoEjJOABCQgAQlIoGsIKIx2DXdLlYAEJCABCXRXArZbAhKQgAQkIAEJSEACEpBAXRBQGK2LbrASzUvAlklAAhKQgAQkIAEJSEACEpCABCTQ/ARsYSMS6DBh9KmnnorzzjvPIAPHgGPAMeAYcAw4BhwDjoFWxwD/b2zE/0hbZwl0awI2XgISkIAEJNAEBDpMGL366qtjgw02MMjAMeAYcAw4BhwDjoGGHwP+n6Zj/0/H/xub4P/VNkECEpCABCQgAQlIoMEIdJgw2mAcrK4EJPAnAfckIAEJSEACEpCABCQgAQlIQAISaH4C3b6FnSKMzjzzzLH++usbZFBXY2D55ZePXr16BT9sOXacdu11yr3CvujaPiiuAfuiPvqh6I963nLv5LplzNRzPa1b/Y1pxgx/gw0SkIAEOo+AJUlAAhKQgAQGJ9ApwuhKK60U5557rkEGdTUGDj744JhooonyFcGWY8dp116n3Cvsi67tg+IasC/qox+K/qjnLfdOrlvGTD3Xs1vWrc7/38GYyX+E/SUBCUhAAhKQgAQkIIEuItApwmgXtc1iJSCBbkTApkpAAhKQgAQkIAEJSEACEpCABCTQ/ATas4UKo+1JU1sSkIAEJCABCUhAAhKQgAQkIIH2I6AlCUhAAhLoQAIKox0IV9MSkIAEJCABCUhAArUQMK0EJCABCUhAAhKQgAQ6j4DCaOextiQJSEACgxPwSAISkIAEJCABCUhAAhKQgAQkIIEuI9BpwmiXtdCCJSABCUhAAhKQQAmB33//veTIXQlIQAISkIAE2puA9iQgAQk0CgGF0UbpKespAQlIQAISkEBFAr/99lv8/PPP8eOPP8YPP/yQw08//RS//PJLlIugxHGuPL7cMOexR/ryc60dk76oQ0tb0rRmw3MNR8AKS0ACEpCABCQgAQk0KAGF0QbtOKstAQlIoGsIWKoE6ovAd999F6+++mqcfPLJsdNOO8W6664b66+/fuy9995xxRVXxIcffpgF0qLWt9xySxx11FE5voirtH377bdjl112icsuu6zS6RbjSL/GGmtEa4E0LRrwhAQkIAEJSEACEpCABCTQaQQURltD7TkJSEACEpCABOqawGuvvRZ33nlnvP7669ljdLTRRotRRhklvvrqq3jhhRfi8ccfj/fee29QG1588cW4/fbb8/lBkRV2vv7662z35ZdfrnC25SjS33333dlTdfTRR49KoWfPni0b8IwEJCABCUhAAl1DwFIlIIFuSUBhtFt2u42WgAQkIAEJNAeBhx56KK688sqYcMIJY+utt47TTz89Tj311Fh11VXj119/jZtuuimeeeaZLFQyNf6zzz6Ld999N7799ttBnqRMmyctU+xJw7R8pucT3xZKE000URxyyCFx3nnnVQwrrbTSILNMq6dMtpRLHSiX40rxZKRupOU8gTzUn3NFwEZxDluV0hRp3XZPArZaAhKQgAQkIAEJSCBCYdRRIAEJSEACzU7A9jUxgc8//zwIs846a0wxxRTRo0ePGGaYYWLGGWeMBRZYIF566aXo379/lE6Nf+eddwZNk0dkRCS9+eab4z//+U9ssskmccwxx2RPU6bpdzQ6ptVvvvnmcf755+dyDz744Hj//ffzFP5K8Yidb775Zpx00kmxww47xIYbbhh77rlnsEQA7aA91Llo70EHHRQXX3xx7L777nH99ddzyiABCUhAAhKQgAQkIAEJ/EFAYfQPEM2zsSUSkIAEJCCB7kNg+OGHD6amf/PNN/HBBx8EoucXX3wRTKmfYYYZYq655opJJpkki6WjjjpqjDDCCHmf6fbk+/777+PZZ5+NV155Jb788st8HqGVKfd8PKmjSTL1HlGzWApgpJFGyuJuS/F4uz7xxBO5nXiCjjjiiEF7EYCffvrpoD3UuVgK4NFHH41PP/00hhtuuIAV5wwSkIAEJCABCTQLAdshAQkMLYEeQ2vA/BKQgAQkIAEJSKCrCDCFHuHznnvuiRtvvDGYWs/HmBADxxlnnPwRpmWXXTaK6e0rr7zyoH2mtCOGMt0eQZHjI488MhZccMHstcl09ba0i2nsTF3Hu7NSKJ/2jodrr169YsUVV4xdd901xh9//FxspXhEXNYwnXLKKWP77bePo48+OudDCMUjlPbkzH/8QmiddtppY7fddovFF1/8j1g3EmhQAlZbAhKQgAQkIAEJtDMBhdF2Bqo5CUhAAhKQQHsQ0EZ1BGafffZYbbXVsjfk888/n9cb3WeffWLnnXeOAw88ME+JLxcLSy0jiOJpmVKKPn36xMgjjxx///vfY6mllsofTipNW+1+MY199dVXj0qhX79+g5lCvKRsBN6U0qBzleLxiMW7dfrpp4/JJpssijQppXjqqaeifPo/NrFNu1L60/agQtyRgAQkIAEJSEACEpBANyagMNqNO7+Omm5VJCABCUhAAm0igCco4ug//vGPLGjiSUkca23iOXr77bfnafItGccr9L333gvSjzfeeHnKOdupppoqT6tvKV9r8Xh6MlV/9NFHz+Jq+bZnz56DZWeaO2Uy/T+lP8XLSvFMm//44/kbp58AABAASURBVI9jrLHGyssFDDvssIGHKV6qrE1Ke0qNYxPb2CqNd18CEpCABCQgAQl0EQGLlUBdEVAYravusDISkIAEJCABCdRCgI8tjT322LHKKqvkjxHtt99+cfLJJ8dOO+0U00wzTVx77bXxyCOPtGgSQRSvUQTFlAaKkoiNrEWK7RYztnICYfaQQw6J8847r2Jgyn559pRSpJTKo3NcSn/GU0/qixCaUsrnEWI55hzbUiMpDUxTGue+BCTQmQQsSwISkIAEJCCBeiagMFrPvWPdJCABCUhAAo1EoAvqetVVV8Uee+yRP0aEKJhSyh9XQhSdZ555gjU+WX8zWvhB/GSaOR6ViKQk46NG5CuOiauXQD179uyZBVHaS72oZ0ope7umlIgySEACEpCABCQgAQlIQAJVEFAYrQKSSSRQiYBxEpCABCTQ9QQ++eSTePHFF4OPEjGVHFEzpRRs+QASIuLwww8/WEVTSsEHkBAUOcdanSml6N+/fxZSsYPNH374YbB89XAwxhhjBFPnP//880DwpY2sO5pSioknnjivtVoP9bQOEpCABCQgAQlIoJkI2JbmJaAw2rx9a8skIAEJSEACTU9g8sknj+mmmy4eeuih/PGhr776Kn+A6LnnnosHHnggWF9z3HHHHcSBaed4iX777bdZBOXjRbPMMksWSrHBGp7kve2227LwOCjjgB3EVITIwlNzQFTFf5wnHV6nlQJ2KmasIhLxE2/YN954I/jIE/V97LHHck7aQXvygb8kIAEJtJ2AOSUgAQlIQALdhoDCaLfpahsqAQlIQAISaD4CM844Yyy55JJ5+vwVV1wRm222WWywwQZx2mmnBaIha4/ycaai5RNOOGH06tUrDj744Ljmmmti9NFHj8UXXzx/JOnmm2+O3XbbLe6+++7slcm09SIf28suuyx22WWXLEhy3FJAsCTdGmusEZUCdlrKO6T4mWaaKRZccMEsAh966KGx7bbb5nbwkaVlllkmt2NINjwvAQlIQAISkIAEJCABCQwk0GPgxt8SkEC3IGAjJSABCTQZATxCEQsJTIlH9EQknHTSSaNPnz4x11xzBftFs2eYYYZAQMTzcsQRRww+sjT11FMH8VNOOWUWTUk/55xzxqqrrhoIr0Vept2zHilep0Vc+Zb0K6ywQvABplFHHTUqBewU+Ui/7LLL5nKLOLYtxTONnrZSVzxhmVo/+eST5/rjOduzZ0+yR68B4i92sZMj/CUBCUhAAhKQgAQk0L0I2NqqCCiMVoXJRBKQgAQkIAEJ1CMBRMpxxhknECP32muvOPPMM+Oss86Kww47LDbZZJNANCzEQuqP4Pmvf/0rTj755JyHafUIpH379s0fcTr66KNjyy23jOWXXz6OO+64WHnllcmWA/t4aSJ65ogKv0hz/vnnR2uBNEVW9ivZbCkeIbd3796xxRZbxJFHHhmnnnpq7LPPPrHwwgsH0+hpD7apI3axw7FBAhKQQLMTsH0SkIAEJCCBthBQGG0LNfNIQAISkIAEJCCBriNgyRKQgAQkIAEJSEACEpBAOxBQGG0HiJqQgAQ6koC2JSABCUhAAhKQgAQkIAEJSEACEmh+Ap3fQoXRzmduiRKQgAQkIAEJSEACEpCABCTQ3QnYfglIQAIS6HICCqNd3gVWQAISkIAEJCABCTQ/AVsoAQlIQAISkIAEJCCBeiOgMFpvPWJ9JCCBZiBgGyQgAQlIQAISkIAEJCABCUhAAhKocwLtIIzWeQutngQkIAEJSEACEpCABCQgAQlIQALtQEATEpCABJqLgMJoc/WnrZGABCTQUAR+//33IDRUpTuhsjAhdEJRFiEBCbRGwHMSkIAEJCABCUhAAk1NQGG0qbvXxtUbgVdeeSVuu+22eO655+Kzzz4brHo//fRTvPXWW/Hwww/HvffeG998881g5z2oHwLPPPNMXHXVVbkfP//884oVI83//d//xZdfflnxfD1GDm2dfvvtt/j+++/j5ZdfjltuuSUuv/zyuPTSSzOr+++/P95555345ZdfBgmhX3/9ddx9993BdTGkstvCE/b0wYUXXhil4aKLLoqLL744Hnjggfj4449znYZUflvOt6XORTkwgQ2MiCvagk2ODe1PAOben9ufqxYlIAEJSEACEpCABCRQzwS6qzBaz31i3ZqYAA/dBx10UBaKXnvttcFaihCKUHP66afHscceGx999NFg5z2oHwJXXnllbLvttrkf33zzzYoVI82///3vLAZWTNCEkYieCP4333xzMM5htMUWW8TOO+8cJ598cjzyyCNZOEVApfmMccY61wXHrYW28ESIpQ822GCD2HjjjQcLm2yySZxyyilZ3P7uu+8GibWt1aHWc1dffXX85z//iXfffbfWrPkFCmxgRGZsYAubHBvanwDjkHHLSw/vz+3PV4sSkIAEJCCBLiRg0RKQgARaJKAw2iIaT0ig/Ql88cUX8eKLL8att96at4VAxJRZziEo3XfffVlMw4O0/WugxfYi8O2338aDDz4YL7zwQvbuLfqyvew3op1PP/00zjvvvHj77bdjiSWWyAL/Oeeck0XSKaecMl566aW4/vrr46uvvsrN+/nnn+O9997rcK/a1VZbLXuu4r1KoE577713pJSyOMo198EHH+Q6tecvyj3yyCNjkkkmqdksHqKwgRGZsYEtbHJsaH8CX3zh/bn9qWqxawhYqgQkIAEJSEACEpBAtQQURqslZToJtAOBH3/8MXj4JjCF98MPPwyED6bLIszgbcc5jn/99ddcIqIpafBgYnryZZddFv/73//ioYceyraKdCTG8w1R6s4778zejJdcckmezlxMYy7EVkQXphjffvvt8eSTT8YNN9yQ01177bXx6quvBuVjz9AygWGGGSZGH330+OSTT+KJJ54I2LecunucQSxmGQjGa9++fWOZZZaJ5ZZbLpZaaqmYa665soB811135fHFlHDGG56QeJIyHhmXhdcp3tOMc9I8//zz0dKSBVEF2mmnnTZWXHHFwcJKK60UM844Y/zwww/BCwmWt4g/frimuA65xqgD1xzXHtcGbeOaZLkArh+uY+IQxrFFXYsp8MSztADnMF3Yffrpp+O6666Lfv365YBYjMBOG2EAC5jAhvbDChvYwia2CLAiD6xIRz1vuummvDQB1zr1JF1hk/o+6fUOkorB+3NFLEZKQAISkIAEJCABCUigqQkojDZQ91rV5iAwwggjxGSTTZYFUTzoEFMQRZmSPeGEE8Y444wzWEMRRJhmj9h56KGH5incu+22W5x55pnRv3//4GG+yIDHHmuU4lnG9OXNN988p2ca86OPPjpIvCumGGMPMWXffffN6f75z3/mtSHff//9wqTbFgj06tUri36cRpRCoCqEKOK6Y0CMw8sRwXi22WaLEUccMXtlwgoP0tFGGy2eeuqpPA6vLplmfs011wyacs718MYbb8Rpp50WjHOmwiMUsv5uezHt2bNnTDPNNLHiiitm8RbxE3GxsM81xbV19tlnxx577BHbbLNN9nq94447srjLNYlQevjhh2ePYUTxQvRE8CymwJdP/8cubeOaw+5WW20VhD333DMYQ5SJGMqUeZgU+7AqrllsFvWE1euvvx4svwGrrbfeOg444IA8DZ97BnUibZHX6x0arQfvz63z8awEJCABCUhAAp1HwJIkIIHOIaAw2jmcLUUCgwgUokyPHj0CL1DEErwOEUEmnnjivwijeHvh0ckD+0477ZRFkH/961/x97//PfAExUOtMI6X2Y033hjzzz9/7LfffjntDjvskMUp1s1DvCvSskXIGnXUUbMAxdp6yy+/fBZomFrMeUPLBIYffvgscE8wwQSB9yhLJHR3QRkhdPrpp88fFkPAwzuU8ck6mXg6IkQefPDBMdFEEwVTwhHwGfPFPtPF8dzE63S66abLa5Mi2iNElo/dlnum+jPjjz9+TDvttDHccMMFZRQ5n3322bxMAmIu9T3ppJNi9dVXzy8h8C7lmhx/QN7evXsHLzTod0RKXnRwXcMAFoW9YotHOF7cXHeImIi/XHeLLLJI8OIDz2MYwAUmsCn2CxulW+oJY5Yp4N5w4oknBp6wLFWAQEs9S9NTrtd7KZG/7nt//isTYyTQSQQsRgISkIAEJCABCXQJAYXRLsFuod2ZAILaFFNMkRHg7YUwynRcpsDjMTrWWGPlc8UvPL8Qiki3wAILZA+3xRdfPHu8IaQgrhZpET0mn3zymG+++fL0ZYROpjITj+CEeFOkZTv22GPHTDPNFAsttFC2O8888wR1oi6cN7RMADEUD0hEKfqTKcpMtWZ6c3f1HGWcIfLhMfrYY4/lL87jjcmUcTwiGX+zzDJLjDTSSIEgufDCCwcMi33yM55hSdxiiy0WhKmmmiovW9Byb7TtzMgjjxxjjjlmFrZLLdCPjz/+eNC3iy66aCy77LLRt2/f7OXNSwOWDEAQp9/xZGVJDK5PptcjjM4wwwyBwFZqk30E2HHHHTdmnnnm3C7sco3OOeecgR28bWEAF9oPm2Kf/OWBenIPIC33BOwtuOCCgQDKPYN7R2ker/dSGpX3vT9X5mKsBCQgAQlIQAISkIAEmpVAj2ZtmO2qEwJW4y8E8PycdNJJs4caIhCCCsIo013HH3/8KBdGmabLmoSkwQsNzzYEDrzJ8FArFTERkXbfffe8niOCDw/5iCbYRJQib2mFEHDwikPIouypp546e891V2GvlE21+zCcd955AyGNtSDh3F35jTHGGLHqqqtmsR0vaNboZDo6U8MZl0whxzMa79GW+HKe6wIxFO/JXr165Q854YXZUp72judaxBszpRTDDjtsFk6pD/UulgJAGJ18wEsI6su1Sb9zPSKYMya4VsvrNd5448Uuu+wSa621VuBtim2EUqb1kxZRnW21gbIRR7nGuadQ5swzz5w9xLlnsCZpqS3q5fVeSuSv+96f/8rEGAlIQAISkIAEJFA1ARNKoAEJKIw2YKdZ5cYmgBjCOqJ4liEeMUUYjzP2ETwRKUtbiJiJh9oFF1yQp/MypZew44475vUNEVaL9OyzXikfYEGQYg1Ept1zXKQp3aaUgnqklMKfthEo+hPBiTUdWQ+zfApz2yw3Xi7GEt6gc889d16zdq+99orjjjsuTjjhhCyYIiAyjlkLt6XWIT7yMgBxOaWURT7EKji3lKe94/G4ROTkGuNaKwJ151rkmkTQRLhlXVCuX/IgqKaU8hILvJQorxf5yI9H7KWXXhpMfWfJi8MOOyy4bsvTD+mYMgvxM6WBrBBmYQdHtqU2Ukpe79H6D+PM+3PrjDwrAQn8ScA9CUhAAhKQgAQan4DCaOP3oS1oMAKFeDTKKKNk0Ycp7ghGHDN1ttIUXAQOHtgRnYqAMMP0WdZiLBAwDZ4PxGATT1JE10oCSZE+pYFiSnHstnYC9Cf9xnRoPPbwNGTNScS92q01do6vv/46f/g9FO5AAAAQAElEQVTniy++CKbMszQDY5Tp4ksttVT2vOTjYIiDrbU0pZRPM+7zTgf9or5cewjapUUU5XItFtcbW5adYGo9/c1x4ZWN0MtaowifxXWMQFlqk32mtrMuMAy4VhFUYUE+zrc1FPUlf0p/siuNL86lNPA8xzWGbpGc65m+pR9TSsG9lDHCMf3OmCgHAWfvz+VUPJaABCQgAQlIQAISkEBjEFAYbYx+spadSqBzCsMrCQ/R22+/PXjwZjpspYfu4kGd6bcXXnhhEPBcO//88+Occ84JPmhT1Jh1Bc8666xAEGWqLlPrt9lmm0CgKtK4bX8C9BsCNUsW4C2K6IVY1v4l1bdF1sjcZ5994pprrgnERgQjxi9e0Cw3wHINfICIc6UtIV1xjHcoa38Sh2DIlmnqCPxFmvbYYhcBm49mUR+ErcIu3p4sK3HEEUfk66245s4999zgY0msBZxSCoRw0tHnDzzwQP5wGtd0Yad8i1f4mWeemT+ahtA266yzxpprrhkbbbTRX5bQKM9b6Zh6UgfOFayYjp9SCs7BnnOG2gl4f66dmTkkIAEJSEACEpBAYxKw1t2dQI/uDsD2S6CrCCCgILC88sorwRT4ySabLBCFyuuD99I//vGPID2CJyIO3qBMjz/00EMDYbXIg0DzxRdfBCIdostEE00UrPPIR2GKNG47jgBekgsttFD+6BDTpTuupPq0zFidY445gundN998c3z00Uf5Q0CMS8YpYjEfLEK0owUppexFiqjHNYBYyfR0xEbWa33jjTeCvNh6/vnno71+qN8LL7wQV1xxRfBxKDxaS18esF4n3qHUCc9fAh85Qhg99thjc7uoC4I4dUVgpY5cb1zTnKsUEHdJyweW4NSnT5/46quv4q677gq8SUvzpJSyRznT5RE7S88V+6wzTPl4qzIVv6gnHLFdiKZFerfVE+B+S196f66emSklIIEGIWA1JSABCUhAAhIYjIDC6GA4PJBA5xHgwRshBbGIabcIo4VgVFoLRJQFFlggfxTptttui8svvzx75N13333ZM7RUNOHjLr179w6m6CLMIYoiojJdt9Sm+x1DACGFjwSllKK0XzqmtPqzylTjvn37Bh9MevTRR+Paa6+Nfv36xZVXXhl33nln9rDkq+mMaWo/3HDDBV6kjNEbb7wxi6BTTjllnoaPIIXYyAsAPHDLhUMEU9ZzRUDFVmuBNBdddFEU4ZJLLsn1Yh1RvHzxrOZlQmGDDy3xYgFv0uuuuy74aNQNN9wQpEfcRHgkbc+ePQNPb65fPoT0t7/9LfgoE+cqBdJjm3Zj+8EHHwwEX+4B5eMFL1uEZq55pnNXsger0noi9CJA84KllHOlvN0lrq3t9P7cVnLmk4AEJCABCUhAAhKQQGMRUBhtrP6ytg1OgKmtTNlNKeWps3im0SQEJfYRRkvTFOdYpxHPMT7Wst122wUfVeKr00svvXTMNttsJMuBdS5ZyxGRiSnN//3vf7NAh8hSlEvClFJwTFkcFyGlyvHFebcDCcANfimlgRF//EaQQpzG+xCRrFKaP5I25YZxzJicZpppAm/Pgw8+OFjKYffddw9EQLxFmTrO2pwAwKNxxhlnjKeeeipPUcebEmF5/vnnD6bln3POOcF0dtKOMcYYecymNJA5QuSee+4ZV199NacrhpQGjmcE2g033DA2/CNsueWWwbVBP26xxRZRTPMvjMwwwwzBtYTIuN9++8WOO+4YF198cdA+PsREXUiL0Imgipcr1xj5SoVR7JeOAdq97rrrkjW3a5dddol77rknWC8YW6TPJwf84qUJ4tyRRx4ZCMApDWxLaRrY8dIE4fToo48O7F1//fWBMM19gDoNMJU9T6lHad7W4jnXHQN84JRS8v7cHQeAbZaABCQgAQlIQAKNQ8CatiMBhdF2hKkpCQyJwGqrrRYIHUyBRVyZe+6547jjjoutttoqEI0Q1krTYI+HddZc5KMviDSsIXrqqacGYhPCCGIN6Qh4LC6yyCKBKHryyScH037XWGONnLYol3SUzzFlcVyEluKL824HEoAb/OA1MObP3/TV7LPPHv/85z8H9fWfZ5t7L6WUPZvxYtx2222DMchauKyryZjEMxNvUTwsIYG35gYbbJBFwsMOOyzgiTclLwk233zzIA4Bc4UVVvgLT9LSB/QFtiqFIs2ll14a5QGhE9EWj09EydL8vKDAgxsB9ZhjjonzzjsvEB5XWWWVLGJSR9LTDtqzzjrr5JcV1DulgcIt56kbdaQeHCMEI56ypijX5hlnnBG77rprXmeUa5r0pCNwb0D4hR3lYgNbpWm4X/Tu3TuLz9xHzj777DjggAOCewXjkHsHtirlbS2ec90xwBbG8PL+3B1HgG2WgATql4A1k4AEJCABCXQcAYXRjmOrZQn8hQAiDMIlYiZiDF5heIOyhiheXggtpWkwkNJAsQkBBO+wZZddNvAGQzjB0wwRh3QEPuhCuvnmmy+WXHLJQIjCo420Rbmko3yOKYvjIrQUX5x3O5AA3OAHr4Exf/5GNEOgnmuuuaKlNH+mbq69lFJeMxSvScRRxiDrdy6zzDKBFyhjEzEvpYHiIUIh4v7CCy8crM2KyMg1ANdivVbOMf0cD85SnqThmL6IFn6KNCuttFKUhhVXXDEQW6kj4ixegqUmqAPeltSBa2i55ZbL1xJllQqOKaX8kSPETupJeSkNbBv2SE8dieeYcvioD+uXYhcutAsvWa5p0pOOwL0Bz+PCAxcb2CpNQz179eoVtAN73BuYQj/55JNngTqlgXWplJcyWornXHcMsIUxXLr0/jzaaPneQX1K+4F6Ub/y+NI07ktAAhKQgAQkIAEJSEACtRHoUVtyU0tAAhJoPwJakoAEJCABCUhAAhKQgAQkIAEJSKD5CdRrCxVG67VnrJcEJCABCUhAAhKQgAQkIAEJNCIB6ywBCUhAAg1CQGG0QTrKakpAAhKQgAQkIIH6JGCtJCABCUhAAhKQgAQk0JgEOkUY/e233/KXsX/55Re3MqibMfDrr7/G77//nq9cthw7Rn/p0v7hXlH3fdFNrmH7omuvhUa6F3Hv5LplzDRSva1r149xxkz+I+wvCUhAAhKQgAQkIAEJdBGBVoXR9qpTv379YvXVVzfIoK7GwM477xzvvPNO8MOWY8dp116n3Cvsi67tg+IasC/qox+K/qjnLfdOrlvGTD3X07rV35hmzPA32CABCUhAAvVBwFpIQAIS6I4EOkUYffHFF+Oqq64yyKCuxsBtt90WX331Vb7u2XLsOO3a65R7hX3RtX1QXAP2RX30Q9Ef9bzl3sl1y5ip53pat/ob04yZ/Ee4a35ZqgQkIAEJSEACEpCABKJThNEePXrEsMMOa5BBXY2BYYYZJlJKwU9KKTh2nHbtdcq9IiX7ov3HYe39al/Uzqwe+q0r6sC9M6UUjJmuKN8yG3esMmbCHwlIQAISkIAEJCABCXQhgU4RRldbbbVgulSnhH79LEsGVY2Bo446KiaeeOLghy3HjtGuvX64V9gXXdsHxTVgX9RHPxT9Uc9b7p1ct4yZeq6ndau/Mc2Y4W+wQQISkIAEJNBmAmaUgAQkMJQEOkUYnW666WKllVYyyKCuxsAiiywSo402Wr6E2HLsOO3a65R7hX3RtX1QXAP2RX30Q9Ef9bzl3sl1y5ip53pat/ob04yZ/EfYX1UTMKEEJCABCUhAAhKQQPsS6BRhtH2rrDUJSEACEugGBGyiBCQgAQlIQAISkIAEJCABCUigQwkojHYo3mqNm04CEpCABCQgAQlIQAISkIAEJCCB5idgCyUggXoioDBaT73RIHX5/fffO6WmnVVOpzTGQiQgAQlIQAISkEB3JGCbJSABCUhAAhKQQB0TqEthFEHs119/jUrht99+C863hSn5hiZ/UWZ72SnsDc2WulTiRFx7tLW8bkV52C4/157H2KcNlNeeduvJFm0r2klb2SeumjqSjvTkI7BPXGlejjlXKZC+NC37xFVKix3OVwqcIw/bSueNaxsBeJb2B/vElVsjDv7loaX05fk9HpwAPNvCrshHPxBaskE6zpeHSulJSzxp2RIGr23kv4WcrxRaSk98kZ59yim363HnEYA//VD0CVuOiS+vBXGcI00ROCa+PC3xRZrSbXlajkvTsk9cuT2Oied8YY994jhnkIAEJCABCUhAAhKQQKMSqEthlC/Hrr766lEa1l577dhyyy3jkEMOiUcffTQ+//zzmpm/8847sfPOO+cvltec+Y8MP//8c7z55ptxwAEHxPXXX/9HbNdtOopVSy368MMPgy8Q33LLLS0laZf4W265JZdDee1isA6NPPHEE3H88cfH5ptvHptsskn85z//ibvuuitaazPj77333ovLL788j+X1118/tt566zjiiCPiueeei6+//npQSyuNDa6pNdZYI3bZZZd4++23c1oebn/44Ye4+OKLB7vmSEvATk5Y9uvTTz+Ne++9N7bddtuhuqbKzHo4gEA1Y4Ox8Oqrr8ZOO+30l37jPsf9boAp/1VJAJ5tvbe3Z38hOn311Vdx3XXXxa677hobbrhh/Otf/4oLLrgg3xs4XzSJa5NrtDyUX+O0rdr7RmHbbccT+PHHH/P/J7j3ch1zP+f/OYcddlg8/fTTwTgoavHll18G42z//fePTTfdNEjLdX7JJZdkG9gibS3382+++Sb/3aA8yi1sXn311cH9/ZdffsHkoED5tf7NGpTZHQlIQAISkIAEGp2A9ZdA0xLoUY8te/HFF+O2224LxJoRRhghCMMPP3x899138frrr8fdd98dr732Ws1VTykFdoYddtia8+IVwYPHyy+/HDfddFPw4PDCCy/UbKe9M3QUq5bqyYMaomVHtx37lEN5LdWlUeN/+umn6N+/fzCW2DK2iHv33XfjjjvuyPEttY0HWcTIJ598Mj777LPo0aNHfPvtt/l6QFQtvS4Y51w7RUgp5YddynzrrbeCMimHh9+PPvooGEuIqwgvRR622CFdeUBE4jq99tprc97y8x7XToA+oX+qGRuI4PQjYwExnb4qAve5lFLtFeiGObj+2npv74j+4u8cAhTXIy8AucYphz5+/vnnszhadBPXZtHnbFOqfI3Xct8obLvteAL0C/+feeaZZ4L9YYYZJm+5/u+88858Xy9qwd+Hxx57LHgZwrVPPC+3EFCfeuqp+P7774mKWu7n/L3g7wn3f+77jCfsMPYefPDB/LcFo4y/au9LpDdIoDkI2AoJSEACEpCABLoLgR712tCJJ544/vvf/8ZFF12Uw/nnnx///ve/Y6aZZoobb7wxeEAorTsPt3hK8J/7InBMfJFuookmikMPPTRWXnnlImrQVETSFmHQyZIdbCLS3XrrrXHaaadl8QpBqiRJl+3WwgoetKVoK9ui4pzjmPME9okrPY+AgOcRD+yl50nHMfkI7BNX5C22xHGONEXgmHjSsOUYcXZVygAAEABJREFU+5RDecRxrlkCD8A8jOLRN+200+YxiQfyoosuGjwMI3S11FbEUDyEsLHBBhvEiSeeGP/85z9juummi2uuuSYefvjhQVlXWWWVfO0U19CZZ56Z0+KBtvjii8doo40W/MCYFw49e/aMZZZZJk444YTB8mGHdKWBPnn22WfztYgnU+k599tOgH6tdmx88skn8f777wdjaIcddhisz7h3cl9oe026T07uQ229t3dEf33xxRdx1VVX5ReDXONcj3gGco0/8MADwUujone4Novrm21L1/gQ7xsl943CttuOJ8DfObz/+ZuH5/0pp5ySvfmnmmqq+N///hePPPLIoEq89NJLebYM/wfCg/jYY4+NpZdeOo+T++67LwuqJK7lfv7QQw/F//3f/8VCCy0UBx54YFD+dtttl8VVvFgZN9isZZyT3iABCUhAAhKQgAQkIIFGIlC3wmgliJNNNlnMPPPMebowD7JFGqZ8IQgxzX7LLbeMddZZJ09NZsoX0+4LARMhigdMph8WedlnKjPC69FHHx0HHXRQFhuK88UWbx2mkONhMeecc8bII49cnKrLbUusWmovHiF4n5x66qmx4447xkYbbRR77bVX9tzFg4kHN/LCD46XXXZZnsrNfjV5gYQHMA/1POivtdZaseaaa+Zp5DyQ8WD38ccfB/YoA/vFPuWSvz1CPdiAJ14+iIt///vfY6SRRorxxx8/FlxwwWCaJA+7LdWTdAihG2+8ccw444w5b+/evfN1gUCJqFIpL32EVxDCK15Biy222CBhtJhmS74JJ5wwhhtuOHZbDDx49+/fPxDmaEOLCT1RM4FaxgZ9zTUzzjjjRK9evWouywwDCQzNvb0j+guPPTxDqd30008fI444Yow77rjBtUk892nOlYfWrvG23jfKy/C4fQnQL7vvvnust956McUUU+TZMWxnn332PI2ea7wokfst1/uss86a044yyigxzzzzxNhjj53/z8J9nLRseanIPmOmtfs59rFLPcYcc8w8o2bSSScla+CNzpjioJZxTnqDBCQgAQlIQAISqBcC1kMC1RDoUU2iekiDAMMUMf7Tz9TClNKgajG1jGnEPAzwH/mUUp5mjFfp7bffnoVUEiOm4vHJNDGOCezfcMMN8corr+RpY4hGKf1pmzSElFJw7m9/+1vMMcccdS2MtsaqpfbieYYHIFP0UkqRUsrruMKWPIiaTPPjISulFKX71eSNAT8IdzfffHPgpcID3oCoQGRDAC2mkKeUsjCH/ZT+3CdtswTazFRJGPDAyZIBTEl/4403sufnJJNM0mJTEeTnnnvuLIQilsCJMU//MJWWKdSVMiOKUiYvCXgAnnzyyfNDOGm5prh2eEAmHR7ZTI/Hc5E4zpOuCNQZTyYEnKmnnnqQneK827YTqGVsIGpw7XDNMpX2yiuvDO5lxfXKy4y216T75Ewptfne3hH9xd85rjt6ANGbvzuIo7xAob95Eci58sC129I13tb7RnkZHrcvgULc5CUXLze4n48++uj5RRl/a0tL4/8veHBOMMEEwT2ce31xH6fvi/s022rv5/xfivHFtigrpZSXaCmNq2Wchz8SkEBXErBsCUhAAhKQgATaQKBuhVHEPR7smeZI4GER8RJBhgeIMcYYY1BzEUARl+abb77Yb7/9Aq9HppamlPKURASEQYkr7PAwgs2VVlopT9fHe6I8GSLU9ttvnz1R600YrYUV7arUXtY4Y00xpljjNYtXJx/04IGINVV5KFt11VXj8MMPD6bolu5Xk5dyeaA/99xzsxjKhyZOP/303F/0G4L1448/nm1TBvYpp9gnf7MEhEy8cRAx7rnnnjzmmEbJ9GfW+GTaYjVtpd+5NhC0ETHhxUNzpbyUxbXDdFweplNKg5JRHwQXpmreddddebo9Y/3II4/MS0YggA5KPGAHgRvxNKUUSy21VPAgPyDaf+1AgL6odmxwX8ODHS9CrqXNNtssf6SHj/ZwjrHRDlVqehNDc2/vyP5K6c9rlL+F3Iu59sqvx6KDWrvGizRsa7lvkL5+Q3PWDGGT/h5vvPEGu7fy8ouXICmlQcIlgjljkL+txfXOcbX387HGGit7IvOSDtGVMYaoyv8RmHXCy7YY8IPNau9LA5L7TwISkIAEJCABCUhAAg1FoG6FUf5jz5RqxDnC2muvHUx154Mvyy+/fPbaLEgvueSSsffeewcCGw+5eNbggcGDBQ8TPGQUaSttSd+nT59gCllKfz6MlqblQYE1GXv27FkaXRf7tbCiwpXaiw0ENrxQeNgizDDDDMHDFmte4iVI3kqh2rywm2aaabIJbOLlxkP6/PPPP8Qp5DlTk/yizTz8IoDiMcRSAojRTG9nqjsfXhmsqRUOsMGU2j333DMOPvjgQGDFe7N3795/Sc34Zw1RRFeuC6ZqlibiYZjrimmXW2yxRV5nDkF6ueWWCwRrBNUiPQ/gpOW64qGa8oqH5yKN27YToF+rHRt4FbJGIeNmn332iTPOOCMYD3iAXXrppdnju+016T45h+be3hH9xX2SNSbpAV4GIoay1MiFF16YP7zE9cy50kBca9d4kZb6VnvfKPK47VwCvOzgbzH/n+FvcFE6f4u5N9CHRRxbjul/thzXcj+fZZZZ8v+bWEpoq622yssQ7bLLLnnGDWux88IYm9im7KH5m4UdgwQkIAEJSEACEpBAFQRM0ukE6lYYTSnlKdUIdUVA6ORBASENQaaghWcDwiYPBEwjxfMRcQnPBzxN+U99kbbSlilreIkifKZUWRhNKeUpw4gOlWx0ZVxK1bOinpXai8CC5xmegHwMgsD0bjjyII3HCHkrhWrzjjrqqNG3b9+gH+knPNuY+su6oyxRwMexKtlvtjjGIwGvZ9YYXWKJJfJHNPioBmuPInBU0+aUUl4TDq6MXbx6mSpfmpeH2Q8++CAQNCkTxpRbmoZptv/4xz+C62rhhReOZZddNnuCUjf6n+UUivSIotQRO1yDeIsiLBXn3Q4dAfqIQB/Bv7WxwYsc+myBBRYI0iFk8wEvBBQ8iPEuG7radI/cKaU239vpK0J79hcvSxDFUkpx/fXXB0sk8NEllizhei7vFeKGdI2X5kkpDfG+UZre/c4hgLjJC0j+34IHJ/fk8pdY1dSklvs59wrGD/dw/p/F/w2YQk9diGdsUyZbQjXjnPQGCUhAArUQMK0EJCABCUigqwn06OoKtFQ+04LxWuPLqAS8ZY477rhgijziKGJQkRfvNR4aWb/yvPPOCz6ShOcU0+uLNEPappTyuppDSleP52thVdQ/pcHbi/DJVEy+drvuuutGES655JJg6iYPSkXe8m21eVkXjQ8u8QEtxNazzjor+PDEHnvsEXw8C4G13HYzHqeU8hqteG8iaCEu4n3JNHimK7JeXAzhJ6UUrEV6wAEHBFPw8e65++67g+UISrPSd3iK8oIALzS8hVNKpUmCcvG43mCDDYKXDDwgI84Q+MgSD+lFBjyZ7r///mCdU6blMy54YGZLYL9I67Z2AimlqscGAjbexvQF44eXNnyIhT7H64wXReFPhxJIKbV7f+Glx7IuKaW8LAwfW8Nrm5dHiF4IV1HyQ38P6RovkqdU3X2jSO+23Qm0aJB7NPfa4u8g91e8+IsMhXiZ0uD375RSHoMpDYyv5X7OMkQsn8Lf+xNPPDFY6obZC9z7eTla1CWlgWUMzd+s8EcCEpCABCQgAQlIQAJ1SqBuhdFaeOEdxRp7eMXhRYXYhICK100tdrpzWjxFppxyyiwqMw23NCBQI762xKfavDzQ82DP1F8EPYRRtvQTD2H0Y0tlNFN8IWAxZRZRGUFxaNqHtzPT6PH+wV6prUI0IY4vXFMm+9WElFJ+4Kbf4o8fRFuEUcYEUy+ZdslSCpdddlkU+wOT+rstBNpjbNBfiCgpDRRK2lIP81RHoCP6C5sI3bzsOPbYY+Pss88OlrjgGkewom9La9fWa7y1+0apffc7ngAvd/EU5WORvJiqtHYzL7V4iYYnJ4GXULz84O8v8eXjorzWKaW/3M9Zixgxlhcq2KBs/g/FPeTdd98NyokBP4xJ0vD3g78xQ/s3a4BJ/0lAAhKQgAQkIAEJNBWBxm5MUwijrMPGVEMeGhF/mFaPpwUiXGN3T+fVnilysFtkkUWCNVwJ88wzT0w++eQBx9KHrpRS8GCEEMfDWbV5mebNMgd4oeD1u/TSSwdTf/GE4gNOb7zxxmANTinlNU4pa7ATDX7AmpxMkeThs3///sGDJmyYCs/DJ9PiW2oi06PxDIUX+/QBdng4xosa26V5eXDGe5B+oszy86TFDjbxBmUqJ7zJR724juhf0hEYD/POO2/2LOVBmgfmlFJ+4C72w582E6B/6Cf6dEhjg/sea9J++OGHeQzRb6wBiIDCiwxEjjZXxIxVEeiI/uJegIco1yAf+kMk46UV1/A444wTXOellSNdtdd4tfeNUvvudxwBvET5e8jSMqy5TUlcu3j3I0JyXATut8y6YLYF6wvT7yy7wn0akZu/AaSt5X6eUsozZRhbBPKnNDCO/SLUMs6LPG4lIAEJNDUBGycBCUhAAk1FoCmEUQQlAh/2QRTlIYGp2QgHTdVbHdgYplAzxZ2HLR7MCawvydIEJ5xwQuApSPEppSyCIcjhqcTDVLV5WQfviCOOCGyynin5eeBCyMFjhge8+OMHYSilFNSn8Fr541TDb/iwFaxhiACCmIW4hYcOXmGs31k0Er4IXsUx6Zg6j0cv6eGDxw/eRjxQI5wUadnCDo9O7CByFg/PnCtCYfOKK64IbNEPeBJxTbHuKf1bpF111VWDpS2KgOco5RJf7Bdp3dZOoJaxcdNNNwXTXhG76CvGAtcYU7FnnXXW4LqqvQbmaI0A11Hp9dgR/VVcjxdddFGwpi/3ScQw/p7hzcfft9I61nKNV3vfKLXvfvsRKB8/3GsRtVn2B29RZk9wz6VExhnp2Sfw0oz7O38zGAtc83x0D2GV9Z6LFyHF+Knmfs5LL9b85r6PHe4h/F2h3NK/F7WMc+pqkIAEJCABCUhAAhKQQCMRaAphdK655sofi7nmmmvi3//+d+y///7ZgwoP0kbqjK6sKx6cc845Z/DxJdb9ZOrmOeecEzBca621Ak8V6scDEh+FefTRR2OvvfYKHqKqzYsN1hhFDD355JNj0003jZ122inot8JDlTIIPJTx0Ibww3nimiXgEYqnLA+6eGpuv/32se+++wZT1Pk4FaJp0dZiijrCCHEwXHvttYMH10MPPTQ22WSTnBePadacpA9JVwREEx56OeahupIwik36mIf0/fbbLzbaaKPgK+fUDa9h+pv83SB0eRNrGRuzzz57LL744nH11Vfn62jzzTcPrisEFbyx8TDr8gY1WQXKr8eO6C+E7VVWWSX/DTv44IPzfZLp9Aik3CdnmWWWwahWe43Xct8YrAAP2o1A+fhh+R/WT0fE5MKjUOAAABAASURBVENb2223XfA3cvXVVw8C6YvCmVmBaMp6sryEYikTPszF39OFFlpokCdxLfdz/l7gkYwwu9tuu+WxduSRR+aXn+utt16wpAPl1zLOSW+QgAQkIAEJSEACEpBAAxAYVMW6FEYR2vjPerUP9tNOO22wriieawh5/CeeaeGIT6V2sMcx9gsC7BPHuSJuSFvSkoe8Q0rb0eepA3WhTtWU1VJ6PtjAOR6EED8J8OQhnOmcTKfHPmwRY3hAY6ofnp3V5qVvmIaNTbyeKAMRgGmDtIE+owwCdVlyySVj3HHHjUpiHmkaNfAgy0MuH9dg2jRs6T+8wWBT6jEK39Ip6jDEq4iPYCAcY4s+IS8PuaXenfBh2u38888f8KQc7BFfGgqbCKDYwiZp8SQijr4qTV+6T73pO+yXxrvfNgKwr3ZsML16gQUWyB/Por/IS39MPvnkwdji+mxbLbpvLvi1Np65fkqvR5i3d38V1yMvSHh5wn2Sa5FrHjGc+3JpD9VyjWOjmvtGqX33249A+fhhLNHH/O2bbbbZougb/uYRSF+UzstCPMGLezLXPH87+/TpE8QxTkhbjB/ihnQ/517Byy9sk4/xTB3Iy98TysAm8dWOc9IbJCABCUigHglYJwlIQAISaIlAXQqjtU7L5T/1Cy+8cPZg5MuqRx99dKy22mrZexTPiuJBki3H2C+AsE8c54q4IW1JSx7yDiltR5+nDtSFOlVTVkvpmYaHqIan6FFHHRV4i7LlAyCIkzzAYR/hdP311w+mcx9yyCGBiFdtXtIh4OERc8wxx+Qv4OItwwdGELFLBTi8gPFcPe2002KllVai6KYJKaWAJw+keOnw4bDjjz8+8BxFKC0VtMr7q5Qh45x+gt+2224bPLiW5gUY/UM/0Y8pJaL+ErBJ3+M1Sr9gE68hPHonmWSS4PxfMv0Rwbhj/FHPP6LcDAWBlKofG1yLiBd77rlnnHLKKXHGGWfE3nvvHXiPIZKUiipDUaVulXVI45lxzngnHWBSav/+4hpG8Npwww3jpJNOCq5HvMP5cjj3T0Qqyi5Ctdc4ebn3VnPfKGy7bV8C5eOHl4pcv3yIsFiepHRL+qIGCJYI43jz8zeDJWn4u4FnKX87EVJJy/262vs5YigvtXbdddfg/054JjO+V1hhhWCGAX+nsJlS9eOc9HURrIQEJCABCUhAAhKQgASqJFCXwmiVdTeZBCQggW5PQAASkIAEJCABCUhAAhKQgAQkIAEJtI1AIwmjbWuhuSQgAQlIQAISkIAEJCABCUhAAhJoJALWVQISkECnEFAY7RTMFiIBCUhAAhKQgAQkIIGWCBgvAQlIQAISkIAEJNAVBBRGu4K6ZUpAAhLozgRsuwQkIAEJSEACEpCABCQgAQlIoA4IKIx2cCdoXgISkIAEJCABCUhAAhKQgAQkIIHmJ2ALJSCBxiOgMNp4fWaNJSABCUhAAhKQgAQk0NUELF8CEpCABCQgAQk0PAGF0YbvQhsgAQlIQAIdT8ASJCABCUhAAhKQgAQkIAEJSKDZCCiMNluPtkd7tCEBCUhAAhKQgAQkIAEJSEACEpBA8xOwhRLo5gQURrv5ALD5EpCABCQgAQlIQAIS6C4EbKcEJCABCUhAAhIoJaAwWkrDfQlIQAISkEDzELAlEpCABCQgAQlIQAISkIAEJNAKAYXRVuB4qpEIWFcJSEACEpCABCQgAQlIQAISkIAEmp+ALZRA+xFQGG0/llqSgAQkIAEJSEACEpCABCTQvgS0JgEJSEACEpBAhxFQGO0wtBqWgAQkIAEJSKBWAqaXgAQkIAEJSEACEpCABCTQWQQURjuLdJOX8/vvvw/WwvLjwU6240FnldOOVS415b4EJCABCUhAAhKQgAQkIAEJSEACzU/AFtYpAYXROu2YWqqFONhSqMVOW9MWZZfmrxRXer499jujjPaoZyUbRd0rbSulby2usNFSmuJ8sW0pHfFFmmJLXKVQnC+2ldIYN3QECrbFtiVrxfnybUvpjW+dABxbT1H5LPlKQ+VUEaVp2K82XWtpscH50kBcpVCahv1KaYzrXAL0Q3loqQbl6ThuKS3xQzpfpCFdaSC+PJSeL/bL03gsAQlI4E8C7klAAhKQgAQag4DCaGP0U4u1vOyyy2KNNdYYLKyzzjqx1VZbxaGHHhqPPvpofP755y3mb48Tt9xySxx11FHx4YcfZnNsOSY+R3TQL+xTDuV1UBEdYvbtt9+OXXbZZbA+K/pwzTXXjMsvv7yqcn/66ad4880349RTT832sFua8ZNPPokHH3wwDjnkkNhyyy1jgw02iJ133jmuuOKK3Fc///xzafJ44okn4oQTTogtttgiNt1009hrr73irrvuymmLhLXaLPK5rY1ANX1B/7366qu5T4vxU2wZX+XjobYadL/U8HzjjTfioIMOiuuvv74mANX0V7XXDvX44IMP4tJLL41tt9021l9//UH3c65n7JRW7osvvoirrroqX69F2nPOOSdefvnl+OGHH3LSX3/9Nb766qv4v//7v/jnP/8ZG220Ufz73/+OCy64IF/fnM8J/dV2Am3I+eOPPwZj7pJLLomddtop36P52/3f//43nn766dxnhdkvv/wy36MPOOCA2GyzzXJa7ufkxQa2irRsGUfEtzaeq7WJbWxR1pDqSdkGCUhAAhKQgAQkIAEJNBIBhdFG6q0KdX3++efjpptuyg9QKaVIaWDggeeVV16Ju+++O1577bUKOdsvijrcfPPNQZlYZcsx8Rx3VMA+5VBeR5XREXZTGthHKf25RbTo379/vPTSS/Hxxx9XVey3336bhW9EHDhgozQjotmdd94ZCGTff/998KD8zjvvxGOPPRYPPPBAkJ/0CKxvvfVWFlJef/314CGYc8TdcccdwTgiHQGb1dgkraF2ArX0xTfffBOMGfqTfk3pz/GU0sD92mvQ/XLg+QZ3xjkvW6688srg3lINCfJxnSBCtte1w7X6zDPPBAHblIEY+txzz8UjjzwS9HVRt88++yxfny+++GKQBoGTuCeffDLuueeeYIyQFpvE0S7uL7/88kt899138f7778cLL7wQH330EckMnUyA/qGfnnrqqUDgpv94kUmf8FKKMVVU6d133833bv5G0MeMC8RK8iKi0sekrWU8V2uzlnpSB4MEJCABCUhAAhKQQPMQ6A4tURhtgl6eZJJJ4sgjj8weRngZXXjhhbH77rvHTDPNFDfccEN+mCpvJg9PpaH8fHFcmqbYL86xJY4Huvfeey94UOOYLcfEc0y6InBcGor48m1pmmK/NA1x2Kccyis9V+/7E0888WD9RZ8dfvjhsfXWW8daa60VM8wwQ1VNQBCmf5999tmK6RFREM379u0bBx54YJx44omxyiqrZOH1oosuCh6uychD77333psF1Ommmy6oC15Giy22WNx2223x+OOPkyyHam3mxP6qmUAtfYHAhbA17bTTZm8zxlERuB8wzmquQDfMgBjFS4Vbb701TjnllPxyghcD1aCopb+qvXa+/vrr4IXEb7/9FniQn3zyybHjjjvGlFNOma9FXk4UdWP//vvvzy/E1l577ew9jkdfSil7niOykZYtXqV4kG644YaBzV133TWmn376ID+CKekMnUuAfuGaZQxut912cfrppwf9MvXUU8c111wTDz/88KAKIYgyhmaeeebs7Yt3/7LLLpu9grl/MxZJjK1qx3O1NmupJ3UwSEACEmhgAlZdAhKQgAS6IYEe3bDN3aLJk002WfAAxUM2D0lFo/EGxMuEB+MddtghT6n8z3/+E3hKIQbwME5aHqDxWkFM44EbwY4p1ghm9913XxbX8ERkyi7T+Yt9pvISxzHxxT7iJd5Pp512WhZxmMq5zz77ZOENT5ehLZeyqHejBdpN+/EGw6NrrrnmCsTJIbXj008/jTfffDM/FCMSV0q/1FJLBYznmWeeGHvssWOUUUYJ9scaa6zsKYYHKfkoH48j7CDKjjTSSDHeeOPFAgssEPvvv39gh3QE9quxSVpD7QRq6QteDCCOjjPOONGrV6/aCzNHJsBSHEcffXT2rJ9jjjli5JFHzvHV/Kqlv6q9dop79GijjRZzzz13rs8UU0wRs802W54ZwAuRom54j+LpyvmJJpooRhxxxEBUQ/zcY489YoIJJshJuZ8X4idiaM+ePYNxM+GEE2aPUe7XOaG/OpXA+OOPn19irrfeekEfjjDCCPG3v/0t9zV/u0v7Go9grvd//OMfOQ3jlPHBvZ0XJMX9vJbx/Mknn+S/5UOyWUs9OxWghUlAAhKQgAQkIAEJSKAdCPRoBxuaqDMCCFx4jTBdMqWUvYmKKuJhiQDH9HoeukjDQxUPzYhzPOiTFjGV6dlMueY86RBOmbqLNxMP4ykNtJ1SIksuJ6WUt0SkNHA/pZSFOOwXZVI/HvKwgwDLgzt52loueRsxIILAgDUFe/ToEZNPPnkWMYfUFkRRptoihiBiVkqPh1nfvn0Dj2LEzuGGGy4LJaOPPnowRgjkgz1TgXnwpv/xEqWPEbL//ve/ByI76QjV2iRtXYUGqUwtfYEwijCGpxjC9tVXX52X1cALDDuI7g3S7C6vZkopX3u1CqNwbu9rB4GL+8Gwww6br73hhx8+3xO4jrl/IpgVwBDBuH9wP6Ue1113XfYyRGCbddZZg+uetNjkfsv+uOOOG9wLOEdAFOVFC+cMnUuAl1XzzTdfnt0xxhhjxDDDDBPcnxG06f/iHk2t+NuIlz9i9phjjhn0cSGmshQCfUw6QkqpqvFcrc1a6kn5BglIQAISkIAEJCABCXQpgRoLVxitEVgjJOdhiimWTLvDk4xQ1Jtp16w7isDFlEum46200krBwzYf5uDBm7SIZGeffXZebxKvzzPOOCN7D/IQd+ONN+a17piqy5Td1VZbLYtv7DMtkC0P8cSzTzrK5cMhiy++eBx88MFx0kknxeqrr57tI8DygDY05VIW+RstwJ215BBIZ5999uzVmVIaYjPgyRTYeeedNxAvh5hhQALGBeUghiCmIo4MiM5LICB4I6ix3h0f9OADIHy0CTEbQZx0lUJLNiulNW7IBPCsrrYvEEZ5wcFYwAN8o402yh9iuvbaa7NnIWLZkEs0BdcC3vObbLJJzDnnnNlDs1oqtfRXuc2Wrh0Ebe6H2EYoSykF4iiBKc2l1yNCGcIoL5fwxmcMMO2edVI5xwut0nJTSoNeXFE+Yhr3fF6IlKZzv+sI0GeMAQRsvIaLmiDC8/cipRS8RCPgIcw4QdgurvdaxnO1NqPCT0v1rJDUKAlIQAIS6GACmpeABCQggaEj0GPospu7Hgjg8YOYhdBIYOo7U0MRWJZffvnAC6qoJx5mPEgznbJ3797Zo6hPnz75YZmPOPBBDtIy1XKaaaZhN/Aw5RwP0vPPP3/wVdyll146n6v2F+Xi4cjDPcIcD3RM2+ZhDvsdVW619euKdPBbomazAAAQAElEQVTkQfehhx7KD7pMo8czp7W68BCMtygPwgibeHMyNb61PMU5PAsRU+nbJZdcMnsmcY56IJBwnvJZLoHAGqN8aOmJJ54gWcVAnko2KyY2cogEaukLXl4glC266KKx7777Bi8vmD7NuODr0ZwbYoEmyF56CFDck2rFUUt/ldtu6dopbHJvLM1DPIIZ2yKeNIiaiORc06eeemogjCKasaYo8aTlmudlGPt4liKGsiQK61HjbYhdzhm6ngAvO3ghxUtI/kYWNaKvuU+X9j/nOKb/2HKMmF7teK7WJnbLQ0v1LE/XAcealIAEJCABCUhAAhKQQLsSUBhtV5xdZyylgZ5AKQ3cIpaxViVCJtOzi5ohljD9kvXlmLKHiMLUPB6qmGbPgxdpRx111GAaNt4nfPEYb1I+5INX4VRTTZU9RElXbcB7ien6eIfizURAdEMUZco2gh+22rtcbNZrwCuMZQoQRxEkJ5100uwZ1lp98RZ79NFH8xel6V/6B6G5tTycgy99jycx/c5ao6xRxzn6nsBUTh7EWQtxmWWWydM7EcR5ACZdeWjNZnlaj6sjQD8QBvbFDHl915b6Aq9sPIa5TumzFVZYIZZYYolA7MDzl3FVXandO1VKKU9LZupyrSToK0I1/VVqu72uHcrmHl6MBcYAAillIXwivrLP/QWhLaWUP8jHsgu80OCFFXUhjaFrCSBu8oKQv8OI1SyFwHqjtdYqpbaP52rKaq96VlOWaSQgAQlIQAISkIAEJNAZBHp0RiFDLMMEQ0WAh2KmrDONnXDxxRcHU+TxHGKaNWJjUQDCJx5GPFCnNFBExcOEYx6Q2ZKWNcz44NJMM80UfKzp9NNPj3/+85+x22675Wn0hScSaasJ2EZUZfo+H2gqwgUXXBA8vPOwhZ32Lheb9Rp4AEaoZKkBBE68vIZUVzy9brjhhuzhi9cuIueQ8nAexjxsI5bxsQ4E0MJDLqWUveZmnHHGQFTBJmkQzBGtyRcVflqzWSG5UVUQSClV3RfLLbdcXpaCD7DwIgRhj37j+kbMZtmE8KdDCaSUqu6vKPlp7dpJKeU1QLkvl2TJ1zz3iJTSoGiOuWcijHNNs+4kL8K4nzIzoBgDLKey8sor53wsY8LfBjzV8SLlBQl28kl/dRkBpqbjBc5LRP4O8+KLe3BRIcYDInhKf/Y/51JKecZBSoPHRxU/bbE5pHpWUaxJJCABCUhAAhEykIAEJFBHBBRG66gzOqMqPFgxrTKllD/AQ5k8RKeUAmElpYEPVzwo88DMdOoDDzwwzjrrrDyFHq+jyy+/PO69916yVh0oF09Tpvj369cvSsMRRxwRiIMYa+9ysVmvAWH09ddfzx/JKH0Abq2+CB0IHkyVRqhed911M8tiOYXLLrtssOx4DyKG8nEevHPpP8Ty0kT0O4Ia4wIBm/FQer58vxqb5Xk8ro5ArX1RySrXEIJHSgOv5UppjGsfArX2VzXXDn2HByr3TNaA5HpEjCLw0qJ4oUEL8ARFGC3SEFcpUE/Ec8TRY489Ns4555zYcsstg3syNiizUj7jOocA/czfg9tvvz3PGkDopq9LS2dmAHG83CQgnvL3gHGC8N2WPqzVZjX1LK2z+38ScE8CEpCABCQgAQlIoH4JKIzWb990SM14gMI7EY9PvJYQwnggSynFRBNNlD2VKJgp2w8//HD+iAuehMsuu2zw4SQ8jBDZEPRIV4SUUp7CywM6cSmlYB8hgAc4HvRZ1xShdcUVV4wVBwSm+fNgzsNe8VA3tOVSdqMEvhLNVFa4I0xWU28eZGebbbbAm4i+RPBoKV8xLfOxxx4LvnINZ9aNpf9L8xReZghqeIgyJugHpvojppR6HFdrs9S++9UTqKUv8DbmQ2p49NJnXG9c0whnjCkEk+pLbreU3cpQLf1V7bVDv00wwQSB+IW3Pn2LJyEvP7jmWT+ygMx9g5dKLI+CpyHiKVvup1znxf2BsrkPcB4PY5Zn4N6bUgqWVSm9xgvbbjueAH8fWeKEdV/5u8o1zLU79dRTBy+qSmvA/RsRnL8ZjAdE0WJ80NeMm9L01exXa7OWelZTrmkkIAEJSEACEpCABCRQTwQURtvcG42ZsXjo4gM+rG/JAzMf10G87NOnT/4YEy1DSDvssMMCz6IXXngheAhDcMGLlKm6HJOOgKCWUgoe4HnwTinl6aU85JEO26yfybR80lAmAQ9G7OPBhLgTA36GptwB2RvqHw/ECBqIGwge1VSeZROOOuqo7CVaeN3ywa0ifrXVVhtkBuEVMYSlFegL1h9E6ExpcE9C+pW+p+8Qw+kb+uPdd98NHtAZM4XRam0W6d3WRqCWvmBJBT6ExkfNEEQR0hhPvIRgfUKu1dpKN3WtBGrpr2qvHcTW3r17By+v8Mynb/ES59rkXsE1XNQTUZSXVc8++2xwT+d+i2COSMYLLepHWu71hxxySLB0Sf/+/fP9HIENQY57M8Ia6QydS4D+4iUj63fjLbrAAgvELLPMkqfGl9eEfkfEfuSRR4I+ZlywljB/R3oPGC982LA8z5COq7VZSz2HVKbnJSABCUhAAo1LwJpLQALNSkBhtFl7toV2IU7y8MVHdXhQ3nbbbYMPceCFhBcRHiRkxTNlzTXXzB8lOeWUU2KzzTYL1ge95pprgrUN+XgP6QhMA0eMOfjgg+Paa68NHsZZ746PBO29996BRyrHc845Z/AAuMcee8RWW22VRVemcVIO+bE1NOWSv5ECU9x5qKXtLXlsMTV+l112CUSMWtuGkHLGGWfEHXfcEccdd1yss846UaztWmqTvl9kkUWy5xgP2jvssEPsv//+8cADDwQf9kE0Lcqu1maR3m1tBGrpi9lnnz3wwOb63XnnnWPzzTcPrlVE8FrWn62tht07dfn1WEt/VXvtIGhzf00pxRVXXJHvlawhzUfw5phjjsDru+gFPMdZHgMPwlNPPTW22GKLYD1oPEaXX375KF64cI9hGj0vprjvcz/npRRTo7mfI8YVNt12HIHy8fPpp5/GRRddFHyM8Prrrw/uvaztXdynSV/Uhg8x8fcbEZzlZ7beeuu46qqr8t/ohRZaKFr6G1Lkr7St1mYt9axUjnENSsBqS0ACEpCABCQggW5CQGG0wTua6elMcecBvZqmIGIidOElhCjJVEumbfKAjXiJqIkdzvHFa9LipcSDNg/sU0wxRSC6UC7pCOxTBx6+U0pBXRBssIc3KWkol7UteVCnTOzhpTTzzDPHXHPNFZRHOrZtLZf8jRR4KEXUgENr3j543BJaalvBH+6laZh2D3e8B+nvoi+wVQTS46GG19m0004bpMPbjLx4iiKYsCUdgfhqbJLWUDuBWvqCqdC85Bh33HHzEhj0L9co3mOMifKpuLXXpvvkKFrKNcS9DH5FXPm2o68d7sHcKxHBJp988rzmJJ591IlrufR6xIOQeDy7eanEfZX7MOIp+bFF/bmvsnQJXqS0kXSFTcRWPM5JZ+h4AqXjh7+F/E2kv/hby/WbUsrrf5OutDbFfZf+pu+4TzM+6Gf6tejr0jz0dWvjuVqbtdSztHz3JSABCUhAAhKQgAQk0AgEFEYboZdaqSNTp5laXeWDbfYu4WFqm222ieOPPz57bfJxJYRMHsoQVygOoW6yySYLvFfwNmQKJh/8IQ9pEVNJR2DNuj333DPOPPPMWGWVVYKHtg033DDwavnvf/+bP6xU2OODH0ydP//884PtqquuGgg7PHhhq0jXlnLJ30gBVvCh71JKFateTf+2lAYP4NNOOy2YSl9Muy+2pWMmpYEf3kKQph/50NaJJ54YO+64YyDelgps1dqs2Bgjh0ggper7guuMlwp77bVX9hI8++yzY999942FF144e20X1/IQCzXBIAJci1wbXFODIkt2iOc86YhOqfr+qvba4R6IfT6sdvLJJ8eFF16Y76143/OiovDqp3wEzvHHHz822GCDfL8999xzg3sKH+/Bg5DzpOMaRjzdeOONA89S7r+kW3/99fPLEAR50hk6lkD5+OHvKNcv3rvFvbl0S/qiRgjfiNj77bdf/hgi44L7NDMuGAMIpUXaYss4YryW2inOsa3WZi31xK5BAhKQgAQkIIG6IWBFJCCBKggojFYBySQSkIAEJCABCUhAAhKQQD0TsG4SkIAEJCABCUigdgIKo7UzM4cEJCABCUigawlYugQkIAEJSEACEpCABCQgAQkMNQGF0aFGqIGOJqB9CUhAAhKQgAQkIAEJSEACEpCABJqfgC2UQGcTUBjtbOKWJwEJSEACEpCABCQgAQlIIEIGEpCABCQgAQl0MQGF0S7uAIuXgAQkIAEJdA8CtlICEpCABCQgAQlIQAISkEB9EVAYra/+sDbNQsB2SEACEpCABCQgAQlIQAISkIAEJND8BGxhQxPoFGH0sssuizXWWMMgg7oaA7vssku8/fbb+QJmy7HjtGuvU+4V9kXX9kFxDdgX9dEPRX/U85Z7J9ctY6ae62nd6m9MM2byH2F/SUACDUXAykpAAhKQgASaiUCPzmjMc889F/369TPIoK7GwE033RRfffVVvgTYcuw47drrlHuFfdG1fVBcA/ZFffRD0R/1vOXeyXXLmKnneraxbnX1d6vZ2sCYyX+E/SUBCUhAAhKQgAQkIIEuItApwmgXtc1iJSCBmgiYWAISkIAEJCABCUhAAhKQgAQkIIHmJ2ALCwIdJoyuuuqqcckllxhk4BhwDDgGHAOOAceAY8Ax0OoY4P+N4Y8EJCCBjiKgXQlIQAISkEALBDpMGJ1hhhnqaj1J1xarv7XF7BP7xDHgGHAMOAYcA+0/BhqRKf9vDH8kIAEJSEACEpCABCTQyQQ6TBjt5HZYnAQk0D0J2GoJSEACEpCABCQgAQlIQAISkIAEmp9Ah7RQYbRDsGpUAhKQgAQkIAEJSEACEpCABCTQVgLmk4AEJCCBziCgMNoZlC1DAhKQgAQkIAEJSKBlAp6RgAQkIAEJSEACEpBAFxBQGO0C6BYpAQl0bwK2XgISkIAEJCABCUhAAhKQgAQkIIGuJ9DRwmjXt9AaSEACEpCABCQgAQlIQAISkIAEJNDRBLQvAQlIoOEIKIw2XJdZYQlIQAISkIAEJCCBridgDSQgAQlIQAISkIAEGp2Awmij96D1l4AEJNAZBCxDAhKQgAQkIAEJSEACEpCABCTQZAQURit0qFESkIAEJCABCUhAAhKQgAQkIAEJND8BWygBCXRvAgqj3bv/bb0EJCABCUhAAhKQQPchYEslIAEJSEACEpCABEoIKIyWwHBXAhKQgASaiYBtkYAEJCABCUhAAhKQgAQkIAEJtExAYbRlNo11xtpKQAISkIAEJCABCUhAAhKQgAQk0PwEbKEEJNBuBBRG2w2lhiQgAQlIQAISkIAEJCCB9iagPQlIQAISkIAEJNBRBBRGO4qsdiUgAQlIQAK1EzCHBCQgAQlIQAISkIAE1LaO7wAAEABJREFUJCABCXQSAYXRTgJtMZUIGCcBCUhAAhKQgAQkIAEJSEACEpBA8xOwhRKoTwIKo/XZL9ZKAhKQgAQkIAEJSEACEmhUAtZbAhKQgAQkIIGGIKAw2hDdZCUlIAEJSEAC9UvAmklAAhKQgAQkIAEJSEACEmhEAgqjjdhr1rkrCVi2BCQgAQlIQAISkIAEJCABCUhAAs1PwBZ2AwIKo92gk22iBCQgAQlIQAISkIAEJCCB1gl4VgISkIAEJND9CCiMdr8+t8USkIAEJCABCUhAAhKQgAQkIAEJSEACEuj2BBRGu/0QEEB3IGAbJSABCUhAAhKQgAQkIAEJSEACEmh+ArawNgIKo7XxMrUEJCABCUhAAhKQgAQkIAEJ1AcBayEBCUhAAhIYKgIKo0OFz8wSkIAEJCABCUigswhYjgQkIAEJSEACEpCABCTQngQURtuTprYkIIH2I6AlCUhAAhKQgAQkIAEJSEACEpCABJqfQBe2UGG0C+FbtAQkIAEJSEACEpCABCQgAQl0LwK2VgISkIAE6oeAwmj99IU1kYAEJCABCUhAAs1GwPZIQAISkIAEJCABCUigbgkojNZt11gxCUig8QhYYwlIQAISkIAEJCABCUhAAhKQgAQahUDbhdFGaaH1lIAEJCABCUhAAhKQgAQkIAEJSKDtBMwpAQlIoEkJKIw2acfaLAlIQAISkIAEJCCBthEwlwQkIAEJSEACEpBA9yCgMNo9+tlWSkACEmiJgPESkIAEJCABCUhAAhKQgAQkIIFuSaCbCaPdso9ttAQkIAEJSEACEpCABCQgAQlIoJsRsLkSkIAEhkxAYXTIjEwhAQlIQAISkIAEJCCB+iZg7SQgAQlIQAISkIAEaiagMFozMjNIQAISkEBXE7B8CUhAAhKQgAQkIAEJSEACEpDA0BJQGB1agh2f3xIkIAEJSEACEpCABCQgAQlIQAISaH4CtlACEuhkAgqjnQzc4iQgAQlIQAISkIAEJCABCBgkIAEJSEACEpBA1xJQGO1a/pYuAQlIQALdhYDtlIAEJCABCUhAAhKQgAQkIIG6IqAwWlfd0TyVsSUSkIAEJCABCUhAAhKQgAQkIAEJND8BWyiBRiagMNrIvWfdJSABCUhAAhKQgAQkIIHOJGBZEpCABCQgAQk0EQGF0SbqTJsiAQlIQAISaF8CWpOABCQgAQlIQAISkIAEJNC8BBRGm7dvbVmtBEwvAQlIQAISkIAEJCABCUhAAhKQQPMTsIUS+IOAwugfINxIQAISkIAEJCABCUhAAhJoRgK2SQISkIAEJCCBygQURitzMVYCEpCABCQggcYkYK0lIAEJSEACEpCABCQgAQlURUBhtCpMJpJAvRKwXhKQgAQkIAEJSEACEpCABCQgAQk0PwFb2BEEFEY7gqo2JSABCUhAAhKQgAQkIAEJSKDtBMwpAQlIQAIS6AQCCqOdANkiJCABCUhAAhKQQGsEPCcBCUhAAhKQgAQkIAEJdD4BhdHOZ26JEujuBGy/BCQgAQlIQAISkIAEJCABCUhAAs1PoO5bqDBa911kBSUgAQlIQAISkIAEJCABCUig/glYQwlIQAISaDQCCqON1mPWVwISkIAEJCABCdQDAesgAQlIQAISkIAEJCCBBiegMNrgHWj1JSCBziFgKRKQgAQkIAEJSEACEpCABCQgAQk0F4FKwmhztdDWSEACEpCABCQgAQlIQAISkIAEJFCJgHESkIAEujUBhdFu3f02XgISkIAEJCABCXQnArZVAhKQgAQkIAEJSEACfxJQGP2ThXsSkIAEmouArZGABCQgAQlIQAISkIAEJCABCUigRQJNI4y22EJPSEACEpCABCQgAQlIQAISkIAEJNA0BGyIBCQggfYioDDaXiS1U1cE3nnnnfj3v/8d66677qCw3nrrxfrrrx8bbbRR7L777nHuuefGW2+9FT/++GNNdb/yyisH2WS/psxtSFzaFtrEcbmZ3377Lb777rt46KGH4oQTTojtt98+t3PDDTeMTTbZJPbcc88455xz4qWXXopvvvmmPHvdHMOz6DP2O7NiP/30U/Tv3z8oF16bbbZZZrjddtvFcccdFw888EB8++23AevOrFc1ZVHntnL77LPP4rHHHovjjz8+7r777kHFDY3NQUbckYAEJCCB9iCgDQlIQAISkIAEJCCBDiKgMNpBYDXbtQS+/PLL+L//+7+48MIL49prr4333nsvC4KIQM8//3zcdtttcdVVV8V9992Xz9VSWwQ0xEUC+7XkbUva0rbQJo7L7Xz//ffx1FNPxU033RTXXXddvPLKK0FbSYuQSjsvv/zyuPHGG+O1114rz143x88880zuM/qN/c6qGOL4+++/n8cFDB9++OH46KOP4sMPP4znnnsuj6EbbrghHn/88SxAd1a9qi0HVjAjsF9tPtK98MILccUVV0S/fv1yW4kjMLYZ4wT2ieucYCkSkIAEJCABCUhAAhKQgAQkIIHOIaAw2jmcK5dibKcQmGSSSeKoo46KSy+9NE4//fTAE7BXr15x1113xQUXXJDFrloqstpqq2URCSGJ/aiDH0TQSy65JLcR4ROvWDxHzz777Nh7771jsskmi9tvvz17Bd577711UOP6qgICMsLysccem71up5122jjiiCPiv//9b6yyyipZTL7ooouyl/Gnn35aX5UfytowLg4//PC4//77sxhcmGNsM8YJ7BfxbiUgAQlIQAISkIAEJCCBNhAwiwQkUJcEFEbrslusVHsSSCnFcMMNF8MPP3yMOeaYseCCC8aUU06ZPf+effbZ7DH666+/xueff549Lvfdd9/Ycsst8zTqTTfdNP71r3/FxRdfnL0wf/jhh7jmmmvy9HSmqLP/7rvvxm677RZM1Sf9/vvvHwceeGAWIfE6/P333+OLL77InpzEk4bAPt6dlEsapmgzVfvmm2+OffbZJ3bdddc45ZRTAu9F4ltjgsconn/Uhf033ngjt2eUUUaJaQeIfFtssUWceeaZgQC26KKLRi3tZUo1bSMgHOJRiWi4yy67xM4775zFZbwpSQerrbfeOouxd9xxR3zwwQdBnQo+O+ywQ5CWdm2zzTbxn//8JzPHK5H2V2ojbJ5++uk47bTTgvywY8sxYmaRD45PPPFEUMeddtopNtxww9h4440zx5NPPjleffXVgE2lMlhiAIHw448/zmNj8cUXj7HHHjsmnXTSWGyxxbKwTpvp87HGGiubQEzFg/fggw/OYjv1Yh+vXM6RqLTtnC8fGzCDKwGehx56aO572JG/2raTtjRU07933nlnZkMdfvnll7xEAPv0FfVmbNNeAvuFfTxSecGw4447Bm2iLxhbXEtFGuzQJsKJJ54YlMXLCZaCoM9vueWWfN3hiYpH89VXX53Hwuabb56vO66/fffdN7gWYEl7CttuJSABCUigMQhYSwlIQAISkIAEJNAIBHo0QiWtowTaiwDi6BRTTJFFL8Qgpkp/9dVXee3IRx55JBDWWHf0iwFCJl6Yr7/+ep5GjdDD+osIeAhDeJoS2CctAifHTM9nqj7Tsr/++ussQH7yySfx5JNPZjt4qb744ot5rU/sMc2fc6RBtCMvohF2qAv2ETwRZFtjgIBG/p9//jm35cEHH8weoo8++mheQ3WWWWaJtdZaK1ZaaaWYZpppcpq2tBehijrSPsrAixKPQpYmoK6IXKzFiffq//73vywml/K57LLLgnykpX20k/Zik/qXt5Ep7vQB3ApW8EMQ5Zh4RGDSIXwiVFIf2oZnJ0so4AnJMgK33nprvPnmm+VF5GNssD4rY2HiiSeOf/zjH4GoPNpoo8XUU0+dua244oox99xz53hsUwfaiIiJKMiUewRA6oWQS5rSttNW2gm7YmzAgXFDYDww9shHf9OmatueG1HyCyEdBjDGJvUoH8/UlfGPOFlkpUzyIkSW1o190sGPeiKUsi4pbWZ5Adp8zz33ZL6kIz1tIhT9y9igL0rHBtcTHswIo7CkrrxMYCkIbHJd0Q7qVNSxTrdWSwISkIAEJCABCUhAAhKQgAQakIDCaAN2WtdWuTlLR5g855xzgu3aa68dJ510Up52jxcfHomIOwg6iEutEUBMm2+++bKnIl6a44wzTl63EUEQ4QehDa+4rbbaKkYfffQgDtEVwQzPOI7xXMT7caGFFgqWAUAoQvBsrVw8YhH0xhhjjCjsHHnkkXHQQQdlIZJ2lebnuC3tRThE+FpjjTVi1llnzVOvr7/++lzGsMMOG3iBzjPPPPkjRixdgHhWWi55Efuo6zLLLBPYu/POOwMb1Ls0LfvE4aGKqIjYuOSSS2Zv3mWXXTYQ3xDoEGuxgyCLJyNlUge8RPHAnHHGGfP0eDxMSYPd8oBYSR8gSNIv448/ftCe8nTFMWnpN8S7EUYYIXsLb7jhhjHiiCMGIh/1RdAu0rOtNDaILwJezAjXjLn5558/92O1bS9sFNtq+hdBEu9Qlgoo8q2++urZO5ZxV8QVW/oC1rQPMR/Paz5mtsgii+TlKGgz4jN9UeRhy1hGAF1uueVi+umnj7fffjuvaYpoiwh83nnnZW9qxgYfvTr66KODawc79C/jlHTYMkhAAhKQgAQkIAEJSEACnUnAsiTQ/AQURpu/j23hHwTwqkRsQYh7+eWXo2fPnoFoNtFEE8W4444biJUIbz169Mjelgg2hRiKNyNed3jS/WGu4gabTF2ffPLJY9RRR41hhhkmSr0RKQvRDs9DxEE8B/GIwxPvu+++yx9QQjhCYEN4XHrppYNp3QiqFQv8I5Lp3euuu26e9o0Ym1LKIi/efMccc0wgECIw9e/fP3uQtrW9tA1Gf/vb37LnJExhghcq8XhXIizijQsv2vRHFfOGdpCOduHFSjtpL0JbeVoy4CmIJydiKmz79OkT8Jt55pkDQRK2eMWSDlGT/qVsPjaFEIpHY9++fQORlGnsCyywAGb/EhDlKB8RPKUUjIGUUrT0Q30QWSmvd+/egYiNUMjUe+IQHVnrNUp+qD/8SsdGyemYYIIJYoYZZshjES60qdq2l9phv5r+ReiknYxR8hDYR2RP6a9tpz54++KZS/3mnHPO3O7ZZpstX0t4ecIdERRbRWBMMIYRRRHu6R/K5ppi7MCLfZYxOOuss4KlCKgHa+OyfMGWW24ZjOnCnlsJSEACEpBAhxHQsAQkIAEJSEAC3Y6Awmi36/Lu12DER6Y7491HwAsND8Gpppoq8HZjW0yxRyBDjELYQjxFDEK8wWOTacYIga0RxMtwvPHGCwQgbKaUAsEHkYz8TF3G8xEhkDoQh9BEGspgujEedohTCKeISYhlCFGtlYs3IoIhXpiIjoiqiKV4uCJW0Wamk+ONijhK3VhSoNb2It5RJ9ZqRZgs6kT83//+97xEAfEIjAiViGBFGra0g3TYoH20k/aypiXtJ01pgA/s8JrFHmuBMoWd6fQcww1+pEM8Q1D7sPAAABAASURBVLAdeeSR81IFeDbi6cs6p3iATjfddEHflNov9ulXQnE8pC31QQikXFgwhvD4pN+pF+fo61I7lcZG6XmEdOpJ/REGsV1t20vtsN/W/iVvS4H60C7ajn0+6EWbEYM5Jp7ztL/UBm2ivxFr6X84k4b+ZqwwDukXhGk8TlkOgZcF8EJERlhFVC616X77ENCKBCQgAQlIQAISkIAEJCCB7k5AYbS7j4Bu0P633347mJ685pprZq9QPEHxUEMUXWeddQLPRQRQBES8DPFSY5o2gsxqq62WP9iEmIPYx7Y1ZCmlv3gbIgIhzpL/iiuuCKbqs94nQiWia+FZyXnEJ8TElAbaQRwipPRXD74o+UFI69WrV7AOJtPn8bJDKCWOc6y1ydqQfPQIT8e2thcPQ8TMlAavD3VE5Erpz3jaU84rpZSnqGODeqWU8kd/EMnK09I8bMAOLojGfLwHdnyYimPENPjBETGYPp5wwgnzGqp4i1544YWx3377xe677x54IpIHu+WB+iC+pTSw/pXqUpqHPsUzknJhQvsJ7FNn+FLn0jwppb+MjSj5SSnl8/HHD3aqbfsfWQZtKL89xvMggwN2aCttpl0ppewNTZuLfiSe89Q7Sn44j3Ca0p9ssQVjRGWm788111zZHiI269XyAS0+7MV4RQinn0tMuisBCUhAAhKQgAQkIAEJSKAlAsZLoCYCCqM14TJxIxJAKGMa9RlnnBEIn4gtiGWIoni7IeghruFNytRzpnszLR3PS84j6gxNu7GPFyCi2fLLL5/XLqUuTG0///zz49xzz80f9+E8HnWIdIhGiEeIpGw5HlIdUkpZdMRTlGnd2223XRxyyCHBmqYzzTRTIAYz9Zz1J9va3pQGilvldUmpcnx5OkQzBDQ8VYt2Ia4hStL+8vTEwY4+oB/pN9ideeaZgcBNOPjgg4MlCugrPGZZNuDAAw/M61QuvPDCAQ/affHFFwfT7svL4BiPRYRw6sE0b7w9EWs5VynQpyONNFIWMukb+onAPkIgY4i+rJS3pbiUBmdYS9vLbba1f8vtlB5TH9pMX9BO+o82s+UYdrSb9pfmS2nwdpWewx4futp6660DMfRf//pXrLrqqoFXMeOEDzqxPi9exaX53JeABCQgAQlIoCDgVgISkIAEJCCBoSGgMDo09MzbEATwmuRjPQiheGviVbjUUksFggzrYSLk4AHINGAEMQQepl3jzYbnHcLP0DQUO4h2CEpMP2Y9SgQ8xErqxpRy6oEgisDHdGxEObznmEpNQCRqrQ7U8+GHH85ekXiGppSiT58+gRDL+o5MVy7N35HtLS2nfJ92sERBwRphrVevXoHoSfvL08MMdoibCKR4hdIevH2Zos30bKbxkxdBE2YppSjWPIUz0+tZx5IPJnG+vAyOe/fuHXPMMUdeN5UlDp599tnASxEPSERVPjrENG+WQCCe+vQekAeBFBGS5QkI7BMH77HHHhvTbQ61tL28kFr6N6WUvTVTGui9i3gdFX5oF22m7YxPvJBpM1uOi6UMSFche8Uo8sGb8YtdPjrFCwnWgsUOSyzwESvaU9GAkd2PgC2WgAQkIAEJSEACEpCABCTQjgQURtsRpqYal0DhDYcYg1iDgIYIxnqjiDZD0zLEpNlnnz0Q9t588824//77g4/34PW43nrr5WnefBAK7zk+KoRQincnU4iZ/k1A2GutDgi6LAGAd+g222wTCHnEIfJiD/GRfdbCREzsyPa2Vk/ES9pD/RAfaSf1o92VPCxhBjsEZfoBj0+4sN1+++2Dtp500knB+pasn4rH4QYbbBDXX399IKgut9xy2fuQ9iI+VyqD+iKEL7bYYnltWNYxRQSFOcIc9aUcPHBPPfXUvGYsa18y/Zv60af0H4I0QiFxnEMcxXZbA3aqbXt5GbSX8VTNeEZUZmykNFAYRazGA7TcJvXhg0u0i75AiL/rrrviscceyyIy8bSbdOV5WzpmjB533HGBx+huu+0WLB2AQI04Sn9RL7a8vGjJhvESkIAEJCABCUhAAhKQgAQanYD17zoCCqNdx96S64gAXpqsz4kog0cgAhhT6xFIEUqHpqp8PIm1ShF78EBkOj9T+/kIE16rTNvHE5JpyEsuuWTgNceHePgIDd6V1G1IwhBeqdihDQifV155ZSA0IZQyrRyvPjwtN95440Bsw+aKK66YvSTbu72tsWLaPGXjvcnHkdjHg5Z2I4CV5y2YUFemV/MxpaOOOiroHwS4JZZYImBL+2nXhhtuGIhziJv77bdfsCYpwh18N91003yuvAyOqQfi7FZbbRV42iK+IrLuueeewThAmF1xxRUHlcXHhFZaaaXAExl+TOlnSQQ8G0lHmHbaaTHd5lBL28sLoT3UoZrxDBvW+cTjE9EewZ7lFsptUh/E4xVWWCFgxQfNaDeCNOOYeDx5SVeet6Vj+g0PbjiyD0OYI5YiiuLxy8sDzrVkw3gJSEACEpCABBqOgBWWgAQkIAEJ1A0BhdG66Qor0p4EEBb79u2bp5Kz5bg1+5xHoGPqOetS9urVK3oNCHhYIigSX9hhLUqOCeyTl3Mcs+W4tCymeiNQcR7xDpEHLz3ENcQr7ONth4ffjDPOGIsuumgg+OHxiCDHx6EQDslfyT5lUSaCKmnIyzRz4hHtKAu7lIWwhbcj6dvaXuwSaDvlEdgnjsA+cQT2iSsCHozE9e7dOyaZZJLcTsQ0RE+8OTlHPgL7xOHNSZ+w/AH5RhlllEBEpS0IZ3PPPXf2xmXKPJwQLLGHmMwyCNih7Yhv9GdRl9ItIhz1wR71IQ9TylNKeZo/TDmHxySCLGuS0pfUk77lGEGafbxUERs5hjN9Rjq2HJeWSzmcI7Bfeq6WtpMXGwT2Kafa/oXvyiuvHAibU045ZbDcAW3HDvYI7MOIJQqwi8jPmKWNjCeOaR/5iz4mH4G8RbvYJ47APn0577zzBszoT66NlFJwLdAP1In1cmlPYcOtBBqPgDWWgAQkIAEJSEACEpCABOqVgMJovfaM9RoqAohceBb269cv2HLcmkFEKMQ0pvSeddZZwYeR8Djcdtttg+NSO3jXcUxgH9uUwTFbjkvLSinlL9sjzmGTDy7xtfSjjz46ttxyy0DQo3ymPyMUIQAedthhwUeGdtppp/wxGjwkW7JPWYiACLmIVniK4pVKGXxwCK8+PlDE19ypG8IV5bW1vZRHoO3UicA+cTHgF/vEEdgfEDXoH+2bb775Am9MuB500EGBIIbYSPtJTz4C+2QkHnGY6ex8OOuCCy6Is88+O2BJXkQz2k+bEOvwij388MOD9l900UVx4oknBhwRh1vzZoQLfYEHI8sSwI2yTj755Nhxxx1jnnnmyQIs9Ukp5Wn3CHr77rtv0KeEvfbaK+i/ohx4MyZoD1uOaVMRaCPnCOwX8cWWsqppO3mxQWAfFtX2L0sZUOfjjz8+CIx5BE/sYI/APnWiPniLMm7hQptZygBvXMojDYH05COwTxyBfeII7NNv9B/jFk9Rxjz9xvXHR7QQRhGdEffJb5CABCQgAQlIQAISkIAEJCCBOiHQJNVQGG2SjrQZgxNIKQUfr0HsYptSGjxBhSNEH6Z6k558iDGlx8SnlPKHajhPQNhJachlpTQwHzbJR8Ae9lMavG7Y5ByB9MVxkSelwdPHHz8ppVw38pCX9EUgrrystrY3/vihXoV99v+IznUojU8pBWUTqAdp2VJHthy3lLeIL69rad6U/uSR0sCyOF/UgX3KwUZKf6YtbJduU2o9f3la6o7toiz2iUtpYDkptT42SFvkZb/UfrFPvWFHO0jLtrwc8nKOwD55y/ORp9xOSilSSrnPsEsgTUoD47BHKGzGgJ9yu0Ue4geczv9ITz4C+zlywC/2iSOwPyBqUPnUD1ucI7BPmpQSyQwSkIAEJCABCUigSwlYuAQkIAEJNCeBHs3ZLFslAQnUC4HCIxDvPzwDOa6XulkPCUhAAhKoSMBICUhAAhKQgAQkIAEJdAsCCqPdopttpAS6jgBTtVkagCnSbDnuutpUKtk4CUhAAhKQgAQkIAEJSEACEpCABJqfwF9bqDD6VybGSEAC7UggpVTzsgbtWLymJCABCUhAAhKQgAQk0D0J2GoJSEACEhgigR5DTGECCUhAAhKQgAQkIAEJ1DkBqycBCUhAAhKQgAQkIIFaCSiM1krM9BKQgAS6noA1kIAEJCABCUhAAhKQgAQkIAEJSGAoCTSAMDqULTS7BCQgAQlIQAISkIAEJCABCUhAAg1AwCpKQAIS6FwCCqOdy9vSJCABCUhAAhKQgAQkMJCAvyUgAQlIQAISkIAEupSAwmiX4rdwCUhAAt2HgC2VgAQkIAEJSEACEpCABCQgAQnUEwGF0Y7pDa1KQAISkIAEJCABCUhAAhKQgAQk0PwEbKEEJNDABBRGG7jzrLoEJCABCUhAAhKQgAQ6l4ClSUACEpCABCQggeYhoDDaPH1pSyQgAQlIoL0JaE8CEpCABCQgAQlIQAISkIAEmpaAwmjTdm3tDTOHBCQgAQlIQAISkIAEJCABCUhAAs1PwBZKQAIDCXSYMPryyy/H//73P4MMHAOOAceAY8Ax4BhomjFw5513xtdffz3wf1H+loAEGoWA9ZSABCQgAQlIQAIVCXSYMNqvX79YffXVDTJwDDgGHAOOAcdAp44B//Z25P8/dt5553jnnXfCHwlIQAISkIAEJCABCUig8Ql0mDD666+/xg8//GCQQceOAfnK1zHgGHAMOAY6cQz89NNP8dtvvzX+/wBtgQQkIAEJSEACEmg0AtZXAh1AoMOE0dK6Tj311LHccssZZOAYaKIxwHUdf/yw7zXetfe4vn37xqijjhr2Rdf2Q0dcB/QpfUsfd4R9bQ55zMCePvjjludGAhKQQKcQsBAJSEACEpCABDqeQKcIo6uttlpceumlBhk4BppoDHBdF7co9r3Gu/Yed+SRR8bEE08c9kXX9kNHXAf0KX1LH3eE/TqxWdd/H2BPHxT3PLcSkIAEJCABCUhAAhKQQHMQ6BRhdLjhhosRRxzRIAPHQB4DzXEtcF0Xt0H2vca7tl9HGGGE6NGjR9gXXdsPHXEd0Kf0LX3cEfa1OeQxA3v6IPyRgAQkIAEJSEACEpBATQRMXO8EOkUYrXcI1k8CEpCABCQgAQlIQAISkIAEhpKA2SUgAQlIQAINRkBhtME6zOpKQAISkIAEJFAfBKyFBCQgAQlIQAISkIAEJNDYBBRGG7v/rL0EOouA5UhAAhKQgAQkIAEJSEACEpCABCTQ/AS6VQsVRrtVd9tYCUhAAhKQgAQkIAEJSEACEviTgHsSkIAEJNCdCSiMdufet+0SkIAEuimB3377LX7//fdu2nqb3a0J2HgJSEACEpCABCQgAQlIYBABhdFBKNyRgASajUDRnnfffTf23HPPOO644+Lxxx+P7777rjg1aFukufrqqwfFdZedn37snSFkAAAQAElEQVT6Kd5+++343//+F/vvv39ss802cdBBB8W1114b77zzTvzwww91h2Jo+uujjz6KE088Me64445B7aLfGSPYHRTpziAC33//fbz22mtx5plnxm677RabbrppbL755nmcXHPNNQHTX375ZVB6eQ5C4Y4EJCABCUhAAhKQgAQk0AkE2lqEwmhbyZlPAhJoGAJffPFFIN4g1jz00EPB8a+//jpY/YkjzVNPPTVYfLMfIIoiat1zzz3x8MMPxxtvvJFFrs8++yw+/PDDLCQ/99xz8f7778fPP/9cNziGpr++/PLLuO666+KZZ54Z1B7EcmyWj4tBCbr5Tv/+/eP++++PJ598Mt5888349NNP45NPPsli6RNPPJFZMo4KTPIsSLiVgAQkIAEJdAgBjUpAAhKQQDsRUBhtJ5CakYAE6p/A66+/Hvfdd18W/H788cf6r3An1PCrr74KhE88AT///PNYf/31szcl3pP/+Mc/4oYbboh+/frFAw88EN98800n1Kjji0AMfu+997JAXpS2+uqrx1FHHRUTTzxxEeW2hAD9zziYcMIJY7vttosLLrggzjnnnFhttdWyYM44KRWa5VkCz912IKAJCUhAAhKQgAQkIAEJdAwBhdGO4apVCUigDgnMMMMMMeecc8Zdd90VTz/9dB3WMCI6uVYvvvhi9hSdZZZZYoEFFggYjTHGGDHaaKPFpJNOGssvv3wghuEliKBI9Vif89tvv81T0Q888MDYaqut4l//+lecfvrp8dZbb0WRjrR46W6//fZxySWXxEknnRRHHHFEFqZbiscrlen7Z599dp6yvfXWW+fp2vQZ07kpG7uVAsLuY489lgXOnXbaKTbbbLPYdttt49RTTw28GvFipFxEX8q46qqr8hILTJ/Hg5RlBPCMxTbltKWNTNGnbKaZw+Pll1+uy6UIaGMtofAQZZxMM800MdJII8Uoo4wSffr0iXnmmScYR4yRwmYlnvC//fbb44ADDggYwerKK6+MHXbYIeiXIq9bCUhAAhKQgAQkIAEJSEACnUWgS4XRzmqk5UhAAhKAwBRTTBF4QSKKvfrqq3k6cOm6iKTpboF1I5999tlA8ILNuOOOG8MNN1wMO+ywMeaYY8Zcc80VM800UxBPHHxYc/Sll17K06cR/phCjSCK5ymC8wcffECyHFia4PLLL89p8dLEQ5Xp6i3FM33/+eefD9IyVRvbTO9/4YUX4pVXXonWPH3xCL777ruzSIfYiS3qh5cw64l+/fXXeX3ZL774IqgDQmuxT31YSoFjKl5rGy+99NJ48MEHg7p+/PHHwfi69957AyGQcrHZyKFHjx4xzDDD5CbQh7DFg3isscbK42PqqafO4yUnGPCrEk/6j/FB/5KfsUffwI70A7L5TwISkIAEJCCBJiZg0yQgAQnUIwGF0XrsFeskAQl0CAGEvsknnzzwiGQNTQQaBLAOKaxBjOIhiafftNNOG5NMMslgtUYI69WrV8w///yxxhprDBK+WKOTqdMIfniUnnDCCbHLLrsE4hgCZOmUagxiZ/TRR4+VV145dt999xh//PGJzkJbeTwiLQLjEkssEYccckj2MmVaNoLozTffHIhyOXOFX4888kjceOONMd988+WPSOGxiTdiSinwDkX0ZOr3kUcemafMl+6Xm6u1jYWH6SKLLJI9VvFKxeZZZ52V1+Jkv5EDXsMTTTRR3HnnnXl5BdajZdwwBog/+OCDY8UVV2yxifQb/UcfLLbYYnHYYYdF375983q23f3lRIvQPNHoBKy/BCQgAQlIQAISkEADEFAYbYBOsooSkED7EMDrrdcAoW/JJZcM9m+55ZYsWnVnYYa2M319+OGHz56i5aRTStl7FC/SlFI+zZRopqbDcI455oixxhor8MZlijWepG+//XZOV/waccQRY+aZZ47evXtHz549M3vOVYrH8xRhlXP0FSI2Hqt4eFImZZO3UkBoQ6BFyGWtUIRwvGDHGWecQMDDBu0o6lC6X26Pciiv2jay9MCiiy6avSep84wzzhiUi1cqomm5/UY7hiPCdkopEK+vvvrqYBkFhG6EZvqdtrbUroIn4wzhGjYwWnjhhWPUUUdtKZvxEpCABCQgAQlIQAISkIAEOpRAjw613ozGbZMEJNDQBBDc/v73v+ep4XgFMtWa6doN3aihqHxKKVIaGFoyg7CHqPj777/nJKwhioDJMV6miF2IgeONN15eP5S1PnPCP35xHq9C0qSU/oiNqBRfePIyDR0PQwLrhuLdi4cinqODDJTtTDXVVDHvvPNm4ZX6MW2b6dqsj4kATH3LsrR4WGsbEVunn376vB4rgitLDyD41VJmi5WpgxOI2rCljYjOCMGMCZalePTRR/O6vSwj0FJV4dm/f//cN4joI4wwQjAmuBa5JlvKZ7wEJCABCUhAAhLoUgIWLgEJND0BhdGm72IbKAEJlBJIKQWiDN5qeDvec8892QOuNE132kfEgwdeo4iHldpOPIJkIfIhlOIBSJ6UBgqdeFYSiCN9uZ2UUhZghxRPOXzIZ8cddwym0BfhggsuCNa0pOxyG8Ux4hvrmyKm8vGmww8/PH8U6qabbiqSVL2lnFramFLKol9KKZrxBxGb6fRrrrlm7LrrrnmZAxizzxIKeJCyBEJLbS/lyVq1KaUsjPMRJ8ZNS/mMl4AEOpeApUlAAhKQgAQkIIHuRqBHd2uw7ZWABCQAAbzVpptuuvwFdT7Uw/RvhDXOdafAep98fZ4P48ChtO2InKxBiujFOqKFZy1CFh6SCFyFWMqWQBxripbaqWWf/KwDu88+++T1RfmSPeG0007LXzNHnGvJ3v333x/nnHNO9lrFe5Up2xtttFHMPvvslbK0GteRbWy14Do9ed1112X+jAFEUrw8RxlllMDjc+65586iNeuItlT9gidjA09TxgoCOtcc+y3lM14CEpCABCQgAQlIQAISkEBHElAY7Ui6dWPbikhAAuUEmArMNHCm9bL+JNO18RAsT9fsx4iirA3Kepqs7ck0eIQrBKuPP/448ALkQzuvvvpq4M0JD7xMJ5hggvzxpGKaOqIY0+DHGmusgC3p2hJ69eoVCNbLLbdcrLPOOjksvfTSMdtss+WPQyHKtWQXT9O77rorr2PKx6RmnXXW/EEopvCX50kpBV6MtLWSMNeRbSyvSyMcMw3+gQceiBdeeGHQurwppbz+LH0CL8TPltrCeV5GcJ7p94jujC+WOijGFecMEpCABCQgAQlIQAJDS8D8EpBALQQURmuhZVoJSKCpCCCYrbTSSnmK9zXXXBNffPFFU7WvmsYgis4yyyzBkgJ8jIqP6Pzwww/5Y0UIjeeee27m0rdv30EfycFbkA8i4f2HUEZ61vQkPdOqEZyrKbtSGoRaPtSEMItQTUC0pR7HHXdc4LFYKR9xrBlLHyKsIoriXfrQQw8F3rCcL0JKKYu6CKOIcpWE0Y5sYzTgD2uMMlYQR1m7lT5HVKbP77vvvhh77LFzaKlpTJlnnNGvpGdZhOeeey5uvPHGPNZSas4lCFriYbwEJNCOBDQlAQlIQAISkIAEhoKAwuhQwDOrBCTQ2AQQ9kYfffTsVYgYhxjW2C2qvfZ4aDIderXVVsvef2eccUbssMMOeW3OCy+8MH9MaIEFFoh55pknRh555FwAzJZaaqnsmXnppZfGTjvtFMcff3wWIBdccME8vTonbMOvGWaYIVj79bbbbov99tsvWGv0/PPPDzwOl1122aDslswihvJleMS2Aw44II444ojgS+nl/coyAIinCK4HHXRQsFxAuU3K6ag2lpdVy3FXpWWMLLHEErn4q666Ko+RLbfcMs4666zAU3iFFVbIXr05QYVfeBEvtthiwXi79dZbY4899gj6mHg8Tku9TVm6Yc8994zypR0qmDVKAhKQgAQkIAEJSEACEpDAUBFQGB0qfGbuQAKalkC7ERh11FEDcW+qqaYazGZKKX+IiXgENYQw9gdL1OQHiIYTTzxxLL744sEHqVjjE69LPPo4x/qRCJW9e/fOrMCB91+fPn3ib3/7W47DU5N4PDQRJ7HHMQGesKcPOC5CS/FMt6YeCKHUgSn6lIcwN++88wbrWmIDe9jFDscERFXEO9LgaYo3KHVkrVHSkod0iHELL7xw9O7dO3sr4jmKndI0lNlRbaQOjRboF/oWj2DYMEZYRoF+mnLKKfP1xbIURbvKeTKW6EO8Tsccc8y8Jimeuiy9QOB8kZe+K5Z0KOLcSkACEpCABCQgAQk0NQEbJ4EuI9Cjy0q2YAlIQAKdRACh7sgjjwy8IisViUC28sorxymnnNJimkr5miVuhBFGyF6z6667bhx99NFx3nnnxdlnnx2HH354rLHGGvlcaVvx7sN7FA/AAw88MM4555w49thjY6uttorJJpssi6VFepjDnj4o4ti2FE9dsIE34jHHHJPrwnaVVVYJPqiEEEd+7GEXOxwTEGYXWWSRKD7cRJ1WX3312G233YK05CEdQtwGG2yQ23fYYYcFoh92StN0ZBupQ6MFBPNxxx03uE7233//3C8XXHBBHHXUUbH55psHoiieuEW7KvFE/CzGDB/TYmyxnAXXH2JpS3mLeLcSkIAEmoeALZGABCQgAQlIoF4IKIzWS09YDwlIoMMIIHIhyhSiWnlBnOccnnBsy883+3FKKa+5yZRmOMGBwD5x8Imyn5RSnt5OmiItomZ5WniSptp4iiEttshX2MZOSn+uQ0kazhNPHgJxCHgIdEU+6s8xaTlPupRSEE8cgXjsFPukIaTUcW3EfqOFlAbygCfCOAFm9BUMU/qzfwbjOaCheJj+73//C4RolkcgnHTSSfHyyy/HMsssM9g0/PK8A7L7TwISkIAEJCABCUhAAhKQQIcQ6NEhVjUqgW5KwGZLQAISkMBfCbBcAVPkEUg/+eST+Pjjj4M4vHznn3/+vCzDX3MZIwEJSEACEpCABCQggfolYM2ag4DCaHP0o62QgAQkIAEJ1C0BpsyzHAIfxWKpBqbh88EuPvTFuqV4ntZt5a2YBCQgAQlAwCABCUhAAhJoSgIKo03ZrTZKAhKQgAQkUD8EUvpzGj7LHDANn22lafj1UWtrIQEJSEACEpCABCQgAQl0BwKdIoy+8sorcf311xtk4BioxzHQxjpxXRc3Sfa9xrv2HnfPPffE119/HfZF1/ZDR1wH9Cl9Sx93hH1tDnnMwJ4+KO55biUgAQlIQAISkIAEJNCQBKz0Xwh0ijDar1+/WH311Q0ycAw00Rjgui7uKOx7jXftPW7nnXeOd955J+yLru2HjrgO6FP6lj7uCPvaHPKYgT19EP5IQAISkEBDEbCyEpCABCQggSER6BRh9Oeff45vv/3WIAPHQBONAa7r4gbDvtd4197jvv/++/wxG/uia/uhI64D+pQPFdHHHWFfm0MeM7CnD4p7Xp1urZYEJCABCUhAAhKQgAQkUCOBThFGpdBYCgAAEABJREFUp5pqqlh66aUNMnAMNNEY4LqOP37Y79xr3PtJOe/5558/RhlllLAvmm9s0Kf0LX1c3u8ed05/w54++OOW50YCEpCABCQgAQlIQAIS6DQCHVtQpwijq622Wp7eyXRAQz9Z9JNBM1wHXNfxxw/7zdCmRm7DUUcdFZNMMknYF813f6FP6Vv6uJHHaCPXHfb0wR+3PDcSkIAEJCCBjiOgZQlIQAIS6FQCnSKMDj/88DHyyCMbZOAYaKIxwHVd3K3Y9xrv2nvciCOOGD169Aj7omv7oSOuA/qUvqWPO8K+Noc8ZmBPHxT3PLftR0BLEpCABCQgAQlIQAIS6EoCnSKMdmUDLVsCEpBAnRCwGhKQgAQkIAEJSEACEpCABCQgAQnUEYEOEkbrqIVWRQISkIAEJCABCUhAAhKQgAQkIIEOIqBZCUhAAo1LQGG0cfuuy2r++++/B6EjK4B9QkeWUS+2aSehqA/7hOK4o7aUQego+9qVgAQkIAEJNCUBGyUBCUhAAhKQgAQk0DQE6lIYfeWVV+L6668fFG644Ya48cYb4/bbb49HHnkkPvroo/jxxx9r7oRvvvkm7rnnnsB+zZn/yPDbb7/FV199FQ8//HC8+eabf8R23Ya2dASrllr03XffxeOPPx5vvfVWS0naJR77lEN5rRn89ddf44svvojnnnsuj49bb701nnnmmfj000/jl19+aS1rFOOhnN/NN98cd999dx4npKHPWzU0FCdpH+2kvYUZ9onjXBHX3ltsUwZltbft7miP+9Frr70WDzzwQDB+uFc9//zzeWwyRmGCCM3+Sy+9NOjeVjr2uJZJV2+h2eoD51LuxT5/Z/j7wDVPm7nuv/3223j55ZfjjjvuiJtuuinfYx599NH44IMP4vvvvyfZoFD07+uvv57/TpF30El3KhL46aef4uOPP46HHnoouHdz7XDvhTl/Z7leyFhLX1RrE7sGCUhAAhKQgAQkIAEJSEACdSmMXnbZZbHGGmsMFtZZZ53Yaqut4tBDDw0eTD///POae+/tt9+OXXbZJbBfIXNVUT///HMWRA888MDgQbqqTB2YiLZ0BKuWqvzhhx/GUUcdlR9iW0rTHvE8JFMO5bVm74cffsjCxVlnnRVbbrllbLbZZnHKKadkoZRzreUtxkMpv7XWWis23HDD2GmnnaJfv37xzjvvBA/ardkZmnO0j3bS3sIO+8Rxrohr7y22KYOy2tt2d7SHOH/VVVfFXnvtFeuvv36+V5199tl5bBbjEOGM/Ysvvniwe1sx/riWuyO7zm4znAvm5dt//vOf+ZqnTtzrEUAvvfTS2HbbbQf16yGHHBIPPvhgfvlCuiIU/XvttdfGwQcfnMXT4pzbygS+/PLLeOKJJ+KAAw7I9+4NNtgg/42+5JJL4o033hh0762lL6q1WblGxkpAAhKQgAQk0I0I2FQJSEACmUBdCqM8BI0++uix2267xXHHHZfD0UcfHZtvvnn87W9/y547eLvlFtTwa4IJJog99tgjll566RpyDUyKxwqeRHfeeWecfvrp2SsRMWTg2a773VGsWmoRnnF4yn7yySctJWmXeOxTDuW1ZhCBHKGD/tlkk02yODrssMMGIhXnWstLHjwnF1lkkTzGGGvHHnts7LfffrHssstm4eOKK66IIdlprYwhnaN9tJP2FmnZJ45zRVx7b7FNGZTV3ra7mz08BPF441pcZpllssiDuI6gfuWVV2avUZjAHLEnpRTzzjtvHmeMuSK05b6EXUNtBOBcMGd72GGHxaabbhorrLBCzDXXXDHyyCNng19//XX2HMczdMkll8z9td5668X4448fjz32WOAhnBMO+EXf9u/fP3hBwwuz9957b5CoN+C0/1oggPcuLzr5u04f7L333jHffPPlWRn3339/9uonay19Ua1N7Bok0L0I2FoJSEACEpCABCQggUoE6lIYpaK9evWKFVdcMTbaaKPswYcX1sorrxwzzTRTPPnkk4M9lOKFhQccD1hMeWQ63m233RZPP/10nnZfTKlGMBtrrLFilFFGoYgcXn311Tw98sUXX8x2sVFpCiSiKF5CTKEnz2effVY3D761sKLuTPMtby8iIQ+fzz77bBYD8CSkvXhVwg9vKPLedddd8e6772ZhuJh2Wk1eYGMHbvQL01JLl0d4//3389RUOGOX6fCUQ3mUS/5Kgb5ClBphhBHyeEHcGGmkkeKpp57K9irlKY+bZZZZ8jhjrOGxtPbaaw8Sz0sfzmGA+MX0c9jAiPrRntJpn9inXqTjPO1kTDJFlGnUeDQxRZR2cZ520l4EFQL7xHGONJQLO7xXaSvlYou+os/gT5mEtpQLb7iT31A7AQRm7km8zFlggQVi3XXXzWNx+umnj+GGG26QQYRSxgT3oTnmmCPWXHPNQeOOsdenT59Bad0ZSgKtZIczvAlc7/xdoa/mmWeeWGyxxWK00UbLuXlpggBKHyKmcl9YfvnlY4YZZgjEcK7RnHDAL465Xotrl+uw9LockMR/FQggJvO3iD5ZZZVVAsa8qOIagSWiNNlq6YtqbWLXIAEJSEACEpCABCQgAQlIoG6F0UpdM9lkk8XMM8+cvUgQooo0iG0IlkyzZzo1D1cbb7xxHH/88XnaPQ+ppEXkYyo9U6Q5JrDP9Ovzzz8/8Eo96KCDgumTnCsNCK+cR6hC1Ci8ikrTdMV+S2W2xKql9haizamnnho77rhjbLjhhoH3DgIzD6c85JN35513DjjipQlL9qvJSz0RsF944YU44YQTsii05gBhCC9gliW477778lpz2MMu9tmnPMolf6VAvRD1EENpM8L3iCOOGCmlSsmrisPWrLPOGmOMMUYwFhAlyViUdcstt8R//vOfzGj77bePE088MXgYhwPpCOQj3XbbbRdMz8fTbIcddogLL7wwi/p4mNEu2kc7ae/qq68eBPaJ4xxpKJc+oC/22WefLKZh6+STT85rvQ5tufCmPOptqJ0AgjVrIuL1NtFEE0XPnj1j6qmnzuMDD3U81bGKqF6IaRNOOOFgoinnDZ1PgGuHNat5oTbMMMMMJoxyjSJ4IpQimvJCjT6effbZgxcSvOAoaszLitNOOy24B00++eRFtNshEMBjnTVGud/Clr+rsB577LGDl2VcM5iopS+qtYldgwQkIAEJSEACEmg0AtZXAhJofwINI4ziNYf4hHfeqKOOOsirByR49eCRh2iKUIW4iRDFw9Q111wTxZR3BCY8T4qHLfKyj2CHmLHooovmqdjjjDMOpwYLPKghFrLW6ZxzzjlouuVgierkoDVWLbWXD8UgLjPFF6Fs3333jSWWWCIQlfEwRQhYaqmlYvfddw+mkhb7iD7V5AUNH0RCgEbUxlOLdfjoL/qN/mN5BOxRBvYpp9gnf6XQc4AIhbcX9WPaMiIl/bnSSitFr169KmVpNQ52tJkxxRR66oD3EpmoNwII8X379s3CMWNi4oknzl62cCAdAY9Sxt5ss80WCJyIv2sOEIIRcS+//PI8PZ820j7KYJ9p/AT2ieMc+5SLyNqjR48stjG+mXY6xRRT5LUO8biiTEJbyqUcuJPfUDsBXswwfZep1RdccEEwpllrlD5jLHLfwSoiHMIoae+9997Yc889gzUteYFDXtKSztB5BHjRxbWOmDnppJNmsTqlgS9V8OpG/OTFCB7pXH/cbwjcA7hPFDVFzNt6662zpzm2ini3rRPghQ/3N+6xBMRp/r7DnL8XbLFQS19UaxO7BglIoO4JWEEJSEACEpCABCTQ4QTqVhhFQEI8YGoxgenICA1MH0YI69279yA4KaU8PX7++eePVVddNRBFmZaH9wliG2LooMQVdoYffviYZJJJ8tpmiy+++GCia5EcryHOUQZeQf/P3nmASVGsa/gvTJgxYwYjZkxgRMSEAQUUwQgKooKAiAqCggFFMWdEr+GoJI8eBUHMBCWICopiVjCgmHMOl7eg1t5hZqdnd2Z2Zvbbh6J7uiu+VV1d/fVf1Twoh3PVvc2EFXlNVl7EGgQCpokiKiIAM60UITVMtWbKOeewpAz7iI9xwpIuwg9TyXnYZUkEeDJFFabwdc4Z8ZEG8ZNO2Cd8oiMeHFOYsdrDohLxHIGjWbNmSesxMQ5+k3/aGI52xjR/4kIkxTqMdoQ/xFemsCO4M90Ty2Sm7mMdiKhM2fCHw2KUKdYIjogmrFmKyLn55psbD//4oYyUj3Kyj5Uzjn2OcY596pdpupSVtQ6pG9Jt0KCBX+sQcYf4cJVJl3TgTni5zAlQP1i3MU2edsj6kgidvMTBIdQQK8Iolrn45xpEUMU/Volce+zjTy4/BLi+uXZmzZpl3FN40eDcIlGUHCBoc++gD0QU5RjXLg5RlP6MYzjCt2jRwi/1gtU6x+TSE+CagDE+nXPe0p+lC+jruE4QRDmXSV3EjZN45URABERABERABEQgLgH5EwERKF0CBSuMIiBgacfU4rZt2/q1x5jKjtjEOm8IVqFasGxk2jcfbcDak6nUCG9rr722X2eSh6rgN9mWqdOscYag5pxL5sWLWYh3WAsl9VCNBzNhRTaTlZc4EJ15KIUf5UQk5cF05syZFh5eCZ/o4oYlzi233NIHR4xgHVDECYTRiy++2Ftb+ZMx/yNPTMMkfeJDjGrTpo21bNnSSCeueM3UddoZDqtOpr+PGTPGsNpkGvzqq6/uc4TARToII1iCIpgiqJMW4mpU2FpnnXWM9kR7pZxs8duhQwf/ATAEUx9pjP8oJ3FgQYUITPpMxUbIQYyl/CGabKYb4tS2YgJcI4hkWKYjXA8ZMsQvR4GYxkfAOE4MCDZ8fIm6O/XUUw1/V155pSGoYYnM+sb4k8s9Afod7guI0q+//roXNLmeoinjB1GU+o0eZ5+wnGcfV7t2bf8ihmuT33LxCMAWxlGWhOQ3jNnH8Rt/+Od31OGP8+EYfvAbPcY5fuOXfTkREIG0BORBBERABERABERABGoMgYIVRhGlmOLL1GIcoijiGWtSMvW6Tp06ZZXEAw/T8bBsHDlypF/zkanLrBtX5qmCHeecn0KZ7qHWOectWiqIqlpOZcKKDDq3ZHkRdpiSzdqZTNPGwZo1LmHLwyZhk7m4YbGCRLjEugqBiC84s2YmU8NJGwEwWfypjmFlh4Un7QFREytRhEus9JiyzLno9PZU8WDJSRvDXXfddTZ48GC/ZADWrIhYiMWEhQFWTDx0M+3TOWdsOY8VKcfxh0M4xWqZNsVSBHz5mmnTQSgjLvzFcfilDqgL6qVjx47GurhM14Ybgm2IJ5vphji1rZiAc4ssnWl/vJChnWNFjAhD/XB9EAOi9dlnn21Y/GI5TB/Gixz8I9Bh7Ys/udwToE6oG8TqjTfe2M844FqNpuzcousbgTt6nH2OOefY9c45V5D3Bp+5Av4PjvShzrlyuXTOGeds8Z9z8euCcHHiXBy1NiIgAiIgAiIgAiIgAiIgAjppbFUAABAASURBVDWcQMEKo4gFTPFlavFJi79Mj6i27777GtZ2WOiEusNiburUqYZlI9Y/WO8xpRoxKfgp5W1sVhVAQFxG3ONDJEwLDo61VbHOxToyVfC4Yfl4yW677WY4hCMsUxGDZsyYYUxdx+IzVRrJjiNsMIUdYZSp6lieYp2HYMrU89mzZxsf4kgWNnqM6eq0Mxxt7fjjjzeskrfbbjtjvbuoYILYRXmdK/8gzzFciJd1BvfZZx9r2LChIVzDlg9PsTzElClT/AfEgt84W8RR1jsM9cIWIZn469WrVxZFttMti1g7KQkwLR6r4q222soQPxFlmE5Ne8CimWnBBMbaF7GdNYrxjz+smmvXru3XnGV6Nv7kck8AYZR7BdcVFt/0Rc6Vv6YR2LCup57wR32G659644VI7nNa2ilw7cA4yhbW9LlcF9QBBNjiL05dxI2TeOVEQAREQAREQAREoKQJqHAiIAKxCBSsMBor94s9YSl6xx13GFONWf+TqfU9evTwa4Yu9qJNGgI85GPFhmUuVrfBjRgxwpjuyweGUkURN2x4uGXt0ksuucSwGGXLEggPPvigIRqmSiPZcep7wYIFRr4RCJn6jzUqSwLcdtttPgjCpt/Jwn/kHwGF8iKQECUP9Dge2HmY5xgO4QTBkg+yYIVKfs444wwviNJW4wi2xIML6bKmaaiXsKV+WFcXf7hspkt8cukJIPgjdNImggiaPlR5H7Qd6rn8Uf3KFQGsrBFGiZ8+g+ua/aijTnjphNCGkMp1Tv0i3CFyJwsTDa/99AQQO2GJtT0Oxljxwpzj1AGxsI1bF3HjJF45ERCB0iKg0oiACIiACIiACIhAZQiUhDDKR0ywdEQg22mnnfzajkyh5mMolYFSE8MgfDINGNEPkQ83d+5cGzt2rN1///1edIaLc85PcUQc4AGWB9m4YamjG2+80f773/8a63Hy8IugxAMw1pBRiznnnJ+aysMyYoQl+SMcjvU3sRomPn6TN35PmzbNsB5GBEG0ShJFRoewYEJ85SH97bffNsQSpuyTxqabbmrrr79+WXxMn7/qqquMdSMpV506dYxp03igvYYyOeeW4Olc+bIjwGAVy7R+ysGDP9bQxI24PH36dAt/VUk3xKFtZgSod+ofi2D6HKyDWSqCawnRjXZDjIj4iOSjR4+20Ab4oBfLM2y77bbGdYQ/udwToO+ijwj9F3WVmGp4yUDfRF/CdcySB1ikYxGMSwyTx98lkRQMmZXAbA+uGRgz+wPLf15y0qdT0EzqIm6cxCsnAiIgAiIgAiIgAiIgAiIgAiUhjCKG8aElHqp42OWDNDzA8nClKo5HYLPNNjNEZbgxDZ0vsz/55JP28ssvG1/ZRqAkJgRTHmSZAo+FJ6JO3LCIEQhHCHp8bIY0EBwQFxGFgnBIOljhIShNmzbN3n33XQ4t4fhYCoISU+afeOIJmzBhgiHmEpY8kR7tgSn6iFVLRJDhAeLdc889/Xq0kyZNMviwBAAiKexIM0SJ8IVQBkvyhmDJ2qfOOUNE40Efv8l4kk607PwmXY4xDZ90iZM8IMpG23lV0iU/cpkToB0iXHPtUCfUDW2RuqXeqD9ipT2yxAfCGu0Bf7QPwu28887e8hl/ctkjQP/EjILEPoT+jH4NYZSlLpIJo7yQ4EUIL0C45lizmDpjHWPqHEE8ezkt/ZiS1QUve7CsRxjlfhAY01/zoo6XQJDJpC7ixkm8ciIgAiIgAiIgAiIgAoVGQPkRgfwTKAlhlDUrWbsPS6zevXsb07N5sAqCRP6xFl+KCACsfcjDKR+9Ou200+yee+7xHyVp166dYdlJqRDnECMRN/v372+ImnHDMhWSuBAFb731VuPjTj179jTqjTU9EZFIA8fDLf4vu+wyf55jia5Ro0Z2xBFHGMLSNddcY6effrrdd999Rlg+csN6tFh7IWpgYZkYPtPfCPCHHnqokf9hw4b59EgXcZK0WJM0xMlHkJo3b24ImXxgirVLL7roIkOIYR9xGb/JeJL/aNlJlw9EIdCw1AEfXuLjYghstHvWgCUuXFXSJbxc5gQaNGjgl+1gaQeWTODauf322/2HuWifWAsTK9fQMcccYwikfEiONW1pGwh3e+yxh3Fd4U8uewR4MUJf8MADD5SLFItt1n/lIC9kELHZjzrWVaZenHPeyp1lMbAC54UHfQ9rk0b9a79iAsnqgpdECKAsa8CSLTDmA3VYijZt2tSv8UysmdRF3DiJV04EREAEqp2AMiACIiACIiACIlDtBApSGEUkQ9yMa5GDteF+++1nZ555piE4XHDBBdayZUtDdIvGQ3z8Jv5Ann2OcS4cS7fFL2EIm85vrs+TB/JCnuKklco/Fjl8uOe4446z888/368rivCJf+IOFlVMU8QP58455xzD2ipuWARFLK2OPPJIQxDiQZipxdQZ646STigDIm2vXr3s8ssvN9aMDcej21VWWcUQI3mYhsHgwYN93vloV8OGDQ0xkXaw//77G36jYdknPcJRRn6nc4gnderUsWbNmhliC3mDQ/v27Y1ywSHEgdiCYN+9e3e79NJLDUHz+uuvt06dOvk8B7/JeCaWnan7iKNNmjQx1s4lXeLs1q2bUc46C/OUjXRDHNpmRoBrg7Z09NFHW9++fe2KK64wXtDQ7hBDaTfESPvHqpj2T7uh/ffr189YO7ZevXoW2gR+5bJDgA/19enTx3hJEY2R49RBixYt/FIWzrnoab9PfTGdm4/+cb1dffXVxrV31llnGR9s4+WF95jwH/0J/QptIuFUjf4J8z4JdUH/h8hMX891A2PYtW7d2i8twbUFtEzqIm6cxCsnAiIgAiIgAiIgAiIgAiIgAgUpjPLQibgVFXwqqipEI6x3EMLatm1rCA9MbUZsi8ZDfPwm/hAf+xzjXDiWbotfwhA2nd9cnycP5IU8xUkrlX/EG0QcPoQEvxNOOMFzRHjjA0aIc8SP5Q7CXcuFwnOwhosbNvhj2jAfDDrxxBOtQ4cOxj5Wd1HxEpEWQRTRiGnKpJ3oeFhGmEUUp97JMywoIw/hrO9IO0A8TSY6wSz4T4w72W/nnLcWJa98BZ+v15N3voYPO8q3OJzBCVGFMmAlSDlxiJvkOTzw4y+RZ2LZnXOGBRVtHItVhGksb2nfWJfWrl07JFuldMsi0U5GBPhoEtdIqEfaBdcG7Y826twi0Y32QTvBqpd2Q3tFAMIqEZEtXGMZJS7PFRJIdY1znDqif3NuUf0kRkR9UC/UF/0L/RX9ESIrL+Oi1100LP0P/QppRI/X9H14wAU+gQVT5eknsXynX4MxLxjot7kfUAf4ZRu3LuLGSbxyIiACIiACIiACIiACIpAFAoqiyAnUKvL8K/siIAIiIAIiIAIiIAIiIAIiIAJ5IaBEREAEREAERKC0CEgYLa36VGlEQAREQAREQASyRUDxiIAIiIAIiIAIiIAIiIAIlDQBCaMlXb0qnAjEJyCfIiACIiACIiACIiACIiACIiACIiACpU9AJfyXgITRf1loTwREQAREQAREQAREQAREQAREoLQIqDQiIAIiIAIikJKAhNGUaHRCBERABERABERABIqNgPIrAiIgAiIgAiIgAiIgAiIQl0BehNF3333Xxo8fLycGagMl1Aa4rkNHw361XOMlxLOq/J577jn78ccfTXVRevca6pS6pY6r2k4UvnLtA/bUQejztBUBERABERABERABERABEcgzgRwllxdh9IEHHrC2bdvKiYHaQAm1Aa7r0C+xr2u8evu4s88+2z766CNTXVRvPeTiOqBOqVvqOBfxK870bQb21EHo87QVAREQAREQgVwTUPwiIAIiIAL5IZAXYfS3336z77//Xk4M1AZKqA1wXYduin1d49Xbx2HN9vfff5vqonrrIRfXAXVK3VLHuYhfcaZvM7CnDkKfp23WCShCERABERABERABERABEagWAjkTRjfddFNr3ry5nBioDagNqA2UawPqF3VvUBso5jaw11572UorrVQtgzYlKgIiIAIiIAIiIAIiIAIikF0CORNG27RpYyNHjrSRcmKgNqA2oDagNqA2oDZQIm3gqquusg033DC7ozHFJgIiIAIiIAKlQEBlEAEREIEiJJAzYXS55ZazVVZZRU4M1AbUBtQG1AbUBtQGSqYNYC1aq1bOhk+mv+IhoJyKgAiIgAiIgAiIgAgUPwGN7Iu/DlUCERABEcg1AcUvAiIgAiIgAiIgAiIgAiIgAiIgAiVHQMLoElWqAyIgAiIgAiIgAiIgAiIgAiIgAiIgAqVPQCUUARGo6QQkjNb0FqDyi4AIiIAIiIAIiIAI1AwCKqUIiIAIiIAIiIAIiEA5AhJGy+HQDxEQAREQgVIhoHKIgAiIgAiIgAiIgAiIgAiIgAiIQEUEJIxWRKd4zimnIiACIiACIiACIiACIiACIiACIiACpU9AJRQBEcgiAQmjWYSpqERABERABERABERABERABLJJQHGJgAiIgAiIgAiIQO4ISBjNHVvFLAIiIAIiIAKZEZBvERABERABERABERABERABERCBvBGQMJo31EookYB+i4AIiIAIiIAIiIAIiIAIiIAIiIAIlD4BlVAECpWAhNFCrRnlSwREQAREQAREQAREQAREoBgJKM8iIAIiIAIiIAJFQkDCaJFUlLIpAiIgAiIgAoVJQLkSAREQAREQAREQAREQAREQgeIkIGG0OOtNua4uAkpXBERABERABERABERABERABERABESg9AmohDWCgITRGlHNKqQIiIAIiIAIiIAIiIAIiIAIpCagMyIgAiIgAiJQEwlIGK2Jta4yi4AIiIAIiEDNJqDSi4AIiIAIiIAIiIAIiIAIiIBJGFUjEIGSJ6ACioAIiIAIiIAIiIAIiIAIiIAIiIAIlD4BlTBTAhJGMyUm/yIgAiIgAiIgAiIgAiIgAiIgAtVPQDkQAREQAREQgSoSkDBaRYAKLgIiIAIiIAIiIAL5IKA0REAEREAEREAEREAEREAEsktAwmh2eSo2ERCB7BBQLCIgAiIgAiIgAiIgAiIgAiIgAiIgAqVPoFpLKGG0WvErcREQAREQAREQAREQAREQAREQgZpDQCUVAREQAREoJAISRgupNpQXERABERABERABESglAiqLCIiACIiACIiACIiACBQwAQmjBVw5ypoIiEBxEVBuRUAEREAEREAEREAEREAEREAEREAEiodAZYXR4imhcioCIiACIiACIiACIiACIiACIiACIlBZAgonAiIgAiVLQMJoyVatCiYCIiACIiACIiACIpA5AYUQAREQAREQAREQARGoKQQkjNaUmlY5RUAERCAZAR0TAREQAREQAREQAREQAREQAREQgRpKoEYJozW0jlVsERABERABERABERABERABERABEahRBFRYERABEYhDQMJoHEryIwIiIAIiIAIiIAIiIAKFS0A5EwEREAEREAEREAERqARa4l0XAAAQAElEQVQBCaOVgKYgIiACIiAC1UlAaYuACIiACIiACIiACIiACIiACIhA1QlIGK06w9zGoNhFQAREQAREQAREQAREQAREQAREQARKn4BKKAIikHcCEkbzjlwJioAIiIAIiIAIiIAIiIAIiIAIiIAIiIAIiIAIVDcBCaPVXQNKXwREQAREoCYQUBlFQAREQAREQAREQAREQAREQAQKjICE0QKrkNLIjkohAiIgAiIgAiIgAiIgAiIgAiIgAiJQ+gRUQhEobgISRou7/pR7ERABERABERABERABERCBfBFQOiIgAiIgAiIgAiVFQMJoSVWnCiMCIiACIiAC2SOgmERABERABERABERABERABESglAlIGC3l2lXZMiEgvyIgAiIgAiIgAiIgAiIgAiIgAiIgAqVPQCUUgTICEkbLUGhHBERABERABERABERABERABEqNgMojAiIgAiIgAiKQioCE0VRkdFwEREAEREAERKD4CCjHIiACIiACIiACIiACIiACIhCTgITRmKDkTQQKkYDyJAIiIAIiIAIiIAIiIAIiIAIiIAIiUPoEVMLcEJAwmhuuilUEREAEREAEREAEREAEREAERKByBBRKBERABERABPJCQMJoXjArEREQAREQAREQARFIRUDHRUAEREAEREAEREAEREAEqoOAhNHqoK40RaAmE1DZRUAEREAEREAEREAEREAEREAEREAESp9AEZRQwmgRVJKyKAIiIAIiIAIiIAIiIAIiIAIiUNgElDsREAEREIHiIyBhtPjqTDkWAREQAREQAREQgeomoPRFQAREQAREQAREQAREoOgJSBgt+ipUAURABHJPQCmIgAiIgAiIgAiIgAiIgAiIgAiIgAiUGoElhdFSK6HKIwIiIAIiIAIiIAIiIAIiIAIiIAIisCQBHREBERCBGk5AwmgNbwAqvgiIgAiIgAiIgAjUFAIqpwiIgAiIgAiIgAiIgAhECUgYjdLQvgiIgAiUDgGVRAREQAREQAREQAREQAREQAREQAREoAICJSKMVlBCnRIBERABERABERABERABERABERABESgRAiqGCIiACGSPgITR7LFUTCIgAiIgAiIgAiIgAiKQXQKKTQREQAREQAREQAREIGcEJIzmDK0iFgEREAERyJSA/IuACIiACIiACIiACIiACIiACIhAvghIGM0X6SXT0REREAEREAEREAEREAEREAEREAEREIHSJ6ASioAIFCgBCaMFWjHKlgiIgAiIgAiIgAiIgAgUJwHlWgREQAREQAREQASKg4CE0eKoJ+VSBERABESgUAkoXyIgAiIgAiIgAiIgAiIgAiIgAkVJQMJoUVZb9WVaKYuACIiACIhAdRH46aefbNq0afb000+XuWeeecZwzz77rE2fPt3efvtt+/HHH+2vv/7KKJsffPBBWZzsZxS4Ep6jZaFM/E6M5p9//rE///zTFixYYK+99po9//zzNmHCBKOsbF944QV766237Ntvv7U//vgjMXjB/IZnqDP285Ux0grpptriJxf5of3RDufOnWtz5syxX3/9NRfJKE4REAEREAERyCkBRS4CNYGAhNGaUMsqowiIgAiIgAiUAIGPPvrIzj77bGvbtm05d+yxx9rxxx9v5557rt155502b948++233zIq8QMPPFAWJ/sZBa6E52hZKBO/E6P5+++/DcF06tSpdv3119vpp5/uy3ncccdZ+/btfXn/7//+z95880374YcfEoMXzG94hjpjP18ZI62QbqotfnKRn99//90QRR988EG79dZb7fPPP89FMoozuwQUmwiIgAiIgAiIQA0kIGG0Bla6iiwCIiACIlDTCRRn+bHCwzryq6++smWXXda6du1qAwcO9ALhQQcdZAiJWAYids2ePTujQjZr1szHRXzsW47/omWhTPxOTJLjjzzyiCGuYTF6wAEH2FlnnWV9+/a1E0880VZeeWV74oknbOjQoYb1aGL4Qvn9yy+/GHWGYz9f+aIeqU/c7rvvXpYH9jmGw08u8vPll1/a7bffbiNHjvTWvrIYzQVlxSkCIiACIiACIiACVScgYbTqDBVDoRNQ/kRABERABEqOwOqrr25HH320nXrqqdaxY0e/X7duXXvjjTfsscce81aUTEXHchRrzBdffNEmTZpkYRo609ffffdd++677/y0+zXWWMM233xz79jHUhM/CK1MW3/ppZcMh0AZxD3injdvnj+OHxx+OMY50scxzZ08zJgxw7D+fP31170FIccrqpjvv//eC58TJ060zz77zLbZZhtr1aqVderUybAa3XvvvY0yI7rhSIt0SStdeZlCTtlwr776qhHmlVdesSlTpnj3zjvv2Icffmjvv/++X75g8uTJRv4/+eQT+/nnn70la+DDFH/8Ui78IdISH+UjT6nKiFDKNHPCT5gwwS8VwG+Oh3CUB5ERoZu8UX+4wJH6Y7mBZGnssssudtppp3nHvi3+Yz/ZcdIl/armh3b11FNP2ejRoz0zLEefe+45g/niLGgjAiIgAiIgAiKQKwKKVwQyJCBhNENg8i4CIiACIiACIlBYBLCcbNKkiRc1ES0Rtz799FO/Puc333xj48aNs379+nkBFUGRaeg9e/a0e++916/RiaiIlWmYbs0+wh5T3DmG//79+9uAAQPs2muv9Wt+ItwRNxadF154obfgxIqTfY59/fXXhh+sWBFZx48f7/PQo0cPu/nmm73YyPGKSJIvpskjirKPWMmU7OWWW84222wz69Kliw0bNszH17x580qX9+qrr/aMBg0aZN27d7czzjjD7rnnHnv00UcNFmeeeaadcsopdt555/l1WGEb5cMU/7Fjx/p84K93794+Pqb3J7OEpcxwmTVrlp9mTnjYsWXa+cyZM731L/zgiNhMHrEQZtmEE044weB44403Gkyoc+Ksistmfu677z6Dwccff+yzBKtevXp5lv6A/hOBLBJQVCIgAiIgAiIgAlUjIGG0avwUWgREQAREQAREID8EUqbinDPEwqWXXtr7wVIRQQ7hkqnM8+fPt3333dcQpxCsjjrqKENwe/zxx/00dfwhrmExiGOf8Exl5zdWi1tssYUdfPDBdsQRR1idOnX8R57GjBljOEQ1zh122GE+fY4hFCLaBatPPhCFJelWW21lq6yyipEn8ukDpPiP8qy11lp+yjyWkVjC3nLLLXbTTTcZVp6sY4nl7GqrrWa1a9c2ylGZ8pIXRMymTZvahhtuaFg8UgYsNEmjZcuWtskmmxgWoQilCJpRPnwcio9AIVDvtNNOhiCIBSjWqMSbWDyOTZw40bPDCnWHHXawQw891AiLpSuCLNa9fLyI33fffbe3Yt10003tnHPOsc6dO9s666xjWKdyjjgS08jkd7bzs9JKK/llHtZee22fDbYIzrmatu8T0X8iIAIiIAIiIAIiIAKVIlCrUqEUSAREIMcEFL0IiIAIiEBcAgiMiHuIh0sttZQhFq644op+ijzH+N2oUSPDqpRt/fr1DQvMMD07neXmCiusYEy/Zh1TxC2ETYRArECxZmTqfZs2bQy35ppr+qn1rP359ttv+48iTZgwwR9DYN1zzz1t++23t1VXXdXIa0VlpAzklyn++CO/CJZYujJNmynf5ANhD6ESV5nyIqqut956RtkQH4kP4RWhdeONN/ZicIMGDYwp7YilTK8nP8HVqlXLll9+eUPgRFylPl5++WWj3MQV/IUtx5gOj/iJNew+++zj2TVt2tQvGcC0c87hD3EZv0xHh8eOO+5o+Nt11129iEs9ImSHuCuzJR3SIM1s5AfxG/EdwZr80P5Y9oE2xG85ERABERABERABEShPQL+qk4CE0eqkr7RFQAREQAREQASqRIDp1oiBWGQy7RyBDuFx/fXXNyz1mDKPJSf+mFJ/2223GVaGiHyIaohiCIoVZQLhEGEQkRBxDiGQ9SJZSxNRdYMNNrDddtvNO9JlDU6sGLEQZR+RkbU5EVixiiQ/hxxyiBdHrYI/BFemmCPIYiGJBSllxWLzmmuusUsuucTuuOMOQzSkLJUtL2uXYrFZf6FgTPlCljhOXhFLsQaFExawpBX8sMWCtkWLFt7qE+GScmI1ypqllB8/UQcz2JFv/CKowo96o/44Dj/CYrGKf9LGyvS6664zRFcsgKnHK6+80vbff/9o9BnvE38h5SfjAiiACBQbAeVXBERABERABAqIgITRAqoMZUUEREAEREAERCAeAda5RBhk3ck+ffrY/fffb0y95oNEWOchtiHgYVH50EMPGYIoQh3iIZaRWH0iliK4sa0oVYTQMFXfOee9ItoxHZ8P/2AdyjR9RFim53MM4ZX8MM2eLdaixIPIylRrHL99ZCn+W2aZZWzdddf1Fpus78namgiriImkjzUl09URCLFcrWx5KRv5QXiN5om8wol8cBxO8KJM0SxzjvA4wjjnDEETS07CRP2yDx/YIUhioYm4edZZZ9kVV1zhLUbhBT/8bbfddoY4izCMBSvlZLkA1iIdOnSosR4pcRFvZR3pEEeh5Key5VA4ERABERABERABERCBzAlIGM2cmUKIgAgkJ6CjIiACIpA3AgiNc+fO9Wt98nEbxDvEUCwX99tvP6tXr56fxo5wiDDKtG4ERaYzM3UbEQ/RDhcn0845c86VeUUcRCQkPKIaIiUOIZH4sYBkejoB8INjPzjEROf+jS8cj27xQ56xwuQjUO3atbPDDz/cmEqONSdT8d944w3/kSTW/8T6tTLlJR3icq58fjiGWOrcv8cTyxHNL/vOuXKcOJbMwQ6GCKhY1rLsAGIoZd1rr71s22239dPzKeeRRx5pBx54oJ+qzxIEWKM++eST/gNRfOiKsMnSyORYoeUnk7zLrwiIgAiIgAiIgAhUA4GSSVLCaMlUpQoiAiIgAiIgAjWHAB8Juvrqqw3rweHDhxvrbg4aNMiwqmRqO0IpH09COMNSlGnpJ598src+ZLr7sssuWyVYwcoS8ZD1JEeNGmVRN2LECL9uJqIj4ibpISoiwGGhyJbfcTLhnPMfYMIatkePHoaFJZayiIgIix9++KH/mFQuy1tRPikH1qrkJZQL/kyLd84tERQmCNMwpK6oxyg76vSqq64yzlHPTPPHz+DBg61bt27+I1hY0iKIU/d8oGmJRDI4UGj5ySDr8ioCIpA3AkpIBERABESgVAlIGC3VmlW5REAEREAERKCECSBIsrYlgieOD9xgTYgIyTnnFglyzi3aYp3IVGk+HMSan0zzrgoeBLuGDRt6q0a+XM+ao0wBx5KRKf633367sRYoU8uxesR6lDSx7GStTD72g4VnRXn44osv/BIAfEm/f//+Nn36dCMOlgPYbLPNjA89IUCSl/ChH+eyUN6KMpXkHOXAIpdyYcGKSEp5t956a88nMQh1hHUv+UZMxWL0888/NyxBr7/+erv22msNQRuhd9q0acZ6qhdddJH/gNWWW25p9b93iQAAEABJREFUWAXDlHipa4RN9ivrcpEf55whhmNxi3CMGE4brGweFU4EREAEREAEREAERCA3BGrlJlrFKgIiIALFQUC5FAERKF0CiJJbbLGFIdIx9R6R7bnnnrM5c+Z4gbEqJUeY5ANAm2++uS1YsMDGjh1r48ePt9GjR3v32muveStOLCN3331322qrrXxyU6ZMseeff97effddI0/+YIr/EA0RXCdPnmz/+9//fBpPPfWUTZ061TiO4MYHk7Ak5QNJuSxviiz6wwihLCNAuSifc84QLil39GNO3vPC/2BCnnfeeWfjPOH4MNZjjz1mDz74oFFerGApP8sUwJLz1B3lRhxGdEQgRpzGAnhhtJX+l4v8UBeIuHXr1vX1TJubP39+pfOogCIgAiIgAiIgAiIgAlUnkCwGCaPJqOiYCIiACIiACIhA0RPAipL1KVnvE2vRW265xVsiYp2IBV9VCsgamHzkCetFLEWHDBliAwYMMES8Pffc00455RQjXaxYDz74YGPdUdYfffTRRw0REWtPrAkrygN+OnXqZMccc4xttNFGXjQ8++yzrUOHDj4tLCybN2/u02rUqJHlsrwV5ZNykFesRRFwseBFNKbclD8xLMc416pVK9t+++0NK1umzvNBJSx/W7Zs6ZdEIJ499tjDTj/9dCM+1hLt16+fde/e3VvP7rrrrnbqqacafhLTyOR3LvJDOVgTtnHjxsZHo7AgRvDNJF/yKwIiIAJVJKDgIiACIiACMQhIGI0BSV5EQAREQAREQASqnwDrSl5wwQWGwMmW3xXlijUuWYezY8eOxvqUTMc+7bTT7Pjjj/e/o/GwjiW/cewTN2nwmy2/o2lhsYgl6hFHHGE9e/a0gQMHGlPo+/bta6THNHKEUERDBD4EzPPPP98uvPBCa9++vZ8OzpqoqeInLabJk8YBBxzg19ZkOv3FF19slIN4+JI74htWsSuvvLKftl7Z8pIejrKTJxz7HMOxzzEc+xwLDqtPBEDKTf769Olj5BlxkPLjn3A49pn6ThiETYRfygU7yoTwe9BBBxlfoScsDGEJM5YUIH4cddKlSxfjY1rwNQu5Sb4lXdLHsR/1lYv8MD0fi1jaW3RN2Gi62hcBERABERABERABEah+AhJGq78OlAMREAERyIyAfItADSWA0Na2bVtvQciW3xWhQLxkmjXWhieddJIXLBEymzVrZvzGEjHEg8DGbxz7xM05frPldzQt55yfBo4QSZwIfFiJIlQ2bdrU1lprLUPYdM4ZHxnabrvtjI80dejQwQ488EBDNDvxxBMrLAuCHQJbgwYN7JBDDjH8kwZWkqTXunVrQ5Akb4iIVSlvKBtlp8w49is67pwz8ogAzZICWIHCFUtQptKTH+ecFy+JDxfidM55K9h9993XW4dSLsLCEiGUOIkbhlij7rXXXoaFLv46d+5sxx13nBdf+UATfi3NH+mSPo79RO/OZTc/lJ287b///sZHv7Bcph4T09VvERABERABERABERCB6iVQq3qTT5+6fIiACIiACIiACIiACBQWAeecIcYG55wrrAwqNyIgAiIgAkVJQJkWAREQgXwTkDCab+JKTwREQAREQAREQASKnABLC7BswI033mhs+V3kRaqO7CtNERABERABERABERCBaiYgYbSaK0DJi4AIiEDNIKBSioAIlBIBPvTUpk0bY1o7W36XUvlUFhEQAREQAREQAREQgZpBQMJoLupZcYqACIiACIiACIiACIiACIiACIiACJQ+AZVQBESgqAlIGC3q6lPmRUAEREAEREAEREAERCB/BJSSCIiACIiACIiACJQSAQmjpVSbKosIiIAIiEA2CSguERABERABERABERABERABERCBEiYgYbSEKzezosm3CIiACIiACIiACIiACIiACIiACIhA6RNQCUVABAIBCaOBhLYiIAIiIAIiIAIiIAIiIAKlR0AlEgEREAEREAEREIEUBCSMpgCjwyIgAiIgAiJQjASUZxEQAREQAREQAREQAREQAREQgXgEJIzG4yRfhUlAuRIBERABERABERABERABERABERABESh9AiqhCOSEgITRnGBVpCIgAiIgAiIgAiIgAiIgAiJQWQIKJwIiIAIiIAIikA8CEkbzQVlpiIAIiIAIiIAIpCagMyIgAiIgAiIgAiIgAiIgAiJQDQQkjFYDdCVZswmo9CIgAiIgAiIgAiIgAiIgAiIgAiIgAqVPQCUsfAI5E0bHjh1rXbt2lRMDtQG1AbUBtQG1AbUBtQG1AbUBtQG1gdJvA6pj1bHagNqA2kABtIGBAwfap59+WviKZIHkMGfC6Isvvmi33HKLnBioDagNqA2oDagNqA2UYBvQGEfjPLUBtQG1AbUBtQG1AbUBtYHCawMjRoywr7/+ukBkx8LPRs6E0cIvunIoAiIQm4A8ioAIiIAIiIAIiIAIiIAIiIAIiIAIlD6BGlbCvAijhxxyiN10001yYqA2UIRtgOvXFv+xr2tZfZnagNqA2oDagNqA2oDagNpArttAv379bN1117Vcjz9zXY5SiF91UTjXu+qicOqi0K7t0DYWP7prkwGBvAijjRo10joTBbDOhNZ81Zq3lWkDXL+hT2G/MnEojNqe2oDagNpAQbQBjcc0HlMbUBsomjZwzDHH2Oqrr24af1b//UN1Uf11EMZRqovCqYtQJ4WyDW0jPLtrG59AXoTR+NmRTxEQARHIFgHFIwIiIAIiIAIiIAIiIAIiIAIiIAIiUPoEKl9CCaOVZ6eQIiACIiACIiACIiACIiACIiACIpBfAkpNBERABEQgawQkjGYNpSISAREQAREQAREQARHINgHFJwIiIAIiIAIiIAIiIAK5IiBhNFdkFa8IiIAIZE5AIURABERABERABERABERABERABERABPJEoBqF0TyVUMmIgAiIgAiIgAiIgAiIgAiIgAiIgAhUIwElLQIiIAKFSUDCaGHWi3IlAiIgAiIgAgVJYN68eTZx4sQyN2nSJJs8ebJNmzbNZs+ebV999ZX9/vvvGef9p59+shdffNGIP+PAGQaIk1bwEy1r2KfMb775pn333Xf2119/lUud/FMOwnOC8/jD/9SpU+2NN96wTz75xD799FN74YUXbObMmfbhhx9WihnxyxUoAWVLBERABERABERABESgKAhIGC2KalImRUAERKBwCShnNYvAqFGj7Oijjy7njjnmGDvttNNs0KBBXtz85ptvMoby8ccf21lnnWXEn3HgDAPESSv4SSxr27ZtjfLefPPNhtj566+/lkud/FMOwnOC84ih+O/cubPdcMMNNm7cOHvyySete/fudv7559uDDz5olWFG/HIiIAIiIAIiIAIiIAIiIAKVJyBhNDN28i0CIiACIiACNZrAzz//bEsttZSdcsop1r9/f+8Q9xAQ1113XXviiSds1qxZGTNaa6217PTTT7emTZtmHDbTAH/++ad9/fXXRllShQ1+dtllF1/GUNbevXt7YfSHH36wu+++22bMmGFffPFFWTTkn3JQHg5iQXv//ffb999/b0cccYQdeuihPu0xY8bYjjvuaC1atLAmTZrYyiuvjHc5ERABERABERCBwiGgnIiACNQAAhJGa0Alq4giIAIiIAIikE0Cq6++uhcHu3btal26dPHWolhSbr/99vbSSy/ZO++8U5bcb7/9Zl9++aW99tprfro90+6nTJnirS0RDREg8bzccsvZ5ptvbmuvvTY/vWNaOtPP33//fT8Fnan6v/zyi/3999/GVPW3337bC5PPP/+8F2OZns7U9X/++ceHZ0v88+fP91PWSRfrTURRjntPaf5r1KiRUc7gsIxt3769bbzxxkb6zzzzTLnykn/KQXnI/4QJE+yxxx6zBQsWWN26dW3ppZf24cjLiiuuaNttt53ttNNOhv/PPvvMl4PyILgSP+WkvCGbxFkVJsTHVP9XX33VPvjgA3v55ZeNvDCtH37wDWnB6Ntvv/VLJLBUAuFgGRWUyRtxklfyTN5nzZrllwqI1gX7YUkBliLAUQ7y8fnnnxuWtSFdbauLgNIVAREQAREQAREQgZpHQMJozatzlVgEREAEREAEsk4AoXCHHXYwLCmxjgwJIEIimDHNHlHxuOOOs5NPPtluvPFGP+0+iGxMPWcKOlPRQ1j2sUy999577dprr7VLL73UC26sYcq6nLfddpudeeaZdtJJJ3mrzqefftpbgSLWEQfbH3/80Vux9uvXz6dLPIi3IV38ZeJq165tDRo0sNatW3trz4cfftgQA0Mc5JlyUB72e/bs6ddNZX1SrE5PPPFEGzlypBdKhw4d6tdnJZ/kh/wPGDDAl6dHjx526623LrH+KHFWhQn5In8DBw604cOHGxaw1Ee3bt3sqaeeMsTZUBbYzZkzxy+RgBUsZRk/frxfIzX4iVsXCJ+I0jfddJMX1du1a2csLUCdIsxGrW5D3NqKgAiIgAiIgAiIgAiIQK4JSBjNNeECiF9ZEAEREAEREIFcEsAykw8KsebmSiutZLiQ3qxZs7wwiRXlCSec4NcRZfo4AirTybFIxC/WiYioCIT8xrHP2pvOOdt99929oIa16ltvveUtRRs2bOjFTtbq3GOPPfzHkLBERNAjPGlgsUkcjRs39pafW221lc2dO9ewZMVPps45Z8sss4zVq1fPtt12W//RpKiVJXmmHJRnn3328csDMK2+WbNmdvHFF3sBl+NYlpJvjpPPZ5991lvCIrj26tXLjjrqKFtvvfVs+vTp5SxSiZ/yOFc5JuSL/AUhkiUQsIBlWj/1geVoYEJ9YuFLXvfff38/5R8RE+vf4CduXWAdPGzYMP9xLpYUoIy0h80228y3D9pJiFNbERABERABERCByhNQSBEQgcwI1MrMu3yLgAiIgAiIgAjUdAJMnWZaNVaQOMRIBEimum+xxRa20UYblSHCUtA5Z3vttZcde+yx3koQa8Hll1/ei37EVeY5yQ4i5Prrr+9FucMPP9zq1Knjp6KTPhaqfAgJi8eDDjrI/vjjDyM/CI1ExZa8YdXI+Q4dOthuu+1mWH3WqlW1IdCqq65qrKnK1HiEYdJLdEzDJ3+IueyfccYZhmOfY5xjn3zCj+nmlLFTp07Wpk0bb5lKOZmmHo27KkxCPIjXiJIIsQiU++67r5/Gj9AZ/JAu1rVM92/VqpUddthhXvTGwjXqhzymqwvEY8RP6giRmnSPPPJI3y6oC+ooxKmtCGRAQF5FQAREQAREQAREoEoEqvZUUKWkFVgEREAEREAERCA+gcLxGaZjY23I2qIInkxRxxITa8Bdd921LLPNmzf3VpIIo1geIogitK2zzjp+XcmoyFYWKLKzwgorGJahiK3OOX/mo48+8muWLrvsskZ8uG222cYQFhHfsKrEI2Ica1g653wcrOmJlSd5QtjETyE48vnKK694a0ryxcetsBbdZJNNDKGS8kbzWRUmIR44HHzwwWj08dkAABAASURBVF5oRuDdcsstvSVsVORlWj11jTUp66DuvPPOduGFFxrhQjzkDQvSdHWBGE0ahKOOKC91z4enLrnkknJx4kdOBERABERABERABERABPJBoFY+ElEaIpAxAQUQAREQAREoWAJMDWfNyQsuuMBwrN/JupWsn4mIucYaa5TlHYtKrARZZ/R///uf3XHHHX69UNbljIpwZQESdrAm5MNEWEmGUwiJTPNmnUymo+OYms16n0zNRyDFL1vWO2X6OHEQF6JinTp1DPERP4XgyCf5fuihh4y1RVnvk7VTWZeVcgahN+SVclCeyjAJcRAeq1E44IjLuUXCc/DDcgOkjV8c4ifsYBj8xK0LwmEhyvqsfEzrnnvu8WuXXn/99X4dVeooxKmtCIiACIiACIhADSOg4opANRKQMFqN8JW0CIiACIiACBQjgTANnGnhXbt2tS5duhiiKNPVN9hgAz9VPZSLtUcRRZlu/fLLL/vp2lhxLliwIHhJu3WuvGCHkMgUfKZ6M30/OERYLCGxIA2RYpUYFWARFRECw/nKbhEEEV2Jv7JxhHDkD2Hw008/tVAWtlhrsjYrSwkEv2HrXOWZEIdzzpxz7KZ05CuUz7nkfuPWxcorr+ynzbN0AG2EqfOIvqytisPaOGVGdEIESoyAiiMCIiACIiACIlA4BCSMFk5dKCciIAIiIAIiUGoE7LnnnvNWonx8Z+ONNzbEU6wi995770qXFetG1se85pprbOTIkWVuxIgRduWVVxrCG5EjgmLdiH8EPoQ+BEgsIdnHT2Ud08wR9rCGJZ3KxkM455wXk1mSIFoe9ocPH+4/xIS/ihxljMOkojgSzyE0YykKK/glnud33HRhxFIGBxxwgDF1/s477/Rbllh48MEHfTshPjkREAEREAEREAEREAERyCcBCaP5pK20SpyAiicCIiACIpBI4PPPPzesRuvXr2+sVVmvXj3DOhDryES/cX9jQbn99tvbKqusYqzJiUN4RYQdM2aMfffddz4qLEexIMWqkTUtsfJ85513bPLkyfbjjz96P5n+h6j67rvv2tixY238+PG23377GWtvZhpP1D/5ZN1V1lFlf8011zSESCxiWX6AvEf9J9uPyyRZ2FTHWDKBtU5hRl7mzJljN9xwg/GhqBAmbrpffPGFDR061MaNG2dff/21rzfWNsX6+MsvvyyrsxCvtiIgAiIgAiIgAiJQ2ASUu1IhIGG0VGpS5RABERABERCBAiSAleBqq63mP4yEIMbHehDaEDIrm91NN93Ui6zENW3aNJs0aZIxHZt9BLxff/3VR03au+22m2H5iGg6depUYzo/wmbw4z1W8N+8efN8/KSBmzBhgj3++OPG0gCsv4kFLCJtBVGkPcVan3vssYdh3Uq8rL9KOhMnTrSZM2ca4nK6SOIySRdP9Dwi9lZbbWUsffD0008b+SFvTPEP/uKmC+/XX3/dpkyZ4oVVxGnipWx8iIs2EuLUVgREoAAJKEsiIAIiIAIiUKIEJIyWaMWqWCIgAiIgAiJQCAQQJvmK+SOPPGK9e/e2iy++2FhfEjGwsvnDCpR4sdg877zz7NRTT7W77rrLiPOYY44xrBCJG4vSAw880FsnImaSPuJe3bp1/RfY8ZPMRY+NGjXKjj766DLXvn17u+iii4zp5XyAiiUBsHyMhsl0H4vX5s2bG+IhywN06tTJ+LDUSy+9ZIcccojtuuuuaaOMyyRtRBEPCL777LOPkY8hQ4bYsGHDjPJi+Ru8xU0X4bNdu3bG1Pxbb73VTjnlFOMDU7SLww8/3Pbcc88QpbYiIAIiIAIiIAIiIAIikDcCEkbzhloJiUBBElCmREAERCAjAoicffv2tbhiIOuK7r///obY17NnT+vWrZsX+/hgUzQe4uM38YcMsc8xzoVjbLEE3WSTTaxVq1bGx5/69OljxI2ISHrLLrss3rylKCIp61gixHXv3t0LnPi79NJLjfi9xyT/kSZpX3755Xb++eeXuQsuuMAuvPBCO+GEE7zVKqJm9GNOxEk4whMtW35znN849jnGOX5j0brGGmvY7rvvbieffLKdc845dvbZZ/v9nXbayTiHP1xiWI7h4jIhTdImHsIFl+x4nTp1DHGUuiM/sG7WrFnZGq6EjZtu7dq1bcsttzREUOoKQbt///6+rIjXG264oelPBERABERABERABEQgpwQUeRICEkaTQNEhERABERABERCB5AQaNWpkfCQIwTG5j/JHEde22WYbL2J26NDBjj/+eGvcuLG1aNGiXDzER7zEH2Jgn2OcC8fYIiSyDiciHfFhMXrcccd5y0qsRINQ6ZwzRNKtt97aWrZsaSeeeKLx8R/WBO3QoYMRP/Elc6RJ2meccYZFHeIgoi5iL2IiHx+KhidOwhGe42z5zXF+49jnGOf47ZzzlpRwat26tbemPOmkkzwjBENERfzhEsNyDBeXCWmSNvEQLrhkx7HuZA1RxEwsZbH4hCVicAgXN138IfBi6RvqDI4IzFid0k5CnNqKgAiIQHYIKBYREAEREAERSE+gVnov8iECIiACIiACIiACIlDQBJQ5ERABERABERABERABERCBjAlIGM0YmQKIgAhUNwGlLwIiIAIiIAIiIAIiIAIiIAIiIAIiUPoEcl1CCaO5Jqz4RUAEREAEREAEREAEREAEREAERCA9AfkQAREQARHIMwEJo3kGruREQAREQAREQAREQAQgICcCIiACIiACIiACIiAC1UtAwmj18lfqIiACNYWAyikCIiACIiACIiACIiACIiACIiACIlBQBHIijBZUCZUZERCBrBGYN2+eTZo0SU4M1AbUBtQG1AbUBtQG1AbUBnLaBl566SX76aefsjaOVUS5I6CYRUAERKCYCUgYLebaU95FIM8EHnjgAWvbtq2cGKgNqA2oDagN1NQ2oHKr7asN5KkN9OrVyz7++OM8j3aVnAiIgAiIQE0jIGG0ptW4yisCVSCw9957W9++feUKgMGOO+5ozjk7+eSTc1gfqutSaO+0Eeec0WZKoTwqQ36vS7Wf/PJW+xZvtYF/20Dnzp1trbXWMv2JgAiIgAiIQC4JSBgNdLUVARFIS6Bx48bWrVs3uQJgQF2svvrqduyxx6o+CqA+Cvm6oI3QVmgzhZxP5a0w+1a1n8KsF10vqpea0AZC/5N2gCoPIlAZAgojAiIgAosJSBhdDEIbERABERABERABERABEShFAiqTCIiACIiACIiACIhAcgISRpNz0VEREAEREIHiJKBci4AIiIAIiIAIiIAIiIAIiIAIiEAsAhJGY2EqVE/KlwiIgAiIgAiIgAiIgAiIgAiIgAiIQOkTUAlFQARyQUDCaC6oKk4REAEREAEREAEREAEREIHKE1BIERABERABERABEcgDAQmjeYCsJERABERABESgIgI6JwIiIAIikF0C//zzj+GyG2txxgYHXHHmXrkWAREQAREQgdwSkDCaW76KfUkCOiICIiACIiACIlDDCCDK/PHHH/bJJ5/Yyy+/bFOnTrWZM2faBx98YL/++ms5Aevvv/+2H374wV566SWbPHlyOcexn3/+2dP766+/7LvvvrO33nrLnnvuOe/efvtt+/77741zpPftt9/anDlz7NNPP/Vh4v7322+/2VdffWVvvvmmvfjiizZ9+nQj7i+//NKIl/LEjauy/n755Refb9J/5ZVXfF6mTZtmH374Ydoo8RNllTZAAXqgnikDZck0e7CrTL1nmk5l/FelXMnSo6y079BOPvroI/v999/LeeU8PPDLiWzngTjlREAERCAFAR0WgYInIGG04KtIGRQBERABERABERCB4iaAUIlgOXbsWDv33HOtQ4cO1rt3b7vvvvtswYIFXsgMJfzzzz/t3XfftZ49e1rbtm3LubPPPtsQfvCLoPrGG2/YzTffbMcee6x37CNmcu7HH3+01157zQYPHmxPPfUUQWK7r7/+2guz1113nfXo0cNOO+00nw7CJOWgPLEjq6THzz77zOeb9M8//3y74YYb7OSTT7YHHnggbYz4ibJKG6AAPVDPlIGyZJo92tS1117r+WUatmr+04euSrmSxZ7YTh566CH7duELgahf2j884MLxbOeBOOVEQAREQAREoFgJSBgt1ppTvkVABERABESgOgkobRHIgABi4vjx4w3Bce+997YuXbrYEUccYWuvvbbNmDHDC6EhOiw1sSxdZZVVrHnz5tanT58y16lTJ1trrbW8V+IaPny4txo9/PDDDYcgNGzYMJ8O1qizZs2ydddd16fjA6X5D1EWq9CJEyfamDFjrG7duta6dWuf32bNmvl4R40aZRMmTCgTaNNEWenTL7zwgs/DdtttZwcffLDndeaZZ9pee+2VNk5E4S+++MIoT1rPBeqBvFMGypJpFrH4xZI4CIGZhs+l/6qUK1m+EtvJHnvsYSuuuGI5r3CAB1w4ke08EKecCIiACIiACBQrAQmjxVpzyndeCSgxERABERABERCByhNAGH366af9NPQWLVrYKaec4gXHzTbbzE9Vf+edd8oiRxhFyKlfv74XA7t3727BHXfccbb66qt7v0y3R6CsXbu2nXDCCd6x/8wzz9g333xj7733np9G37BhQ9t00019mHT/YWmKxens2bMNS7yddtrJW6yedNJJtu+++9rKK6/s42XaMlZ3IT4sSBHwmG7POZYKYPo7U5gRocLU+zCFGUvWuXPn+uUEsEIlDOkx1Tn4efLJJ23KlCmGQEwZEJR33nlnL/SmSpd4Pv74Y/vpp5+CF78lffJIGq+++qpfygC/cMcvyxd4jwv/Y+o6SwcgLMMC4Y18UDbqkXgWevPLHyC0wYG4KAd+EKejftiPky5xpnNx8oYf8oy4jkUx0/FhShkpK2XmGHUEC/JGHmFE+vjlfKgjxHXKx+9QfvyypAKsmaJOu4EFbff111830n/++ecNJgiSiPi0A+KP44gf/7Qf2hF5JQ/wpQyUJeQzsZ3suuuuZcJo8AMHeJAv+IQ8ENf8+fO9dTR1TBrwoB0GP6SFv3Tcgn9tRUAERKAUCKgMNYuAhNGaVd8qrQiIgAiIgAiIgAjknQDCEQISCW+99daGgIm16HrrrefFS8Q1zuFYNxRLQSxDV111VQ4ldYhHCFrEg3CIYx/BCtF03rx5fj1O0tt4442TxpF4EOELock550XZRo0aGVajSy21lK200kqGNR6WqfhD7ArhWdNx7kKh85ZbbvFT7xFS+/XrZ8SFOIW4hF/KyfTwSy+91LB2xRq2Y8eO1q1bNz/tG0E4+MEyFZFq6NChfp3VcDw6tTykyxICWJMiII8ePdooO+kFR/rkA9F4wIABfko+/ocMGeIZEU/wS/ydO3e2e++915h+ffrpp3vRmTQQSqlL/CLcIQQydZu4sOal/AiIQVjLJF3iTOfi5A0/vXr18ha97MMbdpSRLTzJL3XUv39/Q7CHDXklffwQJlplD1oGAAAQAElEQVRHLGfAbwRG/NLuaKePPPKIXXXVVV5Epz0gPF5++eV+6YXjjz/eqNubbrrJi/+EI/44jrwgtNN+LrjgAiOv1C11QDtDhA35TGwn0fiDHziwDxf2gx+E3XHjxhnHTzzxxHLtMPiJyy3411YEREAEREAEio1ArWLLsPIrAiIgAiIgAiIgApUjoFDVRQChB4HFOWfLLbec1apVyzvETcQ1RKCQNywOsVbE4nPEiBF+Gv2gQYMMUQ/BE1EKv845Hwf+33//fcOxj3CHxR8C6fbbb2+rrbaaLbPMMhbnD0EPK0KEUCzv6tSpY0svvbQ553xaxNWgQQM77LDDDMHVFv9hFYiFIP45x5qkWJsi8IZ84xUxkWMInpT9yCOP9Gujkk+m7mOpiSCMyMiUefZZdqBp06Z+Wjxho6ywIMSacI011jAscY855hj/4SqYkl5wcMO6FnYsYYDI1qpVK1tnnXW8dSPWgMEv8WOpiEi71VZbeXEPv7ANyxTgF3EYUZE8IUoTL2V67LHH/PIG+MkkXfync3HyBjf4rbnmmoaVLftwhBXLNsAaERCujRs39nnlI1/ETfqhjrCSJBzr3DZp0sRbYdIuP//8c0OYZB1cxE7SoY1gWYqQuckmmxj1gNjNEggIqNQt/Ig/jgvcAlvaE/VL++NDY7Q38kbZKC/7lId2Eo2f4/iBA/lkH//BD+2EclNGmMCGvNIOg5+43IJ/bUVABERABESg2AjUKrYMK78iIAIxCcibCIiACIiACBQIAYRGpqGTHYQYREsEJsRPLO0QmjiH4zfWbQhUiHMzZ870U87ZRi0WEVg333xzQ6BDjMMhQiH2vfzyy4ZAynR8RCREyzBNmOOkk8wh3mJFR34JSxpRf8suu6xfrxTLUQSwcC6IR1tssYUdddRRhgB14IEHGkJrVBgN/lkDkvAIo+3bt/fT9CkfeWWpAJYMQLRD8Az7IWx0S7qUC7GWdBHksHBFqIv6C0IbAjUCJhahbdq0MYRPwkeFUcIRnrT33HNPI3+IZrVr17Znn33WC6/4oR4nTZpkxHnIIYd4gXebbbbx3BFI8ZNpuoRJ59LlDW4wI/9hH6awpaw77LCDcZ46Ouigg4w6Z01Z8hpNu85CUZzywJW1bmkPTENH1KYNwZ52gp/ll1/e1zXCM8Ij1qKnnnqqtWvXzjjHlHqE1mj8Fe2TF4Rs0jnggAN8e6K+aF+IlpSFMlEOykhZw3403nR+eGFAezn66KO9FTHLRYR2GOIhrUy4hXDaioAIiIAI5JmAkqs0gVqVDqmAIiACIiACIiACIiACIhCDAAIj64niFUEJAROx8v777zcEUsQ1zuH4+BFrhCIIXXjhhXbHHXdY3759veXmyJEj/fqh+MMCjqnK7F9xxRWGIx4EJKxHEVUR75iujmCIBR9f50bYIkwyh6CHIOuc81amzrlk3pY4hpCLuIgVKdP2V1hhBcOK0jlnrBGJZWE00LbbbmuIiXUWim8IU1tuuaVPj/Sj/tLts24klouE32ijjYylB7BSRKyLhkWgxaIRtvhB0GMZA8Q+hC/yH/WPH+Ihn5QF4ZVlChD+Qh4R7ZhaznksKhGp4cwSApSJ+DJNlzDpXJy8JYsDwZtp/ojbiJU4ykeZYENeo+E23HBDow4RsfmAF6yIAytOyg43OMIa0RjxlGUKEEZhBRc+nMU+/mmb0fgr2qe90G6If5dddjHiIj/UM+0ssb4qiquic5Q/XTukzJlwqyi9bJ5TXCIgAiIgAiKQLQISRrNFUvGIgAiIgAiIgAiIQPYJlESMdRYKgIceeqifkn7XXXfZJZdc4j9Mw9RghCrn/hUg99lnH2MNSKwV+WgSAh5brEr5sE0QsBCLEK6wlGMdRhxhEamwxmQ6OFOkd9xxRz/NPEwTZh3IVFCdcxbyg1VrEAGj/jmGlSGCWjhOnrDyIyyOpQLIH36xFEwUxcgjFrQIX1hAEsa5fxmEeNNto+li/UdcMCXtaFjyylTuhx9+2M466yzPl3U0r7zySsMKFyEu6p98kT/y6dwiJsQd9UOcoWyIh5SBMFgpBr/4ySTdaPyp9uPkLVlYykhZL7vsMuvZs6d35557rrFOKEI8gng0HDwpP3WJFTLCMxajCO7UP/vOOatXr55fHgL/lJdlHIjzzjvvtBtuuMF/6Ip2EI073T7x8PKAPIU8wJd9ysG1kC6OOOeJjzqDKXVGGs6Vb4eklwm3OOnKjwiIgAiIgAgUEoFahZQZ5UUERKCmE1D5RUAEREAESpEAHy7Ckg6rN6bKYzVKObEiRVRDmOE3jrU5WfMQC0TCcQ7xBqES61LEIvwhRCGaMmX9jDPOMBwCKhZ9iKD4w9KtWbNmxlTwME0YkYfwyRziEJaoCFnEQxxRfwhi5J91SLHWDOcQPhGzCBeOOeeM35xjG46zdc55kZj9qjjixoX4nXMGL8Q8i/xxnrJg/YdwFxyWtfXr1zcsIiPe/a5z6fNImb3nFP9VJt0UUZU77Fz6vJULsPAHeUW8RlwP5We78JRfUgALUvaDc+7fNFZZZRW/hAKCJFa3iKOIwgiLtBfazfz58434mHaOY58lHRDoQ5yZbMkvdeuc88Gcc77NcAyu/mAV/3NuUZwVRUM+MuFWUVw6JwIiIAIiIALlCRTGLwmjhVEPyoUIiIAIiIAIiIAIlCwBxDrWQWzdurVdf/31dvfddxsflGHNxCB+pis8Yh/xVOSPaeVMi2YdSaxGEU+ZfoxlKVt+VyQqIY6x7iZiEFOZsZaLpof1I2LX5ZdfbnxoJ5wjXkQy5xaJoaSBgEWeEc2cc8FrVrcsURCsQ0kPh3iHCBpNyDln5O/YY4+1UaNGlXN84Ip1NKP+4+w7tyhO6oR0KXNiOOcW+clmuolpxP1NHSG2X3fddeXKz/IMV199tW2wwQYpo3LO+bVCaa9YcvLBKz5shAuBsE6+/fbbDeGU5RRYvxTLZz58FPzE3TrnfH3RdmBLOLY4jsGcY/lwVeGWj/wVVRrKrAiIgAiIQEESkDBakNWiTImACIiACIiACIhA8RJIzDliEWuF8vEeLD+Z7s00cKzs1l9/fcPqLoThgz633HKLYVWKMInIR3is9lgTEfEy+A1bxEA+5MSaosSFBSRrURIWy04sI9ny27nUIiUiLZatWIaOGTPGrw9K2oT76quvjHVR+cgTghhrR4b0SQ/LS9LA0pQ1JefMmeMtRll3NFmeQ9iqbEO6sMIalPI/99xzhkAcjZf0Ycd0cCx0Q95hRjmxrI36j7OPKIv4DCtEZNIfN26cDRkyxGBAHLlIl3jTOeecIUojJJI/RFusi1nzk2UdaH84hG4+jES+ETytgj/KizCKtejTTz9txBfWUiUYZYYBU+sR4mkPTLfHP+czcXBjXVdEUOqI9o3lKe0Y5tR7JvE557y1Kdceon8mYSlnVbhlkpb8ioAIiIAIiEB1EJAwWh3UlaYIiEApEVBZREAEREAE0hBA4Jw5c6Yhek6cONEQ75hujJCEdSdiUoiCY1jk4aZMmeLXaMQvlpGsO4p4GfyGLfFjyYnwgwCIdSoWgAhIrCmKmMkWISuIgiFsdEsaO++8sxdqETkRzcgrgigWgdOnTzeO77rrrob1YQiLCEY5+DAOfnH4x9pujz32MMTI4DebW0Qylg1geQB4zZgxw4u5LDkQTQdmIR9wwi91MWHCBIMtolvUf5x9ysSHgRDaEAqJi7plCjn1QRy5SJd40zksKhE+ESspL/lhmQWWaeDDRbQF6hWhnjbGR6QQsyuKF4tbrI4RKRG9qXNEwxCGtoPoigiLyEo7QbBGWA9+4m5hu/vuu/sPjpE/2hP5JT7aGfUeNy78kTeEXQTsefPmcSi2qyq32AnJowiIgAiIgAhUE4EMhdFqyqWSFQEREAEREAEREAERKFoCiFRHHnmkYb03aNAg69y5s/ERJsSoFi1aGIJVKByi4wEHHGDhQ0H4xQoRwemQQw4xLEGD37D9/vvvDXGO36wlinUpIurhhx9uo0ePtsGDB/stvxEI8ZfMIWQipu6///5GWohSAwYMsJNOOsnOP/98wwKQNUvJH4JRiANxskmTJsY0fqbZd+3a1X/Uh3zw0alkeQ5hq7LFGpWp2uQLRnxYCCtJ0o3GS/rNmzc3eF9zzTV2yimn2MCBAw3RkHLCPOo/zj5xHnbYYf5jVcOHDzfKTT2wXAICIXHgJ9vpEm86h8XlNtts40Xf/v37ezEbwbxx48b2+OOPW9++ff1SDizpgHjbrl0746NRFcVLnPDGwpkw7NNWQhjiPvjgg30769Onj1188cW+veM3+Im7hRvtBjF22LBhdvrppxv1hvC+7777Gu0tblz4Q8DlGqR9cD1wLK6rKre46chfoRJQvkRABESg9AlIGC39OlYJRUAEREAEREAERKBaCSAqIbC0atXKevTo4b+MjuCJUInlJR9XChlEbEK85INJ3bp1819QP+GEEwzhCUtQphcHv2GL6IMgt99++xnrO/J1bT70xIeZ+AI5oibrPfKb6eQhXLntwh/OOW+lRxxNmza1Dh06WPfu3a1Xr14+38cff7zts88+xlR6RNSFQfw/xC+mWbNWZ5cuXYw0O3bsaEzLZ2p/8IvFKqIZYqEPuPi/ZMfxg1/O4Y0tvznObxyWhQi0iM6InaQJA/bxSxj8wYx87LbbbgZL6gDXvn17L0rDFX844o+G5Rgu8TiMscrlOHHBl/Jj0YiFImEySRf/UUfeyQfxh+Psc4xz4RjbxOO0B8RO8nXSSSd5C2DqCFYI8bQ96pQPdiFmYv1JeYiLuEmDOPkdHFaoiKe0M87Xq1fPQr3ihzaDoE6bIV7ETOJmLV38Ey/+2PI7MX7OBQc32hjthzqlPdGu4Mv1QlmCX+IhPuINxxK3CN+I9ZSZawu/hCFs1G+y46QVh1s0Hu2LgAiIgAiIQDERkDBaTLWlvIqACIhAlggoGhEQARHIJwEEJATPpgvFRoQeRB4+yIO1I4Id50N+EGI222wzQ0RF4Dv11FMN4Q8LQMQr51zwWrbFQhLRk6ndWCsiYrFFjEX8Q6hCsAprJZYFTLGDxR5rPLZs2dLIL6ISecG6kuNY8kWDkn+ELPJAeohhRx99tJEeU5idW5RnBEjEVUTeaPhkx/GDX87hly2/Oc5vHAIaxxFD4YljKQAsOfHLOfw554x8wKNNmzbeWrJTp052xBFHGEIxwjX+cMQfDcsxXOJx1vCkrho1amSUGT7kA+tEeBDGufjp4j/qyDv5IN1wnH2OcS4cY5t4HKEdC97jjjvOjjnmGG8NCivaGuIlojvCJVvyT/uhzRAXcZMGcfI7OMpLvWOJDGficm5RveIHMRa+tNWTTz7ZiBshGsbER7z4Y8vvxPg5F1xIC8tQ2hHtCcZYKpMuZQl+iYf4iDccS9wiptKWEYQpL34JQ9io32THSYs003GLxqN9ERABERABESgmArWKKbOVDCzqDgAAEABJREFUzKuCiYAIiIAIiIAIiIAIiIAIiIAIiIAIlD4BlVAEREAEMiIgYTQjXPIsAiIgAiIgAiIgAiIgAoVCQPkQAREQAREQAREQARGoCgEJo1Whp7AiIAIiIAL5I6CUREAEREAEREAEREAEREAEREAERCCLBCSMZhFmNqNSXCIgAiIgAiIgAiIgAiIgAiIgAiIgAqVPQCUUARGoPgISRquPvVIWAREQAREQAREQAREQgZpGQOUVAREQAREQAREQgYIhIGG0YKpCGREBERABESg9AiqRCIiACIiACIiACIiACIiACIhAoRKQMFqoNVOM+VKeRUAEREAEREAEREAEREAEREAEREAESp+ASigCJUJAwmiJVKSKIQIiIAIiIAIiIAIiUDMIfPbZZ3bFFVdYz549l3C9evWy+++/395//3377bffygEZP368D0d4TnD+vffe8/779+9v9957r02aNMmmTJlil156qV1//fX25JNP2vfff4/3Gu1UeBEQAREQAREQgdIkIGG0NOtVpRIBERABERCByhJQOBEQgQIn8NVXX3kR88EHH7QZM2aUuenTp9szzzxjTzzxhBc458+fb7/++mtZafj92muv2S+//OKP/fjjj/bcc8+V+X/nnXfsxRdfNARUBNGXX37ZCPPHH394//pPBERABERABERABEqNgITRUqtRlSdDAvIuAiIgAiIgAiIgAsVJoE2bNjZy5Mgyd/fdd9uAAQOsVq1aNmTIEHv++ectWIdSQvxfffXVtsEGG/DTvvzyS7vzzjv9/llnnWWdO3e2n3/+2UaPHm2HH364nXHGGda6dWurU6eO96P/REAEREAERKC4CSj3IrAkAQmjSzLREREQAREQAREQAREQAREoeAKrrLKKrb/++mWufv361qhRIzvggAOsYcOG9uijj9oLL7xQVg6E0rvuusuwOMUqlOnyb7zxhrc4ve+++2zQoEE2btw4mzt3rt8yHX/FFVc0LEanTZtmN954o/Xt29cuu+wyGzFihH366af+XEiAOJmSj7B6zz332G233WZffPGF94NfRFzCEscNN9xgU6dO9Ratf//9t48CEZclAhB1x44da4i4/fr1s4EDB3q/CLne48L/EHDfffddGzp0qF100UV2+eWXe+vXBQsWLDy76B/5jpPuIt8l+L+KJAIiIAIiIAIikJaAhNG0iORBBERABERABESg0AkofyIgAmbLLLOMrbfeetakSRNr2rSpMRX+zTffLEPDVHvWEUUYZYo80+p/+uknY0o9v1955RX7+OOPvZD59ddfG+d+//13L5QioM6ePdteeuklL7YyhZ+48RcSIP7bb7/dEFHx+9Zbb3nhk/TYf/311400CIvfV1991ebNm2ekQRz4I3///e9/fRqzZs3y650yrR/Rlan++MMhgFK+Z5991iZMmGCTJ0/2ywh88MEHnPaO+OKk6z3rPxEQAREQAREQgRpJoFaNLLUKLQLFTUC5FwEREAEREAEREIGUBOrWrWtbbrmlF0r/+eefpP6i0+rZx5oTxz5T7bHWZP+7776zxx57zJZbbjljuv0dd9xh5557rm233XZ+qv6cOXPKxb/UUkvZqquu6qfgn3feebbuuusaAixi6UEHHeStTW+55RY7+uij/cehWA818eNOCKUrr7yy9e7d238E6ogjjrBHHnnEpxcSQ3idOHGibbPNNtaxY0c77rjjvFUpwmvwk2m6IZy2IiACIiACIlBABJSVHBOQMJpjwIpeBERABERABEQgPgFEHFz8EPIpAiKQSGDppZe2ZZdd1pxziafKfiM8rr322l48jU7JZx/LU87hhynrfJAJgXSjjTby0/a32mor23TTTQ1RFIvPskgX7iy//PJerNxiiy1szTXXNPKCHwTLOnXq2IYbbmgbb7yx7bzzzvbnn3/6jz2RxsKgZf8222wzb/HK0gBbb721F2H5iFTU3yeffGJM9WfJgD322MN23313L5A2bty4LJ5M0y0LqJ1qJKCkRUAEREAERCC/BCSM5pe3UhMBERABERCBGkXgr7/+8tN0WQtw5syZfootU2ix5GLKLmJHVAhleixTXzleESgEEqbZfvTRRxV5W+Ic/qdMmeKn56ba4meJgLk4oDhFoAgI/Pbbb16A5JrlmsPyk2n1CJNMpf/888/LlQLL0nr16tkaa6xRJsyyzigiKlaeiKy4Dz/80Jj2/t577/np9tFIEE933HFHW2GFFQwxleUBEFijfcU333zj1y8lLVz9+vXtqKOOMoTSEFem6YZw2oqACIiACIiACNQcArVqTlFVUhEQgeokoLRFQARqJgEETNYFvPXWW+3MM8/0012PP/54u+CCC4x1BBFCsRoLdFhLkCm8HA/Hkm0RVZnW+8ADDyQ7nfIY/pnCW5HDT8oIdEIEahgBPozEWqP333+/n/4erh2uZ4RRhNNEJM65MlGUc0yNxy9hQni2fPCJ9U1JA3/BOeeMKfnOOUv1x4eVSNs5Z7VqJX+kyTRd058IiIAIiIAIiEBWCBRTJMlHEcVUAuVVBERABERABESgYAlgJTp69Gg/nXb//fe37t272xlnnGE77bST8dEWPpzy9ttvl+X/s88+MwSUdBajiCJYqv3www9lYePs4B8rVsTZXr16WTLHtNw4ccmPCBQqgS+//NJbY3KdOJdaXIyTf+ecn26/1157lbte+vTpY4MGDbIDDjggbTSInKw1etJJJ5WLY8CAAf73OuusUy4O59LnmTixIiVg1JKU38HhJ5N0QzhtRSBDAvIuAiIgAiJQxAQkjBZx5SnrIiACIiACIlDoBPgK9aRJk2yTTTbx01y7detmXbt2tebNm9vqq6/uvyTNtFwsS5mmyzR6pugy1ZYp7QgeWJQimDIN94UXXjCEVKbRcrwy5WeK7wknnGA9e/ZM6nbbbbeyaMkDeZk7d65Pl+nAiLapjmP5hnUdSwfwxWzyS77JP/mlPEQeykt8TCnm69yffvoppwrcKXuFTADRnw8ZMe2ddovguNZaa1Upy4iPrDe63377+ZcaWH2eeuqp1q5dOzvwwAONKezpEmCt0gYNGhjXHS9HcIikLVu2NNYEXXHFFdNFscR5wvCRJ9Y+/fbbb+3bhY7+Jnod5SLdJTKiAyIgAiIgAiIgAkVNQMJoUVefMi8CIpBTAopcBESgygQQMHF8aIWPtTDlFSuu7bff3po0aeLFRkTHMDV+1KhRFvaZ0o7QyFTbJ554wvr16+c/rnLttdfaSy+9ZIiLVc5gmgjIwymnnGL33nuvke5ll11mCC+pjjO1l3UTb7nlFuvRo4d16NDB55slAsgv5SHJUMaBAwfasGHDDOu7cePGcUpOBCpNANGeFw0PPvigjRkzxo444gjbc889Kx0fAVnnEwtvPqTEtYz4youBxx9/3C6//HJ75pln8Fah46NNO+ywgzG1nesAhzX53XffbTfccINh/V1hBElOIvpusMEGhhiKEMyLlQsvvNCi11Eu0k2SFR0SAREQAREQAREoYgJlwmgRl0FZFwEREAEREAERKFACWIVisYbVJB9tYTt//nzDerJevXrWpUsX22efffyHWhARmcaORSfWZOwz9X3y5Mn21VdfGR9j4fhmm21miKmILLkuNukj2iBoIu62bt3a6tSpY6mOY83KR52wVMMqtmPHjoYgRBwsG0A48swUZ44h+lLeI4880i8vwDk5EYhLYPz48cZau8H16dPHrrvuOsNq9LDDDvPXFuJg3PiS+VtllVX8dHkE0TvvvNPOP/98u/HGG23GjBm2zTbbeGvwZOGix7beemtr1KiRtxBnDWGm0I8YMcK4DrDQxvoz6j/OPmnTR2CZfc899/g1izfeeGOLljcX6cbJm/yIQDEQUB5FQAREQAQWEZAwuoiD/hcBERABERABEcgBAaxEEQaxYps4caLhEAinTp1qTC9HPOQr0oiDJ554ou2+++5eJGXKLYIJwiFhEEEPOuggw3oTP8sss0y5j7tkknWs1bAuQ8BM5rCGi8ZHWuuvv77tu+++1qpVK1tttdX86WTHWQqA6fNbbrml/1ANU46ZbvzLL794y7ogjPoIFv6HyIrAw4do4LDwkP5ln0DJxYgVJ+0FC+zp06dbcIiELEXBywPEdtoWbSwAwMKScITnGFt+c5zfOPY5xjl+I1russsuvt3PmzfPsPRk+YfatWv7a6JBgwZ48y4xrD+48D8ES/oBrmfWEGbpCKbAk89mzZoZ4utCb0aaDRs2NOLhd3DJjrM8B30E+WC9Yq4tXrJstdVWIZjFTbcsgHZEQAREQAREQARqHAEJozWuylVgERCB0iag0olAYRFAUDnqqKP8x1tYT/Ohhx4yrMWwcLv00ku9yIJAkirXiJiIKM45QzBBpNl2220NQTWIKanCpjrONHY+utS2bVtL5pgmHw0bRJkNN9ywnBib7Dhxs74o4gyizPLLL+/z7ZyzV155ZYnp/8QZyuVc+g/ORPOl/ZpLAOEQy8uRI0daohs+fLhfxxdxHtEwSqlNmzZGOMJznC2/Oc5vHPsc4xy/EV9p63w87eKLL7a77rrLbrvtNsM6dbvttjOso/GHSwzLMdyyyy7rRcrTTjvNW7Ri4YllK+It65eyjin+SJO0iYffwSU7Tl+A8MsSGzfffLMNHjzYEFnr1q0bglncdMsCaEcEREAEREAERKDGEShuYbTGVZcKLAIiIAIiIALFRQDRBKuwQw891I499ljr1KmTX3vzkEMOMYSNRx991IujqUrF9F0+qsLUe0RGRBrCMUU/iCmpwqY6jnUq0/YRZ5M5pudGw5ImAhMiS7rjCLlMY15uueW8KMN6quSXjy5hLceU/GgcWJ2GckWPa18EKiJAuwlrbCIaRh3WzVwftEHnyovtvEwgHOGJny2/Oc5vHPsc4xy/cVwDtGOWxVhvvfVs3XXXNdYc5brgHH5wycJy3DnnX45gbY1wSR7Z4p/r2LlF+SRN0uY44YJLdpx0KSP5ID+EI4/EF8I5Fy/d4F9bERCBAieg7ImACIhADghIGM0BVEUpAiIgAiIgAiKwiMCCBQv8x5SwimzRooUdc8wxfl1RRFKszVh3lGn2i3wn/x8xEWExnEUQQXAMvzPdIowyVb9nz56WzO22225LROncIuEm8YRz5Y+TV8TcaH6dc8bvxOPE5ZwrZ4XKMTkRgICcCIiACIiACIiACIhA7glIGM09Y6UgAiIgAiJQMQGdLWEC//vf/6xv375eHEUcdM4ZomaDBg0My8zffvvNsKS0FH+IoEzjxWIM0ZE4sB4lHPspglXbYfKJFZ1zi8RQ8ki+KQfnnHPVljclLAIiIAIiIAIiIAIiIAIiUJ6AhNHyPPLwS0mIgAiIgAiIQM0hwJRYpre++OKL9vbbb1sQNFmLk4+w1KlTx1ZdddUyIM45b0H5xx9/GBaWiIxbb72132etUT5ixBqezz//fIWCalmEebuB5q0AABAASURBVN5henD9+vWND+B88cUX9uuvvxprqyKQsu4o0+bznCUlJwIiIAIiIAIiUG0ElLAIiEChE5AwWug1pPyJgAiIgAiIQBETYH3RnXfe2d555x2bMmWKTZ061Zg+P3nyZJs9e7YhFtarV6+shFiHsm4g5z766CNbaaWVjKntWJkihs6YMcOvSfrWW2950bEs4MIdxNZkHzhaeKrcP9YBxR95SeaIp1yADH7wpeztt9/eEG8pJ458Yy26++67+3VVM4hOXkWguAgotyIgAiIgAiIgAiJQZAQkjBZZhSm7IiACIiAChUFAuYhHAJHw4IMP9tPn//vf/9opp5xirO85dOhQ++677+zII4+0Ro0alUXGh12wIr3sssvskUceMSxODzzwQOPY448/br1797aJEycalpmIjWUBF+6MGjXK+JhSOmGT8/g7+uijLZkjnoXRVeof66Y2adLEZs2aZZShS5cu9vDDD/tyHHbYYeWsYyuVgAKJgAiIgAiIgAiIgAiIgAhkjYCE0ayhLOmIVDgREAEREAERqBQBLEA32mgjO+CAA+zEE0+07t27W48ePaxz587WunVrY5p8dCr9Lrvs4j/OhD8sRZdeemlbc801/XqkhEdYbdmypTVv3twGDBhgiKYhY1hktm/f3vi4UjiWuMX/5Zdfbueee27SDy/xMSbiCeHwj1+E2HCMbarjK6+8sm2xxRbWqlUrX8YzzjjDOnToYHvuuaettdZaFsRc4iNe4iG+QneI0r169TI5MVAbUBvIVxsYPHiwffbZZ4XePSp/IlCKBFQmEahRBCSM1qjqVmFFQAREQAREIL8E+OgQwmfjxo2tbdu21q1bNy+OImAilq6zzjq27LLLlmUKURHB9PTTTzfCOOf8+W233dbatGljHTt2NCxQsTJFXI2KmOwjnlYkjOIHa9GKHH5ChthPFmeq4wifa6+9thduTz75ZOvatau1a9fOsJxliQDnnI+aPBIv8fgDBf4fyxokW3ZAx6b65SHEITmHp59+2oYMGWJYYRcuo+R5V36rnwtLnrCudIF3j8qeCIiACIhAkROoVeT5V/ZFQAREQAREQATiEpA/EagkAZYcQNySG+VFPnGIx+Gaa66xDTbYwC9ZIWbxmInTv5xC+6lkt6VgIiACIiACIhCLgITRWJjkqRgJKM8iIAIiIAIiIALZIcBarwhccht4oU8c4nHAIhwrarWfeLzUrspzCu0nO72YYhEBESh1AiqfCFSWgITRypJTOBEQAREQAREQAREQAREQARHIPwGlKAIiIAIiIAIikCUCEkazBFLRiIAIiIAIiIAI5IKA4hQBERABERABERABERABERCB3BCQMJobropVBCpHQKFEQAREQAREQAREQAREQAREQAREQARKn4BKWBAEJIwWRDUoEyIgAiIgAiIgAiIgAiIgAiJQugRUMhEQAREQAREoRAISRguxVpQnERABESgQAv/884/hCiQ7BZMNmOAKJkPKSKERUH5EQAREQARqMAHGCLgajEBFF4FqI8C1h6u2DCjhoiMgYbToqkwZFoFCI5Dd/Hz11Vd2zz332KhRo2zWrFn2888/l0vg448/tmeeecaGDBliU6dOLXdOPyom8Ndff9kPP/xgzz//vN100012/vnnW58+feziiy+2+++/31577TX7/fffy4TQL7/80u6+++5YnB9//HEbPHiwffbZZxVnInIWv4Tp1auXJbpzzjnHhg8fbh988IH99ttvkVDZ261MnkPqtD3YwIhjoSzEyW+57BOA+a233mpPP/20ffTRR+USoJ945ZVX7IEHHrD//Oc/Rj9SzoN+1EgCXI/0MVyfNRKACl0lAnHaTxw/VcqEAhctAe5Z0XFC0RakRDLOfYD7AddsKNIXX3zhx7iDBg2yG264wZ566in7/vvvw+mS2/766682b948GzFihF1++eXWu3dv/xxw44032pNPPunHTjwrhILDCmawC8eyvSVPb731lk//0Ucfte+++86+/fZbY0w3dOhQu+iii+y8887zzxghj3/++WeF2WBsfnfM55fEiCgrZabs4Rz7HONcOFbVbTTOV1991f773//ajBkzbMGCBVWNOk/hSy8ZCaOlV6cqkQgUNYFvvvnGixsjR470At6PP/5YVh7e/L3zzjs2evRou+uuu+yll14qO6ed9AQYfMyZM8cPAidOnGhTpkzx+2wnT55sM2fONIRnxFFiC3URh/O0adMyFqQQrxCxEMHJQ3DPPfecPfHEEzZ+/HgjX59++qmRd/KUTYe4hvj+yy+/ZBwtTBDhYERg4iAu4uS3XPYJwJzrfsyYMfbuu++WCfikRD9BW6HfiNYL5+RqLoHK9Es1l5ZKnkggTvuJ4ycxXv0uMgKVzC73LN2PKgkvB8HCmJNrNkT/3nvv+bEm401EKcbAf/zxRzhdclvG0y+++KJNmjTJGGsj3sMDgwnG4G+++aZ9/fXXZeVmTMvYljFu2cEs7zB+Iw/Tp0836gNjCMRbxnTkMeQN0Zp8z54929Llh7E51x7XYKbZJW7KTNlDWPLH8wptKByr6jYaJwI95aJ8GITwvFvV+BU+cwISRjNnphAiIAI5JIAox8DkhRdesAkTJvg3h3///bcXQdi+/vrrNnbsWEPg48aXw6yUXNTc0O+55x778MMPrXnz5v7tODf6yy67zDbbbDPjjS1seVtL4Rkczp8/37+55XeuXJs2bbyFMAIpjjwOGDDAatWqZVgIMijK5ltaW/x39NFH2zXXXGMbbLDB4iPxN7zNhg2MCEUcxEWc/JbLPgGudwbtWAzQVukPGDyy5RxiOm2F/oN+JPs5KP0YVUIREAEREIHsEEgcJ2QnVsWSTQKMGTC2OPzww61bt27WunVrq1OnTjaTKKi4EEIZZ6+33nq+vPfdd5+fGcY4nHETAjGzx0KmGdMytmWMG45lcxvGb+PGjbNlllnGWrVq5fkjUmNR2bRpU7v00kvtlltusaOOOsqwBB02bFg58TZZfhibM0bnGkx2vqJjlJUyU/aK/GXz3I477mjNmjXzxioIpHBhfJvNNBRXegK10nuRDxEQARHIHwFuBEyRWHbZZW255ZbzUz64EXLDnjt3rp9az6CFmwYu5IybIG9CeUN4xRVX+GniN998s/EGEmvD4HexP/+GmGkRffv2tX79+tnVV19tCLHcSEOcCC0XXnihYaF277332iWXXOKnc+R6indIP9tbOCAoLb/88rbnnnvapptuahtuuKFtscUWtt9++9lSSy1lvMH86aefvMUmfBCZHnvsMbvyyiv9NHnq4ZNPPvHT3JmGw/SjRG6Z5nvVVVf1+SAvOPLVuHFj23///W277bYzptYwSArxhjqsqK4Z7DIFhzevlJv65630s88+6weBiMSUlXpln7hDvAwMKXuytoFACwuYwAZ/tBPiIC7iJC5cYBWmLLF0AVO1GJjyRpo84S/ESX4ZHF577bXWv39/gy3x0f7xV9MdvHCrrLKKUZfULYxhz5v9FVZYwfcZ1CP9CLzwT/3TD9AfXHDBBX76GA8G9Bf4xR+OFwI8EPzf//2fX16iT58+vh4YhPNChjrDn+oLCqXlaCcsx8C1yZRCrlWuP65d7gm0E65D2gZLOdD+CMOWNoNf+qPQprB4oX1yTWPxgt+47ZD+JHrfuf322/3DYGkRL93ShP6B5WloT4xHuFcybuDeSZ8VSk9dDxw40M/eoK3xQpB7BJZbtEfaDX7Zqv1AojhcaAOJ44TiyH3x55LrheuH64j+nPEU4zMMKhLv4w899JDxbIEIx5bxBWPh4qeQvAS0Tcau22+/ve2www5+7L3RRhvZLrvsYjvvvLNfUuv9998vC8wYFHaMszgIWxgGtjwXYWDBuPmiiy7yzw74i+voE9944w2D+/rrr2/rrLOOF0jJywknnOCfVbbcckv/vLL33nvbSiutZMwcpD9MlQb9KmNzysk1yJidcscd41FWykzZU6UBB/IQZ2xJn085uQdwL2C8kPjcFMqPYE0+EUfhnCp9Ha80gQoDShitEI9OioAIVBeBNddc07hBMJ2C9Va4Ab399tuG4LHJJpt4ASSaN6Z+cJ51WhDRuGnzQDpr1iy/HiE3JvwzWHr55Zf9FBKmaeAPsYybOqIUN1z84XioYS1T1jTl5sdNkhsufhHeeCjGX7E42PGAz1vZFVdc0YtLlIHfDRs2NLjWrl3bnHPeqpSp9fBCdGKfmzQDBgaXcIMvjLDuRTzIFgfywwBpn332sX333dcvmcDAKcQfp67xTz3RJlgvinLTjmgb1DdrrZJ3rFMpE3FT1nRtAwawgAn+2ccClziIiziJC8cxBDXaCm2N7cSJE315GICHNok/wiLW0c7II/4Y0FEGphYRn5z5675+/frGGliI/PQL1Ct1QJtZa621ymGCMedos9QV1zBtF86Ex9I0BMAfbZqpTNQV+1inUg/UH9cKflVfUCgtRzvhmmTaHdce9U+d0wa4hqlz+hFEUfo72hx9Cu2Hew5rmXH/QAxFFOXBhnsJx+iLiJ/2Facd0ofcdttt3nKENkv69DulRbx0S0NboT9/8MEH/Xpx9Dm0JRx1yflQeuqaMQZ9Du2KdscDM1NdGfvQbvDLVu0HEsXhuF65dhPHCfnNfc1NjeuF64fxHNdWuOdz/TFmgEyoI64r+mz6dPp4zpWyY+yEqLfyyiv75ynuYbBg/LTTTjvZ6quvbksvvXQZAvoo+rPQb8EWZvRRPBtxnvEU+/Rl/C4LHGOHeuK+WK9ePUOgxSDGOWdYUGKxiSiKaMjxzTff3DCMIb88z6SKnvxx/TFG5xpknzAc555Om6CvZb+iMV5FZQkcyDvx08+HdpY4toQd/jhPmsRLfx99boI5RiJbb721/9YDYxHyn6qMOp4bAhJGc8NVsYqACFSRAG8NuVHylg1LHQYu4S0mFoXcJKNJYLXDzeaggw4y3sgxBbtt27b+wz28CQ4DHkQ1LDO4qXXt2tWwxmEqORaTPJBwg4vGyyACC0qsF7Hkw5KI81gOkS/2i8UhenLThQEPbQiEDBQZEPKQzxQWWDBAYkDCVBIsOJliwz7TS/DPjX2rrbbyH0ziw00MshhcZZtD3bp1jUERQml0EBSnrtddd11DQEPswIqLwTCDFSwBttlmG4NFYn7hkq5twAAWMIEN+7BKjIvf5BORhWUKzjrrLD8ViGlatMXokgX4xdEmGayyyDxTh4444gh75JFHvIjPeTnz9UaboB7pD+gXuA6xDKA+EoVRBCrEKfoL6uCOO+7wHxvYdttt/RrGtOfAFUEaERSrBNo1fs8880y/pANWJYltXPUVyFXzNgvJ006oe67Nli1b+mv17LPP9tb09JOIn1ja0++xxAcvXOhTWBcMMZT2RVjWvqVN0ufQPrmH0Y8Rf9x2SHFo3zwkHXnkkYblOnFwXK54CDB2YRon1mo9e/b09zLundE+h9K/UiasAAAQAElEQVTwwM69olGjRn55G+7DjDl4KUa7wQ9btR9IFIfLZJxQHCUqrlxyvXD9ICzRh2KF3bRpU//Cn/s2pampdYTBCWN8nnfoUxDoGCdz/+I4zwD0QTBK5vDHMxV924EHHug/iATb8ByRLExFxxAHuW9imEHeUvnlGYB7KzODeD5ESEzllzE5Y3PGhIzV2ae+Mx3jpYqf47Qx+HHvTze2pM+n72f8wIdmGV8me25ijMHYlPgJw72Bfbn8EZAwmj/WSkkERCADAmussYYhbiF48PDJDRHLOW4mPGxyM4pGx1tHHl5XW201/9YRUYypGAibvNlkgIR/zjNQOvTQQw0rSeJiSgn7PIwEqzD84pi2sccee5T55eGFN6q8ASRu/OTLVTWdOnXqGGIbAxAe5rlR8yYYIZlpJ7zN5KHfOeentfAwjijJA3rY540rFlCIU9zAEan32msvg2NV85cYnoEP9eycK3cqTl2TX8rJ2+LPP//cf7wJYZTyIYwyACkX6cIfcdoGPIgbJmGft9kLgy/xj3zCisEQSwLQJnfddVf/lp42SXuLBoIlVrLkmzzSLhkYJfqLhqlp+yyxQVujH6A/oF+gf6CfoF7oN6JMuO5hzWCecAyUqQ/Eagae1FHwj7XE8ccfb7TnBg0aeAvq3XbbzVtQkAZLfAS/bFVfUCgNxzWGhQaloc7DNUg/xzVMO+FlCu0CP/QlCKP0LTzYcZy+CitR2iQPiYTZeOON/dTATNoh8dM/8RKLZU4Q++lrOC5XPATob0Jbov+nLSGAIkJES8HsDaax0t/T7lhGhv6Nh3jaJX7VfqBQPI7rlftRnHFC8ZSqeHLK9YK1KDlmzM51xbRxri2uN47X1DqCA88/CMSvvPKKX6rquuuuM5b84OOWGAg4V37MDa/gAlte3jFWCmzp6wLb4DfOlnso43REUWYKpgpDuhiucG9EiMWIIJVfxuRcf9Qx12DYz3SMlyp+jpOfuGPLuM9NjCHgiQiMWMxYgrTk8kegUIXR/BFQSiIgAgVJAJGKB0LWhUGU4CaEmMcNA3EDgSSacW6uCB08eDAgwmGxQRhuMDzE4p+bZIsWLfzaOlhJcsMiDeLnJpQodvJ2EoGVKR6kyRtVBEYeXMgLcRaLYyDRpEkTP0UlCEhwY3DEdBIso9iHRaoyYZ0H1zCIYSAEHwSAVGGyfZw8p6trBkI8mCKY4Z+6RUhDGOUBFZEjMV+Zto3E8Im/abew4k01bTkMevCHNRl5Yj842hgDN9oc7R/GiMPF1s5CeXKxDdcgTLh2aavUL+IUVgS8tIimC2PqnX6BFydYR2Dth0Uf4hZhg3+ECfoG2GMdOnfuXENQpe+gryDN4Jet6gsKpeFCO6E0CN5cq1yzXINcw/R79Bn0Hc45/6E6wnCNI4LywoOHMdoa7YV7ShBG6Yvwy7k47ZA8kD4vUnhQdC71Qyp+5XJLwLn0/J1b0g/3H0QZXq7Slhg7cD+izURzzD2U9oN/6p0HY84zbqHdsM9W7QcSciVOICvF43phjMU9m36Uvpvri7Eq46usJFKkkTAdnY/8wAMWvHyhb8EwAktQDCbop1IVj/sbfRPCKC+ZESoZ/8OWvixVuFTHsbzk/srYjXtoMn+8lMYf4376U55jeJ4hn0xhD44xHsYEyeLgWKZjPMKkcrQxuMW5p1M+xhGMJ7inwwlecIvGz3h/7bXX9sYTjFEZd0bPaz/3BCSM5p6xUhABEagEAW5+3ChZC5I3mDhuLETFzYU3gewHx9tPhA6mrDGFPjg+gIAVKEImftkyEEAAZE1HvnTItAYsJnmYxU/UOef8VFoENSvyP8rAIGb33Xc3lhFgWYDrr7/eWJyerz3ywMYXKmGdqqhwZuDBgNM559kw6EysD8vhH3lIV9cMLhDQ582bZwgXhGEQBQMGIwhsiVnMtG0khk/8TZoId4GVc85/4Ip0GPBw3CJ/zjl/3rklH7JNf54AA0dEBuqRwSbTuahf9hlwIm57j4v/gzXXO/1A6BPY0k+8+eabfqmNxV79uk70AawjzJqRV111lZ92z8NC8BPdOudUX1Yaf1yLXKtcl84tuv5oYzz8cYwXZohWWHBSYh4MeUCk3TF7AEtvhHkexukfeaih7+HhE2F0yXbY1lK1Q+LHOef8es/sy1UPgdAGnHMpM5DKD/dFHvRpQ8FPaEvRyDiHP+7Nzjnfp9Be8Eu7tIV//I7bjy307v8559R+PAn9V9MIcL3QD3MNOed88Rk7cE1yvfkDNfQ/xr48Q7Vr185YLoap8ywNxj73t4cffthYMzQVHthyr0SspG9zzhlxIrI6t4h1qrDJjnNvJS7qBZfMD89wvMTmRTXjPGZUUZd88JD7aHBMU8f6NFkcHGNMnskYjzCpHBzi9smkS3ukP3fOpXxucs75/h9/MGFr+ssrgVp5TU2JiYAIiEBMAtxweVDgBo7wwdtMLDW5KTLAca78DRj/PJjyFcPu3btbcHxxnvVfOEfSWIJxMyU+blYcx1qDB1veQOKnVB0DC0RQ1mJFdEY8xJoRKyjWWMVSDgtb3oSmYgB7BkGc56aNY/DJ4IZjS7gqHEB0wGqP+J37t77j1DVCLeI67QfxDCGc35SRc879G1/IYrbbRmDlnPNvgEkHXs45P/hxrnwenCv/2/S3BAHnnP8wAO2X65UF9BH0sd7kLTxtIxrIOWfUN8thhD6BLQPogQMHGmsHB/9Mi2KNWQR0+h4eEjjPNviJbp1TfUV5FPO+c84/3NF+uEYpC1scD2vOOf8wgzhKH8JDINYrvLjDEhALfPpT2iDWK9yzEEQRvGh/zsVvh6a/giFA/fEihodahPBoxrjnUf+0Ceqaeo6e58E5PNyyT1vi3sl9IeqPffwRH37wSzskXtoe551T+4GDnAjEIcB1w/XDdcT1RBi2XGdcY/yuqY6PJGEQQn/GfYslyzAWYDkPLNwZd+NS8YEt/RhbmMKTLWxThanoOHWEC/FE/RIv4iMvsbHMZMkzlq1BFCV9pu8znguOpZAoUzSO6H6mY7xo2MR95+L3yfT5MCMOyonjuYY+n2PBcZwyO+eSPiOY/nJOoFbOU6hBCaioIiAC2SXAwIZpjQhWPGzy8MHDZ7JUEEm4YbZv3974YAquY8eOxnqiiCKIYoRjOsajjz5qWPwwIGDqMhaU3HB52MVPqTrKzgdGEIV5cEcA5UbMDZuHPx7quSlHy+/cIlEvHOdBkYEHcfEWF3EZS17Ex2i4quwzWOCBE+GBgQx1jiAe4oxb1wyeELWwgJ08ebJf64+4QjyJW8qUaduACwwT4+I3bQ4RhbfrDEIZONKWnXN+3UoGg/iTy5wA7RWHyE/bY3oY/UViTAxI8YfAyeCZlyRdunSx4447zg455BBjrdEQZvbs2cb1wW/iY9BN34HlMcfkSpcA7YQ+hi1WKfRBPJCxjxUyfSOld84Z7Yl+hL6J87QVhHSOcQ6xHitS7l30Qc45L+ZzLk47JB25wiDAizXqkZclWAHTh9Pf0z64/7EsB22GNURpA9Fc09cTjntkaEvcO7l/Rf1xHn/4J17uV9wbaE/EjV+2aj+QKE5X0TihOEtU2LnmeuH6QTyjL+a65fpirMr1lu3cF1N8CIyjR482+i7GvPQ5zi36rgD3QOdc2Yv8ZOUKbJ1zxkvpwJY+DLEvWZiKjtFv0ifSRzJODn55PqEvZN1uZl/wm6nwvAQPfnh24yV3cDz/0ceG884tKgvXH8eyOcaDQ9w+Oe5zE/nk2Ye8Eob7APty+SMgYTR/rJWSCIhAhgQQOlhvi4EMN3EGOtGbXjQ6bpYsKo5fhCjcrFmzjI8L8UVKhED8c+PmAYcbMW9HEUR5uJ04caKFGxL+StHxcI91LNYvTBfGghQelP/pp5823hKzHhNCKeV3zvm3lgycGJRw00YkQmxkcIU1J2GJa86cOZatPwZHfPDkoYcesjFjxtjhhx9ue+65Z1n0cesaUYK8Ut+soYplF2J4WUQJO7DAb5y2wYAbR3tjYJgQlf+JNS7pw4l4aZOsfcuD9Y477milLsR7CDn6jwE8ogUvOGibWDyEdhtNEsa8/MD/t99+a7RlplrRZvnoGO0++OchAce6Waz/RPxMKaPvCX60LU0CPJzx0MWDCH0PfRDthCU7sKin3wslpw/h2uYFEw9uiOv0NdyfaDM8fBGea5/jhMukHeK/QF2NyxZtgnvPU089ZdQ39zv6EO6hPKxzj6I/P+ywwwwBPQqIeyL9DGFCW6Jvoa+K+uM8/vDPPYIPjHCePoh2wz7buP0Y/uUKgwBjBFxF44TCyGlp5YLrhTEW1yrriiO6cX1xnXG9lVZpMysNy7tgRMJL5XCvghNWmbzUQ+xjvJQqVtjSF9Gm8c8LIowYxo8f75+hnMtsJg3pcT9lzXieSUK6PI/wQcRhw4b5cRsfjmWmENdT8FPR1jm3xPML4zsc/TD9K/fryo7xAgdYpRtbMn5gPJDuuYlxA2NaW/jHuIJn4IW7+pdHAhJG8whbSYmACGRGAKGDmzg3IB4YELa4MSaLhRsdQicLh1977bV24YUXGtNiEU0QAxEFCcdbuObNm7Nr9957r1199dX+gYe0nMvshu4jKaL/QtkRFhnIsL4o64wOGjTIJk2aZDzwt2rVyrBypFjclLk5czNnCj6DFgZUvKVlyj3rkQ4ZMsQPhnh7SpjgWMfnyiuvNAai4ViqLWs4sr5RcOedd55dd911xmDj4IMPNr5ASZ5D+Lh1jSiBX9oMAz/yzkAoxJO4DXzMLG3bYDCH/6FDhxpTkxLj4vfWW29tWBwy+ITTJZdcYmPHjjUsSQ888MAlHqQJIxePAINRBps88FDPiA2018TQ1NEBBxzgB9Z33XWX9e/f32666SbjYYn2QP8SwrBuFfWFAEJ9se4Wg2jEsuBH2+IjEPqi0L8kbumjaCcHHXSQ0YYQuy666CK74447vFXNXnvtZbSNUHJmLmBFiCUS/mlHtEH6BNohD97cbxBUOU444o/bDvEvVxgEuCfy8pSHWoQDXqb06dPHaB/Dhw/37YX65z6DuB7NNf0Gwjnjkbvvvtvmzp3r7wf4j/pzzvnlPvj44aWXXmq8xOPlHNbFtBv8slX7gURxOfoE6q6icUJxlag4cgtzPjDEWIuXGozzEfHor+MKa8VR0sxzyb2MpbMQ4bAcHTBggPXt29cYz2NAwvNRw4YNU0Yc2NJHwfaKK64w+i6eAejzony5t/IcwD04VYT0sfXr1zeeKTAgCP54QcTa8PSHbFkLlb6X+3e6OImDuk58fqHs2RrjwSFun0yfH+e5iTpBwOdlG/eUMH6gPHL5ISBhND+cCzcV5UwECowADxdMS0MERazkQZMbxLbbbmvcXLAYjfoJ2a9Xr55hMYqQgZCHZR4PJTzAMgjgJoZf1ilt0aKFIarwZg5/iKeIWKyxQ7r4w7FPXkiP38GlOh7OF+qWh3XKyOCAZoigawAAEABJREFUMmENhUDElxzJM2Xdd999jQEPvxlUIgogTMMUKxkESt604odBDNZ0rNPKQIrwxEtYhGzY8haY38kcfgmDJSqCdnDkCWsc6o6PQpHfINYST9y6ZmDEgIu8UW4ebqPxJNZjJm2DARcceNidP3++hbIQJ3nEkTaiPINFPsrCQA8hjzbduHHjMovRZGEJn+o452qigy3tBS6I3dQnv7l2YUp/EfUDI9oudUDd8gVR2hZb1gOkrdOn4A+HdRjiWLCAoG3XrVvX9yukQ7r4Y8tv0uJ3cKmOh/Pa5p8AdcS1iqgV+pfELX0UfSMv1rBc4b5B30UfRJ1ynGs55B5RHtGTtoOjP6LtcZx7Ff0VW2Y7cJxwmbRD8kz7Im3CylUfAcYN1CP9NfXBSy4srWgf3P+oZ/ofrIURBqI5ZazCvRELZKaZ0sa4Z3APjfqjjdC+uL/OmjXL2NKfYZVFu8Ev27j9mNoPxArD0fdQ52GcUBi5Kv1ccL3Anb4Zy0au20zH+aVKCSYsE7ThhhsaL/FYEoalyhBF6cd4XuL+Fsqf2J8EtvRZzJbi+YF7Jv0d4yzG3SEs91b6Sp4HwrHELfdclqPhGqGfJE6EQcZhvHyk32RLv4u4zf07XZykkez5pSpjvGQc4vbJ9Pm0x4qemzDeYNYiRis8M5BX7jmURS5/BCSM5o+1UhIBEYhBAMHymmuusTZt2viPYXDT7Ny5s918883WpEkT4+Ez6idEycMFN/zTTz/dsIT8z3/+47esMcrNPjy08AaOB9eTTz7Zn8cq7JxzzjG+0MhbfdINcbJPXkgvHGOb6jjnCtk55zxTRMJu3boZVnG8Jb7zzju9hW2wUOGmTDlgzZo9V111lQ0ePNioCzhzkz/11FP9Md7cMsWFt7hRVjDjN6yIK5kLfkaNGmWJDmvfrl27GsJD4uCAPMSpa8rBQIT1JCkDD5vRt9nkjTySD/KXSdvgrTMf9qL9tG7d2gvtxEWcxIVjgMjgkXKwnANWQ3zwh7fMDC7JH/5IPzFsRcc5VxMdbOEELwRu3sBjycw1j3gB76gfGMEY1rTtiy++2KgDrnOskhl4InzgD4c1MQ8FWJvfeuutvn/ga6dYU4R08Uf6/CYtfgeX6ng4r23+CVBHiX1L4m/80E54kMKSG6s92gnXLOvR0m/Q54Tc0x8hXHKfOfHEE42HQcLzYMiLJCySO3Xq5Nc0RoAnHOfjtkPyQ/uiPRFWrmoEqhqa+qavOO2007wVMfcmlujBehTrKu6LydIIL/YYu2CxRpvg4Tq0iRCGdodQwT2U+wlW7cyS4H4U7ldqP4FWcW0TxwnFlfvizS3XDdctVqNYRHINMuZlrMa4lz42lI79mtTf0pfwTMSzEWMiZs5hkYllO+N6xlKwS8UnsGUcy3j29ttvN8ZJjMkY7/LSOlXYcDy6ZSxP/8pyI4ijiLWIhIceeqgxVsMyP/GeHae+kj2/VGWMl9hO4Bj3ns74Id1zE9aizMpDGKXv54UsonCUlfZzT6BW7pNQCiIgAiIQnwAPDUytYL0u5xZNMeNGyw2NmwQCZ9RPiNm5f/0SnodKtsRDGOcWTZPnps5Nh5s4cfJQww2Uh1seWvAf4mSfOEgvHGOb6jjnCt0557x1Iw/xlBdOMGCgxAMafEIZuPHDCQZ169b10/2c+5czx3CIS0wZw19gxZbfsArxJW6DHwYMiY58kUfELucW1V0I79y/eSAN/LIlrWhd45/yULfkk/Q4Fhz+CReO4zdu22BABDPYEQ9xEBf7IX7nnBeiKUdoa1gQJXJOFpY4Uh3nXBJX8odgC2O40DapA7jCl4Gnc84vTxD8BCDUK8xhT33R7mmv1DXngj/ixR/1ih/iJk38RuPEH785F8KyTXWcc3LVQ4A6SuxbEn/jh9zRFqj/0E6o/2jbwg8Of7Qd2gD9I23ROefXMwttkuPJ+qJo/LQx2hZxEact/iM/xE17WnxIm2okQN1QR4xDqDPuN/Qj3FN48ZZYT8453xa4d1GXtCPqkzaBX+f+vZ85t+hextiGtkC89D/8du5ff7bwj3yo/SwEUUT/6A+oT+qVtlBEWS/6rIbrBf5cg/TljFW5hqN1wT7XJ9dm0Rc6RgGcc/5jgLDgXkd/hoMBfVwYS4WoEvkgXLJ8FC+HeHnIi0CWn2GGBWIpM7RShQ3Ho1v6SfLBi26seln3HctJ+lbqirwl3rPJa7r64r5Mn4tf+mr84+hDaRPETbugfPS9+OM8eWPLb87xG8c+xzjHb1xoY+Sfa5w4iYv7Befwg3PO+ecn+JIXHPzxG+JkBt+MGTP8sj3MROAeQBkIL5c/ArXyl5RSEoFsEVA8IiACIiACIiACIiACIlBYBLC2YlkfHujT5Qw/+CVMOr86LwIiIALVTYClCZgi/8orr/jvMzC9nfVBEQMTlyeKk1fnFr3QxroXoZIp/XwINXnY0j2KGMwyKsyMRBiNCqulW+rCK5mE0cKrE+VIBERABERABERABERABESgyAhgOcQHSZi2my7r+MEvYcr51Q8REAERKEACWGGGafgsWcZyXCxp1KNHD2Pd98q85CEML4iIl6WvsO4twKLnNEusV8oSb/vss49heZrTxBR5SgISRlOi0QkREAEREAEREIFcElDcIiACIlBKBJhqyfRIpl6mKxd+8EuYdH51XgREQASqmwDTu+m3mA6OxTvT3BHyWJKMafGVsXQkDOIo8SK8kkZ1lzPf6bPsBlPtmeqv+0G+6f+bXl6EUb4yNn36dJMTgxrcBoq2/XP9hi6DfdVhYVzH1AXTLmbPnl20bUttKT9tiTZCW6HNiHl+mJcSZ7UftZmqtGe1H7UftZ/SaAO6lgunHlUXhVMXafq3vD+jhbYRnt21jU8gL8LoAw884L9YxlfL5NqKRVsxKKbrgOs3dCnsF1PeSzmv1AVfcezVq5f6FPUpFbYB2ghthTZTyteEypabe6vaT2641pT2qvZTU9pPbsqp9pMbrpXpf1QXqovKtBuFyW+7CddpeHbXNj6BvAij3333nfG1Mrl54jBPDIrtOuD6DV0K+8WW/1LNL3XBAuXz589Xv6J+pcI2QBuhrdBmSvV6yGu5alh7U/vRuKUq15faj9qP2k9ptAFdy4VTj6qLwqmLqvRvuQgb2kZ4dtc2PoG8CKOsPdGoUSOTEwO1geJqA9QX12/oUtjnmFz11yN1wZo82223nfpW3V8qbAO0EdoKbUbXbvVfu8VWB2o/ajNVabNqP2o/aj+l0QZ0LRdOPaouCqcuqtK/5SJsaBvh2b0y25oaJi/CaJs2bWzUqFFyYqA2UIRtgOvXFv+xr2u5MPoy6oKFz6+++mpdV0V4XeXzOqKN0FZoM/lMV2kVRl9R1XpQ+ymNeqxqO6hseLUftZ/Kth3C5bj9aPyUwfhJdVE417LqonDqgn6qkFxoG4sf3bXJgEBehNE6derYxhtvLCcGagNF2Aa4fkOfwr6u5cLoy6gLvly43nrr6boqwusqn9cRbYS2QpvJZ7pKqzD6ikX1UPm8qP1Unl1V2ZdCeLUftZ+qtGO1n8JpP6oL1UVVrmWFzU/7CddpeHbXNj6BvAij8bMjnyIgAiJQRQIKLgIiIAIiIAIiIAIiIAIiIAIiIAIiUPoEslBCCaNZgKgoREAEREAEREAEREAEREAEREAERCCXBBS3CIiACIhA9glIGM0+05KP8Z9//jFcLgtK/LhcppHvuCkPLqTLPi78ztWWNHC5il/xioAIiIAIiEAOCChKERABERABERABERABEcg5gYIURj/55BN74YUXyrkZM2bYrFmz7O2337Zvv/3W/vjjj4zh/PLLLzZ79mwj/owDLw6AwPTzzz/bW2+9ZQsWLFh8tPo2lCUXrFKV6Ndff7V33nnHPv/881ResnKc+EmH9KoaYaj3KCfa00svvVTWHvDz999/VzWplOEpB+WhXMET+xzjXDiW7S1xkwZpZTvubMQH808//dRfT+Q1Tpxc+9999529+eabNnPmTAv1+PHHHxvXJnGGeNjneLTuwz7XTvAXN07aCX1IiCO6pU1F42Q/ej7s4++1114z4grpm2kvHYHK9L3UP22CNkC90VbCfYQ29Oeff5ZLlnYwf/58mzNnjm9X+J03b579+OOPRlx4Jh+E++yzz4x6JE62H330kf32229JXxoRtqJ2zvlM8kk+5PJHgDqnfiq67+Pnp59+8veUcK2HLW0vXO9s+R3ORbf0DfQbyUr2+++/21dffWWvvPJKyjEMeUiXz2Rx61h6ApVhy3XNfY0+hTqnr6BP4Z78/fffG/1INOU4/Q/+iZc+Ldp2wn60/dBmvv76a39/JV3SJx/kp6K+ijb0wQcf+LZMeyVNufwTgD31Feo2uk3sK2g73NNoW6GuuS9x30lW1/h9//33/Rjq5Zdf9ve8L7/80t/DQknjxkl7pJ3TJumfXnzxxbLnNdof7TDEWarbODxTlT1OWK7raP2HfdoB9UxbCfFTH9RF8BPdEk/wp23lCXBt0I9WNFaMxk6dqF+NEim+feqcazXdsyd1Hbc/jBtn8dEq3hznXxiNweqBBx6wtm3blrl27drZcccdZ6eddpoNGjTIuOl+8803MWIq74UbRa9evYz4y5+J/4tGzIBx4MCBNm7cuPgBc+STsuSCVarsIgZfc8019tRTT6XykpXjxE86pFfVCEO9Rzkdc8wx1qFDB+vZs6f/IiV+cjl4oxyUh3KF8rDPMc6FY9neEjdpkFa2465qfOHmMXr0aLvssssMoSlOnDxQIohecskl1qlTJ2vfvr2dddZZNmLECOPa5CGAeEL8w4YNK+tLom2Aawd/uLhx0k7oQ6LxhP12C/upBx98kOi8I/5wLnF7zjnnGHF5j/ovFoHK9L20BdrE8OHD/bV+4okn+vvI4MGD7dVXXzXqPZo4L90efvhh69+/v+H39NNPt7vvvtu/kGOgg9+//vrLhxs7dqxRjyeddJL17t3b7rvvPv+yjPP4Cy60w4raeab5DHFrmx8CcdoefhAluKckXu/0GeF6Z8vvRD/8TuxDoqVDFH3uueesW7duKccw5IH2Xijjk2j+i32/MmwJgzDFfeHss8/296quXbsaX4x9/fXX7YcffiiHJU7/E/qTOPc1hK5p06b5cTPj53CvJD/cb8lfuQws/ME4aO7cuTZkyBCjndJeFx7Wv2ogAHvqgL4h0SX2FTywI4hyb+O+RV1zf+J+9sUXXyxhTMIY6sYbb7RTTz3Vj6O4502aNMnfw0JR48aJwE97GjlypJ1xxhn+3kl743lt+vTpRjsMcZbqNg7PVGWPEzbueDKT/iFVfnJ2vIQijtNXR4urfjVKozj3eV7gWk337JlJfxg3zuIkVpy5LkhhlJsxb7+OPPJI69Kli3fcZA866CBbddVV7cknn/QPtZkiX2211QxBrFGjRpkG9dZCvO2ZOnWqfwDmZo/olHFEWQ6QK1apsjBhcA0AABAASURBVIk4wBsy3pSl8pON48RPOqRX1fi4IRHf5ptv7tsSbYqB4/HHH28NGzb01jeIHLCsalqpwlMOykM+gh/2Oca5cCzbW+ImDdLKdtxViY864c31qFGj7LHHHisnPKWL97333vMvR1ZZZRXbf//97dhjj7VNN93UD+i5LrHaIg7S+PDDD70V6UYbbeRfrlD3wUX7gbhxhj4kxMG2devW1rhxY9tqq61s9dVXJ2nviJ/zwZ188snWrFkz3+b4MuOyyy7r/em/igkw0K9s38s1jSDJg1mTJk2sw8KXIfvtt5/Vrl3btzusW0LqWHxiOUMY+gWE0aZNmxoWL48++qhxHL8MZLgH8bC5yy672AknnGAHHHCA1alTx7dLrHDwh6MNxmnnxB03n8Qrlx8CmbQ92gl1zXW91157ld1ruP4Zd9B3kGu2/OZ4cKn6EPwHh7Xq448/7i3laS/hONtM8ol/ufgEKsM2xB4enhG4dt55Zy8Ycc9accUV/Yv1yvQ/9Clx72vEz0vRDTfc0I444gh/D9x6660N4XPMmDF+9lXIa9jSvz377LPGvZRxA+mFc9rml0AmfQWiKGMpxiAHH3ywvy9tu+22xoyHRx55pKyuuZfycE8bWHnlle2oo47ybYMxydNPP13u2SpunMyo4NmIPnCbbbYxxtb77LOP0RdiyMLLmvySy19qmfBMzFUmYeOOJ7le4/YPifnR73gE4o4Vo7GpX43SKM79uM+JmfSHceMsTmLFmeuCFEZBueaaaxqWOLzx5E07FmHcbHfYYQc/xZ6HBPzhuBFgQco0e27k3Ih5wOUBlYFpsOBhMMqDLAMAwuF4kGGQQEf37rvv+ilHiEmcizqEWqa0TJkyxQ8YeTuKlU/UT3XtZ8IqVXkZ/FNGBjBYUsHvjTfeMB7+4cc0shCWLZYx8CBMnLCwIR4sJKgXpn/gYE9dMqCCJ/ERL/GTDufZEr6qbs899/QWXrQp3sJjucHDAm93GBCSN9KgrBxj+jmiItPPYEK+GchQXvzhaCv44wGE8tD28Et7QqDDL/kP5aBcYVoL+9FzpAsjmMOeOiAu6iQb6cIVvuS7uh3lxpIFCwWmJcCessfJFzywttlxxx394B+R+8ADDzTnnJ8WBivioV/goWCZZZYxhAr8UffB7bHHHnjzLm6cya41XuAQF22Jh04f4cL/OBbSor1hmcHDAg/G5Bdhd6G3Yv6Xl7zTZmm7lel7sYji+lx//fXt6KOP9tZ2zD6gnoiP6zsUguuba537BPWDZR6iO/cLrPXoE/DLABdhlLipc/oR4ubFC30A9yH84eK2c+KKm0/ilcsPgUzaHm2El6WbbLKJ0SeEa58tYxn6DnLNlt8cD2Mb/NNf0J5om/gLjnsIfRr3C+4J7IdzYZtJPkMYbeMRqApbrmvExbXWWstatmxp9BWMYxGPnn/+eeM+FnIRt//J5L7GfZX881KINkf6hx56qDFueeKJJ7zle0ifLXHzEol+DHGFY3LVRyCTvoJnHe5NvKTlpR4vXVq0aOHrmhcqnKMkjEsRvalnXuZ27NjRcLwwpL1yHn+4TOOsVauWF1lpZ1i4Ej/3Q8bDxFeKDl5xeSaWP5Ow3B+4Z+AqGk9yDccd9ybmR7/jEYjbV4fYqBOuN/WrgUhxbuM+J4brOk5/GDfO4iRWnLkuWGE0GU4eUBFGGeyFmzz+ENXocC6//HI/TZKBJ1NsmSaCUEUjxR9v7bmhMCWB3zj2O3fubPfee69df/31Kab0mrdGu/baaw11n4EHD8+EL1SXilWq8jIgYiA8dOhQP+WUQTRTaxAMGVjzcEZYHuQY5LAPS5jGCQsnBuMIfjfddJO38sNqBrHo0ksvNR4SEASJj3iJn3RIj33CZ9utsMIKhhUHb+V5oKUcpEFZaTOIHxdccIFh6de9e3e75ZZbvKUFNzn84RDI8cd5ysOA9MwzzzSmudFWEHvJP+WgPOwzYMSxzzHOsU+6sH7mmWfswgsv9C8GiOu2224z/IX8VTZduMKX8NXtsGK5/fbbrV69ela/fv2MssMAAxFpp512MkSIlVZayXbffXfjIYJpi4ET9cRDKZGvt956hkDKfjIXN85o2FBfPNwifNMv8CAQ9RP2yRN5njBhgi299NLe0lXCaKBT8ZZrs7J9b926da1Pnz5eQKetLLfccr7N8IKMe0jU8g4RE/EJ62OEVKxKt9hiC+vQoYP17dvXiIuc0o8FQRURq3bt2rb22msbbYz+jWsVf7i47Zy44+aTeOXyQyCTtoeIwD0MEaxOnTqxMhinD6Efw7oL4RX/ySLOJJ/JwutYagJVYct1jZDBGGK77baz5Zdf3sLYjL4HF1KO2//QHuLe15o3b24DBgwwRBXuj4xb2V9jjTUseq8MeaCN0dYYt/CiNhzXtvoJcO0zPkw13mBGHWN2Zi9w/6Kuuc/RF0Xrmjh44U79YlHKOJh2inh+8cUXG9amobRx46S9IBYxo4+xGGMy7qOkn3ifDXGXyjYTnollrmzYisaTmfQPifnR72QEljwWt68OIdWvBhLFvY37nJhJfxg3zuImV1y5LxphlJs4A1TEJm7kuIAaaz3EKQYDhx9+uH+Q3Xvvvf2HCqJTIMMNIzoYZZ9BJjcaBq6HHXaYn64f4g5bRAysiHjbjgDCoCOcK7RtRaxSlZe3uojIW265pbd2YXooIjSiM+uaIRQylYN1jZiqs+uuu/plCRAV44SFEVa9rEHEIA3LOQQH3mgjKFB/DNaID4GR+EmH9EiX8Nl0MGJQQt4xeyctBCvSQHjHkhHRs0GDBn76GVOgqXOszAiDPxyCPFNgaXtYhFAmLFMRwTjOwzL5pxykQbl4k49jn2Ocww/5IF06VawKEadpcwxssTLFopk0cZVJF67wJXx1OwSlVq1a+SnImQqjWEzRjukDeNCk3njQo065yQTLPq5pBjA86CFcXnXVVYYIz5qR8+bNK/eRgbhxRrkRhnqhvfAQwIMn+Yn6CfvkgX4KP7QVprAttdRS4bS2FRCoSt+LGL7OOusY7Z5pfc45L0xTT1xXiJohadoO1zZthmv3woUvJ3hZRtvBH29/8csDKuKoc84LHRynLp1zfi012gP+cHHbeSb5JF65/BDIpO3R1/P2n2udNRwRKehzJk6cWO7jXdGcx+lDEBaY2oxFPeMaRIdoHOxnkk/8y8UnUBW23Jt4acJ9nj7HOefXlmaWBPcs+qWQk7j9Tyb3NfKO6MXYhbzQV9HX0IY4R78V0reFO8zeYWzB2G+zzTZbeET/CoVAur6CMQV1zZa6xj9jarYbbLCBn9ZOWRhfImLST/GCjzXoMSphbM44n/aBPxxxxYmTvonxPdvQrmhzCKX0i4xtia8UXSY8E8tf2bDUXarxZCb9Q2J+9Dsegbh9dYhN/WogUdxb+tI4z570g3H7w7hxFje54sp9wQqjiFZ8aY9BGg7RDoGOGz0iBDf6gJoHB27oTJdFmGIKJNMleZhFyEp3U2YgsO666/r1/1hvJzpYDWlwjHXAeIPKlEniDueqe5sJK/KarLx03DDGCo9F2xHueHOMmMyDHQ/7WBqcdNJJ3jIP8S/sxwlLutQDU064cTdt2tSvt8VUVeqNMlCPCEfES/xhn3QJX1WH4EFbwlFWRC0s+Cjj9ttv70UO0qCsPIgifiBMMgUb8RLrMaZ/81CDPxwPwkzzpU0wDZL2RzuhPSGOItKRf8pEeSgXFiQ49jnGOfyEdBH4mFrJIvaImVghkl9EG9LEVSZd0iE9wle3Yxo8ZUMQRrjKJD8MJrmZEMY556fQI3rBGoYIV5yjXrHeYxBD24IhfQh1yKCSFy34w8WNE7/BkRbxkS4iNw+b4Vx0S31iiYjAhlCGEOyci3rRfgUEst330hYY3FAP0bbHcSyqeehgSZbJkycb/QB9Ftce/QHZREzgoY997jv0Z8EigBdJtCXO4arSzslPsnwSr1x+CGTS9hgI099wL6N/pv0wE4J+J9p+ojlP14fQh9F/cc+ij0sljGaSz2j62k9PIFtsaRcIUcwI4b6B5SgvyUIOuN7j9D+0CdoZ7YIwtC/iS3ZfC3GHLX0V9z1eKjKeCeNY7pncU7lP0VaZScOYJoTTtvoJpOsrQg4Zb2B8QHtgHVnuIRh9IMzjhzbA2JSXw9Q1a4MyxuelPGMU2gf+oi5dnAgB4V6I+E5YxFkc4/5w7+R4qbnK8AwMKhOWuuA6pa6SjSer0j+EfGlbMQH63Th9tfrVijkW21nG9twnybdzLuWzZyb9Ydw4SVMuPwQKVhhl4MfUX9ZuY9oxIsp1111nc+fONaxCESICIqYLYZ2BwMbbeQYADATYZzBK5xT8JtsySGzYsKGxQL1zLpkX42bP29MwkEzqqZoOpmCVlBVZTFZeOnmEaB6+4Ec5WQeLCxyRIHQGhE90ccMSJxaphCdOxCnqhoc9pvAccsghnMqZY7o67QmH0InwiGUY4gi/seogcdoMeaPOmQqECMLHe3iQYCAJb/zheJvOAw4PwpSJwSbtCIG0X79+xnn8xXEwJg5EFt60I8BgTcsUYMTYXKUbJ2/Z9lO7dm3jeoJxpnHTJhlQMkCMhqUtcS4c54ZDvcCQJRuGDBliV155pWGlzBRnHihDeMLFiTP4Jy0eVBDNnHN+Kj/tJJwPW/KCXyw0mAKHAE99hvPapidAG6Gt0GbS+07vg1kH9HX0O0wlDCFoAzzAYeHCSyHaS8+ePX3f/9BDDxnH8ct0/CAa8IDCgycC2H333Wc8cFLf+MORZ/JOGfidiUuVz0zikN+qEaDeqD/qMV1MCFWIo0xlxdr4jjvu8EswIA5gjYVoHo2DdpKuD+FewJiHvoz7E/ca2l80HvYzySf+5eITyAZb6pr7N2MCZi0gmjMWqlevXllG4vY/tIW497WyyBfvIFJhLEB7po/Duo9TiCm0M9obL85pZ1i0ck6u+gnQftL1FeQyjDf+97//+fW0/+///s8QLHleCuMT/DDWoS3wMpf2iKPfwlAAwY24gsM/6ceJkzYcwrElLMcIz+9SdJQxE55RBpmGxT8sKxpPVqV/iOZN+6kJ0KbjjBWrsV9NnXmdqTQB6p1rneswGgnXJOfCcbb441jUH8c5hv9wnN/45Vw4xhY/nEs8zjm53BIoWGGUhwAEUaz1cKeddppf67FNmzZ+XUjW8QpoGOTx8IE16bhx44wHVNbKxMoiTqNi4ItYmOyBI6ThnDOEKvxagf1lwoqsU4bE8jJ4Yn08pv6dd955hmNtqrFjx/olCbCKI2wyFzcsU1exqkRU4KGfemLtQAZvDMidSy5KJ6bJG22m//Tu3duCYyp+or/E3wwOaUvBsbYsAibT1rFCDvVPWXnApVOCE7w4h2BMWbkhhriZcsbyC7Qz3rqzfurgwYP9mqnOOf9GKfhNtyU90kWsZU1D1hw8//zz7YYbbjCEUdIOcWQz3RBnNrfp6gimXE/1CW7iAAAQAElEQVTOuYyTTRXWOedFLFv8h3UsVrJY3/KiBEGS6YGI1Vg5Y0G82KsPlyw/zjl/zhL+WEuQB0keLHiAZEv4BG9+uj5tHdGbFzVcA7SlRH/6nZqAcy4rfS/XF+ImdcfLD9oELzFs8Z9zzov1u+22m2HpSXvhOuPaRkglDF55aYGo4Jyz//znP3bFFVcYVje0AUQF5/5t06naKvGkcunymSqcjmefgHMudttjBgD3FrZB9GLLgyqzCkL7scV/tMN0fQj9FOMY2iHLuvDi0rl/29fiqPx9hv6H9haOaRufAOOHMJZgy/iCexgxOOditwFL8eecM8ZpzEhilgx9DH0K94YQxLl4/U8m97UQN1vuQYj3vLwhLxgDML7hHBZQWMfT9/DCiPOMqTlX2K64ckebom3RxoKj7aUrRZy+gjicc74vwOKXsQ/tjT6D+xNCaNQPY17qmvE4fQszKFiuKTouivpPF2eq/oc+yTlHVEXrqKNQX2ypQ+qSAjnnPPO4PAkTnHOZheVeQp/BtZxqPFnZ/iHkSdv0BJyL11erX03Psph80JfRzznnymXbOVfuOdE5l3LMQBzO/Rue33HiNP3ljUDBCqN07ixYf+655xrTjvlADVZfWItivYdIFShxg8LSDustBgBY7zC1COu94Cfd1rl/G2o6v4V2PhNWIe/OlS8vA2JEAxgyQA4OMQ4xqSIxJ25YLG/23XdfQ6Bk4M1gj/SY7oOoyMefQv4q2pInpsGHPLLlAbOiMJzjgZX2hKM99ejRw0/nZzo3YgedE/5wiKO8sXFuESfnnO/4OIZQYov/ePBluj2DS44jYI4fP9744itv3hnALPaadkN43jAy8KFMwWG9ytT86MuAbKabNmOV8FDZOoqTFOITL0PghSMM9UL98RDAjYZjtDEszVkflkEkD3qE42GQB0QGLfjDxY0TvzjWJaae6IsQWkOanIs6RHQsRblGsDim33JuUZuK+tN+bgnQPmiTWFpwTWIlzoMgbSSkTBtg2izLiSCY8ht/hKW+eauLXwRQ1kjmmsQKjC+Fc93ST2KVQzvEX2UcaSXN5+qrVyY6hckjAe5rrM2NyMC9jnaARR7thjEK95RodmhT6foQLJKx8KPv4v6MmIbAingR9qNxar9yBBg/hPstW8YXXIeVi23JUM45vwTR8ccfb7zkxzoPsRwhKvimv4nT/9Bnxb2vETf3SNoegihjLO5/LEXFvYv7JX4QzZhKTbviHsU4hn3aGu2Mtoo/uaoRoE3RtmhjwdH20sUK/3R9RYiDsQjCOzOiOnXqZNyvsFCmjvHjnDPGQdz/EMepb/op2hVjcmZA4C/q0sXJeeKkn+IeRljaHVvaGMfZL1ZHHYX6YksdUpeUx7nMeRIO51xmYeOMJ6nHTPoH8iGXGYG4fTXXnPrVzNgWsm/qnX6Ovg1HXunvGOvRz9EPcowt/uj3OM+x4B9/HOcYLm6c+JXLD4GCFUYzKT43fb5wjdUhU4BYBxTRi68sZhJPTfbLxYm4x3IFo0aNsuCYAogVKUJBKj5xw9J5IBzwUDBw4EC766677JJLLjHeWv/3v/81xOxUaUSPk5err766LI/kFUviqJ+q7Dvn/HqjdF6hM6Nzw3GMTi/Ej2BMm2NNVj7UgqUya9xyQ6RNMtAMftNtnVuULhYllCnqRowYYbz9D3FkM90QZza3uawjHuwQsnnYQ3SgXniTTjvEIpN2lq4s+InWY6Zx8qCCyIZVIVP1U6XHgyXCKOdZmoKHEPbl8kuABwrqjPX9GJhg8UkbiuaCB0isfxGxaVvRc9F9+gAePrBE5pqnH0PsQPgmjmi7ioaLsx8nn3HikZ/CIUB7oL9JzBHtMV0fgpjFi16WAKGNsbwQYjzLwpx11ln+Qz6mvyoTYPwQvd8yvuAeVuWIk0TAizT6CvoZ7lvBC31HnP4n+E+2pZ3R3qLnuD8yDZsZVRgQsORUdAkR/JIPRNrhw4d7QwQEXNoYbY02Bxv8yVWNAG2KtgXP4Gh76WKN01ckxsGDOevTc69CxKO94Yf7F8YUnOeFXhjjci6dI0yyOGl3iPqMwbiH0ea4h+IQXYt93EMdhfpiSx1Sl/CqCs9Mw1Z1PEk9JfYPlEEuMwJx+2r1q5lxLXTfcZ8Tuc7i9odx4yx0NqWUv5IQRj/77DPDOpQ34Ew5Y0oDFhoIpaVUWbksC9ZPTC3Fso6BO45OHasGrDkZWJO+c67MchJRikFV3LDUB1NPeePK4Ik0WGOLQRr1xTRyW/znnPPTU0gjDOgWnzIGX3y0gLDBIYiF81XdMvjDIpPOjQdXONDGeGtMeuQ7pIGFMsIIa34RjvMIpXBh7VXyj1/n3BLcnCtfRgaPYTF1HpAYeHGMhfRhxvqmtvivKukujiKnm1zWEQN92gyWLFjAYAGI1R5tFEsYhC8Kh1XonXfeaawnirUV7YgHBPzzYEq7xR8ubpz4xbFeIA8r/8/e3cPKNv1/HN+jkCiVEoVoNQqJ0FKIh0TjNhIkopIIWg0KKo0GiUKjIJFQiUKvoBSlBrVOovp7nWT9f3Mnc+/Z+54zc2bmvG/uyp6z99rr4b0+67vW+u4n/cUAaN+2YOHBNtGD9hxl2xa3fZdPAH93PrnrTtDu7ujjFNW/13OkB3fRcBA4x7kcAxYvLhq5GCH+sGMcVhYZ7AFtsWGc5LQp3pIgL3kqo3C7ci5Jt7j7I0APLobRDxvDKUAr7h5l19ny9dLMsSE+Uuj96ZxTLrh5vRBb5e5U78W+ne1Zz6vftydg/mDsHsH8whh2+7POPzrGoB9++GFykZQmjEGeVjB2sEMjlbn2Z6Q5Z1wz7vngk1dM0eSjjz46sVGbWvQ0yuuvv372CiU3FbjQS2O0RnN+j3K2vXMCNEVbQ2e2tHdeinNsBfvjwry7fV2YNyaxP8Yv2hpzD23PHpmTmN9ztknfRRhzV7oc5ZmbprStv+RrLkZr5mbmaDR07HZKG2mrEbShtsRpCU/x18PSc80TzptPLrEP62Xp93wC+tOcuWJ2dT7TY4jJlpnfs2vsGzvH3m2uPZfYw7lpHgOfUynjXMfoQdfXgtUVHBMATiwTUJMDC9WDLvgBFY4z2Xv1OHvcVeBREQ5RjwGsPxLOmWAybyLlDgSTqrnnWhB4dN4L3t3lKw/vUDN5ZxwsIAcSEwbGxaSew2Ds38fWXa0WECY+P/300+Qdb7bKOhzvoxwcopyWWHFWeuydM2W1Wk0mmDQp7jZum3WU72OPPXb26JN0GFwTU7zcTStdaQkXydf5xxLoyyBEl6PMHFEcoPjQEU39+OOPk0HKhJ+DWlx6027iaEMfW3IOh7XHpelWPGFumuIKNMvOGCT1B/u2BRNZZbcIkQdNbYvXvsshgDW90I0UaUK7cwx4T5jFItv1yy+/nPVr8cUTLHrcScWxxTbRjD6tzdgD/VM8uuK81O/1T/GGrlxcsrgUb0lYUs4l6RZ3GQF6WNfPkrOHTWZzaI7GjKV08/jjj0+26+nNsSHrr3/xChivF2Jz7B+/19Ps99US2NQPW2F8MgbZshWCx6KNVeu2Yon9oTFpSovWhv3ZHNc4Udwl7+Nx7Jp5iLmxc9Z1TlP0RGMj0NjY7/fVkr0euW/qZ9R6jq0Y9sfYNMYvmtPmPiLqziTpsUNeH2VuSkc0JL7Xdvg4JIePeMLcNM25XHCkd3Mx+Vo70CWHKWe89E4xLOG52b5LzsVuznxSG2jXOfZBmjNCUTYIzLXVw34Om2rLlo79fm8k3Z8HQsAawhipz44iWcPNWXsusYdz0xxlaLt7AifhGPU+HY9Gfvfdd2cf43n//fcnAwhn6e4RnkYOHvPF0Z0NPrzksb0vvvjizEnnzhSOSzXV4TkPTKbcycJpOfdcV42lxZH96aefTj5+5HFA7fbcc89N64OEiZT4H3zwweS4vPcVXB1+5plnzt7D9OWXX07unvCydRNHd/BwfoyyuJOC9kxG8fDC+/fee2/iCLPQMACKu43bZh052J566qnJ3bQ+SuX9UF45YIH99NNPn72bVVrCRfJ1/rEETkx3S3msb5SZQ5OD2iPqHjHVPhZ+dOUdtsPBTrPeteSuXW2iPXxQzISdo4KOl6Y54rtCaLFCKyO/cWx96w4hDlT7XD22GPG7sBsCdEIvdCMHTlB9mD44R994442JJtwFJYgvnmBh5zFTd1x89tlnZ+8C/Pzzz89eou6jcdpaPFuP0RtjPvzww+m11147ey2IiRQ7xjkh3pKwpJxL0i3uMgL0sK6fJWezyV4T8+23307GNe9E/+STT87GAvabfV9Pb64NWT+n37skcPG0N/VjDPJqHPMBH2kzpr/77rsTx8Wzzz47ueAycp1rf6TJhs0Z1zio2DAXcT7++OPpxRdfnMzB2L471fkob9vLJ7Cpn5HDHFvB2Wn++P33308cMOyPO0g5RLU73UjPfMV7181NOc/efPPNyfzIRUDvzja3Ek+Ym6a1ljmVJyi++eabyUfovILrt99+m6ThCQjpnWJYwnOzfZeci92c+aR2nmsfpFlYTmCurV6ecmccCgFrCGOkPjvKNHftucQezk1zlKHt7gkcpGP0ySefPFtY+PDFHAQPPPDAZEFiwvfKK6+cfVDH3yahFigjHVt/S3+k67d9jo19523FdY5zz4u76+PKoCzKNCevW8X3HiAd1IeETKI4LTmScLSf00n6Bl3v2zHpunHjxtmXVuee6w5Jd0lwJHIgysPjW9LyXtj1uyd8AdN+DlpXu+V9pwEbjNR9ThqcV67imOhZ1Lz66qvTyy+/PHGOmOCp70jHIxXu8qQ9ejMh9CiahYdym5SKu43bZh3dmaasFtgcL/KVprTF5ViTlnCRfJ1/SEG7aB913ywX5/hgOY7hgJE2wZtObC0K2IKhVXrjtLdfXA4s2qY1H8oxKV2a5ojPAevjBh6pckfG2L+5ddcwjT/xxBNnr4BYrVabUfb/9xHnSCO0QjPbqqHP0QvdOG7r3bxvvfXW9M4770weR6YVdkUQXzxBX2WD2Ccf0dH36IWzVH/TP0c8i0dOUHHoSnzOL6/g2HSAOUdQZmVXB3+vhyXlXD+v35dLgB7W9bOeunbTftpxff/47UKXi3vGReOb8ZP22Co2a+hnxJ9rQ0Z82/PKMDeOeIXlBM7jv6kfY5A5jzHnpZdeOruIYizyEVFjk34/SjHX/kjTuXPGNRdp2Du2zwcn/Wb3hFvpfJSHzuldnce+trslsKmfkdscW2GMMhc1P2d7jE3mr97h7y4nT2BJz3yF7kZe5pnWTc8///zk/aEu/IknzE3TnMs6wRjoQjV90RrN0yAnrPROMSzhOZjjj8WSc8WfM59cYh+kWVhOYK6t3pZydnUblcPbp48aI/XZUTrzOPM5Yzj7dqu15xJ7ODfNUYa2uydw1+6zWJ6DxYWBfe5gyunkERAOJGI1IbCYtShZT0d6/pb+KJXf9jk29p23Fdc5cNsNXwAACTFJREFUzj0v7q6PK4OyKNOcvG4VnzPQoGuyjZ+ryLacgxb6BnDpcya52mzhxzh4F+bcc8VjBHwUizOBs8JknYP04YcfnhgieQiuyJngcT6Z7Nl3pwEbjNR9ThquervDU5l8hICjU3k5TDBSj5EOHpylFsMcYOrjKpM7Ttcno+Jtctus42q1mhhUThcTWne3mWTS8QP/Of9NeC4j35HGoWy1i/bRTptlss8xccYxV+O889FVcY4uizcDlD5PQ0Or2kl7Db3RtEUA5790HV+a5ohPk/QvnbFv21b/EE8/Wq1yim5jtGQf3pt6WD+fThwXz3560Df1YXfRbAbxxRP0e4vC0U+do+1clND3HBePg4sTzATXeMOOiWfxyr45Lt5mkNd62daPLynn+nn9vlwCt2sjmtJ+4mzLlY1fHwvYb3MSTxiw66vVzf1/rg1Zz+u8Mog7J454heUEzmNLGzQintSNMWzC+hhkvuNuUU6n4awSl32ZY3+kOXdcs6gzhzAn2bR96+WU/2bYrMvm8f6+fAK3Yj7HVqzbH21u/HLBjmOSI4e+lHi1Wp09BcEJao5tDmX+5EKfGwLWx6+5adIkzbvjlFPUnMzcnWPBByrlP53ov9VqNZvnZvuuVvPPnf77N2c+qS3m2of/kjzZ/7usmL40x1ZvK8OmBrbFad/VE2DPjJHaa5RmydrT+XPs4dw0Rxna7p7AXbvPohwiEIEIRCACEYhABCIQgUskUFIRiEAEIhCBCEQgApdAIMfoJUAsiQhEIAIR2CWB0o5ABCIQgQhEIAIRiEAEIhCBCFw+gRyjl8/0Yil2dgQiEIEIRCACEYhABCIQgQhEIAKnT6AaRiACV04gx+iVN0EFiEAEIhCBCEQgAhGIwOkTqIYRiEAEIhCBCETg0AjkGD20Fqk8EYhABCJwCgSqQwQiEIEIRCACEYhABCIQgQgcOIG9OEb/+uuv6eeffy6cLIPa9pT1rf8OO+b3Kdf1mOqmLf7555/p119/zbZmW2+rARqhFZo5Jo1X1sMYW9PPYbTDsfaH9JN+LqLd9HM4+qktaoub+/Lh8Khc/2uL0U/H2r3tfAJ7cYx+/fXX040bNwoxSANHqAH9d5gUv+vLh2HLtMUff/wxvf322/WrI+xX++xHNEIrNLPPfMvrMGzFRdsh/ZxGO15UB3d6/knopzHmyuYZ6edw7E9tUVvc6TjQefvTzuinY+3edj6BvThG//777+n3338vxCANHKEG9N9hUvyuLx+GLdMW//777/Tnn3/Wr46wX+2zH9EIrfw9YyzeZ7nK6zBsyXntkH6Oo53Oa8erOp5+0s9FtJd+Dkc/tUVtcZG+3Ln70c/op2Pt3nY+gZ05Ru+7777pkUceKcTgUDVQudJmGkgDaSANpIE0kAbSQBpIA2kgDaSB09fAtWrjhx56aLrnnnvmewavecydOUZfeOGF6auvvirEIA2kgTSQBtJAGkgDaSANpIE0sDcNtAZrHZoG0kAauM4a+Oijj6b777//mrs751d/Z47Re++9d3rwwQcLMUgDaSANpIE0kAZ2p4HYxjYNpIE0kAbSQBpIA2kgDfy/BjhF77777ql/8wjszDE6L/tiRSACSwgUNwIRiEAEIhCBCEQgAhGIQAQiEIHTJ1AN90Mgx+h+OJdLBCIQgQhEIAIRiEAEIhCBCGwn0N4IRCACEYjAlRDIMXol2Ms0AhGIQAQiEIHrS6CaRyACEYhABCIQgQhEIAKHQCDH6CG0QmWIwCkTqG4RiEAEIhCBCEQgAhGIQAQiEIEInD6BI6xhjtEjbLSKHIEIRCACEYhABCIQgQhEIAJXS6DcIxCBCETg+AnkGD3+NqwGEYhABCIQgQhEYNcESj8CEYhABCIQgQhEIAInRyDH6Mk1aRWKQAQuTqAUIhCBCEQgAhGIQAQiEIEIRCACETh1AndNp17D6heBCEQgAhGIQAQiEIEIRCACEYjANMUgAhGIQARuItAdozfh6I8IRCACEYhABCIQgVMhUD0iEIEIRCACEYhABCJwOwI5Rm9Hp2MRiEAEjodAJY1ABCIQgQhEIAIRiEAEIhCBCERgAYEjdYwuqGFRIxCBCEQgAhGIQAQiEIEIRCACEThSAhU7AhGIwO4I5BjdHdtSjkAEIhCBCEQgAhGIwDICxY5ABCIQgQhEIAIR2BuBHKN7Q11GEYhABCKwSaC/IxCBCEQgAhGIQAQiEIEIRCACV0Ugx+j+yJdTBCIQgQhEIAIRiEAEIhCBCEQgAqdPoBpGIAJHQiDH6JE0VMWMQAQiEIEIRCACEYjAYRKoVBGIQAQiEIEIROA4CeQYPc52q9QRiEAEInBVBMo3AhGIQAQiEIEIRCACEYhABE6CQI7Rk2jG3VWilCMQgQhEIAIRiEAEIhCBCEQgAhE4fQLVMALXkUCO0evY6tU5AhGIQAQiEIEIRCAC15tAtY9ABCIQgQhEIAJTjtFEEIEIRCACETh5AlUwAhGIQAQiEIEIRCACEYhABDYJ5BjdJNLfx0+gGkQgAhGIQAQiEIEIRCACEYhABCJw+gSqYQQuSCDH6AUBdnoEIhCBCEQgAhGIQAQiEIF9ECiPCEQgAhGIQAQul0CO0cvlWWoRiEAEIhCBCFwOgVKJQAQiEIEIRCACEYhABCKwUwI5RneKt8QjMJdA8SIQgQhEIAIRiEAEIhCBCEQgAhE4fQLV8JAI5Bg9pNaoLBGIQAQiEIEIRCACEYhABE6JQHWJQAQiEIEIHDCBHKMH3DgVLQIRiEAEIhCB4yJQaSMQgQhEIAIRiEAEIhCB4yGQY/R42qqSRuDQCFSeCEQgAhGIQAQiEIEIRCACEYhABE6fwMnWMMfoyTZtFYtABCIQgQhEIAIRiEAEIhCB5QQ6IwIRiEAErguBHKPXpaWrZwQiEIEIRCACEdhGoH0RiEAEIhCBCEQgAhG4pgRyjF7Thq/aEbiuBKp3BCIQgQhEIAIRiEAEIhCBCEQgAqdPYE4Nc4zOoVScCEQgAhGIQAQiEIEIRCACEYjA4RKoZBGIQAQicAcEcozeAbROiUAEIhCBCEQgAhG4SgLlHYEIRCACEYhABCIQgYsTyDF6cYalEIEIRGC3BEo9AhGIQAQiEIEIRCACEYhABCIQgUsn8H8AAAD//3lm16wAAAAGSURBVAMAPfo+QDtp5/kAAAAASUVORK5CYII="/>
          <p:cNvSpPr>
            <a:spLocks noChangeAspect="1" noChangeArrowheads="1"/>
          </p:cNvSpPr>
          <p:nvPr/>
        </p:nvSpPr>
        <p:spPr bwMode="auto">
          <a:xfrm>
            <a:off x="297814" y="-914400"/>
            <a:ext cx="5734050" cy="23907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2"/>
          <a:stretch>
            <a:fillRect/>
          </a:stretch>
        </p:blipFill>
        <p:spPr>
          <a:xfrm>
            <a:off x="152400" y="294640"/>
            <a:ext cx="11775439" cy="5610860"/>
          </a:xfrm>
          <a:prstGeom prst="rect">
            <a:avLst/>
          </a:prstGeom>
        </p:spPr>
      </p:pic>
    </p:spTree>
    <p:extLst>
      <p:ext uri="{BB962C8B-B14F-4D97-AF65-F5344CB8AC3E}">
        <p14:creationId xmlns:p14="http://schemas.microsoft.com/office/powerpoint/2010/main" val="4061426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8000"/>
          </a:xfrm>
          <a:prstGeom prst="rect">
            <a:avLst/>
          </a:prstGeom>
        </p:spPr>
      </p:pic>
      <p:sp>
        <p:nvSpPr>
          <p:cNvPr id="2" name="TextBox 1"/>
          <p:cNvSpPr txBox="1"/>
          <p:nvPr/>
        </p:nvSpPr>
        <p:spPr>
          <a:xfrm>
            <a:off x="274320" y="1012954"/>
            <a:ext cx="11917680" cy="4832092"/>
          </a:xfrm>
          <a:prstGeom prst="rect">
            <a:avLst/>
          </a:prstGeom>
          <a:noFill/>
        </p:spPr>
        <p:txBody>
          <a:bodyPr wrap="square" rtlCol="0">
            <a:spAutoFit/>
          </a:bodyPr>
          <a:lstStyle/>
          <a:p>
            <a:r>
              <a:rPr lang="en-US" sz="2800" b="1" dirty="0" smtClean="0">
                <a:solidFill>
                  <a:srgbClr val="FF0000"/>
                </a:solidFill>
              </a:rPr>
              <a:t>2. Students’ grammar achievement</a:t>
            </a:r>
          </a:p>
          <a:p>
            <a:r>
              <a:rPr lang="en-US" sz="2800" dirty="0" smtClean="0"/>
              <a:t>A paired-samples </a:t>
            </a:r>
            <a:r>
              <a:rPr lang="en-US" sz="2800" i="1" dirty="0" smtClean="0"/>
              <a:t>t</a:t>
            </a:r>
            <a:r>
              <a:rPr lang="en-US" sz="2800" dirty="0" smtClean="0"/>
              <a:t>-test was conducted to examine whether students' grammar performance improved following the intervention. The results showed that the mean posttest score (</a:t>
            </a:r>
            <a:r>
              <a:rPr lang="en-US" sz="2800" i="1" dirty="0" smtClean="0"/>
              <a:t>M</a:t>
            </a:r>
            <a:r>
              <a:rPr lang="en-US" sz="2800" dirty="0" smtClean="0"/>
              <a:t> = 7.43, </a:t>
            </a:r>
            <a:r>
              <a:rPr lang="en-US" sz="2800" i="1" dirty="0" smtClean="0"/>
              <a:t>SD</a:t>
            </a:r>
            <a:r>
              <a:rPr lang="en-US" sz="2800" dirty="0" smtClean="0"/>
              <a:t> = 1.62) was significantly higher than the mean pretest score (</a:t>
            </a:r>
            <a:r>
              <a:rPr lang="en-US" sz="2800" i="1" dirty="0" smtClean="0"/>
              <a:t>M</a:t>
            </a:r>
            <a:r>
              <a:rPr lang="en-US" sz="2800" dirty="0" smtClean="0"/>
              <a:t> = 6.38, </a:t>
            </a:r>
            <a:r>
              <a:rPr lang="en-US" sz="2800" i="1" dirty="0" smtClean="0"/>
              <a:t>SD</a:t>
            </a:r>
            <a:r>
              <a:rPr lang="en-US" sz="2800" dirty="0" smtClean="0"/>
              <a:t> = 1.66), </a:t>
            </a:r>
            <a:r>
              <a:rPr lang="en-US" sz="2800" i="1" dirty="0" smtClean="0"/>
              <a:t>t</a:t>
            </a:r>
            <a:r>
              <a:rPr lang="en-US" sz="2800" dirty="0" smtClean="0"/>
              <a:t>(64) = −6.68, </a:t>
            </a:r>
            <a:r>
              <a:rPr lang="en-US" sz="2800" i="1" dirty="0" smtClean="0"/>
              <a:t>p</a:t>
            </a:r>
            <a:r>
              <a:rPr lang="en-US" sz="2800" dirty="0" smtClean="0"/>
              <a:t> &lt; .001. The mean increase in scores was 1.05 points, with a 95% confidence interval ranging from 0.74 to 1.37. These findings indicate that the intervention significantly improved students' grammar achievement. The correlation between pretest and posttest scores was strong (</a:t>
            </a:r>
            <a:r>
              <a:rPr lang="en-US" sz="2800" i="1" dirty="0" smtClean="0"/>
              <a:t>r</a:t>
            </a:r>
            <a:r>
              <a:rPr lang="en-US" sz="2800" dirty="0" smtClean="0"/>
              <a:t> = .701, </a:t>
            </a:r>
            <a:r>
              <a:rPr lang="en-US" sz="2800" i="1" dirty="0" smtClean="0"/>
              <a:t>p</a:t>
            </a:r>
            <a:r>
              <a:rPr lang="en-US" sz="2800" dirty="0" smtClean="0"/>
              <a:t> &lt; .001), suggesting that students' relative performance remained consistent over time while their overall achievement improved.</a:t>
            </a:r>
            <a:endParaRPr lang="en-US" sz="2800" b="1" dirty="0" smtClean="0"/>
          </a:p>
          <a:p>
            <a:endParaRPr lang="en-US" sz="2800" dirty="0"/>
          </a:p>
        </p:txBody>
      </p:sp>
    </p:spTree>
    <p:extLst>
      <p:ext uri="{BB962C8B-B14F-4D97-AF65-F5344CB8AC3E}">
        <p14:creationId xmlns:p14="http://schemas.microsoft.com/office/powerpoint/2010/main" val="2648898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7999"/>
          </a:xfrm>
          <a:prstGeom prst="rect">
            <a:avLst/>
          </a:prstGeom>
        </p:spPr>
      </p:pic>
      <p:sp>
        <p:nvSpPr>
          <p:cNvPr id="2" name="TextBox 1"/>
          <p:cNvSpPr txBox="1"/>
          <p:nvPr/>
        </p:nvSpPr>
        <p:spPr>
          <a:xfrm>
            <a:off x="274320" y="254000"/>
            <a:ext cx="11917680" cy="523220"/>
          </a:xfrm>
          <a:prstGeom prst="rect">
            <a:avLst/>
          </a:prstGeom>
          <a:noFill/>
        </p:spPr>
        <p:txBody>
          <a:bodyPr wrap="square" rtlCol="0">
            <a:spAutoFit/>
          </a:bodyPr>
          <a:lstStyle/>
          <a:p>
            <a:r>
              <a:rPr lang="en-US" sz="2800" b="1" dirty="0">
                <a:solidFill>
                  <a:srgbClr val="FF0000"/>
                </a:solidFill>
              </a:rPr>
              <a:t>3</a:t>
            </a:r>
            <a:r>
              <a:rPr lang="en-US" sz="2800" b="1" dirty="0" smtClean="0">
                <a:solidFill>
                  <a:srgbClr val="FF0000"/>
                </a:solidFill>
              </a:rPr>
              <a:t>. Relationship between engagement and grammar outcomes</a:t>
            </a:r>
          </a:p>
        </p:txBody>
      </p:sp>
      <p:pic>
        <p:nvPicPr>
          <p:cNvPr id="3" name="Picture 2"/>
          <p:cNvPicPr>
            <a:picLocks noChangeAspect="1"/>
          </p:cNvPicPr>
          <p:nvPr/>
        </p:nvPicPr>
        <p:blipFill>
          <a:blip r:embed="rId3"/>
          <a:stretch>
            <a:fillRect/>
          </a:stretch>
        </p:blipFill>
        <p:spPr>
          <a:xfrm>
            <a:off x="2608897" y="858837"/>
            <a:ext cx="5876925" cy="2600325"/>
          </a:xfrm>
          <a:prstGeom prst="rect">
            <a:avLst/>
          </a:prstGeom>
        </p:spPr>
      </p:pic>
      <p:sp>
        <p:nvSpPr>
          <p:cNvPr id="4" name="TextBox 3"/>
          <p:cNvSpPr txBox="1"/>
          <p:nvPr/>
        </p:nvSpPr>
        <p:spPr>
          <a:xfrm>
            <a:off x="274320" y="3789680"/>
            <a:ext cx="11460480" cy="2677656"/>
          </a:xfrm>
          <a:prstGeom prst="rect">
            <a:avLst/>
          </a:prstGeom>
          <a:noFill/>
        </p:spPr>
        <p:txBody>
          <a:bodyPr wrap="square" rtlCol="0">
            <a:spAutoFit/>
          </a:bodyPr>
          <a:lstStyle/>
          <a:p>
            <a:r>
              <a:rPr lang="en-US" sz="2800" dirty="0" smtClean="0"/>
              <a:t>A Pearson correlation analysis was conducted to examine the relationship between students' engagement and their grammar gain scores. The results indicated a weak negative correlation between engagement and grammar gain scores; however, the relationship was not statistically significant, </a:t>
            </a:r>
            <a:r>
              <a:rPr lang="en-US" sz="2800" i="1" dirty="0" smtClean="0"/>
              <a:t>r</a:t>
            </a:r>
            <a:r>
              <a:rPr lang="en-US" sz="2800" dirty="0" smtClean="0"/>
              <a:t>(63) = −.169, </a:t>
            </a:r>
            <a:r>
              <a:rPr lang="en-US" sz="2800" i="1" dirty="0" smtClean="0"/>
              <a:t>p</a:t>
            </a:r>
            <a:r>
              <a:rPr lang="en-US" sz="2800" dirty="0" smtClean="0"/>
              <a:t> = .179. Therefore, the findings suggest that students' engagement was not significantly associated with improvements in grammar achievement.</a:t>
            </a:r>
            <a:endParaRPr lang="en-US" sz="2800" dirty="0"/>
          </a:p>
        </p:txBody>
      </p:sp>
    </p:spTree>
    <p:extLst>
      <p:ext uri="{BB962C8B-B14F-4D97-AF65-F5344CB8AC3E}">
        <p14:creationId xmlns:p14="http://schemas.microsoft.com/office/powerpoint/2010/main" val="1134055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1440" y="0"/>
            <a:ext cx="12100560" cy="6858000"/>
          </a:xfrm>
          <a:prstGeom prst="rect">
            <a:avLst/>
          </a:prstGeom>
        </p:spPr>
      </p:pic>
    </p:spTree>
    <p:extLst>
      <p:ext uri="{BB962C8B-B14F-4D97-AF65-F5344CB8AC3E}">
        <p14:creationId xmlns:p14="http://schemas.microsoft.com/office/powerpoint/2010/main" val="42025023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7999"/>
          </a:xfrm>
          <a:prstGeom prst="rect">
            <a:avLst/>
          </a:prstGeom>
        </p:spPr>
      </p:pic>
      <p:sp>
        <p:nvSpPr>
          <p:cNvPr id="2" name="TextBox 1"/>
          <p:cNvSpPr txBox="1"/>
          <p:nvPr/>
        </p:nvSpPr>
        <p:spPr>
          <a:xfrm>
            <a:off x="0" y="132080"/>
            <a:ext cx="12192000" cy="7848302"/>
          </a:xfrm>
          <a:prstGeom prst="rect">
            <a:avLst/>
          </a:prstGeom>
          <a:noFill/>
        </p:spPr>
        <p:txBody>
          <a:bodyPr wrap="square" rtlCol="0">
            <a:spAutoFit/>
          </a:bodyPr>
          <a:lstStyle/>
          <a:p>
            <a:pPr marL="285750" indent="-285750">
              <a:buFontTx/>
              <a:buChar char="-"/>
            </a:pPr>
            <a:r>
              <a:rPr lang="en-US" sz="2800" dirty="0" smtClean="0"/>
              <a:t>The findings revealed that students' grammar achievement improved significantly after the implementation of gamified learning activities. This finding is consistent with a previous research suggesting that gamification generally has positive effects on learners’ language achievement, motivation, and classroom participation (Zhang and </a:t>
            </a:r>
            <a:r>
              <a:rPr lang="en-US" sz="2800" dirty="0" err="1" smtClean="0"/>
              <a:t>Hasim</a:t>
            </a:r>
            <a:r>
              <a:rPr lang="en-US" sz="2800" dirty="0" smtClean="0"/>
              <a:t>, 2023).</a:t>
            </a:r>
          </a:p>
          <a:p>
            <a:pPr marL="285750" indent="-285750">
              <a:buFontTx/>
              <a:buChar char="-"/>
            </a:pPr>
            <a:r>
              <a:rPr lang="en-US" sz="2800" dirty="0" smtClean="0"/>
              <a:t>The findings revealed that students' grammar achievement improved significantly after the implementation of gamified learning activities. Chen and Liang (2022) argued that gamification enhances study engagement by increasing learners' enjoyment and self-efficacy, both of which encourage active participation in learning activities.</a:t>
            </a:r>
          </a:p>
          <a:p>
            <a:pPr marL="285750" indent="-285750">
              <a:buFontTx/>
              <a:buChar char="-"/>
            </a:pPr>
            <a:r>
              <a:rPr lang="en-US" sz="2800" dirty="0" smtClean="0"/>
              <a:t>However, the Pearson correlation analysis revealed no statistically significant relationship between students' engagement and grammar gain scores (</a:t>
            </a:r>
            <a:r>
              <a:rPr lang="en-US" sz="2800" i="1" dirty="0" smtClean="0"/>
              <a:t>r</a:t>
            </a:r>
            <a:r>
              <a:rPr lang="en-US" sz="2800" dirty="0" smtClean="0"/>
              <a:t> = −.169, </a:t>
            </a:r>
            <a:r>
              <a:rPr lang="en-US" sz="2800" i="1" dirty="0" smtClean="0"/>
              <a:t>p</a:t>
            </a:r>
            <a:r>
              <a:rPr lang="en-US" sz="2800" dirty="0" smtClean="0"/>
              <a:t> = .179). Gang and Hong (2022) found that behavioral engagement significantly contributed to language achievement and even mediated the relationship between learners' emotions and academic performance.</a:t>
            </a:r>
          </a:p>
          <a:p>
            <a:pPr marL="285750" indent="-285750">
              <a:buFontTx/>
              <a:buChar char="-"/>
            </a:pPr>
            <a:endParaRPr lang="en-US" sz="2800" dirty="0" smtClean="0"/>
          </a:p>
          <a:p>
            <a:pPr marL="285750" indent="-285750">
              <a:buFontTx/>
              <a:buChar char="-"/>
            </a:pPr>
            <a:endParaRPr lang="en-US" sz="2800" dirty="0" smtClean="0"/>
          </a:p>
          <a:p>
            <a:pPr marL="285750" indent="-285750">
              <a:buFontTx/>
              <a:buChar char="-"/>
            </a:pPr>
            <a:endParaRPr lang="en-US" sz="2800" dirty="0"/>
          </a:p>
        </p:txBody>
      </p:sp>
    </p:spTree>
    <p:extLst>
      <p:ext uri="{BB962C8B-B14F-4D97-AF65-F5344CB8AC3E}">
        <p14:creationId xmlns:p14="http://schemas.microsoft.com/office/powerpoint/2010/main" val="2017543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0"/>
            <a:ext cx="12192000" cy="6857999"/>
          </a:xfrm>
          <a:prstGeom prst="rect">
            <a:avLst/>
          </a:prstGeom>
        </p:spPr>
      </p:pic>
      <p:sp>
        <p:nvSpPr>
          <p:cNvPr id="5" name="Content Placeholder 4"/>
          <p:cNvSpPr>
            <a:spLocks noGrp="1"/>
          </p:cNvSpPr>
          <p:nvPr>
            <p:ph idx="1"/>
          </p:nvPr>
        </p:nvSpPr>
        <p:spPr>
          <a:xfrm>
            <a:off x="223520" y="325120"/>
            <a:ext cx="11724640" cy="6390640"/>
          </a:xfrm>
        </p:spPr>
        <p:txBody>
          <a:bodyPr/>
          <a:lstStyle/>
          <a:p>
            <a:pPr marL="0" indent="0">
              <a:buNone/>
            </a:pPr>
            <a:r>
              <a:rPr lang="en-US" b="1" dirty="0" smtClean="0"/>
              <a:t>References</a:t>
            </a:r>
          </a:p>
          <a:p>
            <a:pPr marL="514350" indent="-514350">
              <a:buAutoNum type="arabicPeriod"/>
            </a:pPr>
            <a:r>
              <a:rPr lang="en-US" dirty="0" smtClean="0"/>
              <a:t>Zhang S. , </a:t>
            </a:r>
            <a:r>
              <a:rPr lang="en-US" dirty="0" err="1"/>
              <a:t>Hasim</a:t>
            </a:r>
            <a:r>
              <a:rPr lang="en-US" dirty="0"/>
              <a:t> Z. Gamification in EFL/ESL instruction: A systematic review of empirical research. Front Psychol. 2023 Jan 5;13:1030790. </a:t>
            </a:r>
            <a:r>
              <a:rPr lang="en-US" dirty="0" err="1"/>
              <a:t>doi</a:t>
            </a:r>
            <a:r>
              <a:rPr lang="en-US" dirty="0"/>
              <a:t>: 10.3389/fpsyg.2022.1030790. PMID: 36687912; PMCID: PMC9849815</a:t>
            </a:r>
            <a:r>
              <a:rPr lang="en-US" dirty="0" smtClean="0"/>
              <a:t>.</a:t>
            </a:r>
          </a:p>
          <a:p>
            <a:pPr marL="514350" indent="-514350">
              <a:buAutoNum type="arabicPeriod"/>
            </a:pPr>
            <a:r>
              <a:rPr lang="en-US" dirty="0" smtClean="0"/>
              <a:t>Whitton, N., 2010. Learning with digital games: a practical guide to engaging students in higher education. The open and flexible learning series. New York: Routledge. </a:t>
            </a:r>
          </a:p>
          <a:p>
            <a:pPr marL="514350" indent="-514350">
              <a:buAutoNum type="arabicPeriod"/>
            </a:pPr>
            <a:r>
              <a:rPr lang="en-US" dirty="0" smtClean="0"/>
              <a:t>Whitton, N., 2011. Game Engagement Theory and Adult Learning. Simulation &amp; Gaming, 42(5), pp.596–609. https://doi.org/10.1177/1046878110378587. </a:t>
            </a:r>
          </a:p>
          <a:p>
            <a:pPr marL="514350" indent="-514350">
              <a:buAutoNum type="arabicPeriod"/>
            </a:pPr>
            <a:r>
              <a:rPr lang="en-US" dirty="0" smtClean="0"/>
              <a:t>Chen J and Liang M (2022) Play hard, study hard? The influence of gamification on students’ study engagement. Front. Psychol. 13:994700. </a:t>
            </a:r>
            <a:r>
              <a:rPr lang="en-US" dirty="0" err="1" smtClean="0"/>
              <a:t>doi</a:t>
            </a:r>
            <a:r>
              <a:rPr lang="en-US" dirty="0" smtClean="0"/>
              <a:t>: 10.3389/fpsyg.2022.994700</a:t>
            </a:r>
          </a:p>
          <a:p>
            <a:pPr marL="514350" indent="-514350">
              <a:buAutoNum type="arabicPeriod"/>
            </a:pPr>
            <a:endParaRPr lang="en-US" dirty="0"/>
          </a:p>
        </p:txBody>
      </p:sp>
    </p:spTree>
    <p:extLst>
      <p:ext uri="{BB962C8B-B14F-4D97-AF65-F5344CB8AC3E}">
        <p14:creationId xmlns:p14="http://schemas.microsoft.com/office/powerpoint/2010/main" val="2228996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047235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7999"/>
          </a:xfrm>
          <a:prstGeom prst="rect">
            <a:avLst/>
          </a:prstGeom>
        </p:spPr>
      </p:pic>
      <p:sp>
        <p:nvSpPr>
          <p:cNvPr id="5" name="Content Placeholder 4"/>
          <p:cNvSpPr>
            <a:spLocks noGrp="1"/>
          </p:cNvSpPr>
          <p:nvPr>
            <p:ph idx="1"/>
          </p:nvPr>
        </p:nvSpPr>
        <p:spPr>
          <a:xfrm>
            <a:off x="223520" y="182880"/>
            <a:ext cx="11724640" cy="6532880"/>
          </a:xfrm>
        </p:spPr>
        <p:txBody>
          <a:bodyPr>
            <a:normAutofit lnSpcReduction="10000"/>
          </a:bodyPr>
          <a:lstStyle/>
          <a:p>
            <a:pPr marL="0" indent="0">
              <a:buNone/>
            </a:pPr>
            <a:r>
              <a:rPr lang="en-US" dirty="0" smtClean="0"/>
              <a:t>5. Feng, E. and Hong, G. (2022) Engagement Mediates the Relationship Between Emotion and Achievement of Chinese EFL Learners. Front. Psychol. 13:895594. </a:t>
            </a:r>
            <a:r>
              <a:rPr lang="en-US" dirty="0" err="1" smtClean="0"/>
              <a:t>doi</a:t>
            </a:r>
            <a:r>
              <a:rPr lang="en-US" dirty="0" smtClean="0"/>
              <a:t>: 10.3389/fpsyg.2022.895594</a:t>
            </a:r>
          </a:p>
          <a:p>
            <a:pPr marL="0" indent="0">
              <a:buNone/>
            </a:pPr>
            <a:r>
              <a:rPr lang="en-US" dirty="0" smtClean="0"/>
              <a:t>6. Huang, B., Hew, K.F. and Lo, C.K., 2019. Investigating the effects of gamification enhanced flipped learning on undergraduate students’ behavioral and cognitive engagement. Interactive Learning Environments, 27(8), pp.1106–1126. </a:t>
            </a:r>
            <a:r>
              <a:rPr lang="en-US" dirty="0" smtClean="0">
                <a:hlinkClick r:id="rId3"/>
              </a:rPr>
              <a:t>https://doi.org/10.1080/10494820.2018.1495653</a:t>
            </a:r>
            <a:r>
              <a:rPr lang="en-US" dirty="0" smtClean="0"/>
              <a:t>.</a:t>
            </a:r>
          </a:p>
          <a:p>
            <a:pPr marL="0" indent="0">
              <a:buNone/>
            </a:pPr>
            <a:r>
              <a:rPr lang="en-US" dirty="0" smtClean="0"/>
              <a:t>7. Kim, S., Song, K., </a:t>
            </a:r>
            <a:r>
              <a:rPr lang="en-US" dirty="0" err="1" smtClean="0"/>
              <a:t>Lockee</a:t>
            </a:r>
            <a:r>
              <a:rPr lang="en-US" dirty="0" smtClean="0"/>
              <a:t>, B., and Burton, J. (2018). Gamification in learning and education. Springer International Publishing AG 2018, 39-47</a:t>
            </a:r>
          </a:p>
          <a:p>
            <a:pPr marL="0" indent="0">
              <a:buNone/>
            </a:pPr>
            <a:r>
              <a:rPr lang="en-US" dirty="0" smtClean="0"/>
              <a:t>8. Torres </a:t>
            </a:r>
            <a:r>
              <a:rPr lang="en-US" dirty="0" err="1" smtClean="0"/>
              <a:t>Celi</a:t>
            </a:r>
            <a:r>
              <a:rPr lang="en-US" dirty="0" smtClean="0"/>
              <a:t>, Y. A., Ramón Rodríguez, B. L., &amp; </a:t>
            </a:r>
            <a:r>
              <a:rPr lang="en-US" dirty="0" err="1" smtClean="0"/>
              <a:t>Criollo</a:t>
            </a:r>
            <a:r>
              <a:rPr lang="en-US" dirty="0" smtClean="0"/>
              <a:t> Vargas, M. I. (2023). </a:t>
            </a:r>
            <a:r>
              <a:rPr lang="en-US" i="1" dirty="0" smtClean="0"/>
              <a:t>Gamification on learning English grammar by using technology</a:t>
            </a:r>
            <a:r>
              <a:rPr lang="en-US" dirty="0" smtClean="0"/>
              <a:t>. In </a:t>
            </a:r>
            <a:r>
              <a:rPr lang="en-US" i="1" dirty="0" err="1" smtClean="0"/>
              <a:t>Libro</a:t>
            </a:r>
            <a:r>
              <a:rPr lang="en-US" i="1" dirty="0" smtClean="0"/>
              <a:t> </a:t>
            </a:r>
            <a:r>
              <a:rPr lang="en-US" i="1" dirty="0" err="1" smtClean="0"/>
              <a:t>Redlic</a:t>
            </a:r>
            <a:r>
              <a:rPr lang="en-US" dirty="0" smtClean="0"/>
              <a:t> (Chap. 6). </a:t>
            </a:r>
            <a:r>
              <a:rPr lang="en-US" dirty="0" err="1" smtClean="0"/>
              <a:t>Redlic</a:t>
            </a:r>
            <a:r>
              <a:rPr lang="en-US" dirty="0" smtClean="0"/>
              <a:t> </a:t>
            </a:r>
            <a:r>
              <a:rPr lang="en-US" dirty="0" err="1" smtClean="0"/>
              <a:t>Libros</a:t>
            </a:r>
            <a:r>
              <a:rPr lang="en-US" dirty="0" smtClean="0"/>
              <a:t>. </a:t>
            </a:r>
            <a:r>
              <a:rPr lang="en-US" dirty="0" smtClean="0">
                <a:hlinkClick r:id="rId4"/>
              </a:rPr>
              <a:t>https://doi.org/10.58995/lb.redlic.9.111</a:t>
            </a:r>
            <a:endParaRPr lang="en-US" dirty="0" smtClean="0"/>
          </a:p>
          <a:p>
            <a:pPr marL="0" indent="0">
              <a:buNone/>
            </a:pPr>
            <a:r>
              <a:rPr lang="en-US" dirty="0" smtClean="0"/>
              <a:t>9. Lin, C.-J., Hwang, G.-J., Fu, Q.-K., &amp; Cao, Y.-H. (2020). </a:t>
            </a:r>
            <a:r>
              <a:rPr lang="en-US" i="1" dirty="0" smtClean="0"/>
              <a:t>Facilitating EFL students' English grammar learning performance and behaviors: A contextual gaming approach</a:t>
            </a:r>
            <a:r>
              <a:rPr lang="en-US" dirty="0" smtClean="0"/>
              <a:t>. Computers &amp; Education, 152, 103876. https://doi.org/10.1016/j.compedu.2020.103876</a:t>
            </a:r>
          </a:p>
          <a:p>
            <a:pPr marL="0" indent="0">
              <a:buNone/>
            </a:pPr>
            <a:endParaRPr lang="en-US" dirty="0"/>
          </a:p>
        </p:txBody>
      </p:sp>
    </p:spTree>
    <p:extLst>
      <p:ext uri="{BB962C8B-B14F-4D97-AF65-F5344CB8AC3E}">
        <p14:creationId xmlns:p14="http://schemas.microsoft.com/office/powerpoint/2010/main" val="4024083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7999"/>
          </a:xfrm>
          <a:prstGeom prst="rect">
            <a:avLst/>
          </a:prstGeom>
        </p:spPr>
      </p:pic>
      <p:sp>
        <p:nvSpPr>
          <p:cNvPr id="3" name="Content Placeholder 2"/>
          <p:cNvSpPr>
            <a:spLocks noGrp="1"/>
          </p:cNvSpPr>
          <p:nvPr>
            <p:ph idx="1"/>
          </p:nvPr>
        </p:nvSpPr>
        <p:spPr>
          <a:xfrm>
            <a:off x="167640" y="352425"/>
            <a:ext cx="11943080" cy="4351338"/>
          </a:xfrm>
        </p:spPr>
        <p:txBody>
          <a:bodyPr/>
          <a:lstStyle/>
          <a:p>
            <a:pPr marL="0" indent="0">
              <a:buNone/>
            </a:pPr>
            <a:r>
              <a:rPr lang="en-US" dirty="0" smtClean="0"/>
              <a:t>10. </a:t>
            </a:r>
            <a:r>
              <a:rPr lang="en-US" dirty="0" err="1" smtClean="0"/>
              <a:t>Sulianto</a:t>
            </a:r>
            <a:r>
              <a:rPr lang="en-US" dirty="0" smtClean="0"/>
              <a:t>, Y. D., Agustina, E., &amp; </a:t>
            </a:r>
            <a:r>
              <a:rPr lang="en-US" dirty="0" err="1" smtClean="0"/>
              <a:t>Rahayu</a:t>
            </a:r>
            <a:r>
              <a:rPr lang="en-US" dirty="0" smtClean="0"/>
              <a:t>, E. M. (2025). </a:t>
            </a:r>
            <a:r>
              <a:rPr lang="en-US" i="1" dirty="0" smtClean="0"/>
              <a:t>Gamified digital learning with </a:t>
            </a:r>
            <a:r>
              <a:rPr lang="en-US" i="1" dirty="0" err="1" smtClean="0"/>
              <a:t>Wordwall</a:t>
            </a:r>
            <a:r>
              <a:rPr lang="en-US" i="1" dirty="0" smtClean="0"/>
              <a:t>: An experimental study on grammar achievement</a:t>
            </a:r>
            <a:r>
              <a:rPr lang="en-US" dirty="0" smtClean="0"/>
              <a:t>. </a:t>
            </a:r>
            <a:r>
              <a:rPr lang="en-US" i="1" dirty="0" smtClean="0"/>
              <a:t>IDEAS: Journal on English Language Teaching and Learning, Linguistics and Literature, 13</a:t>
            </a:r>
            <a:r>
              <a:rPr lang="en-US" dirty="0" smtClean="0"/>
              <a:t>(2), 3880–3893. https://doi.org/10.24256/ideas.v13i2.6453</a:t>
            </a:r>
            <a:endParaRPr lang="en-US" dirty="0"/>
          </a:p>
        </p:txBody>
      </p:sp>
    </p:spTree>
    <p:extLst>
      <p:ext uri="{BB962C8B-B14F-4D97-AF65-F5344CB8AC3E}">
        <p14:creationId xmlns:p14="http://schemas.microsoft.com/office/powerpoint/2010/main" val="3499855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0"/>
            <a:ext cx="12192000" cy="6857999"/>
          </a:xfrm>
          <a:prstGeom prst="rect">
            <a:avLst/>
          </a:prstGeom>
        </p:spPr>
      </p:pic>
      <p:pic>
        <p:nvPicPr>
          <p:cNvPr id="2" name="Picture 1"/>
          <p:cNvPicPr>
            <a:picLocks noChangeAspect="1"/>
          </p:cNvPicPr>
          <p:nvPr/>
        </p:nvPicPr>
        <p:blipFill>
          <a:blip r:embed="rId3"/>
          <a:stretch>
            <a:fillRect/>
          </a:stretch>
        </p:blipFill>
        <p:spPr>
          <a:xfrm>
            <a:off x="210879" y="0"/>
            <a:ext cx="2424223" cy="2424223"/>
          </a:xfrm>
          <a:prstGeom prst="rect">
            <a:avLst/>
          </a:prstGeom>
        </p:spPr>
      </p:pic>
      <p:pic>
        <p:nvPicPr>
          <p:cNvPr id="3" name="Picture 2"/>
          <p:cNvPicPr>
            <a:picLocks noChangeAspect="1"/>
          </p:cNvPicPr>
          <p:nvPr/>
        </p:nvPicPr>
        <p:blipFill>
          <a:blip r:embed="rId4"/>
          <a:stretch>
            <a:fillRect/>
          </a:stretch>
        </p:blipFill>
        <p:spPr>
          <a:xfrm>
            <a:off x="2739656" y="138555"/>
            <a:ext cx="3817088" cy="2147112"/>
          </a:xfrm>
          <a:prstGeom prst="rect">
            <a:avLst/>
          </a:prstGeom>
        </p:spPr>
      </p:pic>
      <p:pic>
        <p:nvPicPr>
          <p:cNvPr id="4" name="Picture 3"/>
          <p:cNvPicPr>
            <a:picLocks noChangeAspect="1"/>
          </p:cNvPicPr>
          <p:nvPr/>
        </p:nvPicPr>
        <p:blipFill>
          <a:blip r:embed="rId5"/>
          <a:stretch>
            <a:fillRect/>
          </a:stretch>
        </p:blipFill>
        <p:spPr>
          <a:xfrm>
            <a:off x="6661298" y="138555"/>
            <a:ext cx="2147112" cy="2147112"/>
          </a:xfrm>
          <a:prstGeom prst="rect">
            <a:avLst/>
          </a:prstGeom>
        </p:spPr>
      </p:pic>
      <p:pic>
        <p:nvPicPr>
          <p:cNvPr id="5" name="Picture 4"/>
          <p:cNvPicPr>
            <a:picLocks noChangeAspect="1"/>
          </p:cNvPicPr>
          <p:nvPr/>
        </p:nvPicPr>
        <p:blipFill>
          <a:blip r:embed="rId6"/>
          <a:stretch>
            <a:fillRect/>
          </a:stretch>
        </p:blipFill>
        <p:spPr>
          <a:xfrm>
            <a:off x="9008657" y="241004"/>
            <a:ext cx="3048000" cy="2310810"/>
          </a:xfrm>
          <a:prstGeom prst="rect">
            <a:avLst/>
          </a:prstGeom>
        </p:spPr>
      </p:pic>
      <p:sp>
        <p:nvSpPr>
          <p:cNvPr id="6" name="TextBox 5"/>
          <p:cNvSpPr txBox="1"/>
          <p:nvPr/>
        </p:nvSpPr>
        <p:spPr>
          <a:xfrm>
            <a:off x="297712" y="2977118"/>
            <a:ext cx="11663252" cy="3108543"/>
          </a:xfrm>
          <a:prstGeom prst="rect">
            <a:avLst/>
          </a:prstGeom>
          <a:noFill/>
        </p:spPr>
        <p:txBody>
          <a:bodyPr wrap="square" rtlCol="0">
            <a:spAutoFit/>
          </a:bodyPr>
          <a:lstStyle/>
          <a:p>
            <a:pPr marL="457200" indent="-457200">
              <a:buFontTx/>
              <a:buChar char="-"/>
            </a:pPr>
            <a:r>
              <a:rPr lang="en-US" sz="2800" dirty="0" smtClean="0"/>
              <a:t>Using technology </a:t>
            </a:r>
            <a:r>
              <a:rPr lang="en-US" sz="2800" dirty="0"/>
              <a:t>in language teaching and learning have gained popularity over the past decade. </a:t>
            </a:r>
            <a:endParaRPr lang="en-US" sz="2800" dirty="0" smtClean="0"/>
          </a:p>
          <a:p>
            <a:pPr marL="457200" indent="-457200">
              <a:buFontTx/>
              <a:buChar char="-"/>
            </a:pPr>
            <a:r>
              <a:rPr lang="en-US" sz="2800" dirty="0" smtClean="0"/>
              <a:t>The use </a:t>
            </a:r>
            <a:r>
              <a:rPr lang="en-US" sz="2800" dirty="0"/>
              <a:t>of gamification through gamified learning platforms, such as </a:t>
            </a:r>
            <a:r>
              <a:rPr lang="en-US" sz="2800" dirty="0" err="1"/>
              <a:t>Kahoot</a:t>
            </a:r>
            <a:r>
              <a:rPr lang="en-US" sz="2800" dirty="0"/>
              <a:t>!, </a:t>
            </a:r>
            <a:r>
              <a:rPr lang="en-US" sz="2800" dirty="0" err="1"/>
              <a:t>Quizizz</a:t>
            </a:r>
            <a:r>
              <a:rPr lang="en-US" sz="2800" dirty="0"/>
              <a:t>, </a:t>
            </a:r>
            <a:r>
              <a:rPr lang="en-US" sz="2800" dirty="0" err="1"/>
              <a:t>Wordwall</a:t>
            </a:r>
            <a:r>
              <a:rPr lang="en-US" sz="2800" dirty="0"/>
              <a:t>, and </a:t>
            </a:r>
            <a:r>
              <a:rPr lang="en-US" sz="2800" dirty="0" err="1"/>
              <a:t>Duolingo</a:t>
            </a:r>
            <a:r>
              <a:rPr lang="en-US" sz="2800" dirty="0"/>
              <a:t>, has received considerable attention from educators and researchers</a:t>
            </a:r>
            <a:r>
              <a:rPr lang="en-US" sz="2800" dirty="0" smtClean="0"/>
              <a:t>.</a:t>
            </a:r>
          </a:p>
          <a:p>
            <a:pPr marL="457200" indent="-457200">
              <a:buFontTx/>
              <a:buChar char="-"/>
            </a:pPr>
            <a:r>
              <a:rPr lang="en-US" sz="2800" dirty="0" smtClean="0"/>
              <a:t> </a:t>
            </a:r>
            <a:r>
              <a:rPr lang="en-US" sz="2800" dirty="0"/>
              <a:t>It is because these online platforms featuring points, badges, leaderboards, and rewards provide several benefits in educational settings and contexts.</a:t>
            </a:r>
          </a:p>
        </p:txBody>
      </p:sp>
    </p:spTree>
    <p:extLst>
      <p:ext uri="{BB962C8B-B14F-4D97-AF65-F5344CB8AC3E}">
        <p14:creationId xmlns:p14="http://schemas.microsoft.com/office/powerpoint/2010/main" val="474225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7999"/>
          </a:xfrm>
          <a:prstGeom prst="rect">
            <a:avLst/>
          </a:prstGeom>
        </p:spPr>
      </p:pic>
      <p:sp>
        <p:nvSpPr>
          <p:cNvPr id="3" name="Content Placeholder 2"/>
          <p:cNvSpPr>
            <a:spLocks noGrp="1"/>
          </p:cNvSpPr>
          <p:nvPr>
            <p:ph idx="1"/>
          </p:nvPr>
        </p:nvSpPr>
        <p:spPr>
          <a:xfrm>
            <a:off x="308343" y="223284"/>
            <a:ext cx="11632019" cy="6432697"/>
          </a:xfrm>
        </p:spPr>
        <p:txBody>
          <a:bodyPr/>
          <a:lstStyle/>
          <a:p>
            <a:pPr marL="0" indent="0">
              <a:buNone/>
            </a:pPr>
            <a:r>
              <a:rPr lang="en-US" b="1" dirty="0" smtClean="0"/>
              <a:t>Reported benefits of gamification in education</a:t>
            </a:r>
          </a:p>
          <a:p>
            <a:pPr>
              <a:buFontTx/>
              <a:buChar char="-"/>
            </a:pPr>
            <a:r>
              <a:rPr lang="en-US" dirty="0" smtClean="0"/>
              <a:t>It is used to improve students’ English language skills and abilities, have positive effects on students’ attitudes and emotional response (Zhang &amp; </a:t>
            </a:r>
            <a:r>
              <a:rPr lang="en-US" dirty="0" err="1" smtClean="0"/>
              <a:t>Hasim</a:t>
            </a:r>
            <a:r>
              <a:rPr lang="en-US" dirty="0" smtClean="0"/>
              <a:t>, 2023)</a:t>
            </a:r>
          </a:p>
          <a:p>
            <a:pPr>
              <a:buFontTx/>
              <a:buChar char="-"/>
            </a:pPr>
            <a:r>
              <a:rPr lang="en-US" dirty="0" smtClean="0"/>
              <a:t>Huang, Hew, and Lo (2019) reported that gamification enhances students' participation in flipped learning environments. Their study found that learners exposed to gamified activities were more likely to complete both pre-class and post-class tasks, which ultimately contributed to improved academic performance and higher test scores.</a:t>
            </a:r>
          </a:p>
          <a:p>
            <a:pPr>
              <a:buFontTx/>
              <a:buChar char="-"/>
            </a:pPr>
            <a:r>
              <a:rPr lang="en-US" dirty="0" smtClean="0"/>
              <a:t>Kim et al. (2018) argued that gamification is an effective instructional approach that enables students to monitor their learning progress, foster collaboration, and improve both learning performance and academic achievement.</a:t>
            </a:r>
          </a:p>
          <a:p>
            <a:pPr>
              <a:buFontTx/>
              <a:buChar char="-"/>
            </a:pPr>
            <a:endParaRPr lang="en-US" dirty="0"/>
          </a:p>
        </p:txBody>
      </p:sp>
    </p:spTree>
    <p:extLst>
      <p:ext uri="{BB962C8B-B14F-4D97-AF65-F5344CB8AC3E}">
        <p14:creationId xmlns:p14="http://schemas.microsoft.com/office/powerpoint/2010/main" val="2095686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7999"/>
          </a:xfrm>
          <a:prstGeom prst="rect">
            <a:avLst/>
          </a:prstGeom>
        </p:spPr>
      </p:pic>
      <p:sp>
        <p:nvSpPr>
          <p:cNvPr id="4" name="Content Placeholder 2"/>
          <p:cNvSpPr txBox="1">
            <a:spLocks/>
          </p:cNvSpPr>
          <p:nvPr/>
        </p:nvSpPr>
        <p:spPr>
          <a:xfrm>
            <a:off x="308343" y="223284"/>
            <a:ext cx="11632019" cy="64326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smtClean="0"/>
              <a:t>Why grammar should be taught with technology</a:t>
            </a:r>
          </a:p>
          <a:p>
            <a:pPr>
              <a:buFontTx/>
              <a:buChar char="-"/>
            </a:pPr>
            <a:r>
              <a:rPr lang="en-US" dirty="0" smtClean="0"/>
              <a:t>The study by </a:t>
            </a:r>
            <a:r>
              <a:rPr lang="en-US" dirty="0" err="1" smtClean="0"/>
              <a:t>Tores</a:t>
            </a:r>
            <a:r>
              <a:rPr lang="en-US" dirty="0" smtClean="0"/>
              <a:t> </a:t>
            </a:r>
            <a:r>
              <a:rPr lang="en-US" dirty="0" err="1" smtClean="0"/>
              <a:t>Celi</a:t>
            </a:r>
            <a:r>
              <a:rPr lang="en-US" dirty="0" smtClean="0"/>
              <a:t> et al. (2023)  reported that gamified English grammar instruction led to a remarkable improvement in students' achievement.</a:t>
            </a:r>
          </a:p>
          <a:p>
            <a:pPr>
              <a:buFontTx/>
              <a:buChar char="-"/>
            </a:pPr>
            <a:r>
              <a:rPr lang="en-US" dirty="0" smtClean="0"/>
              <a:t>Students in the gamified group achieved significantly better grammar performance and lower grammar error rates than those receiving conventional instruction (Lin et al., 2020).</a:t>
            </a:r>
          </a:p>
          <a:p>
            <a:pPr>
              <a:buFontTx/>
              <a:buChar char="-"/>
            </a:pPr>
            <a:r>
              <a:rPr lang="en-US" dirty="0" smtClean="0"/>
              <a:t>The </a:t>
            </a:r>
            <a:r>
              <a:rPr lang="en-US" dirty="0"/>
              <a:t>use of </a:t>
            </a:r>
            <a:r>
              <a:rPr lang="en-US" dirty="0" err="1"/>
              <a:t>Wordwall</a:t>
            </a:r>
            <a:r>
              <a:rPr lang="en-US" dirty="0"/>
              <a:t> positively impacted students’ grammar </a:t>
            </a:r>
            <a:r>
              <a:rPr lang="en-US" dirty="0" smtClean="0"/>
              <a:t>achievement (</a:t>
            </a:r>
            <a:r>
              <a:rPr lang="en-US" dirty="0" err="1" smtClean="0"/>
              <a:t>Sulianto</a:t>
            </a:r>
            <a:r>
              <a:rPr lang="en-US" dirty="0" smtClean="0"/>
              <a:t> et al., 2025)</a:t>
            </a:r>
            <a:endParaRPr lang="en-US" b="1" dirty="0" smtClean="0"/>
          </a:p>
        </p:txBody>
      </p:sp>
    </p:spTree>
    <p:extLst>
      <p:ext uri="{BB962C8B-B14F-4D97-AF65-F5344CB8AC3E}">
        <p14:creationId xmlns:p14="http://schemas.microsoft.com/office/powerpoint/2010/main" val="3961636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7999"/>
          </a:xfrm>
          <a:prstGeom prst="rect">
            <a:avLst/>
          </a:prstGeom>
        </p:spPr>
      </p:pic>
      <p:sp>
        <p:nvSpPr>
          <p:cNvPr id="4" name="Content Placeholder 2"/>
          <p:cNvSpPr txBox="1">
            <a:spLocks/>
          </p:cNvSpPr>
          <p:nvPr/>
        </p:nvSpPr>
        <p:spPr>
          <a:xfrm>
            <a:off x="308343" y="223284"/>
            <a:ext cx="11632019" cy="64326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smtClean="0"/>
              <a:t>Research questions</a:t>
            </a:r>
          </a:p>
          <a:p>
            <a:pPr marL="514350" indent="-514350">
              <a:buAutoNum type="arabicPeriod"/>
            </a:pPr>
            <a:r>
              <a:rPr lang="en-US" dirty="0" smtClean="0"/>
              <a:t>To </a:t>
            </a:r>
            <a:r>
              <a:rPr lang="en-US" dirty="0"/>
              <a:t>what extent does the use of gamified grammar learning on </a:t>
            </a:r>
            <a:r>
              <a:rPr lang="en-US" dirty="0" err="1"/>
              <a:t>Wordwall</a:t>
            </a:r>
            <a:r>
              <a:rPr lang="en-US" dirty="0"/>
              <a:t> improve grammar learning outcomes among non-majored English </a:t>
            </a:r>
            <a:r>
              <a:rPr lang="en-US" dirty="0" smtClean="0"/>
              <a:t>students?</a:t>
            </a:r>
          </a:p>
          <a:p>
            <a:pPr marL="514350" indent="-514350">
              <a:buAutoNum type="arabicPeriod"/>
            </a:pPr>
            <a:r>
              <a:rPr lang="en-US" dirty="0"/>
              <a:t>How does the engagement level of non-majored English students differ when using </a:t>
            </a:r>
            <a:r>
              <a:rPr lang="en-US" dirty="0" err="1" smtClean="0"/>
              <a:t>Wordwall</a:t>
            </a:r>
            <a:r>
              <a:rPr lang="en-US" dirty="0" smtClean="0"/>
              <a:t>?</a:t>
            </a:r>
          </a:p>
          <a:p>
            <a:pPr marL="514350" indent="-514350">
              <a:buAutoNum type="arabicPeriod"/>
            </a:pPr>
            <a:r>
              <a:rPr lang="en-US" dirty="0" smtClean="0"/>
              <a:t>Is there a relationship between students engagement and their grammar achievement?</a:t>
            </a:r>
          </a:p>
          <a:p>
            <a:pPr>
              <a:buFontTx/>
              <a:buChar char="-"/>
            </a:pPr>
            <a:endParaRPr lang="en-US" b="1" dirty="0" smtClean="0"/>
          </a:p>
          <a:p>
            <a:pPr>
              <a:buFontTx/>
              <a:buChar char="-"/>
            </a:pPr>
            <a:endParaRPr lang="en-US" dirty="0"/>
          </a:p>
        </p:txBody>
      </p:sp>
    </p:spTree>
    <p:extLst>
      <p:ext uri="{BB962C8B-B14F-4D97-AF65-F5344CB8AC3E}">
        <p14:creationId xmlns:p14="http://schemas.microsoft.com/office/powerpoint/2010/main" val="810046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95728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8000"/>
          </a:xfrm>
          <a:prstGeom prst="rect">
            <a:avLst/>
          </a:prstGeom>
        </p:spPr>
      </p:pic>
      <p:sp>
        <p:nvSpPr>
          <p:cNvPr id="2" name="TextBox 1"/>
          <p:cNvSpPr txBox="1"/>
          <p:nvPr/>
        </p:nvSpPr>
        <p:spPr>
          <a:xfrm>
            <a:off x="152400" y="254000"/>
            <a:ext cx="11887200" cy="6555641"/>
          </a:xfrm>
          <a:prstGeom prst="rect">
            <a:avLst/>
          </a:prstGeom>
          <a:noFill/>
        </p:spPr>
        <p:txBody>
          <a:bodyPr wrap="square" rtlCol="0">
            <a:spAutoFit/>
          </a:bodyPr>
          <a:lstStyle/>
          <a:p>
            <a:pPr marL="285750" indent="-285750">
              <a:buFontTx/>
              <a:buChar char="-"/>
            </a:pPr>
            <a:r>
              <a:rPr lang="en-US" sz="2800" dirty="0" smtClean="0"/>
              <a:t>This research used quantitative data that was collected from 65 students in A2 General English course.</a:t>
            </a:r>
          </a:p>
          <a:p>
            <a:pPr marL="285750" indent="-285750">
              <a:buFontTx/>
              <a:buChar char="-"/>
            </a:pPr>
            <a:r>
              <a:rPr lang="en-US" sz="2800" dirty="0" smtClean="0"/>
              <a:t>The study lasted 10 weeks and the teacher used traditional methods to teach grammar in 6 units in Roadmap A2 textbook.</a:t>
            </a:r>
          </a:p>
          <a:p>
            <a:pPr marL="285750" indent="-285750">
              <a:buFontTx/>
              <a:buChar char="-"/>
            </a:pPr>
            <a:r>
              <a:rPr lang="en-US" sz="2800" dirty="0" smtClean="0"/>
              <a:t>Students practiced grammar knowledge through gamified exercises on </a:t>
            </a:r>
            <a:r>
              <a:rPr lang="en-US" sz="2800" dirty="0" err="1" smtClean="0"/>
              <a:t>Wordwall</a:t>
            </a:r>
            <a:r>
              <a:rPr lang="en-US" sz="2800" dirty="0" smtClean="0"/>
              <a:t> platform.</a:t>
            </a:r>
          </a:p>
          <a:p>
            <a:pPr marL="285750" indent="-285750">
              <a:buFontTx/>
              <a:buChar char="-"/>
            </a:pPr>
            <a:r>
              <a:rPr lang="en-US" sz="2800" dirty="0" smtClean="0"/>
              <a:t>Students must take 4 tests including pretest, two period tests and post test.</a:t>
            </a:r>
          </a:p>
          <a:p>
            <a:pPr marL="285750" indent="-285750">
              <a:buFontTx/>
              <a:buChar char="-"/>
            </a:pPr>
            <a:r>
              <a:rPr lang="en-US" sz="2800" dirty="0" smtClean="0"/>
              <a:t>All tests were paper-based to make sure that students did not use their smartphone to find answers.</a:t>
            </a:r>
          </a:p>
          <a:p>
            <a:pPr marL="285750" indent="-285750">
              <a:buFontTx/>
              <a:buChar char="-"/>
            </a:pPr>
            <a:r>
              <a:rPr lang="en-US" sz="2800" dirty="0" smtClean="0"/>
              <a:t>The tests were multiple-choice questions (pre-test and post-test: 30 questions; period tests: 20 questions)</a:t>
            </a:r>
          </a:p>
          <a:p>
            <a:pPr marL="285750" indent="-285750">
              <a:buFontTx/>
              <a:buChar char="-"/>
            </a:pPr>
            <a:r>
              <a:rPr lang="en-US" sz="2800" dirty="0" smtClean="0"/>
              <a:t>After 10 weeks, participants were required to complete an online questionnaire using the scale of the engagement developed by Whitton (2010 and 2011). The questionnaire included 18 items measured by 5-Likert scale (Strongly disagree to Strongly agree).</a:t>
            </a:r>
            <a:endParaRPr lang="en-US" sz="2800" dirty="0"/>
          </a:p>
        </p:txBody>
      </p:sp>
    </p:spTree>
    <p:extLst>
      <p:ext uri="{BB962C8B-B14F-4D97-AF65-F5344CB8AC3E}">
        <p14:creationId xmlns:p14="http://schemas.microsoft.com/office/powerpoint/2010/main" val="1125145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214" t="203" r="19936" b="-203"/>
          <a:stretch/>
        </p:blipFill>
        <p:spPr>
          <a:xfrm>
            <a:off x="1452881" y="0"/>
            <a:ext cx="8741127" cy="5754370"/>
          </a:xfrm>
          <a:prstGeom prst="rect">
            <a:avLst/>
          </a:prstGeom>
        </p:spPr>
      </p:pic>
      <p:sp>
        <p:nvSpPr>
          <p:cNvPr id="5" name="Rectangle 4"/>
          <p:cNvSpPr/>
          <p:nvPr/>
        </p:nvSpPr>
        <p:spPr>
          <a:xfrm>
            <a:off x="4158179" y="5934670"/>
            <a:ext cx="3103478" cy="923330"/>
          </a:xfrm>
          <a:prstGeom prst="rect">
            <a:avLst/>
          </a:prstGeom>
          <a:noFill/>
        </p:spPr>
        <p:txBody>
          <a:bodyPr wrap="none" lIns="91440" tIns="45720" rIns="91440" bIns="45720">
            <a:spAutoFit/>
          </a:bodyPr>
          <a:lstStyle/>
          <a:p>
            <a:pPr algn="ctr"/>
            <a:r>
              <a:rPr lang="en-US" sz="5400" dirty="0" smtClean="0">
                <a:ln w="0"/>
                <a:solidFill>
                  <a:schemeClr val="accent1"/>
                </a:solidFill>
                <a:effectLst>
                  <a:outerShdw blurRad="38100" dist="25400" dir="5400000" algn="ctr" rotWithShape="0">
                    <a:srgbClr val="6E747A">
                      <a:alpha val="43000"/>
                    </a:srgbClr>
                  </a:outerShdw>
                </a:effectLst>
              </a:rPr>
              <a:t>PRE - TEST</a:t>
            </a:r>
            <a:endParaRPr lang="en-US"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2476583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TotalTime>
  <Words>1521</Words>
  <Application>Microsoft Office PowerPoint</Application>
  <PresentationFormat>Widescreen</PresentationFormat>
  <Paragraphs>89</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Microsoft account</cp:lastModifiedBy>
  <cp:revision>29</cp:revision>
  <dcterms:created xsi:type="dcterms:W3CDTF">2026-07-31T16:19:30Z</dcterms:created>
  <dcterms:modified xsi:type="dcterms:W3CDTF">2026-07-31T19:42:41Z</dcterms:modified>
</cp:coreProperties>
</file>