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5"/>
  </p:notesMasterIdLst>
  <p:sldIdLst>
    <p:sldId id="256" r:id="rId2"/>
    <p:sldId id="257" r:id="rId3"/>
    <p:sldId id="258" r:id="rId4"/>
    <p:sldId id="267" r:id="rId5"/>
    <p:sldId id="268" r:id="rId6"/>
    <p:sldId id="259" r:id="rId7"/>
    <p:sldId id="260" r:id="rId8"/>
    <p:sldId id="269" r:id="rId9"/>
    <p:sldId id="270" r:id="rId10"/>
    <p:sldId id="261" r:id="rId11"/>
    <p:sldId id="271" r:id="rId12"/>
    <p:sldId id="272" r:id="rId13"/>
    <p:sldId id="262" r:id="rId14"/>
    <p:sldId id="279" r:id="rId15"/>
    <p:sldId id="275" r:id="rId16"/>
    <p:sldId id="273" r:id="rId17"/>
    <p:sldId id="264" r:id="rId18"/>
    <p:sldId id="274" r:id="rId19"/>
    <p:sldId id="266" r:id="rId20"/>
    <p:sldId id="276" r:id="rId21"/>
    <p:sldId id="277" r:id="rId22"/>
    <p:sldId id="278" r:id="rId23"/>
    <p:sldId id="280" r:id="rId24"/>
  </p:sldIdLst>
  <p:sldSz cx="9144000" cy="5143500" type="screen16x9"/>
  <p:notesSz cx="5143500" cy="9144000"/>
  <p:embeddedFontLst>
    <p:embeddedFont>
      <p:font typeface="DM Sans" pitchFamily="2" charset="0"/>
      <p:regular r:id="rId26"/>
      <p:bold r:id="rId27"/>
      <p:italic r:id="rId28"/>
      <p:boldItalic r:id="rId29"/>
    </p:embeddedFont>
    <p:embeddedFont>
      <p:font typeface="DM Sans Medium" pitchFamily="2" charset="0"/>
      <p:regular r:id="rId30"/>
      <p:italic r:id="rId31"/>
    </p:embeddedFont>
    <p:embeddedFont>
      <p:font typeface="Inter" panose="020B0604020202020204" charset="0"/>
      <p:regular r:id="rId32"/>
    </p:embeddedFont>
    <p:embeddedFont>
      <p:font typeface="Inter Bold" panose="020B0604020202020204" charset="0"/>
      <p:regular r:id="rId33"/>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1741" autoAdjust="0"/>
  </p:normalViewPr>
  <p:slideViewPr>
    <p:cSldViewPr snapToGrid="0" snapToObjects="1">
      <p:cViewPr varScale="1">
        <p:scale>
          <a:sx n="88" d="100"/>
          <a:sy n="88" d="100"/>
        </p:scale>
        <p:origin x="6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8CBB4D-56EA-4AF9-893E-C21440AB9467}" type="doc">
      <dgm:prSet loTypeId="urn:microsoft.com/office/officeart/2005/8/layout/list1" loCatId="list" qsTypeId="urn:microsoft.com/office/officeart/2005/8/quickstyle/simple3" qsCatId="simple" csTypeId="urn:microsoft.com/office/officeart/2005/8/colors/accent0_2" csCatId="mainScheme" phldr="1"/>
      <dgm:spPr/>
      <dgm:t>
        <a:bodyPr/>
        <a:lstStyle/>
        <a:p>
          <a:endParaRPr lang="en-US"/>
        </a:p>
      </dgm:t>
    </dgm:pt>
    <dgm:pt modelId="{88705940-8CB9-4C45-BD9B-4325F2682BEB}">
      <dgm:prSet phldrT="[Text]" phldr="0"/>
      <dgm:spPr/>
      <dgm:t>
        <a:bodyPr/>
        <a:lstStyle/>
        <a:p>
          <a:r>
            <a:rPr lang="en-US" dirty="0"/>
            <a:t>Measurement Model</a:t>
          </a:r>
        </a:p>
      </dgm:t>
    </dgm:pt>
    <dgm:pt modelId="{076F417C-32BE-41D1-8B8B-89006850EE1A}" type="parTrans" cxnId="{AD57633F-48BB-4653-AFC9-CE31BF4CAA30}">
      <dgm:prSet/>
      <dgm:spPr/>
      <dgm:t>
        <a:bodyPr/>
        <a:lstStyle/>
        <a:p>
          <a:endParaRPr lang="en-US"/>
        </a:p>
      </dgm:t>
    </dgm:pt>
    <dgm:pt modelId="{E5AE448C-1D1B-4791-9975-7A074B240065}" type="sibTrans" cxnId="{AD57633F-48BB-4653-AFC9-CE31BF4CAA30}">
      <dgm:prSet/>
      <dgm:spPr/>
      <dgm:t>
        <a:bodyPr/>
        <a:lstStyle/>
        <a:p>
          <a:endParaRPr lang="en-US"/>
        </a:p>
      </dgm:t>
    </dgm:pt>
    <dgm:pt modelId="{1DCC0184-5DF0-45CF-A8D9-F13D6E770366}">
      <dgm:prSet phldrT="[Text]" phldr="0"/>
      <dgm:spPr/>
      <dgm:t>
        <a:bodyPr/>
        <a:lstStyle/>
        <a:p>
          <a:r>
            <a:rPr lang="en-US" dirty="0"/>
            <a:t>Structural Model</a:t>
          </a:r>
        </a:p>
      </dgm:t>
    </dgm:pt>
    <dgm:pt modelId="{5F715F97-8B96-474A-8CA9-378F6234C641}" type="parTrans" cxnId="{F0646E6A-E84E-40FA-B1D0-E052BEFB6D16}">
      <dgm:prSet/>
      <dgm:spPr/>
      <dgm:t>
        <a:bodyPr/>
        <a:lstStyle/>
        <a:p>
          <a:endParaRPr lang="en-US"/>
        </a:p>
      </dgm:t>
    </dgm:pt>
    <dgm:pt modelId="{636CB2A3-7CEB-4AF6-9264-ACDF5B7CE308}" type="sibTrans" cxnId="{F0646E6A-E84E-40FA-B1D0-E052BEFB6D16}">
      <dgm:prSet/>
      <dgm:spPr/>
      <dgm:t>
        <a:bodyPr/>
        <a:lstStyle/>
        <a:p>
          <a:endParaRPr lang="en-US"/>
        </a:p>
      </dgm:t>
    </dgm:pt>
    <dgm:pt modelId="{087522F0-9BF9-4A83-8072-739B367E65C8}">
      <dgm:prSet phldrT="[Text]" phldr="0"/>
      <dgm:spPr/>
      <dgm:t>
        <a:bodyPr/>
        <a:lstStyle/>
        <a:p>
          <a:r>
            <a:rPr lang="en-US" dirty="0"/>
            <a:t>Hypothesis Confirmation</a:t>
          </a:r>
        </a:p>
      </dgm:t>
    </dgm:pt>
    <dgm:pt modelId="{990C7D1E-D236-4CE2-89AC-B69DAFB8F107}" type="parTrans" cxnId="{0ED48B99-41A2-4D0E-8F50-05F13AE1250D}">
      <dgm:prSet/>
      <dgm:spPr/>
      <dgm:t>
        <a:bodyPr/>
        <a:lstStyle/>
        <a:p>
          <a:endParaRPr lang="en-US"/>
        </a:p>
      </dgm:t>
    </dgm:pt>
    <dgm:pt modelId="{54841239-2843-4CF9-84A4-057651845F9A}" type="sibTrans" cxnId="{0ED48B99-41A2-4D0E-8F50-05F13AE1250D}">
      <dgm:prSet/>
      <dgm:spPr/>
      <dgm:t>
        <a:bodyPr/>
        <a:lstStyle/>
        <a:p>
          <a:endParaRPr lang="en-US"/>
        </a:p>
      </dgm:t>
    </dgm:pt>
    <dgm:pt modelId="{5CA8A9A7-FAB7-4C48-B2BD-C9E53BBB3531}" type="pres">
      <dgm:prSet presAssocID="{C68CBB4D-56EA-4AF9-893E-C21440AB9467}" presName="linear" presStyleCnt="0">
        <dgm:presLayoutVars>
          <dgm:dir/>
          <dgm:animLvl val="lvl"/>
          <dgm:resizeHandles val="exact"/>
        </dgm:presLayoutVars>
      </dgm:prSet>
      <dgm:spPr/>
    </dgm:pt>
    <dgm:pt modelId="{C49CF7E0-140E-41FC-9272-B7F8D4B9DF6B}" type="pres">
      <dgm:prSet presAssocID="{88705940-8CB9-4C45-BD9B-4325F2682BEB}" presName="parentLin" presStyleCnt="0"/>
      <dgm:spPr/>
    </dgm:pt>
    <dgm:pt modelId="{33877AE2-D35F-4004-AD8E-EA70E06B28E7}" type="pres">
      <dgm:prSet presAssocID="{88705940-8CB9-4C45-BD9B-4325F2682BEB}" presName="parentLeftMargin" presStyleLbl="node1" presStyleIdx="0" presStyleCnt="3"/>
      <dgm:spPr/>
    </dgm:pt>
    <dgm:pt modelId="{8A4B1435-DD1D-42A3-B579-D51D945431B1}" type="pres">
      <dgm:prSet presAssocID="{88705940-8CB9-4C45-BD9B-4325F2682BEB}" presName="parentText" presStyleLbl="node1" presStyleIdx="0" presStyleCnt="3">
        <dgm:presLayoutVars>
          <dgm:chMax val="0"/>
          <dgm:bulletEnabled val="1"/>
        </dgm:presLayoutVars>
      </dgm:prSet>
      <dgm:spPr/>
    </dgm:pt>
    <dgm:pt modelId="{5ABEF77E-7678-49DD-8FC1-E1B28F8EC2C7}" type="pres">
      <dgm:prSet presAssocID="{88705940-8CB9-4C45-BD9B-4325F2682BEB}" presName="negativeSpace" presStyleCnt="0"/>
      <dgm:spPr/>
    </dgm:pt>
    <dgm:pt modelId="{5A086D8B-4E75-45B7-A0BE-B7755B11FA09}" type="pres">
      <dgm:prSet presAssocID="{88705940-8CB9-4C45-BD9B-4325F2682BEB}" presName="childText" presStyleLbl="conFgAcc1" presStyleIdx="0" presStyleCnt="3">
        <dgm:presLayoutVars>
          <dgm:bulletEnabled val="1"/>
        </dgm:presLayoutVars>
      </dgm:prSet>
      <dgm:spPr/>
    </dgm:pt>
    <dgm:pt modelId="{893A262C-8EE1-4C2A-AECA-E8CB362C6AC5}" type="pres">
      <dgm:prSet presAssocID="{E5AE448C-1D1B-4791-9975-7A074B240065}" presName="spaceBetweenRectangles" presStyleCnt="0"/>
      <dgm:spPr/>
    </dgm:pt>
    <dgm:pt modelId="{E25312B1-FE5D-4F8C-AF1A-F8A8261D17C2}" type="pres">
      <dgm:prSet presAssocID="{1DCC0184-5DF0-45CF-A8D9-F13D6E770366}" presName="parentLin" presStyleCnt="0"/>
      <dgm:spPr/>
    </dgm:pt>
    <dgm:pt modelId="{76A65AEF-BA23-4988-A674-E4B244F8D797}" type="pres">
      <dgm:prSet presAssocID="{1DCC0184-5DF0-45CF-A8D9-F13D6E770366}" presName="parentLeftMargin" presStyleLbl="node1" presStyleIdx="0" presStyleCnt="3"/>
      <dgm:spPr/>
    </dgm:pt>
    <dgm:pt modelId="{CA2098D8-BF64-417D-95A6-9FB7EFA5B5E7}" type="pres">
      <dgm:prSet presAssocID="{1DCC0184-5DF0-45CF-A8D9-F13D6E770366}" presName="parentText" presStyleLbl="node1" presStyleIdx="1" presStyleCnt="3">
        <dgm:presLayoutVars>
          <dgm:chMax val="0"/>
          <dgm:bulletEnabled val="1"/>
        </dgm:presLayoutVars>
      </dgm:prSet>
      <dgm:spPr/>
    </dgm:pt>
    <dgm:pt modelId="{F4F7799B-E5BF-443C-BAC6-6C1477C33DD7}" type="pres">
      <dgm:prSet presAssocID="{1DCC0184-5DF0-45CF-A8D9-F13D6E770366}" presName="negativeSpace" presStyleCnt="0"/>
      <dgm:spPr/>
    </dgm:pt>
    <dgm:pt modelId="{119F003D-BC7A-4E1A-914B-0E157061D39B}" type="pres">
      <dgm:prSet presAssocID="{1DCC0184-5DF0-45CF-A8D9-F13D6E770366}" presName="childText" presStyleLbl="conFgAcc1" presStyleIdx="1" presStyleCnt="3">
        <dgm:presLayoutVars>
          <dgm:bulletEnabled val="1"/>
        </dgm:presLayoutVars>
      </dgm:prSet>
      <dgm:spPr/>
    </dgm:pt>
    <dgm:pt modelId="{9717D302-55EB-4C0B-ACEE-23F2A1932105}" type="pres">
      <dgm:prSet presAssocID="{636CB2A3-7CEB-4AF6-9264-ACDF5B7CE308}" presName="spaceBetweenRectangles" presStyleCnt="0"/>
      <dgm:spPr/>
    </dgm:pt>
    <dgm:pt modelId="{6FE6C771-C7E9-41E9-A609-767516EC935F}" type="pres">
      <dgm:prSet presAssocID="{087522F0-9BF9-4A83-8072-739B367E65C8}" presName="parentLin" presStyleCnt="0"/>
      <dgm:spPr/>
    </dgm:pt>
    <dgm:pt modelId="{547D665B-5C13-46D5-BB55-326B0A74C830}" type="pres">
      <dgm:prSet presAssocID="{087522F0-9BF9-4A83-8072-739B367E65C8}" presName="parentLeftMargin" presStyleLbl="node1" presStyleIdx="1" presStyleCnt="3"/>
      <dgm:spPr/>
    </dgm:pt>
    <dgm:pt modelId="{DE4F2436-138C-4882-899B-695ED658C43D}" type="pres">
      <dgm:prSet presAssocID="{087522F0-9BF9-4A83-8072-739B367E65C8}" presName="parentText" presStyleLbl="node1" presStyleIdx="2" presStyleCnt="3">
        <dgm:presLayoutVars>
          <dgm:chMax val="0"/>
          <dgm:bulletEnabled val="1"/>
        </dgm:presLayoutVars>
      </dgm:prSet>
      <dgm:spPr/>
    </dgm:pt>
    <dgm:pt modelId="{096D72DF-A87C-4CA4-958E-04FE5CA064EA}" type="pres">
      <dgm:prSet presAssocID="{087522F0-9BF9-4A83-8072-739B367E65C8}" presName="negativeSpace" presStyleCnt="0"/>
      <dgm:spPr/>
    </dgm:pt>
    <dgm:pt modelId="{8A949E8F-9531-46DF-98B7-513C2D73A3AC}" type="pres">
      <dgm:prSet presAssocID="{087522F0-9BF9-4A83-8072-739B367E65C8}" presName="childText" presStyleLbl="conFgAcc1" presStyleIdx="2" presStyleCnt="3">
        <dgm:presLayoutVars>
          <dgm:bulletEnabled val="1"/>
        </dgm:presLayoutVars>
      </dgm:prSet>
      <dgm:spPr/>
    </dgm:pt>
  </dgm:ptLst>
  <dgm:cxnLst>
    <dgm:cxn modelId="{4359AA22-67C6-4BDE-9A1A-086302C31319}" type="presOf" srcId="{1DCC0184-5DF0-45CF-A8D9-F13D6E770366}" destId="{CA2098D8-BF64-417D-95A6-9FB7EFA5B5E7}" srcOrd="1" destOrd="0" presId="urn:microsoft.com/office/officeart/2005/8/layout/list1"/>
    <dgm:cxn modelId="{AD57633F-48BB-4653-AFC9-CE31BF4CAA30}" srcId="{C68CBB4D-56EA-4AF9-893E-C21440AB9467}" destId="{88705940-8CB9-4C45-BD9B-4325F2682BEB}" srcOrd="0" destOrd="0" parTransId="{076F417C-32BE-41D1-8B8B-89006850EE1A}" sibTransId="{E5AE448C-1D1B-4791-9975-7A074B240065}"/>
    <dgm:cxn modelId="{F0646E6A-E84E-40FA-B1D0-E052BEFB6D16}" srcId="{C68CBB4D-56EA-4AF9-893E-C21440AB9467}" destId="{1DCC0184-5DF0-45CF-A8D9-F13D6E770366}" srcOrd="1" destOrd="0" parTransId="{5F715F97-8B96-474A-8CA9-378F6234C641}" sibTransId="{636CB2A3-7CEB-4AF6-9264-ACDF5B7CE308}"/>
    <dgm:cxn modelId="{A53D0F4D-CC08-44C0-9089-39F2032B9265}" type="presOf" srcId="{087522F0-9BF9-4A83-8072-739B367E65C8}" destId="{DE4F2436-138C-4882-899B-695ED658C43D}" srcOrd="1" destOrd="0" presId="urn:microsoft.com/office/officeart/2005/8/layout/list1"/>
    <dgm:cxn modelId="{D51F1797-B9FE-4030-950C-871BDAA5E735}" type="presOf" srcId="{1DCC0184-5DF0-45CF-A8D9-F13D6E770366}" destId="{76A65AEF-BA23-4988-A674-E4B244F8D797}" srcOrd="0" destOrd="0" presId="urn:microsoft.com/office/officeart/2005/8/layout/list1"/>
    <dgm:cxn modelId="{0ED48B99-41A2-4D0E-8F50-05F13AE1250D}" srcId="{C68CBB4D-56EA-4AF9-893E-C21440AB9467}" destId="{087522F0-9BF9-4A83-8072-739B367E65C8}" srcOrd="2" destOrd="0" parTransId="{990C7D1E-D236-4CE2-89AC-B69DAFB8F107}" sibTransId="{54841239-2843-4CF9-84A4-057651845F9A}"/>
    <dgm:cxn modelId="{697F4AB2-09FD-4985-B5B2-4CAE790E71E7}" type="presOf" srcId="{C68CBB4D-56EA-4AF9-893E-C21440AB9467}" destId="{5CA8A9A7-FAB7-4C48-B2BD-C9E53BBB3531}" srcOrd="0" destOrd="0" presId="urn:microsoft.com/office/officeart/2005/8/layout/list1"/>
    <dgm:cxn modelId="{583EE6B8-81A8-4616-AD02-2D88604789E6}" type="presOf" srcId="{087522F0-9BF9-4A83-8072-739B367E65C8}" destId="{547D665B-5C13-46D5-BB55-326B0A74C830}" srcOrd="0" destOrd="0" presId="urn:microsoft.com/office/officeart/2005/8/layout/list1"/>
    <dgm:cxn modelId="{18D639CD-B81C-4500-9BD1-0DD6A27CCF7C}" type="presOf" srcId="{88705940-8CB9-4C45-BD9B-4325F2682BEB}" destId="{33877AE2-D35F-4004-AD8E-EA70E06B28E7}" srcOrd="0" destOrd="0" presId="urn:microsoft.com/office/officeart/2005/8/layout/list1"/>
    <dgm:cxn modelId="{713598FC-C6E4-49F3-B1F9-62C17290B108}" type="presOf" srcId="{88705940-8CB9-4C45-BD9B-4325F2682BEB}" destId="{8A4B1435-DD1D-42A3-B579-D51D945431B1}" srcOrd="1" destOrd="0" presId="urn:microsoft.com/office/officeart/2005/8/layout/list1"/>
    <dgm:cxn modelId="{80654C26-A797-42D2-B5BA-1B5099E3A198}" type="presParOf" srcId="{5CA8A9A7-FAB7-4C48-B2BD-C9E53BBB3531}" destId="{C49CF7E0-140E-41FC-9272-B7F8D4B9DF6B}" srcOrd="0" destOrd="0" presId="urn:microsoft.com/office/officeart/2005/8/layout/list1"/>
    <dgm:cxn modelId="{BBD28CC1-60F8-4B45-99E6-48EBD5B272B4}" type="presParOf" srcId="{C49CF7E0-140E-41FC-9272-B7F8D4B9DF6B}" destId="{33877AE2-D35F-4004-AD8E-EA70E06B28E7}" srcOrd="0" destOrd="0" presId="urn:microsoft.com/office/officeart/2005/8/layout/list1"/>
    <dgm:cxn modelId="{23B72949-CB27-4934-A110-727A5979C545}" type="presParOf" srcId="{C49CF7E0-140E-41FC-9272-B7F8D4B9DF6B}" destId="{8A4B1435-DD1D-42A3-B579-D51D945431B1}" srcOrd="1" destOrd="0" presId="urn:microsoft.com/office/officeart/2005/8/layout/list1"/>
    <dgm:cxn modelId="{94ED9A61-C074-42B1-BA88-508092BC42B4}" type="presParOf" srcId="{5CA8A9A7-FAB7-4C48-B2BD-C9E53BBB3531}" destId="{5ABEF77E-7678-49DD-8FC1-E1B28F8EC2C7}" srcOrd="1" destOrd="0" presId="urn:microsoft.com/office/officeart/2005/8/layout/list1"/>
    <dgm:cxn modelId="{AD2242FB-FF76-47E7-9F00-EC9ADF1A82D5}" type="presParOf" srcId="{5CA8A9A7-FAB7-4C48-B2BD-C9E53BBB3531}" destId="{5A086D8B-4E75-45B7-A0BE-B7755B11FA09}" srcOrd="2" destOrd="0" presId="urn:microsoft.com/office/officeart/2005/8/layout/list1"/>
    <dgm:cxn modelId="{CBE7E5ED-6C12-4642-BFC0-22A2DD80D460}" type="presParOf" srcId="{5CA8A9A7-FAB7-4C48-B2BD-C9E53BBB3531}" destId="{893A262C-8EE1-4C2A-AECA-E8CB362C6AC5}" srcOrd="3" destOrd="0" presId="urn:microsoft.com/office/officeart/2005/8/layout/list1"/>
    <dgm:cxn modelId="{FE26E82C-CA98-433D-AF31-C9D01BE5C41F}" type="presParOf" srcId="{5CA8A9A7-FAB7-4C48-B2BD-C9E53BBB3531}" destId="{E25312B1-FE5D-4F8C-AF1A-F8A8261D17C2}" srcOrd="4" destOrd="0" presId="urn:microsoft.com/office/officeart/2005/8/layout/list1"/>
    <dgm:cxn modelId="{9148CF7A-9C55-4ECD-A304-CB36E4C5F76C}" type="presParOf" srcId="{E25312B1-FE5D-4F8C-AF1A-F8A8261D17C2}" destId="{76A65AEF-BA23-4988-A674-E4B244F8D797}" srcOrd="0" destOrd="0" presId="urn:microsoft.com/office/officeart/2005/8/layout/list1"/>
    <dgm:cxn modelId="{55C3793B-E6A1-46DE-9304-95178622A5E2}" type="presParOf" srcId="{E25312B1-FE5D-4F8C-AF1A-F8A8261D17C2}" destId="{CA2098D8-BF64-417D-95A6-9FB7EFA5B5E7}" srcOrd="1" destOrd="0" presId="urn:microsoft.com/office/officeart/2005/8/layout/list1"/>
    <dgm:cxn modelId="{CDEBC025-2A35-42DC-A4BC-4C7027BE1594}" type="presParOf" srcId="{5CA8A9A7-FAB7-4C48-B2BD-C9E53BBB3531}" destId="{F4F7799B-E5BF-443C-BAC6-6C1477C33DD7}" srcOrd="5" destOrd="0" presId="urn:microsoft.com/office/officeart/2005/8/layout/list1"/>
    <dgm:cxn modelId="{BCEEE123-A9C6-4199-ADDC-1B94C8CB4DF7}" type="presParOf" srcId="{5CA8A9A7-FAB7-4C48-B2BD-C9E53BBB3531}" destId="{119F003D-BC7A-4E1A-914B-0E157061D39B}" srcOrd="6" destOrd="0" presId="urn:microsoft.com/office/officeart/2005/8/layout/list1"/>
    <dgm:cxn modelId="{134F0811-8500-40ED-8B98-89352DE2B01A}" type="presParOf" srcId="{5CA8A9A7-FAB7-4C48-B2BD-C9E53BBB3531}" destId="{9717D302-55EB-4C0B-ACEE-23F2A1932105}" srcOrd="7" destOrd="0" presId="urn:microsoft.com/office/officeart/2005/8/layout/list1"/>
    <dgm:cxn modelId="{107E8F26-20BB-40D9-B4B2-ACBEFA503759}" type="presParOf" srcId="{5CA8A9A7-FAB7-4C48-B2BD-C9E53BBB3531}" destId="{6FE6C771-C7E9-41E9-A609-767516EC935F}" srcOrd="8" destOrd="0" presId="urn:microsoft.com/office/officeart/2005/8/layout/list1"/>
    <dgm:cxn modelId="{7A7F2E0D-01E9-4F78-B499-2943DEF2F82B}" type="presParOf" srcId="{6FE6C771-C7E9-41E9-A609-767516EC935F}" destId="{547D665B-5C13-46D5-BB55-326B0A74C830}" srcOrd="0" destOrd="0" presId="urn:microsoft.com/office/officeart/2005/8/layout/list1"/>
    <dgm:cxn modelId="{796905BB-7DE4-4E4C-B9C7-EBAF2A369A3C}" type="presParOf" srcId="{6FE6C771-C7E9-41E9-A609-767516EC935F}" destId="{DE4F2436-138C-4882-899B-695ED658C43D}" srcOrd="1" destOrd="0" presId="urn:microsoft.com/office/officeart/2005/8/layout/list1"/>
    <dgm:cxn modelId="{FABF9D9E-A11B-41A3-BD4F-73311CBE8451}" type="presParOf" srcId="{5CA8A9A7-FAB7-4C48-B2BD-C9E53BBB3531}" destId="{096D72DF-A87C-4CA4-958E-04FE5CA064EA}" srcOrd="9" destOrd="0" presId="urn:microsoft.com/office/officeart/2005/8/layout/list1"/>
    <dgm:cxn modelId="{C832E44C-0E15-4B0E-9637-4470ED207976}" type="presParOf" srcId="{5CA8A9A7-FAB7-4C48-B2BD-C9E53BBB3531}" destId="{8A949E8F-9531-46DF-98B7-513C2D73A3AC}"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086D8B-4E75-45B7-A0BE-B7755B11FA09}">
      <dsp:nvSpPr>
        <dsp:cNvPr id="0" name=""/>
        <dsp:cNvSpPr/>
      </dsp:nvSpPr>
      <dsp:spPr>
        <a:xfrm>
          <a:off x="0" y="461853"/>
          <a:ext cx="4935042" cy="6048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A4B1435-DD1D-42A3-B579-D51D945431B1}">
      <dsp:nvSpPr>
        <dsp:cNvPr id="0" name=""/>
        <dsp:cNvSpPr/>
      </dsp:nvSpPr>
      <dsp:spPr>
        <a:xfrm>
          <a:off x="246752" y="107613"/>
          <a:ext cx="3454529" cy="708480"/>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0573" tIns="0" rIns="130573" bIns="0" numCol="1" spcCol="1270" anchor="ctr" anchorCtr="0">
          <a:noAutofit/>
        </a:bodyPr>
        <a:lstStyle/>
        <a:p>
          <a:pPr marL="0" lvl="0" indent="0" algn="l" defTabSz="1066800">
            <a:lnSpc>
              <a:spcPct val="90000"/>
            </a:lnSpc>
            <a:spcBef>
              <a:spcPct val="0"/>
            </a:spcBef>
            <a:spcAft>
              <a:spcPct val="35000"/>
            </a:spcAft>
            <a:buNone/>
          </a:pPr>
          <a:r>
            <a:rPr lang="en-US" sz="2400" kern="1200" dirty="0"/>
            <a:t>Measurement Model</a:t>
          </a:r>
        </a:p>
      </dsp:txBody>
      <dsp:txXfrm>
        <a:off x="281337" y="142198"/>
        <a:ext cx="3385359" cy="639310"/>
      </dsp:txXfrm>
    </dsp:sp>
    <dsp:sp modelId="{119F003D-BC7A-4E1A-914B-0E157061D39B}">
      <dsp:nvSpPr>
        <dsp:cNvPr id="0" name=""/>
        <dsp:cNvSpPr/>
      </dsp:nvSpPr>
      <dsp:spPr>
        <a:xfrm>
          <a:off x="0" y="1550493"/>
          <a:ext cx="4935042" cy="6048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A2098D8-BF64-417D-95A6-9FB7EFA5B5E7}">
      <dsp:nvSpPr>
        <dsp:cNvPr id="0" name=""/>
        <dsp:cNvSpPr/>
      </dsp:nvSpPr>
      <dsp:spPr>
        <a:xfrm>
          <a:off x="246752" y="1196253"/>
          <a:ext cx="3454529" cy="708480"/>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0573" tIns="0" rIns="130573" bIns="0" numCol="1" spcCol="1270" anchor="ctr" anchorCtr="0">
          <a:noAutofit/>
        </a:bodyPr>
        <a:lstStyle/>
        <a:p>
          <a:pPr marL="0" lvl="0" indent="0" algn="l" defTabSz="1066800">
            <a:lnSpc>
              <a:spcPct val="90000"/>
            </a:lnSpc>
            <a:spcBef>
              <a:spcPct val="0"/>
            </a:spcBef>
            <a:spcAft>
              <a:spcPct val="35000"/>
            </a:spcAft>
            <a:buNone/>
          </a:pPr>
          <a:r>
            <a:rPr lang="en-US" sz="2400" kern="1200" dirty="0"/>
            <a:t>Structural Model</a:t>
          </a:r>
        </a:p>
      </dsp:txBody>
      <dsp:txXfrm>
        <a:off x="281337" y="1230838"/>
        <a:ext cx="3385359" cy="639310"/>
      </dsp:txXfrm>
    </dsp:sp>
    <dsp:sp modelId="{8A949E8F-9531-46DF-98B7-513C2D73A3AC}">
      <dsp:nvSpPr>
        <dsp:cNvPr id="0" name=""/>
        <dsp:cNvSpPr/>
      </dsp:nvSpPr>
      <dsp:spPr>
        <a:xfrm>
          <a:off x="0" y="2639132"/>
          <a:ext cx="4935042" cy="604800"/>
        </a:xfrm>
        <a:prstGeom prst="rect">
          <a:avLst/>
        </a:prstGeom>
        <a:solidFill>
          <a:schemeClr val="dk2">
            <a:alpha val="9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E4F2436-138C-4882-899B-695ED658C43D}">
      <dsp:nvSpPr>
        <dsp:cNvPr id="0" name=""/>
        <dsp:cNvSpPr/>
      </dsp:nvSpPr>
      <dsp:spPr>
        <a:xfrm>
          <a:off x="246752" y="2284893"/>
          <a:ext cx="3454529" cy="708480"/>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0573" tIns="0" rIns="130573" bIns="0" numCol="1" spcCol="1270" anchor="ctr" anchorCtr="0">
          <a:noAutofit/>
        </a:bodyPr>
        <a:lstStyle/>
        <a:p>
          <a:pPr marL="0" lvl="0" indent="0" algn="l" defTabSz="1066800">
            <a:lnSpc>
              <a:spcPct val="90000"/>
            </a:lnSpc>
            <a:spcBef>
              <a:spcPct val="0"/>
            </a:spcBef>
            <a:spcAft>
              <a:spcPct val="35000"/>
            </a:spcAft>
            <a:buNone/>
          </a:pPr>
          <a:r>
            <a:rPr lang="en-US" sz="2400" kern="1200" dirty="0"/>
            <a:t>Hypothesis Confirmation</a:t>
          </a:r>
        </a:p>
      </dsp:txBody>
      <dsp:txXfrm>
        <a:off x="281337" y="2319478"/>
        <a:ext cx="3385359" cy="63931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379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reliability or consistency of a scale or questionnaire was initially evaluated using Cronbach’s Alpha (CA). Hair et al. (2016, 2017) assert that a Cronbach's alpha (CA) value of 0.70 or above signifies good reliability, whereas values over 0.80 reflect qualified reliability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Convergent Validity:</a:t>
            </a:r>
            <a:r>
              <a:rPr lang="en-US" dirty="0"/>
              <a:t> AVE values &gt; 0.50</a:t>
            </a:r>
            <a:r>
              <a:rPr lang="en-US" sz="1200" dirty="0">
                <a:solidFill>
                  <a:srgbClr val="161613"/>
                </a:solidFill>
                <a:latin typeface="Inter" pitchFamily="34" charset="0"/>
                <a:ea typeface="Inter" pitchFamily="34" charset="-122"/>
                <a:cs typeface="Inter" pitchFamily="34" charset="-120"/>
              </a:rPr>
              <a:t>, indicating that each latent variable explains sufficient variance in its indicators.</a:t>
            </a:r>
          </a:p>
          <a:p>
            <a:pPr marL="0" indent="0" algn="l">
              <a:lnSpc>
                <a:spcPct val="101000"/>
              </a:lnSpc>
              <a:buNone/>
            </a:pPr>
            <a:r>
              <a:rPr lang="en-US" sz="1200" b="1" dirty="0">
                <a:solidFill>
                  <a:srgbClr val="161613"/>
                </a:solidFill>
                <a:latin typeface="Inter Bold" pitchFamily="34" charset="0"/>
                <a:ea typeface="Inter Bold" pitchFamily="34" charset="-122"/>
                <a:cs typeface="Inter Bold" pitchFamily="34" charset="-120"/>
              </a:rPr>
              <a:t>Fornell-Larcker criteria</a:t>
            </a:r>
            <a:r>
              <a:rPr lang="en-US" sz="1200" dirty="0">
                <a:solidFill>
                  <a:srgbClr val="161613"/>
                </a:solidFill>
                <a:latin typeface="Inter" pitchFamily="34" charset="0"/>
                <a:ea typeface="Inter" pitchFamily="34" charset="-122"/>
                <a:cs typeface="Inter" pitchFamily="34" charset="-120"/>
              </a:rPr>
              <a:t> confirmed that each construct is empirically distinct from the others.</a:t>
            </a: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516A8-394F-4D54-F97B-0EDB892889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1C44A6-DACC-736D-0013-1B2B3877009D}"/>
              </a:ext>
            </a:extLst>
          </p:cNvPr>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3EEE1962-2681-954A-BDD5-C478A3650C3C}"/>
              </a:ext>
            </a:extLst>
          </p:cNvPr>
          <p:cNvSpPr>
            <a:spLocks noGrp="1"/>
          </p:cNvSpPr>
          <p:nvPr>
            <p:ph type="body" idx="1"/>
          </p:nvPr>
        </p:nvSpPr>
        <p:spPr>
          <a:xfrm>
            <a:off x="514350" y="4400550"/>
            <a:ext cx="4114800" cy="3600450"/>
          </a:xfrm>
          <a:prstGeom prst="rect">
            <a:avLst/>
          </a:prstGeom>
        </p:spPr>
        <p:txBody>
          <a:bodyPr/>
          <a:lstStyle/>
          <a:p>
            <a:r>
              <a:rPr lang="en-US" sz="1200" kern="1200" dirty="0">
                <a:solidFill>
                  <a:schemeClr val="tx1"/>
                </a:solidFill>
                <a:effectLst/>
                <a:latin typeface="+mn-lt"/>
                <a:ea typeface="+mn-ea"/>
                <a:cs typeface="+mn-cs"/>
              </a:rPr>
              <a:t>Perceived Ease of Use (PEOU)</a:t>
            </a:r>
          </a:p>
          <a:p>
            <a:r>
              <a:rPr lang="en-US" sz="1200" kern="1200" dirty="0">
                <a:solidFill>
                  <a:schemeClr val="tx1"/>
                </a:solidFill>
                <a:effectLst/>
                <a:latin typeface="+mn-lt"/>
                <a:ea typeface="+mn-ea"/>
                <a:cs typeface="+mn-cs"/>
              </a:rPr>
              <a:t>To test the strength and direction of relationships between latent variables </a:t>
            </a:r>
            <a:endParaRPr lang="en-US" dirty="0"/>
          </a:p>
        </p:txBody>
      </p:sp>
    </p:spTree>
    <p:extLst>
      <p:ext uri="{BB962C8B-B14F-4D97-AF65-F5344CB8AC3E}">
        <p14:creationId xmlns:p14="http://schemas.microsoft.com/office/powerpoint/2010/main" val="1294640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n-US" sz="1200" kern="1200" dirty="0">
                <a:solidFill>
                  <a:schemeClr val="tx1"/>
                </a:solidFill>
                <a:effectLst/>
                <a:latin typeface="+mn-lt"/>
                <a:ea typeface="+mn-ea"/>
                <a:cs typeface="+mn-cs"/>
              </a:rPr>
              <a:t>Perceived Ease of Use (PEOU)</a:t>
            </a:r>
          </a:p>
          <a:p>
            <a:r>
              <a:rPr lang="en-US" sz="1200" kern="1200" dirty="0">
                <a:solidFill>
                  <a:schemeClr val="tx1"/>
                </a:solidFill>
                <a:effectLst/>
                <a:latin typeface="+mn-lt"/>
                <a:ea typeface="+mn-ea"/>
                <a:cs typeface="+mn-cs"/>
              </a:rPr>
              <a:t>To test the strength and direction of relationships between latent variables </a:t>
            </a:r>
            <a:endParaRPr lang="en-US" dirty="0"/>
          </a:p>
        </p:txBody>
      </p:sp>
    </p:spTree>
    <p:extLst>
      <p:ext uri="{BB962C8B-B14F-4D97-AF65-F5344CB8AC3E}">
        <p14:creationId xmlns:p14="http://schemas.microsoft.com/office/powerpoint/2010/main" val="2998555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latin typeface="Inter" pitchFamily="34" charset="0"/>
                <a:ea typeface="Inter" pitchFamily="34" charset="-122"/>
                <a:cs typeface="Inter" pitchFamily="34" charset="-120"/>
              </a:rPr>
              <a:t>Students prioritize </a:t>
            </a:r>
            <a:r>
              <a:rPr lang="en-US" sz="1200" b="1" dirty="0">
                <a:solidFill>
                  <a:srgbClr val="000000"/>
                </a:solidFill>
                <a:latin typeface="Inter Bold" pitchFamily="34" charset="0"/>
                <a:ea typeface="Inter Bold" pitchFamily="34" charset="-122"/>
                <a:cs typeface="Inter Bold" pitchFamily="34" charset="-120"/>
              </a:rPr>
              <a:t>simplicity over raw functionality</a:t>
            </a:r>
            <a:r>
              <a:rPr lang="en-US" sz="1200" dirty="0">
                <a:solidFill>
                  <a:srgbClr val="000000"/>
                </a:solidFill>
                <a:latin typeface="Inter" pitchFamily="34" charset="0"/>
                <a:ea typeface="Inter" pitchFamily="34" charset="-122"/>
                <a:cs typeface="Inter" pitchFamily="34" charset="-120"/>
              </a:rPr>
              <a:t>. Canva's drag-and-drop interface and ChatGPT's natural language interaction trump feature complexity.</a:t>
            </a:r>
            <a:endParaRPr lang="en-US" sz="120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Technology Acceptance Model (TAM)) , it has not been able to fully explain all the things that affect users' acceptance of technological systems because it does not clearly include antecedent or external variables that influence PEOU and PU (Dishaw &amp; Strong, 1999).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284E7-745E-9959-BD07-FC601C5069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B8308-A8BB-596A-3904-C554946137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3E09A-F9EA-D1F3-59BF-9A80B67AEE9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Technology Acceptance Model (TAM)) </a:t>
            </a:r>
            <a:endParaRPr lang="en-US" dirty="0"/>
          </a:p>
        </p:txBody>
      </p:sp>
      <p:sp>
        <p:nvSpPr>
          <p:cNvPr id="4" name="Slide Number Placeholder 3">
            <a:extLst>
              <a:ext uri="{FF2B5EF4-FFF2-40B4-BE49-F238E27FC236}">
                <a16:creationId xmlns:a16="http://schemas.microsoft.com/office/drawing/2014/main" id="{2F18CF2F-6F18-82E5-DEAB-558F12ABC5DE}"/>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016299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Common European Framework of Reference for Languages (CEFR).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n-US" sz="1200" b="0" i="0" kern="1200" dirty="0">
                <a:solidFill>
                  <a:schemeClr val="tx1"/>
                </a:solidFill>
                <a:effectLst/>
                <a:latin typeface="+mn-lt"/>
                <a:ea typeface="+mn-ea"/>
                <a:cs typeface="+mn-cs"/>
              </a:rPr>
              <a:t>the measurement model focuses on the quality of the data and the accuracy of the constructs</a:t>
            </a:r>
            <a:endParaRPr lang="en-US" dirty="0"/>
          </a:p>
        </p:txBody>
      </p:sp>
    </p:spTree>
    <p:extLst>
      <p:ext uri="{BB962C8B-B14F-4D97-AF65-F5344CB8AC3E}">
        <p14:creationId xmlns:p14="http://schemas.microsoft.com/office/powerpoint/2010/main" val="1691258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145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514350" y="4400550"/>
            <a:ext cx="4114800" cy="3600450"/>
          </a:xfrm>
          <a:prstGeom prst="rect">
            <a:avLst/>
          </a:prstGeom>
        </p:spPr>
        <p:txBody>
          <a:bodyPr/>
          <a:lstStyle/>
          <a:p>
            <a:r>
              <a:rPr lang="en-US" sz="1200" kern="1200" dirty="0">
                <a:solidFill>
                  <a:schemeClr val="tx1"/>
                </a:solidFill>
                <a:effectLst/>
                <a:latin typeface="+mn-lt"/>
                <a:ea typeface="+mn-ea"/>
                <a:cs typeface="+mn-cs"/>
              </a:rPr>
              <a:t>The reliability or consistency of a scale or questionnaire was initially evaluated using Cronbach’s Alpha (CA). Hair et al. (2016, 2017) assert that a Cronbach's alpha (CA) value of 0.70 or above signifies good reliability, whereas values over 0.80 reflect qualified reliability.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convergent reliability (CR) value for each construct was greater than 0.8 -&gt;bring robustness and reliability to the measurement model, which supports the consistency of the constructs.</a:t>
            </a:r>
          </a:p>
          <a:p>
            <a:r>
              <a:rPr lang="en-US" sz="1200" kern="1200" dirty="0">
                <a:solidFill>
                  <a:schemeClr val="tx1"/>
                </a:solidFill>
                <a:effectLst/>
                <a:latin typeface="+mn-lt"/>
                <a:ea typeface="+mn-ea"/>
                <a:cs typeface="+mn-cs"/>
              </a:rPr>
              <a:t>convergent validity, as denoted through the Average Variance Extracted (AVE). This value must surpass 0.50 to demonstrate that each construct accounts </a:t>
            </a:r>
            <a:r>
              <a:rPr lang="en-US" sz="1200" kern="1200" dirty="0" err="1">
                <a:solidFill>
                  <a:schemeClr val="tx1"/>
                </a:solidFill>
                <a:effectLst/>
                <a:latin typeface="+mn-lt"/>
                <a:ea typeface="+mn-ea"/>
                <a:cs typeface="+mn-cs"/>
              </a:rPr>
              <a:t>forover</a:t>
            </a:r>
            <a:r>
              <a:rPr lang="en-US" sz="1200" kern="1200" dirty="0">
                <a:solidFill>
                  <a:schemeClr val="tx1"/>
                </a:solidFill>
                <a:effectLst/>
                <a:latin typeface="+mn-lt"/>
                <a:ea typeface="+mn-ea"/>
                <a:cs typeface="+mn-cs"/>
              </a:rPr>
              <a:t> half of the variance of their respective indicators (Hair et al., 2017).</a:t>
            </a:r>
          </a:p>
          <a:p>
            <a:r>
              <a:rPr lang="en-US" sz="1200" kern="1200" dirty="0">
                <a:solidFill>
                  <a:schemeClr val="tx1"/>
                </a:solidFill>
                <a:effectLst/>
                <a:latin typeface="+mn-lt"/>
                <a:ea typeface="+mn-ea"/>
                <a:cs typeface="+mn-cs"/>
              </a:rPr>
              <a:t>In this study, all of the component AVE values were greater than the required cut-off, varying between 0.689 (Behavioral Intention) and 0.854 (Self-efficacy), thereby confirming that the constructs sufficiently capture the variance of their respective indicators, thus affirming convergent validity within the measurement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model.</a:t>
            </a:r>
          </a:p>
          <a:p>
            <a:r>
              <a:rPr lang="en-US" sz="1200" kern="1200" dirty="0">
                <a:solidFill>
                  <a:schemeClr val="tx1"/>
                </a:solidFill>
                <a:effectLst/>
                <a:latin typeface="+mn-lt"/>
                <a:ea typeface="+mn-ea"/>
                <a:cs typeface="+mn-cs"/>
              </a:rPr>
              <a:t>Hair et al. (2017) emphasized the importance of highlighting the diagonal values which reflects the square root of the Average Variance Extracted (AVE) for each construct. Especially, the square root of the AVE on the diagonal values should be higher than the off-diagonal values for each pair.</a:t>
            </a:r>
            <a:br>
              <a:rPr lang="en-US" sz="1200" kern="1200" dirty="0">
                <a:solidFill>
                  <a:schemeClr val="tx1"/>
                </a:solidFill>
                <a:effectLst/>
                <a:latin typeface="+mn-lt"/>
                <a:ea typeface="+mn-ea"/>
                <a:cs typeface="+mn-cs"/>
              </a:rPr>
            </a:br>
            <a:endParaRPr lang="en-US" dirty="0"/>
          </a:p>
        </p:txBody>
      </p:sp>
    </p:spTree>
    <p:extLst>
      <p:ext uri="{BB962C8B-B14F-4D97-AF65-F5344CB8AC3E}">
        <p14:creationId xmlns:p14="http://schemas.microsoft.com/office/powerpoint/2010/main" val="3015391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6E2DB"/>
          </a:solidFill>
          <a:ln/>
        </p:spPr>
        <p:txBody>
          <a:bodyPr/>
          <a:lstStyle/>
          <a:p>
            <a:endParaRPr lang="en-US"/>
          </a:p>
        </p:txBody>
      </p:sp>
      <p:sp>
        <p:nvSpPr>
          <p:cNvPr id="3" name="Shape 1"/>
          <p:cNvSpPr/>
          <p:nvPr/>
        </p:nvSpPr>
        <p:spPr>
          <a:xfrm>
            <a:off x="0" y="0"/>
            <a:ext cx="9144000" cy="5143500"/>
          </a:xfrm>
          <a:prstGeom prst="rect">
            <a:avLst/>
          </a:prstGeom>
          <a:solidFill>
            <a:srgbClr val="F9F8F5"/>
          </a:solidFill>
          <a:ln/>
        </p:spPr>
        <p:txBody>
          <a:bodyPr/>
          <a:lstStyle/>
          <a:p>
            <a:endParaRPr lang="en-US"/>
          </a:p>
        </p:txBody>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jpeg"/><Relationship Id="rId7" Type="http://schemas.openxmlformats.org/officeDocument/2006/relationships/image" Target="../media/image30.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8.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771685"/>
            <a:ext cx="4722763" cy="2214935"/>
          </a:xfrm>
          <a:prstGeom prst="rect">
            <a:avLst/>
          </a:prstGeom>
          <a:noFill/>
          <a:ln/>
        </p:spPr>
        <p:txBody>
          <a:bodyPr wrap="square" lIns="0" tIns="0" rIns="0" bIns="0" rtlCol="0" anchor="t">
            <a:noAutofit/>
          </a:bodyPr>
          <a:lstStyle/>
          <a:p>
            <a:pPr marL="0" marR="0" algn="ctr">
              <a:lnSpc>
                <a:spcPct val="115000"/>
              </a:lnSpc>
              <a:spcAft>
                <a:spcPts val="8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UNIVERSITY STUDENTS’ ATTITUDE AND INTENTIONS TOWARDS THE USE OF CHATGPT AND CANVA IN A PROJECT-BASED LEARNING ACTIVITY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 1"/>
          <p:cNvSpPr/>
          <p:nvPr/>
        </p:nvSpPr>
        <p:spPr>
          <a:xfrm>
            <a:off x="3925119" y="3558703"/>
            <a:ext cx="4998544" cy="600163"/>
          </a:xfrm>
          <a:prstGeom prst="rect">
            <a:avLst/>
          </a:prstGeom>
          <a:noFill/>
          <a:ln/>
        </p:spPr>
        <p:txBody>
          <a:bodyPr wrap="square" lIns="0" tIns="0" rIns="0" bIns="0" rtlCol="0" anchor="t">
            <a:normAutofit/>
          </a:bodyPr>
          <a:lstStyle/>
          <a:p>
            <a:pPr marL="0" indent="0" algn="l">
              <a:lnSpc>
                <a:spcPct val="133000"/>
              </a:lnSpc>
              <a:buNone/>
            </a:pPr>
            <a:r>
              <a:rPr lang="en-US" sz="1400" dirty="0">
                <a:solidFill>
                  <a:srgbClr val="161613"/>
                </a:solidFill>
                <a:latin typeface="Inter" pitchFamily="34" charset="0"/>
                <a:ea typeface="Inter" pitchFamily="34" charset="-122"/>
                <a:cs typeface="Inter" pitchFamily="34" charset="-120"/>
              </a:rPr>
              <a:t>Vi Le Bao | Ho Chi Minh City University of Foreign Languages and Information Technology (HUFLIT)</a:t>
            </a:r>
            <a:endParaRPr lang="en-US" sz="1400" dirty="0"/>
          </a:p>
        </p:txBody>
      </p:sp>
      <p:pic>
        <p:nvPicPr>
          <p:cNvPr id="6" name="Picture 5">
            <a:extLst>
              <a:ext uri="{FF2B5EF4-FFF2-40B4-BE49-F238E27FC236}">
                <a16:creationId xmlns:a16="http://schemas.microsoft.com/office/drawing/2014/main" id="{D8306FB4-BF6D-9ACE-83A7-DA27AB3D3EC4}"/>
              </a:ext>
            </a:extLst>
          </p:cNvPr>
          <p:cNvPicPr>
            <a:picLocks noChangeAspect="1"/>
          </p:cNvPicPr>
          <p:nvPr/>
        </p:nvPicPr>
        <p:blipFill>
          <a:blip r:embed="rId4"/>
          <a:stretch>
            <a:fillRect/>
          </a:stretch>
        </p:blipFill>
        <p:spPr>
          <a:xfrm>
            <a:off x="7893587" y="4584555"/>
            <a:ext cx="1186588" cy="4992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19" name="Shape 4">
            <a:extLst>
              <a:ext uri="{FF2B5EF4-FFF2-40B4-BE49-F238E27FC236}">
                <a16:creationId xmlns:a16="http://schemas.microsoft.com/office/drawing/2014/main" id="{9EE85649-7A90-C298-5ABD-490A8942AC7B}"/>
              </a:ext>
            </a:extLst>
          </p:cNvPr>
          <p:cNvSpPr/>
          <p:nvPr/>
        </p:nvSpPr>
        <p:spPr>
          <a:xfrm>
            <a:off x="6300147" y="1243381"/>
            <a:ext cx="2432223" cy="1639597"/>
          </a:xfrm>
          <a:prstGeom prst="roundRect">
            <a:avLst>
              <a:gd name="adj" fmla="val 1416"/>
            </a:avLst>
          </a:prstGeom>
          <a:solidFill>
            <a:srgbClr val="EDEBE3"/>
          </a:solidFill>
          <a:ln/>
        </p:spPr>
        <p:txBody>
          <a:bodyPr/>
          <a:lstStyle/>
          <a:p>
            <a:endParaRPr lang="en-US"/>
          </a:p>
        </p:txBody>
      </p:sp>
      <p:sp>
        <p:nvSpPr>
          <p:cNvPr id="17" name="Shape 4">
            <a:extLst>
              <a:ext uri="{FF2B5EF4-FFF2-40B4-BE49-F238E27FC236}">
                <a16:creationId xmlns:a16="http://schemas.microsoft.com/office/drawing/2014/main" id="{D2AB067C-50DE-DDBE-3A7B-2DFD97AD72A3}"/>
              </a:ext>
            </a:extLst>
          </p:cNvPr>
          <p:cNvSpPr/>
          <p:nvPr/>
        </p:nvSpPr>
        <p:spPr>
          <a:xfrm>
            <a:off x="3355888" y="1243382"/>
            <a:ext cx="2432223" cy="1639597"/>
          </a:xfrm>
          <a:prstGeom prst="roundRect">
            <a:avLst>
              <a:gd name="adj" fmla="val 1416"/>
            </a:avLst>
          </a:prstGeom>
          <a:solidFill>
            <a:srgbClr val="EDEBE3"/>
          </a:solidFill>
          <a:ln/>
        </p:spPr>
        <p:txBody>
          <a:bodyPr/>
          <a:lstStyle/>
          <a:p>
            <a:endParaRPr lang="en-US"/>
          </a:p>
        </p:txBody>
      </p:sp>
      <p:sp>
        <p:nvSpPr>
          <p:cNvPr id="3" name="Text 0"/>
          <p:cNvSpPr/>
          <p:nvPr/>
        </p:nvSpPr>
        <p:spPr>
          <a:xfrm>
            <a:off x="3070101" y="477239"/>
            <a:ext cx="541558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Methodology</a:t>
            </a:r>
            <a:endParaRPr lang="en-US" sz="2750" dirty="0"/>
          </a:p>
        </p:txBody>
      </p:sp>
      <p:sp>
        <p:nvSpPr>
          <p:cNvPr id="5" name="Text 2"/>
          <p:cNvSpPr/>
          <p:nvPr/>
        </p:nvSpPr>
        <p:spPr>
          <a:xfrm>
            <a:off x="6512784" y="1429370"/>
            <a:ext cx="2006947" cy="226219"/>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Twemoji Mozilla" pitchFamily="34" charset="0"/>
                <a:ea typeface="Twemoji Mozilla" pitchFamily="34" charset="-122"/>
                <a:cs typeface="Twemoji Mozilla" pitchFamily="34" charset="-120"/>
              </a:rPr>
              <a:t>👥</a:t>
            </a:r>
            <a:r>
              <a:rPr lang="en-US" sz="1350" dirty="0">
                <a:solidFill>
                  <a:srgbClr val="161613"/>
                </a:solidFill>
                <a:latin typeface="DM Sans Medium" pitchFamily="34" charset="0"/>
                <a:ea typeface="DM Sans Medium" pitchFamily="34" charset="-122"/>
                <a:cs typeface="DM Sans Medium" pitchFamily="34" charset="-120"/>
              </a:rPr>
              <a:t> </a:t>
            </a:r>
            <a:r>
              <a:rPr lang="en-US" sz="1600" dirty="0">
                <a:solidFill>
                  <a:srgbClr val="161613"/>
                </a:solidFill>
                <a:latin typeface="DM Sans Medium" pitchFamily="34" charset="0"/>
                <a:ea typeface="DM Sans Medium" pitchFamily="34" charset="-122"/>
                <a:cs typeface="DM Sans Medium" pitchFamily="34" charset="-120"/>
              </a:rPr>
              <a:t>Participants</a:t>
            </a:r>
            <a:endParaRPr lang="en-US" sz="1600" dirty="0"/>
          </a:p>
        </p:txBody>
      </p:sp>
      <p:sp>
        <p:nvSpPr>
          <p:cNvPr id="6" name="Text 3"/>
          <p:cNvSpPr/>
          <p:nvPr/>
        </p:nvSpPr>
        <p:spPr>
          <a:xfrm>
            <a:off x="6620536" y="1797444"/>
            <a:ext cx="2006947" cy="453628"/>
          </a:xfrm>
          <a:prstGeom prst="rect">
            <a:avLst/>
          </a:prstGeom>
          <a:noFill/>
          <a:ln/>
        </p:spPr>
        <p:txBody>
          <a:bodyPr wrap="square" lIns="0" tIns="0" rIns="0" bIns="0" rtlCol="0" anchor="t">
            <a:noAutofit/>
          </a:bodyPr>
          <a:lstStyle/>
          <a:p>
            <a:pPr marL="0" indent="0" algn="l">
              <a:lnSpc>
                <a:spcPct val="133000"/>
              </a:lnSpc>
              <a:buNone/>
            </a:pPr>
            <a:r>
              <a:rPr lang="en-US" sz="1300" b="1" dirty="0">
                <a:solidFill>
                  <a:srgbClr val="161613"/>
                </a:solidFill>
                <a:latin typeface="Inter" pitchFamily="34" charset="0"/>
                <a:ea typeface="Inter" pitchFamily="34" charset="-122"/>
                <a:cs typeface="Inter" pitchFamily="34" charset="-120"/>
              </a:rPr>
              <a:t>136</a:t>
            </a:r>
            <a:r>
              <a:rPr lang="en-US" sz="1300" dirty="0">
                <a:solidFill>
                  <a:srgbClr val="161613"/>
                </a:solidFill>
                <a:latin typeface="Inter" pitchFamily="34" charset="0"/>
                <a:ea typeface="Inter" pitchFamily="34" charset="-122"/>
                <a:cs typeface="Inter" pitchFamily="34" charset="-120"/>
              </a:rPr>
              <a:t> out of </a:t>
            </a:r>
            <a:r>
              <a:rPr lang="en-US" sz="1400" dirty="0">
                <a:effectLst/>
                <a:latin typeface="Times New Roman" panose="02020603050405020304" pitchFamily="18" charset="0"/>
                <a:ea typeface="Aptos" panose="020B0004020202020204" pitchFamily="34" charset="0"/>
              </a:rPr>
              <a:t>150</a:t>
            </a:r>
            <a:r>
              <a:rPr lang="en-US" sz="1300" dirty="0">
                <a:solidFill>
                  <a:srgbClr val="161613"/>
                </a:solidFill>
                <a:latin typeface="Inter" pitchFamily="34" charset="0"/>
                <a:ea typeface="Inter" pitchFamily="34" charset="-122"/>
                <a:cs typeface="Inter" pitchFamily="34" charset="-120"/>
              </a:rPr>
              <a:t> Business English majors at HUFLIT</a:t>
            </a:r>
            <a:endParaRPr lang="en-US" sz="1300" dirty="0"/>
          </a:p>
        </p:txBody>
      </p:sp>
      <p:sp>
        <p:nvSpPr>
          <p:cNvPr id="7" name="Shape 4"/>
          <p:cNvSpPr/>
          <p:nvPr/>
        </p:nvSpPr>
        <p:spPr>
          <a:xfrm>
            <a:off x="493885" y="1243383"/>
            <a:ext cx="2432223" cy="1639597"/>
          </a:xfrm>
          <a:prstGeom prst="roundRect">
            <a:avLst>
              <a:gd name="adj" fmla="val 1416"/>
            </a:avLst>
          </a:prstGeom>
          <a:solidFill>
            <a:srgbClr val="EDEBE3"/>
          </a:solidFill>
          <a:ln/>
        </p:spPr>
        <p:txBody>
          <a:bodyPr/>
          <a:lstStyle/>
          <a:p>
            <a:endParaRPr lang="en-US"/>
          </a:p>
        </p:txBody>
      </p:sp>
      <p:sp>
        <p:nvSpPr>
          <p:cNvPr id="8" name="Text 5"/>
          <p:cNvSpPr/>
          <p:nvPr/>
        </p:nvSpPr>
        <p:spPr>
          <a:xfrm>
            <a:off x="635644" y="1385143"/>
            <a:ext cx="2007022" cy="226219"/>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Twemoji Mozilla" pitchFamily="34" charset="0"/>
                <a:ea typeface="Twemoji Mozilla" pitchFamily="34" charset="-122"/>
                <a:cs typeface="Twemoji Mozilla" pitchFamily="34" charset="-120"/>
              </a:rPr>
              <a:t>📋</a:t>
            </a:r>
            <a:r>
              <a:rPr lang="en-US" sz="1350" dirty="0">
                <a:solidFill>
                  <a:srgbClr val="161613"/>
                </a:solidFill>
                <a:latin typeface="DM Sans Medium" pitchFamily="34" charset="0"/>
                <a:ea typeface="DM Sans Medium" pitchFamily="34" charset="-122"/>
                <a:cs typeface="DM Sans Medium" pitchFamily="34" charset="-120"/>
              </a:rPr>
              <a:t> </a:t>
            </a:r>
            <a:r>
              <a:rPr lang="en-US" sz="1600" dirty="0">
                <a:solidFill>
                  <a:srgbClr val="161613"/>
                </a:solidFill>
                <a:latin typeface="DM Sans Medium" pitchFamily="34" charset="0"/>
                <a:ea typeface="DM Sans Medium" pitchFamily="34" charset="-122"/>
                <a:cs typeface="DM Sans Medium" pitchFamily="34" charset="-120"/>
              </a:rPr>
              <a:t>Task</a:t>
            </a:r>
            <a:endParaRPr lang="en-US" sz="1350" dirty="0"/>
          </a:p>
        </p:txBody>
      </p:sp>
      <p:sp>
        <p:nvSpPr>
          <p:cNvPr id="9" name="Text 6"/>
          <p:cNvSpPr/>
          <p:nvPr/>
        </p:nvSpPr>
        <p:spPr>
          <a:xfrm>
            <a:off x="635644" y="1696417"/>
            <a:ext cx="2290464" cy="907256"/>
          </a:xfrm>
          <a:prstGeom prst="rect">
            <a:avLst/>
          </a:prstGeom>
          <a:noFill/>
          <a:ln/>
        </p:spPr>
        <p:txBody>
          <a:bodyPr wrap="square" lIns="0" tIns="0" rIns="0" bIns="0" rtlCol="0" anchor="t">
            <a:no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12-week “Sale Skills" course — groups promoted products on social media using ChatGPT and Canva</a:t>
            </a:r>
            <a:endParaRPr lang="en-US" sz="1300" dirty="0"/>
          </a:p>
        </p:txBody>
      </p:sp>
      <p:sp>
        <p:nvSpPr>
          <p:cNvPr id="10" name="Shape 7"/>
          <p:cNvSpPr/>
          <p:nvPr/>
        </p:nvSpPr>
        <p:spPr>
          <a:xfrm>
            <a:off x="478114" y="3478463"/>
            <a:ext cx="8187769" cy="821606"/>
          </a:xfrm>
          <a:prstGeom prst="roundRect">
            <a:avLst>
              <a:gd name="adj" fmla="val 2588"/>
            </a:avLst>
          </a:prstGeom>
          <a:solidFill>
            <a:srgbClr val="EDEBE3"/>
          </a:solidFill>
          <a:ln/>
        </p:spPr>
        <p:txBody>
          <a:bodyPr/>
          <a:lstStyle/>
          <a:p>
            <a:endParaRPr lang="en-US"/>
          </a:p>
        </p:txBody>
      </p:sp>
      <p:sp>
        <p:nvSpPr>
          <p:cNvPr id="11" name="Text 8"/>
          <p:cNvSpPr/>
          <p:nvPr/>
        </p:nvSpPr>
        <p:spPr>
          <a:xfrm>
            <a:off x="706485" y="3814069"/>
            <a:ext cx="4439245" cy="226219"/>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Twemoji Mozilla" pitchFamily="34" charset="0"/>
                <a:ea typeface="Twemoji Mozilla" pitchFamily="34" charset="-122"/>
                <a:cs typeface="Twemoji Mozilla" pitchFamily="34" charset="-120"/>
              </a:rPr>
              <a:t>📊</a:t>
            </a:r>
            <a:r>
              <a:rPr lang="en-US" sz="1350" dirty="0">
                <a:solidFill>
                  <a:srgbClr val="161613"/>
                </a:solidFill>
                <a:latin typeface="DM Sans Medium" pitchFamily="34" charset="0"/>
                <a:ea typeface="DM Sans Medium" pitchFamily="34" charset="-122"/>
                <a:cs typeface="DM Sans Medium" pitchFamily="34" charset="-120"/>
              </a:rPr>
              <a:t> </a:t>
            </a:r>
            <a:r>
              <a:rPr lang="en-US" sz="1600" dirty="0">
                <a:solidFill>
                  <a:srgbClr val="161613"/>
                </a:solidFill>
                <a:latin typeface="DM Sans Medium" pitchFamily="34" charset="0"/>
                <a:ea typeface="DM Sans Medium" pitchFamily="34" charset="-122"/>
                <a:cs typeface="DM Sans Medium" pitchFamily="34" charset="-120"/>
              </a:rPr>
              <a:t>Analysis</a:t>
            </a:r>
            <a:endParaRPr lang="en-US" sz="1600" dirty="0"/>
          </a:p>
        </p:txBody>
      </p:sp>
      <p:sp>
        <p:nvSpPr>
          <p:cNvPr id="12" name="Text 9"/>
          <p:cNvSpPr/>
          <p:nvPr/>
        </p:nvSpPr>
        <p:spPr>
          <a:xfrm>
            <a:off x="2181291" y="3815061"/>
            <a:ext cx="4439245" cy="226814"/>
          </a:xfrm>
          <a:prstGeom prst="rect">
            <a:avLst/>
          </a:prstGeom>
          <a:noFill/>
          <a:ln/>
        </p:spPr>
        <p:txBody>
          <a:bodyPr wrap="none" lIns="0" tIns="0" rIns="0" bIns="0" rtlCol="0" anchor="t"/>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PLS-SEM structural equation modeling via SmartPLS 3.0</a:t>
            </a:r>
            <a:endParaRPr lang="en-US" sz="1300" dirty="0"/>
          </a:p>
        </p:txBody>
      </p:sp>
      <p:pic>
        <p:nvPicPr>
          <p:cNvPr id="15" name="Picture 14" descr="Research - Free files and folders icons">
            <a:extLst>
              <a:ext uri="{FF2B5EF4-FFF2-40B4-BE49-F238E27FC236}">
                <a16:creationId xmlns:a16="http://schemas.microsoft.com/office/drawing/2014/main" id="{58DD416B-DF51-F1BA-CC11-BE5BBE7D6BEB}"/>
              </a:ext>
            </a:extLst>
          </p:cNvPr>
          <p:cNvPicPr>
            <a:picLocks noChangeAspect="1"/>
          </p:cNvPicPr>
          <p:nvPr/>
        </p:nvPicPr>
        <p:blipFill>
          <a:blip r:embed="rId3"/>
          <a:stretch>
            <a:fillRect/>
          </a:stretch>
        </p:blipFill>
        <p:spPr>
          <a:xfrm>
            <a:off x="3541978" y="1385143"/>
            <a:ext cx="282565" cy="282565"/>
          </a:xfrm>
          <a:prstGeom prst="rect">
            <a:avLst/>
          </a:prstGeom>
        </p:spPr>
      </p:pic>
      <p:sp>
        <p:nvSpPr>
          <p:cNvPr id="21" name="Text 2">
            <a:extLst>
              <a:ext uri="{FF2B5EF4-FFF2-40B4-BE49-F238E27FC236}">
                <a16:creationId xmlns:a16="http://schemas.microsoft.com/office/drawing/2014/main" id="{53D2B6AD-03A2-6F94-4E42-5078C6881F2A}"/>
              </a:ext>
            </a:extLst>
          </p:cNvPr>
          <p:cNvSpPr/>
          <p:nvPr/>
        </p:nvSpPr>
        <p:spPr>
          <a:xfrm>
            <a:off x="3887483" y="1438819"/>
            <a:ext cx="2006947" cy="226219"/>
          </a:xfrm>
          <a:prstGeom prst="rect">
            <a:avLst/>
          </a:prstGeom>
          <a:noFill/>
          <a:ln/>
        </p:spPr>
        <p:txBody>
          <a:bodyPr wrap="none" lIns="0" tIns="0" rIns="0" bIns="0" rtlCol="0" anchor="t"/>
          <a:lstStyle/>
          <a:p>
            <a:pPr marL="0" indent="0" algn="l">
              <a:lnSpc>
                <a:spcPct val="104000"/>
              </a:lnSpc>
              <a:buNone/>
            </a:pPr>
            <a:r>
              <a:rPr lang="en-US" sz="1350" dirty="0">
                <a:solidFill>
                  <a:srgbClr val="161613"/>
                </a:solidFill>
                <a:latin typeface="DM Sans Medium" pitchFamily="34" charset="0"/>
                <a:ea typeface="DM Sans Medium" pitchFamily="34" charset="-122"/>
                <a:cs typeface="DM Sans Medium" pitchFamily="34" charset="-120"/>
              </a:rPr>
              <a:t> </a:t>
            </a:r>
            <a:r>
              <a:rPr lang="en-US" sz="1600" dirty="0">
                <a:solidFill>
                  <a:srgbClr val="161613"/>
                </a:solidFill>
                <a:latin typeface="DM Sans Medium" pitchFamily="34" charset="0"/>
                <a:ea typeface="DM Sans Medium" pitchFamily="34" charset="-122"/>
                <a:cs typeface="DM Sans Medium" pitchFamily="34" charset="-120"/>
              </a:rPr>
              <a:t>Research Design</a:t>
            </a:r>
            <a:endParaRPr lang="en-US" sz="1600" dirty="0"/>
          </a:p>
        </p:txBody>
      </p:sp>
      <p:sp>
        <p:nvSpPr>
          <p:cNvPr id="23" name="Text 3">
            <a:extLst>
              <a:ext uri="{FF2B5EF4-FFF2-40B4-BE49-F238E27FC236}">
                <a16:creationId xmlns:a16="http://schemas.microsoft.com/office/drawing/2014/main" id="{B9E7E51E-217A-9B2C-0083-689F372BBF01}"/>
              </a:ext>
            </a:extLst>
          </p:cNvPr>
          <p:cNvSpPr/>
          <p:nvPr/>
        </p:nvSpPr>
        <p:spPr>
          <a:xfrm>
            <a:off x="3681651" y="1773235"/>
            <a:ext cx="2006947" cy="453628"/>
          </a:xfrm>
          <a:prstGeom prst="rect">
            <a:avLst/>
          </a:prstGeom>
          <a:noFill/>
          <a:ln/>
        </p:spPr>
        <p:txBody>
          <a:bodyPr wrap="square" lIns="0" tIns="0" rIns="0" bIns="0" rtlCol="0" anchor="t">
            <a:no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Quantitative </a:t>
            </a:r>
          </a:p>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Survey: </a:t>
            </a:r>
            <a:r>
              <a:rPr lang="en-US" sz="1400" dirty="0">
                <a:effectLst/>
                <a:latin typeface="Times New Roman" panose="02020603050405020304" pitchFamily="18" charset="0"/>
                <a:ea typeface="Times New Roman" panose="02020603050405020304" pitchFamily="18" charset="0"/>
              </a:rPr>
              <a:t>5-point Likert scale (20 items)</a:t>
            </a:r>
            <a:endParaRPr lang="en-US" sz="1300" dirty="0"/>
          </a:p>
        </p:txBody>
      </p:sp>
      <p:sp>
        <p:nvSpPr>
          <p:cNvPr id="14" name="Text 3">
            <a:extLst>
              <a:ext uri="{FF2B5EF4-FFF2-40B4-BE49-F238E27FC236}">
                <a16:creationId xmlns:a16="http://schemas.microsoft.com/office/drawing/2014/main" id="{2D8C6F3C-059D-8EFF-F058-4F6F2CAC7E02}"/>
              </a:ext>
            </a:extLst>
          </p:cNvPr>
          <p:cNvSpPr/>
          <p:nvPr/>
        </p:nvSpPr>
        <p:spPr>
          <a:xfrm>
            <a:off x="6643168" y="2376859"/>
            <a:ext cx="2006947" cy="453628"/>
          </a:xfrm>
          <a:prstGeom prst="rect">
            <a:avLst/>
          </a:prstGeom>
          <a:noFill/>
          <a:ln/>
        </p:spPr>
        <p:txBody>
          <a:bodyPr wrap="square" lIns="0" tIns="0" rIns="0" bIns="0" rtlCol="0" anchor="t">
            <a:noAutofit/>
          </a:bodyPr>
          <a:lstStyle/>
          <a:p>
            <a:pPr marL="0" indent="0" algn="l">
              <a:lnSpc>
                <a:spcPct val="133000"/>
              </a:lnSpc>
              <a:buNone/>
            </a:pPr>
            <a:r>
              <a:rPr lang="en-US" sz="1300" dirty="0">
                <a:solidFill>
                  <a:srgbClr val="161613"/>
                </a:solidFill>
                <a:latin typeface="Inter" pitchFamily="34" charset="0"/>
                <a:ea typeface="Inter" pitchFamily="34" charset="-122"/>
                <a:cs typeface="Inter" pitchFamily="34" charset="-120"/>
              </a:rPr>
              <a:t>B1-B2 (CEFR). </a:t>
            </a:r>
            <a:endParaRPr lang="en-US" sz="1300" dirty="0"/>
          </a:p>
        </p:txBody>
      </p:sp>
      <p:pic>
        <p:nvPicPr>
          <p:cNvPr id="18" name="Picture 17">
            <a:extLst>
              <a:ext uri="{FF2B5EF4-FFF2-40B4-BE49-F238E27FC236}">
                <a16:creationId xmlns:a16="http://schemas.microsoft.com/office/drawing/2014/main" id="{BF89F1F4-8735-D7A3-782C-CB969AB8D0F1}"/>
              </a:ext>
            </a:extLst>
          </p:cNvPr>
          <p:cNvPicPr>
            <a:picLocks noChangeAspect="1"/>
          </p:cNvPicPr>
          <p:nvPr/>
        </p:nvPicPr>
        <p:blipFill>
          <a:blip r:embed="rId4"/>
          <a:stretch>
            <a:fillRect/>
          </a:stretch>
        </p:blipFill>
        <p:spPr>
          <a:xfrm>
            <a:off x="7946394" y="4615143"/>
            <a:ext cx="1120488" cy="4714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2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55B9AE-9F36-33C4-A423-B0034A691E59}"/>
              </a:ext>
            </a:extLst>
          </p:cNvPr>
          <p:cNvPicPr>
            <a:picLocks noChangeAspect="1"/>
          </p:cNvPicPr>
          <p:nvPr/>
        </p:nvPicPr>
        <p:blipFill>
          <a:blip r:embed="rId3"/>
          <a:stretch>
            <a:fillRect/>
          </a:stretch>
        </p:blipFill>
        <p:spPr>
          <a:xfrm>
            <a:off x="7946394" y="4615143"/>
            <a:ext cx="1120488" cy="471462"/>
          </a:xfrm>
          <a:prstGeom prst="rect">
            <a:avLst/>
          </a:prstGeom>
        </p:spPr>
      </p:pic>
      <p:sp>
        <p:nvSpPr>
          <p:cNvPr id="5" name="Text 0">
            <a:extLst>
              <a:ext uri="{FF2B5EF4-FFF2-40B4-BE49-F238E27FC236}">
                <a16:creationId xmlns:a16="http://schemas.microsoft.com/office/drawing/2014/main" id="{CAAECCA6-244D-540E-6AE0-8C0F95762187}"/>
              </a:ext>
            </a:extLst>
          </p:cNvPr>
          <p:cNvSpPr/>
          <p:nvPr/>
        </p:nvSpPr>
        <p:spPr>
          <a:xfrm>
            <a:off x="3070101" y="477239"/>
            <a:ext cx="541558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Data Analysis</a:t>
            </a:r>
            <a:endParaRPr lang="en-US" sz="2750" dirty="0"/>
          </a:p>
        </p:txBody>
      </p:sp>
      <p:graphicFrame>
        <p:nvGraphicFramePr>
          <p:cNvPr id="10" name="Diagram 9">
            <a:extLst>
              <a:ext uri="{FF2B5EF4-FFF2-40B4-BE49-F238E27FC236}">
                <a16:creationId xmlns:a16="http://schemas.microsoft.com/office/drawing/2014/main" id="{5143689A-3AB8-F4A7-836E-E1773687BF0B}"/>
              </a:ext>
            </a:extLst>
          </p:cNvPr>
          <p:cNvGraphicFramePr/>
          <p:nvPr>
            <p:extLst>
              <p:ext uri="{D42A27DB-BD31-4B8C-83A1-F6EECF244321}">
                <p14:modId xmlns:p14="http://schemas.microsoft.com/office/powerpoint/2010/main" val="545222253"/>
              </p:ext>
            </p:extLst>
          </p:nvPr>
        </p:nvGraphicFramePr>
        <p:xfrm>
          <a:off x="370964" y="1263597"/>
          <a:ext cx="4935042" cy="33515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Arrow: Right 1">
            <a:extLst>
              <a:ext uri="{FF2B5EF4-FFF2-40B4-BE49-F238E27FC236}">
                <a16:creationId xmlns:a16="http://schemas.microsoft.com/office/drawing/2014/main" id="{9435A004-82FD-C8A4-64C5-FF8BC4380C68}"/>
              </a:ext>
            </a:extLst>
          </p:cNvPr>
          <p:cNvSpPr/>
          <p:nvPr/>
        </p:nvSpPr>
        <p:spPr>
          <a:xfrm>
            <a:off x="4248539" y="1542661"/>
            <a:ext cx="1057469" cy="329681"/>
          </a:xfrm>
          <a:prstGeom prst="rightArrow">
            <a:avLst/>
          </a:prstGeom>
          <a:effectLst>
            <a:innerShdw blurRad="1143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C000"/>
                </a:solidFill>
              </a:ln>
            </a:endParaRPr>
          </a:p>
        </p:txBody>
      </p:sp>
      <p:sp>
        <p:nvSpPr>
          <p:cNvPr id="6" name="Arrow: Right 5">
            <a:extLst>
              <a:ext uri="{FF2B5EF4-FFF2-40B4-BE49-F238E27FC236}">
                <a16:creationId xmlns:a16="http://schemas.microsoft.com/office/drawing/2014/main" id="{A8C6F86B-F341-D1D0-5E5D-F2BFBD096E53}"/>
              </a:ext>
            </a:extLst>
          </p:cNvPr>
          <p:cNvSpPr/>
          <p:nvPr/>
        </p:nvSpPr>
        <p:spPr>
          <a:xfrm>
            <a:off x="4248541" y="3715062"/>
            <a:ext cx="1057466" cy="329681"/>
          </a:xfrm>
          <a:prstGeom prst="rightArrow">
            <a:avLst/>
          </a:prstGeom>
          <a:effectLst>
            <a:innerShdw blurRad="1143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C000"/>
                </a:solidFill>
              </a:ln>
            </a:endParaRPr>
          </a:p>
        </p:txBody>
      </p:sp>
      <p:sp>
        <p:nvSpPr>
          <p:cNvPr id="7" name="Arrow: Right 6">
            <a:extLst>
              <a:ext uri="{FF2B5EF4-FFF2-40B4-BE49-F238E27FC236}">
                <a16:creationId xmlns:a16="http://schemas.microsoft.com/office/drawing/2014/main" id="{4778861B-3DD0-88C5-265C-72CCABEBEFAE}"/>
              </a:ext>
            </a:extLst>
          </p:cNvPr>
          <p:cNvSpPr/>
          <p:nvPr/>
        </p:nvSpPr>
        <p:spPr>
          <a:xfrm>
            <a:off x="4248540" y="2659496"/>
            <a:ext cx="1057468" cy="329681"/>
          </a:xfrm>
          <a:prstGeom prst="rightArrow">
            <a:avLst/>
          </a:prstGeom>
          <a:effectLst>
            <a:innerShdw blurRad="1143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C000"/>
                </a:solidFill>
              </a:ln>
            </a:endParaRPr>
          </a:p>
        </p:txBody>
      </p:sp>
      <p:sp>
        <p:nvSpPr>
          <p:cNvPr id="8" name="Rectangle: Rounded Corners 7">
            <a:extLst>
              <a:ext uri="{FF2B5EF4-FFF2-40B4-BE49-F238E27FC236}">
                <a16:creationId xmlns:a16="http://schemas.microsoft.com/office/drawing/2014/main" id="{B8BF9CBA-BF6C-166F-102D-6213B326BF4A}"/>
              </a:ext>
            </a:extLst>
          </p:cNvPr>
          <p:cNvSpPr/>
          <p:nvPr/>
        </p:nvSpPr>
        <p:spPr>
          <a:xfrm>
            <a:off x="5624957" y="1150776"/>
            <a:ext cx="3086190" cy="82109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b="1" dirty="0"/>
              <a:t>evaluate the reliability and validity</a:t>
            </a:r>
            <a:r>
              <a:rPr lang="en-US" dirty="0"/>
              <a:t>  of the constructs</a:t>
            </a:r>
          </a:p>
        </p:txBody>
      </p:sp>
      <p:sp>
        <p:nvSpPr>
          <p:cNvPr id="11" name="Rectangle: Rounded Corners 10">
            <a:extLst>
              <a:ext uri="{FF2B5EF4-FFF2-40B4-BE49-F238E27FC236}">
                <a16:creationId xmlns:a16="http://schemas.microsoft.com/office/drawing/2014/main" id="{5CE4EC9A-8B43-ECBE-4BC1-1D87479D67BA}"/>
              </a:ext>
            </a:extLst>
          </p:cNvPr>
          <p:cNvSpPr/>
          <p:nvPr/>
        </p:nvSpPr>
        <p:spPr>
          <a:xfrm>
            <a:off x="5624957" y="2108313"/>
            <a:ext cx="3145284" cy="156172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dirty="0"/>
              <a:t>represents </a:t>
            </a:r>
            <a:r>
              <a:rPr lang="en-US" b="1" dirty="0"/>
              <a:t>the proposed relationships between variables </a:t>
            </a:r>
            <a:r>
              <a:rPr lang="en-US" dirty="0"/>
              <a:t>and evaluates the model's explanatory and predictive power</a:t>
            </a:r>
          </a:p>
        </p:txBody>
      </p:sp>
      <p:sp>
        <p:nvSpPr>
          <p:cNvPr id="13" name="Rectangle: Rounded Corners 12">
            <a:extLst>
              <a:ext uri="{FF2B5EF4-FFF2-40B4-BE49-F238E27FC236}">
                <a16:creationId xmlns:a16="http://schemas.microsoft.com/office/drawing/2014/main" id="{72277E92-7015-5913-3A62-C6B6A0C9547F}"/>
              </a:ext>
            </a:extLst>
          </p:cNvPr>
          <p:cNvSpPr/>
          <p:nvPr/>
        </p:nvSpPr>
        <p:spPr>
          <a:xfrm>
            <a:off x="5684051" y="3806484"/>
            <a:ext cx="3086190" cy="10951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b="1" dirty="0"/>
              <a:t>validate the proposed relationships</a:t>
            </a:r>
            <a:r>
              <a:rPr lang="en-US" dirty="0"/>
              <a:t> between the variables in the proposed model</a:t>
            </a:r>
          </a:p>
        </p:txBody>
      </p:sp>
    </p:spTree>
    <p:extLst>
      <p:ext uri="{BB962C8B-B14F-4D97-AF65-F5344CB8AC3E}">
        <p14:creationId xmlns:p14="http://schemas.microsoft.com/office/powerpoint/2010/main" val="66338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11"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BB9266-2255-D7C9-8B88-69FF66239C51}"/>
              </a:ext>
            </a:extLst>
          </p:cNvPr>
          <p:cNvPicPr>
            <a:picLocks noChangeAspect="1"/>
          </p:cNvPicPr>
          <p:nvPr/>
        </p:nvPicPr>
        <p:blipFill>
          <a:blip r:embed="rId3"/>
          <a:stretch>
            <a:fillRect/>
          </a:stretch>
        </p:blipFill>
        <p:spPr>
          <a:xfrm>
            <a:off x="7946394" y="4615143"/>
            <a:ext cx="1120488" cy="471462"/>
          </a:xfrm>
          <a:prstGeom prst="rect">
            <a:avLst/>
          </a:prstGeom>
        </p:spPr>
      </p:pic>
      <p:pic>
        <p:nvPicPr>
          <p:cNvPr id="7" name="Picture 6">
            <a:extLst>
              <a:ext uri="{FF2B5EF4-FFF2-40B4-BE49-F238E27FC236}">
                <a16:creationId xmlns:a16="http://schemas.microsoft.com/office/drawing/2014/main" id="{6DD0660B-5E0F-287D-A099-2B5FC58885DB}"/>
              </a:ext>
            </a:extLst>
          </p:cNvPr>
          <p:cNvPicPr>
            <a:picLocks noChangeAspect="1"/>
          </p:cNvPicPr>
          <p:nvPr/>
        </p:nvPicPr>
        <p:blipFill>
          <a:blip r:embed="rId4"/>
          <a:stretch>
            <a:fillRect/>
          </a:stretch>
        </p:blipFill>
        <p:spPr>
          <a:xfrm>
            <a:off x="1089460" y="788216"/>
            <a:ext cx="3071265" cy="4188528"/>
          </a:xfrm>
          <a:prstGeom prst="rect">
            <a:avLst/>
          </a:prstGeom>
        </p:spPr>
      </p:pic>
      <p:sp>
        <p:nvSpPr>
          <p:cNvPr id="9" name="Text 0">
            <a:extLst>
              <a:ext uri="{FF2B5EF4-FFF2-40B4-BE49-F238E27FC236}">
                <a16:creationId xmlns:a16="http://schemas.microsoft.com/office/drawing/2014/main" id="{E66C07FB-3C81-5902-51AB-4CBBAAFE9868}"/>
              </a:ext>
            </a:extLst>
          </p:cNvPr>
          <p:cNvSpPr/>
          <p:nvPr/>
        </p:nvSpPr>
        <p:spPr>
          <a:xfrm>
            <a:off x="1215791" y="334358"/>
            <a:ext cx="8151763" cy="543947"/>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Key Findings - Measurement Model</a:t>
            </a:r>
            <a:endParaRPr lang="en-US" sz="2750" dirty="0"/>
          </a:p>
        </p:txBody>
      </p:sp>
      <p:pic>
        <p:nvPicPr>
          <p:cNvPr id="11" name="Image 0" descr="preencoded.png">
            <a:extLst>
              <a:ext uri="{FF2B5EF4-FFF2-40B4-BE49-F238E27FC236}">
                <a16:creationId xmlns:a16="http://schemas.microsoft.com/office/drawing/2014/main" id="{7811BB6D-AEFE-AD3D-8963-176853A6AB19}"/>
              </a:ext>
            </a:extLst>
          </p:cNvPr>
          <p:cNvPicPr>
            <a:picLocks noChangeAspect="1"/>
          </p:cNvPicPr>
          <p:nvPr/>
        </p:nvPicPr>
        <p:blipFill>
          <a:blip r:embed="rId5"/>
          <a:srcRect l="8177" t="5367" r="5763" b="4525"/>
          <a:stretch>
            <a:fillRect/>
          </a:stretch>
        </p:blipFill>
        <p:spPr>
          <a:xfrm>
            <a:off x="4673735" y="788216"/>
            <a:ext cx="3977896" cy="4165002"/>
          </a:xfrm>
          <a:prstGeom prst="rect">
            <a:avLst/>
          </a:prstGeom>
        </p:spPr>
      </p:pic>
      <p:pic>
        <p:nvPicPr>
          <p:cNvPr id="15" name="Picture 14">
            <a:extLst>
              <a:ext uri="{FF2B5EF4-FFF2-40B4-BE49-F238E27FC236}">
                <a16:creationId xmlns:a16="http://schemas.microsoft.com/office/drawing/2014/main" id="{DA4F6EBA-DBF3-21F0-46A2-0CBB1478337B}"/>
              </a:ext>
            </a:extLst>
          </p:cNvPr>
          <p:cNvPicPr>
            <a:picLocks noChangeAspect="1"/>
          </p:cNvPicPr>
          <p:nvPr/>
        </p:nvPicPr>
        <p:blipFill>
          <a:blip r:embed="rId6"/>
          <a:stretch>
            <a:fillRect/>
          </a:stretch>
        </p:blipFill>
        <p:spPr>
          <a:xfrm>
            <a:off x="415637" y="1660358"/>
            <a:ext cx="4381466" cy="2201779"/>
          </a:xfrm>
          <a:prstGeom prst="rect">
            <a:avLst/>
          </a:prstGeom>
        </p:spPr>
      </p:pic>
    </p:spTree>
    <p:extLst>
      <p:ext uri="{BB962C8B-B14F-4D97-AF65-F5344CB8AC3E}">
        <p14:creationId xmlns:p14="http://schemas.microsoft.com/office/powerpoint/2010/main" val="1800379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089460" y="334358"/>
            <a:ext cx="8151763" cy="228451"/>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Measurement Model: Validity Confirmed</a:t>
            </a:r>
            <a:endParaRPr lang="en-US" sz="2750" dirty="0"/>
          </a:p>
        </p:txBody>
      </p:sp>
      <p:sp>
        <p:nvSpPr>
          <p:cNvPr id="3" name="Text 1"/>
          <p:cNvSpPr/>
          <p:nvPr/>
        </p:nvSpPr>
        <p:spPr>
          <a:xfrm>
            <a:off x="496119" y="1184699"/>
            <a:ext cx="3986733" cy="414671"/>
          </a:xfrm>
          <a:prstGeom prst="rect">
            <a:avLst/>
          </a:prstGeom>
          <a:noFill/>
          <a:ln/>
        </p:spPr>
        <p:txBody>
          <a:bodyPr wrap="none" lIns="0" tIns="0" rIns="0" bIns="0" rtlCol="0" anchor="t"/>
          <a:lstStyle/>
          <a:p>
            <a:pPr marL="0" indent="0" algn="l">
              <a:lnSpc>
                <a:spcPct val="104000"/>
              </a:lnSpc>
              <a:buNone/>
            </a:pPr>
            <a:r>
              <a:rPr lang="en-US" sz="2000" b="1" dirty="0">
                <a:solidFill>
                  <a:srgbClr val="161613"/>
                </a:solidFill>
                <a:latin typeface="DM Sans Medium" pitchFamily="34" charset="0"/>
                <a:ea typeface="DM Sans Medium" pitchFamily="34" charset="-122"/>
                <a:cs typeface="DM Sans Medium" pitchFamily="34" charset="-120"/>
              </a:rPr>
              <a:t>Reliability</a:t>
            </a:r>
            <a:endParaRPr lang="en-US" sz="2000" b="1" dirty="0"/>
          </a:p>
        </p:txBody>
      </p:sp>
      <p:sp>
        <p:nvSpPr>
          <p:cNvPr id="4" name="Text 2"/>
          <p:cNvSpPr/>
          <p:nvPr/>
        </p:nvSpPr>
        <p:spPr>
          <a:xfrm>
            <a:off x="496119" y="1599370"/>
            <a:ext cx="4456519" cy="690778"/>
          </a:xfrm>
          <a:prstGeom prst="rect">
            <a:avLst/>
          </a:prstGeom>
          <a:noFill/>
          <a:ln/>
        </p:spPr>
        <p:txBody>
          <a:bodyPr wrap="none" lIns="0" tIns="0" rIns="0" bIns="0" rtlCol="0" anchor="t"/>
          <a:lstStyle/>
          <a:p>
            <a:pPr marL="0" indent="0" algn="l">
              <a:lnSpc>
                <a:spcPct val="101000"/>
              </a:lnSpc>
              <a:buNone/>
            </a:pPr>
            <a:r>
              <a:rPr lang="en-US" sz="1600" dirty="0">
                <a:solidFill>
                  <a:srgbClr val="161613"/>
                </a:solidFill>
                <a:latin typeface="DM Sans" pitchFamily="2" charset="0"/>
                <a:ea typeface="Inter" pitchFamily="34" charset="-122"/>
                <a:cs typeface="Inter" pitchFamily="34" charset="-120"/>
              </a:rPr>
              <a:t>All constructs exceeded accepted thresholds:</a:t>
            </a:r>
          </a:p>
          <a:p>
            <a:pPr marL="0" indent="0" algn="l">
              <a:lnSpc>
                <a:spcPct val="101000"/>
              </a:lnSpc>
              <a:buNone/>
            </a:pPr>
            <a:r>
              <a:rPr lang="en-US" sz="1600" dirty="0">
                <a:solidFill>
                  <a:srgbClr val="161613"/>
                </a:solidFill>
                <a:latin typeface="DM Sans" pitchFamily="2" charset="0"/>
                <a:ea typeface="Inter" pitchFamily="34" charset="-122"/>
                <a:cs typeface="Inter" pitchFamily="34" charset="-120"/>
              </a:rPr>
              <a:t> </a:t>
            </a:r>
            <a:r>
              <a:rPr lang="en-US" sz="1600" b="1" dirty="0">
                <a:solidFill>
                  <a:srgbClr val="161613"/>
                </a:solidFill>
                <a:latin typeface="DM Sans" pitchFamily="2" charset="0"/>
                <a:ea typeface="Inter Bold" pitchFamily="34" charset="-122"/>
                <a:cs typeface="Inter Bold" pitchFamily="34" charset="-120"/>
              </a:rPr>
              <a:t>Cronbach’s α &gt; 0.70</a:t>
            </a:r>
            <a:r>
              <a:rPr lang="en-US" sz="1600" dirty="0">
                <a:solidFill>
                  <a:srgbClr val="161613"/>
                </a:solidFill>
                <a:latin typeface="DM Sans" pitchFamily="2" charset="0"/>
                <a:ea typeface="Inter" pitchFamily="34" charset="-122"/>
                <a:cs typeface="Inter" pitchFamily="34" charset="-120"/>
              </a:rPr>
              <a:t> and </a:t>
            </a:r>
            <a:r>
              <a:rPr lang="en-US" sz="1600" b="1" dirty="0">
                <a:solidFill>
                  <a:srgbClr val="161613"/>
                </a:solidFill>
                <a:latin typeface="DM Sans" pitchFamily="2" charset="0"/>
                <a:ea typeface="Inter Bold" pitchFamily="34" charset="-122"/>
                <a:cs typeface="Inter Bold" pitchFamily="34" charset="-120"/>
              </a:rPr>
              <a:t>CR &gt; 0.80</a:t>
            </a:r>
            <a:r>
              <a:rPr lang="en-US" sz="1600" dirty="0">
                <a:solidFill>
                  <a:srgbClr val="161613"/>
                </a:solidFill>
                <a:latin typeface="DM Sans" pitchFamily="2" charset="0"/>
                <a:ea typeface="Inter" pitchFamily="34" charset="-122"/>
                <a:cs typeface="Inter" pitchFamily="34" charset="-120"/>
              </a:rPr>
              <a:t>, </a:t>
            </a:r>
          </a:p>
          <a:p>
            <a:pPr marL="0" indent="0" algn="l">
              <a:lnSpc>
                <a:spcPct val="101000"/>
              </a:lnSpc>
              <a:buNone/>
            </a:pPr>
            <a:r>
              <a:rPr lang="en-US" sz="1600" dirty="0">
                <a:solidFill>
                  <a:srgbClr val="161613"/>
                </a:solidFill>
                <a:latin typeface="DM Sans" pitchFamily="2" charset="0"/>
                <a:ea typeface="Inter" pitchFamily="34" charset="-122"/>
                <a:cs typeface="Inter" pitchFamily="34" charset="-120"/>
              </a:rPr>
              <a:t>confirming internal consistency.</a:t>
            </a:r>
            <a:endParaRPr lang="en-US" sz="1600" dirty="0">
              <a:latin typeface="DM Sans" pitchFamily="2" charset="0"/>
            </a:endParaRPr>
          </a:p>
        </p:txBody>
      </p:sp>
      <p:sp>
        <p:nvSpPr>
          <p:cNvPr id="5" name="Text 3"/>
          <p:cNvSpPr/>
          <p:nvPr/>
        </p:nvSpPr>
        <p:spPr>
          <a:xfrm>
            <a:off x="496119" y="2602092"/>
            <a:ext cx="3986733" cy="348146"/>
          </a:xfrm>
          <a:prstGeom prst="rect">
            <a:avLst/>
          </a:prstGeom>
          <a:noFill/>
          <a:ln/>
        </p:spPr>
        <p:txBody>
          <a:bodyPr wrap="none" lIns="0" tIns="0" rIns="0" bIns="0" rtlCol="0" anchor="t"/>
          <a:lstStyle/>
          <a:p>
            <a:pPr marL="0" indent="0" algn="l">
              <a:lnSpc>
                <a:spcPct val="104000"/>
              </a:lnSpc>
              <a:buNone/>
            </a:pPr>
            <a:r>
              <a:rPr lang="en-US" sz="2000" b="1" dirty="0">
                <a:solidFill>
                  <a:srgbClr val="161613"/>
                </a:solidFill>
                <a:latin typeface="DM Sans Medium" pitchFamily="34" charset="0"/>
                <a:ea typeface="DM Sans Medium" pitchFamily="34" charset="-122"/>
                <a:cs typeface="DM Sans Medium" pitchFamily="34" charset="-120"/>
              </a:rPr>
              <a:t>Validity</a:t>
            </a:r>
            <a:endParaRPr lang="en-US" sz="2000" b="1" dirty="0"/>
          </a:p>
        </p:txBody>
      </p:sp>
      <p:sp>
        <p:nvSpPr>
          <p:cNvPr id="6" name="Text 4"/>
          <p:cNvSpPr/>
          <p:nvPr/>
        </p:nvSpPr>
        <p:spPr>
          <a:xfrm>
            <a:off x="483533" y="3030692"/>
            <a:ext cx="4346593" cy="414671"/>
          </a:xfrm>
          <a:prstGeom prst="rect">
            <a:avLst/>
          </a:prstGeom>
          <a:noFill/>
          <a:ln/>
        </p:spPr>
        <p:txBody>
          <a:bodyPr wrap="square" lIns="0" tIns="0" rIns="0" bIns="0" rtlCol="0" anchor="t">
            <a:noAutofit/>
          </a:bodyPr>
          <a:lstStyle/>
          <a:p>
            <a:pPr>
              <a:lnSpc>
                <a:spcPct val="101000"/>
              </a:lnSpc>
            </a:pPr>
            <a:r>
              <a:rPr lang="en-US" b="1" dirty="0">
                <a:latin typeface="DM Sans" pitchFamily="2" charset="0"/>
              </a:rPr>
              <a:t>Convergent Validity:</a:t>
            </a:r>
            <a:r>
              <a:rPr lang="en-US" dirty="0">
                <a:latin typeface="DM Sans" pitchFamily="2" charset="0"/>
              </a:rPr>
              <a:t> AVE values &gt; 0.50</a:t>
            </a:r>
            <a:r>
              <a:rPr lang="en-US" sz="1200" dirty="0">
                <a:solidFill>
                  <a:srgbClr val="161613"/>
                </a:solidFill>
                <a:latin typeface="DM Sans" pitchFamily="2" charset="0"/>
                <a:ea typeface="Inter" pitchFamily="34" charset="-122"/>
                <a:cs typeface="Inter" pitchFamily="34" charset="-120"/>
              </a:rPr>
              <a:t>.</a:t>
            </a:r>
            <a:endParaRPr lang="en-US" sz="1200" dirty="0">
              <a:latin typeface="DM Sans" pitchFamily="2" charset="0"/>
            </a:endParaRPr>
          </a:p>
        </p:txBody>
      </p:sp>
      <p:sp>
        <p:nvSpPr>
          <p:cNvPr id="8" name="Text 6"/>
          <p:cNvSpPr/>
          <p:nvPr/>
        </p:nvSpPr>
        <p:spPr>
          <a:xfrm>
            <a:off x="496119" y="3525817"/>
            <a:ext cx="4443933" cy="659689"/>
          </a:xfrm>
          <a:prstGeom prst="rect">
            <a:avLst/>
          </a:prstGeom>
          <a:noFill/>
          <a:ln/>
        </p:spPr>
        <p:txBody>
          <a:bodyPr wrap="none" lIns="0" tIns="0" rIns="0" bIns="0" rtlCol="0" anchor="t"/>
          <a:lstStyle/>
          <a:p>
            <a:pPr marL="0" indent="0" algn="l">
              <a:lnSpc>
                <a:spcPct val="101000"/>
              </a:lnSpc>
              <a:buNone/>
            </a:pPr>
            <a:endParaRPr lang="en-US" sz="1200" dirty="0"/>
          </a:p>
        </p:txBody>
      </p:sp>
      <p:pic>
        <p:nvPicPr>
          <p:cNvPr id="11" name="Picture 10">
            <a:extLst>
              <a:ext uri="{FF2B5EF4-FFF2-40B4-BE49-F238E27FC236}">
                <a16:creationId xmlns:a16="http://schemas.microsoft.com/office/drawing/2014/main" id="{10A0B830-0BED-7E3D-E04E-7A343F196A2E}"/>
              </a:ext>
            </a:extLst>
          </p:cNvPr>
          <p:cNvPicPr>
            <a:picLocks noChangeAspect="1"/>
          </p:cNvPicPr>
          <p:nvPr/>
        </p:nvPicPr>
        <p:blipFill>
          <a:blip r:embed="rId3"/>
          <a:stretch>
            <a:fillRect/>
          </a:stretch>
        </p:blipFill>
        <p:spPr>
          <a:xfrm>
            <a:off x="7929868" y="4591844"/>
            <a:ext cx="1159048" cy="487687"/>
          </a:xfrm>
          <a:prstGeom prst="rect">
            <a:avLst/>
          </a:prstGeom>
        </p:spPr>
      </p:pic>
      <p:pic>
        <p:nvPicPr>
          <p:cNvPr id="12" name="Image 0" descr="preencoded.png">
            <a:extLst>
              <a:ext uri="{FF2B5EF4-FFF2-40B4-BE49-F238E27FC236}">
                <a16:creationId xmlns:a16="http://schemas.microsoft.com/office/drawing/2014/main" id="{B45D351C-1050-882C-197B-7D7A81610778}"/>
              </a:ext>
            </a:extLst>
          </p:cNvPr>
          <p:cNvPicPr>
            <a:picLocks noChangeAspect="1"/>
          </p:cNvPicPr>
          <p:nvPr/>
        </p:nvPicPr>
        <p:blipFill>
          <a:blip r:embed="rId4"/>
          <a:srcRect l="8177" t="5367" r="5763" b="4525"/>
          <a:stretch>
            <a:fillRect/>
          </a:stretch>
        </p:blipFill>
        <p:spPr>
          <a:xfrm>
            <a:off x="4886465" y="771003"/>
            <a:ext cx="3977896" cy="4165002"/>
          </a:xfrm>
          <a:prstGeom prst="rect">
            <a:avLst/>
          </a:prstGeom>
        </p:spPr>
      </p:pic>
      <p:sp>
        <p:nvSpPr>
          <p:cNvPr id="10" name="TextBox 9">
            <a:extLst>
              <a:ext uri="{FF2B5EF4-FFF2-40B4-BE49-F238E27FC236}">
                <a16:creationId xmlns:a16="http://schemas.microsoft.com/office/drawing/2014/main" id="{A2B564CD-6E5D-6F93-71AF-0834A82DF506}"/>
              </a:ext>
            </a:extLst>
          </p:cNvPr>
          <p:cNvSpPr txBox="1"/>
          <p:nvPr/>
        </p:nvSpPr>
        <p:spPr>
          <a:xfrm>
            <a:off x="-27982" y="3470980"/>
            <a:ext cx="4968034" cy="1477328"/>
          </a:xfrm>
          <a:prstGeom prst="rect">
            <a:avLst/>
          </a:prstGeom>
          <a:noFill/>
        </p:spPr>
        <p:txBody>
          <a:bodyPr wrap="square">
            <a:spAutoFit/>
          </a:bodyPr>
          <a:lstStyle/>
          <a:p>
            <a:pPr lvl="1" algn="l"/>
            <a:r>
              <a:rPr lang="en-US" b="1" i="0" dirty="0">
                <a:solidFill>
                  <a:srgbClr val="303030"/>
                </a:solidFill>
                <a:effectLst/>
                <a:latin typeface="DM Sans" pitchFamily="2" charset="0"/>
              </a:rPr>
              <a:t>Discriminant Validity:</a:t>
            </a:r>
            <a:r>
              <a:rPr lang="en-US" b="0" i="0" dirty="0">
                <a:solidFill>
                  <a:srgbClr val="303030"/>
                </a:solidFill>
                <a:effectLst/>
                <a:latin typeface="DM Sans" pitchFamily="2" charset="0"/>
              </a:rPr>
              <a:t> Fornell-Larcker criteria confirmed constructs are empirically distinct.</a:t>
            </a:r>
          </a:p>
          <a:p>
            <a:pPr>
              <a:buNone/>
            </a:pPr>
            <a:br>
              <a:rPr lang="en-US" dirty="0"/>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354C51A-B504-FA4F-78C7-493317899307}"/>
              </a:ext>
            </a:extLst>
          </p:cNvPr>
          <p:cNvPicPr>
            <a:picLocks noChangeAspect="1"/>
          </p:cNvPicPr>
          <p:nvPr/>
        </p:nvPicPr>
        <p:blipFill>
          <a:blip r:embed="rId2"/>
          <a:stretch>
            <a:fillRect/>
          </a:stretch>
        </p:blipFill>
        <p:spPr>
          <a:xfrm>
            <a:off x="7946394" y="4615143"/>
            <a:ext cx="1120488" cy="471462"/>
          </a:xfrm>
          <a:prstGeom prst="rect">
            <a:avLst/>
          </a:prstGeom>
        </p:spPr>
      </p:pic>
      <p:sp>
        <p:nvSpPr>
          <p:cNvPr id="3" name="Text 0">
            <a:extLst>
              <a:ext uri="{FF2B5EF4-FFF2-40B4-BE49-F238E27FC236}">
                <a16:creationId xmlns:a16="http://schemas.microsoft.com/office/drawing/2014/main" id="{5B7CA8A8-C3E0-6DCB-035D-C122700AB7F7}"/>
              </a:ext>
            </a:extLst>
          </p:cNvPr>
          <p:cNvSpPr/>
          <p:nvPr/>
        </p:nvSpPr>
        <p:spPr>
          <a:xfrm>
            <a:off x="362315" y="225288"/>
            <a:ext cx="8151763" cy="228451"/>
          </a:xfrm>
          <a:prstGeom prst="rect">
            <a:avLst/>
          </a:prstGeom>
          <a:noFill/>
          <a:ln/>
        </p:spPr>
        <p:txBody>
          <a:bodyPr wrap="none" lIns="0" tIns="0" rIns="0" bIns="0" rtlCol="0" anchor="t"/>
          <a:lstStyle/>
          <a:p>
            <a:pPr marL="0" indent="0" algn="ctr">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Structural Model</a:t>
            </a:r>
          </a:p>
        </p:txBody>
      </p:sp>
      <p:sp>
        <p:nvSpPr>
          <p:cNvPr id="5" name="TextBox 4">
            <a:extLst>
              <a:ext uri="{FF2B5EF4-FFF2-40B4-BE49-F238E27FC236}">
                <a16:creationId xmlns:a16="http://schemas.microsoft.com/office/drawing/2014/main" id="{CBDB400B-E34F-5C00-4309-F160BD96CBB5}"/>
              </a:ext>
            </a:extLst>
          </p:cNvPr>
          <p:cNvSpPr txBox="1"/>
          <p:nvPr/>
        </p:nvSpPr>
        <p:spPr>
          <a:xfrm>
            <a:off x="660123" y="771477"/>
            <a:ext cx="8272383" cy="4185761"/>
          </a:xfrm>
          <a:prstGeom prst="rect">
            <a:avLst/>
          </a:prstGeom>
          <a:noFill/>
        </p:spPr>
        <p:txBody>
          <a:bodyPr wrap="square">
            <a:spAutoFit/>
          </a:bodyPr>
          <a:lstStyle/>
          <a:p>
            <a:pPr lvl="0" algn="l"/>
            <a:r>
              <a:rPr lang="en-US" sz="1400" b="1" i="0" dirty="0">
                <a:solidFill>
                  <a:srgbClr val="303030"/>
                </a:solidFill>
                <a:effectLst/>
                <a:latin typeface="DM Sans" pitchFamily="2" charset="0"/>
              </a:rPr>
              <a:t>Model Fit (SRMR):</a:t>
            </a:r>
          </a:p>
          <a:p>
            <a:pPr lvl="0" algn="l"/>
            <a:endParaRPr lang="en-US" sz="1400" b="0" i="0" dirty="0">
              <a:solidFill>
                <a:srgbClr val="303030"/>
              </a:solidFill>
              <a:effectLst/>
              <a:latin typeface="DM Sans" pitchFamily="2" charset="0"/>
            </a:endParaRPr>
          </a:p>
          <a:p>
            <a:pPr marL="742950" lvl="1" indent="-285750" algn="l">
              <a:buFont typeface="Arial" panose="020B0604020202020204" pitchFamily="34" charset="0"/>
              <a:buChar char="•"/>
            </a:pPr>
            <a:r>
              <a:rPr lang="en-US" sz="1400" b="0" i="0" dirty="0">
                <a:solidFill>
                  <a:srgbClr val="303030"/>
                </a:solidFill>
                <a:effectLst/>
                <a:latin typeface="DM Sans" pitchFamily="2" charset="0"/>
              </a:rPr>
              <a:t>The </a:t>
            </a:r>
            <a:r>
              <a:rPr lang="en-US" sz="1400" b="1" i="0" dirty="0">
                <a:solidFill>
                  <a:srgbClr val="303030"/>
                </a:solidFill>
                <a:effectLst/>
                <a:latin typeface="DM Sans" pitchFamily="2" charset="0"/>
              </a:rPr>
              <a:t>SRMR value is 0.090</a:t>
            </a:r>
            <a:r>
              <a:rPr lang="en-US" sz="1400" b="0" i="0" dirty="0">
                <a:solidFill>
                  <a:srgbClr val="303030"/>
                </a:solidFill>
                <a:effectLst/>
                <a:latin typeface="DM Sans" pitchFamily="2" charset="0"/>
              </a:rPr>
              <a:t>, which falls within the acceptable range (&lt; 0.10), indicating a good fit between the observed data and the predicted model.</a:t>
            </a:r>
          </a:p>
          <a:p>
            <a:pPr lvl="0" algn="l"/>
            <a:r>
              <a:rPr lang="en-US" sz="1400" b="1" i="0" dirty="0">
                <a:solidFill>
                  <a:srgbClr val="303030"/>
                </a:solidFill>
                <a:effectLst/>
                <a:latin typeface="DM Sans" pitchFamily="2" charset="0"/>
              </a:rPr>
              <a:t>Explanatory Power (</a:t>
            </a:r>
            <a:r>
              <a:rPr lang="vi-VN" sz="1400" dirty="0">
                <a:effectLst/>
                <a:latin typeface="Times New Roman" panose="02020603050405020304" pitchFamily="18" charset="0"/>
                <a:ea typeface="Aptos" panose="020B0004020202020204" pitchFamily="34" charset="0"/>
              </a:rPr>
              <a:t>R</a:t>
            </a:r>
            <a:r>
              <a:rPr lang="vi-VN" sz="1400" baseline="30000" dirty="0">
                <a:effectLst/>
                <a:latin typeface="Times New Roman" panose="02020603050405020304" pitchFamily="18" charset="0"/>
                <a:ea typeface="Aptos" panose="020B0004020202020204" pitchFamily="34" charset="0"/>
              </a:rPr>
              <a:t>2</a:t>
            </a:r>
            <a:r>
              <a:rPr lang="en-US" sz="1400" baseline="30000" dirty="0">
                <a:effectLst/>
                <a:latin typeface="Times New Roman" panose="02020603050405020304" pitchFamily="18" charset="0"/>
                <a:ea typeface="Aptos" panose="020B0004020202020204" pitchFamily="34" charset="0"/>
              </a:rPr>
              <a:t> </a:t>
            </a:r>
            <a:r>
              <a:rPr lang="en-US" sz="1400" b="1" i="0" dirty="0">
                <a:solidFill>
                  <a:srgbClr val="303030"/>
                </a:solidFill>
                <a:effectLst/>
                <a:latin typeface="DM Sans" pitchFamily="2" charset="0"/>
              </a:rPr>
              <a:t>Adjusted):</a:t>
            </a:r>
          </a:p>
          <a:p>
            <a:pPr lvl="0" algn="l"/>
            <a:endParaRPr lang="en-US" sz="1400" b="0" i="0" dirty="0">
              <a:solidFill>
                <a:srgbClr val="303030"/>
              </a:solidFill>
              <a:effectLst/>
              <a:latin typeface="DM Sans" pitchFamily="2" charset="0"/>
            </a:endParaRPr>
          </a:p>
          <a:p>
            <a:pPr marL="742950" lvl="1" indent="-285750" algn="l">
              <a:buFont typeface="Arial" panose="020B0604020202020204" pitchFamily="34" charset="0"/>
              <a:buChar char="•"/>
            </a:pPr>
            <a:r>
              <a:rPr lang="en-US" sz="1400" b="1" i="0" dirty="0">
                <a:solidFill>
                  <a:srgbClr val="303030"/>
                </a:solidFill>
                <a:effectLst/>
                <a:latin typeface="DM Sans" pitchFamily="2" charset="0"/>
              </a:rPr>
              <a:t>Attitude (0.791) &amp; PEOU (0.755):</a:t>
            </a:r>
            <a:r>
              <a:rPr lang="en-US" sz="1400" b="0" i="0" dirty="0">
                <a:solidFill>
                  <a:srgbClr val="303030"/>
                </a:solidFill>
                <a:effectLst/>
                <a:latin typeface="DM Sans" pitchFamily="2" charset="0"/>
              </a:rPr>
              <a:t> Demonstrated </a:t>
            </a:r>
            <a:r>
              <a:rPr lang="en-US" sz="1400" b="1" i="0" dirty="0">
                <a:solidFill>
                  <a:srgbClr val="303030"/>
                </a:solidFill>
                <a:effectLst/>
                <a:latin typeface="DM Sans" pitchFamily="2" charset="0"/>
              </a:rPr>
              <a:t>strong explanatory power</a:t>
            </a:r>
            <a:r>
              <a:rPr lang="en-US" sz="1400" b="0" i="0" dirty="0">
                <a:solidFill>
                  <a:srgbClr val="303030"/>
                </a:solidFill>
                <a:effectLst/>
                <a:latin typeface="DM Sans" pitchFamily="2" charset="0"/>
              </a:rPr>
              <a:t>.</a:t>
            </a:r>
          </a:p>
          <a:p>
            <a:pPr marL="742950" lvl="1" indent="-285750" algn="l">
              <a:buFont typeface="Arial" panose="020B0604020202020204" pitchFamily="34" charset="0"/>
              <a:buChar char="•"/>
            </a:pPr>
            <a:r>
              <a:rPr lang="en-US" sz="1400" b="1" i="0" dirty="0">
                <a:solidFill>
                  <a:srgbClr val="303030"/>
                </a:solidFill>
                <a:effectLst/>
                <a:latin typeface="DM Sans" pitchFamily="2" charset="0"/>
              </a:rPr>
              <a:t>Perceived Usefulness (0.623) &amp; Behavioral Intention (0.604):</a:t>
            </a:r>
            <a:r>
              <a:rPr lang="en-US" sz="1400" b="0" i="0" dirty="0">
                <a:solidFill>
                  <a:srgbClr val="303030"/>
                </a:solidFill>
                <a:effectLst/>
                <a:latin typeface="DM Sans" pitchFamily="2" charset="0"/>
              </a:rPr>
              <a:t> Fell within the </a:t>
            </a:r>
            <a:r>
              <a:rPr lang="en-US" sz="1400" b="1" i="0" dirty="0">
                <a:solidFill>
                  <a:srgbClr val="303030"/>
                </a:solidFill>
                <a:effectLst/>
                <a:latin typeface="DM Sans" pitchFamily="2" charset="0"/>
              </a:rPr>
              <a:t>moderate range</a:t>
            </a:r>
            <a:r>
              <a:rPr lang="en-US" sz="1400" b="0" i="0" dirty="0">
                <a:solidFill>
                  <a:srgbClr val="303030"/>
                </a:solidFill>
                <a:effectLst/>
                <a:latin typeface="DM Sans" pitchFamily="2" charset="0"/>
              </a:rPr>
              <a:t>.</a:t>
            </a:r>
          </a:p>
          <a:p>
            <a:pPr lvl="0" algn="l"/>
            <a:r>
              <a:rPr lang="en-US" sz="1400" b="1" i="0" dirty="0">
                <a:solidFill>
                  <a:srgbClr val="303030"/>
                </a:solidFill>
                <a:effectLst/>
                <a:latin typeface="DM Sans" pitchFamily="2" charset="0"/>
              </a:rPr>
              <a:t>Predictive Relevance (</a:t>
            </a:r>
            <a:r>
              <a:rPr lang="en-US" sz="1400" dirty="0">
                <a:effectLst/>
                <a:latin typeface="Times New Roman" panose="02020603050405020304" pitchFamily="18" charset="0"/>
                <a:ea typeface="Aptos" panose="020B0004020202020204" pitchFamily="34" charset="0"/>
              </a:rPr>
              <a:t>Q</a:t>
            </a:r>
            <a:r>
              <a:rPr lang="en-US" sz="1400" baseline="30000" dirty="0">
                <a:effectLst/>
                <a:latin typeface="Times New Roman" panose="02020603050405020304" pitchFamily="18" charset="0"/>
                <a:ea typeface="Aptos" panose="020B0004020202020204" pitchFamily="34" charset="0"/>
              </a:rPr>
              <a:t>2</a:t>
            </a:r>
            <a:r>
              <a:rPr lang="en-US" sz="1400" b="1" i="0" dirty="0">
                <a:solidFill>
                  <a:srgbClr val="303030"/>
                </a:solidFill>
                <a:effectLst/>
                <a:latin typeface="DM Sans" pitchFamily="2" charset="0"/>
              </a:rPr>
              <a:t>):</a:t>
            </a:r>
          </a:p>
          <a:p>
            <a:pPr lvl="0" algn="l"/>
            <a:endParaRPr lang="en-US" sz="1400" b="0" i="0" dirty="0">
              <a:solidFill>
                <a:srgbClr val="303030"/>
              </a:solidFill>
              <a:effectLst/>
              <a:latin typeface="DM Sans" pitchFamily="2" charset="0"/>
            </a:endParaRPr>
          </a:p>
          <a:p>
            <a:pPr marL="742950" lvl="1" indent="-285750" algn="l">
              <a:buFont typeface="Arial" panose="020B0604020202020204" pitchFamily="34" charset="0"/>
              <a:buChar char="•"/>
            </a:pPr>
            <a:r>
              <a:rPr lang="en-US" sz="1400" b="0" i="0" dirty="0">
                <a:solidFill>
                  <a:srgbClr val="303030"/>
                </a:solidFill>
                <a:effectLst/>
                <a:latin typeface="DM Sans" pitchFamily="2" charset="0"/>
              </a:rPr>
              <a:t>High relevance for </a:t>
            </a:r>
            <a:r>
              <a:rPr lang="en-US" sz="1400" b="1" i="0" dirty="0">
                <a:solidFill>
                  <a:srgbClr val="303030"/>
                </a:solidFill>
                <a:effectLst/>
                <a:latin typeface="DM Sans" pitchFamily="2" charset="0"/>
              </a:rPr>
              <a:t>Attitude (0.582)</a:t>
            </a:r>
            <a:r>
              <a:rPr lang="en-US" sz="1400" b="0" i="0" dirty="0">
                <a:solidFill>
                  <a:srgbClr val="303030"/>
                </a:solidFill>
                <a:effectLst/>
                <a:latin typeface="DM Sans" pitchFamily="2" charset="0"/>
              </a:rPr>
              <a:t> and </a:t>
            </a:r>
            <a:r>
              <a:rPr lang="en-US" sz="1400" b="1" i="0" dirty="0">
                <a:solidFill>
                  <a:srgbClr val="303030"/>
                </a:solidFill>
                <a:effectLst/>
                <a:latin typeface="DM Sans" pitchFamily="2" charset="0"/>
              </a:rPr>
              <a:t>PEOU (0.583)</a:t>
            </a:r>
            <a:r>
              <a:rPr lang="en-US" sz="1400" b="0" i="0" dirty="0">
                <a:solidFill>
                  <a:srgbClr val="303030"/>
                </a:solidFill>
                <a:effectLst/>
                <a:latin typeface="DM Sans" pitchFamily="2" charset="0"/>
              </a:rPr>
              <a:t>.</a:t>
            </a:r>
          </a:p>
          <a:p>
            <a:pPr marL="742950" lvl="1" indent="-285750" algn="l">
              <a:buFont typeface="Arial" panose="020B0604020202020204" pitchFamily="34" charset="0"/>
              <a:buChar char="•"/>
            </a:pPr>
            <a:r>
              <a:rPr lang="en-US" sz="1400" b="0" i="0" dirty="0">
                <a:solidFill>
                  <a:srgbClr val="303030"/>
                </a:solidFill>
                <a:effectLst/>
                <a:latin typeface="DM Sans" pitchFamily="2" charset="0"/>
              </a:rPr>
              <a:t>Medium relevance for </a:t>
            </a:r>
            <a:r>
              <a:rPr lang="en-US" sz="1400" b="1" i="0" dirty="0">
                <a:solidFill>
                  <a:srgbClr val="303030"/>
                </a:solidFill>
                <a:effectLst/>
                <a:latin typeface="DM Sans" pitchFamily="2" charset="0"/>
              </a:rPr>
              <a:t>PU (0.477)</a:t>
            </a:r>
            <a:r>
              <a:rPr lang="en-US" sz="1400" b="0" i="0" dirty="0">
                <a:solidFill>
                  <a:srgbClr val="303030"/>
                </a:solidFill>
                <a:effectLst/>
                <a:latin typeface="DM Sans" pitchFamily="2" charset="0"/>
              </a:rPr>
              <a:t> and </a:t>
            </a:r>
            <a:r>
              <a:rPr lang="en-US" sz="1400" b="1" i="0" dirty="0">
                <a:solidFill>
                  <a:srgbClr val="303030"/>
                </a:solidFill>
                <a:effectLst/>
                <a:latin typeface="DM Sans" pitchFamily="2" charset="0"/>
              </a:rPr>
              <a:t>BI (0.378)</a:t>
            </a:r>
            <a:r>
              <a:rPr lang="en-US" sz="1400" b="0" i="0" dirty="0">
                <a:solidFill>
                  <a:srgbClr val="303030"/>
                </a:solidFill>
                <a:effectLst/>
                <a:latin typeface="DM Sans" pitchFamily="2" charset="0"/>
              </a:rPr>
              <a:t>.</a:t>
            </a:r>
          </a:p>
          <a:p>
            <a:pPr lvl="0" algn="l"/>
            <a:r>
              <a:rPr lang="en-US" sz="1400" b="1" i="0" dirty="0">
                <a:solidFill>
                  <a:srgbClr val="303030"/>
                </a:solidFill>
                <a:effectLst/>
                <a:latin typeface="DM Sans" pitchFamily="2" charset="0"/>
              </a:rPr>
              <a:t>Key Path Analysis (</a:t>
            </a:r>
            <a:r>
              <a:rPr lang="en-US" sz="1400" b="0" i="1" dirty="0">
                <a:solidFill>
                  <a:srgbClr val="303030"/>
                </a:solidFill>
                <a:effectLst/>
                <a:latin typeface="DM Sans" pitchFamily="2" charset="0"/>
              </a:rPr>
              <a:t>β</a:t>
            </a:r>
            <a:r>
              <a:rPr lang="en-US" sz="1400" b="1" i="0" dirty="0">
                <a:solidFill>
                  <a:srgbClr val="303030"/>
                </a:solidFill>
                <a:effectLst/>
                <a:latin typeface="DM Sans" pitchFamily="2" charset="0"/>
              </a:rPr>
              <a:t>):</a:t>
            </a:r>
          </a:p>
          <a:p>
            <a:pPr lvl="0" algn="l"/>
            <a:endParaRPr lang="en-US" sz="1400" b="0" i="0" dirty="0">
              <a:solidFill>
                <a:srgbClr val="303030"/>
              </a:solidFill>
              <a:effectLst/>
              <a:latin typeface="DM Sans" pitchFamily="2" charset="0"/>
            </a:endParaRPr>
          </a:p>
          <a:p>
            <a:pPr marL="742950" lvl="1" indent="-285750" algn="l">
              <a:buFont typeface="Arial" panose="020B0604020202020204" pitchFamily="34" charset="0"/>
              <a:buChar char="•"/>
            </a:pPr>
            <a:r>
              <a:rPr lang="en-US" sz="1400" b="1" i="0" dirty="0">
                <a:solidFill>
                  <a:srgbClr val="303030"/>
                </a:solidFill>
                <a:effectLst/>
                <a:latin typeface="DM Sans" pitchFamily="2" charset="0"/>
              </a:rPr>
              <a:t>Strongest Relationship:</a:t>
            </a:r>
            <a:r>
              <a:rPr lang="en-US" sz="1400" b="0" i="0" dirty="0">
                <a:solidFill>
                  <a:srgbClr val="303030"/>
                </a:solidFill>
                <a:effectLst/>
                <a:latin typeface="DM Sans" pitchFamily="2" charset="0"/>
              </a:rPr>
              <a:t> Attitude → Behavioral Intention (</a:t>
            </a:r>
            <a:r>
              <a:rPr lang="en-US" sz="1400" b="0" i="1" dirty="0">
                <a:solidFill>
                  <a:srgbClr val="303030"/>
                </a:solidFill>
                <a:effectLst/>
                <a:latin typeface="DM Sans" pitchFamily="2" charset="0"/>
              </a:rPr>
              <a:t>β</a:t>
            </a:r>
            <a:r>
              <a:rPr lang="en-US" sz="1400" b="0" i="0" dirty="0">
                <a:solidFill>
                  <a:srgbClr val="303030"/>
                </a:solidFill>
                <a:effectLst/>
                <a:latin typeface="DM Sans" pitchFamily="2" charset="0"/>
              </a:rPr>
              <a:t>=0.779).</a:t>
            </a:r>
          </a:p>
          <a:p>
            <a:pPr marL="742950" lvl="1" indent="-285750" algn="l">
              <a:buFont typeface="Arial" panose="020B0604020202020204" pitchFamily="34" charset="0"/>
              <a:buChar char="•"/>
            </a:pPr>
            <a:r>
              <a:rPr lang="en-US" sz="1400" b="1" i="0" dirty="0">
                <a:solidFill>
                  <a:srgbClr val="303030"/>
                </a:solidFill>
                <a:effectLst/>
                <a:latin typeface="DM Sans" pitchFamily="2" charset="0"/>
              </a:rPr>
              <a:t>Perceived Ease of Use (</a:t>
            </a:r>
            <a:r>
              <a:rPr lang="en-US" sz="1400" b="0" i="1" dirty="0">
                <a:solidFill>
                  <a:srgbClr val="303030"/>
                </a:solidFill>
                <a:effectLst/>
                <a:latin typeface="DM Sans" pitchFamily="2" charset="0"/>
              </a:rPr>
              <a:t>β</a:t>
            </a:r>
            <a:r>
              <a:rPr lang="en-US" sz="1400" b="0" i="0" dirty="0">
                <a:solidFill>
                  <a:srgbClr val="303030"/>
                </a:solidFill>
                <a:effectLst/>
                <a:latin typeface="DM Sans" pitchFamily="2" charset="0"/>
              </a:rPr>
              <a:t>=0.660</a:t>
            </a:r>
            <a:r>
              <a:rPr lang="en-US" sz="1400" b="1" i="0" dirty="0">
                <a:solidFill>
                  <a:srgbClr val="303030"/>
                </a:solidFill>
                <a:effectLst/>
                <a:latin typeface="DM Sans" pitchFamily="2" charset="0"/>
              </a:rPr>
              <a:t>)</a:t>
            </a:r>
            <a:r>
              <a:rPr lang="en-US" sz="1400" b="0" i="0" dirty="0">
                <a:solidFill>
                  <a:srgbClr val="303030"/>
                </a:solidFill>
                <a:effectLst/>
                <a:latin typeface="DM Sans" pitchFamily="2" charset="0"/>
              </a:rPr>
              <a:t> had a much more significant impact on Attitude than </a:t>
            </a:r>
            <a:r>
              <a:rPr lang="en-US" sz="1400" b="1" i="0" dirty="0">
                <a:solidFill>
                  <a:srgbClr val="303030"/>
                </a:solidFill>
                <a:effectLst/>
                <a:latin typeface="DM Sans" pitchFamily="2" charset="0"/>
              </a:rPr>
              <a:t>Perceived Usefulness (</a:t>
            </a:r>
            <a:r>
              <a:rPr lang="en-US" sz="1400" b="0" i="1" dirty="0">
                <a:solidFill>
                  <a:srgbClr val="303030"/>
                </a:solidFill>
                <a:effectLst/>
                <a:latin typeface="DM Sans" pitchFamily="2" charset="0"/>
              </a:rPr>
              <a:t>β</a:t>
            </a:r>
            <a:r>
              <a:rPr lang="en-US" sz="1400" b="0" i="0" dirty="0">
                <a:solidFill>
                  <a:srgbClr val="303030"/>
                </a:solidFill>
                <a:effectLst/>
                <a:latin typeface="DM Sans" pitchFamily="2" charset="0"/>
              </a:rPr>
              <a:t>=0.275</a:t>
            </a:r>
            <a:r>
              <a:rPr lang="en-US" sz="1400" b="1" i="0" dirty="0">
                <a:solidFill>
                  <a:srgbClr val="303030"/>
                </a:solidFill>
                <a:effectLst/>
                <a:latin typeface="DM Sans" pitchFamily="2" charset="0"/>
              </a:rPr>
              <a:t>)</a:t>
            </a:r>
            <a:r>
              <a:rPr lang="en-US" sz="1400" b="0" i="0" dirty="0">
                <a:solidFill>
                  <a:srgbClr val="303030"/>
                </a:solidFill>
                <a:effectLst/>
                <a:latin typeface="DM Sans" pitchFamily="2" charset="0"/>
              </a:rPr>
              <a:t>.</a:t>
            </a:r>
          </a:p>
          <a:p>
            <a:pPr marL="742950" lvl="1" indent="-285750" algn="l">
              <a:buFont typeface="Arial" panose="020B0604020202020204" pitchFamily="34" charset="0"/>
              <a:buChar char="•"/>
            </a:pPr>
            <a:r>
              <a:rPr lang="en-US" sz="1400" b="1" i="0" dirty="0">
                <a:solidFill>
                  <a:srgbClr val="303030"/>
                </a:solidFill>
                <a:effectLst/>
                <a:latin typeface="DM Sans" pitchFamily="2" charset="0"/>
              </a:rPr>
              <a:t>Self-Efficacy</a:t>
            </a:r>
            <a:r>
              <a:rPr lang="en-US" sz="1400" b="0" i="0" dirty="0">
                <a:solidFill>
                  <a:srgbClr val="303030"/>
                </a:solidFill>
                <a:effectLst/>
                <a:latin typeface="DM Sans" pitchFamily="2" charset="0"/>
              </a:rPr>
              <a:t> showed a stronger influence on PEOU (</a:t>
            </a:r>
            <a:r>
              <a:rPr lang="en-US" sz="1400" b="0" i="1" dirty="0">
                <a:solidFill>
                  <a:srgbClr val="303030"/>
                </a:solidFill>
                <a:effectLst/>
                <a:latin typeface="DM Sans" pitchFamily="2" charset="0"/>
              </a:rPr>
              <a:t>β</a:t>
            </a:r>
            <a:r>
              <a:rPr lang="en-US" sz="1400" b="0" i="0" dirty="0">
                <a:solidFill>
                  <a:srgbClr val="303030"/>
                </a:solidFill>
                <a:effectLst/>
                <a:latin typeface="DM Sans" pitchFamily="2" charset="0"/>
              </a:rPr>
              <a:t>=0.612) than on PU (</a:t>
            </a:r>
            <a:r>
              <a:rPr lang="en-US" sz="1400" b="0" i="1" dirty="0">
                <a:solidFill>
                  <a:srgbClr val="303030"/>
                </a:solidFill>
                <a:effectLst/>
                <a:latin typeface="DM Sans" pitchFamily="2" charset="0"/>
              </a:rPr>
              <a:t>β</a:t>
            </a:r>
            <a:r>
              <a:rPr lang="en-US" sz="1400" b="0" i="0" dirty="0">
                <a:solidFill>
                  <a:srgbClr val="303030"/>
                </a:solidFill>
                <a:effectLst/>
                <a:latin typeface="DM Sans" pitchFamily="2" charset="0"/>
              </a:rPr>
              <a:t>=0.403)</a:t>
            </a:r>
          </a:p>
        </p:txBody>
      </p:sp>
      <p:pic>
        <p:nvPicPr>
          <p:cNvPr id="7" name="Image 1" descr="preencoded.png">
            <a:extLst>
              <a:ext uri="{FF2B5EF4-FFF2-40B4-BE49-F238E27FC236}">
                <a16:creationId xmlns:a16="http://schemas.microsoft.com/office/drawing/2014/main" id="{A67C4254-FC34-D14B-95F1-DFA7C37376C5}"/>
              </a:ext>
            </a:extLst>
          </p:cNvPr>
          <p:cNvPicPr>
            <a:picLocks noChangeAspect="1"/>
          </p:cNvPicPr>
          <p:nvPr/>
        </p:nvPicPr>
        <p:blipFill>
          <a:blip r:embed="rId3"/>
          <a:stretch>
            <a:fillRect/>
          </a:stretch>
        </p:blipFill>
        <p:spPr>
          <a:xfrm>
            <a:off x="362314" y="834456"/>
            <a:ext cx="231793" cy="185414"/>
          </a:xfrm>
          <a:prstGeom prst="rect">
            <a:avLst/>
          </a:prstGeom>
        </p:spPr>
      </p:pic>
      <p:pic>
        <p:nvPicPr>
          <p:cNvPr id="9" name="Image 1" descr="preencoded.png">
            <a:extLst>
              <a:ext uri="{FF2B5EF4-FFF2-40B4-BE49-F238E27FC236}">
                <a16:creationId xmlns:a16="http://schemas.microsoft.com/office/drawing/2014/main" id="{6109EA80-E044-BF42-2EFA-1918485F66D7}"/>
              </a:ext>
            </a:extLst>
          </p:cNvPr>
          <p:cNvPicPr>
            <a:picLocks noChangeAspect="1"/>
          </p:cNvPicPr>
          <p:nvPr/>
        </p:nvPicPr>
        <p:blipFill>
          <a:blip r:embed="rId3"/>
          <a:stretch>
            <a:fillRect/>
          </a:stretch>
        </p:blipFill>
        <p:spPr>
          <a:xfrm>
            <a:off x="362315" y="1669139"/>
            <a:ext cx="231793" cy="185414"/>
          </a:xfrm>
          <a:prstGeom prst="rect">
            <a:avLst/>
          </a:prstGeom>
        </p:spPr>
      </p:pic>
      <p:pic>
        <p:nvPicPr>
          <p:cNvPr id="11" name="Image 1" descr="preencoded.png">
            <a:extLst>
              <a:ext uri="{FF2B5EF4-FFF2-40B4-BE49-F238E27FC236}">
                <a16:creationId xmlns:a16="http://schemas.microsoft.com/office/drawing/2014/main" id="{78A045C9-42E8-FF3E-BEBC-2E46D8DC36FE}"/>
              </a:ext>
            </a:extLst>
          </p:cNvPr>
          <p:cNvPicPr>
            <a:picLocks noChangeAspect="1"/>
          </p:cNvPicPr>
          <p:nvPr/>
        </p:nvPicPr>
        <p:blipFill>
          <a:blip r:embed="rId3"/>
          <a:stretch>
            <a:fillRect/>
          </a:stretch>
        </p:blipFill>
        <p:spPr>
          <a:xfrm>
            <a:off x="362315" y="2678944"/>
            <a:ext cx="231793" cy="185414"/>
          </a:xfrm>
          <a:prstGeom prst="rect">
            <a:avLst/>
          </a:prstGeom>
        </p:spPr>
      </p:pic>
      <p:pic>
        <p:nvPicPr>
          <p:cNvPr id="13" name="Image 1" descr="preencoded.png">
            <a:extLst>
              <a:ext uri="{FF2B5EF4-FFF2-40B4-BE49-F238E27FC236}">
                <a16:creationId xmlns:a16="http://schemas.microsoft.com/office/drawing/2014/main" id="{B743A1B6-E884-56A8-F907-ACED28BA57A3}"/>
              </a:ext>
            </a:extLst>
          </p:cNvPr>
          <p:cNvPicPr>
            <a:picLocks noChangeAspect="1"/>
          </p:cNvPicPr>
          <p:nvPr/>
        </p:nvPicPr>
        <p:blipFill>
          <a:blip r:embed="rId3"/>
          <a:stretch>
            <a:fillRect/>
          </a:stretch>
        </p:blipFill>
        <p:spPr>
          <a:xfrm>
            <a:off x="362313" y="3546387"/>
            <a:ext cx="231793" cy="185414"/>
          </a:xfrm>
          <a:prstGeom prst="rect">
            <a:avLst/>
          </a:prstGeom>
        </p:spPr>
      </p:pic>
    </p:spTree>
    <p:extLst>
      <p:ext uri="{BB962C8B-B14F-4D97-AF65-F5344CB8AC3E}">
        <p14:creationId xmlns:p14="http://schemas.microsoft.com/office/powerpoint/2010/main" val="61937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586E6-7F63-E39F-7434-4580C27E7D3F}"/>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19D3681-98F9-D6C2-71F6-1441C369D7A2}"/>
              </a:ext>
            </a:extLst>
          </p:cNvPr>
          <p:cNvSpPr/>
          <p:nvPr/>
        </p:nvSpPr>
        <p:spPr>
          <a:xfrm>
            <a:off x="1576739" y="562809"/>
            <a:ext cx="8151763" cy="228451"/>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Hypotheses Testing (Path Analysis)</a:t>
            </a:r>
            <a:endParaRPr lang="en-US" sz="2750" dirty="0"/>
          </a:p>
        </p:txBody>
      </p:sp>
      <p:pic>
        <p:nvPicPr>
          <p:cNvPr id="5" name="Picture 4">
            <a:extLst>
              <a:ext uri="{FF2B5EF4-FFF2-40B4-BE49-F238E27FC236}">
                <a16:creationId xmlns:a16="http://schemas.microsoft.com/office/drawing/2014/main" id="{017D11FF-EE1A-54E9-BD58-3940EA35B851}"/>
              </a:ext>
            </a:extLst>
          </p:cNvPr>
          <p:cNvPicPr>
            <a:picLocks noChangeAspect="1"/>
          </p:cNvPicPr>
          <p:nvPr/>
        </p:nvPicPr>
        <p:blipFill>
          <a:blip r:embed="rId3"/>
          <a:stretch>
            <a:fillRect/>
          </a:stretch>
        </p:blipFill>
        <p:spPr>
          <a:xfrm>
            <a:off x="7946394" y="4615143"/>
            <a:ext cx="1120488" cy="471462"/>
          </a:xfrm>
          <a:prstGeom prst="rect">
            <a:avLst/>
          </a:prstGeom>
        </p:spPr>
      </p:pic>
      <p:pic>
        <p:nvPicPr>
          <p:cNvPr id="9" name="Picture 8">
            <a:extLst>
              <a:ext uri="{FF2B5EF4-FFF2-40B4-BE49-F238E27FC236}">
                <a16:creationId xmlns:a16="http://schemas.microsoft.com/office/drawing/2014/main" id="{97859EE9-0828-DE90-C5EC-730B9DF77E5A}"/>
              </a:ext>
            </a:extLst>
          </p:cNvPr>
          <p:cNvPicPr>
            <a:picLocks noChangeAspect="1"/>
          </p:cNvPicPr>
          <p:nvPr/>
        </p:nvPicPr>
        <p:blipFill>
          <a:blip r:embed="rId4"/>
          <a:stretch>
            <a:fillRect/>
          </a:stretch>
        </p:blipFill>
        <p:spPr>
          <a:xfrm>
            <a:off x="1221807" y="1238689"/>
            <a:ext cx="6569700" cy="3342002"/>
          </a:xfrm>
          <a:prstGeom prst="rect">
            <a:avLst/>
          </a:prstGeom>
        </p:spPr>
      </p:pic>
    </p:spTree>
    <p:extLst>
      <p:ext uri="{BB962C8B-B14F-4D97-AF65-F5344CB8AC3E}">
        <p14:creationId xmlns:p14="http://schemas.microsoft.com/office/powerpoint/2010/main" val="2475683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B2166D40-FAF6-53A0-7D19-B8A666D497E8}"/>
              </a:ext>
            </a:extLst>
          </p:cNvPr>
          <p:cNvSpPr/>
          <p:nvPr/>
        </p:nvSpPr>
        <p:spPr>
          <a:xfrm>
            <a:off x="1576739" y="562809"/>
            <a:ext cx="8151763" cy="228451"/>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Hypotheses Testing (Path Analysis)</a:t>
            </a:r>
            <a:endParaRPr lang="en-US" sz="2750" dirty="0"/>
          </a:p>
        </p:txBody>
      </p:sp>
      <p:pic>
        <p:nvPicPr>
          <p:cNvPr id="5" name="Picture 4">
            <a:extLst>
              <a:ext uri="{FF2B5EF4-FFF2-40B4-BE49-F238E27FC236}">
                <a16:creationId xmlns:a16="http://schemas.microsoft.com/office/drawing/2014/main" id="{546C105F-0C1B-6166-BAFE-D8022C9E050E}"/>
              </a:ext>
            </a:extLst>
          </p:cNvPr>
          <p:cNvPicPr>
            <a:picLocks noChangeAspect="1"/>
          </p:cNvPicPr>
          <p:nvPr/>
        </p:nvPicPr>
        <p:blipFill>
          <a:blip r:embed="rId3"/>
          <a:stretch>
            <a:fillRect/>
          </a:stretch>
        </p:blipFill>
        <p:spPr>
          <a:xfrm>
            <a:off x="7946394" y="4615143"/>
            <a:ext cx="1120488" cy="471462"/>
          </a:xfrm>
          <a:prstGeom prst="rect">
            <a:avLst/>
          </a:prstGeom>
        </p:spPr>
      </p:pic>
      <p:sp>
        <p:nvSpPr>
          <p:cNvPr id="7" name="TextBox 6">
            <a:extLst>
              <a:ext uri="{FF2B5EF4-FFF2-40B4-BE49-F238E27FC236}">
                <a16:creationId xmlns:a16="http://schemas.microsoft.com/office/drawing/2014/main" id="{878E8FFE-5CAF-938C-C96E-C86389415BCA}"/>
              </a:ext>
            </a:extLst>
          </p:cNvPr>
          <p:cNvSpPr txBox="1"/>
          <p:nvPr/>
        </p:nvSpPr>
        <p:spPr>
          <a:xfrm>
            <a:off x="800100" y="1491768"/>
            <a:ext cx="7760367" cy="3170099"/>
          </a:xfrm>
          <a:prstGeom prst="rect">
            <a:avLst/>
          </a:prstGeom>
          <a:noFill/>
        </p:spPr>
        <p:txBody>
          <a:bodyPr wrap="square">
            <a:spAutoFit/>
          </a:bodyPr>
          <a:lstStyle/>
          <a:p>
            <a:pPr lvl="0" algn="l"/>
            <a:r>
              <a:rPr lang="en-US" sz="2000" b="1" i="0" dirty="0">
                <a:solidFill>
                  <a:srgbClr val="303030"/>
                </a:solidFill>
                <a:effectLst/>
                <a:latin typeface="DM Sans" pitchFamily="2" charset="0"/>
              </a:rPr>
              <a:t>External Factors:</a:t>
            </a:r>
            <a:endParaRPr lang="en-US" sz="2000" b="0" i="0" dirty="0">
              <a:solidFill>
                <a:srgbClr val="303030"/>
              </a:solidFill>
              <a:effectLst/>
              <a:latin typeface="DM Sans" pitchFamily="2" charset="0"/>
            </a:endParaRPr>
          </a:p>
          <a:p>
            <a:pPr marL="742950" lvl="1" indent="-285750" algn="l">
              <a:buFont typeface="Arial" panose="020B0604020202020204" pitchFamily="34" charset="0"/>
              <a:buChar char="•"/>
            </a:pPr>
            <a:r>
              <a:rPr lang="en-US" sz="2000" b="1" i="0" dirty="0">
                <a:solidFill>
                  <a:srgbClr val="303030"/>
                </a:solidFill>
                <a:effectLst/>
                <a:latin typeface="DM Sans" pitchFamily="2" charset="0"/>
              </a:rPr>
              <a:t>Self-Efficacy (SE)</a:t>
            </a:r>
            <a:r>
              <a:rPr lang="en-US" sz="2000" b="0" i="0" dirty="0">
                <a:solidFill>
                  <a:srgbClr val="303030"/>
                </a:solidFill>
                <a:effectLst/>
                <a:latin typeface="DM Sans" pitchFamily="2" charset="0"/>
              </a:rPr>
              <a:t> significantly impacted PEOU (β = 0.612) and PU (β = 0.403).</a:t>
            </a:r>
          </a:p>
          <a:p>
            <a:pPr marL="742950" lvl="1" indent="-285750" algn="l">
              <a:buFont typeface="Arial" panose="020B0604020202020204" pitchFamily="34" charset="0"/>
              <a:buChar char="•"/>
            </a:pPr>
            <a:r>
              <a:rPr lang="en-US" sz="2000" b="1" i="0" dirty="0">
                <a:solidFill>
                  <a:srgbClr val="303030"/>
                </a:solidFill>
                <a:effectLst/>
                <a:latin typeface="DM Sans" pitchFamily="2" charset="0"/>
              </a:rPr>
              <a:t>Creativity Support (CSTs)</a:t>
            </a:r>
            <a:r>
              <a:rPr lang="en-US" sz="2000" b="0" i="0" dirty="0">
                <a:solidFill>
                  <a:srgbClr val="303030"/>
                </a:solidFill>
                <a:effectLst/>
                <a:latin typeface="DM Sans" pitchFamily="2" charset="0"/>
              </a:rPr>
              <a:t> significantly impacted PU (β = 0.444) and PEOU (β = 0.310).</a:t>
            </a:r>
          </a:p>
          <a:p>
            <a:pPr marL="742950" lvl="1" indent="-285750" algn="l">
              <a:buFont typeface="Arial" panose="020B0604020202020204" pitchFamily="34" charset="0"/>
              <a:buChar char="•"/>
            </a:pPr>
            <a:endParaRPr lang="en-US" sz="2000" b="0" i="0" dirty="0">
              <a:solidFill>
                <a:srgbClr val="303030"/>
              </a:solidFill>
              <a:effectLst/>
              <a:latin typeface="DM Sans" pitchFamily="2" charset="0"/>
            </a:endParaRPr>
          </a:p>
          <a:p>
            <a:pPr lvl="0" algn="l"/>
            <a:r>
              <a:rPr lang="en-US" sz="2000" b="1" i="0" dirty="0">
                <a:solidFill>
                  <a:srgbClr val="303030"/>
                </a:solidFill>
                <a:effectLst/>
                <a:latin typeface="DM Sans" pitchFamily="2" charset="0"/>
              </a:rPr>
              <a:t>Core TAM Relationships:</a:t>
            </a:r>
            <a:endParaRPr lang="en-US" sz="2000" b="0" i="0" dirty="0">
              <a:solidFill>
                <a:srgbClr val="303030"/>
              </a:solidFill>
              <a:effectLst/>
              <a:latin typeface="DM Sans" pitchFamily="2" charset="0"/>
            </a:endParaRPr>
          </a:p>
          <a:p>
            <a:pPr marL="742950" lvl="1" indent="-285750" algn="l">
              <a:buFont typeface="Arial" panose="020B0604020202020204" pitchFamily="34" charset="0"/>
              <a:buChar char="•"/>
            </a:pPr>
            <a:r>
              <a:rPr lang="en-US" sz="2000" b="1" i="0" dirty="0">
                <a:solidFill>
                  <a:srgbClr val="303030"/>
                </a:solidFill>
                <a:effectLst/>
                <a:latin typeface="DM Sans" pitchFamily="2" charset="0"/>
              </a:rPr>
              <a:t>PEOU → Attitude (β = 0.660):</a:t>
            </a:r>
            <a:r>
              <a:rPr lang="en-US" sz="2000" b="0" i="0" dirty="0">
                <a:solidFill>
                  <a:srgbClr val="303030"/>
                </a:solidFill>
                <a:effectLst/>
                <a:latin typeface="DM Sans" pitchFamily="2" charset="0"/>
              </a:rPr>
              <a:t> Stronger impact than PU.</a:t>
            </a:r>
          </a:p>
          <a:p>
            <a:pPr marL="742950" lvl="1" indent="-285750" algn="l">
              <a:buFont typeface="Arial" panose="020B0604020202020204" pitchFamily="34" charset="0"/>
              <a:buChar char="•"/>
            </a:pPr>
            <a:r>
              <a:rPr lang="en-US" sz="2000" b="1" i="0" dirty="0">
                <a:solidFill>
                  <a:srgbClr val="303030"/>
                </a:solidFill>
                <a:effectLst/>
                <a:latin typeface="DM Sans" pitchFamily="2" charset="0"/>
              </a:rPr>
              <a:t>PU → Attitude (β = 0.275):</a:t>
            </a:r>
            <a:r>
              <a:rPr lang="en-US" sz="2000" b="0" i="0" dirty="0">
                <a:solidFill>
                  <a:srgbClr val="303030"/>
                </a:solidFill>
                <a:effectLst/>
                <a:latin typeface="DM Sans" pitchFamily="2" charset="0"/>
              </a:rPr>
              <a:t> Positive but less significant than ease of use</a:t>
            </a:r>
          </a:p>
        </p:txBody>
      </p:sp>
    </p:spTree>
    <p:extLst>
      <p:ext uri="{BB962C8B-B14F-4D97-AF65-F5344CB8AC3E}">
        <p14:creationId xmlns:p14="http://schemas.microsoft.com/office/powerpoint/2010/main" val="277898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436513"/>
            <a:ext cx="4722763" cy="436066"/>
          </a:xfrm>
          <a:prstGeom prst="rect">
            <a:avLst/>
          </a:prstGeom>
          <a:noFill/>
          <a:ln/>
        </p:spPr>
        <p:txBody>
          <a:bodyPr wrap="none" lIns="0" tIns="0" rIns="0" bIns="0" rtlCol="0" anchor="t"/>
          <a:lstStyle/>
          <a:p>
            <a:pPr marL="0" indent="0" algn="l">
              <a:lnSpc>
                <a:spcPct val="104000"/>
              </a:lnSpc>
              <a:buNone/>
            </a:pPr>
            <a:r>
              <a:rPr lang="en-US" sz="2700" dirty="0">
                <a:solidFill>
                  <a:srgbClr val="161613"/>
                </a:solidFill>
                <a:latin typeface="DM Sans Medium" pitchFamily="34" charset="0"/>
                <a:ea typeface="DM Sans Medium" pitchFamily="34" charset="-122"/>
                <a:cs typeface="DM Sans Medium" pitchFamily="34" charset="-120"/>
              </a:rPr>
              <a:t>The Ease-of-Use Advantage</a:t>
            </a:r>
            <a:endParaRPr lang="en-US" sz="2700" dirty="0"/>
          </a:p>
        </p:txBody>
      </p:sp>
      <p:sp>
        <p:nvSpPr>
          <p:cNvPr id="8" name="Shape 5"/>
          <p:cNvSpPr/>
          <p:nvPr/>
        </p:nvSpPr>
        <p:spPr>
          <a:xfrm>
            <a:off x="270711" y="1233115"/>
            <a:ext cx="5293894" cy="2887701"/>
          </a:xfrm>
          <a:prstGeom prst="roundRect">
            <a:avLst>
              <a:gd name="adj" fmla="val 955"/>
            </a:avLst>
          </a:prstGeom>
          <a:solidFill>
            <a:srgbClr val="E3E3E8"/>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455788" y="1536155"/>
            <a:ext cx="231793" cy="185414"/>
          </a:xfrm>
          <a:prstGeom prst="rect">
            <a:avLst/>
          </a:prstGeom>
        </p:spPr>
      </p:pic>
      <p:sp>
        <p:nvSpPr>
          <p:cNvPr id="13" name="TextBox 12">
            <a:extLst>
              <a:ext uri="{FF2B5EF4-FFF2-40B4-BE49-F238E27FC236}">
                <a16:creationId xmlns:a16="http://schemas.microsoft.com/office/drawing/2014/main" id="{CFF475C5-4533-2F57-00FE-5EB4F00FDD92}"/>
              </a:ext>
            </a:extLst>
          </p:cNvPr>
          <p:cNvSpPr txBox="1"/>
          <p:nvPr/>
        </p:nvSpPr>
        <p:spPr>
          <a:xfrm>
            <a:off x="773214" y="1460547"/>
            <a:ext cx="4572000" cy="2308324"/>
          </a:xfrm>
          <a:prstGeom prst="rect">
            <a:avLst/>
          </a:prstGeom>
          <a:noFill/>
        </p:spPr>
        <p:txBody>
          <a:bodyPr wrap="square">
            <a:spAutoFit/>
          </a:bodyPr>
          <a:lstStyle/>
          <a:p>
            <a:pPr lvl="0" algn="l"/>
            <a:r>
              <a:rPr lang="en-US" sz="1800" b="1" i="0" dirty="0">
                <a:solidFill>
                  <a:srgbClr val="303030"/>
                </a:solidFill>
                <a:effectLst/>
                <a:latin typeface="Google Sans Text"/>
              </a:rPr>
              <a:t>User-Friendliness:</a:t>
            </a:r>
            <a:r>
              <a:rPr lang="en-US" sz="1800" b="0" i="0" dirty="0">
                <a:solidFill>
                  <a:srgbClr val="303030"/>
                </a:solidFill>
                <a:effectLst/>
                <a:latin typeface="Google Sans Text"/>
              </a:rPr>
              <a:t> Students prioritize simplicity (Canva’s drag-and-drop, ChatGPT’s natural language) over sheer utility.</a:t>
            </a:r>
          </a:p>
          <a:p>
            <a:pPr lvl="0" algn="l"/>
            <a:endParaRPr lang="en-US" sz="1800" b="0" i="0" dirty="0">
              <a:solidFill>
                <a:srgbClr val="303030"/>
              </a:solidFill>
              <a:effectLst/>
              <a:latin typeface="Google Sans Text"/>
            </a:endParaRPr>
          </a:p>
          <a:p>
            <a:pPr lvl="0" algn="l"/>
            <a:r>
              <a:rPr lang="en-US" sz="1800" b="1" i="0" dirty="0">
                <a:solidFill>
                  <a:srgbClr val="303030"/>
                </a:solidFill>
                <a:effectLst/>
                <a:latin typeface="Google Sans Text"/>
              </a:rPr>
              <a:t>Creativity Boost:</a:t>
            </a:r>
            <a:r>
              <a:rPr lang="en-US" sz="1800" b="0" i="0" dirty="0">
                <a:solidFill>
                  <a:srgbClr val="303030"/>
                </a:solidFill>
                <a:effectLst/>
                <a:latin typeface="Google Sans Text"/>
              </a:rPr>
              <a:t> AI tools function as "creative collaborators," helping students brainstorm slogans and design professional marketing content quickly</a:t>
            </a:r>
          </a:p>
        </p:txBody>
      </p:sp>
      <p:pic>
        <p:nvPicPr>
          <p:cNvPr id="15" name="Image 1" descr="preencoded.png">
            <a:extLst>
              <a:ext uri="{FF2B5EF4-FFF2-40B4-BE49-F238E27FC236}">
                <a16:creationId xmlns:a16="http://schemas.microsoft.com/office/drawing/2014/main" id="{54E15F2D-DBAE-C622-66F9-2A3871284597}"/>
              </a:ext>
            </a:extLst>
          </p:cNvPr>
          <p:cNvPicPr>
            <a:picLocks noChangeAspect="1"/>
          </p:cNvPicPr>
          <p:nvPr/>
        </p:nvPicPr>
        <p:blipFill>
          <a:blip r:embed="rId4"/>
          <a:stretch>
            <a:fillRect/>
          </a:stretch>
        </p:blipFill>
        <p:spPr>
          <a:xfrm>
            <a:off x="492291" y="2643071"/>
            <a:ext cx="231793" cy="1854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0EEBA9-913F-87EC-EC37-8B9E1B4E2FDA}"/>
              </a:ext>
            </a:extLst>
          </p:cNvPr>
          <p:cNvSpPr txBox="1"/>
          <p:nvPr/>
        </p:nvSpPr>
        <p:spPr>
          <a:xfrm>
            <a:off x="1040732" y="1543919"/>
            <a:ext cx="7351294" cy="2554545"/>
          </a:xfrm>
          <a:prstGeom prst="rect">
            <a:avLst/>
          </a:prstGeom>
          <a:noFill/>
        </p:spPr>
        <p:txBody>
          <a:bodyPr wrap="square">
            <a:spAutoFit/>
          </a:bodyPr>
          <a:lstStyle/>
          <a:p>
            <a:pPr>
              <a:buNone/>
            </a:pPr>
            <a:r>
              <a:rPr lang="en-US" sz="2000" b="1" dirty="0">
                <a:solidFill>
                  <a:srgbClr val="303030"/>
                </a:solidFill>
                <a:effectLst/>
                <a:latin typeface="DM Sans" pitchFamily="2" charset="0"/>
              </a:rPr>
              <a:t>The "Golden" Path to Future Use</a:t>
            </a:r>
          </a:p>
          <a:p>
            <a:pPr>
              <a:buNone/>
            </a:pPr>
            <a:endParaRPr lang="en-US" sz="2000" dirty="0">
              <a:solidFill>
                <a:srgbClr val="303030"/>
              </a:solidFill>
              <a:effectLst/>
              <a:latin typeface="DM Sans" pitchFamily="2" charset="0"/>
            </a:endParaRPr>
          </a:p>
          <a:p>
            <a:pPr lvl="0" algn="l"/>
            <a:r>
              <a:rPr lang="en-US" sz="2000" b="1" i="0" dirty="0">
                <a:solidFill>
                  <a:srgbClr val="303030"/>
                </a:solidFill>
                <a:effectLst/>
                <a:latin typeface="DM Sans" pitchFamily="2" charset="0"/>
              </a:rPr>
              <a:t>Attitude → Behavioral Intention (β = 0.779):</a:t>
            </a:r>
            <a:r>
              <a:rPr lang="en-US" sz="2000" b="0" i="0" dirty="0">
                <a:solidFill>
                  <a:srgbClr val="303030"/>
                </a:solidFill>
                <a:effectLst/>
                <a:latin typeface="DM Sans" pitchFamily="2" charset="0"/>
              </a:rPr>
              <a:t> The strongest relationship in the model.</a:t>
            </a:r>
          </a:p>
          <a:p>
            <a:pPr lvl="0" algn="l"/>
            <a:endParaRPr lang="en-US" sz="2000" b="0" i="0" dirty="0">
              <a:solidFill>
                <a:srgbClr val="303030"/>
              </a:solidFill>
              <a:effectLst/>
              <a:latin typeface="DM Sans" pitchFamily="2" charset="0"/>
            </a:endParaRPr>
          </a:p>
          <a:p>
            <a:pPr lvl="0" algn="l"/>
            <a:r>
              <a:rPr lang="en-US" sz="2000" b="1" i="0" dirty="0">
                <a:solidFill>
                  <a:srgbClr val="303030"/>
                </a:solidFill>
                <a:effectLst/>
                <a:latin typeface="DM Sans" pitchFamily="2" charset="0"/>
              </a:rPr>
              <a:t>Conclusion:</a:t>
            </a:r>
            <a:r>
              <a:rPr lang="en-US" sz="2000" b="0" i="0" dirty="0">
                <a:solidFill>
                  <a:srgbClr val="303030"/>
                </a:solidFill>
                <a:effectLst/>
                <a:latin typeface="DM Sans" pitchFamily="2" charset="0"/>
              </a:rPr>
              <a:t> If students enjoy the tools and find them easy to use, they are highly likely to integrate them into future academic and professional routines</a:t>
            </a:r>
          </a:p>
        </p:txBody>
      </p:sp>
      <p:sp>
        <p:nvSpPr>
          <p:cNvPr id="5" name="Text 0">
            <a:extLst>
              <a:ext uri="{FF2B5EF4-FFF2-40B4-BE49-F238E27FC236}">
                <a16:creationId xmlns:a16="http://schemas.microsoft.com/office/drawing/2014/main" id="{27076889-C3E4-7782-B228-D1389425AD21}"/>
              </a:ext>
            </a:extLst>
          </p:cNvPr>
          <p:cNvSpPr/>
          <p:nvPr/>
        </p:nvSpPr>
        <p:spPr>
          <a:xfrm>
            <a:off x="1576739" y="562809"/>
            <a:ext cx="8151763" cy="228451"/>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Hypotheses Testing (Path Analysis)</a:t>
            </a:r>
            <a:endParaRPr lang="en-US" sz="2750" dirty="0"/>
          </a:p>
        </p:txBody>
      </p:sp>
      <p:pic>
        <p:nvPicPr>
          <p:cNvPr id="7" name="Picture 6">
            <a:extLst>
              <a:ext uri="{FF2B5EF4-FFF2-40B4-BE49-F238E27FC236}">
                <a16:creationId xmlns:a16="http://schemas.microsoft.com/office/drawing/2014/main" id="{CD1BD347-719E-8F15-A080-BE26DC53EF0E}"/>
              </a:ext>
            </a:extLst>
          </p:cNvPr>
          <p:cNvPicPr>
            <a:picLocks noChangeAspect="1"/>
          </p:cNvPicPr>
          <p:nvPr/>
        </p:nvPicPr>
        <p:blipFill>
          <a:blip r:embed="rId2"/>
          <a:stretch>
            <a:fillRect/>
          </a:stretch>
        </p:blipFill>
        <p:spPr>
          <a:xfrm>
            <a:off x="7946394" y="4615143"/>
            <a:ext cx="1120488" cy="471462"/>
          </a:xfrm>
          <a:prstGeom prst="rect">
            <a:avLst/>
          </a:prstGeom>
        </p:spPr>
      </p:pic>
    </p:spTree>
    <p:extLst>
      <p:ext uri="{BB962C8B-B14F-4D97-AF65-F5344CB8AC3E}">
        <p14:creationId xmlns:p14="http://schemas.microsoft.com/office/powerpoint/2010/main" val="165951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335085"/>
            <a:ext cx="4722763" cy="422300"/>
          </a:xfrm>
          <a:prstGeom prst="rect">
            <a:avLst/>
          </a:prstGeom>
          <a:noFill/>
          <a:ln/>
        </p:spPr>
        <p:txBody>
          <a:bodyPr wrap="none" lIns="0" tIns="0" rIns="0" bIns="0" rtlCol="0" anchor="t"/>
          <a:lstStyle/>
          <a:p>
            <a:pPr marL="0" indent="0" algn="l">
              <a:lnSpc>
                <a:spcPct val="104000"/>
              </a:lnSpc>
              <a:buNone/>
            </a:pPr>
            <a:r>
              <a:rPr lang="en-US" sz="2650" dirty="0">
                <a:solidFill>
                  <a:srgbClr val="161613"/>
                </a:solidFill>
                <a:latin typeface="DM Sans Medium" pitchFamily="34" charset="0"/>
                <a:ea typeface="DM Sans Medium" pitchFamily="34" charset="-122"/>
                <a:cs typeface="DM Sans Medium" pitchFamily="34" charset="-120"/>
              </a:rPr>
              <a:t>Actionable Implications</a:t>
            </a:r>
            <a:endParaRPr lang="en-US" sz="265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951276"/>
            <a:ext cx="4875981" cy="1229916"/>
          </a:xfrm>
          <a:prstGeom prst="rect">
            <a:avLst/>
          </a:prstGeom>
        </p:spPr>
      </p:pic>
      <p:pic>
        <p:nvPicPr>
          <p:cNvPr id="5"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4088" y="1488946"/>
            <a:ext cx="202629" cy="202629"/>
          </a:xfrm>
          <a:prstGeom prst="rect">
            <a:avLst/>
          </a:prstGeom>
        </p:spPr>
      </p:pic>
      <p:sp>
        <p:nvSpPr>
          <p:cNvPr id="6" name="Text 1"/>
          <p:cNvSpPr/>
          <p:nvPr/>
        </p:nvSpPr>
        <p:spPr>
          <a:xfrm>
            <a:off x="1184374" y="1105387"/>
            <a:ext cx="3880396" cy="211113"/>
          </a:xfrm>
          <a:prstGeom prst="rect">
            <a:avLst/>
          </a:prstGeom>
          <a:noFill/>
          <a:ln/>
        </p:spPr>
        <p:txBody>
          <a:bodyPr wrap="none" lIns="0" tIns="0" rIns="0" bIns="0" rtlCol="0" anchor="t"/>
          <a:lstStyle/>
          <a:p>
            <a:pPr marL="0" indent="0" algn="l">
              <a:lnSpc>
                <a:spcPct val="104000"/>
              </a:lnSpc>
              <a:buNone/>
            </a:pPr>
            <a:r>
              <a:rPr lang="en-US" sz="1400" b="1" dirty="0">
                <a:solidFill>
                  <a:srgbClr val="161613"/>
                </a:solidFill>
                <a:latin typeface="DM Sans Medium" pitchFamily="34" charset="0"/>
                <a:ea typeface="DM Sans Medium" pitchFamily="34" charset="-122"/>
                <a:cs typeface="DM Sans Medium" pitchFamily="34" charset="-120"/>
              </a:rPr>
              <a:t>For Educators</a:t>
            </a:r>
            <a:endParaRPr lang="en-US" sz="1400" b="1" dirty="0"/>
          </a:p>
        </p:txBody>
      </p:sp>
      <p:sp>
        <p:nvSpPr>
          <p:cNvPr id="7" name="Text 2"/>
          <p:cNvSpPr/>
          <p:nvPr/>
        </p:nvSpPr>
        <p:spPr>
          <a:xfrm>
            <a:off x="1184374" y="1350842"/>
            <a:ext cx="3880396" cy="633338"/>
          </a:xfrm>
          <a:prstGeom prst="rect">
            <a:avLst/>
          </a:prstGeom>
          <a:noFill/>
          <a:ln/>
        </p:spPr>
        <p:txBody>
          <a:bodyPr wrap="square" lIns="0" tIns="0" rIns="0" bIns="0" rtlCol="0" anchor="t">
            <a:noAutofit/>
          </a:bodyPr>
          <a:lstStyle/>
          <a:p>
            <a:pPr marL="0" indent="0" algn="l">
              <a:lnSpc>
                <a:spcPct val="130000"/>
              </a:lnSpc>
              <a:buNone/>
            </a:pPr>
            <a:r>
              <a:rPr lang="en-US" sz="1200" dirty="0">
                <a:solidFill>
                  <a:srgbClr val="161613"/>
                </a:solidFill>
                <a:latin typeface="Inter" pitchFamily="34" charset="0"/>
                <a:ea typeface="Inter" pitchFamily="34" charset="-122"/>
                <a:cs typeface="Inter" pitchFamily="34" charset="-120"/>
              </a:rPr>
              <a:t>Design </a:t>
            </a:r>
            <a:r>
              <a:rPr lang="en-US" sz="1200" b="1" dirty="0">
                <a:solidFill>
                  <a:srgbClr val="161613"/>
                </a:solidFill>
                <a:latin typeface="Inter Bold" pitchFamily="34" charset="0"/>
                <a:ea typeface="Inter Bold" pitchFamily="34" charset="-122"/>
                <a:cs typeface="Inter Bold" pitchFamily="34" charset="-120"/>
              </a:rPr>
              <a:t>authentic, collaborative PBL tasks</a:t>
            </a:r>
            <a:r>
              <a:rPr lang="en-US" sz="1200" dirty="0">
                <a:solidFill>
                  <a:srgbClr val="161613"/>
                </a:solidFill>
                <a:latin typeface="Inter" pitchFamily="34" charset="0"/>
                <a:ea typeface="Inter" pitchFamily="34" charset="-122"/>
                <a:cs typeface="Inter" pitchFamily="34" charset="-120"/>
              </a:rPr>
              <a:t> that mirror real-world business environments, giving students meaningful context for AI tool use.</a:t>
            </a:r>
            <a:endParaRPr lang="en-US" sz="1200" dirty="0"/>
          </a:p>
        </p:txBody>
      </p:sp>
      <p:pic>
        <p:nvPicPr>
          <p:cNvPr id="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6119" y="2301482"/>
            <a:ext cx="4875981" cy="1194383"/>
          </a:xfrm>
          <a:prstGeom prst="rect">
            <a:avLst/>
          </a:prstGeom>
        </p:spPr>
      </p:pic>
      <p:pic>
        <p:nvPicPr>
          <p:cNvPr id="9"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84088" y="2778100"/>
            <a:ext cx="202629" cy="202629"/>
          </a:xfrm>
          <a:prstGeom prst="rect">
            <a:avLst/>
          </a:prstGeom>
        </p:spPr>
      </p:pic>
      <p:sp>
        <p:nvSpPr>
          <p:cNvPr id="10" name="Text 3"/>
          <p:cNvSpPr/>
          <p:nvPr/>
        </p:nvSpPr>
        <p:spPr>
          <a:xfrm>
            <a:off x="1184374" y="2466193"/>
            <a:ext cx="3880396" cy="211113"/>
          </a:xfrm>
          <a:prstGeom prst="rect">
            <a:avLst/>
          </a:prstGeom>
          <a:noFill/>
          <a:ln/>
        </p:spPr>
        <p:txBody>
          <a:bodyPr wrap="none" lIns="0" tIns="0" rIns="0" bIns="0" rtlCol="0" anchor="t"/>
          <a:lstStyle/>
          <a:p>
            <a:pPr marL="0" indent="0" algn="l">
              <a:lnSpc>
                <a:spcPct val="104000"/>
              </a:lnSpc>
              <a:buNone/>
            </a:pPr>
            <a:r>
              <a:rPr lang="en-US" sz="1400" b="1" dirty="0">
                <a:solidFill>
                  <a:srgbClr val="161613"/>
                </a:solidFill>
                <a:latin typeface="DM Sans Medium" pitchFamily="34" charset="0"/>
                <a:ea typeface="DM Sans Medium" pitchFamily="34" charset="-122"/>
                <a:cs typeface="DM Sans Medium" pitchFamily="34" charset="-120"/>
              </a:rPr>
              <a:t>For Institutions</a:t>
            </a:r>
            <a:endParaRPr lang="en-US" sz="1400" b="1" dirty="0"/>
          </a:p>
        </p:txBody>
      </p:sp>
      <p:sp>
        <p:nvSpPr>
          <p:cNvPr id="11" name="Text 4"/>
          <p:cNvSpPr/>
          <p:nvPr/>
        </p:nvSpPr>
        <p:spPr>
          <a:xfrm>
            <a:off x="1184373" y="2688143"/>
            <a:ext cx="4103505" cy="422225"/>
          </a:xfrm>
          <a:prstGeom prst="rect">
            <a:avLst/>
          </a:prstGeom>
          <a:noFill/>
          <a:ln/>
        </p:spPr>
        <p:txBody>
          <a:bodyPr wrap="square" lIns="0" tIns="0" rIns="0" bIns="0" rtlCol="0" anchor="t">
            <a:noAutofit/>
          </a:bodyPr>
          <a:lstStyle/>
          <a:p>
            <a:pPr marL="0" indent="0" algn="l">
              <a:lnSpc>
                <a:spcPct val="130000"/>
              </a:lnSpc>
              <a:buNone/>
            </a:pPr>
            <a:r>
              <a:rPr lang="en-US" sz="1200" dirty="0">
                <a:solidFill>
                  <a:srgbClr val="161613"/>
                </a:solidFill>
                <a:latin typeface="Inter" pitchFamily="34" charset="0"/>
                <a:ea typeface="Inter" pitchFamily="34" charset="-122"/>
                <a:cs typeface="Inter" pitchFamily="34" charset="-120"/>
              </a:rPr>
              <a:t>Provide </a:t>
            </a:r>
            <a:r>
              <a:rPr lang="en-US" sz="1200" b="1" dirty="0">
                <a:solidFill>
                  <a:srgbClr val="161613"/>
                </a:solidFill>
                <a:latin typeface="Inter Bold" pitchFamily="34" charset="0"/>
                <a:ea typeface="Inter Bold" pitchFamily="34" charset="-122"/>
                <a:cs typeface="Inter Bold" pitchFamily="34" charset="-120"/>
              </a:rPr>
              <a:t>training and workshops</a:t>
            </a:r>
            <a:r>
              <a:rPr lang="en-US" sz="1200" dirty="0">
                <a:solidFill>
                  <a:srgbClr val="161613"/>
                </a:solidFill>
                <a:latin typeface="Inter" pitchFamily="34" charset="0"/>
                <a:ea typeface="Inter" pitchFamily="34" charset="-122"/>
                <a:cs typeface="Inter" pitchFamily="34" charset="-120"/>
              </a:rPr>
              <a:t> specifically aimed at building student confidence and self-efficacy with AI tools.</a:t>
            </a:r>
            <a:endParaRPr lang="en-US" sz="1200" dirty="0"/>
          </a:p>
        </p:txBody>
      </p:sp>
      <p:pic>
        <p:nvPicPr>
          <p:cNvPr id="12"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649977"/>
            <a:ext cx="4875981" cy="1229916"/>
          </a:xfrm>
          <a:prstGeom prst="rect">
            <a:avLst/>
          </a:prstGeom>
        </p:spPr>
      </p:pic>
      <p:pic>
        <p:nvPicPr>
          <p:cNvPr id="13" name="Image 6"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4088" y="4163583"/>
            <a:ext cx="202629" cy="202629"/>
          </a:xfrm>
          <a:prstGeom prst="rect">
            <a:avLst/>
          </a:prstGeom>
        </p:spPr>
      </p:pic>
      <p:sp>
        <p:nvSpPr>
          <p:cNvPr id="14" name="Text 5"/>
          <p:cNvSpPr/>
          <p:nvPr/>
        </p:nvSpPr>
        <p:spPr>
          <a:xfrm>
            <a:off x="1184374" y="3804089"/>
            <a:ext cx="3880396" cy="211113"/>
          </a:xfrm>
          <a:prstGeom prst="rect">
            <a:avLst/>
          </a:prstGeom>
          <a:noFill/>
          <a:ln/>
        </p:spPr>
        <p:txBody>
          <a:bodyPr wrap="none" lIns="0" tIns="0" rIns="0" bIns="0" rtlCol="0" anchor="t"/>
          <a:lstStyle/>
          <a:p>
            <a:pPr marL="0" indent="0" algn="l">
              <a:lnSpc>
                <a:spcPct val="104000"/>
              </a:lnSpc>
              <a:buNone/>
            </a:pPr>
            <a:r>
              <a:rPr lang="en-US" sz="1400" b="1" dirty="0">
                <a:solidFill>
                  <a:srgbClr val="161613"/>
                </a:solidFill>
                <a:latin typeface="DM Sans Medium" pitchFamily="34" charset="0"/>
                <a:ea typeface="DM Sans Medium" pitchFamily="34" charset="-122"/>
                <a:cs typeface="DM Sans Medium" pitchFamily="34" charset="-120"/>
              </a:rPr>
              <a:t>For Curriculum Design</a:t>
            </a:r>
            <a:endParaRPr lang="en-US" sz="1400" b="1" dirty="0"/>
          </a:p>
        </p:txBody>
      </p:sp>
      <p:sp>
        <p:nvSpPr>
          <p:cNvPr id="15" name="Text 6"/>
          <p:cNvSpPr/>
          <p:nvPr/>
        </p:nvSpPr>
        <p:spPr>
          <a:xfrm>
            <a:off x="1184374" y="4092443"/>
            <a:ext cx="3880396" cy="633338"/>
          </a:xfrm>
          <a:prstGeom prst="rect">
            <a:avLst/>
          </a:prstGeom>
          <a:noFill/>
          <a:ln/>
        </p:spPr>
        <p:txBody>
          <a:bodyPr wrap="square" lIns="0" tIns="0" rIns="0" bIns="0" rtlCol="0" anchor="t">
            <a:noAutofit/>
          </a:bodyPr>
          <a:lstStyle/>
          <a:p>
            <a:pPr marL="0" indent="0" algn="l">
              <a:lnSpc>
                <a:spcPct val="130000"/>
              </a:lnSpc>
              <a:buNone/>
            </a:pPr>
            <a:r>
              <a:rPr lang="en-US" sz="1200" dirty="0">
                <a:solidFill>
                  <a:srgbClr val="161613"/>
                </a:solidFill>
                <a:latin typeface="Inter" pitchFamily="34" charset="0"/>
                <a:ea typeface="Inter" pitchFamily="34" charset="-122"/>
                <a:cs typeface="Inter" pitchFamily="34" charset="-120"/>
              </a:rPr>
              <a:t>Systematically </a:t>
            </a:r>
            <a:r>
              <a:rPr lang="en-US" sz="1200" b="1" dirty="0">
                <a:solidFill>
                  <a:srgbClr val="161613"/>
                </a:solidFill>
                <a:latin typeface="Inter Bold" pitchFamily="34" charset="0"/>
                <a:ea typeface="Inter Bold" pitchFamily="34" charset="-122"/>
                <a:cs typeface="Inter Bold" pitchFamily="34" charset="-120"/>
              </a:rPr>
              <a:t>integrate AI tools</a:t>
            </a:r>
            <a:r>
              <a:rPr lang="en-US" sz="1200" dirty="0">
                <a:solidFill>
                  <a:srgbClr val="161613"/>
                </a:solidFill>
                <a:latin typeface="Inter" pitchFamily="34" charset="0"/>
                <a:ea typeface="Inter" pitchFamily="34" charset="-122"/>
                <a:cs typeface="Inter" pitchFamily="34" charset="-120"/>
              </a:rPr>
              <a:t> across courses to prepare students for the demands of a digitized professional workforce.</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411882"/>
            <a:ext cx="4722763" cy="436066"/>
          </a:xfrm>
          <a:prstGeom prst="rect">
            <a:avLst/>
          </a:prstGeom>
          <a:noFill/>
          <a:ln/>
        </p:spPr>
        <p:txBody>
          <a:bodyPr wrap="none" lIns="0" tIns="0" rIns="0" bIns="0" rtlCol="0" anchor="t"/>
          <a:lstStyle/>
          <a:p>
            <a:pPr marL="0" indent="0" algn="l">
              <a:lnSpc>
                <a:spcPct val="104000"/>
              </a:lnSpc>
              <a:buNone/>
            </a:pPr>
            <a:r>
              <a:rPr lang="en-US" sz="2700" dirty="0">
                <a:solidFill>
                  <a:srgbClr val="161613"/>
                </a:solidFill>
                <a:latin typeface="DM Sans Medium" pitchFamily="34" charset="0"/>
                <a:ea typeface="DM Sans Medium" pitchFamily="34" charset="-122"/>
                <a:cs typeface="DM Sans Medium" pitchFamily="34" charset="-120"/>
              </a:rPr>
              <a:t>The AI Education Gap</a:t>
            </a:r>
            <a:endParaRPr lang="en-US" sz="270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1054001"/>
            <a:ext cx="4722763" cy="1060475"/>
          </a:xfrm>
          <a:prstGeom prst="rect">
            <a:avLst/>
          </a:prstGeom>
        </p:spPr>
      </p:pic>
      <p:sp>
        <p:nvSpPr>
          <p:cNvPr id="5" name="Text 1"/>
          <p:cNvSpPr/>
          <p:nvPr/>
        </p:nvSpPr>
        <p:spPr>
          <a:xfrm>
            <a:off x="730895" y="1212577"/>
            <a:ext cx="4329410" cy="218033"/>
          </a:xfrm>
          <a:prstGeom prst="rect">
            <a:avLst/>
          </a:prstGeom>
          <a:noFill/>
          <a:ln/>
        </p:spPr>
        <p:txBody>
          <a:bodyPr wrap="none" lIns="0" tIns="0" rIns="0" bIns="0" rtlCol="0" anchor="t"/>
          <a:lstStyle/>
          <a:p>
            <a:pPr marL="0" indent="0" algn="l">
              <a:lnSpc>
                <a:spcPct val="104000"/>
              </a:lnSpc>
              <a:buNone/>
            </a:pPr>
            <a:r>
              <a:rPr lang="en-US" sz="1350" dirty="0">
                <a:solidFill>
                  <a:srgbClr val="161613"/>
                </a:solidFill>
                <a:latin typeface="DM Sans Medium" pitchFamily="34" charset="0"/>
                <a:ea typeface="DM Sans Medium" pitchFamily="34" charset="-122"/>
                <a:cs typeface="DM Sans Medium" pitchFamily="34" charset="-120"/>
              </a:rPr>
              <a:t>AI Is Reshaping Education</a:t>
            </a:r>
            <a:endParaRPr lang="en-US" sz="1350" dirty="0"/>
          </a:p>
        </p:txBody>
      </p:sp>
      <p:sp>
        <p:nvSpPr>
          <p:cNvPr id="6" name="Text 2"/>
          <p:cNvSpPr/>
          <p:nvPr/>
        </p:nvSpPr>
        <p:spPr>
          <a:xfrm>
            <a:off x="730895" y="1512987"/>
            <a:ext cx="4329410" cy="442913"/>
          </a:xfrm>
          <a:prstGeom prst="rect">
            <a:avLst/>
          </a:prstGeom>
          <a:noFill/>
          <a:ln/>
        </p:spPr>
        <p:txBody>
          <a:bodyPr wrap="square" lIns="0" tIns="0" rIns="0" bIns="0" rtlCol="0" anchor="t">
            <a:normAutofit/>
          </a:bodyPr>
          <a:lstStyle/>
          <a:p>
            <a:pPr marL="0" indent="0" algn="l">
              <a:lnSpc>
                <a:spcPct val="132000"/>
              </a:lnSpc>
              <a:buNone/>
            </a:pPr>
            <a:r>
              <a:rPr lang="en-US" sz="1050" dirty="0">
                <a:solidFill>
                  <a:srgbClr val="161613"/>
                </a:solidFill>
                <a:latin typeface="Inter" pitchFamily="34" charset="0"/>
                <a:ea typeface="Inter" pitchFamily="34" charset="-122"/>
                <a:cs typeface="Inter" pitchFamily="34" charset="-120"/>
              </a:rPr>
              <a:t>Personalized learning, enhanced creativity, and intelligent content generation are now part of the academic landscape.</a:t>
            </a:r>
            <a:endParaRPr lang="en-US" sz="105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2251844"/>
            <a:ext cx="4722763" cy="1281931"/>
          </a:xfrm>
          <a:prstGeom prst="rect">
            <a:avLst/>
          </a:prstGeom>
        </p:spPr>
      </p:pic>
      <p:sp>
        <p:nvSpPr>
          <p:cNvPr id="8" name="Text 3"/>
          <p:cNvSpPr/>
          <p:nvPr/>
        </p:nvSpPr>
        <p:spPr>
          <a:xfrm>
            <a:off x="730895" y="2410420"/>
            <a:ext cx="4329410" cy="218033"/>
          </a:xfrm>
          <a:prstGeom prst="rect">
            <a:avLst/>
          </a:prstGeom>
          <a:noFill/>
          <a:ln/>
        </p:spPr>
        <p:txBody>
          <a:bodyPr wrap="none" lIns="0" tIns="0" rIns="0" bIns="0" rtlCol="0" anchor="t"/>
          <a:lstStyle/>
          <a:p>
            <a:pPr marL="0" indent="0" algn="l">
              <a:lnSpc>
                <a:spcPct val="104000"/>
              </a:lnSpc>
              <a:buNone/>
            </a:pPr>
            <a:r>
              <a:rPr lang="en-US" sz="1350" dirty="0">
                <a:solidFill>
                  <a:srgbClr val="161613"/>
                </a:solidFill>
                <a:latin typeface="DM Sans Medium" pitchFamily="34" charset="0"/>
                <a:ea typeface="DM Sans Medium" pitchFamily="34" charset="-122"/>
                <a:cs typeface="DM Sans Medium" pitchFamily="34" charset="-120"/>
              </a:rPr>
              <a:t>A Research Blind Spot</a:t>
            </a:r>
            <a:endParaRPr lang="en-US" sz="1350" dirty="0"/>
          </a:p>
        </p:txBody>
      </p:sp>
      <p:sp>
        <p:nvSpPr>
          <p:cNvPr id="9" name="Text 4"/>
          <p:cNvSpPr/>
          <p:nvPr/>
        </p:nvSpPr>
        <p:spPr>
          <a:xfrm>
            <a:off x="730895" y="2710830"/>
            <a:ext cx="4329410" cy="664369"/>
          </a:xfrm>
          <a:prstGeom prst="rect">
            <a:avLst/>
          </a:prstGeom>
          <a:noFill/>
          <a:ln/>
        </p:spPr>
        <p:txBody>
          <a:bodyPr wrap="square" lIns="0" tIns="0" rIns="0" bIns="0" rtlCol="0" anchor="t">
            <a:normAutofit/>
          </a:bodyPr>
          <a:lstStyle/>
          <a:p>
            <a:pPr marL="0" indent="0" algn="l">
              <a:lnSpc>
                <a:spcPct val="132000"/>
              </a:lnSpc>
              <a:buNone/>
            </a:pPr>
            <a:r>
              <a:rPr lang="en-US" sz="1050" dirty="0">
                <a:solidFill>
                  <a:srgbClr val="161613"/>
                </a:solidFill>
                <a:latin typeface="Inter" pitchFamily="34" charset="0"/>
                <a:ea typeface="Inter" pitchFamily="34" charset="-122"/>
                <a:cs typeface="Inter" pitchFamily="34" charset="-120"/>
              </a:rPr>
              <a:t>Studies on AI in language skills are abundant—but specialized disciplines like </a:t>
            </a:r>
            <a:r>
              <a:rPr lang="en-US" sz="1050" b="1" dirty="0">
                <a:solidFill>
                  <a:srgbClr val="161613"/>
                </a:solidFill>
                <a:latin typeface="Inter Bold" pitchFamily="34" charset="0"/>
                <a:ea typeface="Inter Bold" pitchFamily="34" charset="-122"/>
                <a:cs typeface="Inter Bold" pitchFamily="34" charset="-120"/>
              </a:rPr>
              <a:t>marketing and business communication</a:t>
            </a:r>
            <a:r>
              <a:rPr lang="en-US" sz="1050" dirty="0">
                <a:solidFill>
                  <a:srgbClr val="161613"/>
                </a:solidFill>
                <a:latin typeface="Inter" pitchFamily="34" charset="0"/>
                <a:ea typeface="Inter" pitchFamily="34" charset="-122"/>
                <a:cs typeface="Inter" pitchFamily="34" charset="-120"/>
              </a:rPr>
              <a:t> remain largely understudied.</a:t>
            </a:r>
            <a:endParaRPr lang="en-US" sz="105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671143"/>
            <a:ext cx="4722763" cy="1060475"/>
          </a:xfrm>
          <a:prstGeom prst="rect">
            <a:avLst/>
          </a:prstGeom>
        </p:spPr>
      </p:pic>
      <p:sp>
        <p:nvSpPr>
          <p:cNvPr id="11" name="Text 5"/>
          <p:cNvSpPr/>
          <p:nvPr/>
        </p:nvSpPr>
        <p:spPr>
          <a:xfrm>
            <a:off x="730895" y="3829720"/>
            <a:ext cx="4329410" cy="218033"/>
          </a:xfrm>
          <a:prstGeom prst="rect">
            <a:avLst/>
          </a:prstGeom>
          <a:noFill/>
          <a:ln/>
        </p:spPr>
        <p:txBody>
          <a:bodyPr wrap="none" lIns="0" tIns="0" rIns="0" bIns="0" rtlCol="0" anchor="t"/>
          <a:lstStyle/>
          <a:p>
            <a:pPr marL="0" indent="0" algn="l">
              <a:lnSpc>
                <a:spcPct val="104000"/>
              </a:lnSpc>
              <a:buNone/>
            </a:pPr>
            <a:r>
              <a:rPr lang="en-US" sz="1350" dirty="0">
                <a:solidFill>
                  <a:srgbClr val="161613"/>
                </a:solidFill>
                <a:latin typeface="DM Sans Medium" pitchFamily="34" charset="0"/>
                <a:ea typeface="DM Sans Medium" pitchFamily="34" charset="-122"/>
                <a:cs typeface="DM Sans Medium" pitchFamily="34" charset="-120"/>
              </a:rPr>
              <a:t>The Central Question</a:t>
            </a:r>
            <a:endParaRPr lang="en-US" sz="1350" dirty="0"/>
          </a:p>
        </p:txBody>
      </p:sp>
      <p:sp>
        <p:nvSpPr>
          <p:cNvPr id="12" name="Text 6"/>
          <p:cNvSpPr/>
          <p:nvPr/>
        </p:nvSpPr>
        <p:spPr>
          <a:xfrm>
            <a:off x="730895" y="4130129"/>
            <a:ext cx="4329410" cy="442913"/>
          </a:xfrm>
          <a:prstGeom prst="rect">
            <a:avLst/>
          </a:prstGeom>
          <a:noFill/>
          <a:ln/>
        </p:spPr>
        <p:txBody>
          <a:bodyPr wrap="square" lIns="0" tIns="0" rIns="0" bIns="0" rtlCol="0" anchor="t">
            <a:normAutofit/>
          </a:bodyPr>
          <a:lstStyle/>
          <a:p>
            <a:pPr marL="0" indent="0" algn="l">
              <a:lnSpc>
                <a:spcPct val="132000"/>
              </a:lnSpc>
              <a:buNone/>
            </a:pPr>
            <a:r>
              <a:rPr lang="en-US" sz="1050" dirty="0">
                <a:solidFill>
                  <a:srgbClr val="161613"/>
                </a:solidFill>
                <a:latin typeface="Inter" pitchFamily="34" charset="0"/>
                <a:ea typeface="Inter" pitchFamily="34" charset="-122"/>
                <a:cs typeface="Inter" pitchFamily="34" charset="-120"/>
              </a:rPr>
              <a:t>How do students actually </a:t>
            </a:r>
            <a:r>
              <a:rPr lang="en-US" sz="1050" b="1" dirty="0">
                <a:solidFill>
                  <a:srgbClr val="161613"/>
                </a:solidFill>
                <a:latin typeface="Inter Bold" pitchFamily="34" charset="0"/>
                <a:ea typeface="Inter Bold" pitchFamily="34" charset="-122"/>
                <a:cs typeface="Inter Bold" pitchFamily="34" charset="-120"/>
              </a:rPr>
              <a:t>adopt AI tools</a:t>
            </a:r>
            <a:r>
              <a:rPr lang="en-US" sz="1050" dirty="0">
                <a:solidFill>
                  <a:srgbClr val="161613"/>
                </a:solidFill>
                <a:latin typeface="Inter" pitchFamily="34" charset="0"/>
                <a:ea typeface="Inter" pitchFamily="34" charset="-122"/>
                <a:cs typeface="Inter" pitchFamily="34" charset="-120"/>
              </a:rPr>
              <a:t> in real-world academic projects?</a:t>
            </a:r>
            <a:endParaRPr lang="en-US" sz="105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B85644-D90A-9E66-6394-6F61F2D5C969}"/>
              </a:ext>
            </a:extLst>
          </p:cNvPr>
          <p:cNvSpPr txBox="1"/>
          <p:nvPr/>
        </p:nvSpPr>
        <p:spPr>
          <a:xfrm>
            <a:off x="1293394" y="1411299"/>
            <a:ext cx="6707605" cy="2308324"/>
          </a:xfrm>
          <a:prstGeom prst="rect">
            <a:avLst/>
          </a:prstGeom>
          <a:noFill/>
        </p:spPr>
        <p:txBody>
          <a:bodyPr wrap="square">
            <a:spAutoFit/>
          </a:bodyPr>
          <a:lstStyle/>
          <a:p>
            <a:pPr lvl="0" algn="l"/>
            <a:r>
              <a:rPr lang="en-US" sz="1800" b="1" i="0" dirty="0">
                <a:solidFill>
                  <a:srgbClr val="303030"/>
                </a:solidFill>
                <a:effectLst/>
                <a:latin typeface="DM Sans" pitchFamily="2" charset="0"/>
              </a:rPr>
              <a:t>Sample:</a:t>
            </a:r>
            <a:r>
              <a:rPr lang="en-US" sz="1800" b="0" i="0" dirty="0">
                <a:solidFill>
                  <a:srgbClr val="303030"/>
                </a:solidFill>
                <a:effectLst/>
                <a:latin typeface="DM Sans" pitchFamily="2" charset="0"/>
              </a:rPr>
              <a:t> Limited to one university and one specific course (Business English/Marketing).</a:t>
            </a:r>
          </a:p>
          <a:p>
            <a:pPr lvl="0" algn="l"/>
            <a:endParaRPr lang="en-US" sz="1800" b="0" i="0" dirty="0">
              <a:solidFill>
                <a:srgbClr val="303030"/>
              </a:solidFill>
              <a:effectLst/>
              <a:latin typeface="DM Sans" pitchFamily="2" charset="0"/>
            </a:endParaRPr>
          </a:p>
          <a:p>
            <a:pPr lvl="0" algn="l"/>
            <a:r>
              <a:rPr lang="en-US" sz="1800" b="1" i="0" dirty="0">
                <a:solidFill>
                  <a:srgbClr val="303030"/>
                </a:solidFill>
                <a:effectLst/>
                <a:latin typeface="DM Sans" pitchFamily="2" charset="0"/>
              </a:rPr>
              <a:t>Methodology:</a:t>
            </a:r>
            <a:r>
              <a:rPr lang="en-US" sz="1800" b="0" i="0" dirty="0">
                <a:solidFill>
                  <a:srgbClr val="303030"/>
                </a:solidFill>
                <a:effectLst/>
                <a:latin typeface="DM Sans" pitchFamily="2" charset="0"/>
              </a:rPr>
              <a:t> Primarily quantitative; future studies should use </a:t>
            </a:r>
            <a:r>
              <a:rPr lang="en-US" sz="1800" b="1" i="0" dirty="0">
                <a:solidFill>
                  <a:srgbClr val="303030"/>
                </a:solidFill>
                <a:effectLst/>
                <a:latin typeface="DM Sans" pitchFamily="2" charset="0"/>
              </a:rPr>
              <a:t>mixed methods</a:t>
            </a:r>
            <a:r>
              <a:rPr lang="en-US" sz="1800" b="0" i="0" dirty="0">
                <a:solidFill>
                  <a:srgbClr val="303030"/>
                </a:solidFill>
                <a:effectLst/>
                <a:latin typeface="DM Sans" pitchFamily="2" charset="0"/>
              </a:rPr>
              <a:t> (interviews) to gain deeper insights.</a:t>
            </a:r>
          </a:p>
          <a:p>
            <a:pPr lvl="0" algn="l"/>
            <a:endParaRPr lang="en-US" sz="1800" b="0" i="0" dirty="0">
              <a:solidFill>
                <a:srgbClr val="303030"/>
              </a:solidFill>
              <a:effectLst/>
              <a:latin typeface="DM Sans" pitchFamily="2" charset="0"/>
            </a:endParaRPr>
          </a:p>
          <a:p>
            <a:pPr lvl="0" algn="l"/>
            <a:r>
              <a:rPr lang="en-US" sz="1800" b="1" i="0" dirty="0">
                <a:solidFill>
                  <a:srgbClr val="303030"/>
                </a:solidFill>
                <a:effectLst/>
                <a:latin typeface="DM Sans" pitchFamily="2" charset="0"/>
              </a:rPr>
              <a:t>Scope:</a:t>
            </a:r>
            <a:r>
              <a:rPr lang="en-US" sz="1800" b="0" i="0" dirty="0">
                <a:solidFill>
                  <a:srgbClr val="303030"/>
                </a:solidFill>
                <a:effectLst/>
                <a:latin typeface="DM Sans" pitchFamily="2" charset="0"/>
              </a:rPr>
              <a:t> Only focused on ChatGPT and Canva; other emerging AI tools should be explored</a:t>
            </a:r>
          </a:p>
        </p:txBody>
      </p:sp>
      <p:pic>
        <p:nvPicPr>
          <p:cNvPr id="5" name="Image 1" descr="preencoded.png">
            <a:extLst>
              <a:ext uri="{FF2B5EF4-FFF2-40B4-BE49-F238E27FC236}">
                <a16:creationId xmlns:a16="http://schemas.microsoft.com/office/drawing/2014/main" id="{81DADF79-D64C-4E96-712B-4EE9D15AE60D}"/>
              </a:ext>
            </a:extLst>
          </p:cNvPr>
          <p:cNvPicPr>
            <a:picLocks noChangeAspect="1"/>
          </p:cNvPicPr>
          <p:nvPr/>
        </p:nvPicPr>
        <p:blipFill>
          <a:blip r:embed="rId2"/>
          <a:stretch>
            <a:fillRect/>
          </a:stretch>
        </p:blipFill>
        <p:spPr>
          <a:xfrm>
            <a:off x="855745" y="1488028"/>
            <a:ext cx="231793" cy="185414"/>
          </a:xfrm>
          <a:prstGeom prst="rect">
            <a:avLst/>
          </a:prstGeom>
        </p:spPr>
      </p:pic>
      <p:pic>
        <p:nvPicPr>
          <p:cNvPr id="7" name="Image 1" descr="preencoded.png">
            <a:extLst>
              <a:ext uri="{FF2B5EF4-FFF2-40B4-BE49-F238E27FC236}">
                <a16:creationId xmlns:a16="http://schemas.microsoft.com/office/drawing/2014/main" id="{3E81DC07-C2B4-AA4B-2B50-A6C529521D34}"/>
              </a:ext>
            </a:extLst>
          </p:cNvPr>
          <p:cNvPicPr>
            <a:picLocks noChangeAspect="1"/>
          </p:cNvPicPr>
          <p:nvPr/>
        </p:nvPicPr>
        <p:blipFill>
          <a:blip r:embed="rId2"/>
          <a:stretch>
            <a:fillRect/>
          </a:stretch>
        </p:blipFill>
        <p:spPr>
          <a:xfrm>
            <a:off x="845876" y="2352005"/>
            <a:ext cx="231793" cy="185414"/>
          </a:xfrm>
          <a:prstGeom prst="rect">
            <a:avLst/>
          </a:prstGeom>
        </p:spPr>
      </p:pic>
      <p:sp>
        <p:nvSpPr>
          <p:cNvPr id="9" name="Text 0">
            <a:extLst>
              <a:ext uri="{FF2B5EF4-FFF2-40B4-BE49-F238E27FC236}">
                <a16:creationId xmlns:a16="http://schemas.microsoft.com/office/drawing/2014/main" id="{82F7B5A8-EC9D-156D-CB84-887107228615}"/>
              </a:ext>
            </a:extLst>
          </p:cNvPr>
          <p:cNvSpPr/>
          <p:nvPr/>
        </p:nvSpPr>
        <p:spPr>
          <a:xfrm>
            <a:off x="1576739" y="562809"/>
            <a:ext cx="8151763" cy="228451"/>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Limitations &amp; Future Research</a:t>
            </a:r>
          </a:p>
        </p:txBody>
      </p:sp>
      <p:pic>
        <p:nvPicPr>
          <p:cNvPr id="11" name="Image 1" descr="preencoded.png">
            <a:extLst>
              <a:ext uri="{FF2B5EF4-FFF2-40B4-BE49-F238E27FC236}">
                <a16:creationId xmlns:a16="http://schemas.microsoft.com/office/drawing/2014/main" id="{3C5654D1-2488-089C-7F1C-2A6160B0AEEC}"/>
              </a:ext>
            </a:extLst>
          </p:cNvPr>
          <p:cNvPicPr>
            <a:picLocks noChangeAspect="1"/>
          </p:cNvPicPr>
          <p:nvPr/>
        </p:nvPicPr>
        <p:blipFill>
          <a:blip r:embed="rId2"/>
          <a:stretch>
            <a:fillRect/>
          </a:stretch>
        </p:blipFill>
        <p:spPr>
          <a:xfrm>
            <a:off x="856337" y="3179359"/>
            <a:ext cx="231793" cy="185414"/>
          </a:xfrm>
          <a:prstGeom prst="rect">
            <a:avLst/>
          </a:prstGeom>
        </p:spPr>
      </p:pic>
      <p:pic>
        <p:nvPicPr>
          <p:cNvPr id="13" name="Picture 12">
            <a:extLst>
              <a:ext uri="{FF2B5EF4-FFF2-40B4-BE49-F238E27FC236}">
                <a16:creationId xmlns:a16="http://schemas.microsoft.com/office/drawing/2014/main" id="{B4F44A70-7122-1B04-6B6F-03F981D7D7F2}"/>
              </a:ext>
            </a:extLst>
          </p:cNvPr>
          <p:cNvPicPr>
            <a:picLocks noChangeAspect="1"/>
          </p:cNvPicPr>
          <p:nvPr/>
        </p:nvPicPr>
        <p:blipFill>
          <a:blip r:embed="rId3"/>
          <a:stretch>
            <a:fillRect/>
          </a:stretch>
        </p:blipFill>
        <p:spPr>
          <a:xfrm>
            <a:off x="7946394" y="4615143"/>
            <a:ext cx="1120488" cy="471462"/>
          </a:xfrm>
          <a:prstGeom prst="rect">
            <a:avLst/>
          </a:prstGeom>
        </p:spPr>
      </p:pic>
    </p:spTree>
    <p:extLst>
      <p:ext uri="{BB962C8B-B14F-4D97-AF65-F5344CB8AC3E}">
        <p14:creationId xmlns:p14="http://schemas.microsoft.com/office/powerpoint/2010/main" val="155240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E5E38-63EF-7CCF-40D1-8A4C1EE74B0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8E57D12-55B2-4348-EF2E-1E47A4649619}"/>
              </a:ext>
            </a:extLst>
          </p:cNvPr>
          <p:cNvSpPr txBox="1"/>
          <p:nvPr/>
        </p:nvSpPr>
        <p:spPr>
          <a:xfrm>
            <a:off x="1293394" y="1411299"/>
            <a:ext cx="6707605" cy="2308324"/>
          </a:xfrm>
          <a:prstGeom prst="rect">
            <a:avLst/>
          </a:prstGeom>
          <a:noFill/>
        </p:spPr>
        <p:txBody>
          <a:bodyPr wrap="square">
            <a:spAutoFit/>
          </a:bodyPr>
          <a:lstStyle/>
          <a:p>
            <a:pPr lvl="0" algn="l"/>
            <a:r>
              <a:rPr lang="en-US" sz="1800" b="1" i="0" dirty="0">
                <a:solidFill>
                  <a:srgbClr val="303030"/>
                </a:solidFill>
                <a:effectLst/>
                <a:latin typeface="DM Sans" pitchFamily="2" charset="0"/>
              </a:rPr>
              <a:t>Students have positive attitudes and strong intentions to continue using AI</a:t>
            </a:r>
          </a:p>
          <a:p>
            <a:pPr lvl="0" algn="l"/>
            <a:endParaRPr lang="en-US" sz="1800" b="1" i="0" dirty="0">
              <a:solidFill>
                <a:srgbClr val="303030"/>
              </a:solidFill>
              <a:effectLst/>
              <a:latin typeface="DM Sans" pitchFamily="2" charset="0"/>
            </a:endParaRPr>
          </a:p>
          <a:p>
            <a:pPr lvl="0" algn="l"/>
            <a:r>
              <a:rPr lang="en-US" sz="1800" b="1" i="0" dirty="0">
                <a:solidFill>
                  <a:srgbClr val="303030"/>
                </a:solidFill>
                <a:effectLst/>
                <a:latin typeface="DM Sans" pitchFamily="2" charset="0"/>
              </a:rPr>
              <a:t>Integrating AI in PBL fosters engagement, skill development, and productivity</a:t>
            </a:r>
          </a:p>
          <a:p>
            <a:pPr lvl="0" algn="l"/>
            <a:endParaRPr lang="en-US" sz="1800" b="1" i="0" dirty="0">
              <a:solidFill>
                <a:srgbClr val="303030"/>
              </a:solidFill>
              <a:effectLst/>
              <a:latin typeface="DM Sans" pitchFamily="2" charset="0"/>
            </a:endParaRPr>
          </a:p>
          <a:p>
            <a:pPr lvl="0" algn="l"/>
            <a:r>
              <a:rPr lang="en-US" sz="1800" b="1" i="0" dirty="0">
                <a:solidFill>
                  <a:srgbClr val="303030"/>
                </a:solidFill>
                <a:effectLst/>
                <a:latin typeface="DM Sans" pitchFamily="2" charset="0"/>
              </a:rPr>
              <a:t>Building confidence and ensuring ease of use are the keys to successful AI adoption in higher education</a:t>
            </a:r>
            <a:endParaRPr lang="en-US" sz="1800" b="0" i="0" dirty="0">
              <a:solidFill>
                <a:srgbClr val="303030"/>
              </a:solidFill>
              <a:effectLst/>
              <a:latin typeface="DM Sans" pitchFamily="2" charset="0"/>
            </a:endParaRPr>
          </a:p>
        </p:txBody>
      </p:sp>
      <p:pic>
        <p:nvPicPr>
          <p:cNvPr id="5" name="Image 1" descr="preencoded.png">
            <a:extLst>
              <a:ext uri="{FF2B5EF4-FFF2-40B4-BE49-F238E27FC236}">
                <a16:creationId xmlns:a16="http://schemas.microsoft.com/office/drawing/2014/main" id="{3366B850-5E97-CD8B-1329-361E17E162B7}"/>
              </a:ext>
            </a:extLst>
          </p:cNvPr>
          <p:cNvPicPr>
            <a:picLocks noChangeAspect="1"/>
          </p:cNvPicPr>
          <p:nvPr/>
        </p:nvPicPr>
        <p:blipFill>
          <a:blip r:embed="rId2"/>
          <a:stretch>
            <a:fillRect/>
          </a:stretch>
        </p:blipFill>
        <p:spPr>
          <a:xfrm>
            <a:off x="855745" y="1488028"/>
            <a:ext cx="231793" cy="185414"/>
          </a:xfrm>
          <a:prstGeom prst="rect">
            <a:avLst/>
          </a:prstGeom>
        </p:spPr>
      </p:pic>
      <p:pic>
        <p:nvPicPr>
          <p:cNvPr id="7" name="Image 1" descr="preencoded.png">
            <a:extLst>
              <a:ext uri="{FF2B5EF4-FFF2-40B4-BE49-F238E27FC236}">
                <a16:creationId xmlns:a16="http://schemas.microsoft.com/office/drawing/2014/main" id="{CD118C1C-8B11-3F44-ADE0-EA688722780E}"/>
              </a:ext>
            </a:extLst>
          </p:cNvPr>
          <p:cNvPicPr>
            <a:picLocks noChangeAspect="1"/>
          </p:cNvPicPr>
          <p:nvPr/>
        </p:nvPicPr>
        <p:blipFill>
          <a:blip r:embed="rId2"/>
          <a:stretch>
            <a:fillRect/>
          </a:stretch>
        </p:blipFill>
        <p:spPr>
          <a:xfrm>
            <a:off x="845876" y="2352005"/>
            <a:ext cx="231793" cy="185414"/>
          </a:xfrm>
          <a:prstGeom prst="rect">
            <a:avLst/>
          </a:prstGeom>
        </p:spPr>
      </p:pic>
      <p:sp>
        <p:nvSpPr>
          <p:cNvPr id="9" name="Text 0">
            <a:extLst>
              <a:ext uri="{FF2B5EF4-FFF2-40B4-BE49-F238E27FC236}">
                <a16:creationId xmlns:a16="http://schemas.microsoft.com/office/drawing/2014/main" id="{8B49B13F-D195-9610-AE26-EE29C14C5474}"/>
              </a:ext>
            </a:extLst>
          </p:cNvPr>
          <p:cNvSpPr/>
          <p:nvPr/>
        </p:nvSpPr>
        <p:spPr>
          <a:xfrm>
            <a:off x="3363428" y="562809"/>
            <a:ext cx="4198419" cy="447844"/>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Conclusion</a:t>
            </a:r>
          </a:p>
        </p:txBody>
      </p:sp>
      <p:pic>
        <p:nvPicPr>
          <p:cNvPr id="11" name="Image 1" descr="preencoded.png">
            <a:extLst>
              <a:ext uri="{FF2B5EF4-FFF2-40B4-BE49-F238E27FC236}">
                <a16:creationId xmlns:a16="http://schemas.microsoft.com/office/drawing/2014/main" id="{E31E80EB-83E5-983B-BF93-1CF461D25662}"/>
              </a:ext>
            </a:extLst>
          </p:cNvPr>
          <p:cNvPicPr>
            <a:picLocks noChangeAspect="1"/>
          </p:cNvPicPr>
          <p:nvPr/>
        </p:nvPicPr>
        <p:blipFill>
          <a:blip r:embed="rId2"/>
          <a:stretch>
            <a:fillRect/>
          </a:stretch>
        </p:blipFill>
        <p:spPr>
          <a:xfrm>
            <a:off x="856337" y="3179359"/>
            <a:ext cx="231793" cy="185414"/>
          </a:xfrm>
          <a:prstGeom prst="rect">
            <a:avLst/>
          </a:prstGeom>
        </p:spPr>
      </p:pic>
      <p:pic>
        <p:nvPicPr>
          <p:cNvPr id="13" name="Picture 12">
            <a:extLst>
              <a:ext uri="{FF2B5EF4-FFF2-40B4-BE49-F238E27FC236}">
                <a16:creationId xmlns:a16="http://schemas.microsoft.com/office/drawing/2014/main" id="{54DFF9CC-1D65-E0EE-A1BD-DE0FC0681693}"/>
              </a:ext>
            </a:extLst>
          </p:cNvPr>
          <p:cNvPicPr>
            <a:picLocks noChangeAspect="1"/>
          </p:cNvPicPr>
          <p:nvPr/>
        </p:nvPicPr>
        <p:blipFill>
          <a:blip r:embed="rId3"/>
          <a:stretch>
            <a:fillRect/>
          </a:stretch>
        </p:blipFill>
        <p:spPr>
          <a:xfrm>
            <a:off x="7946394" y="4615143"/>
            <a:ext cx="1120488" cy="471462"/>
          </a:xfrm>
          <a:prstGeom prst="rect">
            <a:avLst/>
          </a:prstGeom>
        </p:spPr>
      </p:pic>
    </p:spTree>
    <p:extLst>
      <p:ext uri="{BB962C8B-B14F-4D97-AF65-F5344CB8AC3E}">
        <p14:creationId xmlns:p14="http://schemas.microsoft.com/office/powerpoint/2010/main" val="194324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ank you Images - Free Download on Magnific (formerly Freepik)">
            <a:extLst>
              <a:ext uri="{FF2B5EF4-FFF2-40B4-BE49-F238E27FC236}">
                <a16:creationId xmlns:a16="http://schemas.microsoft.com/office/drawing/2014/main" id="{8D9356BD-A9F9-71C1-CA9F-33F8641E245E}"/>
              </a:ext>
            </a:extLst>
          </p:cNvPr>
          <p:cNvPicPr>
            <a:picLocks noChangeAspect="1"/>
          </p:cNvPicPr>
          <p:nvPr/>
        </p:nvPicPr>
        <p:blipFill>
          <a:blip r:embed="rId2">
            <a:duotone>
              <a:schemeClr val="accent1">
                <a:shade val="45000"/>
                <a:satMod val="135000"/>
              </a:schemeClr>
              <a:prstClr val="white"/>
            </a:duotone>
          </a:blip>
          <a:stretch/>
        </p:blipFill>
        <p:spPr>
          <a:xfrm>
            <a:off x="1671950" y="594811"/>
            <a:ext cx="5451182" cy="3857626"/>
          </a:xfrm>
          <a:prstGeom prst="rect">
            <a:avLst/>
          </a:prstGeom>
        </p:spPr>
      </p:pic>
      <p:pic>
        <p:nvPicPr>
          <p:cNvPr id="6" name="Picture 5">
            <a:extLst>
              <a:ext uri="{FF2B5EF4-FFF2-40B4-BE49-F238E27FC236}">
                <a16:creationId xmlns:a16="http://schemas.microsoft.com/office/drawing/2014/main" id="{C2D2BFD7-A48F-561F-89DB-ACBAD0F72075}"/>
              </a:ext>
            </a:extLst>
          </p:cNvPr>
          <p:cNvPicPr>
            <a:picLocks noChangeAspect="1"/>
          </p:cNvPicPr>
          <p:nvPr/>
        </p:nvPicPr>
        <p:blipFill>
          <a:blip r:embed="rId3"/>
          <a:stretch>
            <a:fillRect/>
          </a:stretch>
        </p:blipFill>
        <p:spPr>
          <a:xfrm>
            <a:off x="7946394" y="4615143"/>
            <a:ext cx="1120488" cy="471462"/>
          </a:xfrm>
          <a:prstGeom prst="rect">
            <a:avLst/>
          </a:prstGeom>
        </p:spPr>
      </p:pic>
    </p:spTree>
    <p:extLst>
      <p:ext uri="{BB962C8B-B14F-4D97-AF65-F5344CB8AC3E}">
        <p14:creationId xmlns:p14="http://schemas.microsoft.com/office/powerpoint/2010/main" val="571269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Q And A Images – Browse 244,962 Stock Photos, Vectors, and Video | Adobe  Stock">
            <a:extLst>
              <a:ext uri="{FF2B5EF4-FFF2-40B4-BE49-F238E27FC236}">
                <a16:creationId xmlns:a16="http://schemas.microsoft.com/office/drawing/2014/main" id="{6BC05736-B947-DEAF-AF99-AEFCD4B4E2CF}"/>
              </a:ext>
            </a:extLst>
          </p:cNvPr>
          <p:cNvPicPr>
            <a:picLocks noChangeAspect="1"/>
          </p:cNvPicPr>
          <p:nvPr/>
        </p:nvPicPr>
        <p:blipFill>
          <a:blip r:embed="rId2">
            <a:duotone>
              <a:schemeClr val="accent1">
                <a:shade val="45000"/>
                <a:satMod val="135000"/>
              </a:schemeClr>
              <a:prstClr val="white"/>
            </a:duotone>
          </a:blip>
          <a:stretch/>
        </p:blipFill>
        <p:spPr>
          <a:xfrm>
            <a:off x="1953643" y="760709"/>
            <a:ext cx="4988727" cy="3494050"/>
          </a:xfrm>
          <a:prstGeom prst="rect">
            <a:avLst/>
          </a:prstGeom>
        </p:spPr>
      </p:pic>
      <p:pic>
        <p:nvPicPr>
          <p:cNvPr id="4" name="Picture 3">
            <a:extLst>
              <a:ext uri="{FF2B5EF4-FFF2-40B4-BE49-F238E27FC236}">
                <a16:creationId xmlns:a16="http://schemas.microsoft.com/office/drawing/2014/main" id="{6D99849B-0DC5-9834-7B99-30AA7CF3DEB8}"/>
              </a:ext>
            </a:extLst>
          </p:cNvPr>
          <p:cNvPicPr>
            <a:picLocks noChangeAspect="1"/>
          </p:cNvPicPr>
          <p:nvPr/>
        </p:nvPicPr>
        <p:blipFill>
          <a:blip r:embed="rId3"/>
          <a:stretch>
            <a:fillRect/>
          </a:stretch>
        </p:blipFill>
        <p:spPr>
          <a:xfrm>
            <a:off x="7946394" y="4615143"/>
            <a:ext cx="1120488" cy="471462"/>
          </a:xfrm>
          <a:prstGeom prst="rect">
            <a:avLst/>
          </a:prstGeom>
        </p:spPr>
      </p:pic>
    </p:spTree>
    <p:extLst>
      <p:ext uri="{BB962C8B-B14F-4D97-AF65-F5344CB8AC3E}">
        <p14:creationId xmlns:p14="http://schemas.microsoft.com/office/powerpoint/2010/main" val="2367225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28321" y="336522"/>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Two Tools, One Mission</a:t>
            </a:r>
            <a:endParaRPr lang="en-US" sz="2750" dirty="0"/>
          </a:p>
        </p:txBody>
      </p:sp>
      <p:sp>
        <p:nvSpPr>
          <p:cNvPr id="4" name="Text 1"/>
          <p:cNvSpPr/>
          <p:nvPr/>
        </p:nvSpPr>
        <p:spPr>
          <a:xfrm>
            <a:off x="496119" y="3334195"/>
            <a:ext cx="2599134" cy="221456"/>
          </a:xfrm>
          <a:prstGeom prst="rect">
            <a:avLst/>
          </a:prstGeom>
          <a:noFill/>
          <a:ln/>
        </p:spPr>
        <p:txBody>
          <a:bodyPr wrap="none" lIns="0" tIns="0" rIns="0" bIns="0" rtlCol="0" anchor="t"/>
          <a:lstStyle/>
          <a:p>
            <a:pPr marL="0" indent="0" algn="l">
              <a:lnSpc>
                <a:spcPct val="104000"/>
              </a:lnSpc>
              <a:buNone/>
            </a:pPr>
            <a:r>
              <a:rPr lang="en-US" sz="1350" dirty="0">
                <a:solidFill>
                  <a:srgbClr val="161613"/>
                </a:solidFill>
                <a:latin typeface="DM Sans Medium" pitchFamily="34" charset="0"/>
                <a:ea typeface="DM Sans Medium" pitchFamily="34" charset="-122"/>
                <a:cs typeface="DM Sans Medium" pitchFamily="34" charset="-120"/>
              </a:rPr>
              <a:t>ChatGPT</a:t>
            </a:r>
            <a:endParaRPr lang="en-US" sz="1350" dirty="0"/>
          </a:p>
        </p:txBody>
      </p:sp>
      <p:sp>
        <p:nvSpPr>
          <p:cNvPr id="5" name="Text 2"/>
          <p:cNvSpPr/>
          <p:nvPr/>
        </p:nvSpPr>
        <p:spPr>
          <a:xfrm>
            <a:off x="496119" y="3640707"/>
            <a:ext cx="2599134"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161613"/>
                </a:solidFill>
                <a:latin typeface="Inter" pitchFamily="34" charset="0"/>
                <a:ea typeface="Inter" pitchFamily="34" charset="-122"/>
                <a:cs typeface="Inter" pitchFamily="34" charset="-120"/>
              </a:rPr>
              <a:t>Text-based generative AI for </a:t>
            </a:r>
            <a:r>
              <a:rPr lang="en-US" sz="1100" b="1" dirty="0">
                <a:solidFill>
                  <a:srgbClr val="161613"/>
                </a:solidFill>
                <a:latin typeface="Inter Bold" pitchFamily="34" charset="0"/>
                <a:ea typeface="Inter Bold" pitchFamily="34" charset="-122"/>
                <a:cs typeface="Inter Bold" pitchFamily="34" charset="-120"/>
              </a:rPr>
              <a:t>brainstorming, drafting, and content creation</a:t>
            </a:r>
            <a:r>
              <a:rPr lang="en-US" sz="1100" dirty="0">
                <a:solidFill>
                  <a:srgbClr val="161613"/>
                </a:solidFill>
                <a:latin typeface="Inter" pitchFamily="34" charset="0"/>
                <a:ea typeface="Inter" pitchFamily="34" charset="-122"/>
                <a:cs typeface="Inter" pitchFamily="34" charset="-120"/>
              </a:rPr>
              <a:t>—a versatile writing partner for academic projects.</a:t>
            </a:r>
            <a:endParaRPr lang="en-US" sz="1100" dirty="0"/>
          </a:p>
        </p:txBody>
      </p:sp>
      <p:sp>
        <p:nvSpPr>
          <p:cNvPr id="7" name="Text 3"/>
          <p:cNvSpPr/>
          <p:nvPr/>
        </p:nvSpPr>
        <p:spPr>
          <a:xfrm>
            <a:off x="3233874" y="3273602"/>
            <a:ext cx="2599134" cy="221456"/>
          </a:xfrm>
          <a:prstGeom prst="rect">
            <a:avLst/>
          </a:prstGeom>
          <a:noFill/>
          <a:ln/>
        </p:spPr>
        <p:txBody>
          <a:bodyPr wrap="none" lIns="0" tIns="0" rIns="0" bIns="0" rtlCol="0" anchor="t"/>
          <a:lstStyle/>
          <a:p>
            <a:pPr marL="0" indent="0" algn="l">
              <a:lnSpc>
                <a:spcPct val="104000"/>
              </a:lnSpc>
              <a:buNone/>
            </a:pPr>
            <a:r>
              <a:rPr lang="en-US" sz="1350" dirty="0">
                <a:solidFill>
                  <a:srgbClr val="161613"/>
                </a:solidFill>
                <a:latin typeface="DM Sans Medium" pitchFamily="34" charset="0"/>
                <a:ea typeface="DM Sans Medium" pitchFamily="34" charset="-122"/>
                <a:cs typeface="DM Sans Medium" pitchFamily="34" charset="-120"/>
              </a:rPr>
              <a:t>Canva</a:t>
            </a:r>
            <a:endParaRPr lang="en-US" sz="1350" dirty="0"/>
          </a:p>
        </p:txBody>
      </p:sp>
      <p:sp>
        <p:nvSpPr>
          <p:cNvPr id="8" name="Text 4"/>
          <p:cNvSpPr/>
          <p:nvPr/>
        </p:nvSpPr>
        <p:spPr>
          <a:xfrm>
            <a:off x="3233874" y="3580114"/>
            <a:ext cx="2599134"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161613"/>
                </a:solidFill>
                <a:latin typeface="Inter" pitchFamily="34" charset="0"/>
                <a:ea typeface="Inter" pitchFamily="34" charset="-122"/>
                <a:cs typeface="Inter" pitchFamily="34" charset="-120"/>
              </a:rPr>
              <a:t>Imagery-based AI for </a:t>
            </a:r>
            <a:r>
              <a:rPr lang="en-US" sz="1100" b="1" dirty="0">
                <a:solidFill>
                  <a:srgbClr val="161613"/>
                </a:solidFill>
                <a:latin typeface="Inter Bold" pitchFamily="34" charset="0"/>
                <a:ea typeface="Inter Bold" pitchFamily="34" charset="-122"/>
                <a:cs typeface="Inter Bold" pitchFamily="34" charset="-120"/>
              </a:rPr>
              <a:t>visual design and professional templates</a:t>
            </a:r>
            <a:r>
              <a:rPr lang="en-US" sz="1100" dirty="0">
                <a:solidFill>
                  <a:srgbClr val="161613"/>
                </a:solidFill>
                <a:latin typeface="Inter" pitchFamily="34" charset="0"/>
                <a:ea typeface="Inter" pitchFamily="34" charset="-122"/>
                <a:cs typeface="Inter" pitchFamily="34" charset="-120"/>
              </a:rPr>
              <a:t>—enabling polished presentations and social media assets with ease.</a:t>
            </a:r>
            <a:endParaRPr lang="en-US" sz="1100" dirty="0"/>
          </a:p>
        </p:txBody>
      </p:sp>
      <p:sp>
        <p:nvSpPr>
          <p:cNvPr id="10" name="Text 5"/>
          <p:cNvSpPr/>
          <p:nvPr/>
        </p:nvSpPr>
        <p:spPr>
          <a:xfrm>
            <a:off x="6258068" y="3358658"/>
            <a:ext cx="2599134" cy="221456"/>
          </a:xfrm>
          <a:prstGeom prst="rect">
            <a:avLst/>
          </a:prstGeom>
          <a:noFill/>
          <a:ln/>
        </p:spPr>
        <p:txBody>
          <a:bodyPr wrap="none" lIns="0" tIns="0" rIns="0" bIns="0" rtlCol="0" anchor="t"/>
          <a:lstStyle/>
          <a:p>
            <a:pPr marL="0" indent="0" algn="l">
              <a:lnSpc>
                <a:spcPct val="104000"/>
              </a:lnSpc>
              <a:buNone/>
            </a:pPr>
            <a:r>
              <a:rPr lang="en-US" sz="1350" dirty="0">
                <a:solidFill>
                  <a:srgbClr val="161613"/>
                </a:solidFill>
                <a:latin typeface="DM Sans Medium" pitchFamily="34" charset="0"/>
                <a:ea typeface="DM Sans Medium" pitchFamily="34" charset="-122"/>
                <a:cs typeface="DM Sans Medium" pitchFamily="34" charset="-120"/>
              </a:rPr>
              <a:t>Together</a:t>
            </a:r>
            <a:endParaRPr lang="en-US" sz="1350" dirty="0"/>
          </a:p>
        </p:txBody>
      </p:sp>
      <p:sp>
        <p:nvSpPr>
          <p:cNvPr id="11" name="Text 6"/>
          <p:cNvSpPr/>
          <p:nvPr/>
        </p:nvSpPr>
        <p:spPr>
          <a:xfrm>
            <a:off x="6258068" y="3665170"/>
            <a:ext cx="2599134"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161613"/>
                </a:solidFill>
                <a:latin typeface="Inter" pitchFamily="34" charset="0"/>
                <a:ea typeface="Inter" pitchFamily="34" charset="-122"/>
                <a:cs typeface="Inter" pitchFamily="34" charset="-120"/>
              </a:rPr>
              <a:t>A complete toolkit for </a:t>
            </a:r>
            <a:r>
              <a:rPr lang="en-US" sz="1100" b="1" dirty="0">
                <a:solidFill>
                  <a:srgbClr val="161613"/>
                </a:solidFill>
                <a:latin typeface="Inter Bold" pitchFamily="34" charset="0"/>
                <a:ea typeface="Inter Bold" pitchFamily="34" charset="-122"/>
                <a:cs typeface="Inter Bold" pitchFamily="34" charset="-120"/>
              </a:rPr>
              <a:t>modern marketing and business communication</a:t>
            </a:r>
            <a:r>
              <a:rPr lang="en-US" sz="1100" dirty="0">
                <a:solidFill>
                  <a:srgbClr val="161613"/>
                </a:solidFill>
                <a:latin typeface="Inter" pitchFamily="34" charset="0"/>
                <a:ea typeface="Inter" pitchFamily="34" charset="-122"/>
                <a:cs typeface="Inter" pitchFamily="34" charset="-120"/>
              </a:rPr>
              <a:t>, combining language and visual intelligence.</a:t>
            </a:r>
            <a:endParaRPr lang="en-US" sz="1100" dirty="0"/>
          </a:p>
        </p:txBody>
      </p:sp>
      <p:pic>
        <p:nvPicPr>
          <p:cNvPr id="13" name="Picture 12">
            <a:extLst>
              <a:ext uri="{FF2B5EF4-FFF2-40B4-BE49-F238E27FC236}">
                <a16:creationId xmlns:a16="http://schemas.microsoft.com/office/drawing/2014/main" id="{E3FECF1D-B4EE-0885-965F-34C32B90E844}"/>
              </a:ext>
            </a:extLst>
          </p:cNvPr>
          <p:cNvPicPr>
            <a:picLocks noChangeAspect="1"/>
          </p:cNvPicPr>
          <p:nvPr/>
        </p:nvPicPr>
        <p:blipFill>
          <a:blip r:embed="rId3"/>
          <a:stretch>
            <a:fillRect/>
          </a:stretch>
        </p:blipFill>
        <p:spPr>
          <a:xfrm>
            <a:off x="7797666" y="4522849"/>
            <a:ext cx="1346334" cy="566490"/>
          </a:xfrm>
          <a:prstGeom prst="rect">
            <a:avLst/>
          </a:prstGeom>
        </p:spPr>
      </p:pic>
      <p:pic>
        <p:nvPicPr>
          <p:cNvPr id="14" name="Picture 13" descr="ChatGPT – Wikipedia tiếng Việt">
            <a:extLst>
              <a:ext uri="{FF2B5EF4-FFF2-40B4-BE49-F238E27FC236}">
                <a16:creationId xmlns:a16="http://schemas.microsoft.com/office/drawing/2014/main" id="{C9E9D7CE-524C-2DA5-6C5A-500A0EB1B530}"/>
              </a:ext>
            </a:extLst>
          </p:cNvPr>
          <p:cNvPicPr>
            <a:picLocks noChangeAspect="1"/>
          </p:cNvPicPr>
          <p:nvPr/>
        </p:nvPicPr>
        <p:blipFill>
          <a:blip r:embed="rId4"/>
          <a:stretch>
            <a:fillRect/>
          </a:stretch>
        </p:blipFill>
        <p:spPr>
          <a:xfrm>
            <a:off x="496119" y="1243373"/>
            <a:ext cx="1796445" cy="1796445"/>
          </a:xfrm>
          <a:prstGeom prst="rect">
            <a:avLst/>
          </a:prstGeom>
        </p:spPr>
      </p:pic>
      <p:pic>
        <p:nvPicPr>
          <p:cNvPr id="15" name="Picture 14" descr="Canva | CAES Office of Information Technology">
            <a:extLst>
              <a:ext uri="{FF2B5EF4-FFF2-40B4-BE49-F238E27FC236}">
                <a16:creationId xmlns:a16="http://schemas.microsoft.com/office/drawing/2014/main" id="{ED099605-42E2-2D3E-126E-C0DB0969AA9B}"/>
              </a:ext>
            </a:extLst>
          </p:cNvPr>
          <p:cNvPicPr>
            <a:picLocks noChangeAspect="1"/>
          </p:cNvPicPr>
          <p:nvPr/>
        </p:nvPicPr>
        <p:blipFill>
          <a:blip r:embed="rId5"/>
          <a:srcRect l="17284" t="2844" r="14430" b="6086"/>
          <a:stretch>
            <a:fillRect/>
          </a:stretch>
        </p:blipFill>
        <p:spPr>
          <a:xfrm>
            <a:off x="3424414" y="1192315"/>
            <a:ext cx="1968344" cy="1974993"/>
          </a:xfrm>
          <a:prstGeom prst="rect">
            <a:avLst/>
          </a:prstGeom>
        </p:spPr>
      </p:pic>
      <p:pic>
        <p:nvPicPr>
          <p:cNvPr id="16" name="Picture 15" descr="Toolbox Clipart Images | Free Download | PNG Transparent Background - Pngtree">
            <a:extLst>
              <a:ext uri="{FF2B5EF4-FFF2-40B4-BE49-F238E27FC236}">
                <a16:creationId xmlns:a16="http://schemas.microsoft.com/office/drawing/2014/main" id="{73DE2ADB-5FB2-1B72-B58C-2165104662D0}"/>
              </a:ext>
            </a:extLst>
          </p:cNvPr>
          <p:cNvPicPr>
            <a:picLocks noChangeAspect="1"/>
          </p:cNvPicPr>
          <p:nvPr/>
        </p:nvPicPr>
        <p:blipFill>
          <a:blip r:embed="rId6"/>
          <a:stretch>
            <a:fillRect/>
          </a:stretch>
        </p:blipFill>
        <p:spPr>
          <a:xfrm>
            <a:off x="6588161" y="1243373"/>
            <a:ext cx="2025708" cy="2025708"/>
          </a:xfrm>
          <a:prstGeom prst="rect">
            <a:avLst/>
          </a:prstGeom>
        </p:spPr>
      </p:pic>
      <p:pic>
        <p:nvPicPr>
          <p:cNvPr id="17" name="Picture 16" descr="Glossy Plus Sign Stock Illustrations – 2,088 Glossy Plus Sign Stock  Illustrations, Vectors &amp; Clipart - Dreamstime">
            <a:extLst>
              <a:ext uri="{FF2B5EF4-FFF2-40B4-BE49-F238E27FC236}">
                <a16:creationId xmlns:a16="http://schemas.microsoft.com/office/drawing/2014/main" id="{36936AC6-07E6-106B-E42A-7DB40FB3C8C3}"/>
              </a:ext>
            </a:extLst>
          </p:cNvPr>
          <p:cNvPicPr>
            <a:picLocks noChangeAspect="1"/>
          </p:cNvPicPr>
          <p:nvPr/>
        </p:nvPicPr>
        <p:blipFill>
          <a:blip r:embed="rId7"/>
          <a:stretch>
            <a:fillRect/>
          </a:stretch>
        </p:blipFill>
        <p:spPr>
          <a:xfrm>
            <a:off x="2320727" y="1762533"/>
            <a:ext cx="1075523" cy="1075523"/>
          </a:xfrm>
          <a:prstGeom prst="rect">
            <a:avLst/>
          </a:prstGeom>
        </p:spPr>
      </p:pic>
      <p:pic>
        <p:nvPicPr>
          <p:cNvPr id="18" name="Picture 17" descr="Equal Sign, Symbol, Math Free PNG">
            <a:extLst>
              <a:ext uri="{FF2B5EF4-FFF2-40B4-BE49-F238E27FC236}">
                <a16:creationId xmlns:a16="http://schemas.microsoft.com/office/drawing/2014/main" id="{503C2293-0719-60CF-9C80-6DFD779EC8FF}"/>
              </a:ext>
            </a:extLst>
          </p:cNvPr>
          <p:cNvPicPr>
            <a:picLocks noChangeAspect="1"/>
          </p:cNvPicPr>
          <p:nvPr/>
        </p:nvPicPr>
        <p:blipFill>
          <a:blip r:embed="rId8"/>
          <a:srcRect l="14209" t="18844" r="17829" b="21286"/>
          <a:stretch>
            <a:fillRect/>
          </a:stretch>
        </p:blipFill>
        <p:spPr>
          <a:xfrm>
            <a:off x="5491807" y="1952206"/>
            <a:ext cx="851382" cy="7500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513E59-BC4B-9F19-9F58-8958DD98B175}"/>
              </a:ext>
            </a:extLst>
          </p:cNvPr>
          <p:cNvPicPr>
            <a:picLocks noChangeAspect="1"/>
          </p:cNvPicPr>
          <p:nvPr/>
        </p:nvPicPr>
        <p:blipFill>
          <a:blip r:embed="rId2"/>
          <a:stretch>
            <a:fillRect/>
          </a:stretch>
        </p:blipFill>
        <p:spPr>
          <a:xfrm>
            <a:off x="466339" y="270092"/>
            <a:ext cx="5644391" cy="3810100"/>
          </a:xfrm>
          <a:prstGeom prst="rect">
            <a:avLst/>
          </a:prstGeom>
        </p:spPr>
      </p:pic>
      <p:pic>
        <p:nvPicPr>
          <p:cNvPr id="4" name="Picture 3">
            <a:extLst>
              <a:ext uri="{FF2B5EF4-FFF2-40B4-BE49-F238E27FC236}">
                <a16:creationId xmlns:a16="http://schemas.microsoft.com/office/drawing/2014/main" id="{25344466-D8CA-C4F1-941A-3332B995A562}"/>
              </a:ext>
            </a:extLst>
          </p:cNvPr>
          <p:cNvPicPr>
            <a:picLocks noChangeAspect="1"/>
          </p:cNvPicPr>
          <p:nvPr/>
        </p:nvPicPr>
        <p:blipFill>
          <a:blip r:embed="rId3"/>
          <a:stretch>
            <a:fillRect/>
          </a:stretch>
        </p:blipFill>
        <p:spPr>
          <a:xfrm>
            <a:off x="7932145" y="4578530"/>
            <a:ext cx="1174727" cy="494284"/>
          </a:xfrm>
          <a:prstGeom prst="rect">
            <a:avLst/>
          </a:prstGeom>
        </p:spPr>
      </p:pic>
      <p:pic>
        <p:nvPicPr>
          <p:cNvPr id="5" name="Picture 4">
            <a:extLst>
              <a:ext uri="{FF2B5EF4-FFF2-40B4-BE49-F238E27FC236}">
                <a16:creationId xmlns:a16="http://schemas.microsoft.com/office/drawing/2014/main" id="{F7DA0E04-7073-8856-CA99-4A9782CE168C}"/>
              </a:ext>
            </a:extLst>
          </p:cNvPr>
          <p:cNvPicPr>
            <a:picLocks noChangeAspect="1"/>
          </p:cNvPicPr>
          <p:nvPr/>
        </p:nvPicPr>
        <p:blipFill>
          <a:blip r:embed="rId4"/>
          <a:stretch>
            <a:fillRect/>
          </a:stretch>
        </p:blipFill>
        <p:spPr>
          <a:xfrm>
            <a:off x="6110730" y="51651"/>
            <a:ext cx="2738600" cy="4877020"/>
          </a:xfrm>
          <a:prstGeom prst="rect">
            <a:avLst/>
          </a:prstGeom>
        </p:spPr>
      </p:pic>
    </p:spTree>
    <p:extLst>
      <p:ext uri="{BB962C8B-B14F-4D97-AF65-F5344CB8AC3E}">
        <p14:creationId xmlns:p14="http://schemas.microsoft.com/office/powerpoint/2010/main" val="399433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68DA8F-5E68-332B-4AB7-27D2DC56C3BA}"/>
              </a:ext>
            </a:extLst>
          </p:cNvPr>
          <p:cNvPicPr>
            <a:picLocks noChangeAspect="1"/>
          </p:cNvPicPr>
          <p:nvPr/>
        </p:nvPicPr>
        <p:blipFill>
          <a:blip r:embed="rId2"/>
          <a:stretch>
            <a:fillRect/>
          </a:stretch>
        </p:blipFill>
        <p:spPr>
          <a:xfrm>
            <a:off x="5846136" y="156990"/>
            <a:ext cx="2707049" cy="4829519"/>
          </a:xfrm>
          <a:prstGeom prst="rect">
            <a:avLst/>
          </a:prstGeom>
        </p:spPr>
      </p:pic>
      <p:pic>
        <p:nvPicPr>
          <p:cNvPr id="5" name="Picture 4">
            <a:extLst>
              <a:ext uri="{FF2B5EF4-FFF2-40B4-BE49-F238E27FC236}">
                <a16:creationId xmlns:a16="http://schemas.microsoft.com/office/drawing/2014/main" id="{80571F74-98A4-875E-161A-BD4483912791}"/>
              </a:ext>
            </a:extLst>
          </p:cNvPr>
          <p:cNvPicPr>
            <a:picLocks noChangeAspect="1"/>
          </p:cNvPicPr>
          <p:nvPr/>
        </p:nvPicPr>
        <p:blipFill>
          <a:blip r:embed="rId3"/>
          <a:stretch>
            <a:fillRect/>
          </a:stretch>
        </p:blipFill>
        <p:spPr>
          <a:xfrm>
            <a:off x="453104" y="202209"/>
            <a:ext cx="4709489" cy="4739082"/>
          </a:xfrm>
          <a:prstGeom prst="rect">
            <a:avLst/>
          </a:prstGeom>
        </p:spPr>
      </p:pic>
      <p:pic>
        <p:nvPicPr>
          <p:cNvPr id="4" name="Picture 3">
            <a:extLst>
              <a:ext uri="{FF2B5EF4-FFF2-40B4-BE49-F238E27FC236}">
                <a16:creationId xmlns:a16="http://schemas.microsoft.com/office/drawing/2014/main" id="{90C3A4C6-0F17-6903-742F-2C2B101CE6CB}"/>
              </a:ext>
            </a:extLst>
          </p:cNvPr>
          <p:cNvPicPr>
            <a:picLocks noChangeAspect="1"/>
          </p:cNvPicPr>
          <p:nvPr/>
        </p:nvPicPr>
        <p:blipFill>
          <a:blip r:embed="rId4"/>
          <a:stretch>
            <a:fillRect/>
          </a:stretch>
        </p:blipFill>
        <p:spPr>
          <a:xfrm>
            <a:off x="7932145" y="4578530"/>
            <a:ext cx="1174727" cy="494284"/>
          </a:xfrm>
          <a:prstGeom prst="rect">
            <a:avLst/>
          </a:prstGeom>
        </p:spPr>
      </p:pic>
    </p:spTree>
    <p:extLst>
      <p:ext uri="{BB962C8B-B14F-4D97-AF65-F5344CB8AC3E}">
        <p14:creationId xmlns:p14="http://schemas.microsoft.com/office/powerpoint/2010/main" val="1402384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394022" y="466992"/>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161613"/>
                </a:solidFill>
                <a:latin typeface="DM Sans Medium" pitchFamily="34" charset="0"/>
                <a:ea typeface="DM Sans Medium" pitchFamily="34" charset="-122"/>
                <a:cs typeface="DM Sans Medium" pitchFamily="34" charset="-120"/>
              </a:rPr>
              <a:t>Research Questions</a:t>
            </a:r>
            <a:endParaRPr lang="en-US" sz="2750" dirty="0"/>
          </a:p>
        </p:txBody>
      </p:sp>
      <p:sp>
        <p:nvSpPr>
          <p:cNvPr id="3" name="Shape 1"/>
          <p:cNvSpPr/>
          <p:nvPr/>
        </p:nvSpPr>
        <p:spPr>
          <a:xfrm>
            <a:off x="449103" y="1221733"/>
            <a:ext cx="4107135" cy="1460874"/>
          </a:xfrm>
          <a:prstGeom prst="roundRect">
            <a:avLst>
              <a:gd name="adj" fmla="val 1958"/>
            </a:avLst>
          </a:prstGeom>
          <a:solidFill>
            <a:srgbClr val="28282F"/>
          </a:solidFill>
          <a:ln/>
        </p:spPr>
        <p:txBody>
          <a:bodyPr/>
          <a:lstStyle/>
          <a:p>
            <a:endParaRPr lang="en-US"/>
          </a:p>
        </p:txBody>
      </p:sp>
      <p:sp>
        <p:nvSpPr>
          <p:cNvPr id="4" name="Text 2"/>
          <p:cNvSpPr/>
          <p:nvPr/>
        </p:nvSpPr>
        <p:spPr>
          <a:xfrm>
            <a:off x="590862" y="1363492"/>
            <a:ext cx="3823618" cy="221456"/>
          </a:xfrm>
          <a:prstGeom prst="rect">
            <a:avLst/>
          </a:prstGeom>
          <a:noFill/>
          <a:ln/>
        </p:spPr>
        <p:txBody>
          <a:bodyPr wrap="none" lIns="0" tIns="0" rIns="0" bIns="0" rtlCol="0" anchor="t"/>
          <a:lstStyle/>
          <a:p>
            <a:pPr marL="0" indent="0" algn="l">
              <a:lnSpc>
                <a:spcPct val="104000"/>
              </a:lnSpc>
              <a:buNone/>
            </a:pPr>
            <a:r>
              <a:rPr lang="en-US" sz="1350" b="1" dirty="0">
                <a:solidFill>
                  <a:srgbClr val="FFFFFF"/>
                </a:solidFill>
                <a:latin typeface="DM Sans Medium" pitchFamily="34" charset="0"/>
                <a:ea typeface="DM Sans Medium" pitchFamily="34" charset="-122"/>
                <a:cs typeface="DM Sans Medium" pitchFamily="34" charset="-120"/>
              </a:rPr>
              <a:t>RQ 1</a:t>
            </a:r>
            <a:endParaRPr lang="en-US" sz="1350" b="1" dirty="0"/>
          </a:p>
        </p:txBody>
      </p:sp>
      <p:sp>
        <p:nvSpPr>
          <p:cNvPr id="5" name="Text 3"/>
          <p:cNvSpPr/>
          <p:nvPr/>
        </p:nvSpPr>
        <p:spPr>
          <a:xfrm>
            <a:off x="748382" y="1589260"/>
            <a:ext cx="3823618" cy="453628"/>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FFFFFF"/>
                </a:solidFill>
                <a:latin typeface="Inter" pitchFamily="34" charset="0"/>
                <a:ea typeface="Inter" pitchFamily="34" charset="-122"/>
                <a:cs typeface="Inter" pitchFamily="34" charset="-120"/>
              </a:rPr>
              <a:t>What are students' </a:t>
            </a:r>
            <a:r>
              <a:rPr lang="en-US" sz="1400" b="1" dirty="0">
                <a:solidFill>
                  <a:srgbClr val="FFFFFF"/>
                </a:solidFill>
                <a:latin typeface="Inter Bold" pitchFamily="34" charset="0"/>
                <a:ea typeface="Inter Bold" pitchFamily="34" charset="-122"/>
                <a:cs typeface="Inter Bold" pitchFamily="34" charset="-120"/>
              </a:rPr>
              <a:t>attitudes</a:t>
            </a:r>
            <a:r>
              <a:rPr lang="en-US" sz="1400" dirty="0">
                <a:solidFill>
                  <a:srgbClr val="FFFFFF"/>
                </a:solidFill>
                <a:latin typeface="Inter" pitchFamily="34" charset="0"/>
                <a:ea typeface="Inter" pitchFamily="34" charset="-122"/>
                <a:cs typeface="Inter" pitchFamily="34" charset="-120"/>
              </a:rPr>
              <a:t> toward ChatGPT and Canva when used in project-based learning contexts?</a:t>
            </a:r>
            <a:endParaRPr lang="en-US" sz="1400" dirty="0"/>
          </a:p>
        </p:txBody>
      </p:sp>
      <p:sp>
        <p:nvSpPr>
          <p:cNvPr id="6" name="Text 4"/>
          <p:cNvSpPr/>
          <p:nvPr/>
        </p:nvSpPr>
        <p:spPr>
          <a:xfrm>
            <a:off x="590862" y="3019930"/>
            <a:ext cx="3902943" cy="221456"/>
          </a:xfrm>
          <a:prstGeom prst="rect">
            <a:avLst/>
          </a:prstGeom>
          <a:noFill/>
          <a:ln/>
        </p:spPr>
        <p:txBody>
          <a:bodyPr wrap="none" lIns="0" tIns="0" rIns="0" bIns="0" rtlCol="0" anchor="t"/>
          <a:lstStyle/>
          <a:p>
            <a:pPr marL="0" indent="0" algn="l">
              <a:lnSpc>
                <a:spcPct val="104000"/>
              </a:lnSpc>
              <a:buNone/>
            </a:pPr>
            <a:r>
              <a:rPr lang="en-US" sz="1350" b="1" dirty="0">
                <a:solidFill>
                  <a:srgbClr val="161613"/>
                </a:solidFill>
                <a:latin typeface="DM Sans Medium" pitchFamily="34" charset="0"/>
                <a:ea typeface="DM Sans Medium" pitchFamily="34" charset="-122"/>
                <a:cs typeface="DM Sans Medium" pitchFamily="34" charset="-120"/>
              </a:rPr>
              <a:t>RQ 2</a:t>
            </a:r>
            <a:endParaRPr lang="en-US" sz="1350" b="1" dirty="0"/>
          </a:p>
        </p:txBody>
      </p:sp>
      <p:sp>
        <p:nvSpPr>
          <p:cNvPr id="7" name="Text 5"/>
          <p:cNvSpPr/>
          <p:nvPr/>
        </p:nvSpPr>
        <p:spPr>
          <a:xfrm>
            <a:off x="590862" y="3383145"/>
            <a:ext cx="4036219" cy="646460"/>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161613"/>
                </a:solidFill>
                <a:latin typeface="Inter" pitchFamily="34" charset="0"/>
                <a:ea typeface="Inter" pitchFamily="34" charset="-122"/>
                <a:cs typeface="Inter" pitchFamily="34" charset="-120"/>
              </a:rPr>
              <a:t>Will students </a:t>
            </a:r>
            <a:r>
              <a:rPr lang="en-US" sz="1400" b="1" dirty="0">
                <a:solidFill>
                  <a:srgbClr val="161613"/>
                </a:solidFill>
                <a:latin typeface="Inter Bold" pitchFamily="34" charset="0"/>
                <a:ea typeface="Inter Bold" pitchFamily="34" charset="-122"/>
                <a:cs typeface="Inter Bold" pitchFamily="34" charset="-120"/>
              </a:rPr>
              <a:t>intend to use</a:t>
            </a:r>
            <a:r>
              <a:rPr lang="en-US" sz="1400" dirty="0">
                <a:solidFill>
                  <a:srgbClr val="161613"/>
                </a:solidFill>
                <a:latin typeface="Inter" pitchFamily="34" charset="0"/>
                <a:ea typeface="Inter" pitchFamily="34" charset="-122"/>
                <a:cs typeface="Inter" pitchFamily="34" charset="-120"/>
              </a:rPr>
              <a:t> these tools for similar academic or professional projects in the future?</a:t>
            </a:r>
            <a:endParaRPr lang="en-US" sz="1400" dirty="0"/>
          </a:p>
        </p:txBody>
      </p:sp>
      <p:pic>
        <p:nvPicPr>
          <p:cNvPr id="9" name="Picture 8">
            <a:extLst>
              <a:ext uri="{FF2B5EF4-FFF2-40B4-BE49-F238E27FC236}">
                <a16:creationId xmlns:a16="http://schemas.microsoft.com/office/drawing/2014/main" id="{965DDF16-08E8-4BF3-627F-F5BA59C6C388}"/>
              </a:ext>
            </a:extLst>
          </p:cNvPr>
          <p:cNvPicPr>
            <a:picLocks noChangeAspect="1"/>
          </p:cNvPicPr>
          <p:nvPr/>
        </p:nvPicPr>
        <p:blipFill>
          <a:blip r:embed="rId3"/>
          <a:stretch>
            <a:fillRect/>
          </a:stretch>
        </p:blipFill>
        <p:spPr>
          <a:xfrm>
            <a:off x="7932145" y="4578530"/>
            <a:ext cx="1174727" cy="494284"/>
          </a:xfrm>
          <a:prstGeom prst="rect">
            <a:avLst/>
          </a:prstGeom>
        </p:spPr>
      </p:pic>
      <p:pic>
        <p:nvPicPr>
          <p:cNvPr id="10" name="Picture 9" descr="ChatGPT – Wikipedia tiếng Việt">
            <a:extLst>
              <a:ext uri="{FF2B5EF4-FFF2-40B4-BE49-F238E27FC236}">
                <a16:creationId xmlns:a16="http://schemas.microsoft.com/office/drawing/2014/main" id="{999F564C-52B4-1E39-4AFD-B1ED006FDF1B}"/>
              </a:ext>
            </a:extLst>
          </p:cNvPr>
          <p:cNvPicPr>
            <a:picLocks noChangeAspect="1"/>
          </p:cNvPicPr>
          <p:nvPr/>
        </p:nvPicPr>
        <p:blipFill>
          <a:blip r:embed="rId4"/>
          <a:stretch>
            <a:fillRect/>
          </a:stretch>
        </p:blipFill>
        <p:spPr>
          <a:xfrm>
            <a:off x="5293605" y="645540"/>
            <a:ext cx="1796445" cy="1796445"/>
          </a:xfrm>
          <a:prstGeom prst="rect">
            <a:avLst/>
          </a:prstGeom>
        </p:spPr>
      </p:pic>
      <p:pic>
        <p:nvPicPr>
          <p:cNvPr id="12" name="Picture 11" descr="Canva | CAES Office of Information Technology">
            <a:extLst>
              <a:ext uri="{FF2B5EF4-FFF2-40B4-BE49-F238E27FC236}">
                <a16:creationId xmlns:a16="http://schemas.microsoft.com/office/drawing/2014/main" id="{65895E8E-4EE9-E72B-E3FF-80528D5B8390}"/>
              </a:ext>
            </a:extLst>
          </p:cNvPr>
          <p:cNvPicPr>
            <a:picLocks noChangeAspect="1"/>
          </p:cNvPicPr>
          <p:nvPr/>
        </p:nvPicPr>
        <p:blipFill>
          <a:blip r:embed="rId5"/>
          <a:srcRect l="17284" t="2844" r="14430" b="6086"/>
          <a:stretch>
            <a:fillRect/>
          </a:stretch>
        </p:blipFill>
        <p:spPr>
          <a:xfrm>
            <a:off x="6811741" y="2620533"/>
            <a:ext cx="1968344" cy="1974993"/>
          </a:xfrm>
          <a:prstGeom prst="rect">
            <a:avLst/>
          </a:prstGeom>
        </p:spPr>
      </p:pic>
      <p:pic>
        <p:nvPicPr>
          <p:cNvPr id="14" name="Picture 13" descr="Glossy Plus Sign Stock Illustrations – 2,088 Glossy Plus Sign Stock  Illustrations, Vectors &amp; Clipart - Dreamstime">
            <a:extLst>
              <a:ext uri="{FF2B5EF4-FFF2-40B4-BE49-F238E27FC236}">
                <a16:creationId xmlns:a16="http://schemas.microsoft.com/office/drawing/2014/main" id="{C6F35FDB-20D7-EAC2-DF88-82846A20D569}"/>
              </a:ext>
            </a:extLst>
          </p:cNvPr>
          <p:cNvPicPr>
            <a:picLocks noChangeAspect="1"/>
          </p:cNvPicPr>
          <p:nvPr/>
        </p:nvPicPr>
        <p:blipFill>
          <a:blip r:embed="rId6"/>
          <a:stretch/>
        </p:blipFill>
        <p:spPr>
          <a:xfrm>
            <a:off x="6720390" y="1904223"/>
            <a:ext cx="1075523" cy="10755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393576"/>
            <a:ext cx="8151763" cy="228451"/>
          </a:xfrm>
          <a:prstGeom prst="rect">
            <a:avLst/>
          </a:prstGeom>
          <a:noFill/>
          <a:ln/>
        </p:spPr>
        <p:txBody>
          <a:bodyPr wrap="none" lIns="0" tIns="0" rIns="0" bIns="0" rtlCol="0" anchor="t"/>
          <a:lstStyle/>
          <a:p>
            <a:pPr marL="0" indent="0" algn="l">
              <a:lnSpc>
                <a:spcPct val="104000"/>
              </a:lnSpc>
              <a:buNone/>
            </a:pPr>
            <a:r>
              <a:rPr lang="en-US" sz="2400" dirty="0">
                <a:solidFill>
                  <a:srgbClr val="161613"/>
                </a:solidFill>
                <a:latin typeface="DM Sans Medium" pitchFamily="34" charset="0"/>
                <a:ea typeface="DM Sans Medium" pitchFamily="34" charset="-122"/>
                <a:cs typeface="DM Sans Medium" pitchFamily="34" charset="-120"/>
              </a:rPr>
              <a:t>Technology Acceptance Model (TAM)</a:t>
            </a:r>
            <a:endParaRPr lang="en-US" sz="2400" dirty="0"/>
          </a:p>
        </p:txBody>
      </p:sp>
      <p:sp>
        <p:nvSpPr>
          <p:cNvPr id="4" name="Text 1"/>
          <p:cNvSpPr/>
          <p:nvPr/>
        </p:nvSpPr>
        <p:spPr>
          <a:xfrm>
            <a:off x="381664" y="4202490"/>
            <a:ext cx="4190336" cy="786515"/>
          </a:xfrm>
          <a:prstGeom prst="rect">
            <a:avLst/>
          </a:prstGeom>
          <a:noFill/>
          <a:ln/>
        </p:spPr>
        <p:txBody>
          <a:bodyPr wrap="none" lIns="0" tIns="0" rIns="0" bIns="0" rtlCol="0" anchor="t"/>
          <a:lstStyle/>
          <a:p>
            <a:pPr marL="0" indent="0" algn="l">
              <a:lnSpc>
                <a:spcPct val="104000"/>
              </a:lnSpc>
              <a:buNone/>
            </a:pPr>
            <a:r>
              <a:rPr lang="en-US" dirty="0">
                <a:solidFill>
                  <a:srgbClr val="161613"/>
                </a:solidFill>
                <a:latin typeface="DM Sans Medium" pitchFamily="34" charset="0"/>
                <a:ea typeface="DM Sans Medium" pitchFamily="34" charset="-122"/>
                <a:cs typeface="DM Sans Medium" pitchFamily="34" charset="-120"/>
              </a:rPr>
              <a:t>Foundation</a:t>
            </a:r>
            <a:endParaRPr lang="en-US" dirty="0"/>
          </a:p>
        </p:txBody>
      </p:sp>
      <p:sp>
        <p:nvSpPr>
          <p:cNvPr id="5" name="Text 2"/>
          <p:cNvSpPr/>
          <p:nvPr/>
        </p:nvSpPr>
        <p:spPr>
          <a:xfrm>
            <a:off x="1882942" y="4252120"/>
            <a:ext cx="8295774" cy="609741"/>
          </a:xfrm>
          <a:prstGeom prst="rect">
            <a:avLst/>
          </a:prstGeom>
          <a:noFill/>
          <a:ln/>
        </p:spPr>
        <p:txBody>
          <a:bodyPr wrap="none" lIns="0" tIns="0" rIns="0" bIns="0" rtlCol="0" anchor="t"/>
          <a:lstStyle/>
          <a:p>
            <a:pPr marL="0" indent="0" algn="l">
              <a:lnSpc>
                <a:spcPct val="101000"/>
              </a:lnSpc>
              <a:buNone/>
            </a:pPr>
            <a:r>
              <a:rPr lang="en-US" sz="1600" dirty="0">
                <a:solidFill>
                  <a:srgbClr val="161613"/>
                </a:solidFill>
                <a:latin typeface="Inter" pitchFamily="34" charset="0"/>
                <a:ea typeface="Inter" pitchFamily="34" charset="-122"/>
                <a:cs typeface="Inter" pitchFamily="34" charset="-120"/>
              </a:rPr>
              <a:t>Davis's TAM (1989) predicts technology adoption through </a:t>
            </a:r>
            <a:r>
              <a:rPr lang="en-US" sz="1600" b="1" dirty="0">
                <a:solidFill>
                  <a:srgbClr val="161613"/>
                </a:solidFill>
                <a:latin typeface="Inter Bold" pitchFamily="34" charset="0"/>
                <a:ea typeface="Inter Bold" pitchFamily="34" charset="-122"/>
                <a:cs typeface="Inter Bold" pitchFamily="34" charset="-120"/>
              </a:rPr>
              <a:t>perceived</a:t>
            </a:r>
          </a:p>
          <a:p>
            <a:pPr marL="0" indent="0" algn="l">
              <a:lnSpc>
                <a:spcPct val="101000"/>
              </a:lnSpc>
              <a:buNone/>
            </a:pPr>
            <a:r>
              <a:rPr lang="en-US" sz="1600" b="1" dirty="0">
                <a:solidFill>
                  <a:srgbClr val="161613"/>
                </a:solidFill>
                <a:latin typeface="Inter Bold" pitchFamily="34" charset="0"/>
                <a:ea typeface="Inter Bold" pitchFamily="34" charset="-122"/>
                <a:cs typeface="Inter Bold" pitchFamily="34" charset="-120"/>
              </a:rPr>
              <a:t> usefulness</a:t>
            </a:r>
            <a:r>
              <a:rPr lang="en-US" sz="1600" dirty="0">
                <a:solidFill>
                  <a:srgbClr val="161613"/>
                </a:solidFill>
                <a:latin typeface="Inter" pitchFamily="34" charset="0"/>
                <a:ea typeface="Inter" pitchFamily="34" charset="-122"/>
                <a:cs typeface="Inter" pitchFamily="34" charset="-120"/>
              </a:rPr>
              <a:t> and </a:t>
            </a:r>
            <a:r>
              <a:rPr lang="en-US" sz="1600" b="1" dirty="0">
                <a:solidFill>
                  <a:srgbClr val="161613"/>
                </a:solidFill>
                <a:latin typeface="Inter Bold" pitchFamily="34" charset="0"/>
                <a:ea typeface="Inter Bold" pitchFamily="34" charset="-122"/>
                <a:cs typeface="Inter Bold" pitchFamily="34" charset="-120"/>
              </a:rPr>
              <a:t>ease of use</a:t>
            </a:r>
            <a:r>
              <a:rPr lang="en-US" sz="1600" dirty="0">
                <a:solidFill>
                  <a:srgbClr val="161613"/>
                </a:solidFill>
                <a:latin typeface="Inter" pitchFamily="34" charset="0"/>
                <a:ea typeface="Inter" pitchFamily="34" charset="-122"/>
                <a:cs typeface="Inter" pitchFamily="34" charset="-120"/>
              </a:rPr>
              <a:t>.</a:t>
            </a:r>
            <a:endParaRPr lang="en-US" sz="1600" dirty="0"/>
          </a:p>
        </p:txBody>
      </p:sp>
      <p:pic>
        <p:nvPicPr>
          <p:cNvPr id="11" name="Picture 10">
            <a:extLst>
              <a:ext uri="{FF2B5EF4-FFF2-40B4-BE49-F238E27FC236}">
                <a16:creationId xmlns:a16="http://schemas.microsoft.com/office/drawing/2014/main" id="{1D26C356-EB1F-64E8-9A5E-9225D348FC76}"/>
              </a:ext>
            </a:extLst>
          </p:cNvPr>
          <p:cNvPicPr>
            <a:picLocks noChangeAspect="1"/>
          </p:cNvPicPr>
          <p:nvPr/>
        </p:nvPicPr>
        <p:blipFill>
          <a:blip r:embed="rId3"/>
          <a:stretch>
            <a:fillRect/>
          </a:stretch>
        </p:blipFill>
        <p:spPr>
          <a:xfrm>
            <a:off x="7946394" y="4615143"/>
            <a:ext cx="1120488" cy="471462"/>
          </a:xfrm>
          <a:prstGeom prst="rect">
            <a:avLst/>
          </a:prstGeom>
        </p:spPr>
      </p:pic>
      <p:sp>
        <p:nvSpPr>
          <p:cNvPr id="10" name="Rectangle 2">
            <a:extLst>
              <a:ext uri="{FF2B5EF4-FFF2-40B4-BE49-F238E27FC236}">
                <a16:creationId xmlns:a16="http://schemas.microsoft.com/office/drawing/2014/main" id="{F0500810-BF03-D469-8902-8619ABDA6C7C}"/>
              </a:ext>
            </a:extLst>
          </p:cNvPr>
          <p:cNvSpPr>
            <a:spLocks noChangeArrowheads="1"/>
          </p:cNvSpPr>
          <p:nvPr/>
        </p:nvSpPr>
        <p:spPr bwMode="auto">
          <a:xfrm>
            <a:off x="0" y="113229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TAM model (Davis, 1989)</a:t>
            </a:r>
            <a:endParaRPr kumimoji="0" lang="en-US" altLang="en-US" sz="500" b="0" i="0" u="none" strike="noStrike" cap="none" normalizeH="0" baseline="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49" name="Picture 2" descr="A diagram of a diagram&#10;&#10;AI-generated content may be incorrect.">
            <a:extLst>
              <a:ext uri="{FF2B5EF4-FFF2-40B4-BE49-F238E27FC236}">
                <a16:creationId xmlns:a16="http://schemas.microsoft.com/office/drawing/2014/main" id="{F5E20FCD-07E4-4ED2-3B38-ABCAC40110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4261" y="959495"/>
            <a:ext cx="5635477" cy="292192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3">
            <a:extLst>
              <a:ext uri="{FF2B5EF4-FFF2-40B4-BE49-F238E27FC236}">
                <a16:creationId xmlns:a16="http://schemas.microsoft.com/office/drawing/2014/main" id="{36E3559F-BDBD-983E-47ED-04DED536D22D}"/>
              </a:ext>
            </a:extLst>
          </p:cNvPr>
          <p:cNvSpPr>
            <a:spLocks noChangeArrowheads="1"/>
          </p:cNvSpPr>
          <p:nvPr/>
        </p:nvSpPr>
        <p:spPr bwMode="auto">
          <a:xfrm>
            <a:off x="0" y="16656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09093-2E35-7FD7-DE8D-DDC6B85975D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2E1FE204-DC1A-13B9-980A-380CC61FD0BE}"/>
              </a:ext>
            </a:extLst>
          </p:cNvPr>
          <p:cNvSpPr/>
          <p:nvPr/>
        </p:nvSpPr>
        <p:spPr>
          <a:xfrm>
            <a:off x="1037770" y="379710"/>
            <a:ext cx="8151763" cy="228451"/>
          </a:xfrm>
          <a:prstGeom prst="rect">
            <a:avLst/>
          </a:prstGeom>
          <a:noFill/>
          <a:ln/>
        </p:spPr>
        <p:txBody>
          <a:bodyPr wrap="none" lIns="0" tIns="0" rIns="0" bIns="0" rtlCol="0" anchor="t"/>
          <a:lstStyle/>
          <a:p>
            <a:pPr marL="0" indent="0" algn="l">
              <a:lnSpc>
                <a:spcPct val="104000"/>
              </a:lnSpc>
              <a:buNone/>
            </a:pPr>
            <a:r>
              <a:rPr lang="en-US" sz="2400" dirty="0">
                <a:solidFill>
                  <a:srgbClr val="161613"/>
                </a:solidFill>
                <a:latin typeface="DM Sans Medium" pitchFamily="34" charset="0"/>
                <a:ea typeface="DM Sans Medium" pitchFamily="34" charset="-122"/>
                <a:cs typeface="DM Sans Medium" pitchFamily="34" charset="-120"/>
              </a:rPr>
              <a:t>Extended Technology Acceptance Model (TAM)</a:t>
            </a:r>
            <a:endParaRPr lang="en-US" sz="2400" dirty="0"/>
          </a:p>
        </p:txBody>
      </p:sp>
      <p:sp>
        <p:nvSpPr>
          <p:cNvPr id="6" name="Text 3">
            <a:extLst>
              <a:ext uri="{FF2B5EF4-FFF2-40B4-BE49-F238E27FC236}">
                <a16:creationId xmlns:a16="http://schemas.microsoft.com/office/drawing/2014/main" id="{805363BE-C47D-6868-E1DE-DE45525EFD80}"/>
              </a:ext>
            </a:extLst>
          </p:cNvPr>
          <p:cNvSpPr/>
          <p:nvPr/>
        </p:nvSpPr>
        <p:spPr>
          <a:xfrm>
            <a:off x="572309" y="1293701"/>
            <a:ext cx="4190336" cy="786515"/>
          </a:xfrm>
          <a:prstGeom prst="rect">
            <a:avLst/>
          </a:prstGeom>
          <a:noFill/>
          <a:ln/>
        </p:spPr>
        <p:txBody>
          <a:bodyPr wrap="none" lIns="0" tIns="0" rIns="0" bIns="0" rtlCol="0" anchor="t"/>
          <a:lstStyle/>
          <a:p>
            <a:pPr marL="0" indent="0" algn="l">
              <a:lnSpc>
                <a:spcPct val="104000"/>
              </a:lnSpc>
              <a:buNone/>
            </a:pPr>
            <a:r>
              <a:rPr lang="en-US" b="1" dirty="0">
                <a:solidFill>
                  <a:srgbClr val="161613"/>
                </a:solidFill>
                <a:latin typeface="DM Sans" pitchFamily="2" charset="0"/>
                <a:ea typeface="Tahoma" panose="020B0604030504040204" pitchFamily="34" charset="0"/>
                <a:cs typeface="Tahoma" panose="020B0604030504040204" pitchFamily="34" charset="0"/>
              </a:rPr>
              <a:t>Innovation</a:t>
            </a:r>
            <a:endParaRPr lang="en-US" b="1" dirty="0">
              <a:latin typeface="DM Sans" pitchFamily="2" charset="0"/>
              <a:ea typeface="Tahoma" panose="020B0604030504040204" pitchFamily="34" charset="0"/>
              <a:cs typeface="Tahoma" panose="020B0604030504040204" pitchFamily="34" charset="0"/>
            </a:endParaRPr>
          </a:p>
        </p:txBody>
      </p:sp>
      <p:sp>
        <p:nvSpPr>
          <p:cNvPr id="7" name="Text 4">
            <a:extLst>
              <a:ext uri="{FF2B5EF4-FFF2-40B4-BE49-F238E27FC236}">
                <a16:creationId xmlns:a16="http://schemas.microsoft.com/office/drawing/2014/main" id="{158E7637-4623-3F68-E311-8F7187710D16}"/>
              </a:ext>
            </a:extLst>
          </p:cNvPr>
          <p:cNvSpPr/>
          <p:nvPr/>
        </p:nvSpPr>
        <p:spPr>
          <a:xfrm>
            <a:off x="496119" y="1793202"/>
            <a:ext cx="4023463" cy="609741"/>
          </a:xfrm>
          <a:prstGeom prst="rect">
            <a:avLst/>
          </a:prstGeom>
          <a:noFill/>
          <a:ln/>
        </p:spPr>
        <p:txBody>
          <a:bodyPr wrap="none" lIns="0" tIns="0" rIns="0" bIns="0" rtlCol="0" anchor="t"/>
          <a:lstStyle/>
          <a:p>
            <a:pPr marL="0" indent="0" algn="l">
              <a:lnSpc>
                <a:spcPct val="101000"/>
              </a:lnSpc>
              <a:buNone/>
            </a:pPr>
            <a:r>
              <a:rPr lang="en-US" sz="1600" dirty="0">
                <a:solidFill>
                  <a:srgbClr val="161613"/>
                </a:solidFill>
                <a:latin typeface="DM Sans" pitchFamily="2" charset="0"/>
                <a:ea typeface="Tahoma" panose="020B0604030504040204" pitchFamily="34" charset="0"/>
                <a:cs typeface="Tahoma" panose="020B0604030504040204" pitchFamily="34" charset="0"/>
              </a:rPr>
              <a:t>This study extends the model by </a:t>
            </a:r>
          </a:p>
          <a:p>
            <a:pPr marL="0" indent="0" algn="l">
              <a:lnSpc>
                <a:spcPct val="101000"/>
              </a:lnSpc>
              <a:buNone/>
            </a:pPr>
            <a:r>
              <a:rPr lang="en-US" sz="1600" dirty="0">
                <a:solidFill>
                  <a:srgbClr val="161613"/>
                </a:solidFill>
                <a:latin typeface="DM Sans" pitchFamily="2" charset="0"/>
                <a:ea typeface="Tahoma" panose="020B0604030504040204" pitchFamily="34" charset="0"/>
                <a:cs typeface="Tahoma" panose="020B0604030504040204" pitchFamily="34" charset="0"/>
              </a:rPr>
              <a:t>adding </a:t>
            </a:r>
            <a:r>
              <a:rPr lang="en-US" sz="1600" b="1" dirty="0">
                <a:solidFill>
                  <a:srgbClr val="161613"/>
                </a:solidFill>
                <a:latin typeface="DM Sans" pitchFamily="2" charset="0"/>
                <a:ea typeface="Tahoma" panose="020B0604030504040204" pitchFamily="34" charset="0"/>
                <a:cs typeface="Tahoma" panose="020B0604030504040204" pitchFamily="34" charset="0"/>
              </a:rPr>
              <a:t>self-efficacy</a:t>
            </a:r>
            <a:r>
              <a:rPr lang="en-US" sz="1600" dirty="0">
                <a:solidFill>
                  <a:srgbClr val="161613"/>
                </a:solidFill>
                <a:latin typeface="DM Sans" pitchFamily="2" charset="0"/>
                <a:ea typeface="Tahoma" panose="020B0604030504040204" pitchFamily="34" charset="0"/>
                <a:cs typeface="Tahoma" panose="020B0604030504040204" pitchFamily="34" charset="0"/>
              </a:rPr>
              <a:t> and </a:t>
            </a:r>
            <a:r>
              <a:rPr lang="en-US" sz="1600" b="1" dirty="0">
                <a:solidFill>
                  <a:srgbClr val="161613"/>
                </a:solidFill>
                <a:latin typeface="DM Sans" pitchFamily="2" charset="0"/>
                <a:ea typeface="Tahoma" panose="020B0604030504040204" pitchFamily="34" charset="0"/>
                <a:cs typeface="Tahoma" panose="020B0604030504040204" pitchFamily="34" charset="0"/>
              </a:rPr>
              <a:t>creativity</a:t>
            </a:r>
          </a:p>
          <a:p>
            <a:pPr marL="0" indent="0" algn="l">
              <a:lnSpc>
                <a:spcPct val="101000"/>
              </a:lnSpc>
              <a:buNone/>
            </a:pPr>
            <a:r>
              <a:rPr lang="en-US" sz="1600" b="1" dirty="0">
                <a:solidFill>
                  <a:srgbClr val="161613"/>
                </a:solidFill>
                <a:latin typeface="DM Sans" pitchFamily="2" charset="0"/>
                <a:ea typeface="Tahoma" panose="020B0604030504040204" pitchFamily="34" charset="0"/>
                <a:cs typeface="Tahoma" panose="020B0604030504040204" pitchFamily="34" charset="0"/>
              </a:rPr>
              <a:t> support</a:t>
            </a:r>
            <a:r>
              <a:rPr lang="en-US" sz="1600" dirty="0">
                <a:solidFill>
                  <a:srgbClr val="161613"/>
                </a:solidFill>
                <a:latin typeface="DM Sans" pitchFamily="2" charset="0"/>
                <a:ea typeface="Tahoma" panose="020B0604030504040204" pitchFamily="34" charset="0"/>
                <a:cs typeface="Tahoma" panose="020B0604030504040204" pitchFamily="34" charset="0"/>
              </a:rPr>
              <a:t> as external drivers of adoption.</a:t>
            </a:r>
            <a:endParaRPr lang="en-US" sz="1600" dirty="0">
              <a:latin typeface="DM Sans" pitchFamily="2" charset="0"/>
              <a:ea typeface="Tahoma" panose="020B0604030504040204" pitchFamily="34" charset="0"/>
              <a:cs typeface="Tahoma" panose="020B0604030504040204" pitchFamily="34" charset="0"/>
            </a:endParaRPr>
          </a:p>
        </p:txBody>
      </p:sp>
      <p:sp>
        <p:nvSpPr>
          <p:cNvPr id="8" name="Text 5">
            <a:extLst>
              <a:ext uri="{FF2B5EF4-FFF2-40B4-BE49-F238E27FC236}">
                <a16:creationId xmlns:a16="http://schemas.microsoft.com/office/drawing/2014/main" id="{478D37FA-4E52-949C-691D-3D893CCE71F2}"/>
              </a:ext>
            </a:extLst>
          </p:cNvPr>
          <p:cNvSpPr/>
          <p:nvPr/>
        </p:nvSpPr>
        <p:spPr>
          <a:xfrm>
            <a:off x="572309" y="2879981"/>
            <a:ext cx="4190336" cy="786515"/>
          </a:xfrm>
          <a:prstGeom prst="rect">
            <a:avLst/>
          </a:prstGeom>
          <a:noFill/>
          <a:ln/>
        </p:spPr>
        <p:txBody>
          <a:bodyPr wrap="none" lIns="0" tIns="0" rIns="0" bIns="0" rtlCol="0" anchor="t"/>
          <a:lstStyle/>
          <a:p>
            <a:pPr marL="0" indent="0" algn="l">
              <a:lnSpc>
                <a:spcPct val="104000"/>
              </a:lnSpc>
              <a:buNone/>
            </a:pPr>
            <a:r>
              <a:rPr lang="en-US" b="1" dirty="0">
                <a:solidFill>
                  <a:srgbClr val="161613"/>
                </a:solidFill>
                <a:latin typeface="DM Sans" pitchFamily="2" charset="0"/>
                <a:ea typeface="Tahoma" panose="020B0604030504040204" pitchFamily="34" charset="0"/>
                <a:cs typeface="Tahoma" panose="020B0604030504040204" pitchFamily="34" charset="0"/>
              </a:rPr>
              <a:t>Outcome Measures</a:t>
            </a:r>
            <a:endParaRPr lang="en-US" b="1" dirty="0">
              <a:latin typeface="DM Sans" pitchFamily="2" charset="0"/>
              <a:ea typeface="Tahoma" panose="020B0604030504040204" pitchFamily="34" charset="0"/>
              <a:cs typeface="Tahoma" panose="020B0604030504040204" pitchFamily="34" charset="0"/>
            </a:endParaRPr>
          </a:p>
        </p:txBody>
      </p:sp>
      <p:sp>
        <p:nvSpPr>
          <p:cNvPr id="9" name="Text 6">
            <a:extLst>
              <a:ext uri="{FF2B5EF4-FFF2-40B4-BE49-F238E27FC236}">
                <a16:creationId xmlns:a16="http://schemas.microsoft.com/office/drawing/2014/main" id="{093548BF-947B-A06F-99F5-56F4FB1D699C}"/>
              </a:ext>
            </a:extLst>
          </p:cNvPr>
          <p:cNvSpPr/>
          <p:nvPr/>
        </p:nvSpPr>
        <p:spPr>
          <a:xfrm>
            <a:off x="572309" y="3299493"/>
            <a:ext cx="4670885" cy="609741"/>
          </a:xfrm>
          <a:prstGeom prst="rect">
            <a:avLst/>
          </a:prstGeom>
          <a:noFill/>
          <a:ln/>
        </p:spPr>
        <p:txBody>
          <a:bodyPr wrap="none" lIns="0" tIns="0" rIns="0" bIns="0" rtlCol="0" anchor="t"/>
          <a:lstStyle/>
          <a:p>
            <a:pPr marL="0" indent="0" algn="l">
              <a:lnSpc>
                <a:spcPct val="101000"/>
              </a:lnSpc>
              <a:buNone/>
            </a:pPr>
            <a:r>
              <a:rPr lang="en-US" sz="1600" dirty="0">
                <a:solidFill>
                  <a:srgbClr val="161613"/>
                </a:solidFill>
                <a:latin typeface="DM Sans" pitchFamily="2" charset="0"/>
                <a:ea typeface="Tahoma" panose="020B0604030504040204" pitchFamily="34" charset="0"/>
                <a:cs typeface="Tahoma" panose="020B0604030504040204" pitchFamily="34" charset="0"/>
              </a:rPr>
              <a:t>Student </a:t>
            </a:r>
            <a:r>
              <a:rPr lang="en-US" sz="1600" b="1" dirty="0">
                <a:solidFill>
                  <a:srgbClr val="161613"/>
                </a:solidFill>
                <a:latin typeface="DM Sans" pitchFamily="2" charset="0"/>
                <a:ea typeface="Tahoma" panose="020B0604030504040204" pitchFamily="34" charset="0"/>
                <a:cs typeface="Tahoma" panose="020B0604030504040204" pitchFamily="34" charset="0"/>
              </a:rPr>
              <a:t>attitude</a:t>
            </a:r>
            <a:r>
              <a:rPr lang="en-US" sz="1600" dirty="0">
                <a:solidFill>
                  <a:srgbClr val="161613"/>
                </a:solidFill>
                <a:latin typeface="DM Sans" pitchFamily="2" charset="0"/>
                <a:ea typeface="Tahoma" panose="020B0604030504040204" pitchFamily="34" charset="0"/>
                <a:cs typeface="Tahoma" panose="020B0604030504040204" pitchFamily="34" charset="0"/>
              </a:rPr>
              <a:t> and </a:t>
            </a:r>
            <a:r>
              <a:rPr lang="en-US" sz="1600" b="1" dirty="0">
                <a:solidFill>
                  <a:srgbClr val="161613"/>
                </a:solidFill>
                <a:latin typeface="DM Sans" pitchFamily="2" charset="0"/>
                <a:ea typeface="Tahoma" panose="020B0604030504040204" pitchFamily="34" charset="0"/>
                <a:cs typeface="Tahoma" panose="020B0604030504040204" pitchFamily="34" charset="0"/>
              </a:rPr>
              <a:t>behavioral </a:t>
            </a:r>
          </a:p>
          <a:p>
            <a:pPr marL="0" indent="0" algn="l">
              <a:lnSpc>
                <a:spcPct val="101000"/>
              </a:lnSpc>
              <a:buNone/>
            </a:pPr>
            <a:r>
              <a:rPr lang="en-US" sz="1600" b="1" dirty="0">
                <a:solidFill>
                  <a:srgbClr val="161613"/>
                </a:solidFill>
                <a:latin typeface="DM Sans" pitchFamily="2" charset="0"/>
                <a:ea typeface="Tahoma" panose="020B0604030504040204" pitchFamily="34" charset="0"/>
                <a:cs typeface="Tahoma" panose="020B0604030504040204" pitchFamily="34" charset="0"/>
              </a:rPr>
              <a:t>intention</a:t>
            </a:r>
            <a:r>
              <a:rPr lang="en-US" sz="1600" dirty="0">
                <a:solidFill>
                  <a:srgbClr val="161613"/>
                </a:solidFill>
                <a:latin typeface="DM Sans" pitchFamily="2" charset="0"/>
                <a:ea typeface="Tahoma" panose="020B0604030504040204" pitchFamily="34" charset="0"/>
                <a:cs typeface="Tahoma" panose="020B0604030504040204" pitchFamily="34" charset="0"/>
              </a:rPr>
              <a:t> to use ChatGPT and </a:t>
            </a:r>
          </a:p>
          <a:p>
            <a:pPr marL="0" indent="0" algn="l">
              <a:lnSpc>
                <a:spcPct val="101000"/>
              </a:lnSpc>
              <a:buNone/>
            </a:pPr>
            <a:r>
              <a:rPr lang="en-US" sz="1600" dirty="0">
                <a:solidFill>
                  <a:srgbClr val="161613"/>
                </a:solidFill>
                <a:latin typeface="DM Sans" pitchFamily="2" charset="0"/>
                <a:ea typeface="Tahoma" panose="020B0604030504040204" pitchFamily="34" charset="0"/>
                <a:cs typeface="Tahoma" panose="020B0604030504040204" pitchFamily="34" charset="0"/>
              </a:rPr>
              <a:t>Canva.</a:t>
            </a:r>
            <a:endParaRPr lang="en-US" sz="1600" dirty="0">
              <a:latin typeface="DM Sans" pitchFamily="2" charset="0"/>
              <a:ea typeface="Tahoma" panose="020B0604030504040204" pitchFamily="34" charset="0"/>
              <a:cs typeface="Tahoma" panose="020B0604030504040204" pitchFamily="34" charset="0"/>
            </a:endParaRPr>
          </a:p>
        </p:txBody>
      </p:sp>
      <p:pic>
        <p:nvPicPr>
          <p:cNvPr id="11" name="Picture 10">
            <a:extLst>
              <a:ext uri="{FF2B5EF4-FFF2-40B4-BE49-F238E27FC236}">
                <a16:creationId xmlns:a16="http://schemas.microsoft.com/office/drawing/2014/main" id="{44503E7D-D086-F9B7-3249-EFE3C1BFE9F4}"/>
              </a:ext>
            </a:extLst>
          </p:cNvPr>
          <p:cNvPicPr>
            <a:picLocks noChangeAspect="1"/>
          </p:cNvPicPr>
          <p:nvPr/>
        </p:nvPicPr>
        <p:blipFill>
          <a:blip r:embed="rId3"/>
          <a:stretch>
            <a:fillRect/>
          </a:stretch>
        </p:blipFill>
        <p:spPr>
          <a:xfrm>
            <a:off x="7946394" y="4615143"/>
            <a:ext cx="1120488" cy="471462"/>
          </a:xfrm>
          <a:prstGeom prst="rect">
            <a:avLst/>
          </a:prstGeom>
        </p:spPr>
      </p:pic>
      <p:sp>
        <p:nvSpPr>
          <p:cNvPr id="12" name="Rectangle 3">
            <a:extLst>
              <a:ext uri="{FF2B5EF4-FFF2-40B4-BE49-F238E27FC236}">
                <a16:creationId xmlns:a16="http://schemas.microsoft.com/office/drawing/2014/main" id="{A91706C3-D035-5A2C-08B2-2CC3D0907B05}"/>
              </a:ext>
            </a:extLst>
          </p:cNvPr>
          <p:cNvSpPr>
            <a:spLocks noChangeArrowheads="1"/>
          </p:cNvSpPr>
          <p:nvPr/>
        </p:nvSpPr>
        <p:spPr bwMode="auto">
          <a:xfrm>
            <a:off x="0" y="166569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FC8EFECF-3DD6-F729-C82D-353C373C4358}"/>
              </a:ext>
            </a:extLst>
          </p:cNvPr>
          <p:cNvSpPr>
            <a:spLocks noChangeArrowheads="1"/>
          </p:cNvSpPr>
          <p:nvPr/>
        </p:nvSpPr>
        <p:spPr bwMode="auto">
          <a:xfrm>
            <a:off x="6228409" y="4296876"/>
            <a:ext cx="343596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Proposed Theoretical Framework</a:t>
            </a:r>
            <a:endParaRPr kumimoji="0" lang="en-US"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073" name="Picture 1" descr="A diagram of a diagram">
            <a:extLst>
              <a:ext uri="{FF2B5EF4-FFF2-40B4-BE49-F238E27FC236}">
                <a16:creationId xmlns:a16="http://schemas.microsoft.com/office/drawing/2014/main" id="{DABD69DB-C98B-8639-8FC3-5261C5453F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2428" y="1341735"/>
            <a:ext cx="4670885" cy="2693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360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F25D43E0-29F3-6226-EF85-F0C2883C869F}"/>
              </a:ext>
            </a:extLst>
          </p:cNvPr>
          <p:cNvSpPr/>
          <p:nvPr/>
        </p:nvSpPr>
        <p:spPr>
          <a:xfrm>
            <a:off x="3151037" y="349311"/>
            <a:ext cx="3682900" cy="333661"/>
          </a:xfrm>
          <a:prstGeom prst="rect">
            <a:avLst/>
          </a:prstGeom>
          <a:noFill/>
          <a:ln/>
        </p:spPr>
        <p:txBody>
          <a:bodyPr wrap="none" lIns="0" tIns="0" rIns="0" bIns="0" rtlCol="0" anchor="t"/>
          <a:lstStyle/>
          <a:p>
            <a:pPr marL="0" indent="0" algn="l">
              <a:lnSpc>
                <a:spcPct val="104000"/>
              </a:lnSpc>
              <a:buNone/>
            </a:pPr>
            <a:r>
              <a:rPr lang="en-US" sz="2400" dirty="0">
                <a:solidFill>
                  <a:srgbClr val="161613"/>
                </a:solidFill>
                <a:latin typeface="DM Sans Medium" pitchFamily="34" charset="0"/>
              </a:rPr>
              <a:t>Hypothesis Testing </a:t>
            </a:r>
            <a:endParaRPr lang="en-US" sz="2400" dirty="0"/>
          </a:p>
        </p:txBody>
      </p:sp>
      <p:pic>
        <p:nvPicPr>
          <p:cNvPr id="5" name="Picture 4">
            <a:extLst>
              <a:ext uri="{FF2B5EF4-FFF2-40B4-BE49-F238E27FC236}">
                <a16:creationId xmlns:a16="http://schemas.microsoft.com/office/drawing/2014/main" id="{F8D23360-F0F7-AFCF-05FC-95991B494016}"/>
              </a:ext>
            </a:extLst>
          </p:cNvPr>
          <p:cNvPicPr>
            <a:picLocks noChangeAspect="1"/>
          </p:cNvPicPr>
          <p:nvPr/>
        </p:nvPicPr>
        <p:blipFill>
          <a:blip r:embed="rId2"/>
          <a:stretch>
            <a:fillRect/>
          </a:stretch>
        </p:blipFill>
        <p:spPr>
          <a:xfrm>
            <a:off x="7946394" y="4615143"/>
            <a:ext cx="1120488" cy="471462"/>
          </a:xfrm>
          <a:prstGeom prst="rect">
            <a:avLst/>
          </a:prstGeom>
        </p:spPr>
      </p:pic>
      <p:pic>
        <p:nvPicPr>
          <p:cNvPr id="7" name="Picture 1" descr="A diagram of a diagram">
            <a:extLst>
              <a:ext uri="{FF2B5EF4-FFF2-40B4-BE49-F238E27FC236}">
                <a16:creationId xmlns:a16="http://schemas.microsoft.com/office/drawing/2014/main" id="{3C7249D8-FEDC-1738-7CA2-DF2917635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5237" y="1534026"/>
            <a:ext cx="4337400" cy="250099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58C8055-1DA2-266A-0035-19FD63959731}"/>
              </a:ext>
            </a:extLst>
          </p:cNvPr>
          <p:cNvSpPr txBox="1"/>
          <p:nvPr/>
        </p:nvSpPr>
        <p:spPr>
          <a:xfrm>
            <a:off x="240624" y="849803"/>
            <a:ext cx="4337400" cy="4096634"/>
          </a:xfrm>
          <a:prstGeom prst="rect">
            <a:avLst/>
          </a:prstGeom>
          <a:noFill/>
        </p:spPr>
        <p:txBody>
          <a:bodyPr wrap="square">
            <a:spAutoFit/>
          </a:bodyPr>
          <a:lstStyle/>
          <a:p>
            <a:pPr marL="0" marR="0" algn="just">
              <a:lnSpc>
                <a:spcPct val="115000"/>
              </a:lnSpc>
              <a:spcAft>
                <a:spcPts val="800"/>
              </a:spcAft>
              <a:buNone/>
            </a:pPr>
            <a:r>
              <a:rPr lang="en-US" sz="1200" b="1" kern="100" dirty="0">
                <a:effectLst/>
                <a:latin typeface="DM Sans" pitchFamily="2" charset="0"/>
                <a:ea typeface="Aptos" panose="020B0004020202020204" pitchFamily="34" charset="0"/>
                <a:cs typeface="Times New Roman" panose="02020603050405020304" pitchFamily="18" charset="0"/>
              </a:rPr>
              <a:t>H1</a:t>
            </a:r>
            <a:r>
              <a:rPr lang="en-US" sz="1200" kern="100" dirty="0">
                <a:effectLst/>
                <a:latin typeface="DM Sans" pitchFamily="2" charset="0"/>
                <a:ea typeface="Aptos" panose="020B0004020202020204" pitchFamily="34" charset="0"/>
                <a:cs typeface="Times New Roman" panose="02020603050405020304" pitchFamily="18" charset="0"/>
              </a:rPr>
              <a:t>: SE has a positive effect on PU when employing ChatGPT and Canva.</a:t>
            </a:r>
          </a:p>
          <a:p>
            <a:pPr marL="0" marR="0" algn="just">
              <a:lnSpc>
                <a:spcPct val="115000"/>
              </a:lnSpc>
              <a:spcAft>
                <a:spcPts val="800"/>
              </a:spcAft>
              <a:buNone/>
            </a:pPr>
            <a:r>
              <a:rPr lang="en-US" sz="1200" b="1" kern="100" dirty="0">
                <a:effectLst/>
                <a:latin typeface="DM Sans" pitchFamily="2" charset="0"/>
                <a:ea typeface="Aptos" panose="020B0004020202020204" pitchFamily="34" charset="0"/>
                <a:cs typeface="Times New Roman" panose="02020603050405020304" pitchFamily="18" charset="0"/>
              </a:rPr>
              <a:t>H2</a:t>
            </a:r>
            <a:r>
              <a:rPr lang="en-US" sz="1200" kern="100" dirty="0">
                <a:effectLst/>
                <a:latin typeface="DM Sans" pitchFamily="2" charset="0"/>
                <a:ea typeface="Aptos" panose="020B0004020202020204" pitchFamily="34" charset="0"/>
                <a:cs typeface="Times New Roman" panose="02020603050405020304" pitchFamily="18" charset="0"/>
              </a:rPr>
              <a:t>: SE has a positive effect on PEOU when employing ChatGPT and Canva.</a:t>
            </a:r>
          </a:p>
          <a:p>
            <a:pPr marL="0" marR="0" algn="just">
              <a:lnSpc>
                <a:spcPct val="115000"/>
              </a:lnSpc>
              <a:spcAft>
                <a:spcPts val="800"/>
              </a:spcAft>
              <a:buNone/>
            </a:pPr>
            <a:r>
              <a:rPr lang="en-US" sz="1200" b="1" kern="100" dirty="0">
                <a:effectLst/>
                <a:latin typeface="DM Sans" pitchFamily="2" charset="0"/>
                <a:ea typeface="Aptos" panose="020B0004020202020204" pitchFamily="34" charset="0"/>
                <a:cs typeface="Times New Roman" panose="02020603050405020304" pitchFamily="18" charset="0"/>
              </a:rPr>
              <a:t>H3</a:t>
            </a:r>
            <a:r>
              <a:rPr lang="en-US" sz="1200" kern="100" dirty="0">
                <a:effectLst/>
                <a:latin typeface="DM Sans" pitchFamily="2" charset="0"/>
                <a:ea typeface="Aptos" panose="020B0004020202020204" pitchFamily="34" charset="0"/>
                <a:cs typeface="Times New Roman" panose="02020603050405020304" pitchFamily="18" charset="0"/>
              </a:rPr>
              <a:t>: Creativity support tools (CSTs) have a positive effect on Perceived Usefulness (PU).</a:t>
            </a:r>
          </a:p>
          <a:p>
            <a:pPr marL="0" marR="0" algn="just">
              <a:lnSpc>
                <a:spcPct val="115000"/>
              </a:lnSpc>
              <a:spcAft>
                <a:spcPts val="800"/>
              </a:spcAft>
              <a:buNone/>
            </a:pPr>
            <a:r>
              <a:rPr lang="en-US" sz="1200" b="1" kern="100" dirty="0">
                <a:effectLst/>
                <a:latin typeface="DM Sans" pitchFamily="2" charset="0"/>
                <a:ea typeface="Aptos" panose="020B0004020202020204" pitchFamily="34" charset="0"/>
                <a:cs typeface="Times New Roman" panose="02020603050405020304" pitchFamily="18" charset="0"/>
              </a:rPr>
              <a:t>H4</a:t>
            </a:r>
            <a:r>
              <a:rPr lang="en-US" sz="1200" kern="100" dirty="0">
                <a:effectLst/>
                <a:latin typeface="DM Sans" pitchFamily="2" charset="0"/>
                <a:ea typeface="Aptos" panose="020B0004020202020204" pitchFamily="34" charset="0"/>
                <a:cs typeface="Times New Roman" panose="02020603050405020304" pitchFamily="18" charset="0"/>
              </a:rPr>
              <a:t>: Creativity support tools (CSTs) have a positive effect on Perceived Ease of Use (PEOU).</a:t>
            </a:r>
          </a:p>
          <a:p>
            <a:pPr marL="0" marR="0" algn="just">
              <a:lnSpc>
                <a:spcPct val="115000"/>
              </a:lnSpc>
              <a:spcAft>
                <a:spcPts val="800"/>
              </a:spcAft>
              <a:buNone/>
            </a:pPr>
            <a:r>
              <a:rPr lang="en-US" sz="1200" b="1" kern="100" dirty="0">
                <a:effectLst/>
                <a:latin typeface="DM Sans" pitchFamily="2" charset="0"/>
                <a:ea typeface="Aptos" panose="020B0004020202020204" pitchFamily="34" charset="0"/>
                <a:cs typeface="Times New Roman" panose="02020603050405020304" pitchFamily="18" charset="0"/>
              </a:rPr>
              <a:t>H5</a:t>
            </a:r>
            <a:r>
              <a:rPr lang="en-US" sz="1200" kern="100" dirty="0">
                <a:effectLst/>
                <a:latin typeface="DM Sans" pitchFamily="2" charset="0"/>
                <a:ea typeface="Aptos" panose="020B0004020202020204" pitchFamily="34" charset="0"/>
                <a:cs typeface="Times New Roman" panose="02020603050405020304" pitchFamily="18" charset="0"/>
              </a:rPr>
              <a:t>: Perceived usefulness (PU) has a positive effect on students’ attitude (</a:t>
            </a:r>
            <a:r>
              <a:rPr lang="en-US" sz="1200" kern="100" dirty="0" err="1">
                <a:effectLst/>
                <a:latin typeface="DM Sans" pitchFamily="2" charset="0"/>
                <a:ea typeface="Aptos" panose="020B0004020202020204" pitchFamily="34" charset="0"/>
                <a:cs typeface="Times New Roman" panose="02020603050405020304" pitchFamily="18" charset="0"/>
              </a:rPr>
              <a:t>Att</a:t>
            </a:r>
            <a:r>
              <a:rPr lang="en-US" sz="1200" kern="100" dirty="0">
                <a:effectLst/>
                <a:latin typeface="DM Sans" pitchFamily="2" charset="0"/>
                <a:ea typeface="Aptos" panose="020B0004020202020204" pitchFamily="34" charset="0"/>
                <a:cs typeface="Times New Roman" panose="02020603050405020304" pitchFamily="18" charset="0"/>
              </a:rPr>
              <a:t>) toward the use of ChatGPT and Canva.</a:t>
            </a:r>
          </a:p>
          <a:p>
            <a:pPr marL="0" marR="0" algn="just">
              <a:lnSpc>
                <a:spcPct val="115000"/>
              </a:lnSpc>
              <a:spcAft>
                <a:spcPts val="800"/>
              </a:spcAft>
              <a:buNone/>
            </a:pPr>
            <a:r>
              <a:rPr lang="en-US" sz="1200" b="1" kern="100" dirty="0">
                <a:effectLst/>
                <a:latin typeface="DM Sans" pitchFamily="2" charset="0"/>
                <a:ea typeface="Aptos" panose="020B0004020202020204" pitchFamily="34" charset="0"/>
                <a:cs typeface="Times New Roman" panose="02020603050405020304" pitchFamily="18" charset="0"/>
              </a:rPr>
              <a:t>H6</a:t>
            </a:r>
            <a:r>
              <a:rPr lang="en-US" sz="1200" kern="100" dirty="0">
                <a:effectLst/>
                <a:latin typeface="DM Sans" pitchFamily="2" charset="0"/>
                <a:ea typeface="Aptos" panose="020B0004020202020204" pitchFamily="34" charset="0"/>
                <a:cs typeface="Times New Roman" panose="02020603050405020304" pitchFamily="18" charset="0"/>
              </a:rPr>
              <a:t>: Perceived ease of use (PEOU) has a positive effect on students’ attitude (</a:t>
            </a:r>
            <a:r>
              <a:rPr lang="en-US" sz="1200" kern="100" dirty="0" err="1">
                <a:effectLst/>
                <a:latin typeface="DM Sans" pitchFamily="2" charset="0"/>
                <a:ea typeface="Aptos" panose="020B0004020202020204" pitchFamily="34" charset="0"/>
                <a:cs typeface="Times New Roman" panose="02020603050405020304" pitchFamily="18" charset="0"/>
              </a:rPr>
              <a:t>Att</a:t>
            </a:r>
            <a:r>
              <a:rPr lang="en-US" sz="1200" kern="100" dirty="0">
                <a:effectLst/>
                <a:latin typeface="DM Sans" pitchFamily="2" charset="0"/>
                <a:ea typeface="Aptos" panose="020B0004020202020204" pitchFamily="34" charset="0"/>
                <a:cs typeface="Times New Roman" panose="02020603050405020304" pitchFamily="18" charset="0"/>
              </a:rPr>
              <a:t>) towards ChatGPT and Canva use</a:t>
            </a:r>
          </a:p>
          <a:p>
            <a:pPr marL="0" marR="0" algn="just">
              <a:lnSpc>
                <a:spcPct val="115000"/>
              </a:lnSpc>
              <a:spcAft>
                <a:spcPts val="800"/>
              </a:spcAft>
              <a:buNone/>
            </a:pPr>
            <a:r>
              <a:rPr lang="en-US" sz="1200" b="1" kern="100" dirty="0">
                <a:effectLst/>
                <a:latin typeface="DM Sans" pitchFamily="2" charset="0"/>
                <a:ea typeface="Aptos" panose="020B0004020202020204" pitchFamily="34" charset="0"/>
                <a:cs typeface="Times New Roman" panose="02020603050405020304" pitchFamily="18" charset="0"/>
              </a:rPr>
              <a:t>H7</a:t>
            </a:r>
            <a:r>
              <a:rPr lang="en-US" sz="1200" kern="100" dirty="0">
                <a:effectLst/>
                <a:latin typeface="DM Sans" pitchFamily="2" charset="0"/>
                <a:ea typeface="Aptos" panose="020B0004020202020204" pitchFamily="34" charset="0"/>
                <a:cs typeface="Times New Roman" panose="02020603050405020304" pitchFamily="18" charset="0"/>
              </a:rPr>
              <a:t>: Students’ attitude (</a:t>
            </a:r>
            <a:r>
              <a:rPr lang="en-US" sz="1200" kern="100" dirty="0" err="1">
                <a:effectLst/>
                <a:latin typeface="DM Sans" pitchFamily="2" charset="0"/>
                <a:ea typeface="Aptos" panose="020B0004020202020204" pitchFamily="34" charset="0"/>
                <a:cs typeface="Times New Roman" panose="02020603050405020304" pitchFamily="18" charset="0"/>
              </a:rPr>
              <a:t>Att</a:t>
            </a:r>
            <a:r>
              <a:rPr lang="en-US" sz="1200" kern="100" dirty="0">
                <a:effectLst/>
                <a:latin typeface="DM Sans" pitchFamily="2" charset="0"/>
                <a:ea typeface="Aptos" panose="020B0004020202020204" pitchFamily="34" charset="0"/>
                <a:cs typeface="Times New Roman" panose="02020603050405020304" pitchFamily="18" charset="0"/>
              </a:rPr>
              <a:t>) toward ChatGPT and Canva use has a positive effect on students’ behavioral intention (BI) for actual use.</a:t>
            </a:r>
          </a:p>
        </p:txBody>
      </p:sp>
      <p:sp>
        <p:nvSpPr>
          <p:cNvPr id="4" name="Rectangle 2">
            <a:extLst>
              <a:ext uri="{FF2B5EF4-FFF2-40B4-BE49-F238E27FC236}">
                <a16:creationId xmlns:a16="http://schemas.microsoft.com/office/drawing/2014/main" id="{A5385E0A-EDB5-46EA-CFAF-0EFF0809C9D0}"/>
              </a:ext>
            </a:extLst>
          </p:cNvPr>
          <p:cNvSpPr>
            <a:spLocks noChangeArrowheads="1"/>
          </p:cNvSpPr>
          <p:nvPr/>
        </p:nvSpPr>
        <p:spPr bwMode="auto">
          <a:xfrm>
            <a:off x="6228409" y="4296876"/>
            <a:ext cx="343596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Proposed Theoretical Framework</a:t>
            </a:r>
            <a:endParaRPr kumimoji="0" lang="en-US" altLang="en-US"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6263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686</TotalTime>
  <Words>1551</Words>
  <Application>Microsoft Office PowerPoint</Application>
  <PresentationFormat>On-screen Show (16:9)</PresentationFormat>
  <Paragraphs>155</Paragraphs>
  <Slides>23</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Inter Bold</vt:lpstr>
      <vt:lpstr>Twemoji Mozilla</vt:lpstr>
      <vt:lpstr>Times New Roman</vt:lpstr>
      <vt:lpstr>Google Sans Text</vt:lpstr>
      <vt:lpstr>DM Sans</vt:lpstr>
      <vt:lpstr>Arial</vt:lpstr>
      <vt:lpstr>Inter</vt:lpstr>
      <vt:lpstr>Aptos</vt:lpstr>
      <vt:lpstr>DM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Le Bao Vi</cp:lastModifiedBy>
  <cp:revision>34</cp:revision>
  <dcterms:created xsi:type="dcterms:W3CDTF">2026-07-30T12:20:15Z</dcterms:created>
  <dcterms:modified xsi:type="dcterms:W3CDTF">2026-08-03T06:08:35Z</dcterms:modified>
</cp:coreProperties>
</file>