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136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8"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48"/>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Good morning/afternoon. This presentation examines why English-major students use English beyond the classroom, and why that engagement takes some forms more readily than others.</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The interviews show how perceived linguistic capital develops through family encouragement, learning experiences, and exposure to English media. Students value English not only as a language but for what it gives them access to: information, professional knowledge, careers, and international opportunities.</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The interviews closely explain the quantitative differences. Academic Use included professional knowledge and career preparation. Habitual Use involved YouTube, podcasts, entertainment, and routine online searching. Social Use was less frequent and often involved foreigners or online communities rather than Vietnamese classmates. The distinction is agency and context: students can initiate Academic and Habitual Use, whereas Social Use requires access to interaction.</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The qualitative findings help explain the strong role of the Ought-to L2 Self. Students imagined futures as teachers, translators, tour guides, and other internationally oriented professionals. External expectations were not necessarily coercive. With family support and tangible opportunities, they could become meaningful future aspirations. Integrating both phases: perceived linguistic capital explains why English matters; future self-guides connect value to identities; contextual affordances shape how motivation becomes practice.</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The pedagogical message is not simply to motivate students more. Students in this study were already highly motivated and valued English. The challenge is to create affordances through which motivation can be enacted. Future research should examine multiple institutions and disciplines, use longitudinal designs, and investigate whether structured opportunities can increase Social Use. The final message is: students need both motivation and opportunities.</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English is not only a subject. It is also a form of capital that can provide access to knowledge, employment, and mobility. Students also develop future-oriented images of themselves as English users. The study examines how these factors relate to different forms of out-of-class engagement.</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The framework integrates Bourdieu's linguistic capital and Dörnyei's L2 Motivational Self System. Perceived value helps explain why English is worth investing in; future self-guides help explain how value connects to future-oriented motivation. The study then examines Academic, Habitual, and Social Use, while considering contextual affordances.</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The quantitative phase involved 328 English majors and used CFA and three parallel SEMs. Eight students then participated in follow-up interviews. The qualitative phase was designed to explain and contextualize the quantitative findings.</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Table 3 shows high perceived linguistic capital and strong future self-guides. Yet engagement is uneven: Academic Use is highest, followed by Habitual and Social Use. Strong motivation does not translate equally into all forms of engagement.</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Table 4 shows very strong positive relationships among perceived linguistic capital and the two future self-guides. The motivational variables also show stronger associations with Academic Use than with Social Use. Perceived value and future selves appear closely interconnected.</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Table 7 shows that all three motivational constructs predicted all three forms of engagement, but Academic Use consistently showed the strongest coefficients, followed by Habitual Use and then Social Use.</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The Ought-to L2 Self was the strongest predictor across all three forms of engagement. This differs from research in which the Ideal L2 Self tends to be stronger. One possible explanation is contextual: English majors may experience English as closely tied to career expectations and employability. These expectations may become meaningful future goals when accompanied by support and opportunities.</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sz="quarter" idx="3"/>
          </p:nvPr>
        </p:nvSpPr>
        <p:spPr/>
        <p:txBody>
          <a:bodyPr/>
          <a:lstStyle/>
          <a:p>
            <a:r>
              <a:t>Taken together, the quantitative findings suggest that motivation is important but does not determine a single form of engagement. Academic Use can be initiated independently; Habitual Use becomes embedded in digital routines; Social Use depends more on opportunities for interaction.</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5BCAD085-E8A6-8845-BD4E-CB4CCA059FC4}"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5BCAD085-E8A6-8845-BD4E-CB4CCA059FC4}"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panose="020B0604020202020204"/>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panose="020B0604020202020204"/>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panose="020B0604020202020204"/>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panose="020B0604020202020204"/>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image" Target="../media/image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201168" cy="6858000"/>
          </a:xfrm>
          <a:prstGeom prst="rect">
            <a:avLst/>
          </a:prstGeom>
          <a:solidFill>
            <a:srgbClr val="C28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368935" y="1143000"/>
            <a:ext cx="11251565" cy="2245360"/>
          </a:xfrm>
          <a:prstGeom prst="rect">
            <a:avLst/>
          </a:prstGeom>
          <a:noFill/>
        </p:spPr>
        <p:txBody>
          <a:bodyPr wrap="square">
            <a:spAutoFit/>
          </a:bodyPr>
          <a:lstStyle/>
          <a:p>
            <a:pPr>
              <a:defRPr sz="3400" b="1">
                <a:solidFill>
                  <a:srgbClr val="FFFFFF"/>
                </a:solidFill>
              </a:defRPr>
            </a:pPr>
            <a:r>
              <a:rPr sz="3500">
                <a:ea typeface="Microsoft JhengHei UI" panose="020B0604030504040204" charset="-120"/>
              </a:rPr>
              <a:t>From Motivational Self to Language Practice</a:t>
            </a:r>
            <a:endParaRPr sz="3500">
              <a:ea typeface="Microsoft JhengHei UI" panose="020B0604030504040204" charset="-120"/>
            </a:endParaRPr>
          </a:p>
          <a:p>
            <a:pPr>
              <a:defRPr sz="2300">
                <a:solidFill>
                  <a:srgbClr val="DCE6F2"/>
                </a:solidFill>
              </a:defRPr>
            </a:pPr>
            <a:r>
              <a:rPr sz="3500">
                <a:ea typeface="Microsoft JhengHei UI" panose="020B0604030504040204" charset="-120"/>
              </a:rPr>
              <a:t>A Mixed-Methods Study of Out-of-Class English Engagement </a:t>
            </a:r>
            <a:endParaRPr sz="3500">
              <a:ea typeface="Microsoft JhengHei UI" panose="020B0604030504040204" charset="-120"/>
            </a:endParaRPr>
          </a:p>
          <a:p>
            <a:pPr>
              <a:defRPr sz="2300">
                <a:solidFill>
                  <a:srgbClr val="DCE6F2"/>
                </a:solidFill>
              </a:defRPr>
            </a:pPr>
            <a:r>
              <a:rPr sz="3500">
                <a:ea typeface="Microsoft JhengHei UI" panose="020B0604030504040204" charset="-120"/>
              </a:rPr>
              <a:t>Among Vietnamese English Majors</a:t>
            </a:r>
            <a:endParaRPr sz="3500">
              <a:ea typeface="Microsoft JhengHei UI" panose="020B0604030504040204" charset="-120"/>
            </a:endParaRPr>
          </a:p>
          <a:p>
            <a:pPr>
              <a:defRPr sz="1500">
                <a:solidFill>
                  <a:srgbClr val="BECDE1"/>
                </a:solidFill>
              </a:defRPr>
            </a:pPr>
            <a:endParaRPr sz="3500">
              <a:ea typeface="Microsoft JhengHei UI" panose="020B0604030504040204" charset="-120"/>
            </a:endParaRPr>
          </a:p>
        </p:txBody>
      </p:sp>
      <p:sp>
        <p:nvSpPr>
          <p:cNvPr id="5" name="TextBox 4"/>
          <p:cNvSpPr txBox="1"/>
          <p:nvPr/>
        </p:nvSpPr>
        <p:spPr>
          <a:xfrm>
            <a:off x="841248" y="5048250"/>
            <a:ext cx="3888740" cy="491490"/>
          </a:xfrm>
          <a:prstGeom prst="rect">
            <a:avLst/>
          </a:prstGeom>
          <a:noFill/>
        </p:spPr>
        <p:txBody>
          <a:bodyPr wrap="none">
            <a:spAutoFit/>
          </a:bodyPr>
          <a:lstStyle/>
          <a:p>
            <a:pPr>
              <a:defRPr sz="1800">
                <a:solidFill>
                  <a:srgbClr val="FFFFFF"/>
                </a:solidFill>
              </a:defRPr>
            </a:pPr>
            <a:r>
              <a:rPr lang="en-US" sz="2600">
                <a:solidFill>
                  <a:srgbClr val="FFFFFF"/>
                </a:solidFill>
                <a:uFillTx/>
              </a:rPr>
              <a:t>Hoa Pham &amp; Cuong Nguyen</a:t>
            </a:r>
            <a:endParaRPr lang="en-US" sz="2600">
              <a:solidFill>
                <a:srgbClr val="FFFFFF"/>
              </a:solidFill>
              <a:uFillTx/>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Qualitative findings 1: How students develop perceived linguistic capital</a:t>
            </a:r>
          </a:p>
        </p:txBody>
      </p:sp>
      <p:sp>
        <p:nvSpPr>
          <p:cNvPr id="4" name="TextBox 3"/>
          <p:cNvSpPr txBox="1"/>
          <p:nvPr/>
        </p:nvSpPr>
        <p:spPr>
          <a:xfrm>
            <a:off x="868680" y="1371600"/>
            <a:ext cx="6492240" cy="4206240"/>
          </a:xfrm>
          <a:prstGeom prst="rect">
            <a:avLst/>
          </a:prstGeom>
          <a:noFill/>
        </p:spPr>
        <p:txBody>
          <a:bodyPr wrap="square">
            <a:spAutoFit/>
          </a:bodyPr>
          <a:lstStyle/>
          <a:p>
            <a:pPr>
              <a:spcAft>
                <a:spcPts val="1000"/>
              </a:spcAft>
              <a:defRPr sz="1900">
                <a:solidFill>
                  <a:srgbClr val="28303C"/>
                </a:solidFill>
              </a:defRPr>
            </a:pPr>
            <a:r>
              <a:t>Family encouragement and investment create early recognition of English's value.</a:t>
            </a:r>
          </a:p>
          <a:p>
            <a:pPr>
              <a:spcAft>
                <a:spcPts val="1000"/>
              </a:spcAft>
              <a:defRPr sz="1900">
                <a:solidFill>
                  <a:srgbClr val="28303C"/>
                </a:solidFill>
              </a:defRPr>
            </a:pPr>
            <a:r>
              <a:t>Language centers and prior learning experiences reinforce the importance of English proficiency.</a:t>
            </a:r>
          </a:p>
          <a:p>
            <a:pPr>
              <a:spcAft>
                <a:spcPts val="1000"/>
              </a:spcAft>
              <a:defRPr sz="1900">
                <a:solidFill>
                  <a:srgbClr val="28303C"/>
                </a:solidFill>
              </a:defRPr>
            </a:pPr>
            <a:r>
              <a:t>English-language media and digital exposure normalize English as a resource for information and entertainment.</a:t>
            </a:r>
          </a:p>
          <a:p>
            <a:pPr>
              <a:spcAft>
                <a:spcPts val="1000"/>
              </a:spcAft>
              <a:defRPr sz="1900">
                <a:solidFill>
                  <a:srgbClr val="28303C"/>
                </a:solidFill>
              </a:defRPr>
            </a:pPr>
            <a:r>
              <a:t>Students increasingly connect English with educational access, professional competence, and future opportunities.</a:t>
            </a:r>
          </a:p>
        </p:txBody>
      </p:sp>
      <p:sp>
        <p:nvSpPr>
          <p:cNvPr id="5" name="Rounded Rectangle 4"/>
          <p:cNvSpPr/>
          <p:nvPr/>
        </p:nvSpPr>
        <p:spPr>
          <a:xfrm>
            <a:off x="7726679" y="1508760"/>
            <a:ext cx="3337560" cy="123444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7726679" y="1508760"/>
            <a:ext cx="73152" cy="1234440"/>
          </a:xfrm>
          <a:prstGeom prst="rect">
            <a:avLst/>
          </a:prstGeom>
          <a:solidFill>
            <a:srgbClr val="2D7A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7927848" y="1673351"/>
            <a:ext cx="3017520" cy="1005840"/>
          </a:xfrm>
          <a:prstGeom prst="rect">
            <a:avLst/>
          </a:prstGeom>
          <a:noFill/>
        </p:spPr>
        <p:txBody>
          <a:bodyPr wrap="none">
            <a:spAutoFit/>
          </a:bodyPr>
          <a:lstStyle/>
          <a:p>
            <a:pPr>
              <a:defRPr sz="2700" b="1">
                <a:solidFill>
                  <a:srgbClr val="1B2D4A"/>
                </a:solidFill>
              </a:defRPr>
            </a:pPr>
            <a:r>
              <a:t>VALUE</a:t>
            </a:r>
          </a:p>
          <a:p>
            <a:pPr>
              <a:defRPr sz="1200">
                <a:solidFill>
                  <a:srgbClr val="646E7D"/>
                </a:solidFill>
              </a:defRPr>
            </a:pPr>
            <a:r>
              <a:t>English as educational + professional capital</a:t>
            </a:r>
          </a:p>
        </p:txBody>
      </p:sp>
      <p:sp>
        <p:nvSpPr>
          <p:cNvPr id="8" name="Rounded Rectangle 7"/>
          <p:cNvSpPr/>
          <p:nvPr/>
        </p:nvSpPr>
        <p:spPr>
          <a:xfrm>
            <a:off x="7726679" y="3063240"/>
            <a:ext cx="3337560" cy="123444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7726679" y="3063240"/>
            <a:ext cx="73152" cy="1234440"/>
          </a:xfrm>
          <a:prstGeom prst="rect">
            <a:avLst/>
          </a:prstGeom>
          <a:solidFill>
            <a:srgbClr val="375D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7927848" y="3227832"/>
            <a:ext cx="3017520" cy="1005840"/>
          </a:xfrm>
          <a:prstGeom prst="rect">
            <a:avLst/>
          </a:prstGeom>
          <a:noFill/>
        </p:spPr>
        <p:txBody>
          <a:bodyPr wrap="none">
            <a:spAutoFit/>
          </a:bodyPr>
          <a:lstStyle/>
          <a:p>
            <a:pPr>
              <a:defRPr sz="2700" b="1">
                <a:solidFill>
                  <a:srgbClr val="1B2D4A"/>
                </a:solidFill>
              </a:defRPr>
            </a:pPr>
            <a:r>
              <a:t>INVESTMENT</a:t>
            </a:r>
          </a:p>
          <a:p>
            <a:pPr>
              <a:defRPr sz="1200">
                <a:solidFill>
                  <a:srgbClr val="646E7D"/>
                </a:solidFill>
              </a:defRPr>
            </a:pPr>
            <a:r>
              <a:t>Using English to access other valued resources</a:t>
            </a:r>
          </a:p>
        </p:txBody>
      </p:sp>
      <p:sp>
        <p:nvSpPr>
          <p:cNvPr id="11" name="Rounded Rectangle 10"/>
          <p:cNvSpPr/>
          <p:nvPr/>
        </p:nvSpPr>
        <p:spPr>
          <a:xfrm>
            <a:off x="7726679" y="4617720"/>
            <a:ext cx="3337560" cy="96012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7726679" y="4617720"/>
            <a:ext cx="73152" cy="960120"/>
          </a:xfrm>
          <a:prstGeom prst="rect">
            <a:avLst/>
          </a:prstGeom>
          <a:solidFill>
            <a:srgbClr val="C28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927848" y="4782312"/>
            <a:ext cx="3017520" cy="731520"/>
          </a:xfrm>
          <a:prstGeom prst="rect">
            <a:avLst/>
          </a:prstGeom>
          <a:noFill/>
        </p:spPr>
        <p:txBody>
          <a:bodyPr wrap="none">
            <a:spAutoFit/>
          </a:bodyPr>
          <a:lstStyle/>
          <a:p>
            <a:pPr>
              <a:defRPr sz="2700" b="1">
                <a:solidFill>
                  <a:srgbClr val="1B2D4A"/>
                </a:solidFill>
              </a:defRPr>
            </a:pPr>
            <a:r>
              <a:t>LINK</a:t>
            </a:r>
          </a:p>
          <a:p>
            <a:pPr>
              <a:defRPr sz="1200">
                <a:solidFill>
                  <a:srgbClr val="646E7D"/>
                </a:solidFill>
              </a:defRPr>
            </a:pPr>
            <a:r>
              <a:t>Value becomes connected to future selves</a:t>
            </a:r>
          </a:p>
        </p:txBody>
      </p:sp>
      <p:sp>
        <p:nvSpPr>
          <p:cNvPr id="14" name="Rectangle 13"/>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Qualitative findings 2: Students enact English in different ways</a:t>
            </a:r>
          </a:p>
        </p:txBody>
      </p:sp>
      <p:sp>
        <p:nvSpPr>
          <p:cNvPr id="4" name="Rounded Rectangle 3"/>
          <p:cNvSpPr/>
          <p:nvPr/>
        </p:nvSpPr>
        <p:spPr>
          <a:xfrm>
            <a:off x="640080" y="1371600"/>
            <a:ext cx="3474720" cy="3108960"/>
          </a:xfrm>
          <a:prstGeom prst="roundRect">
            <a:avLst/>
          </a:prstGeom>
          <a:solidFill>
            <a:srgbClr val="F4F7FA"/>
          </a:solidFill>
          <a:ln w="25400">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1691640"/>
            <a:ext cx="3017520" cy="2194560"/>
          </a:xfrm>
          <a:prstGeom prst="rect">
            <a:avLst/>
          </a:prstGeom>
          <a:noFill/>
        </p:spPr>
        <p:txBody>
          <a:bodyPr wrap="none">
            <a:spAutoFit/>
          </a:bodyPr>
          <a:lstStyle/>
          <a:p>
            <a:pPr algn="ctr">
              <a:defRPr sz="1800" b="1">
                <a:solidFill>
                  <a:srgbClr val="2D7A78"/>
                </a:solidFill>
              </a:defRPr>
            </a:pPr>
            <a:r>
              <a:t>ACADEMIC USE</a:t>
            </a:r>
          </a:p>
          <a:p>
            <a:pPr algn="ctr">
              <a:defRPr sz="1700">
                <a:solidFill>
                  <a:srgbClr val="1B2D4A"/>
                </a:solidFill>
              </a:defRPr>
            </a:pPr>
            <a:r>
              <a:t>Professional knowledge</a:t>
            </a:r>
            <a:br/>
            <a:r>
              <a:t>Information searching</a:t>
            </a:r>
            <a:br/>
            <a:r>
              <a:t>IELTS / career preparation</a:t>
            </a:r>
          </a:p>
        </p:txBody>
      </p:sp>
      <p:sp>
        <p:nvSpPr>
          <p:cNvPr id="6" name="Rounded Rectangle 5"/>
          <p:cNvSpPr/>
          <p:nvPr/>
        </p:nvSpPr>
        <p:spPr>
          <a:xfrm>
            <a:off x="4526280" y="1371600"/>
            <a:ext cx="3474720" cy="3108960"/>
          </a:xfrm>
          <a:prstGeom prst="roundRect">
            <a:avLst/>
          </a:prstGeom>
          <a:solidFill>
            <a:srgbClr val="F4F7FA"/>
          </a:solidFill>
          <a:ln w="25400">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54880" y="1691640"/>
            <a:ext cx="3017520" cy="2194560"/>
          </a:xfrm>
          <a:prstGeom prst="rect">
            <a:avLst/>
          </a:prstGeom>
          <a:noFill/>
        </p:spPr>
        <p:txBody>
          <a:bodyPr wrap="none">
            <a:spAutoFit/>
          </a:bodyPr>
          <a:lstStyle/>
          <a:p>
            <a:pPr algn="ctr">
              <a:defRPr sz="1800" b="1">
                <a:solidFill>
                  <a:srgbClr val="375D91"/>
                </a:solidFill>
              </a:defRPr>
            </a:pPr>
            <a:r>
              <a:t>HABITUAL USE</a:t>
            </a:r>
          </a:p>
          <a:p>
            <a:pPr algn="ctr">
              <a:defRPr sz="1700">
                <a:solidFill>
                  <a:srgbClr val="1B2D4A"/>
                </a:solidFill>
              </a:defRPr>
            </a:pPr>
            <a:r>
              <a:t>YouTube and media</a:t>
            </a:r>
            <a:br/>
            <a:r>
              <a:t>Podcasts / entertainment</a:t>
            </a:r>
            <a:br/>
            <a:r>
              <a:t>Routine online searching</a:t>
            </a:r>
          </a:p>
        </p:txBody>
      </p:sp>
      <p:sp>
        <p:nvSpPr>
          <p:cNvPr id="8" name="Rounded Rectangle 7"/>
          <p:cNvSpPr/>
          <p:nvPr/>
        </p:nvSpPr>
        <p:spPr>
          <a:xfrm>
            <a:off x="8412480" y="1371600"/>
            <a:ext cx="3474720" cy="3108960"/>
          </a:xfrm>
          <a:prstGeom prst="roundRect">
            <a:avLst/>
          </a:prstGeom>
          <a:solidFill>
            <a:srgbClr val="F4F7FA"/>
          </a:solidFill>
          <a:ln w="25400">
            <a:solidFill>
              <a:srgbClr val="C28F3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641080" y="1691640"/>
            <a:ext cx="3017520" cy="2194560"/>
          </a:xfrm>
          <a:prstGeom prst="rect">
            <a:avLst/>
          </a:prstGeom>
          <a:noFill/>
        </p:spPr>
        <p:txBody>
          <a:bodyPr wrap="none">
            <a:spAutoFit/>
          </a:bodyPr>
          <a:lstStyle/>
          <a:p>
            <a:pPr algn="ctr">
              <a:defRPr sz="1800" b="1">
                <a:solidFill>
                  <a:srgbClr val="C28F30"/>
                </a:solidFill>
              </a:defRPr>
            </a:pPr>
            <a:r>
              <a:t>SOCIAL USE</a:t>
            </a:r>
          </a:p>
          <a:p>
            <a:pPr algn="ctr">
              <a:defRPr sz="1700">
                <a:solidFill>
                  <a:srgbClr val="1B2D4A"/>
                </a:solidFill>
              </a:defRPr>
            </a:pPr>
            <a:r>
              <a:t>Interaction with foreigners</a:t>
            </a:r>
            <a:br/>
            <a:r>
              <a:t>Online communities</a:t>
            </a:r>
            <a:br/>
            <a:r>
              <a:t>Less frequent with Vietnamese peers</a:t>
            </a:r>
          </a:p>
        </p:txBody>
      </p:sp>
      <p:sp>
        <p:nvSpPr>
          <p:cNvPr id="10" name="Rounded Rectangle 9"/>
          <p:cNvSpPr/>
          <p:nvPr/>
        </p:nvSpPr>
        <p:spPr>
          <a:xfrm>
            <a:off x="1188720" y="4983480"/>
            <a:ext cx="9784080" cy="822960"/>
          </a:xfrm>
          <a:prstGeom prst="round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800" b="1">
                <a:solidFill>
                  <a:srgbClr val="FFFFFF"/>
                </a:solidFill>
              </a:defRPr>
            </a:pPr>
            <a:r>
              <a:t>Academic + Habitual Use can be self-initiated; Social Use depends more on interactional affordances.</a:t>
            </a:r>
          </a:p>
        </p:txBody>
      </p:sp>
      <p:sp>
        <p:nvSpPr>
          <p:cNvPr id="11" name="Rectangle 10"/>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Qualitative findings 3: Future English selves—and an integrated interpretation</a:t>
            </a:r>
          </a:p>
        </p:txBody>
      </p:sp>
      <p:sp>
        <p:nvSpPr>
          <p:cNvPr id="4" name="Rounded Rectangle 3"/>
          <p:cNvSpPr/>
          <p:nvPr/>
        </p:nvSpPr>
        <p:spPr>
          <a:xfrm>
            <a:off x="685800" y="1325880"/>
            <a:ext cx="4754880" cy="4389120"/>
          </a:xfrm>
          <a:prstGeom prst="roundRect">
            <a:avLst/>
          </a:prstGeom>
          <a:solidFill>
            <a:srgbClr val="F4F7FA"/>
          </a:solidFill>
          <a:ln>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734060" y="1645920"/>
            <a:ext cx="4658360" cy="3157220"/>
          </a:xfrm>
          <a:prstGeom prst="rect">
            <a:avLst/>
          </a:prstGeom>
          <a:noFill/>
        </p:spPr>
        <p:txBody>
          <a:bodyPr wrap="none">
            <a:noAutofit/>
          </a:bodyPr>
          <a:lstStyle/>
          <a:p>
            <a:pPr algn="ctr">
              <a:defRPr sz="2100" b="1">
                <a:solidFill>
                  <a:srgbClr val="1B2D4A"/>
                </a:solidFill>
              </a:defRPr>
            </a:pPr>
            <a:r>
              <a:t>Students imagined futures </a:t>
            </a:r>
          </a:p>
          <a:p>
            <a:pPr algn="ctr">
              <a:defRPr sz="2100" b="1">
                <a:solidFill>
                  <a:srgbClr val="1B2D4A"/>
                </a:solidFill>
              </a:defRPr>
            </a:pPr>
            <a:r>
              <a:t>as English teachers, translators,</a:t>
            </a:r>
          </a:p>
          <a:p>
            <a:pPr algn="ctr">
              <a:defRPr sz="2100" b="1">
                <a:solidFill>
                  <a:srgbClr val="1B2D4A"/>
                </a:solidFill>
              </a:defRPr>
            </a:pPr>
            <a:r>
              <a:t> tour guides, and other internationally </a:t>
            </a:r>
          </a:p>
          <a:p>
            <a:pPr algn="ctr">
              <a:defRPr sz="2100" b="1">
                <a:solidFill>
                  <a:srgbClr val="1B2D4A"/>
                </a:solidFill>
              </a:defRPr>
            </a:pPr>
            <a:r>
              <a:t>oriented professionals.</a:t>
            </a:r>
          </a:p>
          <a:p>
            <a:pPr algn="ctr">
              <a:defRPr sz="1700" i="1">
                <a:solidFill>
                  <a:srgbClr val="646E7D"/>
                </a:solidFill>
              </a:defRPr>
            </a:pPr>
            <a:r>
              <a:t>Family expectations could function </a:t>
            </a:r>
          </a:p>
          <a:p>
            <a:pPr algn="ctr">
              <a:defRPr sz="1700" i="1">
                <a:solidFill>
                  <a:srgbClr val="646E7D"/>
                </a:solidFill>
              </a:defRPr>
            </a:pPr>
            <a:r>
              <a:t>as meaningful support rather than simple pressure.</a:t>
            </a:r>
          </a:p>
        </p:txBody>
      </p:sp>
      <p:sp>
        <p:nvSpPr>
          <p:cNvPr id="6" name="Rounded Rectangle 5"/>
          <p:cNvSpPr/>
          <p:nvPr/>
        </p:nvSpPr>
        <p:spPr>
          <a:xfrm>
            <a:off x="5989320" y="1325880"/>
            <a:ext cx="5120640" cy="1051560"/>
          </a:xfrm>
          <a:prstGeom prst="roundRect">
            <a:avLst/>
          </a:prstGeom>
          <a:solidFill>
            <a:srgbClr val="F4F7FA"/>
          </a:solidFill>
          <a:ln>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6217920" y="1490472"/>
            <a:ext cx="4663440" cy="685800"/>
          </a:xfrm>
          <a:prstGeom prst="rect">
            <a:avLst/>
          </a:prstGeom>
          <a:noFill/>
        </p:spPr>
        <p:txBody>
          <a:bodyPr wrap="none">
            <a:spAutoFit/>
          </a:bodyPr>
          <a:lstStyle/>
          <a:p>
            <a:pPr>
              <a:defRPr sz="1600" b="1">
                <a:solidFill>
                  <a:srgbClr val="2D7A78"/>
                </a:solidFill>
              </a:defRPr>
            </a:pPr>
            <a:r>
              <a:t>1. VALUE</a:t>
            </a:r>
          </a:p>
          <a:p>
            <a:pPr>
              <a:defRPr sz="1600">
                <a:solidFill>
                  <a:srgbClr val="1B2D4A"/>
                </a:solidFill>
              </a:defRPr>
            </a:pPr>
            <a:r>
              <a:t>PLC explains why English matters.</a:t>
            </a:r>
          </a:p>
        </p:txBody>
      </p:sp>
      <p:sp>
        <p:nvSpPr>
          <p:cNvPr id="8" name="Rounded Rectangle 7"/>
          <p:cNvSpPr/>
          <p:nvPr/>
        </p:nvSpPr>
        <p:spPr>
          <a:xfrm>
            <a:off x="5989320" y="2743200"/>
            <a:ext cx="5120640" cy="1051560"/>
          </a:xfrm>
          <a:prstGeom prst="roundRect">
            <a:avLst/>
          </a:prstGeom>
          <a:solidFill>
            <a:srgbClr val="F4F7FA"/>
          </a:solidFill>
          <a:ln>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6217920" y="2907792"/>
            <a:ext cx="4663440" cy="685800"/>
          </a:xfrm>
          <a:prstGeom prst="rect">
            <a:avLst/>
          </a:prstGeom>
          <a:noFill/>
        </p:spPr>
        <p:txBody>
          <a:bodyPr wrap="none">
            <a:spAutoFit/>
          </a:bodyPr>
          <a:lstStyle/>
          <a:p>
            <a:pPr>
              <a:defRPr sz="1600" b="1">
                <a:solidFill>
                  <a:srgbClr val="375D91"/>
                </a:solidFill>
              </a:defRPr>
            </a:pPr>
            <a:r>
              <a:t>2. FUTURE</a:t>
            </a:r>
          </a:p>
          <a:p>
            <a:pPr>
              <a:defRPr sz="1600">
                <a:solidFill>
                  <a:srgbClr val="1B2D4A"/>
                </a:solidFill>
              </a:defRPr>
            </a:pPr>
            <a:r>
              <a:t>Self-guides connect value to possible identities.</a:t>
            </a:r>
          </a:p>
        </p:txBody>
      </p:sp>
      <p:sp>
        <p:nvSpPr>
          <p:cNvPr id="10" name="Rounded Rectangle 9"/>
          <p:cNvSpPr/>
          <p:nvPr/>
        </p:nvSpPr>
        <p:spPr>
          <a:xfrm>
            <a:off x="5989320" y="4160520"/>
            <a:ext cx="5120640" cy="1051560"/>
          </a:xfrm>
          <a:prstGeom prst="roundRect">
            <a:avLst/>
          </a:prstGeom>
          <a:solidFill>
            <a:srgbClr val="F4F7FA"/>
          </a:solidFill>
          <a:ln>
            <a:solidFill>
              <a:srgbClr val="C28F3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217920" y="4325112"/>
            <a:ext cx="4663440" cy="685800"/>
          </a:xfrm>
          <a:prstGeom prst="rect">
            <a:avLst/>
          </a:prstGeom>
          <a:noFill/>
        </p:spPr>
        <p:txBody>
          <a:bodyPr wrap="none">
            <a:spAutoFit/>
          </a:bodyPr>
          <a:lstStyle/>
          <a:p>
            <a:pPr>
              <a:defRPr sz="1600" b="1">
                <a:solidFill>
                  <a:srgbClr val="C28F30"/>
                </a:solidFill>
              </a:defRPr>
            </a:pPr>
            <a:r>
              <a:t>3. PRACTICE</a:t>
            </a:r>
          </a:p>
          <a:p>
            <a:pPr>
              <a:defRPr sz="1600">
                <a:solidFill>
                  <a:srgbClr val="1B2D4A"/>
                </a:solidFill>
              </a:defRPr>
            </a:pPr>
            <a:r>
              <a:t>Affordances shape how motivation becomes action.</a:t>
            </a:r>
          </a:p>
        </p:txBody>
      </p:sp>
      <p:sp>
        <p:nvSpPr>
          <p:cNvPr id="12" name="Rectangle 11"/>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Implications, conclusion, and future research</a:t>
            </a:r>
          </a:p>
        </p:txBody>
      </p:sp>
      <p:sp>
        <p:nvSpPr>
          <p:cNvPr id="4" name="Rounded Rectangle 3"/>
          <p:cNvSpPr/>
          <p:nvPr/>
        </p:nvSpPr>
        <p:spPr>
          <a:xfrm>
            <a:off x="640080" y="1234440"/>
            <a:ext cx="5303520" cy="4526280"/>
          </a:xfrm>
          <a:prstGeom prst="roundRect">
            <a:avLst/>
          </a:prstGeom>
          <a:solidFill>
            <a:srgbClr val="F4F7FA"/>
          </a:solidFill>
          <a:ln>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14400" y="1508760"/>
            <a:ext cx="4754880" cy="365760"/>
          </a:xfrm>
          <a:prstGeom prst="rect">
            <a:avLst/>
          </a:prstGeom>
          <a:noFill/>
        </p:spPr>
        <p:txBody>
          <a:bodyPr wrap="none">
            <a:spAutoFit/>
          </a:bodyPr>
          <a:lstStyle/>
          <a:p>
            <a:pPr>
              <a:defRPr sz="1700" b="1">
                <a:solidFill>
                  <a:srgbClr val="2D7A78"/>
                </a:solidFill>
              </a:defRPr>
            </a:pPr>
            <a:r>
              <a:t>PEDAGOGICAL IMPLICATION</a:t>
            </a:r>
          </a:p>
        </p:txBody>
      </p:sp>
      <p:sp>
        <p:nvSpPr>
          <p:cNvPr id="6" name="TextBox 5"/>
          <p:cNvSpPr txBox="1"/>
          <p:nvPr/>
        </p:nvSpPr>
        <p:spPr>
          <a:xfrm>
            <a:off x="914400" y="2011680"/>
            <a:ext cx="4572000" cy="3200400"/>
          </a:xfrm>
          <a:prstGeom prst="rect">
            <a:avLst/>
          </a:prstGeom>
          <a:noFill/>
        </p:spPr>
        <p:txBody>
          <a:bodyPr wrap="square">
            <a:spAutoFit/>
          </a:bodyPr>
          <a:lstStyle/>
          <a:p>
            <a:pPr>
              <a:spcAft>
                <a:spcPts val="700"/>
              </a:spcAft>
              <a:defRPr sz="1600">
                <a:solidFill>
                  <a:srgbClr val="28303C"/>
                </a:solidFill>
              </a:defRPr>
            </a:pPr>
            <a:r>
              <a:t>Design assignments that require English-language information searches and professional resources.</a:t>
            </a:r>
          </a:p>
          <a:p>
            <a:pPr>
              <a:spcAft>
                <a:spcPts val="700"/>
              </a:spcAft>
              <a:defRPr sz="1600">
                <a:solidFill>
                  <a:srgbClr val="28303C"/>
                </a:solidFill>
              </a:defRPr>
            </a:pPr>
            <a:r>
              <a:t>Create authentic interaction: interviews, international students, language exchange, online communities.</a:t>
            </a:r>
          </a:p>
          <a:p>
            <a:pPr>
              <a:spcAft>
                <a:spcPts val="700"/>
              </a:spcAft>
              <a:defRPr sz="1600">
                <a:solidFill>
                  <a:srgbClr val="28303C"/>
                </a:solidFill>
              </a:defRPr>
            </a:pPr>
            <a:r>
              <a:t>Provide low-stakes opportunities for Social Use and reflect on out-of-class experiences.</a:t>
            </a:r>
          </a:p>
          <a:p>
            <a:pPr>
              <a:spcAft>
                <a:spcPts val="700"/>
              </a:spcAft>
              <a:defRPr sz="1600">
                <a:solidFill>
                  <a:srgbClr val="28303C"/>
                </a:solidFill>
              </a:defRPr>
            </a:pPr>
            <a:r>
              <a:t>Goal: create affordances through which existing motivation can be enacted.</a:t>
            </a:r>
          </a:p>
        </p:txBody>
      </p:sp>
      <p:sp>
        <p:nvSpPr>
          <p:cNvPr id="7" name="Rounded Rectangle 6"/>
          <p:cNvSpPr/>
          <p:nvPr/>
        </p:nvSpPr>
        <p:spPr>
          <a:xfrm>
            <a:off x="6217920" y="1234440"/>
            <a:ext cx="5303520" cy="4526280"/>
          </a:xfrm>
          <a:prstGeom prst="roundRect">
            <a:avLst/>
          </a:prstGeom>
          <a:solidFill>
            <a:srgbClr val="F4F7FA"/>
          </a:solidFill>
          <a:ln>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492240" y="1508760"/>
            <a:ext cx="4754880" cy="365760"/>
          </a:xfrm>
          <a:prstGeom prst="rect">
            <a:avLst/>
          </a:prstGeom>
          <a:noFill/>
        </p:spPr>
        <p:txBody>
          <a:bodyPr wrap="none">
            <a:spAutoFit/>
          </a:bodyPr>
          <a:lstStyle/>
          <a:p>
            <a:pPr>
              <a:defRPr sz="1700" b="1">
                <a:solidFill>
                  <a:srgbClr val="375D91"/>
                </a:solidFill>
              </a:defRPr>
            </a:pPr>
            <a:r>
              <a:t>CONCLUSION + FUTURE RESEARCH</a:t>
            </a:r>
          </a:p>
        </p:txBody>
      </p:sp>
      <p:sp>
        <p:nvSpPr>
          <p:cNvPr id="9" name="TextBox 8"/>
          <p:cNvSpPr txBox="1"/>
          <p:nvPr/>
        </p:nvSpPr>
        <p:spPr>
          <a:xfrm>
            <a:off x="6492240" y="2011680"/>
            <a:ext cx="4572000" cy="3200400"/>
          </a:xfrm>
          <a:prstGeom prst="rect">
            <a:avLst/>
          </a:prstGeom>
          <a:noFill/>
        </p:spPr>
        <p:txBody>
          <a:bodyPr wrap="square">
            <a:spAutoFit/>
          </a:bodyPr>
          <a:lstStyle/>
          <a:p>
            <a:pPr>
              <a:spcAft>
                <a:spcPts val="700"/>
              </a:spcAft>
              <a:defRPr sz="1600">
                <a:solidFill>
                  <a:srgbClr val="28303C"/>
                </a:solidFill>
              </a:defRPr>
            </a:pPr>
            <a:r>
              <a:t>PLC and future self-guides jointly underpin out-of-class engagement.</a:t>
            </a:r>
          </a:p>
          <a:p>
            <a:pPr>
              <a:spcAft>
                <a:spcPts val="700"/>
              </a:spcAft>
              <a:defRPr sz="1600">
                <a:solidFill>
                  <a:srgbClr val="28303C"/>
                </a:solidFill>
              </a:defRPr>
            </a:pPr>
            <a:r>
              <a:t>OL2S was particularly salient in this Vietnamese English-major context.</a:t>
            </a:r>
          </a:p>
          <a:p>
            <a:pPr>
              <a:spcAft>
                <a:spcPts val="700"/>
              </a:spcAft>
              <a:defRPr sz="1600">
                <a:solidFill>
                  <a:srgbClr val="28303C"/>
                </a:solidFill>
              </a:defRPr>
            </a:pPr>
            <a:r>
              <a:t>Academic and Habitual Use are easier to initiate independently; Social Use is more affordance-dependent.</a:t>
            </a:r>
          </a:p>
          <a:p>
            <a:pPr>
              <a:spcAft>
                <a:spcPts val="700"/>
              </a:spcAft>
              <a:defRPr sz="1600">
                <a:solidFill>
                  <a:srgbClr val="28303C"/>
                </a:solidFill>
              </a:defRPr>
            </a:pPr>
            <a:r>
              <a:t>Future: multi-site and longitudinal studies; examine how structured opportunities influence Social Use.</a:t>
            </a:r>
          </a:p>
        </p:txBody>
      </p:sp>
      <p:sp>
        <p:nvSpPr>
          <p:cNvPr id="10" name="Rounded Rectangle 9"/>
          <p:cNvSpPr/>
          <p:nvPr/>
        </p:nvSpPr>
        <p:spPr>
          <a:xfrm>
            <a:off x="1234440" y="5897880"/>
            <a:ext cx="9738360" cy="502920"/>
          </a:xfrm>
          <a:prstGeom prst="round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1500" b="1">
                <a:solidFill>
                  <a:srgbClr val="FFFFFF"/>
                </a:solidFill>
              </a:defRPr>
            </a:pPr>
            <a:r>
              <a:t>From seeing English as valuable → imagining an English-using future → actually using English: students need both motivation and opportunities.</a:t>
            </a:r>
          </a:p>
        </p:txBody>
      </p:sp>
      <p:sp>
        <p:nvSpPr>
          <p:cNvPr id="11" name="Rectangle 10"/>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Introduction: Why look beyond the classroom?</a:t>
            </a:r>
          </a:p>
        </p:txBody>
      </p:sp>
      <p:sp>
        <p:nvSpPr>
          <p:cNvPr id="4" name="Rounded Rectangle 3"/>
          <p:cNvSpPr/>
          <p:nvPr/>
        </p:nvSpPr>
        <p:spPr>
          <a:xfrm>
            <a:off x="731520" y="1325880"/>
            <a:ext cx="3291840" cy="13716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
          <p:cNvSpPr/>
          <p:nvPr/>
        </p:nvSpPr>
        <p:spPr>
          <a:xfrm>
            <a:off x="731520" y="1325880"/>
            <a:ext cx="73152" cy="1371600"/>
          </a:xfrm>
          <a:prstGeom prst="rect">
            <a:avLst/>
          </a:prstGeom>
          <a:solidFill>
            <a:srgbClr val="2D7A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32688" y="1490472"/>
            <a:ext cx="2971800" cy="1143000"/>
          </a:xfrm>
          <a:prstGeom prst="rect">
            <a:avLst/>
          </a:prstGeom>
          <a:noFill/>
        </p:spPr>
        <p:txBody>
          <a:bodyPr wrap="none">
            <a:spAutoFit/>
          </a:bodyPr>
          <a:lstStyle/>
          <a:p>
            <a:pPr>
              <a:defRPr sz="2700" b="1">
                <a:solidFill>
                  <a:srgbClr val="1B2D4A"/>
                </a:solidFill>
              </a:defRPr>
            </a:pPr>
            <a:r>
              <a:t>English as capital</a:t>
            </a:r>
          </a:p>
          <a:p>
            <a:pPr>
              <a:defRPr sz="1200">
                <a:solidFill>
                  <a:srgbClr val="646E7D"/>
                </a:solidFill>
              </a:defRPr>
            </a:pPr>
            <a:r>
              <a:t>Access to knowledge, careers, mobility</a:t>
            </a:r>
          </a:p>
        </p:txBody>
      </p:sp>
      <p:sp>
        <p:nvSpPr>
          <p:cNvPr id="7" name="Rounded Rectangle 6"/>
          <p:cNvSpPr/>
          <p:nvPr/>
        </p:nvSpPr>
        <p:spPr>
          <a:xfrm>
            <a:off x="4434840" y="1325880"/>
            <a:ext cx="3291840" cy="13716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4434840" y="1325880"/>
            <a:ext cx="73152" cy="1371600"/>
          </a:xfrm>
          <a:prstGeom prst="rect">
            <a:avLst/>
          </a:prstGeom>
          <a:solidFill>
            <a:srgbClr val="375D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636007" y="1490472"/>
            <a:ext cx="2971800" cy="1143000"/>
          </a:xfrm>
          <a:prstGeom prst="rect">
            <a:avLst/>
          </a:prstGeom>
          <a:noFill/>
        </p:spPr>
        <p:txBody>
          <a:bodyPr wrap="none">
            <a:spAutoFit/>
          </a:bodyPr>
          <a:lstStyle/>
          <a:p>
            <a:pPr>
              <a:defRPr sz="2700" b="1">
                <a:solidFill>
                  <a:srgbClr val="1B2D4A"/>
                </a:solidFill>
              </a:defRPr>
            </a:pPr>
            <a:r>
              <a:t>Future selves</a:t>
            </a:r>
          </a:p>
          <a:p>
            <a:pPr>
              <a:defRPr sz="1200">
                <a:solidFill>
                  <a:srgbClr val="646E7D"/>
                </a:solidFill>
              </a:defRPr>
            </a:pPr>
            <a:r>
              <a:t>Who learners want / feel they ought to become</a:t>
            </a:r>
          </a:p>
        </p:txBody>
      </p:sp>
      <p:sp>
        <p:nvSpPr>
          <p:cNvPr id="10" name="Rounded Rectangle 9"/>
          <p:cNvSpPr/>
          <p:nvPr/>
        </p:nvSpPr>
        <p:spPr>
          <a:xfrm>
            <a:off x="8138160" y="1325880"/>
            <a:ext cx="3291840" cy="13716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8138160" y="1325880"/>
            <a:ext cx="73152" cy="1371600"/>
          </a:xfrm>
          <a:prstGeom prst="rect">
            <a:avLst/>
          </a:prstGeom>
          <a:solidFill>
            <a:srgbClr val="C28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8339328" y="1490472"/>
            <a:ext cx="2971800" cy="1143000"/>
          </a:xfrm>
          <a:prstGeom prst="rect">
            <a:avLst/>
          </a:prstGeom>
          <a:noFill/>
        </p:spPr>
        <p:txBody>
          <a:bodyPr wrap="none">
            <a:spAutoFit/>
          </a:bodyPr>
          <a:lstStyle/>
          <a:p>
            <a:pPr>
              <a:defRPr sz="2700" b="1">
                <a:solidFill>
                  <a:srgbClr val="1B2D4A"/>
                </a:solidFill>
              </a:defRPr>
            </a:pPr>
            <a:r>
              <a:t>Out-of-class use</a:t>
            </a:r>
          </a:p>
          <a:p>
            <a:pPr>
              <a:defRPr sz="1200">
                <a:solidFill>
                  <a:srgbClr val="646E7D"/>
                </a:solidFill>
              </a:defRPr>
            </a:pPr>
            <a:r>
              <a:t>Academic • Social • Habitual</a:t>
            </a:r>
          </a:p>
        </p:txBody>
      </p:sp>
      <p:sp>
        <p:nvSpPr>
          <p:cNvPr id="13" name="TextBox 12"/>
          <p:cNvSpPr txBox="1"/>
          <p:nvPr/>
        </p:nvSpPr>
        <p:spPr>
          <a:xfrm>
            <a:off x="914400" y="3063240"/>
            <a:ext cx="10241280" cy="2651760"/>
          </a:xfrm>
          <a:prstGeom prst="rect">
            <a:avLst/>
          </a:prstGeom>
          <a:noFill/>
        </p:spPr>
        <p:txBody>
          <a:bodyPr wrap="square">
            <a:spAutoFit/>
          </a:bodyPr>
          <a:lstStyle/>
          <a:p>
            <a:pPr>
              <a:spcAft>
                <a:spcPts val="600"/>
              </a:spcAft>
              <a:defRPr sz="1700">
                <a:solidFill>
                  <a:srgbClr val="28303C"/>
                </a:solidFill>
              </a:defRPr>
            </a:pPr>
            <a:r>
              <a:t>English-major students encounter English as a subject, a professional resource, and a socially valued skill.</a:t>
            </a:r>
          </a:p>
          <a:p>
            <a:pPr>
              <a:spcAft>
                <a:spcPts val="600"/>
              </a:spcAft>
              <a:defRPr sz="1700">
                <a:solidFill>
                  <a:srgbClr val="28303C"/>
                </a:solidFill>
              </a:defRPr>
            </a:pPr>
            <a:r>
              <a:t>Out-of-class engagement extends learning beyond formal instruction—but it is not a single, uniform behavior.</a:t>
            </a:r>
          </a:p>
          <a:p>
            <a:pPr>
              <a:spcAft>
                <a:spcPts val="600"/>
              </a:spcAft>
              <a:defRPr sz="1700">
                <a:solidFill>
                  <a:srgbClr val="28303C"/>
                </a:solidFill>
              </a:defRPr>
            </a:pPr>
            <a:r>
              <a:t>The study asks how perceived value and future-oriented motivation relate to different forms of English engagement.</a:t>
            </a:r>
          </a:p>
          <a:p>
            <a:pPr>
              <a:spcAft>
                <a:spcPts val="600"/>
              </a:spcAft>
              <a:defRPr sz="1700">
                <a:solidFill>
                  <a:srgbClr val="28303C"/>
                </a:solidFill>
              </a:defRPr>
            </a:pPr>
            <a:r>
              <a:t>RQs: (1) To what extent do PLC and L2 self-guides predict engagement? (2) How do relationships differ across Academic, Habitual, and Social Use? (3) How do students experience and interpret engagement?</a:t>
            </a:r>
          </a:p>
        </p:txBody>
      </p:sp>
      <p:sp>
        <p:nvSpPr>
          <p:cNvPr id="14" name="Rectangle 13"/>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Theoretical frameworks</a:t>
            </a:r>
          </a:p>
        </p:txBody>
      </p:sp>
      <p:sp>
        <p:nvSpPr>
          <p:cNvPr id="4" name="TextBox 3"/>
          <p:cNvSpPr txBox="1"/>
          <p:nvPr/>
        </p:nvSpPr>
        <p:spPr>
          <a:xfrm>
            <a:off x="621792" y="914400"/>
            <a:ext cx="10789920" cy="274320"/>
          </a:xfrm>
          <a:prstGeom prst="rect">
            <a:avLst/>
          </a:prstGeom>
          <a:noFill/>
        </p:spPr>
        <p:txBody>
          <a:bodyPr wrap="none">
            <a:spAutoFit/>
          </a:bodyPr>
          <a:lstStyle/>
          <a:p>
            <a:pPr>
              <a:defRPr sz="1200">
                <a:solidFill>
                  <a:srgbClr val="646E7D"/>
                </a:solidFill>
              </a:defRPr>
            </a:pPr>
            <a:r>
              <a:t>Bourdieu's linguistic capital + Dörnyei's L2 Motivational Self System</a:t>
            </a:r>
          </a:p>
        </p:txBody>
      </p:sp>
      <p:sp>
        <p:nvSpPr>
          <p:cNvPr id="5" name="Rounded Rectangle 4"/>
          <p:cNvSpPr/>
          <p:nvPr/>
        </p:nvSpPr>
        <p:spPr>
          <a:xfrm>
            <a:off x="685800" y="1417320"/>
            <a:ext cx="3383280" cy="1874519"/>
          </a:xfrm>
          <a:prstGeom prst="roundRect">
            <a:avLst/>
          </a:prstGeom>
          <a:solidFill>
            <a:srgbClr val="F4F7FA"/>
          </a:solidFill>
          <a:ln w="25400">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868680" y="1691640"/>
            <a:ext cx="3017520" cy="1325880"/>
          </a:xfrm>
          <a:prstGeom prst="rect">
            <a:avLst/>
          </a:prstGeom>
          <a:noFill/>
        </p:spPr>
        <p:txBody>
          <a:bodyPr wrap="none">
            <a:spAutoFit/>
          </a:bodyPr>
          <a:lstStyle/>
          <a:p>
            <a:pPr algn="ctr">
              <a:defRPr sz="1600" b="1">
                <a:solidFill>
                  <a:srgbClr val="2D7A78"/>
                </a:solidFill>
              </a:defRPr>
            </a:pPr>
            <a:r>
              <a:t>PERCEIVED LINGUISTIC CAPITAL</a:t>
            </a:r>
          </a:p>
          <a:p>
            <a:pPr algn="ctr">
              <a:defRPr sz="1800">
                <a:solidFill>
                  <a:srgbClr val="1B2D4A"/>
                </a:solidFill>
              </a:defRPr>
            </a:pPr>
            <a:r>
              <a:t>Why is English worth investing in?</a:t>
            </a:r>
          </a:p>
        </p:txBody>
      </p:sp>
      <p:sp>
        <p:nvSpPr>
          <p:cNvPr id="7" name="Rounded Rectangle 6"/>
          <p:cNvSpPr/>
          <p:nvPr/>
        </p:nvSpPr>
        <p:spPr>
          <a:xfrm>
            <a:off x="4526280" y="1417320"/>
            <a:ext cx="3383280" cy="1874519"/>
          </a:xfrm>
          <a:prstGeom prst="roundRect">
            <a:avLst/>
          </a:prstGeom>
          <a:solidFill>
            <a:srgbClr val="F4F7FA"/>
          </a:solidFill>
          <a:ln w="25400">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709160" y="1691640"/>
            <a:ext cx="3017520" cy="1325880"/>
          </a:xfrm>
          <a:prstGeom prst="rect">
            <a:avLst/>
          </a:prstGeom>
          <a:noFill/>
        </p:spPr>
        <p:txBody>
          <a:bodyPr wrap="none">
            <a:spAutoFit/>
          </a:bodyPr>
          <a:lstStyle/>
          <a:p>
            <a:pPr algn="ctr">
              <a:defRPr sz="1600" b="1">
                <a:solidFill>
                  <a:srgbClr val="375D91"/>
                </a:solidFill>
              </a:defRPr>
            </a:pPr>
            <a:r>
              <a:t>FUTURE SELF-GUIDES</a:t>
            </a:r>
          </a:p>
          <a:p>
            <a:pPr algn="ctr">
              <a:defRPr sz="1800">
                <a:solidFill>
                  <a:srgbClr val="1B2D4A"/>
                </a:solidFill>
              </a:defRPr>
            </a:pPr>
            <a:r>
              <a:t>Who do I want to become?</a:t>
            </a:r>
            <a:br/>
            <a:r>
              <a:t>Who do I feel I should become?</a:t>
            </a:r>
          </a:p>
        </p:txBody>
      </p:sp>
      <p:sp>
        <p:nvSpPr>
          <p:cNvPr id="9" name="Rounded Rectangle 8"/>
          <p:cNvSpPr/>
          <p:nvPr/>
        </p:nvSpPr>
        <p:spPr>
          <a:xfrm>
            <a:off x="8366760" y="1417320"/>
            <a:ext cx="3383280" cy="1874519"/>
          </a:xfrm>
          <a:prstGeom prst="roundRect">
            <a:avLst/>
          </a:prstGeom>
          <a:solidFill>
            <a:srgbClr val="F4F7FA"/>
          </a:solidFill>
          <a:ln w="25400">
            <a:solidFill>
              <a:srgbClr val="C28F3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8549640" y="1691640"/>
            <a:ext cx="3017520" cy="1325880"/>
          </a:xfrm>
          <a:prstGeom prst="rect">
            <a:avLst/>
          </a:prstGeom>
          <a:noFill/>
        </p:spPr>
        <p:txBody>
          <a:bodyPr wrap="none">
            <a:spAutoFit/>
          </a:bodyPr>
          <a:lstStyle/>
          <a:p>
            <a:pPr algn="ctr">
              <a:defRPr sz="1600" b="1">
                <a:solidFill>
                  <a:srgbClr val="C28F30"/>
                </a:solidFill>
              </a:defRPr>
            </a:pPr>
            <a:r>
              <a:t>OUT-OF-CLASS ENGAGEMENT</a:t>
            </a:r>
          </a:p>
          <a:p>
            <a:pPr algn="ctr">
              <a:defRPr sz="1800">
                <a:solidFill>
                  <a:srgbClr val="1B2D4A"/>
                </a:solidFill>
              </a:defRPr>
            </a:pPr>
            <a:r>
              <a:t>Academic • Habitual • Social</a:t>
            </a:r>
          </a:p>
        </p:txBody>
      </p:sp>
      <p:sp>
        <p:nvSpPr>
          <p:cNvPr id="11" name="Rounded Rectangle 10"/>
          <p:cNvSpPr/>
          <p:nvPr/>
        </p:nvSpPr>
        <p:spPr>
          <a:xfrm>
            <a:off x="1325880" y="3977639"/>
            <a:ext cx="9509760" cy="1097280"/>
          </a:xfrm>
          <a:prstGeom prst="round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300" b="1">
                <a:solidFill>
                  <a:srgbClr val="FFFFFF"/>
                </a:solidFill>
              </a:defRPr>
            </a:pPr>
            <a:r>
              <a:t>Perceived value → Future-oriented motivation → Language practice</a:t>
            </a:r>
          </a:p>
        </p:txBody>
      </p:sp>
      <p:sp>
        <p:nvSpPr>
          <p:cNvPr id="12" name="TextBox 11"/>
          <p:cNvSpPr txBox="1"/>
          <p:nvPr/>
        </p:nvSpPr>
        <p:spPr>
          <a:xfrm>
            <a:off x="1097280" y="5349240"/>
            <a:ext cx="9966960" cy="594360"/>
          </a:xfrm>
          <a:prstGeom prst="rect">
            <a:avLst/>
          </a:prstGeom>
          <a:noFill/>
        </p:spPr>
        <p:txBody>
          <a:bodyPr wrap="none">
            <a:spAutoFit/>
          </a:bodyPr>
          <a:lstStyle/>
          <a:p>
            <a:pPr algn="ctr">
              <a:defRPr sz="1700" i="1">
                <a:solidFill>
                  <a:srgbClr val="646E7D"/>
                </a:solidFill>
              </a:defRPr>
            </a:pPr>
            <a:r>
              <a:t>Key proposition: contextual affordances may shape how motivation is enacted.</a:t>
            </a:r>
          </a:p>
        </p:txBody>
      </p:sp>
      <p:sp>
        <p:nvSpPr>
          <p:cNvPr id="13" name="Rectangle 12"/>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Method: explanatory sequential mixed-methods design</a:t>
            </a:r>
          </a:p>
        </p:txBody>
      </p:sp>
      <p:sp>
        <p:nvSpPr>
          <p:cNvPr id="4" name="Rounded Rectangle 3"/>
          <p:cNvSpPr/>
          <p:nvPr/>
        </p:nvSpPr>
        <p:spPr>
          <a:xfrm>
            <a:off x="777240" y="1417320"/>
            <a:ext cx="3246120" cy="2240280"/>
          </a:xfrm>
          <a:prstGeom prst="roundRect">
            <a:avLst/>
          </a:prstGeom>
          <a:solidFill>
            <a:srgbClr val="F4F7FA"/>
          </a:solidFill>
          <a:ln w="25400">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 y="1691640"/>
            <a:ext cx="2880360" cy="365760"/>
          </a:xfrm>
          <a:prstGeom prst="rect">
            <a:avLst/>
          </a:prstGeom>
          <a:noFill/>
        </p:spPr>
        <p:txBody>
          <a:bodyPr wrap="none">
            <a:spAutoFit/>
          </a:bodyPr>
          <a:lstStyle/>
          <a:p>
            <a:pPr algn="ctr">
              <a:defRPr sz="1700" b="1">
                <a:solidFill>
                  <a:srgbClr val="2D7A78"/>
                </a:solidFill>
              </a:defRPr>
            </a:pPr>
            <a:r>
              <a:t>QUANTITATIVE</a:t>
            </a:r>
          </a:p>
        </p:txBody>
      </p:sp>
      <p:sp>
        <p:nvSpPr>
          <p:cNvPr id="6" name="TextBox 5"/>
          <p:cNvSpPr txBox="1"/>
          <p:nvPr/>
        </p:nvSpPr>
        <p:spPr>
          <a:xfrm>
            <a:off x="960120" y="2240280"/>
            <a:ext cx="2880360" cy="548640"/>
          </a:xfrm>
          <a:prstGeom prst="rect">
            <a:avLst/>
          </a:prstGeom>
          <a:noFill/>
        </p:spPr>
        <p:txBody>
          <a:bodyPr wrap="none">
            <a:spAutoFit/>
          </a:bodyPr>
          <a:lstStyle/>
          <a:p>
            <a:pPr algn="ctr">
              <a:defRPr sz="2400" b="1">
                <a:solidFill>
                  <a:srgbClr val="1B2D4A"/>
                </a:solidFill>
              </a:defRPr>
            </a:pPr>
            <a:r>
              <a:t>N = 328</a:t>
            </a:r>
          </a:p>
        </p:txBody>
      </p:sp>
      <p:sp>
        <p:nvSpPr>
          <p:cNvPr id="7" name="TextBox 6"/>
          <p:cNvSpPr txBox="1"/>
          <p:nvPr/>
        </p:nvSpPr>
        <p:spPr>
          <a:xfrm>
            <a:off x="1005840" y="2971800"/>
            <a:ext cx="2788920" cy="411480"/>
          </a:xfrm>
          <a:prstGeom prst="rect">
            <a:avLst/>
          </a:prstGeom>
          <a:noFill/>
        </p:spPr>
        <p:txBody>
          <a:bodyPr wrap="none">
            <a:spAutoFit/>
          </a:bodyPr>
          <a:lstStyle/>
          <a:p>
            <a:pPr algn="ctr">
              <a:defRPr sz="1300">
                <a:solidFill>
                  <a:srgbClr val="646E7D"/>
                </a:solidFill>
              </a:defRPr>
            </a:pPr>
            <a:r>
              <a:t>Survey • CFA • 3 parallel SEMs</a:t>
            </a:r>
          </a:p>
        </p:txBody>
      </p:sp>
      <p:sp>
        <p:nvSpPr>
          <p:cNvPr id="8" name="Rounded Rectangle 7"/>
          <p:cNvSpPr/>
          <p:nvPr/>
        </p:nvSpPr>
        <p:spPr>
          <a:xfrm>
            <a:off x="4572000" y="1417320"/>
            <a:ext cx="3246120" cy="2240280"/>
          </a:xfrm>
          <a:prstGeom prst="roundRect">
            <a:avLst/>
          </a:prstGeom>
          <a:solidFill>
            <a:srgbClr val="F4F7FA"/>
          </a:solidFill>
          <a:ln w="25400">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4754880" y="1691640"/>
            <a:ext cx="2880360" cy="365760"/>
          </a:xfrm>
          <a:prstGeom prst="rect">
            <a:avLst/>
          </a:prstGeom>
          <a:noFill/>
        </p:spPr>
        <p:txBody>
          <a:bodyPr wrap="none">
            <a:spAutoFit/>
          </a:bodyPr>
          <a:lstStyle/>
          <a:p>
            <a:pPr algn="ctr">
              <a:defRPr sz="1700" b="1">
                <a:solidFill>
                  <a:srgbClr val="375D91"/>
                </a:solidFill>
              </a:defRPr>
            </a:pPr>
            <a:r>
              <a:t>QUALITATIVE</a:t>
            </a:r>
          </a:p>
        </p:txBody>
      </p:sp>
      <p:sp>
        <p:nvSpPr>
          <p:cNvPr id="10" name="TextBox 9"/>
          <p:cNvSpPr txBox="1"/>
          <p:nvPr/>
        </p:nvSpPr>
        <p:spPr>
          <a:xfrm>
            <a:off x="4754880" y="2240280"/>
            <a:ext cx="2880360" cy="548640"/>
          </a:xfrm>
          <a:prstGeom prst="rect">
            <a:avLst/>
          </a:prstGeom>
          <a:noFill/>
        </p:spPr>
        <p:txBody>
          <a:bodyPr wrap="none">
            <a:spAutoFit/>
          </a:bodyPr>
          <a:lstStyle/>
          <a:p>
            <a:pPr algn="ctr">
              <a:defRPr sz="2400" b="1">
                <a:solidFill>
                  <a:srgbClr val="1B2D4A"/>
                </a:solidFill>
              </a:defRPr>
            </a:pPr>
            <a:r>
              <a:t>n = 8</a:t>
            </a:r>
          </a:p>
        </p:txBody>
      </p:sp>
      <p:sp>
        <p:nvSpPr>
          <p:cNvPr id="11" name="TextBox 10"/>
          <p:cNvSpPr txBox="1"/>
          <p:nvPr/>
        </p:nvSpPr>
        <p:spPr>
          <a:xfrm>
            <a:off x="4800600" y="2971800"/>
            <a:ext cx="2788920" cy="411480"/>
          </a:xfrm>
          <a:prstGeom prst="rect">
            <a:avLst/>
          </a:prstGeom>
          <a:noFill/>
        </p:spPr>
        <p:txBody>
          <a:bodyPr wrap="none">
            <a:spAutoFit/>
          </a:bodyPr>
          <a:lstStyle/>
          <a:p>
            <a:pPr algn="ctr">
              <a:defRPr sz="1300">
                <a:solidFill>
                  <a:srgbClr val="646E7D"/>
                </a:solidFill>
              </a:defRPr>
            </a:pPr>
            <a:r>
              <a:t>Follow-up interviews • thematic analysis</a:t>
            </a:r>
          </a:p>
        </p:txBody>
      </p:sp>
      <p:sp>
        <p:nvSpPr>
          <p:cNvPr id="12" name="Rounded Rectangle 11"/>
          <p:cNvSpPr/>
          <p:nvPr/>
        </p:nvSpPr>
        <p:spPr>
          <a:xfrm>
            <a:off x="8366760" y="1417320"/>
            <a:ext cx="3246120" cy="2240280"/>
          </a:xfrm>
          <a:prstGeom prst="roundRect">
            <a:avLst/>
          </a:prstGeom>
          <a:solidFill>
            <a:srgbClr val="F4F7FA"/>
          </a:solidFill>
          <a:ln w="25400">
            <a:solidFill>
              <a:srgbClr val="C28F3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549640" y="1691640"/>
            <a:ext cx="2880360" cy="365760"/>
          </a:xfrm>
          <a:prstGeom prst="rect">
            <a:avLst/>
          </a:prstGeom>
          <a:noFill/>
        </p:spPr>
        <p:txBody>
          <a:bodyPr wrap="none">
            <a:spAutoFit/>
          </a:bodyPr>
          <a:lstStyle/>
          <a:p>
            <a:pPr algn="ctr">
              <a:defRPr sz="1700" b="1">
                <a:solidFill>
                  <a:srgbClr val="C28F30"/>
                </a:solidFill>
              </a:defRPr>
            </a:pPr>
            <a:r>
              <a:t>INTEGRATION</a:t>
            </a:r>
          </a:p>
        </p:txBody>
      </p:sp>
      <p:sp>
        <p:nvSpPr>
          <p:cNvPr id="14" name="TextBox 13"/>
          <p:cNvSpPr txBox="1"/>
          <p:nvPr/>
        </p:nvSpPr>
        <p:spPr>
          <a:xfrm>
            <a:off x="8549640" y="2240280"/>
            <a:ext cx="2880360" cy="548640"/>
          </a:xfrm>
          <a:prstGeom prst="rect">
            <a:avLst/>
          </a:prstGeom>
          <a:noFill/>
        </p:spPr>
        <p:txBody>
          <a:bodyPr wrap="none">
            <a:spAutoFit/>
          </a:bodyPr>
          <a:lstStyle/>
          <a:p>
            <a:pPr algn="ctr">
              <a:defRPr sz="2400" b="1">
                <a:solidFill>
                  <a:srgbClr val="1B2D4A"/>
                </a:solidFill>
              </a:defRPr>
            </a:pPr>
            <a:r>
              <a:t>Triangulation</a:t>
            </a:r>
          </a:p>
        </p:txBody>
      </p:sp>
      <p:sp>
        <p:nvSpPr>
          <p:cNvPr id="15" name="TextBox 14"/>
          <p:cNvSpPr txBox="1"/>
          <p:nvPr/>
        </p:nvSpPr>
        <p:spPr>
          <a:xfrm>
            <a:off x="8595360" y="2971800"/>
            <a:ext cx="2788920" cy="411480"/>
          </a:xfrm>
          <a:prstGeom prst="rect">
            <a:avLst/>
          </a:prstGeom>
          <a:noFill/>
        </p:spPr>
        <p:txBody>
          <a:bodyPr wrap="none">
            <a:spAutoFit/>
          </a:bodyPr>
          <a:lstStyle/>
          <a:p>
            <a:pPr algn="ctr">
              <a:defRPr sz="1300">
                <a:solidFill>
                  <a:srgbClr val="646E7D"/>
                </a:solidFill>
              </a:defRPr>
            </a:pPr>
            <a:r>
              <a:t>Explain • elaborate • contextualize</a:t>
            </a:r>
          </a:p>
        </p:txBody>
      </p:sp>
      <p:sp>
        <p:nvSpPr>
          <p:cNvPr id="16" name="TextBox 15"/>
          <p:cNvSpPr txBox="1"/>
          <p:nvPr/>
        </p:nvSpPr>
        <p:spPr>
          <a:xfrm>
            <a:off x="914400" y="4297680"/>
            <a:ext cx="10241280" cy="1645920"/>
          </a:xfrm>
          <a:prstGeom prst="rect">
            <a:avLst/>
          </a:prstGeom>
          <a:noFill/>
        </p:spPr>
        <p:txBody>
          <a:bodyPr wrap="square">
            <a:spAutoFit/>
          </a:bodyPr>
          <a:lstStyle/>
          <a:p>
            <a:pPr>
              <a:spcAft>
                <a:spcPts val="500"/>
              </a:spcAft>
              <a:defRPr sz="1700">
                <a:solidFill>
                  <a:srgbClr val="28303C"/>
                </a:solidFill>
              </a:defRPr>
            </a:pPr>
            <a:r>
              <a:t>Six constructs measured on 5-point Likert scales; 24 items.</a:t>
            </a:r>
          </a:p>
          <a:p>
            <a:pPr>
              <a:spcAft>
                <a:spcPts val="500"/>
              </a:spcAft>
              <a:defRPr sz="1700">
                <a:solidFill>
                  <a:srgbClr val="28303C"/>
                </a:solidFill>
              </a:defRPr>
            </a:pPr>
            <a:r>
              <a:t>Qualitative participants: 3 first-year + 5 second-year students; pseudonyms used.</a:t>
            </a:r>
          </a:p>
          <a:p>
            <a:pPr>
              <a:spcAft>
                <a:spcPts val="500"/>
              </a:spcAft>
              <a:defRPr sz="1700">
                <a:solidFill>
                  <a:srgbClr val="28303C"/>
                </a:solidFill>
              </a:defRPr>
            </a:pPr>
            <a:r>
              <a:t>Qualitative findings were used to explain, elaborate, and contextualize quantitative patterns.</a:t>
            </a:r>
          </a:p>
        </p:txBody>
      </p:sp>
      <p:sp>
        <p:nvSpPr>
          <p:cNvPr id="17" name="Rectangle 16"/>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Quantitative findings 1: Students value English—and use it most academically</a:t>
            </a:r>
          </a:p>
        </p:txBody>
      </p:sp>
      <p:sp>
        <p:nvSpPr>
          <p:cNvPr id="4" name="TextBox 3"/>
          <p:cNvSpPr txBox="1"/>
          <p:nvPr/>
        </p:nvSpPr>
        <p:spPr>
          <a:xfrm>
            <a:off x="621792" y="914400"/>
            <a:ext cx="6850380" cy="398780"/>
          </a:xfrm>
          <a:prstGeom prst="rect">
            <a:avLst/>
          </a:prstGeom>
          <a:noFill/>
        </p:spPr>
        <p:txBody>
          <a:bodyPr wrap="none">
            <a:spAutoFit/>
          </a:bodyPr>
          <a:lstStyle/>
          <a:p>
            <a:pPr>
              <a:defRPr sz="1200">
                <a:solidFill>
                  <a:srgbClr val="646E7D"/>
                </a:solidFill>
              </a:defRPr>
            </a:pPr>
            <a:r>
              <a:rPr sz="2000">
                <a:solidFill>
                  <a:srgbClr val="646E7D"/>
                </a:solidFill>
                <a:uFillTx/>
              </a:rPr>
              <a:t>Table 3. Means and Standard Deviations for the Study Constructs</a:t>
            </a:r>
            <a:endParaRPr sz="2000">
              <a:solidFill>
                <a:srgbClr val="646E7D"/>
              </a:solidFill>
              <a:uFillTx/>
            </a:endParaRPr>
          </a:p>
        </p:txBody>
      </p:sp>
      <p:sp>
        <p:nvSpPr>
          <p:cNvPr id="5" name="Rounded Rectangle 4"/>
          <p:cNvSpPr/>
          <p:nvPr/>
        </p:nvSpPr>
        <p:spPr>
          <a:xfrm>
            <a:off x="777240" y="1325880"/>
            <a:ext cx="5577840" cy="4389120"/>
          </a:xfrm>
          <a:prstGeom prst="roundRect">
            <a:avLst/>
          </a:prstGeom>
          <a:solidFill>
            <a:srgbClr val="F4F7FA"/>
          </a:solidFill>
          <a:ln w="25400">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51560" y="1554480"/>
            <a:ext cx="5029200" cy="3931920"/>
          </a:xfrm>
          <a:prstGeom prst="rect">
            <a:avLst/>
          </a:prstGeom>
          <a:noFill/>
        </p:spPr>
        <p:txBody>
          <a:bodyPr wrap="none">
            <a:spAutoFit/>
          </a:bodyPr>
          <a:lstStyle/>
          <a:p>
            <a:pPr algn="ctr">
              <a:defRPr sz="2300" b="1">
                <a:solidFill>
                  <a:srgbClr val="2D7A78"/>
                </a:solidFill>
              </a:defRPr>
            </a:pPr>
            <a:r>
              <a:t>[INSERT TABLE 3 HERE]</a:t>
            </a:r>
          </a:p>
        </p:txBody>
      </p:sp>
      <p:sp>
        <p:nvSpPr>
          <p:cNvPr id="7" name="Rounded Rectangle 6"/>
          <p:cNvSpPr/>
          <p:nvPr/>
        </p:nvSpPr>
        <p:spPr>
          <a:xfrm>
            <a:off x="6812280" y="1417320"/>
            <a:ext cx="420624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812280" y="1417320"/>
            <a:ext cx="73152" cy="1143000"/>
          </a:xfrm>
          <a:prstGeom prst="rect">
            <a:avLst/>
          </a:prstGeom>
          <a:solidFill>
            <a:srgbClr val="2D7A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013448" y="1581912"/>
            <a:ext cx="3886200" cy="914400"/>
          </a:xfrm>
          <a:prstGeom prst="rect">
            <a:avLst/>
          </a:prstGeom>
          <a:noFill/>
        </p:spPr>
        <p:txBody>
          <a:bodyPr wrap="none">
            <a:spAutoFit/>
          </a:bodyPr>
          <a:lstStyle/>
          <a:p>
            <a:pPr>
              <a:defRPr sz="2700" b="1">
                <a:solidFill>
                  <a:srgbClr val="1B2D4A"/>
                </a:solidFill>
              </a:defRPr>
            </a:pPr>
            <a:r>
              <a:t>3.99 / 3.97 / 3.92</a:t>
            </a:r>
          </a:p>
          <a:p>
            <a:pPr>
              <a:defRPr sz="1200">
                <a:solidFill>
                  <a:srgbClr val="646E7D"/>
                </a:solidFill>
              </a:defRPr>
            </a:pPr>
            <a:r>
              <a:t>High PLC + strong future self-guides</a:t>
            </a:r>
          </a:p>
        </p:txBody>
      </p:sp>
      <p:sp>
        <p:nvSpPr>
          <p:cNvPr id="10" name="Rounded Rectangle 9"/>
          <p:cNvSpPr/>
          <p:nvPr/>
        </p:nvSpPr>
        <p:spPr>
          <a:xfrm>
            <a:off x="6812280" y="2788920"/>
            <a:ext cx="420624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812280" y="2788920"/>
            <a:ext cx="73152" cy="1143000"/>
          </a:xfrm>
          <a:prstGeom prst="rect">
            <a:avLst/>
          </a:prstGeom>
          <a:solidFill>
            <a:srgbClr val="C28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013448" y="2953512"/>
            <a:ext cx="3886200" cy="914400"/>
          </a:xfrm>
          <a:prstGeom prst="rect">
            <a:avLst/>
          </a:prstGeom>
          <a:noFill/>
        </p:spPr>
        <p:txBody>
          <a:bodyPr wrap="none">
            <a:spAutoFit/>
          </a:bodyPr>
          <a:lstStyle/>
          <a:p>
            <a:pPr>
              <a:defRPr sz="2700" b="1">
                <a:solidFill>
                  <a:srgbClr val="1B2D4A"/>
                </a:solidFill>
              </a:defRPr>
            </a:pPr>
            <a:r>
              <a:t>3.87 → 3.72 → 3.57</a:t>
            </a:r>
          </a:p>
          <a:p>
            <a:pPr>
              <a:defRPr sz="1200">
                <a:solidFill>
                  <a:srgbClr val="646E7D"/>
                </a:solidFill>
              </a:defRPr>
            </a:pPr>
            <a:r>
              <a:t>Academic &gt; Habitual &gt; Social Use</a:t>
            </a:r>
          </a:p>
        </p:txBody>
      </p:sp>
      <p:sp>
        <p:nvSpPr>
          <p:cNvPr id="13" name="TextBox 12"/>
          <p:cNvSpPr txBox="1"/>
          <p:nvPr/>
        </p:nvSpPr>
        <p:spPr>
          <a:xfrm>
            <a:off x="6858000" y="4343400"/>
            <a:ext cx="3977639" cy="1325880"/>
          </a:xfrm>
          <a:prstGeom prst="rect">
            <a:avLst/>
          </a:prstGeom>
          <a:noFill/>
        </p:spPr>
        <p:txBody>
          <a:bodyPr wrap="square">
            <a:spAutoFit/>
          </a:bodyPr>
          <a:lstStyle/>
          <a:p>
            <a:pPr>
              <a:spcAft>
                <a:spcPts val="600"/>
              </a:spcAft>
              <a:defRPr sz="1600">
                <a:solidFill>
                  <a:srgbClr val="28303C"/>
                </a:solidFill>
              </a:defRPr>
            </a:pPr>
            <a:r>
              <a:t>Finding: motivation is high, but engagement is uneven.</a:t>
            </a:r>
          </a:p>
          <a:p>
            <a:pPr>
              <a:spcAft>
                <a:spcPts val="600"/>
              </a:spcAft>
              <a:defRPr sz="1600">
                <a:solidFill>
                  <a:srgbClr val="28303C"/>
                </a:solidFill>
              </a:defRPr>
            </a:pPr>
            <a:r>
              <a:t>Discussion: students can often initiate Academic and Habitual Use independently; Social Use requires more than motivation.</a:t>
            </a:r>
          </a:p>
        </p:txBody>
      </p:sp>
      <p:sp>
        <p:nvSpPr>
          <p:cNvPr id="14" name="Rectangle 13"/>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5</a:t>
            </a:r>
          </a:p>
        </p:txBody>
      </p:sp>
      <p:pic>
        <p:nvPicPr>
          <p:cNvPr id="16" name="Picture 15"/>
          <p:cNvPicPr>
            <a:picLocks noChangeAspect="1"/>
          </p:cNvPicPr>
          <p:nvPr/>
        </p:nvPicPr>
        <p:blipFill>
          <a:blip r:embed="rId1"/>
          <a:stretch>
            <a:fillRect/>
          </a:stretch>
        </p:blipFill>
        <p:spPr>
          <a:xfrm>
            <a:off x="697230" y="1233170"/>
            <a:ext cx="5683250" cy="442912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Quantitative findings 2: Motivational constructs are tightly interconnected</a:t>
            </a:r>
          </a:p>
        </p:txBody>
      </p:sp>
      <p:sp>
        <p:nvSpPr>
          <p:cNvPr id="4" name="TextBox 3"/>
          <p:cNvSpPr txBox="1"/>
          <p:nvPr/>
        </p:nvSpPr>
        <p:spPr>
          <a:xfrm>
            <a:off x="621792" y="914400"/>
            <a:ext cx="2926080" cy="398780"/>
          </a:xfrm>
          <a:prstGeom prst="rect">
            <a:avLst/>
          </a:prstGeom>
          <a:noFill/>
        </p:spPr>
        <p:txBody>
          <a:bodyPr wrap="none">
            <a:spAutoFit/>
          </a:bodyPr>
          <a:lstStyle/>
          <a:p>
            <a:pPr>
              <a:defRPr sz="1200">
                <a:solidFill>
                  <a:srgbClr val="646E7D"/>
                </a:solidFill>
              </a:defRPr>
            </a:pPr>
            <a:r>
              <a:rPr sz="2000">
                <a:solidFill>
                  <a:srgbClr val="646E7D"/>
                </a:solidFill>
                <a:uFillTx/>
              </a:rPr>
              <a:t>Table 4. Correlation Matrix</a:t>
            </a:r>
            <a:endParaRPr sz="2000">
              <a:solidFill>
                <a:srgbClr val="646E7D"/>
              </a:solidFill>
              <a:uFillTx/>
            </a:endParaRPr>
          </a:p>
        </p:txBody>
      </p:sp>
      <p:sp>
        <p:nvSpPr>
          <p:cNvPr id="5" name="Rounded Rectangle 4"/>
          <p:cNvSpPr/>
          <p:nvPr/>
        </p:nvSpPr>
        <p:spPr>
          <a:xfrm>
            <a:off x="777240" y="1325880"/>
            <a:ext cx="5852160" cy="4389120"/>
          </a:xfrm>
          <a:prstGeom prst="roundRect">
            <a:avLst/>
          </a:prstGeom>
          <a:solidFill>
            <a:srgbClr val="F4F7FA"/>
          </a:solidFill>
          <a:ln w="25400">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6995160" y="1417320"/>
            <a:ext cx="388620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6995160" y="1417320"/>
            <a:ext cx="73152" cy="1143000"/>
          </a:xfrm>
          <a:prstGeom prst="rect">
            <a:avLst/>
          </a:prstGeom>
          <a:solidFill>
            <a:srgbClr val="375D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196328" y="1581912"/>
            <a:ext cx="3566160" cy="914400"/>
          </a:xfrm>
          <a:prstGeom prst="rect">
            <a:avLst/>
          </a:prstGeom>
          <a:noFill/>
        </p:spPr>
        <p:txBody>
          <a:bodyPr wrap="none">
            <a:spAutoFit/>
          </a:bodyPr>
          <a:lstStyle/>
          <a:p>
            <a:pPr>
              <a:defRPr sz="2700" b="1">
                <a:solidFill>
                  <a:srgbClr val="1B2D4A"/>
                </a:solidFill>
              </a:defRPr>
            </a:pPr>
            <a:r>
              <a:t>r = .922</a:t>
            </a:r>
          </a:p>
          <a:p>
            <a:pPr>
              <a:defRPr sz="1200">
                <a:solidFill>
                  <a:srgbClr val="646E7D"/>
                </a:solidFill>
              </a:defRPr>
            </a:pPr>
            <a:r>
              <a:t>PLC ↔ Ideal L2 Self</a:t>
            </a:r>
          </a:p>
        </p:txBody>
      </p:sp>
      <p:sp>
        <p:nvSpPr>
          <p:cNvPr id="10" name="Rounded Rectangle 9"/>
          <p:cNvSpPr/>
          <p:nvPr/>
        </p:nvSpPr>
        <p:spPr>
          <a:xfrm>
            <a:off x="6995160" y="2788920"/>
            <a:ext cx="388620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6995160" y="2788920"/>
            <a:ext cx="73152" cy="1143000"/>
          </a:xfrm>
          <a:prstGeom prst="rect">
            <a:avLst/>
          </a:prstGeom>
          <a:solidFill>
            <a:srgbClr val="2D7A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196328" y="2953512"/>
            <a:ext cx="3566160" cy="914400"/>
          </a:xfrm>
          <a:prstGeom prst="rect">
            <a:avLst/>
          </a:prstGeom>
          <a:noFill/>
        </p:spPr>
        <p:txBody>
          <a:bodyPr wrap="none">
            <a:spAutoFit/>
          </a:bodyPr>
          <a:lstStyle/>
          <a:p>
            <a:pPr>
              <a:defRPr sz="2700" b="1">
                <a:solidFill>
                  <a:srgbClr val="1B2D4A"/>
                </a:solidFill>
              </a:defRPr>
            </a:pPr>
            <a:r>
              <a:t>r = .862</a:t>
            </a:r>
          </a:p>
          <a:p>
            <a:pPr>
              <a:defRPr sz="1200">
                <a:solidFill>
                  <a:srgbClr val="646E7D"/>
                </a:solidFill>
              </a:defRPr>
            </a:pPr>
            <a:r>
              <a:t>PLC ↔ Academic Use</a:t>
            </a:r>
          </a:p>
        </p:txBody>
      </p:sp>
      <p:sp>
        <p:nvSpPr>
          <p:cNvPr id="13" name="Rounded Rectangle 12"/>
          <p:cNvSpPr/>
          <p:nvPr/>
        </p:nvSpPr>
        <p:spPr>
          <a:xfrm>
            <a:off x="6995160" y="4160520"/>
            <a:ext cx="388620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995160" y="4160520"/>
            <a:ext cx="73152" cy="1143000"/>
          </a:xfrm>
          <a:prstGeom prst="rect">
            <a:avLst/>
          </a:prstGeom>
          <a:solidFill>
            <a:srgbClr val="C28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196328" y="4325112"/>
            <a:ext cx="3566160" cy="914400"/>
          </a:xfrm>
          <a:prstGeom prst="rect">
            <a:avLst/>
          </a:prstGeom>
          <a:noFill/>
        </p:spPr>
        <p:txBody>
          <a:bodyPr wrap="none">
            <a:spAutoFit/>
          </a:bodyPr>
          <a:lstStyle/>
          <a:p>
            <a:pPr>
              <a:defRPr sz="2700" b="1">
                <a:solidFill>
                  <a:srgbClr val="1B2D4A"/>
                </a:solidFill>
              </a:defRPr>
            </a:pPr>
            <a:r>
              <a:t>r = .892</a:t>
            </a:r>
          </a:p>
          <a:p>
            <a:pPr>
              <a:defRPr sz="1200">
                <a:solidFill>
                  <a:srgbClr val="646E7D"/>
                </a:solidFill>
              </a:defRPr>
            </a:pPr>
            <a:r>
              <a:t>IL2S / OL2S ↔ Academic Use</a:t>
            </a:r>
          </a:p>
        </p:txBody>
      </p:sp>
      <p:sp>
        <p:nvSpPr>
          <p:cNvPr id="16" name="TextBox 15"/>
          <p:cNvSpPr txBox="1"/>
          <p:nvPr/>
        </p:nvSpPr>
        <p:spPr>
          <a:xfrm>
            <a:off x="1321435" y="5906770"/>
            <a:ext cx="7252970" cy="509270"/>
          </a:xfrm>
          <a:prstGeom prst="rect">
            <a:avLst/>
          </a:prstGeom>
          <a:noFill/>
        </p:spPr>
        <p:txBody>
          <a:bodyPr wrap="none">
            <a:noAutofit/>
          </a:bodyPr>
          <a:lstStyle/>
          <a:p>
            <a:pPr>
              <a:defRPr sz="1300">
                <a:solidFill>
                  <a:srgbClr val="646E7D"/>
                </a:solidFill>
              </a:defRPr>
            </a:pPr>
            <a:r>
              <a:rPr sz="2000">
                <a:solidFill>
                  <a:srgbClr val="646E7D"/>
                </a:solidFill>
                <a:uFillTx/>
              </a:rPr>
              <a:t>Discussion: perceived value and future selves appear to form an interconnected motivational system.</a:t>
            </a:r>
            <a:endParaRPr sz="2000">
              <a:solidFill>
                <a:srgbClr val="646E7D"/>
              </a:solidFill>
              <a:uFillTx/>
            </a:endParaRPr>
          </a:p>
        </p:txBody>
      </p:sp>
      <p:sp>
        <p:nvSpPr>
          <p:cNvPr id="17" name="Rectangle 16"/>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6</a:t>
            </a:r>
          </a:p>
        </p:txBody>
      </p:sp>
      <p:pic>
        <p:nvPicPr>
          <p:cNvPr id="19" name="Picture 18"/>
          <p:cNvPicPr>
            <a:picLocks noChangeAspect="1"/>
          </p:cNvPicPr>
          <p:nvPr/>
        </p:nvPicPr>
        <p:blipFill>
          <a:blip r:embed="rId1"/>
          <a:stretch>
            <a:fillRect/>
          </a:stretch>
        </p:blipFill>
        <p:spPr>
          <a:xfrm>
            <a:off x="621665" y="1312545"/>
            <a:ext cx="5986780" cy="430911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Quantitative findings 3: The strongest effects were on Academic Use</a:t>
            </a:r>
          </a:p>
        </p:txBody>
      </p:sp>
      <p:sp>
        <p:nvSpPr>
          <p:cNvPr id="4" name="TextBox 3"/>
          <p:cNvSpPr txBox="1"/>
          <p:nvPr/>
        </p:nvSpPr>
        <p:spPr>
          <a:xfrm>
            <a:off x="621792" y="914400"/>
            <a:ext cx="6280785" cy="398780"/>
          </a:xfrm>
          <a:prstGeom prst="rect">
            <a:avLst/>
          </a:prstGeom>
          <a:noFill/>
        </p:spPr>
        <p:txBody>
          <a:bodyPr wrap="none">
            <a:spAutoFit/>
          </a:bodyPr>
          <a:lstStyle/>
          <a:p>
            <a:pPr>
              <a:defRPr sz="1200">
                <a:solidFill>
                  <a:srgbClr val="646E7D"/>
                </a:solidFill>
              </a:defRPr>
            </a:pPr>
            <a:r>
              <a:rPr sz="2000">
                <a:solidFill>
                  <a:srgbClr val="646E7D"/>
                </a:solidFill>
                <a:uFillTx/>
              </a:rPr>
              <a:t>Table 7. Structural Path Coefficients and Explained Variance</a:t>
            </a:r>
            <a:endParaRPr sz="2000">
              <a:solidFill>
                <a:srgbClr val="646E7D"/>
              </a:solidFill>
              <a:uFillTx/>
            </a:endParaRPr>
          </a:p>
        </p:txBody>
      </p:sp>
      <p:sp>
        <p:nvSpPr>
          <p:cNvPr id="5" name="Rounded Rectangle 4"/>
          <p:cNvSpPr/>
          <p:nvPr/>
        </p:nvSpPr>
        <p:spPr>
          <a:xfrm>
            <a:off x="685800" y="1280160"/>
            <a:ext cx="10789920" cy="2834640"/>
          </a:xfrm>
          <a:prstGeom prst="roundRect">
            <a:avLst/>
          </a:prstGeom>
          <a:solidFill>
            <a:srgbClr val="F4F7FA"/>
          </a:solidFill>
          <a:ln w="25400">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960120" y="1508760"/>
            <a:ext cx="10241280" cy="2377440"/>
          </a:xfrm>
          <a:prstGeom prst="rect">
            <a:avLst/>
          </a:prstGeom>
          <a:noFill/>
        </p:spPr>
        <p:txBody>
          <a:bodyPr wrap="none">
            <a:spAutoFit/>
          </a:bodyPr>
          <a:lstStyle/>
          <a:p>
            <a:pPr algn="ctr">
              <a:defRPr sz="2300" b="1">
                <a:solidFill>
                  <a:srgbClr val="2D7A78"/>
                </a:solidFill>
              </a:defRPr>
            </a:pPr>
            <a:r>
              <a:t>[INSERT TABLE 7 HERE]</a:t>
            </a:r>
          </a:p>
        </p:txBody>
      </p:sp>
      <p:sp>
        <p:nvSpPr>
          <p:cNvPr id="7" name="Rounded Rectangle 6"/>
          <p:cNvSpPr/>
          <p:nvPr/>
        </p:nvSpPr>
        <p:spPr>
          <a:xfrm>
            <a:off x="914400" y="4480560"/>
            <a:ext cx="301752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914400" y="4480560"/>
            <a:ext cx="73152" cy="1143000"/>
          </a:xfrm>
          <a:prstGeom prst="rect">
            <a:avLst/>
          </a:prstGeom>
          <a:solidFill>
            <a:srgbClr val="2D7A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115568" y="4645152"/>
            <a:ext cx="2697479" cy="914400"/>
          </a:xfrm>
          <a:prstGeom prst="rect">
            <a:avLst/>
          </a:prstGeom>
          <a:noFill/>
        </p:spPr>
        <p:txBody>
          <a:bodyPr wrap="none">
            <a:spAutoFit/>
          </a:bodyPr>
          <a:lstStyle/>
          <a:p>
            <a:pPr>
              <a:defRPr sz="2700" b="1">
                <a:solidFill>
                  <a:srgbClr val="1B2D4A"/>
                </a:solidFill>
              </a:defRPr>
            </a:pPr>
            <a:r>
              <a:t>β = .944–.970</a:t>
            </a:r>
          </a:p>
          <a:p>
            <a:pPr>
              <a:defRPr sz="1200">
                <a:solidFill>
                  <a:srgbClr val="646E7D"/>
                </a:solidFill>
              </a:defRPr>
            </a:pPr>
            <a:r>
              <a:t>Academic Use</a:t>
            </a:r>
          </a:p>
        </p:txBody>
      </p:sp>
      <p:sp>
        <p:nvSpPr>
          <p:cNvPr id="10" name="Rounded Rectangle 9"/>
          <p:cNvSpPr/>
          <p:nvPr/>
        </p:nvSpPr>
        <p:spPr>
          <a:xfrm>
            <a:off x="4526280" y="4480560"/>
            <a:ext cx="301752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Rectangle 10"/>
          <p:cNvSpPr/>
          <p:nvPr/>
        </p:nvSpPr>
        <p:spPr>
          <a:xfrm>
            <a:off x="4526280" y="4480560"/>
            <a:ext cx="73152" cy="1143000"/>
          </a:xfrm>
          <a:prstGeom prst="rect">
            <a:avLst/>
          </a:prstGeom>
          <a:solidFill>
            <a:srgbClr val="375D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727448" y="4645152"/>
            <a:ext cx="2697479" cy="914400"/>
          </a:xfrm>
          <a:prstGeom prst="rect">
            <a:avLst/>
          </a:prstGeom>
          <a:noFill/>
        </p:spPr>
        <p:txBody>
          <a:bodyPr wrap="none">
            <a:spAutoFit/>
          </a:bodyPr>
          <a:lstStyle/>
          <a:p>
            <a:pPr>
              <a:defRPr sz="2700" b="1">
                <a:solidFill>
                  <a:srgbClr val="1B2D4A"/>
                </a:solidFill>
              </a:defRPr>
            </a:pPr>
            <a:r>
              <a:t>β = .801–.826</a:t>
            </a:r>
          </a:p>
          <a:p>
            <a:pPr>
              <a:defRPr sz="1200">
                <a:solidFill>
                  <a:srgbClr val="646E7D"/>
                </a:solidFill>
              </a:defRPr>
            </a:pPr>
            <a:r>
              <a:t>Habitual Use</a:t>
            </a:r>
          </a:p>
        </p:txBody>
      </p:sp>
      <p:sp>
        <p:nvSpPr>
          <p:cNvPr id="13" name="Rounded Rectangle 12"/>
          <p:cNvSpPr/>
          <p:nvPr/>
        </p:nvSpPr>
        <p:spPr>
          <a:xfrm>
            <a:off x="8138160" y="4480560"/>
            <a:ext cx="3017520" cy="114300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8138160" y="4480560"/>
            <a:ext cx="73152" cy="1143000"/>
          </a:xfrm>
          <a:prstGeom prst="rect">
            <a:avLst/>
          </a:prstGeom>
          <a:solidFill>
            <a:srgbClr val="C28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8339328" y="4645152"/>
            <a:ext cx="2697479" cy="914400"/>
          </a:xfrm>
          <a:prstGeom prst="rect">
            <a:avLst/>
          </a:prstGeom>
          <a:noFill/>
        </p:spPr>
        <p:txBody>
          <a:bodyPr wrap="none">
            <a:spAutoFit/>
          </a:bodyPr>
          <a:lstStyle/>
          <a:p>
            <a:pPr>
              <a:defRPr sz="2700" b="1">
                <a:solidFill>
                  <a:srgbClr val="1B2D4A"/>
                </a:solidFill>
              </a:defRPr>
            </a:pPr>
            <a:r>
              <a:t>β = .711–.741</a:t>
            </a:r>
          </a:p>
          <a:p>
            <a:pPr>
              <a:defRPr sz="1200">
                <a:solidFill>
                  <a:srgbClr val="646E7D"/>
                </a:solidFill>
              </a:defRPr>
            </a:pPr>
            <a:r>
              <a:t>Social Use</a:t>
            </a:r>
          </a:p>
        </p:txBody>
      </p:sp>
      <p:sp>
        <p:nvSpPr>
          <p:cNvPr id="16" name="TextBox 15"/>
          <p:cNvSpPr txBox="1"/>
          <p:nvPr/>
        </p:nvSpPr>
        <p:spPr>
          <a:xfrm>
            <a:off x="914400" y="5806440"/>
            <a:ext cx="10241280" cy="411480"/>
          </a:xfrm>
          <a:prstGeom prst="rect">
            <a:avLst/>
          </a:prstGeom>
          <a:noFill/>
        </p:spPr>
        <p:txBody>
          <a:bodyPr wrap="none">
            <a:spAutoFit/>
          </a:bodyPr>
          <a:lstStyle/>
          <a:p>
            <a:pPr algn="ctr">
              <a:defRPr sz="1600" b="1">
                <a:solidFill>
                  <a:srgbClr val="1B2D4A"/>
                </a:solidFill>
              </a:defRPr>
            </a:pPr>
            <a:r>
              <a:t>Discussion: motivational orientations predict all three forms—but not with equal strength.</a:t>
            </a:r>
          </a:p>
        </p:txBody>
      </p:sp>
      <p:sp>
        <p:nvSpPr>
          <p:cNvPr id="17" name="Rectangle 16"/>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7</a:t>
            </a:r>
          </a:p>
        </p:txBody>
      </p:sp>
      <p:pic>
        <p:nvPicPr>
          <p:cNvPr id="19" name="Picture 18"/>
          <p:cNvPicPr>
            <a:picLocks noChangeAspect="1"/>
          </p:cNvPicPr>
          <p:nvPr/>
        </p:nvPicPr>
        <p:blipFill>
          <a:blip r:embed="rId1"/>
          <a:stretch>
            <a:fillRect/>
          </a:stretch>
        </p:blipFill>
        <p:spPr>
          <a:xfrm>
            <a:off x="622935" y="1295400"/>
            <a:ext cx="10532745" cy="296862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Quantitative findings 4: The Ought-to L2 Self was the strongest predictor</a:t>
            </a:r>
          </a:p>
        </p:txBody>
      </p:sp>
      <p:sp>
        <p:nvSpPr>
          <p:cNvPr id="4" name="TextBox 3"/>
          <p:cNvSpPr txBox="1"/>
          <p:nvPr/>
        </p:nvSpPr>
        <p:spPr>
          <a:xfrm>
            <a:off x="621792" y="914400"/>
            <a:ext cx="10789920" cy="274320"/>
          </a:xfrm>
          <a:prstGeom prst="rect">
            <a:avLst/>
          </a:prstGeom>
          <a:noFill/>
        </p:spPr>
        <p:txBody>
          <a:bodyPr wrap="none">
            <a:spAutoFit/>
          </a:bodyPr>
          <a:lstStyle/>
          <a:p>
            <a:pPr>
              <a:defRPr sz="1200">
                <a:solidFill>
                  <a:srgbClr val="646E7D"/>
                </a:solidFill>
              </a:defRPr>
            </a:pPr>
            <a:r>
              <a:t>A notable finding that deserves interpretation</a:t>
            </a:r>
          </a:p>
        </p:txBody>
      </p:sp>
      <p:sp>
        <p:nvSpPr>
          <p:cNvPr id="5" name="Rounded Rectangle 4"/>
          <p:cNvSpPr/>
          <p:nvPr/>
        </p:nvSpPr>
        <p:spPr>
          <a:xfrm>
            <a:off x="822960" y="1371600"/>
            <a:ext cx="3246120" cy="128016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822960" y="1371600"/>
            <a:ext cx="73152" cy="1280160"/>
          </a:xfrm>
          <a:prstGeom prst="rect">
            <a:avLst/>
          </a:prstGeom>
          <a:solidFill>
            <a:srgbClr val="375D9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24128" y="1536192"/>
            <a:ext cx="2926079" cy="1051560"/>
          </a:xfrm>
          <a:prstGeom prst="rect">
            <a:avLst/>
          </a:prstGeom>
          <a:noFill/>
        </p:spPr>
        <p:txBody>
          <a:bodyPr wrap="none">
            <a:spAutoFit/>
          </a:bodyPr>
          <a:lstStyle/>
          <a:p>
            <a:pPr>
              <a:defRPr sz="2700" b="1">
                <a:solidFill>
                  <a:srgbClr val="1B2D4A"/>
                </a:solidFill>
              </a:defRPr>
            </a:pPr>
            <a:r>
              <a:t>β = .970</a:t>
            </a:r>
          </a:p>
          <a:p>
            <a:pPr>
              <a:defRPr sz="1200">
                <a:solidFill>
                  <a:srgbClr val="646E7D"/>
                </a:solidFill>
              </a:defRPr>
            </a:pPr>
            <a:r>
              <a:t>OL2S → Academic Use</a:t>
            </a:r>
          </a:p>
        </p:txBody>
      </p:sp>
      <p:sp>
        <p:nvSpPr>
          <p:cNvPr id="8" name="Rounded Rectangle 7"/>
          <p:cNvSpPr/>
          <p:nvPr/>
        </p:nvSpPr>
        <p:spPr>
          <a:xfrm>
            <a:off x="4480560" y="1371600"/>
            <a:ext cx="3246120" cy="128016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4480560" y="1371600"/>
            <a:ext cx="73152" cy="1280160"/>
          </a:xfrm>
          <a:prstGeom prst="rect">
            <a:avLst/>
          </a:prstGeom>
          <a:solidFill>
            <a:srgbClr val="2D7A7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681728" y="1536192"/>
            <a:ext cx="2926079" cy="1051560"/>
          </a:xfrm>
          <a:prstGeom prst="rect">
            <a:avLst/>
          </a:prstGeom>
          <a:noFill/>
        </p:spPr>
        <p:txBody>
          <a:bodyPr wrap="none">
            <a:spAutoFit/>
          </a:bodyPr>
          <a:lstStyle/>
          <a:p>
            <a:pPr>
              <a:defRPr sz="2700" b="1">
                <a:solidFill>
                  <a:srgbClr val="1B2D4A"/>
                </a:solidFill>
              </a:defRPr>
            </a:pPr>
            <a:r>
              <a:t>β = .826</a:t>
            </a:r>
          </a:p>
          <a:p>
            <a:pPr>
              <a:defRPr sz="1200">
                <a:solidFill>
                  <a:srgbClr val="646E7D"/>
                </a:solidFill>
              </a:defRPr>
            </a:pPr>
            <a:r>
              <a:t>OL2S → Habitual Use</a:t>
            </a:r>
          </a:p>
        </p:txBody>
      </p:sp>
      <p:sp>
        <p:nvSpPr>
          <p:cNvPr id="11" name="Rounded Rectangle 10"/>
          <p:cNvSpPr/>
          <p:nvPr/>
        </p:nvSpPr>
        <p:spPr>
          <a:xfrm>
            <a:off x="8138160" y="1371600"/>
            <a:ext cx="3246120" cy="1280160"/>
          </a:xfrm>
          <a:prstGeom prst="roundRect">
            <a:avLst/>
          </a:prstGeom>
          <a:solidFill>
            <a:srgbClr val="F4F7FA"/>
          </a:solidFill>
          <a:ln>
            <a:solidFill>
              <a:srgbClr val="DCE2EA"/>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8138160" y="1371600"/>
            <a:ext cx="73152" cy="1280160"/>
          </a:xfrm>
          <a:prstGeom prst="rect">
            <a:avLst/>
          </a:prstGeom>
          <a:solidFill>
            <a:srgbClr val="C28F3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8339328" y="1536192"/>
            <a:ext cx="2926079" cy="1051560"/>
          </a:xfrm>
          <a:prstGeom prst="rect">
            <a:avLst/>
          </a:prstGeom>
          <a:noFill/>
        </p:spPr>
        <p:txBody>
          <a:bodyPr wrap="none">
            <a:spAutoFit/>
          </a:bodyPr>
          <a:lstStyle/>
          <a:p>
            <a:pPr>
              <a:defRPr sz="2700" b="1">
                <a:solidFill>
                  <a:srgbClr val="1B2D4A"/>
                </a:solidFill>
              </a:defRPr>
            </a:pPr>
            <a:r>
              <a:t>β = .741</a:t>
            </a:r>
          </a:p>
          <a:p>
            <a:pPr>
              <a:defRPr sz="1200">
                <a:solidFill>
                  <a:srgbClr val="646E7D"/>
                </a:solidFill>
              </a:defRPr>
            </a:pPr>
            <a:r>
              <a:t>OL2S → Social Use</a:t>
            </a:r>
          </a:p>
        </p:txBody>
      </p:sp>
      <p:sp>
        <p:nvSpPr>
          <p:cNvPr id="14" name="TextBox 13"/>
          <p:cNvSpPr txBox="1"/>
          <p:nvPr/>
        </p:nvSpPr>
        <p:spPr>
          <a:xfrm>
            <a:off x="914400" y="3154680"/>
            <a:ext cx="10149840" cy="2423160"/>
          </a:xfrm>
          <a:prstGeom prst="rect">
            <a:avLst/>
          </a:prstGeom>
          <a:noFill/>
        </p:spPr>
        <p:txBody>
          <a:bodyPr wrap="square">
            <a:spAutoFit/>
          </a:bodyPr>
          <a:lstStyle/>
          <a:p>
            <a:pPr>
              <a:spcAft>
                <a:spcPts val="700"/>
              </a:spcAft>
              <a:defRPr sz="1800">
                <a:solidFill>
                  <a:srgbClr val="28303C"/>
                </a:solidFill>
              </a:defRPr>
            </a:pPr>
            <a:r>
              <a:t>Finding: OL2S was the strongest predictor across all three engagement dimensions.</a:t>
            </a:r>
          </a:p>
          <a:p>
            <a:pPr>
              <a:spcAft>
                <a:spcPts val="700"/>
              </a:spcAft>
              <a:defRPr sz="1800">
                <a:solidFill>
                  <a:srgbClr val="28303C"/>
                </a:solidFill>
              </a:defRPr>
            </a:pPr>
            <a:r>
              <a:t>Contrast: previous research often identifies the Ideal L2 Self as the stronger motivational predictor.</a:t>
            </a:r>
          </a:p>
          <a:p>
            <a:pPr>
              <a:spcAft>
                <a:spcPts val="700"/>
              </a:spcAft>
              <a:defRPr sz="1800">
                <a:solidFill>
                  <a:srgbClr val="28303C"/>
                </a:solidFill>
              </a:defRPr>
            </a:pPr>
            <a:r>
              <a:t>Possible explanation: English majors may experience English as closely tied to career expectations, employability, and professional competence.</a:t>
            </a:r>
          </a:p>
          <a:p>
            <a:pPr>
              <a:spcAft>
                <a:spcPts val="700"/>
              </a:spcAft>
              <a:defRPr sz="1800">
                <a:solidFill>
                  <a:srgbClr val="28303C"/>
                </a:solidFill>
              </a:defRPr>
            </a:pPr>
            <a:r>
              <a:t>When accompanied by family support and tangible opportunities, 'ought-to' expectations may become personally meaningful future goals.</a:t>
            </a:r>
          </a:p>
        </p:txBody>
      </p:sp>
      <p:sp>
        <p:nvSpPr>
          <p:cNvPr id="15" name="Rectangle 14"/>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20040"/>
            <a:ext cx="10972800" cy="594360"/>
          </a:xfrm>
          <a:prstGeom prst="rect">
            <a:avLst/>
          </a:prstGeom>
          <a:noFill/>
        </p:spPr>
        <p:txBody>
          <a:bodyPr wrap="none">
            <a:spAutoFit/>
          </a:bodyPr>
          <a:lstStyle/>
          <a:p>
            <a:pPr>
              <a:defRPr sz="2700" b="1">
                <a:solidFill>
                  <a:srgbClr val="1B2D4A"/>
                </a:solidFill>
              </a:defRPr>
            </a:pPr>
            <a:r>
              <a:t>Quantitative discussion: Motivation does not determine one form of engagement</a:t>
            </a:r>
          </a:p>
        </p:txBody>
      </p:sp>
      <p:sp>
        <p:nvSpPr>
          <p:cNvPr id="4" name="Rounded Rectangle 3"/>
          <p:cNvSpPr/>
          <p:nvPr/>
        </p:nvSpPr>
        <p:spPr>
          <a:xfrm>
            <a:off x="685800" y="1417320"/>
            <a:ext cx="3383280" cy="2331720"/>
          </a:xfrm>
          <a:prstGeom prst="roundRect">
            <a:avLst/>
          </a:prstGeom>
          <a:solidFill>
            <a:srgbClr val="F4F7FA"/>
          </a:solidFill>
          <a:ln w="25400">
            <a:solidFill>
              <a:srgbClr val="2D7A7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868680" y="1691640"/>
            <a:ext cx="3017520" cy="1554480"/>
          </a:xfrm>
          <a:prstGeom prst="rect">
            <a:avLst/>
          </a:prstGeom>
          <a:noFill/>
        </p:spPr>
        <p:txBody>
          <a:bodyPr wrap="none">
            <a:spAutoFit/>
          </a:bodyPr>
          <a:lstStyle/>
          <a:p>
            <a:pPr algn="ctr">
              <a:defRPr sz="1700" b="1">
                <a:solidFill>
                  <a:srgbClr val="2D7A78"/>
                </a:solidFill>
              </a:defRPr>
            </a:pPr>
            <a:r>
              <a:t>ACADEMIC USE</a:t>
            </a:r>
          </a:p>
          <a:p>
            <a:pPr algn="ctr">
              <a:defRPr sz="1800">
                <a:solidFill>
                  <a:srgbClr val="1B2D4A"/>
                </a:solidFill>
              </a:defRPr>
            </a:pPr>
            <a:r>
              <a:t>Purposeful, self-initiated</a:t>
            </a:r>
            <a:br/>
            <a:r>
              <a:t>Information + professional knowledge</a:t>
            </a:r>
          </a:p>
        </p:txBody>
      </p:sp>
      <p:sp>
        <p:nvSpPr>
          <p:cNvPr id="6" name="Rounded Rectangle 5"/>
          <p:cNvSpPr/>
          <p:nvPr/>
        </p:nvSpPr>
        <p:spPr>
          <a:xfrm>
            <a:off x="4526280" y="1417320"/>
            <a:ext cx="3383280" cy="2331720"/>
          </a:xfrm>
          <a:prstGeom prst="roundRect">
            <a:avLst/>
          </a:prstGeom>
          <a:solidFill>
            <a:srgbClr val="F4F7FA"/>
          </a:solidFill>
          <a:ln w="25400">
            <a:solidFill>
              <a:srgbClr val="375D9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4709160" y="1691640"/>
            <a:ext cx="3017520" cy="1554480"/>
          </a:xfrm>
          <a:prstGeom prst="rect">
            <a:avLst/>
          </a:prstGeom>
          <a:noFill/>
        </p:spPr>
        <p:txBody>
          <a:bodyPr wrap="none">
            <a:spAutoFit/>
          </a:bodyPr>
          <a:lstStyle/>
          <a:p>
            <a:pPr algn="ctr">
              <a:defRPr sz="1700" b="1">
                <a:solidFill>
                  <a:srgbClr val="375D91"/>
                </a:solidFill>
              </a:defRPr>
            </a:pPr>
            <a:r>
              <a:t>HABITUAL USE</a:t>
            </a:r>
          </a:p>
          <a:p>
            <a:pPr algn="ctr">
              <a:defRPr sz="1800">
                <a:solidFill>
                  <a:srgbClr val="1B2D4A"/>
                </a:solidFill>
              </a:defRPr>
            </a:pPr>
            <a:r>
              <a:t>Embedded in everyday routines</a:t>
            </a:r>
            <a:br/>
            <a:r>
              <a:t>Digital media + online searching</a:t>
            </a:r>
          </a:p>
        </p:txBody>
      </p:sp>
      <p:sp>
        <p:nvSpPr>
          <p:cNvPr id="8" name="Rounded Rectangle 7"/>
          <p:cNvSpPr/>
          <p:nvPr/>
        </p:nvSpPr>
        <p:spPr>
          <a:xfrm>
            <a:off x="8366760" y="1417320"/>
            <a:ext cx="3383280" cy="2331720"/>
          </a:xfrm>
          <a:prstGeom prst="roundRect">
            <a:avLst/>
          </a:prstGeom>
          <a:solidFill>
            <a:srgbClr val="F4F7FA"/>
          </a:solidFill>
          <a:ln w="25400">
            <a:solidFill>
              <a:srgbClr val="C28F3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8549640" y="1691640"/>
            <a:ext cx="3017520" cy="1554480"/>
          </a:xfrm>
          <a:prstGeom prst="rect">
            <a:avLst/>
          </a:prstGeom>
          <a:noFill/>
        </p:spPr>
        <p:txBody>
          <a:bodyPr wrap="none">
            <a:spAutoFit/>
          </a:bodyPr>
          <a:lstStyle/>
          <a:p>
            <a:pPr algn="ctr">
              <a:defRPr sz="1700" b="1">
                <a:solidFill>
                  <a:srgbClr val="C28F30"/>
                </a:solidFill>
              </a:defRPr>
            </a:pPr>
            <a:r>
              <a:t>SOCIAL USE</a:t>
            </a:r>
          </a:p>
          <a:p>
            <a:pPr algn="ctr">
              <a:defRPr sz="1800">
                <a:solidFill>
                  <a:srgbClr val="1B2D4A"/>
                </a:solidFill>
              </a:defRPr>
            </a:pPr>
            <a:r>
              <a:t>More context-dependent</a:t>
            </a:r>
            <a:br/>
            <a:r>
              <a:t>Interaction + confidence + opportunities</a:t>
            </a:r>
          </a:p>
        </p:txBody>
      </p:sp>
      <p:sp>
        <p:nvSpPr>
          <p:cNvPr id="10" name="Rounded Rectangle 9"/>
          <p:cNvSpPr/>
          <p:nvPr/>
        </p:nvSpPr>
        <p:spPr>
          <a:xfrm>
            <a:off x="1143000" y="4343400"/>
            <a:ext cx="9875520" cy="1051560"/>
          </a:xfrm>
          <a:prstGeom prst="round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defRPr sz="2200" b="1">
                <a:solidFill>
                  <a:srgbClr val="FFFFFF"/>
                </a:solidFill>
              </a:defRPr>
            </a:pPr>
            <a:r>
              <a:t>Motivation matters—but contextual affordances help determine how motivation is enacted.</a:t>
            </a:r>
          </a:p>
        </p:txBody>
      </p:sp>
      <p:sp>
        <p:nvSpPr>
          <p:cNvPr id="11" name="Rectangle 10"/>
          <p:cNvSpPr/>
          <p:nvPr/>
        </p:nvSpPr>
        <p:spPr>
          <a:xfrm>
            <a:off x="0" y="6601968"/>
            <a:ext cx="12191695" cy="256032"/>
          </a:xfrm>
          <a:prstGeom prst="rect">
            <a:avLst/>
          </a:prstGeom>
          <a:solidFill>
            <a:srgbClr val="1B2D4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1475720" y="6611112"/>
            <a:ext cx="502920" cy="182880"/>
          </a:xfrm>
          <a:prstGeom prst="rect">
            <a:avLst/>
          </a:prstGeom>
          <a:noFill/>
        </p:spPr>
        <p:txBody>
          <a:bodyPr wrap="none">
            <a:spAutoFit/>
          </a:bodyPr>
          <a:lstStyle/>
          <a:p>
            <a:pPr algn="r">
              <a:defRPr sz="900">
                <a:solidFill>
                  <a:srgbClr val="FFFFFF"/>
                </a:solidFill>
              </a:defRPr>
            </a:pPr>
            <a:r>
              <a:t>9</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6281</Words>
  <Application>WPS Presentation</Application>
  <PresentationFormat>On-screen Show (4:3)</PresentationFormat>
  <Paragraphs>231</Paragraphs>
  <Slides>13</Slides>
  <Notes>0</Notes>
  <HiddenSlides>0</HiddenSlides>
  <MMClips>0</MMClips>
  <ScaleCrop>false</ScaleCrop>
  <HeadingPairs>
    <vt:vector size="6" baseType="variant">
      <vt:variant>
        <vt:lpstr>已用的字体</vt:lpstr>
      </vt:variant>
      <vt:variant>
        <vt:i4>8</vt:i4>
      </vt:variant>
      <vt:variant>
        <vt:lpstr>主题</vt:lpstr>
      </vt:variant>
      <vt:variant>
        <vt:i4>1</vt:i4>
      </vt:variant>
      <vt:variant>
        <vt:lpstr>幻灯片标题</vt:lpstr>
      </vt:variant>
      <vt:variant>
        <vt:i4>13</vt:i4>
      </vt:variant>
    </vt:vector>
  </HeadingPairs>
  <TitlesOfParts>
    <vt:vector size="22" baseType="lpstr">
      <vt:lpstr>Arial</vt:lpstr>
      <vt:lpstr>SimSun</vt:lpstr>
      <vt:lpstr>Wingdings</vt:lpstr>
      <vt:lpstr>Arial</vt:lpstr>
      <vt:lpstr>Calibri</vt:lpstr>
      <vt:lpstr>Microsoft YaHei</vt:lpstr>
      <vt:lpstr>Arial Unicode MS</vt:lpstr>
      <vt:lpstr>Microsoft JhengHei UI</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dc:description>generated using python-pptx</dc:description>
  <cp:lastModifiedBy>Mary Pham</cp:lastModifiedBy>
  <cp:revision>5</cp:revision>
  <dcterms:created xsi:type="dcterms:W3CDTF">2013-01-27T09:14:00Z</dcterms:created>
  <dcterms:modified xsi:type="dcterms:W3CDTF">2026-07-27T13:49:01Z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1033-12.1.0.27458</vt:lpwstr>
  </property>
  <property fmtid="{D5CDD505-2E9C-101B-9397-08002B2CF9AE}" pid="3" name="ICV">
    <vt:lpwstr>E6DCA8FE3EA34A41984A4424C5728F39_12</vt:lpwstr>
  </property>
</Properties>
</file>