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3"/>
    <p:sldId id="267" r:id="rId4"/>
    <p:sldId id="262" r:id="rId5"/>
    <p:sldId id="258" r:id="rId6"/>
    <p:sldId id="259" r:id="rId7"/>
    <p:sldId id="260" r:id="rId8"/>
    <p:sldId id="261" r:id="rId9"/>
    <p:sldId id="266" r:id="rId10"/>
    <p:sldId id="264" r:id="rId11"/>
    <p:sldId id="269" r:id="rId12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361D"/>
    <a:srgbClr val="D24726"/>
    <a:srgbClr val="FFDF00"/>
    <a:srgbClr val="1543A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4.xml"/><Relationship Id="rId18" Type="http://schemas.openxmlformats.org/officeDocument/2006/relationships/customXml" Target="../customXml/item3.xml"/><Relationship Id="rId17" Type="http://schemas.openxmlformats.org/officeDocument/2006/relationships/customXml" Target="../customXml/item2.xml"/><Relationship Id="rId16" Type="http://schemas.openxmlformats.org/officeDocument/2006/relationships/customXml" Target="../customXml/item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982913" y="-574675"/>
            <a:ext cx="6216650" cy="1935163"/>
            <a:chOff x="2982913" y="-574675"/>
            <a:chExt cx="6216650" cy="1935163"/>
          </a:xfrm>
        </p:grpSpPr>
        <p:sp>
          <p:nvSpPr>
            <p:cNvPr id="8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25571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3" name="Picture 12" descr="PowerPoint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76590" y="5776320"/>
            <a:ext cx="2474189" cy="8229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288256" y="-849"/>
            <a:ext cx="910600" cy="68588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849"/>
            <a:ext cx="11375568" cy="6857999"/>
          </a:xfrm>
          <a:prstGeom prst="rect">
            <a:avLst/>
          </a:prstGeom>
        </p:spPr>
      </p:pic>
      <p:sp>
        <p:nvSpPr>
          <p:cNvPr id="7" name="Прямоугольник 28"/>
          <p:cNvSpPr/>
          <p:nvPr userDrawn="1"/>
        </p:nvSpPr>
        <p:spPr>
          <a:xfrm rot="5400000">
            <a:off x="2667427" y="-2639256"/>
            <a:ext cx="6857150" cy="12191999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6941058" y="400051"/>
            <a:ext cx="5145560" cy="798512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SMALL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7950708" y="1217613"/>
            <a:ext cx="4135910" cy="9715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2276407" y="0"/>
            <a:ext cx="9915593" cy="6858000"/>
            <a:chOff x="-6856" y="0"/>
            <a:chExt cx="9915593" cy="6858000"/>
          </a:xfrm>
        </p:grpSpPr>
        <p:sp>
          <p:nvSpPr>
            <p:cNvPr id="8" name="Параллелограмм 3"/>
            <p:cNvSpPr/>
            <p:nvPr userDrawn="1"/>
          </p:nvSpPr>
          <p:spPr>
            <a:xfrm flipH="1">
              <a:off x="-6856" y="0"/>
              <a:ext cx="9915593" cy="6858000"/>
            </a:xfrm>
            <a:prstGeom prst="parallelogram">
              <a:avLst>
                <a:gd name="adj" fmla="val 92267"/>
              </a:avLst>
            </a:prstGeom>
            <a:gradFill>
              <a:gsLst>
                <a:gs pos="100000">
                  <a:srgbClr val="DE6346">
                    <a:alpha val="70000"/>
                  </a:srgbClr>
                </a:gs>
                <a:gs pos="0">
                  <a:srgbClr val="9F361D">
                    <a:alpha val="70000"/>
                  </a:srgbClr>
                </a:gs>
                <a:gs pos="73000">
                  <a:srgbClr val="D24726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grpSp>
          <p:nvGrpSpPr>
            <p:cNvPr id="23" name="Group 22"/>
            <p:cNvGrpSpPr/>
            <p:nvPr userDrawn="1"/>
          </p:nvGrpSpPr>
          <p:grpSpPr>
            <a:xfrm flipH="1">
              <a:off x="1223136" y="1343920"/>
              <a:ext cx="4316824" cy="4477633"/>
              <a:chOff x="861186" y="1343920"/>
              <a:chExt cx="4316824" cy="4477633"/>
            </a:xfrm>
          </p:grpSpPr>
          <p:grpSp>
            <p:nvGrpSpPr>
              <p:cNvPr id="14" name="Group 13"/>
              <p:cNvGrpSpPr/>
              <p:nvPr userDrawn="1"/>
            </p:nvGrpSpPr>
            <p:grpSpPr>
              <a:xfrm>
                <a:off x="4619831" y="1343920"/>
                <a:ext cx="558179" cy="468000"/>
                <a:chOff x="4388904" y="1577920"/>
                <a:chExt cx="558179" cy="468000"/>
              </a:xfrm>
            </p:grpSpPr>
            <p:sp>
              <p:nvSpPr>
                <p:cNvPr id="15" name="Овал 25"/>
                <p:cNvSpPr>
                  <a:spLocks noChangeAspect="1"/>
                </p:cNvSpPr>
                <p:nvPr/>
              </p:nvSpPr>
              <p:spPr>
                <a:xfrm>
                  <a:off x="4430571" y="1577920"/>
                  <a:ext cx="468000" cy="468000"/>
                </a:xfrm>
                <a:prstGeom prst="ellipse">
                  <a:avLst/>
                </a:prstGeom>
                <a:solidFill>
                  <a:srgbClr val="9F361D"/>
                </a:solidFill>
                <a:ln>
                  <a:noFill/>
                </a:ln>
                <a:effectLst>
                  <a:glow rad="101600">
                    <a:srgbClr val="9F361D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TextBox 15" descr="Number 1"/>
                <p:cNvSpPr txBox="1"/>
                <p:nvPr/>
              </p:nvSpPr>
              <p:spPr bwMode="blackWhite">
                <a:xfrm>
                  <a:off x="4388904" y="1616760"/>
                  <a:ext cx="558179" cy="369332"/>
                </a:xfrm>
                <a:prstGeom prst="rect">
                  <a:avLst/>
                </a:prstGeom>
                <a:noFill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cs typeface="Segoe UI Semibold" panose="020B0702040204020203" pitchFamily="34" charset="0"/>
                    </a:rPr>
                    <a:t>1</a:t>
                  </a:r>
                  <a:endPara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 Semibold" panose="020B0702040204020203" pitchFamily="34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 userDrawn="1"/>
            </p:nvGrpSpPr>
            <p:grpSpPr>
              <a:xfrm>
                <a:off x="861186" y="5353553"/>
                <a:ext cx="558179" cy="468000"/>
                <a:chOff x="799474" y="5451491"/>
                <a:chExt cx="558179" cy="468000"/>
              </a:xfrm>
            </p:grpSpPr>
            <p:sp>
              <p:nvSpPr>
                <p:cNvPr id="18" name="Овал 25"/>
                <p:cNvSpPr>
                  <a:spLocks noChangeAspect="1"/>
                </p:cNvSpPr>
                <p:nvPr/>
              </p:nvSpPr>
              <p:spPr>
                <a:xfrm>
                  <a:off x="844564" y="5451491"/>
                  <a:ext cx="468000" cy="468000"/>
                </a:xfrm>
                <a:prstGeom prst="ellipse">
                  <a:avLst/>
                </a:prstGeom>
                <a:solidFill>
                  <a:srgbClr val="9F361D"/>
                </a:solidFill>
                <a:ln>
                  <a:noFill/>
                </a:ln>
                <a:effectLst>
                  <a:glow rad="101600">
                    <a:srgbClr val="9F361D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9" name="TextBox 18" descr="Number 3"/>
                <p:cNvSpPr txBox="1"/>
                <p:nvPr/>
              </p:nvSpPr>
              <p:spPr bwMode="blackWhite">
                <a:xfrm>
                  <a:off x="799474" y="5489939"/>
                  <a:ext cx="55817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cs typeface="Segoe UI Semibold" panose="020B0702040204020203" pitchFamily="34" charset="0"/>
                    </a:rPr>
                    <a:t>3</a:t>
                  </a:r>
                  <a:endPara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 Semibold" panose="020B0702040204020203" pitchFamily="34" charset="0"/>
                  </a:endParaRPr>
                </a:p>
              </p:txBody>
            </p:sp>
          </p:grpSp>
          <p:grpSp>
            <p:nvGrpSpPr>
              <p:cNvPr id="20" name="Group 19"/>
              <p:cNvGrpSpPr/>
              <p:nvPr userDrawn="1"/>
            </p:nvGrpSpPr>
            <p:grpSpPr>
              <a:xfrm>
                <a:off x="2800323" y="3270611"/>
                <a:ext cx="558179" cy="468000"/>
                <a:chOff x="2686835" y="3386632"/>
                <a:chExt cx="558179" cy="468000"/>
              </a:xfrm>
            </p:grpSpPr>
            <p:sp>
              <p:nvSpPr>
                <p:cNvPr id="21" name="Овал 25"/>
                <p:cNvSpPr>
                  <a:spLocks noChangeAspect="1"/>
                </p:cNvSpPr>
                <p:nvPr/>
              </p:nvSpPr>
              <p:spPr>
                <a:xfrm>
                  <a:off x="2731925" y="3386632"/>
                  <a:ext cx="468000" cy="468000"/>
                </a:xfrm>
                <a:prstGeom prst="ellipse">
                  <a:avLst/>
                </a:prstGeom>
                <a:solidFill>
                  <a:srgbClr val="9F361D"/>
                </a:solidFill>
                <a:ln>
                  <a:noFill/>
                </a:ln>
                <a:effectLst>
                  <a:glow rad="101600">
                    <a:srgbClr val="9F361D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2" name="TextBox 21" descr="Number 2"/>
                <p:cNvSpPr txBox="1"/>
                <p:nvPr/>
              </p:nvSpPr>
              <p:spPr bwMode="blackWhite">
                <a:xfrm>
                  <a:off x="2686835" y="3418440"/>
                  <a:ext cx="55817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cs typeface="Segoe UI Semibold" panose="020B0702040204020203" pitchFamily="34" charset="0"/>
                    </a:rPr>
                    <a:t>2</a:t>
                  </a:r>
                  <a:endPara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 Semibold" panose="020B0702040204020203" pitchFamily="34" charset="0"/>
                  </a:endParaRPr>
                </a:p>
              </p:txBody>
            </p:sp>
          </p:grpSp>
        </p:grpSp>
      </p:grp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343555" y="419100"/>
            <a:ext cx="2914650" cy="798513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Steps Go Here: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8085220" y="5335777"/>
            <a:ext cx="2871537" cy="13377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039169" y="3361659"/>
            <a:ext cx="2871537" cy="13377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241293" y="1420093"/>
            <a:ext cx="2871537" cy="13377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288256" y="-849"/>
            <a:ext cx="910600" cy="68588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849"/>
            <a:ext cx="11375568" cy="6857999"/>
          </a:xfrm>
          <a:prstGeom prst="rect">
            <a:avLst/>
          </a:prstGeom>
        </p:spPr>
      </p:pic>
      <p:sp>
        <p:nvSpPr>
          <p:cNvPr id="7" name="Прямоугольник 28"/>
          <p:cNvSpPr/>
          <p:nvPr userDrawn="1"/>
        </p:nvSpPr>
        <p:spPr>
          <a:xfrm rot="5400000">
            <a:off x="2667425" y="-2667425"/>
            <a:ext cx="6857150" cy="12191999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605026" y="400051"/>
            <a:ext cx="5145560" cy="798512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SMALL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5026" y="1217613"/>
            <a:ext cx="4135910" cy="9715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8" name="Параллелограмм 3"/>
          <p:cNvSpPr/>
          <p:nvPr userDrawn="1"/>
        </p:nvSpPr>
        <p:spPr>
          <a:xfrm>
            <a:off x="-28643" y="0"/>
            <a:ext cx="9915593" cy="6858000"/>
          </a:xfrm>
          <a:prstGeom prst="parallelogram">
            <a:avLst>
              <a:gd name="adj" fmla="val 92267"/>
            </a:avLst>
          </a:prstGeom>
          <a:gradFill>
            <a:gsLst>
              <a:gs pos="100000">
                <a:srgbClr val="DE6346">
                  <a:alpha val="70000"/>
                </a:srgbClr>
              </a:gs>
              <a:gs pos="0">
                <a:srgbClr val="9F361D">
                  <a:alpha val="70000"/>
                </a:srgbClr>
              </a:gs>
              <a:gs pos="73000">
                <a:srgbClr val="D2472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853063" y="1343920"/>
            <a:ext cx="4316824" cy="4477633"/>
            <a:chOff x="861186" y="1343920"/>
            <a:chExt cx="4316824" cy="4477633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4619831" y="1343920"/>
              <a:ext cx="558179" cy="468000"/>
              <a:chOff x="4388904" y="1577920"/>
              <a:chExt cx="558179" cy="468000"/>
            </a:xfrm>
          </p:grpSpPr>
          <p:sp>
            <p:nvSpPr>
              <p:cNvPr id="15" name="Овал 25"/>
              <p:cNvSpPr>
                <a:spLocks noChangeAspect="1"/>
              </p:cNvSpPr>
              <p:nvPr/>
            </p:nvSpPr>
            <p:spPr>
              <a:xfrm>
                <a:off x="4430571" y="1577920"/>
                <a:ext cx="468000" cy="468000"/>
              </a:xfrm>
              <a:prstGeom prst="ellipse">
                <a:avLst/>
              </a:prstGeom>
              <a:solidFill>
                <a:srgbClr val="9F361D"/>
              </a:solidFill>
              <a:ln>
                <a:noFill/>
              </a:ln>
              <a:effectLst>
                <a:glow rad="101600">
                  <a:srgbClr val="9F361D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TextBox 15" descr="Number 1"/>
              <p:cNvSpPr txBox="1"/>
              <p:nvPr/>
            </p:nvSpPr>
            <p:spPr bwMode="blackWhite">
              <a:xfrm>
                <a:off x="4388904" y="1616760"/>
                <a:ext cx="558179" cy="369332"/>
              </a:xfrm>
              <a:prstGeom prst="rect">
                <a:avLst/>
              </a:prstGeom>
              <a:noFill/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 Semibold" panose="020B0702040204020203" pitchFamily="34" charset="0"/>
                  </a:rPr>
                  <a:t>1</a:t>
                </a:r>
                <a:endParaRPr lang="en-US" b="1" dirty="0">
                  <a:solidFill>
                    <a:schemeClr val="bg1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endParaRPr>
              </a:p>
            </p:txBody>
          </p:sp>
        </p:grpSp>
        <p:grpSp>
          <p:nvGrpSpPr>
            <p:cNvPr id="17" name="Group 16"/>
            <p:cNvGrpSpPr/>
            <p:nvPr userDrawn="1"/>
          </p:nvGrpSpPr>
          <p:grpSpPr>
            <a:xfrm>
              <a:off x="861186" y="5353553"/>
              <a:ext cx="558179" cy="468000"/>
              <a:chOff x="799474" y="5451491"/>
              <a:chExt cx="558179" cy="468000"/>
            </a:xfrm>
          </p:grpSpPr>
          <p:sp>
            <p:nvSpPr>
              <p:cNvPr id="18" name="Овал 25"/>
              <p:cNvSpPr>
                <a:spLocks noChangeAspect="1"/>
              </p:cNvSpPr>
              <p:nvPr/>
            </p:nvSpPr>
            <p:spPr>
              <a:xfrm>
                <a:off x="844564" y="5451491"/>
                <a:ext cx="468000" cy="468000"/>
              </a:xfrm>
              <a:prstGeom prst="ellipse">
                <a:avLst/>
              </a:prstGeom>
              <a:solidFill>
                <a:srgbClr val="9F361D"/>
              </a:solidFill>
              <a:ln>
                <a:noFill/>
              </a:ln>
              <a:effectLst>
                <a:glow rad="101600">
                  <a:srgbClr val="9F361D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TextBox 18" descr="Number 3"/>
              <p:cNvSpPr txBox="1"/>
              <p:nvPr/>
            </p:nvSpPr>
            <p:spPr bwMode="blackWhite">
              <a:xfrm>
                <a:off x="799474" y="5489939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 Semibold" panose="020B0702040204020203" pitchFamily="34" charset="0"/>
                  </a:rPr>
                  <a:t>3</a:t>
                </a:r>
                <a:endParaRPr lang="en-US" b="1" dirty="0">
                  <a:solidFill>
                    <a:schemeClr val="bg1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 userDrawn="1"/>
          </p:nvGrpSpPr>
          <p:grpSpPr>
            <a:xfrm>
              <a:off x="2800323" y="3270611"/>
              <a:ext cx="558179" cy="468000"/>
              <a:chOff x="2686835" y="3386632"/>
              <a:chExt cx="558179" cy="468000"/>
            </a:xfrm>
          </p:grpSpPr>
          <p:sp>
            <p:nvSpPr>
              <p:cNvPr id="21" name="Овал 25"/>
              <p:cNvSpPr>
                <a:spLocks noChangeAspect="1"/>
              </p:cNvSpPr>
              <p:nvPr/>
            </p:nvSpPr>
            <p:spPr>
              <a:xfrm>
                <a:off x="2731925" y="3386632"/>
                <a:ext cx="468000" cy="468000"/>
              </a:xfrm>
              <a:prstGeom prst="ellipse">
                <a:avLst/>
              </a:prstGeom>
              <a:solidFill>
                <a:srgbClr val="9F361D"/>
              </a:solidFill>
              <a:ln>
                <a:noFill/>
              </a:ln>
              <a:effectLst>
                <a:glow rad="101600">
                  <a:srgbClr val="9F361D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" name="TextBox 21" descr="Number 2"/>
              <p:cNvSpPr txBox="1"/>
              <p:nvPr/>
            </p:nvSpPr>
            <p:spPr bwMode="blackWhite">
              <a:xfrm>
                <a:off x="2686835" y="3418440"/>
                <a:ext cx="5581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 Semibold" panose="020B0702040204020203" pitchFamily="34" charset="0"/>
                  </a:rPr>
                  <a:t>2</a:t>
                </a:r>
                <a:endParaRPr lang="en-US" b="1" dirty="0">
                  <a:solidFill>
                    <a:schemeClr val="bg1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endParaRPr>
              </a:p>
            </p:txBody>
          </p:sp>
        </p:grpSp>
      </p:grpSp>
      <p:sp>
        <p:nvSpPr>
          <p:cNvPr id="13" name="Text Placeholder 1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923191" y="419100"/>
            <a:ext cx="2914650" cy="798513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Steps Go Here: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 userDrawn="1">
            <p:ph type="body" sz="quarter" idx="14"/>
          </p:nvPr>
        </p:nvSpPr>
        <p:spPr>
          <a:xfrm>
            <a:off x="1356431" y="5335777"/>
            <a:ext cx="2871537" cy="13377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8" name="Text Placeholder 10"/>
          <p:cNvSpPr>
            <a:spLocks noGrp="1"/>
          </p:cNvSpPr>
          <p:nvPr userDrawn="1">
            <p:ph type="body" sz="quarter" idx="15"/>
          </p:nvPr>
        </p:nvSpPr>
        <p:spPr>
          <a:xfrm>
            <a:off x="3317799" y="3361659"/>
            <a:ext cx="2871537" cy="13377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9" name="Text Placeholder 10"/>
          <p:cNvSpPr>
            <a:spLocks noGrp="1"/>
          </p:cNvSpPr>
          <p:nvPr userDrawn="1">
            <p:ph type="body" sz="quarter" idx="16"/>
          </p:nvPr>
        </p:nvSpPr>
        <p:spPr>
          <a:xfrm>
            <a:off x="5175878" y="1420093"/>
            <a:ext cx="2871537" cy="13377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2000"/>
              </a:spcAft>
              <a:buNone/>
              <a:defRPr lang="en-US" sz="1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5074" y="980189"/>
            <a:ext cx="6857999" cy="489762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308043" y="-7144"/>
            <a:ext cx="4883957" cy="6857998"/>
          </a:xfrm>
          <a:prstGeom prst="rect">
            <a:avLst/>
          </a:prstGeom>
          <a:solidFill>
            <a:srgbClr val="000000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00" dirty="0"/>
          </a:p>
        </p:txBody>
      </p:sp>
      <p:grpSp>
        <p:nvGrpSpPr>
          <p:cNvPr id="8" name="Group 7"/>
          <p:cNvGrpSpPr/>
          <p:nvPr userDrawn="1"/>
        </p:nvGrpSpPr>
        <p:grpSpPr>
          <a:xfrm rot="16200000" flipH="1">
            <a:off x="-2712790" y="2451892"/>
            <a:ext cx="6216650" cy="1935163"/>
            <a:chOff x="2982913" y="-574675"/>
            <a:chExt cx="6216650" cy="1935163"/>
          </a:xfrm>
        </p:grpSpPr>
        <p:sp>
          <p:nvSpPr>
            <p:cNvPr id="9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0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1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2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3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2034651" y="2598008"/>
            <a:ext cx="5955956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7858" y="420130"/>
            <a:ext cx="5438826" cy="595595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940842" y="1089395"/>
            <a:ext cx="3657600" cy="5286692"/>
          </a:xfrm>
        </p:spPr>
        <p:txBody>
          <a:bodyPr/>
          <a:lstStyle>
            <a:lvl1pPr marL="0" indent="0">
              <a:buFont typeface="Century Gothic" panose="020B0502020202020204" pitchFamily="34" charset="0"/>
              <a:buChar char=" "/>
              <a:defRPr sz="1400"/>
            </a:lvl1pPr>
            <a:lvl2pPr marL="224155" indent="-163830">
              <a:buClr>
                <a:schemeClr val="bg1"/>
              </a:buClr>
              <a:buFont typeface="Century Gothic" panose="020B0502020202020204" pitchFamily="34" charset="0"/>
              <a:buChar char="&gt;"/>
              <a:defRPr sz="1400"/>
            </a:lvl2pPr>
            <a:lvl3pPr marL="0" indent="0">
              <a:spcBef>
                <a:spcPts val="2400"/>
              </a:spcBef>
              <a:buFont typeface="Century Gothic" panose="020B0502020202020204" pitchFamily="34" charset="0"/>
              <a:buChar char=" "/>
              <a:defRPr sz="1400"/>
            </a:lvl3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</p:txBody>
      </p:sp>
      <p:cxnSp>
        <p:nvCxnSpPr>
          <p:cNvPr id="19" name="Прямая соединительная линия 24"/>
          <p:cNvCxnSpPr/>
          <p:nvPr userDrawn="1"/>
        </p:nvCxnSpPr>
        <p:spPr>
          <a:xfrm flipH="1">
            <a:off x="7301596" y="-423"/>
            <a:ext cx="13668" cy="6858423"/>
          </a:xfrm>
          <a:prstGeom prst="line">
            <a:avLst/>
          </a:prstGeom>
          <a:ln w="28575">
            <a:solidFill>
              <a:srgbClr val="9F361D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6733" cy="684278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206733" cy="6858000"/>
          </a:xfrm>
          <a:prstGeom prst="rect">
            <a:avLst/>
          </a:prstGeom>
          <a:solidFill>
            <a:srgbClr val="000000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00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664025" y="1843967"/>
            <a:ext cx="211015" cy="5006440"/>
            <a:chOff x="6664025" y="1843967"/>
            <a:chExt cx="211015" cy="5006440"/>
          </a:xfrm>
        </p:grpSpPr>
        <p:cxnSp>
          <p:nvCxnSpPr>
            <p:cNvPr id="11" name="Прямая соединительная линия 24"/>
            <p:cNvCxnSpPr/>
            <p:nvPr/>
          </p:nvCxnSpPr>
          <p:spPr>
            <a:xfrm>
              <a:off x="6768172" y="2026407"/>
              <a:ext cx="777" cy="4824000"/>
            </a:xfrm>
            <a:prstGeom prst="line">
              <a:avLst/>
            </a:prstGeom>
            <a:ln w="28575">
              <a:solidFill>
                <a:srgbClr val="9F36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Овал 25"/>
            <p:cNvSpPr/>
            <p:nvPr/>
          </p:nvSpPr>
          <p:spPr>
            <a:xfrm>
              <a:off x="6664025" y="1843967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12274" y="2026406"/>
            <a:ext cx="4136491" cy="4393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 rot="16200000" flipH="1">
            <a:off x="-2723676" y="2451892"/>
            <a:ext cx="6216650" cy="1935163"/>
            <a:chOff x="2982913" y="-574675"/>
            <a:chExt cx="6216650" cy="1935163"/>
          </a:xfrm>
        </p:grpSpPr>
        <p:sp>
          <p:nvSpPr>
            <p:cNvPr id="14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5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6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7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  <p:sp>
          <p:nvSpPr>
            <p:cNvPr id="18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500" y="247650"/>
            <a:ext cx="117919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lang="en-US" sz="3600" dirty="0"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1187" y="2026407"/>
            <a:ext cx="5957300" cy="43934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2982913" y="-574675"/>
            <a:ext cx="6216650" cy="1935163"/>
            <a:chOff x="2982913" y="-574675"/>
            <a:chExt cx="6216650" cy="1935163"/>
          </a:xfrm>
        </p:grpSpPr>
        <p:sp>
          <p:nvSpPr>
            <p:cNvPr id="7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533563" y="1885850"/>
            <a:ext cx="211015" cy="4944470"/>
            <a:chOff x="533563" y="1885850"/>
            <a:chExt cx="211015" cy="4944470"/>
          </a:xfrm>
        </p:grpSpPr>
        <p:cxnSp>
          <p:nvCxnSpPr>
            <p:cNvPr id="13" name="Прямая соединительная линия 24"/>
            <p:cNvCxnSpPr/>
            <p:nvPr/>
          </p:nvCxnSpPr>
          <p:spPr>
            <a:xfrm>
              <a:off x="628962" y="1970320"/>
              <a:ext cx="0" cy="4860000"/>
            </a:xfrm>
            <a:prstGeom prst="line">
              <a:avLst/>
            </a:prstGeom>
            <a:ln w="28575">
              <a:solidFill>
                <a:srgbClr val="9F36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Овал 25"/>
            <p:cNvSpPr/>
            <p:nvPr/>
          </p:nvSpPr>
          <p:spPr>
            <a:xfrm>
              <a:off x="533563" y="1885850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4"/>
            <a:ext cx="12219634" cy="685071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7284"/>
            <a:ext cx="12219634" cy="6858000"/>
          </a:xfrm>
          <a:prstGeom prst="rect">
            <a:avLst/>
          </a:prstGeom>
          <a:solidFill>
            <a:schemeClr val="tx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2982913" y="-574675"/>
            <a:ext cx="6216650" cy="1935163"/>
            <a:chOff x="2982913" y="-574675"/>
            <a:chExt cx="6216650" cy="1935163"/>
          </a:xfrm>
        </p:grpSpPr>
        <p:sp>
          <p:nvSpPr>
            <p:cNvPr id="10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6" name="Group 15"/>
          <p:cNvGrpSpPr/>
          <p:nvPr userDrawn="1"/>
        </p:nvGrpSpPr>
        <p:grpSpPr>
          <a:xfrm>
            <a:off x="533563" y="1733444"/>
            <a:ext cx="211015" cy="5117787"/>
            <a:chOff x="533563" y="1733444"/>
            <a:chExt cx="211015" cy="5117787"/>
          </a:xfrm>
        </p:grpSpPr>
        <p:cxnSp>
          <p:nvCxnSpPr>
            <p:cNvPr id="17" name="Прямая соединительная линия 24"/>
            <p:cNvCxnSpPr/>
            <p:nvPr/>
          </p:nvCxnSpPr>
          <p:spPr>
            <a:xfrm>
              <a:off x="628962" y="1883231"/>
              <a:ext cx="0" cy="4968000"/>
            </a:xfrm>
            <a:prstGeom prst="line">
              <a:avLst/>
            </a:prstGeom>
            <a:ln w="28575">
              <a:solidFill>
                <a:srgbClr val="9F36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Овал 25"/>
            <p:cNvSpPr/>
            <p:nvPr/>
          </p:nvSpPr>
          <p:spPr>
            <a:xfrm>
              <a:off x="533563" y="1733444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cture containing indoor, table&#10;&#10;Description generated with very high confidence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665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29970" y="-23479"/>
            <a:ext cx="12219634" cy="6858000"/>
          </a:xfrm>
          <a:prstGeom prst="rect">
            <a:avLst/>
          </a:prstGeom>
          <a:solidFill>
            <a:schemeClr val="tx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2986506" y="-602457"/>
            <a:ext cx="6216650" cy="1935163"/>
            <a:chOff x="2982913" y="-574675"/>
            <a:chExt cx="6216650" cy="1935163"/>
          </a:xfrm>
        </p:grpSpPr>
        <p:sp>
          <p:nvSpPr>
            <p:cNvPr id="10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6664025" y="1985485"/>
            <a:ext cx="211015" cy="4880010"/>
            <a:chOff x="6664025" y="1985485"/>
            <a:chExt cx="211015" cy="4880010"/>
          </a:xfrm>
        </p:grpSpPr>
        <p:cxnSp>
          <p:nvCxnSpPr>
            <p:cNvPr id="20" name="Прямая соединительная линия 24"/>
            <p:cNvCxnSpPr/>
            <p:nvPr/>
          </p:nvCxnSpPr>
          <p:spPr>
            <a:xfrm>
              <a:off x="6768172" y="2113495"/>
              <a:ext cx="777" cy="4752000"/>
            </a:xfrm>
            <a:prstGeom prst="line">
              <a:avLst/>
            </a:prstGeom>
            <a:ln w="28575">
              <a:solidFill>
                <a:srgbClr val="9F36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Овал 25"/>
            <p:cNvSpPr/>
            <p:nvPr/>
          </p:nvSpPr>
          <p:spPr>
            <a:xfrm>
              <a:off x="6664025" y="1985485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513107" y="1983818"/>
            <a:ext cx="233210" cy="4850703"/>
            <a:chOff x="513107" y="1983818"/>
            <a:chExt cx="233210" cy="4850703"/>
          </a:xfrm>
        </p:grpSpPr>
        <p:grpSp>
          <p:nvGrpSpPr>
            <p:cNvPr id="25" name="Group 24"/>
            <p:cNvGrpSpPr/>
            <p:nvPr/>
          </p:nvGrpSpPr>
          <p:grpSpPr>
            <a:xfrm>
              <a:off x="522677" y="1983818"/>
              <a:ext cx="211015" cy="4850703"/>
              <a:chOff x="522677" y="1983818"/>
              <a:chExt cx="211015" cy="4850703"/>
            </a:xfrm>
          </p:grpSpPr>
          <p:cxnSp>
            <p:nvCxnSpPr>
              <p:cNvPr id="28" name="Прямая соединительная линия 24"/>
              <p:cNvCxnSpPr/>
              <p:nvPr/>
            </p:nvCxnSpPr>
            <p:spPr>
              <a:xfrm>
                <a:off x="628962" y="2046521"/>
                <a:ext cx="0" cy="4788000"/>
              </a:xfrm>
              <a:prstGeom prst="line">
                <a:avLst/>
              </a:prstGeom>
              <a:ln w="28575">
                <a:solidFill>
                  <a:srgbClr val="9F361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Овал 25"/>
              <p:cNvSpPr/>
              <p:nvPr/>
            </p:nvSpPr>
            <p:spPr>
              <a:xfrm>
                <a:off x="522677" y="1983818"/>
                <a:ext cx="211015" cy="211015"/>
              </a:xfrm>
              <a:prstGeom prst="ellipse">
                <a:avLst/>
              </a:prstGeom>
              <a:solidFill>
                <a:srgbClr val="9F361D"/>
              </a:solidFill>
              <a:ln>
                <a:noFill/>
              </a:ln>
              <a:effectLst>
                <a:glow rad="101600">
                  <a:srgbClr val="9F361D">
                    <a:alpha val="4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</p:grpSp>
        <p:sp>
          <p:nvSpPr>
            <p:cNvPr id="26" name="Овал 25"/>
            <p:cNvSpPr/>
            <p:nvPr/>
          </p:nvSpPr>
          <p:spPr>
            <a:xfrm>
              <a:off x="513107" y="3653972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5"/>
            <p:cNvSpPr/>
            <p:nvPr/>
          </p:nvSpPr>
          <p:spPr>
            <a:xfrm>
              <a:off x="535302" y="5365684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0374" y="0"/>
            <a:ext cx="9611625" cy="6858000"/>
          </a:xfrm>
          <a:prstGeom prst="rect">
            <a:avLst/>
          </a:prstGeom>
        </p:spPr>
      </p:pic>
      <p:sp>
        <p:nvSpPr>
          <p:cNvPr id="14" name="Прямоугольник 50"/>
          <p:cNvSpPr/>
          <p:nvPr userDrawn="1"/>
        </p:nvSpPr>
        <p:spPr>
          <a:xfrm>
            <a:off x="2580374" y="-2381"/>
            <a:ext cx="9611628" cy="68580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6" name="Group 5"/>
          <p:cNvGrpSpPr/>
          <p:nvPr userDrawn="1"/>
        </p:nvGrpSpPr>
        <p:grpSpPr>
          <a:xfrm rot="16200000">
            <a:off x="-2712402" y="2461418"/>
            <a:ext cx="6216650" cy="1935163"/>
            <a:chOff x="2982913" y="-574675"/>
            <a:chExt cx="6216650" cy="1935163"/>
          </a:xfrm>
        </p:grpSpPr>
        <p:sp>
          <p:nvSpPr>
            <p:cNvPr id="7" name="Полилиния: фигура 12"/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олилиния: фигура 17"/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Полилиния: фигура 15"/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олилиния: фигура 10"/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олилиния: фигура 13"/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16200000">
            <a:off x="-1345368" y="2655089"/>
            <a:ext cx="5652795" cy="146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5969975" y="2677198"/>
            <a:ext cx="0" cy="1503604"/>
          </a:xfrm>
          <a:prstGeom prst="line">
            <a:avLst/>
          </a:prstGeom>
          <a:ln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8927119" y="2677198"/>
            <a:ext cx="0" cy="1503604"/>
          </a:xfrm>
          <a:prstGeom prst="line">
            <a:avLst/>
          </a:prstGeom>
          <a:ln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3256581" y="2656923"/>
            <a:ext cx="2405647" cy="15238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6245724" y="2656923"/>
            <a:ext cx="2405647" cy="15238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9153248" y="2656923"/>
            <a:ext cx="2405647" cy="15238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550" y="365125"/>
            <a:ext cx="11772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9B45779-A330-4329-B18E-C4060289A79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2537C2E-C92C-4AC8-B017-4CD647E6EB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770367"/>
            <a:ext cx="12192000" cy="405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805" y="26334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INVESTIGATING ENGLISH-MAJOR UNDERGRADUATES’ READINESS FOR AI-SUPPORTED ACADEMIC WRITING: A MULTIDIMENSIONAL PERSPECTIVE </a:t>
            </a:r>
            <a:b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8805" y="4831222"/>
            <a:ext cx="9144000" cy="1655762"/>
          </a:xfrm>
        </p:spPr>
        <p:txBody>
          <a:bodyPr/>
          <a:lstStyle/>
          <a:p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 Phuong Anh &amp; Ngo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Thu Hien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569" y="1790088"/>
            <a:ext cx="8600472" cy="7749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065" y="1270"/>
            <a:ext cx="12165965" cy="1428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63324" y="2843421"/>
            <a:ext cx="936987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THANK YOU</a:t>
            </a:r>
            <a:endParaRPr lang="en-GB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6600" dirty="0"/>
              <a:t>Questions &amp; Discussion</a:t>
            </a:r>
            <a:endParaRPr lang="en-GB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617980" y="1270"/>
            <a:ext cx="8745220" cy="1381760"/>
            <a:chOff x="8280" y="21"/>
            <a:chExt cx="20658" cy="302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280" y="21"/>
              <a:ext cx="20659" cy="302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01" y="244"/>
              <a:ext cx="3938" cy="28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1718" y="180829"/>
            <a:ext cx="11791950" cy="1352550"/>
          </a:xfrm>
        </p:spPr>
        <p:txBody>
          <a:bodyPr/>
          <a:lstStyle/>
          <a:p>
            <a:r>
              <a:rPr lang="en-US" dirty="0"/>
              <a:t>BIONOTE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99137" y="4918743"/>
            <a:ext cx="4724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</a:rPr>
              <a:t>Mrs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Tran Phuong Anh 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Master of English Language Studies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English teacher &amp; independent researcher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Ho Chi Minh City, Vietnam 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Email: phuonganh.tr1089@gmail.com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5315" y="1914516"/>
            <a:ext cx="2689910" cy="268991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45315" y="4887965"/>
            <a:ext cx="472409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</a:rPr>
              <a:t>Mrs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i="1" dirty="0">
                <a:solidFill>
                  <a:schemeClr val="bg1"/>
                </a:solidFill>
              </a:rPr>
              <a:t>Ngo </a:t>
            </a:r>
            <a:r>
              <a:rPr lang="en-US" sz="1600" b="1" i="1" dirty="0" err="1">
                <a:solidFill>
                  <a:schemeClr val="bg1"/>
                </a:solidFill>
              </a:rPr>
              <a:t>Thi</a:t>
            </a:r>
            <a:r>
              <a:rPr lang="en-US" sz="1600" b="1" i="1" dirty="0">
                <a:solidFill>
                  <a:schemeClr val="bg1"/>
                </a:solidFill>
              </a:rPr>
              <a:t> Thu Hien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Master of English Language Studies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English teacher &amp; independent researcher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Ho Chi Minh City, Vietnam 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Email: friendship200561@gmail.com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34" name="Picture Placeholder 3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8" b="7418"/>
          <a:stretch>
            <a:fillRect/>
          </a:stretch>
        </p:blipFill>
        <p:spPr>
          <a:xfrm>
            <a:off x="1899285" y="1927225"/>
            <a:ext cx="3629660" cy="267716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this study?</a:t>
            </a:r>
            <a:endParaRPr lang="en-US" dirty="0"/>
          </a:p>
        </p:txBody>
      </p:sp>
      <p:sp>
        <p:nvSpPr>
          <p:cNvPr id="3" name="Text Placeholder 2" descr="To “crop” your 3D model within a frame, &#10;you can use the pan and zoom tool."/>
          <p:cNvSpPr>
            <a:spLocks noGrp="1"/>
          </p:cNvSpPr>
          <p:nvPr>
            <p:ph type="body" sz="quarter" idx="10"/>
          </p:nvPr>
        </p:nvSpPr>
        <p:spPr>
          <a:xfrm>
            <a:off x="5750586" y="535662"/>
            <a:ext cx="6863472" cy="9715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i="1" dirty="0"/>
              <a:t>Artificial Intelligence (AI) is changing academic writing.</a:t>
            </a:r>
            <a:br>
              <a:rPr lang="en-US" sz="1800" i="1" dirty="0"/>
            </a:br>
            <a:br>
              <a:rPr lang="en-US" sz="1800" i="1" dirty="0"/>
            </a:br>
            <a:endParaRPr lang="en-US" sz="1800" i="1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175878" y="1420093"/>
            <a:ext cx="3021824" cy="1337739"/>
          </a:xfrm>
        </p:spPr>
        <p:txBody>
          <a:bodyPr>
            <a:normAutofit/>
          </a:bodyPr>
          <a:lstStyle/>
          <a:p>
            <a:r>
              <a:rPr lang="it-IT" sz="1800" dirty="0"/>
              <a:t>Generative AI (ChatGPT, Gemini, Claude)</a:t>
            </a:r>
            <a:endParaRPr lang="it-IT" sz="1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398352" y="3361659"/>
            <a:ext cx="3119406" cy="1337739"/>
          </a:xfrm>
        </p:spPr>
        <p:txBody>
          <a:bodyPr>
            <a:normAutofit/>
          </a:bodyPr>
          <a:lstStyle/>
          <a:p>
            <a:r>
              <a:rPr lang="en-GB" sz="1800" dirty="0"/>
              <a:t>Students increasingly use AI for academic writing </a:t>
            </a:r>
            <a:endParaRPr lang="en-GB" sz="1800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461783" y="5437907"/>
            <a:ext cx="5247361" cy="1337739"/>
          </a:xfrm>
        </p:spPr>
        <p:txBody>
          <a:bodyPr>
            <a:noAutofit/>
          </a:bodyPr>
          <a:lstStyle/>
          <a:p>
            <a:r>
              <a:rPr lang="en-GB" sz="1800" dirty="0"/>
              <a:t>Universities are asking:                                                                          "Are they actually ready to use AI responsibly and effectively ?“</a:t>
            </a:r>
            <a:endParaRPr lang="en-GB" sz="1800" dirty="0"/>
          </a:p>
        </p:txBody>
      </p:sp>
      <p:sp>
        <p:nvSpPr>
          <p:cNvPr id="11" name="Try It" descr="TRY IT YOURSELF WITH ANY OF THESE MODELS"/>
          <p:cNvSpPr txBox="1"/>
          <p:nvPr/>
        </p:nvSpPr>
        <p:spPr>
          <a:xfrm>
            <a:off x="7254499" y="2757832"/>
            <a:ext cx="3504599" cy="1707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740936" y="1420093"/>
            <a:ext cx="299694" cy="282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2885509" y="3338004"/>
            <a:ext cx="299694" cy="282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984276" y="5446243"/>
            <a:ext cx="299694" cy="282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958798" y="306316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Most studies focus on:</a:t>
            </a:r>
            <a:endParaRPr lang="en-GB" dirty="0">
              <a:solidFill>
                <a:schemeClr val="bg1"/>
              </a:solidFill>
            </a:endParaRPr>
          </a:p>
          <a:p>
            <a:pPr algn="r"/>
            <a:endParaRPr lang="en-GB" dirty="0">
              <a:solidFill>
                <a:schemeClr val="bg1"/>
              </a:solidFill>
            </a:endParaRPr>
          </a:p>
          <a:p>
            <a:pPr algn="r"/>
            <a:r>
              <a:rPr lang="en-GB" dirty="0">
                <a:solidFill>
                  <a:schemeClr val="bg1"/>
                </a:solidFill>
              </a:rPr>
              <a:t>✔ The use of artificial intelligence (AI) </a:t>
            </a:r>
            <a:endParaRPr lang="en-GB" dirty="0">
              <a:solidFill>
                <a:schemeClr val="bg1"/>
              </a:solidFill>
            </a:endParaRPr>
          </a:p>
          <a:p>
            <a:pPr algn="r"/>
            <a:r>
              <a:rPr lang="en-GB" dirty="0">
                <a:solidFill>
                  <a:schemeClr val="bg1"/>
                </a:solidFill>
              </a:rPr>
              <a:t>in academic writing.</a:t>
            </a:r>
            <a:endParaRPr lang="en-GB" dirty="0">
              <a:solidFill>
                <a:schemeClr val="bg1"/>
              </a:solidFill>
            </a:endParaRPr>
          </a:p>
          <a:p>
            <a:pPr algn="r"/>
            <a:endParaRPr lang="en-GB" dirty="0">
              <a:solidFill>
                <a:schemeClr val="bg1"/>
              </a:solidFill>
            </a:endParaRPr>
          </a:p>
          <a:p>
            <a:pPr algn="r"/>
            <a:r>
              <a:rPr lang="en-GB" dirty="0">
                <a:solidFill>
                  <a:schemeClr val="bg1"/>
                </a:solidFill>
              </a:rPr>
              <a:t>✔ The single aspect of AI application, </a:t>
            </a:r>
            <a:endParaRPr lang="en-GB" dirty="0">
              <a:solidFill>
                <a:schemeClr val="bg1"/>
              </a:solidFill>
            </a:endParaRPr>
          </a:p>
          <a:p>
            <a:pPr algn="r"/>
            <a:r>
              <a:rPr lang="en-GB" dirty="0">
                <a:solidFill>
                  <a:schemeClr val="bg1"/>
                </a:solidFill>
              </a:rPr>
              <a:t>such as the level of technological </a:t>
            </a:r>
            <a:endParaRPr lang="en-GB" dirty="0">
              <a:solidFill>
                <a:schemeClr val="bg1"/>
              </a:solidFill>
            </a:endParaRPr>
          </a:p>
          <a:p>
            <a:pPr algn="r"/>
            <a:r>
              <a:rPr lang="en-GB" dirty="0">
                <a:solidFill>
                  <a:schemeClr val="bg1"/>
                </a:solidFill>
              </a:rPr>
              <a:t>competence or perceptions. 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RESEARCH</a:t>
            </a:r>
            <a:r>
              <a:rPr lang="en-US" sz="3200" b="1" dirty="0"/>
              <a:t> </a:t>
            </a:r>
            <a:r>
              <a:rPr lang="en-US" sz="3200" dirty="0"/>
              <a:t>FRAMEWORK</a:t>
            </a:r>
            <a:endParaRPr lang="en-US" sz="3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7259963" y="2119312"/>
            <a:ext cx="4722487" cy="4393445"/>
          </a:xfrm>
        </p:spPr>
        <p:txBody>
          <a:bodyPr>
            <a:normAutofit/>
          </a:bodyPr>
          <a:lstStyle/>
          <a:p>
            <a:r>
              <a:rPr lang="en-GB" sz="1800" b="1" dirty="0">
                <a:solidFill>
                  <a:srgbClr val="D24726"/>
                </a:solidFill>
              </a:rPr>
              <a:t>RESEARCH QUESTIONS:</a:t>
            </a:r>
            <a:endParaRPr lang="en-GB" sz="1800" b="1" dirty="0">
              <a:solidFill>
                <a:srgbClr val="D24726"/>
              </a:solidFill>
            </a:endParaRPr>
          </a:p>
          <a:p>
            <a:r>
              <a:rPr lang="en-GB" sz="1800" b="1" dirty="0">
                <a:solidFill>
                  <a:srgbClr val="D24726"/>
                </a:solidFill>
              </a:rPr>
              <a:t>RQ1. </a:t>
            </a:r>
            <a:r>
              <a:rPr lang="en-GB" sz="1800" dirty="0"/>
              <a:t>How ready are students to use AI in academic writing? </a:t>
            </a:r>
            <a:endParaRPr lang="en-GB" sz="1800" dirty="0"/>
          </a:p>
          <a:p>
            <a:r>
              <a:rPr lang="en-GB" sz="1800" b="1" dirty="0">
                <a:solidFill>
                  <a:srgbClr val="D24726"/>
                </a:solidFill>
              </a:rPr>
              <a:t>RQ2. </a:t>
            </a:r>
            <a:r>
              <a:rPr lang="en-GB" sz="1800" dirty="0"/>
              <a:t>What are the relationships between readiness dimensions and intention to use AI in academic writing?</a:t>
            </a:r>
            <a:endParaRPr lang="en-GB" sz="1800" dirty="0"/>
          </a:p>
          <a:p>
            <a:r>
              <a:rPr lang="en-GB" sz="1800" b="1" dirty="0">
                <a:solidFill>
                  <a:srgbClr val="D24726"/>
                </a:solidFill>
              </a:rPr>
              <a:t>RQ3. </a:t>
            </a:r>
            <a:r>
              <a:rPr lang="en-GB" sz="1800" dirty="0"/>
              <a:t>Which dimensions predict intention to use AI in academic writing?</a:t>
            </a:r>
            <a:br>
              <a:rPr lang="en-GB" sz="1800" dirty="0"/>
            </a:br>
            <a:endParaRPr lang="en-GB" sz="1800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412" y="2119311"/>
            <a:ext cx="5823659" cy="36435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2875" y="-180754"/>
            <a:ext cx="5955956" cy="982551"/>
          </a:xfrm>
        </p:spPr>
        <p:txBody>
          <a:bodyPr>
            <a:normAutofit/>
          </a:bodyPr>
          <a:lstStyle/>
          <a:p>
            <a:r>
              <a:rPr lang="en-US" dirty="0"/>
              <a:t>METHODOLOGY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940842" y="1272349"/>
            <a:ext cx="4014938" cy="5103738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en-GB" sz="1800" dirty="0"/>
              <a:t>The </a:t>
            </a:r>
            <a:r>
              <a:rPr lang="en-GB" sz="1800" b="1" dirty="0">
                <a:solidFill>
                  <a:srgbClr val="D24726"/>
                </a:solidFill>
              </a:rPr>
              <a:t>mixed-method</a:t>
            </a:r>
            <a:r>
              <a:rPr lang="en-GB" sz="1800" dirty="0"/>
              <a:t> approach:</a:t>
            </a:r>
            <a:endParaRPr lang="en-GB" sz="1800" dirty="0"/>
          </a:p>
          <a:p>
            <a:pPr lvl="2">
              <a:buNone/>
            </a:pPr>
            <a:r>
              <a:rPr lang="en-GB" sz="1800" dirty="0"/>
              <a:t>A structured questionnaire included 29 items measured on a five-point Likert scale.</a:t>
            </a:r>
            <a:endParaRPr lang="en-GB" sz="1800" dirty="0"/>
          </a:p>
          <a:p>
            <a:pPr lvl="2">
              <a:buNone/>
            </a:pPr>
            <a:r>
              <a:rPr lang="en-GB" sz="1800" dirty="0"/>
              <a:t>Five semi-structured interviews included 7 key questions.</a:t>
            </a:r>
            <a:br>
              <a:rPr lang="en-GB" sz="1800" dirty="0"/>
            </a:br>
            <a:endParaRPr lang="en-GB" sz="1800" dirty="0"/>
          </a:p>
          <a:p>
            <a:pPr lvl="2">
              <a:buNone/>
            </a:pPr>
            <a:r>
              <a:rPr lang="en-GB" sz="1800" b="1" dirty="0">
                <a:solidFill>
                  <a:srgbClr val="D24726"/>
                </a:solidFill>
              </a:rPr>
              <a:t>Cronbach’s alpha coefficients </a:t>
            </a:r>
            <a:r>
              <a:rPr lang="en-GB" sz="1800" dirty="0"/>
              <a:t>indicated acceptable reliability across the scales, with Cronbach’s alpha values exceeding the threshold (α &gt; .70) for most dimensions.</a:t>
            </a:r>
            <a:br>
              <a:rPr lang="en-GB" sz="1800" dirty="0"/>
            </a:br>
            <a:endParaRPr lang="en-US" sz="1800" dirty="0"/>
          </a:p>
        </p:txBody>
      </p:sp>
      <p:grpSp>
        <p:nvGrpSpPr>
          <p:cNvPr id="13" name="Decorative Dots"/>
          <p:cNvGrpSpPr/>
          <p:nvPr/>
        </p:nvGrpSpPr>
        <p:grpSpPr>
          <a:xfrm>
            <a:off x="7185741" y="1257196"/>
            <a:ext cx="220585" cy="3816099"/>
            <a:chOff x="7185741" y="1257196"/>
            <a:chExt cx="220585" cy="3816099"/>
          </a:xfrm>
        </p:grpSpPr>
        <p:sp>
          <p:nvSpPr>
            <p:cNvPr id="11" name="Овал 25"/>
            <p:cNvSpPr/>
            <p:nvPr/>
          </p:nvSpPr>
          <p:spPr>
            <a:xfrm>
              <a:off x="7195311" y="1257196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2" name="Овал 25"/>
            <p:cNvSpPr/>
            <p:nvPr/>
          </p:nvSpPr>
          <p:spPr>
            <a:xfrm>
              <a:off x="7185741" y="4862280"/>
              <a:ext cx="211015" cy="211015"/>
            </a:xfrm>
            <a:prstGeom prst="ellipse">
              <a:avLst/>
            </a:prstGeom>
            <a:solidFill>
              <a:srgbClr val="9F361D"/>
            </a:solidFill>
            <a:ln>
              <a:noFill/>
            </a:ln>
            <a:effectLst>
              <a:glow rad="101600">
                <a:srgbClr val="9F361D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4" name="TextBox One"/>
          <p:cNvSpPr txBox="1">
            <a:spLocks noChangeArrowheads="1"/>
          </p:cNvSpPr>
          <p:nvPr/>
        </p:nvSpPr>
        <p:spPr bwMode="auto">
          <a:xfrm>
            <a:off x="7584448" y="1790348"/>
            <a:ext cx="560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  <a:endParaRPr lang="ru-RU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Two"/>
          <p:cNvSpPr txBox="1">
            <a:spLocks noChangeArrowheads="1"/>
          </p:cNvSpPr>
          <p:nvPr/>
        </p:nvSpPr>
        <p:spPr bwMode="auto">
          <a:xfrm>
            <a:off x="7584448" y="2852389"/>
            <a:ext cx="560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ru-RU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49657" y="920946"/>
            <a:ext cx="5811138" cy="5806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rrow: Right 19"/>
          <p:cNvSpPr/>
          <p:nvPr/>
        </p:nvSpPr>
        <p:spPr>
          <a:xfrm>
            <a:off x="1546860" y="4865958"/>
            <a:ext cx="844240" cy="1054782"/>
          </a:xfrm>
          <a:prstGeom prst="rightArrow">
            <a:avLst/>
          </a:prstGeom>
          <a:solidFill>
            <a:schemeClr val="accent2">
              <a:alpha val="28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QUANTITATIVE</a:t>
            </a:r>
            <a:r>
              <a:rPr lang="en-GB" b="1" dirty="0"/>
              <a:t> </a:t>
            </a:r>
            <a:r>
              <a:rPr lang="en-GB" dirty="0"/>
              <a:t>FINDINGS</a:t>
            </a:r>
            <a:r>
              <a:rPr lang="en-GB" b="1" dirty="0"/>
              <a:t> </a:t>
            </a:r>
            <a:endParaRPr lang="en-US" b="1" dirty="0"/>
          </a:p>
        </p:txBody>
      </p:sp>
      <p:sp>
        <p:nvSpPr>
          <p:cNvPr id="8" name="Textbox Two Instructions" descr="Alternatively, with your model selected, on the Ribbon, in the 3D Model Tool Format tab, you can click on 3D Model Views gallery to apply one of the various position views."/>
          <p:cNvSpPr txBox="1"/>
          <p:nvPr/>
        </p:nvSpPr>
        <p:spPr>
          <a:xfrm>
            <a:off x="2791115" y="4828446"/>
            <a:ext cx="6912797" cy="1456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spcAft>
                <a:spcPts val="2000"/>
              </a:spcAft>
              <a:buNone/>
              <a:defRPr/>
            </a:pPr>
            <a:r>
              <a:rPr lang="en-GB" sz="1800" b="1" dirty="0">
                <a:solidFill>
                  <a:srgbClr val="FF0000"/>
                </a:solidFill>
              </a:rPr>
              <a:t>Technology Enablers</a:t>
            </a:r>
            <a:r>
              <a:rPr lang="en-GB" sz="1800" dirty="0">
                <a:solidFill>
                  <a:schemeClr val="bg1"/>
                </a:solidFill>
              </a:rPr>
              <a:t>, not Cognitive Readiness, emerged as the strongest predictor of intention to use AI.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89714" y="2161860"/>
          <a:ext cx="10515600" cy="1828800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0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Finding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Result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Highest readiness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</a:rPr>
                        <a:t>Cognitive-metacognitive (M = 4.17)</a:t>
                      </a:r>
                      <a:endParaRPr lang="en-GB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Strongest correlation with intention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Technology Enablers (r = .635)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Strongest predictor of intention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</a:rPr>
                        <a:t>Technology Enablers (</a:t>
                      </a:r>
                      <a:r>
                        <a:rPr lang="el-GR">
                          <a:solidFill>
                            <a:schemeClr val="bg1"/>
                          </a:solidFill>
                        </a:rPr>
                        <a:t>β = .404)</a:t>
                      </a:r>
                      <a:endParaRPr lang="el-GR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Explained variance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R² = .48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Arrow: Right 8"/>
          <p:cNvSpPr/>
          <p:nvPr/>
        </p:nvSpPr>
        <p:spPr>
          <a:xfrm>
            <a:off x="1625962" y="5073013"/>
            <a:ext cx="648587" cy="61668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/>
          <p:cNvSpPr/>
          <p:nvPr/>
        </p:nvSpPr>
        <p:spPr>
          <a:xfrm>
            <a:off x="2440392" y="4579958"/>
            <a:ext cx="7409800" cy="16267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530" y="343121"/>
            <a:ext cx="10515600" cy="1325563"/>
          </a:xfrm>
        </p:spPr>
        <p:txBody>
          <a:bodyPr/>
          <a:lstStyle/>
          <a:p>
            <a:r>
              <a:rPr lang="en-GB" dirty="0"/>
              <a:t>QUALITATIVE FINDINGS</a:t>
            </a:r>
            <a:endParaRPr lang="en-US" dirty="0"/>
          </a:p>
        </p:txBody>
      </p:sp>
      <p:sp>
        <p:nvSpPr>
          <p:cNvPr id="3" name="Top Textbox" descr="Click on the Format 3D Model button located in the lower right-hand corner of the 3D Model Views group. "/>
          <p:cNvSpPr txBox="1"/>
          <p:nvPr/>
        </p:nvSpPr>
        <p:spPr>
          <a:xfrm>
            <a:off x="4164886" y="1448029"/>
            <a:ext cx="5574792" cy="6400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i="1" dirty="0">
                <a:solidFill>
                  <a:schemeClr val="bg1"/>
                </a:solidFill>
              </a:rPr>
              <a:t>What did students actually tell us?</a:t>
            </a:r>
            <a:endParaRPr lang="en-U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Decorative Dot"/>
          <p:cNvSpPr/>
          <p:nvPr/>
        </p:nvSpPr>
        <p:spPr>
          <a:xfrm>
            <a:off x="535302" y="4418619"/>
            <a:ext cx="211015" cy="211015"/>
          </a:xfrm>
          <a:prstGeom prst="ellipse">
            <a:avLst/>
          </a:prstGeom>
          <a:solidFill>
            <a:srgbClr val="9F361D"/>
          </a:solidFill>
          <a:ln>
            <a:noFill/>
          </a:ln>
          <a:effectLst>
            <a:glow rad="101600">
              <a:srgbClr val="9F361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3" name="Table 13"/>
          <p:cNvGraphicFramePr>
            <a:graphicFrameLocks noGrp="1"/>
          </p:cNvGraphicFramePr>
          <p:nvPr/>
        </p:nvGraphicFramePr>
        <p:xfrm>
          <a:off x="975117" y="2088109"/>
          <a:ext cx="10943980" cy="3387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3273"/>
                <a:gridCol w="5390707"/>
              </a:tblGrid>
              <a:tr h="50957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Upper-intermediate students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Intermediate students</a:t>
                      </a:r>
                      <a:endParaRPr lang="en-GB" dirty="0"/>
                    </a:p>
                  </a:txBody>
                  <a:tcPr/>
                </a:tc>
              </a:tr>
              <a:tr h="28777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Question AI</a:t>
                      </a:r>
                      <a:endParaRPr lang="en-GB" sz="16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Verify information</a:t>
                      </a:r>
                      <a:endParaRPr lang="en-GB" sz="16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Preserve writing style</a:t>
                      </a:r>
                      <a:endParaRPr lang="en-GB" sz="16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Set personal benchmarks</a:t>
                      </a:r>
                      <a:endParaRPr lang="en-GB" sz="1600" dirty="0"/>
                    </a:p>
                    <a:p>
                      <a:endParaRPr lang="en-GB" dirty="0"/>
                    </a:p>
                    <a:p>
                      <a:r>
                        <a:rPr lang="en-GB" sz="16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“The principle I always apply is that AI provides the foundation for my work. I just need to step up and build the pillars and roof myself to complete my part.”</a:t>
                      </a:r>
                      <a:br>
                        <a:rPr lang="en-GB" dirty="0"/>
                      </a:b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Grammar correction</a:t>
                      </a:r>
                      <a:endParaRPr lang="en-GB" sz="16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Greater dependence</a:t>
                      </a:r>
                      <a:endParaRPr lang="en-GB" sz="16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600" dirty="0"/>
                        <a:t>✔ Concern about writing without AI</a:t>
                      </a:r>
                      <a:endParaRPr lang="en-GB" sz="1600" dirty="0"/>
                    </a:p>
                    <a:p>
                      <a:endParaRPr lang="en-GB" dirty="0"/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GB" sz="1600" dirty="0"/>
                    </a:p>
                    <a:p>
                      <a:r>
                        <a:rPr lang="en-GB" sz="1600" dirty="0"/>
                        <a:t>“</a:t>
                      </a:r>
                      <a:r>
                        <a:rPr lang="en-GB" sz="16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Sometimes, I feel like I'm becoming too dependent on this AI. And without it, I don't know how long it would take me to achieve my target score.”</a:t>
                      </a:r>
                      <a:br>
                        <a:rPr lang="en-GB" dirty="0"/>
                      </a:b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Arrow: Right 15"/>
          <p:cNvSpPr/>
          <p:nvPr/>
        </p:nvSpPr>
        <p:spPr>
          <a:xfrm>
            <a:off x="975117" y="4949189"/>
            <a:ext cx="10943980" cy="1708365"/>
          </a:xfrm>
          <a:prstGeom prst="rightArrow">
            <a:avLst>
              <a:gd name="adj1" fmla="val 50000"/>
              <a:gd name="adj2" fmla="val 48140"/>
            </a:avLst>
          </a:prstGeom>
          <a:solidFill>
            <a:srgbClr val="9F361D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591032" y="5618705"/>
            <a:ext cx="7712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English proficiency shaped how students interacted with AI.</a:t>
            </a:r>
            <a:endParaRPr lang="en-GB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  <a:endParaRPr lang="en-US" dirty="0"/>
          </a:p>
        </p:txBody>
      </p:sp>
      <p:sp>
        <p:nvSpPr>
          <p:cNvPr id="4" name="Text Placeholder 3" descr="How it works:"/>
          <p:cNvSpPr>
            <a:spLocks noGrp="1"/>
          </p:cNvSpPr>
          <p:nvPr>
            <p:ph type="body" sz="quarter" idx="11"/>
          </p:nvPr>
        </p:nvSpPr>
        <p:spPr>
          <a:xfrm>
            <a:off x="5657377" y="348147"/>
            <a:ext cx="3982302" cy="798513"/>
          </a:xfrm>
        </p:spPr>
        <p:txBody>
          <a:bodyPr/>
          <a:lstStyle/>
          <a:p>
            <a:r>
              <a:rPr lang="en-GB" dirty="0"/>
              <a:t>What does this mean?</a:t>
            </a:r>
            <a:endParaRPr lang="en-Z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373629" y="3127832"/>
            <a:ext cx="3463106" cy="1337739"/>
          </a:xfrm>
        </p:spPr>
        <p:txBody>
          <a:bodyPr>
            <a:normAutofit/>
          </a:bodyPr>
          <a:lstStyle/>
          <a:p>
            <a:r>
              <a:rPr lang="en-GB" sz="1800" dirty="0"/>
              <a:t>Cognitive Readiness</a:t>
            </a:r>
            <a:endParaRPr lang="en-GB" sz="1800" dirty="0"/>
          </a:p>
          <a:p>
            <a:r>
              <a:rPr lang="en-GB" sz="1800" dirty="0"/>
              <a:t>"I KNOW HOW to use AI"</a:t>
            </a:r>
            <a:endParaRPr lang="en-US" sz="1800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514475" y="5253908"/>
            <a:ext cx="3326662" cy="1337739"/>
          </a:xfrm>
        </p:spPr>
        <p:txBody>
          <a:bodyPr>
            <a:normAutofit/>
          </a:bodyPr>
          <a:lstStyle/>
          <a:p>
            <a:r>
              <a:rPr lang="en-GB" sz="1800" dirty="0"/>
              <a:t>Ethical Awareness</a:t>
            </a:r>
            <a:endParaRPr lang="en-GB" sz="1800" dirty="0"/>
          </a:p>
          <a:p>
            <a:r>
              <a:rPr lang="en-GB" sz="1800" dirty="0"/>
              <a:t>"I KNOW WHEN to stop"</a:t>
            </a:r>
            <a:endParaRPr lang="en-US" sz="18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5250306" y="1314245"/>
            <a:ext cx="2871537" cy="1337739"/>
          </a:xfrm>
        </p:spPr>
        <p:txBody>
          <a:bodyPr>
            <a:noAutofit/>
          </a:bodyPr>
          <a:lstStyle/>
          <a:p>
            <a:r>
              <a:rPr lang="en-GB" sz="1800" dirty="0"/>
              <a:t>Technology Enablers</a:t>
            </a:r>
            <a:endParaRPr lang="en-GB" sz="1800" dirty="0"/>
          </a:p>
          <a:p>
            <a:r>
              <a:rPr lang="en-GB" sz="1800" dirty="0"/>
              <a:t>"I WANT to use AI"</a:t>
            </a:r>
            <a:endParaRPr lang="en-GB" sz="1800" dirty="0"/>
          </a:p>
        </p:txBody>
      </p:sp>
      <p:sp>
        <p:nvSpPr>
          <p:cNvPr id="16" name="Arrow: Down 15"/>
          <p:cNvSpPr/>
          <p:nvPr/>
        </p:nvSpPr>
        <p:spPr>
          <a:xfrm>
            <a:off x="6277390" y="1754513"/>
            <a:ext cx="164305" cy="22860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/>
          <p:cNvSpPr/>
          <p:nvPr/>
        </p:nvSpPr>
        <p:spPr>
          <a:xfrm>
            <a:off x="4515294" y="3550370"/>
            <a:ext cx="164305" cy="22860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/>
          <p:cNvSpPr/>
          <p:nvPr/>
        </p:nvSpPr>
        <p:spPr>
          <a:xfrm>
            <a:off x="2516372" y="5694176"/>
            <a:ext cx="164305" cy="22860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6686074" y="3847651"/>
            <a:ext cx="6096000" cy="16670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Technology encourages adoption.</a:t>
            </a: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Metacognition regulates use.</a:t>
            </a: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Ethics guides responsible AI practices.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1855" y="844290"/>
            <a:ext cx="10788289" cy="1325563"/>
          </a:xfrm>
        </p:spPr>
        <p:txBody>
          <a:bodyPr>
            <a:normAutofit/>
          </a:bodyPr>
          <a:lstStyle/>
          <a:p>
            <a:r>
              <a:rPr lang="en-GB" dirty="0"/>
              <a:t>IMPLICATIONS                         FUTURE RESEARCH</a:t>
            </a:r>
            <a:r>
              <a:rPr lang="en-GB" sz="3200" dirty="0"/>
              <a:t> </a:t>
            </a:r>
            <a:endParaRPr lang="en-US" sz="3200" dirty="0"/>
          </a:p>
        </p:txBody>
      </p:sp>
      <p:grpSp>
        <p:nvGrpSpPr>
          <p:cNvPr id="6" name="Group 5" descr="Small circle with number 1 inside  indicating step 1"/>
          <p:cNvGrpSpPr/>
          <p:nvPr/>
        </p:nvGrpSpPr>
        <p:grpSpPr bwMode="blackWhite">
          <a:xfrm>
            <a:off x="793653" y="1874453"/>
            <a:ext cx="558179" cy="409838"/>
            <a:chOff x="7025069" y="711274"/>
            <a:chExt cx="558179" cy="409838"/>
          </a:xfrm>
          <a:noFill/>
        </p:grpSpPr>
        <p:sp>
          <p:nvSpPr>
            <p:cNvPr id="7" name="Oval 6" descr="Small circle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TextBox 7" descr="Number 1"/>
            <p:cNvSpPr txBox="1">
              <a:spLocks noChangeAspect="1"/>
            </p:cNvSpPr>
            <p:nvPr/>
          </p:nvSpPr>
          <p:spPr bwMode="blackWhite">
            <a:xfrm>
              <a:off x="7025069" y="731527"/>
              <a:ext cx="55817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1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9" name="Content Placeholder 17" descr="Duplicate this slide: &#10;Right-click the slide thumbnail and select Duplicate Slide."/>
          <p:cNvSpPr txBox="1"/>
          <p:nvPr/>
        </p:nvSpPr>
        <p:spPr>
          <a:xfrm>
            <a:off x="1351832" y="1890743"/>
            <a:ext cx="4301930" cy="913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bg1"/>
                </a:solidFill>
              </a:rPr>
              <a:t>Theory</a:t>
            </a:r>
            <a:endParaRPr lang="en-GB" sz="18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GB" sz="1800" dirty="0">
                <a:solidFill>
                  <a:schemeClr val="bg1"/>
                </a:solidFill>
              </a:rPr>
              <a:t>Technology may drive adoption</a:t>
            </a: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GB" sz="1800" dirty="0">
                <a:solidFill>
                  <a:schemeClr val="bg1"/>
                </a:solidFill>
              </a:rPr>
              <a:t>Metacognition supports responsible use</a:t>
            </a:r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1" name="Group 10" descr="Small circle with number 2 inside  indicating step 2"/>
          <p:cNvGrpSpPr/>
          <p:nvPr/>
        </p:nvGrpSpPr>
        <p:grpSpPr bwMode="blackWhite">
          <a:xfrm>
            <a:off x="827563" y="3663679"/>
            <a:ext cx="558179" cy="779170"/>
            <a:chOff x="6925491" y="711274"/>
            <a:chExt cx="558179" cy="779170"/>
          </a:xfrm>
          <a:noFill/>
        </p:grpSpPr>
        <p:sp>
          <p:nvSpPr>
            <p:cNvPr id="12" name="Oval 11" descr="Small circle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extBox 12" descr="Number 2"/>
            <p:cNvSpPr txBox="1">
              <a:spLocks noChangeAspect="1"/>
            </p:cNvSpPr>
            <p:nvPr/>
          </p:nvSpPr>
          <p:spPr bwMode="blackWhite">
            <a:xfrm>
              <a:off x="6925491" y="1121112"/>
              <a:ext cx="55817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2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14" name="Content Placeholder 17" descr="In the second of these two identical slides, change the 3D Model on the right in some way (rotate, move, or resize), then go to Transitions, Morph."/>
          <p:cNvSpPr txBox="1"/>
          <p:nvPr/>
        </p:nvSpPr>
        <p:spPr>
          <a:xfrm>
            <a:off x="1374711" y="4096539"/>
            <a:ext cx="4797750" cy="14561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0"/>
              </a:spcAft>
              <a:buNone/>
            </a:pPr>
            <a:r>
              <a:rPr lang="en-GB" sz="1800" dirty="0">
                <a:solidFill>
                  <a:schemeClr val="bg1"/>
                </a:solidFill>
              </a:rPr>
              <a:t>Teaching</a:t>
            </a:r>
            <a:endParaRPr lang="en-GB" sz="1800" dirty="0">
              <a:solidFill>
                <a:schemeClr val="bg1"/>
              </a:solidFill>
            </a:endParaRPr>
          </a:p>
          <a:p>
            <a:pPr>
              <a:spcAft>
                <a:spcPts val="2000"/>
              </a:spcAft>
              <a:buFont typeface="Wingdings" panose="05000000000000000000" pitchFamily="2" charset="2"/>
              <a:buChar char="ü"/>
            </a:pPr>
            <a:r>
              <a:rPr lang="en-GB" sz="1800" dirty="0">
                <a:solidFill>
                  <a:schemeClr val="bg1"/>
                </a:solidFill>
              </a:rPr>
              <a:t>Guided AI use, not unrestricted AI use</a:t>
            </a:r>
            <a:endParaRPr lang="en-GB" sz="1800" dirty="0">
              <a:solidFill>
                <a:schemeClr val="bg1"/>
              </a:solidFill>
            </a:endParaRPr>
          </a:p>
          <a:p>
            <a:pPr>
              <a:spcAft>
                <a:spcPts val="2000"/>
              </a:spcAft>
              <a:buFont typeface="Wingdings" panose="05000000000000000000" pitchFamily="2" charset="2"/>
              <a:buChar char="ü"/>
            </a:pPr>
            <a:r>
              <a:rPr lang="en-GB" sz="1800" dirty="0">
                <a:solidFill>
                  <a:schemeClr val="bg1"/>
                </a:solidFill>
              </a:rPr>
              <a:t>AI comparison and evaluation tasks</a:t>
            </a:r>
            <a:endParaRPr lang="en-GB" sz="1800" dirty="0">
              <a:solidFill>
                <a:schemeClr val="bg1"/>
              </a:solidFill>
            </a:endParaRPr>
          </a:p>
          <a:p>
            <a:pPr>
              <a:spcAft>
                <a:spcPts val="2000"/>
              </a:spcAft>
              <a:buFont typeface="Wingdings" panose="05000000000000000000" pitchFamily="2" charset="2"/>
              <a:buChar char="ü"/>
            </a:pPr>
            <a:r>
              <a:rPr lang="en-GB" sz="1800" dirty="0">
                <a:solidFill>
                  <a:schemeClr val="bg1"/>
                </a:solidFill>
              </a:rPr>
              <a:t>Reflection and AI Use Declarations</a:t>
            </a:r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36641" y="2377493"/>
            <a:ext cx="4554865" cy="1286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Larger and more diverse samples</a:t>
            </a: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Longitudinal studies</a:t>
            </a: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Experimental AI-writing interventions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4.xml><?xml version="1.0" encoding="utf-8"?>
<p:tagLst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Rosario">
      <a:dk1>
        <a:sysClr val="windowText" lastClr="000000"/>
      </a:dk1>
      <a:lt1>
        <a:sysClr val="window" lastClr="FFFFFF"/>
      </a:lt1>
      <a:dk2>
        <a:srgbClr val="060606"/>
      </a:dk2>
      <a:lt2>
        <a:srgbClr val="C7C9D1"/>
      </a:lt2>
      <a:accent1>
        <a:srgbClr val="D24726"/>
      </a:accent1>
      <a:accent2>
        <a:srgbClr val="9F361D"/>
      </a:accent2>
      <a:accent3>
        <a:srgbClr val="F2F2F2"/>
      </a:accent3>
      <a:accent4>
        <a:srgbClr val="FFC000"/>
      </a:accent4>
      <a:accent5>
        <a:srgbClr val="A5A5A5"/>
      </a:accent5>
      <a:accent6>
        <a:srgbClr val="595959"/>
      </a:accent6>
      <a:hlink>
        <a:srgbClr val="FFC000"/>
      </a:hlink>
      <a:folHlink>
        <a:srgbClr val="752715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FA0FAA1F40A48AFF9B83E7A8535C8" ma:contentTypeVersion="6" ma:contentTypeDescription="Create a new document." ma:contentTypeScope="" ma:versionID="a29564c4913de883a27ffdcfd458aeb5">
  <xsd:schema xmlns:xsd="http://www.w3.org/2001/XMLSchema" xmlns:xs="http://www.w3.org/2001/XMLSchema" xmlns:p="http://schemas.microsoft.com/office/2006/metadata/properties" xmlns:ns2="b348f026-0623-4e77-bd1b-15beed583077" xmlns:ns3="59f4de77-fb23-43c4-8afd-72bf968a030f" targetNamespace="http://schemas.microsoft.com/office/2006/metadata/properties" ma:root="true" ma:fieldsID="474b71ccdbfe1ec76872f436b686490d" ns2:_="" ns3:_="">
    <xsd:import namespace="b348f026-0623-4e77-bd1b-15beed583077"/>
    <xsd:import namespace="59f4de77-fb23-43c4-8afd-72bf968a03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8f026-0623-4e77-bd1b-15beed5830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4de77-fb23-43c4-8afd-72bf968a030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3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5CA8FE-D82C-480E-ABF9-7B721C8E075D}">
  <ds:schemaRefs/>
</ds:datastoreItem>
</file>

<file path=customXml/itemProps2.xml><?xml version="1.0" encoding="utf-8"?>
<ds:datastoreItem xmlns:ds="http://schemas.openxmlformats.org/officeDocument/2006/customXml" ds:itemID="{AC424DE4-F957-4388-9DA7-91BC1AE5930E}">
  <ds:schemaRefs/>
</ds:datastoreItem>
</file>

<file path=customXml/itemProps3.xml><?xml version="1.0" encoding="utf-8"?>
<ds:datastoreItem xmlns:ds="http://schemas.openxmlformats.org/officeDocument/2006/customXml" ds:itemID="{02C9EF40-9368-4E43-9CE0-AE0749FAE23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Import your 3D models</Template>
  <TotalTime>0</TotalTime>
  <Words>3175</Words>
  <Application>WPS Presentation</Application>
  <PresentationFormat>Widescreen</PresentationFormat>
  <Paragraphs>143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Century Gothic</vt:lpstr>
      <vt:lpstr>Segoe UI</vt:lpstr>
      <vt:lpstr>Segoe UI Semibold</vt:lpstr>
      <vt:lpstr>Calibri</vt:lpstr>
      <vt:lpstr>Microsoft YaHei</vt:lpstr>
      <vt:lpstr>Arial Unicode MS</vt:lpstr>
      <vt:lpstr>Office Theme</vt:lpstr>
      <vt:lpstr>INVESTIGATING ENGLISH-MAJOR UNDERGRADUATES’ READINESS FOR AI-SUPPORTED ACADEMIC WRITING: A MULTIDIMENSIONAL PERSPECTIVE  </vt:lpstr>
      <vt:lpstr>BIONOTE</vt:lpstr>
      <vt:lpstr>Why this study?</vt:lpstr>
      <vt:lpstr>RESEARCH FRAMEWORK</vt:lpstr>
      <vt:lpstr>METHODOLOGY</vt:lpstr>
      <vt:lpstr>QUANTITATIVE FINDINGS </vt:lpstr>
      <vt:lpstr>QUALITATIVE FINDINGS</vt:lpstr>
      <vt:lpstr>DISCUSSION</vt:lpstr>
      <vt:lpstr>IMPLICATIONS                         FUTURE RESEARCH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tran phuonganh</cp:lastModifiedBy>
  <cp:revision>3</cp:revision>
  <dcterms:created xsi:type="dcterms:W3CDTF">2026-07-27T14:14:00Z</dcterms:created>
  <dcterms:modified xsi:type="dcterms:W3CDTF">2026-08-01T05:40:48Z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0x010100500FA0FAA1F40A48AFF9B83E7A8535C8</vt:lpwstr>
  </property>
  <property fmtid="{D5CDD505-2E9C-101B-9397-08002B2CF9AE}" pid="3" name="ICV">
    <vt:lpwstr>6D0A2D551E2949E2A309FD4644EA391B_12</vt:lpwstr>
  </property>
  <property fmtid="{D5CDD505-2E9C-101B-9397-08002B2CF9AE}" pid="4" name="KSOProductBuildVer">
    <vt:lpwstr>1033-12.1.0.28032</vt:lpwstr>
  </property>
</Properties>
</file>