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30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F5787-33FF-4649-B4C3-A0B362CF616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BA09B-0D8E-4007-989C-DD2314400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67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BA09B-0D8E-4007-989C-DD2314400C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vdquan@pdu.edu.vn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-952500"/>
            <a:ext cx="3810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8750" y="3524250"/>
            <a:ext cx="4762500" cy="4762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" y="2149471"/>
            <a:ext cx="10801350" cy="5257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sz="3200" b="1" i="0" u="none" dirty="0" err="1" smtClean="0">
                <a:solidFill>
                  <a:srgbClr val="F8FAFC"/>
                </a:solidFill>
                <a:latin typeface="Merriweather"/>
              </a:rPr>
              <a:t>TQM</a:t>
            </a:r>
            <a:r>
              <a:rPr sz="3200" b="1" i="0" u="none" dirty="0" smtClean="0">
                <a:solidFill>
                  <a:srgbClr val="F8FAFC"/>
                </a:solidFill>
                <a:latin typeface="Merriweather"/>
              </a:rPr>
              <a:t>-</a:t>
            </a:r>
            <a:r>
              <a:rPr lang="en-US" sz="3200" b="1" i="0" u="none" dirty="0" smtClean="0">
                <a:solidFill>
                  <a:srgbClr val="F8FAFC"/>
                </a:solidFill>
                <a:latin typeface="Merriweather"/>
              </a:rPr>
              <a:t>O</a:t>
            </a:r>
            <a:r>
              <a:rPr sz="3200" b="1" i="0" u="none" dirty="0" smtClean="0">
                <a:solidFill>
                  <a:srgbClr val="F8FAFC"/>
                </a:solidFill>
                <a:latin typeface="Merriweather"/>
              </a:rPr>
              <a:t>riented </a:t>
            </a:r>
            <a:r>
              <a:rPr sz="3200" b="1" i="0" u="none" dirty="0">
                <a:solidFill>
                  <a:srgbClr val="F8FAFC"/>
                </a:solidFill>
                <a:latin typeface="Merriweather"/>
              </a:rPr>
              <a:t>Service-Learning for </a:t>
            </a:r>
            <a:r>
              <a:rPr sz="3200" b="1" i="0" u="none" dirty="0" err="1">
                <a:solidFill>
                  <a:srgbClr val="F8FAFC"/>
                </a:solidFill>
                <a:latin typeface="Merriweather"/>
              </a:rPr>
              <a:t>EFL</a:t>
            </a:r>
            <a:r>
              <a:rPr sz="3200" b="1" i="0" u="none" dirty="0">
                <a:solidFill>
                  <a:srgbClr val="F8FAFC"/>
                </a:solidFill>
                <a:latin typeface="Merriweather"/>
              </a:rPr>
              <a:t>-ESL </a:t>
            </a:r>
            <a:r>
              <a:rPr sz="3200" b="1" i="0" u="none" dirty="0" smtClean="0">
                <a:solidFill>
                  <a:srgbClr val="F8FAFC"/>
                </a:solidFill>
                <a:latin typeface="Merriweather"/>
              </a:rPr>
              <a:t>Transition</a:t>
            </a:r>
            <a:r>
              <a:rPr lang="en-US" sz="3200" b="1" i="0" u="none" dirty="0" smtClean="0">
                <a:solidFill>
                  <a:srgbClr val="F8FAFC"/>
                </a:solidFill>
                <a:latin typeface="Merriweather"/>
              </a:rPr>
              <a:t>:</a:t>
            </a:r>
            <a:endParaRPr sz="3200" b="1" i="0" u="none" dirty="0">
              <a:solidFill>
                <a:srgbClr val="F8FAFC"/>
              </a:solidFill>
              <a:latin typeface="Merriweath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3550" y="3312291"/>
            <a:ext cx="85725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vi-VN" sz="2400" b="1" dirty="0">
                <a:solidFill>
                  <a:schemeClr val="bg1"/>
                </a:solidFill>
                <a:latin typeface="Merriweather"/>
              </a:rPr>
              <a:t>Social Responsibility at Pham Van Dong University.</a:t>
            </a:r>
            <a:endParaRPr lang="en-US" sz="2400" dirty="0">
              <a:solidFill>
                <a:schemeClr val="bg1"/>
              </a:solidFill>
              <a:latin typeface="Merriweather"/>
            </a:endParaRP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4692848"/>
            <a:ext cx="171450" cy="190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95825" y="4611885"/>
            <a:ext cx="311467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 dirty="0" err="1">
                <a:solidFill>
                  <a:srgbClr val="F8FAFC"/>
                </a:solidFill>
                <a:latin typeface="Plus Jakarta Sans"/>
              </a:rPr>
              <a:t>Võ</a:t>
            </a:r>
            <a:r>
              <a:rPr sz="1200" b="1" i="0" u="none" dirty="0">
                <a:solidFill>
                  <a:srgbClr val="F8FAFC"/>
                </a:solidFill>
                <a:latin typeface="Plus Jakarta Sans"/>
              </a:rPr>
              <a:t> Duy </a:t>
            </a:r>
            <a:r>
              <a:rPr sz="1200" b="1" i="0" u="none" dirty="0" err="1">
                <a:solidFill>
                  <a:srgbClr val="F8FAFC"/>
                </a:solidFill>
                <a:latin typeface="Plus Jakarta Sans"/>
              </a:rPr>
              <a:t>Quân</a:t>
            </a:r>
            <a:endParaRPr sz="1200" b="1" i="0" u="none" dirty="0">
              <a:solidFill>
                <a:srgbClr val="F8FAFC"/>
              </a:solidFill>
              <a:latin typeface="Plus Jakarta Sa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5825" y="4811910"/>
            <a:ext cx="31146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 dirty="0">
                <a:solidFill>
                  <a:srgbClr val="CBD5E1"/>
                </a:solidFill>
                <a:latin typeface="Plus Jakarta Sans"/>
              </a:rPr>
              <a:t>Pham Van Dong University (</a:t>
            </a:r>
            <a:r>
              <a:rPr sz="975" b="0" i="0" u="none" dirty="0" err="1">
                <a:solidFill>
                  <a:srgbClr val="CBD5E1"/>
                </a:solidFill>
                <a:latin typeface="Plus Jakarta Sans"/>
              </a:rPr>
              <a:t>PDU</a:t>
            </a:r>
            <a:r>
              <a:rPr sz="975" b="0" i="0" u="none" dirty="0">
                <a:solidFill>
                  <a:srgbClr val="CBD5E1"/>
                </a:solidFill>
                <a:latin typeface="Plus Jakarta Sans"/>
              </a:rPr>
              <a:t>), </a:t>
            </a:r>
            <a:r>
              <a:rPr sz="975" b="0" i="0" u="none" dirty="0" err="1">
                <a:solidFill>
                  <a:srgbClr val="CBD5E1"/>
                </a:solidFill>
                <a:latin typeface="Plus Jakarta Sans"/>
              </a:rPr>
              <a:t>Quang</a:t>
            </a:r>
            <a:r>
              <a:rPr sz="975" b="0" i="0" u="none" dirty="0">
                <a:solidFill>
                  <a:srgbClr val="CBD5E1"/>
                </a:solidFill>
                <a:latin typeface="Plus Jakarta Sans"/>
              </a:rPr>
              <a:t> </a:t>
            </a:r>
            <a:r>
              <a:rPr sz="975" b="0" i="0" u="none" dirty="0" smtClean="0">
                <a:solidFill>
                  <a:srgbClr val="CBD5E1"/>
                </a:solidFill>
                <a:latin typeface="Plus Jakarta Sans"/>
              </a:rPr>
              <a:t>Ngai</a:t>
            </a:r>
            <a:endParaRPr sz="975" b="0" i="0" u="none" dirty="0">
              <a:solidFill>
                <a:srgbClr val="CBD5E1"/>
              </a:solidFill>
              <a:latin typeface="Plus Jakart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Actionable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Policy Implications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33500" y="1321296"/>
            <a:ext cx="9525000" cy="863798"/>
          </a:xfrm>
          <a:prstGeom prst="roundRect">
            <a:avLst>
              <a:gd name="adj" fmla="val 8821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809750" y="1396496"/>
            <a:ext cx="8858250" cy="7520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1. Restructure University Community Service: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Transition traditional short-term volunteer campaigns into structured Service-Learning models embedded with Internal Quality Assurance (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IQA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) criteria.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33500" y="2752358"/>
            <a:ext cx="9525000" cy="863798"/>
          </a:xfrm>
          <a:prstGeom prst="roundRect">
            <a:avLst>
              <a:gd name="adj" fmla="val 8821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809750" y="2923808"/>
            <a:ext cx="8858250" cy="495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2. Synchronize </a:t>
            </a:r>
            <a:r>
              <a:rPr sz="1600" b="1" i="0" u="none" dirty="0" err="1">
                <a:solidFill>
                  <a:srgbClr val="334155"/>
                </a:solidFill>
                <a:latin typeface="Plus Jakarta Sans"/>
              </a:rPr>
              <a:t>USR</a:t>
            </a: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 with Language Transition Schemes: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Deploy student teachers as a core workforce to establish authentic language practice spaces, reducing strain on provincial budgets.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33500" y="4141089"/>
            <a:ext cx="9525000" cy="863798"/>
          </a:xfrm>
          <a:prstGeom prst="roundRect">
            <a:avLst>
              <a:gd name="adj" fmla="val 8821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809750" y="4312539"/>
            <a:ext cx="8858250" cy="495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3. Formalize SL in Teacher Education Curricula: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Integrate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TQM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-oriented Service-Learning as a compulsory practicum module and capstone learning objective rather than an optional activity.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33500" y="4106167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1333500" y="5122366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475" y="1535608"/>
            <a:ext cx="219075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475" y="2966671"/>
            <a:ext cx="238125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4475" y="4355402"/>
            <a:ext cx="238125" cy="200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-952500"/>
            <a:ext cx="3810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732" y="2266503"/>
            <a:ext cx="4280535" cy="619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F8FAFC"/>
                </a:solidFill>
                <a:latin typeface="Merriweather"/>
              </a:rPr>
              <a:t>Thank You!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57650" y="3028503"/>
            <a:ext cx="4076700" cy="3247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557"/>
              </a:lnSpc>
            </a:pPr>
            <a:r>
              <a:rPr sz="1650" b="0" i="0" u="none">
                <a:solidFill>
                  <a:srgbClr val="94A3B8"/>
                </a:solidFill>
                <a:latin typeface="Plus Jakarta Sans"/>
              </a:rPr>
              <a:t>Questions &amp; Feedback are Welcome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9620" y="4835983"/>
            <a:ext cx="728133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 u="none" dirty="0">
                <a:solidFill>
                  <a:schemeClr val="bg1"/>
                </a:solidFill>
                <a:latin typeface="Plus Jakarta Sans"/>
              </a:rPr>
              <a:t>Pham Van Dong University (</a:t>
            </a:r>
            <a:r>
              <a:rPr sz="1600" b="1" i="0" u="none" dirty="0" err="1">
                <a:solidFill>
                  <a:schemeClr val="bg1"/>
                </a:solidFill>
                <a:latin typeface="Plus Jakarta Sans"/>
              </a:rPr>
              <a:t>PDU</a:t>
            </a:r>
            <a:r>
              <a:rPr sz="1600" b="1" i="0" u="none" dirty="0">
                <a:solidFill>
                  <a:schemeClr val="bg1"/>
                </a:solidFill>
                <a:latin typeface="Plus Jakarta Sans"/>
              </a:rPr>
              <a:t>) • </a:t>
            </a:r>
            <a:r>
              <a:rPr sz="1600" b="1" i="0" u="none" dirty="0" err="1">
                <a:solidFill>
                  <a:schemeClr val="bg1"/>
                </a:solidFill>
                <a:latin typeface="Plus Jakarta Sans"/>
              </a:rPr>
              <a:t>Quang</a:t>
            </a:r>
            <a:r>
              <a:rPr sz="1600" b="1" i="0" u="none" dirty="0">
                <a:solidFill>
                  <a:schemeClr val="bg1"/>
                </a:solidFill>
                <a:latin typeface="Plus Jakarta Sans"/>
              </a:rPr>
              <a:t> Ngai Province, Vietnam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775" y="3834258"/>
            <a:ext cx="152400" cy="1524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825" y="3834258"/>
            <a:ext cx="152400" cy="1524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821229" y="3496120"/>
            <a:ext cx="4313121" cy="729371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8625" y="3749928"/>
            <a:ext cx="171450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52950" y="3601852"/>
            <a:ext cx="311467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 u="none" dirty="0" err="1" smtClean="0">
                <a:solidFill>
                  <a:srgbClr val="F8FAFC"/>
                </a:solidFill>
                <a:latin typeface="Plus Jakarta Sans"/>
              </a:rPr>
              <a:t>Võ</a:t>
            </a:r>
            <a:r>
              <a:rPr sz="1600" b="1" i="0" u="none" dirty="0" smtClean="0">
                <a:solidFill>
                  <a:srgbClr val="F8FAFC"/>
                </a:solidFill>
                <a:latin typeface="Plus Jakarta Sans"/>
              </a:rPr>
              <a:t> </a:t>
            </a:r>
            <a:r>
              <a:rPr sz="1600" b="1" i="0" u="none" dirty="0">
                <a:solidFill>
                  <a:srgbClr val="F8FAFC"/>
                </a:solidFill>
                <a:latin typeface="Plus Jakarta Sans"/>
              </a:rPr>
              <a:t>Duy </a:t>
            </a:r>
            <a:r>
              <a:rPr sz="1600" b="1" i="0" u="none" dirty="0" err="1">
                <a:solidFill>
                  <a:srgbClr val="F8FAFC"/>
                </a:solidFill>
                <a:latin typeface="Plus Jakarta Sans"/>
              </a:rPr>
              <a:t>Quân</a:t>
            </a:r>
            <a:endParaRPr sz="1600" b="1" i="0" u="none" dirty="0">
              <a:solidFill>
                <a:srgbClr val="F8FAFC"/>
              </a:solidFill>
              <a:latin typeface="Plus Jakarta San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52950" y="3910458"/>
            <a:ext cx="3114675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400" dirty="0" err="1" smtClean="0">
                <a:solidFill>
                  <a:schemeClr val="bg1"/>
                </a:solidFill>
                <a:latin typeface="Plus Jakarta Sans"/>
                <a:hlinkClick r:id="rId7"/>
              </a:rPr>
              <a:t>vdquan@pdu.edu.vn</a:t>
            </a:r>
            <a:r>
              <a:rPr lang="en-US" sz="1400" dirty="0" smtClean="0">
                <a:solidFill>
                  <a:schemeClr val="bg1"/>
                </a:solidFill>
                <a:latin typeface="Plus Jakarta Sans"/>
              </a:rPr>
              <a:t>; 0982899982</a:t>
            </a:r>
            <a:endParaRPr sz="1400" b="0" i="0" u="none" dirty="0">
              <a:solidFill>
                <a:schemeClr val="bg1"/>
              </a:solidFill>
              <a:latin typeface="Plus Jakart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" y="-7293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00" y="-952500"/>
            <a:ext cx="3810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940718"/>
            <a:ext cx="5334000" cy="3619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Context &amp; Institutional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Rationale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5715" y="1577484"/>
            <a:ext cx="56007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0F172A"/>
                </a:solidFill>
                <a:latin typeface="Merriweather"/>
              </a:rPr>
              <a:t>Challenges in Provincial </a:t>
            </a:r>
            <a:r>
              <a:rPr sz="2400" b="1" i="0" u="none" dirty="0" err="1">
                <a:solidFill>
                  <a:srgbClr val="0F172A"/>
                </a:solidFill>
                <a:latin typeface="Merriweather"/>
              </a:rPr>
              <a:t>HEIs</a:t>
            </a:r>
            <a:endParaRPr sz="2400" b="1" i="0" u="none" dirty="0">
              <a:solidFill>
                <a:srgbClr val="0F172A"/>
              </a:solidFill>
              <a:latin typeface="Merriweath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199" y="2519586"/>
            <a:ext cx="8246533" cy="5129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b="1" i="0" u="none" dirty="0">
                <a:solidFill>
                  <a:srgbClr val="334155"/>
                </a:solidFill>
                <a:latin typeface="Plus Jakarta Sans"/>
              </a:rPr>
              <a:t>Resource Bottlenecks:</a:t>
            </a:r>
            <a:r>
              <a:rPr b="0" i="0" u="none" dirty="0">
                <a:solidFill>
                  <a:srgbClr val="334155"/>
                </a:solidFill>
                <a:latin typeface="Plus Jakarta Sans"/>
              </a:rPr>
              <a:t> Provincial universities rely heavily on limited local budgets; </a:t>
            </a:r>
            <a:r>
              <a:rPr b="0" i="0" u="none" dirty="0" err="1">
                <a:solidFill>
                  <a:srgbClr val="334155"/>
                </a:solidFill>
                <a:latin typeface="Plus Jakarta Sans"/>
              </a:rPr>
              <a:t>USR</a:t>
            </a:r>
            <a:r>
              <a:rPr b="0" i="0" u="none" dirty="0">
                <a:solidFill>
                  <a:srgbClr val="334155"/>
                </a:solidFill>
                <a:latin typeface="Plus Jakarta Sans"/>
              </a:rPr>
              <a:t> projects lack dedicated funds &amp; personnel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49" y="3421707"/>
            <a:ext cx="8337551" cy="5129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b="1" i="0" u="none" dirty="0" err="1">
                <a:solidFill>
                  <a:srgbClr val="334155"/>
                </a:solidFill>
                <a:latin typeface="Plus Jakarta Sans"/>
              </a:rPr>
              <a:t>EFL</a:t>
            </a:r>
            <a:r>
              <a:rPr b="1" i="0" u="none" dirty="0">
                <a:solidFill>
                  <a:srgbClr val="334155"/>
                </a:solidFill>
                <a:latin typeface="Plus Jakarta Sans"/>
              </a:rPr>
              <a:t> Context Limitations:</a:t>
            </a:r>
            <a:r>
              <a:rPr b="0" i="0" u="none" dirty="0">
                <a:solidFill>
                  <a:srgbClr val="334155"/>
                </a:solidFill>
                <a:latin typeface="Plus Jakarta Sans"/>
              </a:rPr>
              <a:t> Classroom teaching focuses on grammar/theory, lacking authentic communicative environments.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4547972"/>
            <a:ext cx="8337550" cy="5129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b="1" i="0" u="none" dirty="0">
                <a:solidFill>
                  <a:srgbClr val="334155"/>
                </a:solidFill>
                <a:latin typeface="Plus Jakarta Sans"/>
              </a:rPr>
              <a:t>Unstructured </a:t>
            </a:r>
            <a:r>
              <a:rPr b="1" i="0" u="none" dirty="0" err="1">
                <a:solidFill>
                  <a:srgbClr val="334155"/>
                </a:solidFill>
                <a:latin typeface="Plus Jakarta Sans"/>
              </a:rPr>
              <a:t>USR</a:t>
            </a:r>
            <a:r>
              <a:rPr b="1" i="0" u="none" dirty="0">
                <a:solidFill>
                  <a:srgbClr val="334155"/>
                </a:solidFill>
                <a:latin typeface="Plus Jakarta Sans"/>
              </a:rPr>
              <a:t>:</a:t>
            </a:r>
            <a:r>
              <a:rPr b="0" i="0" u="none" dirty="0">
                <a:solidFill>
                  <a:srgbClr val="334155"/>
                </a:solidFill>
                <a:latin typeface="Plus Jakarta Sans"/>
              </a:rPr>
              <a:t> Community services are often campaign-driven, short-term volunteer activities without academic rigor.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5462574"/>
            <a:ext cx="8337550" cy="5129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b="1" i="0" u="none" dirty="0">
                <a:solidFill>
                  <a:srgbClr val="334155"/>
                </a:solidFill>
                <a:latin typeface="Plus Jakarta Sans"/>
              </a:rPr>
              <a:t>The Solution:</a:t>
            </a:r>
            <a:r>
              <a:rPr b="0" i="0" u="none" dirty="0">
                <a:solidFill>
                  <a:srgbClr val="334155"/>
                </a:solidFill>
                <a:latin typeface="Plus Jakarta Sans"/>
              </a:rPr>
              <a:t> Integrating Service-Learning (SL) structured by Total Quality Management (</a:t>
            </a:r>
            <a:r>
              <a:rPr b="0" i="0" u="none" dirty="0" err="1">
                <a:solidFill>
                  <a:srgbClr val="334155"/>
                </a:solidFill>
                <a:latin typeface="Plus Jakarta Sans"/>
              </a:rPr>
              <a:t>TQM</a:t>
            </a:r>
            <a:r>
              <a:rPr b="0" i="0" u="none" dirty="0">
                <a:solidFill>
                  <a:srgbClr val="334155"/>
                </a:solidFill>
                <a:latin typeface="Plus Jakarta Sans"/>
              </a:rPr>
              <a:t>).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564159"/>
            <a:ext cx="152400" cy="1524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450282"/>
            <a:ext cx="152400" cy="1524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576547"/>
            <a:ext cx="17145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491149"/>
            <a:ext cx="152400" cy="15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750" y="3524250"/>
            <a:ext cx="4762500" cy="4762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424112"/>
            <a:ext cx="3530649" cy="26527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749" y="2424112"/>
            <a:ext cx="3530649" cy="265271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999" y="2424112"/>
            <a:ext cx="3530649" cy="26527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Theoretical Framework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Synergy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2700337"/>
            <a:ext cx="495300" cy="495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9625" y="3367087"/>
            <a:ext cx="2620327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Merriweather"/>
              </a:rPr>
              <a:t>USR &amp; Service-Learning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3729037"/>
            <a:ext cx="3054399" cy="1308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87"/>
              </a:lnSpc>
            </a:pP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USR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sets the governance policy framework; Service-Learning (SL) acts as the pedagogical execution tool linking academic goals with grassroots community needs.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8874" y="2700337"/>
            <a:ext cx="495300" cy="495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68874" y="3367087"/>
            <a:ext cx="2280285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Merriweather"/>
              </a:rPr>
              <a:t>TQM &amp; PDCA Engine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68874" y="3729037"/>
            <a:ext cx="3054399" cy="1308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87"/>
              </a:lnSpc>
            </a:pP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Total Quality Management applies the </a:t>
            </a: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Plan-Do-Check-Act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loop to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standardise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community teaching, mitigate risk, and shift from goal-based to process-based control.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124" y="2700337"/>
            <a:ext cx="495300" cy="4953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28124" y="3367087"/>
            <a:ext cx="224028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Merriweather"/>
              </a:rPr>
              <a:t>Simulated ESL Space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28124" y="3729037"/>
            <a:ext cx="3054399" cy="10900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87"/>
              </a:lnSpc>
            </a:pP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Rooted in </a:t>
            </a:r>
            <a:r>
              <a:rPr sz="1600" b="0" i="1" u="none" dirty="0">
                <a:solidFill>
                  <a:srgbClr val="334155"/>
                </a:solidFill>
                <a:latin typeface="Plus Jakarta Sans"/>
              </a:rPr>
              <a:t>Language Socialization Theory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, creating a authentic "Micro-ESL Space" transforms passive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EFL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learners into active, communicative ESL users.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2975" y="2833687"/>
            <a:ext cx="228600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2224" y="2833687"/>
            <a:ext cx="228600" cy="2286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2899" y="2833687"/>
            <a:ext cx="285750" cy="22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19187"/>
            <a:ext cx="5334000" cy="52625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119187"/>
            <a:ext cx="5334000" cy="52625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Research Objectives &amp;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1414462"/>
            <a:ext cx="4940617" cy="266700"/>
          </a:xfrm>
          <a:prstGeom prst="rect">
            <a:avLst/>
          </a:prstGeom>
          <a:noFill/>
        </p:spPr>
        <p:txBody>
          <a:bodyPr wrap="square" lIns="20955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284C7"/>
                </a:solidFill>
                <a:latin typeface="Merriweather"/>
              </a:rPr>
              <a:t>Research Objectives (RO)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19875" y="1414462"/>
            <a:ext cx="4940617" cy="266700"/>
          </a:xfrm>
          <a:prstGeom prst="rect">
            <a:avLst/>
          </a:prstGeom>
          <a:noFill/>
        </p:spPr>
        <p:txBody>
          <a:bodyPr wrap="square" lIns="20955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D9488"/>
                </a:solidFill>
                <a:latin typeface="Merriweather"/>
              </a:rPr>
              <a:t>Research Questions (RQ)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5" y="1443037"/>
            <a:ext cx="209550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90625" y="1824037"/>
            <a:ext cx="4419600" cy="10084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sz="1600" b="1" i="0" u="none" dirty="0" err="1">
                <a:solidFill>
                  <a:srgbClr val="334155"/>
                </a:solidFill>
                <a:latin typeface="Plus Jakarta Sans"/>
              </a:rPr>
              <a:t>RO1</a:t>
            </a: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: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Evaluate the operational effectiveness of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TQM's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PDCA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cycle in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standardising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pedagogical procedures and mitigating deployment risks in SL projects.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90625" y="4030961"/>
            <a:ext cx="4419600" cy="7527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sz="1600" b="1" i="0" u="none" dirty="0" err="1">
                <a:solidFill>
                  <a:srgbClr val="334155"/>
                </a:solidFill>
                <a:latin typeface="Plus Jakarta Sans"/>
              </a:rPr>
              <a:t>RO2</a:t>
            </a: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: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Measure the longitudinal impact of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TQM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-oriented SL participation on the development of pre-service teachers' professional agency.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9875" y="1443037"/>
            <a:ext cx="209550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05625" y="1824037"/>
            <a:ext cx="4419600" cy="7527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6"/>
              </a:lnSpc>
            </a:pPr>
            <a:r>
              <a:rPr sz="1600" b="1" i="0" u="none" dirty="0" err="1">
                <a:solidFill>
                  <a:srgbClr val="334155"/>
                </a:solidFill>
                <a:latin typeface="Plus Jakarta Sans"/>
              </a:rPr>
              <a:t>RQ1</a:t>
            </a: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: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How does the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TQM's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PDCA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cycle assist in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standardising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community teaching activities and mitigating risks in resource-constrained settings?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05625" y="4030964"/>
            <a:ext cx="4419600" cy="7527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976"/>
              </a:lnSpc>
            </a:pPr>
            <a:r>
              <a:rPr sz="1600" b="1" i="0" u="none" dirty="0" err="1">
                <a:solidFill>
                  <a:srgbClr val="334155"/>
                </a:solidFill>
                <a:latin typeface="Plus Jakarta Sans"/>
              </a:rPr>
              <a:t>RQ2</a:t>
            </a: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: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How does participation in a </a:t>
            </a:r>
            <a:r>
              <a:rPr sz="1600" b="0" i="0" u="none" dirty="0" err="1">
                <a:solidFill>
                  <a:srgbClr val="334155"/>
                </a:solidFill>
                <a:latin typeface="Plus Jakarta Sans"/>
              </a:rPr>
              <a:t>TQM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-oriented SL project impact the professional agency of pre-service teachers?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75" y="1852612"/>
            <a:ext cx="15240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75" y="4059536"/>
            <a:ext cx="152400" cy="1524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9875" y="1852612"/>
            <a:ext cx="15240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9875" y="4059539"/>
            <a:ext cx="152400" cy="15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455" y="3094434"/>
            <a:ext cx="666750" cy="666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51684"/>
            <a:ext cx="2430660" cy="133751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6135" y="3094434"/>
            <a:ext cx="666750" cy="666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180" y="3951684"/>
            <a:ext cx="2430660" cy="133751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8816" y="3094434"/>
            <a:ext cx="666750" cy="666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6860" y="3951684"/>
            <a:ext cx="2430660" cy="1337518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1496" y="3094434"/>
            <a:ext cx="666750" cy="6667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9541" y="3951684"/>
            <a:ext cx="2430660" cy="13375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The TQM-PDCA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Intervention Cycle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2211585"/>
            <a:ext cx="11049000" cy="50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6"/>
              </a:lnSpc>
            </a:pP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Implemented over 10 weeks (40 field hours per participant) with the entire cohort of </a:t>
            </a: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N = 80</a:t>
            </a:r>
            <a:r>
              <a:rPr sz="1600" b="0" i="0" u="none" dirty="0">
                <a:solidFill>
                  <a:srgbClr val="334155"/>
                </a:solidFill>
                <a:latin typeface="Plus Jakarta Sans"/>
              </a:rPr>
              <a:t> pre-service English teachers at Pham Van Dong University: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0754" y="4151709"/>
            <a:ext cx="2212151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Merriweather"/>
              </a:rPr>
              <a:t>PLAN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3425" y="4513659"/>
            <a:ext cx="2106810" cy="7534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1100" b="0" i="0" u="none" dirty="0">
                <a:solidFill>
                  <a:srgbClr val="334155"/>
                </a:solidFill>
                <a:latin typeface="Plus Jakarta Sans"/>
              </a:rPr>
              <a:t>Optimize resources; align learning outcomes with community needs; run </a:t>
            </a:r>
            <a:r>
              <a:rPr sz="1100" b="0" i="0" u="none" dirty="0" err="1">
                <a:solidFill>
                  <a:srgbClr val="334155"/>
                </a:solidFill>
                <a:latin typeface="Plus Jakarta Sans"/>
              </a:rPr>
              <a:t>IQA</a:t>
            </a:r>
            <a:r>
              <a:rPr sz="1100" b="0" i="0" u="none" dirty="0">
                <a:solidFill>
                  <a:srgbClr val="334155"/>
                </a:solidFill>
                <a:latin typeface="Plus Jakarta Sans"/>
              </a:rPr>
              <a:t> risk checklists.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53435" y="4151709"/>
            <a:ext cx="2212151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Merriweather"/>
              </a:rPr>
              <a:t>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6105" y="4513659"/>
            <a:ext cx="2106810" cy="5640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1200" b="0" i="0" u="none" dirty="0">
                <a:solidFill>
                  <a:srgbClr val="334155"/>
                </a:solidFill>
                <a:latin typeface="Plus Jakarta Sans"/>
              </a:rPr>
              <a:t>10-week community teaching; 3,200 total hours delivering functional English modules.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26115" y="4151709"/>
            <a:ext cx="2212151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Merriweather"/>
              </a:rPr>
              <a:t>CHECK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8785" y="4513659"/>
            <a:ext cx="2106810" cy="5755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1200" b="0" i="0" u="none" dirty="0">
                <a:solidFill>
                  <a:srgbClr val="334155"/>
                </a:solidFill>
                <a:latin typeface="Plus Jakarta Sans"/>
              </a:rPr>
              <a:t>Monitor progress via internal quality metrics &amp; partner feedback; identify bottlenecks.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98796" y="4151709"/>
            <a:ext cx="2212151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Merriweather"/>
              </a:rPr>
              <a:t>ACT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51466" y="4513659"/>
            <a:ext cx="2106810" cy="7534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1200" b="0" i="0" u="none" dirty="0">
                <a:solidFill>
                  <a:srgbClr val="334155"/>
                </a:solidFill>
                <a:latin typeface="Plus Jakarta Sans"/>
              </a:rPr>
              <a:t>Immediate tactical lesson adjustments, behavior modification &amp; procedural updates.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676400" y="4172768"/>
            <a:ext cx="8839200" cy="3810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Finding 1: Impact on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Professional Agency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5975" y="4943772"/>
            <a:ext cx="8020050" cy="2065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27"/>
              </a:lnSpc>
            </a:pPr>
            <a:r>
              <a:rPr sz="1050" b="0" i="0" u="none">
                <a:solidFill>
                  <a:srgbClr val="64748B"/>
                </a:solidFill>
                <a:latin typeface="Plus Jakarta Sans"/>
              </a:rPr>
              <a:t>* Note: N = 80 pre-service teachers. Paired-Samples T-test confirms statistically significant growth across all dimensions (p &lt; .001).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1500" y="2350591"/>
            <a:ext cx="11049000" cy="2402681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71500" y="2350591"/>
          <a:ext cx="11048997" cy="2402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5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7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0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78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536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Dimensions of Professional Agency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Phase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Mean (M)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SD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t-value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p-value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Cohen's 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536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Overall Professional Agency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Pre vs Post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3.15 → 4.28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0.45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-15.42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&lt; .001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2.10 (Extremely Large)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536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1. Pedagogical Awareness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Pre vs Post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3.20 → 4.15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0.50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-10.85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&lt; .001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1.63 (Large)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536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2. Classroom Management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Pre vs Post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2.95 → 4.35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0.48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-14.60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&lt; .001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2.33 (Highest Gain)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537"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3. Social Responsibility Awareness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Pre vs Post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3.30 → 4.40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0.42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-12.35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&lt; .001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2.17 (Extremely Large)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71500" y="3303091"/>
            <a:ext cx="330562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877121" y="3303091"/>
            <a:ext cx="13110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188148" y="3303091"/>
            <a:ext cx="1378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566445" y="3303091"/>
            <a:ext cx="8067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373242" y="3303091"/>
            <a:ext cx="997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370540" y="3303091"/>
            <a:ext cx="104209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9412634" y="3303091"/>
            <a:ext cx="22078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3781722"/>
            <a:ext cx="330562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877121" y="3781722"/>
            <a:ext cx="13110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188148" y="3781722"/>
            <a:ext cx="1378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566445" y="3781722"/>
            <a:ext cx="8067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373242" y="3781722"/>
            <a:ext cx="997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370540" y="3781722"/>
            <a:ext cx="104209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412634" y="3781722"/>
            <a:ext cx="22078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71500" y="4260353"/>
            <a:ext cx="330562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3877121" y="4260353"/>
            <a:ext cx="13110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188148" y="4260353"/>
            <a:ext cx="1378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566445" y="4260353"/>
            <a:ext cx="8067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373242" y="4260353"/>
            <a:ext cx="997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8370540" y="4260353"/>
            <a:ext cx="104209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9412634" y="4260353"/>
            <a:ext cx="22078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71500" y="4738985"/>
            <a:ext cx="330562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3877121" y="4738985"/>
            <a:ext cx="13110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5188148" y="4738985"/>
            <a:ext cx="1378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566445" y="4738985"/>
            <a:ext cx="8067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7373242" y="4738985"/>
            <a:ext cx="99729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8370540" y="4738985"/>
            <a:ext cx="104209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9412634" y="4738985"/>
            <a:ext cx="22078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4084" y="2972097"/>
            <a:ext cx="1533525" cy="228600"/>
          </a:xfrm>
          <a:prstGeom prst="rect">
            <a:avLst/>
          </a:prstGeom>
        </p:spPr>
      </p:pic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4084" y="3929360"/>
            <a:ext cx="1362075" cy="22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65360"/>
            <a:ext cx="5334000" cy="12863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92688"/>
            <a:ext cx="5334000" cy="10994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560070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Finding 2: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Risk Mitigation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1119187"/>
            <a:ext cx="4419600" cy="256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6"/>
              </a:lnSpc>
            </a:pPr>
            <a:r>
              <a:rPr sz="1600" b="1" i="0" u="none" dirty="0">
                <a:solidFill>
                  <a:srgbClr val="334155"/>
                </a:solidFill>
                <a:latin typeface="Plus Jakarta Sans"/>
              </a:rPr>
              <a:t>Qualitative Insights from Teaching Portfolios: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100" y="1617761"/>
            <a:ext cx="4914900" cy="10259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27"/>
              </a:lnSpc>
            </a:pPr>
            <a:r>
              <a:rPr sz="1400" b="1" i="1" u="none" dirty="0" err="1">
                <a:solidFill>
                  <a:srgbClr val="0369A1"/>
                </a:solidFill>
                <a:latin typeface="Plus Jakarta Sans"/>
              </a:rPr>
              <a:t>SV45</a:t>
            </a:r>
            <a:r>
              <a:rPr sz="1400" b="1" i="1" u="none" dirty="0">
                <a:solidFill>
                  <a:srgbClr val="0369A1"/>
                </a:solidFill>
                <a:latin typeface="Plus Jakarta Sans"/>
              </a:rPr>
              <a:t> (Resource Adaptation - Plan/Do):</a:t>
            </a:r>
            <a:r>
              <a:rPr sz="1400" b="0" i="1" u="none" dirty="0">
                <a:solidFill>
                  <a:srgbClr val="0369A1"/>
                </a:solidFill>
                <a:latin typeface="Plus Jakarta Sans"/>
              </a:rPr>
              <a:t> "I planned video/screen games, but the venue had no projector. The 'Plan' resource checklist caught this early—I switched to flashcards and </a:t>
            </a:r>
            <a:r>
              <a:rPr sz="1400" b="0" i="1" u="none" dirty="0" err="1">
                <a:solidFill>
                  <a:srgbClr val="0369A1"/>
                </a:solidFill>
                <a:latin typeface="Plus Jakarta Sans"/>
              </a:rPr>
              <a:t>TPR</a:t>
            </a:r>
            <a:r>
              <a:rPr sz="1400" b="0" i="1" u="none" dirty="0">
                <a:solidFill>
                  <a:srgbClr val="0369A1"/>
                </a:solidFill>
                <a:latin typeface="Plus Jakarta Sans"/>
              </a:rPr>
              <a:t> activities. Students remained fully engaged!"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100" y="3845088"/>
            <a:ext cx="491490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27"/>
              </a:lnSpc>
            </a:pPr>
            <a:r>
              <a:rPr sz="1400" b="1" i="1" u="none" dirty="0" err="1">
                <a:solidFill>
                  <a:srgbClr val="0F766E"/>
                </a:solidFill>
                <a:latin typeface="Plus Jakarta Sans"/>
              </a:rPr>
              <a:t>SV12</a:t>
            </a:r>
            <a:r>
              <a:rPr sz="1400" b="1" i="1" u="none" dirty="0">
                <a:solidFill>
                  <a:srgbClr val="0F766E"/>
                </a:solidFill>
                <a:latin typeface="Plus Jakarta Sans"/>
              </a:rPr>
              <a:t> (</a:t>
            </a:r>
            <a:r>
              <a:rPr sz="1400" b="1" i="1" u="none" dirty="0" err="1">
                <a:solidFill>
                  <a:srgbClr val="0F766E"/>
                </a:solidFill>
                <a:latin typeface="Plus Jakarta Sans"/>
              </a:rPr>
              <a:t>L1</a:t>
            </a:r>
            <a:r>
              <a:rPr sz="1400" b="1" i="1" u="none" dirty="0">
                <a:solidFill>
                  <a:srgbClr val="0F766E"/>
                </a:solidFill>
                <a:latin typeface="Plus Jakarta Sans"/>
              </a:rPr>
              <a:t> Containment - Check/Act):</a:t>
            </a:r>
            <a:r>
              <a:rPr sz="1400" b="0" i="1" u="none" dirty="0">
                <a:solidFill>
                  <a:srgbClr val="0F766E"/>
                </a:solidFill>
                <a:latin typeface="Plus Jakarta Sans"/>
              </a:rPr>
              <a:t> "The 'Check' session showed I used 60% Vietnamese. In the 'Act' phase, I enforced Classroom English routines. Within 2 sessions, students responded naturally to English commands."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881437"/>
            <a:ext cx="11049000" cy="11096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509837"/>
            <a:ext cx="2619375" cy="10858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1375" y="2509837"/>
            <a:ext cx="2619375" cy="10858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2509837"/>
            <a:ext cx="2619375" cy="10858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1125" y="2509837"/>
            <a:ext cx="2619375" cy="1085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Finding 3: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USR &amp; Community Metrics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4081462"/>
            <a:ext cx="11081385" cy="219075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166534"/>
                </a:solidFill>
                <a:latin typeface="Merriweather"/>
              </a:rPr>
              <a:t>Key Outcome: Sustainable Micro-ESL Space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4348162"/>
            <a:ext cx="10553700" cy="42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43"/>
              </a:lnSpc>
            </a:pPr>
            <a:r>
              <a:rPr sz="1400" b="0" i="0" u="none" dirty="0">
                <a:solidFill>
                  <a:srgbClr val="15803D"/>
                </a:solidFill>
                <a:latin typeface="Plus Jakarta Sans"/>
              </a:rPr>
              <a:t>Target language use averaged </a:t>
            </a:r>
            <a:r>
              <a:rPr sz="1400" b="1" i="0" u="none" dirty="0">
                <a:solidFill>
                  <a:srgbClr val="15803D"/>
                </a:solidFill>
                <a:latin typeface="Plus Jakarta Sans"/>
              </a:rPr>
              <a:t>85% duration per session</a:t>
            </a:r>
            <a:r>
              <a:rPr sz="1400" b="0" i="0" u="none" dirty="0">
                <a:solidFill>
                  <a:srgbClr val="15803D"/>
                </a:solidFill>
                <a:latin typeface="Plus Jakarta Sans"/>
              </a:rPr>
              <a:t>. Zero project dropouts occurred across all rural community sites due to preventative </a:t>
            </a:r>
            <a:r>
              <a:rPr sz="1400" b="0" i="0" u="none" dirty="0" err="1">
                <a:solidFill>
                  <a:srgbClr val="15803D"/>
                </a:solidFill>
                <a:latin typeface="Plus Jakarta Sans"/>
              </a:rPr>
              <a:t>TQM</a:t>
            </a:r>
            <a:r>
              <a:rPr sz="1400" b="0" i="0" u="none" dirty="0">
                <a:solidFill>
                  <a:srgbClr val="15803D"/>
                </a:solidFill>
                <a:latin typeface="Plus Jakarta Sans"/>
              </a:rPr>
              <a:t> quality checklists.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3425" y="2747962"/>
            <a:ext cx="229552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50"/>
              </a:lnSpc>
            </a:pPr>
            <a:r>
              <a:rPr sz="2850" b="1" i="0" u="none">
                <a:solidFill>
                  <a:srgbClr val="0284C7"/>
                </a:solidFill>
                <a:latin typeface="Merriweather"/>
              </a:rPr>
              <a:t>80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3425" y="3186112"/>
            <a:ext cx="22955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475569"/>
                </a:solidFill>
                <a:latin typeface="Plus Jakarta Sans SemiBold"/>
              </a:rPr>
              <a:t>Pre-Service Teachers Deployed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3300" y="2747962"/>
            <a:ext cx="229552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50"/>
              </a:lnSpc>
            </a:pPr>
            <a:r>
              <a:rPr sz="2850" b="1" i="0" u="none">
                <a:solidFill>
                  <a:srgbClr val="0284C7"/>
                </a:solidFill>
                <a:latin typeface="Merriweather"/>
              </a:rPr>
              <a:t>3,200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43300" y="3186112"/>
            <a:ext cx="22955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475569"/>
                </a:solidFill>
                <a:latin typeface="Plus Jakarta Sans SemiBold"/>
              </a:rPr>
              <a:t>Total Field Hours Delivered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3175" y="2747962"/>
            <a:ext cx="229552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50"/>
              </a:lnSpc>
            </a:pPr>
            <a:r>
              <a:rPr sz="2850" b="1" i="0" u="none">
                <a:solidFill>
                  <a:srgbClr val="0284C7"/>
                </a:solidFill>
                <a:latin typeface="Merriweather"/>
              </a:rPr>
              <a:t>520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53175" y="3186112"/>
            <a:ext cx="22955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475569"/>
                </a:solidFill>
                <a:latin typeface="Plus Jakarta Sans SemiBold"/>
              </a:rPr>
              <a:t>Disadvantaged Beneficiaries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63050" y="2747962"/>
            <a:ext cx="229552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50"/>
              </a:lnSpc>
            </a:pPr>
            <a:r>
              <a:rPr sz="2850" b="1" i="0" u="none">
                <a:solidFill>
                  <a:srgbClr val="0284C7"/>
                </a:solidFill>
                <a:latin typeface="Merriweather"/>
              </a:rPr>
              <a:t>100%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63050" y="3186112"/>
            <a:ext cx="22955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475569"/>
                </a:solidFill>
                <a:latin typeface="Plus Jakarta Sans SemiBold"/>
              </a:rPr>
              <a:t>Project Sustainability Index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110037"/>
            <a:ext cx="171450" cy="171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76475"/>
            <a:ext cx="3530649" cy="294798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2276475"/>
            <a:ext cx="3530649" cy="294798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2276475"/>
            <a:ext cx="3530649" cy="29479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476250"/>
            <a:ext cx="11601450" cy="4048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87"/>
              </a:lnSpc>
            </a:pPr>
            <a:r>
              <a:rPr sz="2550" b="1" i="0" u="none">
                <a:solidFill>
                  <a:srgbClr val="0F172A"/>
                </a:solidFill>
                <a:latin typeface="Merriweather"/>
              </a:rPr>
              <a:t>Synthesis &amp; </a:t>
            </a:r>
            <a:r>
              <a:rPr sz="2550" b="1" i="0" u="none">
                <a:solidFill>
                  <a:srgbClr val="0284C7"/>
                </a:solidFill>
                <a:latin typeface="Merriweather"/>
              </a:rPr>
              <a:t>Discussion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2581275"/>
            <a:ext cx="495300" cy="495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625" y="3248025"/>
            <a:ext cx="3207119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Merriweather"/>
              </a:rPr>
              <a:t>Resource Management Paradigm Shift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876675"/>
            <a:ext cx="3054399" cy="10715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87"/>
              </a:lnSpc>
            </a:pPr>
            <a:r>
              <a:rPr sz="1400" b="0" i="0" u="none" dirty="0">
                <a:solidFill>
                  <a:srgbClr val="334155"/>
                </a:solidFill>
                <a:latin typeface="Plus Jakarta Sans"/>
              </a:rPr>
              <a:t>Shifts university governance from "resource deficiency" complaints to "asset optimization." </a:t>
            </a:r>
            <a:r>
              <a:rPr sz="1400" b="0" i="0" u="none" dirty="0" err="1">
                <a:solidFill>
                  <a:srgbClr val="334155"/>
                </a:solidFill>
                <a:latin typeface="Plus Jakarta Sans"/>
              </a:rPr>
              <a:t>TQM</a:t>
            </a:r>
            <a:r>
              <a:rPr sz="1400" b="0" i="0" u="none" dirty="0">
                <a:solidFill>
                  <a:srgbClr val="334155"/>
                </a:solidFill>
                <a:latin typeface="Plus Jakarta Sans"/>
              </a:rPr>
              <a:t> restructures existing communal spaces into functional learning centers.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8874" y="2581275"/>
            <a:ext cx="495300" cy="495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68874" y="3248025"/>
            <a:ext cx="3030378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Merriweather"/>
              </a:rPr>
              <a:t>Language Policy Alignment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8874" y="3609975"/>
            <a:ext cx="3054399" cy="10763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87"/>
              </a:lnSpc>
            </a:pPr>
            <a:r>
              <a:rPr sz="1400" b="0" i="0" u="none" dirty="0" err="1">
                <a:solidFill>
                  <a:srgbClr val="334155"/>
                </a:solidFill>
                <a:latin typeface="Plus Jakarta Sans"/>
              </a:rPr>
              <a:t>Synchronises</a:t>
            </a:r>
            <a:r>
              <a:rPr sz="1400" b="0" i="0" u="none" dirty="0">
                <a:solidFill>
                  <a:srgbClr val="334155"/>
                </a:solidFill>
                <a:latin typeface="Plus Jakarta Sans"/>
              </a:rPr>
              <a:t> institutional </a:t>
            </a:r>
            <a:r>
              <a:rPr sz="1400" b="0" i="0" u="none" dirty="0" err="1">
                <a:solidFill>
                  <a:srgbClr val="334155"/>
                </a:solidFill>
                <a:latin typeface="Plus Jakarta Sans"/>
              </a:rPr>
              <a:t>USR</a:t>
            </a:r>
            <a:r>
              <a:rPr sz="1400" b="0" i="0" u="none" dirty="0">
                <a:solidFill>
                  <a:srgbClr val="334155"/>
                </a:solidFill>
                <a:latin typeface="Plus Jakarta Sans"/>
              </a:rPr>
              <a:t> goals with local language transition initiatives. Creates grassroots micro-ESL hubs without requiring heavy capital expenditure.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8124" y="2581275"/>
            <a:ext cx="495300" cy="4953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28124" y="3248025"/>
            <a:ext cx="3207119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Merriweather"/>
              </a:rPr>
              <a:t>Teacher Identity Transformation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8124" y="3876675"/>
            <a:ext cx="3054399" cy="10763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687"/>
              </a:lnSpc>
            </a:pPr>
            <a:r>
              <a:rPr sz="1400" b="0" i="0" u="none" dirty="0">
                <a:solidFill>
                  <a:srgbClr val="334155"/>
                </a:solidFill>
                <a:latin typeface="Plus Jakarta Sans"/>
              </a:rPr>
              <a:t>Pre-service teachers transition from passive </a:t>
            </a:r>
            <a:r>
              <a:rPr sz="1400" b="0" i="0" u="none" dirty="0" err="1">
                <a:solidFill>
                  <a:srgbClr val="334155"/>
                </a:solidFill>
                <a:latin typeface="Plus Jakarta Sans"/>
              </a:rPr>
              <a:t>EFL</a:t>
            </a:r>
            <a:r>
              <a:rPr sz="1400" b="0" i="0" u="none" dirty="0">
                <a:solidFill>
                  <a:srgbClr val="334155"/>
                </a:solidFill>
                <a:latin typeface="Plus Jakarta Sans"/>
              </a:rPr>
              <a:t> consumers into proactive agents of educational change and independent pedagogical decision-makers.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975" y="2714625"/>
            <a:ext cx="228600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3649" y="2714625"/>
            <a:ext cx="285750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32899" y="2714625"/>
            <a:ext cx="285750" cy="22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835</Words>
  <Application>Microsoft Office PowerPoint</Application>
  <PresentationFormat>Widescreen</PresentationFormat>
  <Paragraphs>103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Merriweather</vt:lpstr>
      <vt:lpstr>Plus Jakarta Sans</vt:lpstr>
      <vt:lpstr>Plus Jakarta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>generated using python-pptx</dc:description>
  <cp:lastModifiedBy>Vo Duy Quan</cp:lastModifiedBy>
  <cp:revision>4</cp:revision>
  <dcterms:created xsi:type="dcterms:W3CDTF">2013-01-27T09:14:16Z</dcterms:created>
  <dcterms:modified xsi:type="dcterms:W3CDTF">2026-07-31T01:29:26Z</dcterms:modified>
  <cp:category/>
</cp:coreProperties>
</file>