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1"/>
  </p:notesMasterIdLst>
  <p:sldIdLst>
    <p:sldId id="256" r:id="rId2"/>
    <p:sldId id="320" r:id="rId3"/>
    <p:sldId id="258" r:id="rId4"/>
    <p:sldId id="257" r:id="rId5"/>
    <p:sldId id="276" r:id="rId6"/>
    <p:sldId id="259" r:id="rId7"/>
    <p:sldId id="260" r:id="rId8"/>
    <p:sldId id="277" r:id="rId9"/>
    <p:sldId id="262" r:id="rId10"/>
    <p:sldId id="332" r:id="rId11"/>
    <p:sldId id="263" r:id="rId12"/>
    <p:sldId id="333" r:id="rId13"/>
    <p:sldId id="334" r:id="rId14"/>
    <p:sldId id="335" r:id="rId15"/>
    <p:sldId id="336" r:id="rId16"/>
    <p:sldId id="331" r:id="rId17"/>
    <p:sldId id="281" r:id="rId18"/>
    <p:sldId id="284" r:id="rId19"/>
    <p:sldId id="282" r:id="rId20"/>
    <p:sldId id="285" r:id="rId21"/>
    <p:sldId id="286" r:id="rId22"/>
    <p:sldId id="283" r:id="rId23"/>
    <p:sldId id="264" r:id="rId24"/>
    <p:sldId id="265" r:id="rId25"/>
    <p:sldId id="278" r:id="rId26"/>
    <p:sldId id="279" r:id="rId27"/>
    <p:sldId id="266" r:id="rId28"/>
    <p:sldId id="267" r:id="rId29"/>
    <p:sldId id="268" r:id="rId30"/>
    <p:sldId id="269" r:id="rId31"/>
    <p:sldId id="280" r:id="rId32"/>
    <p:sldId id="270" r:id="rId33"/>
    <p:sldId id="271" r:id="rId34"/>
    <p:sldId id="287" r:id="rId35"/>
    <p:sldId id="288" r:id="rId36"/>
    <p:sldId id="289" r:id="rId37"/>
    <p:sldId id="290" r:id="rId38"/>
    <p:sldId id="291" r:id="rId39"/>
    <p:sldId id="292" r:id="rId40"/>
    <p:sldId id="293" r:id="rId41"/>
    <p:sldId id="294" r:id="rId42"/>
    <p:sldId id="295" r:id="rId43"/>
    <p:sldId id="296" r:id="rId44"/>
    <p:sldId id="272" r:id="rId45"/>
    <p:sldId id="298" r:id="rId46"/>
    <p:sldId id="300" r:id="rId47"/>
    <p:sldId id="299" r:id="rId48"/>
    <p:sldId id="303" r:id="rId49"/>
    <p:sldId id="297" r:id="rId50"/>
    <p:sldId id="305" r:id="rId51"/>
    <p:sldId id="306" r:id="rId52"/>
    <p:sldId id="308" r:id="rId53"/>
    <p:sldId id="307" r:id="rId54"/>
    <p:sldId id="309" r:id="rId55"/>
    <p:sldId id="310" r:id="rId56"/>
    <p:sldId id="301" r:id="rId57"/>
    <p:sldId id="311" r:id="rId58"/>
    <p:sldId id="302" r:id="rId59"/>
    <p:sldId id="312" r:id="rId60"/>
    <p:sldId id="313" r:id="rId61"/>
    <p:sldId id="273" r:id="rId62"/>
    <p:sldId id="316" r:id="rId63"/>
    <p:sldId id="314" r:id="rId64"/>
    <p:sldId id="315" r:id="rId65"/>
    <p:sldId id="304" r:id="rId66"/>
    <p:sldId id="317" r:id="rId67"/>
    <p:sldId id="274" r:id="rId68"/>
    <p:sldId id="318" r:id="rId69"/>
    <p:sldId id="321" r:id="rId70"/>
    <p:sldId id="322" r:id="rId71"/>
    <p:sldId id="323" r:id="rId72"/>
    <p:sldId id="324" r:id="rId73"/>
    <p:sldId id="325" r:id="rId74"/>
    <p:sldId id="326" r:id="rId75"/>
    <p:sldId id="327" r:id="rId76"/>
    <p:sldId id="328" r:id="rId77"/>
    <p:sldId id="329" r:id="rId78"/>
    <p:sldId id="330" r:id="rId79"/>
    <p:sldId id="275" r:id="rId8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CC00"/>
    <a:srgbClr val="FF6600"/>
    <a:srgbClr val="FF33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9D79DF-4305-4EC8-B6FD-57EB892CBDA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2A69CBF-1BA6-4456-9F22-5542161092F0}">
      <dgm:prSet phldrT="[Text]" custT="1"/>
      <dgm:spPr>
        <a:solidFill>
          <a:srgbClr val="FFFF00"/>
        </a:solidFill>
        <a:scene3d>
          <a:camera prst="orthographicFront"/>
          <a:lightRig rig="threePt" dir="t"/>
        </a:scene3d>
        <a:sp3d>
          <a:bevelT w="139700" prst="cross"/>
        </a:sp3d>
      </dgm:spPr>
      <dgm:t>
        <a:bodyPr/>
        <a:lstStyle/>
        <a:p>
          <a:r>
            <a:rPr lang="en-US" sz="2000" dirty="0">
              <a:solidFill>
                <a:srgbClr val="FF0000"/>
              </a:solidFill>
              <a:latin typeface="+mn-lt"/>
            </a:rPr>
            <a:t>Foundational skills: lower-order thinking &amp; translation skills</a:t>
          </a:r>
        </a:p>
      </dgm:t>
    </dgm:pt>
    <dgm:pt modelId="{E69B5B9F-EE15-4116-81D0-70DF9D6CD8AB}" type="parTrans" cxnId="{808CC162-B82F-41EE-B19C-CBA636692F73}">
      <dgm:prSet/>
      <dgm:spPr/>
      <dgm:t>
        <a:bodyPr/>
        <a:lstStyle/>
        <a:p>
          <a:endParaRPr lang="en-US" sz="2000">
            <a:solidFill>
              <a:srgbClr val="00B050"/>
            </a:solidFill>
            <a:latin typeface="+mn-lt"/>
          </a:endParaRPr>
        </a:p>
      </dgm:t>
    </dgm:pt>
    <dgm:pt modelId="{9D23846E-15E0-4595-8FFB-A09237B9906C}" type="sibTrans" cxnId="{808CC162-B82F-41EE-B19C-CBA636692F73}">
      <dgm:prSet/>
      <dgm:spPr/>
      <dgm:t>
        <a:bodyPr/>
        <a:lstStyle/>
        <a:p>
          <a:endParaRPr lang="en-US" sz="2000">
            <a:solidFill>
              <a:srgbClr val="00B050"/>
            </a:solidFill>
            <a:latin typeface="+mn-lt"/>
          </a:endParaRPr>
        </a:p>
      </dgm:t>
    </dgm:pt>
    <dgm:pt modelId="{FB81FE24-8883-4DFF-B8B8-95E558473B8A}">
      <dgm:prSet phldrT="[Text]" custT="1"/>
      <dgm:spPr>
        <a:solidFill>
          <a:srgbClr val="00B0F0"/>
        </a:solidFill>
        <a:scene3d>
          <a:camera prst="orthographicFront"/>
          <a:lightRig rig="threePt" dir="t"/>
        </a:scene3d>
        <a:sp3d>
          <a:bevelT w="139700" prst="cross"/>
        </a:sp3d>
      </dgm:spPr>
      <dgm:t>
        <a:bodyPr/>
        <a:lstStyle/>
        <a:p>
          <a:r>
            <a:rPr lang="en-US" sz="2000">
              <a:solidFill>
                <a:srgbClr val="002060"/>
              </a:solidFill>
              <a:latin typeface="+mn-lt"/>
            </a:rPr>
            <a:t>Higher-order thinking skills</a:t>
          </a:r>
          <a:endParaRPr lang="en-US" sz="2000" dirty="0">
            <a:solidFill>
              <a:srgbClr val="002060"/>
            </a:solidFill>
            <a:latin typeface="+mn-lt"/>
          </a:endParaRPr>
        </a:p>
      </dgm:t>
    </dgm:pt>
    <dgm:pt modelId="{26F99071-1987-48EC-9595-300B9C3687C5}" type="parTrans" cxnId="{AA73FF4C-20D9-4855-A3D3-72A69F159724}">
      <dgm:prSet/>
      <dgm:spPr/>
      <dgm:t>
        <a:bodyPr/>
        <a:lstStyle/>
        <a:p>
          <a:endParaRPr lang="en-US" sz="2000">
            <a:solidFill>
              <a:srgbClr val="00B050"/>
            </a:solidFill>
            <a:latin typeface="+mn-lt"/>
          </a:endParaRPr>
        </a:p>
      </dgm:t>
    </dgm:pt>
    <dgm:pt modelId="{3CD34DC5-ACE7-4EED-92A9-E71C90116E60}" type="sibTrans" cxnId="{AA73FF4C-20D9-4855-A3D3-72A69F159724}">
      <dgm:prSet/>
      <dgm:spPr/>
      <dgm:t>
        <a:bodyPr/>
        <a:lstStyle/>
        <a:p>
          <a:endParaRPr lang="en-US" sz="2000">
            <a:solidFill>
              <a:srgbClr val="00B050"/>
            </a:solidFill>
            <a:latin typeface="+mn-lt"/>
          </a:endParaRPr>
        </a:p>
      </dgm:t>
    </dgm:pt>
    <dgm:pt modelId="{7FABBB2A-7C20-409F-9B65-42061E0DAA5E}">
      <dgm:prSet phldrT="[Text]" custT="1"/>
      <dgm:spPr>
        <a:solidFill>
          <a:srgbClr val="FF0066"/>
        </a:solidFill>
        <a:scene3d>
          <a:camera prst="orthographicFront"/>
          <a:lightRig rig="threePt" dir="t"/>
        </a:scene3d>
        <a:sp3d>
          <a:bevelT w="139700" prst="cross"/>
        </a:sp3d>
      </dgm:spPr>
      <dgm:t>
        <a:bodyPr/>
        <a:lstStyle/>
        <a:p>
          <a:pPr>
            <a:buNone/>
          </a:pPr>
          <a:r>
            <a:rPr lang="en-US" sz="2000" dirty="0">
              <a:solidFill>
                <a:schemeClr val="accent1"/>
              </a:solidFill>
              <a:latin typeface="+mn-lt"/>
            </a:rPr>
            <a:t>Enhanced awareness of contextual and cultural nuances</a:t>
          </a:r>
        </a:p>
      </dgm:t>
    </dgm:pt>
    <dgm:pt modelId="{DC595B63-316B-416A-80B2-A0BCC1AA3235}" type="parTrans" cxnId="{939D6142-0159-454C-80B9-40C4341CBCD8}">
      <dgm:prSet/>
      <dgm:spPr/>
      <dgm:t>
        <a:bodyPr/>
        <a:lstStyle/>
        <a:p>
          <a:endParaRPr lang="en-US" sz="2000">
            <a:solidFill>
              <a:srgbClr val="00B050"/>
            </a:solidFill>
            <a:latin typeface="+mn-lt"/>
          </a:endParaRPr>
        </a:p>
      </dgm:t>
    </dgm:pt>
    <dgm:pt modelId="{35EB6C67-46F5-43ED-B3A4-CDD27A1B09B3}" type="sibTrans" cxnId="{939D6142-0159-454C-80B9-40C4341CBCD8}">
      <dgm:prSet/>
      <dgm:spPr/>
      <dgm:t>
        <a:bodyPr/>
        <a:lstStyle/>
        <a:p>
          <a:endParaRPr lang="en-US" sz="2000">
            <a:solidFill>
              <a:srgbClr val="00B050"/>
            </a:solidFill>
            <a:latin typeface="+mn-lt"/>
          </a:endParaRPr>
        </a:p>
      </dgm:t>
    </dgm:pt>
    <dgm:pt modelId="{AAD0B613-0ED2-4D05-AE05-6F0F8E94D23D}" type="pres">
      <dgm:prSet presAssocID="{D49D79DF-4305-4EC8-B6FD-57EB892CBDA4}" presName="linear" presStyleCnt="0">
        <dgm:presLayoutVars>
          <dgm:dir/>
          <dgm:animLvl val="lvl"/>
          <dgm:resizeHandles val="exact"/>
        </dgm:presLayoutVars>
      </dgm:prSet>
      <dgm:spPr/>
    </dgm:pt>
    <dgm:pt modelId="{4B5793FA-0766-40C3-8A0E-A7C65F4E6CE6}" type="pres">
      <dgm:prSet presAssocID="{42A69CBF-1BA6-4456-9F22-5542161092F0}" presName="parentLin" presStyleCnt="0"/>
      <dgm:spPr>
        <a:scene3d>
          <a:camera prst="orthographicFront"/>
          <a:lightRig rig="threePt" dir="t"/>
        </a:scene3d>
        <a:sp3d>
          <a:bevelT w="139700" prst="cross"/>
        </a:sp3d>
      </dgm:spPr>
    </dgm:pt>
    <dgm:pt modelId="{6B9F77A3-79CE-4F48-BACD-375DC102095C}" type="pres">
      <dgm:prSet presAssocID="{42A69CBF-1BA6-4456-9F22-5542161092F0}" presName="parentLeftMargin" presStyleLbl="node1" presStyleIdx="0" presStyleCnt="3"/>
      <dgm:spPr/>
    </dgm:pt>
    <dgm:pt modelId="{84B9C122-9607-447A-8D65-7E3FA17FAFF3}" type="pres">
      <dgm:prSet presAssocID="{42A69CBF-1BA6-4456-9F22-5542161092F0}" presName="parentText" presStyleLbl="node1" presStyleIdx="0" presStyleCnt="3">
        <dgm:presLayoutVars>
          <dgm:chMax val="0"/>
          <dgm:bulletEnabled val="1"/>
        </dgm:presLayoutVars>
      </dgm:prSet>
      <dgm:spPr/>
    </dgm:pt>
    <dgm:pt modelId="{49160881-4655-4F34-ACD1-5AFAFA997BE0}" type="pres">
      <dgm:prSet presAssocID="{42A69CBF-1BA6-4456-9F22-5542161092F0}" presName="negativeSpace" presStyleCnt="0"/>
      <dgm:spPr>
        <a:scene3d>
          <a:camera prst="orthographicFront"/>
          <a:lightRig rig="threePt" dir="t"/>
        </a:scene3d>
        <a:sp3d>
          <a:bevelT w="139700" prst="cross"/>
        </a:sp3d>
      </dgm:spPr>
    </dgm:pt>
    <dgm:pt modelId="{B6E0E089-11DB-4264-B175-BA730818E92A}" type="pres">
      <dgm:prSet presAssocID="{42A69CBF-1BA6-4456-9F22-5542161092F0}" presName="childText" presStyleLbl="conFgAcc1" presStyleIdx="0" presStyleCnt="3">
        <dgm:presLayoutVars>
          <dgm:bulletEnabled val="1"/>
        </dgm:presLayoutVars>
      </dgm:prSet>
      <dgm:spPr>
        <a:scene3d>
          <a:camera prst="orthographicFront"/>
          <a:lightRig rig="threePt" dir="t"/>
        </a:scene3d>
        <a:sp3d>
          <a:bevelT w="139700" prst="cross"/>
        </a:sp3d>
      </dgm:spPr>
    </dgm:pt>
    <dgm:pt modelId="{7B0BA6E6-89AB-4823-ADCB-22C73C9335CB}" type="pres">
      <dgm:prSet presAssocID="{9D23846E-15E0-4595-8FFB-A09237B9906C}" presName="spaceBetweenRectangles" presStyleCnt="0"/>
      <dgm:spPr>
        <a:scene3d>
          <a:camera prst="orthographicFront"/>
          <a:lightRig rig="threePt" dir="t"/>
        </a:scene3d>
        <a:sp3d>
          <a:bevelT w="139700" prst="cross"/>
        </a:sp3d>
      </dgm:spPr>
    </dgm:pt>
    <dgm:pt modelId="{785AFE4E-0928-49BA-9ADD-4065BFB9B056}" type="pres">
      <dgm:prSet presAssocID="{FB81FE24-8883-4DFF-B8B8-95E558473B8A}" presName="parentLin" presStyleCnt="0"/>
      <dgm:spPr>
        <a:scene3d>
          <a:camera prst="orthographicFront"/>
          <a:lightRig rig="threePt" dir="t"/>
        </a:scene3d>
        <a:sp3d>
          <a:bevelT w="139700" prst="cross"/>
        </a:sp3d>
      </dgm:spPr>
    </dgm:pt>
    <dgm:pt modelId="{DBEB344A-7D52-464B-838C-22F07D189470}" type="pres">
      <dgm:prSet presAssocID="{FB81FE24-8883-4DFF-B8B8-95E558473B8A}" presName="parentLeftMargin" presStyleLbl="node1" presStyleIdx="0" presStyleCnt="3"/>
      <dgm:spPr/>
    </dgm:pt>
    <dgm:pt modelId="{9FC12D0F-87BF-4E9D-9F6B-0EDA909738D1}" type="pres">
      <dgm:prSet presAssocID="{FB81FE24-8883-4DFF-B8B8-95E558473B8A}" presName="parentText" presStyleLbl="node1" presStyleIdx="1" presStyleCnt="3">
        <dgm:presLayoutVars>
          <dgm:chMax val="0"/>
          <dgm:bulletEnabled val="1"/>
        </dgm:presLayoutVars>
      </dgm:prSet>
      <dgm:spPr/>
    </dgm:pt>
    <dgm:pt modelId="{F53B2223-3976-46E2-9441-452E483FBE20}" type="pres">
      <dgm:prSet presAssocID="{FB81FE24-8883-4DFF-B8B8-95E558473B8A}" presName="negativeSpace" presStyleCnt="0"/>
      <dgm:spPr>
        <a:scene3d>
          <a:camera prst="orthographicFront"/>
          <a:lightRig rig="threePt" dir="t"/>
        </a:scene3d>
        <a:sp3d>
          <a:bevelT w="139700" prst="cross"/>
        </a:sp3d>
      </dgm:spPr>
    </dgm:pt>
    <dgm:pt modelId="{0459A230-D72A-4B2E-90B5-09B1EF1B475C}" type="pres">
      <dgm:prSet presAssocID="{FB81FE24-8883-4DFF-B8B8-95E558473B8A}" presName="childText" presStyleLbl="conFgAcc1" presStyleIdx="1" presStyleCnt="3">
        <dgm:presLayoutVars>
          <dgm:bulletEnabled val="1"/>
        </dgm:presLayoutVars>
      </dgm:prSet>
      <dgm:spPr>
        <a:scene3d>
          <a:camera prst="orthographicFront"/>
          <a:lightRig rig="threePt" dir="t"/>
        </a:scene3d>
        <a:sp3d>
          <a:bevelT w="139700" prst="cross"/>
        </a:sp3d>
      </dgm:spPr>
    </dgm:pt>
    <dgm:pt modelId="{641876F7-D541-4B93-BF72-5AD82BBD261E}" type="pres">
      <dgm:prSet presAssocID="{3CD34DC5-ACE7-4EED-92A9-E71C90116E60}" presName="spaceBetweenRectangles" presStyleCnt="0"/>
      <dgm:spPr>
        <a:scene3d>
          <a:camera prst="orthographicFront"/>
          <a:lightRig rig="threePt" dir="t"/>
        </a:scene3d>
        <a:sp3d>
          <a:bevelT w="139700" prst="cross"/>
        </a:sp3d>
      </dgm:spPr>
    </dgm:pt>
    <dgm:pt modelId="{5BE4B455-B4FE-4077-94E1-ACE2CEC60E20}" type="pres">
      <dgm:prSet presAssocID="{7FABBB2A-7C20-409F-9B65-42061E0DAA5E}" presName="parentLin" presStyleCnt="0"/>
      <dgm:spPr>
        <a:scene3d>
          <a:camera prst="orthographicFront"/>
          <a:lightRig rig="threePt" dir="t"/>
        </a:scene3d>
        <a:sp3d>
          <a:bevelT w="139700" prst="cross"/>
        </a:sp3d>
      </dgm:spPr>
    </dgm:pt>
    <dgm:pt modelId="{CFCE6724-46E6-4FB0-8485-A4DE338BCC9A}" type="pres">
      <dgm:prSet presAssocID="{7FABBB2A-7C20-409F-9B65-42061E0DAA5E}" presName="parentLeftMargin" presStyleLbl="node1" presStyleIdx="1" presStyleCnt="3"/>
      <dgm:spPr/>
    </dgm:pt>
    <dgm:pt modelId="{B7B56492-9200-459E-9F8A-528FD1614F8E}" type="pres">
      <dgm:prSet presAssocID="{7FABBB2A-7C20-409F-9B65-42061E0DAA5E}" presName="parentText" presStyleLbl="node1" presStyleIdx="2" presStyleCnt="3">
        <dgm:presLayoutVars>
          <dgm:chMax val="0"/>
          <dgm:bulletEnabled val="1"/>
        </dgm:presLayoutVars>
      </dgm:prSet>
      <dgm:spPr/>
    </dgm:pt>
    <dgm:pt modelId="{83FA8B67-2D7E-48AC-B099-F6405AC69C6A}" type="pres">
      <dgm:prSet presAssocID="{7FABBB2A-7C20-409F-9B65-42061E0DAA5E}" presName="negativeSpace" presStyleCnt="0"/>
      <dgm:spPr>
        <a:scene3d>
          <a:camera prst="orthographicFront"/>
          <a:lightRig rig="threePt" dir="t"/>
        </a:scene3d>
        <a:sp3d>
          <a:bevelT w="139700" prst="cross"/>
        </a:sp3d>
      </dgm:spPr>
    </dgm:pt>
    <dgm:pt modelId="{AA199C3D-F5A0-4A92-A3AE-F8984B3A9A09}" type="pres">
      <dgm:prSet presAssocID="{7FABBB2A-7C20-409F-9B65-42061E0DAA5E}" presName="childText" presStyleLbl="conFgAcc1" presStyleIdx="2" presStyleCnt="3">
        <dgm:presLayoutVars>
          <dgm:bulletEnabled val="1"/>
        </dgm:presLayoutVars>
      </dgm:prSet>
      <dgm:spPr>
        <a:scene3d>
          <a:camera prst="orthographicFront"/>
          <a:lightRig rig="threePt" dir="t"/>
        </a:scene3d>
        <a:sp3d>
          <a:bevelT w="139700" prst="cross"/>
        </a:sp3d>
      </dgm:spPr>
    </dgm:pt>
  </dgm:ptLst>
  <dgm:cxnLst>
    <dgm:cxn modelId="{1A6A611C-7EC0-46C8-8752-32D9DCCA08FB}" type="presOf" srcId="{D49D79DF-4305-4EC8-B6FD-57EB892CBDA4}" destId="{AAD0B613-0ED2-4D05-AE05-6F0F8E94D23D}" srcOrd="0" destOrd="0" presId="urn:microsoft.com/office/officeart/2005/8/layout/list1"/>
    <dgm:cxn modelId="{939D6142-0159-454C-80B9-40C4341CBCD8}" srcId="{D49D79DF-4305-4EC8-B6FD-57EB892CBDA4}" destId="{7FABBB2A-7C20-409F-9B65-42061E0DAA5E}" srcOrd="2" destOrd="0" parTransId="{DC595B63-316B-416A-80B2-A0BCC1AA3235}" sibTransId="{35EB6C67-46F5-43ED-B3A4-CDD27A1B09B3}"/>
    <dgm:cxn modelId="{808CC162-B82F-41EE-B19C-CBA636692F73}" srcId="{D49D79DF-4305-4EC8-B6FD-57EB892CBDA4}" destId="{42A69CBF-1BA6-4456-9F22-5542161092F0}" srcOrd="0" destOrd="0" parTransId="{E69B5B9F-EE15-4116-81D0-70DF9D6CD8AB}" sibTransId="{9D23846E-15E0-4595-8FFB-A09237B9906C}"/>
    <dgm:cxn modelId="{7646D64C-7496-43F6-8728-0A24EB494593}" type="presOf" srcId="{7FABBB2A-7C20-409F-9B65-42061E0DAA5E}" destId="{CFCE6724-46E6-4FB0-8485-A4DE338BCC9A}" srcOrd="0" destOrd="0" presId="urn:microsoft.com/office/officeart/2005/8/layout/list1"/>
    <dgm:cxn modelId="{AA73FF4C-20D9-4855-A3D3-72A69F159724}" srcId="{D49D79DF-4305-4EC8-B6FD-57EB892CBDA4}" destId="{FB81FE24-8883-4DFF-B8B8-95E558473B8A}" srcOrd="1" destOrd="0" parTransId="{26F99071-1987-48EC-9595-300B9C3687C5}" sibTransId="{3CD34DC5-ACE7-4EED-92A9-E71C90116E60}"/>
    <dgm:cxn modelId="{56455A6E-7C82-4250-9CD0-636EE291DE77}" type="presOf" srcId="{42A69CBF-1BA6-4456-9F22-5542161092F0}" destId="{84B9C122-9607-447A-8D65-7E3FA17FAFF3}" srcOrd="1" destOrd="0" presId="urn:microsoft.com/office/officeart/2005/8/layout/list1"/>
    <dgm:cxn modelId="{C8857D7E-F106-4BBC-B47E-5B239E692C32}" type="presOf" srcId="{7FABBB2A-7C20-409F-9B65-42061E0DAA5E}" destId="{B7B56492-9200-459E-9F8A-528FD1614F8E}" srcOrd="1" destOrd="0" presId="urn:microsoft.com/office/officeart/2005/8/layout/list1"/>
    <dgm:cxn modelId="{F8C8BFC6-B682-4CF2-96DF-A998ADEB3FF0}" type="presOf" srcId="{FB81FE24-8883-4DFF-B8B8-95E558473B8A}" destId="{DBEB344A-7D52-464B-838C-22F07D189470}" srcOrd="0" destOrd="0" presId="urn:microsoft.com/office/officeart/2005/8/layout/list1"/>
    <dgm:cxn modelId="{263786EF-31C0-4D73-9350-6144C338CC2C}" type="presOf" srcId="{42A69CBF-1BA6-4456-9F22-5542161092F0}" destId="{6B9F77A3-79CE-4F48-BACD-375DC102095C}" srcOrd="0" destOrd="0" presId="urn:microsoft.com/office/officeart/2005/8/layout/list1"/>
    <dgm:cxn modelId="{AC3E42FF-84A4-4113-9A4E-A8C853CC70AC}" type="presOf" srcId="{FB81FE24-8883-4DFF-B8B8-95E558473B8A}" destId="{9FC12D0F-87BF-4E9D-9F6B-0EDA909738D1}" srcOrd="1" destOrd="0" presId="urn:microsoft.com/office/officeart/2005/8/layout/list1"/>
    <dgm:cxn modelId="{E11C2BB6-9DD8-4869-9A7D-DCA6727929E6}" type="presParOf" srcId="{AAD0B613-0ED2-4D05-AE05-6F0F8E94D23D}" destId="{4B5793FA-0766-40C3-8A0E-A7C65F4E6CE6}" srcOrd="0" destOrd="0" presId="urn:microsoft.com/office/officeart/2005/8/layout/list1"/>
    <dgm:cxn modelId="{D6935675-C7EF-4639-B9B6-BF3ECBB2140C}" type="presParOf" srcId="{4B5793FA-0766-40C3-8A0E-A7C65F4E6CE6}" destId="{6B9F77A3-79CE-4F48-BACD-375DC102095C}" srcOrd="0" destOrd="0" presId="urn:microsoft.com/office/officeart/2005/8/layout/list1"/>
    <dgm:cxn modelId="{29031884-EC37-4389-BFB1-C444F416E089}" type="presParOf" srcId="{4B5793FA-0766-40C3-8A0E-A7C65F4E6CE6}" destId="{84B9C122-9607-447A-8D65-7E3FA17FAFF3}" srcOrd="1" destOrd="0" presId="urn:microsoft.com/office/officeart/2005/8/layout/list1"/>
    <dgm:cxn modelId="{BFF36D69-C746-4CB4-BACC-B8F3A997BA7C}" type="presParOf" srcId="{AAD0B613-0ED2-4D05-AE05-6F0F8E94D23D}" destId="{49160881-4655-4F34-ACD1-5AFAFA997BE0}" srcOrd="1" destOrd="0" presId="urn:microsoft.com/office/officeart/2005/8/layout/list1"/>
    <dgm:cxn modelId="{FB738FDC-DCED-439E-B5AF-55862CE7D66B}" type="presParOf" srcId="{AAD0B613-0ED2-4D05-AE05-6F0F8E94D23D}" destId="{B6E0E089-11DB-4264-B175-BA730818E92A}" srcOrd="2" destOrd="0" presId="urn:microsoft.com/office/officeart/2005/8/layout/list1"/>
    <dgm:cxn modelId="{6389B9FF-11DB-46FE-B4DE-0EC2FB9A0DBC}" type="presParOf" srcId="{AAD0B613-0ED2-4D05-AE05-6F0F8E94D23D}" destId="{7B0BA6E6-89AB-4823-ADCB-22C73C9335CB}" srcOrd="3" destOrd="0" presId="urn:microsoft.com/office/officeart/2005/8/layout/list1"/>
    <dgm:cxn modelId="{B661CE33-4E96-460B-9C18-214BDC43C8BA}" type="presParOf" srcId="{AAD0B613-0ED2-4D05-AE05-6F0F8E94D23D}" destId="{785AFE4E-0928-49BA-9ADD-4065BFB9B056}" srcOrd="4" destOrd="0" presId="urn:microsoft.com/office/officeart/2005/8/layout/list1"/>
    <dgm:cxn modelId="{F03CCC3A-1E1C-4868-A3E5-9923EA373A14}" type="presParOf" srcId="{785AFE4E-0928-49BA-9ADD-4065BFB9B056}" destId="{DBEB344A-7D52-464B-838C-22F07D189470}" srcOrd="0" destOrd="0" presId="urn:microsoft.com/office/officeart/2005/8/layout/list1"/>
    <dgm:cxn modelId="{E651DA0F-A8B8-4C0F-89C7-C2D6ACE3A771}" type="presParOf" srcId="{785AFE4E-0928-49BA-9ADD-4065BFB9B056}" destId="{9FC12D0F-87BF-4E9D-9F6B-0EDA909738D1}" srcOrd="1" destOrd="0" presId="urn:microsoft.com/office/officeart/2005/8/layout/list1"/>
    <dgm:cxn modelId="{1E58D3BA-9914-4794-B715-B2A3F1B9A870}" type="presParOf" srcId="{AAD0B613-0ED2-4D05-AE05-6F0F8E94D23D}" destId="{F53B2223-3976-46E2-9441-452E483FBE20}" srcOrd="5" destOrd="0" presId="urn:microsoft.com/office/officeart/2005/8/layout/list1"/>
    <dgm:cxn modelId="{A338E066-884C-44FC-8D01-45F6EAE027D4}" type="presParOf" srcId="{AAD0B613-0ED2-4D05-AE05-6F0F8E94D23D}" destId="{0459A230-D72A-4B2E-90B5-09B1EF1B475C}" srcOrd="6" destOrd="0" presId="urn:microsoft.com/office/officeart/2005/8/layout/list1"/>
    <dgm:cxn modelId="{B12FFAE6-81A2-4111-A5D5-E1D7C50CE85F}" type="presParOf" srcId="{AAD0B613-0ED2-4D05-AE05-6F0F8E94D23D}" destId="{641876F7-D541-4B93-BF72-5AD82BBD261E}" srcOrd="7" destOrd="0" presId="urn:microsoft.com/office/officeart/2005/8/layout/list1"/>
    <dgm:cxn modelId="{41F4FCB4-D97B-4456-8992-ABFEA16A9485}" type="presParOf" srcId="{AAD0B613-0ED2-4D05-AE05-6F0F8E94D23D}" destId="{5BE4B455-B4FE-4077-94E1-ACE2CEC60E20}" srcOrd="8" destOrd="0" presId="urn:microsoft.com/office/officeart/2005/8/layout/list1"/>
    <dgm:cxn modelId="{9C2E1F3A-9139-4D6F-95A5-CF272AA11E91}" type="presParOf" srcId="{5BE4B455-B4FE-4077-94E1-ACE2CEC60E20}" destId="{CFCE6724-46E6-4FB0-8485-A4DE338BCC9A}" srcOrd="0" destOrd="0" presId="urn:microsoft.com/office/officeart/2005/8/layout/list1"/>
    <dgm:cxn modelId="{5127EB17-AE5B-48BB-9533-BCE2E508818A}" type="presParOf" srcId="{5BE4B455-B4FE-4077-94E1-ACE2CEC60E20}" destId="{B7B56492-9200-459E-9F8A-528FD1614F8E}" srcOrd="1" destOrd="0" presId="urn:microsoft.com/office/officeart/2005/8/layout/list1"/>
    <dgm:cxn modelId="{C7E3A443-4638-414C-8D8A-AC08F3D454A9}" type="presParOf" srcId="{AAD0B613-0ED2-4D05-AE05-6F0F8E94D23D}" destId="{83FA8B67-2D7E-48AC-B099-F6405AC69C6A}" srcOrd="9" destOrd="0" presId="urn:microsoft.com/office/officeart/2005/8/layout/list1"/>
    <dgm:cxn modelId="{7935235D-EED8-4181-868D-6EB76032FA06}" type="presParOf" srcId="{AAD0B613-0ED2-4D05-AE05-6F0F8E94D23D}" destId="{AA199C3D-F5A0-4A92-A3AE-F8984B3A9A09}" srcOrd="10" destOrd="0" presId="urn:microsoft.com/office/officeart/2005/8/layout/list1"/>
  </dgm:cxnLst>
  <dgm:bg>
    <a:effectLst>
      <a:outerShdw blurRad="50800" dist="38100" dir="16200000" rotWithShape="0">
        <a:prstClr val="black">
          <a:alpha val="40000"/>
        </a:prstClr>
      </a:outerShdw>
    </a:effectLst>
  </dgm:bg>
  <dgm:whole>
    <a:ln>
      <a:solidFill>
        <a:srgbClr val="0070C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9D79DF-4305-4EC8-B6FD-57EB892CBDA4}"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42A69CBF-1BA6-4456-9F22-5542161092F0}">
      <dgm:prSet phldrT="[Text]" custT="1"/>
      <dgm:spPr>
        <a:solidFill>
          <a:srgbClr val="FFFF00"/>
        </a:solidFill>
      </dgm:spPr>
      <dgm:t>
        <a:bodyPr/>
        <a:lstStyle/>
        <a:p>
          <a:r>
            <a:rPr lang="en-US" sz="2000" dirty="0">
              <a:solidFill>
                <a:srgbClr val="FF0000"/>
              </a:solidFill>
              <a:latin typeface="+mn-lt"/>
            </a:rPr>
            <a:t>Post-editing competence</a:t>
          </a:r>
        </a:p>
      </dgm:t>
    </dgm:pt>
    <dgm:pt modelId="{E69B5B9F-EE15-4116-81D0-70DF9D6CD8AB}" type="parTrans" cxnId="{808CC162-B82F-41EE-B19C-CBA636692F73}">
      <dgm:prSet/>
      <dgm:spPr/>
      <dgm:t>
        <a:bodyPr/>
        <a:lstStyle/>
        <a:p>
          <a:endParaRPr lang="en-US" sz="2000">
            <a:solidFill>
              <a:srgbClr val="00B050"/>
            </a:solidFill>
            <a:latin typeface="+mn-lt"/>
          </a:endParaRPr>
        </a:p>
      </dgm:t>
    </dgm:pt>
    <dgm:pt modelId="{9D23846E-15E0-4595-8FFB-A09237B9906C}" type="sibTrans" cxnId="{808CC162-B82F-41EE-B19C-CBA636692F73}">
      <dgm:prSet/>
      <dgm:spPr/>
      <dgm:t>
        <a:bodyPr/>
        <a:lstStyle/>
        <a:p>
          <a:endParaRPr lang="en-US" sz="2000">
            <a:solidFill>
              <a:srgbClr val="00B050"/>
            </a:solidFill>
            <a:latin typeface="+mn-lt"/>
          </a:endParaRPr>
        </a:p>
      </dgm:t>
    </dgm:pt>
    <dgm:pt modelId="{FB81FE24-8883-4DFF-B8B8-95E558473B8A}">
      <dgm:prSet phldrT="[Text]" custT="1"/>
      <dgm:spPr>
        <a:solidFill>
          <a:srgbClr val="00B0F0"/>
        </a:solidFill>
      </dgm:spPr>
      <dgm:t>
        <a:bodyPr/>
        <a:lstStyle/>
        <a:p>
          <a:r>
            <a:rPr lang="en-US" sz="2000" dirty="0">
              <a:solidFill>
                <a:srgbClr val="002060"/>
              </a:solidFill>
              <a:latin typeface="+mn-lt"/>
            </a:rPr>
            <a:t>Crafting prompts</a:t>
          </a:r>
        </a:p>
      </dgm:t>
    </dgm:pt>
    <dgm:pt modelId="{26F99071-1987-48EC-9595-300B9C3687C5}" type="parTrans" cxnId="{AA73FF4C-20D9-4855-A3D3-72A69F159724}">
      <dgm:prSet/>
      <dgm:spPr/>
      <dgm:t>
        <a:bodyPr/>
        <a:lstStyle/>
        <a:p>
          <a:endParaRPr lang="en-US" sz="2000">
            <a:solidFill>
              <a:srgbClr val="00B050"/>
            </a:solidFill>
            <a:latin typeface="+mn-lt"/>
          </a:endParaRPr>
        </a:p>
      </dgm:t>
    </dgm:pt>
    <dgm:pt modelId="{3CD34DC5-ACE7-4EED-92A9-E71C90116E60}" type="sibTrans" cxnId="{AA73FF4C-20D9-4855-A3D3-72A69F159724}">
      <dgm:prSet/>
      <dgm:spPr/>
      <dgm:t>
        <a:bodyPr/>
        <a:lstStyle/>
        <a:p>
          <a:endParaRPr lang="en-US" sz="2000">
            <a:solidFill>
              <a:srgbClr val="00B050"/>
            </a:solidFill>
            <a:latin typeface="+mn-lt"/>
          </a:endParaRPr>
        </a:p>
      </dgm:t>
    </dgm:pt>
    <dgm:pt modelId="{263A548E-8DDA-49DA-B3A0-6FB0FCD6E523}" type="pres">
      <dgm:prSet presAssocID="{D49D79DF-4305-4EC8-B6FD-57EB892CBDA4}" presName="compositeShape" presStyleCnt="0">
        <dgm:presLayoutVars>
          <dgm:dir/>
          <dgm:resizeHandles/>
        </dgm:presLayoutVars>
      </dgm:prSet>
      <dgm:spPr/>
    </dgm:pt>
    <dgm:pt modelId="{44B9B5A2-2C79-4962-9174-149429FC5A23}" type="pres">
      <dgm:prSet presAssocID="{D49D79DF-4305-4EC8-B6FD-57EB892CBDA4}" presName="pyramid" presStyleLbl="node1" presStyleIdx="0" presStyleCnt="1"/>
      <dgm:spPr>
        <a:scene3d>
          <a:camera prst="orthographicFront"/>
          <a:lightRig rig="threePt" dir="t"/>
        </a:scene3d>
        <a:sp3d>
          <a:bevelT prst="angle"/>
        </a:sp3d>
      </dgm:spPr>
    </dgm:pt>
    <dgm:pt modelId="{18493BE9-5C1F-4728-9374-2A2A9C1A7312}" type="pres">
      <dgm:prSet presAssocID="{D49D79DF-4305-4EC8-B6FD-57EB892CBDA4}" presName="theList" presStyleCnt="0"/>
      <dgm:spPr/>
    </dgm:pt>
    <dgm:pt modelId="{509647B9-6E52-4A48-A2E3-27FA02015558}" type="pres">
      <dgm:prSet presAssocID="{42A69CBF-1BA6-4456-9F22-5542161092F0}" presName="aNode" presStyleLbl="fgAcc1" presStyleIdx="0" presStyleCnt="2">
        <dgm:presLayoutVars>
          <dgm:bulletEnabled val="1"/>
        </dgm:presLayoutVars>
      </dgm:prSet>
      <dgm:spPr/>
    </dgm:pt>
    <dgm:pt modelId="{9846568F-C03A-43FD-AEB6-F04B3E69648D}" type="pres">
      <dgm:prSet presAssocID="{42A69CBF-1BA6-4456-9F22-5542161092F0}" presName="aSpace" presStyleCnt="0"/>
      <dgm:spPr/>
    </dgm:pt>
    <dgm:pt modelId="{215D8216-5FDD-42C7-B48D-AFF090D2ECFA}" type="pres">
      <dgm:prSet presAssocID="{FB81FE24-8883-4DFF-B8B8-95E558473B8A}" presName="aNode" presStyleLbl="fgAcc1" presStyleIdx="1" presStyleCnt="2">
        <dgm:presLayoutVars>
          <dgm:bulletEnabled val="1"/>
        </dgm:presLayoutVars>
      </dgm:prSet>
      <dgm:spPr/>
    </dgm:pt>
    <dgm:pt modelId="{001F98E9-30F1-4A20-95CF-6C2FFE021D51}" type="pres">
      <dgm:prSet presAssocID="{FB81FE24-8883-4DFF-B8B8-95E558473B8A}" presName="aSpace" presStyleCnt="0"/>
      <dgm:spPr/>
    </dgm:pt>
  </dgm:ptLst>
  <dgm:cxnLst>
    <dgm:cxn modelId="{B3ACC95E-AF2A-4CA2-B694-FED7431523E9}" type="presOf" srcId="{42A69CBF-1BA6-4456-9F22-5542161092F0}" destId="{509647B9-6E52-4A48-A2E3-27FA02015558}" srcOrd="0" destOrd="0" presId="urn:microsoft.com/office/officeart/2005/8/layout/pyramid2"/>
    <dgm:cxn modelId="{808CC162-B82F-41EE-B19C-CBA636692F73}" srcId="{D49D79DF-4305-4EC8-B6FD-57EB892CBDA4}" destId="{42A69CBF-1BA6-4456-9F22-5542161092F0}" srcOrd="0" destOrd="0" parTransId="{E69B5B9F-EE15-4116-81D0-70DF9D6CD8AB}" sibTransId="{9D23846E-15E0-4595-8FFB-A09237B9906C}"/>
    <dgm:cxn modelId="{AA73FF4C-20D9-4855-A3D3-72A69F159724}" srcId="{D49D79DF-4305-4EC8-B6FD-57EB892CBDA4}" destId="{FB81FE24-8883-4DFF-B8B8-95E558473B8A}" srcOrd="1" destOrd="0" parTransId="{26F99071-1987-48EC-9595-300B9C3687C5}" sibTransId="{3CD34DC5-ACE7-4EED-92A9-E71C90116E60}"/>
    <dgm:cxn modelId="{7107C893-BFE6-4166-8B99-21DB1F5B990B}" type="presOf" srcId="{FB81FE24-8883-4DFF-B8B8-95E558473B8A}" destId="{215D8216-5FDD-42C7-B48D-AFF090D2ECFA}" srcOrd="0" destOrd="0" presId="urn:microsoft.com/office/officeart/2005/8/layout/pyramid2"/>
    <dgm:cxn modelId="{154499BD-5E51-4916-94D5-A24C42420CC6}" type="presOf" srcId="{D49D79DF-4305-4EC8-B6FD-57EB892CBDA4}" destId="{263A548E-8DDA-49DA-B3A0-6FB0FCD6E523}" srcOrd="0" destOrd="0" presId="urn:microsoft.com/office/officeart/2005/8/layout/pyramid2"/>
    <dgm:cxn modelId="{C1104D20-DFA6-40D4-907E-8972A5CF9330}" type="presParOf" srcId="{263A548E-8DDA-49DA-B3A0-6FB0FCD6E523}" destId="{44B9B5A2-2C79-4962-9174-149429FC5A23}" srcOrd="0" destOrd="0" presId="urn:microsoft.com/office/officeart/2005/8/layout/pyramid2"/>
    <dgm:cxn modelId="{EBBD42F2-6CEA-4436-8105-D5C2331D815D}" type="presParOf" srcId="{263A548E-8DDA-49DA-B3A0-6FB0FCD6E523}" destId="{18493BE9-5C1F-4728-9374-2A2A9C1A7312}" srcOrd="1" destOrd="0" presId="urn:microsoft.com/office/officeart/2005/8/layout/pyramid2"/>
    <dgm:cxn modelId="{4ED0E4DF-9926-4ECA-84B5-8B911969D52D}" type="presParOf" srcId="{18493BE9-5C1F-4728-9374-2A2A9C1A7312}" destId="{509647B9-6E52-4A48-A2E3-27FA02015558}" srcOrd="0" destOrd="0" presId="urn:microsoft.com/office/officeart/2005/8/layout/pyramid2"/>
    <dgm:cxn modelId="{D65C7767-186E-4C8D-82B6-A41696A62CA5}" type="presParOf" srcId="{18493BE9-5C1F-4728-9374-2A2A9C1A7312}" destId="{9846568F-C03A-43FD-AEB6-F04B3E69648D}" srcOrd="1" destOrd="0" presId="urn:microsoft.com/office/officeart/2005/8/layout/pyramid2"/>
    <dgm:cxn modelId="{CC5C9512-7552-4C00-A8C6-27F14A6F5B6F}" type="presParOf" srcId="{18493BE9-5C1F-4728-9374-2A2A9C1A7312}" destId="{215D8216-5FDD-42C7-B48D-AFF090D2ECFA}" srcOrd="2" destOrd="0" presId="urn:microsoft.com/office/officeart/2005/8/layout/pyramid2"/>
    <dgm:cxn modelId="{619F4A1D-18B9-457A-9438-83D39FF2990B}" type="presParOf" srcId="{18493BE9-5C1F-4728-9374-2A2A9C1A7312}" destId="{001F98E9-30F1-4A20-95CF-6C2FFE021D51}" srcOrd="3" destOrd="0" presId="urn:microsoft.com/office/officeart/2005/8/layout/pyramid2"/>
  </dgm:cxnLst>
  <dgm:bg>
    <a:effectLst>
      <a:outerShdw blurRad="50800" dist="38100" dir="16200000"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0E089-11DB-4264-B175-BA730818E92A}">
      <dsp:nvSpPr>
        <dsp:cNvPr id="0" name=""/>
        <dsp:cNvSpPr/>
      </dsp:nvSpPr>
      <dsp:spPr>
        <a:xfrm>
          <a:off x="0" y="409408"/>
          <a:ext cx="6441195" cy="630000"/>
        </a:xfrm>
        <a:prstGeom prst="rect">
          <a:avLst/>
        </a:prstGeom>
        <a:solidFill>
          <a:schemeClr val="lt1">
            <a:alpha val="90000"/>
            <a:hueOff val="0"/>
            <a:satOff val="0"/>
            <a:lumOff val="0"/>
            <a:alphaOff val="0"/>
          </a:schemeClr>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dsp:style>
    </dsp:sp>
    <dsp:sp modelId="{84B9C122-9607-447A-8D65-7E3FA17FAFF3}">
      <dsp:nvSpPr>
        <dsp:cNvPr id="0" name=""/>
        <dsp:cNvSpPr/>
      </dsp:nvSpPr>
      <dsp:spPr>
        <a:xfrm>
          <a:off x="322059" y="40408"/>
          <a:ext cx="4508836" cy="738000"/>
        </a:xfrm>
        <a:prstGeom prst="roundRect">
          <a:avLst/>
        </a:prstGeom>
        <a:solidFill>
          <a:srgbClr val="FFFF00"/>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a:schemeClr val="lt1"/>
        </a:fontRef>
      </dsp:style>
      <dsp:txBody>
        <a:bodyPr spcFirstLastPara="0" vert="horz" wrap="square" lIns="170423" tIns="0" rIns="170423"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FF0000"/>
              </a:solidFill>
              <a:latin typeface="+mn-lt"/>
            </a:rPr>
            <a:t>Foundational skills: lower-order thinking &amp; translation skills</a:t>
          </a:r>
        </a:p>
      </dsp:txBody>
      <dsp:txXfrm>
        <a:off x="358085" y="76434"/>
        <a:ext cx="4436784" cy="665948"/>
      </dsp:txXfrm>
    </dsp:sp>
    <dsp:sp modelId="{0459A230-D72A-4B2E-90B5-09B1EF1B475C}">
      <dsp:nvSpPr>
        <dsp:cNvPr id="0" name=""/>
        <dsp:cNvSpPr/>
      </dsp:nvSpPr>
      <dsp:spPr>
        <a:xfrm>
          <a:off x="0" y="1543408"/>
          <a:ext cx="6441195" cy="630000"/>
        </a:xfrm>
        <a:prstGeom prst="rect">
          <a:avLst/>
        </a:prstGeom>
        <a:solidFill>
          <a:schemeClr val="lt1">
            <a:alpha val="90000"/>
            <a:hueOff val="0"/>
            <a:satOff val="0"/>
            <a:lumOff val="0"/>
            <a:alphaOff val="0"/>
          </a:schemeClr>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dsp:style>
    </dsp:sp>
    <dsp:sp modelId="{9FC12D0F-87BF-4E9D-9F6B-0EDA909738D1}">
      <dsp:nvSpPr>
        <dsp:cNvPr id="0" name=""/>
        <dsp:cNvSpPr/>
      </dsp:nvSpPr>
      <dsp:spPr>
        <a:xfrm>
          <a:off x="322059" y="1174408"/>
          <a:ext cx="4508836" cy="738000"/>
        </a:xfrm>
        <a:prstGeom prst="roundRect">
          <a:avLst/>
        </a:prstGeom>
        <a:solidFill>
          <a:srgbClr val="00B0F0"/>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a:schemeClr val="lt1"/>
        </a:fontRef>
      </dsp:style>
      <dsp:txBody>
        <a:bodyPr spcFirstLastPara="0" vert="horz" wrap="square" lIns="170423" tIns="0" rIns="170423" bIns="0" numCol="1" spcCol="1270" anchor="ctr" anchorCtr="0">
          <a:noAutofit/>
        </a:bodyPr>
        <a:lstStyle/>
        <a:p>
          <a:pPr marL="0" lvl="0" indent="0" algn="l" defTabSz="889000">
            <a:lnSpc>
              <a:spcPct val="90000"/>
            </a:lnSpc>
            <a:spcBef>
              <a:spcPct val="0"/>
            </a:spcBef>
            <a:spcAft>
              <a:spcPct val="35000"/>
            </a:spcAft>
            <a:buNone/>
          </a:pPr>
          <a:r>
            <a:rPr lang="en-US" sz="2000" kern="1200">
              <a:solidFill>
                <a:srgbClr val="002060"/>
              </a:solidFill>
              <a:latin typeface="+mn-lt"/>
            </a:rPr>
            <a:t>Higher-order thinking skills</a:t>
          </a:r>
          <a:endParaRPr lang="en-US" sz="2000" kern="1200" dirty="0">
            <a:solidFill>
              <a:srgbClr val="002060"/>
            </a:solidFill>
            <a:latin typeface="+mn-lt"/>
          </a:endParaRPr>
        </a:p>
      </dsp:txBody>
      <dsp:txXfrm>
        <a:off x="358085" y="1210434"/>
        <a:ext cx="4436784" cy="665948"/>
      </dsp:txXfrm>
    </dsp:sp>
    <dsp:sp modelId="{AA199C3D-F5A0-4A92-A3AE-F8984B3A9A09}">
      <dsp:nvSpPr>
        <dsp:cNvPr id="0" name=""/>
        <dsp:cNvSpPr/>
      </dsp:nvSpPr>
      <dsp:spPr>
        <a:xfrm>
          <a:off x="0" y="2677408"/>
          <a:ext cx="6441195" cy="630000"/>
        </a:xfrm>
        <a:prstGeom prst="rect">
          <a:avLst/>
        </a:prstGeom>
        <a:solidFill>
          <a:schemeClr val="lt1">
            <a:alpha val="90000"/>
            <a:hueOff val="0"/>
            <a:satOff val="0"/>
            <a:lumOff val="0"/>
            <a:alphaOff val="0"/>
          </a:schemeClr>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dsp:style>
    </dsp:sp>
    <dsp:sp modelId="{B7B56492-9200-459E-9F8A-528FD1614F8E}">
      <dsp:nvSpPr>
        <dsp:cNvPr id="0" name=""/>
        <dsp:cNvSpPr/>
      </dsp:nvSpPr>
      <dsp:spPr>
        <a:xfrm>
          <a:off x="322059" y="2308408"/>
          <a:ext cx="4508836" cy="738000"/>
        </a:xfrm>
        <a:prstGeom prst="roundRect">
          <a:avLst/>
        </a:prstGeom>
        <a:solidFill>
          <a:srgbClr val="FF0066"/>
        </a:solidFill>
        <a:ln w="25400" cap="flat" cmpd="sng" algn="ctr">
          <a:prstDash val="solid"/>
        </a:ln>
        <a:effectLst/>
        <a:scene3d>
          <a:camera prst="orthographicFront"/>
          <a:lightRig rig="threePt" dir="t"/>
        </a:scene3d>
        <a:sp3d>
          <a:bevelT w="139700" prst="cross"/>
        </a:sp3d>
      </dsp:spPr>
      <dsp:style>
        <a:lnRef idx="2">
          <a:scrgbClr r="0" g="0" b="0"/>
        </a:lnRef>
        <a:fillRef idx="1">
          <a:scrgbClr r="0" g="0" b="0"/>
        </a:fillRef>
        <a:effectRef idx="0">
          <a:scrgbClr r="0" g="0" b="0"/>
        </a:effectRef>
        <a:fontRef idx="minor">
          <a:schemeClr val="lt1"/>
        </a:fontRef>
      </dsp:style>
      <dsp:txBody>
        <a:bodyPr spcFirstLastPara="0" vert="horz" wrap="square" lIns="170423" tIns="0" rIns="170423"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1"/>
              </a:solidFill>
              <a:latin typeface="+mn-lt"/>
            </a:rPr>
            <a:t>Enhanced awareness of contextual and cultural nuances</a:t>
          </a:r>
        </a:p>
      </dsp:txBody>
      <dsp:txXfrm>
        <a:off x="358085" y="2344434"/>
        <a:ext cx="4436784"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9B5A2-2C79-4962-9174-149429FC5A23}">
      <dsp:nvSpPr>
        <dsp:cNvPr id="0" name=""/>
        <dsp:cNvSpPr/>
      </dsp:nvSpPr>
      <dsp:spPr>
        <a:xfrm>
          <a:off x="1295603" y="0"/>
          <a:ext cx="3347816" cy="3347816"/>
        </a:xfrm>
        <a:prstGeom prst="triangle">
          <a:avLst/>
        </a:prstGeom>
        <a:solidFill>
          <a:schemeClr val="accent1">
            <a:hueOff val="0"/>
            <a:satOff val="0"/>
            <a:lumOff val="0"/>
            <a:alphaOff val="0"/>
          </a:schemeClr>
        </a:solidFill>
        <a:ln w="25400" cap="flat" cmpd="sng" algn="ctr">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sp>
    <dsp:sp modelId="{509647B9-6E52-4A48-A2E3-27FA02015558}">
      <dsp:nvSpPr>
        <dsp:cNvPr id="0" name=""/>
        <dsp:cNvSpPr/>
      </dsp:nvSpPr>
      <dsp:spPr>
        <a:xfrm>
          <a:off x="2969511" y="335108"/>
          <a:ext cx="2176080" cy="1190043"/>
        </a:xfrm>
        <a:prstGeom prst="roundRect">
          <a:avLst/>
        </a:prstGeom>
        <a:solidFill>
          <a:srgbClr val="FFFF00"/>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F0000"/>
              </a:solidFill>
              <a:latin typeface="+mn-lt"/>
            </a:rPr>
            <a:t>Post-editing competence</a:t>
          </a:r>
        </a:p>
      </dsp:txBody>
      <dsp:txXfrm>
        <a:off x="3027604" y="393201"/>
        <a:ext cx="2059894" cy="1073857"/>
      </dsp:txXfrm>
    </dsp:sp>
    <dsp:sp modelId="{215D8216-5FDD-42C7-B48D-AFF090D2ECFA}">
      <dsp:nvSpPr>
        <dsp:cNvPr id="0" name=""/>
        <dsp:cNvSpPr/>
      </dsp:nvSpPr>
      <dsp:spPr>
        <a:xfrm>
          <a:off x="2969511" y="1673908"/>
          <a:ext cx="2176080" cy="1190043"/>
        </a:xfrm>
        <a:prstGeom prst="roundRect">
          <a:avLst/>
        </a:prstGeom>
        <a:solidFill>
          <a:srgbClr val="00B0F0"/>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2060"/>
              </a:solidFill>
              <a:latin typeface="+mn-lt"/>
            </a:rPr>
            <a:t>Crafting prompts</a:t>
          </a:r>
        </a:p>
      </dsp:txBody>
      <dsp:txXfrm>
        <a:off x="3027604" y="1732001"/>
        <a:ext cx="2059894" cy="107385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1FD45-1367-4553-B66B-35CB852B6785}"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7F1ACF-C8A0-4DDB-BF85-C645FF300BD9}" type="slidenum">
              <a:rPr lang="en-US" smtClean="0"/>
              <a:t>‹#›</a:t>
            </a:fld>
            <a:endParaRPr lang="en-US"/>
          </a:p>
        </p:txBody>
      </p:sp>
    </p:spTree>
    <p:extLst>
      <p:ext uri="{BB962C8B-B14F-4D97-AF65-F5344CB8AC3E}">
        <p14:creationId xmlns:p14="http://schemas.microsoft.com/office/powerpoint/2010/main" val="2009256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1eb2014fdb4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7F1ACF-C8A0-4DDB-BF85-C645FF300BD9}" type="slidenum">
              <a:rPr lang="en-US" smtClean="0"/>
              <a:t>19</a:t>
            </a:fld>
            <a:endParaRPr lang="en-US"/>
          </a:p>
        </p:txBody>
      </p:sp>
    </p:spTree>
    <p:extLst>
      <p:ext uri="{BB962C8B-B14F-4D97-AF65-F5344CB8AC3E}">
        <p14:creationId xmlns:p14="http://schemas.microsoft.com/office/powerpoint/2010/main" val="3862305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bit.ly/2TtBDf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lt1"/>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712760" y="569520"/>
            <a:ext cx="3939120" cy="2360520"/>
          </a:xfrm>
          <a:prstGeom prst="rect">
            <a:avLst/>
          </a:prstGeom>
          <a:noFill/>
          <a:ln w="0">
            <a:noFill/>
          </a:ln>
        </p:spPr>
        <p:txBody>
          <a:bodyPr lIns="91440" tIns="91440" rIns="91440" bIns="91440" anchor="t">
            <a:noAutofit/>
          </a:bodyPr>
          <a:lstStyle/>
          <a:p>
            <a:pPr indent="0">
              <a:buNone/>
            </a:pPr>
            <a:r>
              <a:rPr lang="fr-FR" sz="5000" b="0" u="none" strike="noStrike">
                <a:solidFill>
                  <a:schemeClr val="dk1"/>
                </a:solidFill>
                <a:effectLst/>
                <a:uFillTx/>
                <a:latin typeface="Arial"/>
              </a:rPr>
              <a:t>Click to edit the title text format</a:t>
            </a:r>
          </a:p>
        </p:txBody>
      </p:sp>
      <p:sp>
        <p:nvSpPr>
          <p:cNvPr id="3" name="PlaceHolder 2"/>
          <p:cNvSpPr>
            <a:spLocks noGrp="1"/>
          </p:cNvSpPr>
          <p:nvPr>
            <p:ph type="body"/>
          </p:nvPr>
        </p:nvSpPr>
        <p:spPr>
          <a:xfrm>
            <a:off x="0" y="0"/>
            <a:ext cx="4379400" cy="4664520"/>
          </a:xfrm>
          <a:prstGeom prst="rect">
            <a:avLst/>
          </a:prstGeom>
          <a:noFill/>
          <a:ln w="0">
            <a:noFill/>
          </a:ln>
        </p:spPr>
        <p:txBody>
          <a:bodyPr lIns="90000" tIns="45000" rIns="90000" bIns="45000" anchor="t">
            <a:normAutofit/>
          </a:bodyPr>
          <a:lstStyle/>
          <a:p>
            <a:pPr marL="432000" indent="-324000">
              <a:spcBef>
                <a:spcPts val="1417"/>
              </a:spcBef>
              <a:buClr>
                <a:srgbClr val="000000"/>
              </a:buClr>
              <a:buSzPct val="45000"/>
              <a:buFont typeface="Wingdings" charset="2"/>
              <a:buChar char=""/>
            </a:pPr>
            <a:r>
              <a:rPr lang="fr-FR"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Seventh Outline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CUSTOM">
    <p:bg>
      <p:bgPr>
        <a:solidFill>
          <a:schemeClr val="lt1"/>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3189960" y="882360"/>
            <a:ext cx="5562360" cy="698040"/>
          </a:xfrm>
          <a:prstGeom prst="rect">
            <a:avLst/>
          </a:prstGeom>
          <a:noFill/>
          <a:ln w="0">
            <a:noFill/>
          </a:ln>
        </p:spPr>
        <p:txBody>
          <a:bodyPr lIns="91440" tIns="91440" rIns="91440" bIns="91440" anchor="t">
            <a:noAutofit/>
          </a:bodyPr>
          <a:lstStyle/>
          <a:p>
            <a:pPr indent="0">
              <a:buNone/>
            </a:pPr>
            <a:r>
              <a:rPr lang="fr-FR" sz="3400" b="0" u="none" strike="noStrike">
                <a:solidFill>
                  <a:schemeClr val="dk1"/>
                </a:solidFill>
                <a:effectLst/>
                <a:uFillTx/>
                <a:latin typeface="Arial"/>
              </a:rPr>
              <a:t>Click to edit the title text format</a:t>
            </a:r>
          </a:p>
        </p:txBody>
      </p:sp>
      <p:sp>
        <p:nvSpPr>
          <p:cNvPr id="5"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Seventh Outline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ONE_COLUMN_TEXT_1">
    <p:bg>
      <p:bgPr>
        <a:solidFill>
          <a:schemeClr val="lt1"/>
        </a:solidFill>
        <a:effectLst/>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228600" y="228600"/>
            <a:ext cx="5022360" cy="1445400"/>
          </a:xfrm>
          <a:prstGeom prst="rect">
            <a:avLst/>
          </a:prstGeom>
          <a:noFill/>
          <a:ln w="0">
            <a:noFill/>
          </a:ln>
        </p:spPr>
        <p:txBody>
          <a:bodyPr lIns="91440" tIns="91440" rIns="91440" bIns="91440" anchor="t">
            <a:noAutofit/>
          </a:bodyPr>
          <a:lstStyle/>
          <a:p>
            <a:pPr indent="0">
              <a:buNone/>
            </a:pPr>
            <a:r>
              <a:rPr lang="fr-FR" sz="2600" b="0" u="none" strike="noStrike">
                <a:solidFill>
                  <a:schemeClr val="dk1"/>
                </a:solidFill>
                <a:effectLst/>
                <a:uFillTx/>
                <a:latin typeface="Arial"/>
              </a:rPr>
              <a:t>Click to edit the title text format</a:t>
            </a:r>
          </a:p>
        </p:txBody>
      </p:sp>
      <p:sp>
        <p:nvSpPr>
          <p:cNvPr id="7" name="PlaceHolder 2"/>
          <p:cNvSpPr>
            <a:spLocks noGrp="1"/>
          </p:cNvSpPr>
          <p:nvPr>
            <p:ph type="body"/>
          </p:nvPr>
        </p:nvSpPr>
        <p:spPr>
          <a:xfrm>
            <a:off x="1609560" y="2066040"/>
            <a:ext cx="3823920" cy="2532240"/>
          </a:xfrm>
          <a:prstGeom prst="rect">
            <a:avLst/>
          </a:prstGeom>
          <a:noFill/>
          <a:ln w="0">
            <a:noFill/>
          </a:ln>
        </p:spPr>
        <p:txBody>
          <a:bodyPr lIns="91440" tIns="91440" rIns="91440" bIns="91440" anchor="t">
            <a:noAutofit/>
          </a:bodyPr>
          <a:lstStyle/>
          <a:p>
            <a:pPr marL="432000" indent="-324000">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14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14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1400" b="0" u="none" strike="noStrike">
                <a:solidFill>
                  <a:srgbClr val="000000"/>
                </a:solidFill>
                <a:effectLst/>
                <a:uFillTx/>
                <a:latin typeface="Arial"/>
              </a:rPr>
              <a:t>Seventh Outline Level</a:t>
            </a:r>
          </a:p>
        </p:txBody>
      </p:sp>
      <p:sp>
        <p:nvSpPr>
          <p:cNvPr id="8" name="PlaceHolder 3"/>
          <p:cNvSpPr>
            <a:spLocks noGrp="1"/>
          </p:cNvSpPr>
          <p:nvPr>
            <p:ph type="body"/>
          </p:nvPr>
        </p:nvSpPr>
        <p:spPr>
          <a:xfrm>
            <a:off x="5716080" y="0"/>
            <a:ext cx="3427920" cy="4664520"/>
          </a:xfrm>
          <a:prstGeom prst="rect">
            <a:avLst/>
          </a:prstGeom>
          <a:noFill/>
          <a:ln w="0">
            <a:noFill/>
          </a:ln>
        </p:spPr>
        <p:txBody>
          <a:bodyPr lIns="90000" tIns="45000" rIns="90000" bIns="45000" anchor="t">
            <a:normAutofit fontScale="92500" lnSpcReduction="9999"/>
          </a:bodyPr>
          <a:lstStyle/>
          <a:p>
            <a:pPr marL="432000" indent="-324000">
              <a:spcBef>
                <a:spcPts val="1417"/>
              </a:spcBef>
              <a:buClr>
                <a:srgbClr val="000000"/>
              </a:buClr>
              <a:buSzPct val="45000"/>
              <a:buFont typeface="Wingdings" charset="2"/>
              <a:buChar char=""/>
            </a:pPr>
            <a:r>
              <a:rPr lang="fr-FR"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Seventh Outline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SECTION_HEADER">
    <p:bg>
      <p:bgPr>
        <a:solidFill>
          <a:schemeClr val="lt1"/>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2104200" y="3326400"/>
            <a:ext cx="6561720" cy="1059840"/>
          </a:xfrm>
          <a:prstGeom prst="rect">
            <a:avLst/>
          </a:prstGeom>
          <a:noFill/>
          <a:ln w="0">
            <a:noFill/>
          </a:ln>
        </p:spPr>
        <p:txBody>
          <a:bodyPr lIns="91440" tIns="91440" rIns="91440" bIns="91440" anchor="ctr">
            <a:noAutofit/>
          </a:bodyPr>
          <a:lstStyle/>
          <a:p>
            <a:pPr indent="0">
              <a:buNone/>
            </a:pPr>
            <a:r>
              <a:rPr lang="fr-FR" sz="3900" b="0" u="none" strike="noStrike">
                <a:solidFill>
                  <a:schemeClr val="dk1"/>
                </a:solidFill>
                <a:effectLst/>
                <a:uFillTx/>
                <a:latin typeface="Arial"/>
              </a:rPr>
              <a:t>Click to edit the title text format</a:t>
            </a:r>
          </a:p>
        </p:txBody>
      </p:sp>
      <p:sp>
        <p:nvSpPr>
          <p:cNvPr id="10" name="PlaceHolder 2"/>
          <p:cNvSpPr>
            <a:spLocks noGrp="1"/>
          </p:cNvSpPr>
          <p:nvPr>
            <p:ph type="title"/>
          </p:nvPr>
        </p:nvSpPr>
        <p:spPr>
          <a:xfrm>
            <a:off x="377280" y="3221640"/>
            <a:ext cx="1267920" cy="1269360"/>
          </a:xfrm>
          <a:prstGeom prst="rect">
            <a:avLst/>
          </a:prstGeom>
          <a:noFill/>
          <a:ln w="0">
            <a:noFill/>
          </a:ln>
        </p:spPr>
        <p:txBody>
          <a:bodyPr lIns="91440" tIns="91440" rIns="91440" bIns="91440" anchor="ctr">
            <a:noAutofit/>
          </a:bodyPr>
          <a:lstStyle/>
          <a:p>
            <a:pPr indent="0" algn="ctr">
              <a:lnSpc>
                <a:spcPct val="100000"/>
              </a:lnSpc>
              <a:buNone/>
            </a:pPr>
            <a:r>
              <a:rPr lang="fr-FR" sz="5000" b="0" u="none" strike="noStrike">
                <a:solidFill>
                  <a:schemeClr val="dk1"/>
                </a:solidFill>
                <a:effectLst/>
                <a:uFillTx/>
                <a:latin typeface="Fahkwang Light"/>
                <a:ea typeface="Fahkwang Light"/>
              </a:rPr>
              <a:t>xx%</a:t>
            </a:r>
            <a:endParaRPr lang="fr-FR" sz="5000" b="0" u="none" strike="noStrike">
              <a:solidFill>
                <a:schemeClr val="dk1"/>
              </a:solidFill>
              <a:effectLst/>
              <a:uFillTx/>
              <a:latin typeface="Arial"/>
            </a:endParaRPr>
          </a:p>
        </p:txBody>
      </p:sp>
      <p:sp>
        <p:nvSpPr>
          <p:cNvPr id="11" name="PlaceHolder 3"/>
          <p:cNvSpPr>
            <a:spLocks noGrp="1"/>
          </p:cNvSpPr>
          <p:nvPr>
            <p:ph type="body"/>
          </p:nvPr>
        </p:nvSpPr>
        <p:spPr>
          <a:xfrm>
            <a:off x="0" y="0"/>
            <a:ext cx="9143640" cy="3080520"/>
          </a:xfrm>
          <a:prstGeom prst="rect">
            <a:avLst/>
          </a:prstGeom>
          <a:noFill/>
          <a:ln w="0">
            <a:noFill/>
          </a:ln>
        </p:spPr>
        <p:txBody>
          <a:bodyPr lIns="90000" tIns="45000" rIns="90000" bIns="45000" anchor="t">
            <a:normAutofit/>
          </a:bodyPr>
          <a:lstStyle/>
          <a:p>
            <a:pPr marL="432000" indent="-324000">
              <a:spcBef>
                <a:spcPts val="1417"/>
              </a:spcBef>
              <a:buClr>
                <a:srgbClr val="000000"/>
              </a:buClr>
              <a:buSzPct val="45000"/>
              <a:buFont typeface="Wingdings" charset="2"/>
              <a:buChar char=""/>
            </a:pPr>
            <a:r>
              <a:rPr lang="fr-FR"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1800" b="0" u="none" strike="noStrike">
                <a:solidFill>
                  <a:srgbClr val="000000"/>
                </a:solidFill>
                <a:effectLst/>
                <a:uFillTx/>
                <a:latin typeface="Arial"/>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CUSTOM_3_1">
    <p:bg>
      <p:bgPr>
        <a:solidFill>
          <a:schemeClr val="lt1"/>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439920" y="470520"/>
            <a:ext cx="5089680" cy="824400"/>
          </a:xfrm>
          <a:prstGeom prst="rect">
            <a:avLst/>
          </a:prstGeom>
          <a:noFill/>
          <a:ln w="0">
            <a:noFill/>
          </a:ln>
        </p:spPr>
        <p:txBody>
          <a:bodyPr lIns="91440" tIns="91440" rIns="91440" bIns="91440" anchor="b">
            <a:noAutofit/>
          </a:bodyPr>
          <a:lstStyle/>
          <a:p>
            <a:pPr indent="0">
              <a:buNone/>
            </a:pPr>
            <a:r>
              <a:rPr lang="fr-FR" sz="4000" b="0" u="none" strike="noStrike">
                <a:solidFill>
                  <a:schemeClr val="dk1"/>
                </a:solidFill>
                <a:effectLst/>
                <a:uFillTx/>
                <a:latin typeface="Arial"/>
              </a:rPr>
              <a:t>Click to edit the title text format</a:t>
            </a:r>
          </a:p>
        </p:txBody>
      </p:sp>
      <p:sp>
        <p:nvSpPr>
          <p:cNvPr id="13" name="Google Shape;109;p21"/>
          <p:cNvSpPr/>
          <p:nvPr/>
        </p:nvSpPr>
        <p:spPr>
          <a:xfrm>
            <a:off x="5846400" y="3679920"/>
            <a:ext cx="2735640" cy="6667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r" defTabSz="914400">
              <a:lnSpc>
                <a:spcPct val="100000"/>
              </a:lnSpc>
              <a:tabLst>
                <a:tab pos="0" algn="l"/>
              </a:tabLst>
            </a:pPr>
            <a:r>
              <a:rPr lang="en" sz="1000" b="1" u="none" strike="noStrike">
                <a:solidFill>
                  <a:schemeClr val="dk1"/>
                </a:solidFill>
                <a:effectLst/>
                <a:uFillTx/>
                <a:latin typeface="Atkinson Hyperlegible Next"/>
                <a:ea typeface="Atkinson Hyperlegible Next"/>
              </a:rPr>
              <a:t>CREDITS:</a:t>
            </a:r>
            <a:r>
              <a:rPr lang="en" sz="1000" b="0" u="none" strike="noStrike">
                <a:solidFill>
                  <a:schemeClr val="dk1"/>
                </a:solidFill>
                <a:effectLst/>
                <a:uFillTx/>
                <a:latin typeface="Atkinson Hyperlegible Next"/>
                <a:ea typeface="Atkinson Hyperlegible Next"/>
              </a:rPr>
              <a:t> This presentation template was created by </a:t>
            </a:r>
            <a:r>
              <a:rPr lang="en" sz="1000" b="1" u="sng" strike="noStrike">
                <a:solidFill>
                  <a:schemeClr val="dk1"/>
                </a:solidFill>
                <a:effectLst/>
                <a:uFillTx/>
                <a:latin typeface="Atkinson Hyperlegible Next"/>
                <a:ea typeface="Atkinson Hyperlegible Next"/>
                <a:hlinkClick r:id="rId2"/>
              </a:rPr>
              <a:t>Slidesgo</a:t>
            </a:r>
            <a:r>
              <a:rPr lang="en" sz="1000" b="0" u="none" strike="noStrike">
                <a:solidFill>
                  <a:schemeClr val="dk1"/>
                </a:solidFill>
                <a:effectLst/>
                <a:uFillTx/>
                <a:latin typeface="Atkinson Hyperlegible Next"/>
                <a:ea typeface="Atkinson Hyperlegible Next"/>
              </a:rPr>
              <a:t>, and includes icons, infographics &amp; images by </a:t>
            </a:r>
            <a:r>
              <a:rPr lang="en" sz="1000" b="1" u="sng" strike="noStrike">
                <a:solidFill>
                  <a:schemeClr val="dk1"/>
                </a:solidFill>
                <a:effectLst/>
                <a:uFillTx/>
                <a:latin typeface="Atkinson Hyperlegible Next"/>
                <a:ea typeface="Atkinson Hyperlegible Next"/>
                <a:hlinkClick r:id="rId3"/>
              </a:rPr>
              <a:t>Freepik</a:t>
            </a:r>
            <a:r>
              <a:rPr lang="en" sz="1000" b="0" u="none" strike="noStrike">
                <a:solidFill>
                  <a:schemeClr val="dk1"/>
                </a:solidFill>
                <a:effectLst/>
                <a:uFillTx/>
                <a:latin typeface="Atkinson Hyperlegible Next"/>
                <a:ea typeface="Atkinson Hyperlegible Next"/>
              </a:rPr>
              <a:t> </a:t>
            </a:r>
            <a:endParaRPr lang="en-US" sz="1000" b="0" u="none" strike="noStrike">
              <a:solidFill>
                <a:srgbClr val="000000"/>
              </a:solidFill>
              <a:effectLst/>
              <a:uFillTx/>
              <a:latin typeface="OpenSymbo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_ONLY">
    <p:bg>
      <p:bgPr>
        <a:solidFill>
          <a:schemeClr val="lt1"/>
        </a:solidFill>
        <a:effectLst/>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228600" y="228600"/>
            <a:ext cx="7703640" cy="572400"/>
          </a:xfrm>
          <a:prstGeom prst="rect">
            <a:avLst/>
          </a:prstGeom>
          <a:noFill/>
          <a:ln w="0">
            <a:noFill/>
          </a:ln>
        </p:spPr>
        <p:txBody>
          <a:bodyPr lIns="91440" tIns="91440" rIns="91440" bIns="91440" anchor="t">
            <a:noAutofit/>
          </a:bodyPr>
          <a:lstStyle/>
          <a:p>
            <a:pPr indent="0">
              <a:buNone/>
            </a:pPr>
            <a:r>
              <a:rPr lang="fr-FR" sz="2600" b="0" u="none" strike="noStrike">
                <a:solidFill>
                  <a:schemeClr val="dk1"/>
                </a:solidFill>
                <a:effectLst/>
                <a:uFillTx/>
                <a:latin typeface="Arial"/>
              </a:rPr>
              <a:t>Click to edit the title text format</a:t>
            </a:r>
          </a:p>
        </p:txBody>
      </p:sp>
      <p:sp>
        <p:nvSpPr>
          <p:cNvPr id="15"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fr-FR" sz="2000" b="0" u="none" strike="noStrike">
                <a:solidFill>
                  <a:srgbClr val="000000"/>
                </a:solidFill>
                <a:effectLst/>
                <a:uFillTx/>
                <a:latin typeface="Arial"/>
              </a:rPr>
              <a:t>Seventh Outline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ix boxes">
  <p:cSld name="Six boxes">
    <p:spTree>
      <p:nvGrpSpPr>
        <p:cNvPr id="1" name="Shape 75"/>
        <p:cNvGrpSpPr/>
        <p:nvPr/>
      </p:nvGrpSpPr>
      <p:grpSpPr>
        <a:xfrm>
          <a:off x="0" y="0"/>
          <a:ext cx="0" cy="0"/>
          <a:chOff x="0" y="0"/>
          <a:chExt cx="0" cy="0"/>
        </a:xfrm>
      </p:grpSpPr>
      <p:grpSp>
        <p:nvGrpSpPr>
          <p:cNvPr id="76" name="Google Shape;76;p5"/>
          <p:cNvGrpSpPr/>
          <p:nvPr/>
        </p:nvGrpSpPr>
        <p:grpSpPr>
          <a:xfrm>
            <a:off x="837384" y="-2"/>
            <a:ext cx="3925859" cy="5170667"/>
            <a:chOff x="3480149" y="-5844416"/>
            <a:chExt cx="5234479" cy="12738770"/>
          </a:xfrm>
        </p:grpSpPr>
        <p:sp>
          <p:nvSpPr>
            <p:cNvPr id="77" name="Google Shape;77;p5"/>
            <p:cNvSpPr/>
            <p:nvPr/>
          </p:nvSpPr>
          <p:spPr>
            <a:xfrm>
              <a:off x="4389413"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8" name="Google Shape;78;p5"/>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9" name="Google Shape;79;p5"/>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0" name="Google Shape;80;p5"/>
            <p:cNvSpPr/>
            <p:nvPr/>
          </p:nvSpPr>
          <p:spPr>
            <a:xfrm>
              <a:off x="6940287"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1" name="Google Shape;81;p5"/>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2" name="Google Shape;82;p5"/>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3" name="Google Shape;83;p5"/>
            <p:cNvSpPr/>
            <p:nvPr/>
          </p:nvSpPr>
          <p:spPr>
            <a:xfrm>
              <a:off x="5242857"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4" name="Google Shape;84;p5"/>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5" name="Google Shape;85;p5"/>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6" name="Google Shape;86;p5"/>
            <p:cNvSpPr/>
            <p:nvPr/>
          </p:nvSpPr>
          <p:spPr>
            <a:xfrm>
              <a:off x="6096298"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7" name="Google Shape;87;p5"/>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88" name="Google Shape;88;p5"/>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grpSp>
      <p:grpSp>
        <p:nvGrpSpPr>
          <p:cNvPr id="89" name="Google Shape;89;p5"/>
          <p:cNvGrpSpPr/>
          <p:nvPr/>
        </p:nvGrpSpPr>
        <p:grpSpPr>
          <a:xfrm>
            <a:off x="417661" y="480150"/>
            <a:ext cx="8308331" cy="3897821"/>
            <a:chOff x="1344168" y="740664"/>
            <a:chExt cx="9619464" cy="4709220"/>
          </a:xfrm>
        </p:grpSpPr>
        <p:sp>
          <p:nvSpPr>
            <p:cNvPr id="90" name="Google Shape;90;p5"/>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350"/>
            </a:p>
          </p:txBody>
        </p:sp>
        <p:sp>
          <p:nvSpPr>
            <p:cNvPr id="91" name="Google Shape;91;p5"/>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350"/>
            </a:p>
          </p:txBody>
        </p:sp>
        <p:sp>
          <p:nvSpPr>
            <p:cNvPr id="92" name="Google Shape;92;p5"/>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50">
                <a:latin typeface="Nunito Sans"/>
                <a:ea typeface="Nunito Sans"/>
                <a:cs typeface="Nunito Sans"/>
                <a:sym typeface="Nunito Sans"/>
              </a:endParaRPr>
            </a:p>
          </p:txBody>
        </p:sp>
      </p:grpSp>
      <p:sp>
        <p:nvSpPr>
          <p:cNvPr id="93" name="Google Shape;93;p5"/>
          <p:cNvSpPr/>
          <p:nvPr/>
        </p:nvSpPr>
        <p:spPr>
          <a:xfrm>
            <a:off x="-871" y="4389825"/>
            <a:ext cx="9137428" cy="514388"/>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94" name="Google Shape;94;p5"/>
          <p:cNvSpPr txBox="1">
            <a:spLocks noGrp="1"/>
          </p:cNvSpPr>
          <p:nvPr>
            <p:ph type="title"/>
          </p:nvPr>
        </p:nvSpPr>
        <p:spPr>
          <a:xfrm>
            <a:off x="737494" y="796181"/>
            <a:ext cx="7701750" cy="6282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95" name="Google Shape;95;p5"/>
          <p:cNvSpPr txBox="1">
            <a:spLocks noGrp="1"/>
          </p:cNvSpPr>
          <p:nvPr>
            <p:ph type="body" idx="1"/>
          </p:nvPr>
        </p:nvSpPr>
        <p:spPr>
          <a:xfrm>
            <a:off x="1318558" y="1823531"/>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
        <p:nvSpPr>
          <p:cNvPr id="96" name="Google Shape;96;p5"/>
          <p:cNvSpPr txBox="1">
            <a:spLocks noGrp="1"/>
          </p:cNvSpPr>
          <p:nvPr>
            <p:ph type="body" idx="2"/>
          </p:nvPr>
        </p:nvSpPr>
        <p:spPr>
          <a:xfrm>
            <a:off x="3874877" y="1823531"/>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
        <p:nvSpPr>
          <p:cNvPr id="97" name="Google Shape;97;p5"/>
          <p:cNvSpPr txBox="1">
            <a:spLocks noGrp="1"/>
          </p:cNvSpPr>
          <p:nvPr>
            <p:ph type="body" idx="3"/>
          </p:nvPr>
        </p:nvSpPr>
        <p:spPr>
          <a:xfrm>
            <a:off x="6431215" y="1823531"/>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
        <p:nvSpPr>
          <p:cNvPr id="98" name="Google Shape;98;p5"/>
          <p:cNvSpPr txBox="1">
            <a:spLocks noGrp="1"/>
          </p:cNvSpPr>
          <p:nvPr>
            <p:ph type="body" idx="4"/>
          </p:nvPr>
        </p:nvSpPr>
        <p:spPr>
          <a:xfrm>
            <a:off x="1318547" y="3066653"/>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
        <p:nvSpPr>
          <p:cNvPr id="99" name="Google Shape;99;p5"/>
          <p:cNvSpPr txBox="1">
            <a:spLocks noGrp="1"/>
          </p:cNvSpPr>
          <p:nvPr>
            <p:ph type="body" idx="5"/>
          </p:nvPr>
        </p:nvSpPr>
        <p:spPr>
          <a:xfrm>
            <a:off x="3874865" y="3066653"/>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
        <p:nvSpPr>
          <p:cNvPr id="100" name="Google Shape;100;p5"/>
          <p:cNvSpPr txBox="1">
            <a:spLocks noGrp="1"/>
          </p:cNvSpPr>
          <p:nvPr>
            <p:ph type="body" idx="6"/>
          </p:nvPr>
        </p:nvSpPr>
        <p:spPr>
          <a:xfrm>
            <a:off x="6431203" y="3066653"/>
            <a:ext cx="1975275" cy="843975"/>
          </a:xfrm>
          <a:prstGeom prst="rect">
            <a:avLst/>
          </a:prstGeom>
        </p:spPr>
        <p:txBody>
          <a:bodyPr spcFirstLastPara="1" wrap="square" lIns="121900" tIns="121900" rIns="121900" bIns="121900" anchor="t" anchorCtr="0">
            <a:normAutofit/>
          </a:bodyPr>
          <a:lstStyle>
            <a:lvl1pPr marL="342900" lvl="0" indent="-290513" rtl="0">
              <a:spcBef>
                <a:spcPts val="0"/>
              </a:spcBef>
              <a:spcAft>
                <a:spcPts val="0"/>
              </a:spcAft>
              <a:buSzPts val="2500"/>
              <a:buChar char="●"/>
              <a:defRPr sz="1650"/>
            </a:lvl1pPr>
            <a:lvl2pPr marL="685800" lvl="1" indent="-285750" rtl="0">
              <a:spcBef>
                <a:spcPts val="0"/>
              </a:spcBef>
              <a:spcAft>
                <a:spcPts val="0"/>
              </a:spcAft>
              <a:buSzPts val="2400"/>
              <a:buChar char="○"/>
              <a:defRPr/>
            </a:lvl2pPr>
            <a:lvl3pPr marL="1028700" lvl="2" indent="-285750" rtl="0">
              <a:spcBef>
                <a:spcPts val="0"/>
              </a:spcBef>
              <a:spcAft>
                <a:spcPts val="0"/>
              </a:spcAft>
              <a:buSzPts val="2400"/>
              <a:buChar char="■"/>
              <a:defRPr/>
            </a:lvl3pPr>
            <a:lvl4pPr marL="1371600" lvl="3" indent="-285750" rtl="0">
              <a:spcBef>
                <a:spcPts val="0"/>
              </a:spcBef>
              <a:spcAft>
                <a:spcPts val="0"/>
              </a:spcAft>
              <a:buSzPts val="2400"/>
              <a:buChar char="●"/>
              <a:defRPr/>
            </a:lvl4pPr>
            <a:lvl5pPr marL="1714500" lvl="4" indent="-285750" rtl="0">
              <a:spcBef>
                <a:spcPts val="0"/>
              </a:spcBef>
              <a:spcAft>
                <a:spcPts val="0"/>
              </a:spcAft>
              <a:buSzPts val="2400"/>
              <a:buChar char="○"/>
              <a:defRPr/>
            </a:lvl5pPr>
            <a:lvl6pPr marL="2057400" lvl="5" indent="-285750" rtl="0">
              <a:spcBef>
                <a:spcPts val="0"/>
              </a:spcBef>
              <a:spcAft>
                <a:spcPts val="0"/>
              </a:spcAft>
              <a:buSzPts val="2400"/>
              <a:buChar char="■"/>
              <a:defRPr/>
            </a:lvl6pPr>
            <a:lvl7pPr marL="2400300" lvl="6" indent="-285750" rtl="0">
              <a:spcBef>
                <a:spcPts val="0"/>
              </a:spcBef>
              <a:spcAft>
                <a:spcPts val="0"/>
              </a:spcAft>
              <a:buSzPts val="2400"/>
              <a:buChar char="●"/>
              <a:defRPr/>
            </a:lvl7pPr>
            <a:lvl8pPr marL="2743200" lvl="7" indent="-285750" rtl="0">
              <a:spcBef>
                <a:spcPts val="0"/>
              </a:spcBef>
              <a:spcAft>
                <a:spcPts val="0"/>
              </a:spcAft>
              <a:buSzPts val="2400"/>
              <a:buChar char="○"/>
              <a:defRPr/>
            </a:lvl8pPr>
            <a:lvl9pPr marL="3086100" lvl="8" indent="-285750" rtl="0">
              <a:spcBef>
                <a:spcPts val="0"/>
              </a:spcBef>
              <a:spcAft>
                <a:spcPts val="0"/>
              </a:spcAft>
              <a:buSzPts val="2400"/>
              <a:buChar char="■"/>
              <a:defRPr/>
            </a:lvl9pPr>
          </a:lstStyle>
          <a:p>
            <a:endParaRPr/>
          </a:p>
        </p:txBody>
      </p:sp>
    </p:spTree>
    <p:extLst>
      <p:ext uri="{BB962C8B-B14F-4D97-AF65-F5344CB8AC3E}">
        <p14:creationId xmlns:p14="http://schemas.microsoft.com/office/powerpoint/2010/main" val="2260985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37820" y="1869848"/>
            <a:ext cx="8664657" cy="140380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00000"/>
              </a:lnSpc>
              <a:tabLst>
                <a:tab pos="0" algn="l"/>
              </a:tabLst>
            </a:pPr>
            <a:r>
              <a:rPr lang="en-US" sz="2400" b="1" u="none" strike="noStrike" dirty="0">
                <a:solidFill>
                  <a:srgbClr val="FF0000"/>
                </a:solidFill>
                <a:effectLst/>
                <a:uFillTx/>
                <a:latin typeface="Fahkwang Light"/>
              </a:rPr>
              <a:t>Examining The Factors Affecting The Employment of ChatGPT in Translation Among English Majors at HUFLIT as Vietnamese Education Transitions From EFL To ESL Orientation</a:t>
            </a:r>
            <a:endParaRPr lang="en-US" sz="2400" b="1" u="none" strike="noStrike" dirty="0">
              <a:solidFill>
                <a:srgbClr val="FF0000"/>
              </a:solidFill>
              <a:effectLst/>
              <a:uFillTx/>
              <a:latin typeface="OpenSymbol"/>
            </a:endParaRPr>
          </a:p>
        </p:txBody>
      </p:sp>
      <p:sp>
        <p:nvSpPr>
          <p:cNvPr id="19" name="Rectangle 18"/>
          <p:cNvSpPr/>
          <p:nvPr/>
        </p:nvSpPr>
        <p:spPr>
          <a:xfrm>
            <a:off x="4968607" y="3476391"/>
            <a:ext cx="3756751" cy="140380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u="none" strike="noStrike" dirty="0">
                <a:solidFill>
                  <a:srgbClr val="0070C0"/>
                </a:solidFill>
                <a:effectLst/>
                <a:uFillTx/>
                <a:latin typeface="+mj-lt"/>
                <a:cs typeface="Calibri" panose="020F0502020204030204" pitchFamily="34" charset="0"/>
              </a:rPr>
              <a:t>Presenter: Lê Thị Thu Hường</a:t>
            </a:r>
          </a:p>
          <a:p>
            <a:pPr defTabSz="914400">
              <a:lnSpc>
                <a:spcPct val="150000"/>
              </a:lnSpc>
              <a:tabLst>
                <a:tab pos="0" algn="l"/>
              </a:tabLst>
            </a:pPr>
            <a:r>
              <a:rPr lang="en-US" dirty="0">
                <a:solidFill>
                  <a:srgbClr val="00B050"/>
                </a:solidFill>
                <a:latin typeface="+mj-lt"/>
                <a:cs typeface="Calibri" panose="020F0502020204030204" pitchFamily="34" charset="0"/>
              </a:rPr>
              <a:t>Faculty of Foreign Languages</a:t>
            </a:r>
          </a:p>
          <a:p>
            <a:pPr algn="ctr" defTabSz="914400">
              <a:lnSpc>
                <a:spcPct val="150000"/>
              </a:lnSpc>
              <a:tabLst>
                <a:tab pos="0" algn="l"/>
              </a:tabLst>
            </a:pPr>
            <a:r>
              <a:rPr lang="en-US" u="none" strike="noStrike" dirty="0">
                <a:solidFill>
                  <a:srgbClr val="00B050"/>
                </a:solidFill>
                <a:effectLst/>
                <a:uFillTx/>
                <a:latin typeface="+mj-lt"/>
                <a:cs typeface="Calibri" panose="020F0502020204030204" pitchFamily="34" charset="0"/>
              </a:rPr>
              <a:t>HUFLIT</a:t>
            </a:r>
          </a:p>
        </p:txBody>
      </p:sp>
      <p:pic>
        <p:nvPicPr>
          <p:cNvPr id="3" name="Picture 2">
            <a:extLst>
              <a:ext uri="{FF2B5EF4-FFF2-40B4-BE49-F238E27FC236}">
                <a16:creationId xmlns:a16="http://schemas.microsoft.com/office/drawing/2014/main" id="{277B16F7-C384-306E-758C-8D9CBB8BD9F1}"/>
              </a:ext>
            </a:extLst>
          </p:cNvPr>
          <p:cNvPicPr>
            <a:picLocks noChangeAspect="1"/>
          </p:cNvPicPr>
          <p:nvPr/>
        </p:nvPicPr>
        <p:blipFill>
          <a:blip r:embed="rId2"/>
          <a:srcRect l="4261" r="4217"/>
          <a:stretch>
            <a:fillRect/>
          </a:stretch>
        </p:blipFill>
        <p:spPr>
          <a:xfrm>
            <a:off x="0" y="0"/>
            <a:ext cx="9144000" cy="1667108"/>
          </a:xfrm>
          <a:prstGeom prst="rect">
            <a:avLst/>
          </a:prstGeom>
        </p:spPr>
      </p:pic>
      <p:pic>
        <p:nvPicPr>
          <p:cNvPr id="2" name="Picture 1">
            <a:extLst>
              <a:ext uri="{FF2B5EF4-FFF2-40B4-BE49-F238E27FC236}">
                <a16:creationId xmlns:a16="http://schemas.microsoft.com/office/drawing/2014/main" id="{1EA0C867-96C5-E0AB-E40F-41DA90400BC1}"/>
              </a:ext>
            </a:extLst>
          </p:cNvPr>
          <p:cNvPicPr>
            <a:picLocks noChangeAspect="1"/>
          </p:cNvPicPr>
          <p:nvPr/>
        </p:nvPicPr>
        <p:blipFill>
          <a:blip r:embed="rId2"/>
          <a:srcRect l="4261" r="4217" b="83703"/>
          <a:stretch>
            <a:fillRect/>
          </a:stretch>
        </p:blipFill>
        <p:spPr>
          <a:xfrm>
            <a:off x="0" y="4871806"/>
            <a:ext cx="9144000" cy="2716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4E781-0B9C-642A-57A2-FD07176EA2EF}"/>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7CFA252E-CB0F-B4F9-2080-F98EC2552B68}"/>
              </a:ext>
            </a:extLst>
          </p:cNvPr>
          <p:cNvSpPr/>
          <p:nvPr/>
        </p:nvSpPr>
        <p:spPr>
          <a:xfrm>
            <a:off x="54158" y="20583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2.1. The</a:t>
            </a:r>
            <a:r>
              <a:rPr lang="en-US" sz="2400" b="1" dirty="0">
                <a:solidFill>
                  <a:srgbClr val="FF0000"/>
                </a:solidFill>
                <a:latin typeface="+mj-lt"/>
              </a:rPr>
              <a:t> use of AI in language education:</a:t>
            </a:r>
            <a:endParaRPr lang="en-US" sz="2400" b="1" u="none" strike="noStrike" dirty="0">
              <a:solidFill>
                <a:srgbClr val="FF0000"/>
              </a:solidFill>
              <a:effectLst/>
              <a:uFillTx/>
              <a:latin typeface="+mj-lt"/>
            </a:endParaRPr>
          </a:p>
        </p:txBody>
      </p:sp>
      <p:sp>
        <p:nvSpPr>
          <p:cNvPr id="45" name="Rectangle 44">
            <a:extLst>
              <a:ext uri="{FF2B5EF4-FFF2-40B4-BE49-F238E27FC236}">
                <a16:creationId xmlns:a16="http://schemas.microsoft.com/office/drawing/2014/main" id="{53800256-60B7-DDD3-37F3-119849ADBCE6}"/>
              </a:ext>
            </a:extLst>
          </p:cNvPr>
          <p:cNvSpPr/>
          <p:nvPr/>
        </p:nvSpPr>
        <p:spPr>
          <a:xfrm>
            <a:off x="77118" y="567270"/>
            <a:ext cx="9012724" cy="4370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2.1.1. The benefits of using AI in language education:</a:t>
            </a:r>
          </a:p>
          <a:p>
            <a:pPr defTabSz="914400">
              <a:lnSpc>
                <a:spcPct val="150000"/>
              </a:lnSpc>
              <a:tabLst>
                <a:tab pos="0" algn="l"/>
              </a:tabLst>
            </a:pPr>
            <a:endParaRPr lang="en-US" sz="2000" b="0" u="none" strike="noStrike" dirty="0">
              <a:solidFill>
                <a:srgbClr val="2C1414"/>
              </a:solidFill>
              <a:effectLst/>
              <a:uFillTx/>
            </a:endParaRPr>
          </a:p>
        </p:txBody>
      </p:sp>
      <p:pic>
        <p:nvPicPr>
          <p:cNvPr id="2" name="Picture 1" descr="How AI is Revolutionising Language Learning: Smarter Tools - Faster Fluency">
            <a:extLst>
              <a:ext uri="{FF2B5EF4-FFF2-40B4-BE49-F238E27FC236}">
                <a16:creationId xmlns:a16="http://schemas.microsoft.com/office/drawing/2014/main" id="{5D6220AA-58B5-B98F-0EB6-EF790F706176}"/>
              </a:ext>
            </a:extLst>
          </p:cNvPr>
          <p:cNvPicPr>
            <a:picLocks noChangeAspect="1"/>
          </p:cNvPicPr>
          <p:nvPr/>
        </p:nvPicPr>
        <p:blipFill>
          <a:blip r:embed="rId2"/>
          <a:stretch>
            <a:fillRect/>
          </a:stretch>
        </p:blipFill>
        <p:spPr>
          <a:xfrm>
            <a:off x="6085959" y="1224018"/>
            <a:ext cx="2795191" cy="2795191"/>
          </a:xfrm>
          <a:prstGeom prst="rect">
            <a:avLst/>
          </a:prstGeom>
        </p:spPr>
      </p:pic>
      <p:sp>
        <p:nvSpPr>
          <p:cNvPr id="3" name="Rectangle: Rounded Corners 2">
            <a:extLst>
              <a:ext uri="{FF2B5EF4-FFF2-40B4-BE49-F238E27FC236}">
                <a16:creationId xmlns:a16="http://schemas.microsoft.com/office/drawing/2014/main" id="{5C30EBB9-75CA-C113-4C30-19F68A31F8D2}"/>
              </a:ext>
            </a:extLst>
          </p:cNvPr>
          <p:cNvSpPr/>
          <p:nvPr/>
        </p:nvSpPr>
        <p:spPr>
          <a:xfrm>
            <a:off x="1024220" y="1400400"/>
            <a:ext cx="2005070" cy="4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customization</a:t>
            </a:r>
          </a:p>
        </p:txBody>
      </p:sp>
      <p:sp>
        <p:nvSpPr>
          <p:cNvPr id="5" name="Rectangle: Rounded Corners 4">
            <a:extLst>
              <a:ext uri="{FF2B5EF4-FFF2-40B4-BE49-F238E27FC236}">
                <a16:creationId xmlns:a16="http://schemas.microsoft.com/office/drawing/2014/main" id="{6502BBD8-A712-0482-0489-E0FC491983BD}"/>
              </a:ext>
            </a:extLst>
          </p:cNvPr>
          <p:cNvSpPr/>
          <p:nvPr/>
        </p:nvSpPr>
        <p:spPr>
          <a:xfrm>
            <a:off x="1660445" y="2158906"/>
            <a:ext cx="2590799" cy="4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content adaptation</a:t>
            </a:r>
          </a:p>
        </p:txBody>
      </p:sp>
      <p:sp>
        <p:nvSpPr>
          <p:cNvPr id="7" name="Rectangle: Rounded Corners 6">
            <a:extLst>
              <a:ext uri="{FF2B5EF4-FFF2-40B4-BE49-F238E27FC236}">
                <a16:creationId xmlns:a16="http://schemas.microsoft.com/office/drawing/2014/main" id="{1033CBCB-F04A-DD72-66AB-1C6035B87AB6}"/>
              </a:ext>
            </a:extLst>
          </p:cNvPr>
          <p:cNvSpPr/>
          <p:nvPr/>
        </p:nvSpPr>
        <p:spPr>
          <a:xfrm>
            <a:off x="2147940" y="2917412"/>
            <a:ext cx="2974903" cy="5969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provision of detailed analysis of feedback</a:t>
            </a:r>
          </a:p>
        </p:txBody>
      </p:sp>
      <p:sp>
        <p:nvSpPr>
          <p:cNvPr id="8" name="TextBox 7">
            <a:extLst>
              <a:ext uri="{FF2B5EF4-FFF2-40B4-BE49-F238E27FC236}">
                <a16:creationId xmlns:a16="http://schemas.microsoft.com/office/drawing/2014/main" id="{55F1A1AA-D704-91AD-426A-0468ACE95934}"/>
              </a:ext>
            </a:extLst>
          </p:cNvPr>
          <p:cNvSpPr txBox="1"/>
          <p:nvPr/>
        </p:nvSpPr>
        <p:spPr>
          <a:xfrm>
            <a:off x="260037" y="4142310"/>
            <a:ext cx="5975510" cy="646331"/>
          </a:xfrm>
          <a:prstGeom prst="rect">
            <a:avLst/>
          </a:prstGeom>
          <a:noFill/>
        </p:spPr>
        <p:txBody>
          <a:bodyPr wrap="square" rtlCol="0">
            <a:spAutoFit/>
          </a:bodyPr>
          <a:lstStyle/>
          <a:p>
            <a:r>
              <a:rPr lang="en-US" dirty="0"/>
              <a:t>Source: </a:t>
            </a:r>
            <a:r>
              <a:rPr lang="en-US" dirty="0">
                <a:solidFill>
                  <a:srgbClr val="0070C0"/>
                </a:solidFill>
              </a:rPr>
              <a:t>Gutiérrez, 2023; </a:t>
            </a:r>
            <a:r>
              <a:rPr lang="en-US" dirty="0" err="1">
                <a:solidFill>
                  <a:srgbClr val="0070C0"/>
                </a:solidFill>
              </a:rPr>
              <a:t>Pokrivcakova</a:t>
            </a:r>
            <a:r>
              <a:rPr lang="en-US" dirty="0">
                <a:solidFill>
                  <a:srgbClr val="0070C0"/>
                </a:solidFill>
              </a:rPr>
              <a:t>, 2019; Semerikov et al., 2021; </a:t>
            </a:r>
            <a:r>
              <a:rPr lang="en-US" dirty="0" err="1">
                <a:solidFill>
                  <a:srgbClr val="0070C0"/>
                </a:solidFill>
              </a:rPr>
              <a:t>Tafazoli</a:t>
            </a:r>
            <a:r>
              <a:rPr lang="en-US" dirty="0">
                <a:solidFill>
                  <a:srgbClr val="0070C0"/>
                </a:solidFill>
              </a:rPr>
              <a:t>, 2024; Zhu &amp; Wang, 2025</a:t>
            </a:r>
          </a:p>
        </p:txBody>
      </p:sp>
    </p:spTree>
    <p:extLst>
      <p:ext uri="{BB962C8B-B14F-4D97-AF65-F5344CB8AC3E}">
        <p14:creationId xmlns:p14="http://schemas.microsoft.com/office/powerpoint/2010/main" val="320366417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118438" y="208444"/>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2.1. The</a:t>
            </a:r>
            <a:r>
              <a:rPr lang="en-US" sz="2400" b="1" dirty="0">
                <a:solidFill>
                  <a:srgbClr val="FF0000"/>
                </a:solidFill>
                <a:latin typeface="+mj-lt"/>
              </a:rPr>
              <a:t> use of AI in language education:</a:t>
            </a:r>
            <a:endParaRPr lang="en-US" sz="2400" b="1" u="none" strike="noStrike" dirty="0">
              <a:solidFill>
                <a:srgbClr val="FF0000"/>
              </a:solidFill>
              <a:effectLst/>
              <a:uFillTx/>
              <a:latin typeface="+mj-lt"/>
            </a:endParaRPr>
          </a:p>
        </p:txBody>
      </p:sp>
      <p:sp>
        <p:nvSpPr>
          <p:cNvPr id="45" name="Rectangle 44"/>
          <p:cNvSpPr/>
          <p:nvPr/>
        </p:nvSpPr>
        <p:spPr>
          <a:xfrm>
            <a:off x="118438" y="548816"/>
            <a:ext cx="9190816" cy="443351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2.1.1. The benefits of using AI in language education:</a:t>
            </a:r>
          </a:p>
          <a:p>
            <a:pPr defTabSz="914400">
              <a:lnSpc>
                <a:spcPct val="150000"/>
              </a:lnSpc>
              <a:tabLst>
                <a:tab pos="0" algn="l"/>
              </a:tabLst>
            </a:pPr>
            <a:endParaRPr lang="en-US" sz="2000" b="0" u="none" strike="noStrike" dirty="0">
              <a:solidFill>
                <a:srgbClr val="2C1414"/>
              </a:solidFill>
              <a:effectLst/>
              <a:uFillTx/>
            </a:endParaRPr>
          </a:p>
        </p:txBody>
      </p:sp>
      <p:pic>
        <p:nvPicPr>
          <p:cNvPr id="2" name="Picture 1" descr="How AI is Revolutionising Language Learning: Smarter Tools - Faster Fluency">
            <a:extLst>
              <a:ext uri="{FF2B5EF4-FFF2-40B4-BE49-F238E27FC236}">
                <a16:creationId xmlns:a16="http://schemas.microsoft.com/office/drawing/2014/main" id="{7F24C447-1D37-A73C-F71D-A25968F793FC}"/>
              </a:ext>
            </a:extLst>
          </p:cNvPr>
          <p:cNvPicPr>
            <a:picLocks noChangeAspect="1"/>
          </p:cNvPicPr>
          <p:nvPr/>
        </p:nvPicPr>
        <p:blipFill>
          <a:blip r:embed="rId2"/>
          <a:stretch>
            <a:fillRect/>
          </a:stretch>
        </p:blipFill>
        <p:spPr>
          <a:xfrm>
            <a:off x="5923920" y="1208766"/>
            <a:ext cx="2916334" cy="2916334"/>
          </a:xfrm>
          <a:prstGeom prst="rect">
            <a:avLst/>
          </a:prstGeom>
        </p:spPr>
      </p:pic>
      <p:sp>
        <p:nvSpPr>
          <p:cNvPr id="3" name="Rectangle: Rounded Corners 2">
            <a:extLst>
              <a:ext uri="{FF2B5EF4-FFF2-40B4-BE49-F238E27FC236}">
                <a16:creationId xmlns:a16="http://schemas.microsoft.com/office/drawing/2014/main" id="{60795477-CC30-8830-7C24-55B5C568323E}"/>
              </a:ext>
            </a:extLst>
          </p:cNvPr>
          <p:cNvSpPr/>
          <p:nvPr/>
        </p:nvSpPr>
        <p:spPr>
          <a:xfrm>
            <a:off x="971923" y="1374354"/>
            <a:ext cx="3085421" cy="5969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production of human-like conversations and texts</a:t>
            </a:r>
          </a:p>
        </p:txBody>
      </p:sp>
      <p:sp>
        <p:nvSpPr>
          <p:cNvPr id="5" name="Rectangle: Rounded Corners 4">
            <a:extLst>
              <a:ext uri="{FF2B5EF4-FFF2-40B4-BE49-F238E27FC236}">
                <a16:creationId xmlns:a16="http://schemas.microsoft.com/office/drawing/2014/main" id="{48000449-CAA8-4221-2C25-02F9E1A2362A}"/>
              </a:ext>
            </a:extLst>
          </p:cNvPr>
          <p:cNvSpPr/>
          <p:nvPr/>
        </p:nvSpPr>
        <p:spPr>
          <a:xfrm>
            <a:off x="1370386" y="2069965"/>
            <a:ext cx="2686958" cy="5969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offering language practice opportunities</a:t>
            </a:r>
          </a:p>
        </p:txBody>
      </p:sp>
      <p:sp>
        <p:nvSpPr>
          <p:cNvPr id="7" name="Rectangle: Rounded Corners 6">
            <a:extLst>
              <a:ext uri="{FF2B5EF4-FFF2-40B4-BE49-F238E27FC236}">
                <a16:creationId xmlns:a16="http://schemas.microsoft.com/office/drawing/2014/main" id="{B5816FA7-FDE8-BB77-ED12-7C7F7F72991F}"/>
              </a:ext>
            </a:extLst>
          </p:cNvPr>
          <p:cNvSpPr/>
          <p:nvPr/>
        </p:nvSpPr>
        <p:spPr>
          <a:xfrm>
            <a:off x="1821596" y="2765576"/>
            <a:ext cx="2235748" cy="5969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engagement enhancement</a:t>
            </a:r>
          </a:p>
        </p:txBody>
      </p:sp>
      <p:sp>
        <p:nvSpPr>
          <p:cNvPr id="8" name="TextBox 7">
            <a:extLst>
              <a:ext uri="{FF2B5EF4-FFF2-40B4-BE49-F238E27FC236}">
                <a16:creationId xmlns:a16="http://schemas.microsoft.com/office/drawing/2014/main" id="{DF66F814-B8EB-8046-963A-C56270C171F0}"/>
              </a:ext>
            </a:extLst>
          </p:cNvPr>
          <p:cNvSpPr txBox="1"/>
          <p:nvPr/>
        </p:nvSpPr>
        <p:spPr>
          <a:xfrm>
            <a:off x="410538" y="4288725"/>
            <a:ext cx="8322923" cy="646331"/>
          </a:xfrm>
          <a:prstGeom prst="rect">
            <a:avLst/>
          </a:prstGeom>
          <a:noFill/>
        </p:spPr>
        <p:txBody>
          <a:bodyPr wrap="square" rtlCol="0">
            <a:spAutoFit/>
          </a:bodyPr>
          <a:lstStyle/>
          <a:p>
            <a:r>
              <a:rPr lang="en-US" dirty="0"/>
              <a:t>Source: </a:t>
            </a:r>
            <a:r>
              <a:rPr lang="en-US" dirty="0">
                <a:solidFill>
                  <a:srgbClr val="0070C0"/>
                </a:solidFill>
              </a:rPr>
              <a:t>Abdallah et al., 2025; Ali et al., 2023; </a:t>
            </a:r>
            <a:r>
              <a:rPr lang="en-US" dirty="0" err="1">
                <a:solidFill>
                  <a:srgbClr val="0070C0"/>
                </a:solidFill>
              </a:rPr>
              <a:t>Aljabr</a:t>
            </a:r>
            <a:r>
              <a:rPr lang="en-US" dirty="0">
                <a:solidFill>
                  <a:srgbClr val="0070C0"/>
                </a:solidFill>
              </a:rPr>
              <a:t> &amp; Al-Ahdal, 2024; Ferreiro-Santamaria (2024); Gutiérrez, 2023.</a:t>
            </a:r>
          </a:p>
        </p:txBody>
      </p:sp>
      <p:sp>
        <p:nvSpPr>
          <p:cNvPr id="10" name="Rectangle: Rounded Corners 9">
            <a:extLst>
              <a:ext uri="{FF2B5EF4-FFF2-40B4-BE49-F238E27FC236}">
                <a16:creationId xmlns:a16="http://schemas.microsoft.com/office/drawing/2014/main" id="{D1901182-9B11-F3A5-C795-071558E6EA7D}"/>
              </a:ext>
            </a:extLst>
          </p:cNvPr>
          <p:cNvSpPr/>
          <p:nvPr/>
        </p:nvSpPr>
        <p:spPr>
          <a:xfrm>
            <a:off x="2170323" y="3503775"/>
            <a:ext cx="1887020" cy="5173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sym typeface="Symbol" panose="05050102010706020507" pitchFamily="18" charset="2"/>
              </a:rPr>
              <a:t></a:t>
            </a:r>
            <a:r>
              <a:rPr lang="en-US" sz="2000" dirty="0">
                <a:solidFill>
                  <a:srgbClr val="FF0000"/>
                </a:solidFill>
              </a:rPr>
              <a:t> in learner autonomy</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20CDF-B46C-BF3F-AB13-4BF48DF8A0E3}"/>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CF9CA7DA-0089-19D5-BD5A-51C306E61AF7}"/>
              </a:ext>
            </a:extLst>
          </p:cNvPr>
          <p:cNvSpPr/>
          <p:nvPr/>
        </p:nvSpPr>
        <p:spPr>
          <a:xfrm>
            <a:off x="0" y="179345"/>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2.1. The</a:t>
            </a:r>
            <a:r>
              <a:rPr lang="en-US" sz="2400" b="1" dirty="0">
                <a:solidFill>
                  <a:srgbClr val="FF0000"/>
                </a:solidFill>
                <a:latin typeface="+mj-lt"/>
              </a:rPr>
              <a:t> use of AI in language education:</a:t>
            </a:r>
            <a:endParaRPr lang="en-US" sz="2400" b="1" u="none" strike="noStrike" dirty="0">
              <a:solidFill>
                <a:srgbClr val="FF0000"/>
              </a:solidFill>
              <a:effectLst/>
              <a:uFillTx/>
              <a:latin typeface="+mj-lt"/>
            </a:endParaRPr>
          </a:p>
        </p:txBody>
      </p:sp>
      <p:sp>
        <p:nvSpPr>
          <p:cNvPr id="45" name="Rectangle 44">
            <a:extLst>
              <a:ext uri="{FF2B5EF4-FFF2-40B4-BE49-F238E27FC236}">
                <a16:creationId xmlns:a16="http://schemas.microsoft.com/office/drawing/2014/main" id="{DB1DE61B-2032-D847-8812-9415C75B4AF5}"/>
              </a:ext>
            </a:extLst>
          </p:cNvPr>
          <p:cNvSpPr/>
          <p:nvPr/>
        </p:nvSpPr>
        <p:spPr>
          <a:xfrm>
            <a:off x="54158" y="540786"/>
            <a:ext cx="9089842" cy="446253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2.1.2. The drawbacks of using AI in language education:</a:t>
            </a:r>
          </a:p>
          <a:p>
            <a:pPr defTabSz="914400">
              <a:lnSpc>
                <a:spcPct val="150000"/>
              </a:lnSpc>
              <a:tabLst>
                <a:tab pos="0" algn="l"/>
              </a:tabLst>
            </a:pPr>
            <a:endParaRPr lang="en-US" sz="2000" b="0" u="none" strike="noStrike" dirty="0">
              <a:solidFill>
                <a:srgbClr val="2C1414"/>
              </a:solidFill>
              <a:effectLst/>
              <a:uFillTx/>
            </a:endParaRPr>
          </a:p>
        </p:txBody>
      </p:sp>
      <p:sp>
        <p:nvSpPr>
          <p:cNvPr id="3" name="Rectangle: Rounded Corners 2">
            <a:extLst>
              <a:ext uri="{FF2B5EF4-FFF2-40B4-BE49-F238E27FC236}">
                <a16:creationId xmlns:a16="http://schemas.microsoft.com/office/drawing/2014/main" id="{DC82D38C-C2F2-AECF-8B85-E2A7F54E9599}"/>
              </a:ext>
            </a:extLst>
          </p:cNvPr>
          <p:cNvSpPr/>
          <p:nvPr/>
        </p:nvSpPr>
        <p:spPr>
          <a:xfrm>
            <a:off x="971922" y="1228366"/>
            <a:ext cx="3600076" cy="2984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inaccurate information</a:t>
            </a:r>
          </a:p>
        </p:txBody>
      </p:sp>
      <p:sp>
        <p:nvSpPr>
          <p:cNvPr id="5" name="Rectangle: Rounded Corners 4">
            <a:extLst>
              <a:ext uri="{FF2B5EF4-FFF2-40B4-BE49-F238E27FC236}">
                <a16:creationId xmlns:a16="http://schemas.microsoft.com/office/drawing/2014/main" id="{2939939E-FD47-D249-9D5D-EE5976A94915}"/>
              </a:ext>
            </a:extLst>
          </p:cNvPr>
          <p:cNvSpPr/>
          <p:nvPr/>
        </p:nvSpPr>
        <p:spPr>
          <a:xfrm>
            <a:off x="971922" y="1617143"/>
            <a:ext cx="3600077" cy="4951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biases &amp; excessive reliance</a:t>
            </a:r>
          </a:p>
        </p:txBody>
      </p:sp>
      <p:sp>
        <p:nvSpPr>
          <p:cNvPr id="7" name="Rectangle: Rounded Corners 6">
            <a:extLst>
              <a:ext uri="{FF2B5EF4-FFF2-40B4-BE49-F238E27FC236}">
                <a16:creationId xmlns:a16="http://schemas.microsoft.com/office/drawing/2014/main" id="{96621933-69A6-0A8C-06DD-E50A6DA66919}"/>
              </a:ext>
            </a:extLst>
          </p:cNvPr>
          <p:cNvSpPr/>
          <p:nvPr/>
        </p:nvSpPr>
        <p:spPr>
          <a:xfrm>
            <a:off x="971922" y="2209689"/>
            <a:ext cx="3600076" cy="5969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rPr>
              <a:t>hindrance to Ts’ specialized knowledge development</a:t>
            </a:r>
          </a:p>
        </p:txBody>
      </p:sp>
      <p:sp>
        <p:nvSpPr>
          <p:cNvPr id="8" name="TextBox 7">
            <a:extLst>
              <a:ext uri="{FF2B5EF4-FFF2-40B4-BE49-F238E27FC236}">
                <a16:creationId xmlns:a16="http://schemas.microsoft.com/office/drawing/2014/main" id="{991B4D93-B089-FB0E-C6A2-647907CF3621}"/>
              </a:ext>
            </a:extLst>
          </p:cNvPr>
          <p:cNvSpPr txBox="1"/>
          <p:nvPr/>
        </p:nvSpPr>
        <p:spPr>
          <a:xfrm>
            <a:off x="344619" y="4356995"/>
            <a:ext cx="8745223" cy="646331"/>
          </a:xfrm>
          <a:prstGeom prst="rect">
            <a:avLst/>
          </a:prstGeom>
          <a:noFill/>
        </p:spPr>
        <p:txBody>
          <a:bodyPr wrap="square" rtlCol="0">
            <a:spAutoFit/>
          </a:bodyPr>
          <a:lstStyle/>
          <a:p>
            <a:r>
              <a:rPr lang="en-US" dirty="0"/>
              <a:t>Source: </a:t>
            </a:r>
            <a:r>
              <a:rPr lang="en-US" dirty="0">
                <a:solidFill>
                  <a:srgbClr val="0070C0"/>
                </a:solidFill>
              </a:rPr>
              <a:t>Abdallah et al., 2025; Ferreiro-Santamaria, 2024; Gutiérrez, 2023; Li et al., 2024; Vinola et al., 2025</a:t>
            </a:r>
          </a:p>
        </p:txBody>
      </p:sp>
      <p:sp>
        <p:nvSpPr>
          <p:cNvPr id="10" name="Rectangle: Rounded Corners 9">
            <a:extLst>
              <a:ext uri="{FF2B5EF4-FFF2-40B4-BE49-F238E27FC236}">
                <a16:creationId xmlns:a16="http://schemas.microsoft.com/office/drawing/2014/main" id="{621BA6FE-3571-F10C-1EBE-484DF917669D}"/>
              </a:ext>
            </a:extLst>
          </p:cNvPr>
          <p:cNvSpPr/>
          <p:nvPr/>
        </p:nvSpPr>
        <p:spPr>
          <a:xfrm>
            <a:off x="971922" y="2915109"/>
            <a:ext cx="3600076" cy="5918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sym typeface="Symbol" panose="05050102010706020507" pitchFamily="18" charset="2"/>
              </a:rPr>
              <a:t></a:t>
            </a:r>
            <a:r>
              <a:rPr lang="en-US" sz="2000" dirty="0">
                <a:solidFill>
                  <a:srgbClr val="FF0000"/>
                </a:solidFill>
              </a:rPr>
              <a:t> in Ss’ critical thinking &amp; social skills</a:t>
            </a:r>
          </a:p>
        </p:txBody>
      </p:sp>
      <p:sp>
        <p:nvSpPr>
          <p:cNvPr id="6" name="Rectangle: Rounded Corners 5">
            <a:extLst>
              <a:ext uri="{FF2B5EF4-FFF2-40B4-BE49-F238E27FC236}">
                <a16:creationId xmlns:a16="http://schemas.microsoft.com/office/drawing/2014/main" id="{2838AEEF-2E67-5ED0-0BBE-D4B080A8F394}"/>
              </a:ext>
            </a:extLst>
          </p:cNvPr>
          <p:cNvSpPr/>
          <p:nvPr/>
        </p:nvSpPr>
        <p:spPr>
          <a:xfrm>
            <a:off x="1006864" y="3615427"/>
            <a:ext cx="3600076" cy="5918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sym typeface="Symbol" panose="05050102010706020507" pitchFamily="18" charset="2"/>
              </a:rPr>
              <a:t></a:t>
            </a:r>
            <a:r>
              <a:rPr lang="en-US" sz="2000" dirty="0">
                <a:solidFill>
                  <a:srgbClr val="FF0000"/>
                </a:solidFill>
              </a:rPr>
              <a:t> in academic integrity violation</a:t>
            </a:r>
          </a:p>
        </p:txBody>
      </p:sp>
      <p:pic>
        <p:nvPicPr>
          <p:cNvPr id="14" name="Picture 13" descr="10 Potential Drawbacks of Mergers and Acquisitions &amp; How to Avoid Them -  Allegrow">
            <a:extLst>
              <a:ext uri="{FF2B5EF4-FFF2-40B4-BE49-F238E27FC236}">
                <a16:creationId xmlns:a16="http://schemas.microsoft.com/office/drawing/2014/main" id="{CB745DB2-D190-3795-4958-D66FCAFF829D}"/>
              </a:ext>
            </a:extLst>
          </p:cNvPr>
          <p:cNvPicPr>
            <a:picLocks noChangeAspect="1"/>
          </p:cNvPicPr>
          <p:nvPr/>
        </p:nvPicPr>
        <p:blipFill>
          <a:blip r:embed="rId2"/>
          <a:stretch>
            <a:fillRect/>
          </a:stretch>
        </p:blipFill>
        <p:spPr>
          <a:xfrm>
            <a:off x="5185113" y="1228366"/>
            <a:ext cx="3904729" cy="2598471"/>
          </a:xfrm>
          <a:prstGeom prst="rect">
            <a:avLst/>
          </a:prstGeom>
        </p:spPr>
      </p:pic>
    </p:spTree>
    <p:extLst>
      <p:ext uri="{BB962C8B-B14F-4D97-AF65-F5344CB8AC3E}">
        <p14:creationId xmlns:p14="http://schemas.microsoft.com/office/powerpoint/2010/main" val="2962553177"/>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F2DB5-BDA2-BA36-7123-658E8D8E1B74}"/>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C4F6E53E-1EA9-432A-D269-A9EAEAA76D06}"/>
              </a:ext>
            </a:extLst>
          </p:cNvPr>
          <p:cNvSpPr/>
          <p:nvPr/>
        </p:nvSpPr>
        <p:spPr>
          <a:xfrm>
            <a:off x="252461" y="189914"/>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2.2. The</a:t>
            </a:r>
            <a:r>
              <a:rPr lang="en-US" sz="2400" b="1" dirty="0">
                <a:solidFill>
                  <a:srgbClr val="FF0000"/>
                </a:solidFill>
                <a:latin typeface="+mj-lt"/>
              </a:rPr>
              <a:t> adoption of ChatGPT in translation:</a:t>
            </a:r>
            <a:endParaRPr lang="en-US" sz="2400" b="1" u="none" strike="noStrike" dirty="0">
              <a:solidFill>
                <a:srgbClr val="FF0000"/>
              </a:solidFill>
              <a:effectLst/>
              <a:uFillTx/>
              <a:latin typeface="+mj-lt"/>
            </a:endParaRPr>
          </a:p>
        </p:txBody>
      </p:sp>
      <p:sp>
        <p:nvSpPr>
          <p:cNvPr id="45" name="Rectangle 44">
            <a:extLst>
              <a:ext uri="{FF2B5EF4-FFF2-40B4-BE49-F238E27FC236}">
                <a16:creationId xmlns:a16="http://schemas.microsoft.com/office/drawing/2014/main" id="{94950194-4EF8-22D0-F6F5-27722D75C56E}"/>
              </a:ext>
            </a:extLst>
          </p:cNvPr>
          <p:cNvSpPr/>
          <p:nvPr/>
        </p:nvSpPr>
        <p:spPr>
          <a:xfrm>
            <a:off x="252461" y="595870"/>
            <a:ext cx="8550016" cy="420748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2.2.1. Translation:</a:t>
            </a:r>
          </a:p>
          <a:p>
            <a:pPr defTabSz="914400">
              <a:lnSpc>
                <a:spcPct val="150000"/>
              </a:lnSpc>
              <a:tabLst>
                <a:tab pos="0" algn="l"/>
              </a:tabLst>
            </a:pPr>
            <a:endParaRPr lang="en-US" sz="2000" b="0" u="none" strike="noStrike" dirty="0">
              <a:solidFill>
                <a:srgbClr val="2C1414"/>
              </a:solidFill>
              <a:effectLst/>
              <a:uFillTx/>
            </a:endParaRPr>
          </a:p>
        </p:txBody>
      </p:sp>
      <p:sp>
        <p:nvSpPr>
          <p:cNvPr id="2" name="Oval 1">
            <a:extLst>
              <a:ext uri="{FF2B5EF4-FFF2-40B4-BE49-F238E27FC236}">
                <a16:creationId xmlns:a16="http://schemas.microsoft.com/office/drawing/2014/main" id="{697F6E2D-D3B8-DA1B-4234-A089D5079B1D}"/>
              </a:ext>
            </a:extLst>
          </p:cNvPr>
          <p:cNvSpPr/>
          <p:nvPr/>
        </p:nvSpPr>
        <p:spPr>
          <a:xfrm>
            <a:off x="792749" y="1721753"/>
            <a:ext cx="3030104" cy="1279132"/>
          </a:xfrm>
          <a:prstGeom prst="ellipse">
            <a:avLst/>
          </a:prstGeom>
          <a:solidFill>
            <a:srgbClr val="FF00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Source language</a:t>
            </a:r>
          </a:p>
          <a:p>
            <a:pPr algn="ctr"/>
            <a:r>
              <a:rPr lang="en-US" sz="2000" dirty="0"/>
              <a:t>(Meaning of written texts)</a:t>
            </a:r>
          </a:p>
        </p:txBody>
      </p:sp>
      <p:sp>
        <p:nvSpPr>
          <p:cNvPr id="4" name="Arrow: Right 3">
            <a:extLst>
              <a:ext uri="{FF2B5EF4-FFF2-40B4-BE49-F238E27FC236}">
                <a16:creationId xmlns:a16="http://schemas.microsoft.com/office/drawing/2014/main" id="{DAD67D4E-AF62-50DA-3E52-4D68C8D475CE}"/>
              </a:ext>
            </a:extLst>
          </p:cNvPr>
          <p:cNvSpPr/>
          <p:nvPr/>
        </p:nvSpPr>
        <p:spPr>
          <a:xfrm>
            <a:off x="4125816" y="2036417"/>
            <a:ext cx="1090670" cy="53533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D74CE0A2-C5D6-0D9E-2CC2-2D90BD7E86D1}"/>
              </a:ext>
            </a:extLst>
          </p:cNvPr>
          <p:cNvSpPr/>
          <p:nvPr/>
        </p:nvSpPr>
        <p:spPr>
          <a:xfrm>
            <a:off x="5552501" y="1797279"/>
            <a:ext cx="3030104" cy="1279132"/>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Target language</a:t>
            </a:r>
          </a:p>
        </p:txBody>
      </p:sp>
      <p:sp>
        <p:nvSpPr>
          <p:cNvPr id="12" name="TextBox 11">
            <a:extLst>
              <a:ext uri="{FF2B5EF4-FFF2-40B4-BE49-F238E27FC236}">
                <a16:creationId xmlns:a16="http://schemas.microsoft.com/office/drawing/2014/main" id="{86FB434A-445B-55B1-EF5E-1C1832657AA7}"/>
              </a:ext>
            </a:extLst>
          </p:cNvPr>
          <p:cNvSpPr txBox="1"/>
          <p:nvPr/>
        </p:nvSpPr>
        <p:spPr>
          <a:xfrm>
            <a:off x="1622232" y="3548176"/>
            <a:ext cx="6097837" cy="707886"/>
          </a:xfrm>
          <a:prstGeom prst="rect">
            <a:avLst/>
          </a:prstGeom>
          <a:solidFill>
            <a:srgbClr val="FF6600"/>
          </a:solidFill>
        </p:spPr>
        <p:txBody>
          <a:bodyPr wrap="square" rtlCol="0">
            <a:spAutoFit/>
          </a:bodyPr>
          <a:lstStyle/>
          <a:p>
            <a:r>
              <a:rPr lang="en-US" sz="2000" dirty="0">
                <a:solidFill>
                  <a:schemeClr val="bg1"/>
                </a:solidFill>
                <a:sym typeface="Symbol" panose="05050102010706020507" pitchFamily="18" charset="2"/>
              </a:rPr>
              <a:t> A change in forms, m</a:t>
            </a:r>
            <a:r>
              <a:rPr lang="en-US" sz="2000" dirty="0">
                <a:solidFill>
                  <a:schemeClr val="bg1"/>
                </a:solidFill>
              </a:rPr>
              <a:t>eaning &amp; style (Fitria, 2018)</a:t>
            </a:r>
          </a:p>
          <a:p>
            <a:r>
              <a:rPr lang="en-US" sz="2000" dirty="0">
                <a:solidFill>
                  <a:schemeClr val="bg1"/>
                </a:solidFill>
              </a:rPr>
              <a:t>“accuracy, clarity, naturalness” (Akil, 2011, p. 2)</a:t>
            </a:r>
          </a:p>
        </p:txBody>
      </p:sp>
      <p:sp>
        <p:nvSpPr>
          <p:cNvPr id="13" name="TextBox 12">
            <a:extLst>
              <a:ext uri="{FF2B5EF4-FFF2-40B4-BE49-F238E27FC236}">
                <a16:creationId xmlns:a16="http://schemas.microsoft.com/office/drawing/2014/main" id="{8304FA8A-CFFF-1042-BA17-34F144B6FC8D}"/>
              </a:ext>
            </a:extLst>
          </p:cNvPr>
          <p:cNvSpPr txBox="1"/>
          <p:nvPr/>
        </p:nvSpPr>
        <p:spPr>
          <a:xfrm>
            <a:off x="3238959" y="1033485"/>
            <a:ext cx="3238960" cy="400110"/>
          </a:xfrm>
          <a:prstGeom prst="rect">
            <a:avLst/>
          </a:prstGeom>
          <a:solidFill>
            <a:srgbClr val="FFFF00"/>
          </a:solidFill>
        </p:spPr>
        <p:txBody>
          <a:bodyPr wrap="square" rtlCol="0">
            <a:spAutoFit/>
          </a:bodyPr>
          <a:lstStyle/>
          <a:p>
            <a:r>
              <a:rPr lang="en-US" sz="2000" dirty="0"/>
              <a:t>Ismail &amp; </a:t>
            </a:r>
            <a:r>
              <a:rPr lang="en-US" sz="2000" dirty="0" err="1"/>
              <a:t>Syahruzah</a:t>
            </a:r>
            <a:r>
              <a:rPr lang="en-US" sz="2000" dirty="0"/>
              <a:t> (2017)</a:t>
            </a:r>
          </a:p>
        </p:txBody>
      </p:sp>
    </p:spTree>
    <p:extLst>
      <p:ext uri="{BB962C8B-B14F-4D97-AF65-F5344CB8AC3E}">
        <p14:creationId xmlns:p14="http://schemas.microsoft.com/office/powerpoint/2010/main" val="22765907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E7E2D-CB9D-97B7-417B-F1DF56350DD1}"/>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1B43BCE7-7C4B-6282-4779-2D71D1A12DCA}"/>
              </a:ext>
            </a:extLst>
          </p:cNvPr>
          <p:cNvSpPr/>
          <p:nvPr/>
        </p:nvSpPr>
        <p:spPr>
          <a:xfrm>
            <a:off x="256580" y="146227"/>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2.2. The</a:t>
            </a:r>
            <a:r>
              <a:rPr lang="en-US" sz="2400" b="1" dirty="0">
                <a:solidFill>
                  <a:srgbClr val="FF0000"/>
                </a:solidFill>
                <a:latin typeface="+mj-lt"/>
              </a:rPr>
              <a:t> adoption of ChatGPT in translation:</a:t>
            </a:r>
            <a:endParaRPr lang="en-US" sz="2400" b="1" u="none" strike="noStrike" dirty="0">
              <a:solidFill>
                <a:srgbClr val="FF0000"/>
              </a:solidFill>
              <a:effectLst/>
              <a:uFillTx/>
              <a:latin typeface="+mj-lt"/>
            </a:endParaRPr>
          </a:p>
        </p:txBody>
      </p:sp>
      <p:sp>
        <p:nvSpPr>
          <p:cNvPr id="45" name="Rectangle 44">
            <a:extLst>
              <a:ext uri="{FF2B5EF4-FFF2-40B4-BE49-F238E27FC236}">
                <a16:creationId xmlns:a16="http://schemas.microsoft.com/office/drawing/2014/main" id="{9BC0E37D-2E4E-BEB2-CF9F-A07BA822F510}"/>
              </a:ext>
            </a:extLst>
          </p:cNvPr>
          <p:cNvSpPr/>
          <p:nvPr/>
        </p:nvSpPr>
        <p:spPr>
          <a:xfrm>
            <a:off x="252461" y="462734"/>
            <a:ext cx="9035684" cy="436828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2.2.2. The advantages of adopting ChatGPT in translation:</a:t>
            </a:r>
          </a:p>
          <a:p>
            <a:pPr defTabSz="914400">
              <a:lnSpc>
                <a:spcPct val="150000"/>
              </a:lnSpc>
              <a:tabLst>
                <a:tab pos="0" algn="l"/>
              </a:tabLst>
            </a:pPr>
            <a:endParaRPr lang="en-US" sz="2000" b="0" u="none" strike="noStrike" dirty="0">
              <a:solidFill>
                <a:srgbClr val="2C1414"/>
              </a:solidFill>
              <a:effectLst/>
              <a:uFillTx/>
            </a:endParaRPr>
          </a:p>
        </p:txBody>
      </p:sp>
      <p:sp>
        <p:nvSpPr>
          <p:cNvPr id="12" name="TextBox 11">
            <a:extLst>
              <a:ext uri="{FF2B5EF4-FFF2-40B4-BE49-F238E27FC236}">
                <a16:creationId xmlns:a16="http://schemas.microsoft.com/office/drawing/2014/main" id="{5B3BB721-C0E7-59EA-CC0D-C99CE792564B}"/>
              </a:ext>
            </a:extLst>
          </p:cNvPr>
          <p:cNvSpPr txBox="1"/>
          <p:nvPr/>
        </p:nvSpPr>
        <p:spPr>
          <a:xfrm>
            <a:off x="820756" y="1196395"/>
            <a:ext cx="5453351" cy="923330"/>
          </a:xfrm>
          <a:prstGeom prst="rect">
            <a:avLst/>
          </a:prstGeom>
          <a:solidFill>
            <a:srgbClr val="92D050"/>
          </a:solidFill>
        </p:spPr>
        <p:txBody>
          <a:bodyPr wrap="square" rtlCol="0">
            <a:spAutoFit/>
          </a:bodyPr>
          <a:lstStyle/>
          <a:p>
            <a:r>
              <a:rPr lang="en-US" dirty="0"/>
              <a:t>Generating translations of high degrees of accuracy, pertinence, authenticity, speed with no cost (Roza &amp; </a:t>
            </a:r>
            <a:r>
              <a:rPr lang="en-US" dirty="0" err="1"/>
              <a:t>Zulhirawati</a:t>
            </a:r>
            <a:r>
              <a:rPr lang="en-US" dirty="0"/>
              <a:t>, 2023; Vinola et al., 2025).</a:t>
            </a:r>
            <a:endParaRPr lang="en-US" dirty="0">
              <a:solidFill>
                <a:schemeClr val="bg1"/>
              </a:solidFill>
            </a:endParaRPr>
          </a:p>
        </p:txBody>
      </p:sp>
      <p:sp>
        <p:nvSpPr>
          <p:cNvPr id="3" name="TextBox 2">
            <a:extLst>
              <a:ext uri="{FF2B5EF4-FFF2-40B4-BE49-F238E27FC236}">
                <a16:creationId xmlns:a16="http://schemas.microsoft.com/office/drawing/2014/main" id="{54532A57-3DD4-8088-3BA0-5B23B476C3E1}"/>
              </a:ext>
            </a:extLst>
          </p:cNvPr>
          <p:cNvSpPr txBox="1"/>
          <p:nvPr/>
        </p:nvSpPr>
        <p:spPr>
          <a:xfrm>
            <a:off x="1949525" y="2324930"/>
            <a:ext cx="4805191" cy="643892"/>
          </a:xfrm>
          <a:prstGeom prst="rect">
            <a:avLst/>
          </a:prstGeom>
          <a:solidFill>
            <a:srgbClr val="00B0F0"/>
          </a:solidFill>
        </p:spPr>
        <p:txBody>
          <a:bodyPr wrap="square" rtlCol="0">
            <a:spAutoFit/>
          </a:bodyPr>
          <a:lstStyle/>
          <a:p>
            <a:r>
              <a:rPr lang="en-US" dirty="0"/>
              <a:t>Time efficiency in proofreading (Vinola et al., 2025). </a:t>
            </a:r>
            <a:endParaRPr lang="en-US" dirty="0">
              <a:solidFill>
                <a:schemeClr val="bg1"/>
              </a:solidFill>
            </a:endParaRPr>
          </a:p>
        </p:txBody>
      </p:sp>
      <p:sp>
        <p:nvSpPr>
          <p:cNvPr id="5" name="TextBox 4">
            <a:extLst>
              <a:ext uri="{FF2B5EF4-FFF2-40B4-BE49-F238E27FC236}">
                <a16:creationId xmlns:a16="http://schemas.microsoft.com/office/drawing/2014/main" id="{189E7B4A-019E-CB99-8534-73FC924C1FD8}"/>
              </a:ext>
            </a:extLst>
          </p:cNvPr>
          <p:cNvSpPr txBox="1"/>
          <p:nvPr/>
        </p:nvSpPr>
        <p:spPr>
          <a:xfrm>
            <a:off x="2357149" y="3174027"/>
            <a:ext cx="5178848" cy="646331"/>
          </a:xfrm>
          <a:prstGeom prst="rect">
            <a:avLst/>
          </a:prstGeom>
          <a:solidFill>
            <a:srgbClr val="FF6600"/>
          </a:solidFill>
        </p:spPr>
        <p:txBody>
          <a:bodyPr wrap="square" rtlCol="0">
            <a:spAutoFit/>
          </a:bodyPr>
          <a:lstStyle/>
          <a:p>
            <a:r>
              <a:rPr lang="en-US" dirty="0"/>
              <a:t>Provision of texts appropriate in terms of styles based on the given prompts (Vinola et al., 2025). </a:t>
            </a:r>
            <a:endParaRPr lang="en-US" dirty="0">
              <a:solidFill>
                <a:schemeClr val="bg1"/>
              </a:solidFill>
            </a:endParaRPr>
          </a:p>
        </p:txBody>
      </p:sp>
      <p:sp>
        <p:nvSpPr>
          <p:cNvPr id="6" name="TextBox 5">
            <a:extLst>
              <a:ext uri="{FF2B5EF4-FFF2-40B4-BE49-F238E27FC236}">
                <a16:creationId xmlns:a16="http://schemas.microsoft.com/office/drawing/2014/main" id="{711601E7-593A-8221-DFB2-D942D17B1BA7}"/>
              </a:ext>
            </a:extLst>
          </p:cNvPr>
          <p:cNvSpPr txBox="1"/>
          <p:nvPr/>
        </p:nvSpPr>
        <p:spPr>
          <a:xfrm>
            <a:off x="2906157" y="4097260"/>
            <a:ext cx="4893785" cy="646331"/>
          </a:xfrm>
          <a:prstGeom prst="rect">
            <a:avLst/>
          </a:prstGeom>
          <a:solidFill>
            <a:srgbClr val="FFFF00"/>
          </a:solidFill>
        </p:spPr>
        <p:txBody>
          <a:bodyPr wrap="square" rtlCol="0">
            <a:spAutoFit/>
          </a:bodyPr>
          <a:lstStyle/>
          <a:p>
            <a:r>
              <a:rPr lang="en-US" dirty="0"/>
              <a:t>Brilliant capabilities of structural conformity (Badah et al., 2026).</a:t>
            </a:r>
            <a:endParaRPr lang="en-US" dirty="0">
              <a:solidFill>
                <a:schemeClr val="bg1"/>
              </a:solidFill>
            </a:endParaRPr>
          </a:p>
        </p:txBody>
      </p:sp>
    </p:spTree>
    <p:extLst>
      <p:ext uri="{BB962C8B-B14F-4D97-AF65-F5344CB8AC3E}">
        <p14:creationId xmlns:p14="http://schemas.microsoft.com/office/powerpoint/2010/main" val="25503494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C2D2E-FE03-F784-9EB8-4318F37888A8}"/>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4739F58C-6B1A-1655-D8D3-C85DDFAB88F0}"/>
              </a:ext>
            </a:extLst>
          </p:cNvPr>
          <p:cNvSpPr/>
          <p:nvPr/>
        </p:nvSpPr>
        <p:spPr>
          <a:xfrm>
            <a:off x="252461" y="11992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2.2. The</a:t>
            </a:r>
            <a:r>
              <a:rPr lang="en-US" sz="2400" b="1" dirty="0">
                <a:solidFill>
                  <a:srgbClr val="FF0000"/>
                </a:solidFill>
                <a:latin typeface="+mj-lt"/>
              </a:rPr>
              <a:t> adoption of ChatGPT in translation:</a:t>
            </a:r>
            <a:endParaRPr lang="en-US" sz="2400" b="1" u="none" strike="noStrike" dirty="0">
              <a:solidFill>
                <a:srgbClr val="FF0000"/>
              </a:solidFill>
              <a:effectLst/>
              <a:uFillTx/>
              <a:latin typeface="+mj-lt"/>
            </a:endParaRPr>
          </a:p>
        </p:txBody>
      </p:sp>
      <p:sp>
        <p:nvSpPr>
          <p:cNvPr id="45" name="Rectangle 44">
            <a:extLst>
              <a:ext uri="{FF2B5EF4-FFF2-40B4-BE49-F238E27FC236}">
                <a16:creationId xmlns:a16="http://schemas.microsoft.com/office/drawing/2014/main" id="{44C24832-AD2A-4FDE-8456-117CD6B4DE14}"/>
              </a:ext>
            </a:extLst>
          </p:cNvPr>
          <p:cNvSpPr/>
          <p:nvPr/>
        </p:nvSpPr>
        <p:spPr>
          <a:xfrm>
            <a:off x="252461" y="481360"/>
            <a:ext cx="9035684" cy="436828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0" u="none" strike="noStrike" dirty="0">
                <a:solidFill>
                  <a:srgbClr val="FF0000"/>
                </a:solidFill>
                <a:effectLst/>
                <a:uFillTx/>
              </a:rPr>
              <a:t>2.2.3. The disadvantages of adopting ChatGPT in translation:</a:t>
            </a:r>
          </a:p>
          <a:p>
            <a:pPr defTabSz="914400">
              <a:lnSpc>
                <a:spcPct val="150000"/>
              </a:lnSpc>
              <a:tabLst>
                <a:tab pos="0" algn="l"/>
              </a:tabLst>
            </a:pPr>
            <a:endParaRPr lang="en-US" sz="2000" b="0" u="none" strike="noStrike" dirty="0">
              <a:solidFill>
                <a:srgbClr val="2C1414"/>
              </a:solidFill>
              <a:effectLst/>
              <a:uFillTx/>
            </a:endParaRPr>
          </a:p>
        </p:txBody>
      </p:sp>
      <p:sp>
        <p:nvSpPr>
          <p:cNvPr id="4" name="TextBox 3">
            <a:extLst>
              <a:ext uri="{FF2B5EF4-FFF2-40B4-BE49-F238E27FC236}">
                <a16:creationId xmlns:a16="http://schemas.microsoft.com/office/drawing/2014/main" id="{C7B16158-B6DC-5101-D242-D489BDF30C57}"/>
              </a:ext>
            </a:extLst>
          </p:cNvPr>
          <p:cNvSpPr txBox="1"/>
          <p:nvPr/>
        </p:nvSpPr>
        <p:spPr>
          <a:xfrm>
            <a:off x="252461" y="1167788"/>
            <a:ext cx="2027103" cy="2585323"/>
          </a:xfrm>
          <a:prstGeom prst="rect">
            <a:avLst/>
          </a:prstGeom>
          <a:solidFill>
            <a:srgbClr val="FFC000"/>
          </a:solidFill>
        </p:spPr>
        <p:txBody>
          <a:bodyPr wrap="square" rtlCol="0">
            <a:spAutoFit/>
          </a:bodyPr>
          <a:lstStyle/>
          <a:p>
            <a:r>
              <a:rPr lang="en-US" dirty="0"/>
              <a:t>Ability to translate idioms, cultural subtleties (</a:t>
            </a:r>
            <a:r>
              <a:rPr lang="en-US" dirty="0" err="1"/>
              <a:t>Manapbayeva</a:t>
            </a:r>
            <a:r>
              <a:rPr lang="en-US" dirty="0"/>
              <a:t> et al., 2024; Mohsan &amp; Durr-e-Nayab, 2024; Rousan et al., 2025) </a:t>
            </a:r>
          </a:p>
          <a:p>
            <a:endParaRPr lang="en-US" dirty="0"/>
          </a:p>
        </p:txBody>
      </p:sp>
      <p:sp>
        <p:nvSpPr>
          <p:cNvPr id="8" name="TextBox 7">
            <a:extLst>
              <a:ext uri="{FF2B5EF4-FFF2-40B4-BE49-F238E27FC236}">
                <a16:creationId xmlns:a16="http://schemas.microsoft.com/office/drawing/2014/main" id="{5F3838B6-7047-978D-7A07-8097497BB5E9}"/>
              </a:ext>
            </a:extLst>
          </p:cNvPr>
          <p:cNvSpPr txBox="1"/>
          <p:nvPr/>
        </p:nvSpPr>
        <p:spPr>
          <a:xfrm>
            <a:off x="2407645" y="1962307"/>
            <a:ext cx="2290585" cy="2585323"/>
          </a:xfrm>
          <a:prstGeom prst="rect">
            <a:avLst/>
          </a:prstGeom>
          <a:solidFill>
            <a:srgbClr val="00B0F0"/>
          </a:solidFill>
        </p:spPr>
        <p:txBody>
          <a:bodyPr wrap="square" rtlCol="0">
            <a:spAutoFit/>
          </a:bodyPr>
          <a:lstStyle/>
          <a:p>
            <a:r>
              <a:rPr lang="en-US" dirty="0"/>
              <a:t>Ability to translate figurative texts (</a:t>
            </a:r>
            <a:r>
              <a:rPr lang="en-US" dirty="0" err="1"/>
              <a:t>Manapbayeva</a:t>
            </a:r>
            <a:r>
              <a:rPr lang="en-US" dirty="0"/>
              <a:t> et al., 2024)</a:t>
            </a:r>
          </a:p>
          <a:p>
            <a:r>
              <a:rPr lang="en-US" dirty="0"/>
              <a:t>Inaccurate translation of euphemisms</a:t>
            </a:r>
          </a:p>
          <a:p>
            <a:r>
              <a:rPr lang="en-US" dirty="0"/>
              <a:t>(</a:t>
            </a:r>
            <a:r>
              <a:rPr lang="en-US" dirty="0" err="1"/>
              <a:t>Albalawi</a:t>
            </a:r>
            <a:r>
              <a:rPr lang="en-US" dirty="0"/>
              <a:t> &amp; Abdul-</a:t>
            </a:r>
            <a:r>
              <a:rPr lang="en-US" dirty="0" err="1"/>
              <a:t>Ghafour</a:t>
            </a:r>
            <a:r>
              <a:rPr lang="en-US" dirty="0"/>
              <a:t> (2026) )</a:t>
            </a:r>
          </a:p>
        </p:txBody>
      </p:sp>
      <p:sp>
        <p:nvSpPr>
          <p:cNvPr id="10" name="TextBox 9">
            <a:extLst>
              <a:ext uri="{FF2B5EF4-FFF2-40B4-BE49-F238E27FC236}">
                <a16:creationId xmlns:a16="http://schemas.microsoft.com/office/drawing/2014/main" id="{8CC57D8C-ADC9-3041-B8C5-E31024D8D850}"/>
              </a:ext>
            </a:extLst>
          </p:cNvPr>
          <p:cNvSpPr txBox="1"/>
          <p:nvPr/>
        </p:nvSpPr>
        <p:spPr>
          <a:xfrm>
            <a:off x="4826311" y="1167788"/>
            <a:ext cx="2027103" cy="2031325"/>
          </a:xfrm>
          <a:prstGeom prst="rect">
            <a:avLst/>
          </a:prstGeom>
          <a:solidFill>
            <a:srgbClr val="92D050"/>
          </a:solidFill>
        </p:spPr>
        <p:txBody>
          <a:bodyPr wrap="square" rtlCol="0">
            <a:spAutoFit/>
          </a:bodyPr>
          <a:lstStyle/>
          <a:p>
            <a:r>
              <a:rPr lang="en-US" dirty="0"/>
              <a:t>Retention of style, emotional &amp; cultural integrity of the source language (</a:t>
            </a:r>
            <a:r>
              <a:rPr lang="en-US" dirty="0" err="1"/>
              <a:t>Manapbayeva</a:t>
            </a:r>
            <a:r>
              <a:rPr lang="en-US" dirty="0"/>
              <a:t> et al., 2024)</a:t>
            </a:r>
          </a:p>
        </p:txBody>
      </p:sp>
      <p:sp>
        <p:nvSpPr>
          <p:cNvPr id="13" name="TextBox 12">
            <a:extLst>
              <a:ext uri="{FF2B5EF4-FFF2-40B4-BE49-F238E27FC236}">
                <a16:creationId xmlns:a16="http://schemas.microsoft.com/office/drawing/2014/main" id="{77BD2020-0578-C12E-E63A-27FB5F518A02}"/>
              </a:ext>
            </a:extLst>
          </p:cNvPr>
          <p:cNvSpPr txBox="1"/>
          <p:nvPr/>
        </p:nvSpPr>
        <p:spPr>
          <a:xfrm>
            <a:off x="6981495" y="2576570"/>
            <a:ext cx="2027103" cy="1477328"/>
          </a:xfrm>
          <a:prstGeom prst="rect">
            <a:avLst/>
          </a:prstGeom>
          <a:solidFill>
            <a:srgbClr val="FF0066"/>
          </a:solidFill>
        </p:spPr>
        <p:txBody>
          <a:bodyPr wrap="square" rtlCol="0">
            <a:spAutoFit/>
          </a:bodyPr>
          <a:lstStyle/>
          <a:p>
            <a:r>
              <a:rPr lang="en-US" dirty="0"/>
              <a:t>Overdependency &amp; reduced translation skills (Vinola et al., 2025) </a:t>
            </a:r>
          </a:p>
        </p:txBody>
      </p:sp>
    </p:spTree>
    <p:extLst>
      <p:ext uri="{BB962C8B-B14F-4D97-AF65-F5344CB8AC3E}">
        <p14:creationId xmlns:p14="http://schemas.microsoft.com/office/powerpoint/2010/main" val="2789160825"/>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66EA-4F91-BD1C-209B-6C530CC58967}"/>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81DFA099-ACB8-994A-BE00-66983912772A}"/>
              </a:ext>
            </a:extLst>
          </p:cNvPr>
          <p:cNvSpPr/>
          <p:nvPr/>
        </p:nvSpPr>
        <p:spPr>
          <a:xfrm>
            <a:off x="476460" y="377128"/>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6B07FD58-E427-3D46-1A8D-E10614D71472}"/>
              </a:ext>
            </a:extLst>
          </p:cNvPr>
          <p:cNvSpPr/>
          <p:nvPr/>
        </p:nvSpPr>
        <p:spPr>
          <a:xfrm>
            <a:off x="476280" y="1200510"/>
            <a:ext cx="4007585" cy="306301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b="0" u="none" strike="noStrike" dirty="0">
                <a:solidFill>
                  <a:srgbClr val="2C1414"/>
                </a:solidFill>
                <a:effectLst/>
                <a:uFillTx/>
              </a:rPr>
              <a:t>1. Technology Acceptance Model (TAM) Theory</a:t>
            </a:r>
          </a:p>
          <a:p>
            <a:pPr defTabSz="914400">
              <a:lnSpc>
                <a:spcPct val="150000"/>
              </a:lnSpc>
              <a:tabLst>
                <a:tab pos="0" algn="l"/>
              </a:tabLst>
            </a:pPr>
            <a:r>
              <a:rPr lang="en-US" sz="2000" b="0" u="none" strike="noStrike" dirty="0">
                <a:solidFill>
                  <a:srgbClr val="2C1414"/>
                </a:solidFill>
                <a:effectLst/>
                <a:uFillTx/>
              </a:rPr>
              <a:t>2. Self-Determination Theory (SDT)</a:t>
            </a:r>
          </a:p>
          <a:p>
            <a:pPr defTabSz="914400">
              <a:lnSpc>
                <a:spcPct val="150000"/>
              </a:lnSpc>
              <a:tabLst>
                <a:tab pos="0" algn="l"/>
              </a:tabLst>
            </a:pPr>
            <a:r>
              <a:rPr lang="en-US" sz="2000" b="0" u="none" strike="noStrike" dirty="0">
                <a:solidFill>
                  <a:srgbClr val="2C1414"/>
                </a:solidFill>
                <a:effectLst/>
                <a:uFillTx/>
              </a:rPr>
              <a:t>3. Unified Theory of Acceptance and Use of Technology (UTAUT)</a:t>
            </a:r>
          </a:p>
        </p:txBody>
      </p:sp>
      <p:pic>
        <p:nvPicPr>
          <p:cNvPr id="1028" name="Picture 4" descr="Understanding Theoretical Frameworks: A Must-Read">
            <a:extLst>
              <a:ext uri="{FF2B5EF4-FFF2-40B4-BE49-F238E27FC236}">
                <a16:creationId xmlns:a16="http://schemas.microsoft.com/office/drawing/2014/main" id="{B1A41C62-19F5-A33D-3B2E-852F4D34A7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55" r="2410"/>
          <a:stretch>
            <a:fillRect/>
          </a:stretch>
        </p:blipFill>
        <p:spPr bwMode="auto">
          <a:xfrm>
            <a:off x="4572000" y="1388126"/>
            <a:ext cx="4501303" cy="2522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491968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8D33C-D83F-42C6-619B-FC0C3D4B7C5B}"/>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B5569D38-4F5C-4568-8CC5-33BCB8B8DA3D}"/>
              </a:ext>
            </a:extLst>
          </p:cNvPr>
          <p:cNvSpPr/>
          <p:nvPr/>
        </p:nvSpPr>
        <p:spPr>
          <a:xfrm>
            <a:off x="388323" y="261224"/>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BEDB10E9-28A9-3CD6-5245-4B67E1165495}"/>
              </a:ext>
            </a:extLst>
          </p:cNvPr>
          <p:cNvSpPr/>
          <p:nvPr/>
        </p:nvSpPr>
        <p:spPr>
          <a:xfrm>
            <a:off x="476460" y="772545"/>
            <a:ext cx="8191080" cy="60397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1" u="none" strike="noStrike" dirty="0">
                <a:solidFill>
                  <a:srgbClr val="0070C0"/>
                </a:solidFill>
                <a:effectLst/>
                <a:uFillTx/>
              </a:rPr>
              <a:t>2.3.1. Technology Acceptance Model (TAM) Theory</a:t>
            </a:r>
          </a:p>
        </p:txBody>
      </p:sp>
      <p:cxnSp>
        <p:nvCxnSpPr>
          <p:cNvPr id="14" name="Straight Arrow Connector 13">
            <a:extLst>
              <a:ext uri="{FF2B5EF4-FFF2-40B4-BE49-F238E27FC236}">
                <a16:creationId xmlns:a16="http://schemas.microsoft.com/office/drawing/2014/main" id="{4CF2978B-BD4D-74CA-6527-D9926BA66E83}"/>
              </a:ext>
            </a:extLst>
          </p:cNvPr>
          <p:cNvCxnSpPr>
            <a:cxnSpLocks/>
          </p:cNvCxnSpPr>
          <p:nvPr/>
        </p:nvCxnSpPr>
        <p:spPr>
          <a:xfrm>
            <a:off x="6813932" y="2965627"/>
            <a:ext cx="508638" cy="0"/>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22" name="Group 21">
            <a:extLst>
              <a:ext uri="{FF2B5EF4-FFF2-40B4-BE49-F238E27FC236}">
                <a16:creationId xmlns:a16="http://schemas.microsoft.com/office/drawing/2014/main" id="{8F25AE0E-DB15-C00D-D8B5-7A037A67E7D9}"/>
              </a:ext>
            </a:extLst>
          </p:cNvPr>
          <p:cNvGrpSpPr/>
          <p:nvPr/>
        </p:nvGrpSpPr>
        <p:grpSpPr>
          <a:xfrm>
            <a:off x="358965" y="1712577"/>
            <a:ext cx="8575715" cy="2505846"/>
            <a:chOff x="358965" y="1712577"/>
            <a:chExt cx="8575715" cy="2505846"/>
          </a:xfrm>
        </p:grpSpPr>
        <p:sp>
          <p:nvSpPr>
            <p:cNvPr id="3" name="Rectangle: Rounded Corners 2">
              <a:extLst>
                <a:ext uri="{FF2B5EF4-FFF2-40B4-BE49-F238E27FC236}">
                  <a16:creationId xmlns:a16="http://schemas.microsoft.com/office/drawing/2014/main" id="{8EB7E4EB-7E12-014D-FD77-B33A47A3D456}"/>
                </a:ext>
              </a:extLst>
            </p:cNvPr>
            <p:cNvSpPr/>
            <p:nvPr/>
          </p:nvSpPr>
          <p:spPr>
            <a:xfrm>
              <a:off x="358965" y="1712577"/>
              <a:ext cx="1821431"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Perceived Usefulness (PU)</a:t>
              </a:r>
            </a:p>
          </p:txBody>
        </p:sp>
        <p:sp>
          <p:nvSpPr>
            <p:cNvPr id="4" name="Rectangle: Rounded Corners 3">
              <a:extLst>
                <a:ext uri="{FF2B5EF4-FFF2-40B4-BE49-F238E27FC236}">
                  <a16:creationId xmlns:a16="http://schemas.microsoft.com/office/drawing/2014/main" id="{C176C074-A9CE-A10C-274A-27F20C486974}"/>
                </a:ext>
              </a:extLst>
            </p:cNvPr>
            <p:cNvSpPr/>
            <p:nvPr/>
          </p:nvSpPr>
          <p:spPr>
            <a:xfrm>
              <a:off x="358965" y="3204543"/>
              <a:ext cx="1821431"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Perceived Ease Of Use (PEOU)</a:t>
              </a:r>
            </a:p>
          </p:txBody>
        </p:sp>
        <p:sp>
          <p:nvSpPr>
            <p:cNvPr id="5" name="Rectangle: Rounded Corners 4">
              <a:extLst>
                <a:ext uri="{FF2B5EF4-FFF2-40B4-BE49-F238E27FC236}">
                  <a16:creationId xmlns:a16="http://schemas.microsoft.com/office/drawing/2014/main" id="{6115A7AF-6E1A-2047-F573-37086F268F1E}"/>
                </a:ext>
              </a:extLst>
            </p:cNvPr>
            <p:cNvSpPr/>
            <p:nvPr/>
          </p:nvSpPr>
          <p:spPr>
            <a:xfrm>
              <a:off x="2524680" y="2449799"/>
              <a:ext cx="1959185"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Attitude towards technological use</a:t>
              </a:r>
            </a:p>
          </p:txBody>
        </p:sp>
        <p:sp>
          <p:nvSpPr>
            <p:cNvPr id="6" name="Rectangle: Rounded Corners 5">
              <a:extLst>
                <a:ext uri="{FF2B5EF4-FFF2-40B4-BE49-F238E27FC236}">
                  <a16:creationId xmlns:a16="http://schemas.microsoft.com/office/drawing/2014/main" id="{F74E8534-1CA0-82B7-36F9-CF9213C28F98}"/>
                </a:ext>
              </a:extLst>
            </p:cNvPr>
            <p:cNvSpPr/>
            <p:nvPr/>
          </p:nvSpPr>
          <p:spPr>
            <a:xfrm>
              <a:off x="4992501" y="2449799"/>
              <a:ext cx="1821431"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Behavioral intention of its employment</a:t>
              </a:r>
            </a:p>
          </p:txBody>
        </p:sp>
        <p:cxnSp>
          <p:nvCxnSpPr>
            <p:cNvPr id="9" name="Straight Arrow Connector 8">
              <a:extLst>
                <a:ext uri="{FF2B5EF4-FFF2-40B4-BE49-F238E27FC236}">
                  <a16:creationId xmlns:a16="http://schemas.microsoft.com/office/drawing/2014/main" id="{DBA1832E-BC23-7DD5-3CC4-FAE9FB893FFB}"/>
                </a:ext>
              </a:extLst>
            </p:cNvPr>
            <p:cNvCxnSpPr>
              <a:cxnSpLocks/>
              <a:endCxn id="3" idx="2"/>
            </p:cNvCxnSpPr>
            <p:nvPr/>
          </p:nvCxnSpPr>
          <p:spPr>
            <a:xfrm flipV="1">
              <a:off x="1269680" y="2726457"/>
              <a:ext cx="1" cy="47808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D96B7DDD-8BEF-73C4-83B4-1D4AED7D9AE3}"/>
                </a:ext>
              </a:extLst>
            </p:cNvPr>
            <p:cNvCxnSpPr>
              <a:cxnSpLocks/>
            </p:cNvCxnSpPr>
            <p:nvPr/>
          </p:nvCxnSpPr>
          <p:spPr>
            <a:xfrm>
              <a:off x="4483863" y="2965500"/>
              <a:ext cx="508638" cy="0"/>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17DA5069-AF79-22AC-A063-E4800DDC8054}"/>
                </a:ext>
              </a:extLst>
            </p:cNvPr>
            <p:cNvCxnSpPr>
              <a:cxnSpLocks/>
              <a:endCxn id="5" idx="0"/>
            </p:cNvCxnSpPr>
            <p:nvPr/>
          </p:nvCxnSpPr>
          <p:spPr>
            <a:xfrm>
              <a:off x="2180396" y="2027231"/>
              <a:ext cx="1323877" cy="422568"/>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Arrow Connector 16">
              <a:extLst>
                <a:ext uri="{FF2B5EF4-FFF2-40B4-BE49-F238E27FC236}">
                  <a16:creationId xmlns:a16="http://schemas.microsoft.com/office/drawing/2014/main" id="{6B8560EF-EB7B-AABD-8DD2-06AB88466C04}"/>
                </a:ext>
              </a:extLst>
            </p:cNvPr>
            <p:cNvCxnSpPr>
              <a:cxnSpLocks/>
            </p:cNvCxnSpPr>
            <p:nvPr/>
          </p:nvCxnSpPr>
          <p:spPr>
            <a:xfrm flipV="1">
              <a:off x="2180396" y="3463679"/>
              <a:ext cx="1254999" cy="422568"/>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1" name="Rectangle: Rounded Corners 20">
              <a:extLst>
                <a:ext uri="{FF2B5EF4-FFF2-40B4-BE49-F238E27FC236}">
                  <a16:creationId xmlns:a16="http://schemas.microsoft.com/office/drawing/2014/main" id="{31D77C5D-67CE-4075-C8A8-6C9C7005035B}"/>
                </a:ext>
              </a:extLst>
            </p:cNvPr>
            <p:cNvSpPr/>
            <p:nvPr/>
          </p:nvSpPr>
          <p:spPr>
            <a:xfrm>
              <a:off x="7322568" y="2468535"/>
              <a:ext cx="1612112" cy="101386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Actual Use</a:t>
              </a:r>
            </a:p>
            <a:p>
              <a:pPr algn="ctr"/>
              <a:r>
                <a:rPr lang="en-US" dirty="0">
                  <a:solidFill>
                    <a:srgbClr val="00B050"/>
                  </a:solidFill>
                </a:rPr>
                <a:t>(AU)</a:t>
              </a:r>
            </a:p>
          </p:txBody>
        </p:sp>
      </p:grpSp>
      <p:sp>
        <p:nvSpPr>
          <p:cNvPr id="2" name="TextBox 1">
            <a:extLst>
              <a:ext uri="{FF2B5EF4-FFF2-40B4-BE49-F238E27FC236}">
                <a16:creationId xmlns:a16="http://schemas.microsoft.com/office/drawing/2014/main" id="{09B8FE8D-3EA8-8F38-F379-0222D9F062AA}"/>
              </a:ext>
            </a:extLst>
          </p:cNvPr>
          <p:cNvSpPr txBox="1"/>
          <p:nvPr/>
        </p:nvSpPr>
        <p:spPr>
          <a:xfrm>
            <a:off x="6687239" y="4236261"/>
            <a:ext cx="2247441" cy="369332"/>
          </a:xfrm>
          <a:prstGeom prst="rect">
            <a:avLst/>
          </a:prstGeom>
          <a:noFill/>
        </p:spPr>
        <p:txBody>
          <a:bodyPr wrap="square" rtlCol="0">
            <a:spAutoFit/>
          </a:bodyPr>
          <a:lstStyle/>
          <a:p>
            <a:pPr algn="ctr"/>
            <a:r>
              <a:rPr lang="en-US" dirty="0"/>
              <a:t>Fred Davis (1989)</a:t>
            </a:r>
          </a:p>
        </p:txBody>
      </p:sp>
    </p:spTree>
    <p:extLst>
      <p:ext uri="{BB962C8B-B14F-4D97-AF65-F5344CB8AC3E}">
        <p14:creationId xmlns:p14="http://schemas.microsoft.com/office/powerpoint/2010/main" val="324735745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BE49-AEFA-EDC0-3C55-CBC7AB85E7E6}"/>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59532D4F-D58B-F3F0-81EC-3EF384A07A71}"/>
              </a:ext>
            </a:extLst>
          </p:cNvPr>
          <p:cNvSpPr/>
          <p:nvPr/>
        </p:nvSpPr>
        <p:spPr>
          <a:xfrm>
            <a:off x="405773" y="307726"/>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68075254-3120-6F9B-5513-E4AD095FD8D8}"/>
              </a:ext>
            </a:extLst>
          </p:cNvPr>
          <p:cNvSpPr/>
          <p:nvPr/>
        </p:nvSpPr>
        <p:spPr>
          <a:xfrm>
            <a:off x="476460" y="815082"/>
            <a:ext cx="8191080" cy="65285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1" u="none" strike="noStrike" dirty="0">
                <a:solidFill>
                  <a:srgbClr val="0070C0"/>
                </a:solidFill>
                <a:effectLst/>
                <a:uFillTx/>
              </a:rPr>
              <a:t>2.3.1. Technology Acceptance Model (TAM) Theory</a:t>
            </a:r>
          </a:p>
        </p:txBody>
      </p:sp>
      <p:cxnSp>
        <p:nvCxnSpPr>
          <p:cNvPr id="14" name="Straight Arrow Connector 13">
            <a:extLst>
              <a:ext uri="{FF2B5EF4-FFF2-40B4-BE49-F238E27FC236}">
                <a16:creationId xmlns:a16="http://schemas.microsoft.com/office/drawing/2014/main" id="{41AFCAAD-3055-009D-330C-37D395AE1E85}"/>
              </a:ext>
            </a:extLst>
          </p:cNvPr>
          <p:cNvCxnSpPr>
            <a:cxnSpLocks/>
            <a:stCxn id="6" idx="3"/>
          </p:cNvCxnSpPr>
          <p:nvPr/>
        </p:nvCxnSpPr>
        <p:spPr>
          <a:xfrm flipV="1">
            <a:off x="5915566" y="2965627"/>
            <a:ext cx="1407004" cy="46503"/>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22" name="Group 21">
            <a:extLst>
              <a:ext uri="{FF2B5EF4-FFF2-40B4-BE49-F238E27FC236}">
                <a16:creationId xmlns:a16="http://schemas.microsoft.com/office/drawing/2014/main" id="{B863C473-38D8-9E79-4EC0-3E1C95BB23D9}"/>
              </a:ext>
            </a:extLst>
          </p:cNvPr>
          <p:cNvGrpSpPr/>
          <p:nvPr/>
        </p:nvGrpSpPr>
        <p:grpSpPr>
          <a:xfrm>
            <a:off x="358965" y="1712577"/>
            <a:ext cx="8575715" cy="2505846"/>
            <a:chOff x="358965" y="1712577"/>
            <a:chExt cx="8575715" cy="2505846"/>
          </a:xfrm>
        </p:grpSpPr>
        <p:sp>
          <p:nvSpPr>
            <p:cNvPr id="3" name="Rectangle: Rounded Corners 2">
              <a:extLst>
                <a:ext uri="{FF2B5EF4-FFF2-40B4-BE49-F238E27FC236}">
                  <a16:creationId xmlns:a16="http://schemas.microsoft.com/office/drawing/2014/main" id="{2DDB4E5A-93C6-2658-D063-77C6A64160D4}"/>
                </a:ext>
              </a:extLst>
            </p:cNvPr>
            <p:cNvSpPr/>
            <p:nvPr/>
          </p:nvSpPr>
          <p:spPr>
            <a:xfrm>
              <a:off x="358965" y="1712577"/>
              <a:ext cx="1821431"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Perceived Usefulness (PU)</a:t>
              </a:r>
            </a:p>
          </p:txBody>
        </p:sp>
        <p:sp>
          <p:nvSpPr>
            <p:cNvPr id="4" name="Rectangle: Rounded Corners 3">
              <a:extLst>
                <a:ext uri="{FF2B5EF4-FFF2-40B4-BE49-F238E27FC236}">
                  <a16:creationId xmlns:a16="http://schemas.microsoft.com/office/drawing/2014/main" id="{AE581B97-090A-00B4-FC3B-8B25C2DD2B71}"/>
                </a:ext>
              </a:extLst>
            </p:cNvPr>
            <p:cNvSpPr/>
            <p:nvPr/>
          </p:nvSpPr>
          <p:spPr>
            <a:xfrm>
              <a:off x="358965" y="3204543"/>
              <a:ext cx="1821431"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Perceived Ease Of Use (PEOU)</a:t>
              </a:r>
            </a:p>
          </p:txBody>
        </p:sp>
        <p:sp>
          <p:nvSpPr>
            <p:cNvPr id="6" name="Rectangle: Rounded Corners 5">
              <a:extLst>
                <a:ext uri="{FF2B5EF4-FFF2-40B4-BE49-F238E27FC236}">
                  <a16:creationId xmlns:a16="http://schemas.microsoft.com/office/drawing/2014/main" id="{0254B2D1-F07C-3D7E-90FD-E82C282BA4B8}"/>
                </a:ext>
              </a:extLst>
            </p:cNvPr>
            <p:cNvSpPr/>
            <p:nvPr/>
          </p:nvSpPr>
          <p:spPr>
            <a:xfrm>
              <a:off x="3989476" y="2505190"/>
              <a:ext cx="1926090" cy="10138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Behavioral intention of its employment</a:t>
              </a:r>
            </a:p>
          </p:txBody>
        </p:sp>
        <p:cxnSp>
          <p:nvCxnSpPr>
            <p:cNvPr id="9" name="Straight Arrow Connector 8">
              <a:extLst>
                <a:ext uri="{FF2B5EF4-FFF2-40B4-BE49-F238E27FC236}">
                  <a16:creationId xmlns:a16="http://schemas.microsoft.com/office/drawing/2014/main" id="{73BB2896-5687-534B-B27E-348542F204E6}"/>
                </a:ext>
              </a:extLst>
            </p:cNvPr>
            <p:cNvCxnSpPr>
              <a:cxnSpLocks/>
              <a:endCxn id="3" idx="2"/>
            </p:cNvCxnSpPr>
            <p:nvPr/>
          </p:nvCxnSpPr>
          <p:spPr>
            <a:xfrm flipV="1">
              <a:off x="1269680" y="2726457"/>
              <a:ext cx="1" cy="47808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C5F8096C-93AB-C461-8874-4F20CFE6E6A9}"/>
                </a:ext>
              </a:extLst>
            </p:cNvPr>
            <p:cNvCxnSpPr>
              <a:cxnSpLocks/>
            </p:cNvCxnSpPr>
            <p:nvPr/>
          </p:nvCxnSpPr>
          <p:spPr>
            <a:xfrm>
              <a:off x="2180396" y="2027231"/>
              <a:ext cx="1821431" cy="929508"/>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Arrow Connector 16">
              <a:extLst>
                <a:ext uri="{FF2B5EF4-FFF2-40B4-BE49-F238E27FC236}">
                  <a16:creationId xmlns:a16="http://schemas.microsoft.com/office/drawing/2014/main" id="{EC7F02B7-6340-2A46-CF18-7C020F8236DB}"/>
                </a:ext>
              </a:extLst>
            </p:cNvPr>
            <p:cNvCxnSpPr>
              <a:cxnSpLocks/>
              <a:endCxn id="6" idx="1"/>
            </p:cNvCxnSpPr>
            <p:nvPr/>
          </p:nvCxnSpPr>
          <p:spPr>
            <a:xfrm flipV="1">
              <a:off x="2180396" y="3012130"/>
              <a:ext cx="1809080" cy="736786"/>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1" name="Rectangle: Rounded Corners 20">
              <a:extLst>
                <a:ext uri="{FF2B5EF4-FFF2-40B4-BE49-F238E27FC236}">
                  <a16:creationId xmlns:a16="http://schemas.microsoft.com/office/drawing/2014/main" id="{3D315354-0418-0DF9-49E0-F4EAEC75408C}"/>
                </a:ext>
              </a:extLst>
            </p:cNvPr>
            <p:cNvSpPr/>
            <p:nvPr/>
          </p:nvSpPr>
          <p:spPr>
            <a:xfrm>
              <a:off x="7322568" y="2468535"/>
              <a:ext cx="1612112" cy="101386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rgbClr val="00B050"/>
                  </a:solidFill>
                </a:rPr>
                <a:t>Actual Use</a:t>
              </a:r>
            </a:p>
            <a:p>
              <a:pPr algn="ctr"/>
              <a:r>
                <a:rPr lang="en-US" dirty="0">
                  <a:solidFill>
                    <a:srgbClr val="00B050"/>
                  </a:solidFill>
                </a:rPr>
                <a:t>(AU)</a:t>
              </a:r>
            </a:p>
          </p:txBody>
        </p:sp>
      </p:grpSp>
      <p:sp>
        <p:nvSpPr>
          <p:cNvPr id="2" name="TextBox 1">
            <a:extLst>
              <a:ext uri="{FF2B5EF4-FFF2-40B4-BE49-F238E27FC236}">
                <a16:creationId xmlns:a16="http://schemas.microsoft.com/office/drawing/2014/main" id="{02A65BE1-14CA-5306-04D4-050DC346A63B}"/>
              </a:ext>
            </a:extLst>
          </p:cNvPr>
          <p:cNvSpPr txBox="1"/>
          <p:nvPr/>
        </p:nvSpPr>
        <p:spPr>
          <a:xfrm>
            <a:off x="6687239" y="4236261"/>
            <a:ext cx="2247441" cy="369332"/>
          </a:xfrm>
          <a:prstGeom prst="rect">
            <a:avLst/>
          </a:prstGeom>
          <a:noFill/>
        </p:spPr>
        <p:txBody>
          <a:bodyPr wrap="square" rtlCol="0">
            <a:spAutoFit/>
          </a:bodyPr>
          <a:lstStyle/>
          <a:p>
            <a:pPr algn="ctr"/>
            <a:r>
              <a:rPr lang="en-US" dirty="0"/>
              <a:t>Fred Davis (1989)</a:t>
            </a:r>
          </a:p>
        </p:txBody>
      </p:sp>
    </p:spTree>
    <p:extLst>
      <p:ext uri="{BB962C8B-B14F-4D97-AF65-F5344CB8AC3E}">
        <p14:creationId xmlns:p14="http://schemas.microsoft.com/office/powerpoint/2010/main" val="6327062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41CB9-BB71-613B-0B51-33B9B79D9B1E}"/>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D903B12F-7EA5-5218-2A40-C5906E18EE74}"/>
              </a:ext>
            </a:extLst>
          </p:cNvPr>
          <p:cNvSpPr/>
          <p:nvPr/>
        </p:nvSpPr>
        <p:spPr>
          <a:xfrm>
            <a:off x="190022" y="159893"/>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CDD0A9F3-654C-6C0A-3240-F3052B9C6F26}"/>
              </a:ext>
            </a:extLst>
          </p:cNvPr>
          <p:cNvSpPr/>
          <p:nvPr/>
        </p:nvSpPr>
        <p:spPr>
          <a:xfrm>
            <a:off x="318534" y="672467"/>
            <a:ext cx="8191080" cy="66202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1" u="none" strike="noStrike" dirty="0">
                <a:solidFill>
                  <a:srgbClr val="0070C0"/>
                </a:solidFill>
                <a:effectLst/>
                <a:uFillTx/>
              </a:rPr>
              <a:t>2.3.2. Self-Determination Theory (SDT)</a:t>
            </a:r>
          </a:p>
        </p:txBody>
      </p:sp>
      <p:sp>
        <p:nvSpPr>
          <p:cNvPr id="3" name="TextBox 2">
            <a:extLst>
              <a:ext uri="{FF2B5EF4-FFF2-40B4-BE49-F238E27FC236}">
                <a16:creationId xmlns:a16="http://schemas.microsoft.com/office/drawing/2014/main" id="{835276C5-A098-E707-D375-2C1585FB8BB2}"/>
              </a:ext>
            </a:extLst>
          </p:cNvPr>
          <p:cNvSpPr txBox="1"/>
          <p:nvPr/>
        </p:nvSpPr>
        <p:spPr>
          <a:xfrm>
            <a:off x="318534" y="1334491"/>
            <a:ext cx="5017865" cy="132343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Proposed by Deci and Ryan (1985)</a:t>
            </a:r>
          </a:p>
          <a:p>
            <a:pPr marL="285750" indent="-285750">
              <a:buFont typeface="Wingdings" panose="05000000000000000000" pitchFamily="2" charset="2"/>
              <a:buChar char="Ø"/>
            </a:pPr>
            <a:r>
              <a:rPr lang="en-US" sz="2000" dirty="0"/>
              <a:t>Examining the relationship between people’s motivation and their character traits (L.M. Jeno et al., 2017). </a:t>
            </a:r>
          </a:p>
        </p:txBody>
      </p:sp>
      <p:pic>
        <p:nvPicPr>
          <p:cNvPr id="1030" name="Picture 6" descr="Self-Determination Theory - The Decision Lab">
            <a:extLst>
              <a:ext uri="{FF2B5EF4-FFF2-40B4-BE49-F238E27FC236}">
                <a16:creationId xmlns:a16="http://schemas.microsoft.com/office/drawing/2014/main" id="{7F4334A8-04E8-28C9-6168-3040FB9499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6833" y="1113648"/>
            <a:ext cx="2997497" cy="2517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4217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4"/>
          <p:cNvSpPr txBox="1">
            <a:spLocks noGrp="1"/>
          </p:cNvSpPr>
          <p:nvPr>
            <p:ph type="title"/>
          </p:nvPr>
        </p:nvSpPr>
        <p:spPr>
          <a:xfrm>
            <a:off x="737494" y="796181"/>
            <a:ext cx="7701750" cy="628200"/>
          </a:xfrm>
          <a:prstGeom prst="rect">
            <a:avLst/>
          </a:prstGeom>
        </p:spPr>
        <p:txBody>
          <a:bodyPr spcFirstLastPara="1" wrap="square" lIns="91425" tIns="91425" rIns="91425" bIns="91425" anchor="t" anchorCtr="0">
            <a:noAutofit/>
          </a:bodyPr>
          <a:lstStyle/>
          <a:p>
            <a:pPr lvl="0">
              <a:buSzPts val="990"/>
            </a:pPr>
            <a:r>
              <a:rPr lang="en-US" b="1" dirty="0">
                <a:solidFill>
                  <a:srgbClr val="FF0000"/>
                </a:solidFill>
              </a:rPr>
              <a:t>TABLE OF CONTENTS</a:t>
            </a:r>
            <a:endParaRPr dirty="0"/>
          </a:p>
        </p:txBody>
      </p:sp>
      <p:sp>
        <p:nvSpPr>
          <p:cNvPr id="442" name="Google Shape;442;p24"/>
          <p:cNvSpPr txBox="1">
            <a:spLocks noGrp="1"/>
          </p:cNvSpPr>
          <p:nvPr>
            <p:ph type="body" idx="1"/>
          </p:nvPr>
        </p:nvSpPr>
        <p:spPr>
          <a:xfrm>
            <a:off x="1318558" y="1823531"/>
            <a:ext cx="1975275" cy="843975"/>
          </a:xfrm>
          <a:prstGeom prst="rect">
            <a:avLst/>
          </a:prstGeom>
        </p:spPr>
        <p:txBody>
          <a:bodyPr spcFirstLastPara="1" wrap="square" lIns="91425" tIns="91425" rIns="91425" bIns="91425" anchor="t" anchorCtr="0">
            <a:normAutofit/>
          </a:bodyPr>
          <a:lstStyle/>
          <a:p>
            <a:pPr marL="0" indent="0">
              <a:spcAft>
                <a:spcPts val="1200"/>
              </a:spcAft>
              <a:buNone/>
            </a:pPr>
            <a:r>
              <a:rPr lang="en" b="1" dirty="0">
                <a:solidFill>
                  <a:srgbClr val="0070C0"/>
                </a:solidFill>
              </a:rPr>
              <a:t>INTRODUCTION</a:t>
            </a:r>
            <a:endParaRPr b="1" dirty="0">
              <a:solidFill>
                <a:srgbClr val="0070C0"/>
              </a:solidFill>
            </a:endParaRPr>
          </a:p>
        </p:txBody>
      </p:sp>
      <p:sp>
        <p:nvSpPr>
          <p:cNvPr id="443" name="Google Shape;443;p24"/>
          <p:cNvSpPr txBox="1">
            <a:spLocks noGrp="1"/>
          </p:cNvSpPr>
          <p:nvPr>
            <p:ph type="body" idx="2"/>
          </p:nvPr>
        </p:nvSpPr>
        <p:spPr>
          <a:xfrm>
            <a:off x="3874877" y="1823531"/>
            <a:ext cx="1975275" cy="843975"/>
          </a:xfrm>
          <a:prstGeom prst="rect">
            <a:avLst/>
          </a:prstGeom>
        </p:spPr>
        <p:txBody>
          <a:bodyPr spcFirstLastPara="1" wrap="square" lIns="91425" tIns="91425" rIns="91425" bIns="91425" anchor="t" anchorCtr="0">
            <a:noAutofit/>
          </a:bodyPr>
          <a:lstStyle/>
          <a:p>
            <a:pPr marL="0" indent="0">
              <a:spcAft>
                <a:spcPts val="1200"/>
              </a:spcAft>
              <a:buNone/>
            </a:pPr>
            <a:r>
              <a:rPr lang="en" b="1" dirty="0">
                <a:solidFill>
                  <a:srgbClr val="0070C0"/>
                </a:solidFill>
              </a:rPr>
              <a:t>LITERATURE REVIEW</a:t>
            </a:r>
            <a:endParaRPr b="1" dirty="0">
              <a:solidFill>
                <a:srgbClr val="0070C0"/>
              </a:solidFill>
            </a:endParaRPr>
          </a:p>
        </p:txBody>
      </p:sp>
      <p:sp>
        <p:nvSpPr>
          <p:cNvPr id="444" name="Google Shape;444;p24"/>
          <p:cNvSpPr txBox="1">
            <a:spLocks noGrp="1"/>
          </p:cNvSpPr>
          <p:nvPr>
            <p:ph type="body" idx="3"/>
          </p:nvPr>
        </p:nvSpPr>
        <p:spPr>
          <a:xfrm>
            <a:off x="6431215" y="1823531"/>
            <a:ext cx="1975275" cy="843975"/>
          </a:xfrm>
          <a:prstGeom prst="rect">
            <a:avLst/>
          </a:prstGeom>
        </p:spPr>
        <p:txBody>
          <a:bodyPr spcFirstLastPara="1" wrap="square" lIns="91425" tIns="91425" rIns="91425" bIns="91425" anchor="t" anchorCtr="0">
            <a:normAutofit/>
          </a:bodyPr>
          <a:lstStyle/>
          <a:p>
            <a:pPr marL="0" indent="0">
              <a:spcAft>
                <a:spcPts val="1200"/>
              </a:spcAft>
              <a:buNone/>
            </a:pPr>
            <a:r>
              <a:rPr lang="en" b="1" dirty="0">
                <a:solidFill>
                  <a:srgbClr val="0070C0"/>
                </a:solidFill>
              </a:rPr>
              <a:t>METHODOLOGY</a:t>
            </a:r>
            <a:endParaRPr b="1" dirty="0">
              <a:solidFill>
                <a:srgbClr val="0070C0"/>
              </a:solidFill>
            </a:endParaRPr>
          </a:p>
        </p:txBody>
      </p:sp>
      <p:sp>
        <p:nvSpPr>
          <p:cNvPr id="445" name="Google Shape;445;p24"/>
          <p:cNvSpPr txBox="1">
            <a:spLocks noGrp="1"/>
          </p:cNvSpPr>
          <p:nvPr>
            <p:ph type="body" idx="4"/>
          </p:nvPr>
        </p:nvSpPr>
        <p:spPr>
          <a:xfrm>
            <a:off x="1318547" y="3066653"/>
            <a:ext cx="1975275" cy="843975"/>
          </a:xfrm>
          <a:prstGeom prst="rect">
            <a:avLst/>
          </a:prstGeom>
        </p:spPr>
        <p:txBody>
          <a:bodyPr spcFirstLastPara="1" wrap="square" lIns="91425" tIns="91425" rIns="91425" bIns="91425" anchor="t" anchorCtr="0">
            <a:noAutofit/>
          </a:bodyPr>
          <a:lstStyle/>
          <a:p>
            <a:pPr marL="0" indent="0">
              <a:spcAft>
                <a:spcPts val="1200"/>
              </a:spcAft>
              <a:buNone/>
            </a:pPr>
            <a:r>
              <a:rPr lang="en" b="1" dirty="0">
                <a:solidFill>
                  <a:srgbClr val="0070C0"/>
                </a:solidFill>
              </a:rPr>
              <a:t>FINDINGS &amp; DISCUSSION</a:t>
            </a:r>
            <a:endParaRPr b="1" dirty="0">
              <a:solidFill>
                <a:srgbClr val="0070C0"/>
              </a:solidFill>
            </a:endParaRPr>
          </a:p>
        </p:txBody>
      </p:sp>
      <p:sp>
        <p:nvSpPr>
          <p:cNvPr id="446" name="Google Shape;446;p24"/>
          <p:cNvSpPr txBox="1">
            <a:spLocks noGrp="1"/>
          </p:cNvSpPr>
          <p:nvPr>
            <p:ph type="body" idx="5"/>
          </p:nvPr>
        </p:nvSpPr>
        <p:spPr>
          <a:xfrm>
            <a:off x="3874865" y="3066653"/>
            <a:ext cx="1975275" cy="843975"/>
          </a:xfrm>
          <a:prstGeom prst="rect">
            <a:avLst/>
          </a:prstGeom>
        </p:spPr>
        <p:txBody>
          <a:bodyPr spcFirstLastPara="1" wrap="square" lIns="91425" tIns="91425" rIns="91425" bIns="91425" anchor="t" anchorCtr="0">
            <a:normAutofit/>
          </a:bodyPr>
          <a:lstStyle/>
          <a:p>
            <a:pPr marL="0" indent="0">
              <a:spcAft>
                <a:spcPts val="1200"/>
              </a:spcAft>
              <a:buNone/>
            </a:pPr>
            <a:r>
              <a:rPr lang="en" b="1" dirty="0">
                <a:solidFill>
                  <a:srgbClr val="0070C0"/>
                </a:solidFill>
              </a:rPr>
              <a:t>CONCLUSION</a:t>
            </a:r>
            <a:endParaRPr b="1" dirty="0">
              <a:solidFill>
                <a:srgbClr val="0070C0"/>
              </a:solidFill>
            </a:endParaRPr>
          </a:p>
        </p:txBody>
      </p:sp>
      <p:sp>
        <p:nvSpPr>
          <p:cNvPr id="447" name="Google Shape;447;p24"/>
          <p:cNvSpPr txBox="1">
            <a:spLocks noGrp="1"/>
          </p:cNvSpPr>
          <p:nvPr>
            <p:ph type="body" idx="6"/>
          </p:nvPr>
        </p:nvSpPr>
        <p:spPr>
          <a:xfrm>
            <a:off x="6431203" y="3066653"/>
            <a:ext cx="1975275" cy="843975"/>
          </a:xfrm>
          <a:prstGeom prst="rect">
            <a:avLst/>
          </a:prstGeom>
        </p:spPr>
        <p:txBody>
          <a:bodyPr spcFirstLastPara="1" wrap="square" lIns="91425" tIns="91425" rIns="91425" bIns="91425" anchor="t" anchorCtr="0">
            <a:normAutofit/>
          </a:bodyPr>
          <a:lstStyle/>
          <a:p>
            <a:pPr marL="0" indent="0">
              <a:spcAft>
                <a:spcPts val="1200"/>
              </a:spcAft>
              <a:buNone/>
            </a:pPr>
            <a:r>
              <a:rPr lang="en" b="1" dirty="0">
                <a:solidFill>
                  <a:srgbClr val="0070C0"/>
                </a:solidFill>
              </a:rPr>
              <a:t>REFERENCES</a:t>
            </a:r>
            <a:endParaRPr b="1" dirty="0">
              <a:solidFill>
                <a:srgbClr val="0070C0"/>
              </a:solidFill>
            </a:endParaRPr>
          </a:p>
        </p:txBody>
      </p:sp>
      <p:grpSp>
        <p:nvGrpSpPr>
          <p:cNvPr id="448" name="Google Shape;448;p24"/>
          <p:cNvGrpSpPr/>
          <p:nvPr/>
        </p:nvGrpSpPr>
        <p:grpSpPr>
          <a:xfrm>
            <a:off x="737503" y="1819317"/>
            <a:ext cx="581365" cy="579808"/>
            <a:chOff x="7343900" y="907175"/>
            <a:chExt cx="4112216" cy="4101207"/>
          </a:xfrm>
          <a:solidFill>
            <a:srgbClr val="FFFF00"/>
          </a:solidFill>
        </p:grpSpPr>
        <p:sp>
          <p:nvSpPr>
            <p:cNvPr id="449" name="Google Shape;449;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50" name="Google Shape;450;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51" name="Google Shape;451;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dirty="0">
                  <a:solidFill>
                    <a:srgbClr val="FF0066"/>
                  </a:solidFill>
                  <a:latin typeface="Nunito Sans"/>
                  <a:ea typeface="Nunito Sans"/>
                  <a:cs typeface="Nunito Sans"/>
                  <a:sym typeface="Nunito Sans"/>
                </a:rPr>
                <a:t>1</a:t>
              </a:r>
              <a:endParaRPr sz="2250" b="1" dirty="0">
                <a:solidFill>
                  <a:srgbClr val="FF0066"/>
                </a:solidFill>
                <a:latin typeface="Nunito Sans"/>
                <a:ea typeface="Nunito Sans"/>
                <a:cs typeface="Nunito Sans"/>
                <a:sym typeface="Nunito Sans"/>
              </a:endParaRPr>
            </a:p>
          </p:txBody>
        </p:sp>
      </p:grpSp>
      <p:grpSp>
        <p:nvGrpSpPr>
          <p:cNvPr id="452" name="Google Shape;452;p24"/>
          <p:cNvGrpSpPr/>
          <p:nvPr/>
        </p:nvGrpSpPr>
        <p:grpSpPr>
          <a:xfrm>
            <a:off x="737503" y="3153648"/>
            <a:ext cx="581365" cy="579808"/>
            <a:chOff x="7343900" y="907175"/>
            <a:chExt cx="4112216" cy="4101207"/>
          </a:xfrm>
          <a:solidFill>
            <a:srgbClr val="FF33CC"/>
          </a:solidFill>
        </p:grpSpPr>
        <p:sp>
          <p:nvSpPr>
            <p:cNvPr id="453" name="Google Shape;453;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54" name="Google Shape;454;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55" name="Google Shape;455;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dirty="0">
                  <a:solidFill>
                    <a:srgbClr val="FF0066"/>
                  </a:solidFill>
                  <a:latin typeface="Nunito Sans"/>
                  <a:ea typeface="Nunito Sans"/>
                  <a:cs typeface="Nunito Sans"/>
                  <a:sym typeface="Nunito Sans"/>
                </a:rPr>
                <a:t>4</a:t>
              </a:r>
              <a:endParaRPr sz="2250" b="1" dirty="0">
                <a:solidFill>
                  <a:srgbClr val="FF0066"/>
                </a:solidFill>
                <a:latin typeface="Nunito Sans"/>
                <a:ea typeface="Nunito Sans"/>
                <a:cs typeface="Nunito Sans"/>
                <a:sym typeface="Nunito Sans"/>
              </a:endParaRPr>
            </a:p>
          </p:txBody>
        </p:sp>
      </p:grpSp>
      <p:grpSp>
        <p:nvGrpSpPr>
          <p:cNvPr id="456" name="Google Shape;456;p24"/>
          <p:cNvGrpSpPr/>
          <p:nvPr/>
        </p:nvGrpSpPr>
        <p:grpSpPr>
          <a:xfrm>
            <a:off x="3293823" y="1823553"/>
            <a:ext cx="581365" cy="579808"/>
            <a:chOff x="7343900" y="907175"/>
            <a:chExt cx="4112216" cy="4101207"/>
          </a:xfrm>
          <a:solidFill>
            <a:srgbClr val="00B050"/>
          </a:solidFill>
        </p:grpSpPr>
        <p:sp>
          <p:nvSpPr>
            <p:cNvPr id="457" name="Google Shape;457;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58" name="Google Shape;458;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59" name="Google Shape;459;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a:solidFill>
                    <a:srgbClr val="FF0066"/>
                  </a:solidFill>
                  <a:latin typeface="Nunito Sans"/>
                  <a:ea typeface="Nunito Sans"/>
                  <a:cs typeface="Nunito Sans"/>
                  <a:sym typeface="Nunito Sans"/>
                </a:rPr>
                <a:t>2</a:t>
              </a:r>
              <a:endParaRPr sz="2250" b="1">
                <a:solidFill>
                  <a:srgbClr val="FF0066"/>
                </a:solidFill>
                <a:latin typeface="Nunito Sans"/>
                <a:ea typeface="Nunito Sans"/>
                <a:cs typeface="Nunito Sans"/>
                <a:sym typeface="Nunito Sans"/>
              </a:endParaRPr>
            </a:p>
          </p:txBody>
        </p:sp>
      </p:grpSp>
      <p:grpSp>
        <p:nvGrpSpPr>
          <p:cNvPr id="460" name="Google Shape;460;p24"/>
          <p:cNvGrpSpPr/>
          <p:nvPr/>
        </p:nvGrpSpPr>
        <p:grpSpPr>
          <a:xfrm>
            <a:off x="3293823" y="3157884"/>
            <a:ext cx="581365" cy="579808"/>
            <a:chOff x="7343900" y="907175"/>
            <a:chExt cx="4112216" cy="4101207"/>
          </a:xfrm>
          <a:solidFill>
            <a:srgbClr val="FF6600"/>
          </a:solidFill>
        </p:grpSpPr>
        <p:sp>
          <p:nvSpPr>
            <p:cNvPr id="461" name="Google Shape;461;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62" name="Google Shape;462;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63" name="Google Shape;463;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dirty="0">
                  <a:solidFill>
                    <a:srgbClr val="FF0066"/>
                  </a:solidFill>
                  <a:latin typeface="Nunito Sans"/>
                  <a:ea typeface="Nunito Sans"/>
                  <a:cs typeface="Nunito Sans"/>
                  <a:sym typeface="Nunito Sans"/>
                </a:rPr>
                <a:t>5</a:t>
              </a:r>
              <a:endParaRPr sz="2250" b="1" dirty="0">
                <a:solidFill>
                  <a:srgbClr val="FF0066"/>
                </a:solidFill>
                <a:latin typeface="Nunito Sans"/>
                <a:ea typeface="Nunito Sans"/>
                <a:cs typeface="Nunito Sans"/>
                <a:sym typeface="Nunito Sans"/>
              </a:endParaRPr>
            </a:p>
          </p:txBody>
        </p:sp>
      </p:grpSp>
      <p:grpSp>
        <p:nvGrpSpPr>
          <p:cNvPr id="464" name="Google Shape;464;p24"/>
          <p:cNvGrpSpPr/>
          <p:nvPr/>
        </p:nvGrpSpPr>
        <p:grpSpPr>
          <a:xfrm>
            <a:off x="5832175" y="1823553"/>
            <a:ext cx="581365" cy="579808"/>
            <a:chOff x="7343900" y="907175"/>
            <a:chExt cx="4112216" cy="4101207"/>
          </a:xfrm>
          <a:solidFill>
            <a:srgbClr val="00B0F0"/>
          </a:solidFill>
        </p:grpSpPr>
        <p:sp>
          <p:nvSpPr>
            <p:cNvPr id="465" name="Google Shape;465;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66" name="Google Shape;466;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rgbClr val="FF0066"/>
                </a:solidFill>
                <a:latin typeface="Nunito Sans"/>
                <a:ea typeface="Nunito Sans"/>
                <a:cs typeface="Nunito Sans"/>
                <a:sym typeface="Nunito Sans"/>
              </a:endParaRPr>
            </a:p>
          </p:txBody>
        </p:sp>
        <p:sp>
          <p:nvSpPr>
            <p:cNvPr id="467" name="Google Shape;467;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a:solidFill>
                    <a:srgbClr val="FF0066"/>
                  </a:solidFill>
                  <a:latin typeface="Nunito Sans"/>
                  <a:ea typeface="Nunito Sans"/>
                  <a:cs typeface="Nunito Sans"/>
                  <a:sym typeface="Nunito Sans"/>
                </a:rPr>
                <a:t>3</a:t>
              </a:r>
              <a:endParaRPr sz="2250" b="1">
                <a:solidFill>
                  <a:srgbClr val="FF0066"/>
                </a:solidFill>
                <a:latin typeface="Nunito Sans"/>
                <a:ea typeface="Nunito Sans"/>
                <a:cs typeface="Nunito Sans"/>
                <a:sym typeface="Nunito Sans"/>
              </a:endParaRPr>
            </a:p>
          </p:txBody>
        </p:sp>
      </p:grpSp>
      <p:grpSp>
        <p:nvGrpSpPr>
          <p:cNvPr id="468" name="Google Shape;468;p24"/>
          <p:cNvGrpSpPr/>
          <p:nvPr/>
        </p:nvGrpSpPr>
        <p:grpSpPr>
          <a:xfrm>
            <a:off x="5832175" y="3157884"/>
            <a:ext cx="581365" cy="579808"/>
            <a:chOff x="7343900" y="907175"/>
            <a:chExt cx="4112216" cy="4101207"/>
          </a:xfrm>
          <a:solidFill>
            <a:srgbClr val="CCCC00"/>
          </a:solidFill>
        </p:grpSpPr>
        <p:sp>
          <p:nvSpPr>
            <p:cNvPr id="469" name="Google Shape;469;p24"/>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70" name="Google Shape;470;p24"/>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endParaRPr sz="2250" b="1">
                <a:solidFill>
                  <a:schemeClr val="lt2"/>
                </a:solidFill>
                <a:latin typeface="Nunito Sans"/>
                <a:ea typeface="Nunito Sans"/>
                <a:cs typeface="Nunito Sans"/>
                <a:sym typeface="Nunito Sans"/>
              </a:endParaRPr>
            </a:p>
          </p:txBody>
        </p:sp>
        <p:sp>
          <p:nvSpPr>
            <p:cNvPr id="471" name="Google Shape;471;p24"/>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grpFill/>
            <a:ln>
              <a:noFill/>
            </a:ln>
          </p:spPr>
          <p:txBody>
            <a:bodyPr spcFirstLastPara="1" wrap="square" lIns="68569" tIns="34275" rIns="68569" bIns="34275" anchor="ctr" anchorCtr="0">
              <a:noAutofit/>
            </a:bodyPr>
            <a:lstStyle/>
            <a:p>
              <a:pPr algn="ctr"/>
              <a:r>
                <a:rPr lang="en" sz="2250" b="1" dirty="0">
                  <a:solidFill>
                    <a:srgbClr val="FF0066"/>
                  </a:solidFill>
                  <a:latin typeface="Nunito Sans"/>
                  <a:ea typeface="Nunito Sans"/>
                  <a:cs typeface="Nunito Sans"/>
                  <a:sym typeface="Nunito Sans"/>
                </a:rPr>
                <a:t>6</a:t>
              </a:r>
              <a:endParaRPr sz="2250" b="1" dirty="0">
                <a:solidFill>
                  <a:srgbClr val="FF0066"/>
                </a:solidFill>
                <a:latin typeface="Nunito Sans"/>
                <a:ea typeface="Nunito Sans"/>
                <a:cs typeface="Nunito Sans"/>
                <a:sym typeface="Nunito Sans"/>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DE973-7312-7EEE-6F7D-4D9DFD854C3D}"/>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A9D7C83E-58F7-D424-8069-70AD80A62D5F}"/>
              </a:ext>
            </a:extLst>
          </p:cNvPr>
          <p:cNvSpPr/>
          <p:nvPr/>
        </p:nvSpPr>
        <p:spPr>
          <a:xfrm>
            <a:off x="190022" y="159893"/>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CEFCCB8C-8CE3-5DC0-310C-9029D361EFF1}"/>
              </a:ext>
            </a:extLst>
          </p:cNvPr>
          <p:cNvSpPr/>
          <p:nvPr/>
        </p:nvSpPr>
        <p:spPr>
          <a:xfrm>
            <a:off x="318534" y="583355"/>
            <a:ext cx="8191080" cy="66202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1" u="none" strike="noStrike" dirty="0">
                <a:solidFill>
                  <a:srgbClr val="0070C0"/>
                </a:solidFill>
                <a:effectLst/>
                <a:uFillTx/>
              </a:rPr>
              <a:t>2.3.2. Self-Determination Theory (SDT)</a:t>
            </a:r>
          </a:p>
        </p:txBody>
      </p:sp>
      <p:grpSp>
        <p:nvGrpSpPr>
          <p:cNvPr id="4" name="Group 3">
            <a:extLst>
              <a:ext uri="{FF2B5EF4-FFF2-40B4-BE49-F238E27FC236}">
                <a16:creationId xmlns:a16="http://schemas.microsoft.com/office/drawing/2014/main" id="{9B1261C3-7EE7-3E05-9DD5-C1C68DA20CA6}"/>
              </a:ext>
            </a:extLst>
          </p:cNvPr>
          <p:cNvGrpSpPr/>
          <p:nvPr/>
        </p:nvGrpSpPr>
        <p:grpSpPr>
          <a:xfrm>
            <a:off x="490212" y="1334491"/>
            <a:ext cx="7494283" cy="2843851"/>
            <a:chOff x="490212" y="1334491"/>
            <a:chExt cx="7494283" cy="2843851"/>
          </a:xfrm>
        </p:grpSpPr>
        <p:sp>
          <p:nvSpPr>
            <p:cNvPr id="3" name="TextBox 2">
              <a:extLst>
                <a:ext uri="{FF2B5EF4-FFF2-40B4-BE49-F238E27FC236}">
                  <a16:creationId xmlns:a16="http://schemas.microsoft.com/office/drawing/2014/main" id="{7B35A8AA-6B81-CF10-960A-3C765C4E704D}"/>
                </a:ext>
              </a:extLst>
            </p:cNvPr>
            <p:cNvSpPr txBox="1"/>
            <p:nvPr/>
          </p:nvSpPr>
          <p:spPr>
            <a:xfrm>
              <a:off x="490212" y="3809010"/>
              <a:ext cx="3173215" cy="369332"/>
            </a:xfrm>
            <a:prstGeom prst="rect">
              <a:avLst/>
            </a:prstGeom>
            <a:solidFill>
              <a:srgbClr val="FF0000"/>
            </a:solidFill>
            <a:ln>
              <a:solidFill>
                <a:srgbClr val="FF0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solidFill>
                    <a:schemeClr val="bg1"/>
                  </a:solidFill>
                </a:rPr>
                <a:t>INTRINSIC MOTIVATION</a:t>
              </a:r>
            </a:p>
          </p:txBody>
        </p:sp>
        <p:pic>
          <p:nvPicPr>
            <p:cNvPr id="1026" name="Picture 2" descr="Self-Determination Theory Explained">
              <a:extLst>
                <a:ext uri="{FF2B5EF4-FFF2-40B4-BE49-F238E27FC236}">
                  <a16:creationId xmlns:a16="http://schemas.microsoft.com/office/drawing/2014/main" id="{2BFB2AA3-BFCB-B31B-112C-F7F2A7FC7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557" y="1334491"/>
              <a:ext cx="3173215" cy="17393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8B8C4B7-00C0-614C-F0C9-877332F21642}"/>
                </a:ext>
              </a:extLst>
            </p:cNvPr>
            <p:cNvSpPr txBox="1"/>
            <p:nvPr/>
          </p:nvSpPr>
          <p:spPr>
            <a:xfrm>
              <a:off x="4811280" y="3809010"/>
              <a:ext cx="3173215" cy="369332"/>
            </a:xfrm>
            <a:prstGeom prst="rect">
              <a:avLst/>
            </a:prstGeom>
            <a:solidFill>
              <a:srgbClr val="FFFF00"/>
            </a:solidFill>
            <a:ln>
              <a:solidFill>
                <a:srgbClr val="FFFF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solidFill>
                    <a:srgbClr val="00B050"/>
                  </a:solidFill>
                </a:rPr>
                <a:t>EXTRINSIC MOTIVATION</a:t>
              </a:r>
            </a:p>
          </p:txBody>
        </p:sp>
        <p:cxnSp>
          <p:nvCxnSpPr>
            <p:cNvPr id="5" name="Straight Arrow Connector 4">
              <a:extLst>
                <a:ext uri="{FF2B5EF4-FFF2-40B4-BE49-F238E27FC236}">
                  <a16:creationId xmlns:a16="http://schemas.microsoft.com/office/drawing/2014/main" id="{DDD9EB46-2C38-7FA0-C565-88E89F31C371}"/>
                </a:ext>
              </a:extLst>
            </p:cNvPr>
            <p:cNvCxnSpPr>
              <a:stCxn id="1026" idx="2"/>
              <a:endCxn id="3" idx="0"/>
            </p:cNvCxnSpPr>
            <p:nvPr/>
          </p:nvCxnSpPr>
          <p:spPr>
            <a:xfrm flipH="1">
              <a:off x="2076820" y="3073883"/>
              <a:ext cx="2065345" cy="7351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DC99965-B7F6-82B0-FD09-9AED8B62E061}"/>
                </a:ext>
              </a:extLst>
            </p:cNvPr>
            <p:cNvCxnSpPr>
              <a:stCxn id="1026" idx="2"/>
              <a:endCxn id="2" idx="0"/>
            </p:cNvCxnSpPr>
            <p:nvPr/>
          </p:nvCxnSpPr>
          <p:spPr>
            <a:xfrm>
              <a:off x="4142165" y="3073883"/>
              <a:ext cx="2255723" cy="7351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Flowchart: Document 13">
            <a:extLst>
              <a:ext uri="{FF2B5EF4-FFF2-40B4-BE49-F238E27FC236}">
                <a16:creationId xmlns:a16="http://schemas.microsoft.com/office/drawing/2014/main" id="{352279F7-9034-48E4-291D-D80B57794082}"/>
              </a:ext>
            </a:extLst>
          </p:cNvPr>
          <p:cNvSpPr/>
          <p:nvPr/>
        </p:nvSpPr>
        <p:spPr>
          <a:xfrm>
            <a:off x="318534" y="2445745"/>
            <a:ext cx="1245861" cy="1363265"/>
          </a:xfrm>
          <a:prstGeom prst="flowChartDocument">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a:r>
              <a:rPr lang="en-US" dirty="0"/>
              <a:t>Internal sense of delight &amp; pleasure</a:t>
            </a:r>
          </a:p>
        </p:txBody>
      </p:sp>
      <p:sp>
        <p:nvSpPr>
          <p:cNvPr id="15" name="Flowchart: Document 14">
            <a:extLst>
              <a:ext uri="{FF2B5EF4-FFF2-40B4-BE49-F238E27FC236}">
                <a16:creationId xmlns:a16="http://schemas.microsoft.com/office/drawing/2014/main" id="{786CA8B7-09EF-473F-6779-02DF697E7CB1}"/>
              </a:ext>
            </a:extLst>
          </p:cNvPr>
          <p:cNvSpPr/>
          <p:nvPr/>
        </p:nvSpPr>
        <p:spPr>
          <a:xfrm>
            <a:off x="6748312" y="4178342"/>
            <a:ext cx="2077155" cy="895020"/>
          </a:xfrm>
          <a:prstGeom prst="flowChartDocument">
            <a:avLst/>
          </a:prstGeom>
          <a:solidFill>
            <a:srgbClr val="0070C0"/>
          </a:solidFill>
        </p:spPr>
        <p:style>
          <a:lnRef idx="3">
            <a:schemeClr val="lt1"/>
          </a:lnRef>
          <a:fillRef idx="1">
            <a:schemeClr val="dk1"/>
          </a:fillRef>
          <a:effectRef idx="1">
            <a:schemeClr val="dk1"/>
          </a:effectRef>
          <a:fontRef idx="minor">
            <a:schemeClr val="lt1"/>
          </a:fontRef>
        </p:style>
        <p:txBody>
          <a:bodyPr rtlCol="0" anchor="ctr"/>
          <a:lstStyle/>
          <a:p>
            <a:pPr algn="ctr"/>
            <a:r>
              <a:rPr lang="en-US" dirty="0"/>
              <a:t>Behaviors to gain specific outcomes</a:t>
            </a:r>
          </a:p>
        </p:txBody>
      </p:sp>
    </p:spTree>
    <p:extLst>
      <p:ext uri="{BB962C8B-B14F-4D97-AF65-F5344CB8AC3E}">
        <p14:creationId xmlns:p14="http://schemas.microsoft.com/office/powerpoint/2010/main" val="1060384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F2DE5-95ED-F74F-130C-C6B2F6454852}"/>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02C54279-12AA-9B3D-3D20-BF558B669D91}"/>
              </a:ext>
            </a:extLst>
          </p:cNvPr>
          <p:cNvSpPr/>
          <p:nvPr/>
        </p:nvSpPr>
        <p:spPr>
          <a:xfrm>
            <a:off x="190022" y="159893"/>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852B36F2-1B0D-6026-DEFF-6F3B748C8321}"/>
              </a:ext>
            </a:extLst>
          </p:cNvPr>
          <p:cNvSpPr/>
          <p:nvPr/>
        </p:nvSpPr>
        <p:spPr>
          <a:xfrm>
            <a:off x="285483" y="596900"/>
            <a:ext cx="8191080" cy="66202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200" b="1" u="none" strike="noStrike" dirty="0">
                <a:solidFill>
                  <a:srgbClr val="0070C0"/>
                </a:solidFill>
                <a:effectLst/>
                <a:uFillTx/>
              </a:rPr>
              <a:t>2.3.2. Self-Determination Theory (SDT)</a:t>
            </a:r>
          </a:p>
        </p:txBody>
      </p:sp>
      <p:pic>
        <p:nvPicPr>
          <p:cNvPr id="2050" name="Picture 2" descr="Whoever Figures Out Motivation Wins | by Magen James | Medium">
            <a:extLst>
              <a:ext uri="{FF2B5EF4-FFF2-40B4-BE49-F238E27FC236}">
                <a16:creationId xmlns:a16="http://schemas.microsoft.com/office/drawing/2014/main" id="{EC9FB2D0-16DC-D95E-C688-996A1C53F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4897" y="1334491"/>
            <a:ext cx="4054206" cy="340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5543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1EF1F-DD15-CAEF-A185-AD60E83361DD}"/>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DA87236F-FD5B-6E7E-B57F-F056C3A538F1}"/>
              </a:ext>
            </a:extLst>
          </p:cNvPr>
          <p:cNvSpPr/>
          <p:nvPr/>
        </p:nvSpPr>
        <p:spPr>
          <a:xfrm>
            <a:off x="267589" y="168553"/>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1" u="none" strike="noStrike" dirty="0">
                <a:solidFill>
                  <a:srgbClr val="FF0000"/>
                </a:solidFill>
                <a:effectLst/>
                <a:uFillTx/>
                <a:latin typeface="+mj-lt"/>
              </a:rPr>
              <a:t>2.3. Theoretical Frameworks (TAM, UTAUT, SDT)</a:t>
            </a:r>
          </a:p>
        </p:txBody>
      </p:sp>
      <p:sp>
        <p:nvSpPr>
          <p:cNvPr id="45" name="Rectangle 44">
            <a:extLst>
              <a:ext uri="{FF2B5EF4-FFF2-40B4-BE49-F238E27FC236}">
                <a16:creationId xmlns:a16="http://schemas.microsoft.com/office/drawing/2014/main" id="{F65B21D4-1F88-1827-74BC-56B529CBB773}"/>
              </a:ext>
            </a:extLst>
          </p:cNvPr>
          <p:cNvSpPr/>
          <p:nvPr/>
        </p:nvSpPr>
        <p:spPr>
          <a:xfrm>
            <a:off x="388324" y="577240"/>
            <a:ext cx="8557371" cy="36933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b="1" u="none" strike="noStrike" dirty="0">
                <a:solidFill>
                  <a:srgbClr val="0070C0"/>
                </a:solidFill>
                <a:effectLst/>
                <a:uFillTx/>
              </a:rPr>
              <a:t>2.3.3. Unified Theory of Acceptance and Use of Technology (UTAUT)</a:t>
            </a:r>
          </a:p>
        </p:txBody>
      </p:sp>
      <p:sp>
        <p:nvSpPr>
          <p:cNvPr id="4" name="TextBox 3">
            <a:extLst>
              <a:ext uri="{FF2B5EF4-FFF2-40B4-BE49-F238E27FC236}">
                <a16:creationId xmlns:a16="http://schemas.microsoft.com/office/drawing/2014/main" id="{0E7B2993-FE62-37B1-E76A-A724CF8740F5}"/>
              </a:ext>
            </a:extLst>
          </p:cNvPr>
          <p:cNvSpPr txBox="1"/>
          <p:nvPr/>
        </p:nvSpPr>
        <p:spPr>
          <a:xfrm>
            <a:off x="476460" y="1085697"/>
            <a:ext cx="7773338" cy="1200329"/>
          </a:xfrm>
          <a:prstGeom prst="rect">
            <a:avLst/>
          </a:prstGeom>
          <a:noFill/>
        </p:spPr>
        <p:txBody>
          <a:bodyPr wrap="square" rtlCol="0">
            <a:spAutoFit/>
          </a:bodyPr>
          <a:lstStyle/>
          <a:p>
            <a:pPr marL="285750" indent="-285750">
              <a:buFont typeface="Wingdings" panose="05000000000000000000" pitchFamily="2" charset="2"/>
              <a:buChar char="Ø"/>
            </a:pPr>
            <a:r>
              <a:rPr lang="en-US" dirty="0"/>
              <a:t>formulated by Venkatesh et al. (2003)</a:t>
            </a:r>
          </a:p>
          <a:p>
            <a:pPr marL="285750" indent="-285750">
              <a:buFont typeface="Wingdings" panose="05000000000000000000" pitchFamily="2" charset="2"/>
              <a:buChar char="Ø"/>
            </a:pPr>
            <a:r>
              <a:rPr lang="en-US" dirty="0"/>
              <a:t>explains 4 principal constructs behind individuals’ acceptance &amp; employment of a particular technology</a:t>
            </a:r>
          </a:p>
          <a:p>
            <a:pPr marL="285750" indent="-285750">
              <a:buFont typeface="Wingdings" panose="05000000000000000000" pitchFamily="2" charset="2"/>
              <a:buChar char="Ø"/>
            </a:pPr>
            <a:endParaRPr lang="en-US" dirty="0"/>
          </a:p>
        </p:txBody>
      </p:sp>
      <p:grpSp>
        <p:nvGrpSpPr>
          <p:cNvPr id="2" name="Group 1">
            <a:extLst>
              <a:ext uri="{FF2B5EF4-FFF2-40B4-BE49-F238E27FC236}">
                <a16:creationId xmlns:a16="http://schemas.microsoft.com/office/drawing/2014/main" id="{46827EE4-2DDE-73FD-42FF-0F0F4D47153C}"/>
              </a:ext>
            </a:extLst>
          </p:cNvPr>
          <p:cNvGrpSpPr/>
          <p:nvPr/>
        </p:nvGrpSpPr>
        <p:grpSpPr>
          <a:xfrm>
            <a:off x="1129678" y="2254484"/>
            <a:ext cx="7182549" cy="2662241"/>
            <a:chOff x="1129678" y="2254484"/>
            <a:chExt cx="7182549" cy="2662241"/>
          </a:xfrm>
        </p:grpSpPr>
        <p:sp>
          <p:nvSpPr>
            <p:cNvPr id="5" name="Rectangle: Rounded Corners 4">
              <a:extLst>
                <a:ext uri="{FF2B5EF4-FFF2-40B4-BE49-F238E27FC236}">
                  <a16:creationId xmlns:a16="http://schemas.microsoft.com/office/drawing/2014/main" id="{6E9A7569-6880-6702-FBBD-F97A12637AD0}"/>
                </a:ext>
              </a:extLst>
            </p:cNvPr>
            <p:cNvSpPr/>
            <p:nvPr/>
          </p:nvSpPr>
          <p:spPr>
            <a:xfrm>
              <a:off x="1129678" y="2254484"/>
              <a:ext cx="3194892" cy="44594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Performance Expectancy</a:t>
              </a:r>
            </a:p>
          </p:txBody>
        </p:sp>
        <p:sp>
          <p:nvSpPr>
            <p:cNvPr id="6" name="Rectangle: Rounded Corners 5">
              <a:extLst>
                <a:ext uri="{FF2B5EF4-FFF2-40B4-BE49-F238E27FC236}">
                  <a16:creationId xmlns:a16="http://schemas.microsoft.com/office/drawing/2014/main" id="{C7D69FBD-B45D-714A-272D-2F2C96BB4916}"/>
                </a:ext>
              </a:extLst>
            </p:cNvPr>
            <p:cNvSpPr/>
            <p:nvPr/>
          </p:nvSpPr>
          <p:spPr>
            <a:xfrm>
              <a:off x="1168237" y="2972281"/>
              <a:ext cx="3194892" cy="44594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Effort Expectancy</a:t>
              </a:r>
            </a:p>
          </p:txBody>
        </p:sp>
        <p:sp>
          <p:nvSpPr>
            <p:cNvPr id="7" name="Rectangle: Rounded Corners 6">
              <a:extLst>
                <a:ext uri="{FF2B5EF4-FFF2-40B4-BE49-F238E27FC236}">
                  <a16:creationId xmlns:a16="http://schemas.microsoft.com/office/drawing/2014/main" id="{5A7B9172-65DF-D062-0A45-4CB8A8805D6B}"/>
                </a:ext>
              </a:extLst>
            </p:cNvPr>
            <p:cNvSpPr/>
            <p:nvPr/>
          </p:nvSpPr>
          <p:spPr>
            <a:xfrm>
              <a:off x="1168237" y="4470783"/>
              <a:ext cx="3194892" cy="44594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Facilitating Conditions </a:t>
              </a:r>
            </a:p>
          </p:txBody>
        </p:sp>
        <p:sp>
          <p:nvSpPr>
            <p:cNvPr id="8" name="Rectangle: Rounded Corners 7">
              <a:extLst>
                <a:ext uri="{FF2B5EF4-FFF2-40B4-BE49-F238E27FC236}">
                  <a16:creationId xmlns:a16="http://schemas.microsoft.com/office/drawing/2014/main" id="{D7B8849D-99CC-04E6-AB2F-2B76A8A4290D}"/>
                </a:ext>
              </a:extLst>
            </p:cNvPr>
            <p:cNvSpPr/>
            <p:nvPr/>
          </p:nvSpPr>
          <p:spPr>
            <a:xfrm>
              <a:off x="1168237" y="3721532"/>
              <a:ext cx="3194892" cy="44594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Social Influence</a:t>
              </a:r>
            </a:p>
          </p:txBody>
        </p:sp>
        <p:sp>
          <p:nvSpPr>
            <p:cNvPr id="9" name="Rectangle: Rounded Corners 8">
              <a:extLst>
                <a:ext uri="{FF2B5EF4-FFF2-40B4-BE49-F238E27FC236}">
                  <a16:creationId xmlns:a16="http://schemas.microsoft.com/office/drawing/2014/main" id="{EF866D71-D6EB-D646-FD4B-0793538CCECB}"/>
                </a:ext>
              </a:extLst>
            </p:cNvPr>
            <p:cNvSpPr/>
            <p:nvPr/>
          </p:nvSpPr>
          <p:spPr>
            <a:xfrm>
              <a:off x="6145594" y="2860312"/>
              <a:ext cx="2166633" cy="120032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Individuals’ acceptance &amp; employment of technology</a:t>
              </a:r>
            </a:p>
          </p:txBody>
        </p:sp>
        <p:cxnSp>
          <p:nvCxnSpPr>
            <p:cNvPr id="11" name="Straight Arrow Connector 10">
              <a:extLst>
                <a:ext uri="{FF2B5EF4-FFF2-40B4-BE49-F238E27FC236}">
                  <a16:creationId xmlns:a16="http://schemas.microsoft.com/office/drawing/2014/main" id="{DF39865A-6762-F345-2B94-8A15513E8472}"/>
                </a:ext>
              </a:extLst>
            </p:cNvPr>
            <p:cNvCxnSpPr>
              <a:cxnSpLocks/>
              <a:stCxn id="5" idx="3"/>
            </p:cNvCxnSpPr>
            <p:nvPr/>
          </p:nvCxnSpPr>
          <p:spPr>
            <a:xfrm>
              <a:off x="4324570" y="2477455"/>
              <a:ext cx="1840305" cy="8811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B8ED38B-C19D-6484-95D4-DB72CFE72394}"/>
                </a:ext>
              </a:extLst>
            </p:cNvPr>
            <p:cNvCxnSpPr>
              <a:cxnSpLocks/>
            </p:cNvCxnSpPr>
            <p:nvPr/>
          </p:nvCxnSpPr>
          <p:spPr>
            <a:xfrm>
              <a:off x="4324569" y="3151498"/>
              <a:ext cx="1840306" cy="25422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63FD530-F3EA-AF0C-FBDF-E8DF407E5D99}"/>
                </a:ext>
              </a:extLst>
            </p:cNvPr>
            <p:cNvCxnSpPr>
              <a:cxnSpLocks/>
            </p:cNvCxnSpPr>
            <p:nvPr/>
          </p:nvCxnSpPr>
          <p:spPr>
            <a:xfrm flipV="1">
              <a:off x="4363129" y="3460477"/>
              <a:ext cx="1801746" cy="4450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0" name="Straight Arrow Connector 19">
            <a:extLst>
              <a:ext uri="{FF2B5EF4-FFF2-40B4-BE49-F238E27FC236}">
                <a16:creationId xmlns:a16="http://schemas.microsoft.com/office/drawing/2014/main" id="{920BEFA9-9243-1E15-ABF9-76AD18D48DCE}"/>
              </a:ext>
            </a:extLst>
          </p:cNvPr>
          <p:cNvCxnSpPr>
            <a:cxnSpLocks/>
            <a:endCxn id="9" idx="1"/>
          </p:cNvCxnSpPr>
          <p:nvPr/>
        </p:nvCxnSpPr>
        <p:spPr>
          <a:xfrm flipV="1">
            <a:off x="4324568" y="3460477"/>
            <a:ext cx="1821026" cy="11594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3213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image_0:slide_img_nojDIN.jpg"/>
          <p:cNvPicPr/>
          <p:nvPr/>
        </p:nvPicPr>
        <p:blipFill>
          <a:blip r:embed="rId2"/>
          <a:stretch/>
        </p:blipFill>
        <p:spPr>
          <a:xfrm>
            <a:off x="4572000" y="0"/>
            <a:ext cx="4571640" cy="5143320"/>
          </a:xfrm>
          <a:prstGeom prst="rect">
            <a:avLst/>
          </a:prstGeom>
          <a:noFill/>
          <a:ln w="0">
            <a:noFill/>
          </a:ln>
        </p:spPr>
      </p:pic>
      <p:sp>
        <p:nvSpPr>
          <p:cNvPr id="47" name="Rectangle 46"/>
          <p:cNvSpPr/>
          <p:nvPr/>
        </p:nvSpPr>
        <p:spPr>
          <a:xfrm>
            <a:off x="476280" y="216037"/>
            <a:ext cx="3619080" cy="7329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00000"/>
              </a:lnSpc>
              <a:tabLst>
                <a:tab pos="0" algn="l"/>
              </a:tabLst>
            </a:pPr>
            <a:r>
              <a:rPr lang="en-US" sz="2400" b="1" u="none" strike="noStrike" dirty="0">
                <a:solidFill>
                  <a:srgbClr val="FF0000"/>
                </a:solidFill>
                <a:effectLst/>
                <a:uFillTx/>
                <a:latin typeface="+mj-lt"/>
              </a:rPr>
              <a:t>Key Constructs</a:t>
            </a:r>
          </a:p>
        </p:txBody>
      </p:sp>
      <p:sp>
        <p:nvSpPr>
          <p:cNvPr id="48" name="Rectangle 47"/>
          <p:cNvSpPr/>
          <p:nvPr/>
        </p:nvSpPr>
        <p:spPr>
          <a:xfrm>
            <a:off x="476280" y="948997"/>
            <a:ext cx="3842332" cy="3317966"/>
          </a:xfrm>
          <a:prstGeom prst="rect">
            <a:avLst/>
          </a:prstGeom>
          <a:noFill/>
          <a:ln w="0">
            <a:noFill/>
          </a:ln>
        </p:spPr>
        <p:style>
          <a:lnRef idx="0">
            <a:scrgbClr r="0" g="0" b="0"/>
          </a:lnRef>
          <a:fillRef idx="0">
            <a:scrgbClr r="0" g="0" b="0"/>
          </a:fillRef>
          <a:effectRef idx="0">
            <a:scrgbClr r="0" g="0" b="0"/>
          </a:effectRef>
          <a:fontRef idx="minor"/>
        </p:style>
        <p:txBody>
          <a:bodyPr anchor="t">
            <a:normAutofit lnSpcReduction="10000"/>
          </a:bodyPr>
          <a:lstStyle/>
          <a:p>
            <a:pPr marL="285750" indent="-285750" defTabSz="914400">
              <a:lnSpc>
                <a:spcPct val="150000"/>
              </a:lnSpc>
              <a:buFont typeface="Wingdings" panose="05000000000000000000" pitchFamily="2" charset="2"/>
              <a:buChar char="Ø"/>
              <a:tabLst>
                <a:tab pos="0" algn="l"/>
              </a:tabLst>
            </a:pPr>
            <a:r>
              <a:rPr lang="en-US" b="0" u="none" strike="noStrike" dirty="0">
                <a:solidFill>
                  <a:srgbClr val="2C1414"/>
                </a:solidFill>
                <a:effectLst/>
                <a:uFillTx/>
              </a:rPr>
              <a:t>Perceived Usefulness (PU)</a:t>
            </a:r>
          </a:p>
          <a:p>
            <a:pPr marL="285750" indent="-285750" defTabSz="914400">
              <a:lnSpc>
                <a:spcPct val="150000"/>
              </a:lnSpc>
              <a:buFont typeface="Wingdings" panose="05000000000000000000" pitchFamily="2" charset="2"/>
              <a:buChar char="Ø"/>
              <a:tabLst>
                <a:tab pos="0" algn="l"/>
              </a:tabLst>
            </a:pPr>
            <a:r>
              <a:rPr lang="en-US" b="0" u="none" strike="noStrike" dirty="0">
                <a:solidFill>
                  <a:srgbClr val="2C1414"/>
                </a:solidFill>
                <a:effectLst/>
                <a:uFillTx/>
              </a:rPr>
              <a:t>Perceived Ease Of Use (PEOU)</a:t>
            </a:r>
          </a:p>
          <a:p>
            <a:pPr marL="285750" indent="-285750" defTabSz="914400">
              <a:lnSpc>
                <a:spcPct val="150000"/>
              </a:lnSpc>
              <a:buFont typeface="Wingdings" panose="05000000000000000000" pitchFamily="2" charset="2"/>
              <a:buChar char="Ø"/>
              <a:tabLst>
                <a:tab pos="0" algn="l"/>
              </a:tabLst>
            </a:pPr>
            <a:r>
              <a:rPr lang="en-US" b="0" u="none" strike="noStrike" dirty="0">
                <a:solidFill>
                  <a:srgbClr val="2C1414"/>
                </a:solidFill>
                <a:effectLst/>
                <a:uFillTx/>
              </a:rPr>
              <a:t>Intrinsic Motivation (IM)</a:t>
            </a:r>
          </a:p>
          <a:p>
            <a:pPr marL="285750" indent="-285750" defTabSz="914400">
              <a:lnSpc>
                <a:spcPct val="150000"/>
              </a:lnSpc>
              <a:buFont typeface="Wingdings" panose="05000000000000000000" pitchFamily="2" charset="2"/>
              <a:buChar char="Ø"/>
              <a:tabLst>
                <a:tab pos="0" algn="l"/>
              </a:tabLst>
            </a:pPr>
            <a:r>
              <a:rPr lang="en-US" b="0" u="none" strike="noStrike" dirty="0">
                <a:solidFill>
                  <a:srgbClr val="2C1414"/>
                </a:solidFill>
                <a:effectLst/>
                <a:uFillTx/>
              </a:rPr>
              <a:t>Extrinsic Motivation (EM)</a:t>
            </a:r>
            <a:endParaRPr lang="en-US" dirty="0">
              <a:solidFill>
                <a:srgbClr val="2C1414"/>
              </a:solidFill>
            </a:endParaRPr>
          </a:p>
          <a:p>
            <a:pPr marL="285750" indent="-285750" defTabSz="914400">
              <a:lnSpc>
                <a:spcPct val="150000"/>
              </a:lnSpc>
              <a:buFont typeface="Wingdings" panose="05000000000000000000" pitchFamily="2" charset="2"/>
              <a:buChar char="Ø"/>
              <a:tabLst>
                <a:tab pos="0" algn="l"/>
              </a:tabLst>
            </a:pPr>
            <a:r>
              <a:rPr lang="en-US" b="0" u="none" strike="noStrike" dirty="0">
                <a:solidFill>
                  <a:srgbClr val="2C1414"/>
                </a:solidFill>
                <a:effectLst/>
                <a:uFillTx/>
              </a:rPr>
              <a:t>Social Influence (SI) </a:t>
            </a:r>
          </a:p>
          <a:p>
            <a:pPr defTabSz="914400">
              <a:lnSpc>
                <a:spcPct val="150000"/>
              </a:lnSpc>
              <a:tabLst>
                <a:tab pos="0" algn="l"/>
              </a:tabLst>
            </a:pPr>
            <a:endParaRPr lang="en-US" dirty="0">
              <a:solidFill>
                <a:srgbClr val="2C1414"/>
              </a:solidFill>
            </a:endParaRPr>
          </a:p>
          <a:p>
            <a:pPr defTabSz="914400">
              <a:lnSpc>
                <a:spcPct val="150000"/>
              </a:lnSpc>
              <a:tabLst>
                <a:tab pos="0" algn="l"/>
              </a:tabLst>
            </a:pPr>
            <a:r>
              <a:rPr lang="en-US" b="0" u="none" strike="noStrike" dirty="0">
                <a:solidFill>
                  <a:srgbClr val="2C1414"/>
                </a:solidFill>
                <a:effectLst/>
                <a:uFillTx/>
                <a:sym typeface="Symbol" panose="05050102010706020507" pitchFamily="18" charset="2"/>
              </a:rPr>
              <a:t> </a:t>
            </a:r>
            <a:r>
              <a:rPr lang="en-US" sz="2000" dirty="0">
                <a:solidFill>
                  <a:srgbClr val="2C1414"/>
                </a:solidFill>
                <a:sym typeface="Symbol" panose="05050102010706020507" pitchFamily="18" charset="2"/>
              </a:rPr>
              <a:t>D</a:t>
            </a:r>
            <a:r>
              <a:rPr lang="en-US" sz="2000" b="0" u="none" strike="noStrike" dirty="0">
                <a:solidFill>
                  <a:srgbClr val="2C1414"/>
                </a:solidFill>
                <a:effectLst/>
                <a:uFillTx/>
              </a:rPr>
              <a:t>irect </a:t>
            </a:r>
            <a:r>
              <a:rPr lang="en-US" sz="2000" b="0" u="none" strike="noStrike" dirty="0">
                <a:solidFill>
                  <a:srgbClr val="002060"/>
                </a:solidFill>
                <a:effectLst/>
                <a:uFillTx/>
              </a:rPr>
              <a:t>predictors</a:t>
            </a:r>
            <a:r>
              <a:rPr lang="en-US" sz="2000" b="0" u="none" strike="noStrike" dirty="0">
                <a:solidFill>
                  <a:srgbClr val="2C1414"/>
                </a:solidFill>
                <a:effectLst/>
                <a:uFillTx/>
              </a:rPr>
              <a:t> of </a:t>
            </a:r>
            <a:r>
              <a:rPr lang="en-US" sz="2000" b="1" u="none" strike="noStrike" dirty="0">
                <a:solidFill>
                  <a:srgbClr val="FF0000"/>
                </a:solidFill>
                <a:effectLst/>
                <a:uFillTx/>
              </a:rPr>
              <a:t>actual use</a:t>
            </a:r>
            <a:endParaRPr lang="en-US" sz="2000" b="0" u="none" strike="noStrike" dirty="0">
              <a:solidFill>
                <a:srgbClr val="FF0000"/>
              </a:solidFill>
              <a:effectLst/>
              <a:uFillTx/>
            </a:endParaRPr>
          </a:p>
          <a:p>
            <a:pPr defTabSz="914400">
              <a:lnSpc>
                <a:spcPct val="150000"/>
              </a:lnSpc>
              <a:tabLst>
                <a:tab pos="0" algn="l"/>
              </a:tabLst>
            </a:pPr>
            <a:endParaRPr lang="en-US" b="0" u="none" strike="noStrike" dirty="0">
              <a:solidFill>
                <a:srgbClr val="000000"/>
              </a:solidFill>
              <a:effectLst/>
              <a:uFillTx/>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404510" y="200641"/>
            <a:ext cx="5562360" cy="42840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defTabSz="914400">
              <a:lnSpc>
                <a:spcPct val="100000"/>
              </a:lnSpc>
              <a:tabLst>
                <a:tab pos="0" algn="l"/>
              </a:tabLst>
            </a:pPr>
            <a:r>
              <a:rPr lang="en-US" sz="3400" b="1" u="none" strike="noStrike" dirty="0">
                <a:solidFill>
                  <a:srgbClr val="FF0000"/>
                </a:solidFill>
                <a:effectLst/>
                <a:uFillTx/>
                <a:latin typeface="+mj-lt"/>
              </a:rPr>
              <a:t>2.4. Hypotheses</a:t>
            </a:r>
          </a:p>
        </p:txBody>
      </p:sp>
      <p:sp>
        <p:nvSpPr>
          <p:cNvPr id="52" name="Rectangle 51"/>
          <p:cNvSpPr/>
          <p:nvPr/>
        </p:nvSpPr>
        <p:spPr>
          <a:xfrm>
            <a:off x="1158830" y="795508"/>
            <a:ext cx="7425732" cy="37853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lnSpc>
                <a:spcPct val="150000"/>
              </a:lnSpc>
              <a:buFont typeface="Wingdings" panose="05000000000000000000" pitchFamily="2" charset="2"/>
              <a:buChar char="Ø"/>
              <a:tabLst>
                <a:tab pos="0" algn="l"/>
              </a:tabLst>
            </a:pPr>
            <a:r>
              <a:rPr lang="en-US" sz="2400" b="0" u="none" strike="noStrike" dirty="0">
                <a:solidFill>
                  <a:srgbClr val="2C1414"/>
                </a:solidFill>
                <a:effectLst/>
                <a:uFillTx/>
                <a:latin typeface="Atkinson Hyperlegible Next Light"/>
              </a:rPr>
              <a:t>H1: Perceived Usefulness (PU) positively impacts English majors’ actual use of ChatGPT (AU) in translation.</a:t>
            </a:r>
          </a:p>
          <a:p>
            <a:pPr marL="285750" indent="-285750" defTabSz="914400">
              <a:lnSpc>
                <a:spcPct val="150000"/>
              </a:lnSpc>
              <a:buFont typeface="Wingdings" panose="05000000000000000000" pitchFamily="2" charset="2"/>
              <a:buChar char="Ø"/>
              <a:tabLst>
                <a:tab pos="0" algn="l"/>
              </a:tabLst>
            </a:pPr>
            <a:r>
              <a:rPr lang="en-US" sz="2400" b="0" u="none" strike="noStrike" dirty="0">
                <a:solidFill>
                  <a:srgbClr val="2C1414"/>
                </a:solidFill>
                <a:effectLst/>
                <a:uFillTx/>
                <a:latin typeface="Atkinson Hyperlegible Next Light"/>
              </a:rPr>
              <a:t>H2: Perceived Ease Of Use (PEOU) positively impacts English majors’ actual use of ChatGPT (AU) in translation.</a:t>
            </a:r>
          </a:p>
          <a:p>
            <a:pPr marL="285750" indent="-285750">
              <a:lnSpc>
                <a:spcPct val="150000"/>
              </a:lnSpc>
              <a:buFont typeface="Wingdings" panose="05000000000000000000" pitchFamily="2" charset="2"/>
              <a:buChar char="Ø"/>
              <a:tabLst>
                <a:tab pos="0" algn="l"/>
              </a:tabLst>
            </a:pPr>
            <a:r>
              <a:rPr lang="en-US" sz="2400" dirty="0">
                <a:solidFill>
                  <a:srgbClr val="2C1414"/>
                </a:solidFill>
                <a:latin typeface="Atkinson Hyperlegible Next Light"/>
              </a:rPr>
              <a:t>H3: Intrinsic motivation (IM) positively impacts English majors’ actual use of ChatGPT (AU) in translation.</a:t>
            </a:r>
          </a:p>
          <a:p>
            <a:pPr defTabSz="914400">
              <a:lnSpc>
                <a:spcPct val="150000"/>
              </a:lnSpc>
              <a:tabLst>
                <a:tab pos="0" algn="l"/>
              </a:tabLst>
            </a:pPr>
            <a:endParaRPr lang="en-US" sz="2400" b="0" u="none" strike="noStrike" dirty="0">
              <a:solidFill>
                <a:srgbClr val="2C1414"/>
              </a:solidFill>
              <a:effectLst/>
              <a:uFillTx/>
              <a:latin typeface="Atkinson Hyperlegible Next Light"/>
            </a:endParaRPr>
          </a:p>
          <a:p>
            <a:pPr defTabSz="914400">
              <a:lnSpc>
                <a:spcPct val="150000"/>
              </a:lnSpc>
              <a:tabLst>
                <a:tab pos="0" algn="l"/>
              </a:tabLst>
            </a:pPr>
            <a:endParaRPr lang="en-US" sz="2400" b="0" u="none" strike="noStrike" dirty="0">
              <a:solidFill>
                <a:srgbClr val="2C1414"/>
              </a:solidFill>
              <a:effectLst/>
              <a:uFillTx/>
              <a:latin typeface="Atkinson Hyperlegible Next Ligh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3FB59-81AD-663E-7012-307DCAE862A0}"/>
            </a:ext>
          </a:extLst>
        </p:cNvPr>
        <p:cNvGrpSpPr/>
        <p:nvPr/>
      </p:nvGrpSpPr>
      <p:grpSpPr>
        <a:xfrm>
          <a:off x="0" y="0"/>
          <a:ext cx="0" cy="0"/>
          <a:chOff x="0" y="0"/>
          <a:chExt cx="0" cy="0"/>
        </a:xfrm>
      </p:grpSpPr>
      <p:sp>
        <p:nvSpPr>
          <p:cNvPr id="51" name="Rectangle 50">
            <a:extLst>
              <a:ext uri="{FF2B5EF4-FFF2-40B4-BE49-F238E27FC236}">
                <a16:creationId xmlns:a16="http://schemas.microsoft.com/office/drawing/2014/main" id="{4220C82A-2526-0FD4-9D50-CB642286A674}"/>
              </a:ext>
            </a:extLst>
          </p:cNvPr>
          <p:cNvSpPr/>
          <p:nvPr/>
        </p:nvSpPr>
        <p:spPr>
          <a:xfrm>
            <a:off x="1653643" y="203390"/>
            <a:ext cx="5562360" cy="42840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defTabSz="914400">
              <a:lnSpc>
                <a:spcPct val="100000"/>
              </a:lnSpc>
              <a:tabLst>
                <a:tab pos="0" algn="l"/>
              </a:tabLst>
            </a:pPr>
            <a:r>
              <a:rPr lang="en-US" sz="3400" b="1" u="none" strike="noStrike" dirty="0">
                <a:solidFill>
                  <a:srgbClr val="FF0000"/>
                </a:solidFill>
                <a:effectLst/>
                <a:uFillTx/>
                <a:latin typeface="+mj-lt"/>
              </a:rPr>
              <a:t>2.4. Hypotheses</a:t>
            </a:r>
          </a:p>
        </p:txBody>
      </p:sp>
      <p:sp>
        <p:nvSpPr>
          <p:cNvPr id="52" name="Rectangle 51">
            <a:extLst>
              <a:ext uri="{FF2B5EF4-FFF2-40B4-BE49-F238E27FC236}">
                <a16:creationId xmlns:a16="http://schemas.microsoft.com/office/drawing/2014/main" id="{863EFF65-0785-5558-8162-49C63504A821}"/>
              </a:ext>
            </a:extLst>
          </p:cNvPr>
          <p:cNvSpPr/>
          <p:nvPr/>
        </p:nvSpPr>
        <p:spPr>
          <a:xfrm>
            <a:off x="1300547" y="916695"/>
            <a:ext cx="6542906" cy="347383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defTabSz="914400">
              <a:lnSpc>
                <a:spcPct val="150000"/>
              </a:lnSpc>
              <a:buFont typeface="Wingdings" panose="05000000000000000000" pitchFamily="2" charset="2"/>
              <a:buChar char="Ø"/>
              <a:tabLst>
                <a:tab pos="0" algn="l"/>
              </a:tabLst>
            </a:pPr>
            <a:r>
              <a:rPr lang="en-US" sz="2400" b="0" u="none" strike="noStrike" dirty="0">
                <a:solidFill>
                  <a:srgbClr val="2C1414"/>
                </a:solidFill>
                <a:effectLst/>
                <a:uFillTx/>
                <a:latin typeface="Atkinson Hyperlegible Next Light"/>
              </a:rPr>
              <a:t>H4: Extrinsic motivation (EM) positively impacts English majors’ actual use of ChatGPT (AU) in translation.</a:t>
            </a:r>
          </a:p>
          <a:p>
            <a:pPr marL="342900" indent="-342900">
              <a:lnSpc>
                <a:spcPct val="150000"/>
              </a:lnSpc>
              <a:buFont typeface="Wingdings" panose="05000000000000000000" pitchFamily="2" charset="2"/>
              <a:buChar char="Ø"/>
              <a:tabLst>
                <a:tab pos="0" algn="l"/>
              </a:tabLst>
            </a:pPr>
            <a:r>
              <a:rPr lang="en-US" sz="2400" dirty="0"/>
              <a:t>H5: Social influence (SI) positively impacts English majors’ actual use of ChatGPT (AU) in translation.</a:t>
            </a:r>
          </a:p>
          <a:p>
            <a:pPr marL="285750" indent="-285750" defTabSz="914400">
              <a:lnSpc>
                <a:spcPct val="150000"/>
              </a:lnSpc>
              <a:buFont typeface="Wingdings" panose="05000000000000000000" pitchFamily="2" charset="2"/>
              <a:buChar char="Ø"/>
              <a:tabLst>
                <a:tab pos="0" algn="l"/>
              </a:tabLst>
            </a:pPr>
            <a:endParaRPr lang="en-US" sz="2400" b="0" u="none" strike="noStrike" dirty="0">
              <a:solidFill>
                <a:srgbClr val="2C1414"/>
              </a:solidFill>
              <a:effectLst/>
              <a:uFillTx/>
              <a:latin typeface="Atkinson Hyperlegible Next Light"/>
            </a:endParaRPr>
          </a:p>
        </p:txBody>
      </p:sp>
    </p:spTree>
    <p:extLst>
      <p:ext uri="{BB962C8B-B14F-4D97-AF65-F5344CB8AC3E}">
        <p14:creationId xmlns:p14="http://schemas.microsoft.com/office/powerpoint/2010/main" val="2027912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50189-F9F3-0181-E6FA-D9CB47B367B0}"/>
            </a:ext>
          </a:extLst>
        </p:cNvPr>
        <p:cNvGrpSpPr/>
        <p:nvPr/>
      </p:nvGrpSpPr>
      <p:grpSpPr>
        <a:xfrm>
          <a:off x="0" y="0"/>
          <a:ext cx="0" cy="0"/>
          <a:chOff x="0" y="0"/>
          <a:chExt cx="0" cy="0"/>
        </a:xfrm>
      </p:grpSpPr>
      <p:sp>
        <p:nvSpPr>
          <p:cNvPr id="51" name="Rectangle 50">
            <a:extLst>
              <a:ext uri="{FF2B5EF4-FFF2-40B4-BE49-F238E27FC236}">
                <a16:creationId xmlns:a16="http://schemas.microsoft.com/office/drawing/2014/main" id="{D9DD2965-88E0-3E76-3FAB-12107FAC0830}"/>
              </a:ext>
            </a:extLst>
          </p:cNvPr>
          <p:cNvSpPr/>
          <p:nvPr/>
        </p:nvSpPr>
        <p:spPr>
          <a:xfrm>
            <a:off x="941801" y="211658"/>
            <a:ext cx="5562360" cy="42840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defTabSz="914400">
              <a:lnSpc>
                <a:spcPct val="100000"/>
              </a:lnSpc>
              <a:tabLst>
                <a:tab pos="0" algn="l"/>
              </a:tabLst>
            </a:pPr>
            <a:r>
              <a:rPr lang="en-US" sz="3400" b="1" u="none" strike="noStrike" dirty="0">
                <a:solidFill>
                  <a:srgbClr val="FF0000"/>
                </a:solidFill>
                <a:effectLst/>
                <a:uFillTx/>
                <a:latin typeface="+mj-lt"/>
              </a:rPr>
              <a:t>2.5. Conceptual Framework</a:t>
            </a:r>
          </a:p>
        </p:txBody>
      </p:sp>
      <p:pic>
        <p:nvPicPr>
          <p:cNvPr id="3" name="Picture 2">
            <a:extLst>
              <a:ext uri="{FF2B5EF4-FFF2-40B4-BE49-F238E27FC236}">
                <a16:creationId xmlns:a16="http://schemas.microsoft.com/office/drawing/2014/main" id="{D90354A1-3875-4504-897A-F3C273985227}"/>
              </a:ext>
            </a:extLst>
          </p:cNvPr>
          <p:cNvPicPr>
            <a:picLocks noChangeAspect="1"/>
          </p:cNvPicPr>
          <p:nvPr/>
        </p:nvPicPr>
        <p:blipFill>
          <a:blip r:embed="rId2"/>
          <a:stretch>
            <a:fillRect/>
          </a:stretch>
        </p:blipFill>
        <p:spPr>
          <a:xfrm>
            <a:off x="247827" y="704710"/>
            <a:ext cx="5248534" cy="4138628"/>
          </a:xfrm>
          <a:prstGeom prst="rect">
            <a:avLst/>
          </a:prstGeom>
        </p:spPr>
      </p:pic>
      <p:sp>
        <p:nvSpPr>
          <p:cNvPr id="5" name="TextBox 4">
            <a:extLst>
              <a:ext uri="{FF2B5EF4-FFF2-40B4-BE49-F238E27FC236}">
                <a16:creationId xmlns:a16="http://schemas.microsoft.com/office/drawing/2014/main" id="{8E34B409-F223-F904-92CE-2F9C5EC175F4}"/>
              </a:ext>
            </a:extLst>
          </p:cNvPr>
          <p:cNvSpPr txBox="1"/>
          <p:nvPr/>
        </p:nvSpPr>
        <p:spPr>
          <a:xfrm>
            <a:off x="5585552" y="3920008"/>
            <a:ext cx="3558448" cy="738664"/>
          </a:xfrm>
          <a:prstGeom prst="rect">
            <a:avLst/>
          </a:prstGeom>
          <a:noFill/>
        </p:spPr>
        <p:txBody>
          <a:bodyPr wrap="square" rtlCol="0">
            <a:spAutoFit/>
          </a:bodyPr>
          <a:lstStyle/>
          <a:p>
            <a:r>
              <a:rPr lang="en-US" sz="1400" b="1" dirty="0"/>
              <a:t>Figure 1</a:t>
            </a:r>
          </a:p>
          <a:p>
            <a:r>
              <a:rPr lang="en-US" sz="1400" i="1" dirty="0"/>
              <a:t>Proposed research model </a:t>
            </a:r>
          </a:p>
          <a:p>
            <a:r>
              <a:rPr lang="en-US" sz="1400" i="1" dirty="0"/>
              <a:t>(Source: Researcher’s proposal)</a:t>
            </a:r>
          </a:p>
        </p:txBody>
      </p:sp>
    </p:spTree>
    <p:extLst>
      <p:ext uri="{BB962C8B-B14F-4D97-AF65-F5344CB8AC3E}">
        <p14:creationId xmlns:p14="http://schemas.microsoft.com/office/powerpoint/2010/main" val="2486472898"/>
      </p:ext>
    </p:extLst>
  </p:cSld>
  <p:clrMapOvr>
    <a:masterClrMapping/>
  </p:clrMapOvr>
  <p:transition spd="slow">
    <p:comb/>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_0:slide_img_mIMCJN.jpg"/>
          <p:cNvPicPr/>
          <p:nvPr/>
        </p:nvPicPr>
        <p:blipFill>
          <a:blip r:embed="rId2"/>
          <a:stretch/>
        </p:blipFill>
        <p:spPr>
          <a:xfrm>
            <a:off x="4572000" y="0"/>
            <a:ext cx="4571640" cy="5143320"/>
          </a:xfrm>
          <a:prstGeom prst="rect">
            <a:avLst/>
          </a:prstGeom>
          <a:noFill/>
          <a:ln w="0">
            <a:noFill/>
          </a:ln>
        </p:spPr>
      </p:pic>
      <p:sp>
        <p:nvSpPr>
          <p:cNvPr id="54" name="Rectangle 53"/>
          <p:cNvSpPr/>
          <p:nvPr/>
        </p:nvSpPr>
        <p:spPr>
          <a:xfrm>
            <a:off x="1052566" y="852558"/>
            <a:ext cx="2285640" cy="91404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n-US" sz="4000" b="1" u="none" strike="noStrike" dirty="0">
                <a:solidFill>
                  <a:srgbClr val="FF0000"/>
                </a:solidFill>
                <a:effectLst/>
                <a:uFillTx/>
                <a:latin typeface="Fahkwang Light"/>
              </a:rPr>
              <a:t>III.</a:t>
            </a:r>
            <a:endParaRPr lang="en-US" sz="4000" b="1" u="none" strike="noStrike" dirty="0">
              <a:solidFill>
                <a:srgbClr val="FF0000"/>
              </a:solidFill>
              <a:effectLst/>
              <a:uFillTx/>
              <a:latin typeface="OpenSymbol"/>
            </a:endParaRPr>
          </a:p>
        </p:txBody>
      </p:sp>
      <p:sp>
        <p:nvSpPr>
          <p:cNvPr id="55" name="Rectangle 54"/>
          <p:cNvSpPr/>
          <p:nvPr/>
        </p:nvSpPr>
        <p:spPr>
          <a:xfrm>
            <a:off x="0" y="1846985"/>
            <a:ext cx="4571640" cy="6091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4000" b="1" u="none" strike="noStrike" dirty="0">
                <a:solidFill>
                  <a:srgbClr val="FF0000"/>
                </a:solidFill>
                <a:effectLst/>
                <a:uFillTx/>
                <a:latin typeface="Fahkwang Light"/>
              </a:rPr>
              <a:t>METHODOLOGY</a:t>
            </a:r>
            <a:endParaRPr lang="en-US" sz="4000" b="1" u="none" strike="noStrike" dirty="0">
              <a:solidFill>
                <a:srgbClr val="FF0000"/>
              </a:solidFill>
              <a:effectLst/>
              <a:uFillTx/>
              <a:latin typeface="OpenSymbo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462586" y="99057"/>
            <a:ext cx="2568371"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3.1. Participants</a:t>
            </a:r>
          </a:p>
        </p:txBody>
      </p:sp>
      <p:sp>
        <p:nvSpPr>
          <p:cNvPr id="58" name="Rectangle 57"/>
          <p:cNvSpPr/>
          <p:nvPr/>
        </p:nvSpPr>
        <p:spPr>
          <a:xfrm>
            <a:off x="462586" y="708580"/>
            <a:ext cx="3151175" cy="16761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marL="285750" lvl="0" indent="-285750">
              <a:buFont typeface="Wingdings" panose="05000000000000000000" pitchFamily="2" charset="2"/>
              <a:buChar char="Ø"/>
            </a:pPr>
            <a:r>
              <a:rPr lang="en-US" dirty="0"/>
              <a:t>138 sophomores and juniors</a:t>
            </a:r>
          </a:p>
          <a:p>
            <a:pPr marL="285750" lvl="0" indent="-285750">
              <a:buFont typeface="Wingdings" panose="05000000000000000000" pitchFamily="2" charset="2"/>
              <a:buChar char="Ø"/>
            </a:pPr>
            <a:r>
              <a:rPr lang="en-US" dirty="0"/>
              <a:t>Various majors</a:t>
            </a:r>
          </a:p>
          <a:p>
            <a:pPr marL="285750" indent="-285750">
              <a:buFont typeface="Wingdings" panose="05000000000000000000" pitchFamily="2" charset="2"/>
              <a:buChar char="Ø"/>
            </a:pPr>
            <a:r>
              <a:rPr lang="en-US" dirty="0"/>
              <a:t>Taking a compulsory course in Translation 1</a:t>
            </a:r>
          </a:p>
          <a:p>
            <a:pPr marL="285750" lvl="0" indent="-285750">
              <a:buFont typeface="Wingdings" panose="05000000000000000000" pitchFamily="2" charset="2"/>
              <a:buChar char="Ø"/>
            </a:pPr>
            <a:endParaRPr lang="en-US" dirty="0"/>
          </a:p>
        </p:txBody>
      </p:sp>
      <p:pic>
        <p:nvPicPr>
          <p:cNvPr id="5122" name="Picture 2" descr="Explaining the many kinds of research studies - Fred Hutch">
            <a:extLst>
              <a:ext uri="{FF2B5EF4-FFF2-40B4-BE49-F238E27FC236}">
                <a16:creationId xmlns:a16="http://schemas.microsoft.com/office/drawing/2014/main" id="{6738D320-66DC-24CD-5F68-7C7EFB7BD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9071" y="279777"/>
            <a:ext cx="3464902" cy="17765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FF049204-3ABE-2471-B45D-A18AEDF99C1F}"/>
              </a:ext>
            </a:extLst>
          </p:cNvPr>
          <p:cNvGraphicFramePr>
            <a:graphicFrameLocks noGrp="1"/>
          </p:cNvGraphicFramePr>
          <p:nvPr>
            <p:extLst>
              <p:ext uri="{D42A27DB-BD31-4B8C-83A1-F6EECF244321}">
                <p14:modId xmlns:p14="http://schemas.microsoft.com/office/powerpoint/2010/main" val="2645088075"/>
              </p:ext>
            </p:extLst>
          </p:nvPr>
        </p:nvGraphicFramePr>
        <p:xfrm>
          <a:off x="4039071" y="2244255"/>
          <a:ext cx="4905136" cy="1685757"/>
        </p:xfrm>
        <a:graphic>
          <a:graphicData uri="http://schemas.openxmlformats.org/drawingml/2006/table">
            <a:tbl>
              <a:tblPr firstRow="1" firstCol="1" bandRow="1">
                <a:tableStyleId>{5940675A-B579-460E-94D1-54222C63F5DA}</a:tableStyleId>
              </a:tblPr>
              <a:tblGrid>
                <a:gridCol w="2657369">
                  <a:extLst>
                    <a:ext uri="{9D8B030D-6E8A-4147-A177-3AD203B41FA5}">
                      <a16:colId xmlns:a16="http://schemas.microsoft.com/office/drawing/2014/main" val="1358425028"/>
                    </a:ext>
                  </a:extLst>
                </a:gridCol>
                <a:gridCol w="1103332">
                  <a:extLst>
                    <a:ext uri="{9D8B030D-6E8A-4147-A177-3AD203B41FA5}">
                      <a16:colId xmlns:a16="http://schemas.microsoft.com/office/drawing/2014/main" val="3691826582"/>
                    </a:ext>
                  </a:extLst>
                </a:gridCol>
                <a:gridCol w="1144435">
                  <a:extLst>
                    <a:ext uri="{9D8B030D-6E8A-4147-A177-3AD203B41FA5}">
                      <a16:colId xmlns:a16="http://schemas.microsoft.com/office/drawing/2014/main" val="3195004261"/>
                    </a:ext>
                  </a:extLst>
                </a:gridCol>
              </a:tblGrid>
              <a:tr h="236839">
                <a:tc>
                  <a:txBody>
                    <a:bodyPr/>
                    <a:lstStyle/>
                    <a:p>
                      <a:pPr marL="0" marR="0" algn="ctr">
                        <a:lnSpc>
                          <a:spcPct val="115000"/>
                        </a:lnSpc>
                        <a:spcAft>
                          <a:spcPts val="800"/>
                        </a:spcAft>
                        <a:buNone/>
                      </a:pPr>
                      <a:r>
                        <a:rPr lang="en-US" sz="1400" b="1" kern="100" dirty="0">
                          <a:solidFill>
                            <a:schemeClr val="tx1"/>
                          </a:solidFill>
                          <a:effectLst/>
                        </a:rPr>
                        <a:t>Majors</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400" b="1" kern="100">
                          <a:solidFill>
                            <a:schemeClr val="tx1"/>
                          </a:solidFill>
                          <a:effectLst/>
                        </a:rPr>
                        <a:t>Number</a:t>
                      </a:r>
                      <a:endParaRPr lang="en-US" sz="1400" b="1"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400" b="1" kern="100" dirty="0">
                          <a:solidFill>
                            <a:schemeClr val="tx1"/>
                          </a:solidFill>
                          <a:effectLst/>
                        </a:rPr>
                        <a:t>Percentage</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7483957"/>
                  </a:ext>
                </a:extLst>
              </a:tr>
              <a:tr h="228132">
                <a:tc>
                  <a:txBody>
                    <a:bodyPr/>
                    <a:lstStyle/>
                    <a:p>
                      <a:pPr marL="0" marR="0">
                        <a:lnSpc>
                          <a:spcPct val="115000"/>
                        </a:lnSpc>
                        <a:spcAft>
                          <a:spcPts val="800"/>
                        </a:spcAft>
                        <a:buNone/>
                      </a:pPr>
                      <a:r>
                        <a:rPr lang="en-US" sz="1400" kern="100">
                          <a:effectLst/>
                        </a:rPr>
                        <a:t>Translation – Interpretation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15</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10.9%</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680355"/>
                  </a:ext>
                </a:extLst>
              </a:tr>
              <a:tr h="236839">
                <a:tc>
                  <a:txBody>
                    <a:bodyPr/>
                    <a:lstStyle/>
                    <a:p>
                      <a:pPr marL="0" marR="0">
                        <a:lnSpc>
                          <a:spcPct val="115000"/>
                        </a:lnSpc>
                        <a:spcAft>
                          <a:spcPts val="800"/>
                        </a:spcAft>
                        <a:buNone/>
                      </a:pPr>
                      <a:r>
                        <a:rPr lang="en-US" sz="1400" kern="100">
                          <a:effectLst/>
                        </a:rPr>
                        <a:t>Business English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44</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31.8%</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5214496"/>
                  </a:ext>
                </a:extLst>
              </a:tr>
              <a:tr h="228132">
                <a:tc>
                  <a:txBody>
                    <a:bodyPr/>
                    <a:lstStyle/>
                    <a:p>
                      <a:pPr marL="0" marR="0">
                        <a:lnSpc>
                          <a:spcPct val="115000"/>
                        </a:lnSpc>
                        <a:spcAft>
                          <a:spcPts val="800"/>
                        </a:spcAft>
                        <a:buNone/>
                      </a:pPr>
                      <a:r>
                        <a:rPr lang="en-US" sz="1400" kern="100">
                          <a:effectLst/>
                        </a:rPr>
                        <a:t>English Pedagogy</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59</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42.8%</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7054179"/>
                  </a:ext>
                </a:extLst>
              </a:tr>
              <a:tr h="281247">
                <a:tc>
                  <a:txBody>
                    <a:bodyPr/>
                    <a:lstStyle/>
                    <a:p>
                      <a:pPr marL="0" marR="0">
                        <a:lnSpc>
                          <a:spcPct val="115000"/>
                        </a:lnSpc>
                        <a:spcAft>
                          <a:spcPts val="800"/>
                        </a:spcAft>
                        <a:buNone/>
                      </a:pPr>
                      <a:r>
                        <a:rPr lang="en-US" sz="1400" kern="100">
                          <a:effectLst/>
                        </a:rPr>
                        <a:t>English for Office Administration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3</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2.2%</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3987081"/>
                  </a:ext>
                </a:extLst>
              </a:tr>
              <a:tr h="228132">
                <a:tc>
                  <a:txBody>
                    <a:bodyPr/>
                    <a:lstStyle/>
                    <a:p>
                      <a:pPr marL="0" marR="0">
                        <a:lnSpc>
                          <a:spcPct val="115000"/>
                        </a:lnSpc>
                        <a:spcAft>
                          <a:spcPts val="800"/>
                        </a:spcAft>
                        <a:buNone/>
                      </a:pPr>
                      <a:r>
                        <a:rPr lang="en-US" sz="1400" kern="100">
                          <a:effectLst/>
                        </a:rPr>
                        <a:t>English for Logistics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4</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2.9%</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5218093"/>
                  </a:ext>
                </a:extLst>
              </a:tr>
              <a:tr h="236839">
                <a:tc>
                  <a:txBody>
                    <a:bodyPr/>
                    <a:lstStyle/>
                    <a:p>
                      <a:pPr marL="0" marR="0">
                        <a:lnSpc>
                          <a:spcPct val="115000"/>
                        </a:lnSpc>
                        <a:spcAft>
                          <a:spcPts val="800"/>
                        </a:spcAft>
                        <a:buNone/>
                      </a:pPr>
                      <a:r>
                        <a:rPr lang="en-US" sz="1400" kern="100" dirty="0">
                          <a:effectLst/>
                        </a:rPr>
                        <a:t>English - Chinese Bilingualism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13</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dirty="0">
                          <a:effectLst/>
                        </a:rPr>
                        <a:t>9.4%</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2475757"/>
                  </a:ext>
                </a:extLst>
              </a:tr>
            </a:tbl>
          </a:graphicData>
        </a:graphic>
      </p:graphicFrame>
      <p:sp>
        <p:nvSpPr>
          <p:cNvPr id="3" name="TextBox 2">
            <a:extLst>
              <a:ext uri="{FF2B5EF4-FFF2-40B4-BE49-F238E27FC236}">
                <a16:creationId xmlns:a16="http://schemas.microsoft.com/office/drawing/2014/main" id="{49346581-9107-0EB7-CBAC-0CD5771662C2}"/>
              </a:ext>
            </a:extLst>
          </p:cNvPr>
          <p:cNvSpPr txBox="1"/>
          <p:nvPr/>
        </p:nvSpPr>
        <p:spPr>
          <a:xfrm>
            <a:off x="4039071" y="4117900"/>
            <a:ext cx="5177927" cy="523220"/>
          </a:xfrm>
          <a:prstGeom prst="rect">
            <a:avLst/>
          </a:prstGeom>
          <a:noFill/>
        </p:spPr>
        <p:txBody>
          <a:bodyPr wrap="square" rtlCol="0">
            <a:spAutoFit/>
          </a:bodyPr>
          <a:lstStyle/>
          <a:p>
            <a:r>
              <a:rPr lang="en-US" sz="1400" b="1" dirty="0"/>
              <a:t>Table 1</a:t>
            </a:r>
          </a:p>
          <a:p>
            <a:r>
              <a:rPr lang="en-US" sz="1400" i="1" dirty="0"/>
              <a:t>Participants’ demographic information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p:cNvSpPr/>
          <p:nvPr/>
        </p:nvSpPr>
        <p:spPr>
          <a:xfrm>
            <a:off x="266970" y="332043"/>
            <a:ext cx="5562360" cy="681583"/>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dirty="0">
                <a:solidFill>
                  <a:srgbClr val="FF0000"/>
                </a:solidFill>
                <a:effectLst/>
                <a:uFillTx/>
                <a:latin typeface="+mj-lt"/>
              </a:rPr>
              <a:t>3.2. Instruments</a:t>
            </a:r>
          </a:p>
        </p:txBody>
      </p:sp>
      <p:sp>
        <p:nvSpPr>
          <p:cNvPr id="62" name="Rectangle 61"/>
          <p:cNvSpPr/>
          <p:nvPr/>
        </p:nvSpPr>
        <p:spPr>
          <a:xfrm>
            <a:off x="266970" y="818535"/>
            <a:ext cx="3933241" cy="342274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dirty="0">
                <a:solidFill>
                  <a:srgbClr val="0070C0"/>
                </a:solidFill>
              </a:rPr>
              <a:t>Q</a:t>
            </a:r>
            <a:r>
              <a:rPr lang="en-US" b="1" u="none" strike="noStrike" dirty="0">
                <a:solidFill>
                  <a:srgbClr val="0070C0"/>
                </a:solidFill>
                <a:effectLst/>
                <a:uFillTx/>
              </a:rPr>
              <a:t>uestionnaire: </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rPr>
              <a:t>19 items </a:t>
            </a:r>
          </a:p>
          <a:p>
            <a:pPr marL="285750" indent="-285750" defTabSz="914400">
              <a:lnSpc>
                <a:spcPct val="150000"/>
              </a:lnSpc>
              <a:buFont typeface="Wingdings" panose="05000000000000000000" pitchFamily="2" charset="2"/>
              <a:buChar char="q"/>
              <a:tabLst>
                <a:tab pos="0" algn="l"/>
              </a:tabLst>
            </a:pPr>
            <a:r>
              <a:rPr lang="en-US" dirty="0">
                <a:solidFill>
                  <a:srgbClr val="2C1414"/>
                </a:solidFill>
              </a:rPr>
              <a:t>f</a:t>
            </a:r>
            <a:r>
              <a:rPr lang="en-US" b="0" u="none" strike="noStrike" dirty="0">
                <a:solidFill>
                  <a:srgbClr val="2C1414"/>
                </a:solidFill>
                <a:effectLst/>
                <a:uFillTx/>
              </a:rPr>
              <a:t>ive-point Likert scale</a:t>
            </a:r>
          </a:p>
          <a:p>
            <a:pPr marL="285750" indent="-285750" defTabSz="914400">
              <a:lnSpc>
                <a:spcPct val="150000"/>
              </a:lnSpc>
              <a:buFont typeface="Wingdings" panose="05000000000000000000" pitchFamily="2" charset="2"/>
              <a:buChar char="q"/>
              <a:tabLst>
                <a:tab pos="0" algn="l"/>
              </a:tabLst>
            </a:pPr>
            <a:r>
              <a:rPr lang="en-US" dirty="0">
                <a:solidFill>
                  <a:srgbClr val="2C1414"/>
                </a:solidFill>
              </a:rPr>
              <a:t>d</a:t>
            </a:r>
            <a:r>
              <a:rPr lang="en-US" b="0" u="none" strike="noStrike" dirty="0">
                <a:solidFill>
                  <a:srgbClr val="2C1414"/>
                </a:solidFill>
                <a:effectLst/>
                <a:uFillTx/>
              </a:rPr>
              <a:t>ivided into diverse themes</a:t>
            </a:r>
          </a:p>
          <a:p>
            <a:pPr defTabSz="914400">
              <a:lnSpc>
                <a:spcPct val="150000"/>
              </a:lnSpc>
              <a:tabLst>
                <a:tab pos="0" algn="l"/>
              </a:tabLst>
            </a:pPr>
            <a:r>
              <a:rPr lang="en-US" b="1" dirty="0">
                <a:solidFill>
                  <a:srgbClr val="0070C0"/>
                </a:solidFill>
              </a:rPr>
              <a:t>S</a:t>
            </a:r>
            <a:r>
              <a:rPr lang="en-US" b="1" u="none" strike="noStrike" dirty="0">
                <a:solidFill>
                  <a:srgbClr val="0070C0"/>
                </a:solidFill>
                <a:effectLst/>
                <a:uFillTx/>
              </a:rPr>
              <a:t>tructured interviews: </a:t>
            </a:r>
            <a:r>
              <a:rPr lang="en-US" b="0" u="none" strike="noStrike" dirty="0">
                <a:solidFill>
                  <a:srgbClr val="2C1414"/>
                </a:solidFill>
                <a:effectLst/>
                <a:uFillTx/>
              </a:rPr>
              <a:t>8 students &amp; 4 lecturers</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rPr>
              <a:t>2 questions for students</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rPr>
              <a:t>4 questions for lecturers</a:t>
            </a:r>
          </a:p>
          <a:p>
            <a:pPr defTabSz="914400">
              <a:lnSpc>
                <a:spcPct val="150000"/>
              </a:lnSpc>
              <a:tabLst>
                <a:tab pos="0" algn="l"/>
              </a:tabLst>
            </a:pPr>
            <a:r>
              <a:rPr lang="en-US" b="0" u="none" strike="noStrike" dirty="0">
                <a:solidFill>
                  <a:srgbClr val="2C1414"/>
                </a:solidFill>
                <a:effectLst/>
                <a:uFillTx/>
              </a:rPr>
              <a:t>.</a:t>
            </a:r>
            <a:endParaRPr lang="en-US" b="0" u="none" strike="noStrike" dirty="0">
              <a:solidFill>
                <a:srgbClr val="000000"/>
              </a:solidFill>
              <a:effectLst/>
              <a:uFillTx/>
            </a:endParaRPr>
          </a:p>
        </p:txBody>
      </p:sp>
      <p:pic>
        <p:nvPicPr>
          <p:cNvPr id="6146" name="Picture 2" descr="Research Methods and Instruments For Data Collection - Nurses Revision">
            <a:extLst>
              <a:ext uri="{FF2B5EF4-FFF2-40B4-BE49-F238E27FC236}">
                <a16:creationId xmlns:a16="http://schemas.microsoft.com/office/drawing/2014/main" id="{E641947E-C9F0-1CBF-CB89-B6D2B48A64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7" t="7240" r="2070" b="2278"/>
          <a:stretch>
            <a:fillRect/>
          </a:stretch>
        </p:blipFill>
        <p:spPr bwMode="auto">
          <a:xfrm>
            <a:off x="4374697" y="1013626"/>
            <a:ext cx="4551903" cy="32276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_0:slide_img_bnIcFN.jpg"/>
          <p:cNvPicPr/>
          <p:nvPr/>
        </p:nvPicPr>
        <p:blipFill>
          <a:blip r:embed="rId2"/>
          <a:stretch/>
        </p:blipFill>
        <p:spPr>
          <a:xfrm>
            <a:off x="0" y="0"/>
            <a:ext cx="9143640" cy="3076200"/>
          </a:xfrm>
          <a:prstGeom prst="rect">
            <a:avLst/>
          </a:prstGeom>
          <a:noFill/>
          <a:ln w="0">
            <a:noFill/>
          </a:ln>
        </p:spPr>
      </p:pic>
      <p:sp>
        <p:nvSpPr>
          <p:cNvPr id="26" name="Rectangle 25"/>
          <p:cNvSpPr/>
          <p:nvPr/>
        </p:nvSpPr>
        <p:spPr>
          <a:xfrm>
            <a:off x="2457360" y="4495680"/>
            <a:ext cx="5914800" cy="418680"/>
          </a:xfrm>
          <a:prstGeom prst="rect">
            <a:avLst/>
          </a:prstGeom>
          <a:noFill/>
          <a:ln w="0">
            <a:noFill/>
          </a:ln>
        </p:spPr>
        <p:style>
          <a:lnRef idx="0">
            <a:scrgbClr r="0" g="0" b="0"/>
          </a:lnRef>
          <a:fillRef idx="0">
            <a:scrgbClr r="0" g="0" b="0"/>
          </a:fillRef>
          <a:effectRef idx="0">
            <a:scrgbClr r="0" g="0" b="0"/>
          </a:effectRef>
          <a:fontRef idx="minor"/>
        </p:style>
        <p:txBody>
          <a:bodyPr anchor="b">
            <a:normAutofit fontScale="92500" lnSpcReduction="19999"/>
          </a:bodyPr>
          <a:lstStyle/>
          <a:p>
            <a:pPr algn="r" defTabSz="914400">
              <a:lnSpc>
                <a:spcPct val="150000"/>
              </a:lnSpc>
              <a:tabLst>
                <a:tab pos="0" algn="l"/>
              </a:tabLst>
            </a:pPr>
            <a:endParaRPr lang="en-US" sz="1800" b="0" u="none" strike="noStrike">
              <a:solidFill>
                <a:srgbClr val="000000"/>
              </a:solidFill>
              <a:effectLst/>
              <a:uFillTx/>
              <a:latin typeface="OpenSymbol"/>
            </a:endParaRPr>
          </a:p>
        </p:txBody>
      </p:sp>
      <p:sp>
        <p:nvSpPr>
          <p:cNvPr id="27" name="Rectangle 26"/>
          <p:cNvSpPr/>
          <p:nvPr/>
        </p:nvSpPr>
        <p:spPr>
          <a:xfrm>
            <a:off x="1290600" y="3514680"/>
            <a:ext cx="6562440" cy="495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tabLst>
                <a:tab pos="0" algn="l"/>
              </a:tabLst>
            </a:pPr>
            <a:r>
              <a:rPr lang="en-US" sz="4000" b="1" dirty="0">
                <a:solidFill>
                  <a:srgbClr val="FF0000"/>
                </a:solidFill>
                <a:latin typeface="Fahkwang Light"/>
              </a:rPr>
              <a:t>INTRODUCTION</a:t>
            </a:r>
            <a:endParaRPr lang="en-US" sz="4000" b="1" u="none" strike="noStrike" dirty="0">
              <a:solidFill>
                <a:srgbClr val="FF0000"/>
              </a:solidFill>
              <a:effectLst/>
              <a:uFillTx/>
              <a:latin typeface="OpenSymbol"/>
            </a:endParaRPr>
          </a:p>
        </p:txBody>
      </p:sp>
      <p:sp>
        <p:nvSpPr>
          <p:cNvPr id="28" name="Rectangle 27"/>
          <p:cNvSpPr/>
          <p:nvPr/>
        </p:nvSpPr>
        <p:spPr>
          <a:xfrm>
            <a:off x="331740" y="3367080"/>
            <a:ext cx="1266480" cy="790200"/>
          </a:xfrm>
          <a:prstGeom prst="rect">
            <a:avLst/>
          </a:prstGeom>
          <a:noFill/>
          <a:ln w="0">
            <a:noFill/>
          </a:ln>
        </p:spPr>
        <p:style>
          <a:lnRef idx="0">
            <a:scrgbClr r="0" g="0" b="0"/>
          </a:lnRef>
          <a:fillRef idx="0">
            <a:scrgbClr r="0" g="0" b="0"/>
          </a:fillRef>
          <a:effectRef idx="0">
            <a:scrgbClr r="0" g="0" b="0"/>
          </a:effectRef>
          <a:fontRef idx="minor"/>
        </p:style>
        <p:txBody>
          <a:bodyPr anchor="ctr">
            <a:normAutofit/>
          </a:bodyPr>
          <a:lstStyle/>
          <a:p>
            <a:pPr algn="ctr" defTabSz="914400">
              <a:lnSpc>
                <a:spcPct val="100000"/>
              </a:lnSpc>
              <a:tabLst>
                <a:tab pos="0" algn="l"/>
              </a:tabLst>
            </a:pPr>
            <a:r>
              <a:rPr lang="en-US" sz="4000" b="1" dirty="0">
                <a:solidFill>
                  <a:srgbClr val="FF0000"/>
                </a:solidFill>
                <a:latin typeface="Fahkwang Light" panose="00000400000000000000" pitchFamily="2" charset="-34"/>
                <a:cs typeface="Fahkwang Light" panose="00000400000000000000" pitchFamily="2" charset="-34"/>
              </a:rPr>
              <a:t>I.</a:t>
            </a:r>
            <a:endParaRPr lang="en-US" sz="4000" b="1" u="none" strike="noStrike" dirty="0">
              <a:solidFill>
                <a:srgbClr val="FF0000"/>
              </a:solidFill>
              <a:effectLst/>
              <a:uFillTx/>
              <a:latin typeface="Fahkwang Light" panose="00000400000000000000" pitchFamily="2" charset="-34"/>
              <a:cs typeface="Fahkwang Light" panose="000004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image_0:slide_img_PoMmJN.jpg"/>
          <p:cNvPicPr/>
          <p:nvPr/>
        </p:nvPicPr>
        <p:blipFill>
          <a:blip r:embed="rId2"/>
          <a:stretch/>
        </p:blipFill>
        <p:spPr>
          <a:xfrm>
            <a:off x="0" y="0"/>
            <a:ext cx="4571640" cy="5143320"/>
          </a:xfrm>
          <a:prstGeom prst="rect">
            <a:avLst/>
          </a:prstGeom>
          <a:noFill/>
          <a:ln w="0">
            <a:noFill/>
          </a:ln>
        </p:spPr>
      </p:pic>
      <p:sp>
        <p:nvSpPr>
          <p:cNvPr id="64" name="Rectangle 63"/>
          <p:cNvSpPr/>
          <p:nvPr/>
        </p:nvSpPr>
        <p:spPr>
          <a:xfrm>
            <a:off x="5048280" y="265583"/>
            <a:ext cx="3619080" cy="53727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dirty="0">
                <a:solidFill>
                  <a:srgbClr val="FF0000"/>
                </a:solidFill>
                <a:effectLst/>
                <a:uFillTx/>
                <a:latin typeface="+mj-lt"/>
              </a:rPr>
              <a:t>3.3. Procedures</a:t>
            </a:r>
          </a:p>
        </p:txBody>
      </p:sp>
      <p:sp>
        <p:nvSpPr>
          <p:cNvPr id="65" name="Rectangle 64"/>
          <p:cNvSpPr/>
          <p:nvPr/>
        </p:nvSpPr>
        <p:spPr>
          <a:xfrm>
            <a:off x="5224550" y="889146"/>
            <a:ext cx="3619080" cy="32531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b="1" dirty="0">
                <a:solidFill>
                  <a:srgbClr val="0070C0"/>
                </a:solidFill>
                <a:latin typeface="+mj-lt"/>
              </a:rPr>
              <a:t>Q</a:t>
            </a:r>
            <a:r>
              <a:rPr lang="en-US" sz="2000" b="1" u="none" strike="noStrike" dirty="0">
                <a:solidFill>
                  <a:srgbClr val="0070C0"/>
                </a:solidFill>
                <a:effectLst/>
                <a:uFillTx/>
                <a:latin typeface="+mj-lt"/>
              </a:rPr>
              <a:t>uestionnaire:</a:t>
            </a:r>
            <a:r>
              <a:rPr lang="en-US" sz="2000" b="0" u="none" strike="noStrike" dirty="0">
                <a:solidFill>
                  <a:srgbClr val="2C1414"/>
                </a:solidFill>
                <a:effectLst/>
                <a:uFillTx/>
                <a:latin typeface="+mj-lt"/>
              </a:rPr>
              <a:t> </a:t>
            </a:r>
          </a:p>
          <a:p>
            <a:pPr marL="342900" indent="-342900" defTabSz="914400">
              <a:lnSpc>
                <a:spcPct val="150000"/>
              </a:lnSpc>
              <a:buFont typeface="Wingdings" panose="05000000000000000000" pitchFamily="2" charset="2"/>
              <a:buChar char="q"/>
              <a:tabLst>
                <a:tab pos="0" algn="l"/>
              </a:tabLst>
            </a:pPr>
            <a:r>
              <a:rPr lang="en-US" sz="2000" b="0" u="none" strike="noStrike" dirty="0">
                <a:solidFill>
                  <a:srgbClr val="2C1414"/>
                </a:solidFill>
                <a:effectLst/>
                <a:uFillTx/>
                <a:latin typeface="+mj-lt"/>
              </a:rPr>
              <a:t>drafted on Google Forms</a:t>
            </a:r>
          </a:p>
          <a:p>
            <a:pPr marL="342900" indent="-342900" defTabSz="914400">
              <a:lnSpc>
                <a:spcPct val="150000"/>
              </a:lnSpc>
              <a:buFont typeface="Wingdings" panose="05000000000000000000" pitchFamily="2" charset="2"/>
              <a:buChar char="q"/>
              <a:tabLst>
                <a:tab pos="0" algn="l"/>
              </a:tabLst>
            </a:pPr>
            <a:r>
              <a:rPr lang="en-US" sz="2000" b="0" u="none" strike="noStrike" dirty="0">
                <a:solidFill>
                  <a:srgbClr val="2C1414"/>
                </a:solidFill>
                <a:effectLst/>
                <a:uFillTx/>
                <a:latin typeface="+mj-lt"/>
              </a:rPr>
              <a:t>distributed online via </a:t>
            </a:r>
            <a:r>
              <a:rPr lang="en-US" sz="2000" b="0" u="none" strike="noStrike" dirty="0" err="1">
                <a:solidFill>
                  <a:srgbClr val="2C1414"/>
                </a:solidFill>
                <a:effectLst/>
                <a:uFillTx/>
                <a:latin typeface="+mj-lt"/>
              </a:rPr>
              <a:t>Zalo</a:t>
            </a:r>
            <a:r>
              <a:rPr lang="en-US" sz="2000" b="0" u="none" strike="noStrike" dirty="0">
                <a:solidFill>
                  <a:srgbClr val="2C1414"/>
                </a:solidFill>
                <a:effectLst/>
                <a:uFillTx/>
                <a:latin typeface="+mj-lt"/>
              </a:rPr>
              <a:t> groups</a:t>
            </a:r>
          </a:p>
          <a:p>
            <a:pPr defTabSz="914400">
              <a:lnSpc>
                <a:spcPct val="150000"/>
              </a:lnSpc>
              <a:tabLst>
                <a:tab pos="0" algn="l"/>
              </a:tabLst>
            </a:pPr>
            <a:r>
              <a:rPr lang="en-US" sz="2000" b="1" dirty="0">
                <a:solidFill>
                  <a:srgbClr val="0070C0"/>
                </a:solidFill>
                <a:latin typeface="+mj-lt"/>
              </a:rPr>
              <a:t>I</a:t>
            </a:r>
            <a:r>
              <a:rPr lang="en-US" sz="2000" b="1" u="none" strike="noStrike" dirty="0">
                <a:solidFill>
                  <a:srgbClr val="0070C0"/>
                </a:solidFill>
                <a:effectLst/>
                <a:uFillTx/>
                <a:latin typeface="+mj-lt"/>
              </a:rPr>
              <a:t>nterviews: </a:t>
            </a:r>
          </a:p>
          <a:p>
            <a:pPr marL="342900" indent="-342900" defTabSz="914400">
              <a:lnSpc>
                <a:spcPct val="150000"/>
              </a:lnSpc>
              <a:buFont typeface="Wingdings" panose="05000000000000000000" pitchFamily="2" charset="2"/>
              <a:buChar char="q"/>
              <a:tabLst>
                <a:tab pos="0" algn="l"/>
              </a:tabLst>
            </a:pPr>
            <a:r>
              <a:rPr lang="en-US" sz="2000" b="0" u="none" strike="noStrike" dirty="0">
                <a:solidFill>
                  <a:srgbClr val="2C1414"/>
                </a:solidFill>
                <a:effectLst/>
                <a:uFillTx/>
                <a:latin typeface="+mj-lt"/>
              </a:rPr>
              <a:t>conducted online</a:t>
            </a:r>
          </a:p>
          <a:p>
            <a:pPr marL="342900" indent="-342900" defTabSz="914400">
              <a:lnSpc>
                <a:spcPct val="150000"/>
              </a:lnSpc>
              <a:buFont typeface="Wingdings" panose="05000000000000000000" pitchFamily="2" charset="2"/>
              <a:buChar char="q"/>
              <a:tabLst>
                <a:tab pos="0" algn="l"/>
              </a:tabLst>
            </a:pPr>
            <a:r>
              <a:rPr lang="en-US" sz="2000" dirty="0">
                <a:solidFill>
                  <a:srgbClr val="2C1414"/>
                </a:solidFill>
                <a:latin typeface="+mj-lt"/>
              </a:rPr>
              <a:t>lasted </a:t>
            </a:r>
            <a:r>
              <a:rPr lang="en-US" sz="2000" dirty="0">
                <a:solidFill>
                  <a:srgbClr val="2C1414"/>
                </a:solidFill>
                <a:latin typeface="+mj-lt"/>
                <a:sym typeface="Symbol" panose="05050102010706020507" pitchFamily="18" charset="2"/>
              </a:rPr>
              <a:t> 15-20 mins</a:t>
            </a:r>
            <a:endParaRPr lang="en-US" sz="2000" b="0" u="none" strike="noStrike" dirty="0">
              <a:solidFill>
                <a:srgbClr val="2C1414"/>
              </a:solidFill>
              <a:effectLst/>
              <a:uFillTx/>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A3866-662A-A36B-EF58-08C98CD3D808}"/>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D74918C4-658F-8F44-85F4-8812BC7CDD9D}"/>
              </a:ext>
            </a:extLst>
          </p:cNvPr>
          <p:cNvSpPr/>
          <p:nvPr/>
        </p:nvSpPr>
        <p:spPr>
          <a:xfrm>
            <a:off x="5048280" y="150651"/>
            <a:ext cx="3619080" cy="740833"/>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dirty="0">
                <a:solidFill>
                  <a:srgbClr val="FF0000"/>
                </a:solidFill>
                <a:effectLst/>
                <a:uFillTx/>
                <a:latin typeface="+mj-lt"/>
              </a:rPr>
              <a:t>3.4. Data analysis</a:t>
            </a:r>
          </a:p>
        </p:txBody>
      </p:sp>
      <p:sp>
        <p:nvSpPr>
          <p:cNvPr id="65" name="Rectangle 64">
            <a:extLst>
              <a:ext uri="{FF2B5EF4-FFF2-40B4-BE49-F238E27FC236}">
                <a16:creationId xmlns:a16="http://schemas.microsoft.com/office/drawing/2014/main" id="{750B9513-A6A0-15E2-FFAC-6568ABCE535F}"/>
              </a:ext>
            </a:extLst>
          </p:cNvPr>
          <p:cNvSpPr/>
          <p:nvPr/>
        </p:nvSpPr>
        <p:spPr>
          <a:xfrm>
            <a:off x="5048280" y="735146"/>
            <a:ext cx="3864366" cy="388983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dirty="0">
                <a:solidFill>
                  <a:srgbClr val="0070C0"/>
                </a:solidFill>
                <a:latin typeface="+mj-lt"/>
              </a:rPr>
              <a:t>Q</a:t>
            </a:r>
            <a:r>
              <a:rPr lang="en-US" b="1" u="none" strike="noStrike" dirty="0">
                <a:solidFill>
                  <a:srgbClr val="0070C0"/>
                </a:solidFill>
                <a:effectLst/>
                <a:uFillTx/>
                <a:latin typeface="+mj-lt"/>
              </a:rPr>
              <a:t>uestionnaire: </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latin typeface="+mj-lt"/>
              </a:rPr>
              <a:t>transferred to csv file</a:t>
            </a:r>
          </a:p>
          <a:p>
            <a:pPr marL="285750" indent="-285750" defTabSz="914400">
              <a:lnSpc>
                <a:spcPct val="150000"/>
              </a:lnSpc>
              <a:buFont typeface="Wingdings" panose="05000000000000000000" pitchFamily="2" charset="2"/>
              <a:buChar char="q"/>
              <a:tabLst>
                <a:tab pos="0" algn="l"/>
              </a:tabLst>
            </a:pPr>
            <a:r>
              <a:rPr lang="en-US" dirty="0">
                <a:solidFill>
                  <a:srgbClr val="2C1414"/>
                </a:solidFill>
                <a:latin typeface="+mj-lt"/>
              </a:rPr>
              <a:t>c</a:t>
            </a:r>
            <a:r>
              <a:rPr lang="en-US" b="0" u="none" strike="noStrike" dirty="0">
                <a:solidFill>
                  <a:srgbClr val="2C1414"/>
                </a:solidFill>
                <a:effectLst/>
                <a:uFillTx/>
                <a:latin typeface="+mj-lt"/>
              </a:rPr>
              <a:t>oded &amp; cleaned (data)</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latin typeface="+mj-lt"/>
              </a:rPr>
              <a:t>analyzed 131 valid responses using SMART-PLS 3.0 software program</a:t>
            </a:r>
          </a:p>
          <a:p>
            <a:pPr defTabSz="914400">
              <a:lnSpc>
                <a:spcPct val="150000"/>
              </a:lnSpc>
              <a:tabLst>
                <a:tab pos="0" algn="l"/>
              </a:tabLst>
            </a:pPr>
            <a:r>
              <a:rPr lang="en-US" b="1" dirty="0">
                <a:solidFill>
                  <a:srgbClr val="0070C0"/>
                </a:solidFill>
                <a:latin typeface="+mj-lt"/>
              </a:rPr>
              <a:t>I</a:t>
            </a:r>
            <a:r>
              <a:rPr lang="en-US" b="1" u="none" strike="noStrike" dirty="0">
                <a:solidFill>
                  <a:srgbClr val="0070C0"/>
                </a:solidFill>
                <a:effectLst/>
                <a:uFillTx/>
                <a:latin typeface="+mj-lt"/>
              </a:rPr>
              <a:t>nterviews: </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latin typeface="+mj-lt"/>
              </a:rPr>
              <a:t>transcribed</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2C1414"/>
                </a:solidFill>
                <a:effectLst/>
                <a:uFillTx/>
                <a:latin typeface="+mj-lt"/>
              </a:rPr>
              <a:t>analyzed using thematic analysis</a:t>
            </a:r>
          </a:p>
        </p:txBody>
      </p:sp>
      <p:pic>
        <p:nvPicPr>
          <p:cNvPr id="7170" name="Picture 2" descr="Graph analysis Vectors - Download Free High-Quality Vectors | Magnific  (formerly Freepik)">
            <a:extLst>
              <a:ext uri="{FF2B5EF4-FFF2-40B4-BE49-F238E27FC236}">
                <a16:creationId xmlns:a16="http://schemas.microsoft.com/office/drawing/2014/main" id="{98CACA76-A283-527F-7ABC-7DD139F993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2536"/>
            <a:ext cx="4854090" cy="3233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8893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image_0:slide_img_lmFkKN.jpg"/>
          <p:cNvPicPr/>
          <p:nvPr/>
        </p:nvPicPr>
        <p:blipFill>
          <a:blip r:embed="rId2"/>
          <a:stretch/>
        </p:blipFill>
        <p:spPr>
          <a:xfrm>
            <a:off x="0" y="0"/>
            <a:ext cx="9143640" cy="3076200"/>
          </a:xfrm>
          <a:prstGeom prst="rect">
            <a:avLst/>
          </a:prstGeom>
          <a:noFill/>
          <a:ln w="0">
            <a:noFill/>
          </a:ln>
        </p:spPr>
      </p:pic>
      <p:sp>
        <p:nvSpPr>
          <p:cNvPr id="69" name="Rectangle 68"/>
          <p:cNvSpPr/>
          <p:nvPr/>
        </p:nvSpPr>
        <p:spPr>
          <a:xfrm>
            <a:off x="1667594" y="3552586"/>
            <a:ext cx="7038720" cy="1117131"/>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tabLst>
                <a:tab pos="0" algn="l"/>
              </a:tabLst>
            </a:pPr>
            <a:r>
              <a:rPr lang="en-US" sz="4000" b="1" u="none" strike="noStrike" dirty="0">
                <a:solidFill>
                  <a:srgbClr val="FF0000"/>
                </a:solidFill>
                <a:effectLst/>
                <a:uFillTx/>
                <a:latin typeface="Fahkwang Light"/>
              </a:rPr>
              <a:t>RESULTS &amp; DISCUSSION</a:t>
            </a:r>
            <a:endParaRPr lang="en-US" sz="4000" b="1" u="none" strike="noStrike" dirty="0">
              <a:solidFill>
                <a:srgbClr val="FF0000"/>
              </a:solidFill>
              <a:effectLst/>
              <a:uFillTx/>
              <a:latin typeface="OpenSymbol"/>
            </a:endParaRPr>
          </a:p>
        </p:txBody>
      </p:sp>
      <p:sp>
        <p:nvSpPr>
          <p:cNvPr id="70" name="Rectangle 69"/>
          <p:cNvSpPr/>
          <p:nvPr/>
        </p:nvSpPr>
        <p:spPr>
          <a:xfrm>
            <a:off x="380879" y="3219479"/>
            <a:ext cx="1286715" cy="1783347"/>
          </a:xfrm>
          <a:prstGeom prst="rect">
            <a:avLst/>
          </a:prstGeom>
          <a:noFill/>
          <a:ln w="0">
            <a:noFill/>
          </a:ln>
        </p:spPr>
        <p:style>
          <a:lnRef idx="0">
            <a:scrgbClr r="0" g="0" b="0"/>
          </a:lnRef>
          <a:fillRef idx="0">
            <a:scrgbClr r="0" g="0" b="0"/>
          </a:fillRef>
          <a:effectRef idx="0">
            <a:scrgbClr r="0" g="0" b="0"/>
          </a:effectRef>
          <a:fontRef idx="minor"/>
        </p:style>
        <p:txBody>
          <a:bodyPr anchor="ctr">
            <a:normAutofit/>
          </a:bodyPr>
          <a:lstStyle/>
          <a:p>
            <a:pPr algn="ctr" defTabSz="914400">
              <a:lnSpc>
                <a:spcPct val="100000"/>
              </a:lnSpc>
              <a:tabLst>
                <a:tab pos="0" algn="l"/>
              </a:tabLst>
            </a:pPr>
            <a:r>
              <a:rPr lang="en-US" sz="4000" b="0" u="none" strike="noStrike" dirty="0">
                <a:solidFill>
                  <a:srgbClr val="FF0000"/>
                </a:solidFill>
                <a:effectLst/>
                <a:uFillTx/>
                <a:latin typeface="Atkinson Hyperlegible Next Light"/>
              </a:rPr>
              <a:t>IV.</a:t>
            </a:r>
            <a:endParaRPr lang="en-US" sz="4000" b="0" u="none" strike="noStrike" dirty="0">
              <a:solidFill>
                <a:srgbClr val="FF0000"/>
              </a:solidFill>
              <a:effectLst/>
              <a:uFillTx/>
              <a:latin typeface="OpenSymbo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76280" y="168953"/>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graphicFrame>
        <p:nvGraphicFramePr>
          <p:cNvPr id="2" name="Table 1">
            <a:extLst>
              <a:ext uri="{FF2B5EF4-FFF2-40B4-BE49-F238E27FC236}">
                <a16:creationId xmlns:a16="http://schemas.microsoft.com/office/drawing/2014/main" id="{E865C67D-7190-D64F-F0E5-E99B548FA48B}"/>
              </a:ext>
            </a:extLst>
          </p:cNvPr>
          <p:cNvGraphicFramePr>
            <a:graphicFrameLocks noGrp="1"/>
          </p:cNvGraphicFramePr>
          <p:nvPr>
            <p:extLst>
              <p:ext uri="{D42A27DB-BD31-4B8C-83A1-F6EECF244321}">
                <p14:modId xmlns:p14="http://schemas.microsoft.com/office/powerpoint/2010/main" val="3314763914"/>
              </p:ext>
            </p:extLst>
          </p:nvPr>
        </p:nvGraphicFramePr>
        <p:xfrm>
          <a:off x="1024569" y="1410898"/>
          <a:ext cx="6896560" cy="2423712"/>
        </p:xfrm>
        <a:graphic>
          <a:graphicData uri="http://schemas.openxmlformats.org/drawingml/2006/table">
            <a:tbl>
              <a:tblPr firstRow="1" firstCol="1" bandRow="1">
                <a:tableStyleId>{5C22544A-7EE6-4342-B048-85BDC9FD1C3A}</a:tableStyleId>
              </a:tblPr>
              <a:tblGrid>
                <a:gridCol w="788721">
                  <a:extLst>
                    <a:ext uri="{9D8B030D-6E8A-4147-A177-3AD203B41FA5}">
                      <a16:colId xmlns:a16="http://schemas.microsoft.com/office/drawing/2014/main" val="1149669930"/>
                    </a:ext>
                  </a:extLst>
                </a:gridCol>
                <a:gridCol w="1198643">
                  <a:extLst>
                    <a:ext uri="{9D8B030D-6E8A-4147-A177-3AD203B41FA5}">
                      <a16:colId xmlns:a16="http://schemas.microsoft.com/office/drawing/2014/main" val="1812493830"/>
                    </a:ext>
                  </a:extLst>
                </a:gridCol>
                <a:gridCol w="888164">
                  <a:extLst>
                    <a:ext uri="{9D8B030D-6E8A-4147-A177-3AD203B41FA5}">
                      <a16:colId xmlns:a16="http://schemas.microsoft.com/office/drawing/2014/main" val="3040273268"/>
                    </a:ext>
                  </a:extLst>
                </a:gridCol>
                <a:gridCol w="1708009">
                  <a:extLst>
                    <a:ext uri="{9D8B030D-6E8A-4147-A177-3AD203B41FA5}">
                      <a16:colId xmlns:a16="http://schemas.microsoft.com/office/drawing/2014/main" val="789669623"/>
                    </a:ext>
                  </a:extLst>
                </a:gridCol>
                <a:gridCol w="2313023">
                  <a:extLst>
                    <a:ext uri="{9D8B030D-6E8A-4147-A177-3AD203B41FA5}">
                      <a16:colId xmlns:a16="http://schemas.microsoft.com/office/drawing/2014/main" val="610231388"/>
                    </a:ext>
                  </a:extLst>
                </a:gridCol>
              </a:tblGrid>
              <a:tr h="556284">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Cronbach's Alpha</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rho_A</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Composite Reliability</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Average Variance Extracted (AVE)</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1609693"/>
                  </a:ext>
                </a:extLst>
              </a:tr>
              <a:tr h="311238">
                <a:tc>
                  <a:txBody>
                    <a:bodyPr/>
                    <a:lstStyle/>
                    <a:p>
                      <a:pPr marL="0" marR="0">
                        <a:lnSpc>
                          <a:spcPct val="115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0.818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0.818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0.916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dirty="0">
                          <a:solidFill>
                            <a:schemeClr val="tx1"/>
                          </a:solidFill>
                          <a:effectLst/>
                        </a:rPr>
                        <a:t>0.846</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647884"/>
                  </a:ext>
                </a:extLst>
              </a:tr>
              <a:tr h="311238">
                <a:tc>
                  <a:txBody>
                    <a:bodyPr/>
                    <a:lstStyle/>
                    <a:p>
                      <a:pPr marL="0" marR="0">
                        <a:lnSpc>
                          <a:spcPct val="115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0.796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0.809</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0.880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0.711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3547483"/>
                  </a:ext>
                </a:extLst>
              </a:tr>
              <a:tr h="311238">
                <a:tc>
                  <a:txBody>
                    <a:bodyPr/>
                    <a:lstStyle/>
                    <a:p>
                      <a:pPr marL="0" marR="0">
                        <a:lnSpc>
                          <a:spcPct val="115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0.830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0.840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0.887</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0.664</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6621460"/>
                  </a:ext>
                </a:extLst>
              </a:tr>
              <a:tr h="311238">
                <a:tc>
                  <a:txBody>
                    <a:bodyPr/>
                    <a:lstStyle/>
                    <a:p>
                      <a:pPr marL="0" marR="0">
                        <a:lnSpc>
                          <a:spcPct val="115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0.798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0.803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0.868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0.623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6736318"/>
                  </a:ext>
                </a:extLst>
              </a:tr>
              <a:tr h="311238">
                <a:tc>
                  <a:txBody>
                    <a:bodyPr/>
                    <a:lstStyle/>
                    <a:p>
                      <a:pPr marL="0" marR="0">
                        <a:lnSpc>
                          <a:spcPct val="115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0.853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0.875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0.900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0.692</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358855"/>
                  </a:ext>
                </a:extLst>
              </a:tr>
              <a:tr h="311238">
                <a:tc>
                  <a:txBody>
                    <a:bodyPr/>
                    <a:lstStyle/>
                    <a:p>
                      <a:pPr marL="0" marR="0">
                        <a:lnSpc>
                          <a:spcPct val="115000"/>
                        </a:lnSpc>
                        <a:spcAft>
                          <a:spcPts val="800"/>
                        </a:spcAft>
                        <a:buNone/>
                      </a:pPr>
                      <a:r>
                        <a:rPr lang="en-US" sz="1400" kern="0" dirty="0">
                          <a:solidFill>
                            <a:schemeClr val="tx1"/>
                          </a:solidFill>
                          <a:effectLst/>
                        </a:rPr>
                        <a:t>SI</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dirty="0">
                          <a:solidFill>
                            <a:schemeClr val="tx1"/>
                          </a:solidFill>
                          <a:effectLst/>
                        </a:rPr>
                        <a:t>0.773</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0.780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0.867</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dirty="0">
                          <a:solidFill>
                            <a:schemeClr val="tx1"/>
                          </a:solidFill>
                          <a:effectLst/>
                        </a:rPr>
                        <a:t>0.685</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2080860"/>
                  </a:ext>
                </a:extLst>
              </a:tr>
            </a:tbl>
          </a:graphicData>
        </a:graphic>
      </p:graphicFrame>
      <p:sp>
        <p:nvSpPr>
          <p:cNvPr id="3" name="TextBox 2">
            <a:extLst>
              <a:ext uri="{FF2B5EF4-FFF2-40B4-BE49-F238E27FC236}">
                <a16:creationId xmlns:a16="http://schemas.microsoft.com/office/drawing/2014/main" id="{CBF6E556-918A-FB50-85B0-FAD4D7B9A191}"/>
              </a:ext>
            </a:extLst>
          </p:cNvPr>
          <p:cNvSpPr txBox="1"/>
          <p:nvPr/>
        </p:nvSpPr>
        <p:spPr>
          <a:xfrm>
            <a:off x="476280" y="608451"/>
            <a:ext cx="4393175" cy="646331"/>
          </a:xfrm>
          <a:prstGeom prst="rect">
            <a:avLst/>
          </a:prstGeom>
          <a:noFill/>
        </p:spPr>
        <p:txBody>
          <a:bodyPr wrap="square" rtlCol="0">
            <a:spAutoFit/>
          </a:bodyPr>
          <a:lstStyle/>
          <a:p>
            <a:r>
              <a:rPr lang="en-US" dirty="0">
                <a:solidFill>
                  <a:srgbClr val="FF0000"/>
                </a:solidFill>
              </a:rPr>
              <a:t>4.1.1. Measurement model validation:</a:t>
            </a:r>
          </a:p>
          <a:p>
            <a:r>
              <a:rPr lang="en-US" dirty="0">
                <a:solidFill>
                  <a:srgbClr val="002060"/>
                </a:solidFill>
              </a:rPr>
              <a:t>Scale Reliability &amp; Validity Testing:</a:t>
            </a:r>
          </a:p>
        </p:txBody>
      </p:sp>
      <p:sp>
        <p:nvSpPr>
          <p:cNvPr id="4" name="TextBox 3">
            <a:extLst>
              <a:ext uri="{FF2B5EF4-FFF2-40B4-BE49-F238E27FC236}">
                <a16:creationId xmlns:a16="http://schemas.microsoft.com/office/drawing/2014/main" id="{2BD5FEE8-9DD8-612F-3C1E-ADB52FDFB0CE}"/>
              </a:ext>
            </a:extLst>
          </p:cNvPr>
          <p:cNvSpPr txBox="1"/>
          <p:nvPr/>
        </p:nvSpPr>
        <p:spPr>
          <a:xfrm>
            <a:off x="936433" y="3946184"/>
            <a:ext cx="5177927" cy="523220"/>
          </a:xfrm>
          <a:prstGeom prst="rect">
            <a:avLst/>
          </a:prstGeom>
          <a:noFill/>
        </p:spPr>
        <p:txBody>
          <a:bodyPr wrap="square" rtlCol="0">
            <a:spAutoFit/>
          </a:bodyPr>
          <a:lstStyle/>
          <a:p>
            <a:r>
              <a:rPr lang="en-US" sz="1400" b="1" dirty="0"/>
              <a:t>Table 2</a:t>
            </a:r>
          </a:p>
          <a:p>
            <a:r>
              <a:rPr lang="en-US" sz="1400" i="1" dirty="0"/>
              <a:t>Summary of coefficients in the PLS-SEM model</a:t>
            </a:r>
          </a:p>
        </p:txBody>
      </p:sp>
      <p:sp>
        <p:nvSpPr>
          <p:cNvPr id="5" name="Oval 4">
            <a:extLst>
              <a:ext uri="{FF2B5EF4-FFF2-40B4-BE49-F238E27FC236}">
                <a16:creationId xmlns:a16="http://schemas.microsoft.com/office/drawing/2014/main" id="{1DA279DD-FB32-0597-36C5-1A5D7ED9FDA9}"/>
              </a:ext>
            </a:extLst>
          </p:cNvPr>
          <p:cNvSpPr/>
          <p:nvPr/>
        </p:nvSpPr>
        <p:spPr>
          <a:xfrm>
            <a:off x="2247441" y="1819662"/>
            <a:ext cx="958468" cy="211597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C717EA1B-A5BC-DCCB-E1A3-36A38A558E29}"/>
              </a:ext>
            </a:extLst>
          </p:cNvPr>
          <p:cNvSpPr/>
          <p:nvPr/>
        </p:nvSpPr>
        <p:spPr>
          <a:xfrm>
            <a:off x="3041661" y="4466437"/>
            <a:ext cx="2848054" cy="571244"/>
          </a:xfrm>
          <a:prstGeom prst="wedgeEllipseCallout">
            <a:avLst>
              <a:gd name="adj1" fmla="val -50624"/>
              <a:gd name="adj2" fmla="val -176959"/>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FF00"/>
                </a:solidFill>
              </a:rPr>
              <a:t>CA &gt; 0.7 </a:t>
            </a:r>
            <a:r>
              <a:rPr lang="en-US" sz="1600" dirty="0">
                <a:solidFill>
                  <a:srgbClr val="FFFF00"/>
                </a:solidFill>
                <a:sym typeface="Symbol" panose="05050102010706020507" pitchFamily="18" charset="2"/>
              </a:rPr>
              <a:t> achieve reliability</a:t>
            </a:r>
            <a:endParaRPr lang="en-US" sz="1600" dirty="0">
              <a:solidFill>
                <a:srgbClr val="FFFF00"/>
              </a:solidFill>
            </a:endParaRPr>
          </a:p>
        </p:txBody>
      </p:sp>
      <p:sp>
        <p:nvSpPr>
          <p:cNvPr id="9" name="Oval 8">
            <a:extLst>
              <a:ext uri="{FF2B5EF4-FFF2-40B4-BE49-F238E27FC236}">
                <a16:creationId xmlns:a16="http://schemas.microsoft.com/office/drawing/2014/main" id="{517FFC7D-568F-670E-2CC1-44E22FCE6107}"/>
              </a:ext>
            </a:extLst>
          </p:cNvPr>
          <p:cNvSpPr/>
          <p:nvPr/>
        </p:nvSpPr>
        <p:spPr>
          <a:xfrm>
            <a:off x="4784623" y="1819661"/>
            <a:ext cx="958468" cy="2115979"/>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peech Bubble: Oval 9">
            <a:extLst>
              <a:ext uri="{FF2B5EF4-FFF2-40B4-BE49-F238E27FC236}">
                <a16:creationId xmlns:a16="http://schemas.microsoft.com/office/drawing/2014/main" id="{5E73CCC8-E477-BECB-69D3-64D4EDA655A5}"/>
              </a:ext>
            </a:extLst>
          </p:cNvPr>
          <p:cNvSpPr/>
          <p:nvPr/>
        </p:nvSpPr>
        <p:spPr>
          <a:xfrm>
            <a:off x="5743091" y="4020684"/>
            <a:ext cx="2924269" cy="646331"/>
          </a:xfrm>
          <a:prstGeom prst="wedgeEllipseCallout">
            <a:avLst>
              <a:gd name="adj1" fmla="val -59463"/>
              <a:gd name="adj2" fmla="val -74364"/>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0000"/>
                </a:solidFill>
              </a:rPr>
              <a:t>CR &gt; 0.8 </a:t>
            </a:r>
            <a:r>
              <a:rPr lang="en-US" sz="1600" dirty="0">
                <a:solidFill>
                  <a:srgbClr val="FF0000"/>
                </a:solidFill>
                <a:sym typeface="Symbol" panose="05050102010706020507" pitchFamily="18" charset="2"/>
              </a:rPr>
              <a:t> good internal consistency</a:t>
            </a:r>
            <a:endParaRPr lang="en-US" sz="1600" dirty="0">
              <a:solidFill>
                <a:srgbClr val="FF0000"/>
              </a:solidFill>
            </a:endParaRPr>
          </a:p>
        </p:txBody>
      </p:sp>
      <p:sp>
        <p:nvSpPr>
          <p:cNvPr id="11" name="Oval 10">
            <a:extLst>
              <a:ext uri="{FF2B5EF4-FFF2-40B4-BE49-F238E27FC236}">
                <a16:creationId xmlns:a16="http://schemas.microsoft.com/office/drawing/2014/main" id="{4CDD754A-2BB7-587D-4B86-83AB8F9FEC25}"/>
              </a:ext>
            </a:extLst>
          </p:cNvPr>
          <p:cNvSpPr/>
          <p:nvPr/>
        </p:nvSpPr>
        <p:spPr>
          <a:xfrm>
            <a:off x="7160963" y="1819661"/>
            <a:ext cx="958468" cy="2115979"/>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peech Bubble: Oval 12">
            <a:extLst>
              <a:ext uri="{FF2B5EF4-FFF2-40B4-BE49-F238E27FC236}">
                <a16:creationId xmlns:a16="http://schemas.microsoft.com/office/drawing/2014/main" id="{71779811-F295-1E8C-AE13-145463C3CCE9}"/>
              </a:ext>
            </a:extLst>
          </p:cNvPr>
          <p:cNvSpPr/>
          <p:nvPr/>
        </p:nvSpPr>
        <p:spPr>
          <a:xfrm>
            <a:off x="6216170" y="91871"/>
            <a:ext cx="2848054" cy="1006795"/>
          </a:xfrm>
          <a:prstGeom prst="wedgeEllipseCallout">
            <a:avLst>
              <a:gd name="adj1" fmla="val -11873"/>
              <a:gd name="adj2" fmla="val 127906"/>
            </a:avLst>
          </a:prstGeom>
          <a:solidFill>
            <a:srgbClr val="FF0066"/>
          </a:solidFill>
          <a:ln>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1"/>
                </a:solidFill>
              </a:rPr>
              <a:t>AVE &gt; 0.5 </a:t>
            </a:r>
            <a:r>
              <a:rPr lang="en-US" sz="1600" dirty="0">
                <a:solidFill>
                  <a:schemeClr val="accent1"/>
                </a:solidFill>
                <a:sym typeface="Symbol" panose="05050102010706020507" pitchFamily="18" charset="2"/>
              </a:rPr>
              <a:t> each construct achieves good convergent validity</a:t>
            </a:r>
            <a:endParaRPr lang="en-US" sz="1600" dirty="0">
              <a:solidFill>
                <a:schemeClr val="accent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9436-7F20-40B5-8AF2-944971C21CFE}"/>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1826A59C-55B2-8659-8994-ED57CAA6B4DE}"/>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FA158CCD-FA58-7834-8B7B-4CAF8C7B1890}"/>
              </a:ext>
            </a:extLst>
          </p:cNvPr>
          <p:cNvSpPr txBox="1"/>
          <p:nvPr/>
        </p:nvSpPr>
        <p:spPr>
          <a:xfrm>
            <a:off x="1035586" y="405075"/>
            <a:ext cx="4318612" cy="646331"/>
          </a:xfrm>
          <a:prstGeom prst="rect">
            <a:avLst/>
          </a:prstGeom>
          <a:noFill/>
        </p:spPr>
        <p:txBody>
          <a:bodyPr wrap="square" rtlCol="0">
            <a:spAutoFit/>
          </a:bodyPr>
          <a:lstStyle/>
          <a:p>
            <a:r>
              <a:rPr lang="en-US" dirty="0">
                <a:solidFill>
                  <a:srgbClr val="FF0000"/>
                </a:solidFill>
              </a:rPr>
              <a:t>4.1.1. Measurement model validation:</a:t>
            </a:r>
          </a:p>
          <a:p>
            <a:r>
              <a:rPr lang="en-US" dirty="0">
                <a:solidFill>
                  <a:srgbClr val="002060"/>
                </a:solidFill>
              </a:rPr>
              <a:t>Scale Reliability &amp; Validity Testing:</a:t>
            </a:r>
          </a:p>
        </p:txBody>
      </p:sp>
      <p:pic>
        <p:nvPicPr>
          <p:cNvPr id="7" name="Picture 6">
            <a:extLst>
              <a:ext uri="{FF2B5EF4-FFF2-40B4-BE49-F238E27FC236}">
                <a16:creationId xmlns:a16="http://schemas.microsoft.com/office/drawing/2014/main" id="{2DFC8743-777A-4BA7-E721-1AC681494ECE}"/>
              </a:ext>
            </a:extLst>
          </p:cNvPr>
          <p:cNvPicPr>
            <a:picLocks noChangeAspect="1"/>
          </p:cNvPicPr>
          <p:nvPr/>
        </p:nvPicPr>
        <p:blipFill>
          <a:blip r:embed="rId2"/>
          <a:stretch>
            <a:fillRect/>
          </a:stretch>
        </p:blipFill>
        <p:spPr>
          <a:xfrm>
            <a:off x="366111" y="1172159"/>
            <a:ext cx="6477904" cy="3762900"/>
          </a:xfrm>
          <a:prstGeom prst="rect">
            <a:avLst/>
          </a:prstGeom>
        </p:spPr>
      </p:pic>
      <p:sp>
        <p:nvSpPr>
          <p:cNvPr id="2" name="TextBox 1">
            <a:extLst>
              <a:ext uri="{FF2B5EF4-FFF2-40B4-BE49-F238E27FC236}">
                <a16:creationId xmlns:a16="http://schemas.microsoft.com/office/drawing/2014/main" id="{4FC820DA-915D-08A9-D877-A20D47BA27BA}"/>
              </a:ext>
            </a:extLst>
          </p:cNvPr>
          <p:cNvSpPr txBox="1"/>
          <p:nvPr/>
        </p:nvSpPr>
        <p:spPr>
          <a:xfrm>
            <a:off x="7092308" y="4211610"/>
            <a:ext cx="1685581" cy="523220"/>
          </a:xfrm>
          <a:prstGeom prst="rect">
            <a:avLst/>
          </a:prstGeom>
          <a:noFill/>
        </p:spPr>
        <p:txBody>
          <a:bodyPr wrap="square" rtlCol="0">
            <a:spAutoFit/>
          </a:bodyPr>
          <a:lstStyle/>
          <a:p>
            <a:r>
              <a:rPr lang="en-US" sz="1400" b="1" dirty="0"/>
              <a:t>Table 3</a:t>
            </a:r>
          </a:p>
          <a:p>
            <a:r>
              <a:rPr lang="en-US" sz="1400" i="1" dirty="0"/>
              <a:t>Outer loadings</a:t>
            </a:r>
          </a:p>
        </p:txBody>
      </p:sp>
      <p:sp>
        <p:nvSpPr>
          <p:cNvPr id="6" name="Oval 5">
            <a:extLst>
              <a:ext uri="{FF2B5EF4-FFF2-40B4-BE49-F238E27FC236}">
                <a16:creationId xmlns:a16="http://schemas.microsoft.com/office/drawing/2014/main" id="{EB398940-0F8D-421B-5E4D-86EA1FE4A332}"/>
              </a:ext>
            </a:extLst>
          </p:cNvPr>
          <p:cNvSpPr/>
          <p:nvPr/>
        </p:nvSpPr>
        <p:spPr>
          <a:xfrm>
            <a:off x="4439618" y="3316077"/>
            <a:ext cx="595091" cy="242371"/>
          </a:xfrm>
          <a:prstGeom prst="ellipse">
            <a:avLst/>
          </a:prstGeom>
          <a:noFill/>
          <a:ln>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ADE5C47-A274-7A62-93A1-569FB2A43C22}"/>
              </a:ext>
            </a:extLst>
          </p:cNvPr>
          <p:cNvSpPr/>
          <p:nvPr/>
        </p:nvSpPr>
        <p:spPr>
          <a:xfrm flipV="1">
            <a:off x="1740664" y="1421175"/>
            <a:ext cx="517793" cy="265807"/>
          </a:xfrm>
          <a:prstGeom prst="ellipse">
            <a:avLst/>
          </a:prstGeom>
          <a:noFill/>
          <a:ln>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02747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08D05-FB13-EE99-B453-65D2126E9C89}"/>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DE6F3D13-AEC7-738E-C72D-7FCB21707D9A}"/>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EED8BDEA-E4A2-A143-C1DC-F698C270E082}"/>
              </a:ext>
            </a:extLst>
          </p:cNvPr>
          <p:cNvSpPr txBox="1"/>
          <p:nvPr/>
        </p:nvSpPr>
        <p:spPr>
          <a:xfrm>
            <a:off x="1035586" y="405075"/>
            <a:ext cx="4219460" cy="646331"/>
          </a:xfrm>
          <a:prstGeom prst="rect">
            <a:avLst/>
          </a:prstGeom>
          <a:noFill/>
        </p:spPr>
        <p:txBody>
          <a:bodyPr wrap="square" rtlCol="0">
            <a:spAutoFit/>
          </a:bodyPr>
          <a:lstStyle/>
          <a:p>
            <a:r>
              <a:rPr lang="en-US" dirty="0">
                <a:solidFill>
                  <a:srgbClr val="FF0000"/>
                </a:solidFill>
              </a:rPr>
              <a:t>4.1.1. Measurement model validation:</a:t>
            </a:r>
          </a:p>
          <a:p>
            <a:r>
              <a:rPr lang="en-US" dirty="0">
                <a:solidFill>
                  <a:srgbClr val="002060"/>
                </a:solidFill>
              </a:rPr>
              <a:t>Scale Reliability &amp; Validity Testing:</a:t>
            </a:r>
          </a:p>
        </p:txBody>
      </p:sp>
      <p:pic>
        <p:nvPicPr>
          <p:cNvPr id="4" name="Picture 3">
            <a:extLst>
              <a:ext uri="{FF2B5EF4-FFF2-40B4-BE49-F238E27FC236}">
                <a16:creationId xmlns:a16="http://schemas.microsoft.com/office/drawing/2014/main" id="{FA230EEF-2136-8BBE-E44B-EA6F1B4FB0E8}"/>
              </a:ext>
            </a:extLst>
          </p:cNvPr>
          <p:cNvPicPr>
            <a:picLocks noChangeAspect="1"/>
          </p:cNvPicPr>
          <p:nvPr/>
        </p:nvPicPr>
        <p:blipFill>
          <a:blip r:embed="rId2"/>
          <a:stretch>
            <a:fillRect/>
          </a:stretch>
        </p:blipFill>
        <p:spPr>
          <a:xfrm>
            <a:off x="1035586" y="1476222"/>
            <a:ext cx="6535062" cy="1095528"/>
          </a:xfrm>
          <a:prstGeom prst="rect">
            <a:avLst/>
          </a:prstGeom>
        </p:spPr>
      </p:pic>
      <p:sp>
        <p:nvSpPr>
          <p:cNvPr id="2" name="TextBox 1">
            <a:extLst>
              <a:ext uri="{FF2B5EF4-FFF2-40B4-BE49-F238E27FC236}">
                <a16:creationId xmlns:a16="http://schemas.microsoft.com/office/drawing/2014/main" id="{A69BF9AC-4164-10D1-E503-F6BFB7FB097C}"/>
              </a:ext>
            </a:extLst>
          </p:cNvPr>
          <p:cNvSpPr txBox="1"/>
          <p:nvPr/>
        </p:nvSpPr>
        <p:spPr>
          <a:xfrm>
            <a:off x="1035586" y="2996566"/>
            <a:ext cx="1685581" cy="523220"/>
          </a:xfrm>
          <a:prstGeom prst="rect">
            <a:avLst/>
          </a:prstGeom>
          <a:noFill/>
        </p:spPr>
        <p:txBody>
          <a:bodyPr wrap="square" rtlCol="0">
            <a:spAutoFit/>
          </a:bodyPr>
          <a:lstStyle/>
          <a:p>
            <a:r>
              <a:rPr lang="en-US" sz="1400" b="1" dirty="0"/>
              <a:t>Table 3</a:t>
            </a:r>
          </a:p>
          <a:p>
            <a:r>
              <a:rPr lang="en-US" sz="1400" i="1" dirty="0"/>
              <a:t>Outer loadings</a:t>
            </a:r>
          </a:p>
        </p:txBody>
      </p:sp>
      <p:sp>
        <p:nvSpPr>
          <p:cNvPr id="5" name="Speech Bubble: Oval 4">
            <a:extLst>
              <a:ext uri="{FF2B5EF4-FFF2-40B4-BE49-F238E27FC236}">
                <a16:creationId xmlns:a16="http://schemas.microsoft.com/office/drawing/2014/main" id="{C0CB6839-9BCE-5594-2C47-6D98476F6996}"/>
              </a:ext>
            </a:extLst>
          </p:cNvPr>
          <p:cNvSpPr/>
          <p:nvPr/>
        </p:nvSpPr>
        <p:spPr>
          <a:xfrm>
            <a:off x="4043189" y="3209979"/>
            <a:ext cx="4219461" cy="998463"/>
          </a:xfrm>
          <a:prstGeom prst="wedgeEllipseCallout">
            <a:avLst>
              <a:gd name="adj1" fmla="val -40238"/>
              <a:gd name="adj2" fmla="val -114961"/>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66"/>
                </a:solidFill>
              </a:rPr>
              <a:t>Outler loading &gt; 0.7 </a:t>
            </a:r>
            <a:r>
              <a:rPr lang="en-US" dirty="0">
                <a:solidFill>
                  <a:srgbClr val="FF0066"/>
                </a:solidFill>
                <a:sym typeface="Symbol" panose="05050102010706020507" pitchFamily="18" charset="2"/>
              </a:rPr>
              <a:t> indicators achieve reliability</a:t>
            </a:r>
            <a:endParaRPr lang="en-US" dirty="0">
              <a:solidFill>
                <a:srgbClr val="FF0066"/>
              </a:solidFill>
            </a:endParaRPr>
          </a:p>
        </p:txBody>
      </p:sp>
    </p:spTree>
    <p:extLst>
      <p:ext uri="{BB962C8B-B14F-4D97-AF65-F5344CB8AC3E}">
        <p14:creationId xmlns:p14="http://schemas.microsoft.com/office/powerpoint/2010/main" val="38455767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306B2-24F6-58D5-285E-CA0FBB6D1834}"/>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D2AD80C0-A971-F99E-4741-BFD04D16A772}"/>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C2C2122E-C340-E78A-228F-296B1959E199}"/>
              </a:ext>
            </a:extLst>
          </p:cNvPr>
          <p:cNvSpPr txBox="1"/>
          <p:nvPr/>
        </p:nvSpPr>
        <p:spPr>
          <a:xfrm>
            <a:off x="1035586" y="405075"/>
            <a:ext cx="4175392" cy="646331"/>
          </a:xfrm>
          <a:prstGeom prst="rect">
            <a:avLst/>
          </a:prstGeom>
          <a:noFill/>
        </p:spPr>
        <p:txBody>
          <a:bodyPr wrap="square" rtlCol="0">
            <a:spAutoFit/>
          </a:bodyPr>
          <a:lstStyle/>
          <a:p>
            <a:r>
              <a:rPr lang="en-US" dirty="0">
                <a:solidFill>
                  <a:srgbClr val="FF0000"/>
                </a:solidFill>
              </a:rPr>
              <a:t>4.1.1. Measurement model validation:</a:t>
            </a:r>
          </a:p>
          <a:p>
            <a:r>
              <a:rPr lang="en-US" dirty="0">
                <a:solidFill>
                  <a:srgbClr val="002060"/>
                </a:solidFill>
              </a:rPr>
              <a:t>Scale Reliability &amp; Validity Testing:</a:t>
            </a:r>
          </a:p>
        </p:txBody>
      </p:sp>
      <p:graphicFrame>
        <p:nvGraphicFramePr>
          <p:cNvPr id="2" name="Table 1">
            <a:extLst>
              <a:ext uri="{FF2B5EF4-FFF2-40B4-BE49-F238E27FC236}">
                <a16:creationId xmlns:a16="http://schemas.microsoft.com/office/drawing/2014/main" id="{4AB11B17-C6FA-D7EF-D3B6-30F493AC53EE}"/>
              </a:ext>
            </a:extLst>
          </p:cNvPr>
          <p:cNvGraphicFramePr>
            <a:graphicFrameLocks noGrp="1"/>
          </p:cNvGraphicFramePr>
          <p:nvPr>
            <p:extLst>
              <p:ext uri="{D42A27DB-BD31-4B8C-83A1-F6EECF244321}">
                <p14:modId xmlns:p14="http://schemas.microsoft.com/office/powerpoint/2010/main" val="1170993652"/>
              </p:ext>
            </p:extLst>
          </p:nvPr>
        </p:nvGraphicFramePr>
        <p:xfrm>
          <a:off x="1295514" y="1283562"/>
          <a:ext cx="5942567" cy="1762698"/>
        </p:xfrm>
        <a:graphic>
          <a:graphicData uri="http://schemas.openxmlformats.org/drawingml/2006/table">
            <a:tbl>
              <a:tblPr firstRow="1" firstCol="1" bandRow="1">
                <a:tableStyleId>{5C22544A-7EE6-4342-B048-85BDC9FD1C3A}</a:tableStyleId>
              </a:tblPr>
              <a:tblGrid>
                <a:gridCol w="848441">
                  <a:extLst>
                    <a:ext uri="{9D8B030D-6E8A-4147-A177-3AD203B41FA5}">
                      <a16:colId xmlns:a16="http://schemas.microsoft.com/office/drawing/2014/main" val="1031118228"/>
                    </a:ext>
                  </a:extLst>
                </a:gridCol>
                <a:gridCol w="849137">
                  <a:extLst>
                    <a:ext uri="{9D8B030D-6E8A-4147-A177-3AD203B41FA5}">
                      <a16:colId xmlns:a16="http://schemas.microsoft.com/office/drawing/2014/main" val="3900271229"/>
                    </a:ext>
                  </a:extLst>
                </a:gridCol>
                <a:gridCol w="849137">
                  <a:extLst>
                    <a:ext uri="{9D8B030D-6E8A-4147-A177-3AD203B41FA5}">
                      <a16:colId xmlns:a16="http://schemas.microsoft.com/office/drawing/2014/main" val="3738805761"/>
                    </a:ext>
                  </a:extLst>
                </a:gridCol>
                <a:gridCol w="848441">
                  <a:extLst>
                    <a:ext uri="{9D8B030D-6E8A-4147-A177-3AD203B41FA5}">
                      <a16:colId xmlns:a16="http://schemas.microsoft.com/office/drawing/2014/main" val="2222072706"/>
                    </a:ext>
                  </a:extLst>
                </a:gridCol>
                <a:gridCol w="849137">
                  <a:extLst>
                    <a:ext uri="{9D8B030D-6E8A-4147-A177-3AD203B41FA5}">
                      <a16:colId xmlns:a16="http://schemas.microsoft.com/office/drawing/2014/main" val="1297320904"/>
                    </a:ext>
                  </a:extLst>
                </a:gridCol>
                <a:gridCol w="849137">
                  <a:extLst>
                    <a:ext uri="{9D8B030D-6E8A-4147-A177-3AD203B41FA5}">
                      <a16:colId xmlns:a16="http://schemas.microsoft.com/office/drawing/2014/main" val="682646147"/>
                    </a:ext>
                  </a:extLst>
                </a:gridCol>
                <a:gridCol w="849137">
                  <a:extLst>
                    <a:ext uri="{9D8B030D-6E8A-4147-A177-3AD203B41FA5}">
                      <a16:colId xmlns:a16="http://schemas.microsoft.com/office/drawing/2014/main" val="2998478359"/>
                    </a:ext>
                  </a:extLst>
                </a:gridCol>
              </a:tblGrid>
              <a:tr h="229788">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dirty="0">
                          <a:solidFill>
                            <a:schemeClr val="tx1"/>
                          </a:solidFill>
                          <a:effectLst/>
                        </a:rPr>
                        <a:t>EM</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dirty="0">
                          <a:solidFill>
                            <a:schemeClr val="tx1"/>
                          </a:solidFill>
                          <a:effectLst/>
                        </a:rPr>
                        <a:t>PEOU</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SI</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1979383"/>
                  </a:ext>
                </a:extLst>
              </a:tr>
              <a:tr h="255485">
                <a:tc>
                  <a:txBody>
                    <a:bodyPr/>
                    <a:lstStyle/>
                    <a:p>
                      <a:pPr marL="0" marR="0">
                        <a:lnSpc>
                          <a:spcPct val="100000"/>
                        </a:lnSpc>
                        <a:spcAft>
                          <a:spcPts val="800"/>
                        </a:spcAft>
                        <a:buNone/>
                      </a:pPr>
                      <a:r>
                        <a:rPr lang="en-US" sz="1400" kern="0" dirty="0">
                          <a:solidFill>
                            <a:schemeClr val="tx1"/>
                          </a:solidFill>
                          <a:effectLst/>
                        </a:rPr>
                        <a:t>AU</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0.920</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050349"/>
                  </a:ext>
                </a:extLst>
              </a:tr>
              <a:tr h="255485">
                <a:tc>
                  <a:txBody>
                    <a:bodyPr/>
                    <a:lstStyle/>
                    <a:p>
                      <a:pPr marL="0" marR="0">
                        <a:lnSpc>
                          <a:spcPct val="100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0.663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0.843</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7745444"/>
                  </a:ext>
                </a:extLst>
              </a:tr>
              <a:tr h="255485">
                <a:tc>
                  <a:txBody>
                    <a:bodyPr/>
                    <a:lstStyle/>
                    <a:p>
                      <a:pPr marL="0" marR="0">
                        <a:lnSpc>
                          <a:spcPct val="100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0.706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0.689</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0.815</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554052"/>
                  </a:ext>
                </a:extLst>
              </a:tr>
              <a:tr h="255485">
                <a:tc>
                  <a:txBody>
                    <a:bodyPr/>
                    <a:lstStyle/>
                    <a:p>
                      <a:pPr marL="0" marR="0">
                        <a:lnSpc>
                          <a:spcPct val="100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0.436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0.574</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0.586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0.789</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9715537"/>
                  </a:ext>
                </a:extLst>
              </a:tr>
              <a:tr h="255485">
                <a:tc>
                  <a:txBody>
                    <a:bodyPr/>
                    <a:lstStyle/>
                    <a:p>
                      <a:pPr marL="0" marR="0">
                        <a:lnSpc>
                          <a:spcPct val="100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0.551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0.555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0.615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0.531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0.832</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0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5989588"/>
                  </a:ext>
                </a:extLst>
              </a:tr>
              <a:tr h="255485">
                <a:tc>
                  <a:txBody>
                    <a:bodyPr/>
                    <a:lstStyle/>
                    <a:p>
                      <a:pPr marL="0" marR="0">
                        <a:lnSpc>
                          <a:spcPct val="100000"/>
                        </a:lnSpc>
                        <a:spcAft>
                          <a:spcPts val="800"/>
                        </a:spcAft>
                        <a:buNone/>
                      </a:pPr>
                      <a:r>
                        <a:rPr lang="en-US" sz="1400" kern="0">
                          <a:solidFill>
                            <a:schemeClr val="tx1"/>
                          </a:solidFill>
                          <a:effectLst/>
                        </a:rPr>
                        <a:t>SI</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0.614</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0.594</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0.661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0.518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kern="0">
                          <a:solidFill>
                            <a:schemeClr val="tx1"/>
                          </a:solidFill>
                          <a:effectLst/>
                        </a:rPr>
                        <a:t>0.442</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00000"/>
                        </a:lnSpc>
                        <a:spcAft>
                          <a:spcPts val="800"/>
                        </a:spcAft>
                        <a:buNone/>
                      </a:pPr>
                      <a:r>
                        <a:rPr lang="en-US" sz="1400" b="1" kern="0" dirty="0">
                          <a:solidFill>
                            <a:schemeClr val="tx1"/>
                          </a:solidFill>
                          <a:effectLst/>
                        </a:rPr>
                        <a:t>0.828</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7586832"/>
                  </a:ext>
                </a:extLst>
              </a:tr>
            </a:tbl>
          </a:graphicData>
        </a:graphic>
      </p:graphicFrame>
      <p:sp>
        <p:nvSpPr>
          <p:cNvPr id="4" name="TextBox 3">
            <a:extLst>
              <a:ext uri="{FF2B5EF4-FFF2-40B4-BE49-F238E27FC236}">
                <a16:creationId xmlns:a16="http://schemas.microsoft.com/office/drawing/2014/main" id="{90B4AC3F-17D1-2956-D078-F000B794C5CB}"/>
              </a:ext>
            </a:extLst>
          </p:cNvPr>
          <p:cNvSpPr txBox="1"/>
          <p:nvPr/>
        </p:nvSpPr>
        <p:spPr>
          <a:xfrm>
            <a:off x="1295514" y="3212938"/>
            <a:ext cx="5942566" cy="523220"/>
          </a:xfrm>
          <a:prstGeom prst="rect">
            <a:avLst/>
          </a:prstGeom>
          <a:noFill/>
        </p:spPr>
        <p:txBody>
          <a:bodyPr wrap="square" rtlCol="0">
            <a:spAutoFit/>
          </a:bodyPr>
          <a:lstStyle/>
          <a:p>
            <a:r>
              <a:rPr lang="en-US" sz="1400" b="1" dirty="0"/>
              <a:t>Table 4</a:t>
            </a:r>
          </a:p>
          <a:p>
            <a:r>
              <a:rPr lang="en-US" sz="1400" i="1" dirty="0"/>
              <a:t>Discriminant validity (HTMT) according to the Fornell-Larcker Criterion</a:t>
            </a:r>
          </a:p>
        </p:txBody>
      </p:sp>
      <p:sp>
        <p:nvSpPr>
          <p:cNvPr id="5" name="Oval 4">
            <a:extLst>
              <a:ext uri="{FF2B5EF4-FFF2-40B4-BE49-F238E27FC236}">
                <a16:creationId xmlns:a16="http://schemas.microsoft.com/office/drawing/2014/main" id="{4C7A451C-AF17-977E-F059-8D4D2D0CD385}"/>
              </a:ext>
            </a:extLst>
          </p:cNvPr>
          <p:cNvSpPr/>
          <p:nvPr/>
        </p:nvSpPr>
        <p:spPr>
          <a:xfrm rot="955681">
            <a:off x="2080408" y="2009161"/>
            <a:ext cx="5525253" cy="4237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EB5B618-A52C-3B31-9D02-6F614A092C87}"/>
              </a:ext>
            </a:extLst>
          </p:cNvPr>
          <p:cNvSpPr txBox="1"/>
          <p:nvPr/>
        </p:nvSpPr>
        <p:spPr>
          <a:xfrm>
            <a:off x="1863922" y="3815095"/>
            <a:ext cx="3930950" cy="923330"/>
          </a:xfrm>
          <a:prstGeom prst="rect">
            <a:avLst/>
          </a:prstGeom>
          <a:solidFill>
            <a:srgbClr val="FFFF00"/>
          </a:solidFill>
          <a:ln>
            <a:solidFill>
              <a:srgbClr val="FFFF00"/>
            </a:solidFill>
          </a:ln>
        </p:spPr>
        <p:txBody>
          <a:bodyPr wrap="square" rtlCol="0">
            <a:spAutoFit/>
          </a:bodyPr>
          <a:lstStyle/>
          <a:p>
            <a:r>
              <a:rPr lang="en-US" dirty="0"/>
              <a:t>Square root of AVE (bold &amp; diagonal) &gt; correlations that are not diagonal </a:t>
            </a:r>
            <a:r>
              <a:rPr lang="en-US" dirty="0">
                <a:solidFill>
                  <a:srgbClr val="FF0066"/>
                </a:solidFill>
                <a:sym typeface="Symbol" panose="05050102010706020507" pitchFamily="18" charset="2"/>
              </a:rPr>
              <a:t> achieve discriminant validity</a:t>
            </a:r>
            <a:endParaRPr lang="en-US" dirty="0">
              <a:solidFill>
                <a:srgbClr val="FF0066"/>
              </a:solidFill>
            </a:endParaRPr>
          </a:p>
        </p:txBody>
      </p:sp>
    </p:spTree>
    <p:extLst>
      <p:ext uri="{BB962C8B-B14F-4D97-AF65-F5344CB8AC3E}">
        <p14:creationId xmlns:p14="http://schemas.microsoft.com/office/powerpoint/2010/main" val="3286193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741D-BD06-4198-95C2-C66CB2CCF8B8}"/>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32F4B55D-CC04-5B70-BE75-CD4871C41C82}"/>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6E341DB0-593B-F024-4B86-30B91DDB7BC0}"/>
              </a:ext>
            </a:extLst>
          </p:cNvPr>
          <p:cNvSpPr txBox="1"/>
          <p:nvPr/>
        </p:nvSpPr>
        <p:spPr>
          <a:xfrm>
            <a:off x="1035586" y="405075"/>
            <a:ext cx="4219460" cy="646331"/>
          </a:xfrm>
          <a:prstGeom prst="rect">
            <a:avLst/>
          </a:prstGeom>
          <a:noFill/>
        </p:spPr>
        <p:txBody>
          <a:bodyPr wrap="square" rtlCol="0">
            <a:spAutoFit/>
          </a:bodyPr>
          <a:lstStyle/>
          <a:p>
            <a:r>
              <a:rPr lang="en-US" dirty="0">
                <a:solidFill>
                  <a:srgbClr val="FF0000"/>
                </a:solidFill>
              </a:rPr>
              <a:t>4.1.1. Measurement model validation:</a:t>
            </a:r>
          </a:p>
          <a:p>
            <a:r>
              <a:rPr lang="en-US" dirty="0">
                <a:solidFill>
                  <a:srgbClr val="002060"/>
                </a:solidFill>
              </a:rPr>
              <a:t>Scale Reliability &amp; Validity Testing:</a:t>
            </a:r>
          </a:p>
        </p:txBody>
      </p:sp>
      <p:graphicFrame>
        <p:nvGraphicFramePr>
          <p:cNvPr id="4" name="Table 3">
            <a:extLst>
              <a:ext uri="{FF2B5EF4-FFF2-40B4-BE49-F238E27FC236}">
                <a16:creationId xmlns:a16="http://schemas.microsoft.com/office/drawing/2014/main" id="{E237ABAA-DAF1-5B2E-502E-691B88598721}"/>
              </a:ext>
            </a:extLst>
          </p:cNvPr>
          <p:cNvGraphicFramePr>
            <a:graphicFrameLocks noGrp="1"/>
          </p:cNvGraphicFramePr>
          <p:nvPr>
            <p:extLst>
              <p:ext uri="{D42A27DB-BD31-4B8C-83A1-F6EECF244321}">
                <p14:modId xmlns:p14="http://schemas.microsoft.com/office/powerpoint/2010/main" val="4000333104"/>
              </p:ext>
            </p:extLst>
          </p:nvPr>
        </p:nvGraphicFramePr>
        <p:xfrm>
          <a:off x="1134738" y="1272155"/>
          <a:ext cx="5689360" cy="1619317"/>
        </p:xfrm>
        <a:graphic>
          <a:graphicData uri="http://schemas.openxmlformats.org/drawingml/2006/table">
            <a:tbl>
              <a:tblPr firstRow="1" firstCol="1" bandRow="1">
                <a:tableStyleId>{5C22544A-7EE6-4342-B048-85BDC9FD1C3A}</a:tableStyleId>
              </a:tblPr>
              <a:tblGrid>
                <a:gridCol w="772342">
                  <a:extLst>
                    <a:ext uri="{9D8B030D-6E8A-4147-A177-3AD203B41FA5}">
                      <a16:colId xmlns:a16="http://schemas.microsoft.com/office/drawing/2014/main" val="1291989332"/>
                    </a:ext>
                  </a:extLst>
                </a:gridCol>
                <a:gridCol w="818948">
                  <a:extLst>
                    <a:ext uri="{9D8B030D-6E8A-4147-A177-3AD203B41FA5}">
                      <a16:colId xmlns:a16="http://schemas.microsoft.com/office/drawing/2014/main" val="3807522235"/>
                    </a:ext>
                  </a:extLst>
                </a:gridCol>
                <a:gridCol w="819614">
                  <a:extLst>
                    <a:ext uri="{9D8B030D-6E8A-4147-A177-3AD203B41FA5}">
                      <a16:colId xmlns:a16="http://schemas.microsoft.com/office/drawing/2014/main" val="3439127959"/>
                    </a:ext>
                  </a:extLst>
                </a:gridCol>
                <a:gridCol w="819614">
                  <a:extLst>
                    <a:ext uri="{9D8B030D-6E8A-4147-A177-3AD203B41FA5}">
                      <a16:colId xmlns:a16="http://schemas.microsoft.com/office/drawing/2014/main" val="3508985167"/>
                    </a:ext>
                  </a:extLst>
                </a:gridCol>
                <a:gridCol w="819614">
                  <a:extLst>
                    <a:ext uri="{9D8B030D-6E8A-4147-A177-3AD203B41FA5}">
                      <a16:colId xmlns:a16="http://schemas.microsoft.com/office/drawing/2014/main" val="3883832669"/>
                    </a:ext>
                  </a:extLst>
                </a:gridCol>
                <a:gridCol w="819614">
                  <a:extLst>
                    <a:ext uri="{9D8B030D-6E8A-4147-A177-3AD203B41FA5}">
                      <a16:colId xmlns:a16="http://schemas.microsoft.com/office/drawing/2014/main" val="4039595430"/>
                    </a:ext>
                  </a:extLst>
                </a:gridCol>
                <a:gridCol w="819614">
                  <a:extLst>
                    <a:ext uri="{9D8B030D-6E8A-4147-A177-3AD203B41FA5}">
                      <a16:colId xmlns:a16="http://schemas.microsoft.com/office/drawing/2014/main" val="3585176398"/>
                    </a:ext>
                  </a:extLst>
                </a:gridCol>
              </a:tblGrid>
              <a:tr h="198469">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SI</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586198"/>
                  </a:ext>
                </a:extLst>
              </a:tr>
              <a:tr h="198469">
                <a:tc>
                  <a:txBody>
                    <a:bodyPr/>
                    <a:lstStyle/>
                    <a:p>
                      <a:pPr marL="0" marR="0">
                        <a:lnSpc>
                          <a:spcPct val="115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4328741"/>
                  </a:ext>
                </a:extLst>
              </a:tr>
              <a:tr h="198469">
                <a:tc>
                  <a:txBody>
                    <a:bodyPr/>
                    <a:lstStyle/>
                    <a:p>
                      <a:pPr marL="0" marR="0">
                        <a:lnSpc>
                          <a:spcPct val="115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0.817</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4612212"/>
                  </a:ext>
                </a:extLst>
              </a:tr>
              <a:tr h="198469">
                <a:tc>
                  <a:txBody>
                    <a:bodyPr/>
                    <a:lstStyle/>
                    <a:p>
                      <a:pPr marL="0" marR="0">
                        <a:lnSpc>
                          <a:spcPct val="115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b="1" kern="0" dirty="0">
                          <a:solidFill>
                            <a:schemeClr val="tx1"/>
                          </a:solidFill>
                          <a:effectLst/>
                        </a:rPr>
                        <a:t>0.853</a:t>
                      </a:r>
                      <a:endParaRPr lang="en-US" sz="14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0.845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2596577"/>
                  </a:ext>
                </a:extLst>
              </a:tr>
              <a:tr h="198469">
                <a:tc>
                  <a:txBody>
                    <a:bodyPr/>
                    <a:lstStyle/>
                    <a:p>
                      <a:pPr marL="0" marR="0">
                        <a:lnSpc>
                          <a:spcPct val="115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0.533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0.711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0.720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8124107"/>
                  </a:ext>
                </a:extLst>
              </a:tr>
              <a:tr h="198469">
                <a:tc>
                  <a:txBody>
                    <a:bodyPr/>
                    <a:lstStyle/>
                    <a:p>
                      <a:pPr marL="0" marR="0">
                        <a:lnSpc>
                          <a:spcPct val="115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0.643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0.670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0.716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0.623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2805389"/>
                  </a:ext>
                </a:extLst>
              </a:tr>
              <a:tr h="198469">
                <a:tc>
                  <a:txBody>
                    <a:bodyPr/>
                    <a:lstStyle/>
                    <a:p>
                      <a:pPr marL="0" marR="0">
                        <a:lnSpc>
                          <a:spcPct val="115000"/>
                        </a:lnSpc>
                        <a:spcAft>
                          <a:spcPts val="800"/>
                        </a:spcAft>
                        <a:buNone/>
                      </a:pPr>
                      <a:r>
                        <a:rPr lang="en-US" sz="1400" kern="0">
                          <a:solidFill>
                            <a:schemeClr val="tx1"/>
                          </a:solidFill>
                          <a:effectLst/>
                        </a:rPr>
                        <a:t>SI</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0.759</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0.732</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0.802</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0.645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0.518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 </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037216"/>
                  </a:ext>
                </a:extLst>
              </a:tr>
            </a:tbl>
          </a:graphicData>
        </a:graphic>
      </p:graphicFrame>
      <p:sp>
        <p:nvSpPr>
          <p:cNvPr id="2" name="TextBox 1">
            <a:extLst>
              <a:ext uri="{FF2B5EF4-FFF2-40B4-BE49-F238E27FC236}">
                <a16:creationId xmlns:a16="http://schemas.microsoft.com/office/drawing/2014/main" id="{E0D7A0BF-882F-F146-FC39-610ADEB6D2B3}"/>
              </a:ext>
            </a:extLst>
          </p:cNvPr>
          <p:cNvSpPr txBox="1"/>
          <p:nvPr/>
        </p:nvSpPr>
        <p:spPr>
          <a:xfrm>
            <a:off x="1035586" y="3061686"/>
            <a:ext cx="6092508" cy="523220"/>
          </a:xfrm>
          <a:prstGeom prst="rect">
            <a:avLst/>
          </a:prstGeom>
          <a:noFill/>
        </p:spPr>
        <p:txBody>
          <a:bodyPr wrap="square" rtlCol="0">
            <a:spAutoFit/>
          </a:bodyPr>
          <a:lstStyle/>
          <a:p>
            <a:r>
              <a:rPr lang="en-US" sz="1400" b="1" dirty="0"/>
              <a:t>Table 5</a:t>
            </a:r>
          </a:p>
          <a:p>
            <a:r>
              <a:rPr lang="en-US" sz="1400" i="1" dirty="0"/>
              <a:t>Discriminant validity (HTMT) according to the </a:t>
            </a:r>
            <a:r>
              <a:rPr lang="en-US" sz="1400" i="1" dirty="0" err="1"/>
              <a:t>Heterotrait-Monotrait</a:t>
            </a:r>
            <a:r>
              <a:rPr lang="en-US" sz="1400" i="1" dirty="0"/>
              <a:t> Ratio </a:t>
            </a:r>
          </a:p>
        </p:txBody>
      </p:sp>
      <p:sp>
        <p:nvSpPr>
          <p:cNvPr id="5" name="TextBox 4">
            <a:extLst>
              <a:ext uri="{FF2B5EF4-FFF2-40B4-BE49-F238E27FC236}">
                <a16:creationId xmlns:a16="http://schemas.microsoft.com/office/drawing/2014/main" id="{052C4593-4FE8-E093-263A-04908287735C}"/>
              </a:ext>
            </a:extLst>
          </p:cNvPr>
          <p:cNvSpPr txBox="1"/>
          <p:nvPr/>
        </p:nvSpPr>
        <p:spPr>
          <a:xfrm>
            <a:off x="1423246" y="3751652"/>
            <a:ext cx="4327559" cy="923330"/>
          </a:xfrm>
          <a:prstGeom prst="rect">
            <a:avLst/>
          </a:prstGeom>
          <a:solidFill>
            <a:srgbClr val="FFFF00"/>
          </a:solidFill>
          <a:ln>
            <a:solidFill>
              <a:srgbClr val="FFFF00"/>
            </a:solidFill>
          </a:ln>
        </p:spPr>
        <p:txBody>
          <a:bodyPr wrap="square" rtlCol="0">
            <a:spAutoFit/>
          </a:bodyPr>
          <a:lstStyle/>
          <a:p>
            <a:r>
              <a:rPr lang="en-US" dirty="0"/>
              <a:t>HTMT indices for most factors &lt; 0.85 </a:t>
            </a:r>
          </a:p>
          <a:p>
            <a:pPr marL="285750" indent="-285750">
              <a:buFont typeface="Symbol" panose="05050102010706020507" pitchFamily="18" charset="2"/>
              <a:buChar char="Þ"/>
            </a:pPr>
            <a:r>
              <a:rPr lang="en-US" dirty="0">
                <a:solidFill>
                  <a:srgbClr val="FF0066"/>
                </a:solidFill>
                <a:sym typeface="Symbol" panose="05050102010706020507" pitchFamily="18" charset="2"/>
              </a:rPr>
              <a:t>meet distinction standard</a:t>
            </a:r>
          </a:p>
          <a:p>
            <a:r>
              <a:rPr lang="en-US" dirty="0">
                <a:solidFill>
                  <a:schemeClr val="bg2"/>
                </a:solidFill>
                <a:sym typeface="Symbol" panose="05050102010706020507" pitchFamily="18" charset="2"/>
              </a:rPr>
              <a:t>IM = 0.853 &lt; 0.9 </a:t>
            </a:r>
            <a:r>
              <a:rPr lang="en-US" dirty="0">
                <a:solidFill>
                  <a:srgbClr val="FF0066"/>
                </a:solidFill>
                <a:sym typeface="Symbol" panose="05050102010706020507" pitchFamily="18" charset="2"/>
              </a:rPr>
              <a:t> acceptable</a:t>
            </a:r>
            <a:endParaRPr lang="en-US" dirty="0">
              <a:solidFill>
                <a:srgbClr val="FF0066"/>
              </a:solidFill>
            </a:endParaRPr>
          </a:p>
        </p:txBody>
      </p:sp>
    </p:spTree>
    <p:extLst>
      <p:ext uri="{BB962C8B-B14F-4D97-AF65-F5344CB8AC3E}">
        <p14:creationId xmlns:p14="http://schemas.microsoft.com/office/powerpoint/2010/main" val="12871380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96469-B918-43DB-7F31-7BD4ED8C969D}"/>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DB2081F6-37C4-6861-854C-C450011F1099}"/>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17250C2D-6863-77E4-2778-FED36611E28D}"/>
              </a:ext>
            </a:extLst>
          </p:cNvPr>
          <p:cNvSpPr txBox="1"/>
          <p:nvPr/>
        </p:nvSpPr>
        <p:spPr>
          <a:xfrm>
            <a:off x="1035586" y="405075"/>
            <a:ext cx="3899971" cy="646331"/>
          </a:xfrm>
          <a:prstGeom prst="rect">
            <a:avLst/>
          </a:prstGeom>
          <a:noFill/>
        </p:spPr>
        <p:txBody>
          <a:bodyPr wrap="square" rtlCol="0">
            <a:spAutoFit/>
          </a:bodyPr>
          <a:lstStyle/>
          <a:p>
            <a:r>
              <a:rPr lang="en-US" dirty="0">
                <a:solidFill>
                  <a:srgbClr val="FF0000"/>
                </a:solidFill>
              </a:rPr>
              <a:t>4.1.2. Structural model assessment:</a:t>
            </a:r>
          </a:p>
          <a:p>
            <a:r>
              <a:rPr lang="en-US" dirty="0">
                <a:solidFill>
                  <a:srgbClr val="002060"/>
                </a:solidFill>
              </a:rPr>
              <a:t>Multicollinearity Test:</a:t>
            </a:r>
          </a:p>
        </p:txBody>
      </p:sp>
      <p:pic>
        <p:nvPicPr>
          <p:cNvPr id="5" name="Picture 4">
            <a:extLst>
              <a:ext uri="{FF2B5EF4-FFF2-40B4-BE49-F238E27FC236}">
                <a16:creationId xmlns:a16="http://schemas.microsoft.com/office/drawing/2014/main" id="{186443FF-5B8A-E6C7-34F2-5AAD29BDF6D1}"/>
              </a:ext>
            </a:extLst>
          </p:cNvPr>
          <p:cNvPicPr>
            <a:picLocks noChangeAspect="1"/>
          </p:cNvPicPr>
          <p:nvPr/>
        </p:nvPicPr>
        <p:blipFill>
          <a:blip r:embed="rId2"/>
          <a:srcRect l="1433"/>
          <a:stretch>
            <a:fillRect/>
          </a:stretch>
        </p:blipFill>
        <p:spPr>
          <a:xfrm>
            <a:off x="6435089" y="242562"/>
            <a:ext cx="2122101" cy="4658375"/>
          </a:xfrm>
          <a:prstGeom prst="rect">
            <a:avLst/>
          </a:prstGeom>
        </p:spPr>
      </p:pic>
      <p:sp>
        <p:nvSpPr>
          <p:cNvPr id="2" name="TextBox 1">
            <a:extLst>
              <a:ext uri="{FF2B5EF4-FFF2-40B4-BE49-F238E27FC236}">
                <a16:creationId xmlns:a16="http://schemas.microsoft.com/office/drawing/2014/main" id="{064CE5FE-5D87-5B33-B3F4-23EBFD60EE59}"/>
              </a:ext>
            </a:extLst>
          </p:cNvPr>
          <p:cNvSpPr txBox="1"/>
          <p:nvPr/>
        </p:nvSpPr>
        <p:spPr>
          <a:xfrm>
            <a:off x="1520947" y="3950251"/>
            <a:ext cx="4164376" cy="523220"/>
          </a:xfrm>
          <a:prstGeom prst="rect">
            <a:avLst/>
          </a:prstGeom>
          <a:noFill/>
        </p:spPr>
        <p:txBody>
          <a:bodyPr wrap="square" rtlCol="0">
            <a:spAutoFit/>
          </a:bodyPr>
          <a:lstStyle/>
          <a:p>
            <a:r>
              <a:rPr lang="en-US" sz="1400" b="1" dirty="0"/>
              <a:t>Table 6</a:t>
            </a:r>
          </a:p>
          <a:p>
            <a:r>
              <a:rPr lang="en-US" sz="1400" i="1" dirty="0"/>
              <a:t>Variance Inflation Factor (VIF)</a:t>
            </a:r>
          </a:p>
        </p:txBody>
      </p:sp>
      <p:sp>
        <p:nvSpPr>
          <p:cNvPr id="4" name="TextBox 3">
            <a:extLst>
              <a:ext uri="{FF2B5EF4-FFF2-40B4-BE49-F238E27FC236}">
                <a16:creationId xmlns:a16="http://schemas.microsoft.com/office/drawing/2014/main" id="{949E67F2-37E0-CC88-4668-05D9592B341B}"/>
              </a:ext>
            </a:extLst>
          </p:cNvPr>
          <p:cNvSpPr txBox="1"/>
          <p:nvPr/>
        </p:nvSpPr>
        <p:spPr>
          <a:xfrm>
            <a:off x="979264" y="2248583"/>
            <a:ext cx="3459296" cy="646331"/>
          </a:xfrm>
          <a:prstGeom prst="rect">
            <a:avLst/>
          </a:prstGeom>
          <a:solidFill>
            <a:srgbClr val="92D050"/>
          </a:solidFill>
          <a:ln>
            <a:solidFill>
              <a:srgbClr val="92D050"/>
            </a:solidFill>
          </a:ln>
        </p:spPr>
        <p:txBody>
          <a:bodyPr wrap="square" rtlCol="0">
            <a:spAutoFit/>
          </a:bodyPr>
          <a:lstStyle/>
          <a:p>
            <a:r>
              <a:rPr lang="en-US" dirty="0"/>
              <a:t>0.2 &lt; VIF &lt; 5 (Hair et al., 2017) </a:t>
            </a:r>
          </a:p>
          <a:p>
            <a:pPr marL="285750" indent="-285750">
              <a:buFont typeface="Symbol" panose="05050102010706020507" pitchFamily="18" charset="2"/>
              <a:buChar char="Þ"/>
            </a:pPr>
            <a:r>
              <a:rPr lang="en-US" dirty="0">
                <a:solidFill>
                  <a:srgbClr val="FF0000"/>
                </a:solidFill>
                <a:sym typeface="Symbol" panose="05050102010706020507" pitchFamily="18" charset="2"/>
              </a:rPr>
              <a:t>No multicollinearity issues </a:t>
            </a:r>
          </a:p>
        </p:txBody>
      </p:sp>
    </p:spTree>
    <p:extLst>
      <p:ext uri="{BB962C8B-B14F-4D97-AF65-F5344CB8AC3E}">
        <p14:creationId xmlns:p14="http://schemas.microsoft.com/office/powerpoint/2010/main" val="2206799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31C96-5C37-E77D-1405-1FA974A1A6A7}"/>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33C7C4B1-503F-822E-0C54-AEDCD6687F67}"/>
              </a:ext>
            </a:extLst>
          </p:cNvPr>
          <p:cNvSpPr/>
          <p:nvPr/>
        </p:nvSpPr>
        <p:spPr>
          <a:xfrm>
            <a:off x="154237" y="28389"/>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DF317D2C-FF92-FA43-431B-A516E6B2AE91}"/>
              </a:ext>
            </a:extLst>
          </p:cNvPr>
          <p:cNvSpPr txBox="1"/>
          <p:nvPr/>
        </p:nvSpPr>
        <p:spPr>
          <a:xfrm>
            <a:off x="1035586" y="405075"/>
            <a:ext cx="3899971" cy="646331"/>
          </a:xfrm>
          <a:prstGeom prst="rect">
            <a:avLst/>
          </a:prstGeom>
          <a:noFill/>
        </p:spPr>
        <p:txBody>
          <a:bodyPr wrap="square" rtlCol="0">
            <a:spAutoFit/>
          </a:bodyPr>
          <a:lstStyle/>
          <a:p>
            <a:r>
              <a:rPr lang="en-US" dirty="0">
                <a:solidFill>
                  <a:srgbClr val="FF0000"/>
                </a:solidFill>
              </a:rPr>
              <a:t>4.1.2. Structural model assessment:</a:t>
            </a:r>
          </a:p>
          <a:p>
            <a:r>
              <a:rPr lang="en-US" dirty="0">
                <a:solidFill>
                  <a:srgbClr val="002060"/>
                </a:solidFill>
              </a:rPr>
              <a:t>R and R2 Validation:</a:t>
            </a:r>
          </a:p>
        </p:txBody>
      </p:sp>
      <p:graphicFrame>
        <p:nvGraphicFramePr>
          <p:cNvPr id="2" name="Table 1">
            <a:extLst>
              <a:ext uri="{FF2B5EF4-FFF2-40B4-BE49-F238E27FC236}">
                <a16:creationId xmlns:a16="http://schemas.microsoft.com/office/drawing/2014/main" id="{AA17AB82-7884-C86C-45C5-328A440CA14B}"/>
              </a:ext>
            </a:extLst>
          </p:cNvPr>
          <p:cNvGraphicFramePr>
            <a:graphicFrameLocks noGrp="1"/>
          </p:cNvGraphicFramePr>
          <p:nvPr>
            <p:extLst>
              <p:ext uri="{D42A27DB-BD31-4B8C-83A1-F6EECF244321}">
                <p14:modId xmlns:p14="http://schemas.microsoft.com/office/powerpoint/2010/main" val="541470003"/>
              </p:ext>
            </p:extLst>
          </p:nvPr>
        </p:nvGraphicFramePr>
        <p:xfrm>
          <a:off x="1296827" y="1267506"/>
          <a:ext cx="3164824" cy="809244"/>
        </p:xfrm>
        <a:graphic>
          <a:graphicData uri="http://schemas.openxmlformats.org/drawingml/2006/table">
            <a:tbl>
              <a:tblPr firstRow="1" firstCol="1" bandRow="1">
                <a:tableStyleId>{5C22544A-7EE6-4342-B048-85BDC9FD1C3A}</a:tableStyleId>
              </a:tblPr>
              <a:tblGrid>
                <a:gridCol w="865848">
                  <a:extLst>
                    <a:ext uri="{9D8B030D-6E8A-4147-A177-3AD203B41FA5}">
                      <a16:colId xmlns:a16="http://schemas.microsoft.com/office/drawing/2014/main" val="2370142554"/>
                    </a:ext>
                  </a:extLst>
                </a:gridCol>
                <a:gridCol w="1149488">
                  <a:extLst>
                    <a:ext uri="{9D8B030D-6E8A-4147-A177-3AD203B41FA5}">
                      <a16:colId xmlns:a16="http://schemas.microsoft.com/office/drawing/2014/main" val="2132166876"/>
                    </a:ext>
                  </a:extLst>
                </a:gridCol>
                <a:gridCol w="1149488">
                  <a:extLst>
                    <a:ext uri="{9D8B030D-6E8A-4147-A177-3AD203B41FA5}">
                      <a16:colId xmlns:a16="http://schemas.microsoft.com/office/drawing/2014/main" val="1596101095"/>
                    </a:ext>
                  </a:extLst>
                </a:gridCol>
              </a:tblGrid>
              <a:tr h="190500">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nSpc>
                          <a:spcPct val="115000"/>
                        </a:lnSpc>
                        <a:spcAft>
                          <a:spcPts val="800"/>
                        </a:spcAft>
                        <a:buNone/>
                      </a:pPr>
                      <a:r>
                        <a:rPr lang="en-US" sz="1600" kern="0">
                          <a:solidFill>
                            <a:schemeClr val="tx1"/>
                          </a:solidFill>
                          <a:effectLst/>
                        </a:rPr>
                        <a:t>R Square</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nSpc>
                          <a:spcPct val="115000"/>
                        </a:lnSpc>
                        <a:spcAft>
                          <a:spcPts val="800"/>
                        </a:spcAft>
                        <a:buNone/>
                      </a:pPr>
                      <a:r>
                        <a:rPr lang="en-US" sz="1600" kern="0" dirty="0">
                          <a:solidFill>
                            <a:schemeClr val="tx1"/>
                          </a:solidFill>
                          <a:effectLst/>
                        </a:rPr>
                        <a:t>R Square Adjusted</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5871623"/>
                  </a:ext>
                </a:extLst>
              </a:tr>
              <a:tr h="190500">
                <a:tc>
                  <a:txBody>
                    <a:bodyPr/>
                    <a:lstStyle/>
                    <a:p>
                      <a:pPr marL="0" marR="0">
                        <a:lnSpc>
                          <a:spcPct val="115000"/>
                        </a:lnSpc>
                        <a:spcAft>
                          <a:spcPts val="800"/>
                        </a:spcAft>
                        <a:buNone/>
                      </a:pPr>
                      <a:r>
                        <a:rPr lang="en-US" sz="1600" kern="0" dirty="0">
                          <a:solidFill>
                            <a:schemeClr val="tx1"/>
                          </a:solidFill>
                          <a:effectLst/>
                        </a:rPr>
                        <a:t>AU</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15000"/>
                        </a:lnSpc>
                        <a:spcAft>
                          <a:spcPts val="800"/>
                        </a:spcAft>
                        <a:buNone/>
                      </a:pPr>
                      <a:r>
                        <a:rPr lang="en-US" sz="1600" kern="0">
                          <a:solidFill>
                            <a:schemeClr val="tx1"/>
                          </a:solidFill>
                          <a:effectLst/>
                        </a:rPr>
                        <a:t>0.594</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15000"/>
                        </a:lnSpc>
                        <a:spcAft>
                          <a:spcPts val="800"/>
                        </a:spcAft>
                        <a:buNone/>
                      </a:pPr>
                      <a:r>
                        <a:rPr lang="en-US" sz="1600" kern="0" dirty="0">
                          <a:solidFill>
                            <a:schemeClr val="tx1"/>
                          </a:solidFill>
                          <a:effectLst/>
                        </a:rPr>
                        <a:t>0.577</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9792106"/>
                  </a:ext>
                </a:extLst>
              </a:tr>
            </a:tbl>
          </a:graphicData>
        </a:graphic>
      </p:graphicFrame>
      <p:graphicFrame>
        <p:nvGraphicFramePr>
          <p:cNvPr id="4" name="Table 3">
            <a:extLst>
              <a:ext uri="{FF2B5EF4-FFF2-40B4-BE49-F238E27FC236}">
                <a16:creationId xmlns:a16="http://schemas.microsoft.com/office/drawing/2014/main" id="{D4E73B68-B8B9-282F-9378-C9B2EABD03B9}"/>
              </a:ext>
            </a:extLst>
          </p:cNvPr>
          <p:cNvGraphicFramePr>
            <a:graphicFrameLocks noGrp="1"/>
          </p:cNvGraphicFramePr>
          <p:nvPr>
            <p:extLst>
              <p:ext uri="{D42A27DB-BD31-4B8C-83A1-F6EECF244321}">
                <p14:modId xmlns:p14="http://schemas.microsoft.com/office/powerpoint/2010/main" val="3685954993"/>
              </p:ext>
            </p:extLst>
          </p:nvPr>
        </p:nvGraphicFramePr>
        <p:xfrm>
          <a:off x="1296827" y="2237172"/>
          <a:ext cx="5448300" cy="1886247"/>
        </p:xfrm>
        <a:graphic>
          <a:graphicData uri="http://schemas.openxmlformats.org/drawingml/2006/table">
            <a:tbl>
              <a:tblPr firstRow="1" firstCol="1" bandRow="1">
                <a:tableStyleId>{5C22544A-7EE6-4342-B048-85BDC9FD1C3A}</a:tableStyleId>
              </a:tblPr>
              <a:tblGrid>
                <a:gridCol w="567386">
                  <a:extLst>
                    <a:ext uri="{9D8B030D-6E8A-4147-A177-3AD203B41FA5}">
                      <a16:colId xmlns:a16="http://schemas.microsoft.com/office/drawing/2014/main" val="2235511307"/>
                    </a:ext>
                  </a:extLst>
                </a:gridCol>
                <a:gridCol w="813274">
                  <a:extLst>
                    <a:ext uri="{9D8B030D-6E8A-4147-A177-3AD203B41FA5}">
                      <a16:colId xmlns:a16="http://schemas.microsoft.com/office/drawing/2014/main" val="3669451300"/>
                    </a:ext>
                  </a:extLst>
                </a:gridCol>
                <a:gridCol w="813274">
                  <a:extLst>
                    <a:ext uri="{9D8B030D-6E8A-4147-A177-3AD203B41FA5}">
                      <a16:colId xmlns:a16="http://schemas.microsoft.com/office/drawing/2014/main" val="497770153"/>
                    </a:ext>
                  </a:extLst>
                </a:gridCol>
                <a:gridCol w="813909">
                  <a:extLst>
                    <a:ext uri="{9D8B030D-6E8A-4147-A177-3AD203B41FA5}">
                      <a16:colId xmlns:a16="http://schemas.microsoft.com/office/drawing/2014/main" val="3360398969"/>
                    </a:ext>
                  </a:extLst>
                </a:gridCol>
                <a:gridCol w="813274">
                  <a:extLst>
                    <a:ext uri="{9D8B030D-6E8A-4147-A177-3AD203B41FA5}">
                      <a16:colId xmlns:a16="http://schemas.microsoft.com/office/drawing/2014/main" val="3597855853"/>
                    </a:ext>
                  </a:extLst>
                </a:gridCol>
                <a:gridCol w="813274">
                  <a:extLst>
                    <a:ext uri="{9D8B030D-6E8A-4147-A177-3AD203B41FA5}">
                      <a16:colId xmlns:a16="http://schemas.microsoft.com/office/drawing/2014/main" val="3315753375"/>
                    </a:ext>
                  </a:extLst>
                </a:gridCol>
                <a:gridCol w="813909">
                  <a:extLst>
                    <a:ext uri="{9D8B030D-6E8A-4147-A177-3AD203B41FA5}">
                      <a16:colId xmlns:a16="http://schemas.microsoft.com/office/drawing/2014/main" val="2173260631"/>
                    </a:ext>
                  </a:extLst>
                </a:gridCol>
              </a:tblGrid>
              <a:tr h="194945">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SI</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278823"/>
                  </a:ext>
                </a:extLst>
              </a:tr>
              <a:tr h="194945">
                <a:tc>
                  <a:txBody>
                    <a:bodyPr/>
                    <a:lstStyle/>
                    <a:p>
                      <a:pPr marL="0" marR="0">
                        <a:lnSpc>
                          <a:spcPct val="115000"/>
                        </a:lnSpc>
                        <a:spcAft>
                          <a:spcPts val="800"/>
                        </a:spcAft>
                        <a:buNone/>
                      </a:pPr>
                      <a:r>
                        <a:rPr lang="en-US" sz="1400" kern="0">
                          <a:solidFill>
                            <a:schemeClr val="tx1"/>
                          </a:solidFill>
                          <a:effectLst/>
                        </a:rPr>
                        <a:t>AU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251265"/>
                  </a:ext>
                </a:extLst>
              </a:tr>
              <a:tr h="194945">
                <a:tc>
                  <a:txBody>
                    <a:bodyPr/>
                    <a:lstStyle/>
                    <a:p>
                      <a:pPr marL="0" marR="0">
                        <a:lnSpc>
                          <a:spcPct val="115000"/>
                        </a:lnSpc>
                        <a:spcAft>
                          <a:spcPts val="800"/>
                        </a:spcAft>
                        <a:buNone/>
                      </a:pPr>
                      <a:r>
                        <a:rPr lang="en-US" sz="1400" kern="0">
                          <a:solidFill>
                            <a:schemeClr val="tx1"/>
                          </a:solidFill>
                          <a:effectLst/>
                        </a:rPr>
                        <a:t>EM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0.088</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 </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3440624"/>
                  </a:ext>
                </a:extLst>
              </a:tr>
              <a:tr h="194945">
                <a:tc>
                  <a:txBody>
                    <a:bodyPr/>
                    <a:lstStyle/>
                    <a:p>
                      <a:pPr marL="0" marR="0">
                        <a:lnSpc>
                          <a:spcPct val="115000"/>
                        </a:lnSpc>
                        <a:spcAft>
                          <a:spcPts val="800"/>
                        </a:spcAft>
                        <a:buNone/>
                      </a:pPr>
                      <a:r>
                        <a:rPr lang="en-US" sz="1400" kern="0">
                          <a:solidFill>
                            <a:schemeClr val="tx1"/>
                          </a:solidFill>
                          <a:effectLst/>
                        </a:rPr>
                        <a:t>IM</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b="1" kern="0" dirty="0">
                          <a:solidFill>
                            <a:srgbClr val="FF3300"/>
                          </a:solidFill>
                          <a:effectLst/>
                        </a:rPr>
                        <a:t>0.111</a:t>
                      </a:r>
                      <a:endParaRPr lang="en-US" sz="1400" b="1" kern="100" dirty="0">
                        <a:solidFill>
                          <a:srgbClr val="FF33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8882975"/>
                  </a:ext>
                </a:extLst>
              </a:tr>
              <a:tr h="194945">
                <a:tc>
                  <a:txBody>
                    <a:bodyPr/>
                    <a:lstStyle/>
                    <a:p>
                      <a:pPr marL="0" marR="0">
                        <a:lnSpc>
                          <a:spcPct val="115000"/>
                        </a:lnSpc>
                        <a:spcAft>
                          <a:spcPts val="800"/>
                        </a:spcAft>
                        <a:buNone/>
                      </a:pPr>
                      <a:r>
                        <a:rPr lang="en-US" sz="1400" kern="0">
                          <a:solidFill>
                            <a:schemeClr val="tx1"/>
                          </a:solidFill>
                          <a:effectLst/>
                        </a:rPr>
                        <a:t>PEOU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b="1" kern="0" dirty="0">
                          <a:solidFill>
                            <a:srgbClr val="FF3300"/>
                          </a:solidFill>
                          <a:effectLst/>
                        </a:rPr>
                        <a:t>0.019</a:t>
                      </a:r>
                      <a:endParaRPr lang="en-US" sz="1400" b="1" kern="100" dirty="0">
                        <a:solidFill>
                          <a:srgbClr val="FF33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1500820"/>
                  </a:ext>
                </a:extLst>
              </a:tr>
              <a:tr h="194945">
                <a:tc>
                  <a:txBody>
                    <a:bodyPr/>
                    <a:lstStyle/>
                    <a:p>
                      <a:pPr marL="0" marR="0">
                        <a:lnSpc>
                          <a:spcPct val="115000"/>
                        </a:lnSpc>
                        <a:spcAft>
                          <a:spcPts val="800"/>
                        </a:spcAft>
                        <a:buNone/>
                      </a:pPr>
                      <a:r>
                        <a:rPr lang="en-US" sz="1400" kern="0">
                          <a:solidFill>
                            <a:schemeClr val="tx1"/>
                          </a:solidFill>
                          <a:effectLst/>
                        </a:rPr>
                        <a:t>PU</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0.030</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9433639"/>
                  </a:ext>
                </a:extLst>
              </a:tr>
              <a:tr h="252897">
                <a:tc>
                  <a:txBody>
                    <a:bodyPr/>
                    <a:lstStyle/>
                    <a:p>
                      <a:pPr marL="0" marR="0">
                        <a:lnSpc>
                          <a:spcPct val="115000"/>
                        </a:lnSpc>
                        <a:spcAft>
                          <a:spcPts val="800"/>
                        </a:spcAft>
                        <a:buNone/>
                      </a:pPr>
                      <a:r>
                        <a:rPr lang="en-US" sz="1400" kern="0">
                          <a:solidFill>
                            <a:schemeClr val="tx1"/>
                          </a:solidFill>
                          <a:effectLst/>
                        </a:rPr>
                        <a:t>SI</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400" kern="0">
                          <a:solidFill>
                            <a:schemeClr val="tx1"/>
                          </a:solidFill>
                          <a:effectLst/>
                        </a:rPr>
                        <a:t>0.056</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 </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 </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 </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3869360"/>
                  </a:ext>
                </a:extLst>
              </a:tr>
            </a:tbl>
          </a:graphicData>
        </a:graphic>
      </p:graphicFrame>
      <p:sp>
        <p:nvSpPr>
          <p:cNvPr id="5" name="TextBox 4">
            <a:extLst>
              <a:ext uri="{FF2B5EF4-FFF2-40B4-BE49-F238E27FC236}">
                <a16:creationId xmlns:a16="http://schemas.microsoft.com/office/drawing/2014/main" id="{DEA3E0D9-9D1B-8F0B-A309-3C6803092DDE}"/>
              </a:ext>
            </a:extLst>
          </p:cNvPr>
          <p:cNvSpPr txBox="1"/>
          <p:nvPr/>
        </p:nvSpPr>
        <p:spPr>
          <a:xfrm>
            <a:off x="5029838" y="1553530"/>
            <a:ext cx="2817335" cy="523220"/>
          </a:xfrm>
          <a:prstGeom prst="rect">
            <a:avLst/>
          </a:prstGeom>
          <a:noFill/>
        </p:spPr>
        <p:txBody>
          <a:bodyPr wrap="square" rtlCol="0">
            <a:spAutoFit/>
          </a:bodyPr>
          <a:lstStyle/>
          <a:p>
            <a:r>
              <a:rPr lang="en-US" sz="1400" b="1" dirty="0"/>
              <a:t>Table 7</a:t>
            </a:r>
          </a:p>
          <a:p>
            <a:r>
              <a:rPr lang="en-US" sz="1400" i="1" dirty="0"/>
              <a:t>R and R2 Validation</a:t>
            </a:r>
          </a:p>
        </p:txBody>
      </p:sp>
      <p:sp>
        <p:nvSpPr>
          <p:cNvPr id="6" name="TextBox 5">
            <a:extLst>
              <a:ext uri="{FF2B5EF4-FFF2-40B4-BE49-F238E27FC236}">
                <a16:creationId xmlns:a16="http://schemas.microsoft.com/office/drawing/2014/main" id="{96B08330-0E64-B7C3-37BE-053EBB382237}"/>
              </a:ext>
            </a:extLst>
          </p:cNvPr>
          <p:cNvSpPr txBox="1"/>
          <p:nvPr/>
        </p:nvSpPr>
        <p:spPr>
          <a:xfrm>
            <a:off x="1296827" y="4391563"/>
            <a:ext cx="1336204" cy="523220"/>
          </a:xfrm>
          <a:prstGeom prst="rect">
            <a:avLst/>
          </a:prstGeom>
          <a:noFill/>
        </p:spPr>
        <p:txBody>
          <a:bodyPr wrap="square" rtlCol="0">
            <a:spAutoFit/>
          </a:bodyPr>
          <a:lstStyle/>
          <a:p>
            <a:r>
              <a:rPr lang="en-US" sz="1400" b="1" dirty="0"/>
              <a:t>Table 8</a:t>
            </a:r>
          </a:p>
          <a:p>
            <a:r>
              <a:rPr lang="en-US" sz="1400" i="1" dirty="0"/>
              <a:t>f² Validation</a:t>
            </a:r>
          </a:p>
        </p:txBody>
      </p:sp>
      <p:sp>
        <p:nvSpPr>
          <p:cNvPr id="7" name="Speech Bubble: Oval 6">
            <a:extLst>
              <a:ext uri="{FF2B5EF4-FFF2-40B4-BE49-F238E27FC236}">
                <a16:creationId xmlns:a16="http://schemas.microsoft.com/office/drawing/2014/main" id="{B33C6117-101F-AC52-8583-C82DF2044308}"/>
              </a:ext>
            </a:extLst>
          </p:cNvPr>
          <p:cNvSpPr/>
          <p:nvPr/>
        </p:nvSpPr>
        <p:spPr>
          <a:xfrm>
            <a:off x="5145268" y="305049"/>
            <a:ext cx="2219937" cy="1061698"/>
          </a:xfrm>
          <a:prstGeom prst="wedgeEllipseCallout">
            <a:avLst>
              <a:gd name="adj1" fmla="val -82592"/>
              <a:gd name="adj2" fmla="val 103987"/>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66"/>
                </a:solidFill>
              </a:rPr>
              <a:t>Moderate explanatory power</a:t>
            </a:r>
          </a:p>
        </p:txBody>
      </p:sp>
      <p:sp>
        <p:nvSpPr>
          <p:cNvPr id="8" name="TextBox 7">
            <a:extLst>
              <a:ext uri="{FF2B5EF4-FFF2-40B4-BE49-F238E27FC236}">
                <a16:creationId xmlns:a16="http://schemas.microsoft.com/office/drawing/2014/main" id="{509D50C6-0144-2462-0392-6DCC164FD0E2}"/>
              </a:ext>
            </a:extLst>
          </p:cNvPr>
          <p:cNvSpPr txBox="1"/>
          <p:nvPr/>
        </p:nvSpPr>
        <p:spPr>
          <a:xfrm>
            <a:off x="2820318" y="4283841"/>
            <a:ext cx="4488729" cy="738664"/>
          </a:xfrm>
          <a:prstGeom prst="rect">
            <a:avLst/>
          </a:prstGeom>
          <a:solidFill>
            <a:srgbClr val="FFC000"/>
          </a:solidFill>
          <a:ln>
            <a:solidFill>
              <a:srgbClr val="FFFF00"/>
            </a:solidFill>
          </a:ln>
        </p:spPr>
        <p:txBody>
          <a:bodyPr wrap="square" rtlCol="0">
            <a:spAutoFit/>
          </a:bodyPr>
          <a:lstStyle/>
          <a:p>
            <a:r>
              <a:rPr lang="en-US" sz="1400" dirty="0">
                <a:solidFill>
                  <a:srgbClr val="0070C0"/>
                </a:solidFill>
              </a:rPr>
              <a:t>IM (0.111) </a:t>
            </a:r>
            <a:r>
              <a:rPr lang="en-US" sz="1400" dirty="0">
                <a:solidFill>
                  <a:srgbClr val="0070C0"/>
                </a:solidFill>
                <a:sym typeface="Symbol" panose="05050102010706020507" pitchFamily="18" charset="2"/>
              </a:rPr>
              <a:t> </a:t>
            </a:r>
            <a:r>
              <a:rPr lang="en-US" sz="1400" dirty="0">
                <a:solidFill>
                  <a:srgbClr val="0070C0"/>
                </a:solidFill>
              </a:rPr>
              <a:t>a medium effect</a:t>
            </a:r>
          </a:p>
          <a:p>
            <a:r>
              <a:rPr lang="en-US" sz="1400" dirty="0">
                <a:solidFill>
                  <a:srgbClr val="0070C0"/>
                </a:solidFill>
              </a:rPr>
              <a:t>PEOU (0.019) </a:t>
            </a:r>
            <a:r>
              <a:rPr lang="en-US" sz="1400" dirty="0">
                <a:solidFill>
                  <a:srgbClr val="0070C0"/>
                </a:solidFill>
                <a:sym typeface="Symbol" panose="05050102010706020507" pitchFamily="18" charset="2"/>
              </a:rPr>
              <a:t> </a:t>
            </a:r>
            <a:r>
              <a:rPr lang="en-US" sz="1400" dirty="0">
                <a:solidFill>
                  <a:srgbClr val="0070C0"/>
                </a:solidFill>
              </a:rPr>
              <a:t>a practically negligible impact (index &lt; 0.02)</a:t>
            </a:r>
          </a:p>
        </p:txBody>
      </p:sp>
    </p:spTree>
    <p:extLst>
      <p:ext uri="{BB962C8B-B14F-4D97-AF65-F5344CB8AC3E}">
        <p14:creationId xmlns:p14="http://schemas.microsoft.com/office/powerpoint/2010/main" val="3784083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402055" y="366267"/>
            <a:ext cx="5562360" cy="428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3200" b="1" u="none" strike="noStrike" dirty="0">
                <a:solidFill>
                  <a:srgbClr val="FF0000"/>
                </a:solidFill>
                <a:effectLst/>
                <a:uFillTx/>
                <a:latin typeface="+mj-lt"/>
              </a:rPr>
              <a:t>I. Introduction</a:t>
            </a:r>
          </a:p>
        </p:txBody>
      </p:sp>
      <p:sp>
        <p:nvSpPr>
          <p:cNvPr id="23" name="Rectangle 22"/>
          <p:cNvSpPr/>
          <p:nvPr/>
        </p:nvSpPr>
        <p:spPr>
          <a:xfrm>
            <a:off x="3788017" y="1051707"/>
            <a:ext cx="5306814" cy="2922792"/>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10000"/>
          </a:bodyPr>
          <a:lstStyle/>
          <a:p>
            <a:pPr defTabSz="914400">
              <a:lnSpc>
                <a:spcPct val="150000"/>
              </a:lnSpc>
              <a:tabLst>
                <a:tab pos="0" algn="l"/>
              </a:tabLst>
            </a:pPr>
            <a:r>
              <a:rPr lang="en-US" sz="2400" b="0" u="none" strike="noStrike" dirty="0">
                <a:solidFill>
                  <a:srgbClr val="FF0000"/>
                </a:solidFill>
                <a:effectLst/>
                <a:uFillTx/>
              </a:rPr>
              <a:t>1.1. Background of the study:</a:t>
            </a:r>
          </a:p>
          <a:p>
            <a:pPr marL="342900" indent="-342900">
              <a:buFont typeface="Wingdings" panose="05000000000000000000" pitchFamily="2" charset="2"/>
              <a:buChar char="q"/>
            </a:pPr>
            <a:r>
              <a:rPr lang="en-US" sz="2000" dirty="0"/>
              <a:t>AI -&gt; transform conventional teaching and learning methods </a:t>
            </a:r>
          </a:p>
          <a:p>
            <a:pPr marL="800100" lvl="1" indent="-342900">
              <a:buFont typeface="Wingdings" panose="05000000000000000000" pitchFamily="2" charset="2"/>
              <a:buChar char="v"/>
            </a:pPr>
            <a:r>
              <a:rPr lang="en-US" sz="2000" dirty="0"/>
              <a:t>Teachers: facilitate their teaching process and increase their teaching efficiency </a:t>
            </a:r>
            <a:r>
              <a:rPr lang="en-US" dirty="0"/>
              <a:t>(Ghimire et al., 2024)</a:t>
            </a:r>
            <a:endParaRPr lang="en-US" sz="2000" dirty="0"/>
          </a:p>
          <a:p>
            <a:pPr marL="800100" lvl="1" indent="-342900">
              <a:buFont typeface="Wingdings" panose="05000000000000000000" pitchFamily="2" charset="2"/>
              <a:buChar char="v"/>
            </a:pPr>
            <a:r>
              <a:rPr lang="en-US" sz="2000" dirty="0"/>
              <a:t>Learners: maximize their learning capacity, undertake self-study, or implement research on linguistic issues </a:t>
            </a:r>
            <a:r>
              <a:rPr lang="en-US" dirty="0"/>
              <a:t>(Ghimire et al., 2024).</a:t>
            </a:r>
            <a:endParaRPr lang="en-US" sz="2000" dirty="0"/>
          </a:p>
          <a:p>
            <a:pPr defTabSz="914400">
              <a:lnSpc>
                <a:spcPct val="150000"/>
              </a:lnSpc>
              <a:tabLst>
                <a:tab pos="0" algn="l"/>
              </a:tabLst>
            </a:pPr>
            <a:endParaRPr lang="en-US" sz="1400" b="0" u="none" strike="noStrike" dirty="0">
              <a:solidFill>
                <a:srgbClr val="000000"/>
              </a:solidFill>
              <a:effectLst/>
              <a:uFillTx/>
            </a:endParaRPr>
          </a:p>
        </p:txBody>
      </p:sp>
      <p:pic>
        <p:nvPicPr>
          <p:cNvPr id="1028" name="Picture 4" descr="Explainer: What is Generative AI, the technology behind ChatGPT?">
            <a:extLst>
              <a:ext uri="{FF2B5EF4-FFF2-40B4-BE49-F238E27FC236}">
                <a16:creationId xmlns:a16="http://schemas.microsoft.com/office/drawing/2014/main" id="{D9916AC1-1807-F813-25A6-0ABE97752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1665"/>
            <a:ext cx="3590864" cy="26428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A3C10-0819-4AD2-FDBB-7800C8332501}"/>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05DD19FA-63BE-DA8B-7521-17AEE7FEB0A5}"/>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84153C33-3A24-0FE6-CB1A-00C88A39408C}"/>
              </a:ext>
            </a:extLst>
          </p:cNvPr>
          <p:cNvSpPr txBox="1"/>
          <p:nvPr/>
        </p:nvSpPr>
        <p:spPr>
          <a:xfrm>
            <a:off x="1035586" y="405075"/>
            <a:ext cx="3899971" cy="646331"/>
          </a:xfrm>
          <a:prstGeom prst="rect">
            <a:avLst/>
          </a:prstGeom>
          <a:noFill/>
        </p:spPr>
        <p:txBody>
          <a:bodyPr wrap="square" rtlCol="0">
            <a:spAutoFit/>
          </a:bodyPr>
          <a:lstStyle/>
          <a:p>
            <a:r>
              <a:rPr lang="en-US" dirty="0">
                <a:solidFill>
                  <a:srgbClr val="FF0000"/>
                </a:solidFill>
              </a:rPr>
              <a:t>4.1.2. Structural model assessment:</a:t>
            </a:r>
          </a:p>
          <a:p>
            <a:r>
              <a:rPr lang="en-US" dirty="0">
                <a:solidFill>
                  <a:srgbClr val="002060"/>
                </a:solidFill>
              </a:rPr>
              <a:t>Model Fit Validation:</a:t>
            </a:r>
          </a:p>
        </p:txBody>
      </p:sp>
      <p:graphicFrame>
        <p:nvGraphicFramePr>
          <p:cNvPr id="5" name="Table 4">
            <a:extLst>
              <a:ext uri="{FF2B5EF4-FFF2-40B4-BE49-F238E27FC236}">
                <a16:creationId xmlns:a16="http://schemas.microsoft.com/office/drawing/2014/main" id="{DC858675-ACFC-3FA9-2D7A-425BE16C5E7F}"/>
              </a:ext>
            </a:extLst>
          </p:cNvPr>
          <p:cNvGraphicFramePr>
            <a:graphicFrameLocks noGrp="1"/>
          </p:cNvGraphicFramePr>
          <p:nvPr>
            <p:extLst>
              <p:ext uri="{D42A27DB-BD31-4B8C-83A1-F6EECF244321}">
                <p14:modId xmlns:p14="http://schemas.microsoft.com/office/powerpoint/2010/main" val="1108572758"/>
              </p:ext>
            </p:extLst>
          </p:nvPr>
        </p:nvGraphicFramePr>
        <p:xfrm>
          <a:off x="1204147" y="1421174"/>
          <a:ext cx="4822080" cy="2003554"/>
        </p:xfrm>
        <a:graphic>
          <a:graphicData uri="http://schemas.openxmlformats.org/drawingml/2006/table">
            <a:tbl>
              <a:tblPr firstRow="1" firstCol="1" bandRow="1">
                <a:tableStyleId>{5C22544A-7EE6-4342-B048-85BDC9FD1C3A}</a:tableStyleId>
              </a:tblPr>
              <a:tblGrid>
                <a:gridCol w="1265502">
                  <a:extLst>
                    <a:ext uri="{9D8B030D-6E8A-4147-A177-3AD203B41FA5}">
                      <a16:colId xmlns:a16="http://schemas.microsoft.com/office/drawing/2014/main" val="1051874977"/>
                    </a:ext>
                  </a:extLst>
                </a:gridCol>
                <a:gridCol w="1693609">
                  <a:extLst>
                    <a:ext uri="{9D8B030D-6E8A-4147-A177-3AD203B41FA5}">
                      <a16:colId xmlns:a16="http://schemas.microsoft.com/office/drawing/2014/main" val="225379317"/>
                    </a:ext>
                  </a:extLst>
                </a:gridCol>
                <a:gridCol w="1862969">
                  <a:extLst>
                    <a:ext uri="{9D8B030D-6E8A-4147-A177-3AD203B41FA5}">
                      <a16:colId xmlns:a16="http://schemas.microsoft.com/office/drawing/2014/main" val="609799120"/>
                    </a:ext>
                  </a:extLst>
                </a:gridCol>
              </a:tblGrid>
              <a:tr h="559388">
                <a:tc>
                  <a:txBody>
                    <a:bodyPr/>
                    <a:lstStyle/>
                    <a:p>
                      <a:pPr marL="0" marR="0">
                        <a:lnSpc>
                          <a:spcPct val="115000"/>
                        </a:lnSpc>
                        <a:spcAft>
                          <a:spcPts val="800"/>
                        </a:spcAft>
                        <a:buNone/>
                      </a:pPr>
                      <a:r>
                        <a:rPr lang="en-US" sz="1600" kern="0" dirty="0">
                          <a:solidFill>
                            <a:schemeClr val="tx1"/>
                          </a:solidFill>
                          <a:effectLst/>
                        </a:rPr>
                        <a:t> </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dirty="0">
                          <a:solidFill>
                            <a:schemeClr val="tx1"/>
                          </a:solidFill>
                          <a:effectLst/>
                        </a:rPr>
                        <a:t>Saturated Model</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Estimated Model</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5348314"/>
                  </a:ext>
                </a:extLst>
              </a:tr>
              <a:tr h="273904">
                <a:tc>
                  <a:txBody>
                    <a:bodyPr/>
                    <a:lstStyle/>
                    <a:p>
                      <a:pPr marL="0" marR="0">
                        <a:lnSpc>
                          <a:spcPct val="115000"/>
                        </a:lnSpc>
                        <a:spcAft>
                          <a:spcPts val="800"/>
                        </a:spcAft>
                        <a:buNone/>
                      </a:pPr>
                      <a:r>
                        <a:rPr lang="en-US" sz="1600" kern="0">
                          <a:solidFill>
                            <a:schemeClr val="tx1"/>
                          </a:solidFill>
                          <a:effectLst/>
                        </a:rPr>
                        <a:t>SRMR</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b="1" kern="0" dirty="0">
                          <a:solidFill>
                            <a:schemeClr val="tx1"/>
                          </a:solidFill>
                          <a:effectLst/>
                        </a:rPr>
                        <a:t>0.083</a:t>
                      </a:r>
                      <a:endParaRPr lang="en-US" sz="16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0.083</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5902266"/>
                  </a:ext>
                </a:extLst>
              </a:tr>
              <a:tr h="273904">
                <a:tc>
                  <a:txBody>
                    <a:bodyPr/>
                    <a:lstStyle/>
                    <a:p>
                      <a:pPr marL="0" marR="0">
                        <a:lnSpc>
                          <a:spcPct val="115000"/>
                        </a:lnSpc>
                        <a:spcAft>
                          <a:spcPts val="800"/>
                        </a:spcAft>
                        <a:buNone/>
                      </a:pPr>
                      <a:r>
                        <a:rPr lang="en-US" sz="1600" kern="0">
                          <a:solidFill>
                            <a:schemeClr val="tx1"/>
                          </a:solidFill>
                          <a:effectLst/>
                        </a:rPr>
                        <a:t>d_ULS</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1.438</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dirty="0">
                          <a:solidFill>
                            <a:schemeClr val="tx1"/>
                          </a:solidFill>
                          <a:effectLst/>
                        </a:rPr>
                        <a:t>1.438</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4983573"/>
                  </a:ext>
                </a:extLst>
              </a:tr>
              <a:tr h="273904">
                <a:tc>
                  <a:txBody>
                    <a:bodyPr/>
                    <a:lstStyle/>
                    <a:p>
                      <a:pPr marL="0" marR="0">
                        <a:lnSpc>
                          <a:spcPct val="115000"/>
                        </a:lnSpc>
                        <a:spcAft>
                          <a:spcPts val="800"/>
                        </a:spcAft>
                        <a:buNone/>
                      </a:pPr>
                      <a:r>
                        <a:rPr lang="en-US" sz="1600" kern="0">
                          <a:solidFill>
                            <a:schemeClr val="tx1"/>
                          </a:solidFill>
                          <a:effectLst/>
                        </a:rPr>
                        <a:t>d_G</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0.638</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0.638</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8067801"/>
                  </a:ext>
                </a:extLst>
              </a:tr>
              <a:tr h="348550">
                <a:tc>
                  <a:txBody>
                    <a:bodyPr/>
                    <a:lstStyle/>
                    <a:p>
                      <a:pPr marL="0" marR="0">
                        <a:lnSpc>
                          <a:spcPct val="115000"/>
                        </a:lnSpc>
                        <a:spcAft>
                          <a:spcPts val="800"/>
                        </a:spcAft>
                        <a:buNone/>
                      </a:pPr>
                      <a:r>
                        <a:rPr lang="en-US" sz="1600" kern="0">
                          <a:solidFill>
                            <a:schemeClr val="tx1"/>
                          </a:solidFill>
                          <a:effectLst/>
                        </a:rPr>
                        <a:t>Chi-Square</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dirty="0">
                          <a:solidFill>
                            <a:schemeClr val="tx1"/>
                          </a:solidFill>
                          <a:effectLst/>
                        </a:rPr>
                        <a:t>492.021</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dirty="0">
                          <a:solidFill>
                            <a:schemeClr val="tx1"/>
                          </a:solidFill>
                          <a:effectLst/>
                        </a:rPr>
                        <a:t>492.021</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1690146"/>
                  </a:ext>
                </a:extLst>
              </a:tr>
              <a:tr h="273904">
                <a:tc>
                  <a:txBody>
                    <a:bodyPr/>
                    <a:lstStyle/>
                    <a:p>
                      <a:pPr marL="0" marR="0">
                        <a:lnSpc>
                          <a:spcPct val="115000"/>
                        </a:lnSpc>
                        <a:spcAft>
                          <a:spcPts val="800"/>
                        </a:spcAft>
                        <a:buNone/>
                      </a:pPr>
                      <a:r>
                        <a:rPr lang="en-US" sz="1600" kern="0">
                          <a:solidFill>
                            <a:schemeClr val="tx1"/>
                          </a:solidFill>
                          <a:effectLst/>
                        </a:rPr>
                        <a:t>NFI</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0.701</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dirty="0">
                          <a:solidFill>
                            <a:schemeClr val="tx1"/>
                          </a:solidFill>
                          <a:effectLst/>
                        </a:rPr>
                        <a:t>0.701</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6232225"/>
                  </a:ext>
                </a:extLst>
              </a:tr>
            </a:tbl>
          </a:graphicData>
        </a:graphic>
      </p:graphicFrame>
      <p:sp>
        <p:nvSpPr>
          <p:cNvPr id="2" name="TextBox 1">
            <a:extLst>
              <a:ext uri="{FF2B5EF4-FFF2-40B4-BE49-F238E27FC236}">
                <a16:creationId xmlns:a16="http://schemas.microsoft.com/office/drawing/2014/main" id="{78070642-C141-BB1B-C0E9-7AB38A7B0524}"/>
              </a:ext>
            </a:extLst>
          </p:cNvPr>
          <p:cNvSpPr txBox="1"/>
          <p:nvPr/>
        </p:nvSpPr>
        <p:spPr>
          <a:xfrm>
            <a:off x="1204147" y="3808226"/>
            <a:ext cx="4164376" cy="523220"/>
          </a:xfrm>
          <a:prstGeom prst="rect">
            <a:avLst/>
          </a:prstGeom>
          <a:noFill/>
        </p:spPr>
        <p:txBody>
          <a:bodyPr wrap="square" rtlCol="0">
            <a:spAutoFit/>
          </a:bodyPr>
          <a:lstStyle/>
          <a:p>
            <a:r>
              <a:rPr lang="en-US" sz="1400" b="1" dirty="0"/>
              <a:t>Table 9</a:t>
            </a:r>
          </a:p>
          <a:p>
            <a:r>
              <a:rPr lang="en-US" sz="1400" i="1" dirty="0"/>
              <a:t>Model Fit Validation</a:t>
            </a:r>
          </a:p>
        </p:txBody>
      </p:sp>
      <p:sp>
        <p:nvSpPr>
          <p:cNvPr id="4" name="TextBox 3">
            <a:extLst>
              <a:ext uri="{FF2B5EF4-FFF2-40B4-BE49-F238E27FC236}">
                <a16:creationId xmlns:a16="http://schemas.microsoft.com/office/drawing/2014/main" id="{A218BAFC-260F-F738-1573-73F77A6959A9}"/>
              </a:ext>
            </a:extLst>
          </p:cNvPr>
          <p:cNvSpPr txBox="1"/>
          <p:nvPr/>
        </p:nvSpPr>
        <p:spPr>
          <a:xfrm>
            <a:off x="3536415" y="3754078"/>
            <a:ext cx="3503364" cy="584775"/>
          </a:xfrm>
          <a:prstGeom prst="rect">
            <a:avLst/>
          </a:prstGeom>
          <a:solidFill>
            <a:srgbClr val="FFFF00"/>
          </a:solidFill>
        </p:spPr>
        <p:txBody>
          <a:bodyPr wrap="square" rtlCol="0">
            <a:spAutoFit/>
          </a:bodyPr>
          <a:lstStyle/>
          <a:p>
            <a:r>
              <a:rPr lang="en-US" sz="1600" dirty="0"/>
              <a:t>SRMR = 0.083 </a:t>
            </a:r>
            <a:r>
              <a:rPr lang="en-US" sz="1600" dirty="0">
                <a:sym typeface="Symbol" panose="05050102010706020507" pitchFamily="18" charset="2"/>
              </a:rPr>
              <a:t> </a:t>
            </a:r>
            <a:r>
              <a:rPr lang="en-US" sz="1600" dirty="0"/>
              <a:t>0.08 but &lt; 0.1 </a:t>
            </a:r>
          </a:p>
          <a:p>
            <a:r>
              <a:rPr lang="en-US" sz="1600" dirty="0">
                <a:sym typeface="Symbol" panose="05050102010706020507" pitchFamily="18" charset="2"/>
              </a:rPr>
              <a:t>  an </a:t>
            </a:r>
            <a:r>
              <a:rPr lang="en-US" sz="1600" dirty="0"/>
              <a:t>acceptable level of model fit.</a:t>
            </a:r>
          </a:p>
        </p:txBody>
      </p:sp>
    </p:spTree>
    <p:extLst>
      <p:ext uri="{BB962C8B-B14F-4D97-AF65-F5344CB8AC3E}">
        <p14:creationId xmlns:p14="http://schemas.microsoft.com/office/powerpoint/2010/main" val="18968467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59FAD-6B4A-BFB7-BC67-A9BBEC4A106E}"/>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D998DE78-D2E1-FB0F-612E-D0AC6E3617B7}"/>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FFCBF127-A2DE-42CF-246C-A3D9D994B471}"/>
              </a:ext>
            </a:extLst>
          </p:cNvPr>
          <p:cNvSpPr txBox="1"/>
          <p:nvPr/>
        </p:nvSpPr>
        <p:spPr>
          <a:xfrm>
            <a:off x="1035586" y="405075"/>
            <a:ext cx="3899971" cy="646331"/>
          </a:xfrm>
          <a:prstGeom prst="rect">
            <a:avLst/>
          </a:prstGeom>
          <a:noFill/>
        </p:spPr>
        <p:txBody>
          <a:bodyPr wrap="square" rtlCol="0">
            <a:spAutoFit/>
          </a:bodyPr>
          <a:lstStyle/>
          <a:p>
            <a:r>
              <a:rPr lang="en-US" dirty="0">
                <a:solidFill>
                  <a:srgbClr val="FF0000"/>
                </a:solidFill>
              </a:rPr>
              <a:t>4.1.2. Structural model assessment:</a:t>
            </a:r>
          </a:p>
          <a:p>
            <a:r>
              <a:rPr lang="en-US" dirty="0">
                <a:solidFill>
                  <a:srgbClr val="002060"/>
                </a:solidFill>
              </a:rPr>
              <a:t>Q² Coefficient:</a:t>
            </a:r>
          </a:p>
        </p:txBody>
      </p:sp>
      <p:graphicFrame>
        <p:nvGraphicFramePr>
          <p:cNvPr id="2" name="Table 1">
            <a:extLst>
              <a:ext uri="{FF2B5EF4-FFF2-40B4-BE49-F238E27FC236}">
                <a16:creationId xmlns:a16="http://schemas.microsoft.com/office/drawing/2014/main" id="{1B4A887F-EEA1-7339-0C06-57C2C2A20EC3}"/>
              </a:ext>
            </a:extLst>
          </p:cNvPr>
          <p:cNvGraphicFramePr>
            <a:graphicFrameLocks noGrp="1"/>
          </p:cNvGraphicFramePr>
          <p:nvPr>
            <p:extLst>
              <p:ext uri="{D42A27DB-BD31-4B8C-83A1-F6EECF244321}">
                <p14:modId xmlns:p14="http://schemas.microsoft.com/office/powerpoint/2010/main" val="3038476151"/>
              </p:ext>
            </p:extLst>
          </p:nvPr>
        </p:nvGraphicFramePr>
        <p:xfrm>
          <a:off x="1140589" y="1242276"/>
          <a:ext cx="4863604" cy="2131314"/>
        </p:xfrm>
        <a:graphic>
          <a:graphicData uri="http://schemas.openxmlformats.org/drawingml/2006/table">
            <a:tbl>
              <a:tblPr firstRow="1" firstCol="1" bandRow="1">
                <a:tableStyleId>{5C22544A-7EE6-4342-B048-85BDC9FD1C3A}</a:tableStyleId>
              </a:tblPr>
              <a:tblGrid>
                <a:gridCol w="1214279">
                  <a:extLst>
                    <a:ext uri="{9D8B030D-6E8A-4147-A177-3AD203B41FA5}">
                      <a16:colId xmlns:a16="http://schemas.microsoft.com/office/drawing/2014/main" val="539822227"/>
                    </a:ext>
                  </a:extLst>
                </a:gridCol>
                <a:gridCol w="1214279">
                  <a:extLst>
                    <a:ext uri="{9D8B030D-6E8A-4147-A177-3AD203B41FA5}">
                      <a16:colId xmlns:a16="http://schemas.microsoft.com/office/drawing/2014/main" val="116628202"/>
                    </a:ext>
                  </a:extLst>
                </a:gridCol>
                <a:gridCol w="1214279">
                  <a:extLst>
                    <a:ext uri="{9D8B030D-6E8A-4147-A177-3AD203B41FA5}">
                      <a16:colId xmlns:a16="http://schemas.microsoft.com/office/drawing/2014/main" val="2460307126"/>
                    </a:ext>
                  </a:extLst>
                </a:gridCol>
                <a:gridCol w="1220767">
                  <a:extLst>
                    <a:ext uri="{9D8B030D-6E8A-4147-A177-3AD203B41FA5}">
                      <a16:colId xmlns:a16="http://schemas.microsoft.com/office/drawing/2014/main" val="1263781292"/>
                    </a:ext>
                  </a:extLst>
                </a:gridCol>
              </a:tblGrid>
              <a:tr h="190500">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SSO</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SSE</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Q² (=1-SSE/SSO)</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8141102"/>
                  </a:ext>
                </a:extLst>
              </a:tr>
              <a:tr h="190500">
                <a:tc>
                  <a:txBody>
                    <a:bodyPr/>
                    <a:lstStyle/>
                    <a:p>
                      <a:pPr marL="0" marR="0">
                        <a:lnSpc>
                          <a:spcPct val="115000"/>
                        </a:lnSpc>
                        <a:spcAft>
                          <a:spcPts val="800"/>
                        </a:spcAft>
                        <a:buNone/>
                      </a:pPr>
                      <a:r>
                        <a:rPr lang="en-US" sz="1600" kern="0">
                          <a:solidFill>
                            <a:schemeClr val="tx1"/>
                          </a:solidFill>
                          <a:effectLst/>
                        </a:rPr>
                        <a:t>AU</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262.000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137.631</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b="1" kern="0" dirty="0">
                          <a:solidFill>
                            <a:schemeClr val="tx1"/>
                          </a:solidFill>
                          <a:effectLst/>
                        </a:rPr>
                        <a:t>0.475</a:t>
                      </a:r>
                      <a:endParaRPr lang="en-US" sz="16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8345683"/>
                  </a:ext>
                </a:extLst>
              </a:tr>
              <a:tr h="190500">
                <a:tc>
                  <a:txBody>
                    <a:bodyPr/>
                    <a:lstStyle/>
                    <a:p>
                      <a:pPr marL="0" marR="0">
                        <a:lnSpc>
                          <a:spcPct val="115000"/>
                        </a:lnSpc>
                        <a:spcAft>
                          <a:spcPts val="800"/>
                        </a:spcAft>
                        <a:buNone/>
                      </a:pPr>
                      <a:r>
                        <a:rPr lang="en-US" sz="1600" kern="0">
                          <a:solidFill>
                            <a:schemeClr val="tx1"/>
                          </a:solidFill>
                          <a:effectLst/>
                        </a:rPr>
                        <a:t>EM</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dirty="0">
                          <a:solidFill>
                            <a:schemeClr val="tx1"/>
                          </a:solidFill>
                          <a:effectLst/>
                        </a:rPr>
                        <a:t>393.000</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393.000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1436867"/>
                  </a:ext>
                </a:extLst>
              </a:tr>
              <a:tr h="190500">
                <a:tc>
                  <a:txBody>
                    <a:bodyPr/>
                    <a:lstStyle/>
                    <a:p>
                      <a:pPr marL="0" marR="0">
                        <a:lnSpc>
                          <a:spcPct val="115000"/>
                        </a:lnSpc>
                        <a:spcAft>
                          <a:spcPts val="800"/>
                        </a:spcAft>
                        <a:buNone/>
                      </a:pPr>
                      <a:r>
                        <a:rPr lang="en-US" sz="1600" kern="0">
                          <a:solidFill>
                            <a:schemeClr val="tx1"/>
                          </a:solidFill>
                          <a:effectLst/>
                        </a:rPr>
                        <a:t>IM</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0369291"/>
                  </a:ext>
                </a:extLst>
              </a:tr>
              <a:tr h="190500">
                <a:tc>
                  <a:txBody>
                    <a:bodyPr/>
                    <a:lstStyle/>
                    <a:p>
                      <a:pPr marL="0" marR="0">
                        <a:lnSpc>
                          <a:spcPct val="115000"/>
                        </a:lnSpc>
                        <a:spcAft>
                          <a:spcPts val="800"/>
                        </a:spcAft>
                        <a:buNone/>
                      </a:pPr>
                      <a:r>
                        <a:rPr lang="en-US" sz="1600" kern="0">
                          <a:solidFill>
                            <a:schemeClr val="tx1"/>
                          </a:solidFill>
                          <a:effectLst/>
                        </a:rPr>
                        <a:t>PEOU</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2753969"/>
                  </a:ext>
                </a:extLst>
              </a:tr>
              <a:tr h="190500">
                <a:tc>
                  <a:txBody>
                    <a:bodyPr/>
                    <a:lstStyle/>
                    <a:p>
                      <a:pPr marL="0" marR="0">
                        <a:lnSpc>
                          <a:spcPct val="115000"/>
                        </a:lnSpc>
                        <a:spcAft>
                          <a:spcPts val="800"/>
                        </a:spcAft>
                        <a:buNone/>
                      </a:pPr>
                      <a:r>
                        <a:rPr lang="en-US" sz="1600" kern="0" dirty="0">
                          <a:solidFill>
                            <a:schemeClr val="tx1"/>
                          </a:solidFill>
                          <a:effectLst/>
                        </a:rPr>
                        <a:t>PU</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524.000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a:solidFill>
                            <a:schemeClr val="tx1"/>
                          </a:solidFill>
                          <a:effectLst/>
                        </a:rPr>
                        <a:t> </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8571267"/>
                  </a:ext>
                </a:extLst>
              </a:tr>
              <a:tr h="44450">
                <a:tc>
                  <a:txBody>
                    <a:bodyPr/>
                    <a:lstStyle/>
                    <a:p>
                      <a:pPr marL="0" marR="0">
                        <a:lnSpc>
                          <a:spcPct val="115000"/>
                        </a:lnSpc>
                        <a:spcAft>
                          <a:spcPts val="800"/>
                        </a:spcAft>
                        <a:buNone/>
                      </a:pPr>
                      <a:r>
                        <a:rPr lang="en-US" sz="1600" kern="0">
                          <a:solidFill>
                            <a:schemeClr val="tx1"/>
                          </a:solidFill>
                          <a:effectLst/>
                        </a:rPr>
                        <a:t>SI</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393.000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1600" kern="0">
                          <a:solidFill>
                            <a:schemeClr val="tx1"/>
                          </a:solidFill>
                          <a:effectLst/>
                        </a:rPr>
                        <a:t>393.000</a:t>
                      </a:r>
                      <a:endParaRPr lang="en-US"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600" kern="0" dirty="0">
                          <a:solidFill>
                            <a:schemeClr val="tx1"/>
                          </a:solidFill>
                          <a:effectLst/>
                        </a:rPr>
                        <a:t> </a:t>
                      </a:r>
                      <a:endParaRPr lang="en-US"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0304392"/>
                  </a:ext>
                </a:extLst>
              </a:tr>
            </a:tbl>
          </a:graphicData>
        </a:graphic>
      </p:graphicFrame>
      <p:sp>
        <p:nvSpPr>
          <p:cNvPr id="4" name="TextBox 3">
            <a:extLst>
              <a:ext uri="{FF2B5EF4-FFF2-40B4-BE49-F238E27FC236}">
                <a16:creationId xmlns:a16="http://schemas.microsoft.com/office/drawing/2014/main" id="{DCFBA7FB-E385-19F9-3434-19D2A5B7572C}"/>
              </a:ext>
            </a:extLst>
          </p:cNvPr>
          <p:cNvSpPr txBox="1"/>
          <p:nvPr/>
        </p:nvSpPr>
        <p:spPr>
          <a:xfrm>
            <a:off x="1140589" y="3773700"/>
            <a:ext cx="4164376" cy="523220"/>
          </a:xfrm>
          <a:prstGeom prst="rect">
            <a:avLst/>
          </a:prstGeom>
          <a:noFill/>
        </p:spPr>
        <p:txBody>
          <a:bodyPr wrap="square" rtlCol="0">
            <a:spAutoFit/>
          </a:bodyPr>
          <a:lstStyle/>
          <a:p>
            <a:r>
              <a:rPr lang="en-US" sz="1400" b="1" dirty="0"/>
              <a:t>Table 10</a:t>
            </a:r>
          </a:p>
          <a:p>
            <a:r>
              <a:rPr lang="en-US" sz="1400" i="1" dirty="0"/>
              <a:t>Q² Coefficient</a:t>
            </a:r>
          </a:p>
        </p:txBody>
      </p:sp>
      <p:sp>
        <p:nvSpPr>
          <p:cNvPr id="7" name="Thought Bubble: Cloud 6">
            <a:extLst>
              <a:ext uri="{FF2B5EF4-FFF2-40B4-BE49-F238E27FC236}">
                <a16:creationId xmlns:a16="http://schemas.microsoft.com/office/drawing/2014/main" id="{F83367A0-5C5C-C888-7E84-4B4ADD02A906}"/>
              </a:ext>
            </a:extLst>
          </p:cNvPr>
          <p:cNvSpPr/>
          <p:nvPr/>
        </p:nvSpPr>
        <p:spPr>
          <a:xfrm>
            <a:off x="6456276" y="561860"/>
            <a:ext cx="2511454" cy="1806767"/>
          </a:xfrm>
          <a:prstGeom prst="cloudCallout">
            <a:avLst>
              <a:gd name="adj1" fmla="val -67659"/>
              <a:gd name="adj2" fmla="val 20743"/>
            </a:avLst>
          </a:prstGeom>
          <a:solidFill>
            <a:schemeClr val="tx2">
              <a:lumMod val="20000"/>
              <a:lumOff val="8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66"/>
                </a:solidFill>
              </a:rPr>
              <a:t>The model has a medium level of forecast accuracy</a:t>
            </a:r>
          </a:p>
        </p:txBody>
      </p:sp>
    </p:spTree>
    <p:extLst>
      <p:ext uri="{BB962C8B-B14F-4D97-AF65-F5344CB8AC3E}">
        <p14:creationId xmlns:p14="http://schemas.microsoft.com/office/powerpoint/2010/main" val="3646823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D027B-A798-4172-A160-922577E6DC77}"/>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A8ADF940-B5AB-1E95-5535-0CAE2E3A3840}"/>
              </a:ext>
            </a:extLst>
          </p:cNvPr>
          <p:cNvSpPr/>
          <p:nvPr/>
        </p:nvSpPr>
        <p:spPr>
          <a:xfrm>
            <a:off x="366111"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 Survey Results</a:t>
            </a:r>
          </a:p>
        </p:txBody>
      </p:sp>
      <p:sp>
        <p:nvSpPr>
          <p:cNvPr id="3" name="TextBox 2">
            <a:extLst>
              <a:ext uri="{FF2B5EF4-FFF2-40B4-BE49-F238E27FC236}">
                <a16:creationId xmlns:a16="http://schemas.microsoft.com/office/drawing/2014/main" id="{20448B09-2EA4-6841-AEBA-7F56243C111E}"/>
              </a:ext>
            </a:extLst>
          </p:cNvPr>
          <p:cNvSpPr txBox="1"/>
          <p:nvPr/>
        </p:nvSpPr>
        <p:spPr>
          <a:xfrm>
            <a:off x="2974555" y="443432"/>
            <a:ext cx="6081310" cy="369332"/>
          </a:xfrm>
          <a:prstGeom prst="rect">
            <a:avLst/>
          </a:prstGeom>
          <a:noFill/>
        </p:spPr>
        <p:txBody>
          <a:bodyPr wrap="square" rtlCol="0">
            <a:spAutoFit/>
          </a:bodyPr>
          <a:lstStyle/>
          <a:p>
            <a:r>
              <a:rPr lang="en-US" dirty="0">
                <a:solidFill>
                  <a:srgbClr val="FF0000"/>
                </a:solidFill>
              </a:rPr>
              <a:t>4.1.3. Research Model Testing &amp; Hypothesis Validation:</a:t>
            </a:r>
          </a:p>
        </p:txBody>
      </p:sp>
      <p:pic>
        <p:nvPicPr>
          <p:cNvPr id="7" name="Picture 6">
            <a:extLst>
              <a:ext uri="{FF2B5EF4-FFF2-40B4-BE49-F238E27FC236}">
                <a16:creationId xmlns:a16="http://schemas.microsoft.com/office/drawing/2014/main" id="{4B848769-292A-A61E-D67C-40C1B49FB4B9}"/>
              </a:ext>
            </a:extLst>
          </p:cNvPr>
          <p:cNvPicPr>
            <a:picLocks noChangeAspect="1"/>
          </p:cNvPicPr>
          <p:nvPr/>
        </p:nvPicPr>
        <p:blipFill>
          <a:blip r:embed="rId2"/>
          <a:stretch>
            <a:fillRect/>
          </a:stretch>
        </p:blipFill>
        <p:spPr>
          <a:xfrm>
            <a:off x="3234233" y="894757"/>
            <a:ext cx="4887007" cy="4248743"/>
          </a:xfrm>
          <a:prstGeom prst="rect">
            <a:avLst/>
          </a:prstGeom>
        </p:spPr>
      </p:pic>
      <p:sp>
        <p:nvSpPr>
          <p:cNvPr id="2" name="TextBox 1">
            <a:extLst>
              <a:ext uri="{FF2B5EF4-FFF2-40B4-BE49-F238E27FC236}">
                <a16:creationId xmlns:a16="http://schemas.microsoft.com/office/drawing/2014/main" id="{733CCB13-8AB4-2B68-BC6D-E5694926A595}"/>
              </a:ext>
            </a:extLst>
          </p:cNvPr>
          <p:cNvSpPr txBox="1"/>
          <p:nvPr/>
        </p:nvSpPr>
        <p:spPr>
          <a:xfrm>
            <a:off x="506776" y="4192551"/>
            <a:ext cx="2203373" cy="738664"/>
          </a:xfrm>
          <a:prstGeom prst="rect">
            <a:avLst/>
          </a:prstGeom>
          <a:noFill/>
        </p:spPr>
        <p:txBody>
          <a:bodyPr wrap="square" rtlCol="0">
            <a:spAutoFit/>
          </a:bodyPr>
          <a:lstStyle/>
          <a:p>
            <a:r>
              <a:rPr lang="en-US" sz="1400" b="1" dirty="0"/>
              <a:t>Figure 2 </a:t>
            </a:r>
          </a:p>
          <a:p>
            <a:r>
              <a:rPr lang="en-US" sz="1400" i="1" dirty="0"/>
              <a:t>Estimated model results using SMART PLS-SEM</a:t>
            </a:r>
          </a:p>
        </p:txBody>
      </p:sp>
    </p:spTree>
    <p:extLst>
      <p:ext uri="{BB962C8B-B14F-4D97-AF65-F5344CB8AC3E}">
        <p14:creationId xmlns:p14="http://schemas.microsoft.com/office/powerpoint/2010/main" val="127062906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9AAE3-9B21-BA7B-D0AB-B8E5FF0CFC88}"/>
            </a:ext>
          </a:extLst>
        </p:cNvPr>
        <p:cNvGrpSpPr/>
        <p:nvPr/>
      </p:nvGrpSpPr>
      <p:grpSpPr>
        <a:xfrm>
          <a:off x="0" y="0"/>
          <a:ext cx="0" cy="0"/>
          <a:chOff x="0" y="0"/>
          <a:chExt cx="0" cy="0"/>
        </a:xfrm>
      </p:grpSpPr>
      <p:sp>
        <p:nvSpPr>
          <p:cNvPr id="71" name="Rectangle 70">
            <a:extLst>
              <a:ext uri="{FF2B5EF4-FFF2-40B4-BE49-F238E27FC236}">
                <a16:creationId xmlns:a16="http://schemas.microsoft.com/office/drawing/2014/main" id="{F798B278-AEFB-6C14-F2C7-B77D5D53B5AB}"/>
              </a:ext>
            </a:extLst>
          </p:cNvPr>
          <p:cNvSpPr/>
          <p:nvPr/>
        </p:nvSpPr>
        <p:spPr>
          <a:xfrm>
            <a:off x="0" y="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4.1.Survey Results</a:t>
            </a:r>
          </a:p>
        </p:txBody>
      </p:sp>
      <p:sp>
        <p:nvSpPr>
          <p:cNvPr id="3" name="TextBox 2">
            <a:extLst>
              <a:ext uri="{FF2B5EF4-FFF2-40B4-BE49-F238E27FC236}">
                <a16:creationId xmlns:a16="http://schemas.microsoft.com/office/drawing/2014/main" id="{C4443B53-7E3D-7B49-53F9-8C97C6F2CF5E}"/>
              </a:ext>
            </a:extLst>
          </p:cNvPr>
          <p:cNvSpPr txBox="1"/>
          <p:nvPr/>
        </p:nvSpPr>
        <p:spPr>
          <a:xfrm>
            <a:off x="2974555" y="682472"/>
            <a:ext cx="6026226" cy="369332"/>
          </a:xfrm>
          <a:prstGeom prst="rect">
            <a:avLst/>
          </a:prstGeom>
          <a:noFill/>
        </p:spPr>
        <p:txBody>
          <a:bodyPr wrap="square" rtlCol="0">
            <a:spAutoFit/>
          </a:bodyPr>
          <a:lstStyle/>
          <a:p>
            <a:r>
              <a:rPr lang="en-US" dirty="0">
                <a:solidFill>
                  <a:srgbClr val="FF0000"/>
                </a:solidFill>
              </a:rPr>
              <a:t>4.1.3. Research Model Testing &amp; Hypothesis Validation</a:t>
            </a:r>
            <a:r>
              <a:rPr lang="en-US" dirty="0"/>
              <a:t>:</a:t>
            </a:r>
          </a:p>
        </p:txBody>
      </p:sp>
      <p:graphicFrame>
        <p:nvGraphicFramePr>
          <p:cNvPr id="2" name="Table 1">
            <a:extLst>
              <a:ext uri="{FF2B5EF4-FFF2-40B4-BE49-F238E27FC236}">
                <a16:creationId xmlns:a16="http://schemas.microsoft.com/office/drawing/2014/main" id="{0DB0E731-09E9-DC72-2F97-B2FEB75FF54C}"/>
              </a:ext>
            </a:extLst>
          </p:cNvPr>
          <p:cNvGraphicFramePr>
            <a:graphicFrameLocks noGrp="1"/>
          </p:cNvGraphicFramePr>
          <p:nvPr>
            <p:extLst>
              <p:ext uri="{D42A27DB-BD31-4B8C-83A1-F6EECF244321}">
                <p14:modId xmlns:p14="http://schemas.microsoft.com/office/powerpoint/2010/main" val="2256850775"/>
              </p:ext>
            </p:extLst>
          </p:nvPr>
        </p:nvGraphicFramePr>
        <p:xfrm>
          <a:off x="3178367" y="1211906"/>
          <a:ext cx="5398264" cy="1695746"/>
        </p:xfrm>
        <a:graphic>
          <a:graphicData uri="http://schemas.openxmlformats.org/drawingml/2006/table">
            <a:tbl>
              <a:tblPr firstRow="1" firstCol="1" bandRow="1">
                <a:tableStyleId>{5C22544A-7EE6-4342-B048-85BDC9FD1C3A}</a:tableStyleId>
              </a:tblPr>
              <a:tblGrid>
                <a:gridCol w="1275522">
                  <a:extLst>
                    <a:ext uri="{9D8B030D-6E8A-4147-A177-3AD203B41FA5}">
                      <a16:colId xmlns:a16="http://schemas.microsoft.com/office/drawing/2014/main" val="1952878522"/>
                    </a:ext>
                  </a:extLst>
                </a:gridCol>
                <a:gridCol w="1492717">
                  <a:extLst>
                    <a:ext uri="{9D8B030D-6E8A-4147-A177-3AD203B41FA5}">
                      <a16:colId xmlns:a16="http://schemas.microsoft.com/office/drawing/2014/main" val="1265727366"/>
                    </a:ext>
                  </a:extLst>
                </a:gridCol>
                <a:gridCol w="1279472">
                  <a:extLst>
                    <a:ext uri="{9D8B030D-6E8A-4147-A177-3AD203B41FA5}">
                      <a16:colId xmlns:a16="http://schemas.microsoft.com/office/drawing/2014/main" val="3330812125"/>
                    </a:ext>
                  </a:extLst>
                </a:gridCol>
                <a:gridCol w="1350553">
                  <a:extLst>
                    <a:ext uri="{9D8B030D-6E8A-4147-A177-3AD203B41FA5}">
                      <a16:colId xmlns:a16="http://schemas.microsoft.com/office/drawing/2014/main" val="1945792160"/>
                    </a:ext>
                  </a:extLst>
                </a:gridCol>
              </a:tblGrid>
              <a:tr h="330506">
                <a:tc>
                  <a:txBody>
                    <a:bodyPr/>
                    <a:lstStyle/>
                    <a:p>
                      <a:pPr marL="0" marR="0">
                        <a:lnSpc>
                          <a:spcPct val="115000"/>
                        </a:lnSpc>
                        <a:spcAft>
                          <a:spcPts val="800"/>
                        </a:spcAft>
                        <a:buNone/>
                      </a:pPr>
                      <a:r>
                        <a:rPr lang="en-US" sz="1400" kern="0" dirty="0">
                          <a:solidFill>
                            <a:schemeClr val="tx1"/>
                          </a:solidFill>
                          <a:effectLst/>
                        </a:rPr>
                        <a:t> Hypotheses</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Relationships</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chemeClr val="tx1"/>
                          </a:solidFill>
                          <a:effectLst/>
                        </a:rPr>
                        <a:t>P Values</a:t>
                      </a:r>
                      <a:endParaRPr lang="en-US"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chemeClr val="tx1"/>
                          </a:solidFill>
                          <a:effectLst/>
                        </a:rPr>
                        <a:t>Results</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5437313"/>
                  </a:ext>
                </a:extLst>
              </a:tr>
              <a:tr h="273048">
                <a:tc>
                  <a:txBody>
                    <a:bodyPr/>
                    <a:lstStyle/>
                    <a:p>
                      <a:pPr marL="0" marR="0">
                        <a:lnSpc>
                          <a:spcPct val="115000"/>
                        </a:lnSpc>
                        <a:spcAft>
                          <a:spcPts val="800"/>
                        </a:spcAft>
                        <a:buNone/>
                      </a:pPr>
                      <a:r>
                        <a:rPr lang="en-US" sz="1400" kern="0">
                          <a:solidFill>
                            <a:schemeClr val="tx1"/>
                          </a:solidFill>
                          <a:effectLst/>
                        </a:rPr>
                        <a:t>H1</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a:solidFill>
                            <a:srgbClr val="0070C0"/>
                          </a:solidFill>
                          <a:effectLst/>
                        </a:rPr>
                        <a:t>PU -&gt; AU</a:t>
                      </a:r>
                      <a:endParaRPr lang="en-US" sz="1400" b="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dirty="0">
                          <a:solidFill>
                            <a:srgbClr val="0070C0"/>
                          </a:solidFill>
                          <a:effectLst/>
                        </a:rPr>
                        <a:t>0.080</a:t>
                      </a:r>
                      <a:endParaRPr lang="en-US" sz="1400" b="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a:solidFill>
                            <a:srgbClr val="0070C0"/>
                          </a:solidFill>
                          <a:effectLst/>
                        </a:rPr>
                        <a:t>Rejected</a:t>
                      </a:r>
                      <a:endParaRPr lang="en-US" sz="1400" b="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84815023"/>
                  </a:ext>
                </a:extLst>
              </a:tr>
              <a:tr h="273048">
                <a:tc>
                  <a:txBody>
                    <a:bodyPr/>
                    <a:lstStyle/>
                    <a:p>
                      <a:pPr marL="0" marR="0">
                        <a:lnSpc>
                          <a:spcPct val="115000"/>
                        </a:lnSpc>
                        <a:spcAft>
                          <a:spcPts val="800"/>
                        </a:spcAft>
                        <a:buNone/>
                      </a:pPr>
                      <a:r>
                        <a:rPr lang="en-US" sz="1400" kern="0">
                          <a:solidFill>
                            <a:schemeClr val="tx1"/>
                          </a:solidFill>
                          <a:effectLst/>
                        </a:rPr>
                        <a:t>H2</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a:solidFill>
                            <a:srgbClr val="0070C0"/>
                          </a:solidFill>
                          <a:effectLst/>
                        </a:rPr>
                        <a:t>PEOU -&gt; AU</a:t>
                      </a:r>
                      <a:endParaRPr lang="en-US" sz="1400" b="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a:solidFill>
                            <a:srgbClr val="0070C0"/>
                          </a:solidFill>
                          <a:effectLst/>
                        </a:rPr>
                        <a:t>0.192</a:t>
                      </a:r>
                      <a:endParaRPr lang="en-US" sz="1400" b="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b="0" kern="0" dirty="0">
                          <a:solidFill>
                            <a:srgbClr val="0070C0"/>
                          </a:solidFill>
                          <a:effectLst/>
                        </a:rPr>
                        <a:t>Rejected</a:t>
                      </a:r>
                      <a:endParaRPr lang="en-US" sz="1400" b="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025605"/>
                  </a:ext>
                </a:extLst>
              </a:tr>
              <a:tr h="273048">
                <a:tc>
                  <a:txBody>
                    <a:bodyPr/>
                    <a:lstStyle/>
                    <a:p>
                      <a:pPr marL="0" marR="0">
                        <a:lnSpc>
                          <a:spcPct val="115000"/>
                        </a:lnSpc>
                        <a:spcAft>
                          <a:spcPts val="800"/>
                        </a:spcAft>
                        <a:buNone/>
                      </a:pPr>
                      <a:r>
                        <a:rPr lang="en-US" sz="1400" kern="0">
                          <a:solidFill>
                            <a:schemeClr val="tx1"/>
                          </a:solidFill>
                          <a:effectLst/>
                        </a:rPr>
                        <a:t>H3</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IM -&gt; AU</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0.000</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Accepted</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4236819"/>
                  </a:ext>
                </a:extLst>
              </a:tr>
              <a:tr h="273048">
                <a:tc>
                  <a:txBody>
                    <a:bodyPr/>
                    <a:lstStyle/>
                    <a:p>
                      <a:pPr marL="0" marR="0">
                        <a:lnSpc>
                          <a:spcPct val="115000"/>
                        </a:lnSpc>
                        <a:spcAft>
                          <a:spcPts val="800"/>
                        </a:spcAft>
                        <a:buNone/>
                      </a:pPr>
                      <a:r>
                        <a:rPr lang="en-US" sz="1400" kern="0">
                          <a:solidFill>
                            <a:schemeClr val="tx1"/>
                          </a:solidFill>
                          <a:effectLst/>
                        </a:rPr>
                        <a:t>H4</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EM -&gt; AU</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0.002</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Accepted</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740677"/>
                  </a:ext>
                </a:extLst>
              </a:tr>
              <a:tr h="273048">
                <a:tc>
                  <a:txBody>
                    <a:bodyPr/>
                    <a:lstStyle/>
                    <a:p>
                      <a:pPr marL="0" marR="0">
                        <a:lnSpc>
                          <a:spcPct val="115000"/>
                        </a:lnSpc>
                        <a:spcAft>
                          <a:spcPts val="800"/>
                        </a:spcAft>
                        <a:buNone/>
                      </a:pPr>
                      <a:r>
                        <a:rPr lang="en-US" sz="1400" kern="0">
                          <a:solidFill>
                            <a:schemeClr val="tx1"/>
                          </a:solidFill>
                          <a:effectLst/>
                        </a:rPr>
                        <a:t>H5</a:t>
                      </a:r>
                      <a:endParaRPr lang="en-US" sz="14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SI -&gt; AU</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a:solidFill>
                            <a:srgbClr val="FF0000"/>
                          </a:solidFill>
                          <a:effectLst/>
                        </a:rPr>
                        <a:t>0.007</a:t>
                      </a:r>
                      <a:endParaRPr lang="en-US" sz="14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0" dirty="0">
                          <a:solidFill>
                            <a:srgbClr val="FF0000"/>
                          </a:solidFill>
                          <a:effectLst/>
                        </a:rPr>
                        <a:t>Accepted</a:t>
                      </a:r>
                      <a:endParaRPr lang="en-US" sz="1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6630779"/>
                  </a:ext>
                </a:extLst>
              </a:tr>
            </a:tbl>
          </a:graphicData>
        </a:graphic>
      </p:graphicFrame>
      <p:sp>
        <p:nvSpPr>
          <p:cNvPr id="4" name="TextBox 3">
            <a:extLst>
              <a:ext uri="{FF2B5EF4-FFF2-40B4-BE49-F238E27FC236}">
                <a16:creationId xmlns:a16="http://schemas.microsoft.com/office/drawing/2014/main" id="{AB1252A1-8A99-B5FE-FFD8-B4AA214D1D0B}"/>
              </a:ext>
            </a:extLst>
          </p:cNvPr>
          <p:cNvSpPr txBox="1"/>
          <p:nvPr/>
        </p:nvSpPr>
        <p:spPr>
          <a:xfrm>
            <a:off x="3227943" y="3111576"/>
            <a:ext cx="4164376" cy="523220"/>
          </a:xfrm>
          <a:prstGeom prst="rect">
            <a:avLst/>
          </a:prstGeom>
          <a:noFill/>
        </p:spPr>
        <p:txBody>
          <a:bodyPr wrap="square" rtlCol="0">
            <a:spAutoFit/>
          </a:bodyPr>
          <a:lstStyle/>
          <a:p>
            <a:r>
              <a:rPr lang="en-US" sz="1400" b="1" dirty="0"/>
              <a:t>Table 11 </a:t>
            </a:r>
          </a:p>
          <a:p>
            <a:r>
              <a:rPr lang="en-US" sz="1400" i="1" dirty="0"/>
              <a:t>Results of hypotheses testing</a:t>
            </a:r>
          </a:p>
        </p:txBody>
      </p:sp>
      <p:sp>
        <p:nvSpPr>
          <p:cNvPr id="5" name="TextBox 4">
            <a:extLst>
              <a:ext uri="{FF2B5EF4-FFF2-40B4-BE49-F238E27FC236}">
                <a16:creationId xmlns:a16="http://schemas.microsoft.com/office/drawing/2014/main" id="{C047EAEA-98D8-0F5D-FFA2-92FBAB2EA6E9}"/>
              </a:ext>
            </a:extLst>
          </p:cNvPr>
          <p:cNvSpPr txBox="1"/>
          <p:nvPr/>
        </p:nvSpPr>
        <p:spPr>
          <a:xfrm>
            <a:off x="3227943" y="3876253"/>
            <a:ext cx="3833870" cy="584775"/>
          </a:xfrm>
          <a:prstGeom prst="rect">
            <a:avLst/>
          </a:prstGeom>
          <a:solidFill>
            <a:srgbClr val="FF0000"/>
          </a:solidFill>
        </p:spPr>
        <p:txBody>
          <a:bodyPr wrap="square" rtlCol="0">
            <a:spAutoFit/>
          </a:bodyPr>
          <a:lstStyle/>
          <a:p>
            <a:r>
              <a:rPr lang="en-US" sz="1600" dirty="0">
                <a:solidFill>
                  <a:schemeClr val="accent1"/>
                </a:solidFill>
              </a:rPr>
              <a:t>P value &lt; 0.05 </a:t>
            </a:r>
            <a:r>
              <a:rPr lang="en-US" sz="1600" dirty="0">
                <a:solidFill>
                  <a:schemeClr val="accent1"/>
                </a:solidFill>
                <a:sym typeface="Symbol" panose="05050102010706020507" pitchFamily="18" charset="2"/>
              </a:rPr>
              <a:t> </a:t>
            </a:r>
            <a:r>
              <a:rPr lang="en-US" sz="1600" dirty="0">
                <a:solidFill>
                  <a:schemeClr val="accent1"/>
                </a:solidFill>
              </a:rPr>
              <a:t>hypotheses accepted</a:t>
            </a:r>
          </a:p>
          <a:p>
            <a:r>
              <a:rPr lang="en-US" sz="1600" dirty="0">
                <a:solidFill>
                  <a:schemeClr val="accent1"/>
                </a:solidFill>
              </a:rPr>
              <a:t>P value &gt;= 0.05 </a:t>
            </a:r>
            <a:r>
              <a:rPr lang="en-US" sz="1600" dirty="0">
                <a:solidFill>
                  <a:schemeClr val="accent1"/>
                </a:solidFill>
                <a:sym typeface="Symbol" panose="05050102010706020507" pitchFamily="18" charset="2"/>
              </a:rPr>
              <a:t> </a:t>
            </a:r>
            <a:r>
              <a:rPr lang="en-US" sz="1600" dirty="0">
                <a:solidFill>
                  <a:schemeClr val="accent1"/>
                </a:solidFill>
              </a:rPr>
              <a:t>hypotheses refuted</a:t>
            </a:r>
          </a:p>
        </p:txBody>
      </p:sp>
    </p:spTree>
    <p:extLst>
      <p:ext uri="{BB962C8B-B14F-4D97-AF65-F5344CB8AC3E}">
        <p14:creationId xmlns:p14="http://schemas.microsoft.com/office/powerpoint/2010/main" val="18816229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p:cNvSpPr/>
          <p:nvPr/>
        </p:nvSpPr>
        <p:spPr>
          <a:xfrm>
            <a:off x="228600" y="22860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pic>
        <p:nvPicPr>
          <p:cNvPr id="5122" name="Picture 2" descr="How to nail Zoom etiquette for virtual job interviews">
            <a:extLst>
              <a:ext uri="{FF2B5EF4-FFF2-40B4-BE49-F238E27FC236}">
                <a16:creationId xmlns:a16="http://schemas.microsoft.com/office/drawing/2014/main" id="{9EF1028A-2DD8-BD04-789D-5826B91FB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9305" y="557100"/>
            <a:ext cx="3964695" cy="39646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B3EAA49-C68A-DFDF-FB73-6CA0FF293C3B}"/>
              </a:ext>
            </a:extLst>
          </p:cNvPr>
          <p:cNvSpPr txBox="1"/>
          <p:nvPr/>
        </p:nvSpPr>
        <p:spPr>
          <a:xfrm>
            <a:off x="228600" y="774579"/>
            <a:ext cx="4572000" cy="3139321"/>
          </a:xfrm>
          <a:prstGeom prst="rect">
            <a:avLst/>
          </a:prstGeom>
          <a:noFill/>
        </p:spPr>
        <p:txBody>
          <a:bodyPr wrap="square">
            <a:spAutoFit/>
          </a:bodyPr>
          <a:lstStyle/>
          <a:p>
            <a:r>
              <a:rPr lang="en-US" b="1" dirty="0">
                <a:solidFill>
                  <a:srgbClr val="0070C0"/>
                </a:solidFill>
              </a:rPr>
              <a:t>4.2.1. INTERVIEWS WITH STUDENTS</a:t>
            </a:r>
          </a:p>
          <a:p>
            <a:endParaRPr lang="en-US" dirty="0"/>
          </a:p>
          <a:p>
            <a:r>
              <a:rPr lang="en-US" dirty="0">
                <a:solidFill>
                  <a:srgbClr val="FF0000"/>
                </a:solidFill>
              </a:rPr>
              <a:t>Theme 1: </a:t>
            </a:r>
            <a:r>
              <a:rPr lang="en-US" dirty="0"/>
              <a:t>The consolidation of linguistic knowledge and skills in translation courses</a:t>
            </a:r>
          </a:p>
          <a:p>
            <a:endParaRPr lang="en-US" dirty="0"/>
          </a:p>
          <a:p>
            <a:r>
              <a:rPr lang="en-US" dirty="0">
                <a:solidFill>
                  <a:srgbClr val="FF0000"/>
                </a:solidFill>
              </a:rPr>
              <a:t>Theme 2: </a:t>
            </a:r>
            <a:r>
              <a:rPr lang="en-US" dirty="0"/>
              <a:t>The necessity of equipping students with higher-order thinking skills</a:t>
            </a:r>
          </a:p>
          <a:p>
            <a:endParaRPr lang="en-US" dirty="0"/>
          </a:p>
          <a:p>
            <a:r>
              <a:rPr lang="en-US" dirty="0">
                <a:solidFill>
                  <a:srgbClr val="FF0000"/>
                </a:solidFill>
              </a:rPr>
              <a:t>Theme 3: </a:t>
            </a:r>
            <a:r>
              <a:rPr lang="en-US" dirty="0"/>
              <a:t>The significance of post-editing competencies in translation courses in ESL-oriented context</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C97FC-6D21-4F82-8DFC-E5D351E3DD40}"/>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098513EA-2731-3A99-B91C-D463884B85F5}"/>
              </a:ext>
            </a:extLst>
          </p:cNvPr>
          <p:cNvSpPr/>
          <p:nvPr/>
        </p:nvSpPr>
        <p:spPr>
          <a:xfrm>
            <a:off x="228600" y="107415"/>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C7024FE5-EB06-2CCD-8398-C0DECD49D48C}"/>
              </a:ext>
            </a:extLst>
          </p:cNvPr>
          <p:cNvSpPr txBox="1"/>
          <p:nvPr/>
        </p:nvSpPr>
        <p:spPr>
          <a:xfrm>
            <a:off x="228600" y="627188"/>
            <a:ext cx="8686800" cy="2308324"/>
          </a:xfrm>
          <a:prstGeom prst="rect">
            <a:avLst/>
          </a:prstGeom>
          <a:noFill/>
        </p:spPr>
        <p:txBody>
          <a:bodyPr wrap="square">
            <a:spAutoFit/>
          </a:bodyPr>
          <a:lstStyle/>
          <a:p>
            <a:r>
              <a:rPr lang="en-US" b="1" dirty="0">
                <a:solidFill>
                  <a:srgbClr val="0070C0"/>
                </a:solidFill>
              </a:rPr>
              <a:t>4.2.1. INTERVIEWS WITH STUDENTS</a:t>
            </a:r>
          </a:p>
          <a:p>
            <a:endParaRPr lang="en-US" dirty="0"/>
          </a:p>
          <a:p>
            <a:r>
              <a:rPr lang="en-US" dirty="0">
                <a:solidFill>
                  <a:srgbClr val="FF0000"/>
                </a:solidFill>
              </a:rPr>
              <a:t>Theme 1: The consolidation of linguistic knowledge and skills in translation courses</a:t>
            </a:r>
          </a:p>
          <a:p>
            <a:endParaRPr lang="en-US" dirty="0"/>
          </a:p>
          <a:p>
            <a:pPr marL="285750" indent="-285750">
              <a:buFont typeface="Wingdings" panose="05000000000000000000" pitchFamily="2" charset="2"/>
              <a:buChar char="Ø"/>
            </a:pPr>
            <a:r>
              <a:rPr lang="en-US" dirty="0"/>
              <a:t>Evaluate precision &amp; suitability of grammar &amp; vocabulary use</a:t>
            </a:r>
          </a:p>
          <a:p>
            <a:pPr marL="285750" indent="-285750">
              <a:buFont typeface="Wingdings" panose="05000000000000000000" pitchFamily="2" charset="2"/>
              <a:buChar char="Ø"/>
            </a:pPr>
            <a:r>
              <a:rPr lang="en-US" dirty="0"/>
              <a:t>Assess meaning accuracy in target language</a:t>
            </a:r>
          </a:p>
          <a:p>
            <a:endParaRPr lang="en-US" dirty="0"/>
          </a:p>
          <a:p>
            <a:endParaRPr lang="en-US" dirty="0"/>
          </a:p>
        </p:txBody>
      </p:sp>
      <p:sp>
        <p:nvSpPr>
          <p:cNvPr id="2" name="Speech Bubble: Oval 1">
            <a:extLst>
              <a:ext uri="{FF2B5EF4-FFF2-40B4-BE49-F238E27FC236}">
                <a16:creationId xmlns:a16="http://schemas.microsoft.com/office/drawing/2014/main" id="{249751B0-033D-CDC3-21B3-D14533F46970}"/>
              </a:ext>
            </a:extLst>
          </p:cNvPr>
          <p:cNvSpPr/>
          <p:nvPr/>
        </p:nvSpPr>
        <p:spPr>
          <a:xfrm>
            <a:off x="1498295" y="2571750"/>
            <a:ext cx="7284903" cy="1707614"/>
          </a:xfrm>
          <a:prstGeom prst="wedgeEllipseCallout">
            <a:avLst>
              <a:gd name="adj1" fmla="val -24160"/>
              <a:gd name="adj2" fmla="val 80565"/>
            </a:avLst>
          </a:prstGeom>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rPr>
              <a:t>“I think students need critical thinking and language knowledge. They should not rely on ChatGPT completely. Instead, they need to check whether the translation is correct and suitable for the context. For example, ChatGPT might translate a word correctly, but the meaning may not fit the situation, so students need to change it.”</a:t>
            </a:r>
          </a:p>
        </p:txBody>
      </p:sp>
    </p:spTree>
    <p:extLst>
      <p:ext uri="{BB962C8B-B14F-4D97-AF65-F5344CB8AC3E}">
        <p14:creationId xmlns:p14="http://schemas.microsoft.com/office/powerpoint/2010/main" val="1672994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5204F-F6D9-F84C-40DB-00054999A8B6}"/>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8621E571-ADA1-7F87-F7AA-6AF9FD747D1A}"/>
              </a:ext>
            </a:extLst>
          </p:cNvPr>
          <p:cNvSpPr/>
          <p:nvPr/>
        </p:nvSpPr>
        <p:spPr>
          <a:xfrm>
            <a:off x="228600" y="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b="1" dirty="0">
                <a:solidFill>
                  <a:srgbClr val="FF0000"/>
                </a:solidFill>
                <a:latin typeface="+mj-lt"/>
              </a:rPr>
              <a:t>4.2. Interview Results</a:t>
            </a:r>
            <a:endParaRPr lang="en-US" sz="2600" b="1"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8D730A69-A13C-CB9D-D509-A6148994FD2A}"/>
              </a:ext>
            </a:extLst>
          </p:cNvPr>
          <p:cNvSpPr txBox="1"/>
          <p:nvPr/>
        </p:nvSpPr>
        <p:spPr>
          <a:xfrm>
            <a:off x="228600" y="549281"/>
            <a:ext cx="8783198" cy="2585323"/>
          </a:xfrm>
          <a:prstGeom prst="rect">
            <a:avLst/>
          </a:prstGeom>
          <a:noFill/>
        </p:spPr>
        <p:txBody>
          <a:bodyPr wrap="square">
            <a:spAutoFit/>
          </a:bodyPr>
          <a:lstStyle/>
          <a:p>
            <a:r>
              <a:rPr lang="en-US" b="1" dirty="0">
                <a:solidFill>
                  <a:srgbClr val="0070C0"/>
                </a:solidFill>
              </a:rPr>
              <a:t>4.2.1. INTERVIEWS WITH STUDENTS</a:t>
            </a:r>
          </a:p>
          <a:p>
            <a:endParaRPr lang="en-US" dirty="0"/>
          </a:p>
          <a:p>
            <a:r>
              <a:rPr lang="en-US" dirty="0">
                <a:solidFill>
                  <a:srgbClr val="FF0000"/>
                </a:solidFill>
              </a:rPr>
              <a:t>Theme 2: The necessity of equipping students with higher-order thinking skills (HOTS)</a:t>
            </a:r>
          </a:p>
          <a:p>
            <a:r>
              <a:rPr lang="en-US" dirty="0"/>
              <a:t>Training HOTS: critical thinking, evaluation, reasoning, comparison, researching, and independent thinking skills</a:t>
            </a:r>
          </a:p>
          <a:p>
            <a:pPr marL="285750" indent="-285750">
              <a:buFont typeface="Symbol" panose="05050102010706020507" pitchFamily="18" charset="2"/>
              <a:buChar char="Þ"/>
            </a:pPr>
            <a:r>
              <a:rPr lang="en-US" dirty="0">
                <a:sym typeface="Symbol" panose="05050102010706020507" pitchFamily="18" charset="2"/>
              </a:rPr>
              <a:t>Identify areas of improvement</a:t>
            </a:r>
          </a:p>
          <a:p>
            <a:pPr marL="285750" indent="-285750">
              <a:buFont typeface="Symbol" panose="05050102010706020507" pitchFamily="18" charset="2"/>
              <a:buChar char="Þ"/>
            </a:pPr>
            <a:r>
              <a:rPr lang="en-US" dirty="0">
                <a:sym typeface="Symbol" panose="05050102010706020507" pitchFamily="18" charset="2"/>
              </a:rPr>
              <a:t>Make better-informed decisions in translation</a:t>
            </a:r>
            <a:endParaRPr lang="en-US" dirty="0"/>
          </a:p>
          <a:p>
            <a:endParaRPr lang="en-US" dirty="0"/>
          </a:p>
        </p:txBody>
      </p:sp>
      <p:sp>
        <p:nvSpPr>
          <p:cNvPr id="2" name="Thought Bubble: Cloud 1">
            <a:extLst>
              <a:ext uri="{FF2B5EF4-FFF2-40B4-BE49-F238E27FC236}">
                <a16:creationId xmlns:a16="http://schemas.microsoft.com/office/drawing/2014/main" id="{A3FFD8ED-4933-01F5-5DD0-E0F226D352C6}"/>
              </a:ext>
            </a:extLst>
          </p:cNvPr>
          <p:cNvSpPr/>
          <p:nvPr/>
        </p:nvSpPr>
        <p:spPr>
          <a:xfrm>
            <a:off x="661013" y="2886419"/>
            <a:ext cx="7359268" cy="2028481"/>
          </a:xfrm>
          <a:prstGeom prst="cloudCallout">
            <a:avLst>
              <a:gd name="adj1" fmla="val -33817"/>
              <a:gd name="adj2" fmla="val 59887"/>
            </a:avLst>
          </a:prstGeom>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“In addition, they should have critical thinking skills and the ability to search for and compare information from different sources in order to produce the best possible translation. For example, when translating the word “</a:t>
            </a:r>
            <a:r>
              <a:rPr lang="en-US" sz="1200" dirty="0" err="1">
                <a:solidFill>
                  <a:schemeClr val="tx1"/>
                </a:solidFill>
              </a:rPr>
              <a:t>hoa</a:t>
            </a:r>
            <a:r>
              <a:rPr lang="en-US" sz="1200" dirty="0">
                <a:solidFill>
                  <a:schemeClr val="tx1"/>
                </a:solidFill>
              </a:rPr>
              <a:t> </a:t>
            </a:r>
            <a:r>
              <a:rPr lang="en-US" sz="1200" dirty="0" err="1">
                <a:solidFill>
                  <a:schemeClr val="tx1"/>
                </a:solidFill>
              </a:rPr>
              <a:t>đào</a:t>
            </a:r>
            <a:r>
              <a:rPr lang="en-US" sz="1200" dirty="0">
                <a:solidFill>
                  <a:schemeClr val="tx1"/>
                </a:solidFill>
              </a:rPr>
              <a:t>,” ChatGPT may translate it as “peach blossom.” However, in some contexts such as Japanese culture, the correct translation should be “cherry blossom” (</a:t>
            </a:r>
            <a:r>
              <a:rPr lang="en-US" sz="1200" dirty="0" err="1">
                <a:solidFill>
                  <a:schemeClr val="tx1"/>
                </a:solidFill>
              </a:rPr>
              <a:t>sakura</a:t>
            </a:r>
            <a:r>
              <a:rPr lang="en-US" sz="1200" dirty="0">
                <a:solidFill>
                  <a:schemeClr val="tx1"/>
                </a:solidFill>
              </a:rPr>
              <a:t>). Therefore, students need to check the cultural context and compare different sources before deciding which translation is the most appropriate.”</a:t>
            </a:r>
          </a:p>
        </p:txBody>
      </p:sp>
    </p:spTree>
    <p:extLst>
      <p:ext uri="{BB962C8B-B14F-4D97-AF65-F5344CB8AC3E}">
        <p14:creationId xmlns:p14="http://schemas.microsoft.com/office/powerpoint/2010/main" val="1925730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CAE8-1294-DF28-843F-55AA7C1C9809}"/>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3573ED64-D6BE-DD4D-7A6D-0D1E6FB656F1}"/>
              </a:ext>
            </a:extLst>
          </p:cNvPr>
          <p:cNvSpPr/>
          <p:nvPr/>
        </p:nvSpPr>
        <p:spPr>
          <a:xfrm>
            <a:off x="228600" y="127206"/>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b="1" dirty="0">
                <a:solidFill>
                  <a:srgbClr val="FF0000"/>
                </a:solidFill>
                <a:latin typeface="+mj-lt"/>
              </a:rPr>
              <a:t>4.2. Interview Results</a:t>
            </a:r>
            <a:endParaRPr lang="en-US" sz="2600" b="1"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A02F9E6B-3908-3D90-15FD-5B8C78C4FEE0}"/>
              </a:ext>
            </a:extLst>
          </p:cNvPr>
          <p:cNvSpPr txBox="1"/>
          <p:nvPr/>
        </p:nvSpPr>
        <p:spPr>
          <a:xfrm>
            <a:off x="228600" y="653393"/>
            <a:ext cx="8686800" cy="1200329"/>
          </a:xfrm>
          <a:prstGeom prst="rect">
            <a:avLst/>
          </a:prstGeom>
          <a:noFill/>
        </p:spPr>
        <p:txBody>
          <a:bodyPr wrap="square">
            <a:spAutoFit/>
          </a:bodyPr>
          <a:lstStyle/>
          <a:p>
            <a:r>
              <a:rPr lang="en-US" b="1" dirty="0">
                <a:solidFill>
                  <a:srgbClr val="0070C0"/>
                </a:solidFill>
              </a:rPr>
              <a:t>4.2.1. INTERVIEWS WITH STUDENTS</a:t>
            </a:r>
          </a:p>
          <a:p>
            <a:endParaRPr lang="en-US" dirty="0"/>
          </a:p>
          <a:p>
            <a:r>
              <a:rPr lang="en-US" dirty="0">
                <a:solidFill>
                  <a:srgbClr val="FF0000"/>
                </a:solidFill>
              </a:rPr>
              <a:t>Theme 3: The significance of post-editing competencies in translation courses in ESL-oriented context</a:t>
            </a:r>
          </a:p>
        </p:txBody>
      </p:sp>
      <p:sp>
        <p:nvSpPr>
          <p:cNvPr id="2" name="Oval 1">
            <a:extLst>
              <a:ext uri="{FF2B5EF4-FFF2-40B4-BE49-F238E27FC236}">
                <a16:creationId xmlns:a16="http://schemas.microsoft.com/office/drawing/2014/main" id="{0ED44257-254D-9E9E-C22A-0E6779019121}"/>
              </a:ext>
            </a:extLst>
          </p:cNvPr>
          <p:cNvSpPr/>
          <p:nvPr/>
        </p:nvSpPr>
        <p:spPr>
          <a:xfrm>
            <a:off x="1355075" y="2236424"/>
            <a:ext cx="1762698"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“check”</a:t>
            </a:r>
          </a:p>
        </p:txBody>
      </p:sp>
      <p:sp>
        <p:nvSpPr>
          <p:cNvPr id="4" name="Oval 3">
            <a:extLst>
              <a:ext uri="{FF2B5EF4-FFF2-40B4-BE49-F238E27FC236}">
                <a16:creationId xmlns:a16="http://schemas.microsoft.com/office/drawing/2014/main" id="{E9382FAB-4D24-53C0-A551-8B5A009CEDAB}"/>
              </a:ext>
            </a:extLst>
          </p:cNvPr>
          <p:cNvSpPr/>
          <p:nvPr/>
        </p:nvSpPr>
        <p:spPr>
          <a:xfrm>
            <a:off x="2897436" y="1933461"/>
            <a:ext cx="1762698"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“change”</a:t>
            </a:r>
          </a:p>
        </p:txBody>
      </p:sp>
      <p:sp>
        <p:nvSpPr>
          <p:cNvPr id="5" name="Oval 4">
            <a:extLst>
              <a:ext uri="{FF2B5EF4-FFF2-40B4-BE49-F238E27FC236}">
                <a16:creationId xmlns:a16="http://schemas.microsoft.com/office/drawing/2014/main" id="{106A1E55-4E45-40CF-B565-9B4D6C35ACC6}"/>
              </a:ext>
            </a:extLst>
          </p:cNvPr>
          <p:cNvSpPr/>
          <p:nvPr/>
        </p:nvSpPr>
        <p:spPr>
          <a:xfrm>
            <a:off x="4572000" y="2013200"/>
            <a:ext cx="1762698"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“adjust”</a:t>
            </a:r>
          </a:p>
        </p:txBody>
      </p:sp>
      <p:sp>
        <p:nvSpPr>
          <p:cNvPr id="6" name="Oval 5">
            <a:extLst>
              <a:ext uri="{FF2B5EF4-FFF2-40B4-BE49-F238E27FC236}">
                <a16:creationId xmlns:a16="http://schemas.microsoft.com/office/drawing/2014/main" id="{6145E8B0-61CC-B5C2-E9A9-DF4C810C83FE}"/>
              </a:ext>
            </a:extLst>
          </p:cNvPr>
          <p:cNvSpPr/>
          <p:nvPr/>
        </p:nvSpPr>
        <p:spPr>
          <a:xfrm>
            <a:off x="5649816" y="2539387"/>
            <a:ext cx="1762698"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“edit”</a:t>
            </a:r>
          </a:p>
        </p:txBody>
      </p:sp>
      <p:sp>
        <p:nvSpPr>
          <p:cNvPr id="7" name="Oval 6">
            <a:extLst>
              <a:ext uri="{FF2B5EF4-FFF2-40B4-BE49-F238E27FC236}">
                <a16:creationId xmlns:a16="http://schemas.microsoft.com/office/drawing/2014/main" id="{E5114F9B-AED8-3454-B013-9F69425655B7}"/>
              </a:ext>
            </a:extLst>
          </p:cNvPr>
          <p:cNvSpPr/>
          <p:nvPr/>
        </p:nvSpPr>
        <p:spPr>
          <a:xfrm>
            <a:off x="6531165" y="3142829"/>
            <a:ext cx="1762698" cy="649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“spot errors”</a:t>
            </a:r>
          </a:p>
        </p:txBody>
      </p:sp>
      <p:sp>
        <p:nvSpPr>
          <p:cNvPr id="8" name="Oval 7">
            <a:extLst>
              <a:ext uri="{FF2B5EF4-FFF2-40B4-BE49-F238E27FC236}">
                <a16:creationId xmlns:a16="http://schemas.microsoft.com/office/drawing/2014/main" id="{B8E97830-E5D2-93B4-5098-4579435B4E7F}"/>
              </a:ext>
            </a:extLst>
          </p:cNvPr>
          <p:cNvSpPr/>
          <p:nvPr/>
        </p:nvSpPr>
        <p:spPr>
          <a:xfrm>
            <a:off x="815248" y="2886419"/>
            <a:ext cx="1762698"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“refine”</a:t>
            </a:r>
          </a:p>
        </p:txBody>
      </p:sp>
      <p:sp>
        <p:nvSpPr>
          <p:cNvPr id="9" name="Rectangle: Rounded Corners 8">
            <a:extLst>
              <a:ext uri="{FF2B5EF4-FFF2-40B4-BE49-F238E27FC236}">
                <a16:creationId xmlns:a16="http://schemas.microsoft.com/office/drawing/2014/main" id="{AAB715D7-581D-F758-1F57-D988D7146B0C}"/>
              </a:ext>
            </a:extLst>
          </p:cNvPr>
          <p:cNvSpPr/>
          <p:nvPr/>
        </p:nvSpPr>
        <p:spPr>
          <a:xfrm>
            <a:off x="3323043" y="3295288"/>
            <a:ext cx="2042172" cy="6940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Post-editing competency</a:t>
            </a:r>
          </a:p>
        </p:txBody>
      </p:sp>
      <p:sp>
        <p:nvSpPr>
          <p:cNvPr id="10" name="Oval 9">
            <a:extLst>
              <a:ext uri="{FF2B5EF4-FFF2-40B4-BE49-F238E27FC236}">
                <a16:creationId xmlns:a16="http://schemas.microsoft.com/office/drawing/2014/main" id="{BF0819C9-EBA3-8909-15CC-1DCAE15B4542}"/>
              </a:ext>
            </a:extLst>
          </p:cNvPr>
          <p:cNvSpPr/>
          <p:nvPr/>
        </p:nvSpPr>
        <p:spPr>
          <a:xfrm>
            <a:off x="3354447" y="4310083"/>
            <a:ext cx="2098902" cy="6940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prompt engineering</a:t>
            </a:r>
          </a:p>
        </p:txBody>
      </p:sp>
    </p:spTree>
    <p:extLst>
      <p:ext uri="{BB962C8B-B14F-4D97-AF65-F5344CB8AC3E}">
        <p14:creationId xmlns:p14="http://schemas.microsoft.com/office/powerpoint/2010/main" val="1862109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009BC-138F-8CBF-8DEC-4D21DD20D9A3}"/>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FCACA023-322B-07ED-72C4-3266390A721A}"/>
              </a:ext>
            </a:extLst>
          </p:cNvPr>
          <p:cNvSpPr/>
          <p:nvPr/>
        </p:nvSpPr>
        <p:spPr>
          <a:xfrm>
            <a:off x="228600" y="7616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pic>
        <p:nvPicPr>
          <p:cNvPr id="5122" name="Picture 2" descr="How to nail Zoom etiquette for virtual job interviews">
            <a:extLst>
              <a:ext uri="{FF2B5EF4-FFF2-40B4-BE49-F238E27FC236}">
                <a16:creationId xmlns:a16="http://schemas.microsoft.com/office/drawing/2014/main" id="{73FA32A8-5BAD-21F3-D0A1-FC9371BD23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9305" y="694402"/>
            <a:ext cx="3964695" cy="39646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D46BF96-AC15-7AB9-70CE-E5AE1FC93870}"/>
              </a:ext>
            </a:extLst>
          </p:cNvPr>
          <p:cNvSpPr txBox="1"/>
          <p:nvPr/>
        </p:nvSpPr>
        <p:spPr>
          <a:xfrm>
            <a:off x="228600" y="585102"/>
            <a:ext cx="4572000" cy="1754326"/>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dirty="0">
                <a:solidFill>
                  <a:srgbClr val="FF0000"/>
                </a:solidFill>
              </a:rPr>
              <a:t>Theme 1: Making transformations or adaptations to translation teaching.</a:t>
            </a:r>
          </a:p>
          <a:p>
            <a:r>
              <a:rPr lang="en-US" i="1" dirty="0">
                <a:solidFill>
                  <a:srgbClr val="00B050"/>
                </a:solidFill>
              </a:rPr>
              <a:t>Mindset change &amp; Role switching</a:t>
            </a:r>
          </a:p>
          <a:p>
            <a:endParaRPr lang="en-US" dirty="0"/>
          </a:p>
        </p:txBody>
      </p:sp>
      <p:sp>
        <p:nvSpPr>
          <p:cNvPr id="2" name="Oval 1">
            <a:extLst>
              <a:ext uri="{FF2B5EF4-FFF2-40B4-BE49-F238E27FC236}">
                <a16:creationId xmlns:a16="http://schemas.microsoft.com/office/drawing/2014/main" id="{BED2932E-B883-C1ED-3B22-FCA8EE24631C}"/>
              </a:ext>
            </a:extLst>
          </p:cNvPr>
          <p:cNvSpPr/>
          <p:nvPr/>
        </p:nvSpPr>
        <p:spPr>
          <a:xfrm>
            <a:off x="206566" y="2329128"/>
            <a:ext cx="2093205" cy="7457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Acceptance of ChatGPT</a:t>
            </a:r>
          </a:p>
        </p:txBody>
      </p:sp>
      <p:sp>
        <p:nvSpPr>
          <p:cNvPr id="4" name="Oval 3">
            <a:extLst>
              <a:ext uri="{FF2B5EF4-FFF2-40B4-BE49-F238E27FC236}">
                <a16:creationId xmlns:a16="http://schemas.microsoft.com/office/drawing/2014/main" id="{1F9CBF03-ED4F-326B-F14B-3E9CF72E09AA}"/>
              </a:ext>
            </a:extLst>
          </p:cNvPr>
          <p:cNvSpPr/>
          <p:nvPr/>
        </p:nvSpPr>
        <p:spPr>
          <a:xfrm>
            <a:off x="2343839" y="2242597"/>
            <a:ext cx="2657820" cy="93875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Guidance on appropriate use of ChatGPT</a:t>
            </a:r>
          </a:p>
        </p:txBody>
      </p:sp>
      <p:sp>
        <p:nvSpPr>
          <p:cNvPr id="6" name="Speech Bubble: Rectangle with Corners Rounded 5">
            <a:extLst>
              <a:ext uri="{FF2B5EF4-FFF2-40B4-BE49-F238E27FC236}">
                <a16:creationId xmlns:a16="http://schemas.microsoft.com/office/drawing/2014/main" id="{F40AE73C-6329-4E6C-F751-D4D99A47BA1D}"/>
              </a:ext>
            </a:extLst>
          </p:cNvPr>
          <p:cNvSpPr/>
          <p:nvPr/>
        </p:nvSpPr>
        <p:spPr>
          <a:xfrm>
            <a:off x="421395" y="3419767"/>
            <a:ext cx="3844887" cy="1399143"/>
          </a:xfrm>
          <a:prstGeom prst="wedgeRoundRectCallout">
            <a:avLst>
              <a:gd name="adj1" fmla="val -37166"/>
              <a:gd name="adj2" fmla="val 67225"/>
              <a:gd name="adj3" fmla="val 16667"/>
            </a:avLst>
          </a:prstGeom>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“My point of view is that in the current AI boom, instructors cannot and should not prohibit students from using ChatGPT to support their learning. Instead of prohibiting them, instructors should allow them, especially those studying Translation, to use apps they find necessary and effective for their learning.”</a:t>
            </a:r>
          </a:p>
        </p:txBody>
      </p:sp>
    </p:spTree>
    <p:extLst>
      <p:ext uri="{BB962C8B-B14F-4D97-AF65-F5344CB8AC3E}">
        <p14:creationId xmlns:p14="http://schemas.microsoft.com/office/powerpoint/2010/main" val="311474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FDFF3-27A5-D52E-2972-2263F2F7B8A6}"/>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52E4FB45-787A-834E-FD0C-0F25FB0C8862}"/>
              </a:ext>
            </a:extLst>
          </p:cNvPr>
          <p:cNvSpPr/>
          <p:nvPr/>
        </p:nvSpPr>
        <p:spPr>
          <a:xfrm>
            <a:off x="271921" y="37402"/>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pic>
        <p:nvPicPr>
          <p:cNvPr id="5122" name="Picture 2" descr="How to nail Zoom etiquette for virtual job interviews">
            <a:extLst>
              <a:ext uri="{FF2B5EF4-FFF2-40B4-BE49-F238E27FC236}">
                <a16:creationId xmlns:a16="http://schemas.microsoft.com/office/drawing/2014/main" id="{EF87EA5B-AF79-BC8D-C3D6-7BF4EA1FF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9305" y="694402"/>
            <a:ext cx="3964695" cy="39646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4EBECE7-EBCF-4226-3701-F9DDBD181236}"/>
              </a:ext>
            </a:extLst>
          </p:cNvPr>
          <p:cNvSpPr txBox="1"/>
          <p:nvPr/>
        </p:nvSpPr>
        <p:spPr>
          <a:xfrm>
            <a:off x="271921" y="614761"/>
            <a:ext cx="4572000" cy="1754326"/>
          </a:xfrm>
          <a:prstGeom prst="rect">
            <a:avLst/>
          </a:prstGeom>
          <a:noFill/>
        </p:spPr>
        <p:txBody>
          <a:bodyPr wrap="square">
            <a:spAutoFit/>
          </a:bodyPr>
          <a:lstStyle/>
          <a:p>
            <a:r>
              <a:rPr lang="en-US" b="1" dirty="0">
                <a:solidFill>
                  <a:srgbClr val="0070C0"/>
                </a:solidFill>
              </a:rPr>
              <a:t>4.2.2. INTERVIEWS WITH LECTURERS</a:t>
            </a:r>
          </a:p>
          <a:p>
            <a:endParaRPr lang="en-US" dirty="0">
              <a:solidFill>
                <a:srgbClr val="FF0000"/>
              </a:solidFill>
            </a:endParaRPr>
          </a:p>
          <a:p>
            <a:r>
              <a:rPr lang="en-US" dirty="0">
                <a:solidFill>
                  <a:srgbClr val="FF0000"/>
                </a:solidFill>
              </a:rPr>
              <a:t>Theme 1: Making transformations or adaptations to translation teaching.</a:t>
            </a:r>
          </a:p>
          <a:p>
            <a:r>
              <a:rPr lang="en-US" i="1" dirty="0">
                <a:solidFill>
                  <a:srgbClr val="00B050"/>
                </a:solidFill>
              </a:rPr>
              <a:t>Mindset change &amp; Role switching</a:t>
            </a:r>
          </a:p>
          <a:p>
            <a:endParaRPr lang="en-US" dirty="0"/>
          </a:p>
        </p:txBody>
      </p:sp>
      <p:sp>
        <p:nvSpPr>
          <p:cNvPr id="5" name="Oval 4">
            <a:extLst>
              <a:ext uri="{FF2B5EF4-FFF2-40B4-BE49-F238E27FC236}">
                <a16:creationId xmlns:a16="http://schemas.microsoft.com/office/drawing/2014/main" id="{0CFBE5DC-B06C-009B-CFB3-117B82D34D51}"/>
              </a:ext>
            </a:extLst>
          </p:cNvPr>
          <p:cNvSpPr/>
          <p:nvPr/>
        </p:nvSpPr>
        <p:spPr>
          <a:xfrm>
            <a:off x="850937" y="2191194"/>
            <a:ext cx="3291405" cy="882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Knowledge providers </a:t>
            </a:r>
            <a:r>
              <a:rPr lang="en-US" dirty="0">
                <a:solidFill>
                  <a:srgbClr val="FF0000"/>
                </a:solidFill>
                <a:sym typeface="Symbol" panose="05050102010706020507" pitchFamily="18" charset="2"/>
              </a:rPr>
              <a:t> Facilitators</a:t>
            </a:r>
            <a:endParaRPr lang="en-US" dirty="0">
              <a:solidFill>
                <a:srgbClr val="FF0000"/>
              </a:solidFill>
            </a:endParaRPr>
          </a:p>
        </p:txBody>
      </p:sp>
      <p:sp>
        <p:nvSpPr>
          <p:cNvPr id="6" name="Speech Bubble: Rectangle with Corners Rounded 5">
            <a:extLst>
              <a:ext uri="{FF2B5EF4-FFF2-40B4-BE49-F238E27FC236}">
                <a16:creationId xmlns:a16="http://schemas.microsoft.com/office/drawing/2014/main" id="{A50CC956-5642-0CC3-D029-A06539450957}"/>
              </a:ext>
            </a:extLst>
          </p:cNvPr>
          <p:cNvSpPr/>
          <p:nvPr/>
        </p:nvSpPr>
        <p:spPr>
          <a:xfrm>
            <a:off x="271921" y="3240036"/>
            <a:ext cx="4186410" cy="1584704"/>
          </a:xfrm>
          <a:prstGeom prst="wedgeRoundRectCallout">
            <a:avLst>
              <a:gd name="adj1" fmla="val -38745"/>
              <a:gd name="adj2" fmla="val 65835"/>
              <a:gd name="adj3" fmla="val 16667"/>
            </a:avLst>
          </a:prstGeom>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“Instead of focusing only on traditional translation methods, I now integrate AI into classroom activities. For example, I ask students to compare their own translations with ChatGPT’s output, then analyze differences in accuracy, tone, and cultural appropriateness. This has shifted my role from being the sole provider of answers to more of a facilitator who guides students in critical evaluation.”</a:t>
            </a:r>
          </a:p>
        </p:txBody>
      </p:sp>
    </p:spTree>
    <p:extLst>
      <p:ext uri="{BB962C8B-B14F-4D97-AF65-F5344CB8AC3E}">
        <p14:creationId xmlns:p14="http://schemas.microsoft.com/office/powerpoint/2010/main" val="45439458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E69EA-EAFA-B11F-6BFD-1AD38EC6341F}"/>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B6D0611-B49B-CCAA-FCE4-FE41892068F4}"/>
              </a:ext>
            </a:extLst>
          </p:cNvPr>
          <p:cNvSpPr/>
          <p:nvPr/>
        </p:nvSpPr>
        <p:spPr>
          <a:xfrm>
            <a:off x="3492491" y="478620"/>
            <a:ext cx="5562360" cy="428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3200" b="1" u="none" strike="noStrike" dirty="0">
                <a:solidFill>
                  <a:srgbClr val="FF0000"/>
                </a:solidFill>
                <a:effectLst/>
                <a:uFillTx/>
                <a:latin typeface="+mj-lt"/>
              </a:rPr>
              <a:t>I. Introduction</a:t>
            </a:r>
          </a:p>
        </p:txBody>
      </p:sp>
      <p:sp>
        <p:nvSpPr>
          <p:cNvPr id="23" name="Rectangle 22">
            <a:extLst>
              <a:ext uri="{FF2B5EF4-FFF2-40B4-BE49-F238E27FC236}">
                <a16:creationId xmlns:a16="http://schemas.microsoft.com/office/drawing/2014/main" id="{F6CA9483-0350-6C61-5D77-CCDE17C768E9}"/>
              </a:ext>
            </a:extLst>
          </p:cNvPr>
          <p:cNvSpPr/>
          <p:nvPr/>
        </p:nvSpPr>
        <p:spPr>
          <a:xfrm>
            <a:off x="3686220" y="1156602"/>
            <a:ext cx="5174901" cy="3139976"/>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50000"/>
              </a:lnSpc>
              <a:tabLst>
                <a:tab pos="0" algn="l"/>
              </a:tabLst>
            </a:pPr>
            <a:r>
              <a:rPr lang="en-US" sz="2400" b="0" u="none" strike="noStrike" dirty="0">
                <a:solidFill>
                  <a:srgbClr val="FF0000"/>
                </a:solidFill>
                <a:effectLst/>
                <a:uFillTx/>
              </a:rPr>
              <a:t>1.1. Background of the study:</a:t>
            </a:r>
          </a:p>
          <a:p>
            <a:pPr marL="285750" indent="-285750">
              <a:buFont typeface="Wingdings" panose="05000000000000000000" pitchFamily="2" charset="2"/>
              <a:buChar char="q"/>
            </a:pPr>
            <a:r>
              <a:rPr lang="en-US" sz="2000" dirty="0"/>
              <a:t>AI tool use in translation: </a:t>
            </a:r>
            <a:r>
              <a:rPr lang="en-US" sz="2000" dirty="0">
                <a:sym typeface="Symbol" panose="05050102010706020507" pitchFamily="18" charset="2"/>
              </a:rPr>
              <a:t></a:t>
            </a:r>
            <a:endParaRPr lang="en-US" sz="2000" dirty="0"/>
          </a:p>
          <a:p>
            <a:pPr marL="285750" indent="-285750">
              <a:buFont typeface="Wingdings" panose="05000000000000000000" pitchFamily="2" charset="2"/>
              <a:buChar char="q"/>
            </a:pPr>
            <a:r>
              <a:rPr lang="en-US" sz="2000" dirty="0"/>
              <a:t>ChatGPT = a linguistic storehouse &amp; </a:t>
            </a:r>
            <a:r>
              <a:rPr lang="en-US" sz="2000" dirty="0">
                <a:sym typeface="Symbol" panose="05050102010706020507" pitchFamily="18" charset="2"/>
              </a:rPr>
              <a:t></a:t>
            </a:r>
            <a:r>
              <a:rPr lang="en-US" sz="2000" dirty="0"/>
              <a:t> precision &amp; speed of translation process (Ren, 2025).</a:t>
            </a:r>
          </a:p>
          <a:p>
            <a:pPr marL="285750" indent="-285750">
              <a:buFont typeface="Wingdings" panose="05000000000000000000" pitchFamily="2" charset="2"/>
              <a:buChar char="q"/>
            </a:pPr>
            <a:endParaRPr lang="en-US" sz="2000" dirty="0"/>
          </a:p>
          <a:p>
            <a:pPr marL="285750" indent="-285750">
              <a:buFont typeface="Wingdings" panose="05000000000000000000" pitchFamily="2" charset="2"/>
              <a:buChar char="q"/>
            </a:pPr>
            <a:r>
              <a:rPr lang="en-US" sz="2000" dirty="0"/>
              <a:t>Vietnam’s policy shift: EFL – ESL orientation by 2035 (Kiet, 2025)</a:t>
            </a:r>
          </a:p>
          <a:p>
            <a:pPr defTabSz="914400">
              <a:lnSpc>
                <a:spcPct val="150000"/>
              </a:lnSpc>
              <a:tabLst>
                <a:tab pos="0" algn="l"/>
              </a:tabLst>
            </a:pPr>
            <a:endParaRPr lang="en-US" sz="1400" b="0" u="none" strike="noStrike" dirty="0">
              <a:solidFill>
                <a:srgbClr val="000000"/>
              </a:solidFill>
              <a:effectLst/>
              <a:uFillTx/>
            </a:endParaRPr>
          </a:p>
        </p:txBody>
      </p:sp>
      <p:pic>
        <p:nvPicPr>
          <p:cNvPr id="2" name="Picture 4" descr="Explainer: What is Generative AI, the technology behind ChatGPT?">
            <a:extLst>
              <a:ext uri="{FF2B5EF4-FFF2-40B4-BE49-F238E27FC236}">
                <a16:creationId xmlns:a16="http://schemas.microsoft.com/office/drawing/2014/main" id="{96F8D8E2-A5FF-CF77-E198-C3807C9DD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6148"/>
            <a:ext cx="3484890" cy="2580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864093"/>
      </p:ext>
    </p:extLst>
  </p:cSld>
  <p:clrMapOvr>
    <a:masterClrMapping/>
  </p:clrMapOvr>
  <p:transition spd="slow">
    <p:randomBar dir="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8F0B1-1F22-3C51-7D21-D02806393559}"/>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5B920241-BCA1-F234-87AF-FFE0AE296522}"/>
              </a:ext>
            </a:extLst>
          </p:cNvPr>
          <p:cNvSpPr/>
          <p:nvPr/>
        </p:nvSpPr>
        <p:spPr>
          <a:xfrm>
            <a:off x="271921" y="106943"/>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DC83C7BF-5237-A54B-C80E-D1F3F77D9688}"/>
              </a:ext>
            </a:extLst>
          </p:cNvPr>
          <p:cNvSpPr txBox="1"/>
          <p:nvPr/>
        </p:nvSpPr>
        <p:spPr>
          <a:xfrm>
            <a:off x="271921" y="614761"/>
            <a:ext cx="4572000" cy="1754326"/>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dirty="0">
                <a:solidFill>
                  <a:srgbClr val="FF0000"/>
                </a:solidFill>
              </a:rPr>
              <a:t>Theme 1: Making transformations or adaptations to translation teaching.</a:t>
            </a:r>
          </a:p>
          <a:p>
            <a:r>
              <a:rPr lang="en-US" i="1" dirty="0">
                <a:solidFill>
                  <a:srgbClr val="00B050"/>
                </a:solidFill>
              </a:rPr>
              <a:t>Mindset change &amp; Role switching</a:t>
            </a:r>
          </a:p>
          <a:p>
            <a:endParaRPr lang="en-US" dirty="0"/>
          </a:p>
        </p:txBody>
      </p:sp>
      <p:sp>
        <p:nvSpPr>
          <p:cNvPr id="5" name="Oval 4">
            <a:extLst>
              <a:ext uri="{FF2B5EF4-FFF2-40B4-BE49-F238E27FC236}">
                <a16:creationId xmlns:a16="http://schemas.microsoft.com/office/drawing/2014/main" id="{B27761D6-E32D-95B9-B84B-143B84CD912F}"/>
              </a:ext>
            </a:extLst>
          </p:cNvPr>
          <p:cNvSpPr/>
          <p:nvPr/>
        </p:nvSpPr>
        <p:spPr>
          <a:xfrm>
            <a:off x="504654" y="2269692"/>
            <a:ext cx="3327325" cy="971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Linguistic scaffolders &amp; monitors</a:t>
            </a:r>
          </a:p>
        </p:txBody>
      </p:sp>
      <p:sp>
        <p:nvSpPr>
          <p:cNvPr id="4" name="Explosion: 14 Points 3">
            <a:extLst>
              <a:ext uri="{FF2B5EF4-FFF2-40B4-BE49-F238E27FC236}">
                <a16:creationId xmlns:a16="http://schemas.microsoft.com/office/drawing/2014/main" id="{3D2EA0DE-8FED-07DC-6D11-0C5D7AF4E936}"/>
              </a:ext>
            </a:extLst>
          </p:cNvPr>
          <p:cNvSpPr/>
          <p:nvPr/>
        </p:nvSpPr>
        <p:spPr>
          <a:xfrm>
            <a:off x="5003779" y="579431"/>
            <a:ext cx="3635567" cy="2477874"/>
          </a:xfrm>
          <a:prstGeom prst="irregularSeal2">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Providing lexical items, structures, collocations </a:t>
            </a:r>
          </a:p>
        </p:txBody>
      </p:sp>
      <p:sp>
        <p:nvSpPr>
          <p:cNvPr id="7" name="Explosion: 14 Points 6">
            <a:extLst>
              <a:ext uri="{FF2B5EF4-FFF2-40B4-BE49-F238E27FC236}">
                <a16:creationId xmlns:a16="http://schemas.microsoft.com/office/drawing/2014/main" id="{7AAF2070-D8A7-1A37-65E0-9E7004C24D47}"/>
              </a:ext>
            </a:extLst>
          </p:cNvPr>
          <p:cNvSpPr/>
          <p:nvPr/>
        </p:nvSpPr>
        <p:spPr>
          <a:xfrm>
            <a:off x="2899557" y="2933930"/>
            <a:ext cx="4208443" cy="2209570"/>
          </a:xfrm>
          <a:prstGeom prst="irregularSeal2">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Monitoring Ss’ understanding &amp; engagement</a:t>
            </a:r>
          </a:p>
        </p:txBody>
      </p:sp>
    </p:spTree>
    <p:extLst>
      <p:ext uri="{BB962C8B-B14F-4D97-AF65-F5344CB8AC3E}">
        <p14:creationId xmlns:p14="http://schemas.microsoft.com/office/powerpoint/2010/main" val="36120116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B43FE-10C7-2EC0-E0E5-2E8174046417}"/>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A582E5A4-0A4E-D860-28AE-F844F6CEC606}"/>
              </a:ext>
            </a:extLst>
          </p:cNvPr>
          <p:cNvSpPr/>
          <p:nvPr/>
        </p:nvSpPr>
        <p:spPr>
          <a:xfrm>
            <a:off x="271921" y="106943"/>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5A7BAC5F-2BBB-3C61-4C7A-95DDEDABA4DB}"/>
              </a:ext>
            </a:extLst>
          </p:cNvPr>
          <p:cNvSpPr txBox="1"/>
          <p:nvPr/>
        </p:nvSpPr>
        <p:spPr>
          <a:xfrm>
            <a:off x="271921" y="614761"/>
            <a:ext cx="4572000" cy="1754326"/>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dirty="0">
                <a:solidFill>
                  <a:srgbClr val="FF0000"/>
                </a:solidFill>
              </a:rPr>
              <a:t>Theme 1: Making transformations or adaptations to translation teaching.</a:t>
            </a:r>
          </a:p>
          <a:p>
            <a:r>
              <a:rPr lang="en-US" i="1" dirty="0">
                <a:solidFill>
                  <a:srgbClr val="00B050"/>
                </a:solidFill>
              </a:rPr>
              <a:t>Mindset change &amp; Role switching</a:t>
            </a:r>
          </a:p>
          <a:p>
            <a:endParaRPr lang="en-US" dirty="0"/>
          </a:p>
        </p:txBody>
      </p:sp>
      <p:sp>
        <p:nvSpPr>
          <p:cNvPr id="5" name="Oval 4">
            <a:extLst>
              <a:ext uri="{FF2B5EF4-FFF2-40B4-BE49-F238E27FC236}">
                <a16:creationId xmlns:a16="http://schemas.microsoft.com/office/drawing/2014/main" id="{7109B8D8-8322-3263-F7D2-695162D1FF52}"/>
              </a:ext>
            </a:extLst>
          </p:cNvPr>
          <p:cNvSpPr/>
          <p:nvPr/>
        </p:nvSpPr>
        <p:spPr>
          <a:xfrm>
            <a:off x="504654" y="2269692"/>
            <a:ext cx="3327325" cy="971111"/>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Make adaptations to translation teaching</a:t>
            </a:r>
          </a:p>
        </p:txBody>
      </p:sp>
      <p:sp>
        <p:nvSpPr>
          <p:cNvPr id="4" name="Explosion: 14 Points 3">
            <a:extLst>
              <a:ext uri="{FF2B5EF4-FFF2-40B4-BE49-F238E27FC236}">
                <a16:creationId xmlns:a16="http://schemas.microsoft.com/office/drawing/2014/main" id="{32ED666A-7FC9-9F11-5D49-19F0DA768C59}"/>
              </a:ext>
            </a:extLst>
          </p:cNvPr>
          <p:cNvSpPr/>
          <p:nvPr/>
        </p:nvSpPr>
        <p:spPr>
          <a:xfrm>
            <a:off x="4461831" y="579431"/>
            <a:ext cx="4453569" cy="2354499"/>
          </a:xfrm>
          <a:prstGeom prst="irregularSeal2">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Prioritize problem-solving &amp; reflection exercises</a:t>
            </a:r>
          </a:p>
        </p:txBody>
      </p:sp>
      <p:sp>
        <p:nvSpPr>
          <p:cNvPr id="7" name="Explosion: 14 Points 6">
            <a:extLst>
              <a:ext uri="{FF2B5EF4-FFF2-40B4-BE49-F238E27FC236}">
                <a16:creationId xmlns:a16="http://schemas.microsoft.com/office/drawing/2014/main" id="{29A0B465-31D3-DFBD-23DE-2B950BE6A7BF}"/>
              </a:ext>
            </a:extLst>
          </p:cNvPr>
          <p:cNvSpPr/>
          <p:nvPr/>
        </p:nvSpPr>
        <p:spPr>
          <a:xfrm>
            <a:off x="2899557" y="2933930"/>
            <a:ext cx="4572000" cy="1980970"/>
          </a:xfrm>
          <a:prstGeom prst="irregularSeal2">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Make use of blended teaching approach</a:t>
            </a:r>
          </a:p>
        </p:txBody>
      </p:sp>
    </p:spTree>
    <p:extLst>
      <p:ext uri="{BB962C8B-B14F-4D97-AF65-F5344CB8AC3E}">
        <p14:creationId xmlns:p14="http://schemas.microsoft.com/office/powerpoint/2010/main" val="324949756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C1CB2-D74C-0238-D85A-488FA96F336A}"/>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7C067438-4EB9-98CB-82A5-14EE8832363F}"/>
              </a:ext>
            </a:extLst>
          </p:cNvPr>
          <p:cNvSpPr/>
          <p:nvPr/>
        </p:nvSpPr>
        <p:spPr>
          <a:xfrm>
            <a:off x="228601" y="36094"/>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C151B262-DB47-A8E9-C13A-99D53B87D777}"/>
              </a:ext>
            </a:extLst>
          </p:cNvPr>
          <p:cNvSpPr txBox="1"/>
          <p:nvPr/>
        </p:nvSpPr>
        <p:spPr>
          <a:xfrm>
            <a:off x="233361" y="520544"/>
            <a:ext cx="8643479" cy="1200329"/>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i="1" dirty="0">
                <a:solidFill>
                  <a:srgbClr val="00B050"/>
                </a:solidFill>
              </a:rPr>
              <a:t>Designing more translation activities </a:t>
            </a:r>
            <a:r>
              <a:rPr lang="en-US" i="1" dirty="0">
                <a:solidFill>
                  <a:srgbClr val="00B050"/>
                </a:solidFill>
                <a:sym typeface="Symbol" panose="05050102010706020507" pitchFamily="18" charset="2"/>
              </a:rPr>
              <a:t>  </a:t>
            </a:r>
            <a:r>
              <a:rPr lang="en-US" i="1" dirty="0">
                <a:solidFill>
                  <a:srgbClr val="00B050"/>
                </a:solidFill>
              </a:rPr>
              <a:t>interactivity, focus on meaning &amp; context, &amp; fostering students’ critical translation &amp; comprehension skills</a:t>
            </a:r>
          </a:p>
        </p:txBody>
      </p:sp>
      <p:sp>
        <p:nvSpPr>
          <p:cNvPr id="5" name="Oval 4">
            <a:extLst>
              <a:ext uri="{FF2B5EF4-FFF2-40B4-BE49-F238E27FC236}">
                <a16:creationId xmlns:a16="http://schemas.microsoft.com/office/drawing/2014/main" id="{15F72C4E-B52A-2EC5-99EC-2238942CCA7D}"/>
              </a:ext>
            </a:extLst>
          </p:cNvPr>
          <p:cNvSpPr/>
          <p:nvPr/>
        </p:nvSpPr>
        <p:spPr>
          <a:xfrm>
            <a:off x="0" y="2427170"/>
            <a:ext cx="3390557" cy="108143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rgbClr val="FF0000"/>
                </a:solidFill>
              </a:rPr>
              <a:t>Games </a:t>
            </a:r>
            <a:r>
              <a:rPr lang="en-US" dirty="0">
                <a:solidFill>
                  <a:srgbClr val="FF0000"/>
                </a:solidFill>
                <a:sym typeface="Symbol" panose="05050102010706020507" pitchFamily="18" charset="2"/>
              </a:rPr>
              <a:t>  Memorization of new vocab &amp; grammar &amp;  interaction </a:t>
            </a:r>
            <a:endParaRPr lang="en-US" dirty="0">
              <a:solidFill>
                <a:srgbClr val="FF0000"/>
              </a:solidFill>
            </a:endParaRPr>
          </a:p>
        </p:txBody>
      </p:sp>
      <p:pic>
        <p:nvPicPr>
          <p:cNvPr id="1026" name="Picture 2" descr="10 Speaking Games to Boost Language Skills">
            <a:extLst>
              <a:ext uri="{FF2B5EF4-FFF2-40B4-BE49-F238E27FC236}">
                <a16:creationId xmlns:a16="http://schemas.microsoft.com/office/drawing/2014/main" id="{827D59BD-9E4F-BD1F-7F17-7F9F5CC18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557" y="1926836"/>
            <a:ext cx="5486283" cy="298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6615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64055-DC30-1A8B-8167-920B6C8F747D}"/>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1BB89D91-79CC-DD03-7697-4247FBA79145}"/>
              </a:ext>
            </a:extLst>
          </p:cNvPr>
          <p:cNvSpPr/>
          <p:nvPr/>
        </p:nvSpPr>
        <p:spPr>
          <a:xfrm>
            <a:off x="153374" y="3407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7626D74A-BD6C-DEC9-2246-1427F06A1A82}"/>
              </a:ext>
            </a:extLst>
          </p:cNvPr>
          <p:cNvSpPr txBox="1"/>
          <p:nvPr/>
        </p:nvSpPr>
        <p:spPr>
          <a:xfrm>
            <a:off x="250260" y="456715"/>
            <a:ext cx="8643479" cy="1200329"/>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i="1" dirty="0">
                <a:solidFill>
                  <a:srgbClr val="00B050"/>
                </a:solidFill>
              </a:rPr>
              <a:t>Designing more translation activities </a:t>
            </a:r>
            <a:r>
              <a:rPr lang="en-US" i="1" dirty="0">
                <a:solidFill>
                  <a:srgbClr val="00B050"/>
                </a:solidFill>
                <a:sym typeface="Symbol" panose="05050102010706020507" pitchFamily="18" charset="2"/>
              </a:rPr>
              <a:t>  </a:t>
            </a:r>
            <a:r>
              <a:rPr lang="en-US" i="1" dirty="0">
                <a:solidFill>
                  <a:srgbClr val="00B050"/>
                </a:solidFill>
              </a:rPr>
              <a:t>interactivity, focus on meaning &amp; context, &amp; fostering students’ critical translation &amp; comprehension skills</a:t>
            </a:r>
          </a:p>
        </p:txBody>
      </p:sp>
      <p:sp>
        <p:nvSpPr>
          <p:cNvPr id="5" name="Oval 4">
            <a:extLst>
              <a:ext uri="{FF2B5EF4-FFF2-40B4-BE49-F238E27FC236}">
                <a16:creationId xmlns:a16="http://schemas.microsoft.com/office/drawing/2014/main" id="{29D91C44-AF65-B324-2B8A-423A979BA5F8}"/>
              </a:ext>
            </a:extLst>
          </p:cNvPr>
          <p:cNvSpPr/>
          <p:nvPr/>
        </p:nvSpPr>
        <p:spPr>
          <a:xfrm>
            <a:off x="322127" y="1915150"/>
            <a:ext cx="4186410" cy="108143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rgbClr val="FF0000"/>
                </a:solidFill>
              </a:rPr>
              <a:t>comparison, error analysis, reflection journals, and collaborative or group-based projects.</a:t>
            </a:r>
          </a:p>
        </p:txBody>
      </p:sp>
      <p:sp>
        <p:nvSpPr>
          <p:cNvPr id="6" name="Speech Bubble: Rectangle with Corners Rounded 5">
            <a:extLst>
              <a:ext uri="{FF2B5EF4-FFF2-40B4-BE49-F238E27FC236}">
                <a16:creationId xmlns:a16="http://schemas.microsoft.com/office/drawing/2014/main" id="{69C835B7-2D03-A8E6-B037-4E0A76DABEE7}"/>
              </a:ext>
            </a:extLst>
          </p:cNvPr>
          <p:cNvSpPr/>
          <p:nvPr/>
        </p:nvSpPr>
        <p:spPr>
          <a:xfrm>
            <a:off x="322126" y="3337646"/>
            <a:ext cx="7565951" cy="1577254"/>
          </a:xfrm>
          <a:prstGeom prst="wedgeRoundRectCallout">
            <a:avLst>
              <a:gd name="adj1" fmla="val -38599"/>
              <a:gd name="adj2" fmla="val 60946"/>
              <a:gd name="adj3" fmla="val 16667"/>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“One useful activity is comparison tasks, where students translate a text themselves and then compare it with ChatGPT’s version, discussing differences in accuracy, tone, and cultural meaning. Another strategy is error analysis, where students identify mistakes in AI translations, such as idioms or technical terms, and propose better alternatives. Teachers can also design collaborative projects, asking groups to refine ChatGPT’s draft into a polished translation, which encourages teamwork and critical thinking. Additionally, reflection journals can be used, where students record how they used AI, what they learned, and how they improved the translation. These activities help students see AI as a supportive tool, while still developing their own judgment and translation skills.”</a:t>
            </a:r>
          </a:p>
        </p:txBody>
      </p:sp>
      <p:pic>
        <p:nvPicPr>
          <p:cNvPr id="1028" name="Picture 4" descr="Group project illustration Vectors - Download Free High-Quality Vectors  from Freepik | Freepik">
            <a:extLst>
              <a:ext uri="{FF2B5EF4-FFF2-40B4-BE49-F238E27FC236}">
                <a16:creationId xmlns:a16="http://schemas.microsoft.com/office/drawing/2014/main" id="{A8BA6461-2166-8326-9882-8E9C5D1C44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74842" y="1666247"/>
            <a:ext cx="2367481" cy="1577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26404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A134D-1533-2840-2897-BD18600A09B0}"/>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6848834F-9039-1BA8-8298-DFF7B5CB96B0}"/>
              </a:ext>
            </a:extLst>
          </p:cNvPr>
          <p:cNvSpPr/>
          <p:nvPr/>
        </p:nvSpPr>
        <p:spPr>
          <a:xfrm>
            <a:off x="250260" y="-1049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8C85A88E-1105-CF33-F6C1-A7E2885EE26D}"/>
              </a:ext>
            </a:extLst>
          </p:cNvPr>
          <p:cNvSpPr txBox="1"/>
          <p:nvPr/>
        </p:nvSpPr>
        <p:spPr>
          <a:xfrm>
            <a:off x="250260" y="456715"/>
            <a:ext cx="8643479" cy="1200329"/>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i="1" dirty="0">
                <a:solidFill>
                  <a:srgbClr val="00B050"/>
                </a:solidFill>
              </a:rPr>
              <a:t>Designing more translation activities </a:t>
            </a:r>
            <a:r>
              <a:rPr lang="en-US" i="1" dirty="0">
                <a:solidFill>
                  <a:srgbClr val="00B050"/>
                </a:solidFill>
                <a:sym typeface="Symbol" panose="05050102010706020507" pitchFamily="18" charset="2"/>
              </a:rPr>
              <a:t>  </a:t>
            </a:r>
            <a:r>
              <a:rPr lang="en-US" i="1" dirty="0">
                <a:solidFill>
                  <a:srgbClr val="00B050"/>
                </a:solidFill>
              </a:rPr>
              <a:t>interactivity, focus on meaning &amp; context, &amp; fostering students’ critical translation &amp; comprehension skills</a:t>
            </a:r>
          </a:p>
        </p:txBody>
      </p:sp>
      <p:sp>
        <p:nvSpPr>
          <p:cNvPr id="5" name="Oval 4">
            <a:extLst>
              <a:ext uri="{FF2B5EF4-FFF2-40B4-BE49-F238E27FC236}">
                <a16:creationId xmlns:a16="http://schemas.microsoft.com/office/drawing/2014/main" id="{FF215334-1AF3-4F28-6298-FD711B358F3C}"/>
              </a:ext>
            </a:extLst>
          </p:cNvPr>
          <p:cNvSpPr/>
          <p:nvPr/>
        </p:nvSpPr>
        <p:spPr>
          <a:xfrm>
            <a:off x="360251" y="2031030"/>
            <a:ext cx="4186410" cy="108143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rgbClr val="FF0000"/>
                </a:solidFill>
              </a:rPr>
              <a:t>more activities devoted to sentence meaning and register rather than grammatical structure</a:t>
            </a:r>
          </a:p>
        </p:txBody>
      </p:sp>
      <p:sp>
        <p:nvSpPr>
          <p:cNvPr id="6" name="Thought Bubble: Cloud 5">
            <a:extLst>
              <a:ext uri="{FF2B5EF4-FFF2-40B4-BE49-F238E27FC236}">
                <a16:creationId xmlns:a16="http://schemas.microsoft.com/office/drawing/2014/main" id="{09C98E4C-5D41-FF92-B36C-C8CD0FD89F8A}"/>
              </a:ext>
            </a:extLst>
          </p:cNvPr>
          <p:cNvSpPr/>
          <p:nvPr/>
        </p:nvSpPr>
        <p:spPr>
          <a:xfrm>
            <a:off x="3916930" y="1795749"/>
            <a:ext cx="4622003" cy="2367511"/>
          </a:xfrm>
          <a:prstGeom prst="cloudCallout">
            <a:avLst>
              <a:gd name="adj1" fmla="val -49674"/>
              <a:gd name="adj2" fmla="val 64827"/>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 Lessons should not only focus on structures but the core meaning of sentences, and they should have a more focus on style of translation, which I think can differentiate human and machine’s use of language and structures.”</a:t>
            </a:r>
          </a:p>
        </p:txBody>
      </p:sp>
    </p:spTree>
    <p:extLst>
      <p:ext uri="{BB962C8B-B14F-4D97-AF65-F5344CB8AC3E}">
        <p14:creationId xmlns:p14="http://schemas.microsoft.com/office/powerpoint/2010/main" val="502737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2A97F-2CF5-BD22-3F28-CF2E804A5763}"/>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233DAD28-4CF6-A895-84BD-9CA3E06F1F0F}"/>
              </a:ext>
            </a:extLst>
          </p:cNvPr>
          <p:cNvSpPr/>
          <p:nvPr/>
        </p:nvSpPr>
        <p:spPr>
          <a:xfrm>
            <a:off x="250260" y="0"/>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A489781C-C4B8-5C50-C4D3-FEBE16461304}"/>
              </a:ext>
            </a:extLst>
          </p:cNvPr>
          <p:cNvSpPr txBox="1"/>
          <p:nvPr/>
        </p:nvSpPr>
        <p:spPr>
          <a:xfrm>
            <a:off x="250260" y="456715"/>
            <a:ext cx="8643479" cy="1200329"/>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i="1" dirty="0">
                <a:solidFill>
                  <a:srgbClr val="00B050"/>
                </a:solidFill>
              </a:rPr>
              <a:t>Designing more translation activities </a:t>
            </a:r>
            <a:r>
              <a:rPr lang="en-US" i="1" dirty="0">
                <a:solidFill>
                  <a:srgbClr val="00B050"/>
                </a:solidFill>
                <a:sym typeface="Symbol" panose="05050102010706020507" pitchFamily="18" charset="2"/>
              </a:rPr>
              <a:t>  </a:t>
            </a:r>
            <a:r>
              <a:rPr lang="en-US" i="1" dirty="0">
                <a:solidFill>
                  <a:srgbClr val="00B050"/>
                </a:solidFill>
              </a:rPr>
              <a:t>interactivity, focus on meaning &amp; context, &amp; fostering students’ critical translation &amp; comprehension skills</a:t>
            </a:r>
          </a:p>
        </p:txBody>
      </p:sp>
      <p:sp>
        <p:nvSpPr>
          <p:cNvPr id="5" name="Oval 4">
            <a:extLst>
              <a:ext uri="{FF2B5EF4-FFF2-40B4-BE49-F238E27FC236}">
                <a16:creationId xmlns:a16="http://schemas.microsoft.com/office/drawing/2014/main" id="{A09F76D4-88BD-C01E-F71E-E6E2FDC72C14}"/>
              </a:ext>
            </a:extLst>
          </p:cNvPr>
          <p:cNvSpPr/>
          <p:nvPr/>
        </p:nvSpPr>
        <p:spPr>
          <a:xfrm>
            <a:off x="360251" y="2031030"/>
            <a:ext cx="4186410" cy="108143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rgbClr val="FF0000"/>
                </a:solidFill>
              </a:rPr>
              <a:t>more activities devoted to linguistic knowledge building, comprehension, &amp; translation skills</a:t>
            </a:r>
          </a:p>
        </p:txBody>
      </p:sp>
      <p:pic>
        <p:nvPicPr>
          <p:cNvPr id="2050" name="Picture 2" descr="What I Learned Building Knowledge Bases at Microsoft | JD Meier">
            <a:extLst>
              <a:ext uri="{FF2B5EF4-FFF2-40B4-BE49-F238E27FC236}">
                <a16:creationId xmlns:a16="http://schemas.microsoft.com/office/drawing/2014/main" id="{2E1958C5-DB19-8DB7-CC86-5F54874483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46661" y="1694913"/>
            <a:ext cx="3601960" cy="2851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490192"/>
      </p:ext>
    </p:extLst>
  </p:cSld>
  <p:clrMapOvr>
    <a:masterClrMapping/>
  </p:clrMapOvr>
  <p:transition spd="slow">
    <p:wheel spokes="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0364E-90B8-A1DF-7F14-94D16E8D9390}"/>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81C38C41-B3C6-673D-2585-43D0C228C7B9}"/>
              </a:ext>
            </a:extLst>
          </p:cNvPr>
          <p:cNvSpPr/>
          <p:nvPr/>
        </p:nvSpPr>
        <p:spPr>
          <a:xfrm>
            <a:off x="174893" y="-1601"/>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B16D3C0A-221B-DEE3-D2CD-F8FE30C5FBDA}"/>
              </a:ext>
            </a:extLst>
          </p:cNvPr>
          <p:cNvSpPr txBox="1"/>
          <p:nvPr/>
        </p:nvSpPr>
        <p:spPr>
          <a:xfrm>
            <a:off x="174893" y="446079"/>
            <a:ext cx="8794214" cy="923330"/>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dirty="0">
                <a:solidFill>
                  <a:srgbClr val="FF0000"/>
                </a:solidFill>
              </a:rPr>
              <a:t>Theme 2: Skills that students of translation courses should be equipped with.</a:t>
            </a:r>
          </a:p>
        </p:txBody>
      </p:sp>
      <p:graphicFrame>
        <p:nvGraphicFramePr>
          <p:cNvPr id="2" name="Diagram 1">
            <a:extLst>
              <a:ext uri="{FF2B5EF4-FFF2-40B4-BE49-F238E27FC236}">
                <a16:creationId xmlns:a16="http://schemas.microsoft.com/office/drawing/2014/main" id="{1B9323BB-AFB6-6676-A8AE-E3C469619D52}"/>
              </a:ext>
            </a:extLst>
          </p:cNvPr>
          <p:cNvGraphicFramePr/>
          <p:nvPr>
            <p:extLst>
              <p:ext uri="{D42A27DB-BD31-4B8C-83A1-F6EECF244321}">
                <p14:modId xmlns:p14="http://schemas.microsoft.com/office/powerpoint/2010/main" val="3547715317"/>
              </p:ext>
            </p:extLst>
          </p:nvPr>
        </p:nvGraphicFramePr>
        <p:xfrm>
          <a:off x="1259595" y="1488589"/>
          <a:ext cx="6441195" cy="3347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68944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F53AF-6277-5082-1066-CCE83439DFBC}"/>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F54BB969-E7A0-466E-ADC4-5FE85466E5A9}"/>
              </a:ext>
            </a:extLst>
          </p:cNvPr>
          <p:cNvSpPr/>
          <p:nvPr/>
        </p:nvSpPr>
        <p:spPr>
          <a:xfrm>
            <a:off x="228600" y="-1601"/>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032B87E9-402F-FA12-ED29-ED17DE7A6199}"/>
              </a:ext>
            </a:extLst>
          </p:cNvPr>
          <p:cNvSpPr txBox="1"/>
          <p:nvPr/>
        </p:nvSpPr>
        <p:spPr>
          <a:xfrm>
            <a:off x="121186" y="446079"/>
            <a:ext cx="8794214" cy="923330"/>
          </a:xfrm>
          <a:prstGeom prst="rect">
            <a:avLst/>
          </a:prstGeom>
          <a:noFill/>
        </p:spPr>
        <p:txBody>
          <a:bodyPr wrap="square">
            <a:spAutoFit/>
          </a:bodyPr>
          <a:lstStyle/>
          <a:p>
            <a:r>
              <a:rPr lang="en-US" b="1" dirty="0">
                <a:solidFill>
                  <a:srgbClr val="0070C0"/>
                </a:solidFill>
              </a:rPr>
              <a:t>4.2.2. INTERVIEWS WITH LECTURERS</a:t>
            </a:r>
          </a:p>
          <a:p>
            <a:endParaRPr lang="en-US" dirty="0"/>
          </a:p>
          <a:p>
            <a:r>
              <a:rPr lang="en-US" dirty="0">
                <a:solidFill>
                  <a:srgbClr val="FF0000"/>
                </a:solidFill>
              </a:rPr>
              <a:t>Theme 2: Skills that students of translation courses should be equipped with.</a:t>
            </a:r>
          </a:p>
        </p:txBody>
      </p:sp>
      <p:graphicFrame>
        <p:nvGraphicFramePr>
          <p:cNvPr id="2" name="Diagram 1">
            <a:extLst>
              <a:ext uri="{FF2B5EF4-FFF2-40B4-BE49-F238E27FC236}">
                <a16:creationId xmlns:a16="http://schemas.microsoft.com/office/drawing/2014/main" id="{279FE594-0E26-85BC-B828-F9AA54520B34}"/>
              </a:ext>
            </a:extLst>
          </p:cNvPr>
          <p:cNvGraphicFramePr/>
          <p:nvPr>
            <p:extLst>
              <p:ext uri="{D42A27DB-BD31-4B8C-83A1-F6EECF244321}">
                <p14:modId xmlns:p14="http://schemas.microsoft.com/office/powerpoint/2010/main" val="924260344"/>
              </p:ext>
            </p:extLst>
          </p:nvPr>
        </p:nvGraphicFramePr>
        <p:xfrm>
          <a:off x="1259595" y="1488589"/>
          <a:ext cx="6441195" cy="3347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4333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B3665-97D2-1C53-D41E-354ADF64B3FF}"/>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D47C4D81-D25B-EBDE-678A-3D056D655748}"/>
              </a:ext>
            </a:extLst>
          </p:cNvPr>
          <p:cNvSpPr/>
          <p:nvPr/>
        </p:nvSpPr>
        <p:spPr>
          <a:xfrm>
            <a:off x="191608" y="82181"/>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A4346515-1A34-42DA-7146-E402D0CA568C}"/>
              </a:ext>
            </a:extLst>
          </p:cNvPr>
          <p:cNvSpPr txBox="1"/>
          <p:nvPr/>
        </p:nvSpPr>
        <p:spPr>
          <a:xfrm>
            <a:off x="228600" y="631685"/>
            <a:ext cx="7989983" cy="1477328"/>
          </a:xfrm>
          <a:prstGeom prst="rect">
            <a:avLst/>
          </a:prstGeom>
          <a:noFill/>
        </p:spPr>
        <p:txBody>
          <a:bodyPr wrap="square">
            <a:spAutoFit/>
          </a:bodyPr>
          <a:lstStyle/>
          <a:p>
            <a:r>
              <a:rPr lang="en-US" b="1" dirty="0">
                <a:solidFill>
                  <a:srgbClr val="0070C0"/>
                </a:solidFill>
              </a:rPr>
              <a:t>4.2.2. INTERVIEWS WITH LECTURERS</a:t>
            </a:r>
          </a:p>
          <a:p>
            <a:endParaRPr lang="en-US" dirty="0">
              <a:solidFill>
                <a:srgbClr val="FF0000"/>
              </a:solidFill>
            </a:endParaRPr>
          </a:p>
          <a:p>
            <a:pPr algn="just"/>
            <a:r>
              <a:rPr lang="en-US" dirty="0">
                <a:solidFill>
                  <a:srgbClr val="FF0000"/>
                </a:solidFill>
              </a:rPr>
              <a:t>Theme 3: The types of pedagogical instructions or strategies that could be incorporated into translation teaching when ChatGPT becomes a formal tool for teaching and learning English.</a:t>
            </a:r>
          </a:p>
        </p:txBody>
      </p:sp>
      <p:grpSp>
        <p:nvGrpSpPr>
          <p:cNvPr id="15" name="Group 14">
            <a:extLst>
              <a:ext uri="{FF2B5EF4-FFF2-40B4-BE49-F238E27FC236}">
                <a16:creationId xmlns:a16="http://schemas.microsoft.com/office/drawing/2014/main" id="{68BD64DB-A044-BBF4-8F16-AF63E8BBD595}"/>
              </a:ext>
            </a:extLst>
          </p:cNvPr>
          <p:cNvGrpSpPr/>
          <p:nvPr/>
        </p:nvGrpSpPr>
        <p:grpSpPr>
          <a:xfrm>
            <a:off x="689203" y="2330017"/>
            <a:ext cx="7711537" cy="2580859"/>
            <a:chOff x="689203" y="2330017"/>
            <a:chExt cx="7711537" cy="2580859"/>
          </a:xfrm>
        </p:grpSpPr>
        <p:sp>
          <p:nvSpPr>
            <p:cNvPr id="2" name="TextBox 1">
              <a:extLst>
                <a:ext uri="{FF2B5EF4-FFF2-40B4-BE49-F238E27FC236}">
                  <a16:creationId xmlns:a16="http://schemas.microsoft.com/office/drawing/2014/main" id="{B1A2E21B-BE37-E4F3-1FF1-2D2A271FB34D}"/>
                </a:ext>
              </a:extLst>
            </p:cNvPr>
            <p:cNvSpPr txBox="1"/>
            <p:nvPr/>
          </p:nvSpPr>
          <p:spPr>
            <a:xfrm>
              <a:off x="689203" y="2976348"/>
              <a:ext cx="2049137" cy="1200329"/>
            </a:xfrm>
            <a:prstGeom prst="rect">
              <a:avLst/>
            </a:prstGeom>
            <a:solidFill>
              <a:srgbClr val="FF0066"/>
            </a:solidFill>
          </p:spPr>
          <p:txBody>
            <a:bodyPr wrap="square" rtlCol="0">
              <a:spAutoFit/>
            </a:bodyPr>
            <a:lstStyle/>
            <a:p>
              <a:pPr algn="ctr"/>
              <a:r>
                <a:rPr lang="en-US" b="1" i="1" dirty="0">
                  <a:solidFill>
                    <a:schemeClr val="accent1"/>
                  </a:solidFill>
                </a:rPr>
                <a:t>Pedagogical instructions on ChatGPT adoption</a:t>
              </a:r>
              <a:endParaRPr lang="en-US" dirty="0">
                <a:solidFill>
                  <a:schemeClr val="accent1"/>
                </a:solidFill>
              </a:endParaRPr>
            </a:p>
          </p:txBody>
        </p:sp>
        <p:sp>
          <p:nvSpPr>
            <p:cNvPr id="4" name="TextBox 3">
              <a:extLst>
                <a:ext uri="{FF2B5EF4-FFF2-40B4-BE49-F238E27FC236}">
                  <a16:creationId xmlns:a16="http://schemas.microsoft.com/office/drawing/2014/main" id="{1C0EC6FA-5B66-2867-9C1C-E944D0AD3F75}"/>
                </a:ext>
              </a:extLst>
            </p:cNvPr>
            <p:cNvSpPr txBox="1"/>
            <p:nvPr/>
          </p:nvSpPr>
          <p:spPr>
            <a:xfrm>
              <a:off x="4554935" y="2330017"/>
              <a:ext cx="3029638" cy="646331"/>
            </a:xfrm>
            <a:prstGeom prst="rect">
              <a:avLst/>
            </a:prstGeom>
            <a:solidFill>
              <a:srgbClr val="00B050"/>
            </a:solidFill>
          </p:spPr>
          <p:txBody>
            <a:bodyPr wrap="square" rtlCol="0">
              <a:spAutoFit/>
            </a:bodyPr>
            <a:lstStyle/>
            <a:p>
              <a:r>
                <a:rPr lang="en-US" b="1" i="1" dirty="0">
                  <a:solidFill>
                    <a:srgbClr val="FFFF00"/>
                  </a:solidFill>
                </a:rPr>
                <a:t>Acceptance of ChatGPT as a supportive tool</a:t>
              </a:r>
              <a:endParaRPr lang="en-US" dirty="0">
                <a:solidFill>
                  <a:srgbClr val="FFFF00"/>
                </a:solidFill>
              </a:endParaRPr>
            </a:p>
          </p:txBody>
        </p:sp>
        <p:sp>
          <p:nvSpPr>
            <p:cNvPr id="5" name="TextBox 4">
              <a:extLst>
                <a:ext uri="{FF2B5EF4-FFF2-40B4-BE49-F238E27FC236}">
                  <a16:creationId xmlns:a16="http://schemas.microsoft.com/office/drawing/2014/main" id="{6B4131A6-099F-679E-CDB4-A1DA197C62D3}"/>
                </a:ext>
              </a:extLst>
            </p:cNvPr>
            <p:cNvSpPr txBox="1"/>
            <p:nvPr/>
          </p:nvSpPr>
          <p:spPr>
            <a:xfrm>
              <a:off x="4933720" y="3295048"/>
              <a:ext cx="3152660" cy="646331"/>
            </a:xfrm>
            <a:prstGeom prst="rect">
              <a:avLst/>
            </a:prstGeom>
            <a:solidFill>
              <a:srgbClr val="0070C0"/>
            </a:solidFill>
          </p:spPr>
          <p:txBody>
            <a:bodyPr wrap="square" rtlCol="0">
              <a:spAutoFit/>
            </a:bodyPr>
            <a:lstStyle/>
            <a:p>
              <a:r>
                <a:rPr lang="en-US" b="1" i="1" dirty="0">
                  <a:solidFill>
                    <a:schemeClr val="accent1"/>
                  </a:solidFill>
                </a:rPr>
                <a:t>Restrictions on ChatGPT use in tests &amp; assessment</a:t>
              </a:r>
              <a:endParaRPr lang="en-US" dirty="0">
                <a:solidFill>
                  <a:schemeClr val="accent1"/>
                </a:solidFill>
              </a:endParaRPr>
            </a:p>
          </p:txBody>
        </p:sp>
        <p:sp>
          <p:nvSpPr>
            <p:cNvPr id="6" name="TextBox 5">
              <a:extLst>
                <a:ext uri="{FF2B5EF4-FFF2-40B4-BE49-F238E27FC236}">
                  <a16:creationId xmlns:a16="http://schemas.microsoft.com/office/drawing/2014/main" id="{6EA72273-0AE5-C2FC-96B1-CF737572A6F8}"/>
                </a:ext>
              </a:extLst>
            </p:cNvPr>
            <p:cNvSpPr txBox="1"/>
            <p:nvPr/>
          </p:nvSpPr>
          <p:spPr>
            <a:xfrm>
              <a:off x="5248080" y="4264545"/>
              <a:ext cx="3152660" cy="646331"/>
            </a:xfrm>
            <a:prstGeom prst="rect">
              <a:avLst/>
            </a:prstGeom>
            <a:solidFill>
              <a:srgbClr val="FF3300"/>
            </a:solidFill>
          </p:spPr>
          <p:txBody>
            <a:bodyPr wrap="square" rtlCol="0">
              <a:spAutoFit/>
            </a:bodyPr>
            <a:lstStyle/>
            <a:p>
              <a:r>
                <a:rPr lang="en-US" b="1" i="1" dirty="0">
                  <a:solidFill>
                    <a:schemeClr val="accent1"/>
                  </a:solidFill>
                </a:rPr>
                <a:t>Instructions on more effective prompt writing</a:t>
              </a:r>
              <a:endParaRPr lang="en-US" dirty="0">
                <a:solidFill>
                  <a:schemeClr val="accent1"/>
                </a:solidFill>
              </a:endParaRPr>
            </a:p>
          </p:txBody>
        </p:sp>
        <p:cxnSp>
          <p:nvCxnSpPr>
            <p:cNvPr id="8" name="Straight Arrow Connector 7">
              <a:extLst>
                <a:ext uri="{FF2B5EF4-FFF2-40B4-BE49-F238E27FC236}">
                  <a16:creationId xmlns:a16="http://schemas.microsoft.com/office/drawing/2014/main" id="{458731C0-E0B3-9BB3-548F-101D8A33EBC7}"/>
                </a:ext>
              </a:extLst>
            </p:cNvPr>
            <p:cNvCxnSpPr>
              <a:stCxn id="2" idx="3"/>
              <a:endCxn id="4" idx="1"/>
            </p:cNvCxnSpPr>
            <p:nvPr/>
          </p:nvCxnSpPr>
          <p:spPr>
            <a:xfrm flipV="1">
              <a:off x="2738340" y="2653183"/>
              <a:ext cx="1816595" cy="9233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435C1DF-42DC-C9C7-A170-CCEF63AFF787}"/>
                </a:ext>
              </a:extLst>
            </p:cNvPr>
            <p:cNvCxnSpPr>
              <a:cxnSpLocks/>
              <a:endCxn id="5" idx="1"/>
            </p:cNvCxnSpPr>
            <p:nvPr/>
          </p:nvCxnSpPr>
          <p:spPr>
            <a:xfrm>
              <a:off x="2701348" y="3576512"/>
              <a:ext cx="2232372" cy="417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C29E0C3-BF0D-9695-BBA0-19D3D2AB8CEB}"/>
                </a:ext>
              </a:extLst>
            </p:cNvPr>
            <p:cNvCxnSpPr>
              <a:cxnSpLocks/>
              <a:stCxn id="2" idx="3"/>
              <a:endCxn id="6" idx="1"/>
            </p:cNvCxnSpPr>
            <p:nvPr/>
          </p:nvCxnSpPr>
          <p:spPr>
            <a:xfrm>
              <a:off x="2738340" y="3576513"/>
              <a:ext cx="2509740" cy="10111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41123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871DF-D2FE-009A-413D-AE697BED65F4}"/>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56761114-3EC6-0BA5-BA31-B2CE904E0EDF}"/>
              </a:ext>
            </a:extLst>
          </p:cNvPr>
          <p:cNvSpPr/>
          <p:nvPr/>
        </p:nvSpPr>
        <p:spPr>
          <a:xfrm>
            <a:off x="216259" y="39727"/>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A3422578-441E-874C-ACF0-88C58E0C71E9}"/>
              </a:ext>
            </a:extLst>
          </p:cNvPr>
          <p:cNvSpPr txBox="1"/>
          <p:nvPr/>
        </p:nvSpPr>
        <p:spPr>
          <a:xfrm>
            <a:off x="216259" y="543747"/>
            <a:ext cx="7989983" cy="1477328"/>
          </a:xfrm>
          <a:prstGeom prst="rect">
            <a:avLst/>
          </a:prstGeom>
          <a:noFill/>
        </p:spPr>
        <p:txBody>
          <a:bodyPr wrap="square">
            <a:spAutoFit/>
          </a:bodyPr>
          <a:lstStyle/>
          <a:p>
            <a:r>
              <a:rPr lang="en-US" b="1" dirty="0">
                <a:solidFill>
                  <a:srgbClr val="0070C0"/>
                </a:solidFill>
              </a:rPr>
              <a:t>4.2.2. INTERVIEWS WITH LECTURERS</a:t>
            </a:r>
          </a:p>
          <a:p>
            <a:endParaRPr lang="en-US" dirty="0"/>
          </a:p>
          <a:p>
            <a:pPr algn="just"/>
            <a:r>
              <a:rPr lang="en-US" dirty="0">
                <a:solidFill>
                  <a:srgbClr val="FF0000"/>
                </a:solidFill>
              </a:rPr>
              <a:t>Theme 3: The types of pedagogical instructions or strategies that could be incorporated into translation teaching when ChatGPT becomes a formal tool for teaching and learning English.</a:t>
            </a:r>
          </a:p>
        </p:txBody>
      </p:sp>
      <p:grpSp>
        <p:nvGrpSpPr>
          <p:cNvPr id="15" name="Group 14">
            <a:extLst>
              <a:ext uri="{FF2B5EF4-FFF2-40B4-BE49-F238E27FC236}">
                <a16:creationId xmlns:a16="http://schemas.microsoft.com/office/drawing/2014/main" id="{D3C79AFE-2A33-02D2-9CB4-5FD0FFD4A0C7}"/>
              </a:ext>
            </a:extLst>
          </p:cNvPr>
          <p:cNvGrpSpPr/>
          <p:nvPr/>
        </p:nvGrpSpPr>
        <p:grpSpPr>
          <a:xfrm>
            <a:off x="758840" y="2251907"/>
            <a:ext cx="6929502" cy="1606681"/>
            <a:chOff x="689203" y="2330017"/>
            <a:chExt cx="6929502" cy="1606681"/>
          </a:xfrm>
        </p:grpSpPr>
        <p:sp>
          <p:nvSpPr>
            <p:cNvPr id="2" name="TextBox 1">
              <a:extLst>
                <a:ext uri="{FF2B5EF4-FFF2-40B4-BE49-F238E27FC236}">
                  <a16:creationId xmlns:a16="http://schemas.microsoft.com/office/drawing/2014/main" id="{21CAB551-77FA-125E-40A2-47EAECB91A57}"/>
                </a:ext>
              </a:extLst>
            </p:cNvPr>
            <p:cNvSpPr txBox="1"/>
            <p:nvPr/>
          </p:nvSpPr>
          <p:spPr>
            <a:xfrm>
              <a:off x="689203" y="2976348"/>
              <a:ext cx="2049137" cy="923330"/>
            </a:xfrm>
            <a:prstGeom prst="rect">
              <a:avLst/>
            </a:prstGeom>
            <a:solidFill>
              <a:srgbClr val="FF0066"/>
            </a:solidFill>
          </p:spPr>
          <p:txBody>
            <a:bodyPr wrap="square" rtlCol="0">
              <a:spAutoFit/>
            </a:bodyPr>
            <a:lstStyle/>
            <a:p>
              <a:pPr algn="ctr"/>
              <a:r>
                <a:rPr lang="en-US" b="1" i="1" dirty="0">
                  <a:solidFill>
                    <a:schemeClr val="accent1"/>
                  </a:solidFill>
                </a:rPr>
                <a:t>Instructions on ethical use of ChatGPT</a:t>
              </a:r>
              <a:endParaRPr lang="en-US" dirty="0">
                <a:solidFill>
                  <a:schemeClr val="accent1"/>
                </a:solidFill>
              </a:endParaRPr>
            </a:p>
          </p:txBody>
        </p:sp>
        <p:sp>
          <p:nvSpPr>
            <p:cNvPr id="4" name="TextBox 3">
              <a:extLst>
                <a:ext uri="{FF2B5EF4-FFF2-40B4-BE49-F238E27FC236}">
                  <a16:creationId xmlns:a16="http://schemas.microsoft.com/office/drawing/2014/main" id="{9036B7E8-7E5D-4A87-963C-B9F4E8FBF3B2}"/>
                </a:ext>
              </a:extLst>
            </p:cNvPr>
            <p:cNvSpPr txBox="1"/>
            <p:nvPr/>
          </p:nvSpPr>
          <p:spPr>
            <a:xfrm>
              <a:off x="4554935" y="2330017"/>
              <a:ext cx="3029638" cy="646331"/>
            </a:xfrm>
            <a:prstGeom prst="rect">
              <a:avLst/>
            </a:prstGeom>
            <a:solidFill>
              <a:srgbClr val="00B050"/>
            </a:solidFill>
          </p:spPr>
          <p:txBody>
            <a:bodyPr wrap="square" rtlCol="0">
              <a:spAutoFit/>
            </a:bodyPr>
            <a:lstStyle/>
            <a:p>
              <a:r>
                <a:rPr lang="en-US" b="1" i="1" dirty="0">
                  <a:solidFill>
                    <a:srgbClr val="FFFF00"/>
                  </a:solidFill>
                </a:rPr>
                <a:t>Responsible use of ChatGPT</a:t>
              </a:r>
              <a:endParaRPr lang="en-US" dirty="0">
                <a:solidFill>
                  <a:srgbClr val="FFFF00"/>
                </a:solidFill>
              </a:endParaRPr>
            </a:p>
          </p:txBody>
        </p:sp>
        <p:sp>
          <p:nvSpPr>
            <p:cNvPr id="5" name="TextBox 4">
              <a:extLst>
                <a:ext uri="{FF2B5EF4-FFF2-40B4-BE49-F238E27FC236}">
                  <a16:creationId xmlns:a16="http://schemas.microsoft.com/office/drawing/2014/main" id="{F0FC7F7F-36CB-CD42-C41B-1EAB296452D9}"/>
                </a:ext>
              </a:extLst>
            </p:cNvPr>
            <p:cNvSpPr txBox="1"/>
            <p:nvPr/>
          </p:nvSpPr>
          <p:spPr>
            <a:xfrm>
              <a:off x="4589067" y="3290367"/>
              <a:ext cx="3029638" cy="646331"/>
            </a:xfrm>
            <a:prstGeom prst="rect">
              <a:avLst/>
            </a:prstGeom>
            <a:solidFill>
              <a:srgbClr val="0070C0"/>
            </a:solidFill>
          </p:spPr>
          <p:txBody>
            <a:bodyPr wrap="square" rtlCol="0">
              <a:spAutoFit/>
            </a:bodyPr>
            <a:lstStyle/>
            <a:p>
              <a:r>
                <a:rPr lang="en-US" b="1" i="1" dirty="0">
                  <a:solidFill>
                    <a:schemeClr val="accent1"/>
                  </a:solidFill>
                </a:rPr>
                <a:t>Aware of biases &amp; other sensitive issues</a:t>
              </a:r>
              <a:endParaRPr lang="en-US" dirty="0">
                <a:solidFill>
                  <a:schemeClr val="accent1"/>
                </a:solidFill>
              </a:endParaRPr>
            </a:p>
          </p:txBody>
        </p:sp>
        <p:cxnSp>
          <p:nvCxnSpPr>
            <p:cNvPr id="8" name="Straight Arrow Connector 7">
              <a:extLst>
                <a:ext uri="{FF2B5EF4-FFF2-40B4-BE49-F238E27FC236}">
                  <a16:creationId xmlns:a16="http://schemas.microsoft.com/office/drawing/2014/main" id="{1175B62F-4761-2E67-383A-02D30E96B906}"/>
                </a:ext>
              </a:extLst>
            </p:cNvPr>
            <p:cNvCxnSpPr>
              <a:stCxn id="2" idx="3"/>
              <a:endCxn id="4" idx="1"/>
            </p:cNvCxnSpPr>
            <p:nvPr/>
          </p:nvCxnSpPr>
          <p:spPr>
            <a:xfrm flipV="1">
              <a:off x="2738340" y="2653183"/>
              <a:ext cx="1816595" cy="78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6ECAAAE-99BC-AECE-CE55-40DB4B7885A2}"/>
                </a:ext>
              </a:extLst>
            </p:cNvPr>
            <p:cNvCxnSpPr>
              <a:cxnSpLocks/>
              <a:stCxn id="2" idx="3"/>
            </p:cNvCxnSpPr>
            <p:nvPr/>
          </p:nvCxnSpPr>
          <p:spPr>
            <a:xfrm>
              <a:off x="2738340" y="3438013"/>
              <a:ext cx="1850727" cy="1755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Speech Bubble: Oval 10">
            <a:extLst>
              <a:ext uri="{FF2B5EF4-FFF2-40B4-BE49-F238E27FC236}">
                <a16:creationId xmlns:a16="http://schemas.microsoft.com/office/drawing/2014/main" id="{965D2D90-D857-AD9E-1ECB-BF323D0D2C0D}"/>
              </a:ext>
            </a:extLst>
          </p:cNvPr>
          <p:cNvSpPr/>
          <p:nvPr/>
        </p:nvSpPr>
        <p:spPr>
          <a:xfrm>
            <a:off x="960581" y="3991569"/>
            <a:ext cx="5495638" cy="923331"/>
          </a:xfrm>
          <a:prstGeom prst="wedgeEllipseCallout">
            <a:avLst>
              <a:gd name="adj1" fmla="val -30245"/>
              <a:gd name="adj2" fmla="val 74504"/>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rPr>
              <a:t>“In the middle of the course, I train my students how to use AI tools effectively and discuss with them about ethical issues. Specially, they need to evaluate the AI translation and be responsible for their final translation version.”</a:t>
            </a:r>
            <a:endParaRPr lang="en-US" sz="1000" dirty="0">
              <a:solidFill>
                <a:schemeClr val="tx1"/>
              </a:solidFill>
            </a:endParaRPr>
          </a:p>
        </p:txBody>
      </p:sp>
    </p:spTree>
    <p:extLst>
      <p:ext uri="{BB962C8B-B14F-4D97-AF65-F5344CB8AC3E}">
        <p14:creationId xmlns:p14="http://schemas.microsoft.com/office/powerpoint/2010/main" val="37137631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228600" y="379326"/>
            <a:ext cx="5019480" cy="3330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400" b="0" u="none" strike="noStrike" dirty="0">
                <a:solidFill>
                  <a:srgbClr val="FF0000"/>
                </a:solidFill>
                <a:effectLst/>
                <a:uFillTx/>
                <a:latin typeface="+mj-lt"/>
              </a:rPr>
              <a:t>1.2. Research Gap:</a:t>
            </a:r>
          </a:p>
        </p:txBody>
      </p:sp>
      <p:sp>
        <p:nvSpPr>
          <p:cNvPr id="33" name="Rectangle 32"/>
          <p:cNvSpPr/>
          <p:nvPr/>
        </p:nvSpPr>
        <p:spPr>
          <a:xfrm>
            <a:off x="228600" y="922142"/>
            <a:ext cx="4574511" cy="410329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defTabSz="914400">
              <a:lnSpc>
                <a:spcPct val="150000"/>
              </a:lnSpc>
              <a:tabLst>
                <a:tab pos="0" algn="l"/>
              </a:tabLst>
            </a:pPr>
            <a:r>
              <a:rPr lang="en-US" sz="1600" b="0" u="none" strike="noStrike" dirty="0">
                <a:solidFill>
                  <a:srgbClr val="2C1414"/>
                </a:solidFill>
                <a:effectLst/>
                <a:uFillTx/>
              </a:rPr>
              <a:t>Most studies </a:t>
            </a:r>
            <a:r>
              <a:rPr lang="en-US" sz="1600" b="0" u="none" strike="noStrike" dirty="0">
                <a:solidFill>
                  <a:srgbClr val="2C1414"/>
                </a:solidFill>
                <a:effectLst/>
                <a:uFillTx/>
                <a:sym typeface="Symbol" panose="05050102010706020507" pitchFamily="18" charset="2"/>
              </a:rPr>
              <a:t></a:t>
            </a:r>
            <a:r>
              <a:rPr lang="en-US" sz="1600" b="0" u="none" strike="noStrike" dirty="0">
                <a:solidFill>
                  <a:srgbClr val="2C1414"/>
                </a:solidFill>
                <a:effectLst/>
                <a:uFillTx/>
              </a:rPr>
              <a:t> </a:t>
            </a:r>
            <a:r>
              <a:rPr lang="en-US" sz="1600" b="0" u="none" strike="noStrike" dirty="0">
                <a:solidFill>
                  <a:srgbClr val="FF0000"/>
                </a:solidFill>
                <a:effectLst/>
                <a:uFillTx/>
              </a:rPr>
              <a:t>indirect effects </a:t>
            </a:r>
            <a:r>
              <a:rPr lang="en-US" sz="1600" b="0" u="none" strike="noStrike" dirty="0">
                <a:solidFill>
                  <a:srgbClr val="2C1414"/>
                </a:solidFill>
                <a:effectLst/>
                <a:uFillTx/>
              </a:rPr>
              <a:t>of Perceived Usefulness, Perceived Ease Of Use, Motivation, and Social Influence on ChatGPT adoption in translation through a </a:t>
            </a:r>
            <a:r>
              <a:rPr lang="en-US" sz="1600" b="0" u="none" strike="noStrike" dirty="0">
                <a:solidFill>
                  <a:srgbClr val="0070C0"/>
                </a:solidFill>
                <a:effectLst/>
                <a:uFillTx/>
              </a:rPr>
              <a:t>mediator</a:t>
            </a:r>
            <a:r>
              <a:rPr lang="en-US" sz="1600" b="0" u="none" strike="noStrike" dirty="0">
                <a:solidFill>
                  <a:srgbClr val="2C1414"/>
                </a:solidFill>
                <a:effectLst/>
                <a:uFillTx/>
              </a:rPr>
              <a:t> (behavioral intention)</a:t>
            </a:r>
          </a:p>
          <a:p>
            <a:pPr algn="just" defTabSz="914400">
              <a:lnSpc>
                <a:spcPct val="150000"/>
              </a:lnSpc>
              <a:tabLst>
                <a:tab pos="0" algn="l"/>
              </a:tabLst>
            </a:pPr>
            <a:r>
              <a:rPr lang="en-US" sz="1600" dirty="0">
                <a:solidFill>
                  <a:srgbClr val="2C1414"/>
                </a:solidFill>
                <a:sym typeface="Symbol" panose="05050102010706020507" pitchFamily="18" charset="2"/>
              </a:rPr>
              <a:t></a:t>
            </a:r>
            <a:r>
              <a:rPr lang="en-US" sz="1600" b="0" u="none" strike="noStrike" dirty="0">
                <a:solidFill>
                  <a:srgbClr val="2C1414"/>
                </a:solidFill>
                <a:effectLst/>
                <a:uFillTx/>
              </a:rPr>
              <a:t> </a:t>
            </a:r>
            <a:r>
              <a:rPr lang="en-US" sz="1600" b="0" u="none" strike="noStrike" dirty="0">
                <a:solidFill>
                  <a:srgbClr val="FF0000"/>
                </a:solidFill>
                <a:effectLst/>
                <a:uFillTx/>
              </a:rPr>
              <a:t>Direct impact </a:t>
            </a:r>
            <a:r>
              <a:rPr lang="en-US" sz="1600" b="0" u="none" strike="noStrike" dirty="0">
                <a:solidFill>
                  <a:srgbClr val="2C1414"/>
                </a:solidFill>
                <a:effectLst/>
                <a:uFillTx/>
              </a:rPr>
              <a:t>of these factors on the actual employment of ChatGPT in translation in higher education settings: </a:t>
            </a:r>
            <a:r>
              <a:rPr lang="en-US" sz="1600" b="0" u="none" strike="noStrike" dirty="0">
                <a:solidFill>
                  <a:srgbClr val="FF0000"/>
                </a:solidFill>
                <a:effectLst/>
                <a:uFillTx/>
              </a:rPr>
              <a:t>under-researched.</a:t>
            </a:r>
          </a:p>
        </p:txBody>
      </p:sp>
      <p:pic>
        <p:nvPicPr>
          <p:cNvPr id="2054" name="Picture 6" descr="40+ Research Gaps Stock Illustrations, Royalty-Free Vector Graphics &amp; Clip  Art - iStock">
            <a:extLst>
              <a:ext uri="{FF2B5EF4-FFF2-40B4-BE49-F238E27FC236}">
                <a16:creationId xmlns:a16="http://schemas.microsoft.com/office/drawing/2014/main" id="{20A85871-7C70-4272-5DD5-78A3CBF1C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1735" y="1039872"/>
            <a:ext cx="4047601" cy="276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0ED4E-C3D6-1AF9-1F0A-D5B097AF7E3D}"/>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86959D31-1112-B2B2-3AFA-9F424437FD37}"/>
              </a:ext>
            </a:extLst>
          </p:cNvPr>
          <p:cNvSpPr/>
          <p:nvPr/>
        </p:nvSpPr>
        <p:spPr>
          <a:xfrm>
            <a:off x="228600" y="41382"/>
            <a:ext cx="5019480" cy="657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600" dirty="0">
                <a:solidFill>
                  <a:srgbClr val="FF0000"/>
                </a:solidFill>
                <a:latin typeface="+mj-lt"/>
              </a:rPr>
              <a:t>4.2. Interview Results</a:t>
            </a:r>
            <a:endParaRPr lang="en-US" sz="2600" u="none" strike="noStrike" dirty="0">
              <a:solidFill>
                <a:srgbClr val="FF0000"/>
              </a:solidFill>
              <a:effectLst/>
              <a:uFillTx/>
              <a:latin typeface="+mj-lt"/>
            </a:endParaRPr>
          </a:p>
        </p:txBody>
      </p:sp>
      <p:sp>
        <p:nvSpPr>
          <p:cNvPr id="3" name="TextBox 2">
            <a:extLst>
              <a:ext uri="{FF2B5EF4-FFF2-40B4-BE49-F238E27FC236}">
                <a16:creationId xmlns:a16="http://schemas.microsoft.com/office/drawing/2014/main" id="{3AAFB9CB-66AC-87BE-4DD8-95CD8E88C71F}"/>
              </a:ext>
            </a:extLst>
          </p:cNvPr>
          <p:cNvSpPr txBox="1"/>
          <p:nvPr/>
        </p:nvSpPr>
        <p:spPr>
          <a:xfrm>
            <a:off x="160990" y="612503"/>
            <a:ext cx="7989983" cy="1477328"/>
          </a:xfrm>
          <a:prstGeom prst="rect">
            <a:avLst/>
          </a:prstGeom>
          <a:noFill/>
        </p:spPr>
        <p:txBody>
          <a:bodyPr wrap="square">
            <a:spAutoFit/>
          </a:bodyPr>
          <a:lstStyle/>
          <a:p>
            <a:r>
              <a:rPr lang="en-US" b="1" dirty="0">
                <a:solidFill>
                  <a:srgbClr val="0070C0"/>
                </a:solidFill>
              </a:rPr>
              <a:t>4.2.2. INTERVIEWS WITH LECTURERS</a:t>
            </a:r>
          </a:p>
          <a:p>
            <a:endParaRPr lang="en-US" dirty="0">
              <a:solidFill>
                <a:srgbClr val="FF0000"/>
              </a:solidFill>
            </a:endParaRPr>
          </a:p>
          <a:p>
            <a:pPr algn="just"/>
            <a:r>
              <a:rPr lang="en-US" dirty="0">
                <a:solidFill>
                  <a:srgbClr val="FF0000"/>
                </a:solidFill>
              </a:rPr>
              <a:t>Theme 3: The types of pedagogical instructions or strategies that could be incorporated into translation teaching when ChatGPT becomes a formal tool for teaching and learning English.</a:t>
            </a:r>
          </a:p>
        </p:txBody>
      </p:sp>
      <p:sp>
        <p:nvSpPr>
          <p:cNvPr id="2" name="TextBox 1">
            <a:extLst>
              <a:ext uri="{FF2B5EF4-FFF2-40B4-BE49-F238E27FC236}">
                <a16:creationId xmlns:a16="http://schemas.microsoft.com/office/drawing/2014/main" id="{081DBA15-D34E-5557-73F4-6E1B136C3DEA}"/>
              </a:ext>
            </a:extLst>
          </p:cNvPr>
          <p:cNvSpPr txBox="1"/>
          <p:nvPr/>
        </p:nvSpPr>
        <p:spPr>
          <a:xfrm>
            <a:off x="758839" y="2831183"/>
            <a:ext cx="2340296" cy="1075799"/>
          </a:xfrm>
          <a:prstGeom prst="rect">
            <a:avLst/>
          </a:prstGeom>
          <a:solidFill>
            <a:srgbClr val="FF0066"/>
          </a:solidFill>
        </p:spPr>
        <p:txBody>
          <a:bodyPr wrap="square" rtlCol="0">
            <a:spAutoFit/>
          </a:bodyPr>
          <a:lstStyle/>
          <a:p>
            <a:pPr algn="ctr"/>
            <a:r>
              <a:rPr lang="en-US" b="1" i="1" dirty="0">
                <a:solidFill>
                  <a:schemeClr val="accent1"/>
                </a:solidFill>
              </a:rPr>
              <a:t>Instructions on development of learner autonomy</a:t>
            </a:r>
            <a:endParaRPr lang="en-US" dirty="0">
              <a:solidFill>
                <a:schemeClr val="accent1"/>
              </a:solidFill>
            </a:endParaRPr>
          </a:p>
        </p:txBody>
      </p:sp>
      <p:sp>
        <p:nvSpPr>
          <p:cNvPr id="4" name="TextBox 3">
            <a:extLst>
              <a:ext uri="{FF2B5EF4-FFF2-40B4-BE49-F238E27FC236}">
                <a16:creationId xmlns:a16="http://schemas.microsoft.com/office/drawing/2014/main" id="{308EFFB9-9579-A93F-58BB-B6F81732CFC4}"/>
              </a:ext>
            </a:extLst>
          </p:cNvPr>
          <p:cNvSpPr txBox="1"/>
          <p:nvPr/>
        </p:nvSpPr>
        <p:spPr>
          <a:xfrm>
            <a:off x="5173847" y="2251907"/>
            <a:ext cx="3460115" cy="646331"/>
          </a:xfrm>
          <a:prstGeom prst="rect">
            <a:avLst/>
          </a:prstGeom>
          <a:solidFill>
            <a:srgbClr val="0070C0"/>
          </a:solidFill>
        </p:spPr>
        <p:txBody>
          <a:bodyPr wrap="square" rtlCol="0">
            <a:spAutoFit/>
          </a:bodyPr>
          <a:lstStyle/>
          <a:p>
            <a:r>
              <a:rPr lang="en-US" b="1" i="1" dirty="0">
                <a:solidFill>
                  <a:srgbClr val="FFFF00"/>
                </a:solidFill>
              </a:rPr>
              <a:t>Active &amp; critical engagement in translation tasks</a:t>
            </a:r>
            <a:endParaRPr lang="en-US" dirty="0">
              <a:solidFill>
                <a:srgbClr val="FFFF00"/>
              </a:solidFill>
            </a:endParaRPr>
          </a:p>
        </p:txBody>
      </p:sp>
      <p:sp>
        <p:nvSpPr>
          <p:cNvPr id="5" name="TextBox 4">
            <a:extLst>
              <a:ext uri="{FF2B5EF4-FFF2-40B4-BE49-F238E27FC236}">
                <a16:creationId xmlns:a16="http://schemas.microsoft.com/office/drawing/2014/main" id="{3F481C41-EF91-FAB0-CE49-4202D22E526E}"/>
              </a:ext>
            </a:extLst>
          </p:cNvPr>
          <p:cNvSpPr txBox="1"/>
          <p:nvPr/>
        </p:nvSpPr>
        <p:spPr>
          <a:xfrm>
            <a:off x="5212829" y="3112624"/>
            <a:ext cx="3460115" cy="646331"/>
          </a:xfrm>
          <a:prstGeom prst="rect">
            <a:avLst/>
          </a:prstGeom>
          <a:solidFill>
            <a:srgbClr val="FF3300"/>
          </a:solidFill>
        </p:spPr>
        <p:txBody>
          <a:bodyPr wrap="square" rtlCol="0">
            <a:spAutoFit/>
          </a:bodyPr>
          <a:lstStyle/>
          <a:p>
            <a:r>
              <a:rPr lang="en-US" b="1" i="1" dirty="0">
                <a:solidFill>
                  <a:schemeClr val="accent1"/>
                </a:solidFill>
              </a:rPr>
              <a:t>Involvement in decision-making process</a:t>
            </a:r>
            <a:endParaRPr lang="en-US" dirty="0">
              <a:solidFill>
                <a:schemeClr val="accent1"/>
              </a:solidFill>
            </a:endParaRPr>
          </a:p>
        </p:txBody>
      </p:sp>
      <p:cxnSp>
        <p:nvCxnSpPr>
          <p:cNvPr id="8" name="Straight Arrow Connector 7">
            <a:extLst>
              <a:ext uri="{FF2B5EF4-FFF2-40B4-BE49-F238E27FC236}">
                <a16:creationId xmlns:a16="http://schemas.microsoft.com/office/drawing/2014/main" id="{72D9D9DE-8ECE-4F49-AD74-66044199BD0E}"/>
              </a:ext>
            </a:extLst>
          </p:cNvPr>
          <p:cNvCxnSpPr>
            <a:stCxn id="2" idx="3"/>
            <a:endCxn id="4" idx="1"/>
          </p:cNvCxnSpPr>
          <p:nvPr/>
        </p:nvCxnSpPr>
        <p:spPr>
          <a:xfrm flipV="1">
            <a:off x="3099135" y="2575073"/>
            <a:ext cx="2074712" cy="7940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B2112E8-BCFB-C4F5-65D6-64B79761F57D}"/>
              </a:ext>
            </a:extLst>
          </p:cNvPr>
          <p:cNvCxnSpPr>
            <a:cxnSpLocks/>
            <a:stCxn id="2" idx="3"/>
          </p:cNvCxnSpPr>
          <p:nvPr/>
        </p:nvCxnSpPr>
        <p:spPr>
          <a:xfrm>
            <a:off x="3099135" y="3369083"/>
            <a:ext cx="2113694" cy="331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490C5CF-FA39-CF92-7CE0-FCB305B9203C}"/>
              </a:ext>
            </a:extLst>
          </p:cNvPr>
          <p:cNvSpPr txBox="1"/>
          <p:nvPr/>
        </p:nvSpPr>
        <p:spPr>
          <a:xfrm>
            <a:off x="5248080" y="4045755"/>
            <a:ext cx="3460115" cy="923330"/>
          </a:xfrm>
          <a:prstGeom prst="rect">
            <a:avLst/>
          </a:prstGeom>
          <a:solidFill>
            <a:srgbClr val="00B050"/>
          </a:solidFill>
        </p:spPr>
        <p:txBody>
          <a:bodyPr wrap="square" rtlCol="0">
            <a:spAutoFit/>
          </a:bodyPr>
          <a:lstStyle/>
          <a:p>
            <a:r>
              <a:rPr lang="en-US" b="1" i="1" dirty="0">
                <a:solidFill>
                  <a:schemeClr val="accent1"/>
                </a:solidFill>
              </a:rPr>
              <a:t>Utilizing translation skills &amp; methods </a:t>
            </a:r>
            <a:r>
              <a:rPr lang="en-US" b="1" i="1" dirty="0">
                <a:solidFill>
                  <a:schemeClr val="accent1"/>
                </a:solidFill>
                <a:sym typeface="Symbol" panose="05050102010706020507" pitchFamily="18" charset="2"/>
              </a:rPr>
              <a:t> produce multiple translations</a:t>
            </a:r>
            <a:endParaRPr lang="en-US" dirty="0">
              <a:solidFill>
                <a:schemeClr val="accent1"/>
              </a:solidFill>
            </a:endParaRPr>
          </a:p>
        </p:txBody>
      </p:sp>
      <p:cxnSp>
        <p:nvCxnSpPr>
          <p:cNvPr id="18" name="Straight Arrow Connector 17">
            <a:extLst>
              <a:ext uri="{FF2B5EF4-FFF2-40B4-BE49-F238E27FC236}">
                <a16:creationId xmlns:a16="http://schemas.microsoft.com/office/drawing/2014/main" id="{AC4ED666-05CC-F57E-3627-B0D7D1C249F2}"/>
              </a:ext>
            </a:extLst>
          </p:cNvPr>
          <p:cNvCxnSpPr>
            <a:cxnSpLocks/>
            <a:stCxn id="2" idx="3"/>
            <a:endCxn id="17" idx="1"/>
          </p:cNvCxnSpPr>
          <p:nvPr/>
        </p:nvCxnSpPr>
        <p:spPr>
          <a:xfrm>
            <a:off x="3099135" y="3369083"/>
            <a:ext cx="2148945" cy="11383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63773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79"/>
          <p:cNvSpPr/>
          <p:nvPr/>
        </p:nvSpPr>
        <p:spPr>
          <a:xfrm>
            <a:off x="2579040" y="221220"/>
            <a:ext cx="5562360" cy="8665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3400" b="1" u="none" strike="noStrike" dirty="0">
                <a:solidFill>
                  <a:srgbClr val="FF0000"/>
                </a:solidFill>
                <a:effectLst/>
                <a:uFillTx/>
                <a:latin typeface="Fahkwang Light"/>
              </a:rPr>
              <a:t>DISCUSSION</a:t>
            </a:r>
            <a:endParaRPr lang="en-US" sz="3400" b="1" u="none" strike="noStrike" dirty="0">
              <a:solidFill>
                <a:srgbClr val="FF0000"/>
              </a:solidFill>
              <a:effectLst/>
              <a:uFillTx/>
              <a:latin typeface="OpenSymbol"/>
            </a:endParaRPr>
          </a:p>
        </p:txBody>
      </p:sp>
      <p:sp>
        <p:nvSpPr>
          <p:cNvPr id="81" name="Rectangle 80"/>
          <p:cNvSpPr/>
          <p:nvPr/>
        </p:nvSpPr>
        <p:spPr>
          <a:xfrm>
            <a:off x="544946" y="805265"/>
            <a:ext cx="8285017" cy="3720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u="none" strike="noStrike" dirty="0">
                <a:solidFill>
                  <a:srgbClr val="FF0000"/>
                </a:solidFill>
                <a:effectLst/>
                <a:uFillTx/>
                <a:latin typeface="+mj-lt"/>
              </a:rPr>
              <a:t>RQ1: </a:t>
            </a:r>
            <a:r>
              <a:rPr lang="en-US" b="0" u="none" strike="noStrike" dirty="0">
                <a:solidFill>
                  <a:srgbClr val="FF0000"/>
                </a:solidFill>
                <a:effectLst/>
                <a:uFillTx/>
                <a:latin typeface="+mj-lt"/>
              </a:rPr>
              <a:t>What are the factors influencing English-majored students at HUFLIT to adopt ChatGPT in their translation courses?</a:t>
            </a:r>
          </a:p>
          <a:p>
            <a:pPr defTabSz="914400">
              <a:lnSpc>
                <a:spcPct val="150000"/>
              </a:lnSpc>
              <a:tabLst>
                <a:tab pos="0" algn="l"/>
              </a:tabLst>
            </a:pPr>
            <a:endParaRPr lang="en-US" dirty="0">
              <a:solidFill>
                <a:srgbClr val="FF0000"/>
              </a:solidFill>
              <a:latin typeface="+mj-lt"/>
            </a:endParaRPr>
          </a:p>
          <a:p>
            <a:pPr defTabSz="914400">
              <a:lnSpc>
                <a:spcPct val="150000"/>
              </a:lnSpc>
              <a:tabLst>
                <a:tab pos="0" algn="l"/>
              </a:tabLst>
            </a:pPr>
            <a:r>
              <a:rPr lang="en-US" b="0" u="none" strike="noStrike" dirty="0">
                <a:solidFill>
                  <a:srgbClr val="FF0000"/>
                </a:solidFill>
                <a:effectLst/>
                <a:uFillTx/>
                <a:latin typeface="+mj-lt"/>
              </a:rPr>
              <a:t>Greatest contributory factors to HUFLIT Ss’ adoption of ChatGPT</a:t>
            </a: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Intrinsic Motivation (IM)</a:t>
            </a:r>
          </a:p>
          <a:p>
            <a:pPr marL="285750" indent="-285750">
              <a:lnSpc>
                <a:spcPct val="150000"/>
              </a:lnSpc>
              <a:buFont typeface="Wingdings" panose="05000000000000000000" pitchFamily="2" charset="2"/>
              <a:buChar char="v"/>
              <a:tabLst>
                <a:tab pos="0" algn="l"/>
              </a:tabLst>
            </a:pPr>
            <a:r>
              <a:rPr lang="en-US" b="0" u="none" strike="noStrike" dirty="0">
                <a:solidFill>
                  <a:srgbClr val="002060"/>
                </a:solidFill>
                <a:effectLst/>
                <a:uFillTx/>
                <a:latin typeface="+mj-lt"/>
              </a:rPr>
              <a:t>Extrinsic Motivation </a:t>
            </a:r>
            <a:r>
              <a:rPr lang="en-US" dirty="0">
                <a:solidFill>
                  <a:srgbClr val="002060"/>
                </a:solidFill>
              </a:rPr>
              <a:t>(EM)</a:t>
            </a:r>
            <a:endParaRPr lang="en-US" b="0" u="none" strike="noStrike" dirty="0">
              <a:solidFill>
                <a:srgbClr val="002060"/>
              </a:solidFill>
              <a:effectLst/>
              <a:uFillTx/>
              <a:latin typeface="+mj-lt"/>
            </a:endParaRPr>
          </a:p>
          <a:p>
            <a:pPr marL="285750" indent="-285750">
              <a:lnSpc>
                <a:spcPct val="150000"/>
              </a:lnSpc>
              <a:buFont typeface="Wingdings" panose="05000000000000000000" pitchFamily="2" charset="2"/>
              <a:buChar char="v"/>
              <a:tabLst>
                <a:tab pos="0" algn="l"/>
              </a:tabLst>
            </a:pPr>
            <a:r>
              <a:rPr lang="en-US" dirty="0">
                <a:solidFill>
                  <a:srgbClr val="002060"/>
                </a:solidFill>
                <a:latin typeface="+mj-lt"/>
              </a:rPr>
              <a:t>Social Influence (S</a:t>
            </a:r>
            <a:r>
              <a:rPr lang="en-US" dirty="0">
                <a:solidFill>
                  <a:srgbClr val="002060"/>
                </a:solidFill>
              </a:rPr>
              <a:t>I)</a:t>
            </a:r>
          </a:p>
          <a:p>
            <a:pPr defTabSz="914400">
              <a:lnSpc>
                <a:spcPct val="150000"/>
              </a:lnSpc>
              <a:tabLst>
                <a:tab pos="0" algn="l"/>
              </a:tabLst>
            </a:pPr>
            <a:endParaRPr lang="en-US" b="0" u="none" strike="noStrike" dirty="0">
              <a:solidFill>
                <a:srgbClr val="FF0000"/>
              </a:solidFill>
              <a:effectLst/>
              <a:uFillTx/>
              <a:latin typeface="+mj-lt"/>
            </a:endParaRPr>
          </a:p>
        </p:txBody>
      </p:sp>
      <p:sp>
        <p:nvSpPr>
          <p:cNvPr id="2" name="Right Brace 1">
            <a:extLst>
              <a:ext uri="{FF2B5EF4-FFF2-40B4-BE49-F238E27FC236}">
                <a16:creationId xmlns:a16="http://schemas.microsoft.com/office/drawing/2014/main" id="{C7B912D7-AE3C-0B2B-1322-D487B66C36C5}"/>
              </a:ext>
            </a:extLst>
          </p:cNvPr>
          <p:cNvSpPr/>
          <p:nvPr/>
        </p:nvSpPr>
        <p:spPr>
          <a:xfrm>
            <a:off x="3297382" y="2571750"/>
            <a:ext cx="45719" cy="457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ight Brace 2">
            <a:extLst>
              <a:ext uri="{FF2B5EF4-FFF2-40B4-BE49-F238E27FC236}">
                <a16:creationId xmlns:a16="http://schemas.microsoft.com/office/drawing/2014/main" id="{3EB3FAB4-8B1E-5444-B7AB-60FC9FEB2FB9}"/>
              </a:ext>
            </a:extLst>
          </p:cNvPr>
          <p:cNvSpPr/>
          <p:nvPr/>
        </p:nvSpPr>
        <p:spPr>
          <a:xfrm>
            <a:off x="2964873" y="4932218"/>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0529ACB5-4A12-C3ED-BA98-1F237A9044BD}"/>
              </a:ext>
            </a:extLst>
          </p:cNvPr>
          <p:cNvSpPr/>
          <p:nvPr/>
        </p:nvSpPr>
        <p:spPr>
          <a:xfrm>
            <a:off x="3888509" y="2687782"/>
            <a:ext cx="489527" cy="86652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42B4657D-D5F8-ABEB-28A5-E9031CBFD43B}"/>
              </a:ext>
            </a:extLst>
          </p:cNvPr>
          <p:cNvSpPr txBox="1"/>
          <p:nvPr/>
        </p:nvSpPr>
        <p:spPr>
          <a:xfrm>
            <a:off x="4687454" y="2571750"/>
            <a:ext cx="1847273" cy="923330"/>
          </a:xfrm>
          <a:prstGeom prst="rect">
            <a:avLst/>
          </a:prstGeom>
          <a:solidFill>
            <a:srgbClr val="FFFF00"/>
          </a:solidFill>
        </p:spPr>
        <p:txBody>
          <a:bodyPr wrap="square" rtlCol="0">
            <a:spAutoFit/>
          </a:bodyPr>
          <a:lstStyle/>
          <a:p>
            <a:r>
              <a:rPr lang="en-US" dirty="0">
                <a:solidFill>
                  <a:srgbClr val="0070C0"/>
                </a:solidFill>
              </a:rPr>
              <a:t>In consistent with findings of Ren (2025)</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5068F-1B0A-E331-9C65-1007A2D53534}"/>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31D833D8-548C-3CD0-5047-5F78CED2224B}"/>
              </a:ext>
            </a:extLst>
          </p:cNvPr>
          <p:cNvSpPr/>
          <p:nvPr/>
        </p:nvSpPr>
        <p:spPr>
          <a:xfrm>
            <a:off x="2579040" y="221220"/>
            <a:ext cx="5562360" cy="8665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tabLst>
                <a:tab pos="0" algn="l"/>
              </a:tabLst>
            </a:pPr>
            <a:r>
              <a:rPr lang="en-US" sz="3400" b="1" dirty="0">
                <a:solidFill>
                  <a:srgbClr val="FF0000"/>
                </a:solidFill>
                <a:latin typeface="Fahkwang Light"/>
              </a:rPr>
              <a:t>DISCUSSION</a:t>
            </a:r>
            <a:endParaRPr lang="en-US" sz="3400" b="1" dirty="0">
              <a:solidFill>
                <a:srgbClr val="FF0000"/>
              </a:solidFill>
              <a:latin typeface="OpenSymbol"/>
            </a:endParaRPr>
          </a:p>
        </p:txBody>
      </p:sp>
      <p:sp>
        <p:nvSpPr>
          <p:cNvPr id="81" name="Rectangle 80">
            <a:extLst>
              <a:ext uri="{FF2B5EF4-FFF2-40B4-BE49-F238E27FC236}">
                <a16:creationId xmlns:a16="http://schemas.microsoft.com/office/drawing/2014/main" id="{02C2EFAD-3B21-71FD-4294-5DB003766D7D}"/>
              </a:ext>
            </a:extLst>
          </p:cNvPr>
          <p:cNvSpPr/>
          <p:nvPr/>
        </p:nvSpPr>
        <p:spPr>
          <a:xfrm>
            <a:off x="544946" y="805265"/>
            <a:ext cx="8285017" cy="3720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u="none" strike="noStrike" dirty="0">
                <a:solidFill>
                  <a:srgbClr val="FF0000"/>
                </a:solidFill>
                <a:effectLst/>
                <a:uFillTx/>
                <a:latin typeface="+mj-lt"/>
              </a:rPr>
              <a:t>RQ1: </a:t>
            </a:r>
            <a:r>
              <a:rPr lang="en-US" b="0" u="none" strike="noStrike" dirty="0">
                <a:solidFill>
                  <a:srgbClr val="FF0000"/>
                </a:solidFill>
                <a:effectLst/>
                <a:uFillTx/>
                <a:latin typeface="+mj-lt"/>
              </a:rPr>
              <a:t>What are the factors influencing English-majored students at HUFLIT to adopt ChatGPT in their translation courses?</a:t>
            </a:r>
          </a:p>
          <a:p>
            <a:pPr defTabSz="914400">
              <a:lnSpc>
                <a:spcPct val="150000"/>
              </a:lnSpc>
              <a:tabLst>
                <a:tab pos="0" algn="l"/>
              </a:tabLst>
            </a:pPr>
            <a:endParaRPr lang="en-US" dirty="0">
              <a:solidFill>
                <a:srgbClr val="FF0000"/>
              </a:solidFill>
              <a:latin typeface="+mj-lt"/>
            </a:endParaRPr>
          </a:p>
          <a:p>
            <a:pPr defTabSz="914400">
              <a:lnSpc>
                <a:spcPct val="150000"/>
              </a:lnSpc>
              <a:tabLst>
                <a:tab pos="0" algn="l"/>
              </a:tabLst>
            </a:pPr>
            <a:r>
              <a:rPr lang="en-US" b="0" u="none" strike="noStrike" dirty="0">
                <a:solidFill>
                  <a:srgbClr val="FF0000"/>
                </a:solidFill>
                <a:effectLst/>
                <a:uFillTx/>
                <a:latin typeface="+mj-lt"/>
              </a:rPr>
              <a:t>Other factors contributing to HUFLIT Ss’ adoption of ChatGPT</a:t>
            </a: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Perceived Usefulness (PU): </a:t>
            </a:r>
            <a:r>
              <a:rPr lang="en-US" dirty="0">
                <a:solidFill>
                  <a:srgbClr val="FF0000"/>
                </a:solidFill>
                <a:latin typeface="+mj-lt"/>
              </a:rPr>
              <a:t>little</a:t>
            </a:r>
            <a:r>
              <a:rPr lang="en-US" dirty="0">
                <a:solidFill>
                  <a:srgbClr val="002060"/>
                </a:solidFill>
                <a:latin typeface="+mj-lt"/>
              </a:rPr>
              <a:t> impact on Actual Use (AU)</a:t>
            </a:r>
          </a:p>
          <a:p>
            <a:pPr marL="285750" indent="-285750">
              <a:lnSpc>
                <a:spcPct val="150000"/>
              </a:lnSpc>
              <a:buFont typeface="Wingdings" panose="05000000000000000000" pitchFamily="2" charset="2"/>
              <a:buChar char="v"/>
              <a:tabLst>
                <a:tab pos="0" algn="l"/>
              </a:tabLst>
            </a:pPr>
            <a:r>
              <a:rPr lang="en-US" b="0" u="none" strike="noStrike" dirty="0">
                <a:solidFill>
                  <a:srgbClr val="002060"/>
                </a:solidFill>
                <a:effectLst/>
                <a:uFillTx/>
                <a:latin typeface="+mj-lt"/>
              </a:rPr>
              <a:t>Perceived Ease Of Use </a:t>
            </a:r>
            <a:r>
              <a:rPr lang="en-US" dirty="0">
                <a:solidFill>
                  <a:srgbClr val="002060"/>
                </a:solidFill>
              </a:rPr>
              <a:t>(PEOU): </a:t>
            </a:r>
            <a:r>
              <a:rPr lang="en-US" dirty="0">
                <a:solidFill>
                  <a:srgbClr val="FF0000"/>
                </a:solidFill>
              </a:rPr>
              <a:t>no</a:t>
            </a:r>
            <a:r>
              <a:rPr lang="en-US" dirty="0">
                <a:solidFill>
                  <a:srgbClr val="002060"/>
                </a:solidFill>
              </a:rPr>
              <a:t> </a:t>
            </a:r>
            <a:r>
              <a:rPr lang="en-US" dirty="0">
                <a:solidFill>
                  <a:srgbClr val="FF0000"/>
                </a:solidFill>
              </a:rPr>
              <a:t>significant</a:t>
            </a:r>
            <a:r>
              <a:rPr lang="en-US" dirty="0">
                <a:solidFill>
                  <a:srgbClr val="002060"/>
                </a:solidFill>
              </a:rPr>
              <a:t> impact on Actual Use (AU)</a:t>
            </a:r>
          </a:p>
          <a:p>
            <a:pPr marL="285750" indent="-285750">
              <a:lnSpc>
                <a:spcPct val="150000"/>
              </a:lnSpc>
              <a:buFont typeface="Wingdings" panose="05000000000000000000" pitchFamily="2" charset="2"/>
              <a:buChar char="v"/>
              <a:tabLst>
                <a:tab pos="0" algn="l"/>
              </a:tabLst>
            </a:pPr>
            <a:endParaRPr lang="en-US" b="0" u="none" strike="noStrike" dirty="0">
              <a:solidFill>
                <a:srgbClr val="FF0000"/>
              </a:solidFill>
              <a:effectLst/>
              <a:uFillTx/>
              <a:latin typeface="+mj-lt"/>
            </a:endParaRPr>
          </a:p>
          <a:p>
            <a:pPr defTabSz="914400">
              <a:lnSpc>
                <a:spcPct val="150000"/>
              </a:lnSpc>
              <a:tabLst>
                <a:tab pos="0" algn="l"/>
              </a:tabLst>
            </a:pPr>
            <a:endParaRPr lang="en-US" b="0" u="none" strike="noStrike" dirty="0">
              <a:solidFill>
                <a:srgbClr val="FF0000"/>
              </a:solidFill>
              <a:effectLst/>
              <a:uFillTx/>
              <a:latin typeface="+mj-lt"/>
            </a:endParaRPr>
          </a:p>
        </p:txBody>
      </p:sp>
      <p:sp>
        <p:nvSpPr>
          <p:cNvPr id="2" name="Right Brace 1">
            <a:extLst>
              <a:ext uri="{FF2B5EF4-FFF2-40B4-BE49-F238E27FC236}">
                <a16:creationId xmlns:a16="http://schemas.microsoft.com/office/drawing/2014/main" id="{EEB850FF-E495-6BC2-6429-862597EB5F80}"/>
              </a:ext>
            </a:extLst>
          </p:cNvPr>
          <p:cNvSpPr/>
          <p:nvPr/>
        </p:nvSpPr>
        <p:spPr>
          <a:xfrm>
            <a:off x="3297382" y="2571750"/>
            <a:ext cx="45719" cy="457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ight Brace 2">
            <a:extLst>
              <a:ext uri="{FF2B5EF4-FFF2-40B4-BE49-F238E27FC236}">
                <a16:creationId xmlns:a16="http://schemas.microsoft.com/office/drawing/2014/main" id="{0E7EDD47-6549-ED96-706B-93E81FC2B74C}"/>
              </a:ext>
            </a:extLst>
          </p:cNvPr>
          <p:cNvSpPr/>
          <p:nvPr/>
        </p:nvSpPr>
        <p:spPr>
          <a:xfrm>
            <a:off x="2964873" y="4932218"/>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75445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06615-F933-A5C9-F772-022C59DF362C}"/>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36511D19-694C-A0D0-0309-EADAE796E887}"/>
              </a:ext>
            </a:extLst>
          </p:cNvPr>
          <p:cNvSpPr/>
          <p:nvPr/>
        </p:nvSpPr>
        <p:spPr>
          <a:xfrm>
            <a:off x="2579040" y="221220"/>
            <a:ext cx="5562360" cy="8665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tabLst>
                <a:tab pos="0" algn="l"/>
              </a:tabLst>
            </a:pPr>
            <a:r>
              <a:rPr lang="en-US" sz="3400" b="1" dirty="0">
                <a:solidFill>
                  <a:srgbClr val="FF0000"/>
                </a:solidFill>
                <a:latin typeface="Fahkwang Light"/>
              </a:rPr>
              <a:t>DISCUSSION</a:t>
            </a:r>
            <a:endParaRPr lang="en-US" sz="3400" b="1" dirty="0">
              <a:solidFill>
                <a:srgbClr val="FF0000"/>
              </a:solidFill>
              <a:latin typeface="OpenSymbol"/>
            </a:endParaRPr>
          </a:p>
        </p:txBody>
      </p:sp>
      <p:sp>
        <p:nvSpPr>
          <p:cNvPr id="81" name="Rectangle 80">
            <a:extLst>
              <a:ext uri="{FF2B5EF4-FFF2-40B4-BE49-F238E27FC236}">
                <a16:creationId xmlns:a16="http://schemas.microsoft.com/office/drawing/2014/main" id="{26838A29-CD04-786F-3A3E-5615CAE525A6}"/>
              </a:ext>
            </a:extLst>
          </p:cNvPr>
          <p:cNvSpPr/>
          <p:nvPr/>
        </p:nvSpPr>
        <p:spPr>
          <a:xfrm>
            <a:off x="544946" y="805264"/>
            <a:ext cx="8303490" cy="391451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u="none" strike="noStrike" dirty="0">
                <a:solidFill>
                  <a:srgbClr val="FF0000"/>
                </a:solidFill>
                <a:effectLst/>
                <a:uFillTx/>
                <a:latin typeface="+mj-lt"/>
              </a:rPr>
              <a:t>RQ2: </a:t>
            </a:r>
            <a:r>
              <a:rPr lang="en-US" b="0" u="none" strike="noStrike" dirty="0">
                <a:solidFill>
                  <a:srgbClr val="FF0000"/>
                </a:solidFill>
                <a:effectLst/>
                <a:uFillTx/>
                <a:latin typeface="+mj-lt"/>
              </a:rPr>
              <a:t>What skills can be explicitly taught to English-majored students as ChatGPT is formally integrated into translation courses?</a:t>
            </a:r>
          </a:p>
          <a:p>
            <a:pPr defTabSz="914400">
              <a:lnSpc>
                <a:spcPct val="150000"/>
              </a:lnSpc>
              <a:tabLst>
                <a:tab pos="0" algn="l"/>
              </a:tabLst>
            </a:pPr>
            <a:endParaRPr lang="en-US" dirty="0">
              <a:solidFill>
                <a:srgbClr val="FF0000"/>
              </a:solidFill>
              <a:latin typeface="+mj-lt"/>
            </a:endParaRP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002060"/>
                </a:solidFill>
                <a:effectLst/>
                <a:uFillTx/>
                <a:latin typeface="+mj-lt"/>
              </a:rPr>
              <a:t>Linguistic competency</a:t>
            </a:r>
          </a:p>
          <a:p>
            <a:pPr marL="285750" indent="-285750" defTabSz="914400">
              <a:lnSpc>
                <a:spcPct val="150000"/>
              </a:lnSpc>
              <a:buFont typeface="Wingdings" panose="05000000000000000000" pitchFamily="2" charset="2"/>
              <a:buChar char="q"/>
              <a:tabLst>
                <a:tab pos="0" algn="l"/>
              </a:tabLst>
            </a:pPr>
            <a:r>
              <a:rPr lang="en-US" dirty="0">
                <a:solidFill>
                  <a:srgbClr val="002060"/>
                </a:solidFill>
                <a:latin typeface="+mj-lt"/>
              </a:rPr>
              <a:t>Higher-order thinking skills</a:t>
            </a: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002060"/>
                </a:solidFill>
                <a:effectLst/>
                <a:uFillTx/>
                <a:latin typeface="+mj-lt"/>
              </a:rPr>
              <a:t>Post</a:t>
            </a:r>
            <a:r>
              <a:rPr lang="en-US" dirty="0">
                <a:solidFill>
                  <a:srgbClr val="002060"/>
                </a:solidFill>
                <a:latin typeface="+mj-lt"/>
              </a:rPr>
              <a:t>-editing competence</a:t>
            </a:r>
          </a:p>
          <a:p>
            <a:pPr defTabSz="914400">
              <a:lnSpc>
                <a:spcPct val="150000"/>
              </a:lnSpc>
              <a:tabLst>
                <a:tab pos="0" algn="l"/>
              </a:tabLst>
            </a:pPr>
            <a:endParaRPr lang="en-US" dirty="0">
              <a:solidFill>
                <a:srgbClr val="FF0000"/>
              </a:solidFill>
              <a:latin typeface="+mj-lt"/>
            </a:endParaRPr>
          </a:p>
          <a:p>
            <a:pPr marL="285750" indent="-285750" defTabSz="914400">
              <a:lnSpc>
                <a:spcPct val="150000"/>
              </a:lnSpc>
              <a:buFont typeface="Wingdings" panose="05000000000000000000" pitchFamily="2" charset="2"/>
              <a:buChar char="q"/>
              <a:tabLst>
                <a:tab pos="0" algn="l"/>
              </a:tabLst>
            </a:pPr>
            <a:r>
              <a:rPr lang="en-US" b="0" u="none" strike="noStrike" dirty="0">
                <a:solidFill>
                  <a:srgbClr val="FF3300"/>
                </a:solidFill>
                <a:effectLst/>
                <a:uFillTx/>
                <a:latin typeface="+mj-lt"/>
              </a:rPr>
              <a:t>Lower-order thinking skills</a:t>
            </a:r>
          </a:p>
          <a:p>
            <a:pPr marL="285750" indent="-285750" defTabSz="914400">
              <a:lnSpc>
                <a:spcPct val="150000"/>
              </a:lnSpc>
              <a:buFont typeface="Wingdings" panose="05000000000000000000" pitchFamily="2" charset="2"/>
              <a:buChar char="q"/>
              <a:tabLst>
                <a:tab pos="0" algn="l"/>
              </a:tabLst>
            </a:pPr>
            <a:r>
              <a:rPr lang="en-US" dirty="0">
                <a:solidFill>
                  <a:srgbClr val="FF3300"/>
                </a:solidFill>
                <a:latin typeface="+mj-lt"/>
              </a:rPr>
              <a:t>Translation skills</a:t>
            </a:r>
          </a:p>
          <a:p>
            <a:pPr defTabSz="914400">
              <a:lnSpc>
                <a:spcPct val="150000"/>
              </a:lnSpc>
              <a:tabLst>
                <a:tab pos="0" algn="l"/>
              </a:tabLst>
            </a:pPr>
            <a:endParaRPr lang="en-US" b="0" u="none" strike="noStrike" dirty="0">
              <a:solidFill>
                <a:srgbClr val="FF0000"/>
              </a:solidFill>
              <a:effectLst/>
              <a:uFillTx/>
              <a:latin typeface="+mj-lt"/>
            </a:endParaRPr>
          </a:p>
        </p:txBody>
      </p:sp>
      <p:sp>
        <p:nvSpPr>
          <p:cNvPr id="2" name="Right Brace 1">
            <a:extLst>
              <a:ext uri="{FF2B5EF4-FFF2-40B4-BE49-F238E27FC236}">
                <a16:creationId xmlns:a16="http://schemas.microsoft.com/office/drawing/2014/main" id="{E4B116AC-1696-28CE-6460-82BA38F2A3D9}"/>
              </a:ext>
            </a:extLst>
          </p:cNvPr>
          <p:cNvSpPr/>
          <p:nvPr/>
        </p:nvSpPr>
        <p:spPr>
          <a:xfrm>
            <a:off x="3786910" y="2138490"/>
            <a:ext cx="563418" cy="111271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82D2C0B2-96A5-B3B9-1EA5-2EBE9401FE61}"/>
              </a:ext>
            </a:extLst>
          </p:cNvPr>
          <p:cNvSpPr txBox="1"/>
          <p:nvPr/>
        </p:nvSpPr>
        <p:spPr>
          <a:xfrm>
            <a:off x="4436583" y="2342376"/>
            <a:ext cx="1847273" cy="646331"/>
          </a:xfrm>
          <a:prstGeom prst="rect">
            <a:avLst/>
          </a:prstGeom>
          <a:solidFill>
            <a:srgbClr val="FFFF00"/>
          </a:solidFill>
        </p:spPr>
        <p:txBody>
          <a:bodyPr wrap="square" rtlCol="0">
            <a:spAutoFit/>
          </a:bodyPr>
          <a:lstStyle/>
          <a:p>
            <a:pPr algn="ctr"/>
            <a:r>
              <a:rPr lang="en-US" dirty="0">
                <a:solidFill>
                  <a:srgbClr val="0070C0"/>
                </a:solidFill>
              </a:rPr>
              <a:t>Both students &amp; lecturers</a:t>
            </a:r>
          </a:p>
        </p:txBody>
      </p:sp>
      <p:sp>
        <p:nvSpPr>
          <p:cNvPr id="4" name="Right Brace 3">
            <a:extLst>
              <a:ext uri="{FF2B5EF4-FFF2-40B4-BE49-F238E27FC236}">
                <a16:creationId xmlns:a16="http://schemas.microsoft.com/office/drawing/2014/main" id="{71B1C0C8-9E62-81DC-2DFA-A9933FB02BE0}"/>
              </a:ext>
            </a:extLst>
          </p:cNvPr>
          <p:cNvSpPr/>
          <p:nvPr/>
        </p:nvSpPr>
        <p:spPr>
          <a:xfrm>
            <a:off x="3505201" y="3851563"/>
            <a:ext cx="374072" cy="75520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829EAF36-2189-0791-DCBB-3730E138379B}"/>
              </a:ext>
            </a:extLst>
          </p:cNvPr>
          <p:cNvSpPr txBox="1"/>
          <p:nvPr/>
        </p:nvSpPr>
        <p:spPr>
          <a:xfrm>
            <a:off x="3988620" y="3906001"/>
            <a:ext cx="1276110" cy="369332"/>
          </a:xfrm>
          <a:prstGeom prst="rect">
            <a:avLst/>
          </a:prstGeom>
          <a:solidFill>
            <a:srgbClr val="FFFF00"/>
          </a:solidFill>
        </p:spPr>
        <p:txBody>
          <a:bodyPr wrap="square" rtlCol="0">
            <a:spAutoFit/>
          </a:bodyPr>
          <a:lstStyle/>
          <a:p>
            <a:pPr algn="ctr"/>
            <a:r>
              <a:rPr lang="en-US" dirty="0">
                <a:solidFill>
                  <a:srgbClr val="0070C0"/>
                </a:solidFill>
              </a:rPr>
              <a:t>Lecturers</a:t>
            </a:r>
          </a:p>
        </p:txBody>
      </p:sp>
      <p:sp>
        <p:nvSpPr>
          <p:cNvPr id="6" name="TextBox 5">
            <a:extLst>
              <a:ext uri="{FF2B5EF4-FFF2-40B4-BE49-F238E27FC236}">
                <a16:creationId xmlns:a16="http://schemas.microsoft.com/office/drawing/2014/main" id="{64342E48-209A-BB7C-3947-D926A9794E46}"/>
              </a:ext>
            </a:extLst>
          </p:cNvPr>
          <p:cNvSpPr txBox="1"/>
          <p:nvPr/>
        </p:nvSpPr>
        <p:spPr>
          <a:xfrm>
            <a:off x="5498764" y="3683442"/>
            <a:ext cx="2398327" cy="923330"/>
          </a:xfrm>
          <a:prstGeom prst="rect">
            <a:avLst/>
          </a:prstGeom>
          <a:solidFill>
            <a:srgbClr val="00B050"/>
          </a:solidFill>
        </p:spPr>
        <p:txBody>
          <a:bodyPr wrap="square" rtlCol="0">
            <a:spAutoFit/>
          </a:bodyPr>
          <a:lstStyle/>
          <a:p>
            <a:r>
              <a:rPr lang="en-US" dirty="0">
                <a:solidFill>
                  <a:schemeClr val="accent1"/>
                </a:solidFill>
              </a:rPr>
              <a:t>Matches translation competence model &amp; metacognitive theory</a:t>
            </a:r>
          </a:p>
        </p:txBody>
      </p:sp>
    </p:spTree>
    <p:extLst>
      <p:ext uri="{BB962C8B-B14F-4D97-AF65-F5344CB8AC3E}">
        <p14:creationId xmlns:p14="http://schemas.microsoft.com/office/powerpoint/2010/main" val="361209221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0F855-067B-61EC-0006-9221BDD9AD58}"/>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0EC65DC5-5533-CF78-BDA7-A50C723DC015}"/>
              </a:ext>
            </a:extLst>
          </p:cNvPr>
          <p:cNvSpPr/>
          <p:nvPr/>
        </p:nvSpPr>
        <p:spPr>
          <a:xfrm>
            <a:off x="2568023" y="111051"/>
            <a:ext cx="5562360" cy="8665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tabLst>
                <a:tab pos="0" algn="l"/>
              </a:tabLst>
            </a:pPr>
            <a:r>
              <a:rPr lang="en-US" sz="3400" b="1" dirty="0">
                <a:solidFill>
                  <a:srgbClr val="FF0000"/>
                </a:solidFill>
                <a:latin typeface="Fahkwang Light"/>
              </a:rPr>
              <a:t>DISCUSSION</a:t>
            </a:r>
            <a:endParaRPr lang="en-US" sz="3400" b="1" dirty="0">
              <a:solidFill>
                <a:srgbClr val="FF0000"/>
              </a:solidFill>
              <a:latin typeface="OpenSymbol"/>
            </a:endParaRPr>
          </a:p>
        </p:txBody>
      </p:sp>
      <p:sp>
        <p:nvSpPr>
          <p:cNvPr id="81" name="Rectangle 80">
            <a:extLst>
              <a:ext uri="{FF2B5EF4-FFF2-40B4-BE49-F238E27FC236}">
                <a16:creationId xmlns:a16="http://schemas.microsoft.com/office/drawing/2014/main" id="{D4004AA1-63D6-7F2E-DFF7-340B1C2408BF}"/>
              </a:ext>
            </a:extLst>
          </p:cNvPr>
          <p:cNvSpPr/>
          <p:nvPr/>
        </p:nvSpPr>
        <p:spPr>
          <a:xfrm>
            <a:off x="544946" y="711473"/>
            <a:ext cx="8285017" cy="3720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u="none" strike="noStrike" dirty="0">
                <a:solidFill>
                  <a:srgbClr val="FF0000"/>
                </a:solidFill>
                <a:effectLst/>
                <a:uFillTx/>
                <a:latin typeface="+mj-lt"/>
              </a:rPr>
              <a:t>RQ3: </a:t>
            </a:r>
            <a:r>
              <a:rPr lang="en-US" b="0" u="none" strike="noStrike" dirty="0">
                <a:solidFill>
                  <a:srgbClr val="FF0000"/>
                </a:solidFill>
                <a:effectLst/>
                <a:uFillTx/>
                <a:latin typeface="+mj-lt"/>
              </a:rPr>
              <a:t>What kinds of pedagogical instructions or strategies could be incorporated into translation teaching when ChatGPT becomes a formal tool for teaching and learning English?</a:t>
            </a:r>
            <a:endParaRPr lang="en-US" dirty="0">
              <a:solidFill>
                <a:srgbClr val="FF0000"/>
              </a:solidFill>
              <a:latin typeface="+mj-lt"/>
            </a:endParaRPr>
          </a:p>
          <a:p>
            <a:pPr marL="285750" indent="-285750" defTabSz="914400">
              <a:lnSpc>
                <a:spcPct val="150000"/>
              </a:lnSpc>
              <a:buFont typeface="Wingdings" panose="05000000000000000000" pitchFamily="2" charset="2"/>
              <a:buChar char="v"/>
              <a:tabLst>
                <a:tab pos="0" algn="l"/>
              </a:tabLst>
            </a:pPr>
            <a:r>
              <a:rPr lang="en-US" b="0" u="none" strike="noStrike" dirty="0">
                <a:solidFill>
                  <a:srgbClr val="002060"/>
                </a:solidFill>
                <a:effectLst/>
                <a:uFillTx/>
                <a:latin typeface="+mj-lt"/>
              </a:rPr>
              <a:t>Guidance on appropriate &amp; effective use </a:t>
            </a:r>
            <a:r>
              <a:rPr lang="en-US" dirty="0">
                <a:solidFill>
                  <a:srgbClr val="002060"/>
                </a:solidFill>
                <a:latin typeface="+mj-lt"/>
              </a:rPr>
              <a:t>of </a:t>
            </a:r>
            <a:r>
              <a:rPr lang="en-US" b="0" u="none" strike="noStrike" dirty="0">
                <a:solidFill>
                  <a:srgbClr val="002060"/>
                </a:solidFill>
                <a:effectLst/>
                <a:uFillTx/>
                <a:latin typeface="+mj-lt"/>
              </a:rPr>
              <a:t>ChatGPT</a:t>
            </a: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Promotion of learner autonomy &amp; accountability of ChatGPT adoption</a:t>
            </a:r>
          </a:p>
          <a:p>
            <a:pPr marL="285750" indent="-285750" defTabSz="914400">
              <a:lnSpc>
                <a:spcPct val="150000"/>
              </a:lnSpc>
              <a:buFont typeface="Wingdings" panose="05000000000000000000" pitchFamily="2" charset="2"/>
              <a:buChar char="v"/>
              <a:tabLst>
                <a:tab pos="0" algn="l"/>
              </a:tabLst>
            </a:pPr>
            <a:endParaRPr lang="en-US" b="0" u="none" strike="noStrike" dirty="0">
              <a:solidFill>
                <a:srgbClr val="002060"/>
              </a:solidFill>
              <a:effectLst/>
              <a:uFillTx/>
              <a:latin typeface="+mj-lt"/>
            </a:endParaRP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Mindset change &amp; role shifting</a:t>
            </a: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Lesson adaptations</a:t>
            </a:r>
          </a:p>
          <a:p>
            <a:pPr marL="285750" indent="-285750" defTabSz="914400">
              <a:lnSpc>
                <a:spcPct val="150000"/>
              </a:lnSpc>
              <a:buFont typeface="Wingdings" panose="05000000000000000000" pitchFamily="2" charset="2"/>
              <a:buChar char="v"/>
              <a:tabLst>
                <a:tab pos="0" algn="l"/>
              </a:tabLst>
            </a:pPr>
            <a:r>
              <a:rPr lang="en-US" dirty="0">
                <a:solidFill>
                  <a:srgbClr val="002060"/>
                </a:solidFill>
                <a:latin typeface="+mj-lt"/>
              </a:rPr>
              <a:t>Incorporation of more interactivity-boosting activities</a:t>
            </a:r>
          </a:p>
          <a:p>
            <a:pPr marL="285750" indent="-285750" defTabSz="914400">
              <a:lnSpc>
                <a:spcPct val="150000"/>
              </a:lnSpc>
              <a:buFont typeface="Wingdings" panose="05000000000000000000" pitchFamily="2" charset="2"/>
              <a:buChar char="v"/>
              <a:tabLst>
                <a:tab pos="0" algn="l"/>
              </a:tabLst>
            </a:pPr>
            <a:endParaRPr lang="en-US" b="0" u="none" strike="noStrike" dirty="0">
              <a:solidFill>
                <a:srgbClr val="002060"/>
              </a:solidFill>
              <a:effectLst/>
              <a:uFillTx/>
              <a:latin typeface="+mj-lt"/>
            </a:endParaRPr>
          </a:p>
          <a:p>
            <a:pPr defTabSz="914400">
              <a:lnSpc>
                <a:spcPct val="150000"/>
              </a:lnSpc>
              <a:tabLst>
                <a:tab pos="0" algn="l"/>
              </a:tabLst>
            </a:pPr>
            <a:endParaRPr lang="en-US" b="0" u="none" strike="noStrike" dirty="0">
              <a:solidFill>
                <a:srgbClr val="FF0000"/>
              </a:solidFill>
              <a:effectLst/>
              <a:uFillTx/>
              <a:latin typeface="+mj-lt"/>
            </a:endParaRPr>
          </a:p>
        </p:txBody>
      </p:sp>
    </p:spTree>
    <p:extLst>
      <p:ext uri="{BB962C8B-B14F-4D97-AF65-F5344CB8AC3E}">
        <p14:creationId xmlns:p14="http://schemas.microsoft.com/office/powerpoint/2010/main" val="877415125"/>
      </p:ext>
    </p:extLst>
  </p:cSld>
  <p:clrMapOvr>
    <a:masterClrMapping/>
  </p:clrMapOvr>
  <p:transition spd="slow">
    <p:randomBar dir="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65EA-A67F-F563-9F5E-370B6A7F45F1}"/>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92F6DD1E-9860-0802-47B7-35E6E7F92FBC}"/>
              </a:ext>
            </a:extLst>
          </p:cNvPr>
          <p:cNvSpPr/>
          <p:nvPr/>
        </p:nvSpPr>
        <p:spPr>
          <a:xfrm>
            <a:off x="2579040" y="221220"/>
            <a:ext cx="5562360" cy="8665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3400" b="1" u="none" strike="noStrike" dirty="0">
                <a:solidFill>
                  <a:srgbClr val="FF0000"/>
                </a:solidFill>
                <a:effectLst/>
                <a:uFillTx/>
                <a:latin typeface="Fahkwang Light"/>
              </a:rPr>
              <a:t>IMPLICATIONS</a:t>
            </a:r>
            <a:endParaRPr lang="en-US" sz="3400" b="1" u="none" strike="noStrike" dirty="0">
              <a:solidFill>
                <a:srgbClr val="FF0000"/>
              </a:solidFill>
              <a:effectLst/>
              <a:uFillTx/>
              <a:latin typeface="OpenSymbol"/>
            </a:endParaRPr>
          </a:p>
        </p:txBody>
      </p:sp>
      <p:sp>
        <p:nvSpPr>
          <p:cNvPr id="81" name="Rectangle 80">
            <a:extLst>
              <a:ext uri="{FF2B5EF4-FFF2-40B4-BE49-F238E27FC236}">
                <a16:creationId xmlns:a16="http://schemas.microsoft.com/office/drawing/2014/main" id="{6BCD17DB-E6E8-F7EC-3B42-DA16418AA0B4}"/>
              </a:ext>
            </a:extLst>
          </p:cNvPr>
          <p:cNvSpPr/>
          <p:nvPr/>
        </p:nvSpPr>
        <p:spPr>
          <a:xfrm>
            <a:off x="2966968" y="905163"/>
            <a:ext cx="5562360" cy="360648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dirty="0">
                <a:solidFill>
                  <a:srgbClr val="FF0000"/>
                </a:solidFill>
                <a:latin typeface="+mj-lt"/>
              </a:rPr>
              <a:t>Educators</a:t>
            </a:r>
          </a:p>
          <a:p>
            <a:pPr marL="342900" indent="-342900" defTabSz="914400">
              <a:lnSpc>
                <a:spcPct val="150000"/>
              </a:lnSpc>
              <a:buFont typeface="Wingdings" panose="05000000000000000000" pitchFamily="2" charset="2"/>
              <a:buChar char="v"/>
              <a:tabLst>
                <a:tab pos="0" algn="l"/>
              </a:tabLst>
            </a:pPr>
            <a:r>
              <a:rPr lang="en-US" dirty="0">
                <a:solidFill>
                  <a:srgbClr val="002060"/>
                </a:solidFill>
                <a:latin typeface="+mj-lt"/>
              </a:rPr>
              <a:t>Scaffolders/ facilitators</a:t>
            </a:r>
          </a:p>
          <a:p>
            <a:pPr marL="342900" indent="-342900" defTabSz="914400">
              <a:lnSpc>
                <a:spcPct val="150000"/>
              </a:lnSpc>
              <a:buFont typeface="Wingdings" panose="05000000000000000000" pitchFamily="2" charset="2"/>
              <a:buChar char="v"/>
              <a:tabLst>
                <a:tab pos="0" algn="l"/>
              </a:tabLst>
            </a:pPr>
            <a:r>
              <a:rPr lang="en-US" dirty="0">
                <a:solidFill>
                  <a:srgbClr val="002060"/>
                </a:solidFill>
                <a:latin typeface="+mj-lt"/>
              </a:rPr>
              <a:t>Group-based projects</a:t>
            </a:r>
          </a:p>
          <a:p>
            <a:pPr marL="342900" indent="-342900" defTabSz="914400">
              <a:lnSpc>
                <a:spcPct val="150000"/>
              </a:lnSpc>
              <a:buFont typeface="Wingdings" panose="05000000000000000000" pitchFamily="2" charset="2"/>
              <a:buChar char="v"/>
              <a:tabLst>
                <a:tab pos="0" algn="l"/>
              </a:tabLst>
            </a:pPr>
            <a:r>
              <a:rPr lang="en-US" dirty="0">
                <a:solidFill>
                  <a:srgbClr val="002060"/>
                </a:solidFill>
                <a:latin typeface="+mj-lt"/>
              </a:rPr>
              <a:t>Student-centered/ peer-supported activities</a:t>
            </a:r>
          </a:p>
          <a:p>
            <a:pPr marL="342900" indent="-342900" defTabSz="914400">
              <a:lnSpc>
                <a:spcPct val="150000"/>
              </a:lnSpc>
              <a:buFont typeface="Wingdings" panose="05000000000000000000" pitchFamily="2" charset="2"/>
              <a:buChar char="v"/>
              <a:tabLst>
                <a:tab pos="0" algn="l"/>
              </a:tabLst>
            </a:pPr>
            <a:r>
              <a:rPr lang="en-US" dirty="0">
                <a:solidFill>
                  <a:srgbClr val="002060"/>
                </a:solidFill>
              </a:rPr>
              <a:t>Lesson design nurturing students’ fundamental linguistic knowledge, translation skills, higher-order thinking skills, and post-editing competence </a:t>
            </a:r>
            <a:endParaRPr lang="en-US" dirty="0">
              <a:solidFill>
                <a:srgbClr val="002060"/>
              </a:solidFill>
              <a:latin typeface="+mj-lt"/>
            </a:endParaRPr>
          </a:p>
        </p:txBody>
      </p:sp>
      <p:pic>
        <p:nvPicPr>
          <p:cNvPr id="2" name="Picture 2" descr="The Spiritual Implications of AI - BlastPoint">
            <a:extLst>
              <a:ext uri="{FF2B5EF4-FFF2-40B4-BE49-F238E27FC236}">
                <a16:creationId xmlns:a16="http://schemas.microsoft.com/office/drawing/2014/main" id="{1D63FEDC-AAA9-5AE2-4544-52471A9B67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95" r="25038"/>
          <a:stretch>
            <a:fillRect/>
          </a:stretch>
        </p:blipFill>
        <p:spPr bwMode="auto">
          <a:xfrm>
            <a:off x="131401" y="905163"/>
            <a:ext cx="2641601" cy="2683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1411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A6C7B-5D05-A2F8-2FAA-FDE7A5F28C04}"/>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9FE69A5C-D799-E38D-1938-F52ED480929B}"/>
              </a:ext>
            </a:extLst>
          </p:cNvPr>
          <p:cNvSpPr/>
          <p:nvPr/>
        </p:nvSpPr>
        <p:spPr>
          <a:xfrm>
            <a:off x="25790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defTabSz="914400">
              <a:lnSpc>
                <a:spcPct val="100000"/>
              </a:lnSpc>
              <a:tabLst>
                <a:tab pos="0" algn="l"/>
              </a:tabLst>
            </a:pPr>
            <a:r>
              <a:rPr lang="en-US" sz="3400" b="1" u="none" strike="noStrike" dirty="0">
                <a:solidFill>
                  <a:srgbClr val="FF0000"/>
                </a:solidFill>
                <a:effectLst/>
                <a:uFillTx/>
                <a:latin typeface="+mj-lt"/>
              </a:rPr>
              <a:t>IMPLICATIONS</a:t>
            </a:r>
          </a:p>
        </p:txBody>
      </p:sp>
      <p:sp>
        <p:nvSpPr>
          <p:cNvPr id="81" name="Rectangle 80">
            <a:extLst>
              <a:ext uri="{FF2B5EF4-FFF2-40B4-BE49-F238E27FC236}">
                <a16:creationId xmlns:a16="http://schemas.microsoft.com/office/drawing/2014/main" id="{97B79BDF-5837-AD39-DDE1-260A130B2F75}"/>
              </a:ext>
            </a:extLst>
          </p:cNvPr>
          <p:cNvSpPr/>
          <p:nvPr/>
        </p:nvSpPr>
        <p:spPr>
          <a:xfrm>
            <a:off x="3003912" y="905163"/>
            <a:ext cx="5562360" cy="360648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sz="2000" dirty="0">
                <a:solidFill>
                  <a:srgbClr val="FF0000"/>
                </a:solidFill>
                <a:latin typeface="+mj-lt"/>
              </a:rPr>
              <a:t>Curriculum design</a:t>
            </a:r>
          </a:p>
          <a:p>
            <a:pPr marL="342900" indent="-342900" defTabSz="914400">
              <a:lnSpc>
                <a:spcPct val="150000"/>
              </a:lnSpc>
              <a:buFont typeface="Wingdings" panose="05000000000000000000" pitchFamily="2" charset="2"/>
              <a:buChar char="v"/>
              <a:tabLst>
                <a:tab pos="0" algn="l"/>
              </a:tabLst>
            </a:pPr>
            <a:r>
              <a:rPr lang="en-US" dirty="0">
                <a:solidFill>
                  <a:srgbClr val="002060"/>
                </a:solidFill>
                <a:latin typeface="+mj-lt"/>
              </a:rPr>
              <a:t>Enhancing motivational factors among students</a:t>
            </a:r>
          </a:p>
          <a:p>
            <a:pPr marL="342900" indent="-342900">
              <a:lnSpc>
                <a:spcPct val="150000"/>
              </a:lnSpc>
              <a:buFont typeface="Wingdings" panose="05000000000000000000" pitchFamily="2" charset="2"/>
              <a:buChar char="v"/>
              <a:tabLst>
                <a:tab pos="0" algn="l"/>
              </a:tabLst>
            </a:pPr>
            <a:r>
              <a:rPr lang="en-US" dirty="0">
                <a:solidFill>
                  <a:srgbClr val="002060"/>
                </a:solidFill>
                <a:latin typeface="+mj-lt"/>
              </a:rPr>
              <a:t>Integrating s</a:t>
            </a:r>
            <a:r>
              <a:rPr lang="en-US" dirty="0">
                <a:solidFill>
                  <a:srgbClr val="002060"/>
                </a:solidFill>
              </a:rPr>
              <a:t>eparate modules on higher-order thinking skills and post-editing competency </a:t>
            </a:r>
            <a:endParaRPr lang="en-US" dirty="0">
              <a:solidFill>
                <a:srgbClr val="002060"/>
              </a:solidFill>
              <a:latin typeface="+mj-lt"/>
            </a:endParaRPr>
          </a:p>
        </p:txBody>
      </p:sp>
      <p:pic>
        <p:nvPicPr>
          <p:cNvPr id="3074" name="Picture 2" descr="The Spiritual Implications of AI - BlastPoint">
            <a:extLst>
              <a:ext uri="{FF2B5EF4-FFF2-40B4-BE49-F238E27FC236}">
                <a16:creationId xmlns:a16="http://schemas.microsoft.com/office/drawing/2014/main" id="{AFD9356C-016D-CBE7-DF15-16E950C4E8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95" r="25038"/>
          <a:stretch>
            <a:fillRect/>
          </a:stretch>
        </p:blipFill>
        <p:spPr bwMode="auto">
          <a:xfrm>
            <a:off x="131401" y="905163"/>
            <a:ext cx="2641601" cy="2683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040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p:cNvSpPr/>
          <p:nvPr/>
        </p:nvSpPr>
        <p:spPr>
          <a:xfrm>
            <a:off x="870334" y="1626813"/>
            <a:ext cx="7980266" cy="338586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2000" b="0" u="none" strike="noStrike" dirty="0">
                <a:solidFill>
                  <a:srgbClr val="002060"/>
                </a:solidFill>
                <a:effectLst/>
                <a:uFillTx/>
              </a:rPr>
              <a:t>Topic: </a:t>
            </a:r>
            <a:r>
              <a:rPr lang="en-US" sz="2000" dirty="0">
                <a:solidFill>
                  <a:srgbClr val="FF0000"/>
                </a:solidFill>
              </a:rPr>
              <a:t>The factors influencing English-majors’ employment of ChatGPT in translation </a:t>
            </a:r>
          </a:p>
          <a:p>
            <a:pPr algn="just">
              <a:lnSpc>
                <a:spcPct val="150000"/>
              </a:lnSpc>
              <a:tabLst>
                <a:tab pos="0" algn="l"/>
              </a:tabLst>
            </a:pPr>
            <a:r>
              <a:rPr lang="en-US" sz="2000" b="0" u="none" strike="noStrike" dirty="0">
                <a:solidFill>
                  <a:srgbClr val="002060"/>
                </a:solidFill>
                <a:effectLst/>
                <a:uFillTx/>
              </a:rPr>
              <a:t>Findings: </a:t>
            </a:r>
          </a:p>
          <a:p>
            <a:pPr marL="342900" indent="-342900" algn="just">
              <a:lnSpc>
                <a:spcPct val="150000"/>
              </a:lnSpc>
              <a:buFont typeface="Wingdings" panose="05000000000000000000" pitchFamily="2" charset="2"/>
              <a:buChar char="ü"/>
              <a:tabLst>
                <a:tab pos="0" algn="l"/>
              </a:tabLst>
            </a:pPr>
            <a:r>
              <a:rPr lang="en-US" sz="2000" b="0" u="none" strike="noStrike" dirty="0">
                <a:solidFill>
                  <a:srgbClr val="2C1414"/>
                </a:solidFill>
                <a:effectLst/>
                <a:uFillTx/>
              </a:rPr>
              <a:t>PU, PEOU, IM, EM, SI </a:t>
            </a:r>
            <a:r>
              <a:rPr lang="en-US" sz="2000" b="0" u="none" strike="noStrike" dirty="0">
                <a:solidFill>
                  <a:srgbClr val="2C1414"/>
                </a:solidFill>
                <a:effectLst/>
                <a:uFillTx/>
                <a:sym typeface="Symbol" panose="05050102010706020507" pitchFamily="18" charset="2"/>
              </a:rPr>
              <a:t> varying effects on ChatGPT adoption in translation courses.</a:t>
            </a:r>
          </a:p>
          <a:p>
            <a:pPr marL="342900" indent="-342900" algn="just">
              <a:lnSpc>
                <a:spcPct val="150000"/>
              </a:lnSpc>
              <a:buFont typeface="Wingdings" panose="05000000000000000000" pitchFamily="2" charset="2"/>
              <a:buChar char="ü"/>
              <a:tabLst>
                <a:tab pos="0" algn="l"/>
              </a:tabLst>
            </a:pPr>
            <a:r>
              <a:rPr lang="en-US" sz="2000" dirty="0">
                <a:solidFill>
                  <a:srgbClr val="2C1414"/>
                </a:solidFill>
                <a:sym typeface="Symbol" panose="05050102010706020507" pitchFamily="18" charset="2"/>
              </a:rPr>
              <a:t>Suggestions for lecturers in guidance on ChatGPT use, role switching, &amp; lesson design.</a:t>
            </a:r>
            <a:endParaRPr lang="en-US" sz="2000" b="0" u="none" strike="noStrike" dirty="0">
              <a:solidFill>
                <a:srgbClr val="2C1414"/>
              </a:solidFill>
              <a:effectLst/>
              <a:uFillTx/>
              <a:sym typeface="Symbol" panose="05050102010706020507" pitchFamily="18" charset="2"/>
            </a:endParaRPr>
          </a:p>
          <a:p>
            <a:pPr algn="just">
              <a:lnSpc>
                <a:spcPct val="150000"/>
              </a:lnSpc>
              <a:tabLst>
                <a:tab pos="0" algn="l"/>
              </a:tabLst>
            </a:pPr>
            <a:endParaRPr lang="en-US" sz="2000" dirty="0">
              <a:solidFill>
                <a:srgbClr val="2C1414"/>
              </a:solidFill>
              <a:sym typeface="Symbol" panose="05050102010706020507" pitchFamily="18" charset="2"/>
            </a:endParaRPr>
          </a:p>
          <a:p>
            <a:pPr algn="just">
              <a:lnSpc>
                <a:spcPct val="150000"/>
              </a:lnSpc>
              <a:tabLst>
                <a:tab pos="0" algn="l"/>
              </a:tabLst>
            </a:pPr>
            <a:endParaRPr lang="en-US" sz="2000" b="0" u="none" strike="noStrike" dirty="0">
              <a:solidFill>
                <a:srgbClr val="000000"/>
              </a:solidFill>
              <a:effectLst/>
              <a:uFillTx/>
            </a:endParaRPr>
          </a:p>
        </p:txBody>
      </p:sp>
      <p:pic>
        <p:nvPicPr>
          <p:cNvPr id="4102" name="Picture 6" descr="Conclusion Text: Over 5,205 Royalty-Free Licensable Stock Illustrations &amp;  Drawings | Shutterstock">
            <a:extLst>
              <a:ext uri="{FF2B5EF4-FFF2-40B4-BE49-F238E27FC236}">
                <a16:creationId xmlns:a16="http://schemas.microsoft.com/office/drawing/2014/main" id="{746DED84-ABB1-34B3-F9DC-BB48D17DD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24"/>
            <a:ext cx="3391426" cy="1633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40EF-E64B-25E5-C5AB-ADEB78A78040}"/>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63E29EEB-107E-713F-BAE3-ACE893F4D17B}"/>
              </a:ext>
            </a:extLst>
          </p:cNvPr>
          <p:cNvSpPr/>
          <p:nvPr/>
        </p:nvSpPr>
        <p:spPr>
          <a:xfrm>
            <a:off x="581867" y="631854"/>
            <a:ext cx="7980266"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Abdallah, N., </a:t>
            </a:r>
            <a:r>
              <a:rPr lang="en-US" sz="1200" b="0" u="none" strike="noStrike" dirty="0" err="1">
                <a:solidFill>
                  <a:srgbClr val="002060"/>
                </a:solidFill>
                <a:effectLst/>
                <a:uFillTx/>
              </a:rPr>
              <a:t>Katmah</a:t>
            </a:r>
            <a:r>
              <a:rPr lang="en-US" sz="1200" b="0" u="none" strike="noStrike" dirty="0">
                <a:solidFill>
                  <a:srgbClr val="002060"/>
                </a:solidFill>
                <a:effectLst/>
                <a:uFillTx/>
              </a:rPr>
              <a:t>, R., Khalaf, K., &amp; Jelinek, H. F. (2025). Systematic review of ChatGPT in higher education:  Navigating impact on learning, wellbeing, and collaboration. Social Sciences &amp; Humanities Open, 101866, 1-14. https://doi.org/10.1016/j.ssaho.2025.101866</a:t>
            </a:r>
          </a:p>
          <a:p>
            <a:pPr algn="just">
              <a:lnSpc>
                <a:spcPct val="150000"/>
              </a:lnSpc>
              <a:tabLst>
                <a:tab pos="0" algn="l"/>
              </a:tabLst>
            </a:pPr>
            <a:r>
              <a:rPr lang="en-US" sz="1200" b="0" u="none" strike="noStrike" dirty="0">
                <a:solidFill>
                  <a:srgbClr val="002060"/>
                </a:solidFill>
                <a:effectLst/>
                <a:uFillTx/>
              </a:rPr>
              <a:t>Akil, M. (2011). The Quality Of Indonesian - English Translation By English Department Students Of Higher Learning Institutions In Makassar. </a:t>
            </a:r>
            <a:r>
              <a:rPr lang="en-US" sz="1200" b="0" u="none" strike="noStrike" dirty="0" err="1">
                <a:solidFill>
                  <a:srgbClr val="002060"/>
                </a:solidFill>
                <a:effectLst/>
                <a:uFillTx/>
              </a:rPr>
              <a:t>Linguistika</a:t>
            </a:r>
            <a:r>
              <a:rPr lang="en-US" sz="1200" b="0" u="none" strike="noStrike" dirty="0">
                <a:solidFill>
                  <a:srgbClr val="002060"/>
                </a:solidFill>
                <a:effectLst/>
                <a:uFillTx/>
              </a:rPr>
              <a:t>: </a:t>
            </a:r>
            <a:r>
              <a:rPr lang="en-US" sz="1200" b="0" u="none" strike="noStrike" dirty="0" err="1">
                <a:solidFill>
                  <a:srgbClr val="002060"/>
                </a:solidFill>
                <a:effectLst/>
                <a:uFillTx/>
              </a:rPr>
              <a:t>Buletin</a:t>
            </a:r>
            <a:r>
              <a:rPr lang="en-US" sz="1200" b="0" u="none" strike="noStrike" dirty="0">
                <a:solidFill>
                  <a:srgbClr val="002060"/>
                </a:solidFill>
                <a:effectLst/>
                <a:uFillTx/>
              </a:rPr>
              <a:t> </a:t>
            </a:r>
            <a:r>
              <a:rPr lang="en-US" sz="1200" b="0" u="none" strike="noStrike" dirty="0" err="1">
                <a:solidFill>
                  <a:srgbClr val="002060"/>
                </a:solidFill>
                <a:effectLst/>
                <a:uFillTx/>
              </a:rPr>
              <a:t>Ilmiah</a:t>
            </a:r>
            <a:r>
              <a:rPr lang="en-US" sz="1200" b="0" u="none" strike="noStrike" dirty="0">
                <a:solidFill>
                  <a:srgbClr val="002060"/>
                </a:solidFill>
                <a:effectLst/>
                <a:uFillTx/>
              </a:rPr>
              <a:t> Program Magister </a:t>
            </a:r>
            <a:r>
              <a:rPr lang="en-US" sz="1200" b="0" u="none" strike="noStrike" dirty="0" err="1">
                <a:solidFill>
                  <a:srgbClr val="002060"/>
                </a:solidFill>
                <a:effectLst/>
                <a:uFillTx/>
              </a:rPr>
              <a:t>Linguistik</a:t>
            </a:r>
            <a:r>
              <a:rPr lang="en-US" sz="1200" b="0" u="none" strike="noStrike" dirty="0">
                <a:solidFill>
                  <a:srgbClr val="002060"/>
                </a:solidFill>
                <a:effectLst/>
                <a:uFillTx/>
              </a:rPr>
              <a:t> Universitas Udayana, 18(1), 1-14.</a:t>
            </a:r>
          </a:p>
          <a:p>
            <a:pPr algn="just">
              <a:lnSpc>
                <a:spcPct val="150000"/>
              </a:lnSpc>
              <a:tabLst>
                <a:tab pos="0" algn="l"/>
              </a:tabLst>
            </a:pPr>
            <a:r>
              <a:rPr lang="en-US" sz="1200" b="0" u="none" strike="noStrike" dirty="0" err="1">
                <a:solidFill>
                  <a:srgbClr val="002060"/>
                </a:solidFill>
                <a:effectLst/>
                <a:uFillTx/>
              </a:rPr>
              <a:t>Albalawi</a:t>
            </a:r>
            <a:r>
              <a:rPr lang="en-US" sz="1200" b="0" u="none" strike="noStrike" dirty="0">
                <a:solidFill>
                  <a:srgbClr val="002060"/>
                </a:solidFill>
                <a:effectLst/>
                <a:uFillTx/>
              </a:rPr>
              <a:t>, A. F., &amp; Abdul-</a:t>
            </a:r>
            <a:r>
              <a:rPr lang="en-US" sz="1200" b="0" u="none" strike="noStrike" dirty="0" err="1">
                <a:solidFill>
                  <a:srgbClr val="002060"/>
                </a:solidFill>
                <a:effectLst/>
                <a:uFillTx/>
              </a:rPr>
              <a:t>Ghafour</a:t>
            </a:r>
            <a:r>
              <a:rPr lang="en-US" sz="1200" b="0" u="none" strike="noStrike" dirty="0">
                <a:solidFill>
                  <a:srgbClr val="002060"/>
                </a:solidFill>
                <a:effectLst/>
                <a:uFillTx/>
              </a:rPr>
              <a:t>, A.-Q. K. (2026). An investigation into human vs AI English translations of Qur’anic euphemisms. Social Sciences &amp; Humanities Open, 13(102249), 1-10. https://doi.org/10.1016/j.ssaho.2025.102249</a:t>
            </a:r>
          </a:p>
          <a:p>
            <a:pPr algn="just">
              <a:lnSpc>
                <a:spcPct val="150000"/>
              </a:lnSpc>
              <a:tabLst>
                <a:tab pos="0" algn="l"/>
              </a:tabLst>
            </a:pPr>
            <a:r>
              <a:rPr lang="en-US" sz="1200" b="0" u="none" strike="noStrike" dirty="0" err="1">
                <a:solidFill>
                  <a:srgbClr val="002060"/>
                </a:solidFill>
                <a:effectLst/>
                <a:uFillTx/>
              </a:rPr>
              <a:t>Alghamdy</a:t>
            </a:r>
            <a:r>
              <a:rPr lang="en-US" sz="1200" b="0" u="none" strike="noStrike" dirty="0">
                <a:solidFill>
                  <a:srgbClr val="002060"/>
                </a:solidFill>
                <a:effectLst/>
                <a:uFillTx/>
              </a:rPr>
              <a:t>, R. Z. (2024). English Teachers’ Practice of Classroom Discourse in Light of Zone of Proximal Development Theory and Scaffolding Techniques. Journal of Language Teaching and Research, 15(1), 46-54. https://doi.org/10.17507/jltr.1501.06</a:t>
            </a:r>
          </a:p>
          <a:p>
            <a:pPr algn="just">
              <a:lnSpc>
                <a:spcPct val="150000"/>
              </a:lnSpc>
              <a:tabLst>
                <a:tab pos="0" algn="l"/>
              </a:tabLst>
            </a:pPr>
            <a:r>
              <a:rPr lang="en-US" sz="1200" b="0" u="none" strike="noStrike" dirty="0">
                <a:solidFill>
                  <a:srgbClr val="002060"/>
                </a:solidFill>
                <a:effectLst/>
                <a:uFillTx/>
              </a:rPr>
              <a:t>Ali, J. K., Shamsan, M. A., &amp; </a:t>
            </a:r>
            <a:r>
              <a:rPr lang="en-US" sz="1200" b="0" u="none" strike="noStrike" dirty="0" err="1">
                <a:solidFill>
                  <a:srgbClr val="002060"/>
                </a:solidFill>
                <a:effectLst/>
                <a:uFillTx/>
              </a:rPr>
              <a:t>Hezam</a:t>
            </a:r>
            <a:r>
              <a:rPr lang="en-US" sz="1200" b="0" u="none" strike="noStrike" dirty="0">
                <a:solidFill>
                  <a:srgbClr val="002060"/>
                </a:solidFill>
                <a:effectLst/>
                <a:uFillTx/>
              </a:rPr>
              <a:t>, T. A. (2023). Impact of ChatGPT on Learning Motivation: Teachers and Students' Voices. Journal of English Studies in Arabia Felix, 2(1), 41-49. </a:t>
            </a:r>
            <a:r>
              <a:rPr lang="en-US" sz="1200" b="0" u="none" strike="noStrike" dirty="0" err="1">
                <a:solidFill>
                  <a:srgbClr val="002060"/>
                </a:solidFill>
                <a:effectLst/>
                <a:uFillTx/>
              </a:rPr>
              <a:t>doi</a:t>
            </a:r>
            <a:r>
              <a:rPr lang="en-US" sz="1200" b="0" u="none" strike="noStrike" dirty="0">
                <a:solidFill>
                  <a:srgbClr val="002060"/>
                </a:solidFill>
                <a:effectLst/>
                <a:uFillTx/>
              </a:rPr>
              <a:t>: 10.56540/jesaf.v2i1.51</a:t>
            </a:r>
          </a:p>
          <a:p>
            <a:pPr algn="just">
              <a:lnSpc>
                <a:spcPct val="150000"/>
              </a:lnSpc>
              <a:tabLst>
                <a:tab pos="0" algn="l"/>
              </a:tabLst>
            </a:pPr>
            <a:r>
              <a:rPr lang="en-US" sz="1200" b="0" u="none" strike="noStrike" dirty="0" err="1">
                <a:solidFill>
                  <a:srgbClr val="002060"/>
                </a:solidFill>
                <a:effectLst/>
                <a:uFillTx/>
              </a:rPr>
              <a:t>Aljabr</a:t>
            </a:r>
            <a:r>
              <a:rPr lang="en-US" sz="1200" b="0" u="none" strike="noStrike" dirty="0">
                <a:solidFill>
                  <a:srgbClr val="002060"/>
                </a:solidFill>
                <a:effectLst/>
                <a:uFillTx/>
              </a:rPr>
              <a:t>, F. S., &amp; Al-Ahdal, A. A. (2024). Ethical and pedagogical implications of AI in language education: An empirical study at </a:t>
            </a:r>
            <a:r>
              <a:rPr lang="en-US" sz="1200" b="0" u="none" strike="noStrike" dirty="0" err="1">
                <a:solidFill>
                  <a:srgbClr val="002060"/>
                </a:solidFill>
                <a:effectLst/>
                <a:uFillTx/>
              </a:rPr>
              <a:t>Ha'il</a:t>
            </a:r>
            <a:r>
              <a:rPr lang="en-US" sz="1200" b="0" u="none" strike="noStrike" dirty="0">
                <a:solidFill>
                  <a:srgbClr val="002060"/>
                </a:solidFill>
                <a:effectLst/>
                <a:uFillTx/>
              </a:rPr>
              <a:t> University. Acta </a:t>
            </a:r>
            <a:r>
              <a:rPr lang="en-US" sz="1200" b="0" u="none" strike="noStrike" dirty="0" err="1">
                <a:solidFill>
                  <a:srgbClr val="002060"/>
                </a:solidFill>
                <a:effectLst/>
                <a:uFillTx/>
              </a:rPr>
              <a:t>Psychologica</a:t>
            </a:r>
            <a:r>
              <a:rPr lang="en-US" sz="1200" b="0" u="none" strike="noStrike" dirty="0">
                <a:solidFill>
                  <a:srgbClr val="002060"/>
                </a:solidFill>
                <a:effectLst/>
                <a:uFillTx/>
              </a:rPr>
              <a:t>, 251(104605), 1-8. https://doi.org/10.1016/j.actpsy.2024.104605</a:t>
            </a:r>
          </a:p>
          <a:p>
            <a:pPr algn="just">
              <a:lnSpc>
                <a:spcPct val="150000"/>
              </a:lnSpc>
              <a:tabLst>
                <a:tab pos="0" algn="l"/>
              </a:tabLst>
            </a:pPr>
            <a:endParaRPr lang="en-US" sz="1200" dirty="0">
              <a:solidFill>
                <a:srgbClr val="2C1414"/>
              </a:solidFill>
              <a:sym typeface="Symbol" panose="05050102010706020507" pitchFamily="18" charset="2"/>
            </a:endParaRP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0BCB97DF-D9DE-DCAF-464E-EE3E59F444D1}"/>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3773140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DC6BE-9E85-F007-7AB5-BD5E74AA3609}"/>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2DA62A94-9710-4E5F-96FD-82688A5B5563}"/>
              </a:ext>
            </a:extLst>
          </p:cNvPr>
          <p:cNvSpPr/>
          <p:nvPr/>
        </p:nvSpPr>
        <p:spPr>
          <a:xfrm>
            <a:off x="581867" y="631854"/>
            <a:ext cx="8198576"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Al-</a:t>
            </a:r>
            <a:r>
              <a:rPr lang="en-US" sz="1200" b="0" u="none" strike="noStrike" dirty="0" err="1">
                <a:solidFill>
                  <a:srgbClr val="002060"/>
                </a:solidFill>
                <a:effectLst/>
                <a:uFillTx/>
              </a:rPr>
              <a:t>kfairy</a:t>
            </a:r>
            <a:r>
              <a:rPr lang="en-US" sz="1200" b="0" u="none" strike="noStrike" dirty="0">
                <a:solidFill>
                  <a:srgbClr val="002060"/>
                </a:solidFill>
                <a:effectLst/>
                <a:uFillTx/>
              </a:rPr>
              <a:t>, M. (2024). Factors Impacting the Adoption and Acceptance of ChatGPT in Educational Settings: A Narrative Review of Empirical Studies. Applied System Innovation, 7(110). https://doi.org/10.3390/asi7060110</a:t>
            </a:r>
          </a:p>
          <a:p>
            <a:pPr algn="just">
              <a:lnSpc>
                <a:spcPct val="150000"/>
              </a:lnSpc>
              <a:tabLst>
                <a:tab pos="0" algn="l"/>
              </a:tabLst>
            </a:pPr>
            <a:r>
              <a:rPr lang="en-US" sz="1200" b="0" u="none" strike="noStrike" dirty="0">
                <a:solidFill>
                  <a:srgbClr val="002060"/>
                </a:solidFill>
                <a:effectLst/>
                <a:uFillTx/>
              </a:rPr>
              <a:t>Almansour, N. (2024). Investigating Factors Influencing EFL Learners’ Behavioral Intentions to Adopt ChatGPT for Language Learning. Journal of Language Teaching and Research, 15(6), 1910-1918. https://doi.org/10.17507/jltr.1506.16</a:t>
            </a:r>
          </a:p>
          <a:p>
            <a:pPr algn="just">
              <a:lnSpc>
                <a:spcPct val="150000"/>
              </a:lnSpc>
              <a:tabLst>
                <a:tab pos="0" algn="l"/>
              </a:tabLst>
            </a:pPr>
            <a:r>
              <a:rPr lang="en-US" sz="1200" b="0" u="none" strike="noStrike" dirty="0" err="1">
                <a:solidFill>
                  <a:srgbClr val="002060"/>
                </a:solidFill>
                <a:effectLst/>
                <a:uFillTx/>
              </a:rPr>
              <a:t>Almogren</a:t>
            </a:r>
            <a:r>
              <a:rPr lang="en-US" sz="1200" b="0" u="none" strike="noStrike" dirty="0">
                <a:solidFill>
                  <a:srgbClr val="002060"/>
                </a:solidFill>
                <a:effectLst/>
                <a:uFillTx/>
              </a:rPr>
              <a:t>, A. S., Al-Rahmi, W. M., &amp; Dahri, N. A. (2024). Exploring factors influencing the acceptance of ChatGPT in higher education: A smart education perspective. </a:t>
            </a:r>
            <a:r>
              <a:rPr lang="en-US" sz="1200" b="0" u="none" strike="noStrike" dirty="0" err="1">
                <a:solidFill>
                  <a:srgbClr val="002060"/>
                </a:solidFill>
                <a:effectLst/>
                <a:uFillTx/>
              </a:rPr>
              <a:t>Heliyon</a:t>
            </a:r>
            <a:r>
              <a:rPr lang="en-US" sz="1200" b="0" u="none" strike="noStrike" dirty="0">
                <a:solidFill>
                  <a:srgbClr val="002060"/>
                </a:solidFill>
                <a:effectLst/>
                <a:uFillTx/>
              </a:rPr>
              <a:t>, 10(11), 1-19. https://doi.org/10.1016/j.heliyon.2024.e31887</a:t>
            </a:r>
          </a:p>
          <a:p>
            <a:pPr algn="just">
              <a:lnSpc>
                <a:spcPct val="150000"/>
              </a:lnSpc>
              <a:tabLst>
                <a:tab pos="0" algn="l"/>
              </a:tabLst>
            </a:pPr>
            <a:r>
              <a:rPr lang="en-US" sz="1200" b="0" u="none" strike="noStrike" dirty="0">
                <a:solidFill>
                  <a:srgbClr val="002060"/>
                </a:solidFill>
                <a:effectLst/>
                <a:uFillTx/>
              </a:rPr>
              <a:t>Alotaibi, H. M., </a:t>
            </a:r>
            <a:r>
              <a:rPr lang="en-US" sz="1200" b="0" u="none" strike="noStrike" dirty="0" err="1">
                <a:solidFill>
                  <a:srgbClr val="002060"/>
                </a:solidFill>
                <a:effectLst/>
                <a:uFillTx/>
              </a:rPr>
              <a:t>Sonbul</a:t>
            </a:r>
            <a:r>
              <a:rPr lang="en-US" sz="1200" b="0" u="none" strike="noStrike" dirty="0">
                <a:solidFill>
                  <a:srgbClr val="002060"/>
                </a:solidFill>
                <a:effectLst/>
                <a:uFillTx/>
              </a:rPr>
              <a:t>, S. S., &amp; El-</a:t>
            </a:r>
            <a:r>
              <a:rPr lang="en-US" sz="1200" b="0" u="none" strike="noStrike" dirty="0" err="1">
                <a:solidFill>
                  <a:srgbClr val="002060"/>
                </a:solidFill>
                <a:effectLst/>
                <a:uFillTx/>
              </a:rPr>
              <a:t>Dakhs</a:t>
            </a:r>
            <a:r>
              <a:rPr lang="en-US" sz="1200" b="0" u="none" strike="noStrike" dirty="0">
                <a:solidFill>
                  <a:srgbClr val="002060"/>
                </a:solidFill>
                <a:effectLst/>
                <a:uFillTx/>
              </a:rPr>
              <a:t>, D. A. (2025). Factors influencing the acceptance and use of ChatGPT among English as a foreign language learners in Saudi Arabia. Humanities &amp; Social Sciences Communications, 12(628), 1-13. https://doi.org/10.1057/s41599-025-04945-2</a:t>
            </a:r>
          </a:p>
          <a:p>
            <a:pPr algn="just">
              <a:lnSpc>
                <a:spcPct val="150000"/>
              </a:lnSpc>
              <a:tabLst>
                <a:tab pos="0" algn="l"/>
              </a:tabLst>
            </a:pPr>
            <a:r>
              <a:rPr lang="en-US" sz="1200" b="0" u="none" strike="noStrike" dirty="0">
                <a:solidFill>
                  <a:srgbClr val="002060"/>
                </a:solidFill>
                <a:effectLst/>
                <a:uFillTx/>
              </a:rPr>
              <a:t>Amin, M. Y. (2023). AI and Chat GPT in Language Teaching: Enhancing EFL Classroom Support and Transforming Assessment Techniques. International Journal of Higher Education, 4(4), 1-15. https://doi.org/10.33422/ijhep.v4i4.554</a:t>
            </a:r>
          </a:p>
          <a:p>
            <a:pPr algn="just">
              <a:lnSpc>
                <a:spcPct val="150000"/>
              </a:lnSpc>
              <a:tabLst>
                <a:tab pos="0" algn="l"/>
              </a:tabLst>
            </a:pPr>
            <a:r>
              <a:rPr lang="en-US" sz="1200" b="0" u="none" strike="noStrike" dirty="0">
                <a:solidFill>
                  <a:srgbClr val="002060"/>
                </a:solidFill>
                <a:effectLst/>
                <a:uFillTx/>
              </a:rPr>
              <a:t>Annamalai, N., Eltahir, M. E., </a:t>
            </a:r>
            <a:r>
              <a:rPr lang="en-US" sz="1200" b="0" u="none" strike="noStrike" dirty="0" err="1">
                <a:solidFill>
                  <a:srgbClr val="002060"/>
                </a:solidFill>
                <a:effectLst/>
                <a:uFillTx/>
              </a:rPr>
              <a:t>Zyoud</a:t>
            </a:r>
            <a:r>
              <a:rPr lang="en-US" sz="1200" b="0" u="none" strike="noStrike" dirty="0">
                <a:solidFill>
                  <a:srgbClr val="002060"/>
                </a:solidFill>
                <a:effectLst/>
                <a:uFillTx/>
              </a:rPr>
              <a:t>, S. H., </a:t>
            </a:r>
            <a:r>
              <a:rPr lang="en-US" sz="1200" b="0" u="none" strike="noStrike" dirty="0" err="1">
                <a:solidFill>
                  <a:srgbClr val="002060"/>
                </a:solidFill>
                <a:effectLst/>
                <a:uFillTx/>
              </a:rPr>
              <a:t>Soundrarajan</a:t>
            </a:r>
            <a:r>
              <a:rPr lang="en-US" sz="1200" b="0" u="none" strike="noStrike" dirty="0">
                <a:solidFill>
                  <a:srgbClr val="002060"/>
                </a:solidFill>
                <a:effectLst/>
                <a:uFillTx/>
              </a:rPr>
              <a:t>, D., </a:t>
            </a:r>
            <a:r>
              <a:rPr lang="en-US" sz="1200" b="0" u="none" strike="noStrike" dirty="0" err="1">
                <a:solidFill>
                  <a:srgbClr val="002060"/>
                </a:solidFill>
                <a:effectLst/>
                <a:uFillTx/>
              </a:rPr>
              <a:t>Zakarneh</a:t>
            </a:r>
            <a:r>
              <a:rPr lang="en-US" sz="1200" b="0" u="none" strike="noStrike" dirty="0">
                <a:solidFill>
                  <a:srgbClr val="002060"/>
                </a:solidFill>
                <a:effectLst/>
                <a:uFillTx/>
              </a:rPr>
              <a:t>, B., &amp; Salhi, N. R. (2023). Exploring English language learning via Chabot: A case study from a self determination theory perspective. Computers and Education: Artificial Intelligence, 1-8. https://doi.org/10.1016/j.caeai.2023.100148</a:t>
            </a:r>
          </a:p>
          <a:p>
            <a:pPr algn="just">
              <a:lnSpc>
                <a:spcPct val="150000"/>
              </a:lnSpc>
              <a:tabLst>
                <a:tab pos="0" algn="l"/>
              </a:tabLst>
            </a:pPr>
            <a:endParaRPr lang="en-US" sz="1200" b="0" u="none" strike="noStrike" dirty="0">
              <a:solidFill>
                <a:srgbClr val="002060"/>
              </a:solidFill>
              <a:effectLst/>
              <a:uFillTx/>
            </a:endParaRPr>
          </a:p>
          <a:p>
            <a:pPr algn="just">
              <a:lnSpc>
                <a:spcPct val="150000"/>
              </a:lnSpc>
              <a:tabLst>
                <a:tab pos="0" algn="l"/>
              </a:tabLst>
            </a:pPr>
            <a:endParaRPr lang="en-US" sz="1200" dirty="0">
              <a:solidFill>
                <a:srgbClr val="2C1414"/>
              </a:solidFill>
              <a:sym typeface="Symbol" panose="05050102010706020507" pitchFamily="18" charset="2"/>
            </a:endParaRP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2BE5D7F7-B2C2-647E-E098-79C5130BABB6}"/>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2864193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476460" y="456685"/>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tabLst>
                <a:tab pos="0" algn="l"/>
              </a:tabLst>
            </a:pPr>
            <a:r>
              <a:rPr lang="en-US" sz="2400" b="0" u="none" strike="noStrike" dirty="0">
                <a:solidFill>
                  <a:srgbClr val="FF0000"/>
                </a:solidFill>
                <a:effectLst/>
                <a:uFillTx/>
                <a:latin typeface="+mj-lt"/>
              </a:rPr>
              <a:t>1.3. Research Objectives</a:t>
            </a:r>
            <a:r>
              <a:rPr lang="en-US" sz="2400" dirty="0">
                <a:solidFill>
                  <a:srgbClr val="FF0000"/>
                </a:solidFill>
                <a:latin typeface="+mj-lt"/>
              </a:rPr>
              <a:t> &amp; Questions</a:t>
            </a:r>
            <a:endParaRPr lang="en-US" sz="2400" b="0" u="none" strike="noStrike" dirty="0">
              <a:solidFill>
                <a:srgbClr val="FF0000"/>
              </a:solidFill>
              <a:effectLst/>
              <a:uFillTx/>
              <a:latin typeface="+mj-lt"/>
            </a:endParaRPr>
          </a:p>
        </p:txBody>
      </p:sp>
      <p:sp>
        <p:nvSpPr>
          <p:cNvPr id="35" name="Rectangle 34"/>
          <p:cNvSpPr/>
          <p:nvPr/>
        </p:nvSpPr>
        <p:spPr>
          <a:xfrm>
            <a:off x="2882009" y="1205803"/>
            <a:ext cx="6004728" cy="333184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gn="just">
              <a:lnSpc>
                <a:spcPct val="150000"/>
              </a:lnSpc>
              <a:buAutoNum type="alphaUcPeriod"/>
              <a:tabLst>
                <a:tab pos="0" algn="l"/>
              </a:tabLst>
            </a:pPr>
            <a:r>
              <a:rPr lang="en-US" b="1" u="none" strike="noStrike" dirty="0">
                <a:solidFill>
                  <a:srgbClr val="0070C0"/>
                </a:solidFill>
                <a:effectLst/>
                <a:uFillTx/>
              </a:rPr>
              <a:t>Research objectives: </a:t>
            </a:r>
          </a:p>
          <a:p>
            <a:pPr algn="just">
              <a:lnSpc>
                <a:spcPct val="150000"/>
              </a:lnSpc>
              <a:tabLst>
                <a:tab pos="0" algn="l"/>
              </a:tabLst>
            </a:pPr>
            <a:r>
              <a:rPr lang="en-US" dirty="0"/>
              <a:t>Investigate the </a:t>
            </a:r>
            <a:r>
              <a:rPr lang="en-US" dirty="0">
                <a:solidFill>
                  <a:srgbClr val="FF0000"/>
                </a:solidFill>
              </a:rPr>
              <a:t>determinants</a:t>
            </a:r>
            <a:r>
              <a:rPr lang="en-US" dirty="0"/>
              <a:t> behind English majors’ actual employment of ChatGPT in assisting them in translation courses in a Vietnamese tertiary education institution, specifically in the </a:t>
            </a:r>
            <a:r>
              <a:rPr lang="en-US" dirty="0">
                <a:solidFill>
                  <a:srgbClr val="0070C0"/>
                </a:solidFill>
              </a:rPr>
              <a:t>ESL-transitioned </a:t>
            </a:r>
            <a:r>
              <a:rPr lang="en-US" dirty="0"/>
              <a:t>context.</a:t>
            </a:r>
          </a:p>
          <a:p>
            <a:pPr algn="just" defTabSz="914400">
              <a:lnSpc>
                <a:spcPct val="150000"/>
              </a:lnSpc>
              <a:tabLst>
                <a:tab pos="0" algn="l"/>
              </a:tabLst>
            </a:pPr>
            <a:endParaRPr lang="en-US" b="0" u="none" strike="noStrike" dirty="0">
              <a:solidFill>
                <a:srgbClr val="000000"/>
              </a:solidFill>
              <a:effectLst/>
              <a:uFillTx/>
            </a:endParaRPr>
          </a:p>
        </p:txBody>
      </p:sp>
      <p:pic>
        <p:nvPicPr>
          <p:cNvPr id="4100" name="Picture 4" descr="objectives clipart #3949279 | Clipart Library">
            <a:extLst>
              <a:ext uri="{FF2B5EF4-FFF2-40B4-BE49-F238E27FC236}">
                <a16:creationId xmlns:a16="http://schemas.microsoft.com/office/drawing/2014/main" id="{278F2E2F-66DE-49B2-725F-1D46C26183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263" y="1306286"/>
            <a:ext cx="2126127" cy="23414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853A7-B677-4962-06EF-9D861A081C83}"/>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FF83B452-6B59-19B4-B8A6-7A67C94B7D33}"/>
              </a:ext>
            </a:extLst>
          </p:cNvPr>
          <p:cNvSpPr/>
          <p:nvPr/>
        </p:nvSpPr>
        <p:spPr>
          <a:xfrm>
            <a:off x="581867" y="631854"/>
            <a:ext cx="7980266"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Badah, A. M., Khalaf, C. N., &amp; </a:t>
            </a:r>
            <a:r>
              <a:rPr lang="en-US" sz="1200" b="0" u="none" strike="noStrike" dirty="0" err="1">
                <a:solidFill>
                  <a:srgbClr val="002060"/>
                </a:solidFill>
                <a:effectLst/>
                <a:uFillTx/>
              </a:rPr>
              <a:t>Dwaikat</a:t>
            </a:r>
            <a:r>
              <a:rPr lang="en-US" sz="1200" b="0" u="none" strike="noStrike" dirty="0">
                <a:solidFill>
                  <a:srgbClr val="002060"/>
                </a:solidFill>
                <a:effectLst/>
                <a:uFillTx/>
              </a:rPr>
              <a:t>, F. J. (2026). The usage of artificial intelligence in legal translation: Bridging the gap between law and language. Ampersand: An Interdisciplinary Journal of Applied Linguistics, 16, 1-10. https://doi.org/10.1016/j.amper.2025.100248</a:t>
            </a:r>
          </a:p>
          <a:p>
            <a:pPr algn="just">
              <a:lnSpc>
                <a:spcPct val="150000"/>
              </a:lnSpc>
              <a:tabLst>
                <a:tab pos="0" algn="l"/>
              </a:tabLst>
            </a:pPr>
            <a:r>
              <a:rPr lang="en-US" sz="1200" b="0" u="none" strike="noStrike" dirty="0">
                <a:solidFill>
                  <a:srgbClr val="002060"/>
                </a:solidFill>
                <a:effectLst/>
                <a:uFillTx/>
              </a:rPr>
              <a:t>Daskalakis, S., &amp; Mantas, J. (2008). Evaluating the impact of a service-oriented framework for healthcare interoperability. Studies in Health Technology and Informatics, 136, 285.</a:t>
            </a:r>
          </a:p>
          <a:p>
            <a:pPr algn="just">
              <a:lnSpc>
                <a:spcPct val="150000"/>
              </a:lnSpc>
              <a:tabLst>
                <a:tab pos="0" algn="l"/>
              </a:tabLst>
            </a:pPr>
            <a:r>
              <a:rPr lang="en-US" sz="1200" b="0" u="none" strike="noStrike" dirty="0">
                <a:solidFill>
                  <a:srgbClr val="002060"/>
                </a:solidFill>
                <a:effectLst/>
                <a:uFillTx/>
              </a:rPr>
              <a:t>Deci, E. L., &amp; Ryan, R. M. (1985). Intrinsic motivation and self-determination in human behavior, New York: Plenum.</a:t>
            </a:r>
          </a:p>
          <a:p>
            <a:pPr algn="just">
              <a:lnSpc>
                <a:spcPct val="150000"/>
              </a:lnSpc>
              <a:tabLst>
                <a:tab pos="0" algn="l"/>
              </a:tabLst>
            </a:pPr>
            <a:r>
              <a:rPr lang="en-US" sz="1200" b="0" u="none" strike="noStrike" dirty="0">
                <a:solidFill>
                  <a:srgbClr val="002060"/>
                </a:solidFill>
                <a:effectLst/>
                <a:uFillTx/>
              </a:rPr>
              <a:t>Diep, C. M., &amp; Dang, H. M. (2025). Exploring Factors Influencing the Adoption of ChatGPT as a Supportive Tool in EFL Lesson Creation. </a:t>
            </a:r>
            <a:r>
              <a:rPr lang="en-US" sz="1200" b="0" u="none" strike="noStrike" dirty="0" err="1">
                <a:solidFill>
                  <a:srgbClr val="002060"/>
                </a:solidFill>
                <a:effectLst/>
                <a:uFillTx/>
              </a:rPr>
              <a:t>AsiaCALL</a:t>
            </a:r>
            <a:r>
              <a:rPr lang="en-US" sz="1200" b="0" u="none" strike="noStrike" dirty="0">
                <a:solidFill>
                  <a:srgbClr val="002060"/>
                </a:solidFill>
                <a:effectLst/>
                <a:uFillTx/>
              </a:rPr>
              <a:t> Online Journal, 16(1), 111–139. https://doi.org/10.54855/acoj.251616</a:t>
            </a:r>
          </a:p>
          <a:p>
            <a:pPr algn="just">
              <a:lnSpc>
                <a:spcPct val="150000"/>
              </a:lnSpc>
              <a:tabLst>
                <a:tab pos="0" algn="l"/>
              </a:tabLst>
            </a:pPr>
            <a:r>
              <a:rPr lang="en-US" sz="1200" b="0" u="none" strike="noStrike" dirty="0">
                <a:solidFill>
                  <a:srgbClr val="002060"/>
                </a:solidFill>
                <a:effectLst/>
                <a:uFillTx/>
              </a:rPr>
              <a:t>Dong, L., Liu, M., &amp; Yang, F. (2022). The Relationship Between Foreign Language Classroom Anxiety, Enjoyment, and Expectancy-Value Motivation and Their Predictive Effects on Chinese High School Students’ Self-Rated Foreign Language Proficiency. Frontiers in Psychology, 13, 1-13. </a:t>
            </a:r>
            <a:r>
              <a:rPr lang="en-US" sz="1200" b="0" u="none" strike="noStrike" dirty="0" err="1">
                <a:solidFill>
                  <a:srgbClr val="002060"/>
                </a:solidFill>
                <a:effectLst/>
                <a:uFillTx/>
              </a:rPr>
              <a:t>doi</a:t>
            </a:r>
            <a:r>
              <a:rPr lang="en-US" sz="1200" b="0" u="none" strike="noStrike" dirty="0">
                <a:solidFill>
                  <a:srgbClr val="002060"/>
                </a:solidFill>
                <a:effectLst/>
                <a:uFillTx/>
              </a:rPr>
              <a:t>: 10.3389/fpsyg.2022.860603</a:t>
            </a:r>
          </a:p>
          <a:p>
            <a:pPr algn="just">
              <a:lnSpc>
                <a:spcPct val="150000"/>
              </a:lnSpc>
              <a:tabLst>
                <a:tab pos="0" algn="l"/>
              </a:tabLst>
            </a:pPr>
            <a:r>
              <a:rPr lang="en-US" sz="1200" b="0" u="none" strike="noStrike" dirty="0">
                <a:solidFill>
                  <a:srgbClr val="002060"/>
                </a:solidFill>
                <a:effectLst/>
                <a:uFillTx/>
              </a:rPr>
              <a:t>Fatoni, A. U., &amp; Surani, D. (2022). UTAUT: An Analysis of Online Learning Media in English Class During Covid-19 Pandemic. In Proceedings of the 4th Social and Humanities Research Symposium (</a:t>
            </a:r>
            <a:r>
              <a:rPr lang="en-US" sz="1200" b="0" u="none" strike="noStrike" dirty="0" err="1">
                <a:solidFill>
                  <a:srgbClr val="002060"/>
                </a:solidFill>
                <a:effectLst/>
                <a:uFillTx/>
              </a:rPr>
              <a:t>SoRes</a:t>
            </a:r>
            <a:r>
              <a:rPr lang="en-US" sz="1200" b="0" u="none" strike="noStrike" dirty="0">
                <a:solidFill>
                  <a:srgbClr val="002060"/>
                </a:solidFill>
                <a:effectLst/>
                <a:uFillTx/>
              </a:rPr>
              <a:t> 2021. doi:10.2991/assehr.k.220407.122</a:t>
            </a:r>
          </a:p>
          <a:p>
            <a:pPr algn="just">
              <a:lnSpc>
                <a:spcPct val="150000"/>
              </a:lnSpc>
              <a:tabLst>
                <a:tab pos="0" algn="l"/>
              </a:tabLst>
            </a:pPr>
            <a:endParaRPr lang="en-US" sz="1200" dirty="0">
              <a:solidFill>
                <a:srgbClr val="2C1414"/>
              </a:solidFill>
              <a:sym typeface="Symbol" panose="05050102010706020507" pitchFamily="18" charset="2"/>
            </a:endParaRP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5740A816-913C-ED51-1698-FFB6564ADCC0}"/>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2748838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6D47C-1228-39D4-B1B1-10C6CEF130D2}"/>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FE4A98A1-DF81-126F-0440-CD80E926F673}"/>
              </a:ext>
            </a:extLst>
          </p:cNvPr>
          <p:cNvSpPr/>
          <p:nvPr/>
        </p:nvSpPr>
        <p:spPr>
          <a:xfrm>
            <a:off x="428644" y="631854"/>
            <a:ext cx="8286711"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Ferreiro-Santamaria, G. (2024). Exploring the Role of ChatGPT in English Teaching Within Higher Education Settings. International Journal of Trends and Developments in Education, 4(1), 44-58. doi:10.5281/zenodo.11204781</a:t>
            </a:r>
          </a:p>
          <a:p>
            <a:pPr algn="just">
              <a:lnSpc>
                <a:spcPct val="150000"/>
              </a:lnSpc>
              <a:tabLst>
                <a:tab pos="0" algn="l"/>
              </a:tabLst>
            </a:pPr>
            <a:r>
              <a:rPr lang="en-US" sz="1200" b="0" u="none" strike="noStrike" dirty="0">
                <a:solidFill>
                  <a:srgbClr val="002060"/>
                </a:solidFill>
                <a:effectLst/>
                <a:uFillTx/>
              </a:rPr>
              <a:t>Fitria, T. N. (2018). Translation Techniques Found In English To Indonesian Abstract Translation Of Journal </a:t>
            </a:r>
            <a:r>
              <a:rPr lang="en-US" sz="1200" b="0" u="none" strike="noStrike" dirty="0" err="1">
                <a:solidFill>
                  <a:srgbClr val="002060"/>
                </a:solidFill>
                <a:effectLst/>
                <a:uFillTx/>
              </a:rPr>
              <a:t>Edunomika</a:t>
            </a:r>
            <a:r>
              <a:rPr lang="en-US" sz="1200" b="0" u="none" strike="noStrike" dirty="0">
                <a:solidFill>
                  <a:srgbClr val="002060"/>
                </a:solidFill>
                <a:effectLst/>
                <a:uFillTx/>
              </a:rPr>
              <a:t> 2018. ELITE Journal, 5(2), 145-160.</a:t>
            </a:r>
          </a:p>
          <a:p>
            <a:pPr algn="just">
              <a:lnSpc>
                <a:spcPct val="150000"/>
              </a:lnSpc>
              <a:tabLst>
                <a:tab pos="0" algn="l"/>
              </a:tabLst>
            </a:pPr>
            <a:r>
              <a:rPr lang="en-US" sz="1200" b="0" u="none" strike="noStrike" dirty="0">
                <a:solidFill>
                  <a:srgbClr val="002060"/>
                </a:solidFill>
                <a:effectLst/>
                <a:uFillTx/>
              </a:rPr>
              <a:t>G. C., S. B., Bhandari, P., Gurung, S. K., Srivastava, E., Ojha, D., &amp; Dhungana, B. R. (2024). Examining the role of social influence, learning value and habit on students’ intention to use ChatGPT: the moderating effect of information accuracy in the UTAUT2 model. Cogent Education, 11(1), 1-24. https://doi.org/10.1080/2331186X.2024.2403287</a:t>
            </a:r>
          </a:p>
          <a:p>
            <a:pPr algn="just">
              <a:lnSpc>
                <a:spcPct val="150000"/>
              </a:lnSpc>
              <a:tabLst>
                <a:tab pos="0" algn="l"/>
              </a:tabLst>
            </a:pPr>
            <a:r>
              <a:rPr lang="en-US" sz="1200" b="0" u="none" strike="noStrike" dirty="0">
                <a:solidFill>
                  <a:srgbClr val="002060"/>
                </a:solidFill>
                <a:effectLst/>
                <a:uFillTx/>
              </a:rPr>
              <a:t>Ghimire, P. R., Neupane, D. B., &amp; Dahal, N. (2024). Generative AI and AI Tools in English Language Teaching and Learning: An. English Language Teaching PERSPECTIVES, IX(1-2), 30-40.</a:t>
            </a:r>
          </a:p>
          <a:p>
            <a:pPr algn="just">
              <a:lnSpc>
                <a:spcPct val="150000"/>
              </a:lnSpc>
              <a:tabLst>
                <a:tab pos="0" algn="l"/>
              </a:tabLst>
            </a:pPr>
            <a:r>
              <a:rPr lang="en-US" sz="1200" dirty="0">
                <a:solidFill>
                  <a:srgbClr val="002060"/>
                </a:solidFill>
                <a:sym typeface="Symbol" panose="05050102010706020507" pitchFamily="18" charset="2"/>
              </a:rPr>
              <a:t>Gutiérrez, L. M. (2023). Artificial Intelligence in Language Education: Navigating the Potential and Challenges of Chatbots and NLP. Research Studies in English Language Teaching and Learning (RSELTL), 1(3), 180- 191. https://doi.org/10.62583/rseltl.v1i3.44</a:t>
            </a:r>
          </a:p>
          <a:p>
            <a:pPr algn="just">
              <a:lnSpc>
                <a:spcPct val="150000"/>
              </a:lnSpc>
              <a:tabLst>
                <a:tab pos="0" algn="l"/>
              </a:tabLst>
            </a:pPr>
            <a:r>
              <a:rPr lang="en-US" sz="1200" dirty="0" err="1">
                <a:solidFill>
                  <a:srgbClr val="002060"/>
                </a:solidFill>
                <a:sym typeface="Symbol" panose="05050102010706020507" pitchFamily="18" charset="2"/>
              </a:rPr>
              <a:t>Hadalgekar</a:t>
            </a:r>
            <a:r>
              <a:rPr lang="en-US" sz="1200" dirty="0">
                <a:solidFill>
                  <a:srgbClr val="002060"/>
                </a:solidFill>
                <a:sym typeface="Symbol" panose="05050102010706020507" pitchFamily="18" charset="2"/>
              </a:rPr>
              <a:t>, M. S., &amp; Desai, D. N. (2025). Role of Perceived Ease of Use and Perceived Usefulness in Adoption of Mobile Computing Technology. International Journal of Social Science and Human Research, 8(6), 4458-4462. </a:t>
            </a:r>
            <a:r>
              <a:rPr lang="en-US" sz="1200" dirty="0" err="1">
                <a:solidFill>
                  <a:srgbClr val="002060"/>
                </a:solidFill>
                <a:sym typeface="Symbol" panose="05050102010706020507" pitchFamily="18" charset="2"/>
              </a:rPr>
              <a:t>doi</a:t>
            </a:r>
            <a:r>
              <a:rPr lang="en-US" sz="1200" dirty="0">
                <a:solidFill>
                  <a:srgbClr val="002060"/>
                </a:solidFill>
                <a:sym typeface="Symbol" panose="05050102010706020507" pitchFamily="18" charset="2"/>
              </a:rPr>
              <a:t>: 10.47191/</a:t>
            </a:r>
            <a:r>
              <a:rPr lang="en-US" sz="1200" dirty="0" err="1">
                <a:solidFill>
                  <a:srgbClr val="002060"/>
                </a:solidFill>
                <a:sym typeface="Symbol" panose="05050102010706020507" pitchFamily="18" charset="2"/>
              </a:rPr>
              <a:t>ijsshr</a:t>
            </a:r>
            <a:r>
              <a:rPr lang="en-US" sz="1200" dirty="0">
                <a:solidFill>
                  <a:srgbClr val="002060"/>
                </a:solidFill>
                <a:sym typeface="Symbol" panose="05050102010706020507" pitchFamily="18" charset="2"/>
              </a:rPr>
              <a:t>/v8-i6-58</a:t>
            </a:r>
          </a:p>
          <a:p>
            <a:pPr algn="just">
              <a:lnSpc>
                <a:spcPct val="150000"/>
              </a:lnSpc>
              <a:tabLst>
                <a:tab pos="0" algn="l"/>
              </a:tabLst>
            </a:pPr>
            <a:endParaRPr lang="en-US" sz="1200" dirty="0">
              <a:solidFill>
                <a:srgbClr val="2C1414"/>
              </a:solidFill>
              <a:sym typeface="Symbol" panose="05050102010706020507" pitchFamily="18" charset="2"/>
            </a:endParaRP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34CD6367-0CE7-3800-39CB-26F649224667}"/>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630184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FEBEA-33B5-A896-CEC5-00B89E0192D9}"/>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96A81E24-D3AD-6050-0539-14806BFCF9A1}"/>
              </a:ext>
            </a:extLst>
          </p:cNvPr>
          <p:cNvSpPr/>
          <p:nvPr/>
        </p:nvSpPr>
        <p:spPr>
          <a:xfrm>
            <a:off x="428644" y="631854"/>
            <a:ext cx="8286711"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Hair, J. F., Hult, G. T. M., Ringle, C. M. &amp; Sarstedt, M. (2017). A primer on partial least squares structural equation modeling (2nd Ed.). Thousand Oaks, CA: Sage</a:t>
            </a:r>
          </a:p>
          <a:p>
            <a:pPr algn="just">
              <a:lnSpc>
                <a:spcPct val="150000"/>
              </a:lnSpc>
              <a:tabLst>
                <a:tab pos="0" algn="l"/>
              </a:tabLst>
            </a:pPr>
            <a:r>
              <a:rPr lang="en-US" sz="1200" b="0" u="none" strike="noStrike" dirty="0">
                <a:solidFill>
                  <a:srgbClr val="002060"/>
                </a:solidFill>
                <a:effectLst/>
                <a:uFillTx/>
              </a:rPr>
              <a:t>Hair, J.F., Hult, G.T.M., Ringle, C.M. &amp; Sarstedt, M. (2016). A primer on partial least squares structural equation modeling (PLS-SEM). Thousand Oaks, CA: Sage.</a:t>
            </a:r>
          </a:p>
          <a:p>
            <a:pPr algn="just">
              <a:lnSpc>
                <a:spcPct val="150000"/>
              </a:lnSpc>
              <a:tabLst>
                <a:tab pos="0" algn="l"/>
              </a:tabLst>
            </a:pPr>
            <a:r>
              <a:rPr lang="en-US" sz="1200" b="0" u="none" strike="noStrike" dirty="0" err="1">
                <a:solidFill>
                  <a:srgbClr val="002060"/>
                </a:solidFill>
                <a:effectLst/>
                <a:uFillTx/>
              </a:rPr>
              <a:t>Harryanto</a:t>
            </a:r>
            <a:r>
              <a:rPr lang="en-US" sz="1200" b="0" u="none" strike="noStrike" dirty="0">
                <a:solidFill>
                  <a:srgbClr val="002060"/>
                </a:solidFill>
                <a:effectLst/>
                <a:uFillTx/>
              </a:rPr>
              <a:t>., </a:t>
            </a:r>
            <a:r>
              <a:rPr lang="en-US" sz="1200" b="0" u="none" strike="noStrike" dirty="0" err="1">
                <a:solidFill>
                  <a:srgbClr val="002060"/>
                </a:solidFill>
                <a:effectLst/>
                <a:uFillTx/>
              </a:rPr>
              <a:t>Muchran</a:t>
            </a:r>
            <a:r>
              <a:rPr lang="en-US" sz="1200" b="0" u="none" strike="noStrike" dirty="0">
                <a:solidFill>
                  <a:srgbClr val="002060"/>
                </a:solidFill>
                <a:effectLst/>
                <a:uFillTx/>
              </a:rPr>
              <a:t>, M., &amp; Ahmar, A. S. (2018). Application of TAM model to the use of information technology. </a:t>
            </a:r>
            <a:r>
              <a:rPr lang="en-US" sz="1200" b="0" u="none" strike="noStrike" dirty="0" err="1">
                <a:solidFill>
                  <a:srgbClr val="002060"/>
                </a:solidFill>
                <a:effectLst/>
                <a:uFillTx/>
              </a:rPr>
              <a:t>arXiv</a:t>
            </a:r>
            <a:r>
              <a:rPr lang="en-US" sz="1200" b="0" u="none" strike="noStrike" dirty="0">
                <a:solidFill>
                  <a:srgbClr val="002060"/>
                </a:solidFill>
                <a:effectLst/>
                <a:uFillTx/>
              </a:rPr>
              <a:t>. https://api.semanticscholar.org/CorpusID:59523621</a:t>
            </a:r>
          </a:p>
          <a:p>
            <a:pPr algn="just">
              <a:lnSpc>
                <a:spcPct val="150000"/>
              </a:lnSpc>
              <a:tabLst>
                <a:tab pos="0" algn="l"/>
              </a:tabLst>
            </a:pPr>
            <a:r>
              <a:rPr lang="en-US" sz="1200" b="0" u="none" strike="noStrike" dirty="0">
                <a:solidFill>
                  <a:srgbClr val="002060"/>
                </a:solidFill>
                <a:effectLst/>
                <a:uFillTx/>
              </a:rPr>
              <a:t>Henseler, J., Ringle, C. M., &amp; Sarstedt, M. (2012). Using partial least squares path modeling in international advertising research: Basic concepts and recent issues. In S. Okazaki (Ed.), Handbook of research in international advertising (pp. 252–276). Edward Elgar Publishing.</a:t>
            </a:r>
          </a:p>
          <a:p>
            <a:pPr algn="just">
              <a:lnSpc>
                <a:spcPct val="150000"/>
              </a:lnSpc>
              <a:tabLst>
                <a:tab pos="0" algn="l"/>
              </a:tabLst>
            </a:pPr>
            <a:r>
              <a:rPr lang="en-US" sz="1200" b="0" u="none" strike="noStrike" dirty="0">
                <a:solidFill>
                  <a:srgbClr val="002060"/>
                </a:solidFill>
                <a:effectLst/>
                <a:uFillTx/>
              </a:rPr>
              <a:t>Henseler, J., &amp; Sarstedt, M. (2013). Goodness-of-fit indices for partial least squares path modeling. Computational statistics, 28(2), 565-580. </a:t>
            </a:r>
            <a:r>
              <a:rPr lang="en-US" sz="1200" b="0" u="none" strike="noStrike" dirty="0" err="1">
                <a:solidFill>
                  <a:srgbClr val="002060"/>
                </a:solidFill>
                <a:effectLst/>
                <a:uFillTx/>
              </a:rPr>
              <a:t>doi</a:t>
            </a:r>
            <a:r>
              <a:rPr lang="en-US" sz="1200" b="0" u="none" strike="noStrike" dirty="0">
                <a:solidFill>
                  <a:srgbClr val="002060"/>
                </a:solidFill>
                <a:effectLst/>
                <a:uFillTx/>
              </a:rPr>
              <a:t>: 10.1007/s00180-012-0317-1</a:t>
            </a:r>
          </a:p>
          <a:p>
            <a:pPr algn="just">
              <a:lnSpc>
                <a:spcPct val="150000"/>
              </a:lnSpc>
              <a:tabLst>
                <a:tab pos="0" algn="l"/>
              </a:tabLst>
            </a:pPr>
            <a:r>
              <a:rPr lang="en-US" sz="1200" b="0" u="none" strike="noStrike" dirty="0" err="1">
                <a:solidFill>
                  <a:srgbClr val="002060"/>
                </a:solidFill>
                <a:effectLst/>
                <a:uFillTx/>
              </a:rPr>
              <a:t>Höck</a:t>
            </a:r>
            <a:r>
              <a:rPr lang="en-US" sz="1200" b="0" u="none" strike="noStrike" dirty="0">
                <a:solidFill>
                  <a:srgbClr val="002060"/>
                </a:solidFill>
                <a:effectLst/>
                <a:uFillTx/>
              </a:rPr>
              <a:t>, M., &amp; Ringle, C. M. (2010). Local strategic networks in the software industry: an empirical analysis of the value continuum. International Journal of Knowledge Management Studies, 4(2), 132-151.</a:t>
            </a:r>
          </a:p>
          <a:p>
            <a:pPr algn="just">
              <a:lnSpc>
                <a:spcPct val="150000"/>
              </a:lnSpc>
              <a:tabLst>
                <a:tab pos="0" algn="l"/>
              </a:tabLst>
            </a:pPr>
            <a:r>
              <a:rPr lang="en-US" sz="1200" b="0" u="none" strike="noStrike" dirty="0">
                <a:solidFill>
                  <a:srgbClr val="002060"/>
                </a:solidFill>
                <a:effectLst/>
                <a:uFillTx/>
              </a:rPr>
              <a:t>Hu, L.-t., &amp; Bentler, P. M. (1998). Fit indices in covariance structure modeling: Sensitivity to </a:t>
            </a:r>
            <a:r>
              <a:rPr lang="en-US" sz="1200" b="0" u="none" strike="noStrike" dirty="0" err="1">
                <a:solidFill>
                  <a:srgbClr val="002060"/>
                </a:solidFill>
                <a:effectLst/>
                <a:uFillTx/>
              </a:rPr>
              <a:t>underparameterized</a:t>
            </a:r>
            <a:r>
              <a:rPr lang="en-US" sz="1200" b="0" u="none" strike="noStrike" dirty="0">
                <a:solidFill>
                  <a:srgbClr val="002060"/>
                </a:solidFill>
                <a:effectLst/>
                <a:uFillTx/>
              </a:rPr>
              <a:t> model misspecification, Psychological Methods, 3(4), 424-453. https://doi.org/10.1037/1082-989X.3.4.424</a:t>
            </a:r>
          </a:p>
          <a:p>
            <a:pPr algn="just">
              <a:lnSpc>
                <a:spcPct val="150000"/>
              </a:lnSpc>
              <a:tabLst>
                <a:tab pos="0" algn="l"/>
              </a:tabLst>
            </a:pPr>
            <a:endParaRPr lang="en-US" sz="1200" dirty="0">
              <a:solidFill>
                <a:srgbClr val="2C1414"/>
              </a:solidFill>
              <a:sym typeface="Symbol" panose="05050102010706020507" pitchFamily="18" charset="2"/>
            </a:endParaRP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1340E41C-1755-3C14-2DE2-61E8C258E74F}"/>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290084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AA8CF-48A4-725F-A78B-B78CAF3A8E28}"/>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522C61C6-B8D0-2A92-730E-DB15E3ABA5F5}"/>
              </a:ext>
            </a:extLst>
          </p:cNvPr>
          <p:cNvSpPr/>
          <p:nvPr/>
        </p:nvSpPr>
        <p:spPr>
          <a:xfrm>
            <a:off x="428644" y="631854"/>
            <a:ext cx="8450951"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Ismail, H., &amp; </a:t>
            </a:r>
            <a:r>
              <a:rPr lang="en-US" sz="1200" b="0" u="none" strike="noStrike" dirty="0" err="1">
                <a:solidFill>
                  <a:srgbClr val="002060"/>
                </a:solidFill>
                <a:effectLst/>
                <a:uFillTx/>
              </a:rPr>
              <a:t>Syahruzah</a:t>
            </a:r>
            <a:r>
              <a:rPr lang="en-US" sz="1200" b="0" u="none" strike="noStrike" dirty="0">
                <a:solidFill>
                  <a:srgbClr val="002060"/>
                </a:solidFill>
                <a:effectLst/>
                <a:uFillTx/>
              </a:rPr>
              <a:t>, J. K. (2017). Improving the Students’ Reading Skill through Translation Method. Journal of English Education (JEE), 2(2), 124-131. doi:10.31327/jee.v2i2.405</a:t>
            </a:r>
          </a:p>
          <a:p>
            <a:pPr algn="just">
              <a:lnSpc>
                <a:spcPct val="150000"/>
              </a:lnSpc>
              <a:tabLst>
                <a:tab pos="0" algn="l"/>
              </a:tabLst>
            </a:pPr>
            <a:r>
              <a:rPr lang="en-US" sz="1200" b="0" u="none" strike="noStrike" dirty="0">
                <a:solidFill>
                  <a:srgbClr val="002060"/>
                </a:solidFill>
                <a:effectLst/>
                <a:uFillTx/>
              </a:rPr>
              <a:t>Jeno, L. M., Raaheim, A., Kristensen, S. M., &amp; Daniel, K. (2017). The Relative Effect of Team-Based Learning on Motivation and Learning: A Self-Determination Theory Perspective. Life Sciences Education, 16(4), 1-12. doi:10.1187/cbe.17-03-0055</a:t>
            </a:r>
          </a:p>
          <a:p>
            <a:pPr algn="just">
              <a:lnSpc>
                <a:spcPct val="150000"/>
              </a:lnSpc>
              <a:tabLst>
                <a:tab pos="0" algn="l"/>
              </a:tabLst>
            </a:pPr>
            <a:r>
              <a:rPr lang="en-US" sz="1200" b="0" u="none" strike="noStrike" dirty="0" err="1">
                <a:solidFill>
                  <a:srgbClr val="002060"/>
                </a:solidFill>
                <a:effectLst/>
                <a:uFillTx/>
              </a:rPr>
              <a:t>Jukiewicz</a:t>
            </a:r>
            <a:r>
              <a:rPr lang="en-US" sz="1200" b="0" u="none" strike="noStrike" dirty="0">
                <a:solidFill>
                  <a:srgbClr val="002060"/>
                </a:solidFill>
                <a:effectLst/>
                <a:uFillTx/>
              </a:rPr>
              <a:t>, M., &amp; </a:t>
            </a:r>
            <a:r>
              <a:rPr lang="en-US" sz="1200" b="0" u="none" strike="noStrike" dirty="0" err="1">
                <a:solidFill>
                  <a:srgbClr val="002060"/>
                </a:solidFill>
                <a:effectLst/>
                <a:uFillTx/>
              </a:rPr>
              <a:t>Wyrwa</a:t>
            </a:r>
            <a:r>
              <a:rPr lang="en-US" sz="1200" b="0" u="none" strike="noStrike" dirty="0">
                <a:solidFill>
                  <a:srgbClr val="002060"/>
                </a:solidFill>
                <a:effectLst/>
                <a:uFillTx/>
              </a:rPr>
              <a:t>, M. (2026). Can ChatGPT Replace the Teacher in Assessment? A Review of Research on the Use of Large Language Models in Grading and Providing Feedback. Appl. Sci., 16(680). https://doi.org/10.3390/app16020680</a:t>
            </a:r>
          </a:p>
          <a:p>
            <a:pPr algn="just">
              <a:lnSpc>
                <a:spcPct val="150000"/>
              </a:lnSpc>
              <a:tabLst>
                <a:tab pos="0" algn="l"/>
              </a:tabLst>
            </a:pPr>
            <a:r>
              <a:rPr lang="en-US" sz="1200" dirty="0">
                <a:solidFill>
                  <a:srgbClr val="002060"/>
                </a:solidFill>
                <a:sym typeface="Symbol" panose="05050102010706020507" pitchFamily="18" charset="2"/>
              </a:rPr>
              <a:t>Kartini, M. M., Santosa, M. H., &amp; Indrayani, L. (2025). Students’ Acceptance and Enjoyment of ChatGPT in English Language Learning. Journal of Educational Study (</a:t>
            </a:r>
            <a:r>
              <a:rPr lang="en-US" sz="1200" dirty="0" err="1">
                <a:solidFill>
                  <a:srgbClr val="002060"/>
                </a:solidFill>
                <a:sym typeface="Symbol" panose="05050102010706020507" pitchFamily="18" charset="2"/>
              </a:rPr>
              <a:t>JoES</a:t>
            </a:r>
            <a:r>
              <a:rPr lang="en-US" sz="1200" dirty="0">
                <a:solidFill>
                  <a:srgbClr val="002060"/>
                </a:solidFill>
                <a:sym typeface="Symbol" panose="05050102010706020507" pitchFamily="18" charset="2"/>
              </a:rPr>
              <a:t>), 5(2), 171-186. https://doi.org/10.36663/joes.v5i2.1100</a:t>
            </a:r>
          </a:p>
          <a:p>
            <a:pPr algn="just">
              <a:lnSpc>
                <a:spcPct val="150000"/>
              </a:lnSpc>
              <a:tabLst>
                <a:tab pos="0" algn="l"/>
              </a:tabLst>
            </a:pPr>
            <a:r>
              <a:rPr lang="en-US" sz="1200" dirty="0">
                <a:solidFill>
                  <a:srgbClr val="002060"/>
                </a:solidFill>
                <a:sym typeface="Symbol" panose="05050102010706020507" pitchFamily="18" charset="2"/>
              </a:rPr>
              <a:t>Kiet, A. (2025, November 4). English to be Vietnam’s second language by 2035. Hanoi Times. https://hanoitimes.vn/english-to-be-vietnam-s-second-language-by-2035.893519.html</a:t>
            </a:r>
          </a:p>
          <a:p>
            <a:pPr algn="just">
              <a:lnSpc>
                <a:spcPct val="150000"/>
              </a:lnSpc>
              <a:tabLst>
                <a:tab pos="0" algn="l"/>
              </a:tabLst>
            </a:pPr>
            <a:r>
              <a:rPr lang="en-US" sz="1200" dirty="0">
                <a:solidFill>
                  <a:srgbClr val="002060"/>
                </a:solidFill>
                <a:sym typeface="Symbol" panose="05050102010706020507" pitchFamily="18" charset="2"/>
              </a:rPr>
              <a:t>Lai, P. (2017). The Literature Review Of Technology Adoption Models And Theories For The Novelty Technology. Journal of Information Systems and Technology Management, 14(1), 21-38. </a:t>
            </a:r>
            <a:r>
              <a:rPr lang="en-US" sz="1200" dirty="0" err="1">
                <a:solidFill>
                  <a:srgbClr val="002060"/>
                </a:solidFill>
                <a:sym typeface="Symbol" panose="05050102010706020507" pitchFamily="18" charset="2"/>
              </a:rPr>
              <a:t>doi</a:t>
            </a:r>
            <a:r>
              <a:rPr lang="en-US" sz="1200" dirty="0">
                <a:solidFill>
                  <a:srgbClr val="002060"/>
                </a:solidFill>
                <a:sym typeface="Symbol" panose="05050102010706020507" pitchFamily="18" charset="2"/>
              </a:rPr>
              <a:t>: 10.4301/S1807-17752017000100002</a:t>
            </a:r>
          </a:p>
          <a:p>
            <a:pPr algn="just">
              <a:lnSpc>
                <a:spcPct val="150000"/>
              </a:lnSpc>
              <a:tabLst>
                <a:tab pos="0" algn="l"/>
              </a:tabLst>
            </a:pPr>
            <a:r>
              <a:rPr lang="en-US" sz="1200" dirty="0">
                <a:solidFill>
                  <a:srgbClr val="002060"/>
                </a:solidFill>
                <a:sym typeface="Symbol" panose="05050102010706020507" pitchFamily="18" charset="2"/>
              </a:rPr>
              <a:t>Lee, M. S. (2015). Implementing the Sociocultural Theory While Teaching ESL. SPACE: Student Perspectives About Civic Engagement, 1(1), 28-35. Retrieved from https://digitalcommons.nl.edu/space/vol1/iss1/6</a:t>
            </a: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AC28D3C2-6728-3544-55AD-F65924EF7C7C}"/>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3139603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46A47-92AF-2322-0427-234F65BF71B6}"/>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4CACCDE6-8117-3C9A-1B59-929510657414}"/>
              </a:ext>
            </a:extLst>
          </p:cNvPr>
          <p:cNvSpPr/>
          <p:nvPr/>
        </p:nvSpPr>
        <p:spPr>
          <a:xfrm>
            <a:off x="428644" y="631854"/>
            <a:ext cx="8450951" cy="429042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Li, M., </a:t>
            </a:r>
            <a:r>
              <a:rPr lang="en-US" sz="1200" b="0" u="none" strike="noStrike" dirty="0" err="1">
                <a:solidFill>
                  <a:srgbClr val="002060"/>
                </a:solidFill>
                <a:effectLst/>
                <a:uFillTx/>
              </a:rPr>
              <a:t>Enkhtur</a:t>
            </a:r>
            <a:r>
              <a:rPr lang="en-US" sz="1200" b="0" u="none" strike="noStrike" dirty="0">
                <a:solidFill>
                  <a:srgbClr val="002060"/>
                </a:solidFill>
                <a:effectLst/>
                <a:uFillTx/>
              </a:rPr>
              <a:t>, A., Cheng, F., &amp; Yamamoto, B. A. (2024). Ethical implications of ChatGPT in higher education: A scoping review. Journal of Interdisciplinary Studies in Education, 13(1), 55-69. </a:t>
            </a:r>
            <a:r>
              <a:rPr lang="en-US" sz="1200" b="0" u="none" strike="noStrike" dirty="0" err="1">
                <a:solidFill>
                  <a:srgbClr val="002060"/>
                </a:solidFill>
                <a:effectLst/>
                <a:uFillTx/>
              </a:rPr>
              <a:t>doi</a:t>
            </a:r>
            <a:r>
              <a:rPr lang="en-US" sz="1200" b="0" u="none" strike="noStrike" dirty="0">
                <a:solidFill>
                  <a:srgbClr val="002060"/>
                </a:solidFill>
                <a:effectLst/>
                <a:uFillTx/>
              </a:rPr>
              <a:t>: 10.32674/jise.v1</a:t>
            </a:r>
          </a:p>
          <a:p>
            <a:pPr algn="just">
              <a:lnSpc>
                <a:spcPct val="150000"/>
              </a:lnSpc>
              <a:tabLst>
                <a:tab pos="0" algn="l"/>
              </a:tabLst>
            </a:pPr>
            <a:r>
              <a:rPr lang="en-US" sz="1200" b="0" u="none" strike="noStrike" dirty="0">
                <a:solidFill>
                  <a:srgbClr val="002060"/>
                </a:solidFill>
                <a:effectLst/>
                <a:uFillTx/>
              </a:rPr>
              <a:t>Li, X., Lin, B., Zhao, W., Jin, Q., Lin, T., &amp; Li, Z. (2025). Research and Practice of ChatGPT-Assisted Instructional Design for University Teachers. International Journal of New Developments in Education, 7(3), 18-24. </a:t>
            </a:r>
            <a:r>
              <a:rPr lang="en-US" sz="1200" b="0" u="none" strike="noStrike" dirty="0" err="1">
                <a:solidFill>
                  <a:srgbClr val="002060"/>
                </a:solidFill>
                <a:effectLst/>
                <a:uFillTx/>
              </a:rPr>
              <a:t>doi</a:t>
            </a:r>
            <a:r>
              <a:rPr lang="en-US" sz="1200" b="0" u="none" strike="noStrike" dirty="0">
                <a:solidFill>
                  <a:srgbClr val="002060"/>
                </a:solidFill>
                <a:effectLst/>
                <a:uFillTx/>
              </a:rPr>
              <a:t>: 10.25236/IJNDE.2025.070304</a:t>
            </a:r>
          </a:p>
          <a:p>
            <a:pPr algn="just">
              <a:lnSpc>
                <a:spcPct val="150000"/>
              </a:lnSpc>
              <a:tabLst>
                <a:tab pos="0" algn="l"/>
              </a:tabLst>
            </a:pPr>
            <a:r>
              <a:rPr lang="en-US" sz="1200" b="0" u="none" strike="noStrike" dirty="0" err="1">
                <a:solidFill>
                  <a:srgbClr val="002060"/>
                </a:solidFill>
                <a:effectLst/>
                <a:uFillTx/>
              </a:rPr>
              <a:t>Manapbayeva</a:t>
            </a:r>
            <a:r>
              <a:rPr lang="en-US" sz="1200" b="0" u="none" strike="noStrike" dirty="0">
                <a:solidFill>
                  <a:srgbClr val="002060"/>
                </a:solidFill>
                <a:effectLst/>
                <a:uFillTx/>
              </a:rPr>
              <a:t>, Z., </a:t>
            </a:r>
            <a:r>
              <a:rPr lang="en-US" sz="1200" b="0" u="none" strike="noStrike" dirty="0" err="1">
                <a:solidFill>
                  <a:srgbClr val="002060"/>
                </a:solidFill>
                <a:effectLst/>
                <a:uFillTx/>
              </a:rPr>
              <a:t>Zaurbekova</a:t>
            </a:r>
            <a:r>
              <a:rPr lang="en-US" sz="1200" b="0" u="none" strike="noStrike" dirty="0">
                <a:solidFill>
                  <a:srgbClr val="002060"/>
                </a:solidFill>
                <a:effectLst/>
                <a:uFillTx/>
              </a:rPr>
              <a:t>, G., </a:t>
            </a:r>
            <a:r>
              <a:rPr lang="en-US" sz="1200" b="0" u="none" strike="noStrike" dirty="0" err="1">
                <a:solidFill>
                  <a:srgbClr val="002060"/>
                </a:solidFill>
                <a:effectLst/>
                <a:uFillTx/>
              </a:rPr>
              <a:t>Ayazbekova</a:t>
            </a:r>
            <a:r>
              <a:rPr lang="en-US" sz="1200" b="0" u="none" strike="noStrike" dirty="0">
                <a:solidFill>
                  <a:srgbClr val="002060"/>
                </a:solidFill>
                <a:effectLst/>
                <a:uFillTx/>
              </a:rPr>
              <a:t>, K., </a:t>
            </a:r>
            <a:r>
              <a:rPr lang="en-US" sz="1200" b="0" u="none" strike="noStrike" dirty="0" err="1">
                <a:solidFill>
                  <a:srgbClr val="002060"/>
                </a:solidFill>
                <a:effectLst/>
                <a:uFillTx/>
              </a:rPr>
              <a:t>Kazezova</a:t>
            </a:r>
            <a:r>
              <a:rPr lang="en-US" sz="1200" b="0" u="none" strike="noStrike" dirty="0">
                <a:solidFill>
                  <a:srgbClr val="002060"/>
                </a:solidFill>
                <a:effectLst/>
                <a:uFillTx/>
              </a:rPr>
              <a:t>, A., &amp; </a:t>
            </a:r>
            <a:r>
              <a:rPr lang="en-US" sz="1200" b="0" u="none" strike="noStrike" dirty="0" err="1">
                <a:solidFill>
                  <a:srgbClr val="002060"/>
                </a:solidFill>
                <a:effectLst/>
                <a:uFillTx/>
              </a:rPr>
              <a:t>Pirmanova</a:t>
            </a:r>
            <a:r>
              <a:rPr lang="en-US" sz="1200" b="0" u="none" strike="noStrike" dirty="0">
                <a:solidFill>
                  <a:srgbClr val="002060"/>
                </a:solidFill>
                <a:effectLst/>
                <a:uFillTx/>
              </a:rPr>
              <a:t>, K. (2024). AI in Literary Translation: ChatGPT-4 vs. Professional Human Translation of Abai’s Poem ‘Spring’. Procedia Computer Science 251, 526–531. doi:10.1016/j.procs.2024.11.143</a:t>
            </a:r>
          </a:p>
          <a:p>
            <a:pPr algn="just">
              <a:lnSpc>
                <a:spcPct val="150000"/>
              </a:lnSpc>
              <a:tabLst>
                <a:tab pos="0" algn="l"/>
              </a:tabLst>
            </a:pPr>
            <a:r>
              <a:rPr lang="en-US" sz="1200" b="0" u="none" strike="noStrike" dirty="0">
                <a:solidFill>
                  <a:srgbClr val="002060"/>
                </a:solidFill>
                <a:effectLst/>
                <a:uFillTx/>
              </a:rPr>
              <a:t>Mohsan, M., &amp; Durr-e-Nayab, D. (2024). Estimating and Comparing Translation Skills: A Comparative Study of ChatGPT and Human Translation. Journal of Development and Social Sciences, 5(3), 75-86. https://doi.org/10.47205/jdss.2024(5-III)08</a:t>
            </a:r>
          </a:p>
          <a:p>
            <a:pPr algn="just">
              <a:lnSpc>
                <a:spcPct val="150000"/>
              </a:lnSpc>
              <a:tabLst>
                <a:tab pos="0" algn="l"/>
              </a:tabLst>
            </a:pPr>
            <a:r>
              <a:rPr lang="en-US" sz="1200" b="0" u="none" strike="noStrike" dirty="0">
                <a:solidFill>
                  <a:srgbClr val="002060"/>
                </a:solidFill>
                <a:effectLst/>
                <a:uFillTx/>
              </a:rPr>
              <a:t>Moqbel, M. S., &amp; Al-Kadi, A. M. (2023). Foreign Language Learning Assessment in the Age of ChatGPT: A Theoretical Account. Journal of English Studies in Arabia Felix, 2(1), 71–84. </a:t>
            </a:r>
            <a:r>
              <a:rPr lang="en-US" sz="1200" b="0" u="none" strike="noStrike" dirty="0" err="1">
                <a:solidFill>
                  <a:srgbClr val="002060"/>
                </a:solidFill>
                <a:effectLst/>
                <a:uFillTx/>
              </a:rPr>
              <a:t>doi</a:t>
            </a:r>
            <a:r>
              <a:rPr lang="en-US" sz="1200" b="0" u="none" strike="noStrike" dirty="0">
                <a:solidFill>
                  <a:srgbClr val="002060"/>
                </a:solidFill>
                <a:effectLst/>
                <a:uFillTx/>
              </a:rPr>
              <a:t>: 10.56540/jesaf.v2i1.62</a:t>
            </a:r>
          </a:p>
          <a:p>
            <a:pPr algn="just">
              <a:lnSpc>
                <a:spcPct val="150000"/>
              </a:lnSpc>
              <a:tabLst>
                <a:tab pos="0" algn="l"/>
              </a:tabLst>
            </a:pPr>
            <a:r>
              <a:rPr lang="en-US" sz="1200" b="0" u="none" strike="noStrike" dirty="0">
                <a:solidFill>
                  <a:srgbClr val="002060"/>
                </a:solidFill>
                <a:effectLst/>
                <a:uFillTx/>
              </a:rPr>
              <a:t>Muntasir, M., &amp; Akbar, I. (2023). Revisiting the Significance of ZDP and Scaffolding in English Language Teaching. Journal of English Language Teaching Linguistics and Literature, 3(1), 40-45. https://doi.org/10.47766/jetlee.v3i1.1276</a:t>
            </a: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FA8B55E9-E9E2-E509-7E8E-27741D36D158}"/>
              </a:ext>
            </a:extLst>
          </p:cNvPr>
          <p:cNvSpPr/>
          <p:nvPr/>
        </p:nvSpPr>
        <p:spPr>
          <a:xfrm>
            <a:off x="1664640" y="221220"/>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3232866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3A52-33C0-1B4F-B058-C4CE8FB7C983}"/>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4CA4C1D3-7114-2A20-2FC7-D951A6E72AE6}"/>
              </a:ext>
            </a:extLst>
          </p:cNvPr>
          <p:cNvSpPr/>
          <p:nvPr/>
        </p:nvSpPr>
        <p:spPr>
          <a:xfrm>
            <a:off x="428644" y="532701"/>
            <a:ext cx="8528069" cy="438082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Nunnally, J. C., &amp; Bernstein, I. H. (1994). Psychometric theory. (3rd ed.). McGraw-Hill.</a:t>
            </a:r>
          </a:p>
          <a:p>
            <a:pPr algn="just">
              <a:lnSpc>
                <a:spcPct val="150000"/>
              </a:lnSpc>
              <a:tabLst>
                <a:tab pos="0" algn="l"/>
              </a:tabLst>
            </a:pPr>
            <a:r>
              <a:rPr lang="en-US" sz="1200" b="0" u="none" strike="noStrike" dirty="0" err="1">
                <a:solidFill>
                  <a:srgbClr val="002060"/>
                </a:solidFill>
                <a:effectLst/>
                <a:uFillTx/>
              </a:rPr>
              <a:t>Pokrivcakova</a:t>
            </a:r>
            <a:r>
              <a:rPr lang="en-US" sz="1200" b="0" u="none" strike="noStrike" dirty="0">
                <a:solidFill>
                  <a:srgbClr val="002060"/>
                </a:solidFill>
                <a:effectLst/>
                <a:uFillTx/>
              </a:rPr>
              <a:t>, S. (2019). Preparing teachers for the application of AI-powered technologies in foreign language education. Journal of Language and Cultural Education, 7(3), 135-153. https://doi.org/10.2478/jolace-2019-0025</a:t>
            </a:r>
          </a:p>
          <a:p>
            <a:pPr algn="just">
              <a:lnSpc>
                <a:spcPct val="150000"/>
              </a:lnSpc>
              <a:tabLst>
                <a:tab pos="0" algn="l"/>
              </a:tabLst>
            </a:pPr>
            <a:r>
              <a:rPr lang="en-US" sz="1200" b="0" u="none" strike="noStrike" dirty="0">
                <a:solidFill>
                  <a:srgbClr val="002060"/>
                </a:solidFill>
                <a:effectLst/>
                <a:uFillTx/>
              </a:rPr>
              <a:t>Posner, G. J., Strike, K. A., Hewson, P. W., &amp; </a:t>
            </a:r>
            <a:r>
              <a:rPr lang="en-US" sz="1200" b="0" u="none" strike="noStrike" dirty="0" err="1">
                <a:solidFill>
                  <a:srgbClr val="002060"/>
                </a:solidFill>
                <a:effectLst/>
                <a:uFillTx/>
              </a:rPr>
              <a:t>Gertzog</a:t>
            </a:r>
            <a:r>
              <a:rPr lang="en-US" sz="1200" b="0" u="none" strike="noStrike" dirty="0">
                <a:solidFill>
                  <a:srgbClr val="002060"/>
                </a:solidFill>
                <a:effectLst/>
                <a:uFillTx/>
              </a:rPr>
              <a:t>, W. A. (1982). Accommodation of a scientific conception: towards a theory of conceptual change. Science Education, 66, 211-227. https://doi.org/10.1002/sce.3730660207</a:t>
            </a:r>
          </a:p>
          <a:p>
            <a:pPr algn="just">
              <a:lnSpc>
                <a:spcPct val="150000"/>
              </a:lnSpc>
              <a:tabLst>
                <a:tab pos="0" algn="l"/>
              </a:tabLst>
            </a:pPr>
            <a:r>
              <a:rPr lang="en-US" sz="1200" b="0" u="none" strike="noStrike" dirty="0">
                <a:solidFill>
                  <a:srgbClr val="002060"/>
                </a:solidFill>
                <a:effectLst/>
                <a:uFillTx/>
              </a:rPr>
              <a:t>Qu, K., &amp; Wu, X. (2024). ChatGPT as a CALL tool in language education: A study of hedonic motivation adoption models in English learning environments. Education and Information Technologies, 29, 19471–19503. https://doi.org/10.1007/s10639-024-12598-y</a:t>
            </a:r>
          </a:p>
          <a:p>
            <a:pPr algn="just">
              <a:lnSpc>
                <a:spcPct val="150000"/>
              </a:lnSpc>
              <a:tabLst>
                <a:tab pos="0" algn="l"/>
              </a:tabLst>
            </a:pPr>
            <a:r>
              <a:rPr lang="en-US" sz="1200" b="0" u="none" strike="noStrike" dirty="0">
                <a:solidFill>
                  <a:srgbClr val="002060"/>
                </a:solidFill>
                <a:effectLst/>
                <a:uFillTx/>
              </a:rPr>
              <a:t>Ren, X. (2024). Modeling college EFL teachers' intentions to conduct academic research: Integrating theory of planned behavior with self-determination theory. </a:t>
            </a:r>
            <a:r>
              <a:rPr lang="en-US" sz="1200" b="0" u="none" strike="noStrike" dirty="0" err="1">
                <a:solidFill>
                  <a:srgbClr val="002060"/>
                </a:solidFill>
                <a:effectLst/>
                <a:uFillTx/>
              </a:rPr>
              <a:t>PLoS</a:t>
            </a:r>
            <a:r>
              <a:rPr lang="en-US" sz="1200" b="0" u="none" strike="noStrike" dirty="0">
                <a:solidFill>
                  <a:srgbClr val="002060"/>
                </a:solidFill>
                <a:effectLst/>
                <a:uFillTx/>
              </a:rPr>
              <a:t> ONE, 19(8), 1-18. https://doi.org/10.1371/journal.pone.0307704</a:t>
            </a:r>
          </a:p>
          <a:p>
            <a:pPr algn="just">
              <a:lnSpc>
                <a:spcPct val="150000"/>
              </a:lnSpc>
              <a:tabLst>
                <a:tab pos="0" algn="l"/>
              </a:tabLst>
            </a:pPr>
            <a:r>
              <a:rPr lang="en-US" sz="1200" b="0" u="none" strike="noStrike" dirty="0">
                <a:solidFill>
                  <a:srgbClr val="002060"/>
                </a:solidFill>
                <a:effectLst/>
                <a:uFillTx/>
              </a:rPr>
              <a:t>Ren, X. (2025). We want but we can’t: measuring EFL translation majors’ intention to use ChatGPT in their translation practice. Humanities And Social Sciences Communications, 12(256), 1-11. https://doi.org/10.1057/s41599-025-04604-6</a:t>
            </a:r>
          </a:p>
          <a:p>
            <a:pPr algn="just">
              <a:lnSpc>
                <a:spcPct val="150000"/>
              </a:lnSpc>
              <a:tabLst>
                <a:tab pos="0" algn="l"/>
              </a:tabLst>
            </a:pPr>
            <a:r>
              <a:rPr lang="en-US" sz="1200" b="0" u="none" strike="noStrike" dirty="0">
                <a:solidFill>
                  <a:srgbClr val="002060"/>
                </a:solidFill>
                <a:effectLst/>
                <a:uFillTx/>
              </a:rPr>
              <a:t>Ringle, C.M., Sarstedt, M., </a:t>
            </a:r>
            <a:r>
              <a:rPr lang="en-US" sz="1200" b="0" u="none" strike="noStrike" dirty="0" err="1">
                <a:solidFill>
                  <a:srgbClr val="002060"/>
                </a:solidFill>
                <a:effectLst/>
                <a:uFillTx/>
              </a:rPr>
              <a:t>Schlittgen</a:t>
            </a:r>
            <a:r>
              <a:rPr lang="en-US" sz="1200" b="0" u="none" strike="noStrike" dirty="0">
                <a:solidFill>
                  <a:srgbClr val="002060"/>
                </a:solidFill>
                <a:effectLst/>
                <a:uFillTx/>
              </a:rPr>
              <a:t>, R., &amp; Taylor, C.R. (2013), 'PLS path modeling and evolutionary segmentation', Journal of Business Research, 66(9), 1318-1324. https://doi.org/10.1016/j.jbusres.2012.02.031</a:t>
            </a:r>
          </a:p>
          <a:p>
            <a:pPr algn="just">
              <a:lnSpc>
                <a:spcPct val="150000"/>
              </a:lnSpc>
              <a:tabLst>
                <a:tab pos="0" algn="l"/>
              </a:tabLst>
            </a:pPr>
            <a:r>
              <a:rPr lang="en-US" sz="1200" b="0" u="none" strike="noStrike" dirty="0">
                <a:solidFill>
                  <a:srgbClr val="002060"/>
                </a:solidFill>
                <a:effectLst/>
                <a:uFillTx/>
              </a:rPr>
              <a:t>Rousan, R. A., Jaradat, R., &amp; </a:t>
            </a:r>
            <a:r>
              <a:rPr lang="en-US" sz="1200" b="0" u="none" strike="noStrike" dirty="0" err="1">
                <a:solidFill>
                  <a:srgbClr val="002060"/>
                </a:solidFill>
                <a:effectLst/>
                <a:uFillTx/>
              </a:rPr>
              <a:t>Malkawi</a:t>
            </a:r>
            <a:r>
              <a:rPr lang="en-US" sz="1200" b="0" u="none" strike="noStrike" dirty="0">
                <a:solidFill>
                  <a:srgbClr val="002060"/>
                </a:solidFill>
                <a:effectLst/>
                <a:uFillTx/>
              </a:rPr>
              <a:t>, M. (2025). ChatGPT translation vs. human translation: an examination of a literary text. Cogent Social Sciences, 11(1), 1-21. https://doi.org/10.1080/23311886.20</a:t>
            </a: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A61A49B0-4867-51D2-EE41-112949C45089}"/>
              </a:ext>
            </a:extLst>
          </p:cNvPr>
          <p:cNvSpPr/>
          <p:nvPr/>
        </p:nvSpPr>
        <p:spPr>
          <a:xfrm>
            <a:off x="1664640" y="122068"/>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1441746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DBF90-32C8-B552-B1C7-CFD67621ED05}"/>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C5FF43D0-655F-2B85-A2A5-1CFD467DA517}"/>
              </a:ext>
            </a:extLst>
          </p:cNvPr>
          <p:cNvSpPr/>
          <p:nvPr/>
        </p:nvSpPr>
        <p:spPr>
          <a:xfrm>
            <a:off x="428644" y="532701"/>
            <a:ext cx="8528069" cy="438082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a:solidFill>
                  <a:srgbClr val="002060"/>
                </a:solidFill>
                <a:effectLst/>
                <a:uFillTx/>
              </a:rPr>
              <a:t>Roza, V., &amp; </a:t>
            </a:r>
            <a:r>
              <a:rPr lang="en-US" sz="1200" b="0" u="none" strike="noStrike" dirty="0" err="1">
                <a:solidFill>
                  <a:srgbClr val="002060"/>
                </a:solidFill>
                <a:effectLst/>
                <a:uFillTx/>
              </a:rPr>
              <a:t>Zulhirawati</a:t>
            </a:r>
            <a:r>
              <a:rPr lang="en-US" sz="1200" b="0" u="none" strike="noStrike" dirty="0">
                <a:solidFill>
                  <a:srgbClr val="002060"/>
                </a:solidFill>
                <a:effectLst/>
                <a:uFillTx/>
              </a:rPr>
              <a:t>. (2023). Higher Students’ Perception of Using Chat GPT in Translating English Texts. </a:t>
            </a:r>
            <a:r>
              <a:rPr lang="en-US" sz="1200" b="0" u="none" strike="noStrike" dirty="0" err="1">
                <a:solidFill>
                  <a:srgbClr val="002060"/>
                </a:solidFill>
                <a:effectLst/>
                <a:uFillTx/>
              </a:rPr>
              <a:t>Bukittinggi</a:t>
            </a:r>
            <a:r>
              <a:rPr lang="en-US" sz="1200" b="0" u="none" strike="noStrike" dirty="0">
                <a:solidFill>
                  <a:srgbClr val="002060"/>
                </a:solidFill>
                <a:effectLst/>
                <a:uFillTx/>
              </a:rPr>
              <a:t> International Conference on Education, 1, pp. 64-73. https://dx.doi.org/10.30983/biced.v1i1.278</a:t>
            </a:r>
          </a:p>
          <a:p>
            <a:pPr algn="just">
              <a:lnSpc>
                <a:spcPct val="150000"/>
              </a:lnSpc>
              <a:tabLst>
                <a:tab pos="0" algn="l"/>
              </a:tabLst>
            </a:pPr>
            <a:r>
              <a:rPr lang="en-US" sz="1200" b="0" u="none" strike="noStrike" dirty="0" err="1">
                <a:solidFill>
                  <a:srgbClr val="002060"/>
                </a:solidFill>
                <a:effectLst/>
                <a:uFillTx/>
              </a:rPr>
              <a:t>Rubić</a:t>
            </a:r>
            <a:r>
              <a:rPr lang="en-US" sz="1200" b="0" u="none" strike="noStrike" dirty="0">
                <a:solidFill>
                  <a:srgbClr val="002060"/>
                </a:solidFill>
                <a:effectLst/>
                <a:uFillTx/>
              </a:rPr>
              <a:t>, I., &amp; Matijević, D. (2019). Autonomy and Motivation: A Self-Determination Theory Perspective on ESP Motivation. The Journal Of Teaching English For Specific And Academic Purposes, 7(2), 147-158. https://doi.org/10.22190/JTESAP1902147R</a:t>
            </a:r>
          </a:p>
          <a:p>
            <a:pPr algn="just">
              <a:lnSpc>
                <a:spcPct val="150000"/>
              </a:lnSpc>
              <a:tabLst>
                <a:tab pos="0" algn="l"/>
              </a:tabLst>
            </a:pPr>
            <a:r>
              <a:rPr lang="en-US" sz="1200" b="0" u="none" strike="noStrike" dirty="0">
                <a:solidFill>
                  <a:srgbClr val="002060"/>
                </a:solidFill>
                <a:effectLst/>
                <a:uFillTx/>
              </a:rPr>
              <a:t>Salamah, D. (2021). Translation Competence and Translator Training: A Review. International Journal of Linguistics, Literature and Translation, 4(3), 276-291. doi:10.32996/ijllt.2021.4.3.29</a:t>
            </a:r>
          </a:p>
          <a:p>
            <a:pPr algn="just">
              <a:lnSpc>
                <a:spcPct val="150000"/>
              </a:lnSpc>
              <a:tabLst>
                <a:tab pos="0" algn="l"/>
              </a:tabLst>
            </a:pPr>
            <a:r>
              <a:rPr lang="en-US" sz="1200" b="0" u="none" strike="noStrike" dirty="0">
                <a:solidFill>
                  <a:srgbClr val="002060"/>
                </a:solidFill>
                <a:effectLst/>
                <a:uFillTx/>
              </a:rPr>
              <a:t>Sarmiento-Campos, N.-V., Lázaro-Guillermo, J. C., Silvera-Alarcón, E.-N., Cuellar-Quispe, S., Huamán-</a:t>
            </a:r>
            <a:r>
              <a:rPr lang="en-US" sz="1200" b="0" u="none" strike="noStrike" dirty="0" err="1">
                <a:solidFill>
                  <a:srgbClr val="002060"/>
                </a:solidFill>
                <a:effectLst/>
                <a:uFillTx/>
              </a:rPr>
              <a:t>Romaní</a:t>
            </a:r>
            <a:r>
              <a:rPr lang="en-US" sz="1200" b="0" u="none" strike="noStrike" dirty="0">
                <a:solidFill>
                  <a:srgbClr val="002060"/>
                </a:solidFill>
                <a:effectLst/>
                <a:uFillTx/>
              </a:rPr>
              <a:t>, Y.-L., Apaza, O. A., &amp; </a:t>
            </a:r>
            <a:r>
              <a:rPr lang="en-US" sz="1200" b="0" u="none" strike="noStrike" dirty="0" err="1">
                <a:solidFill>
                  <a:srgbClr val="002060"/>
                </a:solidFill>
                <a:effectLst/>
                <a:uFillTx/>
              </a:rPr>
              <a:t>Sorkheh</a:t>
            </a:r>
            <a:r>
              <a:rPr lang="en-US" sz="1200" b="0" u="none" strike="noStrike" dirty="0">
                <a:solidFill>
                  <a:srgbClr val="002060"/>
                </a:solidFill>
                <a:effectLst/>
                <a:uFillTx/>
              </a:rPr>
              <a:t>, A. (2022). A Look at Vygotsky’s Sociocultural Theory (SCT): The Effectiveness of Scaffolding Method on EFL Learners’ Speaking Achievement. Education Research International, 1-12. https://doi.org/10.1155/2022/3514892</a:t>
            </a:r>
          </a:p>
          <a:p>
            <a:pPr algn="just">
              <a:lnSpc>
                <a:spcPct val="150000"/>
              </a:lnSpc>
              <a:tabLst>
                <a:tab pos="0" algn="l"/>
              </a:tabLst>
            </a:pPr>
            <a:r>
              <a:rPr lang="en-US" sz="1200" b="0" u="none" strike="noStrike" dirty="0">
                <a:solidFill>
                  <a:srgbClr val="002060"/>
                </a:solidFill>
                <a:effectLst/>
                <a:uFillTx/>
              </a:rPr>
              <a:t>Semerikov, S. O., </a:t>
            </a:r>
            <a:r>
              <a:rPr lang="en-US" sz="1200" b="0" u="none" strike="noStrike" dirty="0" err="1">
                <a:solidFill>
                  <a:srgbClr val="002060"/>
                </a:solidFill>
                <a:effectLst/>
                <a:uFillTx/>
              </a:rPr>
              <a:t>Striuk</a:t>
            </a:r>
            <a:r>
              <a:rPr lang="en-US" sz="1200" b="0" u="none" strike="noStrike" dirty="0">
                <a:solidFill>
                  <a:srgbClr val="002060"/>
                </a:solidFill>
                <a:effectLst/>
                <a:uFillTx/>
              </a:rPr>
              <a:t>, A. M., &amp; </a:t>
            </a:r>
            <a:r>
              <a:rPr lang="en-US" sz="1200" b="0" u="none" strike="noStrike" dirty="0" err="1">
                <a:solidFill>
                  <a:srgbClr val="002060"/>
                </a:solidFill>
                <a:effectLst/>
                <a:uFillTx/>
              </a:rPr>
              <a:t>Shalatska</a:t>
            </a:r>
            <a:r>
              <a:rPr lang="en-US" sz="1200" b="0" u="none" strike="noStrike" dirty="0">
                <a:solidFill>
                  <a:srgbClr val="002060"/>
                </a:solidFill>
                <a:effectLst/>
                <a:uFillTx/>
              </a:rPr>
              <a:t>, H. M. (2021). AI-assisted language education: critical review. Educational Dimension, 4, 1-7.</a:t>
            </a:r>
          </a:p>
          <a:p>
            <a:pPr algn="just">
              <a:lnSpc>
                <a:spcPct val="150000"/>
              </a:lnSpc>
              <a:tabLst>
                <a:tab pos="0" algn="l"/>
              </a:tabLst>
            </a:pPr>
            <a:r>
              <a:rPr lang="en-US" sz="1200" b="0" u="none" strike="noStrike" dirty="0">
                <a:solidFill>
                  <a:srgbClr val="002060"/>
                </a:solidFill>
                <a:effectLst/>
                <a:uFillTx/>
              </a:rPr>
              <a:t>Sharp, J. H. (2007). Development, Extension, and Application: A Review of the Technology Acceptance Model. Information Systems Education Journal, 5(9), 1-11. https://isedj.org/5/9/</a:t>
            </a: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02B1777C-CC57-420D-6D75-AC5328DA7C8A}"/>
              </a:ext>
            </a:extLst>
          </p:cNvPr>
          <p:cNvSpPr/>
          <p:nvPr/>
        </p:nvSpPr>
        <p:spPr>
          <a:xfrm>
            <a:off x="1664640" y="122068"/>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3170023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6D79E-8C19-A04F-7D2B-13A390AD759B}"/>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FA98D09C-C8F1-42AE-B2EC-D3B508153D8B}"/>
              </a:ext>
            </a:extLst>
          </p:cNvPr>
          <p:cNvSpPr/>
          <p:nvPr/>
        </p:nvSpPr>
        <p:spPr>
          <a:xfrm>
            <a:off x="428644" y="532701"/>
            <a:ext cx="8528069" cy="438082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r>
              <a:rPr lang="en-US" sz="1200" b="0" u="none" strike="noStrike" dirty="0" err="1">
                <a:solidFill>
                  <a:srgbClr val="002060"/>
                </a:solidFill>
                <a:effectLst/>
                <a:uFillTx/>
              </a:rPr>
              <a:t>Tafazoli</a:t>
            </a:r>
            <a:r>
              <a:rPr lang="en-US" sz="1200" b="0" u="none" strike="noStrike" dirty="0">
                <a:solidFill>
                  <a:srgbClr val="002060"/>
                </a:solidFill>
                <a:effectLst/>
                <a:uFillTx/>
              </a:rPr>
              <a:t>, D. (2024). Exploring the potential of generative AI in democratizing English language education. Computers and Education: Artificial Intelligence, 7, 1-11. https://doi.org/10.1016/j.caeai.2024.100275</a:t>
            </a:r>
          </a:p>
          <a:p>
            <a:pPr algn="just">
              <a:lnSpc>
                <a:spcPct val="150000"/>
              </a:lnSpc>
              <a:tabLst>
                <a:tab pos="0" algn="l"/>
              </a:tabLst>
            </a:pPr>
            <a:r>
              <a:rPr lang="en-US" sz="1200" b="0" u="none" strike="noStrike" dirty="0">
                <a:solidFill>
                  <a:srgbClr val="002060"/>
                </a:solidFill>
                <a:effectLst/>
                <a:uFillTx/>
              </a:rPr>
              <a:t>Venkatesh, V., Morris, M. G., Davis, G. B., &amp; Davis, F. D. (2003). User acceptance of information technology: Toward a unified view. MIS Quarterly, 27(3), 425-478.</a:t>
            </a:r>
          </a:p>
          <a:p>
            <a:pPr algn="just">
              <a:lnSpc>
                <a:spcPct val="150000"/>
              </a:lnSpc>
              <a:tabLst>
                <a:tab pos="0" algn="l"/>
              </a:tabLst>
            </a:pPr>
            <a:r>
              <a:rPr lang="en-US" sz="1200" b="0" u="none" strike="noStrike" dirty="0">
                <a:solidFill>
                  <a:srgbClr val="002060"/>
                </a:solidFill>
                <a:effectLst/>
                <a:uFillTx/>
              </a:rPr>
              <a:t>Venkatesh, V., Thong, J. Y., &amp; Xu, X. (2016). Unified Theory of Acceptance and Use of Technology: A Synthesis and the Road Ahead. Journal of the Association for Information Systems, 17(5), 328-376. https://doi.org/10.17705/1jais.00428</a:t>
            </a:r>
          </a:p>
          <a:p>
            <a:pPr algn="just">
              <a:lnSpc>
                <a:spcPct val="150000"/>
              </a:lnSpc>
              <a:tabLst>
                <a:tab pos="0" algn="l"/>
              </a:tabLst>
            </a:pPr>
            <a:r>
              <a:rPr lang="en-US" sz="1200" b="0" u="none" strike="noStrike" dirty="0">
                <a:solidFill>
                  <a:srgbClr val="002060"/>
                </a:solidFill>
                <a:effectLst/>
                <a:uFillTx/>
              </a:rPr>
              <a:t>Vietnam’s smart shift in education. (2025, October Monday). Retrieved from </a:t>
            </a:r>
            <a:r>
              <a:rPr lang="en-US" sz="1200" b="0" u="none" strike="noStrike" dirty="0" err="1">
                <a:solidFill>
                  <a:srgbClr val="002060"/>
                </a:solidFill>
                <a:effectLst/>
                <a:uFillTx/>
              </a:rPr>
              <a:t>Tuổi</a:t>
            </a:r>
            <a:r>
              <a:rPr lang="en-US" sz="1200" b="0" u="none" strike="noStrike" dirty="0">
                <a:solidFill>
                  <a:srgbClr val="002060"/>
                </a:solidFill>
                <a:effectLst/>
                <a:uFillTx/>
              </a:rPr>
              <a:t> </a:t>
            </a:r>
            <a:r>
              <a:rPr lang="en-US" sz="1200" b="0" u="none" strike="noStrike" dirty="0" err="1">
                <a:solidFill>
                  <a:srgbClr val="002060"/>
                </a:solidFill>
                <a:effectLst/>
                <a:uFillTx/>
              </a:rPr>
              <a:t>trẻ</a:t>
            </a:r>
            <a:r>
              <a:rPr lang="en-US" sz="1200" b="0" u="none" strike="noStrike" dirty="0">
                <a:solidFill>
                  <a:srgbClr val="002060"/>
                </a:solidFill>
                <a:effectLst/>
                <a:uFillTx/>
              </a:rPr>
              <a:t> news: https://news.tuoitre.vn/vietnams-smart-shift-in-education-103251020143536157.htm</a:t>
            </a:r>
          </a:p>
          <a:p>
            <a:pPr algn="just">
              <a:lnSpc>
                <a:spcPct val="150000"/>
              </a:lnSpc>
              <a:tabLst>
                <a:tab pos="0" algn="l"/>
              </a:tabLst>
            </a:pPr>
            <a:r>
              <a:rPr lang="en-US" sz="1200" b="0" u="none" strike="noStrike" dirty="0">
                <a:solidFill>
                  <a:srgbClr val="002060"/>
                </a:solidFill>
                <a:effectLst/>
                <a:uFillTx/>
              </a:rPr>
              <a:t>Vinola, V., </a:t>
            </a:r>
            <a:r>
              <a:rPr lang="en-US" sz="1200" b="0" u="none" strike="noStrike" dirty="0" err="1">
                <a:solidFill>
                  <a:srgbClr val="002060"/>
                </a:solidFill>
                <a:effectLst/>
                <a:uFillTx/>
              </a:rPr>
              <a:t>Supriusman</a:t>
            </a:r>
            <a:r>
              <a:rPr lang="en-US" sz="1200" b="0" u="none" strike="noStrike" dirty="0">
                <a:solidFill>
                  <a:srgbClr val="002060"/>
                </a:solidFill>
                <a:effectLst/>
                <a:uFillTx/>
              </a:rPr>
              <a:t>, &amp; </a:t>
            </a:r>
            <a:r>
              <a:rPr lang="en-US" sz="1200" b="0" u="none" strike="noStrike" dirty="0" err="1">
                <a:solidFill>
                  <a:srgbClr val="002060"/>
                </a:solidFill>
                <a:effectLst/>
                <a:uFillTx/>
              </a:rPr>
              <a:t>Syarfi</a:t>
            </a:r>
            <a:r>
              <a:rPr lang="en-US" sz="1200" b="0" u="none" strike="noStrike" dirty="0">
                <a:solidFill>
                  <a:srgbClr val="002060"/>
                </a:solidFill>
                <a:effectLst/>
                <a:uFillTx/>
              </a:rPr>
              <a:t>, M. (2025). Perceptions of Students on the Use of ChatGPT as a Translation Tool. Lectura: </a:t>
            </a:r>
            <a:r>
              <a:rPr lang="en-US" sz="1200" b="0" u="none" strike="noStrike" dirty="0" err="1">
                <a:solidFill>
                  <a:srgbClr val="002060"/>
                </a:solidFill>
                <a:effectLst/>
                <a:uFillTx/>
              </a:rPr>
              <a:t>Jurnal</a:t>
            </a:r>
            <a:r>
              <a:rPr lang="en-US" sz="1200" b="0" u="none" strike="noStrike" dirty="0">
                <a:solidFill>
                  <a:srgbClr val="002060"/>
                </a:solidFill>
                <a:effectLst/>
                <a:uFillTx/>
              </a:rPr>
              <a:t> Pendidikan, 16(2), 394-405. https://doi.org/10.31849/283kr275</a:t>
            </a:r>
          </a:p>
          <a:p>
            <a:pPr algn="just">
              <a:lnSpc>
                <a:spcPct val="150000"/>
              </a:lnSpc>
              <a:tabLst>
                <a:tab pos="0" algn="l"/>
              </a:tabLst>
            </a:pPr>
            <a:r>
              <a:rPr lang="en-US" sz="1200" b="0" u="none" strike="noStrike" dirty="0">
                <a:solidFill>
                  <a:srgbClr val="002060"/>
                </a:solidFill>
                <a:effectLst/>
                <a:uFillTx/>
              </a:rPr>
              <a:t>Vygotsky, L. S. (1978). Interaction between learning and development. In Mind in society: The development of higher psychological processes (pp. 79–91). Harvard University Press.</a:t>
            </a:r>
          </a:p>
          <a:p>
            <a:pPr algn="just">
              <a:lnSpc>
                <a:spcPct val="150000"/>
              </a:lnSpc>
              <a:tabLst>
                <a:tab pos="0" algn="l"/>
              </a:tabLst>
            </a:pPr>
            <a:r>
              <a:rPr lang="en-US" sz="1200" b="0" u="none" strike="noStrike" dirty="0">
                <a:solidFill>
                  <a:srgbClr val="002060"/>
                </a:solidFill>
                <a:effectLst/>
                <a:uFillTx/>
              </a:rPr>
              <a:t>Wigfield, A., &amp; Eccles, J. S. (2000). Expectancy–Value Theory of Achievement Motivation. Contemporary Educational Psychology, 25(1), 68–81. </a:t>
            </a:r>
            <a:r>
              <a:rPr lang="en-US" sz="1200" b="0" u="none" strike="noStrike" dirty="0" err="1">
                <a:solidFill>
                  <a:srgbClr val="002060"/>
                </a:solidFill>
                <a:effectLst/>
                <a:uFillTx/>
              </a:rPr>
              <a:t>doi</a:t>
            </a:r>
            <a:r>
              <a:rPr lang="en-US" sz="1200" b="0" u="none" strike="noStrike" dirty="0">
                <a:solidFill>
                  <a:srgbClr val="002060"/>
                </a:solidFill>
                <a:effectLst/>
                <a:uFillTx/>
              </a:rPr>
              <a:t>: 10.1006/ceps.1999.1015</a:t>
            </a:r>
          </a:p>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718E4435-39CB-A50B-CA38-3193DFD86EC5}"/>
              </a:ext>
            </a:extLst>
          </p:cNvPr>
          <p:cNvSpPr/>
          <p:nvPr/>
        </p:nvSpPr>
        <p:spPr>
          <a:xfrm>
            <a:off x="1664640" y="122068"/>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Tree>
    <p:extLst>
      <p:ext uri="{BB962C8B-B14F-4D97-AF65-F5344CB8AC3E}">
        <p14:creationId xmlns:p14="http://schemas.microsoft.com/office/powerpoint/2010/main" val="127302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838DC-98FD-9BCC-1020-FE88685915DB}"/>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8178CFDC-6173-FEBA-DD27-D76DFAFFCA5E}"/>
              </a:ext>
            </a:extLst>
          </p:cNvPr>
          <p:cNvSpPr/>
          <p:nvPr/>
        </p:nvSpPr>
        <p:spPr>
          <a:xfrm>
            <a:off x="428644" y="532701"/>
            <a:ext cx="8528069" cy="438082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just">
              <a:lnSpc>
                <a:spcPct val="150000"/>
              </a:lnSpc>
              <a:tabLst>
                <a:tab pos="0" algn="l"/>
              </a:tabLst>
            </a:pPr>
            <a:endParaRPr lang="en-US" sz="1200" b="0" u="none" strike="noStrike" dirty="0">
              <a:solidFill>
                <a:srgbClr val="000000"/>
              </a:solidFill>
              <a:effectLst/>
              <a:uFillTx/>
            </a:endParaRPr>
          </a:p>
        </p:txBody>
      </p:sp>
      <p:sp>
        <p:nvSpPr>
          <p:cNvPr id="2" name="Rectangle 1">
            <a:extLst>
              <a:ext uri="{FF2B5EF4-FFF2-40B4-BE49-F238E27FC236}">
                <a16:creationId xmlns:a16="http://schemas.microsoft.com/office/drawing/2014/main" id="{166CDB7F-AF2B-FCCF-8582-B10752B97888}"/>
              </a:ext>
            </a:extLst>
          </p:cNvPr>
          <p:cNvSpPr/>
          <p:nvPr/>
        </p:nvSpPr>
        <p:spPr>
          <a:xfrm>
            <a:off x="1664640" y="122068"/>
            <a:ext cx="5562360" cy="410634"/>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7500" lnSpcReduction="20000"/>
          </a:bodyPr>
          <a:lstStyle/>
          <a:p>
            <a:pPr algn="ctr" defTabSz="914400">
              <a:lnSpc>
                <a:spcPct val="100000"/>
              </a:lnSpc>
              <a:tabLst>
                <a:tab pos="0" algn="l"/>
              </a:tabLst>
            </a:pPr>
            <a:r>
              <a:rPr lang="en-US" sz="3400" b="1" dirty="0">
                <a:solidFill>
                  <a:srgbClr val="FF0000"/>
                </a:solidFill>
                <a:latin typeface="+mj-lt"/>
              </a:rPr>
              <a:t>REFERENCE</a:t>
            </a:r>
            <a:r>
              <a:rPr lang="en-US" sz="3400" b="1" u="none" strike="noStrike" dirty="0">
                <a:solidFill>
                  <a:srgbClr val="FF0000"/>
                </a:solidFill>
                <a:effectLst/>
                <a:uFillTx/>
                <a:latin typeface="+mj-lt"/>
              </a:rPr>
              <a:t>S</a:t>
            </a:r>
          </a:p>
        </p:txBody>
      </p:sp>
      <p:sp>
        <p:nvSpPr>
          <p:cNvPr id="6" name="TextBox 5">
            <a:extLst>
              <a:ext uri="{FF2B5EF4-FFF2-40B4-BE49-F238E27FC236}">
                <a16:creationId xmlns:a16="http://schemas.microsoft.com/office/drawing/2014/main" id="{B57E0C18-5494-D006-4192-EFC301B95357}"/>
              </a:ext>
            </a:extLst>
          </p:cNvPr>
          <p:cNvSpPr txBox="1"/>
          <p:nvPr/>
        </p:nvSpPr>
        <p:spPr>
          <a:xfrm>
            <a:off x="605929" y="619185"/>
            <a:ext cx="7998244" cy="2246769"/>
          </a:xfrm>
          <a:prstGeom prst="rect">
            <a:avLst/>
          </a:prstGeom>
          <a:noFill/>
        </p:spPr>
        <p:txBody>
          <a:bodyPr wrap="square">
            <a:spAutoFit/>
          </a:bodyPr>
          <a:lstStyle/>
          <a:p>
            <a:pPr algn="just"/>
            <a:r>
              <a:rPr lang="en-US" sz="1400" dirty="0" err="1">
                <a:solidFill>
                  <a:srgbClr val="002060"/>
                </a:solidFill>
              </a:rPr>
              <a:t>Wilss</a:t>
            </a:r>
            <a:r>
              <a:rPr lang="en-US" sz="1400" dirty="0">
                <a:solidFill>
                  <a:srgbClr val="002060"/>
                </a:solidFill>
              </a:rPr>
              <a:t>, W. (1996). Knowledge and skills in translator behavior. Amsterdam/Philadelphia: John Benjamins Publishing Co. https://doi.org/10.1075/btl.15</a:t>
            </a:r>
          </a:p>
          <a:p>
            <a:pPr algn="just"/>
            <a:r>
              <a:rPr lang="en-US" sz="1400" dirty="0" err="1">
                <a:solidFill>
                  <a:srgbClr val="002060"/>
                </a:solidFill>
              </a:rPr>
              <a:t>Yanqun</a:t>
            </a:r>
            <a:r>
              <a:rPr lang="en-US" sz="1400" dirty="0">
                <a:solidFill>
                  <a:srgbClr val="002060"/>
                </a:solidFill>
              </a:rPr>
              <a:t>, Z. (2015). The Concept and Instruction of Metacognition in Translation Competence Development. International Forum of Teaching and Studies, 11(1-2), 69-78.</a:t>
            </a:r>
          </a:p>
          <a:p>
            <a:pPr algn="just"/>
            <a:r>
              <a:rPr lang="en-US" sz="1400" dirty="0">
                <a:solidFill>
                  <a:srgbClr val="002060"/>
                </a:solidFill>
              </a:rPr>
              <a:t>Yavuz, F., Çelik, Ö., &amp; Çelik, G. Y. (2025). Utilizing large language models for EFL essay grading: An examination of reliability and validity in rubric-based assessments. British Journal of Educational Technology, 56, 150–166.</a:t>
            </a:r>
          </a:p>
          <a:p>
            <a:pPr algn="just"/>
            <a:r>
              <a:rPr lang="en-US" sz="1400" dirty="0">
                <a:solidFill>
                  <a:srgbClr val="002060"/>
                </a:solidFill>
              </a:rPr>
              <a:t>Zhu, M., &amp; Wang, C. (2025). A systematic review of research on AI in language education: Current status and future implications. Language Learning &amp; Technology, 29(1), 1-29. Retrieved from https://hdl.handle.net/10125/73606</a:t>
            </a:r>
          </a:p>
        </p:txBody>
      </p:sp>
    </p:spTree>
    <p:extLst>
      <p:ext uri="{BB962C8B-B14F-4D97-AF65-F5344CB8AC3E}">
        <p14:creationId xmlns:p14="http://schemas.microsoft.com/office/powerpoint/2010/main" val="801559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 THE PARTY THREAD - Page 261 - Beauty Insider Community">
            <a:extLst>
              <a:ext uri="{FF2B5EF4-FFF2-40B4-BE49-F238E27FC236}">
                <a16:creationId xmlns:a16="http://schemas.microsoft.com/office/drawing/2014/main" id="{60B68CDA-2BE4-1FDE-935C-D637F24FE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9104" y="222353"/>
            <a:ext cx="4032992" cy="32699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12F0A-115D-E7BE-6BB3-49771BEF6392}"/>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73073B27-21E1-3A57-325C-CAFA1CF79F5B}"/>
              </a:ext>
            </a:extLst>
          </p:cNvPr>
          <p:cNvSpPr/>
          <p:nvPr/>
        </p:nvSpPr>
        <p:spPr>
          <a:xfrm>
            <a:off x="476460" y="366250"/>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tabLst>
                <a:tab pos="0" algn="l"/>
              </a:tabLst>
            </a:pPr>
            <a:r>
              <a:rPr lang="en-US" sz="2400" b="0" u="none" strike="noStrike" dirty="0">
                <a:solidFill>
                  <a:srgbClr val="FF0000"/>
                </a:solidFill>
                <a:effectLst/>
                <a:uFillTx/>
                <a:latin typeface="+mj-lt"/>
              </a:rPr>
              <a:t>1.3. Research Objectives</a:t>
            </a:r>
            <a:r>
              <a:rPr lang="en-US" sz="2400" dirty="0">
                <a:solidFill>
                  <a:srgbClr val="FF0000"/>
                </a:solidFill>
                <a:latin typeface="+mj-lt"/>
              </a:rPr>
              <a:t> &amp; Questions</a:t>
            </a:r>
            <a:endParaRPr lang="en-US" sz="2400" b="0" u="none" strike="noStrike" dirty="0">
              <a:solidFill>
                <a:srgbClr val="FF0000"/>
              </a:solidFill>
              <a:effectLst/>
              <a:uFillTx/>
              <a:latin typeface="+mj-lt"/>
            </a:endParaRPr>
          </a:p>
        </p:txBody>
      </p:sp>
      <p:sp>
        <p:nvSpPr>
          <p:cNvPr id="2" name="Rectangle 1">
            <a:extLst>
              <a:ext uri="{FF2B5EF4-FFF2-40B4-BE49-F238E27FC236}">
                <a16:creationId xmlns:a16="http://schemas.microsoft.com/office/drawing/2014/main" id="{96426E0E-0A76-6BE8-7C06-D14BAC2D00DF}"/>
              </a:ext>
            </a:extLst>
          </p:cNvPr>
          <p:cNvSpPr/>
          <p:nvPr/>
        </p:nvSpPr>
        <p:spPr>
          <a:xfrm>
            <a:off x="476460" y="893128"/>
            <a:ext cx="8191080" cy="361858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50000"/>
              </a:lnSpc>
              <a:tabLst>
                <a:tab pos="0" algn="l"/>
              </a:tabLst>
            </a:pPr>
            <a:r>
              <a:rPr lang="en-US" b="1" u="none" strike="noStrike" dirty="0">
                <a:solidFill>
                  <a:srgbClr val="0070C0"/>
                </a:solidFill>
                <a:effectLst/>
                <a:uFillTx/>
              </a:rPr>
              <a:t>B. Research questions:</a:t>
            </a:r>
          </a:p>
          <a:p>
            <a:pPr marL="742950" lvl="1" indent="-285750" algn="just">
              <a:lnSpc>
                <a:spcPct val="150000"/>
              </a:lnSpc>
              <a:buFont typeface="Wingdings" panose="05000000000000000000" pitchFamily="2" charset="2"/>
              <a:buChar char="v"/>
              <a:tabLst>
                <a:tab pos="0" algn="l"/>
              </a:tabLst>
            </a:pPr>
            <a:r>
              <a:rPr lang="en-US" b="0" u="none" strike="noStrike" dirty="0">
                <a:solidFill>
                  <a:srgbClr val="000000"/>
                </a:solidFill>
                <a:effectLst/>
                <a:uFillTx/>
              </a:rPr>
              <a:t>What are the </a:t>
            </a:r>
            <a:r>
              <a:rPr lang="en-US" b="0" u="none" strike="noStrike" dirty="0">
                <a:solidFill>
                  <a:srgbClr val="FF0000"/>
                </a:solidFill>
                <a:effectLst/>
                <a:uFillTx/>
              </a:rPr>
              <a:t>factors</a:t>
            </a:r>
            <a:r>
              <a:rPr lang="en-US" b="0" u="none" strike="noStrike" dirty="0">
                <a:solidFill>
                  <a:srgbClr val="000000"/>
                </a:solidFill>
                <a:effectLst/>
                <a:uFillTx/>
              </a:rPr>
              <a:t> influencing English-majored students at HUFLIT to adopt ChatGPT in their translation courses?</a:t>
            </a:r>
          </a:p>
          <a:p>
            <a:pPr marL="742950" lvl="1" indent="-285750" algn="just">
              <a:lnSpc>
                <a:spcPct val="150000"/>
              </a:lnSpc>
              <a:buFont typeface="Wingdings" panose="05000000000000000000" pitchFamily="2" charset="2"/>
              <a:buChar char="v"/>
              <a:tabLst>
                <a:tab pos="0" algn="l"/>
              </a:tabLst>
            </a:pPr>
            <a:r>
              <a:rPr lang="en-US" b="0" u="none" strike="noStrike" dirty="0">
                <a:solidFill>
                  <a:srgbClr val="000000"/>
                </a:solidFill>
                <a:effectLst/>
                <a:uFillTx/>
              </a:rPr>
              <a:t>What </a:t>
            </a:r>
            <a:r>
              <a:rPr lang="en-US" b="0" u="none" strike="noStrike" dirty="0">
                <a:solidFill>
                  <a:srgbClr val="FF0000"/>
                </a:solidFill>
                <a:effectLst/>
                <a:uFillTx/>
              </a:rPr>
              <a:t>skills</a:t>
            </a:r>
            <a:r>
              <a:rPr lang="en-US" b="0" u="none" strike="noStrike" dirty="0">
                <a:solidFill>
                  <a:srgbClr val="000000"/>
                </a:solidFill>
                <a:effectLst/>
                <a:uFillTx/>
              </a:rPr>
              <a:t> can be explicitly taught to English-majored students as ChatGPT is formally integrated into translation courses?</a:t>
            </a:r>
          </a:p>
          <a:p>
            <a:pPr marL="742950" lvl="1" indent="-285750" algn="just">
              <a:lnSpc>
                <a:spcPct val="150000"/>
              </a:lnSpc>
              <a:buFont typeface="Wingdings" panose="05000000000000000000" pitchFamily="2" charset="2"/>
              <a:buChar char="v"/>
              <a:tabLst>
                <a:tab pos="0" algn="l"/>
              </a:tabLst>
            </a:pPr>
            <a:r>
              <a:rPr lang="en-US" b="0" u="none" strike="noStrike" dirty="0">
                <a:solidFill>
                  <a:srgbClr val="000000"/>
                </a:solidFill>
                <a:effectLst/>
                <a:uFillTx/>
              </a:rPr>
              <a:t>What kinds of </a:t>
            </a:r>
            <a:r>
              <a:rPr lang="en-US" b="0" u="none" strike="noStrike" dirty="0">
                <a:solidFill>
                  <a:srgbClr val="FF0000"/>
                </a:solidFill>
                <a:effectLst/>
                <a:uFillTx/>
              </a:rPr>
              <a:t>pedagogical instructions or strategies </a:t>
            </a:r>
            <a:r>
              <a:rPr lang="en-US" b="0" u="none" strike="noStrike" dirty="0">
                <a:solidFill>
                  <a:srgbClr val="000000"/>
                </a:solidFill>
                <a:effectLst/>
                <a:uFillTx/>
              </a:rPr>
              <a:t>could be incorporated into translation teaching when ChatGPT becomes a formal tool for teaching and learning English?</a:t>
            </a:r>
          </a:p>
          <a:p>
            <a:pPr defTabSz="914400">
              <a:lnSpc>
                <a:spcPct val="150000"/>
              </a:lnSpc>
              <a:tabLst>
                <a:tab pos="0" algn="l"/>
              </a:tabLst>
            </a:pPr>
            <a:endParaRPr lang="en-US" b="0" u="none" strike="noStrike" dirty="0">
              <a:solidFill>
                <a:srgbClr val="000000"/>
              </a:solidFill>
              <a:effectLst/>
              <a:uFillTx/>
            </a:endParaRPr>
          </a:p>
        </p:txBody>
      </p:sp>
    </p:spTree>
    <p:extLst>
      <p:ext uri="{BB962C8B-B14F-4D97-AF65-F5344CB8AC3E}">
        <p14:creationId xmlns:p14="http://schemas.microsoft.com/office/powerpoint/2010/main" val="10157750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image_0:slide_img_MLlLHN.jpg"/>
          <p:cNvPicPr/>
          <p:nvPr/>
        </p:nvPicPr>
        <p:blipFill>
          <a:blip r:embed="rId2"/>
          <a:stretch/>
        </p:blipFill>
        <p:spPr>
          <a:xfrm>
            <a:off x="0" y="0"/>
            <a:ext cx="4571640" cy="5143320"/>
          </a:xfrm>
          <a:prstGeom prst="rect">
            <a:avLst/>
          </a:prstGeom>
          <a:noFill/>
          <a:ln w="0">
            <a:noFill/>
          </a:ln>
        </p:spPr>
      </p:pic>
      <p:sp>
        <p:nvSpPr>
          <p:cNvPr id="41" name="Rectangle 40"/>
          <p:cNvSpPr/>
          <p:nvPr/>
        </p:nvSpPr>
        <p:spPr>
          <a:xfrm>
            <a:off x="5715360" y="668516"/>
            <a:ext cx="2285640" cy="91404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n-US" sz="4000" b="1" u="none" strike="noStrike" dirty="0">
                <a:solidFill>
                  <a:srgbClr val="FF0000"/>
                </a:solidFill>
                <a:effectLst/>
                <a:uFillTx/>
                <a:latin typeface="Fahkwang Light" panose="00000400000000000000" pitchFamily="2" charset="-34"/>
                <a:cs typeface="Fahkwang Light" panose="00000400000000000000" pitchFamily="2" charset="-34"/>
              </a:rPr>
              <a:t>II.</a:t>
            </a:r>
          </a:p>
        </p:txBody>
      </p:sp>
      <p:sp>
        <p:nvSpPr>
          <p:cNvPr id="42" name="Rectangle 41"/>
          <p:cNvSpPr/>
          <p:nvPr/>
        </p:nvSpPr>
        <p:spPr>
          <a:xfrm>
            <a:off x="4572360" y="1763427"/>
            <a:ext cx="4571640" cy="134151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00000"/>
              </a:lnSpc>
              <a:tabLst>
                <a:tab pos="0" algn="l"/>
              </a:tabLst>
            </a:pPr>
            <a:r>
              <a:rPr lang="en-US" sz="4000" b="1" u="none" strike="noStrike" dirty="0">
                <a:solidFill>
                  <a:srgbClr val="FF0000"/>
                </a:solidFill>
                <a:effectLst/>
                <a:uFillTx/>
                <a:latin typeface="Fahkwang Light"/>
              </a:rPr>
              <a:t>LITERATURE REVIEW</a:t>
            </a:r>
            <a:endParaRPr lang="en-US" sz="4000" b="1" u="none" strike="noStrike" dirty="0">
              <a:solidFill>
                <a:srgbClr val="FF0000"/>
              </a:solidFill>
              <a:effectLst/>
              <a:uFillTx/>
              <a:latin typeface="OpenSymbol"/>
            </a:endParaRPr>
          </a:p>
        </p:txBody>
      </p:sp>
    </p:spTree>
  </p:cSld>
  <p:clrMapOvr>
    <a:masterClrMapping/>
  </p:clrMapOvr>
  <p:transition spd="slow">
    <p:comb/>
  </p:transition>
</p:sld>
</file>

<file path=ppt/theme/theme1.xml><?xml version="1.0" encoding="utf-8"?>
<a:theme xmlns:a="http://schemas.openxmlformats.org/drawingml/2006/main" name="Creative Watercolor by Slidesgo">
  <a:themeElements>
    <a:clrScheme name="Simple Light">
      <a:dk1>
        <a:srgbClr val="2C1414"/>
      </a:dk1>
      <a:lt1>
        <a:srgbClr val="F0D9CC"/>
      </a:lt1>
      <a:dk2>
        <a:srgbClr val="2C1414"/>
      </a:dk2>
      <a:lt2>
        <a:srgbClr val="E9C3AE"/>
      </a:lt2>
      <a:accent1>
        <a:srgbClr val="FFFFFF"/>
      </a:accent1>
      <a:accent2>
        <a:srgbClr val="FFFFFF"/>
      </a:accent2>
      <a:accent3>
        <a:srgbClr val="FFFFFF"/>
      </a:accent3>
      <a:accent4>
        <a:srgbClr val="FFFFFF"/>
      </a:accent4>
      <a:accent5>
        <a:srgbClr val="FFFFFF"/>
      </a:accent5>
      <a:accent6>
        <a:srgbClr val="FFFFFF"/>
      </a:accent6>
      <a:hlink>
        <a:srgbClr val="2C1414"/>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712</TotalTime>
  <Words>6930</Words>
  <Application>Microsoft Office PowerPoint</Application>
  <PresentationFormat>On-screen Show (16:9)</PresentationFormat>
  <Paragraphs>789</Paragraphs>
  <Slides>79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79</vt:i4>
      </vt:variant>
    </vt:vector>
  </HeadingPairs>
  <TitlesOfParts>
    <vt:vector size="89" baseType="lpstr">
      <vt:lpstr>Aptos</vt:lpstr>
      <vt:lpstr>Arial</vt:lpstr>
      <vt:lpstr>Atkinson Hyperlegible Next</vt:lpstr>
      <vt:lpstr>Atkinson Hyperlegible Next Light</vt:lpstr>
      <vt:lpstr>Fahkwang Light</vt:lpstr>
      <vt:lpstr>Nunito Sans</vt:lpstr>
      <vt:lpstr>OpenSymbol</vt:lpstr>
      <vt:lpstr>Symbol</vt:lpstr>
      <vt:lpstr>Wingdings</vt:lpstr>
      <vt:lpstr>Creative Watercolor by Slidesgo</vt:lpstr>
      <vt:lpstr>PowerPoint Presentation</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Lê Thị Thu Hường</cp:lastModifiedBy>
  <cp:revision>224</cp:revision>
  <dcterms:modified xsi:type="dcterms:W3CDTF">2026-07-29T02:44:35Z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2026-06-18T15:03:19Z</dcterms:created>
  <dc:creator>Unknown Creator</dc:creator>
  <dc:description/>
  <dc:language>en-US</dc:language>
  <cp:lastModifiedBy>Unknown Creator</cp:lastModifiedBy>
  <dcterms:modified xsi:type="dcterms:W3CDTF">2026-06-18T15:03:19Z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20</vt:r8>
  </property>
</Properties>
</file>