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256" r:id="rId2"/>
    <p:sldId id="263" r:id="rId3"/>
    <p:sldId id="258" r:id="rId4"/>
    <p:sldId id="265" r:id="rId5"/>
    <p:sldId id="313" r:id="rId6"/>
    <p:sldId id="323" r:id="rId7"/>
    <p:sldId id="266" r:id="rId8"/>
    <p:sldId id="268" r:id="rId9"/>
    <p:sldId id="324" r:id="rId10"/>
    <p:sldId id="325" r:id="rId11"/>
    <p:sldId id="326" r:id="rId12"/>
    <p:sldId id="327" r:id="rId13"/>
    <p:sldId id="342" r:id="rId14"/>
    <p:sldId id="328" r:id="rId15"/>
    <p:sldId id="329" r:id="rId16"/>
    <p:sldId id="275" r:id="rId17"/>
    <p:sldId id="318" r:id="rId18"/>
    <p:sldId id="330" r:id="rId19"/>
    <p:sldId id="331" r:id="rId20"/>
    <p:sldId id="319" r:id="rId21"/>
    <p:sldId id="332" r:id="rId22"/>
    <p:sldId id="333" r:id="rId23"/>
    <p:sldId id="334" r:id="rId24"/>
    <p:sldId id="335" r:id="rId25"/>
    <p:sldId id="277" r:id="rId26"/>
    <p:sldId id="336" r:id="rId27"/>
    <p:sldId id="337" r:id="rId28"/>
    <p:sldId id="298" r:id="rId29"/>
    <p:sldId id="322" r:id="rId30"/>
    <p:sldId id="300" r:id="rId31"/>
    <p:sldId id="304" r:id="rId32"/>
    <p:sldId id="339" r:id="rId33"/>
    <p:sldId id="340" r:id="rId34"/>
    <p:sldId id="341" r:id="rId3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9966"/>
    <a:srgbClr val="FFFFFF"/>
    <a:srgbClr val="FF0080"/>
    <a:srgbClr val="000066"/>
    <a:srgbClr val="FF00FF"/>
    <a:srgbClr val="5D7E9D"/>
    <a:srgbClr val="191919"/>
    <a:srgbClr val="8000FF"/>
    <a:srgbClr val="666666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172" autoAdjust="0"/>
    <p:restoredTop sz="80446" autoAdjust="0"/>
  </p:normalViewPr>
  <p:slideViewPr>
    <p:cSldViewPr snapToObjects="1">
      <p:cViewPr varScale="1">
        <p:scale>
          <a:sx n="60" d="100"/>
          <a:sy n="60" d="100"/>
        </p:scale>
        <p:origin x="1245" y="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9F328F5-51BA-4074-BECD-82D61BA1844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1C37663-CA85-4E6A-8F24-C62BBD7B1CD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7306D73-C6EC-407D-BBD0-43B666236BE4}" type="slidenum">
              <a:rPr lang="en-US" altLang="en-US"/>
              <a:pPr eaLnBrk="1" hangingPunct="1"/>
              <a:t>1</a:t>
            </a:fld>
            <a:endParaRPr lang="en-US" altLang="en-US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689E31-EAC9-5213-DBF3-A42BE29D8E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A694D8-17E7-D0B4-B64E-BD725E949C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4793EE-6EB6-B2F0-01E6-FBC069A812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233F75-707C-9A90-C24B-F96D51A89A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C37663-CA85-4E6A-8F24-C62BBD7B1CD9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80286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A65CA4-5BA5-5DF7-C24B-F4ABBC68D8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C4D3567-3BBA-E892-88C4-B15376F5C7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E1F113-83EF-FBF2-939F-FAAC555A17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80A4FE-4EB5-0387-B5DD-BE0897D38A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C37663-CA85-4E6A-8F24-C62BBD7B1CD9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9842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B30544-98D7-26EB-5F98-2F70F21E8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3CADA3E-7A88-A2C8-86C6-5C7EE0AE7C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DE6FB5-00E8-AE1F-011E-CE688B6031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32C088-4AC5-341F-A975-682820AF3FB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C37663-CA85-4E6A-8F24-C62BBD7B1CD9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8965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64CA9-B285-83BA-B55F-320C749342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ABC9BA-1942-EE95-A7A4-C7154FE13D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6A4209-3598-E8FA-8177-ED892E15B0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9205D6-7A01-32B9-4A34-259F0AD9B50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C37663-CA85-4E6A-8F24-C62BBD7B1CD9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98572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C37663-CA85-4E6A-8F24-C62BBD7B1CD9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574078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C37663-CA85-4E6A-8F24-C62BBD7B1CD9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48565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288590-3FEB-B033-0B2F-002561880E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71E569-8BEC-468F-AE79-987BFDDE48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3058AF-1294-0BA0-4AC0-6BA87463E4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39CC83-EE80-4CBA-B9FE-BC5EB48C23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C37663-CA85-4E6A-8F24-C62BBD7B1CD9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746193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EF1CD-5A8A-70FD-0560-6A2E6F2CC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3A811A-7B7B-8F52-6AD4-D5601F1F8E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A6AFE5-EDC5-F045-63D2-BE85824BCF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88E2BB-3756-483E-CC3C-7DB8F57596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C37663-CA85-4E6A-8F24-C62BBD7B1CD9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39263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C37663-CA85-4E6A-8F24-C62BBD7B1CD9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37903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41A9FD-5DE5-BE4B-7D10-0B7F7932A6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1F1ECB-624E-00DD-1B82-E189F460C1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4462B9-DDC1-96B6-C69F-284CE10527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BE199C-AC90-E077-E56F-26950C1D21F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C37663-CA85-4E6A-8F24-C62BBD7B1CD9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057100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F6799C1-BB32-4AC0-8F0F-879FF155DFAD}" type="slidenum">
              <a:rPr lang="en-US" altLang="en-US"/>
              <a:pPr eaLnBrk="1" hangingPunct="1"/>
              <a:t>2</a:t>
            </a:fld>
            <a:endParaRPr lang="en-US" altLang="en-US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D5F8B5-F9D0-0095-4647-F818C7B7C0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1305F4-E53C-1714-AF55-3220A76782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B92CA9-B5E8-975A-14F6-F55BF43194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89AB40-0746-7C20-257E-671C330394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C37663-CA85-4E6A-8F24-C62BBD7B1CD9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99917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97E087-90D9-7926-1B0C-4FE2667950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9DCCD8-414B-F67C-F72C-E41C885646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B3C46C-AC77-AB20-342B-451663FA2C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A87F33-E76F-EEF6-1C1F-3BF7242C49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C37663-CA85-4E6A-8F24-C62BBD7B1CD9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414285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A04ED7-EAA7-B9A4-DDE0-9C71BB07C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486019-634A-B7F3-2931-1D0D6FC90E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ED3050-EEB3-BFEA-0167-118B583E5F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D845BA-0AC9-F30F-E467-00FFD4BC94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C37663-CA85-4E6A-8F24-C62BBD7B1CD9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684138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C37663-CA85-4E6A-8F24-C62BBD7B1CD9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694657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C37663-CA85-4E6A-8F24-C62BBD7B1CD9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81945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EB4AE11-8F9C-4407-9A2E-C719F9C493B9}" type="slidenum">
              <a:rPr lang="en-US" altLang="en-US"/>
              <a:pPr eaLnBrk="1" hangingPunct="1"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78075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9F5CA8E-AA78-4C78-9ECC-7FEFC1BB1281}" type="slidenum">
              <a:rPr lang="en-US" altLang="en-US"/>
              <a:pPr eaLnBrk="1" hangingPunct="1"/>
              <a:t>3</a:t>
            </a:fld>
            <a:endParaRPr lang="en-US" altLang="en-US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C37663-CA85-4E6A-8F24-C62BBD7B1CD9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29395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C37663-CA85-4E6A-8F24-C62BBD7B1CD9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77538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C37663-CA85-4E6A-8F24-C62BBD7B1CD9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27733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31255C-2F1B-903F-2D13-B237016CB9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B28046-4AA6-82E2-163A-173D909103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3C6DA7-2F10-E905-3BCE-9E0EECCFC9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935CB6-548A-D236-CED3-79B12518119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C37663-CA85-4E6A-8F24-C62BBD7B1CD9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54019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760A4D-1530-BCC3-1F88-D57A2CC98C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671690-108D-1E4D-2395-86CA8F6031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626D9E-3ED9-3569-2BEC-55D22D7971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852F71-A804-975D-B10D-EC0C88BC65E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C37663-CA85-4E6A-8F24-C62BBD7B1CD9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18908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C80A91-F654-796A-D6E4-FA2839B42D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2FEA22-09DC-CB4D-DF9B-1428478E0C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192EF8-32C0-D688-187D-4D538E1D75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91AA74-1A1A-3C68-C748-6AC3C5AAF6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C37663-CA85-4E6A-8F24-C62BBD7B1CD9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74365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4" descr="bluebackgor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6" t="1057" r="4581" b="179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9697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95275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5B7F75-3AE2-416D-A764-5F1CB4C1B9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0280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C1BCD1-2CEA-4AE4-B8C3-0121F74EE79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3109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0260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0260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1138EC-6591-4D65-A1AB-DB388DBD9C8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96290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3700463"/>
          </a:xfrm>
        </p:spPr>
        <p:txBody>
          <a:bodyPr/>
          <a:lstStyle/>
          <a:p>
            <a:pPr lvl="0"/>
            <a:endParaRPr lang="en-GB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EEE71B-D53A-4904-AC57-6BD9A71C171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55043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37004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37004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62AEA8-E565-41C7-9BDC-E4E3C50C25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2686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559E51-6DA6-4699-B7A5-4DDD709B84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5476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4F3FFA-66CE-451A-B5AA-40B020188F4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090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370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370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A33A43-2C6B-452B-84F8-C0421257684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082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689E81-46E1-4018-847D-634ABCEDA17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8567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3DC98C-92CA-4B91-8508-20B93122858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4396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B6349C-8CB7-45C7-909D-DA0732C35C1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6221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971A6C-63CD-4B77-9FE7-03A8A936DDA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3421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77143B-62E5-441C-A304-5F9E36E6DD5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1837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8" descr="bluebackgorund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6" t="1057" r="4581" b="179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370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8821B9A-8D66-491D-980C-5B5C94F6253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1093/applin/1.1.1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93/applin/4.2.91" TargetMode="External"/><Relationship Id="rId2" Type="http://schemas.openxmlformats.org/officeDocument/2006/relationships/hyperlink" Target="https://doi.org/10.1017/9781108884303.032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3252" y="6463748"/>
            <a:ext cx="9118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0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07th August 2026, HUFLIT - </a:t>
            </a:r>
            <a:r>
              <a:rPr lang="en-US" sz="20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HUFLIT University, Ho Chi Minh city, Vietnam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3BC1CF6-B474-3FB7-7C07-290AB3AA6E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13" y="1524000"/>
            <a:ext cx="9118440" cy="44196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492AC29-BA28-E363-A435-B115E66975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5979" y="36443"/>
            <a:ext cx="4432041" cy="762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CBF101E-7C04-5A5F-57B9-64BEF8E47572}"/>
              </a:ext>
            </a:extLst>
          </p:cNvPr>
          <p:cNvSpPr txBox="1"/>
          <p:nvPr/>
        </p:nvSpPr>
        <p:spPr>
          <a:xfrm>
            <a:off x="6512400" y="4832074"/>
            <a:ext cx="2590800" cy="914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F179FF-7BAD-DF92-002F-28EB425E79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2FB1FA9F-2AEA-C8BA-011A-CC89529E3A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7938"/>
            <a:ext cx="9144000" cy="525462"/>
          </a:xfrm>
        </p:spPr>
        <p:txBody>
          <a:bodyPr/>
          <a:lstStyle/>
          <a:p>
            <a:pPr eaLnBrk="1" hangingPunct="1"/>
            <a:r>
              <a:rPr lang="en-US" alt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LITERATURE REVIEW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3672318-8640-EE4E-92EB-18B927983BE3}"/>
              </a:ext>
            </a:extLst>
          </p:cNvPr>
          <p:cNvSpPr/>
          <p:nvPr/>
        </p:nvSpPr>
        <p:spPr>
          <a:xfrm>
            <a:off x="0" y="533400"/>
            <a:ext cx="3429000" cy="62714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10244" name="TextBox 4">
            <a:extLst>
              <a:ext uri="{FF2B5EF4-FFF2-40B4-BE49-F238E27FC236}">
                <a16:creationId xmlns:a16="http://schemas.microsoft.com/office/drawing/2014/main" id="{55674F3F-0276-8A79-7993-CE4807CFC7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93" y="3242929"/>
            <a:ext cx="34290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sz="3200" b="1" dirty="0">
                <a:solidFill>
                  <a:srgbClr val="C00000"/>
                </a:solidFill>
              </a:rPr>
              <a:t>Intercultural Pragmatics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2B84D5-A3F7-C530-8A8B-2B7F3C9A708B}"/>
              </a:ext>
            </a:extLst>
          </p:cNvPr>
          <p:cNvSpPr txBox="1"/>
          <p:nvPr/>
        </p:nvSpPr>
        <p:spPr>
          <a:xfrm>
            <a:off x="4572000" y="1228131"/>
            <a:ext cx="443285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 across cultures requires 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negotiating meaning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rather than relying solely on linguistic knowledge (Kecskés, 2014).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Learners should develop 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intercultural awareness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communicate appropriately (Byram, 2011).</a:t>
            </a:r>
          </a:p>
        </p:txBody>
      </p:sp>
      <p:sp>
        <p:nvSpPr>
          <p:cNvPr id="13" name="Right Arrow 12">
            <a:extLst>
              <a:ext uri="{FF2B5EF4-FFF2-40B4-BE49-F238E27FC236}">
                <a16:creationId xmlns:a16="http://schemas.microsoft.com/office/drawing/2014/main" id="{28FC082D-D0D7-CE55-73E8-E418BBFA75DC}"/>
              </a:ext>
            </a:extLst>
          </p:cNvPr>
          <p:cNvSpPr/>
          <p:nvPr/>
        </p:nvSpPr>
        <p:spPr>
          <a:xfrm>
            <a:off x="3514061" y="3669121"/>
            <a:ext cx="6858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427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4" grpId="0" animBg="1"/>
      <p:bldP spid="10244" grpId="0"/>
      <p:bldP spid="3" grpId="0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099045-F2FF-F237-08EF-BA570BEE8D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7975F4D1-BEC6-561D-022A-CA2C7356B3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7938"/>
            <a:ext cx="9144000" cy="525462"/>
          </a:xfrm>
        </p:spPr>
        <p:txBody>
          <a:bodyPr/>
          <a:lstStyle/>
          <a:p>
            <a:pPr eaLnBrk="1" hangingPunct="1"/>
            <a:r>
              <a:rPr lang="en-US" alt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LITERATURE REVIEW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1B202E2C-B7D0-AD96-73DE-0822EE7828A6}"/>
              </a:ext>
            </a:extLst>
          </p:cNvPr>
          <p:cNvSpPr/>
          <p:nvPr/>
        </p:nvSpPr>
        <p:spPr>
          <a:xfrm>
            <a:off x="0" y="533400"/>
            <a:ext cx="3429000" cy="62714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10244" name="TextBox 4">
            <a:extLst>
              <a:ext uri="{FF2B5EF4-FFF2-40B4-BE49-F238E27FC236}">
                <a16:creationId xmlns:a16="http://schemas.microsoft.com/office/drawing/2014/main" id="{3C87393F-06F0-F1F1-2E1F-DDA2938B11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93" y="3242929"/>
            <a:ext cx="34290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sz="3200" b="1" dirty="0">
                <a:solidFill>
                  <a:srgbClr val="C00000"/>
                </a:solidFill>
              </a:rPr>
              <a:t>Requests as Speech Acts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2EB52CC-DBB9-DADA-F559-D0778D27684D}"/>
              </a:ext>
            </a:extLst>
          </p:cNvPr>
          <p:cNvSpPr txBox="1"/>
          <p:nvPr/>
        </p:nvSpPr>
        <p:spPr>
          <a:xfrm>
            <a:off x="4565374" y="2305349"/>
            <a:ext cx="443285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Requests are 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face-threatening acts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influenced by 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power, social distance, and degree of imposition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(Brown &amp; Levinson, 1987).</a:t>
            </a:r>
          </a:p>
        </p:txBody>
      </p:sp>
      <p:sp>
        <p:nvSpPr>
          <p:cNvPr id="13" name="Right Arrow 12">
            <a:extLst>
              <a:ext uri="{FF2B5EF4-FFF2-40B4-BE49-F238E27FC236}">
                <a16:creationId xmlns:a16="http://schemas.microsoft.com/office/drawing/2014/main" id="{F6752225-8123-4376-69FD-D4C5E5505D1D}"/>
              </a:ext>
            </a:extLst>
          </p:cNvPr>
          <p:cNvSpPr/>
          <p:nvPr/>
        </p:nvSpPr>
        <p:spPr>
          <a:xfrm>
            <a:off x="3514061" y="3669121"/>
            <a:ext cx="6858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266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4" grpId="0" animBg="1"/>
      <p:bldP spid="10244" grpId="0"/>
      <p:bldP spid="3" grpId="0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0F7C29-D842-3557-CBA6-9BA500CE1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B8025BDD-8E7C-4E92-8C7C-09930C2E6B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7938"/>
            <a:ext cx="9144000" cy="525462"/>
          </a:xfrm>
        </p:spPr>
        <p:txBody>
          <a:bodyPr/>
          <a:lstStyle/>
          <a:p>
            <a:pPr eaLnBrk="1" hangingPunct="1"/>
            <a:r>
              <a:rPr lang="en-US" alt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LITERATURE REVIEW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AFB8B3C-C457-EF14-B3FA-ADF4AB2C5F6F}"/>
              </a:ext>
            </a:extLst>
          </p:cNvPr>
          <p:cNvSpPr/>
          <p:nvPr/>
        </p:nvSpPr>
        <p:spPr>
          <a:xfrm>
            <a:off x="0" y="533400"/>
            <a:ext cx="3429000" cy="62714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10244" name="TextBox 4">
            <a:extLst>
              <a:ext uri="{FF2B5EF4-FFF2-40B4-BE49-F238E27FC236}">
                <a16:creationId xmlns:a16="http://schemas.microsoft.com/office/drawing/2014/main" id="{F47C449F-742C-8C37-82B2-45B1D7A6F8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93" y="3242929"/>
            <a:ext cx="34290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sz="3200" b="1" dirty="0">
                <a:solidFill>
                  <a:srgbClr val="C00000"/>
                </a:solidFill>
              </a:rPr>
              <a:t>Theoretical Perspectives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7359DA-F2D5-0152-10FA-B2F835AC4274}"/>
              </a:ext>
            </a:extLst>
          </p:cNvPr>
          <p:cNvSpPr txBox="1"/>
          <p:nvPr/>
        </p:nvSpPr>
        <p:spPr>
          <a:xfrm>
            <a:off x="4605130" y="1874462"/>
            <a:ext cx="443285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Explicit instruction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enhances learners' pragmatic awareness (DeKeyser, 2007).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Interaction and collaboration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facilitate pragmatic development (Vygotsky, 1978).</a:t>
            </a:r>
          </a:p>
        </p:txBody>
      </p:sp>
      <p:sp>
        <p:nvSpPr>
          <p:cNvPr id="13" name="Right Arrow 12">
            <a:extLst>
              <a:ext uri="{FF2B5EF4-FFF2-40B4-BE49-F238E27FC236}">
                <a16:creationId xmlns:a16="http://schemas.microsoft.com/office/drawing/2014/main" id="{D9770C23-2D57-6D49-7238-B690C7A0901C}"/>
              </a:ext>
            </a:extLst>
          </p:cNvPr>
          <p:cNvSpPr/>
          <p:nvPr/>
        </p:nvSpPr>
        <p:spPr>
          <a:xfrm>
            <a:off x="3514061" y="3669121"/>
            <a:ext cx="6858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026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4" grpId="0" animBg="1"/>
      <p:bldP spid="10244" grpId="0"/>
      <p:bldP spid="3" grpId="0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FA0FD3-A5D6-55DB-7D25-50C738EF68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6B2F0E50-B0EB-6F41-7069-F6F56C830A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7938"/>
            <a:ext cx="9144000" cy="525462"/>
          </a:xfrm>
        </p:spPr>
        <p:txBody>
          <a:bodyPr/>
          <a:lstStyle/>
          <a:p>
            <a:pPr eaLnBrk="1" hangingPunct="1"/>
            <a:r>
              <a:rPr lang="en-US" alt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LITERATURE REVIEW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6F1777E-2277-F140-82F4-C24C69427114}"/>
              </a:ext>
            </a:extLst>
          </p:cNvPr>
          <p:cNvSpPr/>
          <p:nvPr/>
        </p:nvSpPr>
        <p:spPr>
          <a:xfrm>
            <a:off x="0" y="533400"/>
            <a:ext cx="3429000" cy="62714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10244" name="TextBox 4">
            <a:extLst>
              <a:ext uri="{FF2B5EF4-FFF2-40B4-BE49-F238E27FC236}">
                <a16:creationId xmlns:a16="http://schemas.microsoft.com/office/drawing/2014/main" id="{169C0176-FD51-BF50-3039-076141315F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93" y="3242929"/>
            <a:ext cx="34290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sz="3200" b="1" dirty="0">
                <a:solidFill>
                  <a:srgbClr val="C00000"/>
                </a:solidFill>
              </a:rPr>
              <a:t>Theoretical Perspectives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B0EF750-EB39-B51D-A431-F9BA212A0107}"/>
              </a:ext>
            </a:extLst>
          </p:cNvPr>
          <p:cNvSpPr txBox="1"/>
          <p:nvPr/>
        </p:nvSpPr>
        <p:spPr>
          <a:xfrm>
            <a:off x="4377578" y="1012688"/>
            <a:ext cx="479173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Empirical studies by 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Takahashi (2010)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Taguchi (2015)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à"/>
            </a:pP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role-play activities provide meaningful opportunities for learners to practice request strategies and improve their pragmatic performance. </a:t>
            </a:r>
          </a:p>
          <a:p>
            <a:pPr marL="457200" indent="-457200">
              <a:buFont typeface="Wingdings" panose="05000000000000000000" pitchFamily="2" charset="2"/>
              <a:buChar char="à"/>
            </a:pPr>
            <a:endParaRPr 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interaction-based role-play serves as the pedagogical foundation for the present study.</a:t>
            </a:r>
          </a:p>
        </p:txBody>
      </p:sp>
      <p:sp>
        <p:nvSpPr>
          <p:cNvPr id="13" name="Right Arrow 12">
            <a:extLst>
              <a:ext uri="{FF2B5EF4-FFF2-40B4-BE49-F238E27FC236}">
                <a16:creationId xmlns:a16="http://schemas.microsoft.com/office/drawing/2014/main" id="{DA12375A-8AE5-514D-72E3-E7EC5C5A47BF}"/>
              </a:ext>
            </a:extLst>
          </p:cNvPr>
          <p:cNvSpPr/>
          <p:nvPr/>
        </p:nvSpPr>
        <p:spPr>
          <a:xfrm>
            <a:off x="3514061" y="3669121"/>
            <a:ext cx="6858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216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4" grpId="0" animBg="1"/>
      <p:bldP spid="10244" grpId="0"/>
      <p:bldP spid="3" grpId="0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118580-58E0-37FD-FA9D-534F4FB6F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7370691B-D6EC-F8B7-A917-3B9323068B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7938"/>
            <a:ext cx="9144000" cy="525462"/>
          </a:xfrm>
        </p:spPr>
        <p:txBody>
          <a:bodyPr/>
          <a:lstStyle/>
          <a:p>
            <a:pPr eaLnBrk="1" hangingPunct="1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Setting &amp; Participants</a:t>
            </a:r>
            <a:endParaRPr lang="en-US" altLang="en-US" sz="3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59E9EA-2A01-122E-F052-64B13B1E851C}"/>
              </a:ext>
            </a:extLst>
          </p:cNvPr>
          <p:cNvSpPr txBox="1"/>
          <p:nvPr/>
        </p:nvSpPr>
        <p:spPr>
          <a:xfrm>
            <a:off x="76200" y="695739"/>
            <a:ext cx="8991600" cy="58939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9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Setting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Ho Chi Minh City University of Foreign Languages and Information Technology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First-year compulsory English Communication course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Interactive learning: </a:t>
            </a: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en-US" sz="2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Role-play </a:t>
            </a: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en-US" sz="2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Group discussions </a:t>
            </a: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en-US" sz="2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Situational simulations </a:t>
            </a:r>
          </a:p>
          <a:p>
            <a:pPr>
              <a:buNone/>
            </a:pPr>
            <a:endParaRPr lang="en-US" sz="29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9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Participants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9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 first-year students</a:t>
            </a:r>
            <a:r>
              <a:rPr lang="en-US" sz="2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Convenience sampling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Typical Vietnamese EFL communication classroom</a:t>
            </a:r>
          </a:p>
        </p:txBody>
      </p:sp>
    </p:spTree>
    <p:extLst>
      <p:ext uri="{BB962C8B-B14F-4D97-AF65-F5344CB8AC3E}">
        <p14:creationId xmlns:p14="http://schemas.microsoft.com/office/powerpoint/2010/main" val="2640394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EA4337-2CBA-B13C-15D7-84C86B1E2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A9484916-5717-B5BD-7C5F-698437EB46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7938"/>
            <a:ext cx="9144000" cy="525462"/>
          </a:xfrm>
        </p:spPr>
        <p:txBody>
          <a:bodyPr/>
          <a:lstStyle/>
          <a:p>
            <a:pPr eaLnBrk="1" hangingPunct="1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Analysis</a:t>
            </a:r>
            <a:endParaRPr lang="en-US" altLang="en-US" sz="3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352517F-AA7B-4241-4FE4-39590C6E68C9}"/>
              </a:ext>
            </a:extLst>
          </p:cNvPr>
          <p:cNvSpPr txBox="1"/>
          <p:nvPr/>
        </p:nvSpPr>
        <p:spPr>
          <a:xfrm>
            <a:off x="473765" y="535990"/>
            <a:ext cx="8686800" cy="1569660"/>
          </a:xfrm>
          <a:prstGeom prst="rect">
            <a:avLst/>
          </a:prstGeom>
          <a:noFill/>
          <a:ln w="57150"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Mixed qualitative &amp; quantitative analysis</a:t>
            </a:r>
          </a:p>
          <a:p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Increased validity through triangulation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B25F868-6BEE-FB91-4BA9-98E385DF77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287109"/>
              </p:ext>
            </p:extLst>
          </p:nvPr>
        </p:nvGraphicFramePr>
        <p:xfrm>
          <a:off x="457200" y="2545059"/>
          <a:ext cx="8534400" cy="3931920"/>
        </p:xfrm>
        <a:graphic>
          <a:graphicData uri="http://schemas.openxmlformats.org/drawingml/2006/table">
            <a:tbl>
              <a:tblPr/>
              <a:tblGrid>
                <a:gridCol w="4267200">
                  <a:extLst>
                    <a:ext uri="{9D8B030D-6E8A-4147-A177-3AD203B41FA5}">
                      <a16:colId xmlns:a16="http://schemas.microsoft.com/office/drawing/2014/main" val="25510192"/>
                    </a:ext>
                  </a:extLst>
                </a:gridCol>
                <a:gridCol w="4267200">
                  <a:extLst>
                    <a:ext uri="{9D8B030D-6E8A-4147-A177-3AD203B41FA5}">
                      <a16:colId xmlns:a16="http://schemas.microsoft.com/office/drawing/2014/main" val="1183134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200" b="1" dirty="0">
                          <a:solidFill>
                            <a:srgbClr val="FF99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Data Source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200" b="1" dirty="0">
                          <a:solidFill>
                            <a:srgbClr val="FF996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Analysis Method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53036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8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WDCT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8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Blum-Kulka &amp;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Olshtain's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Framework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7117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8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Role-play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80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Pragmatic Discourse Analysis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14975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80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Questionnaire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80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Descriptive Statistics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32478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8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Observation Notes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8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Qualitative Support &amp; Triangulation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8318980"/>
                  </a:ext>
                </a:extLst>
              </a:tr>
            </a:tbl>
          </a:graphicData>
        </a:graphic>
      </p:graphicFrame>
      <p:sp>
        <p:nvSpPr>
          <p:cNvPr id="4" name="Arrow: Right 3">
            <a:extLst>
              <a:ext uri="{FF2B5EF4-FFF2-40B4-BE49-F238E27FC236}">
                <a16:creationId xmlns:a16="http://schemas.microsoft.com/office/drawing/2014/main" id="{3B74C010-48FD-3178-F9B4-916547C08389}"/>
              </a:ext>
            </a:extLst>
          </p:cNvPr>
          <p:cNvSpPr/>
          <p:nvPr/>
        </p:nvSpPr>
        <p:spPr>
          <a:xfrm>
            <a:off x="3462130" y="3478024"/>
            <a:ext cx="1066800" cy="3810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639AD775-A6FA-DE90-25EA-5A0FA110093A}"/>
              </a:ext>
            </a:extLst>
          </p:cNvPr>
          <p:cNvSpPr/>
          <p:nvPr/>
        </p:nvSpPr>
        <p:spPr>
          <a:xfrm>
            <a:off x="3468757" y="5182016"/>
            <a:ext cx="1066800" cy="3810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127911A0-D90E-D462-D660-E689BA3BD92A}"/>
              </a:ext>
            </a:extLst>
          </p:cNvPr>
          <p:cNvSpPr/>
          <p:nvPr/>
        </p:nvSpPr>
        <p:spPr>
          <a:xfrm>
            <a:off x="3462130" y="5802897"/>
            <a:ext cx="1066800" cy="3810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5EEC2F04-3593-0B36-5E12-5156DA4CD5A9}"/>
              </a:ext>
            </a:extLst>
          </p:cNvPr>
          <p:cNvSpPr/>
          <p:nvPr/>
        </p:nvSpPr>
        <p:spPr>
          <a:xfrm>
            <a:off x="3462130" y="4320519"/>
            <a:ext cx="1066800" cy="3810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998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" grpId="0" animBg="1"/>
      <p:bldP spid="4" grpId="0" animBg="1"/>
      <p:bldP spid="6" grpId="0" animBg="1"/>
      <p:bldP spid="8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938"/>
            <a:ext cx="9144000" cy="525462"/>
          </a:xfrm>
        </p:spPr>
        <p:txBody>
          <a:bodyPr/>
          <a:lstStyle/>
          <a:p>
            <a:pPr eaLnBrk="1" hangingPunct="1"/>
            <a:r>
              <a:rPr lang="en-US" alt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</a:p>
        </p:txBody>
      </p:sp>
      <p:sp>
        <p:nvSpPr>
          <p:cNvPr id="2" name="Rectangle 1"/>
          <p:cNvSpPr/>
          <p:nvPr/>
        </p:nvSpPr>
        <p:spPr>
          <a:xfrm>
            <a:off x="0" y="1219200"/>
            <a:ext cx="9144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3200" b="1" dirty="0">
                <a:solidFill>
                  <a:srgbClr val="FF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Findings from the WDCT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Learners' Realization of Request Strategies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en-US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3200" b="1" dirty="0">
                <a:solidFill>
                  <a:srgbClr val="FF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Findings from the Role-Play Recordings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Learners' Pragmatic Performance in Real-Time Interaction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en-US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3200" b="1" dirty="0">
                <a:solidFill>
                  <a:srgbClr val="FF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Findings from the Questionnaire</a:t>
            </a:r>
            <a:r>
              <a:rPr lang="en-US" sz="3200" dirty="0">
                <a:solidFill>
                  <a:srgbClr val="FF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Learners' Pragmatic Perceptions and Evaluation of Role-Play</a:t>
            </a: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938"/>
            <a:ext cx="9144000" cy="525462"/>
          </a:xfrm>
        </p:spPr>
        <p:txBody>
          <a:bodyPr/>
          <a:lstStyle/>
          <a:p>
            <a:pPr eaLnBrk="1" hangingPunct="1"/>
            <a:r>
              <a:rPr lang="en-US" alt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924678-DE2B-FC14-2E13-E1D216D5C221}"/>
              </a:ext>
            </a:extLst>
          </p:cNvPr>
          <p:cNvSpPr txBox="1"/>
          <p:nvPr/>
        </p:nvSpPr>
        <p:spPr>
          <a:xfrm>
            <a:off x="66260" y="598263"/>
            <a:ext cx="910755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3200" b="1" dirty="0">
                <a:solidFill>
                  <a:srgbClr val="FF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Findings from the WDCT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Learners' Realization of Request Strategies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74A0346-60AF-B6E1-1E7F-A37C731851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0838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120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B7AC9E-EB42-4DDC-F30C-D89DF29D28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50EC5313-9375-67B2-8B59-DCE6CC5053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7938"/>
            <a:ext cx="9144000" cy="525462"/>
          </a:xfrm>
        </p:spPr>
        <p:txBody>
          <a:bodyPr/>
          <a:lstStyle/>
          <a:p>
            <a:pPr eaLnBrk="1" hangingPunct="1"/>
            <a:r>
              <a:rPr lang="en-US" alt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35403C-3828-87A7-7378-77AAC1C80C4E}"/>
              </a:ext>
            </a:extLst>
          </p:cNvPr>
          <p:cNvSpPr txBox="1"/>
          <p:nvPr/>
        </p:nvSpPr>
        <p:spPr>
          <a:xfrm>
            <a:off x="66260" y="598263"/>
            <a:ext cx="910755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3200" b="1" dirty="0">
                <a:solidFill>
                  <a:srgbClr val="FF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Findings from the WDCT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Learners' Realization of Request Strategies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78B73A-693F-F12B-051D-C0848C9F48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17" y="0"/>
            <a:ext cx="9144000" cy="6805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140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F99FC5-1723-353B-2AD2-4105C3A22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E7E135BB-D4F0-B77F-866F-07A76C6D67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7938"/>
            <a:ext cx="9144000" cy="525462"/>
          </a:xfrm>
        </p:spPr>
        <p:txBody>
          <a:bodyPr/>
          <a:lstStyle/>
          <a:p>
            <a:pPr eaLnBrk="1" hangingPunct="1"/>
            <a:r>
              <a:rPr lang="en-US" alt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169E87-1D4C-66CE-24E0-A52754CE3634}"/>
              </a:ext>
            </a:extLst>
          </p:cNvPr>
          <p:cNvSpPr txBox="1"/>
          <p:nvPr/>
        </p:nvSpPr>
        <p:spPr>
          <a:xfrm>
            <a:off x="66260" y="598263"/>
            <a:ext cx="910755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3200" b="1" dirty="0">
                <a:solidFill>
                  <a:srgbClr val="FF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Findings from the WDCT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Learners' Realization of Request Strategies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03CBC8-EF87-4FDB-0802-5523EB6687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17" y="0"/>
            <a:ext cx="9144000" cy="6805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038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2819400"/>
          </a:xfrm>
        </p:spPr>
        <p:txBody>
          <a:bodyPr/>
          <a:lstStyle/>
          <a:p>
            <a:r>
              <a:rPr lang="x-none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Developing Intercultural Pragmatic Competence for Real Life Interaction through Role-Play: Teaching the Speech Act of Requests in Vietnamese English Communication Classes in the Transition from EFL-Oriented to ESL-Oriented Pedagogy</a:t>
            </a:r>
            <a:endParaRPr lang="en-US" sz="3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3" name="Text Box 15"/>
          <p:cNvSpPr txBox="1">
            <a:spLocks noChangeArrowheads="1"/>
          </p:cNvSpPr>
          <p:nvPr/>
        </p:nvSpPr>
        <p:spPr bwMode="auto">
          <a:xfrm>
            <a:off x="3870325" y="171926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5124" name="Rectangle 3"/>
          <p:cNvSpPr>
            <a:spLocks noChangeArrowheads="1"/>
          </p:cNvSpPr>
          <p:nvPr/>
        </p:nvSpPr>
        <p:spPr bwMode="auto">
          <a:xfrm>
            <a:off x="838200" y="4764088"/>
            <a:ext cx="8305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tabLst>
                <a:tab pos="1881188" algn="l"/>
              </a:tabLst>
            </a:pPr>
            <a:r>
              <a:rPr lang="vi-VN" altLang="en-US" sz="2400" dirty="0">
                <a:solidFill>
                  <a:srgbClr val="FFFF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Presenter:</a:t>
            </a:r>
            <a:r>
              <a:rPr lang="vi-VN" altLang="en-US" sz="2400" b="1" dirty="0">
                <a:solidFill>
                  <a:srgbClr val="FFFF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en-US" sz="2400" b="1" dirty="0">
                <a:solidFill>
                  <a:srgbClr val="FFFF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	</a:t>
            </a:r>
            <a:r>
              <a:rPr lang="vi-VN" altLang="en-US" sz="2400" b="1" dirty="0">
                <a:solidFill>
                  <a:srgbClr val="FFFF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Nguyễn Hoàng Vương Anh</a:t>
            </a:r>
          </a:p>
          <a:p>
            <a:endParaRPr lang="vi-VN" altLang="en-US" sz="2400" dirty="0">
              <a:solidFill>
                <a:srgbClr val="FFFFFF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tabLst>
                <a:tab pos="1828800" algn="l"/>
              </a:tabLst>
            </a:pPr>
            <a:r>
              <a:rPr lang="vi-VN" altLang="en-US" sz="2400" dirty="0">
                <a:solidFill>
                  <a:srgbClr val="FFFF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Institution:</a:t>
            </a:r>
            <a:r>
              <a:rPr lang="vi-VN" altLang="en-US" sz="2400" b="1" dirty="0">
                <a:solidFill>
                  <a:srgbClr val="FFFF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en-US" sz="2400" b="1" dirty="0">
                <a:solidFill>
                  <a:srgbClr val="FFFFFF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	</a:t>
            </a:r>
            <a:r>
              <a:rPr lang="en-US" sz="24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 Chi Minh City University of </a:t>
            </a:r>
          </a:p>
          <a:p>
            <a:pPr>
              <a:tabLst>
                <a:tab pos="1828800" algn="l"/>
              </a:tabLst>
            </a:pPr>
            <a:r>
              <a:rPr lang="en-US" sz="24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Foreign Languages and Information Technology</a:t>
            </a:r>
            <a:endParaRPr lang="en-US" altLang="en-US" sz="2400" b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938"/>
            <a:ext cx="9144000" cy="525462"/>
          </a:xfrm>
        </p:spPr>
        <p:txBody>
          <a:bodyPr/>
          <a:lstStyle/>
          <a:p>
            <a:pPr eaLnBrk="1" hangingPunct="1"/>
            <a:r>
              <a:rPr lang="en-US" alt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</a:p>
        </p:txBody>
      </p:sp>
      <p:sp>
        <p:nvSpPr>
          <p:cNvPr id="2" name="Rectangle 1"/>
          <p:cNvSpPr/>
          <p:nvPr/>
        </p:nvSpPr>
        <p:spPr>
          <a:xfrm>
            <a:off x="0" y="53340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3200" b="1" dirty="0">
                <a:solidFill>
                  <a:srgbClr val="FF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Findings from the Role-Play Recordings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Learners' Pragmatic Performance in Real-Time Interaction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DB6929-BB18-EC82-63C0-3BE00579BEBE}"/>
              </a:ext>
            </a:extLst>
          </p:cNvPr>
          <p:cNvSpPr txBox="1"/>
          <p:nvPr/>
        </p:nvSpPr>
        <p:spPr>
          <a:xfrm>
            <a:off x="-38100" y="2644170"/>
            <a:ext cx="918210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Students became more direct in real-time interactions.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Evidence of L1 pragmatic transfer.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Difficulty handling spontaneous communication.</a:t>
            </a:r>
          </a:p>
        </p:txBody>
      </p:sp>
    </p:spTree>
    <p:extLst>
      <p:ext uri="{BB962C8B-B14F-4D97-AF65-F5344CB8AC3E}">
        <p14:creationId xmlns:p14="http://schemas.microsoft.com/office/powerpoint/2010/main" val="683997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0B00DE-095B-7435-A709-4C02DAD74F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1B1FAA57-C607-80F9-A4F4-4D7EC2EEBD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7938"/>
            <a:ext cx="9144000" cy="525462"/>
          </a:xfrm>
        </p:spPr>
        <p:txBody>
          <a:bodyPr/>
          <a:lstStyle/>
          <a:p>
            <a:pPr eaLnBrk="1" hangingPunct="1"/>
            <a:r>
              <a:rPr lang="en-US" alt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777987C-197D-1BD5-C391-4E6EBB14F482}"/>
              </a:ext>
            </a:extLst>
          </p:cNvPr>
          <p:cNvSpPr/>
          <p:nvPr/>
        </p:nvSpPr>
        <p:spPr>
          <a:xfrm>
            <a:off x="0" y="533400"/>
            <a:ext cx="9144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3200" b="1" dirty="0">
                <a:solidFill>
                  <a:srgbClr val="FF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Findings from the Questionnaire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Learners' Pragmatic Perceptions and Evaluation of Role-Play</a:t>
            </a: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solidFill>
                  <a:srgbClr val="FF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0D484F-C82D-011D-8A04-E85CA854F3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938"/>
            <a:ext cx="9220200" cy="6821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595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81F6CA-C34C-100F-2AC8-672D083BA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5A44A965-2FD4-E113-A830-20D2A8BB0C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7938"/>
            <a:ext cx="9144000" cy="525462"/>
          </a:xfrm>
        </p:spPr>
        <p:txBody>
          <a:bodyPr/>
          <a:lstStyle/>
          <a:p>
            <a:pPr eaLnBrk="1" hangingPunct="1"/>
            <a:r>
              <a:rPr lang="en-US" alt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9FD13C4-73F2-3A8A-819E-C5519EDCF1BF}"/>
              </a:ext>
            </a:extLst>
          </p:cNvPr>
          <p:cNvSpPr/>
          <p:nvPr/>
        </p:nvSpPr>
        <p:spPr>
          <a:xfrm>
            <a:off x="0" y="533400"/>
            <a:ext cx="9144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3200" b="1" dirty="0">
                <a:solidFill>
                  <a:srgbClr val="FF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Findings from the Questionnaire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Learners' Pragmatic Perceptions and Evaluation of Role-Play</a:t>
            </a: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solidFill>
                  <a:srgbClr val="FF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47D807-67CE-C328-3F8E-73F924F9F5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938"/>
            <a:ext cx="9144000" cy="6824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068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48F130-7BA1-1465-34AF-1B81A52D58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6DC63448-6D84-510E-5C39-C944D8C9E2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7938"/>
            <a:ext cx="9144000" cy="525462"/>
          </a:xfrm>
        </p:spPr>
        <p:txBody>
          <a:bodyPr/>
          <a:lstStyle/>
          <a:p>
            <a:pPr eaLnBrk="1" hangingPunct="1"/>
            <a:r>
              <a:rPr lang="en-US" alt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996A3CD-C6A7-A861-119E-6A5C2445389D}"/>
              </a:ext>
            </a:extLst>
          </p:cNvPr>
          <p:cNvSpPr/>
          <p:nvPr/>
        </p:nvSpPr>
        <p:spPr>
          <a:xfrm>
            <a:off x="0" y="533400"/>
            <a:ext cx="9144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3200" b="1" dirty="0">
                <a:solidFill>
                  <a:srgbClr val="FF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Findings from the Questionnaire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Learners' Pragmatic Perceptions and Evaluation of Role-Play</a:t>
            </a: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solidFill>
                  <a:srgbClr val="FF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EBB914-0307-819F-F085-B63F2E90E9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755"/>
            <a:ext cx="9144000" cy="6831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985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BF35DF-0003-E1EB-2084-BB28C871C6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4C5AD5E3-44FA-D9EF-218D-6C8EF0F3CE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7938"/>
            <a:ext cx="9144000" cy="525462"/>
          </a:xfrm>
        </p:spPr>
        <p:txBody>
          <a:bodyPr/>
          <a:lstStyle/>
          <a:p>
            <a:pPr eaLnBrk="1" hangingPunct="1"/>
            <a:r>
              <a:rPr lang="en-US" alt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C371DB2-12DC-D607-D7DB-0D302F24EDA7}"/>
              </a:ext>
            </a:extLst>
          </p:cNvPr>
          <p:cNvSpPr/>
          <p:nvPr/>
        </p:nvSpPr>
        <p:spPr>
          <a:xfrm>
            <a:off x="0" y="533400"/>
            <a:ext cx="9144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3200" b="1" dirty="0">
                <a:solidFill>
                  <a:srgbClr val="FF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Findings from the Questionnaire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Learners' Pragmatic Perceptions and Evaluation of Role-Play</a:t>
            </a: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solidFill>
                  <a:srgbClr val="FF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F66C34-6737-E38A-4022-AF0FEA609D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9" y="7938"/>
            <a:ext cx="9134061" cy="688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051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ChangeArrowheads="1"/>
          </p:cNvSpPr>
          <p:nvPr/>
        </p:nvSpPr>
        <p:spPr bwMode="auto">
          <a:xfrm>
            <a:off x="0" y="0"/>
            <a:ext cx="914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DISCUSSION</a:t>
            </a:r>
          </a:p>
        </p:txBody>
      </p:sp>
      <p:sp>
        <p:nvSpPr>
          <p:cNvPr id="2" name="Rectangle 1"/>
          <p:cNvSpPr/>
          <p:nvPr/>
        </p:nvSpPr>
        <p:spPr>
          <a:xfrm>
            <a:off x="152400" y="545874"/>
            <a:ext cx="8991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question 1: To what extent does the integration of role-play activities improve students’ pragmatic appropriateness in performing the speech act of requests?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646F89-D955-15EF-30EA-D8D1B53A1A38}"/>
              </a:ext>
            </a:extLst>
          </p:cNvPr>
          <p:cNvSpPr txBox="1"/>
          <p:nvPr/>
        </p:nvSpPr>
        <p:spPr>
          <a:xfrm>
            <a:off x="228600" y="2799018"/>
            <a:ext cx="8762999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Increased awareness of politeness and contextual appropriateness.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800" dirty="0">
              <a:solidFill>
                <a:srgbClr val="FF99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Improved use of indirect request strategies.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800" dirty="0">
              <a:solidFill>
                <a:srgbClr val="FF99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Challenges remained in real-time interaction.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0C0679-AE66-6677-A8E0-DDAE8B94A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>
            <a:extLst>
              <a:ext uri="{FF2B5EF4-FFF2-40B4-BE49-F238E27FC236}">
                <a16:creationId xmlns:a16="http://schemas.microsoft.com/office/drawing/2014/main" id="{3BD73B63-F1BD-BAF3-EABA-1BFE6418C7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DISCUSSION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E525F0-2B9E-F1EA-9341-ADA9BE1E3445}"/>
              </a:ext>
            </a:extLst>
          </p:cNvPr>
          <p:cNvSpPr/>
          <p:nvPr/>
        </p:nvSpPr>
        <p:spPr>
          <a:xfrm>
            <a:off x="152400" y="545874"/>
            <a:ext cx="8991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question 2: How do students develop request strategies and use of mitigating devices during role-play activities?</a:t>
            </a:r>
            <a:endParaRPr lang="en-US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4CBFB-CA8A-F3C2-0A26-74EFB2A8D1B0}"/>
              </a:ext>
            </a:extLst>
          </p:cNvPr>
          <p:cNvSpPr txBox="1"/>
          <p:nvPr/>
        </p:nvSpPr>
        <p:spPr>
          <a:xfrm>
            <a:off x="228600" y="2799018"/>
            <a:ext cx="876299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Students developed indirect request strategies.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800" dirty="0">
              <a:solidFill>
                <a:srgbClr val="FF99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Their use of mitigating devices remained limited.</a:t>
            </a:r>
          </a:p>
        </p:txBody>
      </p:sp>
    </p:spTree>
    <p:extLst>
      <p:ext uri="{BB962C8B-B14F-4D97-AF65-F5344CB8AC3E}">
        <p14:creationId xmlns:p14="http://schemas.microsoft.com/office/powerpoint/2010/main" val="1072064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F94E41-FCEF-D02D-5FC3-D0FA2D2F8F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>
            <a:extLst>
              <a:ext uri="{FF2B5EF4-FFF2-40B4-BE49-F238E27FC236}">
                <a16:creationId xmlns:a16="http://schemas.microsoft.com/office/drawing/2014/main" id="{88041AD9-4BAC-D94C-4EB1-3FEB940CE8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DISCUSSION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CAAEF06-1911-148B-EA9F-9500ACF3B9B4}"/>
              </a:ext>
            </a:extLst>
          </p:cNvPr>
          <p:cNvSpPr/>
          <p:nvPr/>
        </p:nvSpPr>
        <p:spPr>
          <a:xfrm>
            <a:off x="152400" y="545874"/>
            <a:ext cx="8991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question 3: How do students perceive the role of role-play in supporting the shift toward more ESL-oriented communicative practices?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03B4F7-407D-A888-964B-0FE69D809874}"/>
              </a:ext>
            </a:extLst>
          </p:cNvPr>
          <p:cNvSpPr txBox="1"/>
          <p:nvPr/>
        </p:nvSpPr>
        <p:spPr>
          <a:xfrm>
            <a:off x="228600" y="2799018"/>
            <a:ext cx="8762999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Communication-Oriented Learning</a:t>
            </a:r>
          </a:p>
          <a:p>
            <a:r>
              <a:rPr lang="en-US" sz="2800" dirty="0">
                <a:solidFill>
                  <a:srgbClr val="FF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Increased Classroom Engagement</a:t>
            </a:r>
          </a:p>
          <a:p>
            <a:r>
              <a:rPr lang="en-US" sz="2800" dirty="0">
                <a:solidFill>
                  <a:srgbClr val="FF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Enhanced Intercultural Awareness</a:t>
            </a:r>
          </a:p>
          <a:p>
            <a:r>
              <a:rPr lang="en-US" sz="2800" dirty="0">
                <a:solidFill>
                  <a:srgbClr val="FF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Remaining Emotional Challenges</a:t>
            </a:r>
          </a:p>
        </p:txBody>
      </p:sp>
    </p:spTree>
    <p:extLst>
      <p:ext uri="{BB962C8B-B14F-4D97-AF65-F5344CB8AC3E}">
        <p14:creationId xmlns:p14="http://schemas.microsoft.com/office/powerpoint/2010/main" val="4125933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907"/>
            <a:ext cx="9144000" cy="754062"/>
          </a:xfrm>
        </p:spPr>
        <p:txBody>
          <a:bodyPr/>
          <a:lstStyle/>
          <a:p>
            <a:pPr eaLnBrk="1" hangingPunct="1"/>
            <a:r>
              <a:rPr lang="en-US" alt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  <a:endParaRPr lang="en-US" altLang="en-US" sz="3200" b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1143000"/>
            <a:ext cx="91440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Politeness awareness, but limited pragmatic flexibility. 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Role-play bridges knowledge and real-world communication. 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and innovative approaches offer promising directions. </a:t>
            </a:r>
          </a:p>
          <a:p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6810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907"/>
            <a:ext cx="9144000" cy="754062"/>
          </a:xfrm>
        </p:spPr>
        <p:txBody>
          <a:bodyPr/>
          <a:lstStyle/>
          <a:p>
            <a:pPr eaLnBrk="1" hangingPunct="1"/>
            <a:r>
              <a:rPr lang="en-US" alt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  <a:endParaRPr lang="en-US" altLang="en-US" sz="3200" b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22EEA99-BEC7-9D4F-2EC9-5E31E1DA7D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3" y="900734"/>
            <a:ext cx="4345926" cy="59221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F62E77F-D6A5-03E8-96C0-C288FBB235DC}"/>
              </a:ext>
            </a:extLst>
          </p:cNvPr>
          <p:cNvSpPr txBox="1"/>
          <p:nvPr/>
        </p:nvSpPr>
        <p:spPr>
          <a:xfrm>
            <a:off x="4419600" y="1905000"/>
            <a:ext cx="457200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“There are rules of use without which the rules of grammar would be useless.' Thank you for your attention.”</a:t>
            </a:r>
          </a:p>
          <a:p>
            <a:pPr algn="r"/>
            <a:endParaRPr lang="en-US" sz="3200" i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n-US" sz="24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(Dell Hymes, 1972)</a:t>
            </a:r>
          </a:p>
        </p:txBody>
      </p:sp>
    </p:spTree>
    <p:extLst>
      <p:ext uri="{BB962C8B-B14F-4D97-AF65-F5344CB8AC3E}">
        <p14:creationId xmlns:p14="http://schemas.microsoft.com/office/powerpoint/2010/main" val="285278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938"/>
            <a:ext cx="8229600" cy="1143000"/>
          </a:xfrm>
        </p:spPr>
        <p:txBody>
          <a:bodyPr/>
          <a:lstStyle/>
          <a:p>
            <a:pPr eaLnBrk="1" hangingPunct="1"/>
            <a:r>
              <a:rPr lang="en-GB" alt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US" altLang="en-US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13252" y="1066800"/>
            <a:ext cx="9144000" cy="5935662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FF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Background</a:t>
            </a:r>
            <a:endParaRPr lang="en-US" dirty="0">
              <a:solidFill>
                <a:srgbClr val="FF00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Effective English communication requires </a:t>
            </a:r>
            <a:r>
              <a:rPr lang="en-US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grammatical accuracy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pragmatic competence</a:t>
            </a: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en-US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Vietnamese EFL classrooms mainly emphasize </a:t>
            </a:r>
            <a:r>
              <a:rPr lang="en-US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grammar 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vocabulary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Students have limited opportunities to develop </a:t>
            </a:r>
            <a:r>
              <a:rPr lang="en-US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contextually appropriate communication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7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8" descr="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801710" y="1428750"/>
            <a:ext cx="5684941" cy="1028700"/>
          </a:xfrm>
          <a:prstGeom prst="rect">
            <a:avLst/>
          </a:prstGeom>
          <a:noFill/>
        </p:spPr>
        <p:txBody>
          <a:bodyPr wrap="none">
            <a:prstTxWarp prst="textTriangle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50" b="1" dirty="0">
                <a:ln w="1905"/>
                <a:solidFill>
                  <a:srgbClr val="FF33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THANKS FOR LISTENING!</a:t>
            </a:r>
          </a:p>
        </p:txBody>
      </p:sp>
    </p:spTree>
    <p:extLst>
      <p:ext uri="{BB962C8B-B14F-4D97-AF65-F5344CB8AC3E}">
        <p14:creationId xmlns:p14="http://schemas.microsoft.com/office/powerpoint/2010/main" val="1992046887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300" y="0"/>
            <a:ext cx="89154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A54EC3-E091-13C2-937E-C88FDA7D9D7A}"/>
              </a:ext>
            </a:extLst>
          </p:cNvPr>
          <p:cNvSpPr txBox="1"/>
          <p:nvPr/>
        </p:nvSpPr>
        <p:spPr>
          <a:xfrm>
            <a:off x="114300" y="838200"/>
            <a:ext cx="8915400" cy="4653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9875" indent="-26987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Austin, J. L. (1962). </a:t>
            </a:r>
            <a:r>
              <a:rPr lang="en-US" sz="2000" i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How to do things with words</a:t>
            </a:r>
            <a:r>
              <a:rPr lang="en-US" sz="20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Clarendon Press.</a:t>
            </a:r>
            <a:endParaRPr lang="en-US" sz="2000" dirty="0">
              <a:solidFill>
                <a:srgbClr val="FFFF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B Zar"/>
            </a:endParaRPr>
          </a:p>
          <a:p>
            <a:pPr marL="269875" indent="-26987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Bachman, L. F. (1990). </a:t>
            </a:r>
            <a:r>
              <a:rPr lang="en-US" sz="2000" i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Fundamental considerations in language testing</a:t>
            </a:r>
            <a:r>
              <a:rPr lang="en-US" sz="20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Oxford University Press.</a:t>
            </a:r>
            <a:endParaRPr lang="en-US" sz="2000" dirty="0">
              <a:solidFill>
                <a:srgbClr val="FFFF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B Zar"/>
            </a:endParaRPr>
          </a:p>
          <a:p>
            <a:pPr marL="269875" indent="-26987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Bardovi-Harlig</a:t>
            </a:r>
            <a:r>
              <a:rPr lang="en-US" sz="20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K. (2013). Developing L2 pragmatics. </a:t>
            </a:r>
            <a:r>
              <a:rPr lang="en-US" sz="2000" i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Language Learning, 63</a:t>
            </a:r>
            <a:r>
              <a:rPr lang="en-US" sz="20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(Suppl. 1), 68–86.</a:t>
            </a:r>
            <a:endParaRPr lang="en-US" sz="2000" dirty="0">
              <a:solidFill>
                <a:srgbClr val="FFFF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B Zar"/>
            </a:endParaRPr>
          </a:p>
          <a:p>
            <a:pPr marL="269875" indent="-26987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Bardovi-Harlig</a:t>
            </a:r>
            <a:r>
              <a:rPr lang="en-US" sz="20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K., &amp; Dörnyei, Z. (1998). Do language learners recognize pragmatic violations? Pragmatic versus grammatical awareness in instructed L2 learning. </a:t>
            </a:r>
            <a:r>
              <a:rPr lang="en-US" sz="2000" i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TESOL Quarterly, 32</a:t>
            </a:r>
            <a:r>
              <a:rPr lang="en-US" sz="20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(2), 233–259.</a:t>
            </a:r>
            <a:endParaRPr lang="en-US" sz="2000" dirty="0">
              <a:solidFill>
                <a:srgbClr val="FFFF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B Zar"/>
            </a:endParaRPr>
          </a:p>
          <a:p>
            <a:pPr marL="269875" indent="-26987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Blum-Kulka, S., House, J., &amp; Kasper, G. (Eds.). (1989). </a:t>
            </a:r>
            <a:r>
              <a:rPr lang="en-US" sz="2000" i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Cross-cultural pragmatics: Requests and apologies</a:t>
            </a:r>
            <a:r>
              <a:rPr lang="en-US" sz="20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Ablex</a:t>
            </a:r>
            <a:r>
              <a:rPr lang="en-US" sz="20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000" dirty="0">
              <a:solidFill>
                <a:srgbClr val="FFFF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B Zar"/>
            </a:endParaRPr>
          </a:p>
        </p:txBody>
      </p:sp>
    </p:spTree>
    <p:extLst>
      <p:ext uri="{BB962C8B-B14F-4D97-AF65-F5344CB8AC3E}">
        <p14:creationId xmlns:p14="http://schemas.microsoft.com/office/powerpoint/2010/main" val="36631261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24E45A-1294-CD93-E5DC-B04BE650E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35C440-7977-F2E5-B49E-4BE5278205E7}"/>
              </a:ext>
            </a:extLst>
          </p:cNvPr>
          <p:cNvSpPr/>
          <p:nvPr/>
        </p:nvSpPr>
        <p:spPr>
          <a:xfrm>
            <a:off x="114300" y="-10948"/>
            <a:ext cx="89154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9D9C84-2F94-BB34-1339-2ABBD5A3B218}"/>
              </a:ext>
            </a:extLst>
          </p:cNvPr>
          <p:cNvSpPr txBox="1"/>
          <p:nvPr/>
        </p:nvSpPr>
        <p:spPr>
          <a:xfrm>
            <a:off x="51943" y="622373"/>
            <a:ext cx="8948530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Brown, P., &amp; Levinson, S. C. (1987). </a:t>
            </a:r>
            <a:r>
              <a:rPr lang="en-US" sz="20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Politeness: Some universals in language usage</a:t>
            </a: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Cambridge University Press.</a:t>
            </a:r>
          </a:p>
          <a:p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Byram, M. (2011). Conceptualizing intercultural (communicative) competence and intercultural citizenship. In J. Jackson (Ed.),</a:t>
            </a:r>
          </a:p>
          <a:p>
            <a:r>
              <a:rPr lang="en-US" sz="20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Routledge handbook of language and intercultural communication</a:t>
            </a: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(pp. 85–97). Routledge.</a:t>
            </a:r>
          </a:p>
          <a:p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Canale, M., &amp; Swain, M. (1980). Theoretical bases of communicative approaches to second language teaching and testing. </a:t>
            </a:r>
            <a:r>
              <a:rPr lang="en-US" sz="20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Applied Linguistics, 1</a:t>
            </a: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(1), 1–47. </a:t>
            </a:r>
            <a:r>
              <a:rPr lang="en-US" sz="20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https://doi.org/10.1093/applin/1.1.1</a:t>
            </a:r>
            <a:endParaRPr lang="en-US" sz="2000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Crystal, D. (2003). </a:t>
            </a:r>
            <a:r>
              <a:rPr lang="en-US" sz="20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English as a global language</a:t>
            </a: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(2nd ed.). Cambridge University Press.</a:t>
            </a:r>
          </a:p>
          <a:p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DeKeyser, R. M. (2007). </a:t>
            </a:r>
            <a:r>
              <a:rPr lang="en-US" sz="20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Practice in a second language: Perspectives from applied linguistics and cognitive psychology</a:t>
            </a: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Cambridge University Press.</a:t>
            </a:r>
          </a:p>
          <a:p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Dong, X. (2009). </a:t>
            </a:r>
            <a:r>
              <a:rPr lang="en-US" sz="20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Requests in academic settings in English, Russian and Chinese</a:t>
            </a: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[Doctoral dissertation, The Ohio State University]. ProQuest Dissertations &amp; Theses Global.</a:t>
            </a:r>
          </a:p>
          <a:p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Ellis, R. (2003). </a:t>
            </a:r>
            <a:r>
              <a:rPr lang="en-US" sz="20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study of second language acquisition</a:t>
            </a: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Oxford University Press.</a:t>
            </a:r>
          </a:p>
        </p:txBody>
      </p:sp>
    </p:spTree>
    <p:extLst>
      <p:ext uri="{BB962C8B-B14F-4D97-AF65-F5344CB8AC3E}">
        <p14:creationId xmlns:p14="http://schemas.microsoft.com/office/powerpoint/2010/main" val="23627349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ECB837-3C4F-1D61-9825-76864EA8FE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D5087C9-625C-7FA2-F6BE-252849D84088}"/>
              </a:ext>
            </a:extLst>
          </p:cNvPr>
          <p:cNvSpPr/>
          <p:nvPr/>
        </p:nvSpPr>
        <p:spPr>
          <a:xfrm>
            <a:off x="114300" y="-10948"/>
            <a:ext cx="89154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9C0E90-4D30-DC03-97A0-940B32A34411}"/>
              </a:ext>
            </a:extLst>
          </p:cNvPr>
          <p:cNvSpPr txBox="1"/>
          <p:nvPr/>
        </p:nvSpPr>
        <p:spPr>
          <a:xfrm>
            <a:off x="25090" y="762000"/>
            <a:ext cx="8948530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9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Han, S. (2005). </a:t>
            </a:r>
            <a:r>
              <a:rPr lang="en-US" sz="19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interlanguage pragmatic development of the speech act of requests by Korean non-native speakers of English in an ESL setting</a:t>
            </a:r>
            <a:r>
              <a:rPr lang="en-US" sz="19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(Publication No. AAI3165689) [Doctoral dissertation, University of Pennsylvania]. ProQuest Dissertations &amp; Theses Global.</a:t>
            </a:r>
          </a:p>
          <a:p>
            <a:r>
              <a:rPr lang="en-US" sz="19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Hymes, D. (1972). On communicative competence. In J. B. Pride &amp; J. Holmes (Eds.), </a:t>
            </a:r>
            <a:r>
              <a:rPr lang="en-US" sz="19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Sociolinguistics: Selected readings</a:t>
            </a:r>
            <a:r>
              <a:rPr lang="en-US" sz="19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(pp. 269–293). Penguin Books.</a:t>
            </a:r>
          </a:p>
          <a:p>
            <a:r>
              <a:rPr lang="en-US" sz="19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Ishihara, N. (2010). Teaching pragmatics in the classroom. In K. R. Rose &amp; G. Kasper (Eds.), </a:t>
            </a:r>
            <a:r>
              <a:rPr lang="en-US" sz="19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Pragmatics in language teaching</a:t>
            </a:r>
            <a:r>
              <a:rPr lang="en-US" sz="19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(pp. 101–124). Cambridge University Press.</a:t>
            </a:r>
          </a:p>
          <a:p>
            <a:r>
              <a:rPr lang="en-US" sz="19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Ishihara, N., &amp; Cohen, A. D. (2010). </a:t>
            </a:r>
            <a:r>
              <a:rPr lang="en-US" sz="19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Teaching and learning pragmatics: Where language and culture meet</a:t>
            </a:r>
            <a:r>
              <a:rPr lang="en-US" sz="19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Pearson Education.</a:t>
            </a:r>
          </a:p>
          <a:p>
            <a:r>
              <a:rPr lang="en-US" sz="19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Kachru, B. B. (1982). </a:t>
            </a:r>
            <a:r>
              <a:rPr lang="en-US" sz="19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other tongue: English across cultures</a:t>
            </a:r>
            <a:r>
              <a:rPr lang="en-US" sz="19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University of Illinois Press.</a:t>
            </a:r>
          </a:p>
          <a:p>
            <a:r>
              <a:rPr lang="en-US" sz="19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Kádár, D. Z., &amp; Haugh, M. (2013). </a:t>
            </a:r>
            <a:r>
              <a:rPr lang="en-US" sz="19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Understanding politeness</a:t>
            </a:r>
            <a:r>
              <a:rPr lang="en-US" sz="19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Cambridge University Press.</a:t>
            </a:r>
          </a:p>
          <a:p>
            <a:r>
              <a:rPr lang="en-US" sz="19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Kasper, G., &amp; Dahl, M. (1991). Research methods in interlanguage pragmatics. </a:t>
            </a:r>
            <a:r>
              <a:rPr lang="en-US" sz="19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Studies in Second Language Acquisition, 13</a:t>
            </a:r>
            <a:r>
              <a:rPr lang="en-US" sz="19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(2), 215–247.</a:t>
            </a:r>
          </a:p>
          <a:p>
            <a:r>
              <a:rPr lang="en-US" sz="19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Kasper, G., &amp; Rose, K. R. (2002). </a:t>
            </a:r>
            <a:r>
              <a:rPr lang="en-US" sz="19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Pragmatic development in a second language</a:t>
            </a:r>
            <a:r>
              <a:rPr lang="en-US" sz="19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Blackwell.</a:t>
            </a:r>
          </a:p>
          <a:p>
            <a:r>
              <a:rPr lang="en-US" sz="19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Kasper, G., &amp; Schmidt, R. (1996). Developmental issues in interlanguage pragmatics. </a:t>
            </a:r>
            <a:r>
              <a:rPr lang="en-US" sz="19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Studies in Second Language Acquisition, 18</a:t>
            </a:r>
            <a:r>
              <a:rPr lang="en-US" sz="19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(2), 149–169.</a:t>
            </a:r>
          </a:p>
        </p:txBody>
      </p:sp>
    </p:spTree>
    <p:extLst>
      <p:ext uri="{BB962C8B-B14F-4D97-AF65-F5344CB8AC3E}">
        <p14:creationId xmlns:p14="http://schemas.microsoft.com/office/powerpoint/2010/main" val="30457006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FC8718-1F2A-D1BF-AF61-8E9784E44D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83EECD-C404-D951-5749-35BC10CB7AC7}"/>
              </a:ext>
            </a:extLst>
          </p:cNvPr>
          <p:cNvSpPr/>
          <p:nvPr/>
        </p:nvSpPr>
        <p:spPr>
          <a:xfrm>
            <a:off x="114300" y="-10948"/>
            <a:ext cx="89154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5E378C-A30E-A44F-C1C1-B82D15A744FA}"/>
              </a:ext>
            </a:extLst>
          </p:cNvPr>
          <p:cNvSpPr txBox="1"/>
          <p:nvPr/>
        </p:nvSpPr>
        <p:spPr>
          <a:xfrm>
            <a:off x="114300" y="457200"/>
            <a:ext cx="8948530" cy="67864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Kecskés, I. (2014). </a:t>
            </a:r>
            <a:r>
              <a:rPr lang="en-US" sz="15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Intercultural pragmatics</a:t>
            </a:r>
            <a:r>
              <a:rPr lang="en-US" sz="1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Oxford University Press.</a:t>
            </a:r>
          </a:p>
          <a:p>
            <a:r>
              <a:rPr lang="en-US" sz="1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Kecskés, I. (2016). Cross-cultural and intercultural pragmatics. In Y. Huang (Ed.), </a:t>
            </a:r>
            <a:r>
              <a:rPr lang="en-US" sz="15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Oxford handbook of pragmatics</a:t>
            </a:r>
            <a:r>
              <a:rPr lang="en-US" sz="1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(pp. 1–16). Oxford University Press.</a:t>
            </a:r>
          </a:p>
          <a:p>
            <a:r>
              <a:rPr lang="en-US" sz="1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Leech, G. N. (1983). </a:t>
            </a:r>
            <a:r>
              <a:rPr lang="en-US" sz="15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Principles of pragmatics</a:t>
            </a:r>
            <a:r>
              <a:rPr lang="en-US" sz="1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Longman.</a:t>
            </a:r>
          </a:p>
          <a:p>
            <a:r>
              <a:rPr lang="en-US" sz="1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Liddicoat, A. J. (2022). Intercultural mediation in language learning. In I. Kecskes (Ed.), </a:t>
            </a:r>
            <a:r>
              <a:rPr lang="en-US" sz="15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Cambridge handbook of intercultural pragmatics</a:t>
            </a:r>
            <a:r>
              <a:rPr lang="en-US" sz="1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(pp. 815–835). Cambridge University Press. </a:t>
            </a:r>
            <a:r>
              <a:rPr lang="en-US" sz="15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https://doi.org/10.1017/9781108884303.032</a:t>
            </a:r>
            <a:endParaRPr lang="en-US" sz="15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5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McConachy</a:t>
            </a:r>
            <a:r>
              <a:rPr lang="en-US" sz="1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T. (2018). </a:t>
            </a:r>
            <a:r>
              <a:rPr lang="en-US" sz="15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Developing intercultural perspectives on language use: Exploring pragmatics and culture in foreign language learning</a:t>
            </a:r>
            <a:r>
              <a:rPr lang="en-US" sz="1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Multilingual Matters.</a:t>
            </a:r>
          </a:p>
          <a:p>
            <a:r>
              <a:rPr lang="en-US" sz="15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McConachy</a:t>
            </a:r>
            <a:r>
              <a:rPr lang="en-US" sz="1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T. (2022). Pragmatic awareness in intercultural language learning. In I. Kecskes (Ed.), </a:t>
            </a:r>
            <a:r>
              <a:rPr lang="en-US" sz="15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Cambridge handbook of intercultural pragmatics</a:t>
            </a:r>
            <a:r>
              <a:rPr lang="en-US" sz="1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(pp. 766–787). Cambridge University Press.</a:t>
            </a:r>
          </a:p>
          <a:p>
            <a:r>
              <a:rPr lang="en-US" sz="15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Ogiermann</a:t>
            </a:r>
            <a:r>
              <a:rPr lang="en-US" sz="1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E. (2009). Politeness and indirectness across cultures: A comparison of English, German, Polish and Russian requests. </a:t>
            </a:r>
            <a:r>
              <a:rPr lang="en-US" sz="15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Journal of Politeness Research, 5</a:t>
            </a:r>
            <a:r>
              <a:rPr lang="en-US" sz="1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(2), 189–216.</a:t>
            </a:r>
          </a:p>
          <a:p>
            <a:r>
              <a:rPr lang="en-US" sz="1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Rose, K. R. (2005). On the effects of instruction in second language pragmatics. </a:t>
            </a:r>
            <a:r>
              <a:rPr lang="en-US" sz="15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System, 33</a:t>
            </a:r>
            <a:r>
              <a:rPr lang="en-US" sz="1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(3), 385–399.</a:t>
            </a:r>
          </a:p>
          <a:p>
            <a:r>
              <a:rPr lang="en-US" sz="1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Schauer, G. A. (2006). Pragmatic awareness in ESL and EFL contexts: Contrast and development. </a:t>
            </a:r>
            <a:r>
              <a:rPr lang="en-US" sz="15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Language Learning, 56</a:t>
            </a:r>
            <a:r>
              <a:rPr lang="en-US" sz="1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(2), 269–318.</a:t>
            </a:r>
          </a:p>
          <a:p>
            <a:r>
              <a:rPr lang="en-US" sz="1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Searle, J. R. (1979). </a:t>
            </a:r>
            <a:r>
              <a:rPr lang="en-US" sz="15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Expression and meaning: Studies in the theory of speech acts</a:t>
            </a:r>
            <a:r>
              <a:rPr lang="en-US" sz="1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Cambridge University Press.</a:t>
            </a:r>
          </a:p>
          <a:p>
            <a:r>
              <a:rPr lang="en-US" sz="1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Spencer-Oatey, H. (2008). Face, (</a:t>
            </a:r>
            <a:r>
              <a:rPr lang="en-US" sz="15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</a:t>
            </a:r>
            <a:r>
              <a:rPr lang="en-US" sz="1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)politeness and rapport. In H. Spencer-Oatey (Ed.), </a:t>
            </a:r>
            <a:r>
              <a:rPr lang="en-US" sz="15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Culturally speaking: Culture, communication and politeness theory</a:t>
            </a:r>
            <a:r>
              <a:rPr lang="en-US" sz="1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(2nd ed., pp. 11–47). Continuum.</a:t>
            </a:r>
          </a:p>
          <a:p>
            <a:r>
              <a:rPr lang="en-US" sz="1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Taguchi, N. (2015). Instructed pragmatics at a glance: Where instructional studies were, are, and should be going. </a:t>
            </a:r>
            <a:r>
              <a:rPr lang="en-US" sz="15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Language Teaching, 48</a:t>
            </a:r>
            <a:r>
              <a:rPr lang="en-US" sz="1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(1), 1–50.</a:t>
            </a:r>
          </a:p>
          <a:p>
            <a:r>
              <a:rPr lang="en-US" sz="1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Taguchi, N., &amp; Roever, C. (2017). </a:t>
            </a:r>
            <a:r>
              <a:rPr lang="en-US" sz="15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Second language pragmatics</a:t>
            </a:r>
            <a:r>
              <a:rPr lang="en-US" sz="1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Oxford University Press.</a:t>
            </a:r>
          </a:p>
          <a:p>
            <a:r>
              <a:rPr lang="en-US" sz="1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Takahashi, S. (2010). Instructional effects on request strategies in Japanese EFL learners. </a:t>
            </a:r>
            <a:r>
              <a:rPr lang="en-US" sz="15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Language Learning, 60</a:t>
            </a:r>
            <a:r>
              <a:rPr lang="en-US" sz="1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(1), 1–33.</a:t>
            </a:r>
          </a:p>
          <a:p>
            <a:r>
              <a:rPr lang="en-US" sz="1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Thomas, J. (1983). Cross-cultural pragmatic failure. </a:t>
            </a:r>
            <a:r>
              <a:rPr lang="en-US" sz="15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Applied Linguistics, 4</a:t>
            </a:r>
            <a:r>
              <a:rPr lang="en-US" sz="1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(2), 91–112. </a:t>
            </a:r>
            <a:r>
              <a:rPr lang="en-US" sz="15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https://doi.org/10.1093/applin/4.2.91</a:t>
            </a:r>
            <a:endParaRPr lang="en-US" sz="15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Vygotsky, L. S. (1978). </a:t>
            </a:r>
            <a:r>
              <a:rPr lang="en-US" sz="15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Mind in society: The development of higher psychological processes</a:t>
            </a:r>
            <a:r>
              <a:rPr lang="en-US" sz="1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Harvard University Press.</a:t>
            </a:r>
          </a:p>
          <a:p>
            <a:endParaRPr lang="en-US" sz="15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52020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938"/>
            <a:ext cx="8229600" cy="1143000"/>
          </a:xfrm>
        </p:spPr>
        <p:txBody>
          <a:bodyPr/>
          <a:lstStyle/>
          <a:p>
            <a:pPr eaLnBrk="1" hangingPunct="1"/>
            <a:r>
              <a:rPr lang="en-GB" altLang="en-US" sz="40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US" altLang="en-US" sz="4000" b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1" name="TextBox 2"/>
          <p:cNvSpPr txBox="1">
            <a:spLocks noChangeArrowheads="1"/>
          </p:cNvSpPr>
          <p:nvPr/>
        </p:nvSpPr>
        <p:spPr bwMode="auto">
          <a:xfrm>
            <a:off x="0" y="990600"/>
            <a:ext cx="9144000" cy="8463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3200" b="1" dirty="0">
                <a:solidFill>
                  <a:srgbClr val="FF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Gap</a:t>
            </a:r>
            <a:endParaRPr lang="en-US" sz="3200" dirty="0">
              <a:solidFill>
                <a:srgbClr val="FF00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Previous studies have confirmed the benefits of </a:t>
            </a:r>
            <a:r>
              <a:rPr lang="en-US" sz="32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role-play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Limited evidence on how interaction-based role-play: </a:t>
            </a:r>
          </a:p>
          <a:p>
            <a:pPr marL="1377950" indent="-457200"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improves </a:t>
            </a:r>
            <a:r>
              <a:rPr lang="en-US" sz="32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request performance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1377950" indent="-457200"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develops </a:t>
            </a:r>
            <a:r>
              <a:rPr lang="en-US" sz="32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request strategies &amp; mitigating devices</a:t>
            </a:r>
            <a:r>
              <a:rPr lang="en-US" sz="32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1377950" indent="-457200"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supports the transition from </a:t>
            </a:r>
            <a:r>
              <a:rPr lang="en-US" sz="32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EFL</a:t>
            </a:r>
            <a:r>
              <a:rPr lang="en-US" sz="32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2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ESL-oriented communicative learning</a:t>
            </a:r>
            <a:r>
              <a:rPr lang="en-US" sz="32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Aim:</a:t>
            </a: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explore how role-play develops 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intercultural pragmatic competence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performing requests.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1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1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17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17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938"/>
            <a:ext cx="8229600" cy="1143000"/>
          </a:xfrm>
        </p:spPr>
        <p:txBody>
          <a:bodyPr/>
          <a:lstStyle/>
          <a:p>
            <a:pPr eaLnBrk="1" hangingPunct="1"/>
            <a:r>
              <a:rPr lang="en-GB" alt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US" altLang="en-US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1" name="TextBox 2"/>
          <p:cNvSpPr txBox="1">
            <a:spLocks noChangeArrowheads="1"/>
          </p:cNvSpPr>
          <p:nvPr/>
        </p:nvSpPr>
        <p:spPr bwMode="auto">
          <a:xfrm>
            <a:off x="29817" y="1170816"/>
            <a:ext cx="9144000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n-US" altLang="en-US" sz="3600" b="1" dirty="0">
                <a:solidFill>
                  <a:srgbClr val="FF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Purpose &amp; Research question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Purpose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b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investigate how </a:t>
            </a:r>
            <a:r>
              <a:rPr lang="en-US" sz="3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interaction-based role-play</a:t>
            </a:r>
            <a:r>
              <a:rPr lang="en-US" sz="36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enhances Vietnamese university students':</a:t>
            </a:r>
          </a:p>
          <a:p>
            <a:pPr marL="914400" indent="-517525">
              <a:buFont typeface="Wingdings" panose="05000000000000000000" pitchFamily="2" charset="2"/>
              <a:buChar char="Ø"/>
            </a:pPr>
            <a:r>
              <a:rPr lang="en-US" sz="36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pragmatic appropriateness in requests, </a:t>
            </a:r>
          </a:p>
          <a:p>
            <a:pPr marL="914400" indent="-517525">
              <a:buFont typeface="Wingdings" panose="05000000000000000000" pitchFamily="2" charset="2"/>
              <a:buChar char="Ø"/>
            </a:pPr>
            <a:r>
              <a:rPr lang="en-US" sz="36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of request strategies and mitigating devices, </a:t>
            </a:r>
          </a:p>
          <a:p>
            <a:pPr marL="914400" indent="-517525">
              <a:buFont typeface="Wingdings" panose="05000000000000000000" pitchFamily="2" charset="2"/>
              <a:buChar char="Ø"/>
            </a:pPr>
            <a:r>
              <a:rPr lang="en-US" sz="36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intercultural pragmatic competence.</a:t>
            </a:r>
          </a:p>
        </p:txBody>
      </p:sp>
    </p:spTree>
    <p:extLst>
      <p:ext uri="{BB962C8B-B14F-4D97-AF65-F5344CB8AC3E}">
        <p14:creationId xmlns:p14="http://schemas.microsoft.com/office/powerpoint/2010/main" val="2357873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E48882-7958-2925-F30D-76489C8E76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EF15B245-9BE7-B1EE-C6AE-0F258958BF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7938"/>
            <a:ext cx="8229600" cy="1143000"/>
          </a:xfrm>
        </p:spPr>
        <p:txBody>
          <a:bodyPr/>
          <a:lstStyle/>
          <a:p>
            <a:pPr eaLnBrk="1" hangingPunct="1"/>
            <a:r>
              <a:rPr lang="en-GB" alt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US" altLang="en-US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1" name="TextBox 2">
            <a:extLst>
              <a:ext uri="{FF2B5EF4-FFF2-40B4-BE49-F238E27FC236}">
                <a16:creationId xmlns:a16="http://schemas.microsoft.com/office/drawing/2014/main" id="{00CE6136-D981-7BB6-EE29-A6E420E811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78" y="990600"/>
            <a:ext cx="9144000" cy="5539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n-US" altLang="en-US" sz="3000" b="1" dirty="0">
                <a:solidFill>
                  <a:srgbClr val="FF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Purpose &amp; Research question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Questions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000" b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what extent does role-play improve students' pragmatic appropriateness when making requests? </a:t>
            </a:r>
          </a:p>
          <a:p>
            <a:pPr marL="342900" indent="-342900">
              <a:buAutoNum type="arabicPeriod"/>
            </a:pP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do students develop their request strategies and use of mitigating devices through role-play? </a:t>
            </a:r>
          </a:p>
          <a:p>
            <a:pPr marL="342900" indent="-342900">
              <a:buAutoNum type="arabicPeriod"/>
            </a:pP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do students perceive the role of role-play in promoting more ESL-oriented communicative practices? </a:t>
            </a:r>
          </a:p>
          <a:p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Examine the effectiveness of role-play from the perspectives of performance, development, and perception</a:t>
            </a:r>
          </a:p>
        </p:txBody>
      </p:sp>
    </p:spTree>
    <p:extLst>
      <p:ext uri="{BB962C8B-B14F-4D97-AF65-F5344CB8AC3E}">
        <p14:creationId xmlns:p14="http://schemas.microsoft.com/office/powerpoint/2010/main" val="2412870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1"/>
          <p:cNvSpPr>
            <a:spLocks noChangeArrowheads="1"/>
          </p:cNvSpPr>
          <p:nvPr/>
        </p:nvSpPr>
        <p:spPr bwMode="gray">
          <a:xfrm>
            <a:off x="179388" y="765176"/>
            <a:ext cx="8713787" cy="632479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2">
                  <a:gamma/>
                  <a:tint val="21176"/>
                  <a:invGamma/>
                </a:schemeClr>
              </a:gs>
              <a:gs pos="100000">
                <a:schemeClr val="accent2"/>
              </a:gs>
            </a:gsLst>
            <a:lin ang="0" scaled="1"/>
          </a:gradFill>
          <a:ln w="12700" algn="ctr">
            <a:solidFill>
              <a:schemeClr val="accent2"/>
            </a:solidFill>
            <a:round/>
            <a:headEnd/>
            <a:tailEnd/>
          </a:ln>
          <a:effectLst>
            <a:outerShdw dist="99190" dir="238833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/>
          <a:p>
            <a:pPr eaLnBrk="0" hangingPunct="0"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9219" name="Text Box 73"/>
          <p:cNvSpPr txBox="1">
            <a:spLocks noChangeArrowheads="1"/>
          </p:cNvSpPr>
          <p:nvPr/>
        </p:nvSpPr>
        <p:spPr bwMode="gray">
          <a:xfrm>
            <a:off x="0" y="819477"/>
            <a:ext cx="87137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>
                <a:solidFill>
                  <a:srgbClr val="C00000"/>
                </a:solidFill>
              </a:rPr>
              <a:t>Introduction</a:t>
            </a:r>
            <a:endParaRPr lang="en-US" altLang="en-US" sz="2800" b="1" dirty="0">
              <a:solidFill>
                <a:srgbClr val="C00000"/>
              </a:solidFill>
            </a:endParaRPr>
          </a:p>
        </p:txBody>
      </p:sp>
      <p:sp>
        <p:nvSpPr>
          <p:cNvPr id="6" name="AutoShape 76"/>
          <p:cNvSpPr>
            <a:spLocks noChangeArrowheads="1"/>
          </p:cNvSpPr>
          <p:nvPr/>
        </p:nvSpPr>
        <p:spPr bwMode="gray">
          <a:xfrm>
            <a:off x="179388" y="1726593"/>
            <a:ext cx="8713787" cy="73090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folHlink">
                  <a:gamma/>
                  <a:tint val="21176"/>
                  <a:invGamma/>
                </a:schemeClr>
              </a:gs>
              <a:gs pos="100000">
                <a:schemeClr val="folHlink"/>
              </a:gs>
            </a:gsLst>
            <a:lin ang="0" scaled="1"/>
          </a:gradFill>
          <a:ln w="12700" algn="ctr">
            <a:solidFill>
              <a:schemeClr val="folHlink"/>
            </a:solidFill>
            <a:round/>
            <a:headEnd/>
            <a:tailEnd/>
          </a:ln>
          <a:effectLst>
            <a:outerShdw dist="99190" dir="238833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/>
          <a:p>
            <a:pPr eaLnBrk="0" hangingPunct="0"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8" name="AutoShape 81"/>
          <p:cNvSpPr>
            <a:spLocks noChangeArrowheads="1"/>
          </p:cNvSpPr>
          <p:nvPr/>
        </p:nvSpPr>
        <p:spPr bwMode="gray">
          <a:xfrm>
            <a:off x="179388" y="2709539"/>
            <a:ext cx="8713787" cy="85500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2">
                  <a:gamma/>
                  <a:tint val="21176"/>
                  <a:invGamma/>
                </a:schemeClr>
              </a:gs>
              <a:gs pos="100000">
                <a:schemeClr val="bg2"/>
              </a:gs>
            </a:gsLst>
            <a:lin ang="0" scaled="1"/>
          </a:gradFill>
          <a:ln w="12700" algn="ctr">
            <a:solidFill>
              <a:schemeClr val="bg2"/>
            </a:solidFill>
            <a:round/>
            <a:headEnd/>
            <a:tailEnd/>
          </a:ln>
          <a:effectLst>
            <a:outerShdw dist="99190" dir="238833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/>
          <a:p>
            <a:pPr eaLnBrk="0" hangingPunct="0"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10" name="AutoShape 90"/>
          <p:cNvSpPr>
            <a:spLocks noChangeArrowheads="1"/>
          </p:cNvSpPr>
          <p:nvPr/>
        </p:nvSpPr>
        <p:spPr bwMode="gray">
          <a:xfrm>
            <a:off x="234322" y="3862745"/>
            <a:ext cx="8712200" cy="831196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2">
                  <a:gamma/>
                  <a:tint val="21176"/>
                  <a:invGamma/>
                </a:schemeClr>
              </a:gs>
              <a:gs pos="100000">
                <a:schemeClr val="accent2"/>
              </a:gs>
            </a:gsLst>
            <a:lin ang="0" scaled="1"/>
          </a:gradFill>
          <a:ln w="12700" algn="ctr">
            <a:solidFill>
              <a:schemeClr val="accent2"/>
            </a:solidFill>
            <a:round/>
            <a:headEnd/>
            <a:tailEnd/>
          </a:ln>
          <a:effectLst>
            <a:outerShdw dist="99190" dir="238833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/>
          <a:p>
            <a:pPr eaLnBrk="0" hangingPunct="0"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12" name="AutoShape 92"/>
          <p:cNvSpPr>
            <a:spLocks noChangeArrowheads="1"/>
          </p:cNvSpPr>
          <p:nvPr/>
        </p:nvSpPr>
        <p:spPr bwMode="gray">
          <a:xfrm>
            <a:off x="232587" y="4969794"/>
            <a:ext cx="8713787" cy="76806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folHlink">
                  <a:gamma/>
                  <a:tint val="21176"/>
                  <a:invGamma/>
                </a:schemeClr>
              </a:gs>
              <a:gs pos="100000">
                <a:schemeClr val="folHlink"/>
              </a:gs>
            </a:gsLst>
            <a:lin ang="0" scaled="1"/>
          </a:gradFill>
          <a:ln w="12700" algn="ctr">
            <a:solidFill>
              <a:schemeClr val="folHlink"/>
            </a:solidFill>
            <a:round/>
            <a:headEnd/>
            <a:tailEnd/>
          </a:ln>
          <a:effectLst>
            <a:outerShdw dist="99190" dir="238833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b="1" dirty="0">
                <a:solidFill>
                  <a:srgbClr val="C00000"/>
                </a:solidFill>
                <a:latin typeface="Arial" charset="0"/>
                <a:cs typeface="+mn-cs"/>
              </a:rPr>
              <a:t> </a:t>
            </a:r>
            <a:endParaRPr lang="en-US" sz="2800" b="1" dirty="0">
              <a:solidFill>
                <a:srgbClr val="C00000"/>
              </a:solidFill>
              <a:latin typeface="Arial" charset="0"/>
              <a:cs typeface="+mn-cs"/>
            </a:endParaRPr>
          </a:p>
        </p:txBody>
      </p:sp>
      <p:sp>
        <p:nvSpPr>
          <p:cNvPr id="15" name="Text Box 73"/>
          <p:cNvSpPr txBox="1">
            <a:spLocks noChangeArrowheads="1"/>
          </p:cNvSpPr>
          <p:nvPr/>
        </p:nvSpPr>
        <p:spPr bwMode="gray">
          <a:xfrm>
            <a:off x="215900" y="1785330"/>
            <a:ext cx="8640763" cy="52322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2800" b="1" dirty="0">
                <a:solidFill>
                  <a:srgbClr val="C00000"/>
                </a:solidFill>
              </a:rPr>
              <a:t>Literature Review</a:t>
            </a:r>
            <a:endParaRPr lang="en-US" sz="2800" dirty="0">
              <a:solidFill>
                <a:srgbClr val="C00000"/>
              </a:solidFill>
              <a:latin typeface="Arial" charset="0"/>
              <a:cs typeface="+mn-cs"/>
            </a:endParaRPr>
          </a:p>
        </p:txBody>
      </p:sp>
      <p:sp>
        <p:nvSpPr>
          <p:cNvPr id="9225" name="Text Box 73"/>
          <p:cNvSpPr txBox="1">
            <a:spLocks noChangeArrowheads="1"/>
          </p:cNvSpPr>
          <p:nvPr/>
        </p:nvSpPr>
        <p:spPr bwMode="gray">
          <a:xfrm>
            <a:off x="179388" y="2925438"/>
            <a:ext cx="87137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sz="2800" b="1" dirty="0">
                <a:solidFill>
                  <a:srgbClr val="C00000"/>
                </a:solidFill>
              </a:rPr>
              <a:t>Methodology</a:t>
            </a:r>
            <a:endParaRPr lang="en-US" altLang="en-US" sz="2800" b="1" dirty="0">
              <a:solidFill>
                <a:srgbClr val="C00000"/>
              </a:solidFill>
            </a:endParaRPr>
          </a:p>
        </p:txBody>
      </p:sp>
      <p:sp>
        <p:nvSpPr>
          <p:cNvPr id="92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938"/>
            <a:ext cx="8229600" cy="798512"/>
          </a:xfrm>
        </p:spPr>
        <p:txBody>
          <a:bodyPr/>
          <a:lstStyle/>
          <a:p>
            <a:pPr eaLnBrk="1" hangingPunct="1"/>
            <a:r>
              <a:rPr lang="en-GB" alt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PRESENTATION OUTLINE</a:t>
            </a:r>
            <a:endParaRPr lang="en-US" altLang="en-US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7" name="Text Box 73"/>
          <p:cNvSpPr txBox="1">
            <a:spLocks noChangeArrowheads="1"/>
          </p:cNvSpPr>
          <p:nvPr/>
        </p:nvSpPr>
        <p:spPr bwMode="gray">
          <a:xfrm>
            <a:off x="238678" y="4048185"/>
            <a:ext cx="87122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800" b="1" dirty="0">
                <a:solidFill>
                  <a:srgbClr val="C00000"/>
                </a:solidFill>
              </a:rPr>
              <a:t>Results</a:t>
            </a:r>
          </a:p>
          <a:p>
            <a:pPr algn="ctr"/>
            <a:endParaRPr lang="en-US" altLang="en-US" sz="2800" b="1" dirty="0">
              <a:solidFill>
                <a:srgbClr val="C00000"/>
              </a:solidFill>
            </a:endParaRPr>
          </a:p>
        </p:txBody>
      </p:sp>
      <p:sp>
        <p:nvSpPr>
          <p:cNvPr id="9228" name="TextBox 1"/>
          <p:cNvSpPr txBox="1">
            <a:spLocks noChangeArrowheads="1"/>
          </p:cNvSpPr>
          <p:nvPr/>
        </p:nvSpPr>
        <p:spPr bwMode="auto">
          <a:xfrm>
            <a:off x="269099" y="5105959"/>
            <a:ext cx="86772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sz="2800" b="1" dirty="0">
                <a:solidFill>
                  <a:srgbClr val="C00000"/>
                </a:solidFill>
              </a:rPr>
              <a:t>Discussion</a:t>
            </a:r>
            <a:endParaRPr lang="en-US" altLang="en-US" sz="2800" dirty="0">
              <a:solidFill>
                <a:srgbClr val="C00000"/>
              </a:solidFill>
            </a:endParaRPr>
          </a:p>
        </p:txBody>
      </p:sp>
      <p:sp>
        <p:nvSpPr>
          <p:cNvPr id="16" name="AutoShape 92"/>
          <p:cNvSpPr>
            <a:spLocks noChangeArrowheads="1"/>
          </p:cNvSpPr>
          <p:nvPr/>
        </p:nvSpPr>
        <p:spPr bwMode="gray">
          <a:xfrm>
            <a:off x="237091" y="5963023"/>
            <a:ext cx="8713787" cy="76806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folHlink">
                  <a:gamma/>
                  <a:tint val="21176"/>
                  <a:invGamma/>
                </a:schemeClr>
              </a:gs>
              <a:gs pos="100000">
                <a:schemeClr val="folHlink"/>
              </a:gs>
            </a:gsLst>
            <a:lin ang="0" scaled="1"/>
          </a:gradFill>
          <a:ln w="12700" algn="ctr">
            <a:solidFill>
              <a:schemeClr val="folHlink"/>
            </a:solidFill>
            <a:round/>
            <a:headEnd/>
            <a:tailEnd/>
          </a:ln>
          <a:effectLst>
            <a:outerShdw dist="99190" dir="238833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b="1" dirty="0">
                <a:solidFill>
                  <a:srgbClr val="C00000"/>
                </a:solidFill>
                <a:latin typeface="Arial" charset="0"/>
                <a:cs typeface="+mn-cs"/>
              </a:rPr>
              <a:t> </a:t>
            </a:r>
            <a:endParaRPr lang="en-US" sz="2800" b="1" dirty="0">
              <a:solidFill>
                <a:srgbClr val="C00000"/>
              </a:solidFill>
              <a:latin typeface="Arial" charset="0"/>
              <a:cs typeface="+mn-cs"/>
            </a:endParaRPr>
          </a:p>
        </p:txBody>
      </p:sp>
      <p:sp>
        <p:nvSpPr>
          <p:cNvPr id="17" name="TextBox 1"/>
          <p:cNvSpPr txBox="1">
            <a:spLocks noChangeArrowheads="1"/>
          </p:cNvSpPr>
          <p:nvPr/>
        </p:nvSpPr>
        <p:spPr bwMode="auto">
          <a:xfrm>
            <a:off x="273603" y="6099188"/>
            <a:ext cx="86772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sz="2800" b="1" dirty="0">
                <a:solidFill>
                  <a:srgbClr val="C00000"/>
                </a:solidFill>
              </a:rPr>
              <a:t>Conclusion</a:t>
            </a:r>
            <a:endParaRPr lang="en-US" sz="2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219" grpId="0"/>
      <p:bldP spid="6" grpId="0" animBg="1"/>
      <p:bldP spid="8" grpId="0" animBg="1"/>
      <p:bldP spid="10" grpId="0" animBg="1"/>
      <p:bldP spid="12" grpId="0" animBg="1"/>
      <p:bldP spid="15" grpId="0"/>
      <p:bldP spid="9225" grpId="0"/>
      <p:bldP spid="9226" grpId="0"/>
      <p:bldP spid="9227" grpId="0"/>
      <p:bldP spid="9228" grpId="0"/>
      <p:bldP spid="16" grpId="0" animBg="1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938"/>
            <a:ext cx="9144000" cy="525462"/>
          </a:xfrm>
        </p:spPr>
        <p:txBody>
          <a:bodyPr/>
          <a:lstStyle/>
          <a:p>
            <a:pPr eaLnBrk="1" hangingPunct="1"/>
            <a:r>
              <a:rPr lang="en-US" alt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LITERATURE REVIEW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0" y="533400"/>
            <a:ext cx="3429000" cy="62714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10244" name="TextBox 4"/>
          <p:cNvSpPr txBox="1">
            <a:spLocks noChangeArrowheads="1"/>
          </p:cNvSpPr>
          <p:nvPr/>
        </p:nvSpPr>
        <p:spPr bwMode="auto">
          <a:xfrm>
            <a:off x="19493" y="3242929"/>
            <a:ext cx="34290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sz="3600" b="1" dirty="0">
                <a:solidFill>
                  <a:srgbClr val="C00000"/>
                </a:solidFill>
              </a:rPr>
              <a:t>Pragmatic Competence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482704" y="1642490"/>
            <a:ext cx="472617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Effective communication requires 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both linguistic accuracy and appropriate language use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(Hymes, 1972).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integrates 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grammatical, sociocultural, and contextual knowledge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(Bachman, 1990). 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3514061" y="3669121"/>
            <a:ext cx="6858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4" grpId="0" animBg="1"/>
      <p:bldP spid="10244" grpId="0"/>
      <p:bldP spid="3" grpId="0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4D772A-4C63-6A82-140F-AE7785545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9F0C2D3A-4FC6-EC4D-1B5F-B113A4AC4A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7938"/>
            <a:ext cx="9144000" cy="525462"/>
          </a:xfrm>
        </p:spPr>
        <p:txBody>
          <a:bodyPr/>
          <a:lstStyle/>
          <a:p>
            <a:pPr eaLnBrk="1" hangingPunct="1"/>
            <a:r>
              <a:rPr lang="en-US" alt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LITERATURE REVIEW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402F504B-50A4-F794-165B-853EC24E3759}"/>
              </a:ext>
            </a:extLst>
          </p:cNvPr>
          <p:cNvSpPr/>
          <p:nvPr/>
        </p:nvSpPr>
        <p:spPr>
          <a:xfrm>
            <a:off x="0" y="533400"/>
            <a:ext cx="3429000" cy="62714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10244" name="TextBox 4">
            <a:extLst>
              <a:ext uri="{FF2B5EF4-FFF2-40B4-BE49-F238E27FC236}">
                <a16:creationId xmlns:a16="http://schemas.microsoft.com/office/drawing/2014/main" id="{F389D338-EFDB-5A3C-1884-E156FE4221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93" y="3242929"/>
            <a:ext cx="34290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sz="3200" b="1" dirty="0">
                <a:solidFill>
                  <a:srgbClr val="C00000"/>
                </a:solidFill>
              </a:rPr>
              <a:t>Interlanguage Pragmatics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7F61E2-68CD-48C3-03ED-1AB957BB5C5B}"/>
              </a:ext>
            </a:extLst>
          </p:cNvPr>
          <p:cNvSpPr txBox="1"/>
          <p:nvPr/>
        </p:nvSpPr>
        <p:spPr>
          <a:xfrm>
            <a:off x="4452730" y="2736236"/>
            <a:ext cx="497780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Examines how L2 learners 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 and use pragmatic competence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real communication (Kasper &amp; Schmidt, 1996).</a:t>
            </a:r>
          </a:p>
        </p:txBody>
      </p:sp>
      <p:sp>
        <p:nvSpPr>
          <p:cNvPr id="13" name="Right Arrow 12">
            <a:extLst>
              <a:ext uri="{FF2B5EF4-FFF2-40B4-BE49-F238E27FC236}">
                <a16:creationId xmlns:a16="http://schemas.microsoft.com/office/drawing/2014/main" id="{5424E657-D5F2-6045-BAB8-807F6150F448}"/>
              </a:ext>
            </a:extLst>
          </p:cNvPr>
          <p:cNvSpPr/>
          <p:nvPr/>
        </p:nvSpPr>
        <p:spPr>
          <a:xfrm>
            <a:off x="3514061" y="3669121"/>
            <a:ext cx="6858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578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4" grpId="0" animBg="1"/>
      <p:bldP spid="10244" grpId="0"/>
      <p:bldP spid="3" grpId="0"/>
      <p:bldP spid="13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66CCFF"/>
      </a:dk1>
      <a:lt1>
        <a:srgbClr val="FFFFFF"/>
      </a:lt1>
      <a:dk2>
        <a:srgbClr val="FFFFFF"/>
      </a:dk2>
      <a:lt2>
        <a:srgbClr val="004080"/>
      </a:lt2>
      <a:accent1>
        <a:srgbClr val="FFFFFF"/>
      </a:accent1>
      <a:accent2>
        <a:srgbClr val="66CCFF"/>
      </a:accent2>
      <a:accent3>
        <a:srgbClr val="FFFFFF"/>
      </a:accent3>
      <a:accent4>
        <a:srgbClr val="56AEDA"/>
      </a:accent4>
      <a:accent5>
        <a:srgbClr val="FFFFFF"/>
      </a:accent5>
      <a:accent6>
        <a:srgbClr val="5CB9E7"/>
      </a:accent6>
      <a:hlink>
        <a:srgbClr val="CC66FF"/>
      </a:hlink>
      <a:folHlink>
        <a:srgbClr val="6666F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66"/>
        </a:dk1>
        <a:lt1>
          <a:srgbClr val="FFFFFF"/>
        </a:lt1>
        <a:dk2>
          <a:srgbClr val="000066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00066"/>
        </a:dk1>
        <a:lt1>
          <a:srgbClr val="FFFFFF"/>
        </a:lt1>
        <a:dk2>
          <a:srgbClr val="000066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AEDEF"/>
        </a:accent5>
        <a:accent6>
          <a:srgbClr val="2D2D8A"/>
        </a:accent6>
        <a:hlink>
          <a:srgbClr val="3366FF"/>
        </a:hlink>
        <a:folHlink>
          <a:srgbClr val="66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5">
        <a:dk1>
          <a:srgbClr val="000066"/>
        </a:dk1>
        <a:lt1>
          <a:srgbClr val="FFFFFF"/>
        </a:lt1>
        <a:dk2>
          <a:srgbClr val="000066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AEDEF"/>
        </a:accent5>
        <a:accent6>
          <a:srgbClr val="2D2D8A"/>
        </a:accent6>
        <a:hlink>
          <a:srgbClr val="000066"/>
        </a:hlink>
        <a:folHlink>
          <a:srgbClr val="33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6">
        <a:dk1>
          <a:srgbClr val="000066"/>
        </a:dk1>
        <a:lt1>
          <a:srgbClr val="FFFFFF"/>
        </a:lt1>
        <a:dk2>
          <a:srgbClr val="000066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E2F4FF"/>
        </a:accent5>
        <a:accent6>
          <a:srgbClr val="2D2D8A"/>
        </a:accent6>
        <a:hlink>
          <a:srgbClr val="000066"/>
        </a:hlink>
        <a:folHlink>
          <a:srgbClr val="3333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5725</TotalTime>
  <Words>1948</Words>
  <Application>Microsoft Office PowerPoint</Application>
  <PresentationFormat>On-screen Show (4:3)</PresentationFormat>
  <Paragraphs>250</Paragraphs>
  <Slides>34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8" baseType="lpstr">
      <vt:lpstr>Arial</vt:lpstr>
      <vt:lpstr>Times New Roman</vt:lpstr>
      <vt:lpstr>Wingdings</vt:lpstr>
      <vt:lpstr>Default Design</vt:lpstr>
      <vt:lpstr>PowerPoint Presentation</vt:lpstr>
      <vt:lpstr>Developing Intercultural Pragmatic Competence for Real Life Interaction through Role-Play: Teaching the Speech Act of Requests in Vietnamese English Communication Classes in the Transition from EFL-Oriented to ESL-Oriented Pedagogy</vt:lpstr>
      <vt:lpstr>INTRODUCTION</vt:lpstr>
      <vt:lpstr>INTRODUCTION</vt:lpstr>
      <vt:lpstr>INTRODUCTION</vt:lpstr>
      <vt:lpstr>INTRODUCTION</vt:lpstr>
      <vt:lpstr>PRESENTATION OUTLINE</vt:lpstr>
      <vt:lpstr>LITERATURE REVIEW</vt:lpstr>
      <vt:lpstr>LITERATURE REVIEW</vt:lpstr>
      <vt:lpstr>LITERATURE REVIEW</vt:lpstr>
      <vt:lpstr>LITERATURE REVIEW</vt:lpstr>
      <vt:lpstr>LITERATURE REVIEW</vt:lpstr>
      <vt:lpstr>LITERATURE REVIEW</vt:lpstr>
      <vt:lpstr>Research Setting &amp; Participants</vt:lpstr>
      <vt:lpstr>Data Analysis</vt:lpstr>
      <vt:lpstr>RESULTS</vt:lpstr>
      <vt:lpstr>RESULTS</vt:lpstr>
      <vt:lpstr>RESULTS</vt:lpstr>
      <vt:lpstr>RESULTS</vt:lpstr>
      <vt:lpstr>RESULTS</vt:lpstr>
      <vt:lpstr>RESULTS</vt:lpstr>
      <vt:lpstr>RESULTS</vt:lpstr>
      <vt:lpstr>RESULTS</vt:lpstr>
      <vt:lpstr>RESULTS</vt:lpstr>
      <vt:lpstr>PowerPoint Presentation</vt:lpstr>
      <vt:lpstr>PowerPoint Presentation</vt:lpstr>
      <vt:lpstr>PowerPoint Presentation</vt:lpstr>
      <vt:lpstr>CONCLUSION</vt:lpstr>
      <vt:lpstr>CONCLUSION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Subtle Waves Template</dc:title>
  <dc:creator>Presentation Magazine</dc:creator>
  <cp:lastModifiedBy>Dien Thanh Truong</cp:lastModifiedBy>
  <cp:revision>209</cp:revision>
  <dcterms:modified xsi:type="dcterms:W3CDTF">2026-08-03T13:53:56Z</dcterms:modified>
</cp:coreProperties>
</file>