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notesSlides/notesSlide15.xml" ContentType="application/vnd.openxmlformats-officedocument.presentationml.notesSlide+xml"/>
  <Override PartName="/ppt/charts/chart6.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7.xml" ContentType="application/vnd.openxmlformats-officedocument.drawingml.chart+xml"/>
  <Override PartName="/ppt/notesSlides/notesSlide21.xml" ContentType="application/vnd.openxmlformats-officedocument.presentationml.notesSlide+xml"/>
  <Override PartName="/ppt/charts/chart8.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1" d="100"/>
          <a:sy n="121" d="100"/>
        </p:scale>
        <p:origin x="744"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Frequency of GenAI use for presentation preparation (N = 197)</a:t>
            </a:r>
          </a:p>
        </c:rich>
      </c:tx>
      <c:overlay val="0"/>
    </c:title>
    <c:autoTitleDeleted val="0"/>
    <c:plotArea>
      <c:layout/>
      <c:barChart>
        <c:barDir val="col"/>
        <c:grouping val="clustered"/>
        <c:varyColors val="0"/>
        <c:ser>
          <c:idx val="0"/>
          <c:order val="0"/>
          <c:tx>
            <c:strRef>
              <c:f>Sheet1!$B$1</c:f>
              <c:strCache>
                <c:ptCount val="1"/>
                <c:pt idx="0">
                  <c:v>% of students</c:v>
                </c:pt>
              </c:strCache>
            </c:strRef>
          </c:tx>
          <c:spPr>
            <a:solidFill>
              <a:srgbClr val="5B7DA8"/>
            </a:solidFill>
            <a:effectLst/>
          </c:spPr>
          <c:invertIfNegative val="0"/>
          <c:dPt>
            <c:idx val="0"/>
            <c:invertIfNegative val="0"/>
            <c:bubble3D val="0"/>
            <c:extLst>
              <c:ext xmlns:c16="http://schemas.microsoft.com/office/drawing/2014/chart" uri="{C3380CC4-5D6E-409C-BE32-E72D297353CC}">
                <c16:uniqueId val="{00000001-AFD8-EE45-9C0E-133A030982DE}"/>
              </c:ext>
            </c:extLst>
          </c:dPt>
          <c:dPt>
            <c:idx val="1"/>
            <c:invertIfNegative val="0"/>
            <c:bubble3D val="0"/>
            <c:extLst>
              <c:ext xmlns:c16="http://schemas.microsoft.com/office/drawing/2014/chart" uri="{C3380CC4-5D6E-409C-BE32-E72D297353CC}">
                <c16:uniqueId val="{00000003-AFD8-EE45-9C0E-133A030982DE}"/>
              </c:ext>
            </c:extLst>
          </c:dPt>
          <c:dPt>
            <c:idx val="2"/>
            <c:invertIfNegative val="0"/>
            <c:bubble3D val="0"/>
            <c:spPr>
              <a:solidFill>
                <a:srgbClr val="2C5282"/>
              </a:solidFill>
              <a:effectLst/>
            </c:spPr>
            <c:extLst>
              <c:ext xmlns:c16="http://schemas.microsoft.com/office/drawing/2014/chart" uri="{C3380CC4-5D6E-409C-BE32-E72D297353CC}">
                <c16:uniqueId val="{00000005-AFD8-EE45-9C0E-133A030982DE}"/>
              </c:ext>
            </c:extLst>
          </c:dPt>
          <c:dPt>
            <c:idx val="3"/>
            <c:invertIfNegative val="0"/>
            <c:bubble3D val="0"/>
            <c:spPr>
              <a:solidFill>
                <a:srgbClr val="13294B"/>
              </a:solidFill>
              <a:effectLst/>
            </c:spPr>
            <c:extLst>
              <c:ext xmlns:c16="http://schemas.microsoft.com/office/drawing/2014/chart" uri="{C3380CC4-5D6E-409C-BE32-E72D297353CC}">
                <c16:uniqueId val="{00000007-AFD8-EE45-9C0E-133A030982DE}"/>
              </c:ext>
            </c:extLst>
          </c:dPt>
          <c:dLbls>
            <c:numFmt formatCode="0.0&quot;%&quot;"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Never / rarely</c:v>
                </c:pt>
                <c:pt idx="1">
                  <c:v>Monthly (1–3×)</c:v>
                </c:pt>
                <c:pt idx="2">
                  <c:v>Weekly (1–3×)</c:v>
                </c:pt>
                <c:pt idx="3">
                  <c:v>Daily (≥ 1×)</c:v>
                </c:pt>
              </c:strCache>
            </c:strRef>
          </c:cat>
          <c:val>
            <c:numRef>
              <c:f>Sheet1!$B$2:$B$5</c:f>
              <c:numCache>
                <c:formatCode>General</c:formatCode>
                <c:ptCount val="4"/>
                <c:pt idx="0">
                  <c:v>4.0999999999999996</c:v>
                </c:pt>
                <c:pt idx="1">
                  <c:v>9.1</c:v>
                </c:pt>
                <c:pt idx="2">
                  <c:v>43.1</c:v>
                </c:pt>
                <c:pt idx="3">
                  <c:v>43.7</c:v>
                </c:pt>
              </c:numCache>
            </c:numRef>
          </c:val>
          <c:extLst>
            <c:ext xmlns:c16="http://schemas.microsoft.com/office/drawing/2014/chart" uri="{C3380CC4-5D6E-409C-BE32-E72D297353CC}">
              <c16:uniqueId val="{00000008-AFD8-EE45-9C0E-133A030982DE}"/>
            </c:ext>
          </c:extLst>
        </c:ser>
        <c:dLbls>
          <c:showLegendKey val="0"/>
          <c:showVal val="1"/>
          <c:showCatName val="0"/>
          <c:showSerName val="0"/>
          <c:showPercent val="0"/>
          <c:showBubbleSize val="0"/>
        </c:dLbls>
        <c:gapWidth val="6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3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50"/>
        </c:scaling>
        <c:delete val="0"/>
        <c:axPos val="l"/>
        <c:majorGridlines>
          <c:spPr>
            <a:ln w="12700" cap="flat">
              <a:solidFill>
                <a:srgbClr val="E3E9F0"/>
              </a:solidFill>
              <a:prstDash val="solid"/>
              <a:round/>
            </a:ln>
          </c:spPr>
        </c:majorGridlines>
        <c:numFmt formatCode="0&quot;%&quot;" sourceLinked="0"/>
        <c:majorTickMark val="out"/>
        <c:minorTickMark val="none"/>
        <c:tickLblPos val="nextTo"/>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Share of the presentation workload delegated to GenAI</a:t>
            </a:r>
          </a:p>
        </c:rich>
      </c:tx>
      <c:overlay val="0"/>
    </c:title>
    <c:autoTitleDeleted val="0"/>
    <c:plotArea>
      <c:layout/>
      <c:barChart>
        <c:barDir val="col"/>
        <c:grouping val="clustered"/>
        <c:varyColors val="0"/>
        <c:ser>
          <c:idx val="0"/>
          <c:order val="0"/>
          <c:tx>
            <c:strRef>
              <c:f>Sheet1!$B$1</c:f>
              <c:strCache>
                <c:ptCount val="1"/>
                <c:pt idx="0">
                  <c:v>% of students</c:v>
                </c:pt>
              </c:strCache>
            </c:strRef>
          </c:tx>
          <c:spPr>
            <a:solidFill>
              <a:srgbClr val="5B7DA8"/>
            </a:solidFill>
            <a:effectLst/>
          </c:spPr>
          <c:invertIfNegative val="0"/>
          <c:dPt>
            <c:idx val="0"/>
            <c:invertIfNegative val="0"/>
            <c:bubble3D val="0"/>
            <c:extLst>
              <c:ext xmlns:c16="http://schemas.microsoft.com/office/drawing/2014/chart" uri="{C3380CC4-5D6E-409C-BE32-E72D297353CC}">
                <c16:uniqueId val="{00000001-9644-EC41-BEDE-40BECCD05292}"/>
              </c:ext>
            </c:extLst>
          </c:dPt>
          <c:dPt>
            <c:idx val="1"/>
            <c:invertIfNegative val="0"/>
            <c:bubble3D val="0"/>
            <c:spPr>
              <a:solidFill>
                <a:srgbClr val="13294B"/>
              </a:solidFill>
              <a:effectLst/>
            </c:spPr>
            <c:extLst>
              <c:ext xmlns:c16="http://schemas.microsoft.com/office/drawing/2014/chart" uri="{C3380CC4-5D6E-409C-BE32-E72D297353CC}">
                <c16:uniqueId val="{00000003-9644-EC41-BEDE-40BECCD05292}"/>
              </c:ext>
            </c:extLst>
          </c:dPt>
          <c:dPt>
            <c:idx val="2"/>
            <c:invertIfNegative val="0"/>
            <c:bubble3D val="0"/>
            <c:spPr>
              <a:solidFill>
                <a:srgbClr val="2C5282"/>
              </a:solidFill>
              <a:effectLst/>
            </c:spPr>
            <c:extLst>
              <c:ext xmlns:c16="http://schemas.microsoft.com/office/drawing/2014/chart" uri="{C3380CC4-5D6E-409C-BE32-E72D297353CC}">
                <c16:uniqueId val="{00000005-9644-EC41-BEDE-40BECCD05292}"/>
              </c:ext>
            </c:extLst>
          </c:dPt>
          <c:dPt>
            <c:idx val="3"/>
            <c:invertIfNegative val="0"/>
            <c:bubble3D val="0"/>
            <c:spPr>
              <a:solidFill>
                <a:srgbClr val="A8BDD6"/>
              </a:solidFill>
              <a:effectLst/>
            </c:spPr>
            <c:extLst>
              <c:ext xmlns:c16="http://schemas.microsoft.com/office/drawing/2014/chart" uri="{C3380CC4-5D6E-409C-BE32-E72D297353CC}">
                <c16:uniqueId val="{00000007-9644-EC41-BEDE-40BECCD05292}"/>
              </c:ext>
            </c:extLst>
          </c:dPt>
          <c:dLbls>
            <c:numFmt formatCode="0.0&quot;%&quot;"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0–25%</c:v>
                </c:pt>
                <c:pt idx="1">
                  <c:v>26–50%</c:v>
                </c:pt>
                <c:pt idx="2">
                  <c:v>51–75%</c:v>
                </c:pt>
                <c:pt idx="3">
                  <c:v>76–100%</c:v>
                </c:pt>
              </c:strCache>
            </c:strRef>
          </c:cat>
          <c:val>
            <c:numRef>
              <c:f>Sheet1!$B$2:$B$5</c:f>
              <c:numCache>
                <c:formatCode>General</c:formatCode>
                <c:ptCount val="4"/>
                <c:pt idx="0">
                  <c:v>13.2</c:v>
                </c:pt>
                <c:pt idx="1">
                  <c:v>58.9</c:v>
                </c:pt>
                <c:pt idx="2">
                  <c:v>22.3</c:v>
                </c:pt>
                <c:pt idx="3">
                  <c:v>5.6</c:v>
                </c:pt>
              </c:numCache>
            </c:numRef>
          </c:val>
          <c:extLst>
            <c:ext xmlns:c16="http://schemas.microsoft.com/office/drawing/2014/chart" uri="{C3380CC4-5D6E-409C-BE32-E72D297353CC}">
              <c16:uniqueId val="{00000008-9644-EC41-BEDE-40BECCD05292}"/>
            </c:ext>
          </c:extLst>
        </c:ser>
        <c:dLbls>
          <c:showLegendKey val="0"/>
          <c:showVal val="1"/>
          <c:showCatName val="0"/>
          <c:showSerName val="0"/>
          <c:showPercent val="0"/>
          <c:showBubbleSize val="0"/>
        </c:dLbls>
        <c:gapWidth val="6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3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65"/>
        </c:scaling>
        <c:delete val="0"/>
        <c:axPos val="l"/>
        <c:majorGridlines>
          <c:spPr>
            <a:ln w="12700" cap="flat">
              <a:solidFill>
                <a:srgbClr val="E3E9F0"/>
              </a:solidFill>
              <a:prstDash val="solid"/>
              <a:round/>
            </a:ln>
          </c:spPr>
        </c:majorGridlines>
        <c:numFmt formatCode="0&quot;%&quot;" sourceLinked="0"/>
        <c:majorTickMark val="out"/>
        <c:minorTickMark val="none"/>
        <c:tickLblPos val="nextTo"/>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Do you disclose your use of AI?</a:t>
            </a:r>
          </a:p>
        </c:rich>
      </c:tx>
      <c:overlay val="0"/>
    </c:title>
    <c:autoTitleDeleted val="0"/>
    <c:plotArea>
      <c:layout/>
      <c:doughnutChart>
        <c:varyColors val="1"/>
        <c:ser>
          <c:idx val="0"/>
          <c:order val="0"/>
          <c:tx>
            <c:strRef>
              <c:f>Sheet1!$B$1</c:f>
              <c:strCache>
                <c:ptCount val="1"/>
                <c:pt idx="0">
                  <c:v>Disclosure</c:v>
                </c:pt>
              </c:strCache>
            </c:strRef>
          </c:tx>
          <c:spPr>
            <a:solidFill>
              <a:schemeClr val="accent1"/>
            </a:solidFill>
            <a:ln w="9525" cap="flat">
              <a:solidFill>
                <a:srgbClr val="F9F9F9"/>
              </a:solidFill>
              <a:prstDash val="solid"/>
              <a:round/>
            </a:ln>
            <a:effectLst/>
          </c:spPr>
          <c:dPt>
            <c:idx val="0"/>
            <c:bubble3D val="0"/>
            <c:spPr>
              <a:solidFill>
                <a:srgbClr val="13294B"/>
              </a:solidFill>
              <a:effectLst/>
            </c:spPr>
            <c:extLst>
              <c:ext xmlns:c16="http://schemas.microsoft.com/office/drawing/2014/chart" uri="{C3380CC4-5D6E-409C-BE32-E72D297353CC}">
                <c16:uniqueId val="{00000001-C961-FF43-81C8-0C270B38DD09}"/>
              </c:ext>
            </c:extLst>
          </c:dPt>
          <c:dPt>
            <c:idx val="1"/>
            <c:bubble3D val="0"/>
            <c:spPr>
              <a:solidFill>
                <a:srgbClr val="5B7DA8"/>
              </a:solidFill>
              <a:effectLst/>
            </c:spPr>
            <c:extLst>
              <c:ext xmlns:c16="http://schemas.microsoft.com/office/drawing/2014/chart" uri="{C3380CC4-5D6E-409C-BE32-E72D297353CC}">
                <c16:uniqueId val="{00000003-C961-FF43-81C8-0C270B38DD09}"/>
              </c:ext>
            </c:extLst>
          </c:dPt>
          <c:dPt>
            <c:idx val="2"/>
            <c:bubble3D val="0"/>
            <c:spPr>
              <a:solidFill>
                <a:srgbClr val="2C5282"/>
              </a:solidFill>
              <a:effectLst/>
            </c:spPr>
            <c:extLst>
              <c:ext xmlns:c16="http://schemas.microsoft.com/office/drawing/2014/chart" uri="{C3380CC4-5D6E-409C-BE32-E72D297353CC}">
                <c16:uniqueId val="{00000005-C961-FF43-81C8-0C270B38DD09}"/>
              </c:ext>
            </c:extLst>
          </c:dPt>
          <c:dLbls>
            <c:dLbl>
              <c:idx val="0"/>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961-FF43-81C8-0C270B38DD09}"/>
                </c:ext>
              </c:extLst>
            </c:dLbl>
            <c:dLbl>
              <c:idx val="1"/>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961-FF43-81C8-0C270B38DD09}"/>
                </c:ext>
              </c:extLst>
            </c:dLbl>
            <c:dLbl>
              <c:idx val="2"/>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961-FF43-81C8-0C270B38DD09}"/>
                </c:ext>
              </c:extLst>
            </c:dLbl>
            <c:numFmt formatCode="0.0&quot;%&quot;" sourceLinked="0"/>
            <c:spPr>
              <a:noFill/>
              <a:ln>
                <a:noFill/>
              </a:ln>
              <a:effectLst/>
            </c:spPr>
            <c:txPr>
              <a:bodyPr/>
              <a:lstStyle/>
              <a:p>
                <a:pPr>
                  <a:defRPr sz="1800" b="0" i="0" u="none" strike="noStrike">
                    <a:solidFill>
                      <a:srgbClr val="000000"/>
                    </a:solidFill>
                    <a:latin typeface="Arial"/>
                  </a:defRPr>
                </a:pPr>
                <a:endParaRPr lang="en-VN"/>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Yes, I disclose</c:v>
                </c:pt>
                <c:pt idx="1">
                  <c:v>No</c:v>
                </c:pt>
                <c:pt idx="2">
                  <c:v>Have not considered</c:v>
                </c:pt>
              </c:strCache>
            </c:strRef>
          </c:cat>
          <c:val>
            <c:numRef>
              <c:f>Sheet1!$B$2:$B$4</c:f>
              <c:numCache>
                <c:formatCode>General</c:formatCode>
                <c:ptCount val="3"/>
                <c:pt idx="0">
                  <c:v>46.7</c:v>
                </c:pt>
                <c:pt idx="1">
                  <c:v>13.7</c:v>
                </c:pt>
                <c:pt idx="2">
                  <c:v>39.6</c:v>
                </c:pt>
              </c:numCache>
            </c:numRef>
          </c:val>
          <c:extLst>
            <c:ext xmlns:c16="http://schemas.microsoft.com/office/drawing/2014/chart" uri="{C3380CC4-5D6E-409C-BE32-E72D297353CC}">
              <c16:uniqueId val="{00000006-C961-FF43-81C8-0C270B38DD09}"/>
            </c:ext>
          </c:extLst>
        </c:ser>
        <c:dLbls>
          <c:showLegendKey val="0"/>
          <c:showVal val="0"/>
          <c:showCatName val="0"/>
          <c:showSerName val="0"/>
          <c:showPercent val="0"/>
          <c:showBubbleSize val="0"/>
          <c:showLeaderLines val="0"/>
        </c:dLbls>
        <c:firstSliceAng val="0"/>
        <c:holeSize val="55"/>
      </c:doughnutChart>
      <c:spPr>
        <a:noFill/>
        <a:ln>
          <a:noFill/>
        </a:ln>
        <a:effectLst/>
      </c:spPr>
    </c:plotArea>
    <c:legend>
      <c:legendPos val="b"/>
      <c:overlay val="0"/>
      <c:txPr>
        <a:bodyPr/>
        <a:lstStyle/>
        <a:p>
          <a:pPr>
            <a:defRPr sz="1200">
              <a:solidFill>
                <a:srgbClr val="1F2933"/>
              </a:solidFill>
              <a:latin typeface="Calibri"/>
              <a:cs typeface="Calibri"/>
            </a:defRPr>
          </a:pPr>
          <a:endParaRPr lang="en-VN"/>
        </a:p>
      </c:txPr>
    </c:legend>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Self-rated change in presentation skills</a:t>
            </a:r>
          </a:p>
        </c:rich>
      </c:tx>
      <c:overlay val="0"/>
    </c:title>
    <c:autoTitleDeleted val="0"/>
    <c:plotArea>
      <c:layout/>
      <c:doughnutChart>
        <c:varyColors val="1"/>
        <c:ser>
          <c:idx val="0"/>
          <c:order val="0"/>
          <c:tx>
            <c:strRef>
              <c:f>Sheet1!$B$1</c:f>
              <c:strCache>
                <c:ptCount val="1"/>
                <c:pt idx="0">
                  <c:v>Skill change</c:v>
                </c:pt>
              </c:strCache>
            </c:strRef>
          </c:tx>
          <c:spPr>
            <a:solidFill>
              <a:schemeClr val="accent1"/>
            </a:solidFill>
            <a:ln w="9525" cap="flat">
              <a:solidFill>
                <a:srgbClr val="F9F9F9"/>
              </a:solidFill>
              <a:prstDash val="solid"/>
              <a:round/>
            </a:ln>
            <a:effectLst/>
          </c:spPr>
          <c:dPt>
            <c:idx val="0"/>
            <c:bubble3D val="0"/>
            <c:spPr>
              <a:solidFill>
                <a:srgbClr val="13294B"/>
              </a:solidFill>
              <a:effectLst/>
            </c:spPr>
            <c:extLst>
              <c:ext xmlns:c16="http://schemas.microsoft.com/office/drawing/2014/chart" uri="{C3380CC4-5D6E-409C-BE32-E72D297353CC}">
                <c16:uniqueId val="{00000001-96F9-8248-A9AC-DFC1FDE0507B}"/>
              </c:ext>
            </c:extLst>
          </c:dPt>
          <c:dPt>
            <c:idx val="1"/>
            <c:bubble3D val="0"/>
            <c:spPr>
              <a:solidFill>
                <a:srgbClr val="2C5282"/>
              </a:solidFill>
              <a:effectLst/>
            </c:spPr>
            <c:extLst>
              <c:ext xmlns:c16="http://schemas.microsoft.com/office/drawing/2014/chart" uri="{C3380CC4-5D6E-409C-BE32-E72D297353CC}">
                <c16:uniqueId val="{00000003-96F9-8248-A9AC-DFC1FDE0507B}"/>
              </c:ext>
            </c:extLst>
          </c:dPt>
          <c:dPt>
            <c:idx val="2"/>
            <c:bubble3D val="0"/>
            <c:spPr>
              <a:solidFill>
                <a:srgbClr val="5B7DA8"/>
              </a:solidFill>
              <a:effectLst/>
            </c:spPr>
            <c:extLst>
              <c:ext xmlns:c16="http://schemas.microsoft.com/office/drawing/2014/chart" uri="{C3380CC4-5D6E-409C-BE32-E72D297353CC}">
                <c16:uniqueId val="{00000005-96F9-8248-A9AC-DFC1FDE0507B}"/>
              </c:ext>
            </c:extLst>
          </c:dPt>
          <c:dLbls>
            <c:dLbl>
              <c:idx val="0"/>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F9-8248-A9AC-DFC1FDE0507B}"/>
                </c:ext>
              </c:extLst>
            </c:dLbl>
            <c:dLbl>
              <c:idx val="1"/>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F9-8248-A9AC-DFC1FDE0507B}"/>
                </c:ext>
              </c:extLst>
            </c:dLbl>
            <c:dLbl>
              <c:idx val="2"/>
              <c:numFmt formatCode="0.0&quot;%&quot;" sourceLinked="0"/>
              <c:spPr/>
              <c:txPr>
                <a:bodyPr/>
                <a:lstStyle/>
                <a:p>
                  <a:pPr>
                    <a:defRPr sz="1300" b="0" i="0" u="none" strike="noStrike">
                      <a:solidFill>
                        <a:srgbClr val="FFFFFF"/>
                      </a:solidFill>
                      <a:latin typeface="Calibri"/>
                    </a:defRPr>
                  </a:pPr>
                  <a:endParaRPr lang="en-VN"/>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6F9-8248-A9AC-DFC1FDE0507B}"/>
                </c:ext>
              </c:extLst>
            </c:dLbl>
            <c:numFmt formatCode="0.0&quot;%&quot;" sourceLinked="0"/>
            <c:spPr>
              <a:noFill/>
              <a:ln>
                <a:noFill/>
              </a:ln>
              <a:effectLst/>
            </c:spPr>
            <c:txPr>
              <a:bodyPr/>
              <a:lstStyle/>
              <a:p>
                <a:pPr>
                  <a:defRPr sz="1800" b="0" i="0" u="none" strike="noStrike">
                    <a:solidFill>
                      <a:srgbClr val="000000"/>
                    </a:solidFill>
                    <a:latin typeface="Arial"/>
                  </a:defRPr>
                </a:pPr>
                <a:endParaRPr lang="en-VN"/>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Increased</c:v>
                </c:pt>
                <c:pt idx="1">
                  <c:v>No change</c:v>
                </c:pt>
                <c:pt idx="2">
                  <c:v>Decreased</c:v>
                </c:pt>
              </c:strCache>
            </c:strRef>
          </c:cat>
          <c:val>
            <c:numRef>
              <c:f>Sheet1!$B$2:$B$4</c:f>
              <c:numCache>
                <c:formatCode>General</c:formatCode>
                <c:ptCount val="3"/>
                <c:pt idx="0">
                  <c:v>72.099999999999994</c:v>
                </c:pt>
                <c:pt idx="1">
                  <c:v>25.4</c:v>
                </c:pt>
                <c:pt idx="2">
                  <c:v>2.5</c:v>
                </c:pt>
              </c:numCache>
            </c:numRef>
          </c:val>
          <c:extLst>
            <c:ext xmlns:c16="http://schemas.microsoft.com/office/drawing/2014/chart" uri="{C3380CC4-5D6E-409C-BE32-E72D297353CC}">
              <c16:uniqueId val="{00000006-96F9-8248-A9AC-DFC1FDE0507B}"/>
            </c:ext>
          </c:extLst>
        </c:ser>
        <c:dLbls>
          <c:showLegendKey val="0"/>
          <c:showVal val="0"/>
          <c:showCatName val="0"/>
          <c:showSerName val="0"/>
          <c:showPercent val="0"/>
          <c:showBubbleSize val="0"/>
          <c:showLeaderLines val="0"/>
        </c:dLbls>
        <c:firstSliceAng val="0"/>
        <c:holeSize val="55"/>
      </c:doughnutChart>
      <c:spPr>
        <a:noFill/>
        <a:ln>
          <a:noFill/>
        </a:ln>
        <a:effectLst/>
      </c:spPr>
    </c:plotArea>
    <c:legend>
      <c:legendPos val="b"/>
      <c:overlay val="0"/>
      <c:txPr>
        <a:bodyPr/>
        <a:lstStyle/>
        <a:p>
          <a:pPr>
            <a:defRPr sz="1200">
              <a:solidFill>
                <a:srgbClr val="1F2933"/>
              </a:solidFill>
              <a:latin typeface="Calibri"/>
              <a:cs typeface="Calibri"/>
            </a:defRPr>
          </a:pPr>
          <a:endParaRPr lang="en-VN"/>
        </a:p>
      </c:txPr>
    </c:legend>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Purposes of GenAI use, % of cases (multiple responses)</a:t>
            </a:r>
          </a:p>
        </c:rich>
      </c:tx>
      <c:overlay val="0"/>
    </c:title>
    <c:autoTitleDeleted val="0"/>
    <c:plotArea>
      <c:layout/>
      <c:barChart>
        <c:barDir val="bar"/>
        <c:grouping val="clustered"/>
        <c:varyColors val="0"/>
        <c:ser>
          <c:idx val="0"/>
          <c:order val="0"/>
          <c:tx>
            <c:strRef>
              <c:f>Sheet1!$B$1</c:f>
              <c:strCache>
                <c:ptCount val="1"/>
                <c:pt idx="0">
                  <c:v>% of cases</c:v>
                </c:pt>
              </c:strCache>
            </c:strRef>
          </c:tx>
          <c:spPr>
            <a:solidFill>
              <a:srgbClr val="13294B"/>
            </a:solidFill>
            <a:effectLst/>
          </c:spPr>
          <c:invertIfNegative val="0"/>
          <c:dPt>
            <c:idx val="0"/>
            <c:invertIfNegative val="0"/>
            <c:bubble3D val="0"/>
            <c:extLst>
              <c:ext xmlns:c16="http://schemas.microsoft.com/office/drawing/2014/chart" uri="{C3380CC4-5D6E-409C-BE32-E72D297353CC}">
                <c16:uniqueId val="{00000001-A9C9-CB4B-89A7-366817B668B7}"/>
              </c:ext>
            </c:extLst>
          </c:dPt>
          <c:dPt>
            <c:idx val="1"/>
            <c:invertIfNegative val="0"/>
            <c:bubble3D val="0"/>
            <c:spPr>
              <a:solidFill>
                <a:srgbClr val="2C5282"/>
              </a:solidFill>
              <a:effectLst/>
            </c:spPr>
            <c:extLst>
              <c:ext xmlns:c16="http://schemas.microsoft.com/office/drawing/2014/chart" uri="{C3380CC4-5D6E-409C-BE32-E72D297353CC}">
                <c16:uniqueId val="{00000003-A9C9-CB4B-89A7-366817B668B7}"/>
              </c:ext>
            </c:extLst>
          </c:dPt>
          <c:dPt>
            <c:idx val="2"/>
            <c:invertIfNegative val="0"/>
            <c:bubble3D val="0"/>
            <c:spPr>
              <a:solidFill>
                <a:srgbClr val="5B7DA8"/>
              </a:solidFill>
              <a:effectLst/>
            </c:spPr>
            <c:extLst>
              <c:ext xmlns:c16="http://schemas.microsoft.com/office/drawing/2014/chart" uri="{C3380CC4-5D6E-409C-BE32-E72D297353CC}">
                <c16:uniqueId val="{00000005-A9C9-CB4B-89A7-366817B668B7}"/>
              </c:ext>
            </c:extLst>
          </c:dPt>
          <c:dPt>
            <c:idx val="3"/>
            <c:invertIfNegative val="0"/>
            <c:bubble3D val="0"/>
            <c:spPr>
              <a:solidFill>
                <a:srgbClr val="A8BDD6"/>
              </a:solidFill>
              <a:effectLst/>
            </c:spPr>
            <c:extLst>
              <c:ext xmlns:c16="http://schemas.microsoft.com/office/drawing/2014/chart" uri="{C3380CC4-5D6E-409C-BE32-E72D297353CC}">
                <c16:uniqueId val="{00000007-A9C9-CB4B-89A7-366817B668B7}"/>
              </c:ext>
            </c:extLst>
          </c:dPt>
          <c:dLbls>
            <c:numFmt formatCode="0.0&quot;%&quot;"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Content preparation</c:v>
                </c:pt>
                <c:pt idx="1">
                  <c:v>Presentation design</c:v>
                </c:pt>
                <c:pt idx="2">
                  <c:v>Practice / feedback</c:v>
                </c:pt>
                <c:pt idx="3">
                  <c:v>Live presentation</c:v>
                </c:pt>
              </c:strCache>
            </c:strRef>
          </c:cat>
          <c:val>
            <c:numRef>
              <c:f>Sheet1!$B$2:$B$5</c:f>
              <c:numCache>
                <c:formatCode>General</c:formatCode>
                <c:ptCount val="4"/>
                <c:pt idx="0">
                  <c:v>93.4</c:v>
                </c:pt>
                <c:pt idx="1">
                  <c:v>49.2</c:v>
                </c:pt>
                <c:pt idx="2">
                  <c:v>41.6</c:v>
                </c:pt>
                <c:pt idx="3">
                  <c:v>34</c:v>
                </c:pt>
              </c:numCache>
            </c:numRef>
          </c:val>
          <c:extLst>
            <c:ext xmlns:c16="http://schemas.microsoft.com/office/drawing/2014/chart" uri="{C3380CC4-5D6E-409C-BE32-E72D297353CC}">
              <c16:uniqueId val="{00000008-A9C9-CB4B-89A7-366817B668B7}"/>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4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100"/>
        </c:scaling>
        <c:delete val="0"/>
        <c:axPos val="b"/>
        <c:majorGridlines>
          <c:spPr>
            <a:ln w="12700" cap="flat">
              <a:solidFill>
                <a:srgbClr val="E3E9F0"/>
              </a:solidFill>
              <a:prstDash val="solid"/>
              <a:round/>
            </a:ln>
          </c:spPr>
        </c:majorGridlines>
        <c:numFmt formatCode="0&quot;%&quot;" sourceLinked="0"/>
        <c:majorTickMark val="out"/>
        <c:minorTickMark val="none"/>
        <c:tickLblPos val="low"/>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Types of GenAI tools used, % of cases (multiple responses)</a:t>
            </a:r>
          </a:p>
        </c:rich>
      </c:tx>
      <c:overlay val="0"/>
    </c:title>
    <c:autoTitleDeleted val="0"/>
    <c:plotArea>
      <c:layout/>
      <c:barChart>
        <c:barDir val="bar"/>
        <c:grouping val="clustered"/>
        <c:varyColors val="0"/>
        <c:ser>
          <c:idx val="0"/>
          <c:order val="0"/>
          <c:tx>
            <c:strRef>
              <c:f>Sheet1!$B$1</c:f>
              <c:strCache>
                <c:ptCount val="1"/>
                <c:pt idx="0">
                  <c:v>% of cases</c:v>
                </c:pt>
              </c:strCache>
            </c:strRef>
          </c:tx>
          <c:spPr>
            <a:solidFill>
              <a:srgbClr val="13294B"/>
            </a:solidFill>
            <a:effectLst/>
          </c:spPr>
          <c:invertIfNegative val="0"/>
          <c:dPt>
            <c:idx val="0"/>
            <c:invertIfNegative val="0"/>
            <c:bubble3D val="0"/>
            <c:extLst>
              <c:ext xmlns:c16="http://schemas.microsoft.com/office/drawing/2014/chart" uri="{C3380CC4-5D6E-409C-BE32-E72D297353CC}">
                <c16:uniqueId val="{00000001-5DD5-0841-A013-BE19C52260F6}"/>
              </c:ext>
            </c:extLst>
          </c:dPt>
          <c:dPt>
            <c:idx val="1"/>
            <c:invertIfNegative val="0"/>
            <c:bubble3D val="0"/>
            <c:spPr>
              <a:solidFill>
                <a:srgbClr val="2C5282"/>
              </a:solidFill>
              <a:effectLst/>
            </c:spPr>
            <c:extLst>
              <c:ext xmlns:c16="http://schemas.microsoft.com/office/drawing/2014/chart" uri="{C3380CC4-5D6E-409C-BE32-E72D297353CC}">
                <c16:uniqueId val="{00000003-5DD5-0841-A013-BE19C52260F6}"/>
              </c:ext>
            </c:extLst>
          </c:dPt>
          <c:dPt>
            <c:idx val="2"/>
            <c:invertIfNegative val="0"/>
            <c:bubble3D val="0"/>
            <c:spPr>
              <a:solidFill>
                <a:srgbClr val="5B7DA8"/>
              </a:solidFill>
              <a:effectLst/>
            </c:spPr>
            <c:extLst>
              <c:ext xmlns:c16="http://schemas.microsoft.com/office/drawing/2014/chart" uri="{C3380CC4-5D6E-409C-BE32-E72D297353CC}">
                <c16:uniqueId val="{00000005-5DD5-0841-A013-BE19C52260F6}"/>
              </c:ext>
            </c:extLst>
          </c:dPt>
          <c:dPt>
            <c:idx val="3"/>
            <c:invertIfNegative val="0"/>
            <c:bubble3D val="0"/>
            <c:spPr>
              <a:solidFill>
                <a:srgbClr val="A8BDD6"/>
              </a:solidFill>
              <a:effectLst/>
            </c:spPr>
            <c:extLst>
              <c:ext xmlns:c16="http://schemas.microsoft.com/office/drawing/2014/chart" uri="{C3380CC4-5D6E-409C-BE32-E72D297353CC}">
                <c16:uniqueId val="{00000007-5DD5-0841-A013-BE19C52260F6}"/>
              </c:ext>
            </c:extLst>
          </c:dPt>
          <c:dPt>
            <c:idx val="4"/>
            <c:invertIfNegative val="0"/>
            <c:bubble3D val="0"/>
            <c:spPr>
              <a:solidFill>
                <a:srgbClr val="A8BDD6"/>
              </a:solidFill>
              <a:effectLst/>
            </c:spPr>
            <c:extLst>
              <c:ext xmlns:c16="http://schemas.microsoft.com/office/drawing/2014/chart" uri="{C3380CC4-5D6E-409C-BE32-E72D297353CC}">
                <c16:uniqueId val="{00000009-5DD5-0841-A013-BE19C52260F6}"/>
              </c:ext>
            </c:extLst>
          </c:dPt>
          <c:dLbls>
            <c:numFmt formatCode="0.0&quot;%&quot;"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Content generators (ChatGPT, Gemini…)</c:v>
                </c:pt>
                <c:pt idx="1">
                  <c:v>AI search tools</c:v>
                </c:pt>
                <c:pt idx="2">
                  <c:v>Slide creators (Gamma, Tome)</c:v>
                </c:pt>
                <c:pt idx="3">
                  <c:v>Image generators</c:v>
                </c:pt>
                <c:pt idx="4">
                  <c:v>Video generators</c:v>
                </c:pt>
              </c:strCache>
            </c:strRef>
          </c:cat>
          <c:val>
            <c:numRef>
              <c:f>Sheet1!$B$2:$B$6</c:f>
              <c:numCache>
                <c:formatCode>General</c:formatCode>
                <c:ptCount val="5"/>
                <c:pt idx="0">
                  <c:v>97</c:v>
                </c:pt>
                <c:pt idx="1">
                  <c:v>52.3</c:v>
                </c:pt>
                <c:pt idx="2">
                  <c:v>34.5</c:v>
                </c:pt>
                <c:pt idx="3">
                  <c:v>10.7</c:v>
                </c:pt>
                <c:pt idx="4">
                  <c:v>8.6</c:v>
                </c:pt>
              </c:numCache>
            </c:numRef>
          </c:val>
          <c:extLst>
            <c:ext xmlns:c16="http://schemas.microsoft.com/office/drawing/2014/chart" uri="{C3380CC4-5D6E-409C-BE32-E72D297353CC}">
              <c16:uniqueId val="{0000000A-5DD5-0841-A013-BE19C52260F6}"/>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3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100"/>
        </c:scaling>
        <c:delete val="0"/>
        <c:axPos val="b"/>
        <c:majorGridlines>
          <c:spPr>
            <a:ln w="12700" cap="flat">
              <a:solidFill>
                <a:srgbClr val="E3E9F0"/>
              </a:solidFill>
              <a:prstDash val="solid"/>
              <a:round/>
            </a:ln>
          </c:spPr>
        </c:majorGridlines>
        <c:numFmt formatCode="0&quot;%&quot;" sourceLinked="0"/>
        <c:majorTickMark val="out"/>
        <c:minorTickMark val="none"/>
        <c:tickLblPos val="low"/>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Perceived Usefulness items, mean scores (N = 197)</a:t>
            </a:r>
          </a:p>
        </c:rich>
      </c:tx>
      <c:overlay val="0"/>
    </c:title>
    <c:autoTitleDeleted val="0"/>
    <c:plotArea>
      <c:layout/>
      <c:barChart>
        <c:barDir val="bar"/>
        <c:grouping val="clustered"/>
        <c:varyColors val="0"/>
        <c:ser>
          <c:idx val="0"/>
          <c:order val="0"/>
          <c:tx>
            <c:strRef>
              <c:f>Sheet1!$B$1</c:f>
              <c:strCache>
                <c:ptCount val="1"/>
                <c:pt idx="0">
                  <c:v>Mean (1–5)</c:v>
                </c:pt>
              </c:strCache>
            </c:strRef>
          </c:tx>
          <c:spPr>
            <a:solidFill>
              <a:srgbClr val="13294B"/>
            </a:solidFill>
            <a:effectLst/>
          </c:spPr>
          <c:invertIfNegative val="0"/>
          <c:dPt>
            <c:idx val="0"/>
            <c:invertIfNegative val="0"/>
            <c:bubble3D val="0"/>
            <c:extLst>
              <c:ext xmlns:c16="http://schemas.microsoft.com/office/drawing/2014/chart" uri="{C3380CC4-5D6E-409C-BE32-E72D297353CC}">
                <c16:uniqueId val="{00000001-4A6E-FA42-933D-4ADD8BC6052A}"/>
              </c:ext>
            </c:extLst>
          </c:dPt>
          <c:dPt>
            <c:idx val="1"/>
            <c:invertIfNegative val="0"/>
            <c:bubble3D val="0"/>
            <c:extLst>
              <c:ext xmlns:c16="http://schemas.microsoft.com/office/drawing/2014/chart" uri="{C3380CC4-5D6E-409C-BE32-E72D297353CC}">
                <c16:uniqueId val="{00000003-4A6E-FA42-933D-4ADD8BC6052A}"/>
              </c:ext>
            </c:extLst>
          </c:dPt>
          <c:dPt>
            <c:idx val="2"/>
            <c:invertIfNegative val="0"/>
            <c:bubble3D val="0"/>
            <c:spPr>
              <a:solidFill>
                <a:srgbClr val="5B7DA8"/>
              </a:solidFill>
              <a:effectLst/>
            </c:spPr>
            <c:extLst>
              <c:ext xmlns:c16="http://schemas.microsoft.com/office/drawing/2014/chart" uri="{C3380CC4-5D6E-409C-BE32-E72D297353CC}">
                <c16:uniqueId val="{00000005-4A6E-FA42-933D-4ADD8BC6052A}"/>
              </c:ext>
            </c:extLst>
          </c:dPt>
          <c:dPt>
            <c:idx val="3"/>
            <c:invertIfNegative val="0"/>
            <c:bubble3D val="0"/>
            <c:spPr>
              <a:solidFill>
                <a:srgbClr val="C9A227"/>
              </a:solidFill>
              <a:effectLst/>
            </c:spPr>
            <c:extLst>
              <c:ext xmlns:c16="http://schemas.microsoft.com/office/drawing/2014/chart" uri="{C3380CC4-5D6E-409C-BE32-E72D297353CC}">
                <c16:uniqueId val="{00000007-4A6E-FA42-933D-4ADD8BC6052A}"/>
              </c:ext>
            </c:extLst>
          </c:dPt>
          <c:dLbls>
            <c:numFmt formatCode="0.00"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PU1  Completes presentations faster</c:v>
                </c:pt>
                <c:pt idx="1">
                  <c:v>PU2  Improves content / idea quality</c:v>
                </c:pt>
                <c:pt idx="2">
                  <c:v>PU4  Satisfied with AI suggestions</c:v>
                </c:pt>
                <c:pt idx="3">
                  <c:v>PU6  My presentation skills improved</c:v>
                </c:pt>
              </c:strCache>
            </c:strRef>
          </c:cat>
          <c:val>
            <c:numRef>
              <c:f>Sheet1!$B$2:$B$5</c:f>
              <c:numCache>
                <c:formatCode>General</c:formatCode>
                <c:ptCount val="4"/>
                <c:pt idx="0">
                  <c:v>4.29</c:v>
                </c:pt>
                <c:pt idx="1">
                  <c:v>4.25</c:v>
                </c:pt>
                <c:pt idx="2">
                  <c:v>3.68</c:v>
                </c:pt>
                <c:pt idx="3">
                  <c:v>3.54</c:v>
                </c:pt>
              </c:numCache>
            </c:numRef>
          </c:val>
          <c:extLst>
            <c:ext xmlns:c16="http://schemas.microsoft.com/office/drawing/2014/chart" uri="{C3380CC4-5D6E-409C-BE32-E72D297353CC}">
              <c16:uniqueId val="{00000008-4A6E-FA42-933D-4ADD8BC6052A}"/>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3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E3E9F0"/>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5A6B7B"/>
                </a:solidFill>
                <a:latin typeface="Calibri"/>
              </a:defRPr>
            </a:pPr>
            <a:r>
              <a:rPr lang="en-US" sz="1300" b="0" i="0" u="none" strike="noStrike">
                <a:solidFill>
                  <a:srgbClr val="5A6B7B"/>
                </a:solidFill>
                <a:latin typeface="Calibri"/>
              </a:rPr>
              <a:t>Perceived Ease of Use items, mean scores (N = 197)</a:t>
            </a:r>
          </a:p>
        </c:rich>
      </c:tx>
      <c:overlay val="0"/>
    </c:title>
    <c:autoTitleDeleted val="0"/>
    <c:plotArea>
      <c:layout/>
      <c:barChart>
        <c:barDir val="bar"/>
        <c:grouping val="clustered"/>
        <c:varyColors val="0"/>
        <c:ser>
          <c:idx val="0"/>
          <c:order val="0"/>
          <c:tx>
            <c:strRef>
              <c:f>Sheet1!$B$1</c:f>
              <c:strCache>
                <c:ptCount val="1"/>
                <c:pt idx="0">
                  <c:v>Mean (1–5)</c:v>
                </c:pt>
              </c:strCache>
            </c:strRef>
          </c:tx>
          <c:spPr>
            <a:solidFill>
              <a:srgbClr val="13294B"/>
            </a:solidFill>
            <a:effectLst/>
          </c:spPr>
          <c:invertIfNegative val="0"/>
          <c:dPt>
            <c:idx val="0"/>
            <c:invertIfNegative val="0"/>
            <c:bubble3D val="0"/>
            <c:extLst>
              <c:ext xmlns:c16="http://schemas.microsoft.com/office/drawing/2014/chart" uri="{C3380CC4-5D6E-409C-BE32-E72D297353CC}">
                <c16:uniqueId val="{00000001-735C-F246-8E61-2C484D9E42E1}"/>
              </c:ext>
            </c:extLst>
          </c:dPt>
          <c:dPt>
            <c:idx val="1"/>
            <c:invertIfNegative val="0"/>
            <c:bubble3D val="0"/>
            <c:spPr>
              <a:solidFill>
                <a:srgbClr val="2C5282"/>
              </a:solidFill>
              <a:effectLst/>
            </c:spPr>
            <c:extLst>
              <c:ext xmlns:c16="http://schemas.microsoft.com/office/drawing/2014/chart" uri="{C3380CC4-5D6E-409C-BE32-E72D297353CC}">
                <c16:uniqueId val="{00000003-735C-F246-8E61-2C484D9E42E1}"/>
              </c:ext>
            </c:extLst>
          </c:dPt>
          <c:dPt>
            <c:idx val="2"/>
            <c:invertIfNegative val="0"/>
            <c:bubble3D val="0"/>
            <c:spPr>
              <a:solidFill>
                <a:srgbClr val="5B7DA8"/>
              </a:solidFill>
              <a:effectLst/>
            </c:spPr>
            <c:extLst>
              <c:ext xmlns:c16="http://schemas.microsoft.com/office/drawing/2014/chart" uri="{C3380CC4-5D6E-409C-BE32-E72D297353CC}">
                <c16:uniqueId val="{00000005-735C-F246-8E61-2C484D9E42E1}"/>
              </c:ext>
            </c:extLst>
          </c:dPt>
          <c:dPt>
            <c:idx val="3"/>
            <c:invertIfNegative val="0"/>
            <c:bubble3D val="0"/>
            <c:spPr>
              <a:solidFill>
                <a:srgbClr val="5B7DA8"/>
              </a:solidFill>
              <a:effectLst/>
            </c:spPr>
            <c:extLst>
              <c:ext xmlns:c16="http://schemas.microsoft.com/office/drawing/2014/chart" uri="{C3380CC4-5D6E-409C-BE32-E72D297353CC}">
                <c16:uniqueId val="{00000007-735C-F246-8E61-2C484D9E42E1}"/>
              </c:ext>
            </c:extLst>
          </c:dPt>
          <c:dLbls>
            <c:numFmt formatCode="0.00" sourceLinked="0"/>
            <c:spPr>
              <a:noFill/>
              <a:ln>
                <a:noFill/>
              </a:ln>
              <a:effectLst/>
            </c:spPr>
            <c:txPr>
              <a:bodyPr/>
              <a:lstStyle/>
              <a:p>
                <a:pPr>
                  <a:defRPr sz="1200" b="0" i="0" u="none" strike="noStrike">
                    <a:solidFill>
                      <a:srgbClr val="1F2933"/>
                    </a:solidFill>
                    <a:latin typeface="Calibri"/>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PEOU5  I understand and adjust AI output</c:v>
                </c:pt>
                <c:pt idx="1">
                  <c:v>PEOU2  Prompting is not complex</c:v>
                </c:pt>
                <c:pt idx="2">
                  <c:v>PEOU1  Easy to learn to interact with AI</c:v>
                </c:pt>
                <c:pt idx="3">
                  <c:v>PEOU4  Using AI is intuitive and quick</c:v>
                </c:pt>
              </c:strCache>
            </c:strRef>
          </c:cat>
          <c:val>
            <c:numRef>
              <c:f>Sheet1!$B$2:$B$5</c:f>
              <c:numCache>
                <c:formatCode>General</c:formatCode>
                <c:ptCount val="4"/>
                <c:pt idx="0">
                  <c:v>4.08</c:v>
                </c:pt>
                <c:pt idx="1">
                  <c:v>4.0599999999999996</c:v>
                </c:pt>
                <c:pt idx="2">
                  <c:v>3.94</c:v>
                </c:pt>
                <c:pt idx="3">
                  <c:v>3.94</c:v>
                </c:pt>
              </c:numCache>
            </c:numRef>
          </c:val>
          <c:extLst>
            <c:ext xmlns:c16="http://schemas.microsoft.com/office/drawing/2014/chart" uri="{C3380CC4-5D6E-409C-BE32-E72D297353CC}">
              <c16:uniqueId val="{00000008-735C-F246-8E61-2C484D9E42E1}"/>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300" b="0" i="0" u="none" strike="noStrike">
                <a:solidFill>
                  <a:srgbClr val="1F2933"/>
                </a:solidFill>
                <a:latin typeface="Calibri"/>
              </a:defRPr>
            </a:pPr>
            <a:endParaRPr lang="en-VN"/>
          </a:p>
        </c:txPr>
        <c:crossAx val="2094734552"/>
        <c:crosses val="autoZero"/>
        <c:auto val="1"/>
        <c:lblAlgn val="ctr"/>
        <c:lblOffset val="100"/>
        <c:noMultiLvlLbl val="1"/>
      </c:catAx>
      <c:valAx>
        <c:axId val="2094734552"/>
        <c:scaling>
          <c:orientation val="minMax"/>
          <c:max val="5"/>
          <c:min val="0"/>
        </c:scaling>
        <c:delete val="0"/>
        <c:axPos val="b"/>
        <c:majorGridlines>
          <c:spPr>
            <a:ln w="12700" cap="flat">
              <a:solidFill>
                <a:srgbClr val="E3E9F0"/>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100" b="0" i="0" u="none" strike="noStrike">
                <a:solidFill>
                  <a:srgbClr val="5A6B7B"/>
                </a:solidFill>
                <a:latin typeface="Calibri"/>
              </a:defRPr>
            </a:pPr>
            <a:endParaRPr lang="en-VN"/>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13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(~40s). Greet the audience, introduce yourself and your co-author. Frame the talk in one sentence: this is a survey study of 197 undergraduates on how they actually use generative AI when they build academic presentations, and how they judge those tools. Signal that the talk has two research questions and ends with pedagogical implications.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(~15s). Signpost that the next six slides answer RQ1 in three analytic steps: intensity, purposes and tools, then the cluster typology.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RQ1a — intensity (~1 min). The distribution is strongly skewed towards frequent use: weekly and daily use together account for 86.8%. Emphasise that this is higher than comparable published samples, so this cohort is a useful case of mature adoption. Set up the next slide by asking: does frequent use mean students hand over the work?</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RQ1a — delegation (~1 min). This is the study's first corrective finding. High frequency and high dependence are different things: the modal student hands roughly a quarter to a half of the work to AI and keeps the rest. Invite the audience to hold this in mind when they hear alarming claims about students outsourcing whole assignments.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RQ1a — disclosure and self-rated skill (~1 min). The left chart is the uncomfortable one: only 46.7% disclose, and 39.6% have simply never considered disclosure. That is not deception — it is the absence of guidance, which is a curriculum problem (Perkins, 2023). The right chart shows students feel they are improving: 72.1% report gains, only 2.5% report decline. Flag that this self-perception will be complicated by the RQ2 results later.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RQ1b — the central finding (~1.5 min). Spend time here. The gradient runs from 93.4% for content preparation down to 34.0% for the live presentation. The workflow is not delegated uniformly: the further a task moves towards embodied performance, the more students keep it. This is consistent with Georgiev and Tinsley (2024), who found students prefer AI for structural preparation while retaining oversight of the final product. Implication to preview: assessment that includes live delivery and Q&amp;A remains a genuinely human task.</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RQ1b — tools (~1 min). Almost universal use of text generators, but a steep drop for multimodal tools. Students are not adopting everything available; adoption follows the demands of the task. This matters for teachers who assume students are producing AI-generated visuals — mostly they are not.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RQ1c — method (~1 min). Explain briefly why clustering was needed: descriptive rates say how much students use AI, not how differently they use it. Name the six behavioural and attitudinal indicators, then report that the three-cluster solution was retained, with all six variables separating the groups significantly and with medium-to-large effects. Keep this slide short — the profiles themselves are the interesting part.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RQ1c — interpretation (~1.5 min). Frame the three as a spectrum from broad confident integration to uneasy reliance. Stress that Selective Minimalists are not AI-avoidant; they set boundaries and still rate GenAI positively. The Skeptical Delegators are the pedagogically urgent group: they rely on a tool they neither trust nor find easy. Neither enthusiastic promotion nor blanket restriction will reach them.</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(~15s). Move from what students do to how they judge the tools, first at construct level and then item by item.</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RQ2 — construct level (~1 min). All three constructs are clearly above the midpoint, with intention highest at 4.14. Make the interpretive point carefully: means around 3.9 to 4.1 on a five-point scale are positive but measured — this is not uncritical enthusiasm. Then say the item level tells a sharper story, and move on.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(~30s). Keep it fast — read the five section names, flag that the two middle sections carry the findings. Tell the audience the whole talk answers two questions: how students use GenAI, and how they evaluate it.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RQ2 — the second key finding (~1.5 min). The two highest items are both about immediate output: speed (4.29) and content quality (4.25). The lowest is the developmental one: my presentation skills have clearly improved (3.54). A gap of 0.75 on a five-point scale is meaningful. Read through TAM2: usefulness judgements are formed by comparing what the tool does with what the user needs — and students need a finished product. Note the tension with the earlier self-report where 72% felt their skills had improved; when asked specifically, that confidence weakens.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RQ2 — ease of use (~1 min). Unlike PU, the PEOU items are flat: the tools feel easy at every step. Highlight PEOU5 as the interesting one — the highest-rated aspect is reviewing and adjusting output. Add the caveat that this is self-reported confidence, not measured editing quality; that limitation returns later.</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Discussion summary (~1 min). These four points are the takeaway set; if the audience remembers nothing else, they should remember these. Deliver them as claims, not as a recap of numbers, and pause briefly after the fourth — it leads directly into the implications.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Implications (~1.5 min). This is what a teaching audience came for, so slow down. Give one concrete classroom example for each: an AI-use statement appended to slide decks; a graded Q&amp;A component; differentiated workshop tasks; and a short written reflection on what the student changed in the AI output and why.</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Limitations (~1 min). Present these confidently rather than apologetically — naming them precisely strengthens the contribution. The self-report limitation is the one reviewers and audiences raise most, so pre-empt it and connect it to the mixed-method next step.</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Conclusion (~1 min). Return to the framing from the opening. Adoption is not the issue; the shape of use is. End on the highlighted sentence — it is the line you want the audience to quote back to you in the discussion.</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(~20s). Thank the audience and open the floor. Likely questions to prepare: why convenience sampling; how the clusters would replicate; whether disclosure norms differ by faculty; and what a good AI-use statement looks like on a student presentation.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 leave on screen during questions if it helps, or skip straight past it to the thank-you slide.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Hook (~1 min). Give the three numbers as a preview of the whole talk. 86.8% weekly use shows adoption is no longer the question. The 93.4% vs 34.0% gap is the study's central pattern — students delegate preparation, not performance. The three profiles show that averages hide real differences. Close with the caution line: high frequency is not the same as high dependence.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Background (~1.5 min). Establish that adoption is settled and the debate has moved on. Two forces frame the study: institutional openness to AI literacy, and teacher concern about cognitive offloading. This tension is exactly what the study measures empirically rather than assumes.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Rationale (~1.5 min). Argue that presentations are a harder, more revealing case than essays because they involve four distinct sub-tasks. Then state the gap on the right: the literature reports how much students use AI, not where in the workflow they use it, or how groups differ. This slide justifies both research questions.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questions (~40s). Read both questions aloud — they structure the rest of the talk. Point out the analytic strategy under each: RQ1 is behavioural and uses clustering; RQ2 is evaluative and uses TAM scales. The findings sections map one-to-one onto these two questions.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Framework (~1 min). Explain that TAM predicts acceptance through ease of use and usefulness, which in turn drive behavioural intention. Note that we adapted items from Davis (1989), TAM2 and UTAUT to the presentation-design context. Mention that all three scales were reliable and formed a clean three-factor structure — details on the next method slides.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 — participants (~1 min). State the sample size and composition briefly; the audience mainly needs N, the institution type and the sampling method. Be transparent about convenience sampling and the single excluded response — it signals methodological care and sets up the limitations slide later.</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 — instrument (~1 min). Walk the four survey sections quickly; the audience needs to see that behaviour and perception were measured separately. Then point to the analysis panel: descriptive work answers RQ1a, multiple-response answers RQ1b, clustering answers RQ1c, and the TAM scales answer RQ2.</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2926080" y="-2377440"/>
            <a:ext cx="6035040" cy="6035040"/>
          </a:xfrm>
          <a:prstGeom prst="roundRect">
            <a:avLst>
              <a:gd name="adj" fmla="val 15152"/>
            </a:avLst>
          </a:prstGeom>
          <a:solidFill>
            <a:srgbClr val="2C5282"/>
          </a:solidFill>
          <a:ln w="12700">
            <a:solidFill>
              <a:srgbClr val="333333"/>
            </a:solidFill>
            <a:prstDash val="solid"/>
          </a:ln>
        </p:spPr>
        <p:txBody>
          <a:bodyPr/>
          <a:lstStyle/>
          <a:p>
            <a:endParaRPr lang="en-VN"/>
          </a:p>
        </p:txBody>
      </p:sp>
      <p:sp>
        <p:nvSpPr>
          <p:cNvPr id="3" name="Shape 1"/>
          <p:cNvSpPr/>
          <p:nvPr/>
        </p:nvSpPr>
        <p:spPr>
          <a:xfrm>
            <a:off x="9692640" y="4480560"/>
            <a:ext cx="4937760" cy="4937760"/>
          </a:xfrm>
          <a:prstGeom prst="roundRect">
            <a:avLst>
              <a:gd name="adj" fmla="val 18519"/>
            </a:avLst>
          </a:prstGeom>
          <a:solidFill>
            <a:srgbClr val="1B3A63"/>
          </a:solidFill>
          <a:ln w="12700">
            <a:solidFill>
              <a:srgbClr val="333333"/>
            </a:solidFill>
            <a:prstDash val="solid"/>
          </a:ln>
        </p:spPr>
        <p:txBody>
          <a:bodyPr/>
          <a:lstStyle/>
          <a:p>
            <a:endParaRPr lang="en-VN"/>
          </a:p>
        </p:txBody>
      </p:sp>
      <p:sp>
        <p:nvSpPr>
          <p:cNvPr id="4" name="Text 2"/>
          <p:cNvSpPr/>
          <p:nvPr/>
        </p:nvSpPr>
        <p:spPr>
          <a:xfrm>
            <a:off x="822960" y="1051560"/>
            <a:ext cx="10515600" cy="320040"/>
          </a:xfrm>
          <a:prstGeom prst="rect">
            <a:avLst/>
          </a:prstGeom>
          <a:noFill/>
          <a:ln/>
        </p:spPr>
        <p:txBody>
          <a:bodyPr wrap="square" lIns="0" tIns="0" rIns="0" bIns="0" rtlCol="0" anchor="ctr"/>
          <a:lstStyle/>
          <a:p>
            <a:pPr marL="0" indent="0">
              <a:buNone/>
            </a:pPr>
            <a:r>
              <a:rPr lang="en-US" sz="1300" b="1" kern="0" spc="300" dirty="0">
                <a:solidFill>
                  <a:srgbClr val="C9A227"/>
                </a:solidFill>
                <a:latin typeface="Calibri" pitchFamily="34" charset="0"/>
                <a:ea typeface="Calibri" pitchFamily="34" charset="-122"/>
                <a:cs typeface="Calibri" pitchFamily="34" charset="-120"/>
              </a:rPr>
              <a:t>HUFLIT TESOL CONFERENCE 2026</a:t>
            </a:r>
            <a:endParaRPr lang="en-US" sz="1300" dirty="0"/>
          </a:p>
        </p:txBody>
      </p:sp>
      <p:sp>
        <p:nvSpPr>
          <p:cNvPr id="5" name="Text 3"/>
          <p:cNvSpPr/>
          <p:nvPr/>
        </p:nvSpPr>
        <p:spPr>
          <a:xfrm>
            <a:off x="822960" y="1600200"/>
            <a:ext cx="10515600" cy="1920240"/>
          </a:xfrm>
          <a:prstGeom prst="rect">
            <a:avLst/>
          </a:prstGeom>
          <a:noFill/>
          <a:ln/>
        </p:spPr>
        <p:txBody>
          <a:bodyPr wrap="square" lIns="0" tIns="0" rIns="0" bIns="0" rtlCol="0" anchor="t"/>
          <a:lstStyle/>
          <a:p>
            <a:pPr marL="0" indent="0">
              <a:lnSpc>
                <a:spcPct val="112000"/>
              </a:lnSpc>
              <a:buNone/>
            </a:pPr>
            <a:r>
              <a:rPr lang="en-US" sz="3800" b="1" dirty="0">
                <a:solidFill>
                  <a:srgbClr val="FFFFFF"/>
                </a:solidFill>
                <a:latin typeface="Cambria" pitchFamily="34" charset="0"/>
                <a:ea typeface="Cambria" pitchFamily="34" charset="-122"/>
                <a:cs typeface="Cambria" pitchFamily="34" charset="-120"/>
              </a:rPr>
              <a:t>Exploring Undergraduate Students' Use of AI</a:t>
            </a:r>
            <a:endParaRPr lang="en-US" sz="3800" dirty="0"/>
          </a:p>
          <a:p>
            <a:pPr marL="0" indent="0">
              <a:lnSpc>
                <a:spcPct val="112000"/>
              </a:lnSpc>
              <a:buNone/>
            </a:pPr>
            <a:r>
              <a:rPr lang="en-US" sz="3800" b="1" dirty="0">
                <a:solidFill>
                  <a:srgbClr val="FFFFFF"/>
                </a:solidFill>
                <a:latin typeface="Cambria" pitchFamily="34" charset="0"/>
                <a:ea typeface="Cambria" pitchFamily="34" charset="-122"/>
                <a:cs typeface="Cambria" pitchFamily="34" charset="-120"/>
              </a:rPr>
              <a:t>for Academic Presentations in Higher Education</a:t>
            </a:r>
            <a:endParaRPr lang="en-US" sz="3800" dirty="0"/>
          </a:p>
        </p:txBody>
      </p:sp>
      <p:sp>
        <p:nvSpPr>
          <p:cNvPr id="6" name="Text 4"/>
          <p:cNvSpPr/>
          <p:nvPr/>
        </p:nvSpPr>
        <p:spPr>
          <a:xfrm>
            <a:off x="822960" y="3611880"/>
            <a:ext cx="10058400" cy="411480"/>
          </a:xfrm>
          <a:prstGeom prst="rect">
            <a:avLst/>
          </a:prstGeom>
          <a:noFill/>
          <a:ln/>
        </p:spPr>
        <p:txBody>
          <a:bodyPr wrap="square" lIns="0" tIns="0" rIns="0" bIns="0" rtlCol="0" anchor="ctr"/>
          <a:lstStyle/>
          <a:p>
            <a:pPr marL="0" indent="0">
              <a:buNone/>
            </a:pPr>
            <a:r>
              <a:rPr lang="en-US" sz="1700" i="1" dirty="0">
                <a:solidFill>
                  <a:srgbClr val="A8BDD6"/>
                </a:solidFill>
                <a:latin typeface="Calibri" pitchFamily="34" charset="0"/>
                <a:ea typeface="Calibri" pitchFamily="34" charset="-122"/>
                <a:cs typeface="Calibri" pitchFamily="34" charset="-120"/>
              </a:rPr>
              <a:t>A survey study of 197 undergraduate students at a Vietnamese university</a:t>
            </a:r>
            <a:endParaRPr lang="en-US" sz="1700" dirty="0"/>
          </a:p>
        </p:txBody>
      </p:sp>
      <p:sp>
        <p:nvSpPr>
          <p:cNvPr id="7" name="Text 5"/>
          <p:cNvSpPr/>
          <p:nvPr/>
        </p:nvSpPr>
        <p:spPr>
          <a:xfrm>
            <a:off x="822960" y="4709160"/>
            <a:ext cx="10058400" cy="914400"/>
          </a:xfrm>
          <a:prstGeom prst="rect">
            <a:avLst/>
          </a:prstGeom>
          <a:noFill/>
          <a:ln/>
        </p:spPr>
        <p:txBody>
          <a:bodyPr wrap="square" lIns="0" tIns="0" rIns="0" bIns="0" rtlCol="0" anchor="ctr"/>
          <a:lstStyle/>
          <a:p>
            <a:pPr marL="0" indent="0">
              <a:lnSpc>
                <a:spcPct val="130000"/>
              </a:lnSpc>
              <a:buNone/>
            </a:pPr>
            <a:r>
              <a:rPr lang="en-US" sz="1600" b="1" dirty="0">
                <a:solidFill>
                  <a:srgbClr val="FFFFFF"/>
                </a:solidFill>
                <a:latin typeface="Calibri" pitchFamily="34" charset="0"/>
                <a:ea typeface="Calibri" pitchFamily="34" charset="-122"/>
                <a:cs typeface="Calibri" pitchFamily="34" charset="-120"/>
              </a:rPr>
              <a:t>Nguyễn Thị Hồng Liên</a:t>
            </a:r>
            <a:r>
              <a:rPr lang="en-US" sz="1600" dirty="0">
                <a:solidFill>
                  <a:srgbClr val="A8BDD6"/>
                </a:solidFill>
                <a:latin typeface="Calibri" pitchFamily="34" charset="0"/>
                <a:ea typeface="Calibri" pitchFamily="34" charset="-122"/>
                <a:cs typeface="Calibri" pitchFamily="34" charset="-120"/>
              </a:rPr>
              <a:t>   ·   liennth1@huflit.edu.vn</a:t>
            </a:r>
            <a:endParaRPr lang="en-US" sz="1600" dirty="0"/>
          </a:p>
          <a:p>
            <a:pPr marL="0" indent="0">
              <a:lnSpc>
                <a:spcPct val="130000"/>
              </a:lnSpc>
              <a:buNone/>
            </a:pPr>
            <a:r>
              <a:rPr lang="en-US" sz="1600" b="1" dirty="0">
                <a:solidFill>
                  <a:srgbClr val="FFFFFF"/>
                </a:solidFill>
                <a:latin typeface="Calibri" pitchFamily="34" charset="0"/>
                <a:ea typeface="Calibri" pitchFamily="34" charset="-122"/>
                <a:cs typeface="Calibri" pitchFamily="34" charset="-120"/>
              </a:rPr>
              <a:t>Nguyễn Thị Thanh Vân</a:t>
            </a:r>
            <a:r>
              <a:rPr lang="en-US" sz="1600" dirty="0">
                <a:solidFill>
                  <a:srgbClr val="A8BDD6"/>
                </a:solidFill>
                <a:latin typeface="Calibri" pitchFamily="34" charset="0"/>
                <a:ea typeface="Calibri" pitchFamily="34" charset="-122"/>
                <a:cs typeface="Calibri" pitchFamily="34" charset="-120"/>
              </a:rPr>
              <a:t>   ·   ms.van0708@gmail.com</a:t>
            </a:r>
            <a:endParaRPr lang="en-US" sz="1600" dirty="0"/>
          </a:p>
        </p:txBody>
      </p:sp>
      <p:sp>
        <p:nvSpPr>
          <p:cNvPr id="9" name="Text 6"/>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7"/>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 / 29</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9326880" y="-1645920"/>
            <a:ext cx="5120640" cy="5120640"/>
          </a:xfrm>
          <a:prstGeom prst="roundRect">
            <a:avLst>
              <a:gd name="adj" fmla="val 17857"/>
            </a:avLst>
          </a:prstGeom>
          <a:solidFill>
            <a:srgbClr val="1B3A63"/>
          </a:solidFill>
          <a:ln w="12700">
            <a:solidFill>
              <a:srgbClr val="333333"/>
            </a:solidFill>
            <a:prstDash val="solid"/>
          </a:ln>
        </p:spPr>
        <p:txBody>
          <a:bodyPr/>
          <a:lstStyle/>
          <a:p>
            <a:endParaRPr lang="en-VN"/>
          </a:p>
        </p:txBody>
      </p:sp>
      <p:sp>
        <p:nvSpPr>
          <p:cNvPr id="3" name="Text 1"/>
          <p:cNvSpPr/>
          <p:nvPr/>
        </p:nvSpPr>
        <p:spPr>
          <a:xfrm>
            <a:off x="822960" y="2377440"/>
            <a:ext cx="9144000" cy="365760"/>
          </a:xfrm>
          <a:prstGeom prst="rect">
            <a:avLst/>
          </a:prstGeom>
          <a:noFill/>
          <a:ln/>
        </p:spPr>
        <p:txBody>
          <a:bodyPr wrap="square" lIns="0" tIns="0" rIns="0" bIns="0" rtlCol="0" anchor="ctr"/>
          <a:lstStyle/>
          <a:p>
            <a:pPr marL="0" indent="0">
              <a:buNone/>
            </a:pPr>
            <a:r>
              <a:rPr lang="en-US" sz="1400" b="1" kern="0" spc="300" dirty="0">
                <a:solidFill>
                  <a:srgbClr val="C9A227"/>
                </a:solidFill>
                <a:latin typeface="Calibri" pitchFamily="34" charset="0"/>
                <a:ea typeface="Calibri" pitchFamily="34" charset="-122"/>
                <a:cs typeface="Calibri" pitchFamily="34" charset="-120"/>
              </a:rPr>
              <a:t>FINDINGS  ·  RESEARCH QUESTION 1</a:t>
            </a:r>
            <a:endParaRPr lang="en-US" sz="1400" dirty="0"/>
          </a:p>
        </p:txBody>
      </p:sp>
      <p:sp>
        <p:nvSpPr>
          <p:cNvPr id="4" name="Text 2"/>
          <p:cNvSpPr/>
          <p:nvPr/>
        </p:nvSpPr>
        <p:spPr>
          <a:xfrm>
            <a:off x="822960" y="2834640"/>
            <a:ext cx="9601200" cy="109728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Usage patterns and task delegation</a:t>
            </a:r>
            <a:endParaRPr lang="en-US" sz="4000" dirty="0"/>
          </a:p>
        </p:txBody>
      </p:sp>
      <p:sp>
        <p:nvSpPr>
          <p:cNvPr id="5" name="Text 3"/>
          <p:cNvSpPr/>
          <p:nvPr/>
        </p:nvSpPr>
        <p:spPr>
          <a:xfrm>
            <a:off x="822960" y="3977640"/>
            <a:ext cx="9601200" cy="457200"/>
          </a:xfrm>
          <a:prstGeom prst="rect">
            <a:avLst/>
          </a:prstGeom>
          <a:noFill/>
          <a:ln/>
        </p:spPr>
        <p:txBody>
          <a:bodyPr wrap="square" lIns="0" tIns="0" rIns="0" bIns="0" rtlCol="0" anchor="ctr"/>
          <a:lstStyle/>
          <a:p>
            <a:pPr marL="0" indent="0">
              <a:buNone/>
            </a:pPr>
            <a:r>
              <a:rPr lang="en-US" sz="1700" i="1" dirty="0">
                <a:solidFill>
                  <a:srgbClr val="A8BDD6"/>
                </a:solidFill>
                <a:latin typeface="Calibri" pitchFamily="34" charset="0"/>
                <a:ea typeface="Calibri" pitchFamily="34" charset="-122"/>
                <a:cs typeface="Calibri" pitchFamily="34" charset="-120"/>
              </a:rPr>
              <a:t>Intensity of use  ·  purposes and tools  ·  three adopter profiles</a:t>
            </a:r>
            <a:endParaRPr lang="en-US" sz="1700" dirty="0"/>
          </a:p>
        </p:txBody>
      </p:sp>
      <p:sp>
        <p:nvSpPr>
          <p:cNvPr id="7" name="Text 4"/>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8" name="Text 5"/>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11 / 29</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INTENSITY</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GenAI use is routine, not occasional</a:t>
            </a:r>
            <a:endParaRPr lang="en-US" sz="3200" dirty="0"/>
          </a:p>
        </p:txBody>
      </p:sp>
      <p:sp>
        <p:nvSpPr>
          <p:cNvPr id="4" name="Text 2"/>
          <p:cNvSpPr/>
          <p:nvPr/>
        </p:nvSpPr>
        <p:spPr>
          <a:xfrm>
            <a:off x="685800" y="1920240"/>
            <a:ext cx="3657600" cy="3291840"/>
          </a:xfrm>
          <a:prstGeom prst="rect">
            <a:avLst/>
          </a:prstGeom>
          <a:noFill/>
          <a:ln/>
        </p:spPr>
        <p:txBody>
          <a:bodyPr wrap="square" rtlCol="0" anchor="t"/>
          <a:lstStyle/>
          <a:p>
            <a:pPr marL="0" indent="0">
              <a:lnSpc>
                <a:spcPct val="115000"/>
              </a:lnSpc>
              <a:spcAft>
                <a:spcPts val="400"/>
              </a:spcAft>
              <a:buNone/>
            </a:pPr>
            <a:r>
              <a:rPr lang="en-US" sz="4000" b="1" dirty="0">
                <a:solidFill>
                  <a:srgbClr val="2C5282"/>
                </a:solidFill>
                <a:latin typeface="Cambria" pitchFamily="34" charset="0"/>
                <a:ea typeface="Cambria" pitchFamily="34" charset="-122"/>
                <a:cs typeface="Cambria" pitchFamily="34" charset="-120"/>
              </a:rPr>
              <a:t>86.8%</a:t>
            </a:r>
            <a:endParaRPr lang="en-US" sz="4000" dirty="0"/>
          </a:p>
          <a:p>
            <a:pPr marL="0" indent="0">
              <a:lnSpc>
                <a:spcPct val="115000"/>
              </a:lnSpc>
              <a:spcAft>
                <a:spcPts val="1600"/>
              </a:spcAft>
              <a:buNone/>
            </a:pPr>
            <a:r>
              <a:rPr lang="en-US" sz="1600" dirty="0">
                <a:solidFill>
                  <a:srgbClr val="1F2933"/>
                </a:solidFill>
                <a:latin typeface="Calibri" pitchFamily="34" charset="0"/>
                <a:ea typeface="Calibri" pitchFamily="34" charset="-122"/>
                <a:cs typeface="Calibri" pitchFamily="34" charset="-120"/>
              </a:rPr>
              <a:t>of students used GenAI at least weekly, and 43.7% used it daily.</a:t>
            </a:r>
            <a:endParaRPr lang="en-US" sz="4000" dirty="0"/>
          </a:p>
          <a:p>
            <a:pPr marL="0" indent="0">
              <a:lnSpc>
                <a:spcPct val="115000"/>
              </a:lnSpc>
              <a:buNone/>
            </a:pPr>
            <a:r>
              <a:rPr lang="en-US" sz="1500" dirty="0">
                <a:solidFill>
                  <a:srgbClr val="1F2933"/>
                </a:solidFill>
                <a:latin typeface="Calibri" pitchFamily="34" charset="0"/>
                <a:ea typeface="Calibri" pitchFamily="34" charset="-122"/>
                <a:cs typeface="Calibri" pitchFamily="34" charset="-120"/>
              </a:rPr>
              <a:t>Only 4.1% reported rare or no use — a level of adoption that exceeds earlier studies such as Chan &amp; Hu (2023) and Strzelecki (2023).</a:t>
            </a:r>
            <a:endParaRPr lang="en-US" sz="4000" dirty="0"/>
          </a:p>
        </p:txBody>
      </p:sp>
      <p:graphicFrame>
        <p:nvGraphicFramePr>
          <p:cNvPr id="5" name="Chart 0"/>
          <p:cNvGraphicFramePr/>
          <p:nvPr/>
        </p:nvGraphicFramePr>
        <p:xfrm>
          <a:off x="4617720" y="1783080"/>
          <a:ext cx="6949440" cy="393192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3"/>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8" name="Text 4"/>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12 / 29</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DELEGATION</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Frequent use, but moderate delegation</a:t>
            </a:r>
            <a:endParaRPr lang="en-US" sz="3200" dirty="0"/>
          </a:p>
        </p:txBody>
      </p:sp>
      <p:graphicFrame>
        <p:nvGraphicFramePr>
          <p:cNvPr id="4" name="Chart 0"/>
          <p:cNvGraphicFramePr/>
          <p:nvPr/>
        </p:nvGraphicFramePr>
        <p:xfrm>
          <a:off x="685800" y="1783080"/>
          <a:ext cx="6766560" cy="393192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7726680" y="1783080"/>
            <a:ext cx="3813048" cy="3931920"/>
          </a:xfrm>
          <a:prstGeom prst="roundRect">
            <a:avLst>
              <a:gd name="adj" fmla="val 1918"/>
            </a:avLst>
          </a:prstGeom>
          <a:solidFill>
            <a:srgbClr val="EEF2F7"/>
          </a:solidFill>
          <a:ln w="12700">
            <a:solidFill>
              <a:srgbClr val="EEF2F7"/>
            </a:solidFill>
            <a:prstDash val="solid"/>
          </a:ln>
        </p:spPr>
        <p:txBody>
          <a:bodyPr/>
          <a:lstStyle/>
          <a:p>
            <a:endParaRPr lang="en-VN"/>
          </a:p>
        </p:txBody>
      </p:sp>
      <p:sp>
        <p:nvSpPr>
          <p:cNvPr id="6" name="Text 3"/>
          <p:cNvSpPr/>
          <p:nvPr/>
        </p:nvSpPr>
        <p:spPr>
          <a:xfrm>
            <a:off x="8001000" y="2011680"/>
            <a:ext cx="3291840" cy="640080"/>
          </a:xfrm>
          <a:prstGeom prst="rect">
            <a:avLst/>
          </a:prstGeom>
          <a:noFill/>
          <a:ln/>
        </p:spPr>
        <p:txBody>
          <a:bodyPr wrap="square" lIns="0" tIns="0" rIns="0" bIns="0" rtlCol="0" anchor="t"/>
          <a:lstStyle/>
          <a:p>
            <a:pPr marL="0" indent="0">
              <a:buNone/>
            </a:pPr>
            <a:r>
              <a:rPr lang="en-US" sz="1900" b="1" dirty="0">
                <a:solidFill>
                  <a:srgbClr val="13294B"/>
                </a:solidFill>
                <a:latin typeface="Cambria" pitchFamily="34" charset="0"/>
                <a:ea typeface="Cambria" pitchFamily="34" charset="-122"/>
                <a:cs typeface="Cambria" pitchFamily="34" charset="-120"/>
              </a:rPr>
              <a:t>A support tool, not a substitute</a:t>
            </a:r>
            <a:endParaRPr lang="en-US" sz="1900" dirty="0"/>
          </a:p>
        </p:txBody>
      </p:sp>
      <p:sp>
        <p:nvSpPr>
          <p:cNvPr id="7" name="Text 4"/>
          <p:cNvSpPr/>
          <p:nvPr/>
        </p:nvSpPr>
        <p:spPr>
          <a:xfrm>
            <a:off x="8001000" y="2834640"/>
            <a:ext cx="3291840" cy="2743200"/>
          </a:xfrm>
          <a:prstGeom prst="rect">
            <a:avLst/>
          </a:prstGeom>
          <a:noFill/>
          <a:ln/>
        </p:spPr>
        <p:txBody>
          <a:bodyPr wrap="square" rtlCol="0" anchor="t"/>
          <a:lstStyle/>
          <a:p>
            <a:pPr marL="177800" indent="-177800">
              <a:lnSpc>
                <a:spcPct val="115000"/>
              </a:lnSpc>
              <a:spcAft>
                <a:spcPts val="1200"/>
              </a:spcAft>
              <a:buSzPct val="100000"/>
              <a:buChar char="•"/>
            </a:pPr>
            <a:r>
              <a:rPr lang="en-US" sz="1450" dirty="0">
                <a:solidFill>
                  <a:srgbClr val="1F2933"/>
                </a:solidFill>
                <a:latin typeface="Calibri" pitchFamily="34" charset="0"/>
                <a:ea typeface="Calibri" pitchFamily="34" charset="-122"/>
                <a:cs typeface="Calibri" pitchFamily="34" charset="-120"/>
              </a:rPr>
              <a:t>58.9% of students said GenAI contributed 26–50% of their workload.</a:t>
            </a:r>
            <a:endParaRPr lang="en-US" sz="1450" dirty="0"/>
          </a:p>
          <a:p>
            <a:pPr marL="177800" indent="-177800">
              <a:lnSpc>
                <a:spcPct val="115000"/>
              </a:lnSpc>
              <a:spcAft>
                <a:spcPts val="1200"/>
              </a:spcAft>
              <a:buSzPct val="100000"/>
              <a:buChar char="•"/>
            </a:pPr>
            <a:r>
              <a:rPr lang="en-US" sz="1450" dirty="0">
                <a:solidFill>
                  <a:srgbClr val="1F2933"/>
                </a:solidFill>
                <a:latin typeface="Calibri" pitchFamily="34" charset="0"/>
                <a:ea typeface="Calibri" pitchFamily="34" charset="-122"/>
                <a:cs typeface="Calibri" pitchFamily="34" charset="-120"/>
              </a:rPr>
              <a:t>Heavy delegation of 76–100% was rare, reported by only 5.6%.</a:t>
            </a:r>
            <a:endParaRPr lang="en-US" sz="1450" dirty="0"/>
          </a:p>
          <a:p>
            <a:pPr marL="177800" indent="-177800">
              <a:lnSpc>
                <a:spcPct val="115000"/>
              </a:lnSpc>
              <a:buSzPct val="100000"/>
              <a:buChar char="•"/>
            </a:pPr>
            <a:r>
              <a:rPr lang="en-US" sz="1450" dirty="0">
                <a:solidFill>
                  <a:srgbClr val="1F2933"/>
                </a:solidFill>
                <a:latin typeface="Calibri" pitchFamily="34" charset="0"/>
                <a:ea typeface="Calibri" pitchFamily="34" charset="-122"/>
                <a:cs typeface="Calibri" pitchFamily="34" charset="-120"/>
              </a:rPr>
              <a:t>This challenges the common assumption of widespread AI over-reliance in coursework.</a:t>
            </a:r>
            <a:endParaRPr lang="en-US" sz="1450" dirty="0"/>
          </a:p>
        </p:txBody>
      </p:sp>
      <p:sp>
        <p:nvSpPr>
          <p:cNvPr id="9" name="Text 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13 / 29</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ATTITUDES</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Disclosure lags behind adoption</a:t>
            </a:r>
            <a:endParaRPr lang="en-US" sz="3200" dirty="0"/>
          </a:p>
        </p:txBody>
      </p:sp>
      <p:graphicFrame>
        <p:nvGraphicFramePr>
          <p:cNvPr id="4" name="Chart 0"/>
          <p:cNvGraphicFramePr/>
          <p:nvPr/>
        </p:nvGraphicFramePr>
        <p:xfrm>
          <a:off x="685800" y="1828800"/>
          <a:ext cx="5212080" cy="3840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
          <p:cNvGraphicFramePr/>
          <p:nvPr/>
        </p:nvGraphicFramePr>
        <p:xfrm>
          <a:off x="6309360" y="1828800"/>
          <a:ext cx="5212080" cy="384048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2"/>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8" name="Text 3"/>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14 / 29</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PURPOSES</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An asymmetric delegation pattern across the workflow</a:t>
            </a:r>
            <a:endParaRPr lang="en-US" sz="3200" dirty="0"/>
          </a:p>
        </p:txBody>
      </p:sp>
      <p:graphicFrame>
        <p:nvGraphicFramePr>
          <p:cNvPr id="4" name="Chart 0"/>
          <p:cNvGraphicFramePr/>
          <p:nvPr/>
        </p:nvGraphicFramePr>
        <p:xfrm>
          <a:off x="685800" y="1828800"/>
          <a:ext cx="736092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275320" y="1828800"/>
            <a:ext cx="3264408" cy="3840480"/>
          </a:xfrm>
          <a:prstGeom prst="roundRect">
            <a:avLst>
              <a:gd name="adj" fmla="val 2241"/>
            </a:avLst>
          </a:prstGeom>
          <a:solidFill>
            <a:srgbClr val="13294B"/>
          </a:solidFill>
          <a:ln w="12700">
            <a:solidFill>
              <a:srgbClr val="13294B"/>
            </a:solidFill>
            <a:prstDash val="solid"/>
          </a:ln>
        </p:spPr>
        <p:txBody>
          <a:bodyPr/>
          <a:lstStyle/>
          <a:p>
            <a:endParaRPr lang="en-VN"/>
          </a:p>
        </p:txBody>
      </p:sp>
      <p:sp>
        <p:nvSpPr>
          <p:cNvPr id="6" name="Text 3"/>
          <p:cNvSpPr/>
          <p:nvPr/>
        </p:nvSpPr>
        <p:spPr>
          <a:xfrm>
            <a:off x="8549640" y="2057400"/>
            <a:ext cx="2743200" cy="1005840"/>
          </a:xfrm>
          <a:prstGeom prst="rect">
            <a:avLst/>
          </a:prstGeom>
          <a:noFill/>
          <a:ln/>
        </p:spPr>
        <p:txBody>
          <a:bodyPr wrap="square" lIns="0" tIns="0" rIns="0" bIns="0" rtlCol="0" anchor="t"/>
          <a:lstStyle/>
          <a:p>
            <a:pPr marL="0" indent="0">
              <a:lnSpc>
                <a:spcPct val="110000"/>
              </a:lnSpc>
              <a:buNone/>
            </a:pPr>
            <a:r>
              <a:rPr lang="en-US" sz="1900" b="1" dirty="0">
                <a:solidFill>
                  <a:srgbClr val="FFFFFF"/>
                </a:solidFill>
                <a:latin typeface="Cambria" pitchFamily="34" charset="0"/>
                <a:ea typeface="Cambria" pitchFamily="34" charset="-122"/>
                <a:cs typeface="Cambria" pitchFamily="34" charset="-120"/>
              </a:rPr>
              <a:t>Preparation is delegated.</a:t>
            </a:r>
            <a:endParaRPr lang="en-US" sz="1900" dirty="0"/>
          </a:p>
          <a:p>
            <a:pPr marL="0" indent="0">
              <a:lnSpc>
                <a:spcPct val="110000"/>
              </a:lnSpc>
              <a:buNone/>
            </a:pPr>
            <a:r>
              <a:rPr lang="en-US" sz="1900" b="1" dirty="0">
                <a:solidFill>
                  <a:srgbClr val="FFFFFF"/>
                </a:solidFill>
                <a:latin typeface="Cambria" pitchFamily="34" charset="0"/>
                <a:ea typeface="Cambria" pitchFamily="34" charset="-122"/>
                <a:cs typeface="Cambria" pitchFamily="34" charset="-120"/>
              </a:rPr>
              <a:t>Performance is not.</a:t>
            </a:r>
            <a:endParaRPr lang="en-US" sz="1900" dirty="0"/>
          </a:p>
        </p:txBody>
      </p:sp>
      <p:sp>
        <p:nvSpPr>
          <p:cNvPr id="7" name="Text 4"/>
          <p:cNvSpPr/>
          <p:nvPr/>
        </p:nvSpPr>
        <p:spPr>
          <a:xfrm>
            <a:off x="8549640" y="3200400"/>
            <a:ext cx="2743200" cy="2286000"/>
          </a:xfrm>
          <a:prstGeom prst="rect">
            <a:avLst/>
          </a:prstGeom>
          <a:noFill/>
          <a:ln/>
        </p:spPr>
        <p:txBody>
          <a:bodyPr wrap="square" rtlCol="0" anchor="t"/>
          <a:lstStyle/>
          <a:p>
            <a:pPr marL="177800" indent="-177800">
              <a:lnSpc>
                <a:spcPct val="115000"/>
              </a:lnSpc>
              <a:spcAft>
                <a:spcPts val="1200"/>
              </a:spcAft>
              <a:buSzPct val="100000"/>
              <a:buChar char="•"/>
            </a:pPr>
            <a:r>
              <a:rPr lang="en-US" sz="1400" dirty="0">
                <a:solidFill>
                  <a:srgbClr val="A8BDD6"/>
                </a:solidFill>
                <a:latin typeface="Calibri" pitchFamily="34" charset="0"/>
                <a:ea typeface="Calibri" pitchFamily="34" charset="-122"/>
                <a:cs typeface="Calibri" pitchFamily="34" charset="-120"/>
              </a:rPr>
              <a:t>Students delegate idea generation, structuring and drafting most readily.</a:t>
            </a:r>
            <a:endParaRPr lang="en-US" sz="1400" dirty="0"/>
          </a:p>
          <a:p>
            <a:pPr marL="177800" indent="-177800">
              <a:lnSpc>
                <a:spcPct val="115000"/>
              </a:lnSpc>
              <a:spcAft>
                <a:spcPts val="1200"/>
              </a:spcAft>
              <a:buSzPct val="100000"/>
              <a:buChar char="•"/>
            </a:pPr>
            <a:r>
              <a:rPr lang="en-US" sz="1400" dirty="0">
                <a:solidFill>
                  <a:srgbClr val="A8BDD6"/>
                </a:solidFill>
                <a:latin typeface="Calibri" pitchFamily="34" charset="0"/>
                <a:ea typeface="Calibri" pitchFamily="34" charset="-122"/>
                <a:cs typeface="Calibri" pitchFamily="34" charset="-120"/>
              </a:rPr>
              <a:t>They retain control over speaking in front of an audience.</a:t>
            </a:r>
            <a:endParaRPr lang="en-US" sz="1400" dirty="0"/>
          </a:p>
          <a:p>
            <a:pPr marL="177800" indent="-177800">
              <a:lnSpc>
                <a:spcPct val="115000"/>
              </a:lnSpc>
              <a:buSzPct val="100000"/>
              <a:buChar char="•"/>
            </a:pPr>
            <a:r>
              <a:rPr lang="en-US" sz="1400" dirty="0">
                <a:solidFill>
                  <a:srgbClr val="A8BDD6"/>
                </a:solidFill>
                <a:latin typeface="Calibri" pitchFamily="34" charset="0"/>
                <a:ea typeface="Calibri" pitchFamily="34" charset="-122"/>
                <a:cs typeface="Calibri" pitchFamily="34" charset="-120"/>
              </a:rPr>
              <a:t>Delegation therefore looks selective and deliberate rather than indiscriminate.</a:t>
            </a:r>
            <a:endParaRPr lang="en-US" sz="1400" dirty="0"/>
          </a:p>
        </p:txBody>
      </p:sp>
      <p:sp>
        <p:nvSpPr>
          <p:cNvPr id="9" name="Text 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15 / 29</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TOOLS</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A text-first tool ecology</a:t>
            </a:r>
            <a:endParaRPr lang="en-US" sz="3200" dirty="0"/>
          </a:p>
        </p:txBody>
      </p:sp>
      <p:graphicFrame>
        <p:nvGraphicFramePr>
          <p:cNvPr id="4" name="Chart 0"/>
          <p:cNvGraphicFramePr/>
          <p:nvPr/>
        </p:nvGraphicFramePr>
        <p:xfrm>
          <a:off x="685800" y="1828800"/>
          <a:ext cx="736092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275320" y="1828800"/>
            <a:ext cx="3264408" cy="3840480"/>
          </a:xfrm>
          <a:prstGeom prst="roundRect">
            <a:avLst>
              <a:gd name="adj" fmla="val 2241"/>
            </a:avLst>
          </a:prstGeom>
          <a:solidFill>
            <a:srgbClr val="EEF2F7"/>
          </a:solidFill>
          <a:ln w="12700">
            <a:solidFill>
              <a:srgbClr val="EEF2F7"/>
            </a:solidFill>
            <a:prstDash val="solid"/>
          </a:ln>
        </p:spPr>
        <p:txBody>
          <a:bodyPr/>
          <a:lstStyle/>
          <a:p>
            <a:endParaRPr lang="en-VN"/>
          </a:p>
        </p:txBody>
      </p:sp>
      <p:sp>
        <p:nvSpPr>
          <p:cNvPr id="6" name="Text 3"/>
          <p:cNvSpPr/>
          <p:nvPr/>
        </p:nvSpPr>
        <p:spPr>
          <a:xfrm>
            <a:off x="8549640" y="2057400"/>
            <a:ext cx="2743200" cy="457200"/>
          </a:xfrm>
          <a:prstGeom prst="rect">
            <a:avLst/>
          </a:prstGeom>
          <a:noFill/>
          <a:ln/>
        </p:spPr>
        <p:txBody>
          <a:bodyPr wrap="square" lIns="0" tIns="0" rIns="0" bIns="0" rtlCol="0" anchor="ctr"/>
          <a:lstStyle/>
          <a:p>
            <a:pPr marL="0" indent="0">
              <a:buNone/>
            </a:pPr>
            <a:r>
              <a:rPr lang="en-US" sz="1900" b="1" dirty="0">
                <a:solidFill>
                  <a:srgbClr val="13294B"/>
                </a:solidFill>
                <a:latin typeface="Cambria" pitchFamily="34" charset="0"/>
                <a:ea typeface="Cambria" pitchFamily="34" charset="-122"/>
                <a:cs typeface="Cambria" pitchFamily="34" charset="-120"/>
              </a:rPr>
              <a:t>Why text first?</a:t>
            </a:r>
            <a:endParaRPr lang="en-US" sz="1900" dirty="0"/>
          </a:p>
        </p:txBody>
      </p:sp>
      <p:sp>
        <p:nvSpPr>
          <p:cNvPr id="7" name="Text 4"/>
          <p:cNvSpPr/>
          <p:nvPr/>
        </p:nvSpPr>
        <p:spPr>
          <a:xfrm>
            <a:off x="8549640" y="2651760"/>
            <a:ext cx="2743200" cy="2834640"/>
          </a:xfrm>
          <a:prstGeom prst="rect">
            <a:avLst/>
          </a:prstGeom>
          <a:noFill/>
          <a:ln/>
        </p:spPr>
        <p:txBody>
          <a:bodyPr wrap="square" rtlCol="0" anchor="t"/>
          <a:lstStyle/>
          <a:p>
            <a:pPr marL="177800" indent="-177800">
              <a:lnSpc>
                <a:spcPct val="115000"/>
              </a:lnSpc>
              <a:spcAft>
                <a:spcPts val="1200"/>
              </a:spcAft>
              <a:buSzPct val="100000"/>
              <a:buChar char="•"/>
            </a:pPr>
            <a:r>
              <a:rPr lang="en-US" sz="1400" dirty="0">
                <a:solidFill>
                  <a:srgbClr val="1F2933"/>
                </a:solidFill>
                <a:latin typeface="Calibri" pitchFamily="34" charset="0"/>
                <a:ea typeface="Calibri" pitchFamily="34" charset="-122"/>
                <a:cs typeface="Calibri" pitchFamily="34" charset="-120"/>
              </a:rPr>
              <a:t>Academic presentations still rest on research, writing and scripting.</a:t>
            </a:r>
            <a:endParaRPr lang="en-US" sz="1400" dirty="0"/>
          </a:p>
          <a:p>
            <a:pPr marL="177800" indent="-177800">
              <a:lnSpc>
                <a:spcPct val="115000"/>
              </a:lnSpc>
              <a:spcAft>
                <a:spcPts val="1200"/>
              </a:spcAft>
              <a:buSzPct val="100000"/>
              <a:buChar char="•"/>
            </a:pPr>
            <a:r>
              <a:rPr lang="en-US" sz="1400" dirty="0">
                <a:solidFill>
                  <a:srgbClr val="1F2933"/>
                </a:solidFill>
                <a:latin typeface="Calibri" pitchFamily="34" charset="0"/>
                <a:ea typeface="Calibri" pitchFamily="34" charset="-122"/>
                <a:cs typeface="Calibri" pitchFamily="34" charset="-120"/>
              </a:rPr>
              <a:t>Multimodal tools remain marginal: only 10.7% used image generators and 8.6% used video generators.</a:t>
            </a:r>
            <a:endParaRPr lang="en-US" sz="1400" dirty="0"/>
          </a:p>
          <a:p>
            <a:pPr marL="177800" indent="-177800">
              <a:lnSpc>
                <a:spcPct val="115000"/>
              </a:lnSpc>
              <a:buSzPct val="100000"/>
              <a:buChar char="•"/>
            </a:pPr>
            <a:r>
              <a:rPr lang="en-US" sz="1400" dirty="0">
                <a:solidFill>
                  <a:srgbClr val="1F2933"/>
                </a:solidFill>
                <a:latin typeface="Calibri" pitchFamily="34" charset="0"/>
                <a:ea typeface="Calibri" pitchFamily="34" charset="-122"/>
                <a:cs typeface="Calibri" pitchFamily="34" charset="-120"/>
              </a:rPr>
              <a:t>Cost, learning curve and unclear academic relevance may explain the gap.</a:t>
            </a:r>
            <a:endParaRPr lang="en-US" sz="1400" dirty="0"/>
          </a:p>
        </p:txBody>
      </p:sp>
      <p:sp>
        <p:nvSpPr>
          <p:cNvPr id="9" name="Text 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16 / 29</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TYPOLOGY</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Averages hide real differences: a K-means analysis</a:t>
            </a:r>
            <a:endParaRPr lang="en-US" sz="3200" dirty="0"/>
          </a:p>
        </p:txBody>
      </p:sp>
      <p:sp>
        <p:nvSpPr>
          <p:cNvPr id="4" name="Text 2"/>
          <p:cNvSpPr/>
          <p:nvPr/>
        </p:nvSpPr>
        <p:spPr>
          <a:xfrm>
            <a:off x="685800" y="1828800"/>
            <a:ext cx="5120640" cy="365760"/>
          </a:xfrm>
          <a:prstGeom prst="rect">
            <a:avLst/>
          </a:prstGeom>
          <a:noFill/>
          <a:ln/>
        </p:spPr>
        <p:txBody>
          <a:bodyPr wrap="square" lIns="0" tIns="0" rIns="0" bIns="0" rtlCol="0" anchor="ctr"/>
          <a:lstStyle/>
          <a:p>
            <a:pPr marL="0" indent="0">
              <a:buNone/>
            </a:pPr>
            <a:r>
              <a:rPr lang="en-US" sz="1800" b="1" dirty="0">
                <a:solidFill>
                  <a:srgbClr val="13294B"/>
                </a:solidFill>
                <a:latin typeface="Cambria" pitchFamily="34" charset="0"/>
                <a:ea typeface="Cambria" pitchFamily="34" charset="-122"/>
                <a:cs typeface="Cambria" pitchFamily="34" charset="-120"/>
              </a:rPr>
              <a:t>Six standardised indicators</a:t>
            </a:r>
            <a:endParaRPr lang="en-US" sz="1800" dirty="0"/>
          </a:p>
        </p:txBody>
      </p:sp>
      <p:sp>
        <p:nvSpPr>
          <p:cNvPr id="5" name="Text 3"/>
          <p:cNvSpPr/>
          <p:nvPr/>
        </p:nvSpPr>
        <p:spPr>
          <a:xfrm>
            <a:off x="822960" y="2286000"/>
            <a:ext cx="5029200" cy="2926080"/>
          </a:xfrm>
          <a:prstGeom prst="rect">
            <a:avLst/>
          </a:prstGeom>
          <a:noFill/>
          <a:ln/>
        </p:spPr>
        <p:txBody>
          <a:bodyPr wrap="square" rtlCol="0" anchor="t"/>
          <a:lstStyle/>
          <a:p>
            <a:pPr marL="177800" indent="-177800">
              <a:lnSpc>
                <a:spcPct val="115000"/>
              </a:lnSpc>
              <a:spcAft>
                <a:spcPts val="900"/>
              </a:spcAft>
              <a:buSzPct val="100000"/>
              <a:buChar char="•"/>
            </a:pPr>
            <a:r>
              <a:rPr lang="en-US" sz="1600" dirty="0">
                <a:solidFill>
                  <a:srgbClr val="1F2933"/>
                </a:solidFill>
                <a:latin typeface="Calibri" pitchFamily="34" charset="0"/>
                <a:ea typeface="Calibri" pitchFamily="34" charset="-122"/>
                <a:cs typeface="Calibri" pitchFamily="34" charset="-120"/>
              </a:rPr>
              <a:t>Usage frequency</a:t>
            </a:r>
            <a:endParaRPr lang="en-US" sz="1600" dirty="0"/>
          </a:p>
          <a:p>
            <a:pPr marL="177800" indent="-177800">
              <a:lnSpc>
                <a:spcPct val="115000"/>
              </a:lnSpc>
              <a:spcAft>
                <a:spcPts val="900"/>
              </a:spcAft>
              <a:buSzPct val="100000"/>
              <a:buChar char="•"/>
            </a:pPr>
            <a:r>
              <a:rPr lang="en-US" sz="1600" dirty="0">
                <a:solidFill>
                  <a:srgbClr val="1F2933"/>
                </a:solidFill>
                <a:latin typeface="Calibri" pitchFamily="34" charset="0"/>
                <a:ea typeface="Calibri" pitchFamily="34" charset="-122"/>
                <a:cs typeface="Calibri" pitchFamily="34" charset="-120"/>
              </a:rPr>
              <a:t>Percentage of workload delegated</a:t>
            </a:r>
            <a:endParaRPr lang="en-US" sz="1600" dirty="0"/>
          </a:p>
          <a:p>
            <a:pPr marL="177800" indent="-177800">
              <a:lnSpc>
                <a:spcPct val="115000"/>
              </a:lnSpc>
              <a:spcAft>
                <a:spcPts val="900"/>
              </a:spcAft>
              <a:buSzPct val="100000"/>
              <a:buChar char="•"/>
            </a:pPr>
            <a:r>
              <a:rPr lang="en-US" sz="1600" dirty="0">
                <a:solidFill>
                  <a:srgbClr val="1F2933"/>
                </a:solidFill>
                <a:latin typeface="Calibri" pitchFamily="34" charset="0"/>
                <a:ea typeface="Calibri" pitchFamily="34" charset="-122"/>
                <a:cs typeface="Calibri" pitchFamily="34" charset="-120"/>
              </a:rPr>
              <a:t>Number of presentation stages using AI</a:t>
            </a:r>
            <a:endParaRPr lang="en-US" sz="1600" dirty="0"/>
          </a:p>
          <a:p>
            <a:pPr marL="177800" indent="-177800">
              <a:lnSpc>
                <a:spcPct val="115000"/>
              </a:lnSpc>
              <a:spcAft>
                <a:spcPts val="900"/>
              </a:spcAft>
              <a:buSzPct val="100000"/>
              <a:buChar char="•"/>
            </a:pPr>
            <a:r>
              <a:rPr lang="en-US" sz="1600" dirty="0">
                <a:solidFill>
                  <a:srgbClr val="1F2933"/>
                </a:solidFill>
                <a:latin typeface="Calibri" pitchFamily="34" charset="0"/>
                <a:ea typeface="Calibri" pitchFamily="34" charset="-122"/>
                <a:cs typeface="Calibri" pitchFamily="34" charset="-120"/>
              </a:rPr>
              <a:t>Number of AI tool categories used</a:t>
            </a:r>
            <a:endParaRPr lang="en-US" sz="1600" dirty="0"/>
          </a:p>
          <a:p>
            <a:pPr marL="177800" indent="-177800">
              <a:lnSpc>
                <a:spcPct val="115000"/>
              </a:lnSpc>
              <a:spcAft>
                <a:spcPts val="900"/>
              </a:spcAft>
              <a:buSzPct val="100000"/>
              <a:buChar char="•"/>
            </a:pPr>
            <a:r>
              <a:rPr lang="en-US" sz="1600" dirty="0">
                <a:solidFill>
                  <a:srgbClr val="1F2933"/>
                </a:solidFill>
                <a:latin typeface="Calibri" pitchFamily="34" charset="0"/>
                <a:ea typeface="Calibri" pitchFamily="34" charset="-122"/>
                <a:cs typeface="Calibri" pitchFamily="34" charset="-120"/>
              </a:rPr>
              <a:t>Perceived dependence on AI</a:t>
            </a:r>
            <a:endParaRPr lang="en-US" sz="1600" dirty="0"/>
          </a:p>
          <a:p>
            <a:pPr marL="177800" indent="-177800">
              <a:lnSpc>
                <a:spcPct val="115000"/>
              </a:lnSpc>
              <a:buSzPct val="100000"/>
              <a:buChar char="•"/>
            </a:pPr>
            <a:r>
              <a:rPr lang="en-US" sz="1600" dirty="0">
                <a:solidFill>
                  <a:srgbClr val="1F2933"/>
                </a:solidFill>
                <a:latin typeface="Calibri" pitchFamily="34" charset="0"/>
                <a:ea typeface="Calibri" pitchFamily="34" charset="-122"/>
                <a:cs typeface="Calibri" pitchFamily="34" charset="-120"/>
              </a:rPr>
              <a:t>Perceived usefulness</a:t>
            </a:r>
            <a:endParaRPr lang="en-US" sz="1600" dirty="0"/>
          </a:p>
        </p:txBody>
      </p:sp>
      <p:sp>
        <p:nvSpPr>
          <p:cNvPr id="6" name="Shape 4"/>
          <p:cNvSpPr/>
          <p:nvPr/>
        </p:nvSpPr>
        <p:spPr>
          <a:xfrm>
            <a:off x="6263640" y="1783080"/>
            <a:ext cx="5276088" cy="3977640"/>
          </a:xfrm>
          <a:prstGeom prst="roundRect">
            <a:avLst>
              <a:gd name="adj" fmla="val 1839"/>
            </a:avLst>
          </a:prstGeom>
          <a:solidFill>
            <a:srgbClr val="EEF2F7"/>
          </a:solidFill>
          <a:ln w="12700">
            <a:solidFill>
              <a:srgbClr val="EEF2F7"/>
            </a:solidFill>
            <a:prstDash val="solid"/>
          </a:ln>
        </p:spPr>
        <p:txBody>
          <a:bodyPr/>
          <a:lstStyle/>
          <a:p>
            <a:endParaRPr lang="en-VN"/>
          </a:p>
        </p:txBody>
      </p:sp>
      <p:sp>
        <p:nvSpPr>
          <p:cNvPr id="7" name="Text 5"/>
          <p:cNvSpPr/>
          <p:nvPr/>
        </p:nvSpPr>
        <p:spPr>
          <a:xfrm>
            <a:off x="6583680" y="2011680"/>
            <a:ext cx="4663440" cy="411480"/>
          </a:xfrm>
          <a:prstGeom prst="rect">
            <a:avLst/>
          </a:prstGeom>
          <a:noFill/>
          <a:ln/>
        </p:spPr>
        <p:txBody>
          <a:bodyPr wrap="square" lIns="0" tIns="0" rIns="0" bIns="0" rtlCol="0" anchor="ctr"/>
          <a:lstStyle/>
          <a:p>
            <a:pPr marL="0" indent="0">
              <a:buNone/>
            </a:pPr>
            <a:r>
              <a:rPr lang="en-US" sz="1800" b="1" dirty="0">
                <a:solidFill>
                  <a:srgbClr val="13294B"/>
                </a:solidFill>
                <a:latin typeface="Cambria" pitchFamily="34" charset="0"/>
                <a:ea typeface="Cambria" pitchFamily="34" charset="-122"/>
                <a:cs typeface="Cambria" pitchFamily="34" charset="-120"/>
              </a:rPr>
              <a:t>A three-cluster solution</a:t>
            </a:r>
            <a:endParaRPr lang="en-US" sz="1800" dirty="0"/>
          </a:p>
        </p:txBody>
      </p:sp>
      <p:sp>
        <p:nvSpPr>
          <p:cNvPr id="8" name="Text 6"/>
          <p:cNvSpPr/>
          <p:nvPr/>
        </p:nvSpPr>
        <p:spPr>
          <a:xfrm>
            <a:off x="6583680" y="2560320"/>
            <a:ext cx="4663440" cy="2103120"/>
          </a:xfrm>
          <a:prstGeom prst="rect">
            <a:avLst/>
          </a:prstGeom>
          <a:noFill/>
          <a:ln/>
        </p:spPr>
        <p:txBody>
          <a:bodyPr wrap="square" rtlCol="0" anchor="t"/>
          <a:lstStyle/>
          <a:p>
            <a:pPr marL="0" indent="0">
              <a:lnSpc>
                <a:spcPct val="115000"/>
              </a:lnSpc>
              <a:spcAft>
                <a:spcPts val="1200"/>
              </a:spcAft>
              <a:buNone/>
            </a:pPr>
            <a:r>
              <a:rPr lang="en-US" sz="1500" dirty="0">
                <a:solidFill>
                  <a:srgbClr val="1F2933"/>
                </a:solidFill>
                <a:latin typeface="Calibri" pitchFamily="34" charset="0"/>
                <a:ea typeface="Calibri" pitchFamily="34" charset="-122"/>
                <a:cs typeface="Calibri" pitchFamily="34" charset="-120"/>
              </a:rPr>
              <a:t>The three-cluster solution was the clearest and most balanced; four-cluster and TwoStep alternatives were less interpretable.</a:t>
            </a:r>
            <a:endParaRPr lang="en-US" sz="1500" dirty="0"/>
          </a:p>
          <a:p>
            <a:pPr marL="0" indent="0">
              <a:lnSpc>
                <a:spcPct val="115000"/>
              </a:lnSpc>
              <a:spcAft>
                <a:spcPts val="1200"/>
              </a:spcAft>
              <a:buNone/>
            </a:pPr>
            <a:r>
              <a:rPr lang="en-US" sz="1500" dirty="0">
                <a:solidFill>
                  <a:srgbClr val="1F2933"/>
                </a:solidFill>
                <a:latin typeface="Calibri" pitchFamily="34" charset="0"/>
                <a:ea typeface="Calibri" pitchFamily="34" charset="-122"/>
                <a:cs typeface="Calibri" pitchFamily="34" charset="-120"/>
              </a:rPr>
              <a:t>All six variables differed significantly across clusters, F(2, 194) = 21.34 to 59.96, all p &lt; .001.</a:t>
            </a:r>
            <a:endParaRPr lang="en-US" sz="1500" dirty="0"/>
          </a:p>
          <a:p>
            <a:pPr marL="0" indent="0">
              <a:lnSpc>
                <a:spcPct val="115000"/>
              </a:lnSpc>
              <a:buNone/>
            </a:pPr>
            <a:r>
              <a:rPr lang="en-US" sz="1500" dirty="0">
                <a:solidFill>
                  <a:srgbClr val="1F2933"/>
                </a:solidFill>
                <a:latin typeface="Calibri" pitchFamily="34" charset="0"/>
                <a:ea typeface="Calibri" pitchFamily="34" charset="-122"/>
                <a:cs typeface="Calibri" pitchFamily="34" charset="-120"/>
              </a:rPr>
              <a:t>Effect sizes were medium to large, η² = .18 to .38.</a:t>
            </a:r>
            <a:endParaRPr lang="en-US" sz="1500" dirty="0"/>
          </a:p>
        </p:txBody>
      </p:sp>
      <p:sp>
        <p:nvSpPr>
          <p:cNvPr id="9" name="Text 7"/>
          <p:cNvSpPr/>
          <p:nvPr/>
        </p:nvSpPr>
        <p:spPr>
          <a:xfrm>
            <a:off x="6583680" y="4892040"/>
            <a:ext cx="4663440" cy="640080"/>
          </a:xfrm>
          <a:prstGeom prst="rect">
            <a:avLst/>
          </a:prstGeom>
          <a:noFill/>
          <a:ln/>
        </p:spPr>
        <p:txBody>
          <a:bodyPr wrap="square" lIns="0" tIns="0" rIns="0" bIns="0" rtlCol="0" anchor="ctr"/>
          <a:lstStyle/>
          <a:p>
            <a:pPr marL="0" indent="0">
              <a:buNone/>
            </a:pPr>
            <a:r>
              <a:rPr lang="en-US" sz="1500" b="1" dirty="0">
                <a:solidFill>
                  <a:srgbClr val="2C5282"/>
                </a:solidFill>
                <a:latin typeface="Calibri" pitchFamily="34" charset="0"/>
                <a:ea typeface="Calibri" pitchFamily="34" charset="-122"/>
                <a:cs typeface="Calibri" pitchFamily="34" charset="-120"/>
              </a:rPr>
              <a:t>Power Integrators  ·  Selective Minimalists  ·  Skeptical Delegators</a:t>
            </a:r>
            <a:endParaRPr lang="en-US" sz="1500" dirty="0"/>
          </a:p>
        </p:txBody>
      </p:sp>
      <p:sp>
        <p:nvSpPr>
          <p:cNvPr id="11" name="Text 8"/>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2" name="Text 9"/>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17 / 29</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RQ1 · TYPOLOGY</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What the three profiles mean</a:t>
            </a:r>
            <a:endParaRPr lang="en-US" sz="3200" dirty="0"/>
          </a:p>
        </p:txBody>
      </p:sp>
      <p:sp>
        <p:nvSpPr>
          <p:cNvPr id="4" name="Shape 2"/>
          <p:cNvSpPr/>
          <p:nvPr/>
        </p:nvSpPr>
        <p:spPr>
          <a:xfrm>
            <a:off x="685800" y="1783080"/>
            <a:ext cx="3401568" cy="3977640"/>
          </a:xfrm>
          <a:prstGeom prst="roundRect">
            <a:avLst>
              <a:gd name="adj" fmla="val 2151"/>
            </a:avLst>
          </a:prstGeom>
          <a:solidFill>
            <a:srgbClr val="EEF2F7"/>
          </a:solidFill>
          <a:ln w="12700">
            <a:solidFill>
              <a:srgbClr val="EEF2F7"/>
            </a:solidFill>
            <a:prstDash val="solid"/>
          </a:ln>
        </p:spPr>
        <p:txBody>
          <a:bodyPr/>
          <a:lstStyle/>
          <a:p>
            <a:endParaRPr lang="en-VN"/>
          </a:p>
        </p:txBody>
      </p:sp>
      <p:sp>
        <p:nvSpPr>
          <p:cNvPr id="5" name="Shape 3"/>
          <p:cNvSpPr/>
          <p:nvPr/>
        </p:nvSpPr>
        <p:spPr>
          <a:xfrm>
            <a:off x="941832" y="2011680"/>
            <a:ext cx="457200" cy="457200"/>
          </a:xfrm>
          <a:prstGeom prst="roundRect">
            <a:avLst>
              <a:gd name="adj" fmla="val 20000"/>
            </a:avLst>
          </a:prstGeom>
          <a:solidFill>
            <a:srgbClr val="13294B"/>
          </a:solidFill>
          <a:ln w="12700">
            <a:solidFill>
              <a:srgbClr val="333333"/>
            </a:solidFill>
            <a:prstDash val="solid"/>
          </a:ln>
        </p:spPr>
        <p:txBody>
          <a:bodyPr/>
          <a:lstStyle/>
          <a:p>
            <a:endParaRPr lang="en-VN"/>
          </a:p>
        </p:txBody>
      </p:sp>
      <p:sp>
        <p:nvSpPr>
          <p:cNvPr id="6" name="Text 4"/>
          <p:cNvSpPr/>
          <p:nvPr/>
        </p:nvSpPr>
        <p:spPr>
          <a:xfrm>
            <a:off x="941832" y="201168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941832" y="2578608"/>
            <a:ext cx="2880360" cy="384048"/>
          </a:xfrm>
          <a:prstGeom prst="rect">
            <a:avLst/>
          </a:prstGeom>
          <a:noFill/>
          <a:ln/>
        </p:spPr>
        <p:txBody>
          <a:bodyPr wrap="square" lIns="0" tIns="0" rIns="0" bIns="0" rtlCol="0" anchor="ctr"/>
          <a:lstStyle/>
          <a:p>
            <a:pPr marL="0" indent="0">
              <a:buNone/>
            </a:pPr>
            <a:r>
              <a:rPr lang="en-US" sz="1700" b="1" dirty="0">
                <a:solidFill>
                  <a:srgbClr val="13294B"/>
                </a:solidFill>
                <a:latin typeface="Cambria" pitchFamily="34" charset="0"/>
                <a:ea typeface="Cambria" pitchFamily="34" charset="-122"/>
                <a:cs typeface="Cambria" pitchFamily="34" charset="-120"/>
              </a:rPr>
              <a:t>Power Integrators</a:t>
            </a:r>
            <a:endParaRPr lang="en-US" sz="1700" dirty="0"/>
          </a:p>
        </p:txBody>
      </p:sp>
      <p:sp>
        <p:nvSpPr>
          <p:cNvPr id="8" name="Text 6"/>
          <p:cNvSpPr/>
          <p:nvPr/>
        </p:nvSpPr>
        <p:spPr>
          <a:xfrm>
            <a:off x="941832" y="2944368"/>
            <a:ext cx="2880360" cy="274320"/>
          </a:xfrm>
          <a:prstGeom prst="rect">
            <a:avLst/>
          </a:prstGeom>
          <a:noFill/>
          <a:ln/>
        </p:spPr>
        <p:txBody>
          <a:bodyPr wrap="square" lIns="0" tIns="0" rIns="0" bIns="0" rtlCol="0" anchor="ctr"/>
          <a:lstStyle/>
          <a:p>
            <a:pPr marL="0" indent="0">
              <a:buNone/>
            </a:pPr>
            <a:r>
              <a:rPr lang="en-US" sz="1300" b="1" dirty="0">
                <a:solidFill>
                  <a:srgbClr val="5A6B7B"/>
                </a:solidFill>
                <a:latin typeface="Calibri" pitchFamily="34" charset="0"/>
                <a:ea typeface="Calibri" pitchFamily="34" charset="-122"/>
                <a:cs typeface="Calibri" pitchFamily="34" charset="-120"/>
              </a:rPr>
              <a:t>n = 84  ·  42.6%</a:t>
            </a:r>
            <a:endParaRPr lang="en-US" sz="1300" dirty="0"/>
          </a:p>
        </p:txBody>
      </p:sp>
      <p:sp>
        <p:nvSpPr>
          <p:cNvPr id="9" name="Text 7"/>
          <p:cNvSpPr/>
          <p:nvPr/>
        </p:nvSpPr>
        <p:spPr>
          <a:xfrm>
            <a:off x="941832" y="3310128"/>
            <a:ext cx="2880360" cy="2286000"/>
          </a:xfrm>
          <a:prstGeom prst="rect">
            <a:avLst/>
          </a:prstGeom>
          <a:noFill/>
          <a:ln/>
        </p:spPr>
        <p:txBody>
          <a:bodyPr wrap="square" rtlCol="0" anchor="t"/>
          <a:lstStyle/>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Near-daily use across the widest range of stages and tools.</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Much more likely to use slide creators (63%) and AI search (81%).</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Most positive on usefulness, ease of use and intention to continue.</a:t>
            </a:r>
            <a:endParaRPr lang="en-US" sz="1350" dirty="0"/>
          </a:p>
        </p:txBody>
      </p:sp>
      <p:sp>
        <p:nvSpPr>
          <p:cNvPr id="10" name="Shape 8"/>
          <p:cNvSpPr/>
          <p:nvPr/>
        </p:nvSpPr>
        <p:spPr>
          <a:xfrm>
            <a:off x="4389120" y="1783080"/>
            <a:ext cx="3401568" cy="3977640"/>
          </a:xfrm>
          <a:prstGeom prst="roundRect">
            <a:avLst>
              <a:gd name="adj" fmla="val 2151"/>
            </a:avLst>
          </a:prstGeom>
          <a:solidFill>
            <a:srgbClr val="EEF2F7"/>
          </a:solidFill>
          <a:ln w="12700">
            <a:solidFill>
              <a:srgbClr val="EEF2F7"/>
            </a:solidFill>
            <a:prstDash val="solid"/>
          </a:ln>
        </p:spPr>
        <p:txBody>
          <a:bodyPr/>
          <a:lstStyle/>
          <a:p>
            <a:endParaRPr lang="en-VN"/>
          </a:p>
        </p:txBody>
      </p:sp>
      <p:sp>
        <p:nvSpPr>
          <p:cNvPr id="11" name="Shape 9"/>
          <p:cNvSpPr/>
          <p:nvPr/>
        </p:nvSpPr>
        <p:spPr>
          <a:xfrm>
            <a:off x="4645152" y="2011680"/>
            <a:ext cx="457200" cy="457200"/>
          </a:xfrm>
          <a:prstGeom prst="roundRect">
            <a:avLst>
              <a:gd name="adj" fmla="val 20000"/>
            </a:avLst>
          </a:prstGeom>
          <a:solidFill>
            <a:srgbClr val="2C5282"/>
          </a:solidFill>
          <a:ln w="12700">
            <a:solidFill>
              <a:srgbClr val="333333"/>
            </a:solidFill>
            <a:prstDash val="solid"/>
          </a:ln>
        </p:spPr>
        <p:txBody>
          <a:bodyPr/>
          <a:lstStyle/>
          <a:p>
            <a:endParaRPr lang="en-VN"/>
          </a:p>
        </p:txBody>
      </p:sp>
      <p:sp>
        <p:nvSpPr>
          <p:cNvPr id="12" name="Text 10"/>
          <p:cNvSpPr/>
          <p:nvPr/>
        </p:nvSpPr>
        <p:spPr>
          <a:xfrm>
            <a:off x="4645152" y="201168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4645152" y="2578608"/>
            <a:ext cx="2880360" cy="384048"/>
          </a:xfrm>
          <a:prstGeom prst="rect">
            <a:avLst/>
          </a:prstGeom>
          <a:noFill/>
          <a:ln/>
        </p:spPr>
        <p:txBody>
          <a:bodyPr wrap="square" lIns="0" tIns="0" rIns="0" bIns="0" rtlCol="0" anchor="ctr"/>
          <a:lstStyle/>
          <a:p>
            <a:pPr marL="0" indent="0">
              <a:buNone/>
            </a:pPr>
            <a:r>
              <a:rPr lang="en-US" sz="1700" b="1" dirty="0">
                <a:solidFill>
                  <a:srgbClr val="13294B"/>
                </a:solidFill>
                <a:latin typeface="Cambria" pitchFamily="34" charset="0"/>
                <a:ea typeface="Cambria" pitchFamily="34" charset="-122"/>
                <a:cs typeface="Cambria" pitchFamily="34" charset="-120"/>
              </a:rPr>
              <a:t>Selective Minimalists</a:t>
            </a:r>
            <a:endParaRPr lang="en-US" sz="1700" dirty="0"/>
          </a:p>
        </p:txBody>
      </p:sp>
      <p:sp>
        <p:nvSpPr>
          <p:cNvPr id="14" name="Text 12"/>
          <p:cNvSpPr/>
          <p:nvPr/>
        </p:nvSpPr>
        <p:spPr>
          <a:xfrm>
            <a:off x="4645152" y="2944368"/>
            <a:ext cx="2880360" cy="274320"/>
          </a:xfrm>
          <a:prstGeom prst="rect">
            <a:avLst/>
          </a:prstGeom>
          <a:noFill/>
          <a:ln/>
        </p:spPr>
        <p:txBody>
          <a:bodyPr wrap="square" lIns="0" tIns="0" rIns="0" bIns="0" rtlCol="0" anchor="ctr"/>
          <a:lstStyle/>
          <a:p>
            <a:pPr marL="0" indent="0">
              <a:buNone/>
            </a:pPr>
            <a:r>
              <a:rPr lang="en-US" sz="1300" b="1" dirty="0">
                <a:solidFill>
                  <a:srgbClr val="5A6B7B"/>
                </a:solidFill>
                <a:latin typeface="Calibri" pitchFamily="34" charset="0"/>
                <a:ea typeface="Calibri" pitchFamily="34" charset="-122"/>
                <a:cs typeface="Calibri" pitchFamily="34" charset="-120"/>
              </a:rPr>
              <a:t>n = 72  ·  36.5%</a:t>
            </a:r>
            <a:endParaRPr lang="en-US" sz="1300" dirty="0"/>
          </a:p>
        </p:txBody>
      </p:sp>
      <p:sp>
        <p:nvSpPr>
          <p:cNvPr id="15" name="Text 13"/>
          <p:cNvSpPr/>
          <p:nvPr/>
        </p:nvSpPr>
        <p:spPr>
          <a:xfrm>
            <a:off x="4645152" y="3310128"/>
            <a:ext cx="2880360" cy="2286000"/>
          </a:xfrm>
          <a:prstGeom prst="rect">
            <a:avLst/>
          </a:prstGeom>
          <a:noFill/>
          <a:ln/>
        </p:spPr>
        <p:txBody>
          <a:bodyPr wrap="square" rtlCol="0" anchor="t"/>
          <a:lstStyle/>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Confident but bounded users: 88% use AI for content preparation only.</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Lowest delegation, mostly within the 0–25% band.</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Highest sense of being able to present without AI (M = 3.72).</a:t>
            </a:r>
            <a:endParaRPr lang="en-US" sz="1350" dirty="0"/>
          </a:p>
        </p:txBody>
      </p:sp>
      <p:sp>
        <p:nvSpPr>
          <p:cNvPr id="16" name="Shape 14"/>
          <p:cNvSpPr/>
          <p:nvPr/>
        </p:nvSpPr>
        <p:spPr>
          <a:xfrm>
            <a:off x="8092440" y="1783080"/>
            <a:ext cx="3401568" cy="3977640"/>
          </a:xfrm>
          <a:prstGeom prst="roundRect">
            <a:avLst>
              <a:gd name="adj" fmla="val 2151"/>
            </a:avLst>
          </a:prstGeom>
          <a:solidFill>
            <a:srgbClr val="EEF2F7"/>
          </a:solidFill>
          <a:ln w="12700">
            <a:solidFill>
              <a:srgbClr val="EEF2F7"/>
            </a:solidFill>
            <a:prstDash val="solid"/>
          </a:ln>
        </p:spPr>
        <p:txBody>
          <a:bodyPr/>
          <a:lstStyle/>
          <a:p>
            <a:endParaRPr lang="en-VN"/>
          </a:p>
        </p:txBody>
      </p:sp>
      <p:sp>
        <p:nvSpPr>
          <p:cNvPr id="17" name="Shape 15"/>
          <p:cNvSpPr/>
          <p:nvPr/>
        </p:nvSpPr>
        <p:spPr>
          <a:xfrm>
            <a:off x="8348472" y="2011680"/>
            <a:ext cx="457200" cy="457200"/>
          </a:xfrm>
          <a:prstGeom prst="roundRect">
            <a:avLst>
              <a:gd name="adj" fmla="val 20000"/>
            </a:avLst>
          </a:prstGeom>
          <a:solidFill>
            <a:srgbClr val="C9A227"/>
          </a:solidFill>
          <a:ln w="12700">
            <a:solidFill>
              <a:srgbClr val="333333"/>
            </a:solidFill>
            <a:prstDash val="solid"/>
          </a:ln>
        </p:spPr>
        <p:txBody>
          <a:bodyPr/>
          <a:lstStyle/>
          <a:p>
            <a:endParaRPr lang="en-VN"/>
          </a:p>
        </p:txBody>
      </p:sp>
      <p:sp>
        <p:nvSpPr>
          <p:cNvPr id="18" name="Text 16"/>
          <p:cNvSpPr/>
          <p:nvPr/>
        </p:nvSpPr>
        <p:spPr>
          <a:xfrm>
            <a:off x="8348472" y="2011680"/>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8348472" y="2578608"/>
            <a:ext cx="2880360" cy="384048"/>
          </a:xfrm>
          <a:prstGeom prst="rect">
            <a:avLst/>
          </a:prstGeom>
          <a:noFill/>
          <a:ln/>
        </p:spPr>
        <p:txBody>
          <a:bodyPr wrap="square" lIns="0" tIns="0" rIns="0" bIns="0" rtlCol="0" anchor="ctr"/>
          <a:lstStyle/>
          <a:p>
            <a:pPr marL="0" indent="0">
              <a:buNone/>
            </a:pPr>
            <a:r>
              <a:rPr lang="en-US" sz="1700" b="1" dirty="0">
                <a:solidFill>
                  <a:srgbClr val="13294B"/>
                </a:solidFill>
                <a:latin typeface="Cambria" pitchFamily="34" charset="0"/>
                <a:ea typeface="Cambria" pitchFamily="34" charset="-122"/>
                <a:cs typeface="Cambria" pitchFamily="34" charset="-120"/>
              </a:rPr>
              <a:t>Skeptical Delegators</a:t>
            </a:r>
            <a:endParaRPr lang="en-US" sz="1700" dirty="0"/>
          </a:p>
        </p:txBody>
      </p:sp>
      <p:sp>
        <p:nvSpPr>
          <p:cNvPr id="20" name="Text 18"/>
          <p:cNvSpPr/>
          <p:nvPr/>
        </p:nvSpPr>
        <p:spPr>
          <a:xfrm>
            <a:off x="8348472" y="2944368"/>
            <a:ext cx="2880360" cy="274320"/>
          </a:xfrm>
          <a:prstGeom prst="rect">
            <a:avLst/>
          </a:prstGeom>
          <a:noFill/>
          <a:ln/>
        </p:spPr>
        <p:txBody>
          <a:bodyPr wrap="square" lIns="0" tIns="0" rIns="0" bIns="0" rtlCol="0" anchor="ctr"/>
          <a:lstStyle/>
          <a:p>
            <a:pPr marL="0" indent="0">
              <a:buNone/>
            </a:pPr>
            <a:r>
              <a:rPr lang="en-US" sz="1300" b="1" dirty="0">
                <a:solidFill>
                  <a:srgbClr val="5A6B7B"/>
                </a:solidFill>
                <a:latin typeface="Calibri" pitchFamily="34" charset="0"/>
                <a:ea typeface="Calibri" pitchFamily="34" charset="-122"/>
                <a:cs typeface="Calibri" pitchFamily="34" charset="-120"/>
              </a:rPr>
              <a:t>n = 41  ·  20.8%</a:t>
            </a:r>
            <a:endParaRPr lang="en-US" sz="1300" dirty="0"/>
          </a:p>
        </p:txBody>
      </p:sp>
      <p:sp>
        <p:nvSpPr>
          <p:cNvPr id="21" name="Text 19"/>
          <p:cNvSpPr/>
          <p:nvPr/>
        </p:nvSpPr>
        <p:spPr>
          <a:xfrm>
            <a:off x="8348472" y="3310128"/>
            <a:ext cx="2880360" cy="2286000"/>
          </a:xfrm>
          <a:prstGeom prst="rect">
            <a:avLst/>
          </a:prstGeom>
          <a:noFill/>
          <a:ln/>
        </p:spPr>
        <p:txBody>
          <a:bodyPr wrap="square" rtlCol="0" anchor="t"/>
          <a:lstStyle/>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Lowest autonomy score (M = 2.51): they struggle to work without AI.</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Yet lowest ratings of usefulness, ease of use and intention.</a:t>
            </a:r>
            <a:endParaRPr lang="en-US" sz="1350" dirty="0"/>
          </a:p>
          <a:p>
            <a:pPr marL="177800" indent="-177800">
              <a:lnSpc>
                <a:spcPct val="113000"/>
              </a:lnSpc>
              <a:spcAft>
                <a:spcPts val="1100"/>
              </a:spcAft>
              <a:buSzPct val="100000"/>
              <a:buChar char="•"/>
            </a:pPr>
            <a:r>
              <a:rPr lang="en-US" sz="1350" dirty="0">
                <a:solidFill>
                  <a:srgbClr val="1F2933"/>
                </a:solidFill>
                <a:latin typeface="Calibri" pitchFamily="34" charset="0"/>
                <a:ea typeface="Calibri" pitchFamily="34" charset="-122"/>
                <a:cs typeface="Calibri" pitchFamily="34" charset="-120"/>
              </a:rPr>
              <a:t>Dependent but unconvinced — the group most in need of support.</a:t>
            </a:r>
            <a:endParaRPr lang="en-US" sz="1350" dirty="0"/>
          </a:p>
        </p:txBody>
      </p:sp>
      <p:sp>
        <p:nvSpPr>
          <p:cNvPr id="23" name="Text 20"/>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24" name="Text 21"/>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19 / 29</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2011680" y="4023360"/>
            <a:ext cx="5120640" cy="5120640"/>
          </a:xfrm>
          <a:prstGeom prst="roundRect">
            <a:avLst>
              <a:gd name="adj" fmla="val 17857"/>
            </a:avLst>
          </a:prstGeom>
          <a:solidFill>
            <a:srgbClr val="1B3A63"/>
          </a:solidFill>
          <a:ln w="12700">
            <a:solidFill>
              <a:srgbClr val="333333"/>
            </a:solidFill>
            <a:prstDash val="solid"/>
          </a:ln>
        </p:spPr>
        <p:txBody>
          <a:bodyPr/>
          <a:lstStyle/>
          <a:p>
            <a:endParaRPr lang="en-VN"/>
          </a:p>
        </p:txBody>
      </p:sp>
      <p:sp>
        <p:nvSpPr>
          <p:cNvPr id="3" name="Text 1"/>
          <p:cNvSpPr/>
          <p:nvPr/>
        </p:nvSpPr>
        <p:spPr>
          <a:xfrm>
            <a:off x="822960" y="2377440"/>
            <a:ext cx="9144000" cy="365760"/>
          </a:xfrm>
          <a:prstGeom prst="rect">
            <a:avLst/>
          </a:prstGeom>
          <a:noFill/>
          <a:ln/>
        </p:spPr>
        <p:txBody>
          <a:bodyPr wrap="square" lIns="0" tIns="0" rIns="0" bIns="0" rtlCol="0" anchor="ctr"/>
          <a:lstStyle/>
          <a:p>
            <a:pPr marL="0" indent="0">
              <a:buNone/>
            </a:pPr>
            <a:r>
              <a:rPr lang="en-US" sz="1400" b="1" kern="0" spc="300" dirty="0">
                <a:solidFill>
                  <a:srgbClr val="C9A227"/>
                </a:solidFill>
                <a:latin typeface="Calibri" pitchFamily="34" charset="0"/>
                <a:ea typeface="Calibri" pitchFamily="34" charset="-122"/>
                <a:cs typeface="Calibri" pitchFamily="34" charset="-120"/>
              </a:rPr>
              <a:t>FINDINGS  ·  RESEARCH QUESTION 2</a:t>
            </a:r>
            <a:endParaRPr lang="en-US" sz="1400" dirty="0"/>
          </a:p>
        </p:txBody>
      </p:sp>
      <p:sp>
        <p:nvSpPr>
          <p:cNvPr id="4" name="Text 2"/>
          <p:cNvSpPr/>
          <p:nvPr/>
        </p:nvSpPr>
        <p:spPr>
          <a:xfrm>
            <a:off x="822960" y="2834640"/>
            <a:ext cx="10241280" cy="109728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Perceived usefulness and ease of use</a:t>
            </a:r>
            <a:endParaRPr lang="en-US" sz="4000" dirty="0"/>
          </a:p>
        </p:txBody>
      </p:sp>
      <p:sp>
        <p:nvSpPr>
          <p:cNvPr id="5" name="Text 3"/>
          <p:cNvSpPr/>
          <p:nvPr/>
        </p:nvSpPr>
        <p:spPr>
          <a:xfrm>
            <a:off x="822960" y="3977640"/>
            <a:ext cx="9601200" cy="457200"/>
          </a:xfrm>
          <a:prstGeom prst="rect">
            <a:avLst/>
          </a:prstGeom>
          <a:noFill/>
          <a:ln/>
        </p:spPr>
        <p:txBody>
          <a:bodyPr wrap="square" lIns="0" tIns="0" rIns="0" bIns="0" rtlCol="0" anchor="ctr"/>
          <a:lstStyle/>
          <a:p>
            <a:pPr marL="0" indent="0">
              <a:buNone/>
            </a:pPr>
            <a:r>
              <a:rPr lang="en-US" sz="1700" i="1" dirty="0">
                <a:solidFill>
                  <a:srgbClr val="A8BDD6"/>
                </a:solidFill>
                <a:latin typeface="Calibri" pitchFamily="34" charset="0"/>
                <a:ea typeface="Calibri" pitchFamily="34" charset="-122"/>
                <a:cs typeface="Calibri" pitchFamily="34" charset="-120"/>
              </a:rPr>
              <a:t>How students evaluate GenAI tools for academic presentations</a:t>
            </a:r>
            <a:endParaRPr lang="en-US" sz="1700" dirty="0"/>
          </a:p>
        </p:txBody>
      </p:sp>
      <p:sp>
        <p:nvSpPr>
          <p:cNvPr id="7" name="Text 4"/>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8" name="Text 5"/>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20 / 29</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RQ2 · CONSTRUCT LEVEL</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Positive evaluations — but not idealised ones</a:t>
            </a:r>
            <a:endParaRPr lang="en-US" sz="3200" dirty="0"/>
          </a:p>
        </p:txBody>
      </p:sp>
      <p:sp>
        <p:nvSpPr>
          <p:cNvPr id="4" name="Shape 2"/>
          <p:cNvSpPr/>
          <p:nvPr/>
        </p:nvSpPr>
        <p:spPr>
          <a:xfrm>
            <a:off x="685800" y="1828800"/>
            <a:ext cx="3401568" cy="2286000"/>
          </a:xfrm>
          <a:prstGeom prst="roundRect">
            <a:avLst>
              <a:gd name="adj" fmla="val 2400"/>
            </a:avLst>
          </a:prstGeom>
          <a:solidFill>
            <a:srgbClr val="13294B"/>
          </a:solidFill>
          <a:ln w="12700">
            <a:solidFill>
              <a:srgbClr val="333333"/>
            </a:solidFill>
            <a:prstDash val="solid"/>
          </a:ln>
        </p:spPr>
        <p:txBody>
          <a:bodyPr/>
          <a:lstStyle/>
          <a:p>
            <a:endParaRPr lang="en-VN"/>
          </a:p>
        </p:txBody>
      </p:sp>
      <p:sp>
        <p:nvSpPr>
          <p:cNvPr id="5" name="Text 3"/>
          <p:cNvSpPr/>
          <p:nvPr/>
        </p:nvSpPr>
        <p:spPr>
          <a:xfrm>
            <a:off x="914400" y="2011680"/>
            <a:ext cx="2944368"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Perceived Usefulness</a:t>
            </a:r>
            <a:endParaRPr lang="en-US" sz="1600" dirty="0"/>
          </a:p>
        </p:txBody>
      </p:sp>
      <p:sp>
        <p:nvSpPr>
          <p:cNvPr id="6" name="Text 4"/>
          <p:cNvSpPr/>
          <p:nvPr/>
        </p:nvSpPr>
        <p:spPr>
          <a:xfrm>
            <a:off x="685800" y="2423160"/>
            <a:ext cx="3401568" cy="1005840"/>
          </a:xfrm>
          <a:prstGeom prst="rect">
            <a:avLst/>
          </a:prstGeom>
          <a:noFill/>
          <a:ln/>
        </p:spPr>
        <p:txBody>
          <a:bodyPr wrap="square" lIns="0" tIns="0" rIns="0" bIns="0" rtlCol="0" anchor="ctr"/>
          <a:lstStyle/>
          <a:p>
            <a:pPr marL="0" indent="0" algn="ctr">
              <a:buNone/>
            </a:pPr>
            <a:r>
              <a:rPr lang="en-US" sz="5200" b="1" dirty="0">
                <a:solidFill>
                  <a:srgbClr val="C9A227"/>
                </a:solidFill>
                <a:latin typeface="Cambria" pitchFamily="34" charset="0"/>
                <a:ea typeface="Cambria" pitchFamily="34" charset="-122"/>
                <a:cs typeface="Cambria" pitchFamily="34" charset="-120"/>
              </a:rPr>
              <a:t>3.94</a:t>
            </a:r>
            <a:endParaRPr lang="en-US" sz="5200" dirty="0"/>
          </a:p>
        </p:txBody>
      </p:sp>
      <p:sp>
        <p:nvSpPr>
          <p:cNvPr id="7" name="Text 5"/>
          <p:cNvSpPr/>
          <p:nvPr/>
        </p:nvSpPr>
        <p:spPr>
          <a:xfrm>
            <a:off x="685800" y="3493008"/>
            <a:ext cx="3401568" cy="365760"/>
          </a:xfrm>
          <a:prstGeom prst="rect">
            <a:avLst/>
          </a:prstGeom>
          <a:noFill/>
          <a:ln/>
        </p:spPr>
        <p:txBody>
          <a:bodyPr wrap="square" lIns="0" tIns="0" rIns="0" bIns="0" rtlCol="0" anchor="ctr"/>
          <a:lstStyle/>
          <a:p>
            <a:pPr marL="0" indent="0" algn="ctr">
              <a:buNone/>
            </a:pPr>
            <a:r>
              <a:rPr lang="en-US" sz="1300" dirty="0">
                <a:solidFill>
                  <a:srgbClr val="A8BDD6"/>
                </a:solidFill>
                <a:latin typeface="Calibri" pitchFamily="34" charset="0"/>
                <a:ea typeface="Calibri" pitchFamily="34" charset="-122"/>
                <a:cs typeface="Calibri" pitchFamily="34" charset="-120"/>
              </a:rPr>
              <a:t>SD = .67  ·  α = .79</a:t>
            </a:r>
            <a:endParaRPr lang="en-US" sz="1300" dirty="0"/>
          </a:p>
        </p:txBody>
      </p:sp>
      <p:sp>
        <p:nvSpPr>
          <p:cNvPr id="8" name="Shape 6"/>
          <p:cNvSpPr/>
          <p:nvPr/>
        </p:nvSpPr>
        <p:spPr>
          <a:xfrm>
            <a:off x="4389120" y="1828800"/>
            <a:ext cx="3401568" cy="2286000"/>
          </a:xfrm>
          <a:prstGeom prst="roundRect">
            <a:avLst>
              <a:gd name="adj" fmla="val 2400"/>
            </a:avLst>
          </a:prstGeom>
          <a:solidFill>
            <a:srgbClr val="2C5282"/>
          </a:solidFill>
          <a:ln w="12700">
            <a:solidFill>
              <a:srgbClr val="333333"/>
            </a:solidFill>
            <a:prstDash val="solid"/>
          </a:ln>
        </p:spPr>
        <p:txBody>
          <a:bodyPr/>
          <a:lstStyle/>
          <a:p>
            <a:endParaRPr lang="en-VN"/>
          </a:p>
        </p:txBody>
      </p:sp>
      <p:sp>
        <p:nvSpPr>
          <p:cNvPr id="9" name="Text 7"/>
          <p:cNvSpPr/>
          <p:nvPr/>
        </p:nvSpPr>
        <p:spPr>
          <a:xfrm>
            <a:off x="4617720" y="2011680"/>
            <a:ext cx="2944368"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Perceived Ease of Use</a:t>
            </a:r>
            <a:endParaRPr lang="en-US" sz="1600" dirty="0"/>
          </a:p>
        </p:txBody>
      </p:sp>
      <p:sp>
        <p:nvSpPr>
          <p:cNvPr id="10" name="Text 8"/>
          <p:cNvSpPr/>
          <p:nvPr/>
        </p:nvSpPr>
        <p:spPr>
          <a:xfrm>
            <a:off x="4389120" y="2423160"/>
            <a:ext cx="3401568" cy="1005840"/>
          </a:xfrm>
          <a:prstGeom prst="rect">
            <a:avLst/>
          </a:prstGeom>
          <a:noFill/>
          <a:ln/>
        </p:spPr>
        <p:txBody>
          <a:bodyPr wrap="square" lIns="0" tIns="0" rIns="0" bIns="0" rtlCol="0" anchor="ctr"/>
          <a:lstStyle/>
          <a:p>
            <a:pPr marL="0" indent="0" algn="ctr">
              <a:buNone/>
            </a:pPr>
            <a:r>
              <a:rPr lang="en-US" sz="5200" b="1" dirty="0">
                <a:solidFill>
                  <a:srgbClr val="FFFFFF"/>
                </a:solidFill>
                <a:latin typeface="Cambria" pitchFamily="34" charset="0"/>
                <a:ea typeface="Cambria" pitchFamily="34" charset="-122"/>
                <a:cs typeface="Cambria" pitchFamily="34" charset="-120"/>
              </a:rPr>
              <a:t>4.00</a:t>
            </a:r>
            <a:endParaRPr lang="en-US" sz="5200" dirty="0"/>
          </a:p>
        </p:txBody>
      </p:sp>
      <p:sp>
        <p:nvSpPr>
          <p:cNvPr id="11" name="Text 9"/>
          <p:cNvSpPr/>
          <p:nvPr/>
        </p:nvSpPr>
        <p:spPr>
          <a:xfrm>
            <a:off x="4389120" y="3493008"/>
            <a:ext cx="3401568" cy="365760"/>
          </a:xfrm>
          <a:prstGeom prst="rect">
            <a:avLst/>
          </a:prstGeom>
          <a:noFill/>
          <a:ln/>
        </p:spPr>
        <p:txBody>
          <a:bodyPr wrap="square" lIns="0" tIns="0" rIns="0" bIns="0" rtlCol="0" anchor="ctr"/>
          <a:lstStyle/>
          <a:p>
            <a:pPr marL="0" indent="0" algn="ctr">
              <a:buNone/>
            </a:pPr>
            <a:r>
              <a:rPr lang="en-US" sz="1300" dirty="0">
                <a:solidFill>
                  <a:srgbClr val="A8BDD6"/>
                </a:solidFill>
                <a:latin typeface="Calibri" pitchFamily="34" charset="0"/>
                <a:ea typeface="Calibri" pitchFamily="34" charset="-122"/>
                <a:cs typeface="Calibri" pitchFamily="34" charset="-120"/>
              </a:rPr>
              <a:t>SD = .74  ·  α = .91</a:t>
            </a:r>
            <a:endParaRPr lang="en-US" sz="1300" dirty="0"/>
          </a:p>
        </p:txBody>
      </p:sp>
      <p:sp>
        <p:nvSpPr>
          <p:cNvPr id="12" name="Shape 10"/>
          <p:cNvSpPr/>
          <p:nvPr/>
        </p:nvSpPr>
        <p:spPr>
          <a:xfrm>
            <a:off x="8092440" y="1828800"/>
            <a:ext cx="3401568" cy="2286000"/>
          </a:xfrm>
          <a:prstGeom prst="roundRect">
            <a:avLst>
              <a:gd name="adj" fmla="val 2400"/>
            </a:avLst>
          </a:prstGeom>
          <a:solidFill>
            <a:srgbClr val="5B7DA8"/>
          </a:solidFill>
          <a:ln w="12700">
            <a:solidFill>
              <a:srgbClr val="333333"/>
            </a:solidFill>
            <a:prstDash val="solid"/>
          </a:ln>
        </p:spPr>
        <p:txBody>
          <a:bodyPr/>
          <a:lstStyle/>
          <a:p>
            <a:endParaRPr lang="en-VN"/>
          </a:p>
        </p:txBody>
      </p:sp>
      <p:sp>
        <p:nvSpPr>
          <p:cNvPr id="13" name="Text 11"/>
          <p:cNvSpPr/>
          <p:nvPr/>
        </p:nvSpPr>
        <p:spPr>
          <a:xfrm>
            <a:off x="8321040" y="2011680"/>
            <a:ext cx="2944368"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Behavioural Intention</a:t>
            </a:r>
            <a:endParaRPr lang="en-US" sz="1600" dirty="0"/>
          </a:p>
        </p:txBody>
      </p:sp>
      <p:sp>
        <p:nvSpPr>
          <p:cNvPr id="14" name="Text 12"/>
          <p:cNvSpPr/>
          <p:nvPr/>
        </p:nvSpPr>
        <p:spPr>
          <a:xfrm>
            <a:off x="8092440" y="2423160"/>
            <a:ext cx="3401568" cy="1005840"/>
          </a:xfrm>
          <a:prstGeom prst="rect">
            <a:avLst/>
          </a:prstGeom>
          <a:noFill/>
          <a:ln/>
        </p:spPr>
        <p:txBody>
          <a:bodyPr wrap="square" lIns="0" tIns="0" rIns="0" bIns="0" rtlCol="0" anchor="ctr"/>
          <a:lstStyle/>
          <a:p>
            <a:pPr marL="0" indent="0" algn="ctr">
              <a:buNone/>
            </a:pPr>
            <a:r>
              <a:rPr lang="en-US" sz="5200" b="1" dirty="0">
                <a:solidFill>
                  <a:srgbClr val="FFFFFF"/>
                </a:solidFill>
                <a:latin typeface="Cambria" pitchFamily="34" charset="0"/>
                <a:ea typeface="Cambria" pitchFamily="34" charset="-122"/>
                <a:cs typeface="Cambria" pitchFamily="34" charset="-120"/>
              </a:rPr>
              <a:t>4.14</a:t>
            </a:r>
            <a:endParaRPr lang="en-US" sz="5200" dirty="0"/>
          </a:p>
        </p:txBody>
      </p:sp>
      <p:sp>
        <p:nvSpPr>
          <p:cNvPr id="15" name="Text 13"/>
          <p:cNvSpPr/>
          <p:nvPr/>
        </p:nvSpPr>
        <p:spPr>
          <a:xfrm>
            <a:off x="8092440" y="3493008"/>
            <a:ext cx="3401568" cy="365760"/>
          </a:xfrm>
          <a:prstGeom prst="rect">
            <a:avLst/>
          </a:prstGeom>
          <a:noFill/>
          <a:ln/>
        </p:spPr>
        <p:txBody>
          <a:bodyPr wrap="square" lIns="0" tIns="0" rIns="0" bIns="0" rtlCol="0" anchor="ctr"/>
          <a:lstStyle/>
          <a:p>
            <a:pPr marL="0" indent="0" algn="ctr">
              <a:buNone/>
            </a:pPr>
            <a:r>
              <a:rPr lang="en-US" sz="1300" dirty="0">
                <a:solidFill>
                  <a:srgbClr val="A8BDD6"/>
                </a:solidFill>
                <a:latin typeface="Calibri" pitchFamily="34" charset="0"/>
                <a:ea typeface="Calibri" pitchFamily="34" charset="-122"/>
                <a:cs typeface="Calibri" pitchFamily="34" charset="-120"/>
              </a:rPr>
              <a:t>SD = .82  ·  α = .91</a:t>
            </a:r>
            <a:endParaRPr lang="en-US" sz="1300" dirty="0"/>
          </a:p>
        </p:txBody>
      </p:sp>
      <p:sp>
        <p:nvSpPr>
          <p:cNvPr id="16" name="Shape 14"/>
          <p:cNvSpPr/>
          <p:nvPr/>
        </p:nvSpPr>
        <p:spPr>
          <a:xfrm>
            <a:off x="685800" y="4343400"/>
            <a:ext cx="10835640" cy="1417320"/>
          </a:xfrm>
          <a:prstGeom prst="roundRect">
            <a:avLst>
              <a:gd name="adj" fmla="val 5161"/>
            </a:avLst>
          </a:prstGeom>
          <a:solidFill>
            <a:srgbClr val="EEF2F7"/>
          </a:solidFill>
          <a:ln w="12700">
            <a:solidFill>
              <a:srgbClr val="EEF2F7"/>
            </a:solidFill>
            <a:prstDash val="solid"/>
          </a:ln>
        </p:spPr>
        <p:txBody>
          <a:bodyPr/>
          <a:lstStyle/>
          <a:p>
            <a:endParaRPr lang="en-VN"/>
          </a:p>
        </p:txBody>
      </p:sp>
      <p:sp>
        <p:nvSpPr>
          <p:cNvPr id="17" name="Text 15"/>
          <p:cNvSpPr/>
          <p:nvPr/>
        </p:nvSpPr>
        <p:spPr>
          <a:xfrm>
            <a:off x="960120" y="4526280"/>
            <a:ext cx="10332720" cy="1051560"/>
          </a:xfrm>
          <a:prstGeom prst="rect">
            <a:avLst/>
          </a:prstGeom>
          <a:noFill/>
          <a:ln/>
        </p:spPr>
        <p:txBody>
          <a:bodyPr wrap="square" rtlCol="0" anchor="ctr"/>
          <a:lstStyle/>
          <a:p>
            <a:pPr marL="0" indent="0">
              <a:lnSpc>
                <a:spcPct val="115000"/>
              </a:lnSpc>
              <a:buNone/>
            </a:pPr>
            <a:r>
              <a:rPr lang="en-US" sz="1600" dirty="0">
                <a:solidFill>
                  <a:srgbClr val="1F2933"/>
                </a:solidFill>
                <a:latin typeface="Calibri" pitchFamily="34" charset="0"/>
                <a:ea typeface="Calibri" pitchFamily="34" charset="-122"/>
                <a:cs typeface="Calibri" pitchFamily="34" charset="-120"/>
              </a:rPr>
              <a:t>All three means sit above the scale midpoint of 3.00, so students found GenAI useful, easy to use and worth continuing with. </a:t>
            </a:r>
            <a:r>
              <a:rPr lang="en-US" sz="1600" b="1" dirty="0">
                <a:solidFill>
                  <a:srgbClr val="13294B"/>
                </a:solidFill>
                <a:latin typeface="Calibri" pitchFamily="34" charset="0"/>
                <a:ea typeface="Calibri" pitchFamily="34" charset="-122"/>
                <a:cs typeface="Calibri" pitchFamily="34" charset="-120"/>
              </a:rPr>
              <a:t>The scores are positive but not extreme</a:t>
            </a:r>
            <a:r>
              <a:rPr lang="en-US" sz="1600" dirty="0">
                <a:solidFill>
                  <a:srgbClr val="1F2933"/>
                </a:solidFill>
                <a:latin typeface="Calibri" pitchFamily="34" charset="0"/>
                <a:ea typeface="Calibri" pitchFamily="34" charset="-122"/>
                <a:cs typeface="Calibri" pitchFamily="34" charset="-120"/>
              </a:rPr>
              <a:t>, suggesting students recognise the value of these tools while retaining some caution and critical judgement.</a:t>
            </a:r>
            <a:endParaRPr lang="en-US" sz="1600" dirty="0"/>
          </a:p>
        </p:txBody>
      </p:sp>
      <p:sp>
        <p:nvSpPr>
          <p:cNvPr id="19" name="Text 16"/>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20" name="Text 17"/>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21 / 29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Outline</a:t>
            </a:r>
            <a:endParaRPr lang="en-US" sz="3200" dirty="0"/>
          </a:p>
        </p:txBody>
      </p:sp>
      <p:sp>
        <p:nvSpPr>
          <p:cNvPr id="3" name="Shape 1"/>
          <p:cNvSpPr/>
          <p:nvPr/>
        </p:nvSpPr>
        <p:spPr>
          <a:xfrm>
            <a:off x="685800" y="1691640"/>
            <a:ext cx="10835640" cy="804672"/>
          </a:xfrm>
          <a:prstGeom prst="roundRect">
            <a:avLst>
              <a:gd name="adj" fmla="val 9091"/>
            </a:avLst>
          </a:prstGeom>
          <a:solidFill>
            <a:srgbClr val="EEF2F7"/>
          </a:solidFill>
          <a:ln w="12700">
            <a:solidFill>
              <a:srgbClr val="EEF2F7"/>
            </a:solidFill>
            <a:prstDash val="solid"/>
          </a:ln>
        </p:spPr>
        <p:txBody>
          <a:bodyPr/>
          <a:lstStyle/>
          <a:p>
            <a:endParaRPr lang="en-VN"/>
          </a:p>
        </p:txBody>
      </p:sp>
      <p:sp>
        <p:nvSpPr>
          <p:cNvPr id="4" name="Shape 2"/>
          <p:cNvSpPr/>
          <p:nvPr/>
        </p:nvSpPr>
        <p:spPr>
          <a:xfrm>
            <a:off x="868680" y="1837944"/>
            <a:ext cx="566928" cy="512064"/>
          </a:xfrm>
          <a:prstGeom prst="roundRect">
            <a:avLst>
              <a:gd name="adj" fmla="val 17857"/>
            </a:avLst>
          </a:prstGeom>
          <a:solidFill>
            <a:srgbClr val="13294B"/>
          </a:solidFill>
          <a:ln w="12700">
            <a:solidFill>
              <a:srgbClr val="333333"/>
            </a:solidFill>
            <a:prstDash val="solid"/>
          </a:ln>
        </p:spPr>
        <p:txBody>
          <a:bodyPr/>
          <a:lstStyle/>
          <a:p>
            <a:endParaRPr lang="en-VN"/>
          </a:p>
        </p:txBody>
      </p:sp>
      <p:sp>
        <p:nvSpPr>
          <p:cNvPr id="5" name="Text 3"/>
          <p:cNvSpPr/>
          <p:nvPr/>
        </p:nvSpPr>
        <p:spPr>
          <a:xfrm>
            <a:off x="868680" y="1837944"/>
            <a:ext cx="566928" cy="512064"/>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01</a:t>
            </a:r>
            <a:endParaRPr lang="en-US" sz="1500" dirty="0"/>
          </a:p>
        </p:txBody>
      </p:sp>
      <p:sp>
        <p:nvSpPr>
          <p:cNvPr id="6" name="Text 4"/>
          <p:cNvSpPr/>
          <p:nvPr/>
        </p:nvSpPr>
        <p:spPr>
          <a:xfrm>
            <a:off x="1645920" y="1801368"/>
            <a:ext cx="4023360" cy="292608"/>
          </a:xfrm>
          <a:prstGeom prst="rect">
            <a:avLst/>
          </a:prstGeom>
          <a:noFill/>
          <a:ln/>
        </p:spPr>
        <p:txBody>
          <a:bodyPr wrap="square" lIns="0" tIns="0" rIns="0" bIns="0" rtlCol="0" anchor="ctr"/>
          <a:lstStyle/>
          <a:p>
            <a:pPr marL="0" indent="0">
              <a:buNone/>
            </a:pPr>
            <a:r>
              <a:rPr lang="en-US" sz="1700" b="1" dirty="0">
                <a:solidFill>
                  <a:srgbClr val="13294B"/>
                </a:solidFill>
                <a:latin typeface="Calibri" pitchFamily="34" charset="0"/>
                <a:ea typeface="Calibri" pitchFamily="34" charset="-122"/>
                <a:cs typeface="Calibri" pitchFamily="34" charset="-120"/>
              </a:rPr>
              <a:t>Background &amp; rationale</a:t>
            </a:r>
            <a:endParaRPr lang="en-US" sz="1700" dirty="0"/>
          </a:p>
        </p:txBody>
      </p:sp>
      <p:sp>
        <p:nvSpPr>
          <p:cNvPr id="7" name="Text 5"/>
          <p:cNvSpPr/>
          <p:nvPr/>
        </p:nvSpPr>
        <p:spPr>
          <a:xfrm>
            <a:off x="5760720" y="1801368"/>
            <a:ext cx="5486400" cy="292608"/>
          </a:xfrm>
          <a:prstGeom prst="rect">
            <a:avLst/>
          </a:prstGeom>
          <a:noFill/>
          <a:ln/>
        </p:spPr>
        <p:txBody>
          <a:bodyPr wrap="square" lIns="0" tIns="0" rIns="0" bIns="0" rtlCol="0" anchor="ctr"/>
          <a:lstStyle/>
          <a:p>
            <a:pPr marL="0" indent="0">
              <a:buNone/>
            </a:pPr>
            <a:r>
              <a:rPr lang="en-US" sz="1400" dirty="0">
                <a:solidFill>
                  <a:srgbClr val="5A6B7B"/>
                </a:solidFill>
                <a:latin typeface="Calibri" pitchFamily="34" charset="0"/>
                <a:ea typeface="Calibri" pitchFamily="34" charset="-122"/>
                <a:cs typeface="Calibri" pitchFamily="34" charset="-120"/>
              </a:rPr>
              <a:t>Why GenAI and why presentations</a:t>
            </a:r>
            <a:endParaRPr lang="en-US" sz="1400" dirty="0"/>
          </a:p>
        </p:txBody>
      </p:sp>
      <p:sp>
        <p:nvSpPr>
          <p:cNvPr id="8" name="Text 6"/>
          <p:cNvSpPr/>
          <p:nvPr/>
        </p:nvSpPr>
        <p:spPr>
          <a:xfrm>
            <a:off x="1645920" y="2093976"/>
            <a:ext cx="4023360" cy="182880"/>
          </a:xfrm>
          <a:prstGeom prst="rect">
            <a:avLst/>
          </a:prstGeom>
          <a:noFill/>
          <a:ln/>
        </p:spPr>
        <p:txBody>
          <a:bodyPr wrap="square" lIns="0" tIns="0" rIns="0" bIns="0" rtlCol="0" anchor="ctr"/>
          <a:lstStyle/>
          <a:p>
            <a:pPr marL="0" indent="0">
              <a:buNone/>
            </a:pPr>
            <a:endParaRPr lang="en-US" sz="100" dirty="0"/>
          </a:p>
        </p:txBody>
      </p:sp>
      <p:sp>
        <p:nvSpPr>
          <p:cNvPr id="9" name="Shape 7"/>
          <p:cNvSpPr/>
          <p:nvPr/>
        </p:nvSpPr>
        <p:spPr>
          <a:xfrm>
            <a:off x="685800" y="2606040"/>
            <a:ext cx="10835640" cy="804672"/>
          </a:xfrm>
          <a:prstGeom prst="roundRect">
            <a:avLst>
              <a:gd name="adj" fmla="val 9091"/>
            </a:avLst>
          </a:prstGeom>
          <a:solidFill>
            <a:srgbClr val="EEF2F7"/>
          </a:solidFill>
          <a:ln w="12700">
            <a:solidFill>
              <a:srgbClr val="EEF2F7"/>
            </a:solidFill>
            <a:prstDash val="solid"/>
          </a:ln>
        </p:spPr>
        <p:txBody>
          <a:bodyPr/>
          <a:lstStyle/>
          <a:p>
            <a:endParaRPr lang="en-VN"/>
          </a:p>
        </p:txBody>
      </p:sp>
      <p:sp>
        <p:nvSpPr>
          <p:cNvPr id="10" name="Shape 8"/>
          <p:cNvSpPr/>
          <p:nvPr/>
        </p:nvSpPr>
        <p:spPr>
          <a:xfrm>
            <a:off x="868680" y="2752344"/>
            <a:ext cx="566928" cy="512064"/>
          </a:xfrm>
          <a:prstGeom prst="roundRect">
            <a:avLst>
              <a:gd name="adj" fmla="val 17857"/>
            </a:avLst>
          </a:prstGeom>
          <a:solidFill>
            <a:srgbClr val="13294B"/>
          </a:solidFill>
          <a:ln w="12700">
            <a:solidFill>
              <a:srgbClr val="333333"/>
            </a:solidFill>
            <a:prstDash val="solid"/>
          </a:ln>
        </p:spPr>
        <p:txBody>
          <a:bodyPr/>
          <a:lstStyle/>
          <a:p>
            <a:endParaRPr lang="en-VN"/>
          </a:p>
        </p:txBody>
      </p:sp>
      <p:sp>
        <p:nvSpPr>
          <p:cNvPr id="11" name="Text 9"/>
          <p:cNvSpPr/>
          <p:nvPr/>
        </p:nvSpPr>
        <p:spPr>
          <a:xfrm>
            <a:off x="868680" y="2752344"/>
            <a:ext cx="566928" cy="512064"/>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02</a:t>
            </a:r>
            <a:endParaRPr lang="en-US" sz="1500" dirty="0"/>
          </a:p>
        </p:txBody>
      </p:sp>
      <p:sp>
        <p:nvSpPr>
          <p:cNvPr id="12" name="Text 10"/>
          <p:cNvSpPr/>
          <p:nvPr/>
        </p:nvSpPr>
        <p:spPr>
          <a:xfrm>
            <a:off x="1645920" y="2715768"/>
            <a:ext cx="4023360" cy="292608"/>
          </a:xfrm>
          <a:prstGeom prst="rect">
            <a:avLst/>
          </a:prstGeom>
          <a:noFill/>
          <a:ln/>
        </p:spPr>
        <p:txBody>
          <a:bodyPr wrap="square" lIns="0" tIns="0" rIns="0" bIns="0" rtlCol="0" anchor="ctr"/>
          <a:lstStyle/>
          <a:p>
            <a:pPr marL="0" indent="0">
              <a:buNone/>
            </a:pPr>
            <a:r>
              <a:rPr lang="en-US" sz="1700" b="1" dirty="0">
                <a:solidFill>
                  <a:srgbClr val="13294B"/>
                </a:solidFill>
                <a:latin typeface="Calibri" pitchFamily="34" charset="0"/>
                <a:ea typeface="Calibri" pitchFamily="34" charset="-122"/>
                <a:cs typeface="Calibri" pitchFamily="34" charset="-120"/>
              </a:rPr>
              <a:t>Method</a:t>
            </a:r>
            <a:endParaRPr lang="en-US" sz="1700" dirty="0"/>
          </a:p>
        </p:txBody>
      </p:sp>
      <p:sp>
        <p:nvSpPr>
          <p:cNvPr id="13" name="Text 11"/>
          <p:cNvSpPr/>
          <p:nvPr/>
        </p:nvSpPr>
        <p:spPr>
          <a:xfrm>
            <a:off x="5760720" y="2715768"/>
            <a:ext cx="5486400" cy="292608"/>
          </a:xfrm>
          <a:prstGeom prst="rect">
            <a:avLst/>
          </a:prstGeom>
          <a:noFill/>
          <a:ln/>
        </p:spPr>
        <p:txBody>
          <a:bodyPr wrap="square" lIns="0" tIns="0" rIns="0" bIns="0" rtlCol="0" anchor="ctr"/>
          <a:lstStyle/>
          <a:p>
            <a:pPr marL="0" indent="0">
              <a:buNone/>
            </a:pPr>
            <a:r>
              <a:rPr lang="en-US" sz="1400" dirty="0">
                <a:solidFill>
                  <a:srgbClr val="5A6B7B"/>
                </a:solidFill>
                <a:latin typeface="Calibri" pitchFamily="34" charset="0"/>
                <a:ea typeface="Calibri" pitchFamily="34" charset="-122"/>
                <a:cs typeface="Calibri" pitchFamily="34" charset="-120"/>
              </a:rPr>
              <a:t>197 students, survey, TAM-based scales</a:t>
            </a:r>
            <a:endParaRPr lang="en-US" sz="1400" dirty="0"/>
          </a:p>
        </p:txBody>
      </p:sp>
      <p:sp>
        <p:nvSpPr>
          <p:cNvPr id="14" name="Text 12"/>
          <p:cNvSpPr/>
          <p:nvPr/>
        </p:nvSpPr>
        <p:spPr>
          <a:xfrm>
            <a:off x="1645920" y="3008376"/>
            <a:ext cx="4023360" cy="182880"/>
          </a:xfrm>
          <a:prstGeom prst="rect">
            <a:avLst/>
          </a:prstGeom>
          <a:noFill/>
          <a:ln/>
        </p:spPr>
        <p:txBody>
          <a:bodyPr wrap="square" lIns="0" tIns="0" rIns="0" bIns="0" rtlCol="0" anchor="ctr"/>
          <a:lstStyle/>
          <a:p>
            <a:pPr marL="0" indent="0">
              <a:buNone/>
            </a:pPr>
            <a:endParaRPr lang="en-US" sz="100" dirty="0"/>
          </a:p>
        </p:txBody>
      </p:sp>
      <p:sp>
        <p:nvSpPr>
          <p:cNvPr id="15" name="Shape 13"/>
          <p:cNvSpPr/>
          <p:nvPr/>
        </p:nvSpPr>
        <p:spPr>
          <a:xfrm>
            <a:off x="685800" y="3520440"/>
            <a:ext cx="10835640" cy="804672"/>
          </a:xfrm>
          <a:prstGeom prst="roundRect">
            <a:avLst>
              <a:gd name="adj" fmla="val 9091"/>
            </a:avLst>
          </a:prstGeom>
          <a:solidFill>
            <a:srgbClr val="EEF2F7"/>
          </a:solidFill>
          <a:ln w="12700">
            <a:solidFill>
              <a:srgbClr val="EEF2F7"/>
            </a:solidFill>
            <a:prstDash val="solid"/>
          </a:ln>
        </p:spPr>
        <p:txBody>
          <a:bodyPr/>
          <a:lstStyle/>
          <a:p>
            <a:endParaRPr lang="en-VN"/>
          </a:p>
        </p:txBody>
      </p:sp>
      <p:sp>
        <p:nvSpPr>
          <p:cNvPr id="16" name="Shape 14"/>
          <p:cNvSpPr/>
          <p:nvPr/>
        </p:nvSpPr>
        <p:spPr>
          <a:xfrm>
            <a:off x="868680" y="3666744"/>
            <a:ext cx="566928" cy="512064"/>
          </a:xfrm>
          <a:prstGeom prst="roundRect">
            <a:avLst>
              <a:gd name="adj" fmla="val 17857"/>
            </a:avLst>
          </a:prstGeom>
          <a:solidFill>
            <a:srgbClr val="13294B"/>
          </a:solidFill>
          <a:ln w="12700">
            <a:solidFill>
              <a:srgbClr val="333333"/>
            </a:solidFill>
            <a:prstDash val="solid"/>
          </a:ln>
        </p:spPr>
        <p:txBody>
          <a:bodyPr/>
          <a:lstStyle/>
          <a:p>
            <a:endParaRPr lang="en-VN"/>
          </a:p>
        </p:txBody>
      </p:sp>
      <p:sp>
        <p:nvSpPr>
          <p:cNvPr id="17" name="Text 15"/>
          <p:cNvSpPr/>
          <p:nvPr/>
        </p:nvSpPr>
        <p:spPr>
          <a:xfrm>
            <a:off x="868680" y="3666744"/>
            <a:ext cx="566928" cy="512064"/>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03</a:t>
            </a:r>
            <a:endParaRPr lang="en-US" sz="1500" dirty="0"/>
          </a:p>
        </p:txBody>
      </p:sp>
      <p:sp>
        <p:nvSpPr>
          <p:cNvPr id="18" name="Text 16"/>
          <p:cNvSpPr/>
          <p:nvPr/>
        </p:nvSpPr>
        <p:spPr>
          <a:xfrm>
            <a:off x="1645920" y="3630168"/>
            <a:ext cx="4023360" cy="292608"/>
          </a:xfrm>
          <a:prstGeom prst="rect">
            <a:avLst/>
          </a:prstGeom>
          <a:noFill/>
          <a:ln/>
        </p:spPr>
        <p:txBody>
          <a:bodyPr wrap="square" lIns="0" tIns="0" rIns="0" bIns="0" rtlCol="0" anchor="ctr"/>
          <a:lstStyle/>
          <a:p>
            <a:pPr marL="0" indent="0">
              <a:buNone/>
            </a:pPr>
            <a:r>
              <a:rPr lang="en-US" sz="1700" b="1" dirty="0">
                <a:solidFill>
                  <a:srgbClr val="13294B"/>
                </a:solidFill>
                <a:latin typeface="Calibri" pitchFamily="34" charset="0"/>
                <a:ea typeface="Calibri" pitchFamily="34" charset="-122"/>
                <a:cs typeface="Calibri" pitchFamily="34" charset="-120"/>
              </a:rPr>
              <a:t>RQ1 — Usage &amp; delegation</a:t>
            </a:r>
            <a:endParaRPr lang="en-US" sz="1700" dirty="0"/>
          </a:p>
        </p:txBody>
      </p:sp>
      <p:sp>
        <p:nvSpPr>
          <p:cNvPr id="19" name="Text 17"/>
          <p:cNvSpPr/>
          <p:nvPr/>
        </p:nvSpPr>
        <p:spPr>
          <a:xfrm>
            <a:off x="5760720" y="3630168"/>
            <a:ext cx="5486400" cy="292608"/>
          </a:xfrm>
          <a:prstGeom prst="rect">
            <a:avLst/>
          </a:prstGeom>
          <a:noFill/>
          <a:ln/>
        </p:spPr>
        <p:txBody>
          <a:bodyPr wrap="square" lIns="0" tIns="0" rIns="0" bIns="0" rtlCol="0" anchor="ctr"/>
          <a:lstStyle/>
          <a:p>
            <a:pPr marL="0" indent="0">
              <a:buNone/>
            </a:pPr>
            <a:r>
              <a:rPr lang="en-US" sz="1400" dirty="0">
                <a:solidFill>
                  <a:srgbClr val="5A6B7B"/>
                </a:solidFill>
                <a:latin typeface="Calibri" pitchFamily="34" charset="0"/>
                <a:ea typeface="Calibri" pitchFamily="34" charset="-122"/>
                <a:cs typeface="Calibri" pitchFamily="34" charset="-120"/>
              </a:rPr>
              <a:t>Intensity, workflow asymmetry, three user profiles</a:t>
            </a:r>
            <a:endParaRPr lang="en-US" sz="1400" dirty="0"/>
          </a:p>
        </p:txBody>
      </p:sp>
      <p:sp>
        <p:nvSpPr>
          <p:cNvPr id="20" name="Text 18"/>
          <p:cNvSpPr/>
          <p:nvPr/>
        </p:nvSpPr>
        <p:spPr>
          <a:xfrm>
            <a:off x="1645920" y="3922776"/>
            <a:ext cx="4023360" cy="182880"/>
          </a:xfrm>
          <a:prstGeom prst="rect">
            <a:avLst/>
          </a:prstGeom>
          <a:noFill/>
          <a:ln/>
        </p:spPr>
        <p:txBody>
          <a:bodyPr wrap="square" lIns="0" tIns="0" rIns="0" bIns="0" rtlCol="0" anchor="ctr"/>
          <a:lstStyle/>
          <a:p>
            <a:pPr marL="0" indent="0">
              <a:buNone/>
            </a:pPr>
            <a:endParaRPr lang="en-US" sz="100" dirty="0"/>
          </a:p>
        </p:txBody>
      </p:sp>
      <p:sp>
        <p:nvSpPr>
          <p:cNvPr id="21" name="Shape 19"/>
          <p:cNvSpPr/>
          <p:nvPr/>
        </p:nvSpPr>
        <p:spPr>
          <a:xfrm>
            <a:off x="685800" y="4434840"/>
            <a:ext cx="10835640" cy="804672"/>
          </a:xfrm>
          <a:prstGeom prst="roundRect">
            <a:avLst>
              <a:gd name="adj" fmla="val 9091"/>
            </a:avLst>
          </a:prstGeom>
          <a:solidFill>
            <a:srgbClr val="EEF2F7"/>
          </a:solidFill>
          <a:ln w="12700">
            <a:solidFill>
              <a:srgbClr val="EEF2F7"/>
            </a:solidFill>
            <a:prstDash val="solid"/>
          </a:ln>
        </p:spPr>
        <p:txBody>
          <a:bodyPr/>
          <a:lstStyle/>
          <a:p>
            <a:endParaRPr lang="en-VN"/>
          </a:p>
        </p:txBody>
      </p:sp>
      <p:sp>
        <p:nvSpPr>
          <p:cNvPr id="22" name="Shape 20"/>
          <p:cNvSpPr/>
          <p:nvPr/>
        </p:nvSpPr>
        <p:spPr>
          <a:xfrm>
            <a:off x="868680" y="4581144"/>
            <a:ext cx="566928" cy="512064"/>
          </a:xfrm>
          <a:prstGeom prst="roundRect">
            <a:avLst>
              <a:gd name="adj" fmla="val 17857"/>
            </a:avLst>
          </a:prstGeom>
          <a:solidFill>
            <a:srgbClr val="13294B"/>
          </a:solidFill>
          <a:ln w="12700">
            <a:solidFill>
              <a:srgbClr val="333333"/>
            </a:solidFill>
            <a:prstDash val="solid"/>
          </a:ln>
        </p:spPr>
        <p:txBody>
          <a:bodyPr/>
          <a:lstStyle/>
          <a:p>
            <a:endParaRPr lang="en-VN"/>
          </a:p>
        </p:txBody>
      </p:sp>
      <p:sp>
        <p:nvSpPr>
          <p:cNvPr id="23" name="Text 21"/>
          <p:cNvSpPr/>
          <p:nvPr/>
        </p:nvSpPr>
        <p:spPr>
          <a:xfrm>
            <a:off x="868680" y="4581144"/>
            <a:ext cx="566928" cy="512064"/>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04</a:t>
            </a:r>
            <a:endParaRPr lang="en-US" sz="1500" dirty="0"/>
          </a:p>
        </p:txBody>
      </p:sp>
      <p:sp>
        <p:nvSpPr>
          <p:cNvPr id="24" name="Text 22"/>
          <p:cNvSpPr/>
          <p:nvPr/>
        </p:nvSpPr>
        <p:spPr>
          <a:xfrm>
            <a:off x="1645920" y="4544568"/>
            <a:ext cx="4023360" cy="292608"/>
          </a:xfrm>
          <a:prstGeom prst="rect">
            <a:avLst/>
          </a:prstGeom>
          <a:noFill/>
          <a:ln/>
        </p:spPr>
        <p:txBody>
          <a:bodyPr wrap="square" lIns="0" tIns="0" rIns="0" bIns="0" rtlCol="0" anchor="ctr"/>
          <a:lstStyle/>
          <a:p>
            <a:pPr marL="0" indent="0">
              <a:buNone/>
            </a:pPr>
            <a:r>
              <a:rPr lang="en-US" sz="1700" b="1" dirty="0">
                <a:solidFill>
                  <a:srgbClr val="13294B"/>
                </a:solidFill>
                <a:latin typeface="Calibri" pitchFamily="34" charset="0"/>
                <a:ea typeface="Calibri" pitchFamily="34" charset="-122"/>
                <a:cs typeface="Calibri" pitchFamily="34" charset="-120"/>
              </a:rPr>
              <a:t>RQ2 — Perceptions</a:t>
            </a:r>
            <a:endParaRPr lang="en-US" sz="1700" dirty="0"/>
          </a:p>
        </p:txBody>
      </p:sp>
      <p:sp>
        <p:nvSpPr>
          <p:cNvPr id="25" name="Text 23"/>
          <p:cNvSpPr/>
          <p:nvPr/>
        </p:nvSpPr>
        <p:spPr>
          <a:xfrm>
            <a:off x="5760720" y="4544568"/>
            <a:ext cx="5486400" cy="292608"/>
          </a:xfrm>
          <a:prstGeom prst="rect">
            <a:avLst/>
          </a:prstGeom>
          <a:noFill/>
          <a:ln/>
        </p:spPr>
        <p:txBody>
          <a:bodyPr wrap="square" lIns="0" tIns="0" rIns="0" bIns="0" rtlCol="0" anchor="ctr"/>
          <a:lstStyle/>
          <a:p>
            <a:pPr marL="0" indent="0">
              <a:buNone/>
            </a:pPr>
            <a:r>
              <a:rPr lang="en-US" sz="1400" dirty="0">
                <a:solidFill>
                  <a:srgbClr val="5A6B7B"/>
                </a:solidFill>
                <a:latin typeface="Calibri" pitchFamily="34" charset="0"/>
                <a:ea typeface="Calibri" pitchFamily="34" charset="-122"/>
                <a:cs typeface="Calibri" pitchFamily="34" charset="-120"/>
              </a:rPr>
              <a:t>Perceived usefulness and ease of use</a:t>
            </a:r>
            <a:endParaRPr lang="en-US" sz="1400" dirty="0"/>
          </a:p>
        </p:txBody>
      </p:sp>
      <p:sp>
        <p:nvSpPr>
          <p:cNvPr id="26" name="Text 24"/>
          <p:cNvSpPr/>
          <p:nvPr/>
        </p:nvSpPr>
        <p:spPr>
          <a:xfrm>
            <a:off x="1645920" y="4837176"/>
            <a:ext cx="4023360" cy="182880"/>
          </a:xfrm>
          <a:prstGeom prst="rect">
            <a:avLst/>
          </a:prstGeom>
          <a:noFill/>
          <a:ln/>
        </p:spPr>
        <p:txBody>
          <a:bodyPr wrap="square" lIns="0" tIns="0" rIns="0" bIns="0" rtlCol="0" anchor="ctr"/>
          <a:lstStyle/>
          <a:p>
            <a:pPr marL="0" indent="0">
              <a:buNone/>
            </a:pPr>
            <a:endParaRPr lang="en-US" sz="100" dirty="0"/>
          </a:p>
        </p:txBody>
      </p:sp>
      <p:sp>
        <p:nvSpPr>
          <p:cNvPr id="27" name="Shape 25"/>
          <p:cNvSpPr/>
          <p:nvPr/>
        </p:nvSpPr>
        <p:spPr>
          <a:xfrm>
            <a:off x="685800" y="5349240"/>
            <a:ext cx="10835640" cy="804672"/>
          </a:xfrm>
          <a:prstGeom prst="roundRect">
            <a:avLst>
              <a:gd name="adj" fmla="val 9091"/>
            </a:avLst>
          </a:prstGeom>
          <a:solidFill>
            <a:srgbClr val="EEF2F7"/>
          </a:solidFill>
          <a:ln w="12700">
            <a:solidFill>
              <a:srgbClr val="EEF2F7"/>
            </a:solidFill>
            <a:prstDash val="solid"/>
          </a:ln>
        </p:spPr>
        <p:txBody>
          <a:bodyPr/>
          <a:lstStyle/>
          <a:p>
            <a:endParaRPr lang="en-VN"/>
          </a:p>
        </p:txBody>
      </p:sp>
      <p:sp>
        <p:nvSpPr>
          <p:cNvPr id="28" name="Shape 26"/>
          <p:cNvSpPr/>
          <p:nvPr/>
        </p:nvSpPr>
        <p:spPr>
          <a:xfrm>
            <a:off x="868680" y="5495544"/>
            <a:ext cx="566928" cy="512064"/>
          </a:xfrm>
          <a:prstGeom prst="roundRect">
            <a:avLst>
              <a:gd name="adj" fmla="val 17857"/>
            </a:avLst>
          </a:prstGeom>
          <a:solidFill>
            <a:srgbClr val="13294B"/>
          </a:solidFill>
          <a:ln w="12700">
            <a:solidFill>
              <a:srgbClr val="333333"/>
            </a:solidFill>
            <a:prstDash val="solid"/>
          </a:ln>
        </p:spPr>
        <p:txBody>
          <a:bodyPr/>
          <a:lstStyle/>
          <a:p>
            <a:endParaRPr lang="en-VN"/>
          </a:p>
        </p:txBody>
      </p:sp>
      <p:sp>
        <p:nvSpPr>
          <p:cNvPr id="29" name="Text 27"/>
          <p:cNvSpPr/>
          <p:nvPr/>
        </p:nvSpPr>
        <p:spPr>
          <a:xfrm>
            <a:off x="868680" y="5495544"/>
            <a:ext cx="566928" cy="512064"/>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05</a:t>
            </a:r>
            <a:endParaRPr lang="en-US" sz="1500" dirty="0"/>
          </a:p>
        </p:txBody>
      </p:sp>
      <p:sp>
        <p:nvSpPr>
          <p:cNvPr id="30" name="Text 28"/>
          <p:cNvSpPr/>
          <p:nvPr/>
        </p:nvSpPr>
        <p:spPr>
          <a:xfrm>
            <a:off x="1645920" y="5458968"/>
            <a:ext cx="4023360" cy="292608"/>
          </a:xfrm>
          <a:prstGeom prst="rect">
            <a:avLst/>
          </a:prstGeom>
          <a:noFill/>
          <a:ln/>
        </p:spPr>
        <p:txBody>
          <a:bodyPr wrap="square" lIns="0" tIns="0" rIns="0" bIns="0" rtlCol="0" anchor="ctr"/>
          <a:lstStyle/>
          <a:p>
            <a:pPr marL="0" indent="0">
              <a:buNone/>
            </a:pPr>
            <a:r>
              <a:rPr lang="en-US" sz="1700" b="1" dirty="0">
                <a:solidFill>
                  <a:srgbClr val="13294B"/>
                </a:solidFill>
                <a:latin typeface="Calibri" pitchFamily="34" charset="0"/>
                <a:ea typeface="Calibri" pitchFamily="34" charset="-122"/>
                <a:cs typeface="Calibri" pitchFamily="34" charset="-120"/>
              </a:rPr>
              <a:t>Discussion &amp; implications</a:t>
            </a:r>
            <a:endParaRPr lang="en-US" sz="1700" dirty="0"/>
          </a:p>
        </p:txBody>
      </p:sp>
      <p:sp>
        <p:nvSpPr>
          <p:cNvPr id="31" name="Text 29"/>
          <p:cNvSpPr/>
          <p:nvPr/>
        </p:nvSpPr>
        <p:spPr>
          <a:xfrm>
            <a:off x="5760720" y="5458968"/>
            <a:ext cx="5486400" cy="292608"/>
          </a:xfrm>
          <a:prstGeom prst="rect">
            <a:avLst/>
          </a:prstGeom>
          <a:noFill/>
          <a:ln/>
        </p:spPr>
        <p:txBody>
          <a:bodyPr wrap="square" lIns="0" tIns="0" rIns="0" bIns="0" rtlCol="0" anchor="ctr"/>
          <a:lstStyle/>
          <a:p>
            <a:pPr marL="0" indent="0">
              <a:buNone/>
            </a:pPr>
            <a:r>
              <a:rPr lang="en-US" sz="1400" dirty="0">
                <a:solidFill>
                  <a:srgbClr val="5A6B7B"/>
                </a:solidFill>
                <a:latin typeface="Calibri" pitchFamily="34" charset="0"/>
                <a:ea typeface="Calibri" pitchFamily="34" charset="-122"/>
                <a:cs typeface="Calibri" pitchFamily="34" charset="-120"/>
              </a:rPr>
              <a:t>What this means for teaching</a:t>
            </a:r>
            <a:endParaRPr lang="en-US" sz="1400" dirty="0"/>
          </a:p>
        </p:txBody>
      </p:sp>
      <p:sp>
        <p:nvSpPr>
          <p:cNvPr id="32" name="Text 30"/>
          <p:cNvSpPr/>
          <p:nvPr/>
        </p:nvSpPr>
        <p:spPr>
          <a:xfrm>
            <a:off x="1645920" y="5751576"/>
            <a:ext cx="4023360" cy="182880"/>
          </a:xfrm>
          <a:prstGeom prst="rect">
            <a:avLst/>
          </a:prstGeom>
          <a:noFill/>
          <a:ln/>
        </p:spPr>
        <p:txBody>
          <a:bodyPr wrap="square" lIns="0" tIns="0" rIns="0" bIns="0" rtlCol="0" anchor="ctr"/>
          <a:lstStyle/>
          <a:p>
            <a:pPr marL="0" indent="0">
              <a:buNone/>
            </a:pPr>
            <a:endParaRPr lang="en-US" sz="100" dirty="0"/>
          </a:p>
        </p:txBody>
      </p:sp>
      <p:sp>
        <p:nvSpPr>
          <p:cNvPr id="34" name="Text 31"/>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35" name="Text 32"/>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 / 29</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RQ2 · ITEM LEVEL</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A productivity–development asymmetry</a:t>
            </a:r>
            <a:endParaRPr lang="en-US" sz="3200" dirty="0"/>
          </a:p>
        </p:txBody>
      </p:sp>
      <p:graphicFrame>
        <p:nvGraphicFramePr>
          <p:cNvPr id="4" name="Chart 0"/>
          <p:cNvGraphicFramePr/>
          <p:nvPr/>
        </p:nvGraphicFramePr>
        <p:xfrm>
          <a:off x="685800" y="1828800"/>
          <a:ext cx="736092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275320" y="1828800"/>
            <a:ext cx="3264408" cy="3840480"/>
          </a:xfrm>
          <a:prstGeom prst="roundRect">
            <a:avLst>
              <a:gd name="adj" fmla="val 2241"/>
            </a:avLst>
          </a:prstGeom>
          <a:solidFill>
            <a:srgbClr val="13294B"/>
          </a:solidFill>
          <a:ln w="12700">
            <a:solidFill>
              <a:srgbClr val="13294B"/>
            </a:solidFill>
            <a:prstDash val="solid"/>
          </a:ln>
        </p:spPr>
        <p:txBody>
          <a:bodyPr/>
          <a:lstStyle/>
          <a:p>
            <a:endParaRPr lang="en-VN"/>
          </a:p>
        </p:txBody>
      </p:sp>
      <p:sp>
        <p:nvSpPr>
          <p:cNvPr id="6" name="Text 3"/>
          <p:cNvSpPr/>
          <p:nvPr/>
        </p:nvSpPr>
        <p:spPr>
          <a:xfrm>
            <a:off x="8549640" y="2011680"/>
            <a:ext cx="2743200" cy="777240"/>
          </a:xfrm>
          <a:prstGeom prst="rect">
            <a:avLst/>
          </a:prstGeom>
          <a:noFill/>
          <a:ln/>
        </p:spPr>
        <p:txBody>
          <a:bodyPr wrap="square" lIns="0" tIns="0" rIns="0" bIns="0" rtlCol="0" anchor="ctr"/>
          <a:lstStyle/>
          <a:p>
            <a:pPr marL="0" indent="0">
              <a:buNone/>
            </a:pPr>
            <a:r>
              <a:rPr lang="en-US" sz="4600" b="1" dirty="0">
                <a:solidFill>
                  <a:srgbClr val="C9A227"/>
                </a:solidFill>
                <a:latin typeface="Cambria" pitchFamily="34" charset="0"/>
                <a:ea typeface="Cambria" pitchFamily="34" charset="-122"/>
                <a:cs typeface="Cambria" pitchFamily="34" charset="-120"/>
              </a:rPr>
              <a:t>0.75</a:t>
            </a:r>
            <a:endParaRPr lang="en-US" sz="4600" dirty="0"/>
          </a:p>
        </p:txBody>
      </p:sp>
      <p:sp>
        <p:nvSpPr>
          <p:cNvPr id="7" name="Text 4"/>
          <p:cNvSpPr/>
          <p:nvPr/>
        </p:nvSpPr>
        <p:spPr>
          <a:xfrm>
            <a:off x="8549640" y="2788920"/>
            <a:ext cx="2743200" cy="822960"/>
          </a:xfrm>
          <a:prstGeom prst="rect">
            <a:avLst/>
          </a:prstGeom>
          <a:noFill/>
          <a:ln/>
        </p:spPr>
        <p:txBody>
          <a:bodyPr wrap="square" lIns="0" tIns="0" rIns="0" bIns="0" rtlCol="0" anchor="ctr"/>
          <a:lstStyle/>
          <a:p>
            <a:pPr marL="0" indent="0">
              <a:lnSpc>
                <a:spcPct val="112000"/>
              </a:lnSpc>
              <a:buNone/>
            </a:pPr>
            <a:r>
              <a:rPr lang="en-US" sz="1400" dirty="0">
                <a:solidFill>
                  <a:srgbClr val="FFFFFF"/>
                </a:solidFill>
                <a:latin typeface="Calibri" pitchFamily="34" charset="0"/>
                <a:ea typeface="Calibri" pitchFamily="34" charset="-122"/>
                <a:cs typeface="Calibri" pitchFamily="34" charset="-120"/>
              </a:rPr>
              <a:t>points separate the fastest-completion item from the skill-development item.</a:t>
            </a:r>
            <a:endParaRPr lang="en-US" sz="1400" dirty="0"/>
          </a:p>
        </p:txBody>
      </p:sp>
      <p:sp>
        <p:nvSpPr>
          <p:cNvPr id="8" name="Text 5"/>
          <p:cNvSpPr/>
          <p:nvPr/>
        </p:nvSpPr>
        <p:spPr>
          <a:xfrm>
            <a:off x="8549640" y="3794760"/>
            <a:ext cx="2743200" cy="1645920"/>
          </a:xfrm>
          <a:prstGeom prst="rect">
            <a:avLst/>
          </a:prstGeom>
          <a:noFill/>
          <a:ln/>
        </p:spPr>
        <p:txBody>
          <a:bodyPr wrap="square" rtlCol="0" anchor="t"/>
          <a:lstStyle/>
          <a:p>
            <a:pPr marL="0" indent="0">
              <a:lnSpc>
                <a:spcPct val="115000"/>
              </a:lnSpc>
              <a:buNone/>
            </a:pPr>
            <a:r>
              <a:rPr lang="en-US" sz="1600" dirty="0">
                <a:solidFill>
                  <a:srgbClr val="FFFFFF"/>
                </a:solidFill>
                <a:latin typeface="Calibri" pitchFamily="34" charset="0"/>
                <a:ea typeface="Calibri" pitchFamily="34" charset="-122"/>
                <a:cs typeface="Calibri" pitchFamily="34" charset="-120"/>
              </a:rPr>
              <a:t>Students value what AI helps them </a:t>
            </a:r>
            <a:r>
              <a:rPr lang="en-US" sz="1600" b="1" dirty="0">
                <a:solidFill>
                  <a:srgbClr val="C9A227"/>
                </a:solidFill>
                <a:latin typeface="Calibri" pitchFamily="34" charset="0"/>
                <a:ea typeface="Calibri" pitchFamily="34" charset="-122"/>
                <a:cs typeface="Calibri" pitchFamily="34" charset="-120"/>
              </a:rPr>
              <a:t>produce</a:t>
            </a:r>
            <a:r>
              <a:rPr lang="en-US" sz="1600" dirty="0">
                <a:solidFill>
                  <a:srgbClr val="FFFFFF"/>
                </a:solidFill>
                <a:latin typeface="Calibri" pitchFamily="34" charset="0"/>
                <a:ea typeface="Calibri" pitchFamily="34" charset="-122"/>
                <a:cs typeface="Calibri" pitchFamily="34" charset="-120"/>
              </a:rPr>
              <a:t> more than what it helps them </a:t>
            </a:r>
            <a:r>
              <a:rPr lang="en-US" sz="1600" b="1" dirty="0">
                <a:solidFill>
                  <a:srgbClr val="C9A227"/>
                </a:solidFill>
                <a:latin typeface="Calibri" pitchFamily="34" charset="0"/>
                <a:ea typeface="Calibri" pitchFamily="34" charset="-122"/>
                <a:cs typeface="Calibri" pitchFamily="34" charset="-120"/>
              </a:rPr>
              <a:t>learn</a:t>
            </a:r>
            <a:r>
              <a:rPr lang="en-US" sz="1600" dirty="0">
                <a:solidFill>
                  <a:srgbClr val="FFFFFF"/>
                </a:solidFill>
                <a:latin typeface="Calibri" pitchFamily="34" charset="0"/>
                <a:ea typeface="Calibri" pitchFamily="34" charset="-122"/>
                <a:cs typeface="Calibri" pitchFamily="34" charset="-120"/>
              </a:rPr>
              <a:t>.</a:t>
            </a:r>
            <a:endParaRPr lang="en-US" sz="1600" dirty="0"/>
          </a:p>
        </p:txBody>
      </p:sp>
      <p:sp>
        <p:nvSpPr>
          <p:cNvPr id="10" name="Text 6"/>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1" name="Text 7"/>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22 / 29</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RQ2 · ITEM LEVEL</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Ease of use: students as active editors</a:t>
            </a:r>
            <a:endParaRPr lang="en-US" sz="3200" dirty="0"/>
          </a:p>
        </p:txBody>
      </p:sp>
      <p:graphicFrame>
        <p:nvGraphicFramePr>
          <p:cNvPr id="4" name="Chart 0"/>
          <p:cNvGraphicFramePr/>
          <p:nvPr/>
        </p:nvGraphicFramePr>
        <p:xfrm>
          <a:off x="685800" y="1828800"/>
          <a:ext cx="694944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7863840" y="1828800"/>
            <a:ext cx="3675888" cy="3840480"/>
          </a:xfrm>
          <a:prstGeom prst="roundRect">
            <a:avLst>
              <a:gd name="adj" fmla="val 1990"/>
            </a:avLst>
          </a:prstGeom>
          <a:solidFill>
            <a:srgbClr val="EEF2F7"/>
          </a:solidFill>
          <a:ln w="12700">
            <a:solidFill>
              <a:srgbClr val="EEF2F7"/>
            </a:solidFill>
            <a:prstDash val="solid"/>
          </a:ln>
        </p:spPr>
        <p:txBody>
          <a:bodyPr/>
          <a:lstStyle/>
          <a:p>
            <a:endParaRPr lang="en-VN"/>
          </a:p>
        </p:txBody>
      </p:sp>
      <p:sp>
        <p:nvSpPr>
          <p:cNvPr id="6" name="Text 3"/>
          <p:cNvSpPr/>
          <p:nvPr/>
        </p:nvSpPr>
        <p:spPr>
          <a:xfrm>
            <a:off x="8138160" y="2057400"/>
            <a:ext cx="3154680" cy="457200"/>
          </a:xfrm>
          <a:prstGeom prst="rect">
            <a:avLst/>
          </a:prstGeom>
          <a:noFill/>
          <a:ln/>
        </p:spPr>
        <p:txBody>
          <a:bodyPr wrap="square" lIns="0" tIns="0" rIns="0" bIns="0" rtlCol="0" anchor="ctr"/>
          <a:lstStyle/>
          <a:p>
            <a:pPr marL="0" indent="0">
              <a:buNone/>
            </a:pPr>
            <a:r>
              <a:rPr lang="en-US" sz="1800" b="1" dirty="0">
                <a:solidFill>
                  <a:srgbClr val="13294B"/>
                </a:solidFill>
                <a:latin typeface="Cambria" pitchFamily="34" charset="0"/>
                <a:ea typeface="Cambria" pitchFamily="34" charset="-122"/>
                <a:cs typeface="Cambria" pitchFamily="34" charset="-120"/>
              </a:rPr>
              <a:t>A narrow, even spread</a:t>
            </a:r>
            <a:endParaRPr lang="en-US" sz="1800" dirty="0"/>
          </a:p>
        </p:txBody>
      </p:sp>
      <p:sp>
        <p:nvSpPr>
          <p:cNvPr id="7" name="Text 4"/>
          <p:cNvSpPr/>
          <p:nvPr/>
        </p:nvSpPr>
        <p:spPr>
          <a:xfrm>
            <a:off x="8138160" y="2651760"/>
            <a:ext cx="3154680" cy="2834640"/>
          </a:xfrm>
          <a:prstGeom prst="rect">
            <a:avLst/>
          </a:prstGeom>
          <a:noFill/>
          <a:ln/>
        </p:spPr>
        <p:txBody>
          <a:bodyPr wrap="square" rtlCol="0" anchor="t"/>
          <a:lstStyle/>
          <a:p>
            <a:pPr marL="177800" indent="-177800">
              <a:lnSpc>
                <a:spcPct val="115000"/>
              </a:lnSpc>
              <a:spcAft>
                <a:spcPts val="1200"/>
              </a:spcAft>
              <a:buSzPct val="100000"/>
              <a:buChar char="•"/>
            </a:pPr>
            <a:r>
              <a:rPr lang="en-US" sz="1400" dirty="0">
                <a:solidFill>
                  <a:srgbClr val="1F2933"/>
                </a:solidFill>
                <a:latin typeface="Calibri" pitchFamily="34" charset="0"/>
                <a:ea typeface="Calibri" pitchFamily="34" charset="-122"/>
                <a:cs typeface="Calibri" pitchFamily="34" charset="-120"/>
              </a:rPr>
              <a:t>All PEOU items fall between 3.94 and 4.08 — ease is felt evenly across learning, prompting, interacting and editing.</a:t>
            </a:r>
            <a:endParaRPr lang="en-US" sz="1400" dirty="0"/>
          </a:p>
          <a:p>
            <a:pPr marL="177800" indent="-177800">
              <a:lnSpc>
                <a:spcPct val="115000"/>
              </a:lnSpc>
              <a:spcAft>
                <a:spcPts val="1200"/>
              </a:spcAft>
              <a:buSzPct val="100000"/>
              <a:buChar char="•"/>
            </a:pPr>
            <a:r>
              <a:rPr lang="en-US" sz="1400" dirty="0">
                <a:solidFill>
                  <a:srgbClr val="1F2933"/>
                </a:solidFill>
                <a:latin typeface="Calibri" pitchFamily="34" charset="0"/>
                <a:ea typeface="Calibri" pitchFamily="34" charset="-122"/>
                <a:cs typeface="Calibri" pitchFamily="34" charset="-120"/>
              </a:rPr>
              <a:t>The highest item concerns understanding and adjusting AI output, not merely producing it.</a:t>
            </a:r>
            <a:endParaRPr lang="en-US" sz="1400" dirty="0"/>
          </a:p>
          <a:p>
            <a:pPr marL="177800" indent="-177800">
              <a:lnSpc>
                <a:spcPct val="115000"/>
              </a:lnSpc>
              <a:buSzPct val="100000"/>
              <a:buChar char="•"/>
            </a:pPr>
            <a:r>
              <a:rPr lang="en-US" sz="1400" dirty="0">
                <a:solidFill>
                  <a:srgbClr val="1F2933"/>
                </a:solidFill>
                <a:latin typeface="Calibri" pitchFamily="34" charset="0"/>
                <a:ea typeface="Calibri" pitchFamily="34" charset="-122"/>
                <a:cs typeface="Calibri" pitchFamily="34" charset="-120"/>
              </a:rPr>
              <a:t>By their own account, students are editors of AI output rather than passive recipients of it.</a:t>
            </a:r>
            <a:endParaRPr lang="en-US" sz="1400" dirty="0"/>
          </a:p>
        </p:txBody>
      </p:sp>
      <p:sp>
        <p:nvSpPr>
          <p:cNvPr id="9" name="Text 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23 / 29</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DISCUSSION</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Four things this study shows</a:t>
            </a:r>
            <a:endParaRPr lang="en-US" sz="3200" dirty="0"/>
          </a:p>
        </p:txBody>
      </p:sp>
      <p:sp>
        <p:nvSpPr>
          <p:cNvPr id="4" name="Shape 2"/>
          <p:cNvSpPr/>
          <p:nvPr/>
        </p:nvSpPr>
        <p:spPr>
          <a:xfrm>
            <a:off x="685800" y="178308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5" name="Shape 3"/>
          <p:cNvSpPr/>
          <p:nvPr/>
        </p:nvSpPr>
        <p:spPr>
          <a:xfrm>
            <a:off x="914400" y="2020824"/>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6" name="Text 4"/>
          <p:cNvSpPr/>
          <p:nvPr/>
        </p:nvSpPr>
        <p:spPr>
          <a:xfrm>
            <a:off x="914400" y="2020824"/>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600200" y="1892808"/>
            <a:ext cx="3017520" cy="731520"/>
          </a:xfrm>
          <a:prstGeom prst="rect">
            <a:avLst/>
          </a:prstGeom>
          <a:noFill/>
          <a:ln/>
        </p:spPr>
        <p:txBody>
          <a:bodyPr wrap="square" lIns="0" tIns="0" rIns="0" bIns="0" rtlCol="0" anchor="ctr"/>
          <a:lstStyle/>
          <a:p>
            <a:pPr marL="0" indent="0">
              <a:buNone/>
            </a:pPr>
            <a:r>
              <a:rPr lang="en-US" sz="1650" b="1" dirty="0">
                <a:solidFill>
                  <a:srgbClr val="13294B"/>
                </a:solidFill>
                <a:latin typeface="Cambria" pitchFamily="34" charset="0"/>
                <a:ea typeface="Cambria" pitchFamily="34" charset="-122"/>
                <a:cs typeface="Cambria" pitchFamily="34" charset="-120"/>
              </a:rPr>
              <a:t>Adoption is settled</a:t>
            </a:r>
            <a:endParaRPr lang="en-US" sz="1650" dirty="0"/>
          </a:p>
        </p:txBody>
      </p:sp>
      <p:sp>
        <p:nvSpPr>
          <p:cNvPr id="8" name="Text 6"/>
          <p:cNvSpPr/>
          <p:nvPr/>
        </p:nvSpPr>
        <p:spPr>
          <a:xfrm>
            <a:off x="4709160" y="1874520"/>
            <a:ext cx="6629400" cy="77724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86.8% use GenAI at least weekly, but most delegate only 26–50% of the workload — routine use is not full dependence.</a:t>
            </a:r>
            <a:endParaRPr lang="en-US" sz="1400" dirty="0"/>
          </a:p>
        </p:txBody>
      </p:sp>
      <p:sp>
        <p:nvSpPr>
          <p:cNvPr id="9" name="Shape 7"/>
          <p:cNvSpPr/>
          <p:nvPr/>
        </p:nvSpPr>
        <p:spPr>
          <a:xfrm>
            <a:off x="685800" y="2834640"/>
            <a:ext cx="10835640" cy="960120"/>
          </a:xfrm>
          <a:prstGeom prst="roundRect">
            <a:avLst>
              <a:gd name="adj" fmla="val 7619"/>
            </a:avLst>
          </a:prstGeom>
          <a:solidFill>
            <a:srgbClr val="FFFFFF"/>
          </a:solidFill>
          <a:ln w="12700">
            <a:solidFill>
              <a:srgbClr val="FFFFFF"/>
            </a:solidFill>
            <a:prstDash val="solid"/>
          </a:ln>
        </p:spPr>
        <p:txBody>
          <a:bodyPr/>
          <a:lstStyle/>
          <a:p>
            <a:endParaRPr lang="en-VN"/>
          </a:p>
        </p:txBody>
      </p:sp>
      <p:sp>
        <p:nvSpPr>
          <p:cNvPr id="10" name="Shape 8"/>
          <p:cNvSpPr/>
          <p:nvPr/>
        </p:nvSpPr>
        <p:spPr>
          <a:xfrm>
            <a:off x="914400" y="3072384"/>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11" name="Text 9"/>
          <p:cNvSpPr/>
          <p:nvPr/>
        </p:nvSpPr>
        <p:spPr>
          <a:xfrm>
            <a:off x="914400" y="3072384"/>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1600200" y="2944368"/>
            <a:ext cx="3017520" cy="731520"/>
          </a:xfrm>
          <a:prstGeom prst="rect">
            <a:avLst/>
          </a:prstGeom>
          <a:noFill/>
          <a:ln/>
        </p:spPr>
        <p:txBody>
          <a:bodyPr wrap="square" lIns="0" tIns="0" rIns="0" bIns="0" rtlCol="0" anchor="ctr"/>
          <a:lstStyle/>
          <a:p>
            <a:pPr marL="0" indent="0">
              <a:buNone/>
            </a:pPr>
            <a:r>
              <a:rPr lang="en-US" sz="1650" b="1" dirty="0">
                <a:solidFill>
                  <a:srgbClr val="13294B"/>
                </a:solidFill>
                <a:latin typeface="Cambria" pitchFamily="34" charset="0"/>
                <a:ea typeface="Cambria" pitchFamily="34" charset="-122"/>
                <a:cs typeface="Cambria" pitchFamily="34" charset="-120"/>
              </a:rPr>
              <a:t>Delegation is asymmetric</a:t>
            </a:r>
            <a:endParaRPr lang="en-US" sz="1650" dirty="0"/>
          </a:p>
        </p:txBody>
      </p:sp>
      <p:sp>
        <p:nvSpPr>
          <p:cNvPr id="13" name="Text 11"/>
          <p:cNvSpPr/>
          <p:nvPr/>
        </p:nvSpPr>
        <p:spPr>
          <a:xfrm>
            <a:off x="4709160" y="2926080"/>
            <a:ext cx="6629400" cy="77724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93.4% use AI for content preparation against 34.0% for live delivery: the more performative the task, the more students keep it.</a:t>
            </a:r>
            <a:endParaRPr lang="en-US" sz="1400" dirty="0"/>
          </a:p>
        </p:txBody>
      </p:sp>
      <p:sp>
        <p:nvSpPr>
          <p:cNvPr id="14" name="Shape 12"/>
          <p:cNvSpPr/>
          <p:nvPr/>
        </p:nvSpPr>
        <p:spPr>
          <a:xfrm>
            <a:off x="685800" y="388620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15" name="Shape 13"/>
          <p:cNvSpPr/>
          <p:nvPr/>
        </p:nvSpPr>
        <p:spPr>
          <a:xfrm>
            <a:off x="914400" y="4123944"/>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16" name="Text 14"/>
          <p:cNvSpPr/>
          <p:nvPr/>
        </p:nvSpPr>
        <p:spPr>
          <a:xfrm>
            <a:off x="914400" y="4123944"/>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600200" y="3995928"/>
            <a:ext cx="3017520" cy="731520"/>
          </a:xfrm>
          <a:prstGeom prst="rect">
            <a:avLst/>
          </a:prstGeom>
          <a:noFill/>
          <a:ln/>
        </p:spPr>
        <p:txBody>
          <a:bodyPr wrap="square" lIns="0" tIns="0" rIns="0" bIns="0" rtlCol="0" anchor="ctr"/>
          <a:lstStyle/>
          <a:p>
            <a:pPr marL="0" indent="0">
              <a:buNone/>
            </a:pPr>
            <a:r>
              <a:rPr lang="en-US" sz="1650" b="1" dirty="0">
                <a:solidFill>
                  <a:srgbClr val="13294B"/>
                </a:solidFill>
                <a:latin typeface="Cambria" pitchFamily="34" charset="0"/>
                <a:ea typeface="Cambria" pitchFamily="34" charset="-122"/>
                <a:cs typeface="Cambria" pitchFamily="34" charset="-120"/>
              </a:rPr>
              <a:t>Users are not homogeneous</a:t>
            </a:r>
            <a:endParaRPr lang="en-US" sz="1650" dirty="0"/>
          </a:p>
        </p:txBody>
      </p:sp>
      <p:sp>
        <p:nvSpPr>
          <p:cNvPr id="18" name="Text 16"/>
          <p:cNvSpPr/>
          <p:nvPr/>
        </p:nvSpPr>
        <p:spPr>
          <a:xfrm>
            <a:off x="4709160" y="3977640"/>
            <a:ext cx="6629400" cy="77724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Three profiles differ in tool diversity, delegation, autonomy and attitude — quality of engagement varies independently of quantity.</a:t>
            </a:r>
            <a:endParaRPr lang="en-US" sz="1400" dirty="0"/>
          </a:p>
        </p:txBody>
      </p:sp>
      <p:sp>
        <p:nvSpPr>
          <p:cNvPr id="19" name="Shape 17"/>
          <p:cNvSpPr/>
          <p:nvPr/>
        </p:nvSpPr>
        <p:spPr>
          <a:xfrm>
            <a:off x="685800" y="4937760"/>
            <a:ext cx="10835640" cy="960120"/>
          </a:xfrm>
          <a:prstGeom prst="roundRect">
            <a:avLst>
              <a:gd name="adj" fmla="val 7619"/>
            </a:avLst>
          </a:prstGeom>
          <a:solidFill>
            <a:srgbClr val="FFFFFF"/>
          </a:solidFill>
          <a:ln w="12700">
            <a:solidFill>
              <a:srgbClr val="FFFFFF"/>
            </a:solidFill>
            <a:prstDash val="solid"/>
          </a:ln>
        </p:spPr>
        <p:txBody>
          <a:bodyPr/>
          <a:lstStyle/>
          <a:p>
            <a:endParaRPr lang="en-VN"/>
          </a:p>
        </p:txBody>
      </p:sp>
      <p:sp>
        <p:nvSpPr>
          <p:cNvPr id="20" name="Shape 18"/>
          <p:cNvSpPr/>
          <p:nvPr/>
        </p:nvSpPr>
        <p:spPr>
          <a:xfrm>
            <a:off x="914400" y="5175504"/>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21" name="Text 19"/>
          <p:cNvSpPr/>
          <p:nvPr/>
        </p:nvSpPr>
        <p:spPr>
          <a:xfrm>
            <a:off x="914400" y="5175504"/>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1600200" y="5047488"/>
            <a:ext cx="3017520" cy="731520"/>
          </a:xfrm>
          <a:prstGeom prst="rect">
            <a:avLst/>
          </a:prstGeom>
          <a:noFill/>
          <a:ln/>
        </p:spPr>
        <p:txBody>
          <a:bodyPr wrap="square" lIns="0" tIns="0" rIns="0" bIns="0" rtlCol="0" anchor="ctr"/>
          <a:lstStyle/>
          <a:p>
            <a:pPr marL="0" indent="0">
              <a:buNone/>
            </a:pPr>
            <a:r>
              <a:rPr lang="en-US" sz="1650" b="1" dirty="0">
                <a:solidFill>
                  <a:srgbClr val="13294B"/>
                </a:solidFill>
                <a:latin typeface="Cambria" pitchFamily="34" charset="0"/>
                <a:ea typeface="Cambria" pitchFamily="34" charset="-122"/>
                <a:cs typeface="Cambria" pitchFamily="34" charset="-120"/>
              </a:rPr>
              <a:t>Productivity outranks development</a:t>
            </a:r>
            <a:endParaRPr lang="en-US" sz="1650" dirty="0"/>
          </a:p>
        </p:txBody>
      </p:sp>
      <p:sp>
        <p:nvSpPr>
          <p:cNvPr id="23" name="Text 21"/>
          <p:cNvSpPr/>
          <p:nvPr/>
        </p:nvSpPr>
        <p:spPr>
          <a:xfrm>
            <a:off x="4709160" y="5029200"/>
            <a:ext cx="6629400" cy="77724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GenAI is valued for speed and content quality (4.29, 4.25) far more than for skill growth (3.54).</a:t>
            </a:r>
            <a:endParaRPr lang="en-US" sz="1400" dirty="0"/>
          </a:p>
        </p:txBody>
      </p:sp>
      <p:sp>
        <p:nvSpPr>
          <p:cNvPr id="25" name="Text 22"/>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26" name="Text 23"/>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24 / 29</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DISCUSSION</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Pedagogical implications</a:t>
            </a:r>
            <a:endParaRPr lang="en-US" sz="3200" dirty="0"/>
          </a:p>
        </p:txBody>
      </p:sp>
      <p:sp>
        <p:nvSpPr>
          <p:cNvPr id="4" name="Shape 2"/>
          <p:cNvSpPr/>
          <p:nvPr/>
        </p:nvSpPr>
        <p:spPr>
          <a:xfrm>
            <a:off x="685800" y="178308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5" name="Text 3"/>
          <p:cNvSpPr/>
          <p:nvPr/>
        </p:nvSpPr>
        <p:spPr>
          <a:xfrm>
            <a:off x="1005840" y="1874520"/>
            <a:ext cx="3566160" cy="777240"/>
          </a:xfrm>
          <a:prstGeom prst="rect">
            <a:avLst/>
          </a:prstGeom>
          <a:noFill/>
          <a:ln/>
        </p:spPr>
        <p:txBody>
          <a:bodyPr wrap="square" lIns="0" tIns="0" rIns="0" bIns="0" rtlCol="0" anchor="ctr"/>
          <a:lstStyle/>
          <a:p>
            <a:pPr marL="0" indent="0">
              <a:buNone/>
            </a:pPr>
            <a:r>
              <a:rPr lang="en-US" sz="1600" b="1" dirty="0">
                <a:solidFill>
                  <a:srgbClr val="13294B"/>
                </a:solidFill>
                <a:latin typeface="Cambria" pitchFamily="34" charset="0"/>
                <a:ea typeface="Cambria" pitchFamily="34" charset="-122"/>
                <a:cs typeface="Cambria" pitchFamily="34" charset="-120"/>
              </a:rPr>
              <a:t>Guide delegation and disclosure</a:t>
            </a:r>
            <a:endParaRPr lang="en-US" sz="1600" dirty="0"/>
          </a:p>
        </p:txBody>
      </p:sp>
      <p:sp>
        <p:nvSpPr>
          <p:cNvPr id="6" name="Text 4"/>
          <p:cNvSpPr/>
          <p:nvPr/>
        </p:nvSpPr>
        <p:spPr>
          <a:xfrm>
            <a:off x="4709160" y="1856232"/>
            <a:ext cx="6629400" cy="82296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Nearly 40% of students had never considered disclosing AI use. Teach appropriate delegation, output evaluation and attribution explicitly.</a:t>
            </a:r>
            <a:endParaRPr lang="en-US" sz="1400" dirty="0"/>
          </a:p>
        </p:txBody>
      </p:sp>
      <p:sp>
        <p:nvSpPr>
          <p:cNvPr id="7" name="Shape 5"/>
          <p:cNvSpPr/>
          <p:nvPr/>
        </p:nvSpPr>
        <p:spPr>
          <a:xfrm>
            <a:off x="685800" y="283464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8" name="Text 6"/>
          <p:cNvSpPr/>
          <p:nvPr/>
        </p:nvSpPr>
        <p:spPr>
          <a:xfrm>
            <a:off x="1005840" y="2926080"/>
            <a:ext cx="3566160" cy="777240"/>
          </a:xfrm>
          <a:prstGeom prst="rect">
            <a:avLst/>
          </a:prstGeom>
          <a:noFill/>
          <a:ln/>
        </p:spPr>
        <p:txBody>
          <a:bodyPr wrap="square" lIns="0" tIns="0" rIns="0" bIns="0" rtlCol="0" anchor="ctr"/>
          <a:lstStyle/>
          <a:p>
            <a:pPr marL="0" indent="0">
              <a:buNone/>
            </a:pPr>
            <a:r>
              <a:rPr lang="en-US" sz="1600" b="1" dirty="0">
                <a:solidFill>
                  <a:srgbClr val="13294B"/>
                </a:solidFill>
                <a:latin typeface="Cambria" pitchFamily="34" charset="0"/>
                <a:ea typeface="Cambria" pitchFamily="34" charset="-122"/>
                <a:cs typeface="Cambria" pitchFamily="34" charset="-120"/>
              </a:rPr>
              <a:t>Assess what AI cannot do for students</a:t>
            </a:r>
            <a:endParaRPr lang="en-US" sz="1600" dirty="0"/>
          </a:p>
        </p:txBody>
      </p:sp>
      <p:sp>
        <p:nvSpPr>
          <p:cNvPr id="9" name="Text 7"/>
          <p:cNvSpPr/>
          <p:nvPr/>
        </p:nvSpPr>
        <p:spPr>
          <a:xfrm>
            <a:off x="4709160" y="2907792"/>
            <a:ext cx="6629400" cy="82296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Pair AI-supported preparation with authentic oral delivery, live explanation and unscripted Q&amp;A.</a:t>
            </a:r>
            <a:endParaRPr lang="en-US" sz="1400" dirty="0"/>
          </a:p>
        </p:txBody>
      </p:sp>
      <p:sp>
        <p:nvSpPr>
          <p:cNvPr id="10" name="Shape 8"/>
          <p:cNvSpPr/>
          <p:nvPr/>
        </p:nvSpPr>
        <p:spPr>
          <a:xfrm>
            <a:off x="685800" y="388620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11" name="Text 9"/>
          <p:cNvSpPr/>
          <p:nvPr/>
        </p:nvSpPr>
        <p:spPr>
          <a:xfrm>
            <a:off x="1005840" y="3977640"/>
            <a:ext cx="3566160" cy="777240"/>
          </a:xfrm>
          <a:prstGeom prst="rect">
            <a:avLst/>
          </a:prstGeom>
          <a:noFill/>
          <a:ln/>
        </p:spPr>
        <p:txBody>
          <a:bodyPr wrap="square" lIns="0" tIns="0" rIns="0" bIns="0" rtlCol="0" anchor="ctr"/>
          <a:lstStyle/>
          <a:p>
            <a:pPr marL="0" indent="0">
              <a:buNone/>
            </a:pPr>
            <a:r>
              <a:rPr lang="en-US" sz="1600" b="1" dirty="0">
                <a:solidFill>
                  <a:srgbClr val="13294B"/>
                </a:solidFill>
                <a:latin typeface="Cambria" pitchFamily="34" charset="0"/>
                <a:ea typeface="Cambria" pitchFamily="34" charset="-122"/>
                <a:cs typeface="Cambria" pitchFamily="34" charset="-120"/>
              </a:rPr>
              <a:t>Differentiate support by profile</a:t>
            </a:r>
            <a:endParaRPr lang="en-US" sz="1600" dirty="0"/>
          </a:p>
        </p:txBody>
      </p:sp>
      <p:sp>
        <p:nvSpPr>
          <p:cNvPr id="12" name="Text 10"/>
          <p:cNvSpPr/>
          <p:nvPr/>
        </p:nvSpPr>
        <p:spPr>
          <a:xfrm>
            <a:off x="4709160" y="3959352"/>
            <a:ext cx="6629400" cy="82296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Power Integrators need critical evaluation skills; Selective Minimalists need wider but bounded use; Skeptical Delegators need structured practice and confidence.</a:t>
            </a:r>
            <a:endParaRPr lang="en-US" sz="1400" dirty="0"/>
          </a:p>
        </p:txBody>
      </p:sp>
      <p:sp>
        <p:nvSpPr>
          <p:cNvPr id="13" name="Shape 11"/>
          <p:cNvSpPr/>
          <p:nvPr/>
        </p:nvSpPr>
        <p:spPr>
          <a:xfrm>
            <a:off x="685800" y="4937760"/>
            <a:ext cx="10835640" cy="960120"/>
          </a:xfrm>
          <a:prstGeom prst="roundRect">
            <a:avLst>
              <a:gd name="adj" fmla="val 7619"/>
            </a:avLst>
          </a:prstGeom>
          <a:solidFill>
            <a:srgbClr val="EEF2F7"/>
          </a:solidFill>
          <a:ln w="12700">
            <a:solidFill>
              <a:srgbClr val="EEF2F7"/>
            </a:solidFill>
            <a:prstDash val="solid"/>
          </a:ln>
        </p:spPr>
        <p:txBody>
          <a:bodyPr/>
          <a:lstStyle/>
          <a:p>
            <a:endParaRPr lang="en-VN"/>
          </a:p>
        </p:txBody>
      </p:sp>
      <p:sp>
        <p:nvSpPr>
          <p:cNvPr id="14" name="Text 12"/>
          <p:cNvSpPr/>
          <p:nvPr/>
        </p:nvSpPr>
        <p:spPr>
          <a:xfrm>
            <a:off x="1005840" y="5029200"/>
            <a:ext cx="3566160" cy="777240"/>
          </a:xfrm>
          <a:prstGeom prst="rect">
            <a:avLst/>
          </a:prstGeom>
          <a:noFill/>
          <a:ln/>
        </p:spPr>
        <p:txBody>
          <a:bodyPr wrap="square" lIns="0" tIns="0" rIns="0" bIns="0" rtlCol="0" anchor="ctr"/>
          <a:lstStyle/>
          <a:p>
            <a:pPr marL="0" indent="0">
              <a:buNone/>
            </a:pPr>
            <a:r>
              <a:rPr lang="en-US" sz="1600" b="1" dirty="0">
                <a:solidFill>
                  <a:srgbClr val="13294B"/>
                </a:solidFill>
                <a:latin typeface="Cambria" pitchFamily="34" charset="0"/>
                <a:ea typeface="Cambria" pitchFamily="34" charset="-122"/>
                <a:cs typeface="Cambria" pitchFamily="34" charset="-120"/>
              </a:rPr>
              <a:t>Build reflection into the task</a:t>
            </a:r>
            <a:endParaRPr lang="en-US" sz="1600" dirty="0"/>
          </a:p>
        </p:txBody>
      </p:sp>
      <p:sp>
        <p:nvSpPr>
          <p:cNvPr id="15" name="Text 13"/>
          <p:cNvSpPr/>
          <p:nvPr/>
        </p:nvSpPr>
        <p:spPr>
          <a:xfrm>
            <a:off x="4709160" y="5010912"/>
            <a:ext cx="6629400" cy="822960"/>
          </a:xfrm>
          <a:prstGeom prst="rect">
            <a:avLst/>
          </a:prstGeom>
          <a:noFill/>
          <a:ln/>
        </p:spPr>
        <p:txBody>
          <a:bodyPr wrap="square" lIns="0" tIns="0" rIns="0" bIns="0" rtlCol="0" anchor="ctr"/>
          <a:lstStyle/>
          <a:p>
            <a:pPr marL="0" indent="0">
              <a:lnSpc>
                <a:spcPct val="112000"/>
              </a:lnSpc>
              <a:buNone/>
            </a:pPr>
            <a:r>
              <a:rPr lang="en-US" sz="1400" dirty="0">
                <a:solidFill>
                  <a:srgbClr val="1F2933"/>
                </a:solidFill>
                <a:latin typeface="Calibri" pitchFamily="34" charset="0"/>
                <a:ea typeface="Calibri" pitchFamily="34" charset="-122"/>
                <a:cs typeface="Calibri" pitchFamily="34" charset="-120"/>
              </a:rPr>
              <a:t>Require students to revise, justify and reflect on AI-assisted work so use contributes to learning, not only to completion.</a:t>
            </a:r>
            <a:endParaRPr lang="en-US" sz="1400" dirty="0"/>
          </a:p>
        </p:txBody>
      </p:sp>
      <p:sp>
        <p:nvSpPr>
          <p:cNvPr id="17" name="Text 14"/>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8" name="Text 15"/>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25 / 29</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DISCUSSION</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Limitations and future research</a:t>
            </a:r>
            <a:endParaRPr lang="en-US" sz="3200" dirty="0"/>
          </a:p>
        </p:txBody>
      </p:sp>
      <p:sp>
        <p:nvSpPr>
          <p:cNvPr id="4" name="Text 2"/>
          <p:cNvSpPr/>
          <p:nvPr/>
        </p:nvSpPr>
        <p:spPr>
          <a:xfrm>
            <a:off x="685800" y="1828800"/>
            <a:ext cx="6858000" cy="3931920"/>
          </a:xfrm>
          <a:prstGeom prst="rect">
            <a:avLst/>
          </a:prstGeom>
          <a:noFill/>
          <a:ln/>
        </p:spPr>
        <p:txBody>
          <a:bodyPr wrap="square" rtlCol="0" anchor="t"/>
          <a:lstStyle/>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The cross-sectional design cannot establish causal relations among use, perceptions and intention.</a:t>
            </a:r>
            <a:endParaRPr lang="en-US" sz="1600" dirty="0"/>
          </a:p>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All data are self-reported and may not reflect actual prompting behaviour or presentation performance.</a:t>
            </a:r>
            <a:endParaRPr lang="en-US" sz="1600" dirty="0"/>
          </a:p>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The sample came from one Vietnamese university, which limits generalisability across institutions and disciplines.</a:t>
            </a:r>
            <a:endParaRPr lang="en-US" sz="1600" dirty="0"/>
          </a:p>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Behavioural Intention was measured with only two items, which narrows its conceptual coverage.</a:t>
            </a:r>
            <a:endParaRPr lang="en-US" sz="1600" dirty="0"/>
          </a:p>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The K-means solution is exploratory and needs validation on independent datasets.</a:t>
            </a:r>
            <a:endParaRPr lang="en-US" sz="1600" dirty="0"/>
          </a:p>
        </p:txBody>
      </p:sp>
      <p:sp>
        <p:nvSpPr>
          <p:cNvPr id="5" name="Shape 3"/>
          <p:cNvSpPr/>
          <p:nvPr/>
        </p:nvSpPr>
        <p:spPr>
          <a:xfrm>
            <a:off x="7818120" y="1783080"/>
            <a:ext cx="3721608" cy="3977640"/>
          </a:xfrm>
          <a:prstGeom prst="roundRect">
            <a:avLst>
              <a:gd name="adj" fmla="val 1966"/>
            </a:avLst>
          </a:prstGeom>
          <a:solidFill>
            <a:srgbClr val="13294B"/>
          </a:solidFill>
          <a:ln w="12700">
            <a:solidFill>
              <a:srgbClr val="13294B"/>
            </a:solidFill>
            <a:prstDash val="solid"/>
          </a:ln>
        </p:spPr>
        <p:txBody>
          <a:bodyPr/>
          <a:lstStyle/>
          <a:p>
            <a:endParaRPr lang="en-VN"/>
          </a:p>
        </p:txBody>
      </p:sp>
      <p:sp>
        <p:nvSpPr>
          <p:cNvPr id="6" name="Text 4"/>
          <p:cNvSpPr/>
          <p:nvPr/>
        </p:nvSpPr>
        <p:spPr>
          <a:xfrm>
            <a:off x="8092440" y="2011680"/>
            <a:ext cx="3200400" cy="274320"/>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NEXT STEPS</a:t>
            </a:r>
            <a:endParaRPr lang="en-US" sz="1200" dirty="0"/>
          </a:p>
        </p:txBody>
      </p:sp>
      <p:sp>
        <p:nvSpPr>
          <p:cNvPr id="7" name="Text 5"/>
          <p:cNvSpPr/>
          <p:nvPr/>
        </p:nvSpPr>
        <p:spPr>
          <a:xfrm>
            <a:off x="8092440" y="2468880"/>
            <a:ext cx="3200400" cy="3017520"/>
          </a:xfrm>
          <a:prstGeom prst="rect">
            <a:avLst/>
          </a:prstGeom>
          <a:noFill/>
          <a:ln/>
        </p:spPr>
        <p:txBody>
          <a:bodyPr wrap="square" rtlCol="0" anchor="t"/>
          <a:lstStyle/>
          <a:p>
            <a:pPr marL="177800" indent="-177800">
              <a:lnSpc>
                <a:spcPct val="115000"/>
              </a:lnSpc>
              <a:spcAft>
                <a:spcPts val="1200"/>
              </a:spcAft>
              <a:buSzPct val="100000"/>
              <a:buChar char="•"/>
            </a:pPr>
            <a:r>
              <a:rPr lang="en-US" sz="1400" dirty="0">
                <a:solidFill>
                  <a:srgbClr val="FFFFFF"/>
                </a:solidFill>
                <a:latin typeface="Calibri" pitchFamily="34" charset="0"/>
                <a:ea typeface="Calibri" pitchFamily="34" charset="-122"/>
                <a:cs typeface="Calibri" pitchFamily="34" charset="-120"/>
              </a:rPr>
              <a:t>Longitudinal designs tracking whether engagement moves from limited use towards confident integration.</a:t>
            </a:r>
            <a:endParaRPr lang="en-US" sz="1400" dirty="0"/>
          </a:p>
          <a:p>
            <a:pPr marL="177800" indent="-177800">
              <a:lnSpc>
                <a:spcPct val="115000"/>
              </a:lnSpc>
              <a:spcAft>
                <a:spcPts val="1200"/>
              </a:spcAft>
              <a:buSzPct val="100000"/>
              <a:buChar char="•"/>
            </a:pPr>
            <a:r>
              <a:rPr lang="en-US" sz="1400" dirty="0">
                <a:solidFill>
                  <a:srgbClr val="FFFFFF"/>
                </a:solidFill>
                <a:latin typeface="Calibri" pitchFamily="34" charset="0"/>
                <a:ea typeface="Calibri" pitchFamily="34" charset="-122"/>
                <a:cs typeface="Calibri" pitchFamily="34" charset="-120"/>
              </a:rPr>
              <a:t>Mixed-method work combining surveys with prompt logs and artefact analysis.</a:t>
            </a:r>
            <a:endParaRPr lang="en-US" sz="1400" dirty="0"/>
          </a:p>
          <a:p>
            <a:pPr marL="177800" indent="-177800">
              <a:lnSpc>
                <a:spcPct val="115000"/>
              </a:lnSpc>
              <a:buSzPct val="100000"/>
              <a:buChar char="•"/>
            </a:pPr>
            <a:r>
              <a:rPr lang="en-US" sz="1400" dirty="0">
                <a:solidFill>
                  <a:srgbClr val="FFFFFF"/>
                </a:solidFill>
                <a:latin typeface="Calibri" pitchFamily="34" charset="0"/>
                <a:ea typeface="Calibri" pitchFamily="34" charset="-122"/>
                <a:cs typeface="Calibri" pitchFamily="34" charset="-120"/>
              </a:rPr>
              <a:t>Performance-based measures of presentation quality rather than perceived skill.</a:t>
            </a:r>
            <a:endParaRPr lang="en-US" sz="1400" dirty="0"/>
          </a:p>
        </p:txBody>
      </p:sp>
      <p:sp>
        <p:nvSpPr>
          <p:cNvPr id="9" name="Text 6"/>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7"/>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26 / 29</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bg>
      <p:bgPr>
        <a:solidFill>
          <a:srgbClr val="13294B"/>
        </a:solidFill>
        <a:effectLst/>
      </p:bgPr>
    </p:bg>
    <p:spTree>
      <p:nvGrpSpPr>
        <p:cNvPr id="1" name=""/>
        <p:cNvGrpSpPr/>
        <p:nvPr/>
      </p:nvGrpSpPr>
      <p:grpSpPr>
        <a:xfrm>
          <a:off x="0" y="0"/>
          <a:ext cx="0" cy="0"/>
          <a:chOff x="0" y="0"/>
          <a:chExt cx="0" cy="0"/>
        </a:xfrm>
      </p:grpSpPr>
      <p:sp>
        <p:nvSpPr>
          <p:cNvPr id="2" name="Text 0"/>
          <p:cNvSpPr/>
          <p:nvPr/>
        </p:nvSpPr>
        <p:spPr>
          <a:xfrm>
            <a:off x="777240" y="685800"/>
            <a:ext cx="10515600" cy="320040"/>
          </a:xfrm>
          <a:prstGeom prst="rect">
            <a:avLst/>
          </a:prstGeom>
          <a:noFill/>
          <a:ln/>
        </p:spPr>
        <p:txBody>
          <a:bodyPr wrap="square" lIns="0" tIns="0" rIns="0" bIns="0" rtlCol="0" anchor="ctr"/>
          <a:lstStyle/>
          <a:p>
            <a:pPr marL="0" indent="0">
              <a:buNone/>
            </a:pPr>
            <a:r>
              <a:rPr lang="en-US" sz="1300" b="1" kern="0" spc="300" dirty="0">
                <a:solidFill>
                  <a:srgbClr val="C9A227"/>
                </a:solidFill>
                <a:latin typeface="Calibri" pitchFamily="34" charset="0"/>
                <a:ea typeface="Calibri" pitchFamily="34" charset="-122"/>
                <a:cs typeface="Calibri" pitchFamily="34" charset="-120"/>
              </a:rPr>
              <a:t>CONCLUSION</a:t>
            </a:r>
            <a:endParaRPr lang="en-US" sz="1300" dirty="0"/>
          </a:p>
        </p:txBody>
      </p:sp>
      <p:sp>
        <p:nvSpPr>
          <p:cNvPr id="3" name="Text 1"/>
          <p:cNvSpPr/>
          <p:nvPr/>
        </p:nvSpPr>
        <p:spPr>
          <a:xfrm>
            <a:off x="777240" y="1097280"/>
            <a:ext cx="10607040" cy="777240"/>
          </a:xfrm>
          <a:prstGeom prst="rect">
            <a:avLst/>
          </a:prstGeom>
          <a:noFill/>
          <a:ln/>
        </p:spPr>
        <p:txBody>
          <a:bodyPr wrap="square" lIns="0" tIns="0" rIns="0" bIns="0" rtlCol="0" anchor="ctr"/>
          <a:lstStyle/>
          <a:p>
            <a:pPr marL="0" indent="0">
              <a:buNone/>
            </a:pPr>
            <a:r>
              <a:rPr lang="en-US" sz="3100" b="1" dirty="0">
                <a:solidFill>
                  <a:srgbClr val="FFFFFF"/>
                </a:solidFill>
                <a:latin typeface="Cambria" pitchFamily="34" charset="0"/>
                <a:ea typeface="Cambria" pitchFamily="34" charset="-122"/>
                <a:cs typeface="Cambria" pitchFamily="34" charset="-120"/>
              </a:rPr>
              <a:t>The question is no longer whether students use GenAI</a:t>
            </a:r>
            <a:endParaRPr lang="en-US" sz="3100" dirty="0"/>
          </a:p>
        </p:txBody>
      </p:sp>
      <p:sp>
        <p:nvSpPr>
          <p:cNvPr id="4" name="Text 2"/>
          <p:cNvSpPr/>
          <p:nvPr/>
        </p:nvSpPr>
        <p:spPr>
          <a:xfrm>
            <a:off x="822960" y="2103120"/>
            <a:ext cx="10607040" cy="2468880"/>
          </a:xfrm>
          <a:prstGeom prst="rect">
            <a:avLst/>
          </a:prstGeom>
          <a:noFill/>
          <a:ln/>
        </p:spPr>
        <p:txBody>
          <a:bodyPr wrap="square" rtlCol="0" anchor="t"/>
          <a:lstStyle/>
          <a:p>
            <a:pPr marL="203200" indent="-203200">
              <a:lnSpc>
                <a:spcPct val="115000"/>
              </a:lnSpc>
              <a:spcAft>
                <a:spcPts val="1400"/>
              </a:spcAft>
              <a:buSzPct val="100000"/>
              <a:buChar char="•"/>
            </a:pPr>
            <a:r>
              <a:rPr lang="en-US" sz="1700" dirty="0">
                <a:solidFill>
                  <a:srgbClr val="A8BDD6"/>
                </a:solidFill>
                <a:latin typeface="Calibri" pitchFamily="34" charset="0"/>
                <a:ea typeface="Calibri" pitchFamily="34" charset="-122"/>
                <a:cs typeface="Calibri" pitchFamily="34" charset="-120"/>
              </a:rPr>
              <a:t>GenAI has become a routine support tool in presentation preparation, especially for content-related work.</a:t>
            </a:r>
            <a:endParaRPr lang="en-US" sz="1700" dirty="0"/>
          </a:p>
          <a:p>
            <a:pPr marL="203200" indent="-203200">
              <a:lnSpc>
                <a:spcPct val="115000"/>
              </a:lnSpc>
              <a:spcAft>
                <a:spcPts val="1400"/>
              </a:spcAft>
              <a:buSzPct val="100000"/>
              <a:buChar char="•"/>
            </a:pPr>
            <a:r>
              <a:rPr lang="en-US" sz="1700" dirty="0">
                <a:solidFill>
                  <a:srgbClr val="A8BDD6"/>
                </a:solidFill>
                <a:latin typeface="Calibri" pitchFamily="34" charset="0"/>
                <a:ea typeface="Calibri" pitchFamily="34" charset="-122"/>
                <a:cs typeface="Calibri" pitchFamily="34" charset="-120"/>
              </a:rPr>
              <a:t>Frequent use does not equal dependence: students retain control over performance-related tasks.</a:t>
            </a:r>
            <a:endParaRPr lang="en-US" sz="1700" dirty="0"/>
          </a:p>
          <a:p>
            <a:pPr marL="203200" indent="-203200">
              <a:lnSpc>
                <a:spcPct val="115000"/>
              </a:lnSpc>
              <a:spcAft>
                <a:spcPts val="1400"/>
              </a:spcAft>
              <a:buSzPct val="100000"/>
              <a:buChar char="•"/>
            </a:pPr>
            <a:r>
              <a:rPr lang="en-US" sz="1700" dirty="0">
                <a:solidFill>
                  <a:srgbClr val="A8BDD6"/>
                </a:solidFill>
                <a:latin typeface="Calibri" pitchFamily="34" charset="0"/>
                <a:ea typeface="Calibri" pitchFamily="34" charset="-122"/>
                <a:cs typeface="Calibri" pitchFamily="34" charset="-120"/>
              </a:rPr>
              <a:t>Students are not a uniform group — three profiles differ in delegation, tool diversity, autonomy and attitude.</a:t>
            </a:r>
            <a:endParaRPr lang="en-US" sz="1700" dirty="0"/>
          </a:p>
          <a:p>
            <a:pPr marL="203200" indent="-203200">
              <a:lnSpc>
                <a:spcPct val="115000"/>
              </a:lnSpc>
              <a:spcAft>
                <a:spcPts val="1400"/>
              </a:spcAft>
              <a:buSzPct val="100000"/>
              <a:buChar char="•"/>
            </a:pPr>
            <a:r>
              <a:rPr lang="en-US" sz="1700" dirty="0">
                <a:solidFill>
                  <a:srgbClr val="A8BDD6"/>
                </a:solidFill>
                <a:latin typeface="Calibri" pitchFamily="34" charset="0"/>
                <a:ea typeface="Calibri" pitchFamily="34" charset="-122"/>
                <a:cs typeface="Calibri" pitchFamily="34" charset="-120"/>
              </a:rPr>
              <a:t>GenAI is valued more for immediate productivity than for long-term presentation skill development.</a:t>
            </a:r>
            <a:endParaRPr lang="en-US" sz="1700" dirty="0"/>
          </a:p>
        </p:txBody>
      </p:sp>
      <p:sp>
        <p:nvSpPr>
          <p:cNvPr id="5" name="Shape 3"/>
          <p:cNvSpPr/>
          <p:nvPr/>
        </p:nvSpPr>
        <p:spPr>
          <a:xfrm>
            <a:off x="777240" y="4800600"/>
            <a:ext cx="10607040" cy="1005840"/>
          </a:xfrm>
          <a:prstGeom prst="roundRect">
            <a:avLst>
              <a:gd name="adj" fmla="val 5455"/>
            </a:avLst>
          </a:prstGeom>
          <a:solidFill>
            <a:srgbClr val="1B3A63"/>
          </a:solidFill>
          <a:ln w="12700">
            <a:solidFill>
              <a:srgbClr val="333333"/>
            </a:solidFill>
            <a:prstDash val="solid"/>
          </a:ln>
        </p:spPr>
        <p:txBody>
          <a:bodyPr/>
          <a:lstStyle/>
          <a:p>
            <a:endParaRPr lang="en-VN"/>
          </a:p>
        </p:txBody>
      </p:sp>
      <p:sp>
        <p:nvSpPr>
          <p:cNvPr id="6" name="Text 4"/>
          <p:cNvSpPr/>
          <p:nvPr/>
        </p:nvSpPr>
        <p:spPr>
          <a:xfrm>
            <a:off x="1051560" y="4937760"/>
            <a:ext cx="10058400" cy="777240"/>
          </a:xfrm>
          <a:prstGeom prst="rect">
            <a:avLst/>
          </a:prstGeom>
          <a:noFill/>
          <a:ln/>
        </p:spPr>
        <p:txBody>
          <a:bodyPr wrap="square" lIns="0" tIns="0" rIns="0" bIns="0" rtlCol="0" anchor="ctr"/>
          <a:lstStyle/>
          <a:p>
            <a:pPr marL="0" indent="0">
              <a:lnSpc>
                <a:spcPct val="112000"/>
              </a:lnSpc>
              <a:buNone/>
            </a:pPr>
            <a:r>
              <a:rPr lang="en-US" sz="1650" b="1" dirty="0">
                <a:solidFill>
                  <a:srgbClr val="FFFFFF"/>
                </a:solidFill>
                <a:latin typeface="Calibri" pitchFamily="34" charset="0"/>
                <a:ea typeface="Calibri" pitchFamily="34" charset="-122"/>
                <a:cs typeface="Calibri" pitchFamily="34" charset="-120"/>
              </a:rPr>
              <a:t>The pedagogical task is to help students use GenAI transparently, critically and purposefully — so that it supports learning, not only task completion.</a:t>
            </a:r>
            <a:endParaRPr lang="en-US" sz="1650" dirty="0"/>
          </a:p>
        </p:txBody>
      </p:sp>
      <p:sp>
        <p:nvSpPr>
          <p:cNvPr id="8" name="Text 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9" name="Text 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27 / 29</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8595360" y="-1463040"/>
            <a:ext cx="5120640" cy="5120640"/>
          </a:xfrm>
          <a:prstGeom prst="roundRect">
            <a:avLst>
              <a:gd name="adj" fmla="val 17857"/>
            </a:avLst>
          </a:prstGeom>
          <a:solidFill>
            <a:srgbClr val="1B3A63"/>
          </a:solidFill>
          <a:ln w="12700">
            <a:solidFill>
              <a:srgbClr val="333333"/>
            </a:solidFill>
            <a:prstDash val="solid"/>
          </a:ln>
        </p:spPr>
        <p:txBody>
          <a:bodyPr/>
          <a:lstStyle/>
          <a:p>
            <a:endParaRPr lang="en-VN"/>
          </a:p>
        </p:txBody>
      </p:sp>
      <p:sp>
        <p:nvSpPr>
          <p:cNvPr id="3" name="Text 1"/>
          <p:cNvSpPr/>
          <p:nvPr/>
        </p:nvSpPr>
        <p:spPr>
          <a:xfrm>
            <a:off x="822960" y="2057400"/>
            <a:ext cx="7772400" cy="1097280"/>
          </a:xfrm>
          <a:prstGeom prst="rect">
            <a:avLst/>
          </a:prstGeom>
          <a:noFill/>
          <a:ln/>
        </p:spPr>
        <p:txBody>
          <a:bodyPr wrap="square" lIns="0" tIns="0" rIns="0" bIns="0" rtlCol="0" anchor="ctr"/>
          <a:lstStyle/>
          <a:p>
            <a:pPr marL="0" indent="0">
              <a:buNone/>
            </a:pPr>
            <a:r>
              <a:rPr lang="en-US" sz="5400" b="1" dirty="0">
                <a:solidFill>
                  <a:srgbClr val="FFFFFF"/>
                </a:solidFill>
                <a:latin typeface="Cambria" pitchFamily="34" charset="0"/>
                <a:ea typeface="Cambria" pitchFamily="34" charset="-122"/>
                <a:cs typeface="Cambria" pitchFamily="34" charset="-120"/>
              </a:rPr>
              <a:t>Thank you</a:t>
            </a:r>
            <a:endParaRPr lang="en-US" sz="5400" dirty="0"/>
          </a:p>
        </p:txBody>
      </p:sp>
      <p:sp>
        <p:nvSpPr>
          <p:cNvPr id="4" name="Text 2"/>
          <p:cNvSpPr/>
          <p:nvPr/>
        </p:nvSpPr>
        <p:spPr>
          <a:xfrm>
            <a:off x="822960" y="3200400"/>
            <a:ext cx="7772400" cy="457200"/>
          </a:xfrm>
          <a:prstGeom prst="rect">
            <a:avLst/>
          </a:prstGeom>
          <a:noFill/>
          <a:ln/>
        </p:spPr>
        <p:txBody>
          <a:bodyPr wrap="square" lIns="0" tIns="0" rIns="0" bIns="0" rtlCol="0" anchor="ctr"/>
          <a:lstStyle/>
          <a:p>
            <a:pPr marL="0" indent="0">
              <a:buNone/>
            </a:pPr>
            <a:r>
              <a:rPr lang="en-US" sz="1900" i="1" dirty="0">
                <a:solidFill>
                  <a:srgbClr val="C9A227"/>
                </a:solidFill>
                <a:latin typeface="Calibri" pitchFamily="34" charset="0"/>
                <a:ea typeface="Calibri" pitchFamily="34" charset="-122"/>
                <a:cs typeface="Calibri" pitchFamily="34" charset="-120"/>
              </a:rPr>
              <a:t>Questions and discussion are very welcome.</a:t>
            </a:r>
            <a:endParaRPr lang="en-US" sz="1900" dirty="0"/>
          </a:p>
        </p:txBody>
      </p:sp>
      <p:sp>
        <p:nvSpPr>
          <p:cNvPr id="5" name="Text 3"/>
          <p:cNvSpPr/>
          <p:nvPr/>
        </p:nvSpPr>
        <p:spPr>
          <a:xfrm>
            <a:off x="822960" y="4114800"/>
            <a:ext cx="7772400" cy="1005840"/>
          </a:xfrm>
          <a:prstGeom prst="rect">
            <a:avLst/>
          </a:prstGeom>
          <a:noFill/>
          <a:ln/>
        </p:spPr>
        <p:txBody>
          <a:bodyPr wrap="square" lIns="0" tIns="0" rIns="0" bIns="0" rtlCol="0" anchor="ctr"/>
          <a:lstStyle/>
          <a:p>
            <a:pPr marL="0" indent="0">
              <a:lnSpc>
                <a:spcPct val="135000"/>
              </a:lnSpc>
              <a:buNone/>
            </a:pPr>
            <a:r>
              <a:rPr lang="en-US" sz="1600" b="1" dirty="0">
                <a:solidFill>
                  <a:srgbClr val="FFFFFF"/>
                </a:solidFill>
                <a:latin typeface="Calibri" pitchFamily="34" charset="0"/>
                <a:ea typeface="Calibri" pitchFamily="34" charset="-122"/>
                <a:cs typeface="Calibri" pitchFamily="34" charset="-120"/>
              </a:rPr>
              <a:t>Nguyễn Thị Hồng Liên</a:t>
            </a:r>
            <a:r>
              <a:rPr lang="en-US" sz="1600" dirty="0">
                <a:solidFill>
                  <a:srgbClr val="A8BDD6"/>
                </a:solidFill>
                <a:latin typeface="Calibri" pitchFamily="34" charset="0"/>
                <a:ea typeface="Calibri" pitchFamily="34" charset="-122"/>
                <a:cs typeface="Calibri" pitchFamily="34" charset="-120"/>
              </a:rPr>
              <a:t>   ·   liennth1@huflit.edu.vn</a:t>
            </a:r>
            <a:endParaRPr lang="en-US" sz="1600" dirty="0"/>
          </a:p>
          <a:p>
            <a:pPr marL="0" indent="0">
              <a:lnSpc>
                <a:spcPct val="135000"/>
              </a:lnSpc>
              <a:buNone/>
            </a:pPr>
            <a:r>
              <a:rPr lang="en-US" sz="1600" b="1" dirty="0">
                <a:solidFill>
                  <a:srgbClr val="FFFFFF"/>
                </a:solidFill>
                <a:latin typeface="Calibri" pitchFamily="34" charset="0"/>
                <a:ea typeface="Calibri" pitchFamily="34" charset="-122"/>
                <a:cs typeface="Calibri" pitchFamily="34" charset="-120"/>
              </a:rPr>
              <a:t>Nguyễn Thị Thanh Vân</a:t>
            </a:r>
            <a:r>
              <a:rPr lang="en-US" sz="1600" dirty="0">
                <a:solidFill>
                  <a:srgbClr val="A8BDD6"/>
                </a:solidFill>
                <a:latin typeface="Calibri" pitchFamily="34" charset="0"/>
                <a:ea typeface="Calibri" pitchFamily="34" charset="-122"/>
                <a:cs typeface="Calibri" pitchFamily="34" charset="-120"/>
              </a:rPr>
              <a:t>   ·   ms.van0708@gmail.com</a:t>
            </a:r>
            <a:endParaRPr lang="en-US" sz="1600" dirty="0"/>
          </a:p>
        </p:txBody>
      </p:sp>
      <p:sp>
        <p:nvSpPr>
          <p:cNvPr id="7" name="Text 4"/>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8" name="Text 5"/>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28 / 29</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Selected references</a:t>
            </a:r>
            <a:endParaRPr lang="en-US" sz="3200" dirty="0"/>
          </a:p>
        </p:txBody>
      </p:sp>
      <p:sp>
        <p:nvSpPr>
          <p:cNvPr id="3" name="Text 1"/>
          <p:cNvSpPr/>
          <p:nvPr/>
        </p:nvSpPr>
        <p:spPr>
          <a:xfrm>
            <a:off x="685800" y="1600200"/>
            <a:ext cx="10881360" cy="4480560"/>
          </a:xfrm>
          <a:prstGeom prst="rect">
            <a:avLst/>
          </a:prstGeom>
          <a:noFill/>
          <a:ln/>
        </p:spPr>
        <p:txBody>
          <a:bodyPr wrap="square" rtlCol="0" anchor="t"/>
          <a:lstStyle/>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Baker, C., Ghassemi, E., &amp; Bowers, R. (2024). Student perceptions of generative artificial intelligence in didactic patient presentations. Pharmacy Education, 24(1), 590–597.</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Chan, C. K. Y., &amp; Hu, W. (2023). Students' voices on generative AI. International Journal of Educational Technology in Higher Education, 20, Article 43.</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Chu, H.-C., Lu, Y.-C., &amp; Tu, Y.-F. (2025). How GenAI-supported multi-modal presentations benefit students with different motivation levels. Educational Technology &amp; Society, 28(1), 250–269.</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Davis, F. D. (1989). Perceived usefulness, perceived ease of use, and user acceptance of information technology. MIS Quarterly, 13(3), 319–340.</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Georgiev, S. G., &amp; Tinsley, J. (2024). Exploring student acceptance and perceptions of AI-assisted PowerPoint creation. African Journal of Inter/Multidisciplinary Studies, 6(S3), 1–13.</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Kim, J., Yu, S., Detrick, R., &amp; Li, N. (2024). Exploring students' perspectives on Generative AI-assisted academic writing. Education and Information Technologies, 30, 1265–1300.</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Perkins, M. (2023). Academic integrity considerations of AI Large Language Models in the post-pandemic era. Journal of University Teaching &amp; Learning Practice, 20(2), Article 07.</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Strzelecki, A. (2023). To use or not to use ChatGPT in higher education? Interactive Learning Environments, 32(9), 5142–5155.</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UNESCO. (2023). Guidance for generative AI in education and research.</a:t>
            </a:r>
            <a:endParaRPr lang="en-US" sz="1200" dirty="0"/>
          </a:p>
          <a:p>
            <a:pPr marL="0" indent="0">
              <a:lnSpc>
                <a:spcPct val="105000"/>
              </a:lnSpc>
              <a:spcAft>
                <a:spcPts val="700"/>
              </a:spcAft>
              <a:buNone/>
            </a:pPr>
            <a:r>
              <a:rPr lang="en-US" sz="1200" dirty="0">
                <a:solidFill>
                  <a:srgbClr val="1F2933"/>
                </a:solidFill>
                <a:latin typeface="Calibri" pitchFamily="34" charset="0"/>
                <a:ea typeface="Calibri" pitchFamily="34" charset="-122"/>
                <a:cs typeface="Calibri" pitchFamily="34" charset="-120"/>
              </a:rPr>
              <a:t>Venkatesh, V., &amp; Davis, F. D. (2000). A theoretical extension of the Technology Acceptance Model. Management Science, 46(2), 186–204.</a:t>
            </a:r>
            <a:endParaRPr lang="en-US" sz="1200" dirty="0"/>
          </a:p>
        </p:txBody>
      </p:sp>
      <p:sp>
        <p:nvSpPr>
          <p:cNvPr id="4" name="Text 2"/>
          <p:cNvSpPr/>
          <p:nvPr/>
        </p:nvSpPr>
        <p:spPr>
          <a:xfrm>
            <a:off x="685800" y="5943600"/>
            <a:ext cx="10881360" cy="274320"/>
          </a:xfrm>
          <a:prstGeom prst="rect">
            <a:avLst/>
          </a:prstGeom>
          <a:noFill/>
          <a:ln/>
        </p:spPr>
        <p:txBody>
          <a:bodyPr wrap="square" lIns="0" tIns="0" rIns="0" bIns="0" rtlCol="0" anchor="ctr"/>
          <a:lstStyle/>
          <a:p>
            <a:pPr marL="0" indent="0">
              <a:buNone/>
            </a:pPr>
            <a:r>
              <a:rPr lang="en-US" sz="1200" i="1" dirty="0">
                <a:solidFill>
                  <a:srgbClr val="5A6B7B"/>
                </a:solidFill>
                <a:latin typeface="Calibri" pitchFamily="34" charset="0"/>
                <a:ea typeface="Calibri" pitchFamily="34" charset="-122"/>
                <a:cs typeface="Calibri" pitchFamily="34" charset="-120"/>
              </a:rPr>
              <a:t>The full reference list appears in the conference paper.</a:t>
            </a:r>
            <a:endParaRPr lang="en-US" sz="1200" dirty="0"/>
          </a:p>
        </p:txBody>
      </p:sp>
      <p:sp>
        <p:nvSpPr>
          <p:cNvPr id="6" name="Text 3"/>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7" name="Text 4"/>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29 / 29</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3294B"/>
        </a:solidFill>
        <a:effectLst/>
      </p:bgPr>
    </p:bg>
    <p:spTree>
      <p:nvGrpSpPr>
        <p:cNvPr id="1" name=""/>
        <p:cNvGrpSpPr/>
        <p:nvPr/>
      </p:nvGrpSpPr>
      <p:grpSpPr>
        <a:xfrm>
          <a:off x="0" y="0"/>
          <a:ext cx="0" cy="0"/>
          <a:chOff x="0" y="0"/>
          <a:chExt cx="0" cy="0"/>
        </a:xfrm>
      </p:grpSpPr>
      <p:sp>
        <p:nvSpPr>
          <p:cNvPr id="2" name="Text 0"/>
          <p:cNvSpPr/>
          <p:nvPr/>
        </p:nvSpPr>
        <p:spPr>
          <a:xfrm>
            <a:off x="685800" y="685800"/>
            <a:ext cx="10515600" cy="320040"/>
          </a:xfrm>
          <a:prstGeom prst="rect">
            <a:avLst/>
          </a:prstGeom>
          <a:noFill/>
          <a:ln/>
        </p:spPr>
        <p:txBody>
          <a:bodyPr wrap="square" lIns="0" tIns="0" rIns="0" bIns="0" rtlCol="0" anchor="ctr"/>
          <a:lstStyle/>
          <a:p>
            <a:pPr marL="0" indent="0">
              <a:buNone/>
            </a:pPr>
            <a:r>
              <a:rPr lang="en-US" sz="1300" b="1" kern="0" spc="300" dirty="0">
                <a:solidFill>
                  <a:srgbClr val="C9A227"/>
                </a:solidFill>
                <a:latin typeface="Calibri" pitchFamily="34" charset="0"/>
                <a:ea typeface="Calibri" pitchFamily="34" charset="-122"/>
                <a:cs typeface="Calibri" pitchFamily="34" charset="-120"/>
              </a:rPr>
              <a:t>THE HEADLINE NUMBERS</a:t>
            </a:r>
            <a:endParaRPr lang="en-US" sz="1300" dirty="0"/>
          </a:p>
        </p:txBody>
      </p:sp>
      <p:sp>
        <p:nvSpPr>
          <p:cNvPr id="3" name="Text 1"/>
          <p:cNvSpPr/>
          <p:nvPr/>
        </p:nvSpPr>
        <p:spPr>
          <a:xfrm>
            <a:off x="685800" y="1097280"/>
            <a:ext cx="10789920" cy="73152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GenAI is already routine — but it is not used evenly</a:t>
            </a:r>
            <a:endParaRPr lang="en-US" sz="3200" dirty="0"/>
          </a:p>
        </p:txBody>
      </p:sp>
      <p:sp>
        <p:nvSpPr>
          <p:cNvPr id="4" name="Shape 2"/>
          <p:cNvSpPr/>
          <p:nvPr/>
        </p:nvSpPr>
        <p:spPr>
          <a:xfrm>
            <a:off x="685800" y="2331720"/>
            <a:ext cx="3291840" cy="2651760"/>
          </a:xfrm>
          <a:prstGeom prst="roundRect">
            <a:avLst>
              <a:gd name="adj" fmla="val 2069"/>
            </a:avLst>
          </a:prstGeom>
          <a:solidFill>
            <a:srgbClr val="1B3A63"/>
          </a:solidFill>
          <a:ln w="12700">
            <a:solidFill>
              <a:srgbClr val="333333"/>
            </a:solidFill>
            <a:prstDash val="solid"/>
          </a:ln>
        </p:spPr>
        <p:txBody>
          <a:bodyPr/>
          <a:lstStyle/>
          <a:p>
            <a:endParaRPr lang="en-VN"/>
          </a:p>
        </p:txBody>
      </p:sp>
      <p:sp>
        <p:nvSpPr>
          <p:cNvPr id="5" name="Text 3"/>
          <p:cNvSpPr/>
          <p:nvPr/>
        </p:nvSpPr>
        <p:spPr>
          <a:xfrm>
            <a:off x="685800" y="2697480"/>
            <a:ext cx="3291840" cy="1097280"/>
          </a:xfrm>
          <a:prstGeom prst="rect">
            <a:avLst/>
          </a:prstGeom>
          <a:noFill/>
          <a:ln/>
        </p:spPr>
        <p:txBody>
          <a:bodyPr wrap="square" lIns="0" tIns="0" rIns="0" bIns="0" rtlCol="0" anchor="ctr"/>
          <a:lstStyle/>
          <a:p>
            <a:pPr marL="0" indent="0" algn="ctr">
              <a:buNone/>
            </a:pPr>
            <a:r>
              <a:rPr lang="en-US" sz="6000" b="1" dirty="0">
                <a:solidFill>
                  <a:srgbClr val="C9A227"/>
                </a:solidFill>
                <a:latin typeface="Cambria" pitchFamily="34" charset="0"/>
                <a:ea typeface="Cambria" pitchFamily="34" charset="-122"/>
                <a:cs typeface="Cambria" pitchFamily="34" charset="-120"/>
              </a:rPr>
              <a:t>86.8%</a:t>
            </a:r>
            <a:endParaRPr lang="en-US" sz="6000" dirty="0"/>
          </a:p>
        </p:txBody>
      </p:sp>
      <p:sp>
        <p:nvSpPr>
          <p:cNvPr id="6" name="Text 4"/>
          <p:cNvSpPr/>
          <p:nvPr/>
        </p:nvSpPr>
        <p:spPr>
          <a:xfrm>
            <a:off x="914400" y="3840480"/>
            <a:ext cx="2834640" cy="914400"/>
          </a:xfrm>
          <a:prstGeom prst="rect">
            <a:avLst/>
          </a:prstGeom>
          <a:noFill/>
          <a:ln/>
        </p:spPr>
        <p:txBody>
          <a:bodyPr wrap="square" lIns="0" tIns="0" rIns="0" bIns="0" rtlCol="0" anchor="ctr"/>
          <a:lstStyle/>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use GenAI at least</a:t>
            </a:r>
            <a:endParaRPr lang="en-US" sz="1400" dirty="0"/>
          </a:p>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weekly for presentations</a:t>
            </a:r>
            <a:endParaRPr lang="en-US" sz="1400" dirty="0"/>
          </a:p>
        </p:txBody>
      </p:sp>
      <p:sp>
        <p:nvSpPr>
          <p:cNvPr id="7" name="Shape 5"/>
          <p:cNvSpPr/>
          <p:nvPr/>
        </p:nvSpPr>
        <p:spPr>
          <a:xfrm>
            <a:off x="4434840" y="2331720"/>
            <a:ext cx="3291840" cy="2651760"/>
          </a:xfrm>
          <a:prstGeom prst="roundRect">
            <a:avLst>
              <a:gd name="adj" fmla="val 2069"/>
            </a:avLst>
          </a:prstGeom>
          <a:solidFill>
            <a:srgbClr val="1B3A63"/>
          </a:solidFill>
          <a:ln w="12700">
            <a:solidFill>
              <a:srgbClr val="333333"/>
            </a:solidFill>
            <a:prstDash val="solid"/>
          </a:ln>
        </p:spPr>
        <p:txBody>
          <a:bodyPr/>
          <a:lstStyle/>
          <a:p>
            <a:endParaRPr lang="en-VN"/>
          </a:p>
        </p:txBody>
      </p:sp>
      <p:sp>
        <p:nvSpPr>
          <p:cNvPr id="8" name="Text 6"/>
          <p:cNvSpPr/>
          <p:nvPr/>
        </p:nvSpPr>
        <p:spPr>
          <a:xfrm>
            <a:off x="4434840" y="2560320"/>
            <a:ext cx="3291840" cy="777240"/>
          </a:xfrm>
          <a:prstGeom prst="rect">
            <a:avLst/>
          </a:prstGeom>
          <a:noFill/>
          <a:ln/>
        </p:spPr>
        <p:txBody>
          <a:bodyPr wrap="square" lIns="0" tIns="0" rIns="0" bIns="0" rtlCol="0" anchor="ctr"/>
          <a:lstStyle/>
          <a:p>
            <a:pPr marL="0" indent="0" algn="ctr">
              <a:buNone/>
            </a:pPr>
            <a:r>
              <a:rPr lang="en-US" sz="4400" b="1" dirty="0">
                <a:solidFill>
                  <a:srgbClr val="C9A227"/>
                </a:solidFill>
                <a:latin typeface="Cambria" pitchFamily="34" charset="0"/>
                <a:ea typeface="Cambria" pitchFamily="34" charset="-122"/>
                <a:cs typeface="Cambria" pitchFamily="34" charset="-120"/>
              </a:rPr>
              <a:t>93.4%</a:t>
            </a:r>
            <a:endParaRPr lang="en-US" sz="4400" dirty="0"/>
          </a:p>
        </p:txBody>
      </p:sp>
      <p:sp>
        <p:nvSpPr>
          <p:cNvPr id="9" name="Text 7"/>
          <p:cNvSpPr/>
          <p:nvPr/>
        </p:nvSpPr>
        <p:spPr>
          <a:xfrm>
            <a:off x="4434840" y="3310128"/>
            <a:ext cx="3291840" cy="457200"/>
          </a:xfrm>
          <a:prstGeom prst="rect">
            <a:avLst/>
          </a:prstGeom>
          <a:noFill/>
          <a:ln/>
        </p:spPr>
        <p:txBody>
          <a:bodyPr wrap="square" lIns="0" tIns="0" rIns="0" bIns="0" rtlCol="0" anchor="ctr"/>
          <a:lstStyle/>
          <a:p>
            <a:pPr marL="0" indent="0" algn="ctr">
              <a:buNone/>
            </a:pPr>
            <a:r>
              <a:rPr lang="en-US" sz="2200" b="1" dirty="0">
                <a:solidFill>
                  <a:srgbClr val="A8BDD6"/>
                </a:solidFill>
                <a:latin typeface="Cambria" pitchFamily="34" charset="0"/>
                <a:ea typeface="Cambria" pitchFamily="34" charset="-122"/>
                <a:cs typeface="Cambria" pitchFamily="34" charset="-120"/>
              </a:rPr>
              <a:t>vs 34.0%</a:t>
            </a:r>
            <a:endParaRPr lang="en-US" sz="2200" dirty="0"/>
          </a:p>
        </p:txBody>
      </p:sp>
      <p:sp>
        <p:nvSpPr>
          <p:cNvPr id="10" name="Text 8"/>
          <p:cNvSpPr/>
          <p:nvPr/>
        </p:nvSpPr>
        <p:spPr>
          <a:xfrm>
            <a:off x="4663440" y="3840480"/>
            <a:ext cx="2834640" cy="914400"/>
          </a:xfrm>
          <a:prstGeom prst="rect">
            <a:avLst/>
          </a:prstGeom>
          <a:noFill/>
          <a:ln/>
        </p:spPr>
        <p:txBody>
          <a:bodyPr wrap="square" lIns="0" tIns="0" rIns="0" bIns="0" rtlCol="0" anchor="ctr"/>
          <a:lstStyle/>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content preparation vs</a:t>
            </a:r>
            <a:endParaRPr lang="en-US" sz="1400" dirty="0"/>
          </a:p>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live presentation</a:t>
            </a:r>
            <a:endParaRPr lang="en-US" sz="1400" dirty="0"/>
          </a:p>
        </p:txBody>
      </p:sp>
      <p:sp>
        <p:nvSpPr>
          <p:cNvPr id="11" name="Shape 9"/>
          <p:cNvSpPr/>
          <p:nvPr/>
        </p:nvSpPr>
        <p:spPr>
          <a:xfrm>
            <a:off x="8183880" y="2331720"/>
            <a:ext cx="3291840" cy="2651760"/>
          </a:xfrm>
          <a:prstGeom prst="roundRect">
            <a:avLst>
              <a:gd name="adj" fmla="val 2069"/>
            </a:avLst>
          </a:prstGeom>
          <a:solidFill>
            <a:srgbClr val="1B3A63"/>
          </a:solidFill>
          <a:ln w="12700">
            <a:solidFill>
              <a:srgbClr val="333333"/>
            </a:solidFill>
            <a:prstDash val="solid"/>
          </a:ln>
        </p:spPr>
        <p:txBody>
          <a:bodyPr/>
          <a:lstStyle/>
          <a:p>
            <a:endParaRPr lang="en-VN"/>
          </a:p>
        </p:txBody>
      </p:sp>
      <p:sp>
        <p:nvSpPr>
          <p:cNvPr id="12" name="Text 10"/>
          <p:cNvSpPr/>
          <p:nvPr/>
        </p:nvSpPr>
        <p:spPr>
          <a:xfrm>
            <a:off x="8183880" y="2697480"/>
            <a:ext cx="3291840" cy="1097280"/>
          </a:xfrm>
          <a:prstGeom prst="rect">
            <a:avLst/>
          </a:prstGeom>
          <a:noFill/>
          <a:ln/>
        </p:spPr>
        <p:txBody>
          <a:bodyPr wrap="square" lIns="0" tIns="0" rIns="0" bIns="0" rtlCol="0" anchor="ctr"/>
          <a:lstStyle/>
          <a:p>
            <a:pPr marL="0" indent="0" algn="ctr">
              <a:buNone/>
            </a:pPr>
            <a:r>
              <a:rPr lang="en-US" sz="6000" b="1" dirty="0">
                <a:solidFill>
                  <a:srgbClr val="C9A227"/>
                </a:solidFill>
                <a:latin typeface="Cambria" pitchFamily="34" charset="0"/>
                <a:ea typeface="Cambria" pitchFamily="34" charset="-122"/>
                <a:cs typeface="Cambria" pitchFamily="34" charset="-120"/>
              </a:rPr>
              <a:t>3</a:t>
            </a:r>
            <a:endParaRPr lang="en-US" sz="6000" dirty="0"/>
          </a:p>
        </p:txBody>
      </p:sp>
      <p:sp>
        <p:nvSpPr>
          <p:cNvPr id="13" name="Text 11"/>
          <p:cNvSpPr/>
          <p:nvPr/>
        </p:nvSpPr>
        <p:spPr>
          <a:xfrm>
            <a:off x="8412480" y="3840480"/>
            <a:ext cx="2834640" cy="914400"/>
          </a:xfrm>
          <a:prstGeom prst="rect">
            <a:avLst/>
          </a:prstGeom>
          <a:noFill/>
          <a:ln/>
        </p:spPr>
        <p:txBody>
          <a:bodyPr wrap="square" lIns="0" tIns="0" rIns="0" bIns="0" rtlCol="0" anchor="ctr"/>
          <a:lstStyle/>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distinct user profiles</a:t>
            </a:r>
            <a:endParaRPr lang="en-US" sz="1400" dirty="0"/>
          </a:p>
          <a:p>
            <a:pPr marL="0" indent="0" algn="ctr">
              <a:lnSpc>
                <a:spcPct val="115000"/>
              </a:lnSpc>
              <a:buNone/>
            </a:pPr>
            <a:r>
              <a:rPr lang="en-US" sz="1400" dirty="0">
                <a:solidFill>
                  <a:srgbClr val="FFFFFF"/>
                </a:solidFill>
                <a:latin typeface="Calibri" pitchFamily="34" charset="0"/>
                <a:ea typeface="Calibri" pitchFamily="34" charset="-122"/>
                <a:cs typeface="Calibri" pitchFamily="34" charset="-120"/>
              </a:rPr>
              <a:t>emerged from clustering</a:t>
            </a:r>
            <a:endParaRPr lang="en-US" sz="1400" dirty="0"/>
          </a:p>
        </p:txBody>
      </p:sp>
      <p:sp>
        <p:nvSpPr>
          <p:cNvPr id="14" name="Text 12"/>
          <p:cNvSpPr/>
          <p:nvPr/>
        </p:nvSpPr>
        <p:spPr>
          <a:xfrm>
            <a:off x="685800" y="5257800"/>
            <a:ext cx="10789920" cy="457200"/>
          </a:xfrm>
          <a:prstGeom prst="rect">
            <a:avLst/>
          </a:prstGeom>
          <a:noFill/>
          <a:ln/>
        </p:spPr>
        <p:txBody>
          <a:bodyPr wrap="square" lIns="0" tIns="0" rIns="0" bIns="0" rtlCol="0" anchor="ctr"/>
          <a:lstStyle/>
          <a:p>
            <a:pPr marL="0" indent="0">
              <a:buNone/>
            </a:pPr>
            <a:r>
              <a:rPr lang="en-US" sz="1600" i="1" dirty="0">
                <a:solidFill>
                  <a:srgbClr val="A8BDD6"/>
                </a:solidFill>
                <a:latin typeface="Calibri" pitchFamily="34" charset="0"/>
                <a:ea typeface="Calibri" pitchFamily="34" charset="-122"/>
                <a:cs typeface="Calibri" pitchFamily="34" charset="-120"/>
              </a:rPr>
              <a:t>Frequent use did not mean full dependence: most students delegated only 26–50% of the workload.</a:t>
            </a:r>
            <a:endParaRPr lang="en-US" sz="1600" dirty="0"/>
          </a:p>
        </p:txBody>
      </p:sp>
      <p:sp>
        <p:nvSpPr>
          <p:cNvPr id="16" name="Text 13"/>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7" name="Text 14"/>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3 / 29</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BACKGROUND &amp; RATIONALE</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GenAI has become an embedded educational resource</a:t>
            </a:r>
            <a:endParaRPr lang="en-US" sz="3200" dirty="0"/>
          </a:p>
        </p:txBody>
      </p:sp>
      <p:sp>
        <p:nvSpPr>
          <p:cNvPr id="4" name="Text 2"/>
          <p:cNvSpPr/>
          <p:nvPr/>
        </p:nvSpPr>
        <p:spPr>
          <a:xfrm>
            <a:off x="685800" y="1828800"/>
            <a:ext cx="10881360" cy="3931920"/>
          </a:xfrm>
          <a:prstGeom prst="rect">
            <a:avLst/>
          </a:prstGeom>
          <a:noFill/>
          <a:ln/>
        </p:spPr>
        <p:txBody>
          <a:bodyPr wrap="square" rtlCol="0" anchor="t"/>
          <a:lstStyle/>
          <a:p>
            <a:pPr marL="203200" indent="-203200">
              <a:lnSpc>
                <a:spcPct val="118000"/>
              </a:lnSpc>
              <a:spcAft>
                <a:spcPts val="1200"/>
              </a:spcAft>
              <a:buSzPct val="100000"/>
              <a:buChar char="•"/>
            </a:pPr>
            <a:r>
              <a:rPr lang="en-US" sz="1800" dirty="0">
                <a:solidFill>
                  <a:srgbClr val="1F2933"/>
                </a:solidFill>
                <a:latin typeface="Calibri" pitchFamily="34" charset="0"/>
                <a:ea typeface="Calibri" pitchFamily="34" charset="-122"/>
                <a:cs typeface="Calibri" pitchFamily="34" charset="-120"/>
              </a:rPr>
              <a:t>Since the public release of large language models, GenAI has moved from novelty to a permanent fixture of the academic ecosystem (Lim et al., 2023; Dwivedi et al., 2023).</a:t>
            </a:r>
            <a:endParaRPr lang="en-US" sz="1800" dirty="0"/>
          </a:p>
          <a:p>
            <a:pPr marL="203200" indent="-203200">
              <a:lnSpc>
                <a:spcPct val="118000"/>
              </a:lnSpc>
              <a:spcAft>
                <a:spcPts val="1200"/>
              </a:spcAft>
              <a:buSzPct val="100000"/>
              <a:buChar char="•"/>
            </a:pPr>
            <a:r>
              <a:rPr lang="en-US" sz="1800" dirty="0">
                <a:solidFill>
                  <a:srgbClr val="1F2933"/>
                </a:solidFill>
                <a:latin typeface="Calibri" pitchFamily="34" charset="0"/>
                <a:ea typeface="Calibri" pitchFamily="34" charset="-122"/>
                <a:cs typeface="Calibri" pitchFamily="34" charset="-120"/>
              </a:rPr>
              <a:t>Institutional discourse has shifted from prohibition toward AI literacy, ethical integration and human-centred pedagogy (UNESCO, 2023).</a:t>
            </a:r>
            <a:endParaRPr lang="en-US" sz="1800" dirty="0"/>
          </a:p>
          <a:p>
            <a:pPr marL="203200" indent="-203200">
              <a:lnSpc>
                <a:spcPct val="118000"/>
              </a:lnSpc>
              <a:spcAft>
                <a:spcPts val="1200"/>
              </a:spcAft>
              <a:buSzPct val="100000"/>
              <a:buChar char="•"/>
            </a:pPr>
            <a:r>
              <a:rPr lang="en-US" sz="1800" dirty="0">
                <a:solidFill>
                  <a:srgbClr val="1F2933"/>
                </a:solidFill>
                <a:latin typeface="Calibri" pitchFamily="34" charset="0"/>
                <a:ea typeface="Calibri" pitchFamily="34" charset="-122"/>
                <a:cs typeface="Calibri" pitchFamily="34" charset="-120"/>
              </a:rPr>
              <a:t>Generation Z students are the primary early adopters, using GenAI to raise productivity, digital competence and learning efficiency (Chan &amp; Lee, 2023).</a:t>
            </a:r>
            <a:endParaRPr lang="en-US" sz="1800" dirty="0"/>
          </a:p>
          <a:p>
            <a:pPr marL="203200" indent="-203200">
              <a:lnSpc>
                <a:spcPct val="118000"/>
              </a:lnSpc>
              <a:spcAft>
                <a:spcPts val="1200"/>
              </a:spcAft>
              <a:buSzPct val="100000"/>
              <a:buChar char="•"/>
            </a:pPr>
            <a:r>
              <a:rPr lang="en-US" sz="1800" dirty="0">
                <a:solidFill>
                  <a:srgbClr val="1F2933"/>
                </a:solidFill>
                <a:latin typeface="Calibri" pitchFamily="34" charset="0"/>
                <a:ea typeface="Calibri" pitchFamily="34" charset="-122"/>
                <a:cs typeface="Calibri" pitchFamily="34" charset="-120"/>
              </a:rPr>
              <a:t>Educators simultaneously report concerns about over-reliance, weakened critical thinking and the illusion of comprehension (Kim et al., 2024; Sullivan et al., 2023).</a:t>
            </a:r>
            <a:endParaRPr lang="en-US" sz="1800" dirty="0"/>
          </a:p>
        </p:txBody>
      </p:sp>
      <p:sp>
        <p:nvSpPr>
          <p:cNvPr id="6" name="Text 3"/>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7" name="Text 4"/>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4 /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BACKGROUND &amp; RATIONALE</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Why academic presentations?</a:t>
            </a:r>
            <a:endParaRPr lang="en-US" sz="3200" dirty="0"/>
          </a:p>
        </p:txBody>
      </p:sp>
      <p:sp>
        <p:nvSpPr>
          <p:cNvPr id="4" name="Text 2"/>
          <p:cNvSpPr/>
          <p:nvPr/>
        </p:nvSpPr>
        <p:spPr>
          <a:xfrm>
            <a:off x="685800" y="1828800"/>
            <a:ext cx="6309360" cy="3566160"/>
          </a:xfrm>
          <a:prstGeom prst="rect">
            <a:avLst/>
          </a:prstGeom>
          <a:noFill/>
          <a:ln/>
        </p:spPr>
        <p:txBody>
          <a:bodyPr wrap="square" rtlCol="0" anchor="t"/>
          <a:lstStyle/>
          <a:p>
            <a:pPr marL="203200" indent="-203200">
              <a:lnSpc>
                <a:spcPct val="118000"/>
              </a:lnSpc>
              <a:spcAft>
                <a:spcPts val="1200"/>
              </a:spcAft>
              <a:buSzPct val="100000"/>
              <a:buChar char="•"/>
            </a:pPr>
            <a:r>
              <a:rPr lang="en-US" sz="1700" dirty="0">
                <a:solidFill>
                  <a:srgbClr val="1F2933"/>
                </a:solidFill>
                <a:latin typeface="Calibri" pitchFamily="34" charset="0"/>
                <a:ea typeface="Calibri" pitchFamily="34" charset="-122"/>
                <a:cs typeface="Calibri" pitchFamily="34" charset="-120"/>
              </a:rPr>
              <a:t>Presentations are multimodal: students must synthesise research, organise content, design slides and deliver orally (Chu et al., 2025).</a:t>
            </a:r>
            <a:endParaRPr lang="en-US" sz="1700" dirty="0"/>
          </a:p>
          <a:p>
            <a:pPr marL="203200" indent="-203200">
              <a:lnSpc>
                <a:spcPct val="118000"/>
              </a:lnSpc>
              <a:spcAft>
                <a:spcPts val="1200"/>
              </a:spcAft>
              <a:buSzPct val="100000"/>
              <a:buChar char="•"/>
            </a:pPr>
            <a:r>
              <a:rPr lang="en-US" sz="1700" dirty="0">
                <a:solidFill>
                  <a:srgbClr val="1F2933"/>
                </a:solidFill>
                <a:latin typeface="Calibri" pitchFamily="34" charset="0"/>
                <a:ea typeface="Calibri" pitchFamily="34" charset="-122"/>
                <a:cs typeface="Calibri" pitchFamily="34" charset="-120"/>
              </a:rPr>
              <a:t>GenAI offers new mechanisms for cognitive offloading at every one of these stages (Georgiev &amp; Tinsley, 2024).</a:t>
            </a:r>
            <a:endParaRPr lang="en-US" sz="1700" dirty="0"/>
          </a:p>
          <a:p>
            <a:pPr marL="203200" indent="-203200">
              <a:lnSpc>
                <a:spcPct val="118000"/>
              </a:lnSpc>
              <a:spcAft>
                <a:spcPts val="1200"/>
              </a:spcAft>
              <a:buSzPct val="100000"/>
              <a:buChar char="•"/>
            </a:pPr>
            <a:r>
              <a:rPr lang="en-US" sz="1700" dirty="0">
                <a:solidFill>
                  <a:srgbClr val="1F2933"/>
                </a:solidFill>
                <a:latin typeface="Calibri" pitchFamily="34" charset="0"/>
                <a:ea typeface="Calibri" pitchFamily="34" charset="-122"/>
                <a:cs typeface="Calibri" pitchFamily="34" charset="-120"/>
              </a:rPr>
              <a:t>Yet most empirical work still focuses on academic writing or on overall adoption rates.</a:t>
            </a:r>
            <a:endParaRPr lang="en-US" sz="1700" dirty="0"/>
          </a:p>
        </p:txBody>
      </p:sp>
      <p:sp>
        <p:nvSpPr>
          <p:cNvPr id="5" name="Shape 3"/>
          <p:cNvSpPr/>
          <p:nvPr/>
        </p:nvSpPr>
        <p:spPr>
          <a:xfrm>
            <a:off x="7269480" y="1783080"/>
            <a:ext cx="4297680" cy="3703320"/>
          </a:xfrm>
          <a:prstGeom prst="roundRect">
            <a:avLst>
              <a:gd name="adj" fmla="val 1975"/>
            </a:avLst>
          </a:prstGeom>
          <a:solidFill>
            <a:srgbClr val="EEF2F7"/>
          </a:solidFill>
          <a:ln w="12700">
            <a:solidFill>
              <a:srgbClr val="EEF2F7"/>
            </a:solidFill>
            <a:prstDash val="solid"/>
          </a:ln>
        </p:spPr>
        <p:txBody>
          <a:bodyPr/>
          <a:lstStyle/>
          <a:p>
            <a:endParaRPr lang="en-VN"/>
          </a:p>
        </p:txBody>
      </p:sp>
      <p:sp>
        <p:nvSpPr>
          <p:cNvPr id="6" name="Text 4"/>
          <p:cNvSpPr/>
          <p:nvPr/>
        </p:nvSpPr>
        <p:spPr>
          <a:xfrm>
            <a:off x="7589520" y="2011680"/>
            <a:ext cx="3657600" cy="274320"/>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THE RESEARCH GAP</a:t>
            </a:r>
            <a:endParaRPr lang="en-US" sz="1200" dirty="0"/>
          </a:p>
        </p:txBody>
      </p:sp>
      <p:sp>
        <p:nvSpPr>
          <p:cNvPr id="7" name="Text 5"/>
          <p:cNvSpPr/>
          <p:nvPr/>
        </p:nvSpPr>
        <p:spPr>
          <a:xfrm>
            <a:off x="7589520" y="2423160"/>
            <a:ext cx="3657600" cy="2834640"/>
          </a:xfrm>
          <a:prstGeom prst="rect">
            <a:avLst/>
          </a:prstGeom>
          <a:noFill/>
          <a:ln/>
        </p:spPr>
        <p:txBody>
          <a:bodyPr wrap="square" rtlCol="0" anchor="t"/>
          <a:lstStyle/>
          <a:p>
            <a:pPr marL="0" indent="0">
              <a:lnSpc>
                <a:spcPct val="115000"/>
              </a:lnSpc>
              <a:spcAft>
                <a:spcPts val="1000"/>
              </a:spcAft>
              <a:buNone/>
            </a:pPr>
            <a:r>
              <a:rPr lang="en-US" sz="1450" dirty="0">
                <a:solidFill>
                  <a:srgbClr val="1F2933"/>
                </a:solidFill>
                <a:latin typeface="Calibri" pitchFamily="34" charset="0"/>
                <a:ea typeface="Calibri" pitchFamily="34" charset="-122"/>
                <a:cs typeface="Calibri" pitchFamily="34" charset="-120"/>
              </a:rPr>
              <a:t>How students distribute AI assistance across the stages of a complex task is largely unexamined.</a:t>
            </a:r>
            <a:endParaRPr lang="en-US" sz="1450" dirty="0"/>
          </a:p>
          <a:p>
            <a:pPr marL="0" indent="0">
              <a:lnSpc>
                <a:spcPct val="115000"/>
              </a:lnSpc>
              <a:spcAft>
                <a:spcPts val="1000"/>
              </a:spcAft>
              <a:buNone/>
            </a:pPr>
            <a:r>
              <a:rPr lang="en-US" sz="1450" dirty="0">
                <a:solidFill>
                  <a:srgbClr val="1F2933"/>
                </a:solidFill>
                <a:latin typeface="Calibri" pitchFamily="34" charset="0"/>
                <a:ea typeface="Calibri" pitchFamily="34" charset="-122"/>
                <a:cs typeface="Calibri" pitchFamily="34" charset="-120"/>
              </a:rPr>
              <a:t>Whether user groups differ in the quality — not just the quantity — of use is rarely tested.</a:t>
            </a:r>
            <a:endParaRPr lang="en-US" sz="1450" dirty="0"/>
          </a:p>
          <a:p>
            <a:pPr marL="0" indent="0">
              <a:lnSpc>
                <a:spcPct val="115000"/>
              </a:lnSpc>
              <a:buNone/>
            </a:pPr>
            <a:r>
              <a:rPr lang="en-US" sz="1450" dirty="0">
                <a:solidFill>
                  <a:srgbClr val="1F2933"/>
                </a:solidFill>
                <a:latin typeface="Calibri" pitchFamily="34" charset="0"/>
                <a:ea typeface="Calibri" pitchFamily="34" charset="-122"/>
                <a:cs typeface="Calibri" pitchFamily="34" charset="-120"/>
              </a:rPr>
              <a:t>Whether PU and PEOU stay conceptually distinct for conversational AI remains unclear (Strzelecki, 2023).</a:t>
            </a:r>
            <a:endParaRPr lang="en-US" sz="1450" dirty="0"/>
          </a:p>
        </p:txBody>
      </p:sp>
      <p:sp>
        <p:nvSpPr>
          <p:cNvPr id="9" name="Text 6"/>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0" name="Text 7"/>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5 / 29</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Research questions</a:t>
            </a:r>
            <a:endParaRPr lang="en-US" sz="3200" dirty="0"/>
          </a:p>
        </p:txBody>
      </p:sp>
      <p:sp>
        <p:nvSpPr>
          <p:cNvPr id="3" name="Shape 1"/>
          <p:cNvSpPr/>
          <p:nvPr/>
        </p:nvSpPr>
        <p:spPr>
          <a:xfrm>
            <a:off x="685800" y="1783080"/>
            <a:ext cx="10835640" cy="1965960"/>
          </a:xfrm>
          <a:prstGeom prst="roundRect">
            <a:avLst>
              <a:gd name="adj" fmla="val 3721"/>
            </a:avLst>
          </a:prstGeom>
          <a:solidFill>
            <a:srgbClr val="EEF2F7"/>
          </a:solidFill>
          <a:ln w="12700">
            <a:solidFill>
              <a:srgbClr val="EEF2F7"/>
            </a:solidFill>
            <a:prstDash val="solid"/>
          </a:ln>
        </p:spPr>
        <p:txBody>
          <a:bodyPr/>
          <a:lstStyle/>
          <a:p>
            <a:endParaRPr lang="en-VN"/>
          </a:p>
        </p:txBody>
      </p:sp>
      <p:sp>
        <p:nvSpPr>
          <p:cNvPr id="4" name="Shape 2"/>
          <p:cNvSpPr/>
          <p:nvPr/>
        </p:nvSpPr>
        <p:spPr>
          <a:xfrm>
            <a:off x="960120" y="2103120"/>
            <a:ext cx="1051560" cy="658368"/>
          </a:xfrm>
          <a:prstGeom prst="roundRect">
            <a:avLst>
              <a:gd name="adj" fmla="val 13889"/>
            </a:avLst>
          </a:prstGeom>
          <a:solidFill>
            <a:srgbClr val="13294B"/>
          </a:solidFill>
          <a:ln w="12700">
            <a:solidFill>
              <a:srgbClr val="333333"/>
            </a:solidFill>
            <a:prstDash val="solid"/>
          </a:ln>
        </p:spPr>
        <p:txBody>
          <a:bodyPr/>
          <a:lstStyle/>
          <a:p>
            <a:endParaRPr lang="en-VN"/>
          </a:p>
        </p:txBody>
      </p:sp>
      <p:sp>
        <p:nvSpPr>
          <p:cNvPr id="5" name="Text 3"/>
          <p:cNvSpPr/>
          <p:nvPr/>
        </p:nvSpPr>
        <p:spPr>
          <a:xfrm>
            <a:off x="960120" y="2103120"/>
            <a:ext cx="1051560" cy="658368"/>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RQ1</a:t>
            </a:r>
            <a:endParaRPr lang="en-US" sz="1900" dirty="0"/>
          </a:p>
        </p:txBody>
      </p:sp>
      <p:sp>
        <p:nvSpPr>
          <p:cNvPr id="6" name="Text 4"/>
          <p:cNvSpPr/>
          <p:nvPr/>
        </p:nvSpPr>
        <p:spPr>
          <a:xfrm>
            <a:off x="2286000" y="2057400"/>
            <a:ext cx="8869680" cy="960120"/>
          </a:xfrm>
          <a:prstGeom prst="rect">
            <a:avLst/>
          </a:prstGeom>
          <a:noFill/>
          <a:ln/>
        </p:spPr>
        <p:txBody>
          <a:bodyPr wrap="square" lIns="0" tIns="0" rIns="0" bIns="0" rtlCol="0" anchor="t"/>
          <a:lstStyle/>
          <a:p>
            <a:pPr marL="0" indent="0">
              <a:lnSpc>
                <a:spcPct val="110000"/>
              </a:lnSpc>
              <a:buNone/>
            </a:pPr>
            <a:r>
              <a:rPr lang="en-US" sz="1900" b="1" dirty="0">
                <a:solidFill>
                  <a:srgbClr val="13294B"/>
                </a:solidFill>
                <a:latin typeface="Calibri" pitchFamily="34" charset="0"/>
                <a:ea typeface="Calibri" pitchFamily="34" charset="-122"/>
                <a:cs typeface="Calibri" pitchFamily="34" charset="-120"/>
              </a:rPr>
              <a:t>How do undergraduate students use GenAI for academic presentation design, particularly in terms of usage patterns and task delegation?</a:t>
            </a:r>
            <a:endParaRPr lang="en-US" sz="1900" dirty="0"/>
          </a:p>
        </p:txBody>
      </p:sp>
      <p:sp>
        <p:nvSpPr>
          <p:cNvPr id="7" name="Text 5"/>
          <p:cNvSpPr/>
          <p:nvPr/>
        </p:nvSpPr>
        <p:spPr>
          <a:xfrm>
            <a:off x="2286000" y="3081528"/>
            <a:ext cx="8869680" cy="365760"/>
          </a:xfrm>
          <a:prstGeom prst="rect">
            <a:avLst/>
          </a:prstGeom>
          <a:noFill/>
          <a:ln/>
        </p:spPr>
        <p:txBody>
          <a:bodyPr wrap="square" lIns="0" tIns="0" rIns="0" bIns="0" rtlCol="0" anchor="ctr"/>
          <a:lstStyle/>
          <a:p>
            <a:pPr marL="0" indent="0">
              <a:buNone/>
            </a:pPr>
            <a:r>
              <a:rPr lang="en-US" sz="1400" i="1" dirty="0">
                <a:solidFill>
                  <a:srgbClr val="5A6B7B"/>
                </a:solidFill>
                <a:latin typeface="Calibri" pitchFamily="34" charset="0"/>
                <a:ea typeface="Calibri" pitchFamily="34" charset="-122"/>
                <a:cs typeface="Calibri" pitchFamily="34" charset="-120"/>
              </a:rPr>
              <a:t>Descriptive statistics · multiple-response analysis · K-means clustering</a:t>
            </a:r>
            <a:endParaRPr lang="en-US" sz="1400" dirty="0"/>
          </a:p>
        </p:txBody>
      </p:sp>
      <p:sp>
        <p:nvSpPr>
          <p:cNvPr id="8" name="Shape 6"/>
          <p:cNvSpPr/>
          <p:nvPr/>
        </p:nvSpPr>
        <p:spPr>
          <a:xfrm>
            <a:off x="685800" y="4023360"/>
            <a:ext cx="10835640" cy="1965960"/>
          </a:xfrm>
          <a:prstGeom prst="roundRect">
            <a:avLst>
              <a:gd name="adj" fmla="val 3721"/>
            </a:avLst>
          </a:prstGeom>
          <a:solidFill>
            <a:srgbClr val="EEF2F7"/>
          </a:solidFill>
          <a:ln w="12700">
            <a:solidFill>
              <a:srgbClr val="EEF2F7"/>
            </a:solidFill>
            <a:prstDash val="solid"/>
          </a:ln>
        </p:spPr>
        <p:txBody>
          <a:bodyPr/>
          <a:lstStyle/>
          <a:p>
            <a:endParaRPr lang="en-VN"/>
          </a:p>
        </p:txBody>
      </p:sp>
      <p:sp>
        <p:nvSpPr>
          <p:cNvPr id="9" name="Shape 7"/>
          <p:cNvSpPr/>
          <p:nvPr/>
        </p:nvSpPr>
        <p:spPr>
          <a:xfrm>
            <a:off x="960120" y="4343400"/>
            <a:ext cx="1051560" cy="658368"/>
          </a:xfrm>
          <a:prstGeom prst="roundRect">
            <a:avLst>
              <a:gd name="adj" fmla="val 13889"/>
            </a:avLst>
          </a:prstGeom>
          <a:solidFill>
            <a:srgbClr val="13294B"/>
          </a:solidFill>
          <a:ln w="12700">
            <a:solidFill>
              <a:srgbClr val="333333"/>
            </a:solidFill>
            <a:prstDash val="solid"/>
          </a:ln>
        </p:spPr>
        <p:txBody>
          <a:bodyPr/>
          <a:lstStyle/>
          <a:p>
            <a:endParaRPr lang="en-VN"/>
          </a:p>
        </p:txBody>
      </p:sp>
      <p:sp>
        <p:nvSpPr>
          <p:cNvPr id="10" name="Text 8"/>
          <p:cNvSpPr/>
          <p:nvPr/>
        </p:nvSpPr>
        <p:spPr>
          <a:xfrm>
            <a:off x="960120" y="4343400"/>
            <a:ext cx="1051560" cy="658368"/>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RQ2</a:t>
            </a:r>
            <a:endParaRPr lang="en-US" sz="1900" dirty="0"/>
          </a:p>
        </p:txBody>
      </p:sp>
      <p:sp>
        <p:nvSpPr>
          <p:cNvPr id="11" name="Text 9"/>
          <p:cNvSpPr/>
          <p:nvPr/>
        </p:nvSpPr>
        <p:spPr>
          <a:xfrm>
            <a:off x="2286000" y="4297680"/>
            <a:ext cx="8869680" cy="960120"/>
          </a:xfrm>
          <a:prstGeom prst="rect">
            <a:avLst/>
          </a:prstGeom>
          <a:noFill/>
          <a:ln/>
        </p:spPr>
        <p:txBody>
          <a:bodyPr wrap="square" lIns="0" tIns="0" rIns="0" bIns="0" rtlCol="0" anchor="t"/>
          <a:lstStyle/>
          <a:p>
            <a:pPr marL="0" indent="0">
              <a:lnSpc>
                <a:spcPct val="110000"/>
              </a:lnSpc>
              <a:buNone/>
            </a:pPr>
            <a:r>
              <a:rPr lang="en-US" sz="1900" b="1" dirty="0">
                <a:solidFill>
                  <a:srgbClr val="13294B"/>
                </a:solidFill>
                <a:latin typeface="Calibri" pitchFamily="34" charset="0"/>
                <a:ea typeface="Calibri" pitchFamily="34" charset="-122"/>
                <a:cs typeface="Calibri" pitchFamily="34" charset="-120"/>
              </a:rPr>
              <a:t>How do students evaluate GenAI tools for academic presentation design in terms of perceived usefulness and perceived ease of use?</a:t>
            </a:r>
            <a:endParaRPr lang="en-US" sz="1900" dirty="0"/>
          </a:p>
        </p:txBody>
      </p:sp>
      <p:sp>
        <p:nvSpPr>
          <p:cNvPr id="12" name="Text 10"/>
          <p:cNvSpPr/>
          <p:nvPr/>
        </p:nvSpPr>
        <p:spPr>
          <a:xfrm>
            <a:off x="2286000" y="5321808"/>
            <a:ext cx="8869680" cy="365760"/>
          </a:xfrm>
          <a:prstGeom prst="rect">
            <a:avLst/>
          </a:prstGeom>
          <a:noFill/>
          <a:ln/>
        </p:spPr>
        <p:txBody>
          <a:bodyPr wrap="square" lIns="0" tIns="0" rIns="0" bIns="0" rtlCol="0" anchor="ctr"/>
          <a:lstStyle/>
          <a:p>
            <a:pPr marL="0" indent="0">
              <a:buNone/>
            </a:pPr>
            <a:r>
              <a:rPr lang="en-US" sz="1400" i="1" dirty="0">
                <a:solidFill>
                  <a:srgbClr val="5A6B7B"/>
                </a:solidFill>
                <a:latin typeface="Calibri" pitchFamily="34" charset="0"/>
                <a:ea typeface="Calibri" pitchFamily="34" charset="-122"/>
                <a:cs typeface="Calibri" pitchFamily="34" charset="-120"/>
              </a:rPr>
              <a:t>TAM-based Likert scales · construct- and item-level analysis</a:t>
            </a:r>
            <a:endParaRPr lang="en-US" sz="1400" dirty="0"/>
          </a:p>
        </p:txBody>
      </p:sp>
      <p:sp>
        <p:nvSpPr>
          <p:cNvPr id="14" name="Text 11"/>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5" name="Text 12"/>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6 / 29</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THEORETICAL FRAMEWORK</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Technology Acceptance Model (Davis, 1989; Venkatesh et al., 2000, 2003)</a:t>
            </a:r>
            <a:endParaRPr lang="en-US" sz="3200" dirty="0"/>
          </a:p>
        </p:txBody>
      </p:sp>
      <p:sp>
        <p:nvSpPr>
          <p:cNvPr id="4" name="Shape 2"/>
          <p:cNvSpPr/>
          <p:nvPr/>
        </p:nvSpPr>
        <p:spPr>
          <a:xfrm>
            <a:off x="685800" y="2148840"/>
            <a:ext cx="3154680" cy="2286000"/>
          </a:xfrm>
          <a:prstGeom prst="roundRect">
            <a:avLst>
              <a:gd name="adj" fmla="val 2400"/>
            </a:avLst>
          </a:prstGeom>
          <a:solidFill>
            <a:srgbClr val="EEF2F7"/>
          </a:solidFill>
          <a:ln w="12700">
            <a:solidFill>
              <a:srgbClr val="D6E0EC"/>
            </a:solidFill>
            <a:prstDash val="solid"/>
          </a:ln>
        </p:spPr>
        <p:txBody>
          <a:bodyPr/>
          <a:lstStyle/>
          <a:p>
            <a:endParaRPr lang="en-VN"/>
          </a:p>
        </p:txBody>
      </p:sp>
      <p:sp>
        <p:nvSpPr>
          <p:cNvPr id="5" name="Text 3"/>
          <p:cNvSpPr/>
          <p:nvPr/>
        </p:nvSpPr>
        <p:spPr>
          <a:xfrm>
            <a:off x="886968" y="2377440"/>
            <a:ext cx="2743200" cy="685800"/>
          </a:xfrm>
          <a:prstGeom prst="rect">
            <a:avLst/>
          </a:prstGeom>
          <a:noFill/>
          <a:ln/>
        </p:spPr>
        <p:txBody>
          <a:bodyPr wrap="square" lIns="0" tIns="0" rIns="0" bIns="0" rtlCol="0" anchor="ctr"/>
          <a:lstStyle/>
          <a:p>
            <a:pPr marL="0" indent="0" algn="ctr">
              <a:buNone/>
            </a:pPr>
            <a:r>
              <a:rPr lang="en-US" sz="1800" b="1" dirty="0">
                <a:solidFill>
                  <a:srgbClr val="13294B"/>
                </a:solidFill>
                <a:latin typeface="Cambria" pitchFamily="34" charset="0"/>
                <a:ea typeface="Cambria" pitchFamily="34" charset="-122"/>
                <a:cs typeface="Cambria" pitchFamily="34" charset="-120"/>
              </a:rPr>
              <a:t>Perceived Ease of Use</a:t>
            </a:r>
            <a:endParaRPr lang="en-US" sz="1800" dirty="0"/>
          </a:p>
        </p:txBody>
      </p:sp>
      <p:sp>
        <p:nvSpPr>
          <p:cNvPr id="6" name="Text 4"/>
          <p:cNvSpPr/>
          <p:nvPr/>
        </p:nvSpPr>
        <p:spPr>
          <a:xfrm>
            <a:off x="914400" y="3108960"/>
            <a:ext cx="2697480" cy="868680"/>
          </a:xfrm>
          <a:prstGeom prst="rect">
            <a:avLst/>
          </a:prstGeom>
          <a:noFill/>
          <a:ln/>
        </p:spPr>
        <p:txBody>
          <a:bodyPr wrap="square" lIns="0" tIns="0" rIns="0" bIns="0" rtlCol="0" anchor="ctr"/>
          <a:lstStyle/>
          <a:p>
            <a:pPr marL="0" indent="0" algn="ctr">
              <a:lnSpc>
                <a:spcPct val="112000"/>
              </a:lnSpc>
              <a:buNone/>
            </a:pPr>
            <a:r>
              <a:rPr lang="en-US" sz="1350" dirty="0">
                <a:solidFill>
                  <a:srgbClr val="1F2933"/>
                </a:solidFill>
                <a:latin typeface="Calibri" pitchFamily="34" charset="0"/>
                <a:ea typeface="Calibri" pitchFamily="34" charset="-122"/>
                <a:cs typeface="Calibri" pitchFamily="34" charset="-120"/>
              </a:rPr>
              <a:t>How effortless the tool feels to learn, prompt and edit</a:t>
            </a:r>
            <a:endParaRPr lang="en-US" sz="1350" dirty="0"/>
          </a:p>
        </p:txBody>
      </p:sp>
      <p:sp>
        <p:nvSpPr>
          <p:cNvPr id="9" name="Text 7"/>
          <p:cNvSpPr/>
          <p:nvPr/>
        </p:nvSpPr>
        <p:spPr>
          <a:xfrm>
            <a:off x="4727448" y="2377440"/>
            <a:ext cx="2743200" cy="685800"/>
          </a:xfrm>
          <a:prstGeom prst="rect">
            <a:avLst/>
          </a:prstGeom>
          <a:noFill/>
          <a:ln/>
        </p:spPr>
        <p:txBody>
          <a:bodyPr wrap="square" lIns="0" tIns="0" rIns="0" bIns="0" rtlCol="0" anchor="ctr"/>
          <a:lstStyle/>
          <a:p>
            <a:pPr marL="0" indent="0" algn="ctr">
              <a:buNone/>
            </a:pPr>
            <a:r>
              <a:rPr lang="en-US" sz="1800" b="1" dirty="0">
                <a:solidFill>
                  <a:srgbClr val="13294B"/>
                </a:solidFill>
                <a:latin typeface="Cambria" pitchFamily="34" charset="0"/>
                <a:ea typeface="Cambria" pitchFamily="34" charset="-122"/>
                <a:cs typeface="Cambria" pitchFamily="34" charset="-120"/>
              </a:rPr>
              <a:t>Perceived Usefulness</a:t>
            </a:r>
            <a:endParaRPr lang="en-US" sz="1800" dirty="0"/>
          </a:p>
        </p:txBody>
      </p:sp>
      <p:sp>
        <p:nvSpPr>
          <p:cNvPr id="10" name="Text 8"/>
          <p:cNvSpPr/>
          <p:nvPr/>
        </p:nvSpPr>
        <p:spPr>
          <a:xfrm>
            <a:off x="4754880" y="3108960"/>
            <a:ext cx="2697480" cy="868680"/>
          </a:xfrm>
          <a:prstGeom prst="rect">
            <a:avLst/>
          </a:prstGeom>
          <a:noFill/>
          <a:ln/>
        </p:spPr>
        <p:txBody>
          <a:bodyPr wrap="square" lIns="0" tIns="0" rIns="0" bIns="0" rtlCol="0" anchor="ctr"/>
          <a:lstStyle/>
          <a:p>
            <a:pPr marL="0" indent="0" algn="ctr">
              <a:lnSpc>
                <a:spcPct val="112000"/>
              </a:lnSpc>
              <a:buNone/>
            </a:pPr>
            <a:r>
              <a:rPr lang="en-US" sz="1350" dirty="0">
                <a:solidFill>
                  <a:srgbClr val="1F2933"/>
                </a:solidFill>
                <a:latin typeface="Calibri" pitchFamily="34" charset="0"/>
                <a:ea typeface="Calibri" pitchFamily="34" charset="-122"/>
                <a:cs typeface="Calibri" pitchFamily="34" charset="-120"/>
              </a:rPr>
              <a:t>How much the tool improves task performance and outcomes</a:t>
            </a:r>
            <a:endParaRPr lang="en-US" sz="1350" dirty="0"/>
          </a:p>
        </p:txBody>
      </p:sp>
      <p:sp>
        <p:nvSpPr>
          <p:cNvPr id="11" name="Text 9"/>
          <p:cNvSpPr/>
          <p:nvPr/>
        </p:nvSpPr>
        <p:spPr>
          <a:xfrm>
            <a:off x="4727448" y="4005072"/>
            <a:ext cx="2743200" cy="320040"/>
          </a:xfrm>
          <a:prstGeom prst="rect">
            <a:avLst/>
          </a:prstGeom>
          <a:noFill/>
          <a:ln/>
        </p:spPr>
        <p:txBody>
          <a:bodyPr wrap="square" lIns="0" tIns="0" rIns="0" bIns="0" rtlCol="0" anchor="ctr"/>
          <a:lstStyle/>
          <a:p>
            <a:pPr marL="0" indent="0" algn="ctr">
              <a:buNone/>
            </a:pPr>
            <a:r>
              <a:rPr lang="en-US" sz="1300" b="1" dirty="0">
                <a:solidFill>
                  <a:srgbClr val="2C5282"/>
                </a:solidFill>
                <a:latin typeface="Calibri" pitchFamily="34" charset="0"/>
                <a:ea typeface="Calibri" pitchFamily="34" charset="-122"/>
                <a:cs typeface="Calibri" pitchFamily="34" charset="-120"/>
              </a:rPr>
              <a:t>α = .79  ·  M = 3.94</a:t>
            </a:r>
            <a:endParaRPr lang="en-US" sz="1300" dirty="0"/>
          </a:p>
        </p:txBody>
      </p:sp>
      <p:sp>
        <p:nvSpPr>
          <p:cNvPr id="12" name="Shape 10"/>
          <p:cNvSpPr/>
          <p:nvPr/>
        </p:nvSpPr>
        <p:spPr>
          <a:xfrm>
            <a:off x="8366760" y="2148840"/>
            <a:ext cx="3154680" cy="2286000"/>
          </a:xfrm>
          <a:prstGeom prst="roundRect">
            <a:avLst>
              <a:gd name="adj" fmla="val 2400"/>
            </a:avLst>
          </a:prstGeom>
          <a:solidFill>
            <a:srgbClr val="13294B"/>
          </a:solidFill>
          <a:ln w="12700">
            <a:solidFill>
              <a:srgbClr val="13294B"/>
            </a:solidFill>
            <a:prstDash val="solid"/>
          </a:ln>
        </p:spPr>
        <p:txBody>
          <a:bodyPr/>
          <a:lstStyle/>
          <a:p>
            <a:endParaRPr lang="en-VN"/>
          </a:p>
        </p:txBody>
      </p:sp>
      <p:sp>
        <p:nvSpPr>
          <p:cNvPr id="13" name="Text 11"/>
          <p:cNvSpPr/>
          <p:nvPr/>
        </p:nvSpPr>
        <p:spPr>
          <a:xfrm>
            <a:off x="8567928" y="2377440"/>
            <a:ext cx="2743200" cy="68580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Behavioural Intention</a:t>
            </a:r>
            <a:endParaRPr lang="en-US" sz="1800" dirty="0"/>
          </a:p>
        </p:txBody>
      </p:sp>
      <p:sp>
        <p:nvSpPr>
          <p:cNvPr id="14" name="Text 12"/>
          <p:cNvSpPr/>
          <p:nvPr/>
        </p:nvSpPr>
        <p:spPr>
          <a:xfrm>
            <a:off x="8595360" y="3108960"/>
            <a:ext cx="2697480" cy="868680"/>
          </a:xfrm>
          <a:prstGeom prst="rect">
            <a:avLst/>
          </a:prstGeom>
          <a:noFill/>
          <a:ln/>
        </p:spPr>
        <p:txBody>
          <a:bodyPr wrap="square" lIns="0" tIns="0" rIns="0" bIns="0" rtlCol="0" anchor="ctr"/>
          <a:lstStyle/>
          <a:p>
            <a:pPr marL="0" indent="0" algn="ctr">
              <a:lnSpc>
                <a:spcPct val="112000"/>
              </a:lnSpc>
              <a:buNone/>
            </a:pPr>
            <a:r>
              <a:rPr lang="en-US" sz="1350" dirty="0">
                <a:solidFill>
                  <a:srgbClr val="A8BDD6"/>
                </a:solidFill>
                <a:latin typeface="Calibri" pitchFamily="34" charset="0"/>
                <a:ea typeface="Calibri" pitchFamily="34" charset="-122"/>
                <a:cs typeface="Calibri" pitchFamily="34" charset="-120"/>
              </a:rPr>
              <a:t>Intention to keep using GenAI for future presentations</a:t>
            </a:r>
            <a:endParaRPr lang="en-US" sz="1350" dirty="0"/>
          </a:p>
        </p:txBody>
      </p:sp>
      <p:sp>
        <p:nvSpPr>
          <p:cNvPr id="16" name="Shape 14"/>
          <p:cNvSpPr/>
          <p:nvPr/>
        </p:nvSpPr>
        <p:spPr>
          <a:xfrm>
            <a:off x="3950208" y="3063240"/>
            <a:ext cx="457200" cy="411480"/>
          </a:xfrm>
          <a:prstGeom prst="rightArrow">
            <a:avLst/>
          </a:prstGeom>
          <a:solidFill>
            <a:srgbClr val="C9A227"/>
          </a:solidFill>
          <a:ln w="12700">
            <a:solidFill>
              <a:srgbClr val="333333"/>
            </a:solidFill>
            <a:prstDash val="solid"/>
          </a:ln>
        </p:spPr>
        <p:txBody>
          <a:bodyPr/>
          <a:lstStyle/>
          <a:p>
            <a:endParaRPr lang="en-VN"/>
          </a:p>
        </p:txBody>
      </p:sp>
      <p:sp>
        <p:nvSpPr>
          <p:cNvPr id="17" name="Shape 15"/>
          <p:cNvSpPr/>
          <p:nvPr/>
        </p:nvSpPr>
        <p:spPr>
          <a:xfrm>
            <a:off x="7790688" y="3063240"/>
            <a:ext cx="457200" cy="411480"/>
          </a:xfrm>
          <a:prstGeom prst="rightArrow">
            <a:avLst/>
          </a:prstGeom>
          <a:solidFill>
            <a:srgbClr val="C9A227"/>
          </a:solidFill>
          <a:ln w="12700">
            <a:solidFill>
              <a:srgbClr val="333333"/>
            </a:solidFill>
            <a:prstDash val="solid"/>
          </a:ln>
        </p:spPr>
        <p:txBody>
          <a:bodyPr/>
          <a:lstStyle/>
          <a:p>
            <a:endParaRPr lang="en-VN"/>
          </a:p>
        </p:txBody>
      </p:sp>
      <p:sp>
        <p:nvSpPr>
          <p:cNvPr id="18" name="Shape 16"/>
          <p:cNvSpPr/>
          <p:nvPr/>
        </p:nvSpPr>
        <p:spPr>
          <a:xfrm>
            <a:off x="685800" y="4800600"/>
            <a:ext cx="10835640" cy="1005840"/>
          </a:xfrm>
          <a:prstGeom prst="roundRect">
            <a:avLst>
              <a:gd name="adj" fmla="val 7273"/>
            </a:avLst>
          </a:prstGeom>
          <a:solidFill>
            <a:srgbClr val="EEF2F7"/>
          </a:solidFill>
          <a:ln w="12700">
            <a:solidFill>
              <a:srgbClr val="EEF2F7"/>
            </a:solidFill>
            <a:prstDash val="solid"/>
          </a:ln>
        </p:spPr>
        <p:txBody>
          <a:bodyPr/>
          <a:lstStyle/>
          <a:p>
            <a:endParaRPr lang="en-VN"/>
          </a:p>
        </p:txBody>
      </p:sp>
      <p:sp>
        <p:nvSpPr>
          <p:cNvPr id="19" name="Text 17"/>
          <p:cNvSpPr/>
          <p:nvPr/>
        </p:nvSpPr>
        <p:spPr>
          <a:xfrm>
            <a:off x="960120" y="4983480"/>
            <a:ext cx="10332720" cy="640080"/>
          </a:xfrm>
          <a:prstGeom prst="rect">
            <a:avLst/>
          </a:prstGeom>
          <a:noFill/>
          <a:ln/>
        </p:spPr>
        <p:txBody>
          <a:bodyPr wrap="square" lIns="0" tIns="0" rIns="0" bIns="0" rtlCol="0" anchor="ctr"/>
          <a:lstStyle/>
          <a:p>
            <a:pPr marL="0" indent="0">
              <a:buNone/>
            </a:pPr>
            <a:r>
              <a:rPr lang="en-US" sz="1550" dirty="0">
                <a:solidFill>
                  <a:srgbClr val="1F2933"/>
                </a:solidFill>
                <a:latin typeface="Calibri" pitchFamily="34" charset="0"/>
                <a:ea typeface="Calibri" pitchFamily="34" charset="-122"/>
                <a:cs typeface="Calibri" pitchFamily="34" charset="-120"/>
              </a:rPr>
              <a:t>Survey items were adapted to the GenAI presentation context; a three-factor structure explained 71.4% of the total variance.</a:t>
            </a:r>
            <a:endParaRPr lang="en-US" sz="1550" dirty="0"/>
          </a:p>
        </p:txBody>
      </p:sp>
      <p:sp>
        <p:nvSpPr>
          <p:cNvPr id="21" name="Text 18"/>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22" name="Text 19"/>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7 / 29</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METHOD</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Participants and procedure</a:t>
            </a:r>
            <a:endParaRPr lang="en-US" sz="3200" dirty="0"/>
          </a:p>
        </p:txBody>
      </p:sp>
      <p:sp>
        <p:nvSpPr>
          <p:cNvPr id="4" name="Shape 2"/>
          <p:cNvSpPr/>
          <p:nvPr/>
        </p:nvSpPr>
        <p:spPr>
          <a:xfrm>
            <a:off x="685800" y="1874520"/>
            <a:ext cx="3017520" cy="1920240"/>
          </a:xfrm>
          <a:prstGeom prst="roundRect">
            <a:avLst>
              <a:gd name="adj" fmla="val 2857"/>
            </a:avLst>
          </a:prstGeom>
          <a:solidFill>
            <a:srgbClr val="13294B"/>
          </a:solidFill>
          <a:ln w="12700">
            <a:solidFill>
              <a:srgbClr val="333333"/>
            </a:solidFill>
            <a:prstDash val="solid"/>
          </a:ln>
        </p:spPr>
        <p:txBody>
          <a:bodyPr/>
          <a:lstStyle/>
          <a:p>
            <a:endParaRPr lang="en-VN"/>
          </a:p>
        </p:txBody>
      </p:sp>
      <p:sp>
        <p:nvSpPr>
          <p:cNvPr id="5" name="Text 3"/>
          <p:cNvSpPr/>
          <p:nvPr/>
        </p:nvSpPr>
        <p:spPr>
          <a:xfrm>
            <a:off x="685800" y="2011680"/>
            <a:ext cx="3017520" cy="1005840"/>
          </a:xfrm>
          <a:prstGeom prst="rect">
            <a:avLst/>
          </a:prstGeom>
          <a:noFill/>
          <a:ln/>
        </p:spPr>
        <p:txBody>
          <a:bodyPr wrap="square" lIns="0" tIns="0" rIns="0" bIns="0" rtlCol="0" anchor="ctr"/>
          <a:lstStyle/>
          <a:p>
            <a:pPr marL="0" indent="0" algn="ctr">
              <a:buNone/>
            </a:pPr>
            <a:r>
              <a:rPr lang="en-US" sz="6000" b="1" dirty="0">
                <a:solidFill>
                  <a:srgbClr val="C9A227"/>
                </a:solidFill>
                <a:latin typeface="Cambria" pitchFamily="34" charset="0"/>
                <a:ea typeface="Cambria" pitchFamily="34" charset="-122"/>
                <a:cs typeface="Cambria" pitchFamily="34" charset="-120"/>
              </a:rPr>
              <a:t>197</a:t>
            </a:r>
            <a:endParaRPr lang="en-US" sz="6000" dirty="0"/>
          </a:p>
        </p:txBody>
      </p:sp>
      <p:sp>
        <p:nvSpPr>
          <p:cNvPr id="6" name="Text 4"/>
          <p:cNvSpPr/>
          <p:nvPr/>
        </p:nvSpPr>
        <p:spPr>
          <a:xfrm>
            <a:off x="685800" y="3063240"/>
            <a:ext cx="3017520" cy="365760"/>
          </a:xfrm>
          <a:prstGeom prst="rect">
            <a:avLst/>
          </a:prstGeom>
          <a:noFill/>
          <a:ln/>
        </p:spPr>
        <p:txBody>
          <a:bodyPr wrap="square" lIns="0" tIns="0" rIns="0" bIns="0"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undergraduate students</a:t>
            </a:r>
            <a:endParaRPr lang="en-US" sz="1500" dirty="0"/>
          </a:p>
        </p:txBody>
      </p:sp>
      <p:sp>
        <p:nvSpPr>
          <p:cNvPr id="7" name="Shape 5"/>
          <p:cNvSpPr/>
          <p:nvPr/>
        </p:nvSpPr>
        <p:spPr>
          <a:xfrm>
            <a:off x="3977640" y="1874520"/>
            <a:ext cx="7562088" cy="566928"/>
          </a:xfrm>
          <a:prstGeom prst="roundRect">
            <a:avLst>
              <a:gd name="adj" fmla="val 12903"/>
            </a:avLst>
          </a:prstGeom>
          <a:solidFill>
            <a:srgbClr val="EEF2F7"/>
          </a:solidFill>
          <a:ln w="12700">
            <a:solidFill>
              <a:srgbClr val="EEF2F7"/>
            </a:solidFill>
            <a:prstDash val="solid"/>
          </a:ln>
        </p:spPr>
        <p:txBody>
          <a:bodyPr/>
          <a:lstStyle/>
          <a:p>
            <a:endParaRPr lang="en-VN"/>
          </a:p>
        </p:txBody>
      </p:sp>
      <p:sp>
        <p:nvSpPr>
          <p:cNvPr id="8" name="Text 6"/>
          <p:cNvSpPr/>
          <p:nvPr/>
        </p:nvSpPr>
        <p:spPr>
          <a:xfrm>
            <a:off x="4206240" y="1874520"/>
            <a:ext cx="1371600" cy="566928"/>
          </a:xfrm>
          <a:prstGeom prst="rect">
            <a:avLst/>
          </a:prstGeom>
          <a:noFill/>
          <a:ln/>
        </p:spPr>
        <p:txBody>
          <a:bodyPr wrap="square" lIns="0" tIns="0" rIns="0" bIns="0" rtlCol="0" anchor="ctr"/>
          <a:lstStyle/>
          <a:p>
            <a:pPr marL="0" indent="0">
              <a:buNone/>
            </a:pPr>
            <a:r>
              <a:rPr lang="en-US" sz="1800" b="1" dirty="0">
                <a:solidFill>
                  <a:srgbClr val="2C5282"/>
                </a:solidFill>
                <a:latin typeface="Cambria" pitchFamily="34" charset="0"/>
                <a:ea typeface="Cambria" pitchFamily="34" charset="-122"/>
                <a:cs typeface="Cambria" pitchFamily="34" charset="-120"/>
              </a:rPr>
              <a:t>66.5%</a:t>
            </a:r>
            <a:endParaRPr lang="en-US" sz="1800" dirty="0"/>
          </a:p>
        </p:txBody>
      </p:sp>
      <p:sp>
        <p:nvSpPr>
          <p:cNvPr id="9" name="Text 7"/>
          <p:cNvSpPr/>
          <p:nvPr/>
        </p:nvSpPr>
        <p:spPr>
          <a:xfrm>
            <a:off x="5623560" y="1874520"/>
            <a:ext cx="5715000" cy="566928"/>
          </a:xfrm>
          <a:prstGeom prst="rect">
            <a:avLst/>
          </a:prstGeom>
          <a:noFill/>
          <a:ln/>
        </p:spPr>
        <p:txBody>
          <a:bodyPr wrap="square" lIns="0" tIns="0" rIns="0" bIns="0" rtlCol="0" anchor="ctr"/>
          <a:lstStyle/>
          <a:p>
            <a:pPr marL="0" indent="0">
              <a:buNone/>
            </a:pPr>
            <a:r>
              <a:rPr lang="en-US" sz="1400" dirty="0">
                <a:solidFill>
                  <a:srgbClr val="1F2933"/>
                </a:solidFill>
                <a:latin typeface="Calibri" pitchFamily="34" charset="0"/>
                <a:ea typeface="Calibri" pitchFamily="34" charset="-122"/>
                <a:cs typeface="Calibri" pitchFamily="34" charset="-120"/>
              </a:rPr>
              <a:t>female (n = 131); 33.0% male (n = 65); one participant they/them</a:t>
            </a:r>
            <a:endParaRPr lang="en-US" sz="1400" dirty="0"/>
          </a:p>
        </p:txBody>
      </p:sp>
      <p:sp>
        <p:nvSpPr>
          <p:cNvPr id="10" name="Shape 8"/>
          <p:cNvSpPr/>
          <p:nvPr/>
        </p:nvSpPr>
        <p:spPr>
          <a:xfrm>
            <a:off x="3977640" y="2551176"/>
            <a:ext cx="7562088" cy="566928"/>
          </a:xfrm>
          <a:prstGeom prst="roundRect">
            <a:avLst>
              <a:gd name="adj" fmla="val 12903"/>
            </a:avLst>
          </a:prstGeom>
          <a:solidFill>
            <a:srgbClr val="EEF2F7"/>
          </a:solidFill>
          <a:ln w="12700">
            <a:solidFill>
              <a:srgbClr val="EEF2F7"/>
            </a:solidFill>
            <a:prstDash val="solid"/>
          </a:ln>
        </p:spPr>
        <p:txBody>
          <a:bodyPr/>
          <a:lstStyle/>
          <a:p>
            <a:endParaRPr lang="en-VN"/>
          </a:p>
        </p:txBody>
      </p:sp>
      <p:sp>
        <p:nvSpPr>
          <p:cNvPr id="11" name="Text 9"/>
          <p:cNvSpPr/>
          <p:nvPr/>
        </p:nvSpPr>
        <p:spPr>
          <a:xfrm>
            <a:off x="4206240" y="2551176"/>
            <a:ext cx="1371600" cy="566928"/>
          </a:xfrm>
          <a:prstGeom prst="rect">
            <a:avLst/>
          </a:prstGeom>
          <a:noFill/>
          <a:ln/>
        </p:spPr>
        <p:txBody>
          <a:bodyPr wrap="square" lIns="0" tIns="0" rIns="0" bIns="0" rtlCol="0" anchor="ctr"/>
          <a:lstStyle/>
          <a:p>
            <a:pPr marL="0" indent="0">
              <a:buNone/>
            </a:pPr>
            <a:r>
              <a:rPr lang="en-US" sz="1800" b="1" dirty="0">
                <a:solidFill>
                  <a:srgbClr val="2C5282"/>
                </a:solidFill>
                <a:latin typeface="Cambria" pitchFamily="34" charset="0"/>
                <a:ea typeface="Cambria" pitchFamily="34" charset="-122"/>
                <a:cs typeface="Cambria" pitchFamily="34" charset="-120"/>
              </a:rPr>
              <a:t>64.5%</a:t>
            </a:r>
            <a:endParaRPr lang="en-US" sz="1800" dirty="0"/>
          </a:p>
        </p:txBody>
      </p:sp>
      <p:sp>
        <p:nvSpPr>
          <p:cNvPr id="12" name="Text 10"/>
          <p:cNvSpPr/>
          <p:nvPr/>
        </p:nvSpPr>
        <p:spPr>
          <a:xfrm>
            <a:off x="5623560" y="2551176"/>
            <a:ext cx="5715000" cy="566928"/>
          </a:xfrm>
          <a:prstGeom prst="rect">
            <a:avLst/>
          </a:prstGeom>
          <a:noFill/>
          <a:ln/>
        </p:spPr>
        <p:txBody>
          <a:bodyPr wrap="square" lIns="0" tIns="0" rIns="0" bIns="0" rtlCol="0" anchor="ctr"/>
          <a:lstStyle/>
          <a:p>
            <a:pPr marL="0" indent="0">
              <a:buNone/>
            </a:pPr>
            <a:r>
              <a:rPr lang="en-US" sz="1400" dirty="0">
                <a:solidFill>
                  <a:srgbClr val="1F2933"/>
                </a:solidFill>
                <a:latin typeface="Calibri" pitchFamily="34" charset="0"/>
                <a:ea typeface="Calibri" pitchFamily="34" charset="-122"/>
                <a:cs typeface="Calibri" pitchFamily="34" charset="-120"/>
              </a:rPr>
              <a:t>third-year students (n = 127); 30.5% second-year; 5.1% fourth-year or above</a:t>
            </a:r>
            <a:endParaRPr lang="en-US" sz="1400" dirty="0"/>
          </a:p>
        </p:txBody>
      </p:sp>
      <p:sp>
        <p:nvSpPr>
          <p:cNvPr id="13" name="Shape 11"/>
          <p:cNvSpPr/>
          <p:nvPr/>
        </p:nvSpPr>
        <p:spPr>
          <a:xfrm>
            <a:off x="3977640" y="3227832"/>
            <a:ext cx="7562088" cy="566928"/>
          </a:xfrm>
          <a:prstGeom prst="roundRect">
            <a:avLst>
              <a:gd name="adj" fmla="val 12903"/>
            </a:avLst>
          </a:prstGeom>
          <a:solidFill>
            <a:srgbClr val="EEF2F7"/>
          </a:solidFill>
          <a:ln w="12700">
            <a:solidFill>
              <a:srgbClr val="EEF2F7"/>
            </a:solidFill>
            <a:prstDash val="solid"/>
          </a:ln>
        </p:spPr>
        <p:txBody>
          <a:bodyPr/>
          <a:lstStyle/>
          <a:p>
            <a:endParaRPr lang="en-VN"/>
          </a:p>
        </p:txBody>
      </p:sp>
      <p:sp>
        <p:nvSpPr>
          <p:cNvPr id="14" name="Text 12"/>
          <p:cNvSpPr/>
          <p:nvPr/>
        </p:nvSpPr>
        <p:spPr>
          <a:xfrm>
            <a:off x="4206240" y="3227832"/>
            <a:ext cx="1371600" cy="566928"/>
          </a:xfrm>
          <a:prstGeom prst="rect">
            <a:avLst/>
          </a:prstGeom>
          <a:noFill/>
          <a:ln/>
        </p:spPr>
        <p:txBody>
          <a:bodyPr wrap="square" lIns="0" tIns="0" rIns="0" bIns="0" rtlCol="0" anchor="ctr"/>
          <a:lstStyle/>
          <a:p>
            <a:pPr marL="0" indent="0">
              <a:buNone/>
            </a:pPr>
            <a:r>
              <a:rPr lang="en-US" sz="1800" b="1" dirty="0">
                <a:solidFill>
                  <a:srgbClr val="2C5282"/>
                </a:solidFill>
                <a:latin typeface="Cambria" pitchFamily="34" charset="0"/>
                <a:ea typeface="Cambria" pitchFamily="34" charset="-122"/>
                <a:cs typeface="Cambria" pitchFamily="34" charset="-120"/>
              </a:rPr>
              <a:t>2025–2026</a:t>
            </a:r>
            <a:endParaRPr lang="en-US" sz="1800" dirty="0"/>
          </a:p>
        </p:txBody>
      </p:sp>
      <p:sp>
        <p:nvSpPr>
          <p:cNvPr id="15" name="Text 13"/>
          <p:cNvSpPr/>
          <p:nvPr/>
        </p:nvSpPr>
        <p:spPr>
          <a:xfrm>
            <a:off x="5623560" y="3227832"/>
            <a:ext cx="5715000" cy="566928"/>
          </a:xfrm>
          <a:prstGeom prst="rect">
            <a:avLst/>
          </a:prstGeom>
          <a:noFill/>
          <a:ln/>
        </p:spPr>
        <p:txBody>
          <a:bodyPr wrap="square" lIns="0" tIns="0" rIns="0" bIns="0" rtlCol="0" anchor="ctr"/>
          <a:lstStyle/>
          <a:p>
            <a:pPr marL="0" indent="0">
              <a:buNone/>
            </a:pPr>
            <a:r>
              <a:rPr lang="en-US" sz="1400" dirty="0">
                <a:solidFill>
                  <a:srgbClr val="1F2933"/>
                </a:solidFill>
                <a:latin typeface="Calibri" pitchFamily="34" charset="0"/>
                <a:ea typeface="Calibri" pitchFamily="34" charset="-122"/>
                <a:cs typeface="Calibri" pitchFamily="34" charset="-120"/>
              </a:rPr>
              <a:t>academic year, one university in Ho Chi Minh City</a:t>
            </a:r>
            <a:endParaRPr lang="en-US" sz="1400" dirty="0"/>
          </a:p>
        </p:txBody>
      </p:sp>
      <p:sp>
        <p:nvSpPr>
          <p:cNvPr id="16" name="Text 14"/>
          <p:cNvSpPr/>
          <p:nvPr/>
        </p:nvSpPr>
        <p:spPr>
          <a:xfrm>
            <a:off x="685800" y="4069080"/>
            <a:ext cx="10881360" cy="1737360"/>
          </a:xfrm>
          <a:prstGeom prst="rect">
            <a:avLst/>
          </a:prstGeom>
          <a:noFill/>
          <a:ln/>
        </p:spPr>
        <p:txBody>
          <a:bodyPr wrap="square" rtlCol="0" anchor="t"/>
          <a:lstStyle/>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Data were collected through an anonymous Google Forms survey using convenience sampling; participation was voluntary and no identifying information was collected.</a:t>
            </a:r>
            <a:endParaRPr lang="en-US" sz="1600" dirty="0"/>
          </a:p>
          <a:p>
            <a:pPr marL="203200" indent="-203200">
              <a:lnSpc>
                <a:spcPct val="118000"/>
              </a:lnSpc>
              <a:spcAft>
                <a:spcPts val="1200"/>
              </a:spcAft>
              <a:buSzPct val="100000"/>
              <a:buChar char="•"/>
            </a:pPr>
            <a:r>
              <a:rPr lang="en-US" sz="1600" dirty="0">
                <a:solidFill>
                  <a:srgbClr val="1F2933"/>
                </a:solidFill>
                <a:latin typeface="Calibri" pitchFamily="34" charset="0"/>
                <a:ea typeface="Calibri" pitchFamily="34" charset="-122"/>
                <a:cs typeface="Calibri" pitchFamily="34" charset="-120"/>
              </a:rPr>
              <a:t>One of the original 198 responses was excluded because the entry was uninterpretable.</a:t>
            </a:r>
            <a:endParaRPr lang="en-US" sz="1600" dirty="0"/>
          </a:p>
        </p:txBody>
      </p:sp>
      <p:sp>
        <p:nvSpPr>
          <p:cNvPr id="18" name="Text 1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19" name="Text 1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8 / 29</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92608"/>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METHOD</a:t>
            </a:r>
            <a:endParaRPr lang="en-US" sz="1200" dirty="0"/>
          </a:p>
        </p:txBody>
      </p:sp>
      <p:sp>
        <p:nvSpPr>
          <p:cNvPr id="3" name="Text 1"/>
          <p:cNvSpPr/>
          <p:nvPr/>
        </p:nvSpPr>
        <p:spPr>
          <a:xfrm>
            <a:off x="548640" y="713232"/>
            <a:ext cx="11064240" cy="868680"/>
          </a:xfrm>
          <a:prstGeom prst="rect">
            <a:avLst/>
          </a:prstGeom>
          <a:noFill/>
          <a:ln/>
        </p:spPr>
        <p:txBody>
          <a:bodyPr wrap="square" lIns="0" tIns="0" rIns="0" bIns="0" rtlCol="0" anchor="t"/>
          <a:lstStyle/>
          <a:p>
            <a:pPr marL="0" indent="0">
              <a:buNone/>
            </a:pPr>
            <a:r>
              <a:rPr lang="en-US" sz="3200" b="1" dirty="0">
                <a:solidFill>
                  <a:srgbClr val="13294B"/>
                </a:solidFill>
                <a:latin typeface="Cambria" pitchFamily="34" charset="0"/>
                <a:ea typeface="Cambria" pitchFamily="34" charset="-122"/>
                <a:cs typeface="Cambria" pitchFamily="34" charset="-120"/>
              </a:rPr>
              <a:t>Instrument and analysis</a:t>
            </a:r>
            <a:endParaRPr lang="en-US" sz="3200" dirty="0"/>
          </a:p>
        </p:txBody>
      </p:sp>
      <p:sp>
        <p:nvSpPr>
          <p:cNvPr id="4" name="Shape 2"/>
          <p:cNvSpPr/>
          <p:nvPr/>
        </p:nvSpPr>
        <p:spPr>
          <a:xfrm>
            <a:off x="685800" y="1783080"/>
            <a:ext cx="6583680" cy="868680"/>
          </a:xfrm>
          <a:prstGeom prst="roundRect">
            <a:avLst>
              <a:gd name="adj" fmla="val 8421"/>
            </a:avLst>
          </a:prstGeom>
          <a:solidFill>
            <a:srgbClr val="EEF2F7"/>
          </a:solidFill>
          <a:ln w="12700">
            <a:solidFill>
              <a:srgbClr val="EEF2F7"/>
            </a:solidFill>
            <a:prstDash val="solid"/>
          </a:ln>
        </p:spPr>
        <p:txBody>
          <a:bodyPr/>
          <a:lstStyle/>
          <a:p>
            <a:endParaRPr lang="en-VN"/>
          </a:p>
        </p:txBody>
      </p:sp>
      <p:sp>
        <p:nvSpPr>
          <p:cNvPr id="5" name="Shape 3"/>
          <p:cNvSpPr/>
          <p:nvPr/>
        </p:nvSpPr>
        <p:spPr>
          <a:xfrm>
            <a:off x="868680" y="1965960"/>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6" name="Text 4"/>
          <p:cNvSpPr/>
          <p:nvPr/>
        </p:nvSpPr>
        <p:spPr>
          <a:xfrm>
            <a:off x="868680" y="1965960"/>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554480" y="1892808"/>
            <a:ext cx="5486400" cy="329184"/>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Demographics</a:t>
            </a:r>
            <a:endParaRPr lang="en-US" sz="1600" dirty="0"/>
          </a:p>
        </p:txBody>
      </p:sp>
      <p:sp>
        <p:nvSpPr>
          <p:cNvPr id="8" name="Text 6"/>
          <p:cNvSpPr/>
          <p:nvPr/>
        </p:nvSpPr>
        <p:spPr>
          <a:xfrm>
            <a:off x="1554480" y="2221992"/>
            <a:ext cx="5577840" cy="329184"/>
          </a:xfrm>
          <a:prstGeom prst="rect">
            <a:avLst/>
          </a:prstGeom>
          <a:noFill/>
          <a:ln/>
        </p:spPr>
        <p:txBody>
          <a:bodyPr wrap="square" lIns="0" tIns="0" rIns="0" bIns="0" rtlCol="0" anchor="ctr"/>
          <a:lstStyle/>
          <a:p>
            <a:pPr marL="0" indent="0">
              <a:buNone/>
            </a:pPr>
            <a:r>
              <a:rPr lang="en-US" sz="1300" dirty="0">
                <a:solidFill>
                  <a:srgbClr val="5A6B7B"/>
                </a:solidFill>
                <a:latin typeface="Calibri" pitchFamily="34" charset="0"/>
                <a:ea typeface="Calibri" pitchFamily="34" charset="-122"/>
                <a:cs typeface="Calibri" pitchFamily="34" charset="-120"/>
              </a:rPr>
              <a:t>Year of study, gender, prior AI experience, frequency of use</a:t>
            </a:r>
            <a:endParaRPr lang="en-US" sz="1300" dirty="0"/>
          </a:p>
        </p:txBody>
      </p:sp>
      <p:sp>
        <p:nvSpPr>
          <p:cNvPr id="9" name="Shape 7"/>
          <p:cNvSpPr/>
          <p:nvPr/>
        </p:nvSpPr>
        <p:spPr>
          <a:xfrm>
            <a:off x="685800" y="2770632"/>
            <a:ext cx="6583680" cy="868680"/>
          </a:xfrm>
          <a:prstGeom prst="roundRect">
            <a:avLst>
              <a:gd name="adj" fmla="val 8421"/>
            </a:avLst>
          </a:prstGeom>
          <a:solidFill>
            <a:srgbClr val="EEF2F7"/>
          </a:solidFill>
          <a:ln w="12700">
            <a:solidFill>
              <a:srgbClr val="EEF2F7"/>
            </a:solidFill>
            <a:prstDash val="solid"/>
          </a:ln>
        </p:spPr>
        <p:txBody>
          <a:bodyPr/>
          <a:lstStyle/>
          <a:p>
            <a:endParaRPr lang="en-VN"/>
          </a:p>
        </p:txBody>
      </p:sp>
      <p:sp>
        <p:nvSpPr>
          <p:cNvPr id="10" name="Shape 8"/>
          <p:cNvSpPr/>
          <p:nvPr/>
        </p:nvSpPr>
        <p:spPr>
          <a:xfrm>
            <a:off x="868680" y="2953512"/>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11" name="Text 9"/>
          <p:cNvSpPr/>
          <p:nvPr/>
        </p:nvSpPr>
        <p:spPr>
          <a:xfrm>
            <a:off x="868680" y="2953512"/>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1554480" y="2880360"/>
            <a:ext cx="5486400" cy="329184"/>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Usage patterns</a:t>
            </a:r>
            <a:endParaRPr lang="en-US" sz="1600" dirty="0"/>
          </a:p>
        </p:txBody>
      </p:sp>
      <p:sp>
        <p:nvSpPr>
          <p:cNvPr id="13" name="Text 11"/>
          <p:cNvSpPr/>
          <p:nvPr/>
        </p:nvSpPr>
        <p:spPr>
          <a:xfrm>
            <a:off x="1554480" y="3209544"/>
            <a:ext cx="5577840" cy="329184"/>
          </a:xfrm>
          <a:prstGeom prst="rect">
            <a:avLst/>
          </a:prstGeom>
          <a:noFill/>
          <a:ln/>
        </p:spPr>
        <p:txBody>
          <a:bodyPr wrap="square" lIns="0" tIns="0" rIns="0" bIns="0" rtlCol="0" anchor="ctr"/>
          <a:lstStyle/>
          <a:p>
            <a:pPr marL="0" indent="0">
              <a:buNone/>
            </a:pPr>
            <a:r>
              <a:rPr lang="en-US" sz="1300" dirty="0">
                <a:solidFill>
                  <a:srgbClr val="5A6B7B"/>
                </a:solidFill>
                <a:latin typeface="Calibri" pitchFamily="34" charset="0"/>
                <a:ea typeface="Calibri" pitchFamily="34" charset="-122"/>
                <a:cs typeface="Calibri" pitchFamily="34" charset="-120"/>
              </a:rPr>
              <a:t>Purposes, tools used, share of work delegated, disclosure</a:t>
            </a:r>
            <a:endParaRPr lang="en-US" sz="1300" dirty="0"/>
          </a:p>
        </p:txBody>
      </p:sp>
      <p:sp>
        <p:nvSpPr>
          <p:cNvPr id="14" name="Shape 12"/>
          <p:cNvSpPr/>
          <p:nvPr/>
        </p:nvSpPr>
        <p:spPr>
          <a:xfrm>
            <a:off x="685800" y="3758184"/>
            <a:ext cx="6583680" cy="868680"/>
          </a:xfrm>
          <a:prstGeom prst="roundRect">
            <a:avLst>
              <a:gd name="adj" fmla="val 8421"/>
            </a:avLst>
          </a:prstGeom>
          <a:solidFill>
            <a:srgbClr val="EEF2F7"/>
          </a:solidFill>
          <a:ln w="12700">
            <a:solidFill>
              <a:srgbClr val="EEF2F7"/>
            </a:solidFill>
            <a:prstDash val="solid"/>
          </a:ln>
        </p:spPr>
        <p:txBody>
          <a:bodyPr/>
          <a:lstStyle/>
          <a:p>
            <a:endParaRPr lang="en-VN"/>
          </a:p>
        </p:txBody>
      </p:sp>
      <p:sp>
        <p:nvSpPr>
          <p:cNvPr id="15" name="Shape 13"/>
          <p:cNvSpPr/>
          <p:nvPr/>
        </p:nvSpPr>
        <p:spPr>
          <a:xfrm>
            <a:off x="868680" y="3941064"/>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16" name="Text 14"/>
          <p:cNvSpPr/>
          <p:nvPr/>
        </p:nvSpPr>
        <p:spPr>
          <a:xfrm>
            <a:off x="868680" y="3941064"/>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554480" y="3867912"/>
            <a:ext cx="5486400" cy="329184"/>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Attitudes</a:t>
            </a:r>
            <a:endParaRPr lang="en-US" sz="1600" dirty="0"/>
          </a:p>
        </p:txBody>
      </p:sp>
      <p:sp>
        <p:nvSpPr>
          <p:cNvPr id="18" name="Text 16"/>
          <p:cNvSpPr/>
          <p:nvPr/>
        </p:nvSpPr>
        <p:spPr>
          <a:xfrm>
            <a:off x="1554480" y="4197096"/>
            <a:ext cx="5577840" cy="329184"/>
          </a:xfrm>
          <a:prstGeom prst="rect">
            <a:avLst/>
          </a:prstGeom>
          <a:noFill/>
          <a:ln/>
        </p:spPr>
        <p:txBody>
          <a:bodyPr wrap="square" lIns="0" tIns="0" rIns="0" bIns="0" rtlCol="0" anchor="ctr"/>
          <a:lstStyle/>
          <a:p>
            <a:pPr marL="0" indent="0">
              <a:buNone/>
            </a:pPr>
            <a:r>
              <a:rPr lang="en-US" sz="1300" dirty="0">
                <a:solidFill>
                  <a:srgbClr val="5A6B7B"/>
                </a:solidFill>
                <a:latin typeface="Calibri" pitchFamily="34" charset="0"/>
                <a:ea typeface="Calibri" pitchFamily="34" charset="-122"/>
                <a:cs typeface="Calibri" pitchFamily="34" charset="-120"/>
              </a:rPr>
              <a:t>Autonomy without AI, citation norms, perceived skill change</a:t>
            </a:r>
            <a:endParaRPr lang="en-US" sz="1300" dirty="0"/>
          </a:p>
        </p:txBody>
      </p:sp>
      <p:sp>
        <p:nvSpPr>
          <p:cNvPr id="19" name="Shape 17"/>
          <p:cNvSpPr/>
          <p:nvPr/>
        </p:nvSpPr>
        <p:spPr>
          <a:xfrm>
            <a:off x="685800" y="4745736"/>
            <a:ext cx="6583680" cy="868680"/>
          </a:xfrm>
          <a:prstGeom prst="roundRect">
            <a:avLst>
              <a:gd name="adj" fmla="val 8421"/>
            </a:avLst>
          </a:prstGeom>
          <a:solidFill>
            <a:srgbClr val="EEF2F7"/>
          </a:solidFill>
          <a:ln w="12700">
            <a:solidFill>
              <a:srgbClr val="EEF2F7"/>
            </a:solidFill>
            <a:prstDash val="solid"/>
          </a:ln>
        </p:spPr>
        <p:txBody>
          <a:bodyPr/>
          <a:lstStyle/>
          <a:p>
            <a:endParaRPr lang="en-VN"/>
          </a:p>
        </p:txBody>
      </p:sp>
      <p:sp>
        <p:nvSpPr>
          <p:cNvPr id="20" name="Shape 18"/>
          <p:cNvSpPr/>
          <p:nvPr/>
        </p:nvSpPr>
        <p:spPr>
          <a:xfrm>
            <a:off x="868680" y="4928616"/>
            <a:ext cx="502920" cy="502920"/>
          </a:xfrm>
          <a:prstGeom prst="roundRect">
            <a:avLst>
              <a:gd name="adj" fmla="val 18182"/>
            </a:avLst>
          </a:prstGeom>
          <a:solidFill>
            <a:srgbClr val="13294B"/>
          </a:solidFill>
          <a:ln w="12700">
            <a:solidFill>
              <a:srgbClr val="333333"/>
            </a:solidFill>
            <a:prstDash val="solid"/>
          </a:ln>
        </p:spPr>
        <p:txBody>
          <a:bodyPr/>
          <a:lstStyle/>
          <a:p>
            <a:endParaRPr lang="en-VN"/>
          </a:p>
        </p:txBody>
      </p:sp>
      <p:sp>
        <p:nvSpPr>
          <p:cNvPr id="21" name="Text 19"/>
          <p:cNvSpPr/>
          <p:nvPr/>
        </p:nvSpPr>
        <p:spPr>
          <a:xfrm>
            <a:off x="868680" y="4928616"/>
            <a:ext cx="50292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1554480" y="4855464"/>
            <a:ext cx="5486400" cy="329184"/>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TAM scales</a:t>
            </a:r>
            <a:endParaRPr lang="en-US" sz="1600" dirty="0"/>
          </a:p>
        </p:txBody>
      </p:sp>
      <p:sp>
        <p:nvSpPr>
          <p:cNvPr id="23" name="Text 21"/>
          <p:cNvSpPr/>
          <p:nvPr/>
        </p:nvSpPr>
        <p:spPr>
          <a:xfrm>
            <a:off x="1554480" y="5184648"/>
            <a:ext cx="5577840" cy="329184"/>
          </a:xfrm>
          <a:prstGeom prst="rect">
            <a:avLst/>
          </a:prstGeom>
          <a:noFill/>
          <a:ln/>
        </p:spPr>
        <p:txBody>
          <a:bodyPr wrap="square" lIns="0" tIns="0" rIns="0" bIns="0" rtlCol="0" anchor="ctr"/>
          <a:lstStyle/>
          <a:p>
            <a:pPr marL="0" indent="0">
              <a:buNone/>
            </a:pPr>
            <a:r>
              <a:rPr lang="en-US" sz="1300" dirty="0">
                <a:solidFill>
                  <a:srgbClr val="5A6B7B"/>
                </a:solidFill>
                <a:latin typeface="Calibri" pitchFamily="34" charset="0"/>
                <a:ea typeface="Calibri" pitchFamily="34" charset="-122"/>
                <a:cs typeface="Calibri" pitchFamily="34" charset="-120"/>
              </a:rPr>
              <a:t>5-point Likert items for PU, PEOU and behavioural intention</a:t>
            </a:r>
            <a:endParaRPr lang="en-US" sz="1300" dirty="0"/>
          </a:p>
        </p:txBody>
      </p:sp>
      <p:sp>
        <p:nvSpPr>
          <p:cNvPr id="24" name="Shape 22"/>
          <p:cNvSpPr/>
          <p:nvPr/>
        </p:nvSpPr>
        <p:spPr>
          <a:xfrm>
            <a:off x="7635240" y="1783080"/>
            <a:ext cx="3904488" cy="3977640"/>
          </a:xfrm>
          <a:prstGeom prst="roundRect">
            <a:avLst>
              <a:gd name="adj" fmla="val 1874"/>
            </a:avLst>
          </a:prstGeom>
          <a:solidFill>
            <a:srgbClr val="13294B"/>
          </a:solidFill>
          <a:ln w="12700">
            <a:solidFill>
              <a:srgbClr val="13294B"/>
            </a:solidFill>
            <a:prstDash val="solid"/>
          </a:ln>
        </p:spPr>
        <p:txBody>
          <a:bodyPr/>
          <a:lstStyle/>
          <a:p>
            <a:endParaRPr lang="en-VN"/>
          </a:p>
        </p:txBody>
      </p:sp>
      <p:sp>
        <p:nvSpPr>
          <p:cNvPr id="25" name="Text 23"/>
          <p:cNvSpPr/>
          <p:nvPr/>
        </p:nvSpPr>
        <p:spPr>
          <a:xfrm>
            <a:off x="7955280" y="2011680"/>
            <a:ext cx="3291840" cy="274320"/>
          </a:xfrm>
          <a:prstGeom prst="rect">
            <a:avLst/>
          </a:prstGeom>
          <a:noFill/>
          <a:ln/>
        </p:spPr>
        <p:txBody>
          <a:bodyPr wrap="square" lIns="0" tIns="0" rIns="0" bIns="0" rtlCol="0" anchor="ctr"/>
          <a:lstStyle/>
          <a:p>
            <a:pPr marL="0" indent="0">
              <a:buNone/>
            </a:pPr>
            <a:r>
              <a:rPr lang="en-US" sz="1200" b="1" kern="0" spc="200" dirty="0">
                <a:solidFill>
                  <a:srgbClr val="C9A227"/>
                </a:solidFill>
                <a:latin typeface="Calibri" pitchFamily="34" charset="0"/>
                <a:ea typeface="Calibri" pitchFamily="34" charset="-122"/>
                <a:cs typeface="Calibri" pitchFamily="34" charset="-120"/>
              </a:rPr>
              <a:t>ANALYSIS (SPSS)</a:t>
            </a:r>
            <a:endParaRPr lang="en-US" sz="1200" dirty="0"/>
          </a:p>
        </p:txBody>
      </p:sp>
      <p:sp>
        <p:nvSpPr>
          <p:cNvPr id="26" name="Text 24"/>
          <p:cNvSpPr/>
          <p:nvPr/>
        </p:nvSpPr>
        <p:spPr>
          <a:xfrm>
            <a:off x="7955280" y="2423160"/>
            <a:ext cx="3291840" cy="3108960"/>
          </a:xfrm>
          <a:prstGeom prst="rect">
            <a:avLst/>
          </a:prstGeom>
          <a:noFill/>
          <a:ln/>
        </p:spPr>
        <p:txBody>
          <a:bodyPr wrap="square" rtlCol="0" anchor="t"/>
          <a:lstStyle/>
          <a:p>
            <a:pPr marL="177800" indent="-177800">
              <a:lnSpc>
                <a:spcPct val="112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Descriptive statistics of usage intensity</a:t>
            </a:r>
            <a:endParaRPr lang="en-US" sz="1500" dirty="0"/>
          </a:p>
          <a:p>
            <a:pPr marL="177800" indent="-177800">
              <a:lnSpc>
                <a:spcPct val="112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Multiple-response analysis of purposes and tools</a:t>
            </a:r>
            <a:endParaRPr lang="en-US" sz="1500" dirty="0"/>
          </a:p>
          <a:p>
            <a:pPr marL="177800" indent="-177800">
              <a:lnSpc>
                <a:spcPct val="112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Reliability and factor-based validation</a:t>
            </a:r>
            <a:endParaRPr lang="en-US" sz="1500" dirty="0"/>
          </a:p>
          <a:p>
            <a:pPr marL="177800" indent="-177800">
              <a:lnSpc>
                <a:spcPct val="112000"/>
              </a:lnSpc>
              <a:spcAft>
                <a:spcPts val="1200"/>
              </a:spcAft>
              <a:buSzPct val="100000"/>
              <a:buChar char="•"/>
            </a:pPr>
            <a:r>
              <a:rPr lang="en-US" sz="1500" dirty="0">
                <a:solidFill>
                  <a:srgbClr val="FFFFFF"/>
                </a:solidFill>
                <a:latin typeface="Calibri" pitchFamily="34" charset="0"/>
                <a:ea typeface="Calibri" pitchFamily="34" charset="-122"/>
                <a:cs typeface="Calibri" pitchFamily="34" charset="-120"/>
              </a:rPr>
              <a:t>K-means cluster analysis of user profiles</a:t>
            </a:r>
            <a:endParaRPr lang="en-US" sz="1500" dirty="0"/>
          </a:p>
          <a:p>
            <a:pPr marL="177800" indent="-177800">
              <a:lnSpc>
                <a:spcPct val="112000"/>
              </a:lnSpc>
              <a:buSzPct val="100000"/>
              <a:buChar char="•"/>
            </a:pPr>
            <a:r>
              <a:rPr lang="en-US" sz="1500" dirty="0">
                <a:solidFill>
                  <a:srgbClr val="FFFFFF"/>
                </a:solidFill>
                <a:latin typeface="Calibri" pitchFamily="34" charset="0"/>
                <a:ea typeface="Calibri" pitchFamily="34" charset="-122"/>
                <a:cs typeface="Calibri" pitchFamily="34" charset="-120"/>
              </a:rPr>
              <a:t>One-way ANOVA across clusters</a:t>
            </a:r>
            <a:endParaRPr lang="en-US" sz="1500" dirty="0"/>
          </a:p>
        </p:txBody>
      </p:sp>
      <p:sp>
        <p:nvSpPr>
          <p:cNvPr id="28" name="Text 25"/>
          <p:cNvSpPr/>
          <p:nvPr/>
        </p:nvSpPr>
        <p:spPr>
          <a:xfrm>
            <a:off x="548640" y="6355080"/>
            <a:ext cx="7315200" cy="320040"/>
          </a:xfrm>
          <a:prstGeom prst="rect">
            <a:avLst/>
          </a:prstGeom>
          <a:noFill/>
          <a:ln/>
        </p:spPr>
        <p:txBody>
          <a:bodyPr wrap="square" lIns="0" tIns="0" rIns="0" bIns="0" rtlCol="0" anchor="ctr"/>
          <a:lstStyle/>
          <a:p>
            <a:pPr marL="0" indent="0">
              <a:buNone/>
            </a:pPr>
            <a:r>
              <a:rPr lang="en-US" sz="1000" dirty="0">
                <a:solidFill>
                  <a:srgbClr val="5A6B7B"/>
                </a:solidFill>
                <a:latin typeface="Calibri" pitchFamily="34" charset="0"/>
                <a:ea typeface="Calibri" pitchFamily="34" charset="-122"/>
                <a:cs typeface="Calibri" pitchFamily="34" charset="-120"/>
              </a:rPr>
              <a:t>HUFLIT TESOL 2026  ·  GenAI for Academic Presentations</a:t>
            </a:r>
            <a:endParaRPr lang="en-US" sz="1000" dirty="0"/>
          </a:p>
        </p:txBody>
      </p:sp>
      <p:sp>
        <p:nvSpPr>
          <p:cNvPr id="29" name="Text 26"/>
          <p:cNvSpPr/>
          <p:nvPr/>
        </p:nvSpPr>
        <p:spPr>
          <a:xfrm>
            <a:off x="10241280" y="6355080"/>
            <a:ext cx="1417320" cy="320040"/>
          </a:xfrm>
          <a:prstGeom prst="rect">
            <a:avLst/>
          </a:prstGeom>
          <a:noFill/>
          <a:ln/>
        </p:spPr>
        <p:txBody>
          <a:bodyPr wrap="square" lIns="0" tIns="0" rIns="0" bIns="0" rtlCol="0" anchor="ctr"/>
          <a:lstStyle/>
          <a:p>
            <a:pPr marL="0" indent="0" algn="r">
              <a:buNone/>
            </a:pPr>
            <a:r>
              <a:rPr lang="en-US" sz="1000" dirty="0">
                <a:solidFill>
                  <a:srgbClr val="5A6B7B"/>
                </a:solidFill>
                <a:latin typeface="Calibri" pitchFamily="34" charset="0"/>
                <a:ea typeface="Calibri" pitchFamily="34" charset="-122"/>
                <a:cs typeface="Calibri" pitchFamily="34" charset="-120"/>
              </a:rPr>
              <a:t>9 / 29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4254</Words>
  <Application>Microsoft Macintosh PowerPoint</Application>
  <PresentationFormat>Widescreen</PresentationFormat>
  <Paragraphs>368</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Undergraduate Students' Use of AI for Academic Presentations</dc:title>
  <dc:subject>PptxGenJS Presentation</dc:subject>
  <dc:creator>Nguyen Thi Hong Lien; Nguyen Thi Thanh Van</dc:creator>
  <cp:lastModifiedBy>Lien Nguyen</cp:lastModifiedBy>
  <cp:revision>2</cp:revision>
  <dcterms:created xsi:type="dcterms:W3CDTF">2026-07-24T09:52:38Z</dcterms:created>
  <dcterms:modified xsi:type="dcterms:W3CDTF">2026-08-04T02:14:23Z</dcterms:modified>
</cp:coreProperties>
</file>