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77" r:id="rId4"/>
    <p:sldId id="278" r:id="rId5"/>
    <p:sldId id="258" r:id="rId6"/>
    <p:sldId id="260" r:id="rId7"/>
    <p:sldId id="259" r:id="rId8"/>
    <p:sldId id="261" r:id="rId9"/>
    <p:sldId id="262" r:id="rId10"/>
    <p:sldId id="263" r:id="rId11"/>
    <p:sldId id="273" r:id="rId12"/>
    <p:sldId id="274" r:id="rId13"/>
    <p:sldId id="275" r:id="rId14"/>
    <p:sldId id="266" r:id="rId15"/>
    <p:sldId id="267" r:id="rId16"/>
    <p:sldId id="269" r:id="rId17"/>
    <p:sldId id="270" r:id="rId18"/>
    <p:sldId id="276" r:id="rId19"/>
    <p:sldId id="272" r:id="rId20"/>
  </p:sldIdLst>
  <p:sldSz cx="18288000" cy="10287000"/>
  <p:notesSz cx="6858000" cy="9144000"/>
  <p:embeddedFontLst>
    <p:embeddedFont>
      <p:font typeface="Roboto" panose="02000000000000000000" pitchFamily="2" charset="0"/>
      <p:regular r:id="rId21"/>
      <p:bold r:id="rId22"/>
      <p:italic r:id="rId23"/>
    </p:embeddedFont>
    <p:embeddedFont>
      <p:font typeface="Roboto Bold" panose="02000000000000000000"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2" name="Group 2"/>
          <p:cNvGrpSpPr/>
          <p:nvPr/>
        </p:nvGrpSpPr>
        <p:grpSpPr>
          <a:xfrm rot="-1621114">
            <a:off x="12085322" y="8448454"/>
            <a:ext cx="9354104" cy="2932507"/>
            <a:chOff x="0" y="0"/>
            <a:chExt cx="2463632" cy="772347"/>
          </a:xfrm>
        </p:grpSpPr>
        <p:sp>
          <p:nvSpPr>
            <p:cNvPr id="3" name="Freeform 3"/>
            <p:cNvSpPr/>
            <p:nvPr/>
          </p:nvSpPr>
          <p:spPr>
            <a:xfrm>
              <a:off x="0" y="0"/>
              <a:ext cx="2463632" cy="772347"/>
            </a:xfrm>
            <a:custGeom>
              <a:avLst/>
              <a:gdLst/>
              <a:ahLst/>
              <a:cxnLst/>
              <a:rect l="l" t="t" r="r" b="b"/>
              <a:pathLst>
                <a:path w="2463632" h="772347">
                  <a:moveTo>
                    <a:pt x="0" y="0"/>
                  </a:moveTo>
                  <a:lnTo>
                    <a:pt x="2463632" y="0"/>
                  </a:lnTo>
                  <a:lnTo>
                    <a:pt x="2463632" y="772347"/>
                  </a:lnTo>
                  <a:lnTo>
                    <a:pt x="0" y="772347"/>
                  </a:lnTo>
                  <a:close/>
                </a:path>
              </a:pathLst>
            </a:custGeom>
            <a:solidFill>
              <a:srgbClr val="2E7D6B">
                <a:alpha val="62745"/>
              </a:srgbClr>
            </a:solidFill>
          </p:spPr>
          <p:txBody>
            <a:bodyPr/>
            <a:lstStyle/>
            <a:p>
              <a:endParaRPr lang="en-US"/>
            </a:p>
          </p:txBody>
        </p:sp>
        <p:sp>
          <p:nvSpPr>
            <p:cNvPr id="4" name="TextBox 4"/>
            <p:cNvSpPr txBox="1"/>
            <p:nvPr/>
          </p:nvSpPr>
          <p:spPr>
            <a:xfrm>
              <a:off x="0" y="-38100"/>
              <a:ext cx="2463632" cy="81044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5" name="TextBox 5"/>
          <p:cNvSpPr txBox="1"/>
          <p:nvPr/>
        </p:nvSpPr>
        <p:spPr>
          <a:xfrm>
            <a:off x="2713892" y="2095939"/>
            <a:ext cx="13296972" cy="2895922"/>
          </a:xfrm>
          <a:prstGeom prst="rect">
            <a:avLst/>
          </a:prstGeom>
        </p:spPr>
        <p:txBody>
          <a:bodyPr lIns="0" tIns="0" rIns="0" bIns="0" rtlCol="0" anchor="t">
            <a:spAutoFit/>
          </a:bodyPr>
          <a:lstStyle/>
          <a:p>
            <a:pPr marL="0" lvl="0" indent="0" algn="ctr">
              <a:lnSpc>
                <a:spcPts val="7721"/>
              </a:lnSpc>
            </a:pPr>
            <a:r>
              <a:rPr lang="en-US" sz="5515" b="1" dirty="0">
                <a:solidFill>
                  <a:srgbClr val="1F5A4E"/>
                </a:solidFill>
                <a:latin typeface="Roboto Bold"/>
                <a:ea typeface="Roboto Bold"/>
                <a:cs typeface="Roboto Bold"/>
                <a:sym typeface="Roboto Bold"/>
              </a:rPr>
              <a:t>Exploring the Effectiveness of Quizizz in Improving Vocabulary Learning of EFL Freshmen Students at HUFLIT</a:t>
            </a:r>
          </a:p>
        </p:txBody>
      </p:sp>
      <p:grpSp>
        <p:nvGrpSpPr>
          <p:cNvPr id="6" name="Group 6"/>
          <p:cNvGrpSpPr/>
          <p:nvPr/>
        </p:nvGrpSpPr>
        <p:grpSpPr>
          <a:xfrm rot="-1621114">
            <a:off x="-4330776" y="-1512783"/>
            <a:ext cx="12676189" cy="3497067"/>
            <a:chOff x="0" y="0"/>
            <a:chExt cx="3338585" cy="921038"/>
          </a:xfrm>
        </p:grpSpPr>
        <p:sp>
          <p:nvSpPr>
            <p:cNvPr id="7" name="Freeform 7"/>
            <p:cNvSpPr/>
            <p:nvPr/>
          </p:nvSpPr>
          <p:spPr>
            <a:xfrm>
              <a:off x="0" y="0"/>
              <a:ext cx="3338585" cy="921038"/>
            </a:xfrm>
            <a:custGeom>
              <a:avLst/>
              <a:gdLst/>
              <a:ahLst/>
              <a:cxnLst/>
              <a:rect l="l" t="t" r="r" b="b"/>
              <a:pathLst>
                <a:path w="3338585" h="921038">
                  <a:moveTo>
                    <a:pt x="0" y="0"/>
                  </a:moveTo>
                  <a:lnTo>
                    <a:pt x="3338585" y="0"/>
                  </a:lnTo>
                  <a:lnTo>
                    <a:pt x="3338585" y="921038"/>
                  </a:lnTo>
                  <a:lnTo>
                    <a:pt x="0" y="921038"/>
                  </a:lnTo>
                  <a:close/>
                </a:path>
              </a:pathLst>
            </a:custGeom>
            <a:solidFill>
              <a:srgbClr val="2E7D6B">
                <a:alpha val="87843"/>
              </a:srgbClr>
            </a:solidFill>
          </p:spPr>
          <p:txBody>
            <a:bodyPr/>
            <a:lstStyle/>
            <a:p>
              <a:endParaRPr lang="en-US"/>
            </a:p>
          </p:txBody>
        </p:sp>
        <p:sp>
          <p:nvSpPr>
            <p:cNvPr id="8" name="TextBox 8"/>
            <p:cNvSpPr txBox="1"/>
            <p:nvPr/>
          </p:nvSpPr>
          <p:spPr>
            <a:xfrm>
              <a:off x="0" y="-38100"/>
              <a:ext cx="3338585" cy="959138"/>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9" name="Group 9"/>
          <p:cNvGrpSpPr/>
          <p:nvPr/>
        </p:nvGrpSpPr>
        <p:grpSpPr>
          <a:xfrm rot="-4495248">
            <a:off x="-6094185" y="2337522"/>
            <a:ext cx="12740614" cy="3581584"/>
            <a:chOff x="0" y="0"/>
            <a:chExt cx="3355553" cy="943298"/>
          </a:xfrm>
        </p:grpSpPr>
        <p:sp>
          <p:nvSpPr>
            <p:cNvPr id="10" name="Freeform 10"/>
            <p:cNvSpPr/>
            <p:nvPr/>
          </p:nvSpPr>
          <p:spPr>
            <a:xfrm>
              <a:off x="0" y="0"/>
              <a:ext cx="3355553" cy="943298"/>
            </a:xfrm>
            <a:custGeom>
              <a:avLst/>
              <a:gdLst/>
              <a:ahLst/>
              <a:cxnLst/>
              <a:rect l="l" t="t" r="r" b="b"/>
              <a:pathLst>
                <a:path w="3355553" h="943298">
                  <a:moveTo>
                    <a:pt x="0" y="0"/>
                  </a:moveTo>
                  <a:lnTo>
                    <a:pt x="3355553" y="0"/>
                  </a:lnTo>
                  <a:lnTo>
                    <a:pt x="3355553" y="943298"/>
                  </a:lnTo>
                  <a:lnTo>
                    <a:pt x="0" y="943298"/>
                  </a:lnTo>
                  <a:close/>
                </a:path>
              </a:pathLst>
            </a:custGeom>
            <a:solidFill>
              <a:srgbClr val="1F5A4E">
                <a:alpha val="87843"/>
              </a:srgbClr>
            </a:solidFill>
          </p:spPr>
          <p:txBody>
            <a:bodyPr/>
            <a:lstStyle/>
            <a:p>
              <a:endParaRPr lang="en-US"/>
            </a:p>
          </p:txBody>
        </p:sp>
        <p:sp>
          <p:nvSpPr>
            <p:cNvPr id="11" name="TextBox 11"/>
            <p:cNvSpPr txBox="1"/>
            <p:nvPr/>
          </p:nvSpPr>
          <p:spPr>
            <a:xfrm>
              <a:off x="0" y="-38100"/>
              <a:ext cx="3355553" cy="981398"/>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2" name="AutoShape 12"/>
          <p:cNvSpPr/>
          <p:nvPr/>
        </p:nvSpPr>
        <p:spPr>
          <a:xfrm>
            <a:off x="4244267" y="5544098"/>
            <a:ext cx="9502351" cy="0"/>
          </a:xfrm>
          <a:prstGeom prst="line">
            <a:avLst/>
          </a:prstGeom>
          <a:ln w="38100" cap="flat">
            <a:solidFill>
              <a:srgbClr val="555555">
                <a:alpha val="53725"/>
              </a:srgbClr>
            </a:solidFill>
            <a:prstDash val="solid"/>
            <a:headEnd type="none" w="sm" len="sm"/>
            <a:tailEnd type="none" w="sm" len="sm"/>
          </a:ln>
        </p:spPr>
        <p:txBody>
          <a:bodyPr/>
          <a:lstStyle/>
          <a:p>
            <a:endParaRPr lang="en-US"/>
          </a:p>
        </p:txBody>
      </p:sp>
      <p:sp>
        <p:nvSpPr>
          <p:cNvPr id="13" name="Freeform 13"/>
          <p:cNvSpPr/>
          <p:nvPr/>
        </p:nvSpPr>
        <p:spPr>
          <a:xfrm>
            <a:off x="14189211" y="6483794"/>
            <a:ext cx="3070089" cy="3138566"/>
          </a:xfrm>
          <a:custGeom>
            <a:avLst/>
            <a:gdLst/>
            <a:ahLst/>
            <a:cxnLst/>
            <a:rect l="l" t="t" r="r" b="b"/>
            <a:pathLst>
              <a:path w="3070089" h="3138566">
                <a:moveTo>
                  <a:pt x="0" y="0"/>
                </a:moveTo>
                <a:lnTo>
                  <a:pt x="3070089" y="0"/>
                </a:lnTo>
                <a:lnTo>
                  <a:pt x="3070089" y="3138566"/>
                </a:lnTo>
                <a:lnTo>
                  <a:pt x="0" y="31385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rot="-876176">
            <a:off x="2524653" y="7071950"/>
            <a:ext cx="961387" cy="1223988"/>
          </a:xfrm>
          <a:custGeom>
            <a:avLst/>
            <a:gdLst/>
            <a:ahLst/>
            <a:cxnLst/>
            <a:rect l="l" t="t" r="r" b="b"/>
            <a:pathLst>
              <a:path w="961387" h="1223988">
                <a:moveTo>
                  <a:pt x="0" y="0"/>
                </a:moveTo>
                <a:lnTo>
                  <a:pt x="961387" y="0"/>
                </a:lnTo>
                <a:lnTo>
                  <a:pt x="961387" y="1223988"/>
                </a:lnTo>
                <a:lnTo>
                  <a:pt x="0" y="12239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5" name="Group 15"/>
          <p:cNvGrpSpPr/>
          <p:nvPr/>
        </p:nvGrpSpPr>
        <p:grpSpPr>
          <a:xfrm rot="-1177486">
            <a:off x="14673547" y="-2854601"/>
            <a:ext cx="9354104" cy="2932507"/>
            <a:chOff x="0" y="0"/>
            <a:chExt cx="2463632" cy="772347"/>
          </a:xfrm>
        </p:grpSpPr>
        <p:sp>
          <p:nvSpPr>
            <p:cNvPr id="16" name="Freeform 16"/>
            <p:cNvSpPr/>
            <p:nvPr/>
          </p:nvSpPr>
          <p:spPr>
            <a:xfrm>
              <a:off x="0" y="0"/>
              <a:ext cx="2463632" cy="772347"/>
            </a:xfrm>
            <a:custGeom>
              <a:avLst/>
              <a:gdLst/>
              <a:ahLst/>
              <a:cxnLst/>
              <a:rect l="l" t="t" r="r" b="b"/>
              <a:pathLst>
                <a:path w="2463632" h="772347">
                  <a:moveTo>
                    <a:pt x="0" y="0"/>
                  </a:moveTo>
                  <a:lnTo>
                    <a:pt x="2463632" y="0"/>
                  </a:lnTo>
                  <a:lnTo>
                    <a:pt x="2463632" y="772347"/>
                  </a:lnTo>
                  <a:lnTo>
                    <a:pt x="0" y="772347"/>
                  </a:lnTo>
                  <a:close/>
                </a:path>
              </a:pathLst>
            </a:custGeom>
            <a:solidFill>
              <a:srgbClr val="2E7D6B">
                <a:alpha val="94902"/>
              </a:srgbClr>
            </a:solidFill>
          </p:spPr>
          <p:txBody>
            <a:bodyPr/>
            <a:lstStyle/>
            <a:p>
              <a:endParaRPr lang="en-US"/>
            </a:p>
          </p:txBody>
        </p:sp>
        <p:sp>
          <p:nvSpPr>
            <p:cNvPr id="17" name="TextBox 17"/>
            <p:cNvSpPr txBox="1"/>
            <p:nvPr/>
          </p:nvSpPr>
          <p:spPr>
            <a:xfrm>
              <a:off x="0" y="-38100"/>
              <a:ext cx="2463632" cy="81044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8" name="Group 18"/>
          <p:cNvGrpSpPr/>
          <p:nvPr/>
        </p:nvGrpSpPr>
        <p:grpSpPr>
          <a:xfrm rot="2699999">
            <a:off x="12085322" y="-2056237"/>
            <a:ext cx="9354104" cy="2932507"/>
            <a:chOff x="0" y="0"/>
            <a:chExt cx="2463632" cy="772347"/>
          </a:xfrm>
        </p:grpSpPr>
        <p:sp>
          <p:nvSpPr>
            <p:cNvPr id="19" name="Freeform 19"/>
            <p:cNvSpPr/>
            <p:nvPr/>
          </p:nvSpPr>
          <p:spPr>
            <a:xfrm>
              <a:off x="0" y="0"/>
              <a:ext cx="2463632" cy="772347"/>
            </a:xfrm>
            <a:custGeom>
              <a:avLst/>
              <a:gdLst/>
              <a:ahLst/>
              <a:cxnLst/>
              <a:rect l="l" t="t" r="r" b="b"/>
              <a:pathLst>
                <a:path w="2463632" h="772347">
                  <a:moveTo>
                    <a:pt x="0" y="0"/>
                  </a:moveTo>
                  <a:lnTo>
                    <a:pt x="2463632" y="0"/>
                  </a:lnTo>
                  <a:lnTo>
                    <a:pt x="2463632" y="772347"/>
                  </a:lnTo>
                  <a:lnTo>
                    <a:pt x="0" y="772347"/>
                  </a:lnTo>
                  <a:close/>
                </a:path>
              </a:pathLst>
            </a:custGeom>
            <a:solidFill>
              <a:srgbClr val="2E7D6B">
                <a:alpha val="62745"/>
              </a:srgbClr>
            </a:solidFill>
          </p:spPr>
          <p:txBody>
            <a:bodyPr/>
            <a:lstStyle/>
            <a:p>
              <a:endParaRPr lang="en-US"/>
            </a:p>
          </p:txBody>
        </p:sp>
        <p:sp>
          <p:nvSpPr>
            <p:cNvPr id="20" name="TextBox 20"/>
            <p:cNvSpPr txBox="1"/>
            <p:nvPr/>
          </p:nvSpPr>
          <p:spPr>
            <a:xfrm>
              <a:off x="0" y="-38100"/>
              <a:ext cx="2463632" cy="81044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1" name="Freeform 21"/>
          <p:cNvSpPr/>
          <p:nvPr/>
        </p:nvSpPr>
        <p:spPr>
          <a:xfrm>
            <a:off x="17008680" y="3471561"/>
            <a:ext cx="4389589" cy="2402303"/>
          </a:xfrm>
          <a:custGeom>
            <a:avLst/>
            <a:gdLst/>
            <a:ahLst/>
            <a:cxnLst/>
            <a:rect l="l" t="t" r="r" b="b"/>
            <a:pathLst>
              <a:path w="4389589" h="2402303">
                <a:moveTo>
                  <a:pt x="0" y="0"/>
                </a:moveTo>
                <a:lnTo>
                  <a:pt x="4389589" y="0"/>
                </a:lnTo>
                <a:lnTo>
                  <a:pt x="4389589" y="2402302"/>
                </a:lnTo>
                <a:lnTo>
                  <a:pt x="0" y="2402302"/>
                </a:lnTo>
                <a:lnTo>
                  <a:pt x="0" y="0"/>
                </a:lnTo>
                <a:close/>
              </a:path>
            </a:pathLst>
          </a:custGeom>
          <a:blipFill>
            <a:blip>
              <a:alphaModFix amt="64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2" name="TextBox 22"/>
          <p:cNvSpPr txBox="1"/>
          <p:nvPr/>
        </p:nvSpPr>
        <p:spPr>
          <a:xfrm>
            <a:off x="3005347" y="5796415"/>
            <a:ext cx="12277307" cy="638944"/>
          </a:xfrm>
          <a:prstGeom prst="rect">
            <a:avLst/>
          </a:prstGeom>
        </p:spPr>
        <p:txBody>
          <a:bodyPr lIns="0" tIns="0" rIns="0" bIns="0" rtlCol="0" anchor="t">
            <a:spAutoFit/>
          </a:bodyPr>
          <a:lstStyle/>
          <a:p>
            <a:pPr marL="0" lvl="0" indent="0" algn="ctr">
              <a:lnSpc>
                <a:spcPts val="5207"/>
              </a:lnSpc>
              <a:spcBef>
                <a:spcPct val="0"/>
              </a:spcBef>
            </a:pPr>
            <a:r>
              <a:rPr lang="en-US" sz="3719">
                <a:solidFill>
                  <a:srgbClr val="555555"/>
                </a:solidFill>
                <a:latin typeface="Roboto"/>
                <a:ea typeface="Roboto"/>
                <a:cs typeface="Roboto"/>
                <a:sym typeface="Roboto"/>
              </a:rPr>
              <a:t>A Research Presentation on Gamified Vocabulary Learning</a:t>
            </a:r>
          </a:p>
        </p:txBody>
      </p:sp>
      <p:sp>
        <p:nvSpPr>
          <p:cNvPr id="23" name="Freeform 23"/>
          <p:cNvSpPr/>
          <p:nvPr/>
        </p:nvSpPr>
        <p:spPr>
          <a:xfrm>
            <a:off x="519098"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4" name="TextBox 24"/>
          <p:cNvSpPr txBox="1"/>
          <p:nvPr/>
        </p:nvSpPr>
        <p:spPr>
          <a:xfrm>
            <a:off x="6139669" y="7455159"/>
            <a:ext cx="3284522" cy="597905"/>
          </a:xfrm>
          <a:prstGeom prst="rect">
            <a:avLst/>
          </a:prstGeom>
        </p:spPr>
        <p:txBody>
          <a:bodyPr lIns="0" tIns="0" rIns="0" bIns="0" rtlCol="0" anchor="t">
            <a:spAutoFit/>
          </a:bodyPr>
          <a:lstStyle/>
          <a:p>
            <a:pPr marL="0" lvl="0" indent="0" algn="ctr">
              <a:lnSpc>
                <a:spcPts val="4844"/>
              </a:lnSpc>
              <a:spcBef>
                <a:spcPct val="0"/>
              </a:spcBef>
            </a:pPr>
            <a:r>
              <a:rPr lang="en-US" sz="3460">
                <a:solidFill>
                  <a:srgbClr val="555555"/>
                </a:solidFill>
                <a:latin typeface="Roboto"/>
                <a:ea typeface="Roboto"/>
                <a:cs typeface="Roboto"/>
                <a:sym typeface="Roboto"/>
              </a:rPr>
              <a:t>Presented By:</a:t>
            </a:r>
          </a:p>
        </p:txBody>
      </p:sp>
      <p:sp>
        <p:nvSpPr>
          <p:cNvPr id="25" name="TextBox 25"/>
          <p:cNvSpPr txBox="1"/>
          <p:nvPr/>
        </p:nvSpPr>
        <p:spPr>
          <a:xfrm>
            <a:off x="9158667" y="7455159"/>
            <a:ext cx="5245517" cy="1653338"/>
          </a:xfrm>
          <a:prstGeom prst="rect">
            <a:avLst/>
          </a:prstGeom>
        </p:spPr>
        <p:txBody>
          <a:bodyPr wrap="square" lIns="0" tIns="0" rIns="0" bIns="0" rtlCol="0" anchor="t">
            <a:spAutoFit/>
          </a:bodyPr>
          <a:lstStyle/>
          <a:p>
            <a:pPr marL="0" lvl="0" indent="0" algn="ctr">
              <a:lnSpc>
                <a:spcPts val="4438"/>
              </a:lnSpc>
              <a:spcBef>
                <a:spcPct val="0"/>
              </a:spcBef>
            </a:pPr>
            <a:r>
              <a:rPr lang="en-US" sz="3170" b="1" dirty="0">
                <a:solidFill>
                  <a:srgbClr val="555555"/>
                </a:solidFill>
                <a:latin typeface="Roboto Bold"/>
                <a:ea typeface="Roboto Bold"/>
                <a:cs typeface="Roboto Bold"/>
                <a:sym typeface="Roboto Bold"/>
              </a:rPr>
              <a:t>Lê Thy Phương Thảo</a:t>
            </a:r>
          </a:p>
          <a:p>
            <a:pPr marL="0" lvl="0" indent="0" algn="ctr">
              <a:lnSpc>
                <a:spcPts val="4438"/>
              </a:lnSpc>
              <a:spcBef>
                <a:spcPct val="0"/>
              </a:spcBef>
            </a:pPr>
            <a:r>
              <a:rPr lang="en-US" sz="3170" b="1" dirty="0">
                <a:solidFill>
                  <a:srgbClr val="555555"/>
                </a:solidFill>
                <a:latin typeface="Roboto Bold"/>
                <a:ea typeface="Roboto Bold"/>
                <a:cs typeface="Roboto Bold"/>
                <a:sym typeface="Roboto Bold"/>
              </a:rPr>
              <a:t>HUFLIT </a:t>
            </a:r>
          </a:p>
          <a:p>
            <a:pPr marL="0" lvl="0" indent="0" algn="ctr">
              <a:lnSpc>
                <a:spcPts val="4438"/>
              </a:lnSpc>
              <a:spcBef>
                <a:spcPct val="0"/>
              </a:spcBef>
            </a:pPr>
            <a:r>
              <a:rPr lang="en-US" sz="3170" b="1" dirty="0">
                <a:solidFill>
                  <a:srgbClr val="555555"/>
                </a:solidFill>
                <a:latin typeface="Roboto Bold"/>
                <a:ea typeface="Roboto Bold"/>
                <a:cs typeface="Roboto Bold"/>
                <a:sym typeface="Roboto Bold"/>
              </a:rPr>
              <a:t>August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6" name="Freeform 6"/>
          <p:cNvSpPr/>
          <p:nvPr/>
        </p:nvSpPr>
        <p:spPr>
          <a:xfrm>
            <a:off x="3136299"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p:cNvSpPr/>
          <p:nvPr/>
        </p:nvSpPr>
        <p:spPr>
          <a:xfrm rot="-10800000">
            <a:off x="3534259"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2292422" y="1929186"/>
            <a:ext cx="9930972" cy="2071584"/>
          </a:xfrm>
          <a:prstGeom prst="rect">
            <a:avLst/>
          </a:prstGeom>
        </p:spPr>
        <p:txBody>
          <a:bodyPr lIns="0" tIns="0" rIns="0" bIns="0" rtlCol="0" anchor="t">
            <a:spAutoFit/>
          </a:bodyPr>
          <a:lstStyle/>
          <a:p>
            <a:pPr marL="0" lvl="0" indent="0" algn="l">
              <a:lnSpc>
                <a:spcPts val="8275"/>
              </a:lnSpc>
            </a:pPr>
            <a:r>
              <a:rPr lang="en-US" sz="5910" b="1">
                <a:solidFill>
                  <a:srgbClr val="E5E5E5"/>
                </a:solidFill>
                <a:latin typeface="Roboto Bold"/>
                <a:ea typeface="Roboto Bold"/>
                <a:cs typeface="Roboto Bold"/>
                <a:sym typeface="Roboto Bold"/>
              </a:rPr>
              <a:t>Student Engagement</a:t>
            </a:r>
          </a:p>
          <a:p>
            <a:pPr marL="0" lvl="0" indent="0" algn="l">
              <a:lnSpc>
                <a:spcPts val="8275"/>
              </a:lnSpc>
            </a:pPr>
            <a:r>
              <a:rPr lang="en-US" sz="5910" b="1">
                <a:solidFill>
                  <a:srgbClr val="E5E5E5"/>
                </a:solidFill>
                <a:latin typeface="Roboto Bold"/>
                <a:ea typeface="Roboto Bold"/>
                <a:cs typeface="Roboto Bold"/>
                <a:sym typeface="Roboto Bold"/>
              </a:rPr>
              <a:t>with Quizizz</a:t>
            </a:r>
          </a:p>
        </p:txBody>
      </p:sp>
      <p:pic>
        <p:nvPicPr>
          <p:cNvPr id="11" name="Picture 10">
            <a:extLst>
              <a:ext uri="{FF2B5EF4-FFF2-40B4-BE49-F238E27FC236}">
                <a16:creationId xmlns:a16="http://schemas.microsoft.com/office/drawing/2014/main" id="{E869612C-D364-631E-D78F-81E0435CFDAE}"/>
              </a:ext>
            </a:extLst>
          </p:cNvPr>
          <p:cNvPicPr>
            <a:picLocks noChangeAspect="1"/>
          </p:cNvPicPr>
          <p:nvPr/>
        </p:nvPicPr>
        <p:blipFill>
          <a:blip r:embed="rId3"/>
          <a:stretch>
            <a:fillRect/>
          </a:stretch>
        </p:blipFill>
        <p:spPr>
          <a:xfrm>
            <a:off x="3238500" y="488455"/>
            <a:ext cx="11811000" cy="7024630"/>
          </a:xfrm>
          <a:prstGeom prst="rect">
            <a:avLst/>
          </a:prstGeom>
        </p:spPr>
      </p:pic>
      <p:sp>
        <p:nvSpPr>
          <p:cNvPr id="13" name="TextBox 12">
            <a:extLst>
              <a:ext uri="{FF2B5EF4-FFF2-40B4-BE49-F238E27FC236}">
                <a16:creationId xmlns:a16="http://schemas.microsoft.com/office/drawing/2014/main" id="{8765A259-C511-47A6-E18D-31E9D0C67215}"/>
              </a:ext>
            </a:extLst>
          </p:cNvPr>
          <p:cNvSpPr txBox="1"/>
          <p:nvPr/>
        </p:nvSpPr>
        <p:spPr>
          <a:xfrm>
            <a:off x="685800" y="7778126"/>
            <a:ext cx="16916400" cy="1938992"/>
          </a:xfrm>
          <a:prstGeom prst="rect">
            <a:avLst/>
          </a:prstGeom>
          <a:noFill/>
        </p:spPr>
        <p:txBody>
          <a:bodyPr wrap="square">
            <a:spAutoFit/>
          </a:bodyPr>
          <a:lstStyle/>
          <a:p>
            <a:pPr algn="ctr"/>
            <a:r>
              <a:rPr lang="en-US" sz="4000" dirty="0"/>
              <a:t>The results suggest that Quizizz plays a significant role in increasing students' motivation and active participation in vocabulary learning by providing an interactive and enjoyable learning experience.</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a:extLst>
            <a:ext uri="{FF2B5EF4-FFF2-40B4-BE49-F238E27FC236}">
              <a16:creationId xmlns:a16="http://schemas.microsoft.com/office/drawing/2014/main" id="{6481CCE7-7D2F-CADD-B481-356F1D54CA6D}"/>
            </a:ext>
          </a:extLst>
        </p:cNvPr>
        <p:cNvGrpSpPr/>
        <p:nvPr/>
      </p:nvGrpSpPr>
      <p:grpSpPr>
        <a:xfrm>
          <a:off x="0" y="0"/>
          <a:ext cx="0" cy="0"/>
          <a:chOff x="0" y="0"/>
          <a:chExt cx="0" cy="0"/>
        </a:xfrm>
      </p:grpSpPr>
      <p:sp>
        <p:nvSpPr>
          <p:cNvPr id="6" name="Freeform 6">
            <a:extLst>
              <a:ext uri="{FF2B5EF4-FFF2-40B4-BE49-F238E27FC236}">
                <a16:creationId xmlns:a16="http://schemas.microsoft.com/office/drawing/2014/main" id="{C9D7DD4E-D5F1-20D9-4A8F-7EF2A783992B}"/>
              </a:ext>
            </a:extLst>
          </p:cNvPr>
          <p:cNvSpPr/>
          <p:nvPr/>
        </p:nvSpPr>
        <p:spPr>
          <a:xfrm>
            <a:off x="3136299"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a:extLst>
              <a:ext uri="{FF2B5EF4-FFF2-40B4-BE49-F238E27FC236}">
                <a16:creationId xmlns:a16="http://schemas.microsoft.com/office/drawing/2014/main" id="{EAED483E-369B-CA3A-6231-28A24134AC1C}"/>
              </a:ext>
            </a:extLst>
          </p:cNvPr>
          <p:cNvSpPr/>
          <p:nvPr/>
        </p:nvSpPr>
        <p:spPr>
          <a:xfrm rot="-10800000">
            <a:off x="3534259"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a:extLst>
              <a:ext uri="{FF2B5EF4-FFF2-40B4-BE49-F238E27FC236}">
                <a16:creationId xmlns:a16="http://schemas.microsoft.com/office/drawing/2014/main" id="{70B69B4D-525E-3D11-7A53-048986D73382}"/>
              </a:ext>
            </a:extLst>
          </p:cNvPr>
          <p:cNvSpPr txBox="1"/>
          <p:nvPr/>
        </p:nvSpPr>
        <p:spPr>
          <a:xfrm>
            <a:off x="2292422" y="1929186"/>
            <a:ext cx="9930972" cy="2071584"/>
          </a:xfrm>
          <a:prstGeom prst="rect">
            <a:avLst/>
          </a:prstGeom>
        </p:spPr>
        <p:txBody>
          <a:bodyPr lIns="0" tIns="0" rIns="0" bIns="0" rtlCol="0" anchor="t">
            <a:spAutoFit/>
          </a:bodyPr>
          <a:lstStyle/>
          <a:p>
            <a:pPr marL="0" lvl="0" indent="0" algn="l">
              <a:lnSpc>
                <a:spcPts val="8275"/>
              </a:lnSpc>
            </a:pPr>
            <a:r>
              <a:rPr lang="en-US" sz="5910" b="1">
                <a:solidFill>
                  <a:srgbClr val="E5E5E5"/>
                </a:solidFill>
                <a:latin typeface="Roboto Bold"/>
                <a:ea typeface="Roboto Bold"/>
                <a:cs typeface="Roboto Bold"/>
                <a:sym typeface="Roboto Bold"/>
              </a:rPr>
              <a:t>Student Engagement</a:t>
            </a:r>
          </a:p>
          <a:p>
            <a:pPr marL="0" lvl="0" indent="0" algn="l">
              <a:lnSpc>
                <a:spcPts val="8275"/>
              </a:lnSpc>
            </a:pPr>
            <a:r>
              <a:rPr lang="en-US" sz="5910" b="1">
                <a:solidFill>
                  <a:srgbClr val="E5E5E5"/>
                </a:solidFill>
                <a:latin typeface="Roboto Bold"/>
                <a:ea typeface="Roboto Bold"/>
                <a:cs typeface="Roboto Bold"/>
                <a:sym typeface="Roboto Bold"/>
              </a:rPr>
              <a:t>with Quizizz</a:t>
            </a:r>
          </a:p>
        </p:txBody>
      </p:sp>
      <p:pic>
        <p:nvPicPr>
          <p:cNvPr id="3" name="Picture 2">
            <a:extLst>
              <a:ext uri="{FF2B5EF4-FFF2-40B4-BE49-F238E27FC236}">
                <a16:creationId xmlns:a16="http://schemas.microsoft.com/office/drawing/2014/main" id="{ECCE191C-FC92-50CD-08A2-52370DBA2955}"/>
              </a:ext>
            </a:extLst>
          </p:cNvPr>
          <p:cNvPicPr>
            <a:picLocks noChangeAspect="1"/>
          </p:cNvPicPr>
          <p:nvPr/>
        </p:nvPicPr>
        <p:blipFill>
          <a:blip r:embed="rId3"/>
          <a:stretch>
            <a:fillRect/>
          </a:stretch>
        </p:blipFill>
        <p:spPr>
          <a:xfrm>
            <a:off x="1981200" y="342900"/>
            <a:ext cx="14478000" cy="6923004"/>
          </a:xfrm>
          <a:prstGeom prst="rect">
            <a:avLst/>
          </a:prstGeom>
        </p:spPr>
      </p:pic>
      <p:sp>
        <p:nvSpPr>
          <p:cNvPr id="5" name="TextBox 4">
            <a:extLst>
              <a:ext uri="{FF2B5EF4-FFF2-40B4-BE49-F238E27FC236}">
                <a16:creationId xmlns:a16="http://schemas.microsoft.com/office/drawing/2014/main" id="{2204E260-EF6D-A905-CEF4-A80662013804}"/>
              </a:ext>
            </a:extLst>
          </p:cNvPr>
          <p:cNvSpPr txBox="1"/>
          <p:nvPr/>
        </p:nvSpPr>
        <p:spPr>
          <a:xfrm>
            <a:off x="1219200" y="7615770"/>
            <a:ext cx="16078200" cy="2308324"/>
          </a:xfrm>
          <a:prstGeom prst="rect">
            <a:avLst/>
          </a:prstGeom>
          <a:noFill/>
        </p:spPr>
        <p:txBody>
          <a:bodyPr wrap="square">
            <a:spAutoFit/>
          </a:bodyPr>
          <a:lstStyle/>
          <a:p>
            <a:pPr algn="ctr"/>
            <a:r>
              <a:rPr lang="en-US" sz="3600" dirty="0"/>
              <a:t>The findings demonstrate that students highly appreciate interactive, competitive, and gamified features, suggesting that these elements play a significant role in enhancing engagement, motivation, and the overall effectiveness of vocabulary learning through Quizizz.</a:t>
            </a:r>
          </a:p>
        </p:txBody>
      </p:sp>
    </p:spTree>
    <p:extLst>
      <p:ext uri="{BB962C8B-B14F-4D97-AF65-F5344CB8AC3E}">
        <p14:creationId xmlns:p14="http://schemas.microsoft.com/office/powerpoint/2010/main" val="639588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a:extLst>
            <a:ext uri="{FF2B5EF4-FFF2-40B4-BE49-F238E27FC236}">
              <a16:creationId xmlns:a16="http://schemas.microsoft.com/office/drawing/2014/main" id="{CDF19DB2-BDEC-CC1A-40C8-7AF5D7EBA57F}"/>
            </a:ext>
          </a:extLst>
        </p:cNvPr>
        <p:cNvGrpSpPr/>
        <p:nvPr/>
      </p:nvGrpSpPr>
      <p:grpSpPr>
        <a:xfrm>
          <a:off x="0" y="0"/>
          <a:ext cx="0" cy="0"/>
          <a:chOff x="0" y="0"/>
          <a:chExt cx="0" cy="0"/>
        </a:xfrm>
      </p:grpSpPr>
      <p:sp>
        <p:nvSpPr>
          <p:cNvPr id="6" name="Freeform 6">
            <a:extLst>
              <a:ext uri="{FF2B5EF4-FFF2-40B4-BE49-F238E27FC236}">
                <a16:creationId xmlns:a16="http://schemas.microsoft.com/office/drawing/2014/main" id="{359327B9-D3E7-3C81-7D97-0C78975A4E14}"/>
              </a:ext>
            </a:extLst>
          </p:cNvPr>
          <p:cNvSpPr/>
          <p:nvPr/>
        </p:nvSpPr>
        <p:spPr>
          <a:xfrm>
            <a:off x="3136299"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a:extLst>
              <a:ext uri="{FF2B5EF4-FFF2-40B4-BE49-F238E27FC236}">
                <a16:creationId xmlns:a16="http://schemas.microsoft.com/office/drawing/2014/main" id="{A33ABB98-5E33-F1FF-9B43-8E0C47D63D59}"/>
              </a:ext>
            </a:extLst>
          </p:cNvPr>
          <p:cNvSpPr/>
          <p:nvPr/>
        </p:nvSpPr>
        <p:spPr>
          <a:xfrm rot="-10800000">
            <a:off x="3534259"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a:extLst>
              <a:ext uri="{FF2B5EF4-FFF2-40B4-BE49-F238E27FC236}">
                <a16:creationId xmlns:a16="http://schemas.microsoft.com/office/drawing/2014/main" id="{C00E3568-BF61-F1D6-90E5-96B0BB56A167}"/>
              </a:ext>
            </a:extLst>
          </p:cNvPr>
          <p:cNvSpPr txBox="1"/>
          <p:nvPr/>
        </p:nvSpPr>
        <p:spPr>
          <a:xfrm>
            <a:off x="2292422" y="1929186"/>
            <a:ext cx="9930972" cy="2071584"/>
          </a:xfrm>
          <a:prstGeom prst="rect">
            <a:avLst/>
          </a:prstGeom>
        </p:spPr>
        <p:txBody>
          <a:bodyPr lIns="0" tIns="0" rIns="0" bIns="0" rtlCol="0" anchor="t">
            <a:spAutoFit/>
          </a:bodyPr>
          <a:lstStyle/>
          <a:p>
            <a:pPr marL="0" lvl="0" indent="0" algn="l">
              <a:lnSpc>
                <a:spcPts val="8275"/>
              </a:lnSpc>
            </a:pPr>
            <a:r>
              <a:rPr lang="en-US" sz="5910" b="1" dirty="0">
                <a:solidFill>
                  <a:srgbClr val="E5E5E5"/>
                </a:solidFill>
                <a:latin typeface="Roboto Bold"/>
                <a:ea typeface="Roboto Bold"/>
                <a:cs typeface="Roboto Bold"/>
                <a:sym typeface="Roboto Bold"/>
              </a:rPr>
              <a:t>Student Engagement</a:t>
            </a:r>
          </a:p>
          <a:p>
            <a:pPr marL="0" lvl="0" indent="0" algn="l">
              <a:lnSpc>
                <a:spcPts val="8275"/>
              </a:lnSpc>
            </a:pPr>
            <a:r>
              <a:rPr lang="en-US" sz="5910" b="1" dirty="0">
                <a:solidFill>
                  <a:srgbClr val="E5E5E5"/>
                </a:solidFill>
                <a:latin typeface="Roboto Bold"/>
                <a:ea typeface="Roboto Bold"/>
                <a:cs typeface="Roboto Bold"/>
                <a:sym typeface="Roboto Bold"/>
              </a:rPr>
              <a:t>with Quizizz</a:t>
            </a:r>
          </a:p>
        </p:txBody>
      </p:sp>
      <p:pic>
        <p:nvPicPr>
          <p:cNvPr id="4" name="Picture 3">
            <a:extLst>
              <a:ext uri="{FF2B5EF4-FFF2-40B4-BE49-F238E27FC236}">
                <a16:creationId xmlns:a16="http://schemas.microsoft.com/office/drawing/2014/main" id="{37B2629D-80FC-94D6-EA81-C1164827D567}"/>
              </a:ext>
            </a:extLst>
          </p:cNvPr>
          <p:cNvPicPr>
            <a:picLocks noChangeAspect="1"/>
          </p:cNvPicPr>
          <p:nvPr/>
        </p:nvPicPr>
        <p:blipFill>
          <a:blip r:embed="rId3"/>
          <a:stretch>
            <a:fillRect/>
          </a:stretch>
        </p:blipFill>
        <p:spPr>
          <a:xfrm>
            <a:off x="1905000" y="646526"/>
            <a:ext cx="14706600" cy="6708488"/>
          </a:xfrm>
          <a:prstGeom prst="rect">
            <a:avLst/>
          </a:prstGeom>
        </p:spPr>
      </p:pic>
      <p:sp>
        <p:nvSpPr>
          <p:cNvPr id="9" name="TextBox 8">
            <a:extLst>
              <a:ext uri="{FF2B5EF4-FFF2-40B4-BE49-F238E27FC236}">
                <a16:creationId xmlns:a16="http://schemas.microsoft.com/office/drawing/2014/main" id="{E1ABB82E-B582-53C4-2867-33D411CFFE70}"/>
              </a:ext>
            </a:extLst>
          </p:cNvPr>
          <p:cNvSpPr txBox="1"/>
          <p:nvPr/>
        </p:nvSpPr>
        <p:spPr>
          <a:xfrm>
            <a:off x="1676400" y="7575845"/>
            <a:ext cx="15849600" cy="2123658"/>
          </a:xfrm>
          <a:prstGeom prst="rect">
            <a:avLst/>
          </a:prstGeom>
          <a:noFill/>
        </p:spPr>
        <p:txBody>
          <a:bodyPr wrap="square">
            <a:spAutoFit/>
          </a:bodyPr>
          <a:lstStyle/>
          <a:p>
            <a:pPr algn="ctr"/>
            <a:r>
              <a:rPr lang="en-US" sz="4400" dirty="0"/>
              <a:t> The horizontal bar chart details various challenges and drawbacks encountered by users, detailing both the frequency and percentage of responses for each category</a:t>
            </a:r>
          </a:p>
        </p:txBody>
      </p:sp>
    </p:spTree>
    <p:extLst>
      <p:ext uri="{BB962C8B-B14F-4D97-AF65-F5344CB8AC3E}">
        <p14:creationId xmlns:p14="http://schemas.microsoft.com/office/powerpoint/2010/main" val="434284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a:extLst>
            <a:ext uri="{FF2B5EF4-FFF2-40B4-BE49-F238E27FC236}">
              <a16:creationId xmlns:a16="http://schemas.microsoft.com/office/drawing/2014/main" id="{FEB47EF8-D1D3-253C-C993-EC1E69C8141E}"/>
            </a:ext>
          </a:extLst>
        </p:cNvPr>
        <p:cNvGrpSpPr/>
        <p:nvPr/>
      </p:nvGrpSpPr>
      <p:grpSpPr>
        <a:xfrm>
          <a:off x="0" y="0"/>
          <a:ext cx="0" cy="0"/>
          <a:chOff x="0" y="0"/>
          <a:chExt cx="0" cy="0"/>
        </a:xfrm>
      </p:grpSpPr>
      <p:sp>
        <p:nvSpPr>
          <p:cNvPr id="6" name="Freeform 6">
            <a:extLst>
              <a:ext uri="{FF2B5EF4-FFF2-40B4-BE49-F238E27FC236}">
                <a16:creationId xmlns:a16="http://schemas.microsoft.com/office/drawing/2014/main" id="{C01A7D3D-6C6D-9DE9-F7B6-792466B41FD0}"/>
              </a:ext>
            </a:extLst>
          </p:cNvPr>
          <p:cNvSpPr/>
          <p:nvPr/>
        </p:nvSpPr>
        <p:spPr>
          <a:xfrm>
            <a:off x="3136299"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a:extLst>
              <a:ext uri="{FF2B5EF4-FFF2-40B4-BE49-F238E27FC236}">
                <a16:creationId xmlns:a16="http://schemas.microsoft.com/office/drawing/2014/main" id="{85A39F89-2475-9476-9496-BAEE7B871C37}"/>
              </a:ext>
            </a:extLst>
          </p:cNvPr>
          <p:cNvSpPr/>
          <p:nvPr/>
        </p:nvSpPr>
        <p:spPr>
          <a:xfrm rot="-10800000">
            <a:off x="3534259"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a:extLst>
              <a:ext uri="{FF2B5EF4-FFF2-40B4-BE49-F238E27FC236}">
                <a16:creationId xmlns:a16="http://schemas.microsoft.com/office/drawing/2014/main" id="{5DBEB55E-E6A0-E67C-2916-C6E6A523F265}"/>
              </a:ext>
            </a:extLst>
          </p:cNvPr>
          <p:cNvSpPr txBox="1"/>
          <p:nvPr/>
        </p:nvSpPr>
        <p:spPr>
          <a:xfrm>
            <a:off x="2292422" y="1929186"/>
            <a:ext cx="9930972" cy="2071584"/>
          </a:xfrm>
          <a:prstGeom prst="rect">
            <a:avLst/>
          </a:prstGeom>
        </p:spPr>
        <p:txBody>
          <a:bodyPr lIns="0" tIns="0" rIns="0" bIns="0" rtlCol="0" anchor="t">
            <a:spAutoFit/>
          </a:bodyPr>
          <a:lstStyle/>
          <a:p>
            <a:pPr marL="0" lvl="0" indent="0" algn="l">
              <a:lnSpc>
                <a:spcPts val="8275"/>
              </a:lnSpc>
            </a:pPr>
            <a:r>
              <a:rPr lang="en-US" sz="5910" b="1" dirty="0">
                <a:solidFill>
                  <a:srgbClr val="E5E5E5"/>
                </a:solidFill>
                <a:latin typeface="Roboto Bold"/>
                <a:ea typeface="Roboto Bold"/>
                <a:cs typeface="Roboto Bold"/>
                <a:sym typeface="Roboto Bold"/>
              </a:rPr>
              <a:t>Student Engagement</a:t>
            </a:r>
          </a:p>
          <a:p>
            <a:pPr marL="0" lvl="0" indent="0" algn="l">
              <a:lnSpc>
                <a:spcPts val="8275"/>
              </a:lnSpc>
            </a:pPr>
            <a:r>
              <a:rPr lang="en-US" sz="5910" b="1" dirty="0">
                <a:solidFill>
                  <a:srgbClr val="E5E5E5"/>
                </a:solidFill>
                <a:latin typeface="Roboto Bold"/>
                <a:ea typeface="Roboto Bold"/>
                <a:cs typeface="Roboto Bold"/>
                <a:sym typeface="Roboto Bold"/>
              </a:rPr>
              <a:t>with Quizizz</a:t>
            </a:r>
          </a:p>
        </p:txBody>
      </p:sp>
      <p:pic>
        <p:nvPicPr>
          <p:cNvPr id="3" name="Picture 2">
            <a:extLst>
              <a:ext uri="{FF2B5EF4-FFF2-40B4-BE49-F238E27FC236}">
                <a16:creationId xmlns:a16="http://schemas.microsoft.com/office/drawing/2014/main" id="{5BD2B7BA-F56D-6703-6B12-FDD613B4184A}"/>
              </a:ext>
            </a:extLst>
          </p:cNvPr>
          <p:cNvPicPr>
            <a:picLocks noChangeAspect="1"/>
          </p:cNvPicPr>
          <p:nvPr/>
        </p:nvPicPr>
        <p:blipFill>
          <a:blip r:embed="rId3"/>
          <a:stretch>
            <a:fillRect/>
          </a:stretch>
        </p:blipFill>
        <p:spPr>
          <a:xfrm>
            <a:off x="2533650" y="389262"/>
            <a:ext cx="13220700" cy="7223016"/>
          </a:xfrm>
          <a:prstGeom prst="rect">
            <a:avLst/>
          </a:prstGeom>
        </p:spPr>
      </p:pic>
      <p:sp>
        <p:nvSpPr>
          <p:cNvPr id="9" name="TextBox 8">
            <a:extLst>
              <a:ext uri="{FF2B5EF4-FFF2-40B4-BE49-F238E27FC236}">
                <a16:creationId xmlns:a16="http://schemas.microsoft.com/office/drawing/2014/main" id="{2CC73AE0-B75C-530C-C4F8-B09301562E1E}"/>
              </a:ext>
            </a:extLst>
          </p:cNvPr>
          <p:cNvSpPr txBox="1"/>
          <p:nvPr/>
        </p:nvSpPr>
        <p:spPr>
          <a:xfrm>
            <a:off x="1295400" y="7851044"/>
            <a:ext cx="15697200" cy="1938992"/>
          </a:xfrm>
          <a:prstGeom prst="rect">
            <a:avLst/>
          </a:prstGeom>
          <a:noFill/>
        </p:spPr>
        <p:txBody>
          <a:bodyPr wrap="square">
            <a:spAutoFit/>
          </a:bodyPr>
          <a:lstStyle/>
          <a:p>
            <a:pPr algn="ctr"/>
            <a:r>
              <a:rPr lang="en-US" sz="4000" dirty="0"/>
              <a:t>The findings suggest that Quizizz is an effective instructional tool for fostering student engagement by increasing both learners' motivation and active participation in vocabulary learning activities.</a:t>
            </a:r>
            <a:endParaRPr lang="en-US" dirty="0"/>
          </a:p>
        </p:txBody>
      </p:sp>
    </p:spTree>
    <p:extLst>
      <p:ext uri="{BB962C8B-B14F-4D97-AF65-F5344CB8AC3E}">
        <p14:creationId xmlns:p14="http://schemas.microsoft.com/office/powerpoint/2010/main" val="2386649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2" name="Group 2"/>
          <p:cNvGrpSpPr/>
          <p:nvPr/>
        </p:nvGrpSpPr>
        <p:grpSpPr>
          <a:xfrm>
            <a:off x="293914" y="382705"/>
            <a:ext cx="10186035" cy="9521590"/>
            <a:chOff x="0" y="0"/>
            <a:chExt cx="2397760" cy="1808018"/>
          </a:xfrm>
        </p:grpSpPr>
        <p:sp>
          <p:nvSpPr>
            <p:cNvPr id="3" name="Freeform 3"/>
            <p:cNvSpPr/>
            <p:nvPr/>
          </p:nvSpPr>
          <p:spPr>
            <a:xfrm>
              <a:off x="0" y="0"/>
              <a:ext cx="2397760" cy="1808019"/>
            </a:xfrm>
            <a:custGeom>
              <a:avLst/>
              <a:gdLst/>
              <a:ahLst/>
              <a:cxnLst/>
              <a:rect l="l" t="t" r="r" b="b"/>
              <a:pathLst>
                <a:path w="2397760" h="1808019">
                  <a:moveTo>
                    <a:pt x="43370" y="0"/>
                  </a:moveTo>
                  <a:lnTo>
                    <a:pt x="2354390" y="0"/>
                  </a:lnTo>
                  <a:cubicBezTo>
                    <a:pt x="2378343" y="0"/>
                    <a:pt x="2397760" y="19417"/>
                    <a:pt x="2397760" y="43370"/>
                  </a:cubicBezTo>
                  <a:lnTo>
                    <a:pt x="2397760" y="1764649"/>
                  </a:lnTo>
                  <a:cubicBezTo>
                    <a:pt x="2397760" y="1776151"/>
                    <a:pt x="2393191" y="1787182"/>
                    <a:pt x="2385057" y="1795316"/>
                  </a:cubicBezTo>
                  <a:cubicBezTo>
                    <a:pt x="2376924" y="1803449"/>
                    <a:pt x="2365892" y="1808019"/>
                    <a:pt x="2354390" y="1808019"/>
                  </a:cubicBezTo>
                  <a:lnTo>
                    <a:pt x="43370" y="1808019"/>
                  </a:lnTo>
                  <a:cubicBezTo>
                    <a:pt x="31867" y="1808019"/>
                    <a:pt x="20836" y="1803449"/>
                    <a:pt x="12703" y="1795316"/>
                  </a:cubicBezTo>
                  <a:cubicBezTo>
                    <a:pt x="4569" y="1787182"/>
                    <a:pt x="0" y="1776151"/>
                    <a:pt x="0" y="1764649"/>
                  </a:cubicBezTo>
                  <a:lnTo>
                    <a:pt x="0" y="43370"/>
                  </a:lnTo>
                  <a:cubicBezTo>
                    <a:pt x="0" y="31867"/>
                    <a:pt x="4569" y="20836"/>
                    <a:pt x="12703" y="12703"/>
                  </a:cubicBezTo>
                  <a:cubicBezTo>
                    <a:pt x="20836" y="4569"/>
                    <a:pt x="31867" y="0"/>
                    <a:pt x="43370" y="0"/>
                  </a:cubicBezTo>
                  <a:close/>
                </a:path>
              </a:pathLst>
            </a:custGeom>
            <a:solidFill>
              <a:srgbClr val="2E7D6B">
                <a:alpha val="75686"/>
              </a:srgbClr>
            </a:solidFill>
          </p:spPr>
          <p:txBody>
            <a:bodyPr/>
            <a:lstStyle/>
            <a:p>
              <a:endParaRPr lang="en-US"/>
            </a:p>
          </p:txBody>
        </p:sp>
        <p:sp>
          <p:nvSpPr>
            <p:cNvPr id="4" name="TextBox 4"/>
            <p:cNvSpPr txBox="1"/>
            <p:nvPr/>
          </p:nvSpPr>
          <p:spPr>
            <a:xfrm>
              <a:off x="0" y="-38100"/>
              <a:ext cx="2397760" cy="1846118"/>
            </a:xfrm>
            <a:prstGeom prst="rect">
              <a:avLst/>
            </a:prstGeom>
          </p:spPr>
          <p:txBody>
            <a:bodyPr lIns="50800" tIns="50800" rIns="50800" bIns="50800" rtlCol="0" anchor="ctr"/>
            <a:lstStyle/>
            <a:p>
              <a:pPr marL="0" lvl="0" indent="0" algn="ctr">
                <a:lnSpc>
                  <a:spcPts val="2659"/>
                </a:lnSpc>
              </a:pPr>
              <a:endParaRPr/>
            </a:p>
          </p:txBody>
        </p:sp>
      </p:grpSp>
      <p:grpSp>
        <p:nvGrpSpPr>
          <p:cNvPr id="5" name="Group 5"/>
          <p:cNvGrpSpPr/>
          <p:nvPr/>
        </p:nvGrpSpPr>
        <p:grpSpPr>
          <a:xfrm>
            <a:off x="10571360" y="800100"/>
            <a:ext cx="7417283" cy="8229600"/>
            <a:chOff x="0" y="0"/>
            <a:chExt cx="1149131" cy="1274980"/>
          </a:xfrm>
        </p:grpSpPr>
        <p:sp>
          <p:nvSpPr>
            <p:cNvPr id="6" name="Freeform 6"/>
            <p:cNvSpPr/>
            <p:nvPr/>
          </p:nvSpPr>
          <p:spPr>
            <a:xfrm>
              <a:off x="0" y="0"/>
              <a:ext cx="1149131" cy="1274980"/>
            </a:xfrm>
            <a:custGeom>
              <a:avLst/>
              <a:gdLst/>
              <a:ahLst/>
              <a:cxnLst/>
              <a:rect l="l" t="t" r="r" b="b"/>
              <a:pathLst>
                <a:path w="1149131" h="1274980">
                  <a:moveTo>
                    <a:pt x="0" y="0"/>
                  </a:moveTo>
                  <a:lnTo>
                    <a:pt x="1149131" y="0"/>
                  </a:lnTo>
                  <a:lnTo>
                    <a:pt x="1149131" y="1274980"/>
                  </a:lnTo>
                  <a:lnTo>
                    <a:pt x="0" y="1274980"/>
                  </a:lnTo>
                  <a:close/>
                </a:path>
              </a:pathLst>
            </a:custGeom>
            <a:blipFill>
              <a:blip r:embed="rId2"/>
              <a:stretch>
                <a:fillRect t="-2" b="-2"/>
              </a:stretch>
            </a:blipFill>
          </p:spPr>
          <p:txBody>
            <a:bodyPr/>
            <a:lstStyle/>
            <a:p>
              <a:endParaRPr lang="en-US"/>
            </a:p>
          </p:txBody>
        </p:sp>
      </p:grpSp>
      <p:sp>
        <p:nvSpPr>
          <p:cNvPr id="7" name="Freeform 7"/>
          <p:cNvSpPr/>
          <p:nvPr/>
        </p:nvSpPr>
        <p:spPr>
          <a:xfrm>
            <a:off x="3136299"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rot="-10800000">
            <a:off x="3534259"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670771" y="496448"/>
            <a:ext cx="9930972" cy="2071584"/>
          </a:xfrm>
          <a:prstGeom prst="rect">
            <a:avLst/>
          </a:prstGeom>
        </p:spPr>
        <p:txBody>
          <a:bodyPr lIns="0" tIns="0" rIns="0" bIns="0" rtlCol="0" anchor="t">
            <a:spAutoFit/>
          </a:bodyPr>
          <a:lstStyle/>
          <a:p>
            <a:pPr marL="0" lvl="0" indent="0" algn="ctr">
              <a:lnSpc>
                <a:spcPts val="8275"/>
              </a:lnSpc>
            </a:pPr>
            <a:r>
              <a:rPr lang="en-US" sz="5910" b="1" dirty="0">
                <a:solidFill>
                  <a:srgbClr val="E5E5E5"/>
                </a:solidFill>
                <a:latin typeface="Roboto Bold"/>
                <a:ea typeface="Roboto Bold"/>
                <a:cs typeface="Roboto Bold"/>
                <a:sym typeface="Roboto Bold"/>
              </a:rPr>
              <a:t>Impact on Motivation</a:t>
            </a:r>
          </a:p>
          <a:p>
            <a:pPr marL="0" lvl="0" indent="0" algn="ctr">
              <a:lnSpc>
                <a:spcPts val="8275"/>
              </a:lnSpc>
            </a:pPr>
            <a:r>
              <a:rPr lang="en-US" sz="5910" b="1" dirty="0">
                <a:solidFill>
                  <a:srgbClr val="E5E5E5"/>
                </a:solidFill>
                <a:latin typeface="Roboto Bold"/>
                <a:ea typeface="Roboto Bold"/>
                <a:cs typeface="Roboto Bold"/>
                <a:sym typeface="Roboto Bold"/>
              </a:rPr>
              <a:t>and Participation</a:t>
            </a:r>
          </a:p>
        </p:txBody>
      </p:sp>
      <p:sp>
        <p:nvSpPr>
          <p:cNvPr id="10" name="TextBox 10"/>
          <p:cNvSpPr txBox="1"/>
          <p:nvPr/>
        </p:nvSpPr>
        <p:spPr>
          <a:xfrm>
            <a:off x="454293" y="2681775"/>
            <a:ext cx="9753600" cy="6360716"/>
          </a:xfrm>
          <a:prstGeom prst="rect">
            <a:avLst/>
          </a:prstGeom>
        </p:spPr>
        <p:txBody>
          <a:bodyPr wrap="square" lIns="0" tIns="0" rIns="0" bIns="0" rtlCol="0" anchor="t">
            <a:spAutoFit/>
          </a:bodyPr>
          <a:lstStyle/>
          <a:p>
            <a:pPr marL="0" lvl="0" indent="0" algn="just">
              <a:lnSpc>
                <a:spcPts val="3084"/>
              </a:lnSpc>
            </a:pPr>
            <a:r>
              <a:rPr lang="en-US" sz="2800" dirty="0">
                <a:solidFill>
                  <a:srgbClr val="FFFFFF"/>
                </a:solidFill>
                <a:latin typeface="Roboto"/>
                <a:ea typeface="Roboto"/>
                <a:cs typeface="Roboto"/>
                <a:sym typeface="Roboto"/>
              </a:rPr>
              <a:t>The majority of students reported a significant increase in motivation after using Quizizz regularly in vocabulary learning activities.</a:t>
            </a:r>
          </a:p>
          <a:p>
            <a:pPr marL="0" lvl="0" indent="0" algn="just">
              <a:lnSpc>
                <a:spcPts val="3084"/>
              </a:lnSpc>
            </a:pPr>
            <a:endParaRPr lang="en-US" sz="2800" dirty="0">
              <a:solidFill>
                <a:srgbClr val="FFFFFF"/>
              </a:solidFill>
              <a:latin typeface="Roboto"/>
              <a:ea typeface="Roboto"/>
              <a:cs typeface="Roboto"/>
              <a:sym typeface="Roboto"/>
            </a:endParaRPr>
          </a:p>
          <a:p>
            <a:pPr marL="0" lvl="0" indent="0" algn="just">
              <a:lnSpc>
                <a:spcPts val="3084"/>
              </a:lnSpc>
            </a:pPr>
            <a:r>
              <a:rPr lang="en-US" sz="2800" dirty="0">
                <a:solidFill>
                  <a:srgbClr val="FFFFFF"/>
                </a:solidFill>
                <a:latin typeface="Roboto"/>
                <a:ea typeface="Roboto"/>
                <a:cs typeface="Roboto"/>
                <a:sym typeface="Roboto"/>
              </a:rPr>
              <a:t>"Quizizz made me actually look forward to vocabulary practice — it felt like a game, not a test." — EFL Freshman, HUFLIT</a:t>
            </a:r>
          </a:p>
          <a:p>
            <a:pPr marL="0" lvl="0" indent="0" algn="just">
              <a:lnSpc>
                <a:spcPts val="3084"/>
              </a:lnSpc>
            </a:pPr>
            <a:endParaRPr lang="en-US" sz="2800" dirty="0">
              <a:solidFill>
                <a:srgbClr val="FFFFFF"/>
              </a:solidFill>
              <a:latin typeface="Roboto"/>
              <a:ea typeface="Roboto"/>
              <a:cs typeface="Roboto"/>
              <a:sym typeface="Roboto"/>
            </a:endParaRPr>
          </a:p>
          <a:p>
            <a:pPr marL="0" lvl="0" indent="0" algn="just">
              <a:lnSpc>
                <a:spcPts val="3084"/>
              </a:lnSpc>
            </a:pPr>
            <a:r>
              <a:rPr lang="en-US" sz="2800" dirty="0">
                <a:solidFill>
                  <a:srgbClr val="FFFFFF"/>
                </a:solidFill>
                <a:latin typeface="Roboto"/>
                <a:ea typeface="Roboto"/>
                <a:cs typeface="Roboto"/>
                <a:sym typeface="Roboto"/>
              </a:rPr>
              <a:t>• Increased willingness to participate in class activities</a:t>
            </a:r>
          </a:p>
          <a:p>
            <a:pPr marL="0" lvl="0" indent="0" algn="just">
              <a:lnSpc>
                <a:spcPts val="3084"/>
              </a:lnSpc>
            </a:pPr>
            <a:r>
              <a:rPr lang="en-US" sz="2800" dirty="0">
                <a:solidFill>
                  <a:srgbClr val="FFFFFF"/>
                </a:solidFill>
                <a:latin typeface="Roboto"/>
                <a:ea typeface="Roboto"/>
                <a:cs typeface="Roboto"/>
                <a:sym typeface="Roboto"/>
              </a:rPr>
              <a:t>• Students initiated more self-study using the platform</a:t>
            </a:r>
          </a:p>
          <a:p>
            <a:pPr marL="0" lvl="0" indent="0" algn="just">
              <a:lnSpc>
                <a:spcPts val="3084"/>
              </a:lnSpc>
            </a:pPr>
            <a:r>
              <a:rPr lang="en-US" sz="2800" dirty="0">
                <a:solidFill>
                  <a:srgbClr val="FFFFFF"/>
                </a:solidFill>
                <a:latin typeface="Roboto"/>
                <a:ea typeface="Roboto"/>
                <a:cs typeface="Roboto"/>
                <a:sym typeface="Roboto"/>
              </a:rPr>
              <a:t>• Higher engagement observed during quiz sessions</a:t>
            </a:r>
          </a:p>
          <a:p>
            <a:pPr marL="0" lvl="0" indent="0" algn="just">
              <a:lnSpc>
                <a:spcPts val="3084"/>
              </a:lnSpc>
            </a:pPr>
            <a:r>
              <a:rPr lang="en-US" sz="2800" dirty="0">
                <a:solidFill>
                  <a:srgbClr val="FFFFFF"/>
                </a:solidFill>
                <a:latin typeface="Roboto"/>
                <a:ea typeface="Roboto"/>
                <a:cs typeface="Roboto"/>
                <a:sym typeface="Roboto"/>
              </a:rPr>
              <a:t>• Peer competition encouraged consistent preparation</a:t>
            </a:r>
          </a:p>
          <a:p>
            <a:pPr marL="0" lvl="0" indent="0" algn="just">
              <a:lnSpc>
                <a:spcPts val="3084"/>
              </a:lnSpc>
            </a:pPr>
            <a:endParaRPr lang="en-US" sz="2800" dirty="0">
              <a:solidFill>
                <a:srgbClr val="FFFFFF"/>
              </a:solidFill>
              <a:latin typeface="Roboto"/>
              <a:ea typeface="Roboto"/>
              <a:cs typeface="Roboto"/>
              <a:sym typeface="Roboto"/>
            </a:endParaRPr>
          </a:p>
          <a:p>
            <a:pPr marL="0" lvl="0" indent="0" algn="just">
              <a:lnSpc>
                <a:spcPts val="3084"/>
              </a:lnSpc>
            </a:pPr>
            <a:r>
              <a:rPr lang="en-US" sz="2800" dirty="0">
                <a:solidFill>
                  <a:srgbClr val="FFFFFF"/>
                </a:solidFill>
                <a:latin typeface="Roboto"/>
                <a:ea typeface="Roboto"/>
                <a:cs typeface="Roboto"/>
                <a:sym typeface="Roboto"/>
              </a:rPr>
              <a:t>Overall, Quizizz fostered a more positive and proactive attitude toward vocabulary learning among EFL freshmen at HUFLIT.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2" name="Group 2"/>
          <p:cNvGrpSpPr/>
          <p:nvPr/>
        </p:nvGrpSpPr>
        <p:grpSpPr>
          <a:xfrm rot="-1621114">
            <a:off x="-6849822" y="-1512783"/>
            <a:ext cx="12676189" cy="3497067"/>
            <a:chOff x="0" y="0"/>
            <a:chExt cx="3338585" cy="921038"/>
          </a:xfrm>
        </p:grpSpPr>
        <p:sp>
          <p:nvSpPr>
            <p:cNvPr id="3" name="Freeform 3"/>
            <p:cNvSpPr/>
            <p:nvPr/>
          </p:nvSpPr>
          <p:spPr>
            <a:xfrm>
              <a:off x="0" y="0"/>
              <a:ext cx="3338585" cy="921038"/>
            </a:xfrm>
            <a:custGeom>
              <a:avLst/>
              <a:gdLst/>
              <a:ahLst/>
              <a:cxnLst/>
              <a:rect l="l" t="t" r="r" b="b"/>
              <a:pathLst>
                <a:path w="3338585" h="921038">
                  <a:moveTo>
                    <a:pt x="0" y="0"/>
                  </a:moveTo>
                  <a:lnTo>
                    <a:pt x="3338585" y="0"/>
                  </a:lnTo>
                  <a:lnTo>
                    <a:pt x="3338585" y="921038"/>
                  </a:lnTo>
                  <a:lnTo>
                    <a:pt x="0" y="921038"/>
                  </a:lnTo>
                  <a:close/>
                </a:path>
              </a:pathLst>
            </a:custGeom>
            <a:solidFill>
              <a:srgbClr val="2E7D6B">
                <a:alpha val="87843"/>
              </a:srgbClr>
            </a:solidFill>
          </p:spPr>
          <p:txBody>
            <a:bodyPr/>
            <a:lstStyle/>
            <a:p>
              <a:endParaRPr lang="en-US"/>
            </a:p>
          </p:txBody>
        </p:sp>
        <p:sp>
          <p:nvSpPr>
            <p:cNvPr id="4" name="TextBox 4"/>
            <p:cNvSpPr txBox="1"/>
            <p:nvPr/>
          </p:nvSpPr>
          <p:spPr>
            <a:xfrm>
              <a:off x="0" y="-38100"/>
              <a:ext cx="3338585" cy="959138"/>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rot="5400000">
            <a:off x="7752904" y="1682561"/>
            <a:ext cx="10897491" cy="7532369"/>
            <a:chOff x="0" y="0"/>
            <a:chExt cx="2870121" cy="1983834"/>
          </a:xfrm>
        </p:grpSpPr>
        <p:sp>
          <p:nvSpPr>
            <p:cNvPr id="6" name="Freeform 6"/>
            <p:cNvSpPr/>
            <p:nvPr/>
          </p:nvSpPr>
          <p:spPr>
            <a:xfrm>
              <a:off x="0" y="0"/>
              <a:ext cx="2870121" cy="1983834"/>
            </a:xfrm>
            <a:custGeom>
              <a:avLst/>
              <a:gdLst/>
              <a:ahLst/>
              <a:cxnLst/>
              <a:rect l="l" t="t" r="r" b="b"/>
              <a:pathLst>
                <a:path w="2870121" h="1983834">
                  <a:moveTo>
                    <a:pt x="0" y="0"/>
                  </a:moveTo>
                  <a:lnTo>
                    <a:pt x="2870121" y="0"/>
                  </a:lnTo>
                  <a:lnTo>
                    <a:pt x="2870121" y="1983834"/>
                  </a:lnTo>
                  <a:lnTo>
                    <a:pt x="0" y="1983834"/>
                  </a:lnTo>
                  <a:close/>
                </a:path>
              </a:pathLst>
            </a:custGeom>
            <a:solidFill>
              <a:srgbClr val="2E7D6B">
                <a:alpha val="62745"/>
              </a:srgbClr>
            </a:solidFill>
          </p:spPr>
          <p:txBody>
            <a:bodyPr/>
            <a:lstStyle/>
            <a:p>
              <a:endParaRPr lang="en-US"/>
            </a:p>
          </p:txBody>
        </p:sp>
        <p:sp>
          <p:nvSpPr>
            <p:cNvPr id="7" name="TextBox 7"/>
            <p:cNvSpPr txBox="1"/>
            <p:nvPr/>
          </p:nvSpPr>
          <p:spPr>
            <a:xfrm>
              <a:off x="0" y="-38100"/>
              <a:ext cx="2870121" cy="2021934"/>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8" name="Freeform 8"/>
          <p:cNvSpPr/>
          <p:nvPr/>
        </p:nvSpPr>
        <p:spPr>
          <a:xfrm>
            <a:off x="17259300" y="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519098"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10" name="Group 10"/>
          <p:cNvGrpSpPr/>
          <p:nvPr/>
        </p:nvGrpSpPr>
        <p:grpSpPr>
          <a:xfrm>
            <a:off x="9853054" y="-245701"/>
            <a:ext cx="6697193" cy="7573365"/>
            <a:chOff x="0" y="0"/>
            <a:chExt cx="1037570" cy="1173312"/>
          </a:xfrm>
        </p:grpSpPr>
        <p:sp>
          <p:nvSpPr>
            <p:cNvPr id="11" name="Freeform 11"/>
            <p:cNvSpPr/>
            <p:nvPr/>
          </p:nvSpPr>
          <p:spPr>
            <a:xfrm>
              <a:off x="0" y="0"/>
              <a:ext cx="1037570" cy="1173312"/>
            </a:xfrm>
            <a:custGeom>
              <a:avLst/>
              <a:gdLst/>
              <a:ahLst/>
              <a:cxnLst/>
              <a:rect l="l" t="t" r="r" b="b"/>
              <a:pathLst>
                <a:path w="1037570" h="1173312">
                  <a:moveTo>
                    <a:pt x="0" y="0"/>
                  </a:moveTo>
                  <a:lnTo>
                    <a:pt x="1037570" y="0"/>
                  </a:lnTo>
                  <a:lnTo>
                    <a:pt x="1037570" y="1173312"/>
                  </a:lnTo>
                  <a:lnTo>
                    <a:pt x="0" y="1173312"/>
                  </a:lnTo>
                  <a:close/>
                </a:path>
              </a:pathLst>
            </a:custGeom>
            <a:blipFill>
              <a:blip r:embed="rId3"/>
              <a:stretch>
                <a:fillRect t="-31" b="-31"/>
              </a:stretch>
            </a:blipFill>
          </p:spPr>
          <p:txBody>
            <a:bodyPr/>
            <a:lstStyle/>
            <a:p>
              <a:endParaRPr lang="en-US"/>
            </a:p>
          </p:txBody>
        </p:sp>
      </p:grpSp>
      <p:sp>
        <p:nvSpPr>
          <p:cNvPr id="12" name="TextBox 12"/>
          <p:cNvSpPr txBox="1"/>
          <p:nvPr/>
        </p:nvSpPr>
        <p:spPr>
          <a:xfrm>
            <a:off x="1528959" y="800100"/>
            <a:ext cx="8115300" cy="1774479"/>
          </a:xfrm>
          <a:prstGeom prst="rect">
            <a:avLst/>
          </a:prstGeom>
        </p:spPr>
        <p:txBody>
          <a:bodyPr lIns="0" tIns="0" rIns="0" bIns="0" rtlCol="0" anchor="t">
            <a:spAutoFit/>
          </a:bodyPr>
          <a:lstStyle/>
          <a:p>
            <a:pPr marL="0" lvl="0" indent="0" algn="l">
              <a:lnSpc>
                <a:spcPts val="14320"/>
              </a:lnSpc>
              <a:spcBef>
                <a:spcPct val="0"/>
              </a:spcBef>
            </a:pPr>
            <a:r>
              <a:rPr lang="en-US" sz="10228" b="1" dirty="0">
                <a:solidFill>
                  <a:srgbClr val="1F5A4E"/>
                </a:solidFill>
                <a:latin typeface="Roboto Bold"/>
                <a:ea typeface="Roboto Bold"/>
                <a:cs typeface="Roboto Bold"/>
                <a:sym typeface="Roboto Bold"/>
              </a:rPr>
              <a:t>Discussion</a:t>
            </a:r>
          </a:p>
        </p:txBody>
      </p:sp>
      <p:sp>
        <p:nvSpPr>
          <p:cNvPr id="13" name="TextBox 13"/>
          <p:cNvSpPr txBox="1"/>
          <p:nvPr/>
        </p:nvSpPr>
        <p:spPr>
          <a:xfrm>
            <a:off x="228600" y="2398421"/>
            <a:ext cx="8823077" cy="6613990"/>
          </a:xfrm>
          <a:prstGeom prst="rect">
            <a:avLst/>
          </a:prstGeom>
        </p:spPr>
        <p:txBody>
          <a:bodyPr wrap="square" lIns="0" tIns="0" rIns="0" bIns="0" rtlCol="0" anchor="t">
            <a:spAutoFit/>
          </a:bodyPr>
          <a:lstStyle/>
          <a:p>
            <a:pPr marL="0" lvl="0" indent="0" algn="just">
              <a:lnSpc>
                <a:spcPts val="3700"/>
              </a:lnSpc>
            </a:pPr>
            <a:r>
              <a:rPr lang="en-US" sz="2800" dirty="0">
                <a:solidFill>
                  <a:srgbClr val="555555"/>
                </a:solidFill>
                <a:latin typeface="Roboto"/>
                <a:ea typeface="Roboto"/>
                <a:cs typeface="Roboto"/>
                <a:sym typeface="Roboto"/>
              </a:rPr>
              <a:t>Quizizz's gamified features effectively boost student engagement and vocabulary retention among EFL freshmen at HUFLIT.</a:t>
            </a:r>
          </a:p>
          <a:p>
            <a:pPr marL="0" lvl="0" indent="0" algn="just">
              <a:lnSpc>
                <a:spcPts val="3700"/>
              </a:lnSpc>
            </a:pPr>
            <a:endParaRPr lang="en-US" sz="2800" dirty="0">
              <a:solidFill>
                <a:srgbClr val="555555"/>
              </a:solidFill>
              <a:latin typeface="Roboto"/>
              <a:ea typeface="Roboto"/>
              <a:cs typeface="Roboto"/>
              <a:sym typeface="Roboto"/>
            </a:endParaRPr>
          </a:p>
          <a:p>
            <a:pPr marL="0" lvl="0" indent="0" algn="just">
              <a:lnSpc>
                <a:spcPts val="3700"/>
              </a:lnSpc>
            </a:pPr>
            <a:r>
              <a:rPr lang="en-US" sz="2800" dirty="0">
                <a:solidFill>
                  <a:srgbClr val="555555"/>
                </a:solidFill>
                <a:latin typeface="Roboto"/>
                <a:ea typeface="Roboto"/>
                <a:cs typeface="Roboto"/>
                <a:sym typeface="Roboto"/>
              </a:rPr>
              <a:t>High satisfaction rates are strongly linked to the platform's interactive quizzes and competitive elements, which motivate active participation.</a:t>
            </a:r>
          </a:p>
          <a:p>
            <a:pPr marL="0" lvl="0" indent="0" algn="just">
              <a:lnSpc>
                <a:spcPts val="3700"/>
              </a:lnSpc>
            </a:pPr>
            <a:endParaRPr lang="en-US" sz="2800" dirty="0">
              <a:solidFill>
                <a:srgbClr val="555555"/>
              </a:solidFill>
              <a:latin typeface="Roboto"/>
              <a:ea typeface="Roboto"/>
              <a:cs typeface="Roboto"/>
              <a:sym typeface="Roboto"/>
            </a:endParaRPr>
          </a:p>
          <a:p>
            <a:pPr marL="0" lvl="0" indent="0" algn="just">
              <a:lnSpc>
                <a:spcPts val="3700"/>
              </a:lnSpc>
            </a:pPr>
            <a:r>
              <a:rPr lang="en-US" sz="2800" dirty="0">
                <a:solidFill>
                  <a:srgbClr val="555555"/>
                </a:solidFill>
                <a:latin typeface="Roboto"/>
                <a:ea typeface="Roboto"/>
                <a:cs typeface="Roboto"/>
                <a:sym typeface="Roboto"/>
              </a:rPr>
              <a:t>Challenges identified — including technical issues and repetitive content — suggest a clear need for content variety and platform improvements.</a:t>
            </a:r>
          </a:p>
          <a:p>
            <a:pPr marL="0" lvl="0" indent="0" algn="just">
              <a:lnSpc>
                <a:spcPts val="3700"/>
              </a:lnSpc>
            </a:pPr>
            <a:endParaRPr lang="en-US" sz="2800" dirty="0">
              <a:solidFill>
                <a:srgbClr val="555555"/>
              </a:solidFill>
              <a:latin typeface="Roboto"/>
              <a:ea typeface="Roboto"/>
              <a:cs typeface="Roboto"/>
              <a:sym typeface="Roboto"/>
            </a:endParaRPr>
          </a:p>
          <a:p>
            <a:pPr marL="0" lvl="0" indent="0" algn="just">
              <a:lnSpc>
                <a:spcPts val="3700"/>
              </a:lnSpc>
            </a:pPr>
            <a:r>
              <a:rPr lang="en-US" sz="2800" dirty="0">
                <a:solidFill>
                  <a:srgbClr val="555555"/>
                </a:solidFill>
                <a:latin typeface="Roboto"/>
                <a:ea typeface="Roboto"/>
                <a:cs typeface="Roboto"/>
                <a:sym typeface="Roboto"/>
              </a:rPr>
              <a:t>Overall results align with prior literature on the benefits of gamification in language learning environments.</a:t>
            </a:r>
          </a:p>
        </p:txBody>
      </p:sp>
      <p:sp>
        <p:nvSpPr>
          <p:cNvPr id="14" name="TextBox 14"/>
          <p:cNvSpPr txBox="1"/>
          <p:nvPr/>
        </p:nvSpPr>
        <p:spPr>
          <a:xfrm>
            <a:off x="10203040" y="7563670"/>
            <a:ext cx="5997221" cy="2042094"/>
          </a:xfrm>
          <a:prstGeom prst="rect">
            <a:avLst/>
          </a:prstGeom>
        </p:spPr>
        <p:txBody>
          <a:bodyPr lIns="0" tIns="0" rIns="0" bIns="0" rtlCol="0" anchor="t">
            <a:spAutoFit/>
          </a:bodyPr>
          <a:lstStyle/>
          <a:p>
            <a:pPr marL="0" lvl="0" indent="0" algn="ctr">
              <a:lnSpc>
                <a:spcPts val="5536"/>
              </a:lnSpc>
            </a:pPr>
            <a:r>
              <a:rPr lang="en-US" sz="3075" b="1">
                <a:solidFill>
                  <a:srgbClr val="E5E5E5"/>
                </a:solidFill>
                <a:latin typeface="Roboto Bold"/>
                <a:ea typeface="Roboto Bold"/>
                <a:cs typeface="Roboto Bold"/>
                <a:sym typeface="Roboto Bold"/>
              </a:rPr>
              <a:t>Results confirm gamification as a powerful driver of vocabulary acquisition and learner motivation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2" name="TextBox 2"/>
          <p:cNvSpPr txBox="1"/>
          <p:nvPr/>
        </p:nvSpPr>
        <p:spPr>
          <a:xfrm>
            <a:off x="783153" y="190500"/>
            <a:ext cx="16721692" cy="1313692"/>
          </a:xfrm>
          <a:prstGeom prst="rect">
            <a:avLst/>
          </a:prstGeom>
        </p:spPr>
        <p:txBody>
          <a:bodyPr lIns="0" tIns="0" rIns="0" bIns="0" rtlCol="0" anchor="t">
            <a:spAutoFit/>
          </a:bodyPr>
          <a:lstStyle/>
          <a:p>
            <a:pPr marL="0" lvl="0" indent="0" algn="ctr">
              <a:lnSpc>
                <a:spcPts val="10692"/>
              </a:lnSpc>
              <a:spcBef>
                <a:spcPct val="0"/>
              </a:spcBef>
            </a:pPr>
            <a:r>
              <a:rPr lang="en-US" sz="7637" b="1" dirty="0">
                <a:solidFill>
                  <a:srgbClr val="1F5A4E"/>
                </a:solidFill>
                <a:latin typeface="Roboto Bold"/>
                <a:ea typeface="Roboto Bold"/>
                <a:cs typeface="Roboto Bold"/>
                <a:sym typeface="Roboto Bold"/>
              </a:rPr>
              <a:t>Recommendations for Future Practice</a:t>
            </a:r>
          </a:p>
        </p:txBody>
      </p:sp>
      <p:sp>
        <p:nvSpPr>
          <p:cNvPr id="3" name="Freeform 3"/>
          <p:cNvSpPr/>
          <p:nvPr/>
        </p:nvSpPr>
        <p:spPr>
          <a:xfrm rot="-5400000">
            <a:off x="-2367246" y="700906"/>
            <a:ext cx="4389589" cy="2402303"/>
          </a:xfrm>
          <a:custGeom>
            <a:avLst/>
            <a:gdLst/>
            <a:ahLst/>
            <a:cxnLst/>
            <a:rect l="l" t="t" r="r" b="b"/>
            <a:pathLst>
              <a:path w="4389589" h="2402303">
                <a:moveTo>
                  <a:pt x="0" y="0"/>
                </a:moveTo>
                <a:lnTo>
                  <a:pt x="4389589" y="0"/>
                </a:lnTo>
                <a:lnTo>
                  <a:pt x="4389589" y="2402302"/>
                </a:lnTo>
                <a:lnTo>
                  <a:pt x="0" y="2402302"/>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1845796" y="5527876"/>
            <a:ext cx="3086100" cy="4416223"/>
            <a:chOff x="0" y="0"/>
            <a:chExt cx="812800" cy="886845"/>
          </a:xfrm>
        </p:grpSpPr>
        <p:sp>
          <p:nvSpPr>
            <p:cNvPr id="5" name="Freeform 5"/>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6" name="TextBox 6"/>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sp>
        <p:nvSpPr>
          <p:cNvPr id="7" name="Freeform 7"/>
          <p:cNvSpPr/>
          <p:nvPr/>
        </p:nvSpPr>
        <p:spPr>
          <a:xfrm rot="-10800000">
            <a:off x="13898411"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5681663" y="5527877"/>
            <a:ext cx="3086100" cy="4416222"/>
            <a:chOff x="0" y="0"/>
            <a:chExt cx="812800" cy="886845"/>
          </a:xfrm>
        </p:grpSpPr>
        <p:sp>
          <p:nvSpPr>
            <p:cNvPr id="9" name="Freeform 9"/>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10" name="TextBox 10"/>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grpSp>
        <p:nvGrpSpPr>
          <p:cNvPr id="11" name="Group 11"/>
          <p:cNvGrpSpPr/>
          <p:nvPr/>
        </p:nvGrpSpPr>
        <p:grpSpPr>
          <a:xfrm>
            <a:off x="9517529" y="5527877"/>
            <a:ext cx="3086100" cy="4416222"/>
            <a:chOff x="0" y="0"/>
            <a:chExt cx="812800" cy="886845"/>
          </a:xfrm>
        </p:grpSpPr>
        <p:sp>
          <p:nvSpPr>
            <p:cNvPr id="12" name="Freeform 12"/>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13" name="TextBox 13"/>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grpSp>
        <p:nvGrpSpPr>
          <p:cNvPr id="14" name="Group 14"/>
          <p:cNvGrpSpPr/>
          <p:nvPr/>
        </p:nvGrpSpPr>
        <p:grpSpPr>
          <a:xfrm>
            <a:off x="13356104" y="5527877"/>
            <a:ext cx="3086100" cy="4416222"/>
            <a:chOff x="0" y="0"/>
            <a:chExt cx="812800" cy="886845"/>
          </a:xfrm>
        </p:grpSpPr>
        <p:sp>
          <p:nvSpPr>
            <p:cNvPr id="15" name="Freeform 15"/>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16" name="TextBox 16"/>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sp>
        <p:nvSpPr>
          <p:cNvPr id="17" name="Freeform 17"/>
          <p:cNvSpPr/>
          <p:nvPr/>
        </p:nvSpPr>
        <p:spPr>
          <a:xfrm>
            <a:off x="3073086" y="5981610"/>
            <a:ext cx="689227" cy="765645"/>
          </a:xfrm>
          <a:custGeom>
            <a:avLst/>
            <a:gdLst/>
            <a:ahLst/>
            <a:cxnLst/>
            <a:rect l="l" t="t" r="r" b="b"/>
            <a:pathLst>
              <a:path w="689227" h="765645">
                <a:moveTo>
                  <a:pt x="0" y="0"/>
                </a:moveTo>
                <a:lnTo>
                  <a:pt x="689227" y="0"/>
                </a:lnTo>
                <a:lnTo>
                  <a:pt x="689227" y="765644"/>
                </a:lnTo>
                <a:lnTo>
                  <a:pt x="0" y="765644"/>
                </a:lnTo>
                <a:lnTo>
                  <a:pt x="0" y="0"/>
                </a:lnTo>
                <a:close/>
              </a:path>
            </a:pathLst>
          </a:custGeom>
          <a:blipFill>
            <a:blip r:embed="rId3"/>
            <a:stretch>
              <a:fillRect/>
            </a:stretch>
          </a:blipFill>
        </p:spPr>
        <p:txBody>
          <a:bodyPr/>
          <a:lstStyle/>
          <a:p>
            <a:endParaRPr lang="en-US"/>
          </a:p>
        </p:txBody>
      </p:sp>
      <p:sp>
        <p:nvSpPr>
          <p:cNvPr id="18" name="Freeform 18"/>
          <p:cNvSpPr/>
          <p:nvPr/>
        </p:nvSpPr>
        <p:spPr>
          <a:xfrm>
            <a:off x="6687496" y="5943223"/>
            <a:ext cx="1083362" cy="797625"/>
          </a:xfrm>
          <a:custGeom>
            <a:avLst/>
            <a:gdLst/>
            <a:ahLst/>
            <a:cxnLst/>
            <a:rect l="l" t="t" r="r" b="b"/>
            <a:pathLst>
              <a:path w="1083362" h="797625">
                <a:moveTo>
                  <a:pt x="0" y="0"/>
                </a:moveTo>
                <a:lnTo>
                  <a:pt x="1083362" y="0"/>
                </a:lnTo>
                <a:lnTo>
                  <a:pt x="1083362" y="797625"/>
                </a:lnTo>
                <a:lnTo>
                  <a:pt x="0" y="797625"/>
                </a:lnTo>
                <a:lnTo>
                  <a:pt x="0" y="0"/>
                </a:lnTo>
                <a:close/>
              </a:path>
            </a:pathLst>
          </a:custGeom>
          <a:blipFill>
            <a:blip r:embed="rId4"/>
            <a:stretch>
              <a:fillRect/>
            </a:stretch>
          </a:blipFill>
        </p:spPr>
        <p:txBody>
          <a:bodyPr/>
          <a:lstStyle/>
          <a:p>
            <a:endParaRPr lang="en-US"/>
          </a:p>
        </p:txBody>
      </p:sp>
      <p:sp>
        <p:nvSpPr>
          <p:cNvPr id="19" name="Freeform 19"/>
          <p:cNvSpPr/>
          <p:nvPr/>
        </p:nvSpPr>
        <p:spPr>
          <a:xfrm>
            <a:off x="10620768" y="5824092"/>
            <a:ext cx="1098936" cy="1152227"/>
          </a:xfrm>
          <a:custGeom>
            <a:avLst/>
            <a:gdLst/>
            <a:ahLst/>
            <a:cxnLst/>
            <a:rect l="l" t="t" r="r" b="b"/>
            <a:pathLst>
              <a:path w="1098936" h="1152227">
                <a:moveTo>
                  <a:pt x="0" y="0"/>
                </a:moveTo>
                <a:lnTo>
                  <a:pt x="1098937" y="0"/>
                </a:lnTo>
                <a:lnTo>
                  <a:pt x="1098937" y="1152227"/>
                </a:lnTo>
                <a:lnTo>
                  <a:pt x="0" y="1152227"/>
                </a:lnTo>
                <a:lnTo>
                  <a:pt x="0" y="0"/>
                </a:lnTo>
                <a:close/>
              </a:path>
            </a:pathLst>
          </a:custGeom>
          <a:blipFill>
            <a:blip r:embed="rId5"/>
            <a:stretch>
              <a:fillRect/>
            </a:stretch>
          </a:blipFill>
        </p:spPr>
        <p:txBody>
          <a:bodyPr/>
          <a:lstStyle/>
          <a:p>
            <a:endParaRPr lang="en-US"/>
          </a:p>
        </p:txBody>
      </p:sp>
      <p:sp>
        <p:nvSpPr>
          <p:cNvPr id="20" name="Freeform 20"/>
          <p:cNvSpPr/>
          <p:nvPr/>
        </p:nvSpPr>
        <p:spPr>
          <a:xfrm>
            <a:off x="14540906" y="5894952"/>
            <a:ext cx="755107" cy="948659"/>
          </a:xfrm>
          <a:custGeom>
            <a:avLst/>
            <a:gdLst/>
            <a:ahLst/>
            <a:cxnLst/>
            <a:rect l="l" t="t" r="r" b="b"/>
            <a:pathLst>
              <a:path w="755107" h="948659">
                <a:moveTo>
                  <a:pt x="0" y="0"/>
                </a:moveTo>
                <a:lnTo>
                  <a:pt x="755107" y="0"/>
                </a:lnTo>
                <a:lnTo>
                  <a:pt x="755107" y="948658"/>
                </a:lnTo>
                <a:lnTo>
                  <a:pt x="0" y="948658"/>
                </a:lnTo>
                <a:lnTo>
                  <a:pt x="0" y="0"/>
                </a:lnTo>
                <a:close/>
              </a:path>
            </a:pathLst>
          </a:custGeom>
          <a:blipFill>
            <a:blip r:embed="rId6"/>
            <a:stretch>
              <a:fillRect/>
            </a:stretch>
          </a:blipFill>
        </p:spPr>
        <p:txBody>
          <a:bodyPr/>
          <a:lstStyle/>
          <a:p>
            <a:endParaRPr lang="en-US"/>
          </a:p>
        </p:txBody>
      </p:sp>
      <p:sp>
        <p:nvSpPr>
          <p:cNvPr id="21" name="TextBox 21"/>
          <p:cNvSpPr txBox="1"/>
          <p:nvPr/>
        </p:nvSpPr>
        <p:spPr>
          <a:xfrm>
            <a:off x="1295400" y="2711857"/>
            <a:ext cx="15343465" cy="1384995"/>
          </a:xfrm>
          <a:prstGeom prst="rect">
            <a:avLst/>
          </a:prstGeom>
        </p:spPr>
        <p:txBody>
          <a:bodyPr lIns="0" tIns="0" rIns="0" bIns="0" rtlCol="0" anchor="t">
            <a:spAutoFit/>
          </a:bodyPr>
          <a:lstStyle/>
          <a:p>
            <a:pPr marL="0" lvl="0" indent="0" algn="ctr">
              <a:lnSpc>
                <a:spcPts val="3604"/>
              </a:lnSpc>
            </a:pPr>
            <a:r>
              <a:rPr lang="en-US" sz="3200" dirty="0">
                <a:solidFill>
                  <a:srgbClr val="555555"/>
                </a:solidFill>
                <a:latin typeface="Roboto"/>
                <a:ea typeface="Roboto"/>
                <a:cs typeface="Roboto"/>
                <a:sym typeface="Roboto"/>
              </a:rPr>
              <a:t>Based on the findings of this study, the following recommendations are proposed to optimize the use of Quizizz in EFL vocabulary learning and to address the challenges identified by students at HUFLIT.</a:t>
            </a:r>
          </a:p>
        </p:txBody>
      </p:sp>
      <p:sp>
        <p:nvSpPr>
          <p:cNvPr id="22" name="TextBox 22"/>
          <p:cNvSpPr txBox="1"/>
          <p:nvPr/>
        </p:nvSpPr>
        <p:spPr>
          <a:xfrm>
            <a:off x="13487400" y="7091152"/>
            <a:ext cx="2743200" cy="1436291"/>
          </a:xfrm>
          <a:prstGeom prst="rect">
            <a:avLst/>
          </a:prstGeom>
        </p:spPr>
        <p:txBody>
          <a:bodyPr wrap="square" lIns="0" tIns="0" rIns="0" bIns="0" rtlCol="0" anchor="t">
            <a:spAutoFit/>
          </a:bodyPr>
          <a:lstStyle/>
          <a:p>
            <a:pPr marL="0" lvl="0" indent="0" algn="ctr">
              <a:lnSpc>
                <a:spcPts val="2826"/>
              </a:lnSpc>
            </a:pPr>
            <a:r>
              <a:rPr lang="en-US" sz="2800" b="1" dirty="0">
                <a:solidFill>
                  <a:srgbClr val="E5E5E5"/>
                </a:solidFill>
                <a:latin typeface="Roboto Bold"/>
                <a:ea typeface="Roboto Bold"/>
                <a:cs typeface="Roboto Bold"/>
                <a:sym typeface="Roboto Bold"/>
              </a:rPr>
              <a:t>Conduct follow-up assessments to measure long-term retention</a:t>
            </a:r>
          </a:p>
        </p:txBody>
      </p:sp>
      <p:sp>
        <p:nvSpPr>
          <p:cNvPr id="23" name="TextBox 23"/>
          <p:cNvSpPr txBox="1"/>
          <p:nvPr/>
        </p:nvSpPr>
        <p:spPr>
          <a:xfrm>
            <a:off x="9753600" y="7091152"/>
            <a:ext cx="2590800" cy="1795363"/>
          </a:xfrm>
          <a:prstGeom prst="rect">
            <a:avLst/>
          </a:prstGeom>
        </p:spPr>
        <p:txBody>
          <a:bodyPr wrap="square" lIns="0" tIns="0" rIns="0" bIns="0" rtlCol="0" anchor="t">
            <a:spAutoFit/>
          </a:bodyPr>
          <a:lstStyle/>
          <a:p>
            <a:pPr marL="0" lvl="0" indent="0" algn="ctr">
              <a:lnSpc>
                <a:spcPts val="2826"/>
              </a:lnSpc>
            </a:pPr>
            <a:r>
              <a:rPr lang="en-US" sz="2400" b="1" dirty="0">
                <a:solidFill>
                  <a:srgbClr val="E5E5E5"/>
                </a:solidFill>
                <a:latin typeface="Roboto Bold"/>
                <a:ea typeface="Roboto Bold"/>
                <a:cs typeface="Roboto Bold"/>
                <a:sym typeface="Roboto Bold"/>
              </a:rPr>
              <a:t>Incorporate personalized learning paths for student differences</a:t>
            </a:r>
          </a:p>
        </p:txBody>
      </p:sp>
      <p:sp>
        <p:nvSpPr>
          <p:cNvPr id="24" name="TextBox 24"/>
          <p:cNvSpPr txBox="1"/>
          <p:nvPr/>
        </p:nvSpPr>
        <p:spPr>
          <a:xfrm>
            <a:off x="5943600" y="7091152"/>
            <a:ext cx="2590800" cy="1077218"/>
          </a:xfrm>
          <a:prstGeom prst="rect">
            <a:avLst/>
          </a:prstGeom>
        </p:spPr>
        <p:txBody>
          <a:bodyPr wrap="square" lIns="0" tIns="0" rIns="0" bIns="0" rtlCol="0" anchor="t">
            <a:spAutoFit/>
          </a:bodyPr>
          <a:lstStyle/>
          <a:p>
            <a:pPr marL="0" lvl="0" indent="0" algn="ctr">
              <a:lnSpc>
                <a:spcPts val="2826"/>
              </a:lnSpc>
            </a:pPr>
            <a:r>
              <a:rPr lang="en-US" sz="2400" b="1" dirty="0">
                <a:solidFill>
                  <a:srgbClr val="E5E5E5"/>
                </a:solidFill>
                <a:latin typeface="Roboto Bold"/>
                <a:ea typeface="Roboto Bold"/>
                <a:cs typeface="Roboto Bold"/>
                <a:sym typeface="Roboto Bold"/>
              </a:rPr>
              <a:t>Diversify question formats to reduce repetition</a:t>
            </a:r>
          </a:p>
        </p:txBody>
      </p:sp>
      <p:sp>
        <p:nvSpPr>
          <p:cNvPr id="25" name="TextBox 25"/>
          <p:cNvSpPr txBox="1"/>
          <p:nvPr/>
        </p:nvSpPr>
        <p:spPr>
          <a:xfrm>
            <a:off x="2057400" y="7106722"/>
            <a:ext cx="2666999" cy="1449115"/>
          </a:xfrm>
          <a:prstGeom prst="rect">
            <a:avLst/>
          </a:prstGeom>
        </p:spPr>
        <p:txBody>
          <a:bodyPr wrap="square" lIns="0" tIns="0" rIns="0" bIns="0" rtlCol="0" anchor="t">
            <a:spAutoFit/>
          </a:bodyPr>
          <a:lstStyle/>
          <a:p>
            <a:pPr marL="0" lvl="0" indent="0" algn="ctr">
              <a:lnSpc>
                <a:spcPts val="2826"/>
              </a:lnSpc>
            </a:pPr>
            <a:r>
              <a:rPr lang="en-US" sz="2800" b="1" dirty="0">
                <a:solidFill>
                  <a:srgbClr val="E5E5E5"/>
                </a:solidFill>
                <a:latin typeface="Roboto Bold"/>
                <a:ea typeface="Roboto Bold"/>
                <a:cs typeface="Roboto Bold"/>
                <a:sym typeface="Roboto Bold"/>
              </a:rPr>
              <a:t>Integrate multimedia content for richer learning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2" name="Group 2"/>
          <p:cNvGrpSpPr/>
          <p:nvPr/>
        </p:nvGrpSpPr>
        <p:grpSpPr>
          <a:xfrm>
            <a:off x="7923848" y="1028700"/>
            <a:ext cx="9103995" cy="8229599"/>
            <a:chOff x="0" y="0"/>
            <a:chExt cx="2397760" cy="1808018"/>
          </a:xfrm>
        </p:grpSpPr>
        <p:sp>
          <p:nvSpPr>
            <p:cNvPr id="3" name="Freeform 3"/>
            <p:cNvSpPr/>
            <p:nvPr/>
          </p:nvSpPr>
          <p:spPr>
            <a:xfrm>
              <a:off x="0" y="0"/>
              <a:ext cx="2397760" cy="1808019"/>
            </a:xfrm>
            <a:custGeom>
              <a:avLst/>
              <a:gdLst/>
              <a:ahLst/>
              <a:cxnLst/>
              <a:rect l="l" t="t" r="r" b="b"/>
              <a:pathLst>
                <a:path w="2397760" h="1808019">
                  <a:moveTo>
                    <a:pt x="43370" y="0"/>
                  </a:moveTo>
                  <a:lnTo>
                    <a:pt x="2354390" y="0"/>
                  </a:lnTo>
                  <a:cubicBezTo>
                    <a:pt x="2378343" y="0"/>
                    <a:pt x="2397760" y="19417"/>
                    <a:pt x="2397760" y="43370"/>
                  </a:cubicBezTo>
                  <a:lnTo>
                    <a:pt x="2397760" y="1764649"/>
                  </a:lnTo>
                  <a:cubicBezTo>
                    <a:pt x="2397760" y="1776151"/>
                    <a:pt x="2393191" y="1787182"/>
                    <a:pt x="2385057" y="1795316"/>
                  </a:cubicBezTo>
                  <a:cubicBezTo>
                    <a:pt x="2376924" y="1803449"/>
                    <a:pt x="2365892" y="1808019"/>
                    <a:pt x="2354390" y="1808019"/>
                  </a:cubicBezTo>
                  <a:lnTo>
                    <a:pt x="43370" y="1808019"/>
                  </a:lnTo>
                  <a:cubicBezTo>
                    <a:pt x="31867" y="1808019"/>
                    <a:pt x="20836" y="1803449"/>
                    <a:pt x="12703" y="1795316"/>
                  </a:cubicBezTo>
                  <a:cubicBezTo>
                    <a:pt x="4569" y="1787182"/>
                    <a:pt x="0" y="1776151"/>
                    <a:pt x="0" y="1764649"/>
                  </a:cubicBezTo>
                  <a:lnTo>
                    <a:pt x="0" y="43370"/>
                  </a:lnTo>
                  <a:cubicBezTo>
                    <a:pt x="0" y="31867"/>
                    <a:pt x="4569" y="20836"/>
                    <a:pt x="12703" y="12703"/>
                  </a:cubicBezTo>
                  <a:cubicBezTo>
                    <a:pt x="20836" y="4569"/>
                    <a:pt x="31867" y="0"/>
                    <a:pt x="43370" y="0"/>
                  </a:cubicBezTo>
                  <a:close/>
                </a:path>
              </a:pathLst>
            </a:custGeom>
            <a:solidFill>
              <a:srgbClr val="2E7D6B">
                <a:alpha val="75686"/>
              </a:srgbClr>
            </a:solidFill>
          </p:spPr>
          <p:txBody>
            <a:bodyPr/>
            <a:lstStyle/>
            <a:p>
              <a:endParaRPr lang="en-US"/>
            </a:p>
          </p:txBody>
        </p:sp>
        <p:sp>
          <p:nvSpPr>
            <p:cNvPr id="4" name="TextBox 4"/>
            <p:cNvSpPr txBox="1"/>
            <p:nvPr/>
          </p:nvSpPr>
          <p:spPr>
            <a:xfrm>
              <a:off x="0" y="-38100"/>
              <a:ext cx="2397760" cy="1846118"/>
            </a:xfrm>
            <a:prstGeom prst="rect">
              <a:avLst/>
            </a:prstGeom>
          </p:spPr>
          <p:txBody>
            <a:bodyPr lIns="50800" tIns="50800" rIns="50800" bIns="50800" rtlCol="0" anchor="ctr"/>
            <a:lstStyle/>
            <a:p>
              <a:pPr marL="0" lvl="0" indent="0" algn="ctr">
                <a:lnSpc>
                  <a:spcPts val="2659"/>
                </a:lnSpc>
              </a:pPr>
              <a:endParaRPr/>
            </a:p>
          </p:txBody>
        </p:sp>
      </p:grpSp>
      <p:grpSp>
        <p:nvGrpSpPr>
          <p:cNvPr id="5" name="Group 5"/>
          <p:cNvGrpSpPr/>
          <p:nvPr/>
        </p:nvGrpSpPr>
        <p:grpSpPr>
          <a:xfrm>
            <a:off x="1028700" y="1028700"/>
            <a:ext cx="7417283" cy="8229600"/>
            <a:chOff x="0" y="0"/>
            <a:chExt cx="1149131" cy="1274980"/>
          </a:xfrm>
        </p:grpSpPr>
        <p:sp>
          <p:nvSpPr>
            <p:cNvPr id="6" name="Freeform 6"/>
            <p:cNvSpPr/>
            <p:nvPr/>
          </p:nvSpPr>
          <p:spPr>
            <a:xfrm>
              <a:off x="0" y="0"/>
              <a:ext cx="1149131" cy="1274980"/>
            </a:xfrm>
            <a:custGeom>
              <a:avLst/>
              <a:gdLst/>
              <a:ahLst/>
              <a:cxnLst/>
              <a:rect l="l" t="t" r="r" b="b"/>
              <a:pathLst>
                <a:path w="1149131" h="1274980">
                  <a:moveTo>
                    <a:pt x="0" y="0"/>
                  </a:moveTo>
                  <a:lnTo>
                    <a:pt x="1149131" y="0"/>
                  </a:lnTo>
                  <a:lnTo>
                    <a:pt x="1149131" y="1274980"/>
                  </a:lnTo>
                  <a:lnTo>
                    <a:pt x="0" y="1274980"/>
                  </a:lnTo>
                  <a:close/>
                </a:path>
              </a:pathLst>
            </a:custGeom>
            <a:blipFill>
              <a:blip r:embed="rId2"/>
              <a:stretch>
                <a:fillRect t="-2" b="-2"/>
              </a:stretch>
            </a:blipFill>
          </p:spPr>
          <p:txBody>
            <a:bodyPr/>
            <a:lstStyle/>
            <a:p>
              <a:endParaRPr lang="en-US"/>
            </a:p>
          </p:txBody>
        </p:sp>
      </p:grpSp>
      <p:sp>
        <p:nvSpPr>
          <p:cNvPr id="7" name="Freeform 7"/>
          <p:cNvSpPr/>
          <p:nvPr/>
        </p:nvSpPr>
        <p:spPr>
          <a:xfrm>
            <a:off x="12869711"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rot="-10800000">
            <a:off x="12869711"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9564393" y="939987"/>
            <a:ext cx="6946514" cy="1682975"/>
          </a:xfrm>
          <a:prstGeom prst="rect">
            <a:avLst/>
          </a:prstGeom>
        </p:spPr>
        <p:txBody>
          <a:bodyPr lIns="0" tIns="0" rIns="0" bIns="0" rtlCol="0" anchor="t">
            <a:spAutoFit/>
          </a:bodyPr>
          <a:lstStyle/>
          <a:p>
            <a:pPr marL="0" lvl="0" indent="0" algn="l">
              <a:lnSpc>
                <a:spcPts val="13653"/>
              </a:lnSpc>
              <a:spcBef>
                <a:spcPct val="0"/>
              </a:spcBef>
            </a:pPr>
            <a:r>
              <a:rPr lang="en-US" sz="9752" b="1" dirty="0">
                <a:solidFill>
                  <a:srgbClr val="E5E5E5"/>
                </a:solidFill>
                <a:latin typeface="Roboto Bold"/>
                <a:ea typeface="Roboto Bold"/>
                <a:cs typeface="Roboto Bold"/>
                <a:sym typeface="Roboto Bold"/>
              </a:rPr>
              <a:t>Conclusion</a:t>
            </a:r>
          </a:p>
        </p:txBody>
      </p:sp>
      <p:sp>
        <p:nvSpPr>
          <p:cNvPr id="10" name="TextBox 10"/>
          <p:cNvSpPr txBox="1"/>
          <p:nvPr/>
        </p:nvSpPr>
        <p:spPr>
          <a:xfrm>
            <a:off x="8723607" y="2607400"/>
            <a:ext cx="8192793" cy="6129883"/>
          </a:xfrm>
          <a:prstGeom prst="rect">
            <a:avLst/>
          </a:prstGeom>
        </p:spPr>
        <p:txBody>
          <a:bodyPr wrap="square" lIns="0" tIns="0" rIns="0" bIns="0" rtlCol="0" anchor="t">
            <a:spAutoFit/>
          </a:bodyPr>
          <a:lstStyle/>
          <a:p>
            <a:pPr marL="0" lvl="0" indent="0" algn="just">
              <a:lnSpc>
                <a:spcPts val="3247"/>
              </a:lnSpc>
            </a:pPr>
            <a:r>
              <a:rPr lang="en-US" sz="2400" dirty="0">
                <a:solidFill>
                  <a:srgbClr val="FFFFFF"/>
                </a:solidFill>
                <a:latin typeface="Roboto"/>
                <a:ea typeface="Roboto"/>
                <a:cs typeface="Roboto"/>
                <a:sym typeface="Roboto"/>
              </a:rPr>
              <a:t>Quizizz significantly enhances EFL freshmen's vocabulary learning at HUFLIT, demonstrating the power of gamified tools in modern language education.</a:t>
            </a:r>
          </a:p>
          <a:p>
            <a:pPr marL="0" lvl="0" indent="0" algn="just">
              <a:lnSpc>
                <a:spcPts val="3247"/>
              </a:lnSpc>
            </a:pPr>
            <a:endParaRPr lang="en-US" sz="2400" dirty="0">
              <a:solidFill>
                <a:srgbClr val="FFFFFF"/>
              </a:solidFill>
              <a:latin typeface="Roboto"/>
              <a:ea typeface="Roboto"/>
              <a:cs typeface="Roboto"/>
              <a:sym typeface="Roboto"/>
            </a:endParaRPr>
          </a:p>
          <a:p>
            <a:pPr marL="0" lvl="0" indent="0" algn="just">
              <a:lnSpc>
                <a:spcPts val="3247"/>
              </a:lnSpc>
            </a:pPr>
            <a:r>
              <a:rPr lang="en-US" sz="2400" dirty="0">
                <a:solidFill>
                  <a:srgbClr val="FFFFFF"/>
                </a:solidFill>
                <a:latin typeface="Roboto"/>
                <a:ea typeface="Roboto"/>
                <a:cs typeface="Roboto"/>
                <a:sym typeface="Roboto"/>
              </a:rPr>
              <a:t>Gamification features and immediate feedback are identified as key success factors driving high student engagement and vocabulary retention.</a:t>
            </a:r>
          </a:p>
          <a:p>
            <a:pPr marL="0" lvl="0" indent="0" algn="just">
              <a:lnSpc>
                <a:spcPts val="3247"/>
              </a:lnSpc>
            </a:pPr>
            <a:endParaRPr lang="en-US" sz="2400" dirty="0">
              <a:solidFill>
                <a:srgbClr val="FFFFFF"/>
              </a:solidFill>
              <a:latin typeface="Roboto"/>
              <a:ea typeface="Roboto"/>
              <a:cs typeface="Roboto"/>
              <a:sym typeface="Roboto"/>
            </a:endParaRPr>
          </a:p>
          <a:p>
            <a:pPr marL="0" lvl="0" indent="0" algn="just">
              <a:lnSpc>
                <a:spcPts val="3247"/>
              </a:lnSpc>
            </a:pPr>
            <a:r>
              <a:rPr lang="en-US" sz="2400" dirty="0">
                <a:solidFill>
                  <a:srgbClr val="FFFFFF"/>
                </a:solidFill>
                <a:latin typeface="Roboto"/>
                <a:ea typeface="Roboto"/>
                <a:cs typeface="Roboto"/>
                <a:sym typeface="Roboto"/>
              </a:rPr>
              <a:t>Addressing technical challenges and diversifying question content will further optimize learning outcomes for future implementation.</a:t>
            </a:r>
          </a:p>
          <a:p>
            <a:pPr marL="0" lvl="0" indent="0" algn="just">
              <a:lnSpc>
                <a:spcPts val="3247"/>
              </a:lnSpc>
            </a:pPr>
            <a:endParaRPr lang="en-US" sz="2400" dirty="0">
              <a:solidFill>
                <a:srgbClr val="FFFFFF"/>
              </a:solidFill>
              <a:latin typeface="Roboto"/>
              <a:ea typeface="Roboto"/>
              <a:cs typeface="Roboto"/>
              <a:sym typeface="Roboto"/>
            </a:endParaRPr>
          </a:p>
          <a:p>
            <a:pPr marL="0" lvl="0" indent="0" algn="just">
              <a:lnSpc>
                <a:spcPts val="3247"/>
              </a:lnSpc>
            </a:pPr>
            <a:r>
              <a:rPr lang="en-US" sz="2400" dirty="0">
                <a:solidFill>
                  <a:srgbClr val="FFFFFF"/>
                </a:solidFill>
                <a:latin typeface="Roboto"/>
                <a:ea typeface="Roboto"/>
                <a:cs typeface="Roboto"/>
                <a:sym typeface="Roboto"/>
              </a:rPr>
              <a:t>These findings encourage broader adoption of technology-enhanced language teaching approaches across EFL contexts.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a:extLst>
            <a:ext uri="{FF2B5EF4-FFF2-40B4-BE49-F238E27FC236}">
              <a16:creationId xmlns:a16="http://schemas.microsoft.com/office/drawing/2014/main" id="{20D5C26F-F301-036C-FED2-53DC2AC5EFA1}"/>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272EAE54-1609-FB5F-EDAE-D0D2585FAE5A}"/>
              </a:ext>
            </a:extLst>
          </p:cNvPr>
          <p:cNvSpPr/>
          <p:nvPr/>
        </p:nvSpPr>
        <p:spPr>
          <a:xfrm>
            <a:off x="12869711"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4DB8D6FE-EB45-06CE-FD92-AB0928FADB4E}"/>
              </a:ext>
            </a:extLst>
          </p:cNvPr>
          <p:cNvSpPr/>
          <p:nvPr/>
        </p:nvSpPr>
        <p:spPr>
          <a:xfrm rot="-10800000">
            <a:off x="12869711"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a:extLst>
              <a:ext uri="{FF2B5EF4-FFF2-40B4-BE49-F238E27FC236}">
                <a16:creationId xmlns:a16="http://schemas.microsoft.com/office/drawing/2014/main" id="{F3810F69-ABD3-7A1D-552A-CCB37AD3F35F}"/>
              </a:ext>
            </a:extLst>
          </p:cNvPr>
          <p:cNvSpPr txBox="1"/>
          <p:nvPr/>
        </p:nvSpPr>
        <p:spPr>
          <a:xfrm>
            <a:off x="9564393" y="939987"/>
            <a:ext cx="6946514" cy="1682975"/>
          </a:xfrm>
          <a:prstGeom prst="rect">
            <a:avLst/>
          </a:prstGeom>
        </p:spPr>
        <p:txBody>
          <a:bodyPr lIns="0" tIns="0" rIns="0" bIns="0" rtlCol="0" anchor="t">
            <a:spAutoFit/>
          </a:bodyPr>
          <a:lstStyle/>
          <a:p>
            <a:pPr marL="0" lvl="0" indent="0" algn="l">
              <a:lnSpc>
                <a:spcPts val="13653"/>
              </a:lnSpc>
              <a:spcBef>
                <a:spcPct val="0"/>
              </a:spcBef>
            </a:pPr>
            <a:r>
              <a:rPr lang="en-US" sz="9752" b="1" dirty="0">
                <a:solidFill>
                  <a:srgbClr val="E5E5E5"/>
                </a:solidFill>
                <a:latin typeface="Roboto Bold"/>
                <a:ea typeface="Roboto Bold"/>
                <a:cs typeface="Roboto Bold"/>
                <a:sym typeface="Roboto Bold"/>
              </a:rPr>
              <a:t>Conclusion</a:t>
            </a:r>
          </a:p>
        </p:txBody>
      </p:sp>
      <p:sp>
        <p:nvSpPr>
          <p:cNvPr id="12" name="TextBox 11">
            <a:extLst>
              <a:ext uri="{FF2B5EF4-FFF2-40B4-BE49-F238E27FC236}">
                <a16:creationId xmlns:a16="http://schemas.microsoft.com/office/drawing/2014/main" id="{9AC1413C-939B-945E-3372-F762882C35E4}"/>
              </a:ext>
            </a:extLst>
          </p:cNvPr>
          <p:cNvSpPr txBox="1"/>
          <p:nvPr/>
        </p:nvSpPr>
        <p:spPr>
          <a:xfrm>
            <a:off x="228600" y="-27146"/>
            <a:ext cx="17830800" cy="10802957"/>
          </a:xfrm>
          <a:prstGeom prst="rect">
            <a:avLst/>
          </a:prstGeom>
          <a:noFill/>
        </p:spPr>
        <p:txBody>
          <a:bodyPr wrap="square">
            <a:spAutoFit/>
          </a:bodyPr>
          <a:lstStyle/>
          <a:p>
            <a:r>
              <a:rPr lang="en-US" sz="2400" b="1" dirty="0"/>
              <a:t>References</a:t>
            </a:r>
          </a:p>
          <a:p>
            <a:r>
              <a:rPr lang="en-US" sz="2400" dirty="0" err="1"/>
              <a:t>Abdulaal</a:t>
            </a:r>
            <a:r>
              <a:rPr lang="en-US" sz="2400" dirty="0"/>
              <a:t>, M. A. A. (2019). Polysemes and synonym language stock: Linguistic evidence from English to Arabic translation. Nile Valley Journal of Human, Social and Educational Studies and Research, 23(23), 1-32. https://doi.org/10.21608/jwadi.2019.85114</a:t>
            </a:r>
          </a:p>
          <a:p>
            <a:endParaRPr lang="en-US" sz="2400" dirty="0"/>
          </a:p>
          <a:p>
            <a:r>
              <a:rPr lang="en-US" sz="2400" dirty="0"/>
              <a:t>Abrams, S. S., &amp; Walsh, S. (2014). Gamified vocabulary: Online resources and enriched language learning. Journal of Adolescent &amp; Adult Literacy, 58(1), 49- 58. https://doi.org/10.1002/jaal.315 </a:t>
            </a:r>
          </a:p>
          <a:p>
            <a:endParaRPr lang="en-US" sz="2400" dirty="0"/>
          </a:p>
          <a:p>
            <a:r>
              <a:rPr lang="en-US" sz="2400" dirty="0"/>
              <a:t>Afzal, N. (2019). A study on vocabulary-learning problems encountered by BA English majors at the university level of education. Arab World English Journal, 10(3), 81– 98. https://doi.org/10.24093/awej/vol10no3.6 </a:t>
            </a:r>
          </a:p>
          <a:p>
            <a:endParaRPr lang="en-US" sz="2400" dirty="0"/>
          </a:p>
          <a:p>
            <a:r>
              <a:rPr lang="en-US" sz="2400" dirty="0"/>
              <a:t>Afzal, N. (2019). A Study on vocabulary-learning problems encountered by BA English majors at the university level of education. Arab World English Journal, 10 (3)81 98. https://doi.org/10.24093/awej/vol10no3.6 </a:t>
            </a:r>
          </a:p>
          <a:p>
            <a:endParaRPr lang="en-US" sz="2400" dirty="0"/>
          </a:p>
          <a:p>
            <a:r>
              <a:rPr lang="en-US" sz="2400" dirty="0"/>
              <a:t>Amalia, D. F. (2020). Quizizz website as an online assessment for English teaching and learning: Students’ perspectives. Journal of English Language Teaching, 7(1), 1-8. http://ojs.ikipmataram.ac.id/index.php/joelt </a:t>
            </a:r>
          </a:p>
          <a:p>
            <a:endParaRPr lang="en-US" sz="2400" dirty="0"/>
          </a:p>
          <a:p>
            <a:r>
              <a:rPr lang="en-US" sz="2400" dirty="0"/>
              <a:t>Bal, S. (2018). Using Quizizz.com to enhance pre-intermediate vocabulary knowledge. International Journal of Language Academy, 6(3), 295-303. </a:t>
            </a:r>
            <a:r>
              <a:rPr lang="en-US" sz="2400" dirty="0" err="1"/>
              <a:t>Boyinbode</a:t>
            </a:r>
            <a:r>
              <a:rPr lang="en-US" sz="2400" dirty="0"/>
              <a:t>, O. (2018). Development of a gamification-based English vocabulary mobile learning system. International Journal of Computer Science and Mobile Computing, 7(8), 183–191.</a:t>
            </a:r>
          </a:p>
          <a:p>
            <a:endParaRPr lang="en-US" sz="2400" dirty="0"/>
          </a:p>
          <a:p>
            <a:r>
              <a:rPr lang="en-US" sz="2400" dirty="0"/>
              <a:t>Bury, B. (2017). Testing goes mobile - Web 2.0 formative assessment tools. Conference</a:t>
            </a:r>
          </a:p>
          <a:p>
            <a:r>
              <a:rPr lang="en-US" sz="2400" dirty="0"/>
              <a:t>Proceedings. ICT for Language Learning (10th Ed.), 87-91. </a:t>
            </a:r>
            <a:r>
              <a:rPr lang="en-US" sz="2400" dirty="0" err="1"/>
              <a:t>Çevikbaş</a:t>
            </a:r>
            <a:r>
              <a:rPr lang="en-US" sz="2400" dirty="0"/>
              <a:t>, G. (2019). The impact of Quizizz on the vocabulary development and motivation of Turkish EFL learners (Master's thesis). Bahçeşehir University, Graduate School of Educational Sciences.</a:t>
            </a:r>
          </a:p>
          <a:p>
            <a:endParaRPr lang="en-US" sz="2400" dirty="0"/>
          </a:p>
          <a:p>
            <a:r>
              <a:rPr lang="en-US" sz="2400" dirty="0"/>
              <a:t>Dewi, K. S., </a:t>
            </a:r>
            <a:r>
              <a:rPr lang="en-US" sz="2400" dirty="0" err="1"/>
              <a:t>Myartawan</a:t>
            </a:r>
            <a:r>
              <a:rPr lang="en-US" sz="2400" dirty="0"/>
              <a:t>, I. P. N. W., </a:t>
            </a:r>
            <a:r>
              <a:rPr lang="en-US" sz="2400" dirty="0" err="1"/>
              <a:t>Swari</a:t>
            </a:r>
            <a:r>
              <a:rPr lang="en-US" sz="2400" dirty="0"/>
              <a:t>, N. K. T. A., &amp; </a:t>
            </a:r>
            <a:r>
              <a:rPr lang="en-US" sz="2400" dirty="0" err="1"/>
              <a:t>Sugihartini</a:t>
            </a:r>
            <a:r>
              <a:rPr lang="en-US" sz="2400" dirty="0"/>
              <a:t>, N. (2020). Quizizz effect</a:t>
            </a:r>
          </a:p>
          <a:p>
            <a:r>
              <a:rPr lang="en-US" sz="2400" dirty="0"/>
              <a:t>on students’ grammar mastery in higher EFL classroom-based mobile assisted language</a:t>
            </a:r>
          </a:p>
          <a:p>
            <a:r>
              <a:rPr lang="en-US" sz="2400" dirty="0"/>
              <a:t>learning (MALL). Language and Education Journal </a:t>
            </a:r>
            <a:r>
              <a:rPr lang="en-US" sz="2400" dirty="0" err="1"/>
              <a:t>Undiksha</a:t>
            </a:r>
            <a:r>
              <a:rPr lang="en-US" sz="2400" dirty="0"/>
              <a:t>, 3(1), 15-24.</a:t>
            </a:r>
          </a:p>
          <a:p>
            <a:endParaRPr lang="en-US" sz="2400" dirty="0"/>
          </a:p>
        </p:txBody>
      </p:sp>
    </p:spTree>
    <p:extLst>
      <p:ext uri="{BB962C8B-B14F-4D97-AF65-F5344CB8AC3E}">
        <p14:creationId xmlns:p14="http://schemas.microsoft.com/office/powerpoint/2010/main" val="3779988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2" name="Group 2"/>
          <p:cNvGrpSpPr/>
          <p:nvPr/>
        </p:nvGrpSpPr>
        <p:grpSpPr>
          <a:xfrm rot="-1621114">
            <a:off x="12085322" y="8448454"/>
            <a:ext cx="9354104" cy="2932507"/>
            <a:chOff x="0" y="0"/>
            <a:chExt cx="2463632" cy="772347"/>
          </a:xfrm>
        </p:grpSpPr>
        <p:sp>
          <p:nvSpPr>
            <p:cNvPr id="3" name="Freeform 3"/>
            <p:cNvSpPr/>
            <p:nvPr/>
          </p:nvSpPr>
          <p:spPr>
            <a:xfrm>
              <a:off x="0" y="0"/>
              <a:ext cx="2463632" cy="772347"/>
            </a:xfrm>
            <a:custGeom>
              <a:avLst/>
              <a:gdLst/>
              <a:ahLst/>
              <a:cxnLst/>
              <a:rect l="l" t="t" r="r" b="b"/>
              <a:pathLst>
                <a:path w="2463632" h="772347">
                  <a:moveTo>
                    <a:pt x="0" y="0"/>
                  </a:moveTo>
                  <a:lnTo>
                    <a:pt x="2463632" y="0"/>
                  </a:lnTo>
                  <a:lnTo>
                    <a:pt x="2463632" y="772347"/>
                  </a:lnTo>
                  <a:lnTo>
                    <a:pt x="0" y="772347"/>
                  </a:lnTo>
                  <a:close/>
                </a:path>
              </a:pathLst>
            </a:custGeom>
            <a:solidFill>
              <a:srgbClr val="2E7D6B">
                <a:alpha val="62745"/>
              </a:srgbClr>
            </a:solidFill>
          </p:spPr>
          <p:txBody>
            <a:bodyPr/>
            <a:lstStyle/>
            <a:p>
              <a:endParaRPr lang="en-US"/>
            </a:p>
          </p:txBody>
        </p:sp>
        <p:sp>
          <p:nvSpPr>
            <p:cNvPr id="4" name="TextBox 4"/>
            <p:cNvSpPr txBox="1"/>
            <p:nvPr/>
          </p:nvSpPr>
          <p:spPr>
            <a:xfrm>
              <a:off x="0" y="-38100"/>
              <a:ext cx="2463632" cy="81044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5" name="TextBox 5"/>
          <p:cNvSpPr txBox="1"/>
          <p:nvPr/>
        </p:nvSpPr>
        <p:spPr>
          <a:xfrm>
            <a:off x="2865331" y="1760166"/>
            <a:ext cx="9064360" cy="3600825"/>
          </a:xfrm>
          <a:prstGeom prst="rect">
            <a:avLst/>
          </a:prstGeom>
        </p:spPr>
        <p:txBody>
          <a:bodyPr lIns="0" tIns="0" rIns="0" bIns="0" rtlCol="0" anchor="t">
            <a:spAutoFit/>
          </a:bodyPr>
          <a:lstStyle/>
          <a:p>
            <a:pPr marL="0" lvl="0" indent="0" algn="l">
              <a:lnSpc>
                <a:spcPts val="29379"/>
              </a:lnSpc>
              <a:spcBef>
                <a:spcPct val="0"/>
              </a:spcBef>
            </a:pPr>
            <a:r>
              <a:rPr lang="en-US" sz="20985" b="1">
                <a:solidFill>
                  <a:srgbClr val="1F5A4E"/>
                </a:solidFill>
                <a:latin typeface="Roboto Bold"/>
                <a:ea typeface="Roboto Bold"/>
                <a:cs typeface="Roboto Bold"/>
                <a:sym typeface="Roboto Bold"/>
              </a:rPr>
              <a:t>Thank</a:t>
            </a:r>
          </a:p>
        </p:txBody>
      </p:sp>
      <p:grpSp>
        <p:nvGrpSpPr>
          <p:cNvPr id="6" name="Group 6"/>
          <p:cNvGrpSpPr/>
          <p:nvPr/>
        </p:nvGrpSpPr>
        <p:grpSpPr>
          <a:xfrm rot="-1621114">
            <a:off x="-4448439" y="-1512783"/>
            <a:ext cx="12676189" cy="3497067"/>
            <a:chOff x="0" y="0"/>
            <a:chExt cx="3338585" cy="921038"/>
          </a:xfrm>
        </p:grpSpPr>
        <p:sp>
          <p:nvSpPr>
            <p:cNvPr id="7" name="Freeform 7"/>
            <p:cNvSpPr/>
            <p:nvPr/>
          </p:nvSpPr>
          <p:spPr>
            <a:xfrm>
              <a:off x="0" y="0"/>
              <a:ext cx="3338585" cy="921038"/>
            </a:xfrm>
            <a:custGeom>
              <a:avLst/>
              <a:gdLst/>
              <a:ahLst/>
              <a:cxnLst/>
              <a:rect l="l" t="t" r="r" b="b"/>
              <a:pathLst>
                <a:path w="3338585" h="921038">
                  <a:moveTo>
                    <a:pt x="0" y="0"/>
                  </a:moveTo>
                  <a:lnTo>
                    <a:pt x="3338585" y="0"/>
                  </a:lnTo>
                  <a:lnTo>
                    <a:pt x="3338585" y="921038"/>
                  </a:lnTo>
                  <a:lnTo>
                    <a:pt x="0" y="921038"/>
                  </a:lnTo>
                  <a:close/>
                </a:path>
              </a:pathLst>
            </a:custGeom>
            <a:solidFill>
              <a:srgbClr val="2E7D6B">
                <a:alpha val="87843"/>
              </a:srgbClr>
            </a:solidFill>
          </p:spPr>
          <p:txBody>
            <a:bodyPr/>
            <a:lstStyle/>
            <a:p>
              <a:endParaRPr lang="en-US"/>
            </a:p>
          </p:txBody>
        </p:sp>
        <p:sp>
          <p:nvSpPr>
            <p:cNvPr id="8" name="TextBox 8"/>
            <p:cNvSpPr txBox="1"/>
            <p:nvPr/>
          </p:nvSpPr>
          <p:spPr>
            <a:xfrm>
              <a:off x="0" y="-38100"/>
              <a:ext cx="3338585" cy="959138"/>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9" name="Group 9"/>
          <p:cNvGrpSpPr/>
          <p:nvPr/>
        </p:nvGrpSpPr>
        <p:grpSpPr>
          <a:xfrm rot="-4495248">
            <a:off x="-6370307" y="2522420"/>
            <a:ext cx="12740614" cy="3581584"/>
            <a:chOff x="0" y="0"/>
            <a:chExt cx="3355553" cy="943298"/>
          </a:xfrm>
        </p:grpSpPr>
        <p:sp>
          <p:nvSpPr>
            <p:cNvPr id="10" name="Freeform 10"/>
            <p:cNvSpPr/>
            <p:nvPr/>
          </p:nvSpPr>
          <p:spPr>
            <a:xfrm>
              <a:off x="0" y="0"/>
              <a:ext cx="3355553" cy="943298"/>
            </a:xfrm>
            <a:custGeom>
              <a:avLst/>
              <a:gdLst/>
              <a:ahLst/>
              <a:cxnLst/>
              <a:rect l="l" t="t" r="r" b="b"/>
              <a:pathLst>
                <a:path w="3355553" h="943298">
                  <a:moveTo>
                    <a:pt x="0" y="0"/>
                  </a:moveTo>
                  <a:lnTo>
                    <a:pt x="3355553" y="0"/>
                  </a:lnTo>
                  <a:lnTo>
                    <a:pt x="3355553" y="943298"/>
                  </a:lnTo>
                  <a:lnTo>
                    <a:pt x="0" y="943298"/>
                  </a:lnTo>
                  <a:close/>
                </a:path>
              </a:pathLst>
            </a:custGeom>
            <a:solidFill>
              <a:srgbClr val="1F5A4E">
                <a:alpha val="87843"/>
              </a:srgbClr>
            </a:solidFill>
          </p:spPr>
          <p:txBody>
            <a:bodyPr/>
            <a:lstStyle/>
            <a:p>
              <a:endParaRPr lang="en-US"/>
            </a:p>
          </p:txBody>
        </p:sp>
        <p:sp>
          <p:nvSpPr>
            <p:cNvPr id="11" name="TextBox 11"/>
            <p:cNvSpPr txBox="1"/>
            <p:nvPr/>
          </p:nvSpPr>
          <p:spPr>
            <a:xfrm>
              <a:off x="0" y="-38100"/>
              <a:ext cx="3355553" cy="981398"/>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2" name="Freeform 12"/>
          <p:cNvSpPr/>
          <p:nvPr/>
        </p:nvSpPr>
        <p:spPr>
          <a:xfrm>
            <a:off x="14189211" y="6483794"/>
            <a:ext cx="3070089" cy="3138566"/>
          </a:xfrm>
          <a:custGeom>
            <a:avLst/>
            <a:gdLst/>
            <a:ahLst/>
            <a:cxnLst/>
            <a:rect l="l" t="t" r="r" b="b"/>
            <a:pathLst>
              <a:path w="3070089" h="3138566">
                <a:moveTo>
                  <a:pt x="0" y="0"/>
                </a:moveTo>
                <a:lnTo>
                  <a:pt x="3070089" y="0"/>
                </a:lnTo>
                <a:lnTo>
                  <a:pt x="3070089" y="3138566"/>
                </a:lnTo>
                <a:lnTo>
                  <a:pt x="0" y="31385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3"/>
          <p:cNvSpPr/>
          <p:nvPr/>
        </p:nvSpPr>
        <p:spPr>
          <a:xfrm rot="1059321">
            <a:off x="11614805" y="2946492"/>
            <a:ext cx="1213844" cy="1998008"/>
          </a:xfrm>
          <a:custGeom>
            <a:avLst/>
            <a:gdLst/>
            <a:ahLst/>
            <a:cxnLst/>
            <a:rect l="l" t="t" r="r" b="b"/>
            <a:pathLst>
              <a:path w="1213844" h="1998008">
                <a:moveTo>
                  <a:pt x="0" y="0"/>
                </a:moveTo>
                <a:lnTo>
                  <a:pt x="1213844" y="0"/>
                </a:lnTo>
                <a:lnTo>
                  <a:pt x="1213844" y="1998008"/>
                </a:lnTo>
                <a:lnTo>
                  <a:pt x="0" y="1998008"/>
                </a:lnTo>
                <a:lnTo>
                  <a:pt x="0" y="0"/>
                </a:lnTo>
                <a:close/>
              </a:path>
            </a:pathLst>
          </a:custGeom>
          <a:blipFill>
            <a:blip r:embed="rId3"/>
            <a:stretch>
              <a:fillRect/>
            </a:stretch>
          </a:blipFill>
        </p:spPr>
        <p:txBody>
          <a:bodyPr/>
          <a:lstStyle/>
          <a:p>
            <a:endParaRPr lang="en-US"/>
          </a:p>
        </p:txBody>
      </p:sp>
      <p:grpSp>
        <p:nvGrpSpPr>
          <p:cNvPr id="14" name="Group 14"/>
          <p:cNvGrpSpPr/>
          <p:nvPr/>
        </p:nvGrpSpPr>
        <p:grpSpPr>
          <a:xfrm rot="-1177486">
            <a:off x="14673547" y="-2854601"/>
            <a:ext cx="9354104" cy="2932507"/>
            <a:chOff x="0" y="0"/>
            <a:chExt cx="2463632" cy="772347"/>
          </a:xfrm>
        </p:grpSpPr>
        <p:sp>
          <p:nvSpPr>
            <p:cNvPr id="15" name="Freeform 15"/>
            <p:cNvSpPr/>
            <p:nvPr/>
          </p:nvSpPr>
          <p:spPr>
            <a:xfrm>
              <a:off x="0" y="0"/>
              <a:ext cx="2463632" cy="772347"/>
            </a:xfrm>
            <a:custGeom>
              <a:avLst/>
              <a:gdLst/>
              <a:ahLst/>
              <a:cxnLst/>
              <a:rect l="l" t="t" r="r" b="b"/>
              <a:pathLst>
                <a:path w="2463632" h="772347">
                  <a:moveTo>
                    <a:pt x="0" y="0"/>
                  </a:moveTo>
                  <a:lnTo>
                    <a:pt x="2463632" y="0"/>
                  </a:lnTo>
                  <a:lnTo>
                    <a:pt x="2463632" y="772347"/>
                  </a:lnTo>
                  <a:lnTo>
                    <a:pt x="0" y="772347"/>
                  </a:lnTo>
                  <a:close/>
                </a:path>
              </a:pathLst>
            </a:custGeom>
            <a:solidFill>
              <a:srgbClr val="2E7D6B">
                <a:alpha val="94902"/>
              </a:srgbClr>
            </a:solidFill>
          </p:spPr>
          <p:txBody>
            <a:bodyPr/>
            <a:lstStyle/>
            <a:p>
              <a:endParaRPr lang="en-US"/>
            </a:p>
          </p:txBody>
        </p:sp>
        <p:sp>
          <p:nvSpPr>
            <p:cNvPr id="16" name="TextBox 16"/>
            <p:cNvSpPr txBox="1"/>
            <p:nvPr/>
          </p:nvSpPr>
          <p:spPr>
            <a:xfrm>
              <a:off x="0" y="-38100"/>
              <a:ext cx="2463632" cy="81044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rot="2699999">
            <a:off x="12085322" y="-2056237"/>
            <a:ext cx="9354104" cy="2932507"/>
            <a:chOff x="0" y="0"/>
            <a:chExt cx="2463632" cy="772347"/>
          </a:xfrm>
        </p:grpSpPr>
        <p:sp>
          <p:nvSpPr>
            <p:cNvPr id="18" name="Freeform 18"/>
            <p:cNvSpPr/>
            <p:nvPr/>
          </p:nvSpPr>
          <p:spPr>
            <a:xfrm>
              <a:off x="0" y="0"/>
              <a:ext cx="2463632" cy="772347"/>
            </a:xfrm>
            <a:custGeom>
              <a:avLst/>
              <a:gdLst/>
              <a:ahLst/>
              <a:cxnLst/>
              <a:rect l="l" t="t" r="r" b="b"/>
              <a:pathLst>
                <a:path w="2463632" h="772347">
                  <a:moveTo>
                    <a:pt x="0" y="0"/>
                  </a:moveTo>
                  <a:lnTo>
                    <a:pt x="2463632" y="0"/>
                  </a:lnTo>
                  <a:lnTo>
                    <a:pt x="2463632" y="772347"/>
                  </a:lnTo>
                  <a:lnTo>
                    <a:pt x="0" y="772347"/>
                  </a:lnTo>
                  <a:close/>
                </a:path>
              </a:pathLst>
            </a:custGeom>
            <a:solidFill>
              <a:srgbClr val="2E7D6B">
                <a:alpha val="62745"/>
              </a:srgbClr>
            </a:solidFill>
          </p:spPr>
          <p:txBody>
            <a:bodyPr/>
            <a:lstStyle/>
            <a:p>
              <a:endParaRPr lang="en-US"/>
            </a:p>
          </p:txBody>
        </p:sp>
        <p:sp>
          <p:nvSpPr>
            <p:cNvPr id="19" name="TextBox 19"/>
            <p:cNvSpPr txBox="1"/>
            <p:nvPr/>
          </p:nvSpPr>
          <p:spPr>
            <a:xfrm>
              <a:off x="0" y="-38100"/>
              <a:ext cx="2463632" cy="81044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0" name="Freeform 20"/>
          <p:cNvSpPr/>
          <p:nvPr/>
        </p:nvSpPr>
        <p:spPr>
          <a:xfrm>
            <a:off x="17008680" y="3471561"/>
            <a:ext cx="4389589" cy="2402303"/>
          </a:xfrm>
          <a:custGeom>
            <a:avLst/>
            <a:gdLst/>
            <a:ahLst/>
            <a:cxnLst/>
            <a:rect l="l" t="t" r="r" b="b"/>
            <a:pathLst>
              <a:path w="4389589" h="2402303">
                <a:moveTo>
                  <a:pt x="0" y="0"/>
                </a:moveTo>
                <a:lnTo>
                  <a:pt x="4389589" y="0"/>
                </a:lnTo>
                <a:lnTo>
                  <a:pt x="4389589" y="2402302"/>
                </a:lnTo>
                <a:lnTo>
                  <a:pt x="0" y="2402302"/>
                </a:lnTo>
                <a:lnTo>
                  <a:pt x="0" y="0"/>
                </a:lnTo>
                <a:close/>
              </a:path>
            </a:pathLst>
          </a:custGeom>
          <a:blipFill>
            <a:blip>
              <a:alphaModFix amt="64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1" name="Freeform 21"/>
          <p:cNvSpPr/>
          <p:nvPr/>
        </p:nvSpPr>
        <p:spPr>
          <a:xfrm>
            <a:off x="519098"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2" name="TextBox 22"/>
          <p:cNvSpPr txBox="1"/>
          <p:nvPr/>
        </p:nvSpPr>
        <p:spPr>
          <a:xfrm>
            <a:off x="9144000" y="4683475"/>
            <a:ext cx="6347671" cy="3600825"/>
          </a:xfrm>
          <a:prstGeom prst="rect">
            <a:avLst/>
          </a:prstGeom>
        </p:spPr>
        <p:txBody>
          <a:bodyPr lIns="0" tIns="0" rIns="0" bIns="0" rtlCol="0" anchor="t">
            <a:spAutoFit/>
          </a:bodyPr>
          <a:lstStyle/>
          <a:p>
            <a:pPr marL="0" lvl="0" indent="0" algn="just">
              <a:lnSpc>
                <a:spcPts val="29379"/>
              </a:lnSpc>
              <a:spcBef>
                <a:spcPct val="0"/>
              </a:spcBef>
            </a:pPr>
            <a:r>
              <a:rPr lang="en-US" sz="20985" b="1">
                <a:solidFill>
                  <a:srgbClr val="1F5A4E"/>
                </a:solidFill>
                <a:latin typeface="Roboto Bold"/>
                <a:ea typeface="Roboto Bold"/>
                <a:cs typeface="Roboto Bold"/>
                <a:sym typeface="Roboto Bold"/>
              </a:rPr>
              <a:t>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2" name="Group 2"/>
          <p:cNvGrpSpPr/>
          <p:nvPr/>
        </p:nvGrpSpPr>
        <p:grpSpPr>
          <a:xfrm>
            <a:off x="381000" y="1711090"/>
            <a:ext cx="9751695" cy="6864820"/>
            <a:chOff x="0" y="0"/>
            <a:chExt cx="2397760" cy="1808018"/>
          </a:xfrm>
        </p:grpSpPr>
        <p:sp>
          <p:nvSpPr>
            <p:cNvPr id="3" name="Freeform 3"/>
            <p:cNvSpPr/>
            <p:nvPr/>
          </p:nvSpPr>
          <p:spPr>
            <a:xfrm>
              <a:off x="0" y="0"/>
              <a:ext cx="2397760" cy="1808019"/>
            </a:xfrm>
            <a:custGeom>
              <a:avLst/>
              <a:gdLst/>
              <a:ahLst/>
              <a:cxnLst/>
              <a:rect l="l" t="t" r="r" b="b"/>
              <a:pathLst>
                <a:path w="2397760" h="1808019">
                  <a:moveTo>
                    <a:pt x="43370" y="0"/>
                  </a:moveTo>
                  <a:lnTo>
                    <a:pt x="2354390" y="0"/>
                  </a:lnTo>
                  <a:cubicBezTo>
                    <a:pt x="2378343" y="0"/>
                    <a:pt x="2397760" y="19417"/>
                    <a:pt x="2397760" y="43370"/>
                  </a:cubicBezTo>
                  <a:lnTo>
                    <a:pt x="2397760" y="1764649"/>
                  </a:lnTo>
                  <a:cubicBezTo>
                    <a:pt x="2397760" y="1776151"/>
                    <a:pt x="2393191" y="1787182"/>
                    <a:pt x="2385057" y="1795316"/>
                  </a:cubicBezTo>
                  <a:cubicBezTo>
                    <a:pt x="2376924" y="1803449"/>
                    <a:pt x="2365892" y="1808019"/>
                    <a:pt x="2354390" y="1808019"/>
                  </a:cubicBezTo>
                  <a:lnTo>
                    <a:pt x="43370" y="1808019"/>
                  </a:lnTo>
                  <a:cubicBezTo>
                    <a:pt x="31867" y="1808019"/>
                    <a:pt x="20836" y="1803449"/>
                    <a:pt x="12703" y="1795316"/>
                  </a:cubicBezTo>
                  <a:cubicBezTo>
                    <a:pt x="4569" y="1787182"/>
                    <a:pt x="0" y="1776151"/>
                    <a:pt x="0" y="1764649"/>
                  </a:cubicBezTo>
                  <a:lnTo>
                    <a:pt x="0" y="43370"/>
                  </a:lnTo>
                  <a:cubicBezTo>
                    <a:pt x="0" y="31867"/>
                    <a:pt x="4569" y="20836"/>
                    <a:pt x="12703" y="12703"/>
                  </a:cubicBezTo>
                  <a:cubicBezTo>
                    <a:pt x="20836" y="4569"/>
                    <a:pt x="31867" y="0"/>
                    <a:pt x="43370" y="0"/>
                  </a:cubicBezTo>
                  <a:close/>
                </a:path>
              </a:pathLst>
            </a:custGeom>
            <a:solidFill>
              <a:srgbClr val="2E7D6B">
                <a:alpha val="75686"/>
              </a:srgbClr>
            </a:solidFill>
          </p:spPr>
          <p:txBody>
            <a:bodyPr/>
            <a:lstStyle/>
            <a:p>
              <a:endParaRPr lang="en-US"/>
            </a:p>
          </p:txBody>
        </p:sp>
        <p:sp>
          <p:nvSpPr>
            <p:cNvPr id="4" name="TextBox 4"/>
            <p:cNvSpPr txBox="1"/>
            <p:nvPr/>
          </p:nvSpPr>
          <p:spPr>
            <a:xfrm>
              <a:off x="0" y="-38100"/>
              <a:ext cx="2397760" cy="1846118"/>
            </a:xfrm>
            <a:prstGeom prst="rect">
              <a:avLst/>
            </a:prstGeom>
          </p:spPr>
          <p:txBody>
            <a:bodyPr lIns="50800" tIns="50800" rIns="50800" bIns="50800" rtlCol="0" anchor="ctr"/>
            <a:lstStyle/>
            <a:p>
              <a:pPr marL="0" lvl="0" indent="0" algn="ctr">
                <a:lnSpc>
                  <a:spcPts val="2659"/>
                </a:lnSpc>
              </a:pPr>
              <a:endParaRPr/>
            </a:p>
          </p:txBody>
        </p:sp>
      </p:grpSp>
      <p:grpSp>
        <p:nvGrpSpPr>
          <p:cNvPr id="5" name="Group 5"/>
          <p:cNvGrpSpPr/>
          <p:nvPr/>
        </p:nvGrpSpPr>
        <p:grpSpPr>
          <a:xfrm>
            <a:off x="9842017" y="1028700"/>
            <a:ext cx="7417283" cy="8229600"/>
            <a:chOff x="0" y="0"/>
            <a:chExt cx="1149131" cy="1274980"/>
          </a:xfrm>
        </p:grpSpPr>
        <p:sp>
          <p:nvSpPr>
            <p:cNvPr id="6" name="Freeform 6"/>
            <p:cNvSpPr/>
            <p:nvPr/>
          </p:nvSpPr>
          <p:spPr>
            <a:xfrm>
              <a:off x="0" y="0"/>
              <a:ext cx="1149131" cy="1274980"/>
            </a:xfrm>
            <a:custGeom>
              <a:avLst/>
              <a:gdLst/>
              <a:ahLst/>
              <a:cxnLst/>
              <a:rect l="l" t="t" r="r" b="b"/>
              <a:pathLst>
                <a:path w="1149131" h="1274980">
                  <a:moveTo>
                    <a:pt x="0" y="0"/>
                  </a:moveTo>
                  <a:lnTo>
                    <a:pt x="1149131" y="0"/>
                  </a:lnTo>
                  <a:lnTo>
                    <a:pt x="1149131" y="1274980"/>
                  </a:lnTo>
                  <a:lnTo>
                    <a:pt x="0" y="1274980"/>
                  </a:lnTo>
                  <a:close/>
                </a:path>
              </a:pathLst>
            </a:custGeom>
            <a:blipFill>
              <a:blip r:embed="rId2"/>
              <a:stretch>
                <a:fillRect t="-2" b="-2"/>
              </a:stretch>
            </a:blipFill>
          </p:spPr>
          <p:txBody>
            <a:bodyPr/>
            <a:lstStyle/>
            <a:p>
              <a:endParaRPr lang="en-US"/>
            </a:p>
          </p:txBody>
        </p:sp>
      </p:grpSp>
      <p:sp>
        <p:nvSpPr>
          <p:cNvPr id="7" name="Freeform 7"/>
          <p:cNvSpPr/>
          <p:nvPr/>
        </p:nvSpPr>
        <p:spPr>
          <a:xfrm>
            <a:off x="3136299"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rot="-10800000">
            <a:off x="3534259"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609600" y="2324100"/>
            <a:ext cx="9930972" cy="2462213"/>
          </a:xfrm>
          <a:prstGeom prst="rect">
            <a:avLst/>
          </a:prstGeom>
        </p:spPr>
        <p:txBody>
          <a:bodyPr lIns="0" tIns="0" rIns="0" bIns="0" rtlCol="0" anchor="t">
            <a:spAutoFit/>
          </a:bodyPr>
          <a:lstStyle/>
          <a:p>
            <a:pPr marL="0" lvl="0" indent="0" algn="l">
              <a:lnSpc>
                <a:spcPts val="6367"/>
              </a:lnSpc>
            </a:pPr>
            <a:r>
              <a:rPr lang="en-US" sz="6000" b="1" dirty="0">
                <a:solidFill>
                  <a:srgbClr val="FFFF00"/>
                </a:solidFill>
                <a:latin typeface="Roboto Bold"/>
                <a:ea typeface="Roboto Bold"/>
                <a:cs typeface="Roboto Bold"/>
                <a:sym typeface="Roboto Bold"/>
              </a:rPr>
              <a:t>Introduction</a:t>
            </a:r>
            <a:endParaRPr lang="en-US" sz="6000" b="1" dirty="0">
              <a:solidFill>
                <a:srgbClr val="E5E5E5"/>
              </a:solidFill>
              <a:latin typeface="Roboto Bold"/>
              <a:ea typeface="Roboto Bold"/>
              <a:cs typeface="Roboto Bold"/>
              <a:sym typeface="Roboto Bold"/>
            </a:endParaRPr>
          </a:p>
          <a:p>
            <a:pPr marL="0" lvl="0" indent="0" algn="l">
              <a:lnSpc>
                <a:spcPts val="6367"/>
              </a:lnSpc>
            </a:pPr>
            <a:r>
              <a:rPr lang="en-US" sz="6000" b="1" dirty="0">
                <a:solidFill>
                  <a:srgbClr val="E5E5E5"/>
                </a:solidFill>
                <a:latin typeface="Roboto Bold"/>
                <a:ea typeface="Roboto Bold"/>
                <a:cs typeface="Roboto Bold"/>
                <a:sym typeface="Roboto Bold"/>
              </a:rPr>
              <a:t>The Importance of English Vocabulary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a:extLst>
            <a:ext uri="{FF2B5EF4-FFF2-40B4-BE49-F238E27FC236}">
              <a16:creationId xmlns:a16="http://schemas.microsoft.com/office/drawing/2014/main" id="{CB90C411-A730-A5ED-4DCA-FC0FF3B83F11}"/>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DCA68C5D-8382-7D91-D342-51C6FFB70389}"/>
              </a:ext>
            </a:extLst>
          </p:cNvPr>
          <p:cNvSpPr/>
          <p:nvPr/>
        </p:nvSpPr>
        <p:spPr>
          <a:xfrm>
            <a:off x="3136299"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097B9DA5-6CCB-6087-4355-800BBE9826DE}"/>
              </a:ext>
            </a:extLst>
          </p:cNvPr>
          <p:cNvSpPr/>
          <p:nvPr/>
        </p:nvSpPr>
        <p:spPr>
          <a:xfrm rot="-10800000">
            <a:off x="3534259"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pic>
        <p:nvPicPr>
          <p:cNvPr id="11" name="Picture 10">
            <a:extLst>
              <a:ext uri="{FF2B5EF4-FFF2-40B4-BE49-F238E27FC236}">
                <a16:creationId xmlns:a16="http://schemas.microsoft.com/office/drawing/2014/main" id="{319E5836-A37C-719E-7FA9-60A93F2F96F8}"/>
              </a:ext>
            </a:extLst>
          </p:cNvPr>
          <p:cNvPicPr>
            <a:picLocks noChangeAspect="1"/>
          </p:cNvPicPr>
          <p:nvPr/>
        </p:nvPicPr>
        <p:blipFill>
          <a:blip r:embed="rId3"/>
          <a:stretch>
            <a:fillRect/>
          </a:stretch>
        </p:blipFill>
        <p:spPr>
          <a:xfrm>
            <a:off x="1257300" y="609600"/>
            <a:ext cx="15773400" cy="9067799"/>
          </a:xfrm>
          <a:prstGeom prst="rect">
            <a:avLst/>
          </a:prstGeom>
        </p:spPr>
      </p:pic>
    </p:spTree>
    <p:extLst>
      <p:ext uri="{BB962C8B-B14F-4D97-AF65-F5344CB8AC3E}">
        <p14:creationId xmlns:p14="http://schemas.microsoft.com/office/powerpoint/2010/main" val="1515236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a:extLst>
            <a:ext uri="{FF2B5EF4-FFF2-40B4-BE49-F238E27FC236}">
              <a16:creationId xmlns:a16="http://schemas.microsoft.com/office/drawing/2014/main" id="{450183D1-BD9F-443C-8F7C-052D34F2478C}"/>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4F095FA4-D408-5ED2-9CC7-079D2AB99690}"/>
              </a:ext>
            </a:extLst>
          </p:cNvPr>
          <p:cNvSpPr/>
          <p:nvPr/>
        </p:nvSpPr>
        <p:spPr>
          <a:xfrm>
            <a:off x="3136299"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763F5DEE-CEC7-62F6-B681-0C05A510A4C2}"/>
              </a:ext>
            </a:extLst>
          </p:cNvPr>
          <p:cNvSpPr/>
          <p:nvPr/>
        </p:nvSpPr>
        <p:spPr>
          <a:xfrm rot="-10800000">
            <a:off x="3534259"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pic>
        <p:nvPicPr>
          <p:cNvPr id="3" name="Picture 2">
            <a:extLst>
              <a:ext uri="{FF2B5EF4-FFF2-40B4-BE49-F238E27FC236}">
                <a16:creationId xmlns:a16="http://schemas.microsoft.com/office/drawing/2014/main" id="{DA60EBED-CB3C-D19A-E489-F9A062F3B084}"/>
              </a:ext>
            </a:extLst>
          </p:cNvPr>
          <p:cNvPicPr>
            <a:picLocks noChangeAspect="1"/>
          </p:cNvPicPr>
          <p:nvPr/>
        </p:nvPicPr>
        <p:blipFill>
          <a:blip r:embed="rId3"/>
          <a:stretch>
            <a:fillRect/>
          </a:stretch>
        </p:blipFill>
        <p:spPr>
          <a:xfrm>
            <a:off x="1821817" y="419100"/>
            <a:ext cx="14644366" cy="9448800"/>
          </a:xfrm>
          <a:prstGeom prst="rect">
            <a:avLst/>
          </a:prstGeom>
        </p:spPr>
      </p:pic>
    </p:spTree>
    <p:extLst>
      <p:ext uri="{BB962C8B-B14F-4D97-AF65-F5344CB8AC3E}">
        <p14:creationId xmlns:p14="http://schemas.microsoft.com/office/powerpoint/2010/main" val="4171144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2" name="TextBox 2"/>
          <p:cNvSpPr txBox="1"/>
          <p:nvPr/>
        </p:nvSpPr>
        <p:spPr>
          <a:xfrm>
            <a:off x="783154" y="1345753"/>
            <a:ext cx="16721692" cy="1102244"/>
          </a:xfrm>
          <a:prstGeom prst="rect">
            <a:avLst/>
          </a:prstGeom>
        </p:spPr>
        <p:txBody>
          <a:bodyPr lIns="0" tIns="0" rIns="0" bIns="0" rtlCol="0" anchor="t">
            <a:spAutoFit/>
          </a:bodyPr>
          <a:lstStyle/>
          <a:p>
            <a:pPr marL="0" lvl="0" indent="0" algn="ctr">
              <a:lnSpc>
                <a:spcPts val="8909"/>
              </a:lnSpc>
              <a:spcBef>
                <a:spcPct val="0"/>
              </a:spcBef>
            </a:pPr>
            <a:r>
              <a:rPr lang="en-US" sz="6364" b="1">
                <a:solidFill>
                  <a:srgbClr val="1F5A4E"/>
                </a:solidFill>
                <a:latin typeface="Roboto Bold"/>
                <a:ea typeface="Roboto Bold"/>
                <a:cs typeface="Roboto Bold"/>
                <a:sym typeface="Roboto Bold"/>
              </a:rPr>
              <a:t>Challenges in Traditional Vocabulary Learning</a:t>
            </a:r>
          </a:p>
        </p:txBody>
      </p:sp>
      <p:sp>
        <p:nvSpPr>
          <p:cNvPr id="3" name="Freeform 3"/>
          <p:cNvSpPr/>
          <p:nvPr/>
        </p:nvSpPr>
        <p:spPr>
          <a:xfrm rot="-5400000">
            <a:off x="-2367246" y="700906"/>
            <a:ext cx="4389589" cy="2402303"/>
          </a:xfrm>
          <a:custGeom>
            <a:avLst/>
            <a:gdLst/>
            <a:ahLst/>
            <a:cxnLst/>
            <a:rect l="l" t="t" r="r" b="b"/>
            <a:pathLst>
              <a:path w="4389589" h="2402303">
                <a:moveTo>
                  <a:pt x="0" y="0"/>
                </a:moveTo>
                <a:lnTo>
                  <a:pt x="4389589" y="0"/>
                </a:lnTo>
                <a:lnTo>
                  <a:pt x="4389589" y="2402302"/>
                </a:lnTo>
                <a:lnTo>
                  <a:pt x="0" y="2402302"/>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1845796" y="5527877"/>
            <a:ext cx="3086100" cy="3367240"/>
            <a:chOff x="0" y="0"/>
            <a:chExt cx="812800" cy="886845"/>
          </a:xfrm>
        </p:grpSpPr>
        <p:sp>
          <p:nvSpPr>
            <p:cNvPr id="5" name="Freeform 5"/>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6" name="TextBox 6"/>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sp>
        <p:nvSpPr>
          <p:cNvPr id="7" name="Freeform 7"/>
          <p:cNvSpPr/>
          <p:nvPr/>
        </p:nvSpPr>
        <p:spPr>
          <a:xfrm rot="-10800000">
            <a:off x="13898411"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5681663" y="5527877"/>
            <a:ext cx="3086100" cy="3367240"/>
            <a:chOff x="0" y="0"/>
            <a:chExt cx="812800" cy="886845"/>
          </a:xfrm>
        </p:grpSpPr>
        <p:sp>
          <p:nvSpPr>
            <p:cNvPr id="9" name="Freeform 9"/>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10" name="TextBox 10"/>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grpSp>
        <p:nvGrpSpPr>
          <p:cNvPr id="11" name="Group 11"/>
          <p:cNvGrpSpPr/>
          <p:nvPr/>
        </p:nvGrpSpPr>
        <p:grpSpPr>
          <a:xfrm>
            <a:off x="9517529" y="5527877"/>
            <a:ext cx="3086100" cy="3367240"/>
            <a:chOff x="0" y="0"/>
            <a:chExt cx="812800" cy="886845"/>
          </a:xfrm>
        </p:grpSpPr>
        <p:sp>
          <p:nvSpPr>
            <p:cNvPr id="12" name="Freeform 12"/>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13" name="TextBox 13"/>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grpSp>
        <p:nvGrpSpPr>
          <p:cNvPr id="14" name="Group 14"/>
          <p:cNvGrpSpPr/>
          <p:nvPr/>
        </p:nvGrpSpPr>
        <p:grpSpPr>
          <a:xfrm>
            <a:off x="13356104" y="5527877"/>
            <a:ext cx="3086100" cy="3367240"/>
            <a:chOff x="0" y="0"/>
            <a:chExt cx="812800" cy="886845"/>
          </a:xfrm>
        </p:grpSpPr>
        <p:sp>
          <p:nvSpPr>
            <p:cNvPr id="15" name="Freeform 15"/>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16" name="TextBox 16"/>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sp>
        <p:nvSpPr>
          <p:cNvPr id="17" name="Freeform 17"/>
          <p:cNvSpPr/>
          <p:nvPr/>
        </p:nvSpPr>
        <p:spPr>
          <a:xfrm>
            <a:off x="2966289" y="5639684"/>
            <a:ext cx="902901" cy="1356341"/>
          </a:xfrm>
          <a:custGeom>
            <a:avLst/>
            <a:gdLst/>
            <a:ahLst/>
            <a:cxnLst/>
            <a:rect l="l" t="t" r="r" b="b"/>
            <a:pathLst>
              <a:path w="902901" h="1356341">
                <a:moveTo>
                  <a:pt x="0" y="0"/>
                </a:moveTo>
                <a:lnTo>
                  <a:pt x="902901" y="0"/>
                </a:lnTo>
                <a:lnTo>
                  <a:pt x="902901" y="1356340"/>
                </a:lnTo>
                <a:lnTo>
                  <a:pt x="0" y="1356340"/>
                </a:lnTo>
                <a:lnTo>
                  <a:pt x="0" y="0"/>
                </a:lnTo>
                <a:close/>
              </a:path>
            </a:pathLst>
          </a:custGeom>
          <a:blipFill>
            <a:blip r:embed="rId3"/>
            <a:stretch>
              <a:fillRect/>
            </a:stretch>
          </a:blipFill>
        </p:spPr>
        <p:txBody>
          <a:bodyPr/>
          <a:lstStyle/>
          <a:p>
            <a:endParaRPr lang="en-US"/>
          </a:p>
        </p:txBody>
      </p:sp>
      <p:sp>
        <p:nvSpPr>
          <p:cNvPr id="18" name="Freeform 18"/>
          <p:cNvSpPr/>
          <p:nvPr/>
        </p:nvSpPr>
        <p:spPr>
          <a:xfrm>
            <a:off x="6781642" y="5993148"/>
            <a:ext cx="871101" cy="742728"/>
          </a:xfrm>
          <a:custGeom>
            <a:avLst/>
            <a:gdLst/>
            <a:ahLst/>
            <a:cxnLst/>
            <a:rect l="l" t="t" r="r" b="b"/>
            <a:pathLst>
              <a:path w="871101" h="742728">
                <a:moveTo>
                  <a:pt x="0" y="0"/>
                </a:moveTo>
                <a:lnTo>
                  <a:pt x="871100" y="0"/>
                </a:lnTo>
                <a:lnTo>
                  <a:pt x="871100" y="742728"/>
                </a:lnTo>
                <a:lnTo>
                  <a:pt x="0" y="742728"/>
                </a:lnTo>
                <a:lnTo>
                  <a:pt x="0" y="0"/>
                </a:lnTo>
                <a:close/>
              </a:path>
            </a:pathLst>
          </a:custGeom>
          <a:blipFill>
            <a:blip r:embed="rId4"/>
            <a:stretch>
              <a:fillRect/>
            </a:stretch>
          </a:blipFill>
        </p:spPr>
        <p:txBody>
          <a:bodyPr/>
          <a:lstStyle/>
          <a:p>
            <a:endParaRPr lang="en-US"/>
          </a:p>
        </p:txBody>
      </p:sp>
      <p:sp>
        <p:nvSpPr>
          <p:cNvPr id="19" name="Freeform 19"/>
          <p:cNvSpPr/>
          <p:nvPr/>
        </p:nvSpPr>
        <p:spPr>
          <a:xfrm>
            <a:off x="10740210" y="5719425"/>
            <a:ext cx="790857" cy="1133366"/>
          </a:xfrm>
          <a:custGeom>
            <a:avLst/>
            <a:gdLst/>
            <a:ahLst/>
            <a:cxnLst/>
            <a:rect l="l" t="t" r="r" b="b"/>
            <a:pathLst>
              <a:path w="790857" h="1133366">
                <a:moveTo>
                  <a:pt x="0" y="0"/>
                </a:moveTo>
                <a:lnTo>
                  <a:pt x="790857" y="0"/>
                </a:lnTo>
                <a:lnTo>
                  <a:pt x="790857" y="1133366"/>
                </a:lnTo>
                <a:lnTo>
                  <a:pt x="0" y="1133366"/>
                </a:lnTo>
                <a:lnTo>
                  <a:pt x="0" y="0"/>
                </a:lnTo>
                <a:close/>
              </a:path>
            </a:pathLst>
          </a:custGeom>
          <a:blipFill>
            <a:blip r:embed="rId5"/>
            <a:stretch>
              <a:fillRect/>
            </a:stretch>
          </a:blipFill>
        </p:spPr>
        <p:txBody>
          <a:bodyPr/>
          <a:lstStyle/>
          <a:p>
            <a:endParaRPr lang="en-US"/>
          </a:p>
        </p:txBody>
      </p:sp>
      <p:sp>
        <p:nvSpPr>
          <p:cNvPr id="20" name="Freeform 20"/>
          <p:cNvSpPr/>
          <p:nvPr/>
        </p:nvSpPr>
        <p:spPr>
          <a:xfrm>
            <a:off x="14365137" y="5686502"/>
            <a:ext cx="918474" cy="1166289"/>
          </a:xfrm>
          <a:custGeom>
            <a:avLst/>
            <a:gdLst/>
            <a:ahLst/>
            <a:cxnLst/>
            <a:rect l="l" t="t" r="r" b="b"/>
            <a:pathLst>
              <a:path w="918474" h="1166289">
                <a:moveTo>
                  <a:pt x="0" y="0"/>
                </a:moveTo>
                <a:lnTo>
                  <a:pt x="918474" y="0"/>
                </a:lnTo>
                <a:lnTo>
                  <a:pt x="918474" y="1166289"/>
                </a:lnTo>
                <a:lnTo>
                  <a:pt x="0" y="1166289"/>
                </a:lnTo>
                <a:lnTo>
                  <a:pt x="0" y="0"/>
                </a:lnTo>
                <a:close/>
              </a:path>
            </a:pathLst>
          </a:custGeom>
          <a:blipFill>
            <a:blip r:embed="rId6"/>
            <a:stretch>
              <a:fillRect/>
            </a:stretch>
          </a:blipFill>
        </p:spPr>
        <p:txBody>
          <a:bodyPr/>
          <a:lstStyle/>
          <a:p>
            <a:endParaRPr lang="en-US" dirty="0">
              <a:highlight>
                <a:srgbClr val="FFFF00"/>
              </a:highlight>
            </a:endParaRPr>
          </a:p>
        </p:txBody>
      </p:sp>
      <p:sp>
        <p:nvSpPr>
          <p:cNvPr id="21" name="TextBox 21"/>
          <p:cNvSpPr txBox="1"/>
          <p:nvPr/>
        </p:nvSpPr>
        <p:spPr>
          <a:xfrm>
            <a:off x="609600" y="3514975"/>
            <a:ext cx="16895245" cy="1570943"/>
          </a:xfrm>
          <a:prstGeom prst="rect">
            <a:avLst/>
          </a:prstGeom>
        </p:spPr>
        <p:txBody>
          <a:bodyPr wrap="square" lIns="0" tIns="0" rIns="0" bIns="0" rtlCol="0" anchor="t">
            <a:spAutoFit/>
          </a:bodyPr>
          <a:lstStyle/>
          <a:p>
            <a:pPr marL="0" lvl="0" indent="0" algn="ctr">
              <a:lnSpc>
                <a:spcPts val="4224"/>
              </a:lnSpc>
            </a:pPr>
            <a:r>
              <a:rPr lang="en-US" sz="2800" dirty="0">
                <a:solidFill>
                  <a:srgbClr val="555555"/>
                </a:solidFill>
                <a:latin typeface="Roboto"/>
                <a:ea typeface="Roboto"/>
                <a:cs typeface="Roboto"/>
                <a:sym typeface="Roboto"/>
              </a:rPr>
              <a:t>Conventional vocabulary teaching methods present significant obstacles for EFL learners. Students often struggle with motivation, retention, and passive classroom environments — highlighting the urgent need for more engaging and interactive approaches to language instruction.</a:t>
            </a:r>
          </a:p>
        </p:txBody>
      </p:sp>
      <p:sp>
        <p:nvSpPr>
          <p:cNvPr id="22" name="TextBox 22"/>
          <p:cNvSpPr txBox="1"/>
          <p:nvPr/>
        </p:nvSpPr>
        <p:spPr>
          <a:xfrm>
            <a:off x="13721028" y="7081627"/>
            <a:ext cx="2384677" cy="1692771"/>
          </a:xfrm>
          <a:prstGeom prst="rect">
            <a:avLst/>
          </a:prstGeom>
        </p:spPr>
        <p:txBody>
          <a:bodyPr lIns="0" tIns="0" rIns="0" bIns="0" rtlCol="0" anchor="t">
            <a:spAutoFit/>
          </a:bodyPr>
          <a:lstStyle/>
          <a:p>
            <a:pPr marL="0" lvl="0" indent="0" algn="ctr">
              <a:lnSpc>
                <a:spcPts val="3312"/>
              </a:lnSpc>
            </a:pPr>
            <a:r>
              <a:rPr lang="en-US" sz="2800" b="1" dirty="0">
                <a:solidFill>
                  <a:srgbClr val="E5E5E5"/>
                </a:solidFill>
                <a:latin typeface="Roboto Bold"/>
                <a:ea typeface="Roboto Bold"/>
                <a:cs typeface="Roboto Bold"/>
                <a:sym typeface="Roboto Bold"/>
              </a:rPr>
              <a:t>Need for engaging, interactive approaches</a:t>
            </a:r>
          </a:p>
        </p:txBody>
      </p:sp>
      <p:sp>
        <p:nvSpPr>
          <p:cNvPr id="23" name="TextBox 23"/>
          <p:cNvSpPr txBox="1"/>
          <p:nvPr/>
        </p:nvSpPr>
        <p:spPr>
          <a:xfrm>
            <a:off x="9910762" y="7081627"/>
            <a:ext cx="2239196" cy="1269578"/>
          </a:xfrm>
          <a:prstGeom prst="rect">
            <a:avLst/>
          </a:prstGeom>
        </p:spPr>
        <p:txBody>
          <a:bodyPr lIns="0" tIns="0" rIns="0" bIns="0" rtlCol="0" anchor="t">
            <a:spAutoFit/>
          </a:bodyPr>
          <a:lstStyle/>
          <a:p>
            <a:pPr marL="0" lvl="0" indent="0" algn="ctr">
              <a:lnSpc>
                <a:spcPts val="3312"/>
              </a:lnSpc>
            </a:pPr>
            <a:r>
              <a:rPr lang="en-US" sz="2800" b="1" dirty="0">
                <a:solidFill>
                  <a:srgbClr val="E5E5E5"/>
                </a:solidFill>
                <a:latin typeface="Roboto Bold"/>
                <a:ea typeface="Roboto Bold"/>
                <a:cs typeface="Roboto Bold"/>
                <a:sym typeface="Roboto Bold"/>
              </a:rPr>
              <a:t>Passive learning environments</a:t>
            </a:r>
          </a:p>
        </p:txBody>
      </p:sp>
      <p:sp>
        <p:nvSpPr>
          <p:cNvPr id="24" name="TextBox 24"/>
          <p:cNvSpPr txBox="1"/>
          <p:nvPr/>
        </p:nvSpPr>
        <p:spPr>
          <a:xfrm>
            <a:off x="6185154" y="7081627"/>
            <a:ext cx="2101372" cy="1292020"/>
          </a:xfrm>
          <a:prstGeom prst="rect">
            <a:avLst/>
          </a:prstGeom>
        </p:spPr>
        <p:txBody>
          <a:bodyPr lIns="0" tIns="0" rIns="0" bIns="0" rtlCol="0" anchor="t">
            <a:spAutoFit/>
          </a:bodyPr>
          <a:lstStyle/>
          <a:p>
            <a:pPr marL="0" lvl="0" indent="0" algn="ctr">
              <a:lnSpc>
                <a:spcPts val="3312"/>
              </a:lnSpc>
            </a:pPr>
            <a:r>
              <a:rPr lang="en-US" sz="4000" b="1" dirty="0">
                <a:solidFill>
                  <a:srgbClr val="E5E5E5"/>
                </a:solidFill>
                <a:latin typeface="Roboto Bold"/>
                <a:ea typeface="Roboto Bold"/>
                <a:cs typeface="Roboto Bold"/>
                <a:sym typeface="Roboto Bold"/>
              </a:rPr>
              <a:t>Low retention rates</a:t>
            </a:r>
          </a:p>
        </p:txBody>
      </p:sp>
      <p:sp>
        <p:nvSpPr>
          <p:cNvPr id="25" name="TextBox 25"/>
          <p:cNvSpPr txBox="1"/>
          <p:nvPr/>
        </p:nvSpPr>
        <p:spPr>
          <a:xfrm>
            <a:off x="2057400" y="7097197"/>
            <a:ext cx="2590799" cy="1279196"/>
          </a:xfrm>
          <a:prstGeom prst="rect">
            <a:avLst/>
          </a:prstGeom>
        </p:spPr>
        <p:txBody>
          <a:bodyPr wrap="square" lIns="0" tIns="0" rIns="0" bIns="0" rtlCol="0" anchor="t">
            <a:spAutoFit/>
          </a:bodyPr>
          <a:lstStyle/>
          <a:p>
            <a:pPr marL="0" lvl="0" indent="0" algn="ctr">
              <a:lnSpc>
                <a:spcPts val="3312"/>
              </a:lnSpc>
            </a:pPr>
            <a:r>
              <a:rPr lang="en-US" sz="3600" b="1" dirty="0">
                <a:solidFill>
                  <a:srgbClr val="E5E5E5"/>
                </a:solidFill>
                <a:latin typeface="Roboto Bold"/>
                <a:ea typeface="Roboto Bold"/>
                <a:cs typeface="Roboto Bold"/>
                <a:sym typeface="Roboto Bold"/>
              </a:rPr>
              <a:t>Lack of student motivation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2" name="Freeform 2"/>
          <p:cNvSpPr/>
          <p:nvPr/>
        </p:nvSpPr>
        <p:spPr>
          <a:xfrm rot="-5400000">
            <a:off x="-2367246" y="700906"/>
            <a:ext cx="4389589" cy="2402303"/>
          </a:xfrm>
          <a:custGeom>
            <a:avLst/>
            <a:gdLst/>
            <a:ahLst/>
            <a:cxnLst/>
            <a:rect l="l" t="t" r="r" b="b"/>
            <a:pathLst>
              <a:path w="4389589" h="2402303">
                <a:moveTo>
                  <a:pt x="0" y="0"/>
                </a:moveTo>
                <a:lnTo>
                  <a:pt x="4389589" y="0"/>
                </a:lnTo>
                <a:lnTo>
                  <a:pt x="4389589" y="2402302"/>
                </a:lnTo>
                <a:lnTo>
                  <a:pt x="0" y="2402302"/>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0800000">
            <a:off x="13898411"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8767763" y="1165122"/>
            <a:ext cx="8882208" cy="832297"/>
          </a:xfrm>
          <a:prstGeom prst="rect">
            <a:avLst/>
          </a:prstGeom>
        </p:spPr>
        <p:txBody>
          <a:bodyPr lIns="0" tIns="0" rIns="0" bIns="0" rtlCol="0" anchor="t">
            <a:spAutoFit/>
          </a:bodyPr>
          <a:lstStyle/>
          <a:p>
            <a:pPr marL="0" lvl="0" indent="0" algn="l">
              <a:lnSpc>
                <a:spcPts val="6763"/>
              </a:lnSpc>
              <a:spcBef>
                <a:spcPct val="0"/>
              </a:spcBef>
            </a:pPr>
            <a:r>
              <a:rPr lang="en-US" sz="4830" b="1">
                <a:solidFill>
                  <a:srgbClr val="1F5A4E"/>
                </a:solidFill>
                <a:latin typeface="Roboto Bold"/>
                <a:ea typeface="Roboto Bold"/>
                <a:cs typeface="Roboto Bold"/>
                <a:sym typeface="Roboto Bold"/>
              </a:rPr>
              <a:t>Research Question &amp; Objectives</a:t>
            </a:r>
          </a:p>
        </p:txBody>
      </p:sp>
      <p:sp>
        <p:nvSpPr>
          <p:cNvPr id="5" name="TextBox 5"/>
          <p:cNvSpPr txBox="1"/>
          <p:nvPr/>
        </p:nvSpPr>
        <p:spPr>
          <a:xfrm>
            <a:off x="7543800" y="2806574"/>
            <a:ext cx="9982200" cy="6206827"/>
          </a:xfrm>
          <a:prstGeom prst="rect">
            <a:avLst/>
          </a:prstGeom>
        </p:spPr>
        <p:txBody>
          <a:bodyPr wrap="square" lIns="0" tIns="0" rIns="0" bIns="0" rtlCol="0" anchor="t">
            <a:spAutoFit/>
          </a:bodyPr>
          <a:lstStyle/>
          <a:p>
            <a:pPr marL="0" lvl="0" indent="0" algn="just">
              <a:lnSpc>
                <a:spcPts val="4444"/>
              </a:lnSpc>
            </a:pPr>
            <a:r>
              <a:rPr lang="en-US" sz="4400" b="1" dirty="0">
                <a:solidFill>
                  <a:schemeClr val="tx2">
                    <a:lumMod val="75000"/>
                  </a:schemeClr>
                </a:solidFill>
                <a:latin typeface="Roboto"/>
                <a:ea typeface="Roboto"/>
                <a:cs typeface="Roboto"/>
                <a:sym typeface="Roboto"/>
              </a:rPr>
              <a:t>Research Question</a:t>
            </a:r>
            <a:r>
              <a:rPr lang="en-US" sz="4400" dirty="0">
                <a:solidFill>
                  <a:srgbClr val="555555"/>
                </a:solidFill>
                <a:latin typeface="Roboto"/>
                <a:ea typeface="Roboto"/>
                <a:cs typeface="Roboto"/>
                <a:sym typeface="Roboto"/>
              </a:rPr>
              <a:t>: </a:t>
            </a:r>
            <a:r>
              <a:rPr lang="en-US" sz="4400" i="1" dirty="0">
                <a:solidFill>
                  <a:srgbClr val="555555"/>
                </a:solidFill>
                <a:latin typeface="Roboto"/>
                <a:ea typeface="Roboto"/>
                <a:cs typeface="Roboto"/>
                <a:sym typeface="Roboto"/>
              </a:rPr>
              <a:t>How does Quizizz contribute to the vocabulary learning of EFL freshmen students at HUFLIT?</a:t>
            </a:r>
          </a:p>
          <a:p>
            <a:pPr marL="0" lvl="0" indent="0" algn="just">
              <a:lnSpc>
                <a:spcPts val="4444"/>
              </a:lnSpc>
            </a:pPr>
            <a:r>
              <a:rPr lang="en-US" sz="4400" b="1" dirty="0">
                <a:solidFill>
                  <a:schemeClr val="tx2">
                    <a:lumMod val="75000"/>
                  </a:schemeClr>
                </a:solidFill>
                <a:latin typeface="Roboto"/>
                <a:ea typeface="Roboto"/>
                <a:cs typeface="Roboto"/>
                <a:sym typeface="Roboto"/>
              </a:rPr>
              <a:t>Objectives</a:t>
            </a:r>
            <a:r>
              <a:rPr lang="en-US" sz="4400" dirty="0">
                <a:solidFill>
                  <a:srgbClr val="555555"/>
                </a:solidFill>
                <a:latin typeface="Roboto"/>
                <a:ea typeface="Roboto"/>
                <a:cs typeface="Roboto"/>
                <a:sym typeface="Roboto"/>
              </a:rPr>
              <a:t>: </a:t>
            </a:r>
          </a:p>
          <a:p>
            <a:pPr marL="571500" lvl="0" indent="-571500" algn="just">
              <a:lnSpc>
                <a:spcPts val="4444"/>
              </a:lnSpc>
              <a:buFontTx/>
              <a:buChar char="-"/>
            </a:pPr>
            <a:r>
              <a:rPr lang="en-US" sz="4400" dirty="0">
                <a:solidFill>
                  <a:srgbClr val="555555"/>
                </a:solidFill>
                <a:latin typeface="Roboto"/>
                <a:ea typeface="Roboto"/>
                <a:cs typeface="Roboto"/>
                <a:sym typeface="Roboto"/>
              </a:rPr>
              <a:t>evaluate the role of Quizizz as a gamified learning tool in enhancing vocabulary acquisition, engagement, and motivation among first-year EFL students</a:t>
            </a:r>
          </a:p>
          <a:p>
            <a:pPr marL="571500" lvl="0" indent="-571500" algn="just">
              <a:lnSpc>
                <a:spcPts val="4444"/>
              </a:lnSpc>
              <a:buFontTx/>
              <a:buChar char="-"/>
            </a:pPr>
            <a:r>
              <a:rPr lang="en-US" sz="4400" dirty="0">
                <a:solidFill>
                  <a:srgbClr val="555555"/>
                </a:solidFill>
                <a:latin typeface="Roboto"/>
                <a:ea typeface="Roboto"/>
                <a:cs typeface="Roboto"/>
                <a:sym typeface="Roboto"/>
              </a:rPr>
              <a:t>identify key challenges and areas for further improvement.</a:t>
            </a:r>
          </a:p>
        </p:txBody>
      </p:sp>
      <p:grpSp>
        <p:nvGrpSpPr>
          <p:cNvPr id="8" name="Group 8"/>
          <p:cNvGrpSpPr/>
          <p:nvPr/>
        </p:nvGrpSpPr>
        <p:grpSpPr>
          <a:xfrm>
            <a:off x="1028700" y="2957275"/>
            <a:ext cx="6104835" cy="1257440"/>
            <a:chOff x="0" y="0"/>
            <a:chExt cx="1607858" cy="331178"/>
          </a:xfrm>
        </p:grpSpPr>
        <p:sp>
          <p:nvSpPr>
            <p:cNvPr id="9" name="Freeform 9"/>
            <p:cNvSpPr/>
            <p:nvPr/>
          </p:nvSpPr>
          <p:spPr>
            <a:xfrm>
              <a:off x="0" y="0"/>
              <a:ext cx="1607858" cy="331178"/>
            </a:xfrm>
            <a:custGeom>
              <a:avLst/>
              <a:gdLst/>
              <a:ahLst/>
              <a:cxnLst/>
              <a:rect l="l" t="t" r="r" b="b"/>
              <a:pathLst>
                <a:path w="1607858" h="331178">
                  <a:moveTo>
                    <a:pt x="64676" y="0"/>
                  </a:moveTo>
                  <a:lnTo>
                    <a:pt x="1543182" y="0"/>
                  </a:lnTo>
                  <a:cubicBezTo>
                    <a:pt x="1560335" y="0"/>
                    <a:pt x="1576785" y="6814"/>
                    <a:pt x="1588915" y="18943"/>
                  </a:cubicBezTo>
                  <a:cubicBezTo>
                    <a:pt x="1601044" y="31072"/>
                    <a:pt x="1607858" y="47523"/>
                    <a:pt x="1607858" y="64676"/>
                  </a:cubicBezTo>
                  <a:lnTo>
                    <a:pt x="1607858" y="266501"/>
                  </a:lnTo>
                  <a:cubicBezTo>
                    <a:pt x="1607858" y="283655"/>
                    <a:pt x="1601044" y="300105"/>
                    <a:pt x="1588915" y="312234"/>
                  </a:cubicBezTo>
                  <a:cubicBezTo>
                    <a:pt x="1576785" y="324364"/>
                    <a:pt x="1560335" y="331178"/>
                    <a:pt x="1543182" y="331178"/>
                  </a:cubicBezTo>
                  <a:lnTo>
                    <a:pt x="64676" y="331178"/>
                  </a:lnTo>
                  <a:cubicBezTo>
                    <a:pt x="47523" y="331178"/>
                    <a:pt x="31072" y="324364"/>
                    <a:pt x="18943" y="312234"/>
                  </a:cubicBezTo>
                  <a:cubicBezTo>
                    <a:pt x="6814" y="300105"/>
                    <a:pt x="0" y="283655"/>
                    <a:pt x="0" y="266501"/>
                  </a:cubicBezTo>
                  <a:lnTo>
                    <a:pt x="0" y="64676"/>
                  </a:lnTo>
                  <a:cubicBezTo>
                    <a:pt x="0" y="47523"/>
                    <a:pt x="6814" y="31072"/>
                    <a:pt x="18943" y="18943"/>
                  </a:cubicBezTo>
                  <a:cubicBezTo>
                    <a:pt x="31072" y="6814"/>
                    <a:pt x="47523" y="0"/>
                    <a:pt x="64676" y="0"/>
                  </a:cubicBezTo>
                  <a:close/>
                </a:path>
              </a:pathLst>
            </a:custGeom>
            <a:solidFill>
              <a:srgbClr val="2E7D6B"/>
            </a:solidFill>
          </p:spPr>
          <p:txBody>
            <a:bodyPr/>
            <a:lstStyle/>
            <a:p>
              <a:endParaRPr lang="en-US"/>
            </a:p>
          </p:txBody>
        </p:sp>
        <p:sp>
          <p:nvSpPr>
            <p:cNvPr id="10" name="TextBox 10"/>
            <p:cNvSpPr txBox="1"/>
            <p:nvPr/>
          </p:nvSpPr>
          <p:spPr>
            <a:xfrm>
              <a:off x="0" y="-38100"/>
              <a:ext cx="1607858" cy="369278"/>
            </a:xfrm>
            <a:prstGeom prst="rect">
              <a:avLst/>
            </a:prstGeom>
          </p:spPr>
          <p:txBody>
            <a:bodyPr lIns="50800" tIns="50800" rIns="50800" bIns="50800" rtlCol="0" anchor="ctr"/>
            <a:lstStyle/>
            <a:p>
              <a:pPr marL="0" lvl="0" indent="0" algn="ctr">
                <a:lnSpc>
                  <a:spcPts val="2659"/>
                </a:lnSpc>
              </a:pPr>
              <a:endParaRPr/>
            </a:p>
          </p:txBody>
        </p:sp>
      </p:grpSp>
      <p:sp>
        <p:nvSpPr>
          <p:cNvPr id="11" name="TextBox 11"/>
          <p:cNvSpPr txBox="1"/>
          <p:nvPr/>
        </p:nvSpPr>
        <p:spPr>
          <a:xfrm>
            <a:off x="505259" y="2923716"/>
            <a:ext cx="7571941" cy="993701"/>
          </a:xfrm>
          <a:prstGeom prst="rect">
            <a:avLst/>
          </a:prstGeom>
        </p:spPr>
        <p:txBody>
          <a:bodyPr lIns="0" tIns="0" rIns="0" bIns="0" rtlCol="0" anchor="t">
            <a:spAutoFit/>
          </a:bodyPr>
          <a:lstStyle/>
          <a:p>
            <a:pPr marL="508370" lvl="1" algn="just">
              <a:lnSpc>
                <a:spcPts val="8476"/>
              </a:lnSpc>
            </a:pPr>
            <a:r>
              <a:rPr lang="en-US" sz="4709" b="1" dirty="0">
                <a:solidFill>
                  <a:srgbClr val="E5E5E5"/>
                </a:solidFill>
                <a:latin typeface="Roboto Bold"/>
                <a:ea typeface="Roboto Bold"/>
                <a:cs typeface="Roboto Bold"/>
                <a:sym typeface="Roboto Bold"/>
              </a:rPr>
              <a:t>Evaluate Effectiveness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4271729"/>
            <a:chOff x="0" y="0"/>
            <a:chExt cx="2833290" cy="661803"/>
          </a:xfrm>
        </p:grpSpPr>
        <p:sp>
          <p:nvSpPr>
            <p:cNvPr id="3" name="Freeform 3"/>
            <p:cNvSpPr/>
            <p:nvPr/>
          </p:nvSpPr>
          <p:spPr>
            <a:xfrm>
              <a:off x="0" y="0"/>
              <a:ext cx="2833290" cy="661803"/>
            </a:xfrm>
            <a:custGeom>
              <a:avLst/>
              <a:gdLst/>
              <a:ahLst/>
              <a:cxnLst/>
              <a:rect l="l" t="t" r="r" b="b"/>
              <a:pathLst>
                <a:path w="2833290" h="661803">
                  <a:moveTo>
                    <a:pt x="0" y="0"/>
                  </a:moveTo>
                  <a:lnTo>
                    <a:pt x="2833290" y="0"/>
                  </a:lnTo>
                  <a:lnTo>
                    <a:pt x="2833290" y="661803"/>
                  </a:lnTo>
                  <a:lnTo>
                    <a:pt x="0" y="661803"/>
                  </a:lnTo>
                  <a:close/>
                </a:path>
              </a:pathLst>
            </a:custGeom>
            <a:blipFill>
              <a:blip r:embed="rId2"/>
              <a:stretch>
                <a:fillRect t="-571" b="-571"/>
              </a:stretch>
            </a:blipFill>
          </p:spPr>
          <p:txBody>
            <a:bodyPr/>
            <a:lstStyle/>
            <a:p>
              <a:endParaRPr lang="en-US"/>
            </a:p>
          </p:txBody>
        </p:sp>
      </p:grpSp>
      <p:sp>
        <p:nvSpPr>
          <p:cNvPr id="4" name="Freeform 4"/>
          <p:cNvSpPr/>
          <p:nvPr/>
        </p:nvSpPr>
        <p:spPr>
          <a:xfrm>
            <a:off x="-3360889" y="4281254"/>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800000">
            <a:off x="17259300" y="7884697"/>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381000" y="4843358"/>
            <a:ext cx="8185309" cy="5176942"/>
            <a:chOff x="0" y="0"/>
            <a:chExt cx="1842347" cy="886845"/>
          </a:xfrm>
        </p:grpSpPr>
        <p:sp>
          <p:nvSpPr>
            <p:cNvPr id="7" name="Freeform 7"/>
            <p:cNvSpPr/>
            <p:nvPr/>
          </p:nvSpPr>
          <p:spPr>
            <a:xfrm>
              <a:off x="0" y="0"/>
              <a:ext cx="1842347" cy="886845"/>
            </a:xfrm>
            <a:custGeom>
              <a:avLst/>
              <a:gdLst/>
              <a:ahLst/>
              <a:cxnLst/>
              <a:rect l="l" t="t" r="r" b="b"/>
              <a:pathLst>
                <a:path w="1842347" h="886845">
                  <a:moveTo>
                    <a:pt x="56444" y="0"/>
                  </a:moveTo>
                  <a:lnTo>
                    <a:pt x="1785902" y="0"/>
                  </a:lnTo>
                  <a:cubicBezTo>
                    <a:pt x="1800872" y="0"/>
                    <a:pt x="1815229" y="5947"/>
                    <a:pt x="1825815" y="16532"/>
                  </a:cubicBezTo>
                  <a:cubicBezTo>
                    <a:pt x="1836400" y="27118"/>
                    <a:pt x="1842347" y="41474"/>
                    <a:pt x="1842347" y="56444"/>
                  </a:cubicBezTo>
                  <a:lnTo>
                    <a:pt x="1842347" y="830401"/>
                  </a:lnTo>
                  <a:cubicBezTo>
                    <a:pt x="1842347" y="845371"/>
                    <a:pt x="1836400" y="859727"/>
                    <a:pt x="1825815" y="870313"/>
                  </a:cubicBezTo>
                  <a:cubicBezTo>
                    <a:pt x="1815229" y="880898"/>
                    <a:pt x="1800872" y="886845"/>
                    <a:pt x="1785902" y="886845"/>
                  </a:cubicBezTo>
                  <a:lnTo>
                    <a:pt x="56444" y="886845"/>
                  </a:lnTo>
                  <a:cubicBezTo>
                    <a:pt x="41474" y="886845"/>
                    <a:pt x="27118" y="880898"/>
                    <a:pt x="16532" y="870313"/>
                  </a:cubicBezTo>
                  <a:cubicBezTo>
                    <a:pt x="5947" y="859727"/>
                    <a:pt x="0" y="845371"/>
                    <a:pt x="0" y="830401"/>
                  </a:cubicBezTo>
                  <a:lnTo>
                    <a:pt x="0" y="56444"/>
                  </a:lnTo>
                  <a:cubicBezTo>
                    <a:pt x="0" y="41474"/>
                    <a:pt x="5947" y="27118"/>
                    <a:pt x="16532" y="16532"/>
                  </a:cubicBezTo>
                  <a:cubicBezTo>
                    <a:pt x="27118" y="5947"/>
                    <a:pt x="41474" y="0"/>
                    <a:pt x="56444" y="0"/>
                  </a:cubicBezTo>
                  <a:close/>
                </a:path>
              </a:pathLst>
            </a:custGeom>
            <a:solidFill>
              <a:srgbClr val="2E7D6B">
                <a:alpha val="75686"/>
              </a:srgbClr>
            </a:solidFill>
          </p:spPr>
          <p:txBody>
            <a:bodyPr/>
            <a:lstStyle/>
            <a:p>
              <a:endParaRPr lang="en-US"/>
            </a:p>
          </p:txBody>
        </p:sp>
        <p:sp>
          <p:nvSpPr>
            <p:cNvPr id="8" name="TextBox 8"/>
            <p:cNvSpPr txBox="1"/>
            <p:nvPr/>
          </p:nvSpPr>
          <p:spPr>
            <a:xfrm>
              <a:off x="0" y="-38100"/>
              <a:ext cx="1842347" cy="924945"/>
            </a:xfrm>
            <a:prstGeom prst="rect">
              <a:avLst/>
            </a:prstGeom>
          </p:spPr>
          <p:txBody>
            <a:bodyPr lIns="50800" tIns="50800" rIns="50800" bIns="50800" rtlCol="0" anchor="ctr"/>
            <a:lstStyle/>
            <a:p>
              <a:pPr marL="0" lvl="0" indent="0" algn="ctr">
                <a:lnSpc>
                  <a:spcPts val="2659"/>
                </a:lnSpc>
              </a:pPr>
              <a:endParaRPr/>
            </a:p>
          </p:txBody>
        </p:sp>
      </p:grpSp>
      <p:grpSp>
        <p:nvGrpSpPr>
          <p:cNvPr id="9" name="Group 9"/>
          <p:cNvGrpSpPr/>
          <p:nvPr/>
        </p:nvGrpSpPr>
        <p:grpSpPr>
          <a:xfrm>
            <a:off x="7093816" y="4843358"/>
            <a:ext cx="1008070" cy="1008070"/>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5A4E"/>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12" name="Group 12"/>
          <p:cNvGrpSpPr/>
          <p:nvPr/>
        </p:nvGrpSpPr>
        <p:grpSpPr>
          <a:xfrm>
            <a:off x="9721690" y="4843358"/>
            <a:ext cx="8185309" cy="5176942"/>
            <a:chOff x="0" y="0"/>
            <a:chExt cx="1842347" cy="886845"/>
          </a:xfrm>
        </p:grpSpPr>
        <p:sp>
          <p:nvSpPr>
            <p:cNvPr id="13" name="Freeform 13"/>
            <p:cNvSpPr/>
            <p:nvPr/>
          </p:nvSpPr>
          <p:spPr>
            <a:xfrm>
              <a:off x="0" y="0"/>
              <a:ext cx="1842347" cy="886845"/>
            </a:xfrm>
            <a:custGeom>
              <a:avLst/>
              <a:gdLst/>
              <a:ahLst/>
              <a:cxnLst/>
              <a:rect l="l" t="t" r="r" b="b"/>
              <a:pathLst>
                <a:path w="1842347" h="886845">
                  <a:moveTo>
                    <a:pt x="56444" y="0"/>
                  </a:moveTo>
                  <a:lnTo>
                    <a:pt x="1785902" y="0"/>
                  </a:lnTo>
                  <a:cubicBezTo>
                    <a:pt x="1800872" y="0"/>
                    <a:pt x="1815229" y="5947"/>
                    <a:pt x="1825815" y="16532"/>
                  </a:cubicBezTo>
                  <a:cubicBezTo>
                    <a:pt x="1836400" y="27118"/>
                    <a:pt x="1842347" y="41474"/>
                    <a:pt x="1842347" y="56444"/>
                  </a:cubicBezTo>
                  <a:lnTo>
                    <a:pt x="1842347" y="830401"/>
                  </a:lnTo>
                  <a:cubicBezTo>
                    <a:pt x="1842347" y="845371"/>
                    <a:pt x="1836400" y="859727"/>
                    <a:pt x="1825815" y="870313"/>
                  </a:cubicBezTo>
                  <a:cubicBezTo>
                    <a:pt x="1815229" y="880898"/>
                    <a:pt x="1800872" y="886845"/>
                    <a:pt x="1785902" y="886845"/>
                  </a:cubicBezTo>
                  <a:lnTo>
                    <a:pt x="56444" y="886845"/>
                  </a:lnTo>
                  <a:cubicBezTo>
                    <a:pt x="41474" y="886845"/>
                    <a:pt x="27118" y="880898"/>
                    <a:pt x="16532" y="870313"/>
                  </a:cubicBezTo>
                  <a:cubicBezTo>
                    <a:pt x="5947" y="859727"/>
                    <a:pt x="0" y="845371"/>
                    <a:pt x="0" y="830401"/>
                  </a:cubicBezTo>
                  <a:lnTo>
                    <a:pt x="0" y="56444"/>
                  </a:lnTo>
                  <a:cubicBezTo>
                    <a:pt x="0" y="41474"/>
                    <a:pt x="5947" y="27118"/>
                    <a:pt x="16532" y="16532"/>
                  </a:cubicBezTo>
                  <a:cubicBezTo>
                    <a:pt x="27118" y="5947"/>
                    <a:pt x="41474" y="0"/>
                    <a:pt x="56444" y="0"/>
                  </a:cubicBezTo>
                  <a:close/>
                </a:path>
              </a:pathLst>
            </a:custGeom>
            <a:solidFill>
              <a:srgbClr val="2E7D6B">
                <a:alpha val="75686"/>
              </a:srgbClr>
            </a:solidFill>
          </p:spPr>
          <p:txBody>
            <a:bodyPr/>
            <a:lstStyle/>
            <a:p>
              <a:endParaRPr lang="en-US"/>
            </a:p>
          </p:txBody>
        </p:sp>
        <p:sp>
          <p:nvSpPr>
            <p:cNvPr id="14" name="TextBox 14"/>
            <p:cNvSpPr txBox="1"/>
            <p:nvPr/>
          </p:nvSpPr>
          <p:spPr>
            <a:xfrm>
              <a:off x="0" y="-38100"/>
              <a:ext cx="1842347" cy="924945"/>
            </a:xfrm>
            <a:prstGeom prst="rect">
              <a:avLst/>
            </a:prstGeom>
          </p:spPr>
          <p:txBody>
            <a:bodyPr lIns="50800" tIns="50800" rIns="50800" bIns="50800" rtlCol="0" anchor="ctr"/>
            <a:lstStyle/>
            <a:p>
              <a:pPr marL="0" lvl="0" indent="0" algn="ctr">
                <a:lnSpc>
                  <a:spcPts val="2659"/>
                </a:lnSpc>
              </a:pPr>
              <a:endParaRPr/>
            </a:p>
          </p:txBody>
        </p:sp>
      </p:grpSp>
      <p:grpSp>
        <p:nvGrpSpPr>
          <p:cNvPr id="15" name="Group 15"/>
          <p:cNvGrpSpPr/>
          <p:nvPr/>
        </p:nvGrpSpPr>
        <p:grpSpPr>
          <a:xfrm>
            <a:off x="16566916" y="4890611"/>
            <a:ext cx="1008070" cy="1008070"/>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5A4E"/>
            </a:solidFill>
          </p:spPr>
          <p:txBody>
            <a:bodyPr/>
            <a:lstStyle/>
            <a:p>
              <a:endParaRPr lang="en-US"/>
            </a:p>
          </p:txBody>
        </p:sp>
        <p:sp>
          <p:nvSpPr>
            <p:cNvPr id="17" name="TextBox 17"/>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sp>
        <p:nvSpPr>
          <p:cNvPr id="18" name="TextBox 18"/>
          <p:cNvSpPr txBox="1"/>
          <p:nvPr/>
        </p:nvSpPr>
        <p:spPr>
          <a:xfrm>
            <a:off x="4660093" y="239095"/>
            <a:ext cx="8401767" cy="2398664"/>
          </a:xfrm>
          <a:prstGeom prst="rect">
            <a:avLst/>
          </a:prstGeom>
        </p:spPr>
        <p:txBody>
          <a:bodyPr lIns="0" tIns="0" rIns="0" bIns="0" rtlCol="0" anchor="t">
            <a:spAutoFit/>
          </a:bodyPr>
          <a:lstStyle/>
          <a:p>
            <a:pPr marL="0" lvl="0" indent="0" algn="ctr">
              <a:lnSpc>
                <a:spcPts val="9610"/>
              </a:lnSpc>
              <a:spcBef>
                <a:spcPct val="0"/>
              </a:spcBef>
            </a:pPr>
            <a:r>
              <a:rPr lang="en-US" sz="6864" b="1" dirty="0">
                <a:solidFill>
                  <a:schemeClr val="tx2">
                    <a:lumMod val="75000"/>
                  </a:schemeClr>
                </a:solidFill>
                <a:latin typeface="Roboto Bold"/>
                <a:ea typeface="Roboto Bold"/>
                <a:cs typeface="Roboto Bold"/>
                <a:sym typeface="Roboto Bold"/>
              </a:rPr>
              <a:t>Brief Literature Review</a:t>
            </a:r>
          </a:p>
        </p:txBody>
      </p:sp>
      <p:sp>
        <p:nvSpPr>
          <p:cNvPr id="19" name="TextBox 19"/>
          <p:cNvSpPr txBox="1"/>
          <p:nvPr/>
        </p:nvSpPr>
        <p:spPr>
          <a:xfrm>
            <a:off x="506131" y="5005320"/>
            <a:ext cx="6370836" cy="493725"/>
          </a:xfrm>
          <a:prstGeom prst="rect">
            <a:avLst/>
          </a:prstGeom>
        </p:spPr>
        <p:txBody>
          <a:bodyPr lIns="0" tIns="0" rIns="0" bIns="0" rtlCol="0" anchor="t">
            <a:spAutoFit/>
          </a:bodyPr>
          <a:lstStyle/>
          <a:p>
            <a:pPr marL="0" lvl="0" indent="0" algn="l">
              <a:lnSpc>
                <a:spcPts val="4205"/>
              </a:lnSpc>
            </a:pPr>
            <a:r>
              <a:rPr lang="en-US" sz="2800" b="1" dirty="0">
                <a:solidFill>
                  <a:schemeClr val="tx2">
                    <a:lumMod val="75000"/>
                  </a:schemeClr>
                </a:solidFill>
                <a:latin typeface="Roboto Bold"/>
                <a:ea typeface="Roboto Bold"/>
                <a:cs typeface="Roboto Bold"/>
                <a:sym typeface="Roboto Bold"/>
              </a:rPr>
              <a:t>Gamification in Language Learning</a:t>
            </a:r>
          </a:p>
        </p:txBody>
      </p:sp>
      <p:sp>
        <p:nvSpPr>
          <p:cNvPr id="20" name="TextBox 20"/>
          <p:cNvSpPr txBox="1"/>
          <p:nvPr/>
        </p:nvSpPr>
        <p:spPr>
          <a:xfrm>
            <a:off x="626606" y="6390470"/>
            <a:ext cx="7679194" cy="2769989"/>
          </a:xfrm>
          <a:prstGeom prst="rect">
            <a:avLst/>
          </a:prstGeom>
        </p:spPr>
        <p:txBody>
          <a:bodyPr wrap="square" lIns="0" tIns="0" rIns="0" bIns="0" rtlCol="0" anchor="t">
            <a:spAutoFit/>
          </a:bodyPr>
          <a:lstStyle/>
          <a:p>
            <a:pPr marL="0" lvl="0" indent="0" algn="just">
              <a:lnSpc>
                <a:spcPts val="2365"/>
              </a:lnSpc>
            </a:pPr>
            <a:r>
              <a:rPr lang="en-US" sz="2400" dirty="0">
                <a:solidFill>
                  <a:srgbClr val="FFFFFF"/>
                </a:solidFill>
                <a:latin typeface="Roboto"/>
                <a:ea typeface="Roboto"/>
                <a:cs typeface="Roboto"/>
                <a:sym typeface="Roboto"/>
              </a:rPr>
              <a:t>Gamified learning approaches have been widely shown to improve student engagement and retention in language acquisition contexts.</a:t>
            </a:r>
          </a:p>
          <a:p>
            <a:pPr marL="0" lvl="0" indent="0" algn="just">
              <a:lnSpc>
                <a:spcPts val="2365"/>
              </a:lnSpc>
            </a:pPr>
            <a:endParaRPr lang="en-US" sz="2400" dirty="0">
              <a:solidFill>
                <a:srgbClr val="FFFFFF"/>
              </a:solidFill>
              <a:latin typeface="Roboto"/>
              <a:ea typeface="Roboto"/>
              <a:cs typeface="Roboto"/>
              <a:sym typeface="Roboto"/>
            </a:endParaRPr>
          </a:p>
          <a:p>
            <a:pPr marL="0" lvl="0" indent="0" algn="just">
              <a:lnSpc>
                <a:spcPts val="2365"/>
              </a:lnSpc>
            </a:pPr>
            <a:r>
              <a:rPr lang="en-US" sz="2400" dirty="0">
                <a:solidFill>
                  <a:srgbClr val="FFFFFF"/>
                </a:solidFill>
                <a:latin typeface="Roboto"/>
                <a:ea typeface="Roboto"/>
                <a:cs typeface="Roboto"/>
                <a:sym typeface="Roboto"/>
              </a:rPr>
              <a:t>Research consistently demonstrates that game-based elements — such as points, leaderboards, and immediate feedback — motivate learners and promote active participation, leading to stronger vocabulary retention compared to traditional methods.</a:t>
            </a:r>
          </a:p>
        </p:txBody>
      </p:sp>
      <p:sp>
        <p:nvSpPr>
          <p:cNvPr id="21" name="TextBox 21"/>
          <p:cNvSpPr txBox="1"/>
          <p:nvPr/>
        </p:nvSpPr>
        <p:spPr>
          <a:xfrm>
            <a:off x="7417322" y="4859253"/>
            <a:ext cx="361057" cy="757661"/>
          </a:xfrm>
          <a:prstGeom prst="rect">
            <a:avLst/>
          </a:prstGeom>
        </p:spPr>
        <p:txBody>
          <a:bodyPr lIns="0" tIns="0" rIns="0" bIns="0" rtlCol="0" anchor="t">
            <a:spAutoFit/>
          </a:bodyPr>
          <a:lstStyle/>
          <a:p>
            <a:pPr marL="0" lvl="0" indent="0" algn="ctr">
              <a:lnSpc>
                <a:spcPts val="6402"/>
              </a:lnSpc>
            </a:pPr>
            <a:r>
              <a:rPr lang="en-US" sz="3556" b="1" dirty="0">
                <a:solidFill>
                  <a:srgbClr val="E5E5E5"/>
                </a:solidFill>
                <a:latin typeface="Roboto Bold"/>
                <a:ea typeface="Roboto Bold"/>
                <a:cs typeface="Roboto Bold"/>
                <a:sym typeface="Roboto Bold"/>
              </a:rPr>
              <a:t>1</a:t>
            </a:r>
          </a:p>
        </p:txBody>
      </p:sp>
      <p:sp>
        <p:nvSpPr>
          <p:cNvPr id="22" name="TextBox 22"/>
          <p:cNvSpPr txBox="1"/>
          <p:nvPr/>
        </p:nvSpPr>
        <p:spPr>
          <a:xfrm>
            <a:off x="9756458" y="6411077"/>
            <a:ext cx="7845742" cy="2769989"/>
          </a:xfrm>
          <a:prstGeom prst="rect">
            <a:avLst/>
          </a:prstGeom>
        </p:spPr>
        <p:txBody>
          <a:bodyPr wrap="square" lIns="0" tIns="0" rIns="0" bIns="0" rtlCol="0" anchor="t">
            <a:spAutoFit/>
          </a:bodyPr>
          <a:lstStyle/>
          <a:p>
            <a:pPr marL="0" lvl="0" indent="0" algn="just">
              <a:lnSpc>
                <a:spcPts val="2365"/>
              </a:lnSpc>
            </a:pPr>
            <a:r>
              <a:rPr lang="en-US" sz="2400" dirty="0">
                <a:solidFill>
                  <a:srgbClr val="FFFFFF"/>
                </a:solidFill>
                <a:latin typeface="Roboto"/>
                <a:ea typeface="Roboto"/>
                <a:cs typeface="Roboto"/>
                <a:sym typeface="Roboto"/>
              </a:rPr>
              <a:t>Quizizz has been widely adopted as an interactive tool for vocabulary learning in EFL classrooms, with studies reporting positive impacts on motivation, participation, and word retention.</a:t>
            </a:r>
          </a:p>
          <a:p>
            <a:pPr marL="0" lvl="0" indent="0" algn="just">
              <a:lnSpc>
                <a:spcPts val="2365"/>
              </a:lnSpc>
            </a:pPr>
            <a:endParaRPr lang="en-US" sz="2400" dirty="0">
              <a:solidFill>
                <a:srgbClr val="FFFFFF"/>
              </a:solidFill>
              <a:latin typeface="Roboto"/>
              <a:ea typeface="Roboto"/>
              <a:cs typeface="Roboto"/>
              <a:sym typeface="Roboto"/>
            </a:endParaRPr>
          </a:p>
          <a:p>
            <a:pPr marL="0" lvl="0" indent="0" algn="just">
              <a:lnSpc>
                <a:spcPts val="2365"/>
              </a:lnSpc>
            </a:pPr>
            <a:r>
              <a:rPr lang="en-US" sz="2400" dirty="0">
                <a:solidFill>
                  <a:srgbClr val="FFFFFF"/>
                </a:solidFill>
                <a:latin typeface="Roboto"/>
                <a:ea typeface="Roboto"/>
                <a:cs typeface="Roboto"/>
                <a:sym typeface="Roboto"/>
              </a:rPr>
              <a:t>However, existing literature also notes limitations, including limited content variety, repetitive question formats, and occasional technical issues that may hinder consistent learning outcomes.</a:t>
            </a:r>
          </a:p>
        </p:txBody>
      </p:sp>
      <p:sp>
        <p:nvSpPr>
          <p:cNvPr id="23" name="TextBox 23"/>
          <p:cNvSpPr txBox="1"/>
          <p:nvPr/>
        </p:nvSpPr>
        <p:spPr>
          <a:xfrm>
            <a:off x="16886174" y="4923881"/>
            <a:ext cx="361057" cy="757661"/>
          </a:xfrm>
          <a:prstGeom prst="rect">
            <a:avLst/>
          </a:prstGeom>
        </p:spPr>
        <p:txBody>
          <a:bodyPr lIns="0" tIns="0" rIns="0" bIns="0" rtlCol="0" anchor="t">
            <a:spAutoFit/>
          </a:bodyPr>
          <a:lstStyle/>
          <a:p>
            <a:pPr marL="0" lvl="0" indent="0" algn="ctr">
              <a:lnSpc>
                <a:spcPts val="6402"/>
              </a:lnSpc>
            </a:pPr>
            <a:r>
              <a:rPr lang="en-US" sz="3556" b="1" dirty="0">
                <a:solidFill>
                  <a:srgbClr val="E5E5E5"/>
                </a:solidFill>
                <a:latin typeface="Roboto Bold"/>
                <a:ea typeface="Roboto Bold"/>
                <a:cs typeface="Roboto Bold"/>
                <a:sym typeface="Roboto Bold"/>
              </a:rPr>
              <a:t>2</a:t>
            </a:r>
          </a:p>
        </p:txBody>
      </p:sp>
      <p:sp>
        <p:nvSpPr>
          <p:cNvPr id="24" name="TextBox 24"/>
          <p:cNvSpPr txBox="1"/>
          <p:nvPr/>
        </p:nvSpPr>
        <p:spPr>
          <a:xfrm>
            <a:off x="9832151" y="5010808"/>
            <a:ext cx="5692007" cy="493725"/>
          </a:xfrm>
          <a:prstGeom prst="rect">
            <a:avLst/>
          </a:prstGeom>
        </p:spPr>
        <p:txBody>
          <a:bodyPr lIns="0" tIns="0" rIns="0" bIns="0" rtlCol="0" anchor="t">
            <a:spAutoFit/>
          </a:bodyPr>
          <a:lstStyle/>
          <a:p>
            <a:pPr marL="0" lvl="0" indent="0" algn="l">
              <a:lnSpc>
                <a:spcPts val="4205"/>
              </a:lnSpc>
            </a:pPr>
            <a:r>
              <a:rPr lang="en-US" sz="2800" b="1" dirty="0">
                <a:solidFill>
                  <a:schemeClr val="tx2">
                    <a:lumMod val="75000"/>
                  </a:schemeClr>
                </a:solidFill>
                <a:latin typeface="Roboto Bold"/>
                <a:ea typeface="Roboto Bold"/>
                <a:cs typeface="Roboto Bold"/>
                <a:sym typeface="Roboto Bold"/>
              </a:rPr>
              <a:t>Quizizz: Evidence and Limitations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2" name="TextBox 2"/>
          <p:cNvSpPr txBox="1"/>
          <p:nvPr/>
        </p:nvSpPr>
        <p:spPr>
          <a:xfrm>
            <a:off x="783153" y="321608"/>
            <a:ext cx="16721692" cy="1393080"/>
          </a:xfrm>
          <a:prstGeom prst="rect">
            <a:avLst/>
          </a:prstGeom>
        </p:spPr>
        <p:txBody>
          <a:bodyPr lIns="0" tIns="0" rIns="0" bIns="0" rtlCol="0" anchor="t">
            <a:spAutoFit/>
          </a:bodyPr>
          <a:lstStyle/>
          <a:p>
            <a:pPr marL="0" lvl="0" indent="0" algn="ctr">
              <a:lnSpc>
                <a:spcPts val="11346"/>
              </a:lnSpc>
              <a:spcBef>
                <a:spcPct val="0"/>
              </a:spcBef>
            </a:pPr>
            <a:r>
              <a:rPr lang="en-US" sz="8104" b="1" dirty="0">
                <a:solidFill>
                  <a:srgbClr val="1F5A4E"/>
                </a:solidFill>
                <a:latin typeface="Roboto Bold"/>
                <a:ea typeface="Roboto Bold"/>
                <a:cs typeface="Roboto Bold"/>
                <a:sym typeface="Roboto Bold"/>
              </a:rPr>
              <a:t>Methodology</a:t>
            </a:r>
          </a:p>
        </p:txBody>
      </p:sp>
      <p:sp>
        <p:nvSpPr>
          <p:cNvPr id="3" name="Freeform 3"/>
          <p:cNvSpPr/>
          <p:nvPr/>
        </p:nvSpPr>
        <p:spPr>
          <a:xfrm rot="-5400000">
            <a:off x="-2367246" y="700906"/>
            <a:ext cx="4389589" cy="2402303"/>
          </a:xfrm>
          <a:custGeom>
            <a:avLst/>
            <a:gdLst/>
            <a:ahLst/>
            <a:cxnLst/>
            <a:rect l="l" t="t" r="r" b="b"/>
            <a:pathLst>
              <a:path w="4389589" h="2402303">
                <a:moveTo>
                  <a:pt x="0" y="0"/>
                </a:moveTo>
                <a:lnTo>
                  <a:pt x="4389589" y="0"/>
                </a:lnTo>
                <a:lnTo>
                  <a:pt x="4389589" y="2402302"/>
                </a:lnTo>
                <a:lnTo>
                  <a:pt x="0" y="2402302"/>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1845796" y="5527876"/>
            <a:ext cx="3086100" cy="4437515"/>
            <a:chOff x="0" y="0"/>
            <a:chExt cx="812800" cy="886845"/>
          </a:xfrm>
        </p:grpSpPr>
        <p:sp>
          <p:nvSpPr>
            <p:cNvPr id="5" name="Freeform 5"/>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6" name="TextBox 6"/>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sp>
        <p:nvSpPr>
          <p:cNvPr id="7" name="Freeform 7"/>
          <p:cNvSpPr/>
          <p:nvPr/>
        </p:nvSpPr>
        <p:spPr>
          <a:xfrm rot="-10800000">
            <a:off x="13898411" y="9258300"/>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5681663" y="5527877"/>
            <a:ext cx="3086100" cy="4437514"/>
            <a:chOff x="0" y="0"/>
            <a:chExt cx="812800" cy="886845"/>
          </a:xfrm>
        </p:grpSpPr>
        <p:sp>
          <p:nvSpPr>
            <p:cNvPr id="9" name="Freeform 9"/>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10" name="TextBox 10"/>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grpSp>
        <p:nvGrpSpPr>
          <p:cNvPr id="11" name="Group 11"/>
          <p:cNvGrpSpPr/>
          <p:nvPr/>
        </p:nvGrpSpPr>
        <p:grpSpPr>
          <a:xfrm>
            <a:off x="9517529" y="5527877"/>
            <a:ext cx="3086100" cy="4437514"/>
            <a:chOff x="0" y="0"/>
            <a:chExt cx="812800" cy="886845"/>
          </a:xfrm>
        </p:grpSpPr>
        <p:sp>
          <p:nvSpPr>
            <p:cNvPr id="12" name="Freeform 12"/>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13" name="TextBox 13"/>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grpSp>
        <p:nvGrpSpPr>
          <p:cNvPr id="14" name="Group 14"/>
          <p:cNvGrpSpPr/>
          <p:nvPr/>
        </p:nvGrpSpPr>
        <p:grpSpPr>
          <a:xfrm>
            <a:off x="13356104" y="5527877"/>
            <a:ext cx="3086100" cy="4437514"/>
            <a:chOff x="0" y="0"/>
            <a:chExt cx="812800" cy="886845"/>
          </a:xfrm>
        </p:grpSpPr>
        <p:sp>
          <p:nvSpPr>
            <p:cNvPr id="15" name="Freeform 15"/>
            <p:cNvSpPr/>
            <p:nvPr/>
          </p:nvSpPr>
          <p:spPr>
            <a:xfrm>
              <a:off x="0" y="0"/>
              <a:ext cx="812800" cy="886845"/>
            </a:xfrm>
            <a:custGeom>
              <a:avLst/>
              <a:gdLst/>
              <a:ahLst/>
              <a:cxnLst/>
              <a:rect l="l" t="t" r="r" b="b"/>
              <a:pathLst>
                <a:path w="812800" h="886845">
                  <a:moveTo>
                    <a:pt x="127941" y="0"/>
                  </a:moveTo>
                  <a:lnTo>
                    <a:pt x="684859" y="0"/>
                  </a:lnTo>
                  <a:cubicBezTo>
                    <a:pt x="718791" y="0"/>
                    <a:pt x="751333" y="13479"/>
                    <a:pt x="775327" y="37473"/>
                  </a:cubicBezTo>
                  <a:cubicBezTo>
                    <a:pt x="799321" y="61467"/>
                    <a:pt x="812800" y="94009"/>
                    <a:pt x="812800" y="127941"/>
                  </a:cubicBezTo>
                  <a:lnTo>
                    <a:pt x="812800" y="758904"/>
                  </a:lnTo>
                  <a:cubicBezTo>
                    <a:pt x="812800" y="792836"/>
                    <a:pt x="799321" y="825379"/>
                    <a:pt x="775327" y="849372"/>
                  </a:cubicBezTo>
                  <a:cubicBezTo>
                    <a:pt x="751333" y="873366"/>
                    <a:pt x="718791" y="886845"/>
                    <a:pt x="684859" y="886845"/>
                  </a:cubicBezTo>
                  <a:lnTo>
                    <a:pt x="127941" y="886845"/>
                  </a:lnTo>
                  <a:cubicBezTo>
                    <a:pt x="94009" y="886845"/>
                    <a:pt x="61467" y="873366"/>
                    <a:pt x="37473" y="849372"/>
                  </a:cubicBezTo>
                  <a:cubicBezTo>
                    <a:pt x="13479" y="825379"/>
                    <a:pt x="0" y="792836"/>
                    <a:pt x="0" y="758904"/>
                  </a:cubicBezTo>
                  <a:lnTo>
                    <a:pt x="0" y="127941"/>
                  </a:lnTo>
                  <a:cubicBezTo>
                    <a:pt x="0" y="94009"/>
                    <a:pt x="13479" y="61467"/>
                    <a:pt x="37473" y="37473"/>
                  </a:cubicBezTo>
                  <a:cubicBezTo>
                    <a:pt x="61467" y="13479"/>
                    <a:pt x="94009" y="0"/>
                    <a:pt x="127941" y="0"/>
                  </a:cubicBezTo>
                  <a:close/>
                </a:path>
              </a:pathLst>
            </a:custGeom>
            <a:solidFill>
              <a:srgbClr val="2E7D6B">
                <a:alpha val="75686"/>
              </a:srgbClr>
            </a:solidFill>
          </p:spPr>
          <p:txBody>
            <a:bodyPr/>
            <a:lstStyle/>
            <a:p>
              <a:endParaRPr lang="en-US"/>
            </a:p>
          </p:txBody>
        </p:sp>
        <p:sp>
          <p:nvSpPr>
            <p:cNvPr id="16" name="TextBox 16"/>
            <p:cNvSpPr txBox="1"/>
            <p:nvPr/>
          </p:nvSpPr>
          <p:spPr>
            <a:xfrm>
              <a:off x="0" y="-38100"/>
              <a:ext cx="812800" cy="924945"/>
            </a:xfrm>
            <a:prstGeom prst="rect">
              <a:avLst/>
            </a:prstGeom>
          </p:spPr>
          <p:txBody>
            <a:bodyPr lIns="50800" tIns="50800" rIns="50800" bIns="50800" rtlCol="0" anchor="ctr"/>
            <a:lstStyle/>
            <a:p>
              <a:pPr marL="0" lvl="0" indent="0" algn="ctr">
                <a:lnSpc>
                  <a:spcPts val="2659"/>
                </a:lnSpc>
              </a:pPr>
              <a:endParaRPr/>
            </a:p>
          </p:txBody>
        </p:sp>
      </p:grpSp>
      <p:sp>
        <p:nvSpPr>
          <p:cNvPr id="17" name="Freeform 17"/>
          <p:cNvSpPr/>
          <p:nvPr/>
        </p:nvSpPr>
        <p:spPr>
          <a:xfrm>
            <a:off x="2967069" y="5811021"/>
            <a:ext cx="902901" cy="921641"/>
          </a:xfrm>
          <a:custGeom>
            <a:avLst/>
            <a:gdLst/>
            <a:ahLst/>
            <a:cxnLst/>
            <a:rect l="l" t="t" r="r" b="b"/>
            <a:pathLst>
              <a:path w="902901" h="921641">
                <a:moveTo>
                  <a:pt x="0" y="0"/>
                </a:moveTo>
                <a:lnTo>
                  <a:pt x="902902" y="0"/>
                </a:lnTo>
                <a:lnTo>
                  <a:pt x="902902" y="921641"/>
                </a:lnTo>
                <a:lnTo>
                  <a:pt x="0" y="921641"/>
                </a:lnTo>
                <a:lnTo>
                  <a:pt x="0" y="0"/>
                </a:lnTo>
                <a:close/>
              </a:path>
            </a:pathLst>
          </a:custGeom>
          <a:blipFill>
            <a:blip r:embed="rId3"/>
            <a:stretch>
              <a:fillRect/>
            </a:stretch>
          </a:blipFill>
        </p:spPr>
        <p:txBody>
          <a:bodyPr/>
          <a:lstStyle/>
          <a:p>
            <a:endParaRPr lang="en-US"/>
          </a:p>
        </p:txBody>
      </p:sp>
      <p:sp>
        <p:nvSpPr>
          <p:cNvPr id="19" name="Freeform 19"/>
          <p:cNvSpPr/>
          <p:nvPr/>
        </p:nvSpPr>
        <p:spPr>
          <a:xfrm>
            <a:off x="10677635" y="5914590"/>
            <a:ext cx="921124" cy="925753"/>
          </a:xfrm>
          <a:custGeom>
            <a:avLst/>
            <a:gdLst/>
            <a:ahLst/>
            <a:cxnLst/>
            <a:rect l="l" t="t" r="r" b="b"/>
            <a:pathLst>
              <a:path w="921124" h="925753">
                <a:moveTo>
                  <a:pt x="0" y="0"/>
                </a:moveTo>
                <a:lnTo>
                  <a:pt x="921125" y="0"/>
                </a:lnTo>
                <a:lnTo>
                  <a:pt x="921125" y="925753"/>
                </a:lnTo>
                <a:lnTo>
                  <a:pt x="0" y="925753"/>
                </a:lnTo>
                <a:lnTo>
                  <a:pt x="0" y="0"/>
                </a:lnTo>
                <a:close/>
              </a:path>
            </a:pathLst>
          </a:custGeom>
          <a:blipFill>
            <a:blip r:embed="rId4"/>
            <a:stretch>
              <a:fillRect/>
            </a:stretch>
          </a:blipFill>
        </p:spPr>
        <p:txBody>
          <a:bodyPr/>
          <a:lstStyle/>
          <a:p>
            <a:endParaRPr lang="en-US"/>
          </a:p>
        </p:txBody>
      </p:sp>
      <p:sp>
        <p:nvSpPr>
          <p:cNvPr id="20" name="Freeform 20"/>
          <p:cNvSpPr/>
          <p:nvPr/>
        </p:nvSpPr>
        <p:spPr>
          <a:xfrm>
            <a:off x="14511173" y="5950953"/>
            <a:ext cx="754596" cy="759616"/>
          </a:xfrm>
          <a:custGeom>
            <a:avLst/>
            <a:gdLst/>
            <a:ahLst/>
            <a:cxnLst/>
            <a:rect l="l" t="t" r="r" b="b"/>
            <a:pathLst>
              <a:path w="754596" h="759616">
                <a:moveTo>
                  <a:pt x="0" y="0"/>
                </a:moveTo>
                <a:lnTo>
                  <a:pt x="754596" y="0"/>
                </a:lnTo>
                <a:lnTo>
                  <a:pt x="754596" y="759616"/>
                </a:lnTo>
                <a:lnTo>
                  <a:pt x="0" y="759616"/>
                </a:lnTo>
                <a:lnTo>
                  <a:pt x="0" y="0"/>
                </a:lnTo>
                <a:close/>
              </a:path>
            </a:pathLst>
          </a:custGeom>
          <a:blipFill>
            <a:blip r:embed="rId5"/>
            <a:stretch>
              <a:fillRect/>
            </a:stretch>
          </a:blipFill>
        </p:spPr>
        <p:txBody>
          <a:bodyPr/>
          <a:lstStyle/>
          <a:p>
            <a:endParaRPr lang="en-US"/>
          </a:p>
        </p:txBody>
      </p:sp>
      <p:sp>
        <p:nvSpPr>
          <p:cNvPr id="21" name="TextBox 21"/>
          <p:cNvSpPr txBox="1"/>
          <p:nvPr/>
        </p:nvSpPr>
        <p:spPr>
          <a:xfrm>
            <a:off x="1472266" y="2154020"/>
            <a:ext cx="15343465" cy="2013372"/>
          </a:xfrm>
          <a:prstGeom prst="rect">
            <a:avLst/>
          </a:prstGeom>
        </p:spPr>
        <p:txBody>
          <a:bodyPr lIns="0" tIns="0" rIns="0" bIns="0" rtlCol="0" anchor="t">
            <a:spAutoFit/>
          </a:bodyPr>
          <a:lstStyle/>
          <a:p>
            <a:pPr marL="0" lvl="0" indent="0" algn="ctr">
              <a:lnSpc>
                <a:spcPts val="3958"/>
              </a:lnSpc>
            </a:pPr>
            <a:r>
              <a:rPr lang="en-US" sz="3200" dirty="0">
                <a:solidFill>
                  <a:srgbClr val="555555"/>
                </a:solidFill>
                <a:latin typeface="Roboto"/>
                <a:ea typeface="Roboto"/>
                <a:cs typeface="Roboto"/>
                <a:sym typeface="Roboto"/>
              </a:rPr>
              <a:t>This study employs a mixed-methods approach combining quantitative and qualitative data to comprehensively assess the effectiveness of Quizizz in improving vocabulary learning among EFL freshmen at HUFLIT. Data was collected via an online questionnaire using Google Forms during March – April 2026.</a:t>
            </a:r>
          </a:p>
        </p:txBody>
      </p:sp>
      <p:sp>
        <p:nvSpPr>
          <p:cNvPr id="22" name="TextBox 22"/>
          <p:cNvSpPr txBox="1"/>
          <p:nvPr/>
        </p:nvSpPr>
        <p:spPr>
          <a:xfrm>
            <a:off x="13721028" y="7081627"/>
            <a:ext cx="2384677" cy="1192634"/>
          </a:xfrm>
          <a:prstGeom prst="rect">
            <a:avLst/>
          </a:prstGeom>
        </p:spPr>
        <p:txBody>
          <a:bodyPr lIns="0" tIns="0" rIns="0" bIns="0" rtlCol="0" anchor="t">
            <a:spAutoFit/>
          </a:bodyPr>
          <a:lstStyle/>
          <a:p>
            <a:pPr marL="0" lvl="0" indent="0" algn="ctr">
              <a:lnSpc>
                <a:spcPts val="3104"/>
              </a:lnSpc>
            </a:pPr>
            <a:r>
              <a:rPr lang="en-US" sz="2800" b="1" dirty="0">
                <a:solidFill>
                  <a:srgbClr val="E5E5E5"/>
                </a:solidFill>
                <a:latin typeface="Roboto Bold"/>
                <a:ea typeface="Roboto Bold"/>
                <a:cs typeface="Roboto Bold"/>
                <a:sym typeface="Roboto Bold"/>
              </a:rPr>
              <a:t>Timeline: March – April 2026</a:t>
            </a:r>
          </a:p>
        </p:txBody>
      </p:sp>
      <p:sp>
        <p:nvSpPr>
          <p:cNvPr id="23" name="TextBox 23"/>
          <p:cNvSpPr txBox="1"/>
          <p:nvPr/>
        </p:nvSpPr>
        <p:spPr>
          <a:xfrm>
            <a:off x="9753600" y="7081627"/>
            <a:ext cx="2590800" cy="1593385"/>
          </a:xfrm>
          <a:prstGeom prst="rect">
            <a:avLst/>
          </a:prstGeom>
        </p:spPr>
        <p:txBody>
          <a:bodyPr wrap="square" lIns="0" tIns="0" rIns="0" bIns="0" rtlCol="0" anchor="t">
            <a:spAutoFit/>
          </a:bodyPr>
          <a:lstStyle/>
          <a:p>
            <a:pPr marL="0" lvl="0" indent="0" algn="ctr">
              <a:lnSpc>
                <a:spcPts val="3104"/>
              </a:lnSpc>
            </a:pPr>
            <a:r>
              <a:rPr lang="en-US" sz="3200" b="1" dirty="0">
                <a:solidFill>
                  <a:srgbClr val="E5E5E5"/>
                </a:solidFill>
                <a:latin typeface="Roboto Bold"/>
                <a:ea typeface="Roboto Bold"/>
                <a:cs typeface="Roboto Bold"/>
                <a:sym typeface="Roboto Bold"/>
              </a:rPr>
              <a:t>Online questionnaire via Google Forms</a:t>
            </a:r>
          </a:p>
        </p:txBody>
      </p:sp>
      <p:sp>
        <p:nvSpPr>
          <p:cNvPr id="24" name="TextBox 24"/>
          <p:cNvSpPr txBox="1"/>
          <p:nvPr/>
        </p:nvSpPr>
        <p:spPr>
          <a:xfrm>
            <a:off x="5853112" y="6940346"/>
            <a:ext cx="2743200" cy="1192634"/>
          </a:xfrm>
          <a:prstGeom prst="rect">
            <a:avLst/>
          </a:prstGeom>
        </p:spPr>
        <p:txBody>
          <a:bodyPr wrap="square" lIns="0" tIns="0" rIns="0" bIns="0" rtlCol="0" anchor="t">
            <a:spAutoFit/>
          </a:bodyPr>
          <a:lstStyle/>
          <a:p>
            <a:pPr marL="0" lvl="0" indent="0" algn="ctr">
              <a:lnSpc>
                <a:spcPts val="3104"/>
              </a:lnSpc>
            </a:pPr>
            <a:r>
              <a:rPr lang="en-US" sz="3200" b="1" dirty="0">
                <a:solidFill>
                  <a:srgbClr val="E5E5E5"/>
                </a:solidFill>
                <a:latin typeface="Roboto Bold"/>
                <a:ea typeface="Roboto Bold"/>
                <a:cs typeface="Roboto Bold"/>
                <a:sym typeface="Roboto Bold"/>
              </a:rPr>
              <a:t>100 EFL freshmen at HUFLIT</a:t>
            </a:r>
          </a:p>
        </p:txBody>
      </p:sp>
      <p:sp>
        <p:nvSpPr>
          <p:cNvPr id="25" name="TextBox 25"/>
          <p:cNvSpPr txBox="1"/>
          <p:nvPr/>
        </p:nvSpPr>
        <p:spPr>
          <a:xfrm>
            <a:off x="1981200" y="7097197"/>
            <a:ext cx="2819399" cy="1619033"/>
          </a:xfrm>
          <a:prstGeom prst="rect">
            <a:avLst/>
          </a:prstGeom>
        </p:spPr>
        <p:txBody>
          <a:bodyPr wrap="square" lIns="0" tIns="0" rIns="0" bIns="0" rtlCol="0" anchor="t">
            <a:spAutoFit/>
          </a:bodyPr>
          <a:lstStyle/>
          <a:p>
            <a:pPr marL="0" lvl="0" indent="0" algn="ctr">
              <a:lnSpc>
                <a:spcPts val="3104"/>
              </a:lnSpc>
            </a:pPr>
            <a:r>
              <a:rPr lang="en-US" sz="3600" b="1" dirty="0">
                <a:solidFill>
                  <a:srgbClr val="E5E5E5"/>
                </a:solidFill>
                <a:latin typeface="Roboto Bold"/>
                <a:ea typeface="Roboto Bold"/>
                <a:cs typeface="Roboto Bold"/>
                <a:sym typeface="Roboto Bold"/>
              </a:rPr>
              <a:t>Mixed-</a:t>
            </a:r>
          </a:p>
          <a:p>
            <a:pPr marL="0" lvl="0" indent="0" algn="ctr">
              <a:lnSpc>
                <a:spcPts val="3104"/>
              </a:lnSpc>
            </a:pPr>
            <a:r>
              <a:rPr lang="en-US" sz="3600" b="1" dirty="0">
                <a:solidFill>
                  <a:srgbClr val="E5E5E5"/>
                </a:solidFill>
                <a:latin typeface="Roboto Bold"/>
                <a:ea typeface="Roboto Bold"/>
                <a:cs typeface="Roboto Bold"/>
                <a:sym typeface="Roboto Bold"/>
              </a:rPr>
              <a:t>methods: </a:t>
            </a:r>
          </a:p>
          <a:p>
            <a:pPr marL="0" lvl="0" indent="0" algn="ctr">
              <a:lnSpc>
                <a:spcPts val="3104"/>
              </a:lnSpc>
            </a:pPr>
            <a:r>
              <a:rPr lang="en-US" sz="3600" b="1" dirty="0">
                <a:solidFill>
                  <a:srgbClr val="E5E5E5"/>
                </a:solidFill>
                <a:latin typeface="Roboto Bold"/>
                <a:ea typeface="Roboto Bold"/>
                <a:cs typeface="Roboto Bold"/>
                <a:sym typeface="Roboto Bold"/>
              </a:rPr>
              <a:t>quantitative + qualitative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5" name="Group 5"/>
          <p:cNvGrpSpPr/>
          <p:nvPr/>
        </p:nvGrpSpPr>
        <p:grpSpPr>
          <a:xfrm rot="5400000">
            <a:off x="8477027" y="781273"/>
            <a:ext cx="1333946" cy="18288000"/>
            <a:chOff x="0" y="0"/>
            <a:chExt cx="351327" cy="4816593"/>
          </a:xfrm>
        </p:grpSpPr>
        <p:sp>
          <p:nvSpPr>
            <p:cNvPr id="6" name="Freeform 6"/>
            <p:cNvSpPr/>
            <p:nvPr/>
          </p:nvSpPr>
          <p:spPr>
            <a:xfrm>
              <a:off x="0" y="0"/>
              <a:ext cx="351327" cy="4816592"/>
            </a:xfrm>
            <a:custGeom>
              <a:avLst/>
              <a:gdLst/>
              <a:ahLst/>
              <a:cxnLst/>
              <a:rect l="l" t="t" r="r" b="b"/>
              <a:pathLst>
                <a:path w="351327" h="4816592">
                  <a:moveTo>
                    <a:pt x="0" y="0"/>
                  </a:moveTo>
                  <a:lnTo>
                    <a:pt x="351327" y="0"/>
                  </a:lnTo>
                  <a:lnTo>
                    <a:pt x="351327" y="4816592"/>
                  </a:lnTo>
                  <a:lnTo>
                    <a:pt x="0" y="4816592"/>
                  </a:lnTo>
                  <a:close/>
                </a:path>
              </a:pathLst>
            </a:custGeom>
            <a:solidFill>
              <a:srgbClr val="2E7D6B">
                <a:alpha val="62745"/>
              </a:srgbClr>
            </a:solidFill>
          </p:spPr>
          <p:txBody>
            <a:bodyPr/>
            <a:lstStyle/>
            <a:p>
              <a:endParaRPr lang="en-US"/>
            </a:p>
          </p:txBody>
        </p:sp>
        <p:sp>
          <p:nvSpPr>
            <p:cNvPr id="7" name="TextBox 7"/>
            <p:cNvSpPr txBox="1"/>
            <p:nvPr/>
          </p:nvSpPr>
          <p:spPr>
            <a:xfrm>
              <a:off x="0" y="-38100"/>
              <a:ext cx="351327" cy="4854693"/>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8" name="Freeform 8"/>
          <p:cNvSpPr/>
          <p:nvPr/>
        </p:nvSpPr>
        <p:spPr>
          <a:xfrm>
            <a:off x="13898411" y="-1373603"/>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rot="-10800000">
            <a:off x="-3360889" y="6855997"/>
            <a:ext cx="4389589" cy="2402303"/>
          </a:xfrm>
          <a:custGeom>
            <a:avLst/>
            <a:gdLst/>
            <a:ahLst/>
            <a:cxnLst/>
            <a:rect l="l" t="t" r="r" b="b"/>
            <a:pathLst>
              <a:path w="4389589" h="2402303">
                <a:moveTo>
                  <a:pt x="0" y="0"/>
                </a:moveTo>
                <a:lnTo>
                  <a:pt x="4389589" y="0"/>
                </a:lnTo>
                <a:lnTo>
                  <a:pt x="4389589" y="2402303"/>
                </a:lnTo>
                <a:lnTo>
                  <a:pt x="0" y="2402303"/>
                </a:lnTo>
                <a:lnTo>
                  <a:pt x="0" y="0"/>
                </a:lnTo>
                <a:close/>
              </a:path>
            </a:pathLst>
          </a:custGeom>
          <a:blipFill>
            <a:blip>
              <a:alphaModFix amt="64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0" name="TextBox 10"/>
          <p:cNvSpPr txBox="1"/>
          <p:nvPr/>
        </p:nvSpPr>
        <p:spPr>
          <a:xfrm>
            <a:off x="546852" y="345069"/>
            <a:ext cx="8901948" cy="654666"/>
          </a:xfrm>
          <a:prstGeom prst="rect">
            <a:avLst/>
          </a:prstGeom>
        </p:spPr>
        <p:txBody>
          <a:bodyPr wrap="square" lIns="0" tIns="0" rIns="0" bIns="0" rtlCol="0" anchor="t">
            <a:spAutoFit/>
          </a:bodyPr>
          <a:lstStyle/>
          <a:p>
            <a:pPr marL="0" lvl="0" indent="0" algn="l">
              <a:lnSpc>
                <a:spcPts val="5489"/>
              </a:lnSpc>
              <a:spcBef>
                <a:spcPct val="0"/>
              </a:spcBef>
            </a:pPr>
            <a:r>
              <a:rPr lang="en-US" sz="3920" b="1" dirty="0">
                <a:solidFill>
                  <a:srgbClr val="1F5A4E"/>
                </a:solidFill>
                <a:latin typeface="Roboto Bold"/>
                <a:ea typeface="Roboto Bold"/>
                <a:cs typeface="Roboto Bold"/>
                <a:sym typeface="Roboto Bold"/>
              </a:rPr>
              <a:t>Effectiveness Ratings of Quizizz</a:t>
            </a:r>
          </a:p>
        </p:txBody>
      </p:sp>
      <p:pic>
        <p:nvPicPr>
          <p:cNvPr id="13" name="Picture 12">
            <a:extLst>
              <a:ext uri="{FF2B5EF4-FFF2-40B4-BE49-F238E27FC236}">
                <a16:creationId xmlns:a16="http://schemas.microsoft.com/office/drawing/2014/main" id="{7B5DE8FA-0229-C47D-0225-845B1B74AD80}"/>
              </a:ext>
            </a:extLst>
          </p:cNvPr>
          <p:cNvPicPr>
            <a:picLocks noChangeAspect="1"/>
          </p:cNvPicPr>
          <p:nvPr/>
        </p:nvPicPr>
        <p:blipFill>
          <a:blip r:embed="rId3"/>
          <a:stretch>
            <a:fillRect/>
          </a:stretch>
        </p:blipFill>
        <p:spPr>
          <a:xfrm>
            <a:off x="2807529" y="1259019"/>
            <a:ext cx="12817602" cy="6781800"/>
          </a:xfrm>
          <a:prstGeom prst="rect">
            <a:avLst/>
          </a:prstGeom>
        </p:spPr>
      </p:pic>
      <p:sp>
        <p:nvSpPr>
          <p:cNvPr id="15" name="TextBox 14">
            <a:extLst>
              <a:ext uri="{FF2B5EF4-FFF2-40B4-BE49-F238E27FC236}">
                <a16:creationId xmlns:a16="http://schemas.microsoft.com/office/drawing/2014/main" id="{A0075892-0956-AEDD-3E2D-28F54B6011BC}"/>
              </a:ext>
            </a:extLst>
          </p:cNvPr>
          <p:cNvSpPr txBox="1"/>
          <p:nvPr/>
        </p:nvSpPr>
        <p:spPr>
          <a:xfrm>
            <a:off x="457204" y="8040819"/>
            <a:ext cx="17830796" cy="2123658"/>
          </a:xfrm>
          <a:prstGeom prst="rect">
            <a:avLst/>
          </a:prstGeom>
          <a:noFill/>
        </p:spPr>
        <p:txBody>
          <a:bodyPr wrap="square">
            <a:spAutoFit/>
          </a:bodyPr>
          <a:lstStyle/>
          <a:p>
            <a:pPr algn="ctr"/>
            <a:r>
              <a:rPr lang="en-US" sz="4400" dirty="0"/>
              <a:t>The findings suggest that Quizizz is well received by students and is perceived as enhancing vocabulary acquisition through its engaging and interactive learning environment.</a:t>
            </a:r>
            <a:r>
              <a:rPr lang="en-US" dirty="0"/>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822</TotalTime>
  <Words>1261</Words>
  <Application>Microsoft Office PowerPoint</Application>
  <PresentationFormat>Custom</PresentationFormat>
  <Paragraphs>110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Roboto</vt:lpstr>
      <vt:lpstr>Arial</vt:lpstr>
      <vt:lpstr>Roboto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Quizizz for EFL Vocabulary Mastery</dc:title>
  <cp:lastModifiedBy>Lê Thy Phương Thảo</cp:lastModifiedBy>
  <cp:revision>47</cp:revision>
  <dcterms:created xsi:type="dcterms:W3CDTF">2006-08-16T00:00:00Z</dcterms:created>
  <dcterms:modified xsi:type="dcterms:W3CDTF">2026-07-26T15:34:16Z</dcterms:modified>
  <dc:identifier>DAHO6PIhwz8</dc:identifier>
</cp:coreProperties>
</file>