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 autoAdjust="0"/>
    <p:restoredTop sz="94589" autoAdjust="0"/>
  </p:normalViewPr>
  <p:slideViewPr>
    <p:cSldViewPr>
      <p:cViewPr varScale="1">
        <p:scale>
          <a:sx n="80" d="100"/>
          <a:sy n="80" d="100"/>
        </p:scale>
        <p:origin x="30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D9BD3-6CFD-C84B-90D4-F7E8C4F578CB}" type="datetimeFigureOut">
              <a:rPr lang="en-VN" smtClean="0"/>
              <a:t>10/7/26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AEDD2-87EF-5447-9785-9DBFB6A6F60E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81816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morning/afternoon everyone.</a:t>
            </a:r>
          </a:p>
          <a:p>
            <a:r>
              <a:rPr lang="en-US" dirty="0"/>
              <a:t>Thank you very much for joining my presentation today.</a:t>
            </a:r>
          </a:p>
          <a:p>
            <a:r>
              <a:rPr lang="en-US" dirty="0"/>
              <a:t>My presentation is entitled </a:t>
            </a:r>
            <a:r>
              <a:rPr lang="en-US" b="1" dirty="0"/>
              <a:t>"Vietnamese Students' Readiness for English as a Second Language: The Role of AI-Supported Learning Environments."</a:t>
            </a:r>
            <a:endParaRPr lang="en-US" dirty="0"/>
          </a:p>
          <a:p>
            <a:r>
              <a:rPr lang="en-US" dirty="0"/>
              <a:t>This study explores how AI-supported learning environments influence Vietnamese university students' readiness to use English beyond the classroom, particularly through student engagement.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50099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recent years, Vietnam has gradually shifted from an </a:t>
            </a:r>
            <a:r>
              <a:rPr lang="en-US" b="1" dirty="0"/>
              <a:t>EFL context</a:t>
            </a:r>
            <a:r>
              <a:rPr lang="en-US" dirty="0"/>
              <a:t>, where English is mainly learned for classroom purposes, to a more </a:t>
            </a:r>
            <a:r>
              <a:rPr lang="en-US" b="1" dirty="0"/>
              <a:t>ESL-oriented context</a:t>
            </a:r>
            <a:r>
              <a:rPr lang="en-US" dirty="0"/>
              <a:t>, where English is expected to be used in academic, professional, and social settings.</a:t>
            </a:r>
          </a:p>
          <a:p>
            <a:r>
              <a:rPr lang="en-US" dirty="0"/>
              <a:t>At the same time, AI tools such as ChatGPT, Grammarly, and other intelligent learning platforms have become increasingly popular among university students.</a:t>
            </a:r>
          </a:p>
          <a:p>
            <a:r>
              <a:rPr lang="en-US" dirty="0"/>
              <a:t>Although these technologies provide learners with greater access to English learning, many students still struggle to communicate confidently in authentic situations.</a:t>
            </a:r>
          </a:p>
          <a:p>
            <a:r>
              <a:rPr lang="en-US" dirty="0"/>
              <a:t>Therefore, this raises an important question:</a:t>
            </a:r>
          </a:p>
          <a:p>
            <a:r>
              <a:rPr lang="en-US" b="1" dirty="0"/>
              <a:t>Can AI really prepare students for real-world English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502092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this context, this study had three objectives.</a:t>
            </a:r>
          </a:p>
          <a:p>
            <a:r>
              <a:rPr lang="en-US" dirty="0"/>
              <a:t>First, to examine Vietnamese university students' readiness for English as a Second Language.</a:t>
            </a:r>
          </a:p>
          <a:p>
            <a:r>
              <a:rPr lang="en-US" dirty="0"/>
              <a:t>Second, to investigate how AI-supported learning environments contribute to student engagement and ESL readiness.</a:t>
            </a:r>
          </a:p>
          <a:p>
            <a:r>
              <a:rPr lang="en-US" dirty="0"/>
              <a:t>Finally, to explore the relationship between AI use and students' English use outside the classroom.</a:t>
            </a:r>
          </a:p>
          <a:p>
            <a:r>
              <a:rPr lang="en-US" dirty="0"/>
              <a:t>Ultimately, this study aims to better understand how AI can support Vietnam's transition from EFL to ESL.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01676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objectives were translated into three research questions.</a:t>
            </a:r>
          </a:p>
          <a:p>
            <a:r>
              <a:rPr lang="en-US" dirty="0"/>
              <a:t>The first asks about students' perceived ESL readiness.</a:t>
            </a:r>
          </a:p>
          <a:p>
            <a:r>
              <a:rPr lang="en-US" dirty="0"/>
              <a:t>The second investigates the contribution of AI-supported learning environments to engagement and readiness.</a:t>
            </a:r>
          </a:p>
          <a:p>
            <a:r>
              <a:rPr lang="en-US" dirty="0"/>
              <a:t>The third explores whether AI use is associated with English use beyond the classroom.</a:t>
            </a:r>
          </a:p>
          <a:p>
            <a:r>
              <a:rPr lang="en-US" dirty="0"/>
              <a:t>Together, these questions guided both the quantitative and qualitative phases of the </a:t>
            </a:r>
            <a:r>
              <a:rPr lang="en-US" dirty="0" err="1"/>
              <a:t>stu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11856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Previous studies consistently show that AI has great potential in language education.</a:t>
            </a:r>
          </a:p>
          <a:p>
            <a:r>
              <a:rPr lang="en-US" dirty="0"/>
              <a:t>AI tools provide instant feedback, personalized learning opportunities, and flexible practice.</a:t>
            </a:r>
          </a:p>
          <a:p>
            <a:r>
              <a:rPr lang="en-US" dirty="0"/>
              <a:t>Many studies also report positive outcomes such as increased motivation, learner autonomy, engagement, and confidence.</a:t>
            </a:r>
          </a:p>
          <a:p>
            <a:r>
              <a:rPr lang="en-US" dirty="0"/>
              <a:t>However, most previous research has focused on students' perceptions, technology acceptance, or individual language skills.</a:t>
            </a:r>
          </a:p>
          <a:p>
            <a:r>
              <a:rPr lang="en-US" dirty="0"/>
              <a:t>Much less attention has been given to whether AI actually prepares learners for authentic English communication.</a:t>
            </a:r>
          </a:p>
          <a:p>
            <a:r>
              <a:rPr lang="en-US" dirty="0"/>
              <a:t>Therefore, more research is needed to examine AI beyond simple technology adoption.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5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60931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the literature review, three major research gaps were identified.</a:t>
            </a:r>
          </a:p>
          <a:p>
            <a:r>
              <a:rPr lang="en-US" dirty="0"/>
              <a:t>First, we still know very little about how AI develops students' overall ESL readiness.</a:t>
            </a:r>
          </a:p>
          <a:p>
            <a:r>
              <a:rPr lang="en-US" dirty="0"/>
              <a:t>Second, the mediating role of student engagement has rarely been examined.</a:t>
            </a:r>
          </a:p>
          <a:p>
            <a:r>
              <a:rPr lang="en-US" dirty="0"/>
              <a:t>Finally, the relationship between AI use and real-world English use remains underexplored.</a:t>
            </a:r>
          </a:p>
          <a:p>
            <a:r>
              <a:rPr lang="en-US" dirty="0"/>
              <a:t>This study attempts to fill these gaps by proposing engagement as the mechanism connecting AI and authentic language 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6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24818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answer the research questions, this study adopted a mixed-methods design.</a:t>
            </a:r>
          </a:p>
          <a:p>
            <a:r>
              <a:rPr lang="en-US" dirty="0"/>
              <a:t>The quantitative phase involved 70 undergraduate students from a Vietnamese private university.</a:t>
            </a:r>
          </a:p>
          <a:p>
            <a:r>
              <a:rPr lang="en-US" dirty="0"/>
              <a:t>In addition, ten students participated in semi-structured interviews to provide deeper insights.</a:t>
            </a:r>
          </a:p>
          <a:p>
            <a:r>
              <a:rPr lang="en-US" dirty="0"/>
              <a:t>Data were collected using questionnaires and interviews.</a:t>
            </a:r>
          </a:p>
          <a:p>
            <a:r>
              <a:rPr lang="en-US" dirty="0"/>
              <a:t>Quantitative data were analyzed using descriptive statistics and Pearson correlation, while qualitative data were analyzed through thematic analysis.</a:t>
            </a:r>
          </a:p>
          <a:p>
            <a:r>
              <a:rPr lang="en-US" dirty="0"/>
              <a:t>Combining these two approaches allowed both statistical evidence and deeper explanations of students' experiences.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7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17665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findings reveal several interesting results.</a:t>
            </a:r>
          </a:p>
          <a:p>
            <a:r>
              <a:rPr lang="en-US" dirty="0"/>
              <a:t>First, students reported relatively high levels of AI use and engagement.</a:t>
            </a:r>
          </a:p>
          <a:p>
            <a:r>
              <a:rPr lang="en-US" dirty="0"/>
              <a:t>However, their ESL readiness and especially their real-world English use remained only moderate.</a:t>
            </a:r>
          </a:p>
          <a:p>
            <a:r>
              <a:rPr lang="en-US" dirty="0"/>
              <a:t>Correlation analysis showed that AI was positively associated with engagement.</a:t>
            </a:r>
          </a:p>
          <a:p>
            <a:r>
              <a:rPr lang="en-US" dirty="0"/>
              <a:t>More importantly, engagement demonstrated the strongest relationship with ESL readiness.</a:t>
            </a:r>
          </a:p>
          <a:p>
            <a:r>
              <a:rPr lang="en-US" dirty="0"/>
              <a:t>The qualitative findings further explain these results.</a:t>
            </a:r>
          </a:p>
          <a:p>
            <a:r>
              <a:rPr lang="en-US" dirty="0"/>
              <a:t>Students mainly used AI as a cognitive support tool for vocabulary, grammar, writing, and assignment completion.</a:t>
            </a:r>
          </a:p>
          <a:p>
            <a:r>
              <a:rPr lang="en-US" dirty="0"/>
              <a:t>AI also reduced anxiety and increased confidence.</a:t>
            </a:r>
          </a:p>
          <a:p>
            <a:r>
              <a:rPr lang="en-US" dirty="0"/>
              <a:t>However, many students admitted relying too much on AI-generated responses and lacking confidence during real face-to-face communication.</a:t>
            </a:r>
          </a:p>
          <a:p>
            <a:r>
              <a:rPr lang="en-US" dirty="0"/>
              <a:t>Overall, AI alone is not enough.</a:t>
            </a:r>
          </a:p>
          <a:p>
            <a:r>
              <a:rPr lang="en-US" dirty="0"/>
              <a:t>What really matters is whether AI encourages meaningful learner engagement.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8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361461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conclusion, this study suggests that AI-supported learning environments positively influence student engagement.</a:t>
            </a:r>
          </a:p>
          <a:p>
            <a:r>
              <a:rPr lang="en-US" dirty="0"/>
              <a:t>Student engagement, in turn, promotes ESL readiness and eventually supports real-world English use.</a:t>
            </a:r>
          </a:p>
          <a:p>
            <a:r>
              <a:rPr lang="en-US" dirty="0"/>
              <a:t>Therefore, engagement acts as an important mediating mechanism rather than simply being another learning outcome.</a:t>
            </a:r>
          </a:p>
          <a:p>
            <a:r>
              <a:rPr lang="en-US" dirty="0"/>
              <a:t>From a pedagogical perspective, teachers should not use AI merely as a tool for completing assignments.</a:t>
            </a:r>
          </a:p>
          <a:p>
            <a:r>
              <a:rPr lang="en-US" dirty="0"/>
              <a:t>Instead, AI should be integrated into communicative activities such as discussions, presentations, role plays, and collaborative tasks.</a:t>
            </a:r>
          </a:p>
          <a:p>
            <a:r>
              <a:rPr lang="en-US" dirty="0"/>
              <a:t>In this way, AI becomes a facilitator of authentic language learning rather than a replacement for communication.</a:t>
            </a:r>
          </a:p>
          <a:p>
            <a:r>
              <a:rPr lang="en-US" dirty="0"/>
              <a:t>Thank you very much for your listening.</a:t>
            </a:r>
          </a:p>
          <a:p>
            <a:r>
              <a:rPr lang="en-US" dirty="0"/>
              <a:t>I sincerely appreciate your time, and I would be happy to answer any questions or discuss the study further.</a:t>
            </a:r>
          </a:p>
          <a:p>
            <a:r>
              <a:rPr lang="en-US" dirty="0"/>
              <a:t>Thank you.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AEDD2-87EF-5447-9785-9DBFB6A6F60E}" type="slidenum">
              <a:rPr lang="en-VN" smtClean="0"/>
              <a:t>9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85783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6" b="-26"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6" b="-26"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855</Words>
  <Application>Microsoft Macintosh PowerPoint</Application>
  <PresentationFormat>Custom</PresentationFormat>
  <Paragraphs>65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Thanh Loan Vũ</cp:lastModifiedBy>
  <cp:revision>2</cp:revision>
  <dcterms:created xsi:type="dcterms:W3CDTF">2006-08-16T00:00:00Z</dcterms:created>
  <dcterms:modified xsi:type="dcterms:W3CDTF">2026-07-10T05:58:17Z</dcterms:modified>
  <dc:identifier>DAHO8lUNNo8</dc:identifier>
</cp:coreProperties>
</file>