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2"/>
  </p:sldMasterIdLst>
  <p:notesMasterIdLst>
    <p:notesMasterId r:id="rId18"/>
  </p:notesMasterIdLst>
  <p:handoutMasterIdLst>
    <p:handoutMasterId r:id="rId19"/>
  </p:handoutMasterIdLst>
  <p:sldIdLst>
    <p:sldId id="569" r:id="rId3"/>
    <p:sldId id="570" r:id="rId4"/>
    <p:sldId id="571" r:id="rId5"/>
    <p:sldId id="595" r:id="rId6"/>
    <p:sldId id="596" r:id="rId7"/>
    <p:sldId id="597" r:id="rId8"/>
    <p:sldId id="598" r:id="rId9"/>
    <p:sldId id="599" r:id="rId10"/>
    <p:sldId id="600" r:id="rId11"/>
    <p:sldId id="601" r:id="rId12"/>
    <p:sldId id="602" r:id="rId13"/>
    <p:sldId id="603" r:id="rId14"/>
    <p:sldId id="604" r:id="rId15"/>
    <p:sldId id="605" r:id="rId16"/>
    <p:sldId id="606" r:id="rId17"/>
  </p:sldIdLst>
  <p:sldSz cx="9144000" cy="5143500" type="screen16x9"/>
  <p:notesSz cx="6858000" cy="9144000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9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95" autoAdjust="0"/>
    <p:restoredTop sz="94700" autoAdjust="0"/>
  </p:normalViewPr>
  <p:slideViewPr>
    <p:cSldViewPr>
      <p:cViewPr varScale="1">
        <p:scale>
          <a:sx n="125" d="100"/>
          <a:sy n="125" d="100"/>
        </p:scale>
        <p:origin x="800" y="76"/>
      </p:cViewPr>
      <p:guideLst>
        <p:guide orient="horz" pos="1590"/>
        <p:guide pos="2880"/>
      </p:guideLst>
    </p:cSldViewPr>
  </p:slideViewPr>
  <p:outlineViewPr>
    <p:cViewPr>
      <p:scale>
        <a:sx n="33" d="100"/>
        <a:sy n="33" d="100"/>
      </p:scale>
      <p:origin x="0" y="-109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3432" y="4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Elsie" panose="02000000000000000000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Elsie" panose="02000000000000000000" charset="0"/>
              </a:defRPr>
            </a:lvl1pPr>
          </a:lstStyle>
          <a:p>
            <a:fld id="{8AADD754-F49E-4351-AAFE-19D83F43501C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Elsie" panose="02000000000000000000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Elsie" panose="02000000000000000000" charset="0"/>
              </a:defRPr>
            </a:lvl1pPr>
          </a:lstStyle>
          <a:p>
            <a:fld id="{B78F6036-E835-44CB-A25A-34C755DFD5D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Elsie" panose="02000000000000000000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Elsie" panose="02000000000000000000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Elsie" panose="02000000000000000000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Elsie" panose="02000000000000000000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Elsie" panose="02000000000000000000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err="1"/>
              <a:t>abckdahlga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95A699-AB68-4A20-99FB-6F69DC266D45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F6036-E835-44CB-A25A-34C755DFD5D4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F6036-E835-44CB-A25A-34C755DFD5D4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Tm="3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Tm="3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Tm="300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Tm="300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59"/>
          <a:stretch>
            <a:fillRect/>
          </a:stretch>
        </p:blipFill>
        <p:spPr>
          <a:xfrm>
            <a:off x="0" y="-19050"/>
            <a:ext cx="9144000" cy="516255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1181100" y="1000125"/>
            <a:ext cx="6781800" cy="31242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457200" sx="102000" sy="102000" algn="ctr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Tm="300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Tm="300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Tm="300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182940" y="221218"/>
            <a:ext cx="2240107" cy="369418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algn="l"/>
            <a:r>
              <a:rPr lang="vi-VN" altLang="vi-VN" sz="1800">
                <a:solidFill>
                  <a:schemeClr val="accent1"/>
                </a:solidFill>
                <a:latin typeface="Noto Sans"/>
                <a:ea typeface="Noto Sans"/>
                <a:cs typeface="Elsie" panose="02000000000000000000" charset="0"/>
              </a:rPr>
              <a:t>Tổng quan về công</a:t>
            </a:r>
            <a:endParaRPr lang="zh-CN" altLang="en-US" sz="1800">
              <a:solidFill>
                <a:schemeClr val="accent1"/>
              </a:solidFill>
              <a:latin typeface="Elsie" panose="02000000000000000000" charset="0"/>
              <a:cs typeface="Elsie" panose="0200000000000000000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Tm="300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182940" y="221218"/>
            <a:ext cx="2057451" cy="369418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algn="l"/>
            <a:r>
              <a:rPr lang="vi-VN" altLang="vi-VN" sz="1800">
                <a:solidFill>
                  <a:schemeClr val="accent1"/>
                </a:solidFill>
                <a:latin typeface="Noto Sans"/>
                <a:ea typeface="Noto Sans"/>
                <a:cs typeface="Elsie" panose="02000000000000000000" charset="0"/>
              </a:rPr>
              <a:t>Tiến độ công việc</a:t>
            </a:r>
            <a:endParaRPr lang="zh-CN" altLang="en-US" sz="1800">
              <a:solidFill>
                <a:schemeClr val="accent1"/>
              </a:solidFill>
              <a:latin typeface="Elsie" panose="02000000000000000000" charset="0"/>
              <a:cs typeface="Elsie" panose="0200000000000000000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Tm="300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182940" y="221218"/>
            <a:ext cx="2079770" cy="369418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algn="l"/>
            <a:r>
              <a:rPr lang="vi-VN" altLang="vi-VN" sz="1800">
                <a:solidFill>
                  <a:schemeClr val="accent1"/>
                </a:solidFill>
                <a:latin typeface="Noto Sans"/>
                <a:ea typeface="Noto Sans"/>
                <a:cs typeface="Elsie" panose="02000000000000000000" charset="0"/>
              </a:rPr>
              <a:t>Tóm tắt công việc</a:t>
            </a:r>
            <a:endParaRPr lang="zh-CN" altLang="en-US" sz="1800">
              <a:solidFill>
                <a:schemeClr val="accent1"/>
              </a:solidFill>
              <a:latin typeface="Elsie" panose="02000000000000000000" charset="0"/>
              <a:cs typeface="Elsie" panose="0200000000000000000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Tm="300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182940" y="221218"/>
            <a:ext cx="1754413" cy="338633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algn="l"/>
            <a:r>
              <a:rPr lang="vi-VN" altLang="vi-VN" sz="1600">
                <a:solidFill>
                  <a:schemeClr val="accent1"/>
                </a:solidFill>
                <a:latin typeface="Noto Sans"/>
                <a:ea typeface="Noto Sans"/>
                <a:cs typeface="Elsie" panose="02000000000000000000" charset="0"/>
              </a:rPr>
              <a:t>Những thiếu sót</a:t>
            </a:r>
            <a:endParaRPr lang="zh-CN" altLang="en-US" sz="1800">
              <a:solidFill>
                <a:schemeClr val="accent1"/>
              </a:solidFill>
              <a:latin typeface="Elsie" panose="02000000000000000000" charset="0"/>
              <a:cs typeface="Elsie" panose="0200000000000000000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Tm="300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182940" y="221218"/>
            <a:ext cx="1906733" cy="338633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algn="l"/>
            <a:r>
              <a:rPr lang="vi-VN" altLang="vi-VN" sz="1600">
                <a:solidFill>
                  <a:schemeClr val="accent1"/>
                </a:solidFill>
                <a:latin typeface="Noto Sans"/>
                <a:ea typeface="Noto Sans"/>
                <a:cs typeface="Elsie" panose="02000000000000000000" charset="0"/>
              </a:rPr>
              <a:t>Kế hoạch làm việc</a:t>
            </a:r>
            <a:endParaRPr lang="zh-CN" altLang="en-US" sz="1800">
              <a:solidFill>
                <a:schemeClr val="accent1"/>
              </a:solidFill>
              <a:latin typeface="Elsie" panose="02000000000000000000" charset="0"/>
              <a:cs typeface="Elsie" panose="0200000000000000000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Tm="300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vi-VN" altLang="vi-VN" sz="4300">
                <a:latin typeface="Noto Sans"/>
                <a:ea typeface="Noto Sans"/>
              </a:rPr>
              <a:t>Bấm vào đây để chỉnh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B1B6A-AEF1-4ACD-BD61-958570690F55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CB991-6BD3-42F2-8A94-1903E942543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Tm="300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vi-VN" altLang="vi-VN" sz="4300">
                <a:latin typeface="Noto Sans"/>
                <a:ea typeface="Noto Sans"/>
              </a:rPr>
              <a:t>Bấm vào đây để chỉnh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B1B6A-AEF1-4ACD-BD61-958570690F55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CB991-6BD3-42F2-8A94-1903E942543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Tm="300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Tm="300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Tm="300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Tm="300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59"/>
          <a:stretch>
            <a:fillRect/>
          </a:stretch>
        </p:blipFill>
        <p:spPr>
          <a:xfrm>
            <a:off x="0" y="-19050"/>
            <a:ext cx="9144000" cy="516255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1181100" y="1000125"/>
            <a:ext cx="6781800" cy="31242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457200" sx="102000" sy="102000" algn="ctr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Tm="3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182940" y="221218"/>
            <a:ext cx="2240107" cy="369418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algn="l"/>
            <a:r>
              <a:rPr lang="vi-VN" altLang="vi-VN" sz="1800">
                <a:solidFill>
                  <a:schemeClr val="accent1"/>
                </a:solidFill>
                <a:latin typeface="Noto Sans"/>
                <a:ea typeface="Noto Sans"/>
                <a:cs typeface="Elsie" panose="02000000000000000000" charset="0"/>
              </a:rPr>
              <a:t>Tổng quan về công</a:t>
            </a:r>
            <a:endParaRPr lang="zh-CN" altLang="en-US" sz="1800">
              <a:solidFill>
                <a:schemeClr val="accent1"/>
              </a:solidFill>
              <a:latin typeface="Elsie" panose="02000000000000000000" charset="0"/>
              <a:cs typeface="Elsie" panose="0200000000000000000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Tm="3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182940" y="221218"/>
            <a:ext cx="2057451" cy="369418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algn="l"/>
            <a:r>
              <a:rPr lang="vi-VN" altLang="vi-VN" sz="1800">
                <a:solidFill>
                  <a:schemeClr val="accent1"/>
                </a:solidFill>
                <a:latin typeface="Noto Sans"/>
                <a:ea typeface="Noto Sans"/>
                <a:cs typeface="Elsie" panose="02000000000000000000" charset="0"/>
              </a:rPr>
              <a:t>Tiến độ công việc</a:t>
            </a:r>
            <a:endParaRPr lang="zh-CN" altLang="en-US" sz="1800">
              <a:solidFill>
                <a:schemeClr val="accent1"/>
              </a:solidFill>
              <a:latin typeface="Elsie" panose="02000000000000000000" charset="0"/>
              <a:cs typeface="Elsie" panose="0200000000000000000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Tm="3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182940" y="221218"/>
            <a:ext cx="2079770" cy="369418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algn="l"/>
            <a:r>
              <a:rPr lang="vi-VN" altLang="vi-VN" sz="1800">
                <a:solidFill>
                  <a:schemeClr val="accent1"/>
                </a:solidFill>
                <a:latin typeface="Noto Sans"/>
                <a:ea typeface="Noto Sans"/>
                <a:cs typeface="Elsie" panose="02000000000000000000" charset="0"/>
              </a:rPr>
              <a:t>Tóm tắt công việc</a:t>
            </a:r>
            <a:endParaRPr lang="zh-CN" altLang="en-US" sz="1800">
              <a:solidFill>
                <a:schemeClr val="accent1"/>
              </a:solidFill>
              <a:latin typeface="Elsie" panose="02000000000000000000" charset="0"/>
              <a:cs typeface="Elsie" panose="0200000000000000000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Tm="3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182940" y="221218"/>
            <a:ext cx="1754413" cy="338633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algn="l"/>
            <a:r>
              <a:rPr lang="vi-VN" altLang="vi-VN" sz="1600">
                <a:solidFill>
                  <a:schemeClr val="accent1"/>
                </a:solidFill>
                <a:latin typeface="Noto Sans"/>
                <a:ea typeface="Noto Sans"/>
                <a:cs typeface="Elsie" panose="02000000000000000000" charset="0"/>
              </a:rPr>
              <a:t>Những thiếu sót</a:t>
            </a:r>
            <a:endParaRPr lang="zh-CN" altLang="en-US" sz="1800">
              <a:solidFill>
                <a:schemeClr val="accent1"/>
              </a:solidFill>
              <a:latin typeface="Elsie" panose="02000000000000000000" charset="0"/>
              <a:cs typeface="Elsie" panose="0200000000000000000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Tm="3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182940" y="221218"/>
            <a:ext cx="1906733" cy="338633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algn="l"/>
            <a:r>
              <a:rPr lang="vi-VN" altLang="vi-VN" sz="1600">
                <a:solidFill>
                  <a:schemeClr val="accent1"/>
                </a:solidFill>
                <a:latin typeface="Noto Sans"/>
                <a:ea typeface="Noto Sans"/>
                <a:cs typeface="Elsie" panose="02000000000000000000" charset="0"/>
              </a:rPr>
              <a:t>Kế hoạch làm việc</a:t>
            </a:r>
            <a:endParaRPr lang="zh-CN" altLang="en-US" sz="1800">
              <a:solidFill>
                <a:schemeClr val="accent1"/>
              </a:solidFill>
              <a:latin typeface="Elsie" panose="02000000000000000000" charset="0"/>
              <a:cs typeface="Elsie" panose="0200000000000000000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Tm="3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vi-VN" altLang="vi-VN" sz="4300">
                <a:latin typeface="Noto Sans"/>
                <a:ea typeface="Noto Sans"/>
              </a:rPr>
              <a:t>Bấm vào đây để chỉnh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B1B6A-AEF1-4ACD-BD61-958570690F55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CB991-6BD3-42F2-8A94-1903E942543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Tm="3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vi-VN" altLang="vi-VN" sz="4300">
                <a:latin typeface="Noto Sans"/>
                <a:ea typeface="Noto Sans"/>
              </a:rPr>
              <a:t>Bấm vào đây để chỉnh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B1B6A-AEF1-4ACD-BD61-958570690F55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CB991-6BD3-42F2-8A94-1903E942543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vi-VN" altLang="vi-VN" sz="4300">
                <a:latin typeface="Noto Sans"/>
                <a:ea typeface="Noto Sans"/>
              </a:rPr>
              <a:t>Bấm vào đây để chỉnh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 altLang="vi-VN">
                <a:latin typeface="Noto Sans"/>
                <a:ea typeface="Noto Sans"/>
              </a:rPr>
              <a:t>Bấm vào đây để</a:t>
            </a:r>
            <a:endParaRPr lang="zh-CN" altLang="en-US"/>
          </a:p>
          <a:p>
            <a:pPr lvl="1"/>
            <a:r>
              <a:rPr lang="vi-VN" altLang="vi-VN">
                <a:latin typeface="Noto Sans"/>
                <a:ea typeface="Noto Sans"/>
              </a:rPr>
              <a:t>Cấp độ thứ hai</a:t>
            </a:r>
            <a:endParaRPr lang="zh-CN" altLang="en-US"/>
          </a:p>
          <a:p>
            <a:pPr lvl="2"/>
            <a:r>
              <a:rPr lang="vi-VN" altLang="vi-VN">
                <a:latin typeface="Noto Sans"/>
                <a:ea typeface="Noto Sans"/>
              </a:rPr>
              <a:t>Cấp 3</a:t>
            </a:r>
            <a:endParaRPr lang="zh-CN" altLang="en-US"/>
          </a:p>
          <a:p>
            <a:pPr lvl="3"/>
            <a:r>
              <a:rPr lang="vi-VN" altLang="vi-VN">
                <a:latin typeface="Noto Sans"/>
                <a:ea typeface="Noto Sans"/>
              </a:rPr>
              <a:t>Cấp 4</a:t>
            </a:r>
            <a:endParaRPr lang="zh-CN" altLang="en-US"/>
          </a:p>
          <a:p>
            <a:pPr lvl="4"/>
            <a:r>
              <a:rPr lang="vi-VN" altLang="vi-VN">
                <a:latin typeface="Noto Sans"/>
                <a:ea typeface="Noto Sans"/>
              </a:rPr>
              <a:t>Cấp 5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Elsie" panose="02000000000000000000" charset="0"/>
                <a:ea typeface="Elsie"/>
              </a:defRPr>
            </a:lvl1pPr>
          </a:lstStyle>
          <a:p>
            <a:fld id="{0CEB1B6A-AEF1-4ACD-BD61-958570690F55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Elsie" panose="02000000000000000000" charset="0"/>
                <a:ea typeface="Elsie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Elsie" panose="02000000000000000000" charset="0"/>
                <a:ea typeface="Elsie"/>
              </a:defRPr>
            </a:lvl1pPr>
          </a:lstStyle>
          <a:p>
            <a:fld id="{BB6CB991-6BD3-42F2-8A94-1903E942543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Tm="3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Elsie" panose="02000000000000000000" charset="0"/>
          <a:ea typeface="Elsie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Elsie" panose="02000000000000000000" charset="0"/>
          <a:ea typeface="Elsie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Elsie" panose="02000000000000000000" charset="0"/>
          <a:ea typeface="Elsie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Elsie" panose="02000000000000000000" charset="0"/>
          <a:ea typeface="Elsie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Elsie" panose="02000000000000000000" charset="0"/>
          <a:ea typeface="Elsie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Elsie" panose="02000000000000000000" charset="0"/>
          <a:ea typeface="Elsie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vi-VN" altLang="vi-VN" sz="4300">
                <a:latin typeface="Noto Sans"/>
                <a:ea typeface="Noto Sans"/>
              </a:rPr>
              <a:t>Bấm vào đây để chỉnh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 altLang="vi-VN">
                <a:latin typeface="Noto Sans"/>
                <a:ea typeface="Noto Sans"/>
              </a:rPr>
              <a:t>Bấm vào đây để</a:t>
            </a:r>
            <a:endParaRPr lang="zh-CN" altLang="en-US"/>
          </a:p>
          <a:p>
            <a:pPr lvl="1"/>
            <a:r>
              <a:rPr lang="vi-VN" altLang="vi-VN">
                <a:latin typeface="Noto Sans"/>
                <a:ea typeface="Noto Sans"/>
              </a:rPr>
              <a:t>Cấp độ thứ hai</a:t>
            </a:r>
            <a:endParaRPr lang="zh-CN" altLang="en-US"/>
          </a:p>
          <a:p>
            <a:pPr lvl="2"/>
            <a:r>
              <a:rPr lang="vi-VN" altLang="vi-VN">
                <a:latin typeface="Noto Sans"/>
                <a:ea typeface="Noto Sans"/>
              </a:rPr>
              <a:t>Cấp 3</a:t>
            </a:r>
            <a:endParaRPr lang="zh-CN" altLang="en-US"/>
          </a:p>
          <a:p>
            <a:pPr lvl="3"/>
            <a:r>
              <a:rPr lang="vi-VN" altLang="vi-VN">
                <a:latin typeface="Noto Sans"/>
                <a:ea typeface="Noto Sans"/>
              </a:rPr>
              <a:t>Cấp 4</a:t>
            </a:r>
            <a:endParaRPr lang="zh-CN" altLang="en-US"/>
          </a:p>
          <a:p>
            <a:pPr lvl="4"/>
            <a:r>
              <a:rPr lang="vi-VN" altLang="vi-VN">
                <a:latin typeface="Noto Sans"/>
                <a:ea typeface="Noto Sans"/>
              </a:rPr>
              <a:t>Cấp 5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Elsie" panose="02000000000000000000" charset="0"/>
                <a:ea typeface="Elsie"/>
              </a:defRPr>
            </a:lvl1pPr>
          </a:lstStyle>
          <a:p>
            <a:fld id="{0CEB1B6A-AEF1-4ACD-BD61-958570690F55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Elsie" panose="02000000000000000000" charset="0"/>
                <a:ea typeface="Elsie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Elsie" panose="02000000000000000000" charset="0"/>
                <a:ea typeface="Elsie"/>
              </a:defRPr>
            </a:lvl1pPr>
          </a:lstStyle>
          <a:p>
            <a:fld id="{BB6CB991-6BD3-42F2-8A94-1903E942543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Tm="3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Elsie" panose="02000000000000000000" charset="0"/>
          <a:ea typeface="Elsie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Elsie" panose="02000000000000000000" charset="0"/>
          <a:ea typeface="Elsie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Elsie" panose="02000000000000000000" charset="0"/>
          <a:ea typeface="Elsie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Elsie" panose="02000000000000000000" charset="0"/>
          <a:ea typeface="Elsie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Elsie" panose="02000000000000000000" charset="0"/>
          <a:ea typeface="Elsie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Elsie" panose="02000000000000000000" charset="0"/>
          <a:ea typeface="Elsie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59"/>
          <p:cNvSpPr>
            <a:spLocks noChangeArrowheads="1"/>
          </p:cNvSpPr>
          <p:nvPr/>
        </p:nvSpPr>
        <p:spPr bwMode="auto">
          <a:xfrm>
            <a:off x="1905000" y="1581150"/>
            <a:ext cx="53340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normAutofit fontScale="85000" lnSpcReduction="1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dirty="0">
                <a:solidFill>
                  <a:srgbClr val="FF0000"/>
                </a:solidFill>
              </a:rPr>
              <a:t>Bridging the Gap Between Classroom Learning and Real-World Communication in ESL</a:t>
            </a:r>
            <a:endParaRPr lang="zh-CN" altLang="en-US" cap="all" dirty="0">
              <a:solidFill>
                <a:srgbClr val="FF0000"/>
              </a:solidFill>
              <a:latin typeface="Elsie" panose="02000000000000000000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矩形 259"/>
          <p:cNvSpPr>
            <a:spLocks noChangeArrowheads="1"/>
          </p:cNvSpPr>
          <p:nvPr/>
        </p:nvSpPr>
        <p:spPr bwMode="auto">
          <a:xfrm>
            <a:off x="2362200" y="2800350"/>
            <a:ext cx="5102653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norm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sz="1200" dirty="0"/>
              <a:t> Phan </a:t>
            </a:r>
            <a:r>
              <a:rPr lang="en-US" sz="1200" dirty="0" err="1"/>
              <a:t>Thi</a:t>
            </a:r>
            <a:r>
              <a:rPr lang="en-US" sz="1200" dirty="0"/>
              <a:t> Quynh Trang</a:t>
            </a:r>
          </a:p>
          <a:p>
            <a:pPr algn="ctr">
              <a:buNone/>
            </a:pPr>
            <a:r>
              <a:rPr lang="en-US" sz="1200" dirty="0"/>
              <a:t>University of Labor and Social Affairs (Campus 2), Vietnam</a:t>
            </a:r>
          </a:p>
          <a:p>
            <a:pPr algn="ctr">
              <a:buNone/>
            </a:pPr>
            <a:endParaRPr lang="en-US" altLang="zh-CN" sz="1200" dirty="0">
              <a:solidFill>
                <a:schemeClr val="accent1">
                  <a:lumMod val="50000"/>
                </a:schemeClr>
              </a:solidFill>
              <a:latin typeface="Elsie" panose="02000000000000000000" charset="0"/>
              <a:cs typeface="Arial" panose="020B0604020202020204" pitchFamily="34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570911" y="3257550"/>
            <a:ext cx="1723222" cy="304800"/>
            <a:chOff x="3657600" y="3257550"/>
            <a:chExt cx="1723222" cy="304800"/>
          </a:xfrm>
        </p:grpSpPr>
        <p:sp>
          <p:nvSpPr>
            <p:cNvPr id="7" name="椭圆 6"/>
            <p:cNvSpPr/>
            <p:nvPr/>
          </p:nvSpPr>
          <p:spPr>
            <a:xfrm>
              <a:off x="3657600" y="3257550"/>
              <a:ext cx="304800" cy="304800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/>
          </p:nvSpPr>
          <p:spPr>
            <a:xfrm>
              <a:off x="4114800" y="3257550"/>
              <a:ext cx="304800" cy="304800"/>
            </a:xfrm>
            <a:prstGeom prst="ellipse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/>
          </p:nvSpPr>
          <p:spPr>
            <a:xfrm>
              <a:off x="4618822" y="3257550"/>
              <a:ext cx="304800" cy="304800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椭圆 26"/>
            <p:cNvSpPr/>
            <p:nvPr/>
          </p:nvSpPr>
          <p:spPr>
            <a:xfrm>
              <a:off x="5076022" y="3257550"/>
              <a:ext cx="304800" cy="304800"/>
            </a:xfrm>
            <a:prstGeom prst="ellipse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D4CDE5A-DC07-9373-6881-B027DE583951}"/>
              </a:ext>
            </a:extLst>
          </p:cNvPr>
          <p:cNvSpPr txBox="1"/>
          <p:nvPr/>
        </p:nvSpPr>
        <p:spPr>
          <a:xfrm>
            <a:off x="2133600" y="1059418"/>
            <a:ext cx="57548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HUFLIT INTESOL International Conference 2026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9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4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59289F5-C64D-C875-8F5B-84B484C4886A}"/>
              </a:ext>
            </a:extLst>
          </p:cNvPr>
          <p:cNvSpPr txBox="1"/>
          <p:nvPr/>
        </p:nvSpPr>
        <p:spPr>
          <a:xfrm>
            <a:off x="2362200" y="127635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Improvement in Communicative Competence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BD2A76-EF04-7BBD-7DF2-5512749A639E}"/>
              </a:ext>
            </a:extLst>
          </p:cNvPr>
          <p:cNvSpPr txBox="1"/>
          <p:nvPr/>
        </p:nvSpPr>
        <p:spPr>
          <a:xfrm>
            <a:off x="914400" y="4098033"/>
            <a:ext cx="81529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Students became more confident and interactive in authentic communication.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26C315C-AA16-8E80-79AB-675C33A11B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055"/>
              </p:ext>
            </p:extLst>
          </p:nvPr>
        </p:nvGraphicFramePr>
        <p:xfrm>
          <a:off x="1659890" y="1778070"/>
          <a:ext cx="5824220" cy="21875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56055">
                  <a:extLst>
                    <a:ext uri="{9D8B030D-6E8A-4147-A177-3AD203B41FA5}">
                      <a16:colId xmlns:a16="http://schemas.microsoft.com/office/drawing/2014/main" val="2088267404"/>
                    </a:ext>
                  </a:extLst>
                </a:gridCol>
                <a:gridCol w="1456055">
                  <a:extLst>
                    <a:ext uri="{9D8B030D-6E8A-4147-A177-3AD203B41FA5}">
                      <a16:colId xmlns:a16="http://schemas.microsoft.com/office/drawing/2014/main" val="848451343"/>
                    </a:ext>
                  </a:extLst>
                </a:gridCol>
                <a:gridCol w="1456055">
                  <a:extLst>
                    <a:ext uri="{9D8B030D-6E8A-4147-A177-3AD203B41FA5}">
                      <a16:colId xmlns:a16="http://schemas.microsoft.com/office/drawing/2014/main" val="3764370724"/>
                    </a:ext>
                  </a:extLst>
                </a:gridCol>
                <a:gridCol w="1456055">
                  <a:extLst>
                    <a:ext uri="{9D8B030D-6E8A-4147-A177-3AD203B41FA5}">
                      <a16:colId xmlns:a16="http://schemas.microsoft.com/office/drawing/2014/main" val="2468926263"/>
                    </a:ext>
                  </a:extLst>
                </a:gridCol>
              </a:tblGrid>
              <a:tr h="436245">
                <a:tc>
                  <a:txBody>
                    <a:bodyPr/>
                    <a:lstStyle/>
                    <a:p>
                      <a:pPr indent="457200"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Criteria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Zar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Pre-test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Zar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Post-test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Zar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Improvement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Zar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14238284"/>
                  </a:ext>
                </a:extLst>
              </a:tr>
              <a:tr h="442595">
                <a:tc>
                  <a:txBody>
                    <a:bodyPr/>
                    <a:lstStyle/>
                    <a:p>
                      <a:pPr indent="457200"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Fluency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Zar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5.6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Zar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7.8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Zar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+2.2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Zar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90428988"/>
                  </a:ext>
                </a:extLst>
              </a:tr>
              <a:tr h="436245">
                <a:tc>
                  <a:txBody>
                    <a:bodyPr/>
                    <a:lstStyle/>
                    <a:p>
                      <a:pPr indent="457200"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Accuracy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Zar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6.0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Zar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7.2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Zar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+1.2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Zar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93718019"/>
                  </a:ext>
                </a:extLst>
              </a:tr>
              <a:tr h="436245">
                <a:tc>
                  <a:txBody>
                    <a:bodyPr/>
                    <a:lstStyle/>
                    <a:p>
                      <a:pPr indent="457200"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Coherence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Zar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5.7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Zar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7.5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Zar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+1.8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Zar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82889008"/>
                  </a:ext>
                </a:extLst>
              </a:tr>
              <a:tr h="436245">
                <a:tc>
                  <a:txBody>
                    <a:bodyPr/>
                    <a:lstStyle/>
                    <a:p>
                      <a:pPr indent="457200"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000" dirty="0">
                          <a:effectLst/>
                        </a:rPr>
                        <a:t>Interaction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Zar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5.5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Zar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7.9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Zar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000" dirty="0">
                          <a:effectLst/>
                        </a:rPr>
                        <a:t>+2.4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Zar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35498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1895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8EFB232-DCB7-CE4E-034C-AE1F87EF8A9B}"/>
              </a:ext>
            </a:extLst>
          </p:cNvPr>
          <p:cNvSpPr txBox="1"/>
          <p:nvPr/>
        </p:nvSpPr>
        <p:spPr>
          <a:xfrm>
            <a:off x="3124200" y="93860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Qualitative Findings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D2C5BA-CE99-89CF-D961-A39C59BCBA10}"/>
              </a:ext>
            </a:extLst>
          </p:cNvPr>
          <p:cNvSpPr txBox="1"/>
          <p:nvPr/>
        </p:nvSpPr>
        <p:spPr>
          <a:xfrm>
            <a:off x="1577557" y="118347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Students' Perceptions of the Intervention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DBA2C5F-2DE4-B42B-C082-8BEA6AEB31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3110148"/>
              </p:ext>
            </p:extLst>
          </p:nvPr>
        </p:nvGraphicFramePr>
        <p:xfrm>
          <a:off x="1577557" y="1458127"/>
          <a:ext cx="6248400" cy="2377440"/>
        </p:xfrm>
        <a:graphic>
          <a:graphicData uri="http://schemas.openxmlformats.org/drawingml/2006/table">
            <a:tbl>
              <a:tblPr/>
              <a:tblGrid>
                <a:gridCol w="3124200">
                  <a:extLst>
                    <a:ext uri="{9D8B030D-6E8A-4147-A177-3AD203B41FA5}">
                      <a16:colId xmlns:a16="http://schemas.microsoft.com/office/drawing/2014/main" val="3004701095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36859324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Positive Outcomes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Student Responses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1918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😊 More confident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"I speak more confidently."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00578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🤝 More engaged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"The activities were interesting."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29233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🌍 More authentic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"The tasks reflected real-life situations."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30322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💬 Better communication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"I used English more naturally."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2881880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30995C14-D691-481D-DF15-3A6D12D58298}"/>
              </a:ext>
            </a:extLst>
          </p:cNvPr>
          <p:cNvSpPr txBox="1"/>
          <p:nvPr/>
        </p:nvSpPr>
        <p:spPr>
          <a:xfrm>
            <a:off x="609600" y="3801094"/>
            <a:ext cx="8686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Communicative activities increased confidence, engagement, and authentic language use.</a:t>
            </a:r>
          </a:p>
        </p:txBody>
      </p:sp>
    </p:spTree>
    <p:extLst>
      <p:ext uri="{BB962C8B-B14F-4D97-AF65-F5344CB8AC3E}">
        <p14:creationId xmlns:p14="http://schemas.microsoft.com/office/powerpoint/2010/main" val="2085729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5C8AAFE-A4C4-0BE6-0A39-3776D5F1ADC8}"/>
              </a:ext>
            </a:extLst>
          </p:cNvPr>
          <p:cNvSpPr txBox="1"/>
          <p:nvPr/>
        </p:nvSpPr>
        <p:spPr>
          <a:xfrm>
            <a:off x="2895600" y="112395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Discussion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113EFF-7027-A81A-60CE-145B0FA2CF03}"/>
              </a:ext>
            </a:extLst>
          </p:cNvPr>
          <p:cNvSpPr txBox="1"/>
          <p:nvPr/>
        </p:nvSpPr>
        <p:spPr>
          <a:xfrm>
            <a:off x="1828800" y="135255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Why Did the Intervention Work?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10EEC8-1F73-1E7A-FB86-22BEC4BA046A}"/>
              </a:ext>
            </a:extLst>
          </p:cNvPr>
          <p:cNvSpPr txBox="1"/>
          <p:nvPr/>
        </p:nvSpPr>
        <p:spPr>
          <a:xfrm>
            <a:off x="1295400" y="1581150"/>
            <a:ext cx="41910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Curriculum Alignment</a:t>
            </a:r>
          </a:p>
          <a:p>
            <a:r>
              <a:rPr lang="en-US" dirty="0"/>
              <a:t>        ↓</a:t>
            </a:r>
          </a:p>
          <a:p>
            <a:r>
              <a:rPr lang="en-US" dirty="0"/>
              <a:t>Communicative Activities</a:t>
            </a:r>
          </a:p>
          <a:p>
            <a:r>
              <a:rPr lang="en-US" dirty="0"/>
              <a:t>        ↓</a:t>
            </a:r>
          </a:p>
          <a:p>
            <a:r>
              <a:rPr lang="en-US" dirty="0"/>
              <a:t>Authentic Assessment</a:t>
            </a:r>
          </a:p>
          <a:p>
            <a:r>
              <a:rPr lang="en-US" dirty="0"/>
              <a:t>        ↓</a:t>
            </a:r>
          </a:p>
          <a:p>
            <a:r>
              <a:rPr lang="en-US" dirty="0"/>
              <a:t>Greater Student Engagement</a:t>
            </a:r>
          </a:p>
          <a:p>
            <a:r>
              <a:rPr lang="en-US" dirty="0"/>
              <a:t>        ↓</a:t>
            </a:r>
          </a:p>
          <a:p>
            <a:r>
              <a:rPr lang="en-US" dirty="0"/>
              <a:t>Improved Communicative Competence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52B356-B259-D156-DEAB-579BE49ACB1F}"/>
              </a:ext>
            </a:extLst>
          </p:cNvPr>
          <p:cNvSpPr txBox="1"/>
          <p:nvPr/>
        </p:nvSpPr>
        <p:spPr>
          <a:xfrm>
            <a:off x="4495800" y="2038350"/>
            <a:ext cx="457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>
                <a:solidFill>
                  <a:srgbClr val="C00000"/>
                </a:solidFill>
              </a:rPr>
              <a:t>Key Findings</a:t>
            </a:r>
          </a:p>
          <a:p>
            <a:pPr>
              <a:buNone/>
            </a:pPr>
            <a:r>
              <a:rPr lang="en-US" dirty="0">
                <a:solidFill>
                  <a:srgbClr val="C00000"/>
                </a:solidFill>
              </a:rPr>
              <a:t>✔ More active participation</a:t>
            </a:r>
          </a:p>
          <a:p>
            <a:pPr>
              <a:buNone/>
            </a:pPr>
            <a:r>
              <a:rPr lang="en-US" dirty="0">
                <a:solidFill>
                  <a:srgbClr val="C00000"/>
                </a:solidFill>
              </a:rPr>
              <a:t>✔ Higher confidence</a:t>
            </a:r>
          </a:p>
          <a:p>
            <a:pPr>
              <a:buNone/>
            </a:pPr>
            <a:r>
              <a:rPr lang="en-US" dirty="0">
                <a:solidFill>
                  <a:srgbClr val="C00000"/>
                </a:solidFill>
              </a:rPr>
              <a:t>✔ Better real-world communication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FBE9FC9-EFA2-FC37-D4BD-C3839E466308}"/>
              </a:ext>
            </a:extLst>
          </p:cNvPr>
          <p:cNvSpPr/>
          <p:nvPr/>
        </p:nvSpPr>
        <p:spPr>
          <a:xfrm>
            <a:off x="4495800" y="1962150"/>
            <a:ext cx="3429000" cy="14478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88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56F0C76-B465-9544-0984-425604322C63}"/>
              </a:ext>
            </a:extLst>
          </p:cNvPr>
          <p:cNvSpPr txBox="1"/>
          <p:nvPr/>
        </p:nvSpPr>
        <p:spPr>
          <a:xfrm>
            <a:off x="2667000" y="112395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Educational Implications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8013BF-BAE0-84AB-B34F-6B741ABDF835}"/>
              </a:ext>
            </a:extLst>
          </p:cNvPr>
          <p:cNvSpPr txBox="1"/>
          <p:nvPr/>
        </p:nvSpPr>
        <p:spPr>
          <a:xfrm>
            <a:off x="1447800" y="1047750"/>
            <a:ext cx="45720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endParaRPr lang="en-US" b="1" dirty="0"/>
          </a:p>
          <a:p>
            <a:pPr>
              <a:buNone/>
            </a:pPr>
            <a:r>
              <a:rPr lang="en-US" b="1" dirty="0"/>
              <a:t>👩‍🏫 Teachers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Use more communicative tasks.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Apply authentic assessment. </a:t>
            </a:r>
          </a:p>
          <a:p>
            <a:pPr>
              <a:buNone/>
            </a:pPr>
            <a:r>
              <a:rPr lang="en-US" b="1" dirty="0"/>
              <a:t>📘 Curriculum Designers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Align learning outcomes, teaching, and assessment. </a:t>
            </a:r>
          </a:p>
          <a:p>
            <a:pPr>
              <a:buNone/>
            </a:pPr>
            <a:r>
              <a:rPr lang="en-US" b="1" dirty="0"/>
              <a:t>🏫 Institutions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Support teacher training.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Encourage innovative assessment practices.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E7BC9F-9C48-1E58-65BF-A73C22F8A8D7}"/>
              </a:ext>
            </a:extLst>
          </p:cNvPr>
          <p:cNvSpPr txBox="1"/>
          <p:nvPr/>
        </p:nvSpPr>
        <p:spPr>
          <a:xfrm>
            <a:off x="1371600" y="3801606"/>
            <a:ext cx="6934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Alignment should become a core principle of ESL curriculum design.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F958DA5C-B962-8896-C5F1-3DAA5BFA35DC}"/>
              </a:ext>
            </a:extLst>
          </p:cNvPr>
          <p:cNvSpPr/>
          <p:nvPr/>
        </p:nvSpPr>
        <p:spPr>
          <a:xfrm>
            <a:off x="952500" y="3801606"/>
            <a:ext cx="457200" cy="3693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11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7F22720-B2D3-06A5-8853-94EBD083BB06}"/>
              </a:ext>
            </a:extLst>
          </p:cNvPr>
          <p:cNvSpPr txBox="1"/>
          <p:nvPr/>
        </p:nvSpPr>
        <p:spPr>
          <a:xfrm>
            <a:off x="3886200" y="112395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Conclusion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222B62-A7EC-CE8E-D7E1-237F3EBA28C2}"/>
              </a:ext>
            </a:extLst>
          </p:cNvPr>
          <p:cNvSpPr txBox="1"/>
          <p:nvPr/>
        </p:nvSpPr>
        <p:spPr>
          <a:xfrm>
            <a:off x="1371600" y="1733550"/>
            <a:ext cx="64008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/>
              <a:t>Students improved significantly through the integrated approach.</a:t>
            </a:r>
          </a:p>
          <a:p>
            <a:pPr>
              <a:buNone/>
            </a:pPr>
            <a:r>
              <a:rPr lang="en-US" dirty="0"/>
              <a:t>✔ Interaction and fluency showed the greatest improvement.</a:t>
            </a:r>
          </a:p>
          <a:p>
            <a:pPr>
              <a:buNone/>
            </a:pPr>
            <a:r>
              <a:rPr lang="en-US" dirty="0"/>
              <a:t>✔ Authentic assessment supported meaningful learning.</a:t>
            </a:r>
          </a:p>
          <a:p>
            <a:pPr>
              <a:buNone/>
            </a:pPr>
            <a:r>
              <a:rPr lang="en-US" dirty="0"/>
              <a:t>✔ Curriculum alignment enhanced communicative competence.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CA6D93-FB01-7D0F-034A-A359DB237879}"/>
              </a:ext>
            </a:extLst>
          </p:cNvPr>
          <p:cNvSpPr txBox="1"/>
          <p:nvPr/>
        </p:nvSpPr>
        <p:spPr>
          <a:xfrm>
            <a:off x="1600200" y="302895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C00000"/>
                </a:solidFill>
              </a:rPr>
              <a:t>Students learn to communicate best when teaching and assessment reflect real-life communication.</a:t>
            </a:r>
          </a:p>
        </p:txBody>
      </p:sp>
    </p:spTree>
    <p:extLst>
      <p:ext uri="{BB962C8B-B14F-4D97-AF65-F5344CB8AC3E}">
        <p14:creationId xmlns:p14="http://schemas.microsoft.com/office/powerpoint/2010/main" val="604566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27BA300-1094-0D84-8285-DB5B3453E924}"/>
              </a:ext>
            </a:extLst>
          </p:cNvPr>
          <p:cNvSpPr txBox="1"/>
          <p:nvPr/>
        </p:nvSpPr>
        <p:spPr>
          <a:xfrm>
            <a:off x="1600200" y="1683671"/>
            <a:ext cx="59436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2500" b="1" dirty="0"/>
              <a:t>Thank You</a:t>
            </a:r>
          </a:p>
          <a:p>
            <a:pPr algn="ctr">
              <a:buNone/>
            </a:pPr>
            <a:r>
              <a:rPr lang="en-US" sz="2500" b="1" dirty="0"/>
              <a:t>Questions &amp; Discussion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5C09DE-D3AB-4BB7-04C9-733C5FC25092}"/>
              </a:ext>
            </a:extLst>
          </p:cNvPr>
          <p:cNvSpPr txBox="1"/>
          <p:nvPr/>
        </p:nvSpPr>
        <p:spPr>
          <a:xfrm>
            <a:off x="1409700" y="2876550"/>
            <a:ext cx="63246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Phan </a:t>
            </a:r>
            <a:r>
              <a:rPr lang="en-US" b="1" dirty="0" err="1"/>
              <a:t>Thi</a:t>
            </a:r>
            <a:r>
              <a:rPr lang="en-US" b="1"/>
              <a:t> Quynh Trang</a:t>
            </a:r>
            <a:endParaRPr lang="en-US" dirty="0"/>
          </a:p>
          <a:p>
            <a:pPr>
              <a:buNone/>
            </a:pPr>
            <a:r>
              <a:rPr lang="en-US" dirty="0"/>
              <a:t>University of Labor and Social Affairs (Campus 2), Vietnam</a:t>
            </a:r>
          </a:p>
          <a:p>
            <a:pPr>
              <a:buNone/>
            </a:pPr>
            <a:r>
              <a:rPr lang="en-US" dirty="0"/>
              <a:t>📧 </a:t>
            </a:r>
            <a:r>
              <a:rPr lang="en-US" i="1" dirty="0"/>
              <a:t>trangptq@ldxh.edu.vn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255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28"/>
          <p:cNvSpPr txBox="1"/>
          <p:nvPr/>
        </p:nvSpPr>
        <p:spPr>
          <a:xfrm rot="16200000">
            <a:off x="2118475" y="217197"/>
            <a:ext cx="677266" cy="2183156"/>
          </a:xfrm>
          <a:prstGeom prst="rect">
            <a:avLst/>
          </a:prstGeom>
          <a:noFill/>
        </p:spPr>
        <p:txBody>
          <a:bodyPr vert="vert" wrap="none" rtlCol="0">
            <a:normAutofit/>
          </a:bodyPr>
          <a:lstStyle/>
          <a:p>
            <a:endParaRPr lang="en-US" altLang="zh-CN" sz="3200" dirty="0">
              <a:solidFill>
                <a:schemeClr val="accent1">
                  <a:lumMod val="50000"/>
                </a:schemeClr>
              </a:solidFill>
              <a:latin typeface="Elsie" panose="02000000000000000000" charset="0"/>
              <a:ea typeface="Elsie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549106" y="1921120"/>
            <a:ext cx="2794635" cy="400110"/>
            <a:chOff x="3527609" y="1954206"/>
            <a:chExt cx="2794635" cy="400109"/>
          </a:xfrm>
        </p:grpSpPr>
        <p:sp>
          <p:nvSpPr>
            <p:cNvPr id="13" name="圆角矩形 12"/>
            <p:cNvSpPr/>
            <p:nvPr/>
          </p:nvSpPr>
          <p:spPr>
            <a:xfrm>
              <a:off x="3995937" y="1954206"/>
              <a:ext cx="2224710" cy="385318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latin typeface="Elsie" panose="02000000000000000000" charset="0"/>
                  <a:cs typeface="Elsie" panose="02000000000000000000" charset="0"/>
                </a:rPr>
                <a:t> </a:t>
              </a:r>
            </a:p>
          </p:txBody>
        </p:sp>
        <p:sp>
          <p:nvSpPr>
            <p:cNvPr id="14" name="矩形 13"/>
            <p:cNvSpPr/>
            <p:nvPr/>
          </p:nvSpPr>
          <p:spPr>
            <a:xfrm>
              <a:off x="3927658" y="1954206"/>
              <a:ext cx="2394585" cy="335320"/>
            </a:xfrm>
            <a:prstGeom prst="rect">
              <a:avLst/>
            </a:prstGeom>
          </p:spPr>
          <p:txBody>
            <a:bodyPr wrap="square" lIns="121960" tIns="60980" rIns="121960" bIns="60980">
              <a:normAutofit/>
            </a:bodyPr>
            <a:lstStyle/>
            <a:p>
              <a:pPr>
                <a:defRPr/>
              </a:pPr>
              <a:r>
                <a:rPr lang="en-US" sz="1400" dirty="0"/>
                <a:t>Grammar instruction</a:t>
              </a:r>
              <a:endParaRPr lang="zh-CN" altLang="en-US" sz="1400" kern="100" dirty="0">
                <a:solidFill>
                  <a:schemeClr val="accent1"/>
                </a:solidFill>
                <a:latin typeface="Elsie" panose="02000000000000000000" charset="0"/>
                <a:cs typeface="Elsie" panose="02000000000000000000" charset="0"/>
              </a:endParaRPr>
            </a:p>
          </p:txBody>
        </p:sp>
        <p:sp>
          <p:nvSpPr>
            <p:cNvPr id="15" name="圆角矩形 14"/>
            <p:cNvSpPr/>
            <p:nvPr/>
          </p:nvSpPr>
          <p:spPr>
            <a:xfrm>
              <a:off x="3542139" y="1954206"/>
              <a:ext cx="385318" cy="385318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latin typeface="Elsie" panose="02000000000000000000" charset="0"/>
                  <a:cs typeface="Elsie" panose="02000000000000000000" charset="0"/>
                </a:rPr>
                <a:t> </a:t>
              </a:r>
            </a:p>
          </p:txBody>
        </p:sp>
        <p:sp>
          <p:nvSpPr>
            <p:cNvPr id="16" name="文本框 48"/>
            <p:cNvSpPr txBox="1">
              <a:spLocks noChangeArrowheads="1"/>
            </p:cNvSpPr>
            <p:nvPr/>
          </p:nvSpPr>
          <p:spPr bwMode="auto">
            <a:xfrm>
              <a:off x="3527609" y="1954206"/>
              <a:ext cx="501137" cy="40010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normAutofit/>
            </a:bodyPr>
            <a:lstStyle/>
            <a:p>
              <a:r>
                <a:rPr lang="vi-VN" altLang="vi-VN" sz="2000">
                  <a:solidFill>
                    <a:schemeClr val="bg1"/>
                  </a:solidFill>
                  <a:latin typeface="Noto Sans"/>
                  <a:ea typeface="Noto Sans"/>
                  <a:cs typeface="Elsie" panose="02000000000000000000" charset="0"/>
                </a:rPr>
                <a:t>01</a:t>
              </a:r>
              <a:endParaRPr lang="en-US" altLang="zh-CN" sz="2000">
                <a:solidFill>
                  <a:schemeClr val="bg1"/>
                </a:solidFill>
                <a:latin typeface="Elsie" panose="02000000000000000000" charset="0"/>
                <a:cs typeface="Elsie" panose="02000000000000000000" charset="0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1554186" y="2442456"/>
            <a:ext cx="2713358" cy="431042"/>
            <a:chOff x="3527609" y="1954206"/>
            <a:chExt cx="2713358" cy="431042"/>
          </a:xfrm>
        </p:grpSpPr>
        <p:sp>
          <p:nvSpPr>
            <p:cNvPr id="18" name="圆角矩形 17"/>
            <p:cNvSpPr/>
            <p:nvPr/>
          </p:nvSpPr>
          <p:spPr>
            <a:xfrm>
              <a:off x="3995937" y="1954206"/>
              <a:ext cx="2224710" cy="385318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latin typeface="Elsie" panose="02000000000000000000" charset="0"/>
                  <a:cs typeface="Elsie" panose="02000000000000000000" charset="0"/>
                </a:rPr>
                <a:t> </a:t>
              </a:r>
            </a:p>
          </p:txBody>
        </p:sp>
        <p:sp>
          <p:nvSpPr>
            <p:cNvPr id="20" name="矩形 19"/>
            <p:cNvSpPr/>
            <p:nvPr/>
          </p:nvSpPr>
          <p:spPr>
            <a:xfrm>
              <a:off x="3947982" y="2019448"/>
              <a:ext cx="2292985" cy="365800"/>
            </a:xfrm>
            <a:prstGeom prst="rect">
              <a:avLst/>
            </a:prstGeom>
          </p:spPr>
          <p:txBody>
            <a:bodyPr wrap="square" lIns="121960" tIns="60980" rIns="121960" bIns="60980">
              <a:normAutofit fontScale="92500"/>
            </a:bodyPr>
            <a:lstStyle/>
            <a:p>
              <a:pPr>
                <a:defRPr/>
              </a:pPr>
              <a:r>
                <a:rPr lang="en-US" sz="1600" dirty="0"/>
                <a:t>Vocabulary memorization</a:t>
              </a:r>
              <a:endParaRPr lang="zh-CN" altLang="en-US" sz="1600" kern="100" dirty="0">
                <a:solidFill>
                  <a:schemeClr val="accent1"/>
                </a:solidFill>
                <a:latin typeface="Elsie" panose="02000000000000000000" charset="0"/>
                <a:cs typeface="Elsie" panose="02000000000000000000" charset="0"/>
              </a:endParaRPr>
            </a:p>
          </p:txBody>
        </p:sp>
        <p:sp>
          <p:nvSpPr>
            <p:cNvPr id="22" name="圆角矩形 21"/>
            <p:cNvSpPr/>
            <p:nvPr/>
          </p:nvSpPr>
          <p:spPr>
            <a:xfrm>
              <a:off x="3542139" y="1954206"/>
              <a:ext cx="385318" cy="385318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latin typeface="Elsie" panose="02000000000000000000" charset="0"/>
                  <a:cs typeface="Elsie" panose="02000000000000000000" charset="0"/>
                </a:rPr>
                <a:t> </a:t>
              </a:r>
            </a:p>
          </p:txBody>
        </p:sp>
        <p:sp>
          <p:nvSpPr>
            <p:cNvPr id="30" name="文本框 48"/>
            <p:cNvSpPr txBox="1">
              <a:spLocks noChangeArrowheads="1"/>
            </p:cNvSpPr>
            <p:nvPr/>
          </p:nvSpPr>
          <p:spPr bwMode="auto">
            <a:xfrm>
              <a:off x="3527609" y="1954206"/>
              <a:ext cx="501137" cy="33855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normAutofit/>
            </a:bodyPr>
            <a:lstStyle/>
            <a:p>
              <a:r>
                <a:rPr lang="vi-VN" altLang="vi-VN" sz="1600">
                  <a:solidFill>
                    <a:schemeClr val="bg1"/>
                  </a:solidFill>
                  <a:latin typeface="Noto Sans"/>
                  <a:ea typeface="Noto Sans"/>
                  <a:cs typeface="Elsie" panose="02000000000000000000" charset="0"/>
                </a:rPr>
                <a:t>02</a:t>
              </a:r>
              <a:endParaRPr lang="en-US" altLang="zh-CN" sz="1600">
                <a:solidFill>
                  <a:schemeClr val="bg1"/>
                </a:solidFill>
                <a:latin typeface="Elsie" panose="02000000000000000000" charset="0"/>
                <a:cs typeface="Elsie" panose="02000000000000000000" charset="0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1568716" y="2964975"/>
            <a:ext cx="2794634" cy="385318"/>
            <a:chOff x="3527609" y="1954206"/>
            <a:chExt cx="2794634" cy="385318"/>
          </a:xfrm>
        </p:grpSpPr>
        <p:sp>
          <p:nvSpPr>
            <p:cNvPr id="32" name="圆角矩形 31"/>
            <p:cNvSpPr/>
            <p:nvPr/>
          </p:nvSpPr>
          <p:spPr>
            <a:xfrm>
              <a:off x="3995937" y="1954206"/>
              <a:ext cx="2224710" cy="385318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latin typeface="Elsie" panose="02000000000000000000" charset="0"/>
                  <a:cs typeface="Elsie" panose="02000000000000000000" charset="0"/>
                </a:rPr>
                <a:t> </a:t>
              </a:r>
            </a:p>
          </p:txBody>
        </p:sp>
        <p:sp>
          <p:nvSpPr>
            <p:cNvPr id="33" name="矩形 32"/>
            <p:cNvSpPr/>
            <p:nvPr/>
          </p:nvSpPr>
          <p:spPr>
            <a:xfrm>
              <a:off x="4029258" y="1954206"/>
              <a:ext cx="2292985" cy="365800"/>
            </a:xfrm>
            <a:prstGeom prst="rect">
              <a:avLst/>
            </a:prstGeom>
          </p:spPr>
          <p:txBody>
            <a:bodyPr wrap="square" lIns="121960" tIns="60980" rIns="121960" bIns="60980">
              <a:normAutofit/>
            </a:bodyPr>
            <a:lstStyle/>
            <a:p>
              <a:pPr>
                <a:defRPr/>
              </a:pPr>
              <a:r>
                <a:rPr lang="en-US" sz="1600" dirty="0"/>
                <a:t>Written examinations</a:t>
              </a:r>
              <a:endParaRPr lang="zh-CN" altLang="en-US" sz="1600" kern="100" dirty="0">
                <a:solidFill>
                  <a:schemeClr val="accent1"/>
                </a:solidFill>
                <a:latin typeface="Elsie" panose="02000000000000000000" charset="0"/>
                <a:cs typeface="Elsie" panose="02000000000000000000" charset="0"/>
              </a:endParaRPr>
            </a:p>
          </p:txBody>
        </p:sp>
        <p:sp>
          <p:nvSpPr>
            <p:cNvPr id="34" name="圆角矩形 33"/>
            <p:cNvSpPr/>
            <p:nvPr/>
          </p:nvSpPr>
          <p:spPr>
            <a:xfrm>
              <a:off x="3542139" y="1954206"/>
              <a:ext cx="385318" cy="385318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latin typeface="Elsie" panose="02000000000000000000" charset="0"/>
                  <a:cs typeface="Elsie" panose="02000000000000000000" charset="0"/>
                </a:rPr>
                <a:t> </a:t>
              </a:r>
            </a:p>
          </p:txBody>
        </p:sp>
        <p:sp>
          <p:nvSpPr>
            <p:cNvPr id="35" name="文本框 34"/>
            <p:cNvSpPr txBox="1">
              <a:spLocks noChangeArrowheads="1"/>
            </p:cNvSpPr>
            <p:nvPr/>
          </p:nvSpPr>
          <p:spPr bwMode="auto">
            <a:xfrm>
              <a:off x="3527609" y="1954206"/>
              <a:ext cx="501137" cy="33855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normAutofit/>
            </a:bodyPr>
            <a:lstStyle/>
            <a:p>
              <a:r>
                <a:rPr lang="vi-VN" altLang="vi-VN" sz="1600" dirty="0">
                  <a:solidFill>
                    <a:schemeClr val="bg1"/>
                  </a:solidFill>
                  <a:latin typeface="Noto Sans"/>
                  <a:ea typeface="Noto Sans"/>
                  <a:cs typeface="Elsie" panose="02000000000000000000" charset="0"/>
                </a:rPr>
                <a:t>03</a:t>
              </a:r>
              <a:endParaRPr lang="en-US" altLang="zh-CN" sz="1600" dirty="0">
                <a:solidFill>
                  <a:schemeClr val="bg1"/>
                </a:solidFill>
                <a:latin typeface="Elsie" panose="02000000000000000000" charset="0"/>
                <a:cs typeface="Elsie" panose="02000000000000000000" charset="0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EF53763B-198A-1589-66EF-A3FE5C43FDBD}"/>
              </a:ext>
            </a:extLst>
          </p:cNvPr>
          <p:cNvSpPr txBox="1"/>
          <p:nvPr/>
        </p:nvSpPr>
        <p:spPr>
          <a:xfrm>
            <a:off x="1143000" y="1019644"/>
            <a:ext cx="776702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200" b="1" dirty="0"/>
              <a:t>Why Do Many ESL Students Still Struggle to Communicate?</a:t>
            </a:r>
          </a:p>
        </p:txBody>
      </p:sp>
      <p:grpSp>
        <p:nvGrpSpPr>
          <p:cNvPr id="4" name="组合 11">
            <a:extLst>
              <a:ext uri="{FF2B5EF4-FFF2-40B4-BE49-F238E27FC236}">
                <a16:creationId xmlns:a16="http://schemas.microsoft.com/office/drawing/2014/main" id="{82D37F5F-6162-8B19-2A6B-1D6FACA68240}"/>
              </a:ext>
            </a:extLst>
          </p:cNvPr>
          <p:cNvGrpSpPr/>
          <p:nvPr/>
        </p:nvGrpSpPr>
        <p:grpSpPr>
          <a:xfrm>
            <a:off x="1600200" y="3467040"/>
            <a:ext cx="2794635" cy="400110"/>
            <a:chOff x="3527609" y="1954206"/>
            <a:chExt cx="2794635" cy="400109"/>
          </a:xfrm>
        </p:grpSpPr>
        <p:sp>
          <p:nvSpPr>
            <p:cNvPr id="5" name="圆角矩形 12">
              <a:extLst>
                <a:ext uri="{FF2B5EF4-FFF2-40B4-BE49-F238E27FC236}">
                  <a16:creationId xmlns:a16="http://schemas.microsoft.com/office/drawing/2014/main" id="{8319734E-FDAF-6DF1-03E0-BB25A355BC80}"/>
                </a:ext>
              </a:extLst>
            </p:cNvPr>
            <p:cNvSpPr/>
            <p:nvPr/>
          </p:nvSpPr>
          <p:spPr>
            <a:xfrm>
              <a:off x="3995937" y="1954206"/>
              <a:ext cx="2224710" cy="385318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latin typeface="Elsie" panose="02000000000000000000" charset="0"/>
                  <a:cs typeface="Elsie" panose="02000000000000000000" charset="0"/>
                </a:rPr>
                <a:t> </a:t>
              </a:r>
            </a:p>
          </p:txBody>
        </p:sp>
        <p:sp>
          <p:nvSpPr>
            <p:cNvPr id="6" name="矩形 13">
              <a:extLst>
                <a:ext uri="{FF2B5EF4-FFF2-40B4-BE49-F238E27FC236}">
                  <a16:creationId xmlns:a16="http://schemas.microsoft.com/office/drawing/2014/main" id="{0AAC6765-3E3F-4653-F630-061CAC0FBA58}"/>
                </a:ext>
              </a:extLst>
            </p:cNvPr>
            <p:cNvSpPr/>
            <p:nvPr/>
          </p:nvSpPr>
          <p:spPr>
            <a:xfrm>
              <a:off x="3927658" y="1954206"/>
              <a:ext cx="2394585" cy="335320"/>
            </a:xfrm>
            <a:prstGeom prst="rect">
              <a:avLst/>
            </a:prstGeom>
          </p:spPr>
          <p:txBody>
            <a:bodyPr wrap="square" lIns="121960" tIns="60980" rIns="121960" bIns="60980">
              <a:normAutofit/>
            </a:bodyPr>
            <a:lstStyle/>
            <a:p>
              <a:pPr>
                <a:defRPr/>
              </a:pPr>
              <a:r>
                <a:rPr lang="en-US" sz="1400" dirty="0"/>
                <a:t>High test scores</a:t>
              </a:r>
              <a:endParaRPr lang="zh-CN" altLang="en-US" sz="1400" kern="100" dirty="0">
                <a:solidFill>
                  <a:schemeClr val="accent1"/>
                </a:solidFill>
                <a:latin typeface="Elsie" panose="02000000000000000000" charset="0"/>
                <a:cs typeface="Elsie" panose="02000000000000000000" charset="0"/>
              </a:endParaRPr>
            </a:p>
          </p:txBody>
        </p:sp>
        <p:sp>
          <p:nvSpPr>
            <p:cNvPr id="7" name="圆角矩形 14">
              <a:extLst>
                <a:ext uri="{FF2B5EF4-FFF2-40B4-BE49-F238E27FC236}">
                  <a16:creationId xmlns:a16="http://schemas.microsoft.com/office/drawing/2014/main" id="{08B7071D-C8C8-CD4A-C12D-34E183E05CE8}"/>
                </a:ext>
              </a:extLst>
            </p:cNvPr>
            <p:cNvSpPr/>
            <p:nvPr/>
          </p:nvSpPr>
          <p:spPr>
            <a:xfrm>
              <a:off x="3542139" y="1954206"/>
              <a:ext cx="385318" cy="385318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latin typeface="Elsie" panose="02000000000000000000" charset="0"/>
                  <a:cs typeface="Elsie" panose="02000000000000000000" charset="0"/>
                </a:rPr>
                <a:t> </a:t>
              </a:r>
            </a:p>
          </p:txBody>
        </p:sp>
        <p:sp>
          <p:nvSpPr>
            <p:cNvPr id="8" name="文本框 48">
              <a:extLst>
                <a:ext uri="{FF2B5EF4-FFF2-40B4-BE49-F238E27FC236}">
                  <a16:creationId xmlns:a16="http://schemas.microsoft.com/office/drawing/2014/main" id="{B0C95C4C-24C6-1253-3DEE-470EB8CDE4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27609" y="1954206"/>
              <a:ext cx="501137" cy="40010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normAutofit/>
            </a:bodyPr>
            <a:lstStyle/>
            <a:p>
              <a:r>
                <a:rPr lang="vi-VN" altLang="vi-VN" sz="2000" dirty="0">
                  <a:solidFill>
                    <a:schemeClr val="bg1"/>
                  </a:solidFill>
                  <a:latin typeface="Noto Sans"/>
                  <a:ea typeface="Noto Sans"/>
                  <a:cs typeface="Elsie" panose="02000000000000000000" charset="0"/>
                </a:rPr>
                <a:t>0</a:t>
              </a:r>
              <a:r>
                <a:rPr lang="en-US" altLang="vi-VN" sz="2000" dirty="0">
                  <a:solidFill>
                    <a:schemeClr val="bg1"/>
                  </a:solidFill>
                  <a:latin typeface="Noto Sans"/>
                  <a:ea typeface="Noto Sans"/>
                  <a:cs typeface="Elsie" panose="02000000000000000000" charset="0"/>
                </a:rPr>
                <a:t>4</a:t>
              </a:r>
              <a:endParaRPr lang="en-US" altLang="zh-CN" sz="2000" dirty="0">
                <a:solidFill>
                  <a:schemeClr val="bg1"/>
                </a:solidFill>
                <a:latin typeface="Elsie" panose="02000000000000000000" charset="0"/>
                <a:cs typeface="Elsie" panose="02000000000000000000" charset="0"/>
              </a:endParaRPr>
            </a:p>
          </p:txBody>
        </p:sp>
      </p:grpSp>
      <p:grpSp>
        <p:nvGrpSpPr>
          <p:cNvPr id="9" name="组合 11">
            <a:extLst>
              <a:ext uri="{FF2B5EF4-FFF2-40B4-BE49-F238E27FC236}">
                <a16:creationId xmlns:a16="http://schemas.microsoft.com/office/drawing/2014/main" id="{0EFA9F41-253A-7E64-3D28-643D40F37BF7}"/>
              </a:ext>
            </a:extLst>
          </p:cNvPr>
          <p:cNvGrpSpPr/>
          <p:nvPr/>
        </p:nvGrpSpPr>
        <p:grpSpPr>
          <a:xfrm>
            <a:off x="1923758" y="1410172"/>
            <a:ext cx="2394585" cy="385319"/>
            <a:chOff x="3927658" y="1913847"/>
            <a:chExt cx="2394585" cy="385318"/>
          </a:xfrm>
        </p:grpSpPr>
        <p:sp>
          <p:nvSpPr>
            <p:cNvPr id="10" name="圆角矩形 12">
              <a:extLst>
                <a:ext uri="{FF2B5EF4-FFF2-40B4-BE49-F238E27FC236}">
                  <a16:creationId xmlns:a16="http://schemas.microsoft.com/office/drawing/2014/main" id="{5410C6B6-19ED-81AB-96BA-7CA27C0CFA52}"/>
                </a:ext>
              </a:extLst>
            </p:cNvPr>
            <p:cNvSpPr/>
            <p:nvPr/>
          </p:nvSpPr>
          <p:spPr>
            <a:xfrm>
              <a:off x="3989519" y="1913847"/>
              <a:ext cx="2224710" cy="385318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latin typeface="Elsie" panose="02000000000000000000" charset="0"/>
                  <a:cs typeface="Elsie" panose="02000000000000000000" charset="0"/>
                </a:rPr>
                <a:t> </a:t>
              </a:r>
            </a:p>
          </p:txBody>
        </p:sp>
        <p:sp>
          <p:nvSpPr>
            <p:cNvPr id="11" name="矩形 13">
              <a:extLst>
                <a:ext uri="{FF2B5EF4-FFF2-40B4-BE49-F238E27FC236}">
                  <a16:creationId xmlns:a16="http://schemas.microsoft.com/office/drawing/2014/main" id="{6AAC6181-702F-319A-DA8A-5BFB62249CA0}"/>
                </a:ext>
              </a:extLst>
            </p:cNvPr>
            <p:cNvSpPr/>
            <p:nvPr/>
          </p:nvSpPr>
          <p:spPr>
            <a:xfrm>
              <a:off x="3927658" y="1954206"/>
              <a:ext cx="2394585" cy="335320"/>
            </a:xfrm>
            <a:prstGeom prst="rect">
              <a:avLst/>
            </a:prstGeom>
          </p:spPr>
          <p:txBody>
            <a:bodyPr wrap="square" lIns="121960" tIns="60980" rIns="121960" bIns="60980">
              <a:normAutofit/>
            </a:bodyPr>
            <a:lstStyle/>
            <a:p>
              <a:pPr>
                <a:defRPr/>
              </a:pPr>
              <a:r>
                <a:rPr lang="en-US" sz="1400" b="1" dirty="0"/>
                <a:t>Traditional Classroom</a:t>
              </a:r>
              <a:endParaRPr lang="zh-CN" altLang="en-US" sz="1400" b="1" kern="100" dirty="0">
                <a:latin typeface="Elsie" panose="02000000000000000000" charset="0"/>
                <a:cs typeface="Elsie" panose="02000000000000000000" charset="0"/>
              </a:endParaRPr>
            </a:p>
          </p:txBody>
        </p:sp>
      </p:grpSp>
      <p:grpSp>
        <p:nvGrpSpPr>
          <p:cNvPr id="23" name="组合 11">
            <a:extLst>
              <a:ext uri="{FF2B5EF4-FFF2-40B4-BE49-F238E27FC236}">
                <a16:creationId xmlns:a16="http://schemas.microsoft.com/office/drawing/2014/main" id="{4CC4F194-BE70-F77B-C829-7A655A90C98F}"/>
              </a:ext>
            </a:extLst>
          </p:cNvPr>
          <p:cNvGrpSpPr/>
          <p:nvPr/>
        </p:nvGrpSpPr>
        <p:grpSpPr>
          <a:xfrm>
            <a:off x="4920615" y="1424431"/>
            <a:ext cx="2394585" cy="385319"/>
            <a:chOff x="3927658" y="1913847"/>
            <a:chExt cx="2394585" cy="385318"/>
          </a:xfrm>
        </p:grpSpPr>
        <p:sp>
          <p:nvSpPr>
            <p:cNvPr id="24" name="圆角矩形 12">
              <a:extLst>
                <a:ext uri="{FF2B5EF4-FFF2-40B4-BE49-F238E27FC236}">
                  <a16:creationId xmlns:a16="http://schemas.microsoft.com/office/drawing/2014/main" id="{10F684CD-A573-6CC6-E861-F89C8F3C59BD}"/>
                </a:ext>
              </a:extLst>
            </p:cNvPr>
            <p:cNvSpPr/>
            <p:nvPr/>
          </p:nvSpPr>
          <p:spPr>
            <a:xfrm>
              <a:off x="3989519" y="1913847"/>
              <a:ext cx="2224710" cy="385318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latin typeface="Elsie" panose="02000000000000000000" charset="0"/>
                  <a:cs typeface="Elsie" panose="02000000000000000000" charset="0"/>
                </a:rPr>
                <a:t> </a:t>
              </a:r>
            </a:p>
          </p:txBody>
        </p:sp>
        <p:sp>
          <p:nvSpPr>
            <p:cNvPr id="25" name="矩形 13">
              <a:extLst>
                <a:ext uri="{FF2B5EF4-FFF2-40B4-BE49-F238E27FC236}">
                  <a16:creationId xmlns:a16="http://schemas.microsoft.com/office/drawing/2014/main" id="{86C982C8-A713-B77B-9D90-9710402A82E4}"/>
                </a:ext>
              </a:extLst>
            </p:cNvPr>
            <p:cNvSpPr/>
            <p:nvPr/>
          </p:nvSpPr>
          <p:spPr>
            <a:xfrm>
              <a:off x="3927658" y="1954206"/>
              <a:ext cx="2394585" cy="335320"/>
            </a:xfrm>
            <a:prstGeom prst="rect">
              <a:avLst/>
            </a:prstGeom>
          </p:spPr>
          <p:txBody>
            <a:bodyPr wrap="square" lIns="121960" tIns="60980" rIns="121960" bIns="60980">
              <a:normAutofit/>
            </a:bodyPr>
            <a:lstStyle/>
            <a:p>
              <a:pPr>
                <a:defRPr/>
              </a:pPr>
              <a:r>
                <a:rPr lang="en-US" sz="1400" b="1" dirty="0"/>
                <a:t>Real-Life Communication</a:t>
              </a:r>
              <a:endParaRPr lang="zh-CN" altLang="en-US" sz="1400" b="1" kern="100" dirty="0">
                <a:latin typeface="Elsie" panose="02000000000000000000" charset="0"/>
                <a:cs typeface="Elsie" panose="02000000000000000000" charset="0"/>
              </a:endParaRPr>
            </a:p>
          </p:txBody>
        </p:sp>
      </p:grpSp>
      <p:grpSp>
        <p:nvGrpSpPr>
          <p:cNvPr id="26" name="组合 11">
            <a:extLst>
              <a:ext uri="{FF2B5EF4-FFF2-40B4-BE49-F238E27FC236}">
                <a16:creationId xmlns:a16="http://schemas.microsoft.com/office/drawing/2014/main" id="{C067D82B-5A24-18B8-8AA7-C60642D0843C}"/>
              </a:ext>
            </a:extLst>
          </p:cNvPr>
          <p:cNvGrpSpPr/>
          <p:nvPr/>
        </p:nvGrpSpPr>
        <p:grpSpPr>
          <a:xfrm>
            <a:off x="4825365" y="1885950"/>
            <a:ext cx="2794635" cy="400110"/>
            <a:chOff x="3527609" y="1954206"/>
            <a:chExt cx="2794635" cy="400109"/>
          </a:xfrm>
        </p:grpSpPr>
        <p:sp>
          <p:nvSpPr>
            <p:cNvPr id="27" name="圆角矩形 12">
              <a:extLst>
                <a:ext uri="{FF2B5EF4-FFF2-40B4-BE49-F238E27FC236}">
                  <a16:creationId xmlns:a16="http://schemas.microsoft.com/office/drawing/2014/main" id="{2A5F189D-A0F2-4C89-9C99-2BC0F895FDE9}"/>
                </a:ext>
              </a:extLst>
            </p:cNvPr>
            <p:cNvSpPr/>
            <p:nvPr/>
          </p:nvSpPr>
          <p:spPr>
            <a:xfrm>
              <a:off x="3995937" y="1954206"/>
              <a:ext cx="2224710" cy="385318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latin typeface="Elsie" panose="02000000000000000000" charset="0"/>
                  <a:cs typeface="Elsie" panose="02000000000000000000" charset="0"/>
                </a:rPr>
                <a:t> </a:t>
              </a:r>
            </a:p>
          </p:txBody>
        </p:sp>
        <p:sp>
          <p:nvSpPr>
            <p:cNvPr id="28" name="矩形 13">
              <a:extLst>
                <a:ext uri="{FF2B5EF4-FFF2-40B4-BE49-F238E27FC236}">
                  <a16:creationId xmlns:a16="http://schemas.microsoft.com/office/drawing/2014/main" id="{B5577161-F0B6-4B76-DD54-68C56CF096D5}"/>
                </a:ext>
              </a:extLst>
            </p:cNvPr>
            <p:cNvSpPr/>
            <p:nvPr/>
          </p:nvSpPr>
          <p:spPr>
            <a:xfrm>
              <a:off x="3927658" y="1954206"/>
              <a:ext cx="2394585" cy="335320"/>
            </a:xfrm>
            <a:prstGeom prst="rect">
              <a:avLst/>
            </a:prstGeom>
          </p:spPr>
          <p:txBody>
            <a:bodyPr wrap="square" lIns="121960" tIns="60980" rIns="121960" bIns="60980">
              <a:normAutofit/>
            </a:bodyPr>
            <a:lstStyle/>
            <a:p>
              <a:pPr>
                <a:defRPr/>
              </a:pPr>
              <a:r>
                <a:rPr lang="en-US" sz="1400" dirty="0"/>
                <a:t>Speaking with confidence</a:t>
              </a:r>
              <a:endParaRPr lang="zh-CN" altLang="en-US" sz="1400" kern="100" dirty="0">
                <a:solidFill>
                  <a:schemeClr val="accent1"/>
                </a:solidFill>
                <a:latin typeface="Elsie" panose="02000000000000000000" charset="0"/>
                <a:cs typeface="Elsie" panose="02000000000000000000" charset="0"/>
              </a:endParaRPr>
            </a:p>
          </p:txBody>
        </p:sp>
        <p:sp>
          <p:nvSpPr>
            <p:cNvPr id="46" name="圆角矩形 14">
              <a:extLst>
                <a:ext uri="{FF2B5EF4-FFF2-40B4-BE49-F238E27FC236}">
                  <a16:creationId xmlns:a16="http://schemas.microsoft.com/office/drawing/2014/main" id="{D574CC37-CAAD-C314-3AF1-7FD0DEBFA124}"/>
                </a:ext>
              </a:extLst>
            </p:cNvPr>
            <p:cNvSpPr/>
            <p:nvPr/>
          </p:nvSpPr>
          <p:spPr>
            <a:xfrm>
              <a:off x="3542139" y="1954206"/>
              <a:ext cx="385318" cy="385318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latin typeface="Elsie" panose="02000000000000000000" charset="0"/>
                  <a:cs typeface="Elsie" panose="02000000000000000000" charset="0"/>
                </a:rPr>
                <a:t> </a:t>
              </a:r>
            </a:p>
          </p:txBody>
        </p:sp>
        <p:sp>
          <p:nvSpPr>
            <p:cNvPr id="47" name="文本框 48">
              <a:extLst>
                <a:ext uri="{FF2B5EF4-FFF2-40B4-BE49-F238E27FC236}">
                  <a16:creationId xmlns:a16="http://schemas.microsoft.com/office/drawing/2014/main" id="{B51FA152-E28F-50EC-4B90-1D63D28264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27609" y="1954206"/>
              <a:ext cx="501137" cy="40010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normAutofit/>
            </a:bodyPr>
            <a:lstStyle/>
            <a:p>
              <a:r>
                <a:rPr lang="vi-VN" altLang="vi-VN" sz="2000">
                  <a:solidFill>
                    <a:schemeClr val="bg1"/>
                  </a:solidFill>
                  <a:latin typeface="Noto Sans"/>
                  <a:ea typeface="Noto Sans"/>
                  <a:cs typeface="Elsie" panose="02000000000000000000" charset="0"/>
                </a:rPr>
                <a:t>01</a:t>
              </a:r>
              <a:endParaRPr lang="en-US" altLang="zh-CN" sz="2000">
                <a:solidFill>
                  <a:schemeClr val="bg1"/>
                </a:solidFill>
                <a:latin typeface="Elsie" panose="02000000000000000000" charset="0"/>
                <a:cs typeface="Elsie" panose="02000000000000000000" charset="0"/>
              </a:endParaRPr>
            </a:p>
          </p:txBody>
        </p:sp>
      </p:grpSp>
      <p:grpSp>
        <p:nvGrpSpPr>
          <p:cNvPr id="48" name="组合 11">
            <a:extLst>
              <a:ext uri="{FF2B5EF4-FFF2-40B4-BE49-F238E27FC236}">
                <a16:creationId xmlns:a16="http://schemas.microsoft.com/office/drawing/2014/main" id="{FEEC8A60-EFDD-8973-9116-9F1F5A45B47F}"/>
              </a:ext>
            </a:extLst>
          </p:cNvPr>
          <p:cNvGrpSpPr/>
          <p:nvPr/>
        </p:nvGrpSpPr>
        <p:grpSpPr>
          <a:xfrm>
            <a:off x="4825365" y="2400240"/>
            <a:ext cx="2794635" cy="400110"/>
            <a:chOff x="3527609" y="1954206"/>
            <a:chExt cx="2794635" cy="400109"/>
          </a:xfrm>
        </p:grpSpPr>
        <p:sp>
          <p:nvSpPr>
            <p:cNvPr id="49" name="圆角矩形 12">
              <a:extLst>
                <a:ext uri="{FF2B5EF4-FFF2-40B4-BE49-F238E27FC236}">
                  <a16:creationId xmlns:a16="http://schemas.microsoft.com/office/drawing/2014/main" id="{1FFBE39B-33AB-762A-39A6-01BDF74FAD2A}"/>
                </a:ext>
              </a:extLst>
            </p:cNvPr>
            <p:cNvSpPr/>
            <p:nvPr/>
          </p:nvSpPr>
          <p:spPr>
            <a:xfrm>
              <a:off x="3995937" y="1954206"/>
              <a:ext cx="2224710" cy="385318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latin typeface="Elsie" panose="02000000000000000000" charset="0"/>
                  <a:cs typeface="Elsie" panose="02000000000000000000" charset="0"/>
                </a:rPr>
                <a:t> </a:t>
              </a:r>
            </a:p>
          </p:txBody>
        </p:sp>
        <p:sp>
          <p:nvSpPr>
            <p:cNvPr id="50" name="矩形 13">
              <a:extLst>
                <a:ext uri="{FF2B5EF4-FFF2-40B4-BE49-F238E27FC236}">
                  <a16:creationId xmlns:a16="http://schemas.microsoft.com/office/drawing/2014/main" id="{1ECFD33F-7EE8-8410-3921-10523DAB27E9}"/>
                </a:ext>
              </a:extLst>
            </p:cNvPr>
            <p:cNvSpPr/>
            <p:nvPr/>
          </p:nvSpPr>
          <p:spPr>
            <a:xfrm>
              <a:off x="3927658" y="1954206"/>
              <a:ext cx="2394585" cy="335320"/>
            </a:xfrm>
            <a:prstGeom prst="rect">
              <a:avLst/>
            </a:prstGeom>
          </p:spPr>
          <p:txBody>
            <a:bodyPr wrap="square" lIns="121960" tIns="60980" rIns="121960" bIns="60980">
              <a:normAutofit/>
            </a:bodyPr>
            <a:lstStyle/>
            <a:p>
              <a:pPr>
                <a:defRPr/>
              </a:pPr>
              <a:r>
                <a:rPr lang="en-US" sz="1400" dirty="0"/>
                <a:t>Solving real problems</a:t>
              </a:r>
              <a:endParaRPr lang="zh-CN" altLang="en-US" sz="1400" kern="100" dirty="0">
                <a:solidFill>
                  <a:schemeClr val="accent1"/>
                </a:solidFill>
                <a:latin typeface="Elsie" panose="02000000000000000000" charset="0"/>
                <a:cs typeface="Elsie" panose="02000000000000000000" charset="0"/>
              </a:endParaRPr>
            </a:p>
          </p:txBody>
        </p:sp>
        <p:sp>
          <p:nvSpPr>
            <p:cNvPr id="51" name="圆角矩形 14">
              <a:extLst>
                <a:ext uri="{FF2B5EF4-FFF2-40B4-BE49-F238E27FC236}">
                  <a16:creationId xmlns:a16="http://schemas.microsoft.com/office/drawing/2014/main" id="{26190D0E-89C9-49AC-71F3-64B4A1F19F48}"/>
                </a:ext>
              </a:extLst>
            </p:cNvPr>
            <p:cNvSpPr/>
            <p:nvPr/>
          </p:nvSpPr>
          <p:spPr>
            <a:xfrm>
              <a:off x="3542139" y="1954206"/>
              <a:ext cx="385318" cy="385318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latin typeface="Elsie" panose="02000000000000000000" charset="0"/>
                  <a:cs typeface="Elsie" panose="02000000000000000000" charset="0"/>
                </a:rPr>
                <a:t> </a:t>
              </a:r>
            </a:p>
          </p:txBody>
        </p:sp>
        <p:sp>
          <p:nvSpPr>
            <p:cNvPr id="52" name="文本框 48">
              <a:extLst>
                <a:ext uri="{FF2B5EF4-FFF2-40B4-BE49-F238E27FC236}">
                  <a16:creationId xmlns:a16="http://schemas.microsoft.com/office/drawing/2014/main" id="{D12A61A5-93A0-B01B-8906-93199188B0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27609" y="1954206"/>
              <a:ext cx="501137" cy="40010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normAutofit/>
            </a:bodyPr>
            <a:lstStyle/>
            <a:p>
              <a:r>
                <a:rPr lang="vi-VN" altLang="vi-VN" sz="2000" dirty="0">
                  <a:solidFill>
                    <a:schemeClr val="bg1"/>
                  </a:solidFill>
                  <a:latin typeface="Noto Sans"/>
                  <a:ea typeface="Noto Sans"/>
                  <a:cs typeface="Elsie" panose="02000000000000000000" charset="0"/>
                </a:rPr>
                <a:t>0</a:t>
              </a:r>
              <a:r>
                <a:rPr lang="en-US" altLang="vi-VN" sz="2000" dirty="0">
                  <a:solidFill>
                    <a:schemeClr val="bg1"/>
                  </a:solidFill>
                  <a:latin typeface="Noto Sans"/>
                  <a:ea typeface="Noto Sans"/>
                  <a:cs typeface="Elsie" panose="02000000000000000000" charset="0"/>
                </a:rPr>
                <a:t>2</a:t>
              </a:r>
              <a:endParaRPr lang="en-US" altLang="zh-CN" sz="2000" dirty="0">
                <a:solidFill>
                  <a:schemeClr val="bg1"/>
                </a:solidFill>
                <a:latin typeface="Elsie" panose="02000000000000000000" charset="0"/>
                <a:cs typeface="Elsie" panose="02000000000000000000" charset="0"/>
              </a:endParaRPr>
            </a:p>
          </p:txBody>
        </p:sp>
      </p:grpSp>
      <p:grpSp>
        <p:nvGrpSpPr>
          <p:cNvPr id="53" name="组合 11">
            <a:extLst>
              <a:ext uri="{FF2B5EF4-FFF2-40B4-BE49-F238E27FC236}">
                <a16:creationId xmlns:a16="http://schemas.microsoft.com/office/drawing/2014/main" id="{87B77D45-2428-339D-1306-A39A8A51EE03}"/>
              </a:ext>
            </a:extLst>
          </p:cNvPr>
          <p:cNvGrpSpPr/>
          <p:nvPr/>
        </p:nvGrpSpPr>
        <p:grpSpPr>
          <a:xfrm>
            <a:off x="4825365" y="2933640"/>
            <a:ext cx="2794635" cy="400110"/>
            <a:chOff x="3527609" y="1954206"/>
            <a:chExt cx="2794635" cy="400109"/>
          </a:xfrm>
        </p:grpSpPr>
        <p:sp>
          <p:nvSpPr>
            <p:cNvPr id="54" name="圆角矩形 12">
              <a:extLst>
                <a:ext uri="{FF2B5EF4-FFF2-40B4-BE49-F238E27FC236}">
                  <a16:creationId xmlns:a16="http://schemas.microsoft.com/office/drawing/2014/main" id="{C1E90AE9-4882-3AEA-9A98-B9ACF5827980}"/>
                </a:ext>
              </a:extLst>
            </p:cNvPr>
            <p:cNvSpPr/>
            <p:nvPr/>
          </p:nvSpPr>
          <p:spPr>
            <a:xfrm>
              <a:off x="3995937" y="1954206"/>
              <a:ext cx="2224710" cy="385318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latin typeface="Elsie" panose="02000000000000000000" charset="0"/>
                  <a:cs typeface="Elsie" panose="02000000000000000000" charset="0"/>
                </a:rPr>
                <a:t> </a:t>
              </a:r>
            </a:p>
          </p:txBody>
        </p:sp>
        <p:sp>
          <p:nvSpPr>
            <p:cNvPr id="55" name="矩形 13">
              <a:extLst>
                <a:ext uri="{FF2B5EF4-FFF2-40B4-BE49-F238E27FC236}">
                  <a16:creationId xmlns:a16="http://schemas.microsoft.com/office/drawing/2014/main" id="{AA30529C-64FB-85F7-1CD4-BC90BA81D0B5}"/>
                </a:ext>
              </a:extLst>
            </p:cNvPr>
            <p:cNvSpPr/>
            <p:nvPr/>
          </p:nvSpPr>
          <p:spPr>
            <a:xfrm>
              <a:off x="3927658" y="1954206"/>
              <a:ext cx="2394585" cy="335320"/>
            </a:xfrm>
            <a:prstGeom prst="rect">
              <a:avLst/>
            </a:prstGeom>
          </p:spPr>
          <p:txBody>
            <a:bodyPr wrap="square" lIns="121960" tIns="60980" rIns="121960" bIns="60980">
              <a:normAutofit/>
            </a:bodyPr>
            <a:lstStyle/>
            <a:p>
              <a:pPr>
                <a:defRPr/>
              </a:pPr>
              <a:r>
                <a:rPr lang="en-US" sz="1400" dirty="0"/>
                <a:t>Participating in discussions</a:t>
              </a:r>
              <a:endParaRPr lang="zh-CN" altLang="en-US" sz="1400" kern="100" dirty="0">
                <a:solidFill>
                  <a:schemeClr val="accent1"/>
                </a:solidFill>
                <a:latin typeface="Elsie" panose="02000000000000000000" charset="0"/>
                <a:cs typeface="Elsie" panose="02000000000000000000" charset="0"/>
              </a:endParaRPr>
            </a:p>
          </p:txBody>
        </p:sp>
        <p:sp>
          <p:nvSpPr>
            <p:cNvPr id="56" name="圆角矩形 14">
              <a:extLst>
                <a:ext uri="{FF2B5EF4-FFF2-40B4-BE49-F238E27FC236}">
                  <a16:creationId xmlns:a16="http://schemas.microsoft.com/office/drawing/2014/main" id="{F71E5F24-EE80-70AA-2B6A-8D59AB67487D}"/>
                </a:ext>
              </a:extLst>
            </p:cNvPr>
            <p:cNvSpPr/>
            <p:nvPr/>
          </p:nvSpPr>
          <p:spPr>
            <a:xfrm>
              <a:off x="3542139" y="1954206"/>
              <a:ext cx="385318" cy="385318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latin typeface="Elsie" panose="02000000000000000000" charset="0"/>
                  <a:cs typeface="Elsie" panose="02000000000000000000" charset="0"/>
                </a:rPr>
                <a:t> </a:t>
              </a:r>
            </a:p>
          </p:txBody>
        </p:sp>
        <p:sp>
          <p:nvSpPr>
            <p:cNvPr id="57" name="文本框 48">
              <a:extLst>
                <a:ext uri="{FF2B5EF4-FFF2-40B4-BE49-F238E27FC236}">
                  <a16:creationId xmlns:a16="http://schemas.microsoft.com/office/drawing/2014/main" id="{B6D927B3-8973-657C-B76C-235CD41017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27609" y="1954206"/>
              <a:ext cx="501137" cy="40010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normAutofit/>
            </a:bodyPr>
            <a:lstStyle/>
            <a:p>
              <a:r>
                <a:rPr lang="vi-VN" altLang="vi-VN" sz="2000" dirty="0">
                  <a:solidFill>
                    <a:schemeClr val="bg1"/>
                  </a:solidFill>
                  <a:latin typeface="Noto Sans"/>
                  <a:ea typeface="Noto Sans"/>
                  <a:cs typeface="Elsie" panose="02000000000000000000" charset="0"/>
                </a:rPr>
                <a:t>0</a:t>
              </a:r>
              <a:r>
                <a:rPr lang="en-US" altLang="vi-VN" sz="2000" dirty="0">
                  <a:solidFill>
                    <a:schemeClr val="bg1"/>
                  </a:solidFill>
                  <a:latin typeface="Noto Sans"/>
                  <a:ea typeface="Noto Sans"/>
                  <a:cs typeface="Elsie" panose="02000000000000000000" charset="0"/>
                </a:rPr>
                <a:t>3</a:t>
              </a:r>
              <a:endParaRPr lang="en-US" altLang="zh-CN" sz="2000" dirty="0">
                <a:solidFill>
                  <a:schemeClr val="bg1"/>
                </a:solidFill>
                <a:latin typeface="Elsie" panose="02000000000000000000" charset="0"/>
                <a:cs typeface="Elsie" panose="02000000000000000000" charset="0"/>
              </a:endParaRPr>
            </a:p>
          </p:txBody>
        </p:sp>
      </p:grpSp>
      <p:grpSp>
        <p:nvGrpSpPr>
          <p:cNvPr id="58" name="组合 11">
            <a:extLst>
              <a:ext uri="{FF2B5EF4-FFF2-40B4-BE49-F238E27FC236}">
                <a16:creationId xmlns:a16="http://schemas.microsoft.com/office/drawing/2014/main" id="{2FB7723D-A4D7-77C2-30B8-73C1416A52DA}"/>
              </a:ext>
            </a:extLst>
          </p:cNvPr>
          <p:cNvGrpSpPr/>
          <p:nvPr/>
        </p:nvGrpSpPr>
        <p:grpSpPr>
          <a:xfrm>
            <a:off x="4825365" y="3409950"/>
            <a:ext cx="2794634" cy="400110"/>
            <a:chOff x="3527609" y="1954206"/>
            <a:chExt cx="2794634" cy="400109"/>
          </a:xfrm>
        </p:grpSpPr>
        <p:sp>
          <p:nvSpPr>
            <p:cNvPr id="59" name="圆角矩形 12">
              <a:extLst>
                <a:ext uri="{FF2B5EF4-FFF2-40B4-BE49-F238E27FC236}">
                  <a16:creationId xmlns:a16="http://schemas.microsoft.com/office/drawing/2014/main" id="{5BCAECC1-91FD-793C-DB4F-541B067B296A}"/>
                </a:ext>
              </a:extLst>
            </p:cNvPr>
            <p:cNvSpPr/>
            <p:nvPr/>
          </p:nvSpPr>
          <p:spPr>
            <a:xfrm>
              <a:off x="3995937" y="1954206"/>
              <a:ext cx="2224710" cy="385318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latin typeface="Elsie" panose="02000000000000000000" charset="0"/>
                  <a:cs typeface="Elsie" panose="02000000000000000000" charset="0"/>
                </a:rPr>
                <a:t> </a:t>
              </a:r>
            </a:p>
          </p:txBody>
        </p:sp>
        <p:sp>
          <p:nvSpPr>
            <p:cNvPr id="60" name="矩形 13">
              <a:extLst>
                <a:ext uri="{FF2B5EF4-FFF2-40B4-BE49-F238E27FC236}">
                  <a16:creationId xmlns:a16="http://schemas.microsoft.com/office/drawing/2014/main" id="{5239BCFF-7BB0-1984-8DBC-13206DC7FDC7}"/>
                </a:ext>
              </a:extLst>
            </p:cNvPr>
            <p:cNvSpPr/>
            <p:nvPr/>
          </p:nvSpPr>
          <p:spPr>
            <a:xfrm>
              <a:off x="3927658" y="1954206"/>
              <a:ext cx="2394585" cy="335320"/>
            </a:xfrm>
            <a:prstGeom prst="rect">
              <a:avLst/>
            </a:prstGeom>
          </p:spPr>
          <p:txBody>
            <a:bodyPr wrap="square" lIns="121960" tIns="60980" rIns="121960" bIns="60980">
              <a:normAutofit/>
            </a:bodyPr>
            <a:lstStyle/>
            <a:p>
              <a:pPr>
                <a:defRPr/>
              </a:pPr>
              <a:r>
                <a:rPr lang="en-US" sz="1400" dirty="0"/>
                <a:t>Effective communication</a:t>
              </a:r>
              <a:endParaRPr lang="zh-CN" altLang="en-US" sz="1400" kern="100" dirty="0">
                <a:solidFill>
                  <a:schemeClr val="accent1"/>
                </a:solidFill>
                <a:latin typeface="Elsie" panose="02000000000000000000" charset="0"/>
                <a:cs typeface="Elsie" panose="02000000000000000000" charset="0"/>
              </a:endParaRPr>
            </a:p>
          </p:txBody>
        </p:sp>
        <p:sp>
          <p:nvSpPr>
            <p:cNvPr id="61" name="圆角矩形 14">
              <a:extLst>
                <a:ext uri="{FF2B5EF4-FFF2-40B4-BE49-F238E27FC236}">
                  <a16:creationId xmlns:a16="http://schemas.microsoft.com/office/drawing/2014/main" id="{F3DB3FC0-9E1C-6009-DE18-06E3C581D57C}"/>
                </a:ext>
              </a:extLst>
            </p:cNvPr>
            <p:cNvSpPr/>
            <p:nvPr/>
          </p:nvSpPr>
          <p:spPr>
            <a:xfrm>
              <a:off x="3542139" y="1954206"/>
              <a:ext cx="385318" cy="385318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latin typeface="Elsie" panose="02000000000000000000" charset="0"/>
                  <a:cs typeface="Elsie" panose="02000000000000000000" charset="0"/>
                </a:rPr>
                <a:t> </a:t>
              </a:r>
            </a:p>
          </p:txBody>
        </p:sp>
        <p:sp>
          <p:nvSpPr>
            <p:cNvPr id="62" name="文本框 48">
              <a:extLst>
                <a:ext uri="{FF2B5EF4-FFF2-40B4-BE49-F238E27FC236}">
                  <a16:creationId xmlns:a16="http://schemas.microsoft.com/office/drawing/2014/main" id="{128A68CE-AD5D-F82F-A626-A5FB54B36D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27609" y="1954206"/>
              <a:ext cx="501137" cy="40010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normAutofit/>
            </a:bodyPr>
            <a:lstStyle/>
            <a:p>
              <a:r>
                <a:rPr lang="vi-VN" altLang="vi-VN" sz="2000" dirty="0">
                  <a:solidFill>
                    <a:schemeClr val="bg1"/>
                  </a:solidFill>
                  <a:latin typeface="Noto Sans"/>
                  <a:ea typeface="Noto Sans"/>
                  <a:cs typeface="Elsie" panose="02000000000000000000" charset="0"/>
                </a:rPr>
                <a:t>0</a:t>
              </a:r>
              <a:r>
                <a:rPr lang="en-US" altLang="vi-VN" sz="2000" dirty="0">
                  <a:solidFill>
                    <a:schemeClr val="bg1"/>
                  </a:solidFill>
                  <a:latin typeface="Noto Sans"/>
                  <a:ea typeface="Noto Sans"/>
                  <a:cs typeface="Elsie" panose="02000000000000000000" charset="0"/>
                </a:rPr>
                <a:t>4</a:t>
              </a:r>
              <a:endParaRPr lang="en-US" altLang="zh-CN" sz="2000" dirty="0">
                <a:solidFill>
                  <a:schemeClr val="bg1"/>
                </a:solidFill>
                <a:latin typeface="Elsie" panose="02000000000000000000" charset="0"/>
                <a:cs typeface="Elsie" panose="02000000000000000000" charset="0"/>
              </a:endParaRP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2456CEC3-3131-37BF-A2CF-2E3478D13556}"/>
              </a:ext>
            </a:extLst>
          </p:cNvPr>
          <p:cNvSpPr txBox="1"/>
          <p:nvPr/>
        </p:nvSpPr>
        <p:spPr>
          <a:xfrm>
            <a:off x="1219200" y="3831204"/>
            <a:ext cx="6963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Knowledge of English does not always lead to the ability to use English.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9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4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9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4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9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4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6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48"/>
          <p:cNvSpPr txBox="1"/>
          <p:nvPr/>
        </p:nvSpPr>
        <p:spPr>
          <a:xfrm>
            <a:off x="1295400" y="1047750"/>
            <a:ext cx="4648200" cy="381000"/>
          </a:xfrm>
          <a:prstGeom prst="rect">
            <a:avLst/>
          </a:prstGeom>
          <a:noFill/>
        </p:spPr>
        <p:txBody>
          <a:bodyPr wrap="square" lIns="0" tIns="0" rIns="0" bIns="0" rtlCol="0">
            <a:normAutofit fontScale="77500" lnSpcReduction="20000"/>
          </a:bodyPr>
          <a:lstStyle/>
          <a:p>
            <a:r>
              <a:rPr lang="en-US" sz="3600" dirty="0"/>
              <a:t>Research Gap</a:t>
            </a:r>
            <a:endParaRPr lang="zh-CN" altLang="en-US" sz="3600" kern="100" dirty="0">
              <a:solidFill>
                <a:schemeClr val="accent1"/>
              </a:solidFill>
              <a:latin typeface="Elsie" panose="02000000000000000000" charset="0"/>
              <a:ea typeface="Elsie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6D0D7A-3EF1-CBF6-3960-A2F021840D5E}"/>
              </a:ext>
            </a:extLst>
          </p:cNvPr>
          <p:cNvSpPr txBox="1"/>
          <p:nvPr/>
        </p:nvSpPr>
        <p:spPr>
          <a:xfrm>
            <a:off x="1219200" y="1445260"/>
            <a:ext cx="3505200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C00000"/>
                </a:solidFill>
              </a:rPr>
              <a:t>Previous Studies</a:t>
            </a:r>
          </a:p>
          <a:p>
            <a:r>
              <a:rPr lang="en-US" dirty="0"/>
              <a:t>Communicative Language Teaching</a:t>
            </a:r>
          </a:p>
          <a:p>
            <a:r>
              <a:rPr lang="en-US" dirty="0"/>
              <a:t>           │</a:t>
            </a:r>
          </a:p>
          <a:p>
            <a:r>
              <a:rPr lang="en-US" dirty="0"/>
              <a:t>Authentic Assessment</a:t>
            </a:r>
          </a:p>
          <a:p>
            <a:r>
              <a:rPr lang="en-US" dirty="0"/>
              <a:t>           │</a:t>
            </a:r>
          </a:p>
          <a:p>
            <a:r>
              <a:rPr lang="en-US" dirty="0"/>
              <a:t>Curriculum Design</a:t>
            </a:r>
          </a:p>
          <a:p>
            <a:r>
              <a:rPr lang="en-US" dirty="0"/>
              <a:t>↓</a:t>
            </a:r>
          </a:p>
          <a:p>
            <a:r>
              <a:rPr lang="en-US" dirty="0"/>
              <a:t>Mostly investigated separately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1F4FA9-8B52-8EFC-6946-EF9AA7DFD320}"/>
              </a:ext>
            </a:extLst>
          </p:cNvPr>
          <p:cNvSpPr txBox="1"/>
          <p:nvPr/>
        </p:nvSpPr>
        <p:spPr>
          <a:xfrm>
            <a:off x="4953000" y="1094422"/>
            <a:ext cx="35052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This Study </a:t>
            </a:r>
          </a:p>
          <a:p>
            <a:r>
              <a:rPr lang="en-US" dirty="0"/>
              <a:t>Curriculum</a:t>
            </a:r>
          </a:p>
          <a:p>
            <a:r>
              <a:rPr lang="en-US" dirty="0"/>
              <a:t>    ↓ </a:t>
            </a:r>
          </a:p>
          <a:p>
            <a:r>
              <a:rPr lang="en-US" dirty="0"/>
              <a:t>Teaching </a:t>
            </a:r>
          </a:p>
          <a:p>
            <a:r>
              <a:rPr lang="en-US" dirty="0"/>
              <a:t>    ↓ </a:t>
            </a:r>
          </a:p>
          <a:p>
            <a:r>
              <a:rPr lang="en-US" dirty="0"/>
              <a:t>Assessment </a:t>
            </a:r>
          </a:p>
          <a:p>
            <a:r>
              <a:rPr lang="en-US" dirty="0"/>
              <a:t>    ↓ </a:t>
            </a:r>
          </a:p>
          <a:p>
            <a:r>
              <a:rPr lang="en-US" dirty="0"/>
              <a:t>Integrated Framework </a:t>
            </a:r>
          </a:p>
          <a:p>
            <a:r>
              <a:rPr lang="en-US" dirty="0"/>
              <a:t>    ↓ </a:t>
            </a:r>
          </a:p>
          <a:p>
            <a:r>
              <a:rPr lang="en-US" dirty="0"/>
              <a:t>Communicative Competence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8D689D0-B512-27BB-645D-ECA87441FEED}"/>
              </a:ext>
            </a:extLst>
          </p:cNvPr>
          <p:cNvSpPr/>
          <p:nvPr/>
        </p:nvSpPr>
        <p:spPr>
          <a:xfrm>
            <a:off x="1295400" y="1504950"/>
            <a:ext cx="3352800" cy="25146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341C294-50ED-808C-C57F-4079E945AAA7}"/>
              </a:ext>
            </a:extLst>
          </p:cNvPr>
          <p:cNvSpPr/>
          <p:nvPr/>
        </p:nvSpPr>
        <p:spPr>
          <a:xfrm>
            <a:off x="4953000" y="1200150"/>
            <a:ext cx="2971800" cy="2819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97C37F-637E-52DD-77F6-B5AFA147D3B4}"/>
              </a:ext>
            </a:extLst>
          </p:cNvPr>
          <p:cNvSpPr txBox="1"/>
          <p:nvPr/>
        </p:nvSpPr>
        <p:spPr>
          <a:xfrm>
            <a:off x="699658" y="4095749"/>
            <a:ext cx="77446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Alignment, rather than isolated innovation, may be the key to improving communicative competence.</a:t>
            </a:r>
            <a:endParaRPr lang="en-US" sz="1400" dirty="0">
              <a:solidFill>
                <a:srgbClr val="C00000"/>
              </a:solidFill>
            </a:endParaRPr>
          </a:p>
          <a:p>
            <a:endParaRPr lang="en-US" sz="1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" grpId="0"/>
      <p:bldP spid="7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1185581-0422-5D5D-DE4D-2FB59DB55DBB}"/>
              </a:ext>
            </a:extLst>
          </p:cNvPr>
          <p:cNvSpPr txBox="1"/>
          <p:nvPr/>
        </p:nvSpPr>
        <p:spPr>
          <a:xfrm>
            <a:off x="1295400" y="1002089"/>
            <a:ext cx="69342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Research Questions</a:t>
            </a:r>
          </a:p>
          <a:p>
            <a:pPr>
              <a:buNone/>
            </a:pPr>
            <a:r>
              <a:rPr lang="en-US" dirty="0"/>
              <a:t>🎯 </a:t>
            </a:r>
            <a:r>
              <a:rPr lang="en-US" b="1" dirty="0"/>
              <a:t>RQ1</a:t>
            </a:r>
            <a:endParaRPr lang="en-US" dirty="0"/>
          </a:p>
          <a:p>
            <a:pPr>
              <a:buNone/>
            </a:pPr>
            <a:r>
              <a:rPr lang="en-US" dirty="0"/>
              <a:t>Does the integrated curriculum improve communicative competence?</a:t>
            </a:r>
          </a:p>
          <a:p>
            <a:pPr>
              <a:buNone/>
            </a:pPr>
            <a:r>
              <a:rPr lang="en-US" dirty="0"/>
              <a:t>📈 </a:t>
            </a:r>
            <a:r>
              <a:rPr lang="en-US" b="1" dirty="0"/>
              <a:t>RQ2</a:t>
            </a:r>
            <a:endParaRPr lang="en-US" dirty="0"/>
          </a:p>
          <a:p>
            <a:pPr>
              <a:buNone/>
            </a:pPr>
            <a:r>
              <a:rPr lang="en-US" dirty="0"/>
              <a:t>Which components of communicative competence improve the most?</a:t>
            </a:r>
          </a:p>
          <a:p>
            <a:pPr>
              <a:buNone/>
            </a:pPr>
            <a:r>
              <a:rPr lang="en-US" dirty="0"/>
              <a:t>😊 </a:t>
            </a:r>
            <a:r>
              <a:rPr lang="en-US" b="1" dirty="0"/>
              <a:t>RQ3</a:t>
            </a:r>
            <a:endParaRPr lang="en-US" dirty="0"/>
          </a:p>
          <a:p>
            <a:pPr>
              <a:buNone/>
            </a:pPr>
            <a:r>
              <a:rPr lang="en-US" dirty="0"/>
              <a:t>How do students perceive communicative teaching and authentic assessment?</a:t>
            </a:r>
          </a:p>
          <a:p>
            <a:pPr>
              <a:buNone/>
            </a:pPr>
            <a:r>
              <a:rPr lang="en-US" dirty="0"/>
              <a:t>🏫 </a:t>
            </a:r>
            <a:r>
              <a:rPr lang="en-US" b="1" dirty="0"/>
              <a:t>RQ4</a:t>
            </a:r>
            <a:endParaRPr lang="en-US" dirty="0"/>
          </a:p>
          <a:p>
            <a:pPr>
              <a:buNone/>
            </a:pPr>
            <a:r>
              <a:rPr lang="en-US" dirty="0"/>
              <a:t>What are the implications for curriculum design and language assessment?</a:t>
            </a:r>
          </a:p>
        </p:txBody>
      </p:sp>
    </p:spTree>
    <p:extLst>
      <p:ext uri="{BB962C8B-B14F-4D97-AF65-F5344CB8AC3E}">
        <p14:creationId xmlns:p14="http://schemas.microsoft.com/office/powerpoint/2010/main" val="162828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A689B8D-39CB-7C0C-92F4-338A1EC3E8E3}"/>
              </a:ext>
            </a:extLst>
          </p:cNvPr>
          <p:cNvSpPr txBox="1"/>
          <p:nvPr/>
        </p:nvSpPr>
        <p:spPr>
          <a:xfrm>
            <a:off x="1447800" y="2114550"/>
            <a:ext cx="2133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Conceptual Framework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39D14D-0DAB-D1A7-EF98-6D3A86E7DDB8}"/>
              </a:ext>
            </a:extLst>
          </p:cNvPr>
          <p:cNvSpPr txBox="1"/>
          <p:nvPr/>
        </p:nvSpPr>
        <p:spPr>
          <a:xfrm>
            <a:off x="2819400" y="1123950"/>
            <a:ext cx="3962400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Curriculum Alignment</a:t>
            </a:r>
          </a:p>
          <a:p>
            <a:r>
              <a:rPr lang="en-US" dirty="0"/>
              <a:t>               </a:t>
            </a:r>
            <a:r>
              <a:rPr lang="en-US" sz="1200" dirty="0"/>
              <a:t>↓</a:t>
            </a:r>
          </a:p>
          <a:p>
            <a:r>
              <a:rPr lang="en-US" dirty="0"/>
              <a:t>Communicative Teaching Activities</a:t>
            </a:r>
          </a:p>
          <a:p>
            <a:r>
              <a:rPr lang="en-US" dirty="0"/>
              <a:t>                </a:t>
            </a:r>
            <a:r>
              <a:rPr lang="en-US" sz="1200" dirty="0"/>
              <a:t>↓</a:t>
            </a:r>
          </a:p>
          <a:p>
            <a:r>
              <a:rPr lang="en-US" dirty="0"/>
              <a:t>Authentic Assessment</a:t>
            </a:r>
          </a:p>
          <a:p>
            <a:r>
              <a:rPr lang="en-US" sz="1200" dirty="0"/>
              <a:t>	↓</a:t>
            </a:r>
          </a:p>
          <a:p>
            <a:r>
              <a:rPr lang="en-US" dirty="0"/>
              <a:t>Communicative Competence</a:t>
            </a:r>
          </a:p>
          <a:p>
            <a:r>
              <a:rPr lang="en-US" dirty="0"/>
              <a:t>• Fluency</a:t>
            </a:r>
          </a:p>
          <a:p>
            <a:r>
              <a:rPr lang="en-US" dirty="0"/>
              <a:t>• Accuracy</a:t>
            </a:r>
          </a:p>
          <a:p>
            <a:r>
              <a:rPr lang="en-US" dirty="0"/>
              <a:t>• Coherence</a:t>
            </a:r>
          </a:p>
          <a:p>
            <a:r>
              <a:rPr lang="en-US" dirty="0"/>
              <a:t>• Interaction</a:t>
            </a:r>
          </a:p>
          <a:p>
            <a:r>
              <a:rPr lang="en-US" dirty="0"/>
              <a:t>        ↓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A064EE-DE62-FF2C-2BAE-7DE1714EA29A}"/>
              </a:ext>
            </a:extLst>
          </p:cNvPr>
          <p:cNvSpPr txBox="1"/>
          <p:nvPr/>
        </p:nvSpPr>
        <p:spPr>
          <a:xfrm>
            <a:off x="4419600" y="3373219"/>
            <a:ext cx="354359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00" dirty="0"/>
              <a:t>Confident Real-World Communication</a:t>
            </a:r>
          </a:p>
          <a:p>
            <a:endParaRPr lang="en-US" dirty="0"/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2E846CB0-3330-C4B7-9A08-D45C34FAA6B6}"/>
              </a:ext>
            </a:extLst>
          </p:cNvPr>
          <p:cNvSpPr/>
          <p:nvPr/>
        </p:nvSpPr>
        <p:spPr>
          <a:xfrm>
            <a:off x="4114800" y="3105150"/>
            <a:ext cx="381000" cy="914400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540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80522BB-D386-18EC-126E-8C9713122E91}"/>
              </a:ext>
            </a:extLst>
          </p:cNvPr>
          <p:cNvSpPr txBox="1"/>
          <p:nvPr/>
        </p:nvSpPr>
        <p:spPr>
          <a:xfrm>
            <a:off x="1524000" y="104775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Research Methodology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2040D4-65FD-A60F-F662-DC2408377AAE}"/>
              </a:ext>
            </a:extLst>
          </p:cNvPr>
          <p:cNvSpPr txBox="1"/>
          <p:nvPr/>
        </p:nvSpPr>
        <p:spPr>
          <a:xfrm>
            <a:off x="1219200" y="1352550"/>
            <a:ext cx="35052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Research Design</a:t>
            </a:r>
          </a:p>
          <a:p>
            <a:r>
              <a:rPr lang="en-US" dirty="0"/>
              <a:t>      │</a:t>
            </a:r>
          </a:p>
          <a:p>
            <a:r>
              <a:rPr lang="en-US" dirty="0"/>
              <a:t>     ▼</a:t>
            </a:r>
          </a:p>
          <a:p>
            <a:r>
              <a:rPr lang="en-US" dirty="0"/>
              <a:t>Mixed-Methods Approach</a:t>
            </a:r>
          </a:p>
          <a:p>
            <a:r>
              <a:rPr lang="en-US" dirty="0"/>
              <a:t>      │</a:t>
            </a:r>
          </a:p>
          <a:p>
            <a:r>
              <a:rPr lang="en-US" dirty="0"/>
              <a:t>     ▼</a:t>
            </a:r>
          </a:p>
          <a:p>
            <a:r>
              <a:rPr lang="en-US" dirty="0"/>
              <a:t>10-Week Quasi-Experimental Study</a:t>
            </a:r>
          </a:p>
          <a:p>
            <a:r>
              <a:rPr lang="en-US" dirty="0"/>
              <a:t>      │</a:t>
            </a:r>
          </a:p>
          <a:p>
            <a:r>
              <a:rPr lang="en-US" dirty="0"/>
              <a:t>     ▼</a:t>
            </a:r>
          </a:p>
          <a:p>
            <a:r>
              <a:rPr lang="en-US" dirty="0"/>
              <a:t>Data Analysis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B454CA0-5812-7119-AE61-167C070277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1275201"/>
              </p:ext>
            </p:extLst>
          </p:nvPr>
        </p:nvGraphicFramePr>
        <p:xfrm>
          <a:off x="4691009" y="1721882"/>
          <a:ext cx="3368212" cy="2286000"/>
        </p:xfrm>
        <a:graphic>
          <a:graphicData uri="http://schemas.openxmlformats.org/drawingml/2006/table">
            <a:tbl>
              <a:tblPr/>
              <a:tblGrid>
                <a:gridCol w="1684106">
                  <a:extLst>
                    <a:ext uri="{9D8B030D-6E8A-4147-A177-3AD203B41FA5}">
                      <a16:colId xmlns:a16="http://schemas.microsoft.com/office/drawing/2014/main" val="1197025052"/>
                    </a:ext>
                  </a:extLst>
                </a:gridCol>
                <a:gridCol w="1684106">
                  <a:extLst>
                    <a:ext uri="{9D8B030D-6E8A-4147-A177-3AD203B41FA5}">
                      <a16:colId xmlns:a16="http://schemas.microsoft.com/office/drawing/2014/main" val="126548279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Participants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52 undergraduate ESL students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34704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Experimental Group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26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04823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Control Group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26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9120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Duration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10 weeks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1558888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E0CBD72E-8229-59FB-B469-098DF6E99A17}"/>
              </a:ext>
            </a:extLst>
          </p:cNvPr>
          <p:cNvSpPr/>
          <p:nvPr/>
        </p:nvSpPr>
        <p:spPr>
          <a:xfrm>
            <a:off x="1295400" y="1417082"/>
            <a:ext cx="3352800" cy="267866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B44D120-04EA-7508-B43D-14BE90555FB1}"/>
              </a:ext>
            </a:extLst>
          </p:cNvPr>
          <p:cNvSpPr/>
          <p:nvPr/>
        </p:nvSpPr>
        <p:spPr>
          <a:xfrm>
            <a:off x="4724400" y="1417082"/>
            <a:ext cx="3200400" cy="252626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781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A1879F6-133B-8898-35FC-969CEA669A6A}"/>
              </a:ext>
            </a:extLst>
          </p:cNvPr>
          <p:cNvSpPr txBox="1"/>
          <p:nvPr/>
        </p:nvSpPr>
        <p:spPr>
          <a:xfrm>
            <a:off x="3581400" y="110799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Data Collection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FFE285-1CFC-0205-25F2-4DFE8F2C2F40}"/>
              </a:ext>
            </a:extLst>
          </p:cNvPr>
          <p:cNvSpPr txBox="1"/>
          <p:nvPr/>
        </p:nvSpPr>
        <p:spPr>
          <a:xfrm>
            <a:off x="1524000" y="1352550"/>
            <a:ext cx="25908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Pre-test</a:t>
            </a:r>
          </a:p>
          <a:p>
            <a:r>
              <a:rPr lang="en-US" dirty="0"/>
              <a:t>     </a:t>
            </a:r>
          </a:p>
          <a:p>
            <a:r>
              <a:rPr lang="en-US" dirty="0"/>
              <a:t>10-week Intervention</a:t>
            </a:r>
          </a:p>
          <a:p>
            <a:r>
              <a:rPr lang="en-US" dirty="0"/>
              <a:t>     </a:t>
            </a:r>
          </a:p>
          <a:p>
            <a:r>
              <a:rPr lang="en-US" dirty="0"/>
              <a:t>Post-test</a:t>
            </a:r>
          </a:p>
          <a:p>
            <a:r>
              <a:rPr lang="en-US" dirty="0"/>
              <a:t>     </a:t>
            </a:r>
          </a:p>
          <a:p>
            <a:r>
              <a:rPr lang="en-US" dirty="0"/>
              <a:t>Questionnaire</a:t>
            </a:r>
          </a:p>
          <a:p>
            <a:r>
              <a:rPr lang="en-US" dirty="0"/>
              <a:t>     </a:t>
            </a:r>
          </a:p>
          <a:p>
            <a:r>
              <a:rPr lang="en-US" dirty="0"/>
              <a:t>Classroom Observation</a:t>
            </a: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C847A815-BAFF-0CE5-442C-8839D5FBD5DA}"/>
              </a:ext>
            </a:extLst>
          </p:cNvPr>
          <p:cNvSpPr/>
          <p:nvPr/>
        </p:nvSpPr>
        <p:spPr>
          <a:xfrm>
            <a:off x="1676400" y="1809750"/>
            <a:ext cx="484632" cy="1524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4EEE2576-E673-8714-0A55-25570FD7187D}"/>
              </a:ext>
            </a:extLst>
          </p:cNvPr>
          <p:cNvSpPr/>
          <p:nvPr/>
        </p:nvSpPr>
        <p:spPr>
          <a:xfrm>
            <a:off x="1646434" y="2372208"/>
            <a:ext cx="484632" cy="1524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2BB600DC-D5B8-FA4B-3DB4-8C996AFD92B6}"/>
              </a:ext>
            </a:extLst>
          </p:cNvPr>
          <p:cNvSpPr/>
          <p:nvPr/>
        </p:nvSpPr>
        <p:spPr>
          <a:xfrm>
            <a:off x="1641297" y="2934666"/>
            <a:ext cx="484632" cy="1524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47BCED39-2BF4-03C6-276B-F63717BAD089}"/>
              </a:ext>
            </a:extLst>
          </p:cNvPr>
          <p:cNvSpPr/>
          <p:nvPr/>
        </p:nvSpPr>
        <p:spPr>
          <a:xfrm>
            <a:off x="1676400" y="3496910"/>
            <a:ext cx="484632" cy="1524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50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127531C-9A17-6D7A-CAE5-2BBAD16A26B0}"/>
              </a:ext>
            </a:extLst>
          </p:cNvPr>
          <p:cNvSpPr txBox="1"/>
          <p:nvPr/>
        </p:nvSpPr>
        <p:spPr>
          <a:xfrm>
            <a:off x="2438400" y="108001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Quantitative Results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D7DC9C-8642-005E-67BF-02AC88473F7A}"/>
              </a:ext>
            </a:extLst>
          </p:cNvPr>
          <p:cNvSpPr txBox="1"/>
          <p:nvPr/>
        </p:nvSpPr>
        <p:spPr>
          <a:xfrm>
            <a:off x="2143874" y="142875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Students' Overall Performance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3316F09-1361-6C15-0AB3-E27D1B4B8C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4574496"/>
              </p:ext>
            </p:extLst>
          </p:nvPr>
        </p:nvGraphicFramePr>
        <p:xfrm>
          <a:off x="1953374" y="1798082"/>
          <a:ext cx="4953000" cy="1097280"/>
        </p:xfrm>
        <a:graphic>
          <a:graphicData uri="http://schemas.openxmlformats.org/drawingml/2006/table">
            <a:tbl>
              <a:tblPr/>
              <a:tblGrid>
                <a:gridCol w="1651000">
                  <a:extLst>
                    <a:ext uri="{9D8B030D-6E8A-4147-A177-3AD203B41FA5}">
                      <a16:colId xmlns:a16="http://schemas.microsoft.com/office/drawing/2014/main" val="1283366340"/>
                    </a:ext>
                  </a:extLst>
                </a:gridCol>
                <a:gridCol w="1651000">
                  <a:extLst>
                    <a:ext uri="{9D8B030D-6E8A-4147-A177-3AD203B41FA5}">
                      <a16:colId xmlns:a16="http://schemas.microsoft.com/office/drawing/2014/main" val="358980715"/>
                    </a:ext>
                  </a:extLst>
                </a:gridCol>
                <a:gridCol w="1651000">
                  <a:extLst>
                    <a:ext uri="{9D8B030D-6E8A-4147-A177-3AD203B41FA5}">
                      <a16:colId xmlns:a16="http://schemas.microsoft.com/office/drawing/2014/main" val="2639209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Group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/>
                        <a:t>Pre-test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/>
                        <a:t>Post-test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56466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Experimental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dirty="0"/>
                        <a:t>5.8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b="1"/>
                        <a:t>7.6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09282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Control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/>
                        <a:t>5.9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b="1" dirty="0"/>
                        <a:t>6.4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170605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4AE0926-C59F-0943-BA4A-AA831CB7717C}"/>
              </a:ext>
            </a:extLst>
          </p:cNvPr>
          <p:cNvSpPr txBox="1"/>
          <p:nvPr/>
        </p:nvSpPr>
        <p:spPr>
          <a:xfrm>
            <a:off x="2514600" y="3028950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Experimental Group: +1.8</a:t>
            </a:r>
            <a:endParaRPr lang="en-US" dirty="0"/>
          </a:p>
          <a:p>
            <a:pPr>
              <a:buNone/>
            </a:pPr>
            <a:r>
              <a:rPr lang="en-US" b="1" dirty="0"/>
              <a:t>Control Group: +0.5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C8C11B-2D4E-D833-4D34-D898699CBA98}"/>
              </a:ext>
            </a:extLst>
          </p:cNvPr>
          <p:cNvSpPr txBox="1"/>
          <p:nvPr/>
        </p:nvSpPr>
        <p:spPr>
          <a:xfrm>
            <a:off x="1447800" y="3675281"/>
            <a:ext cx="6248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Greater improvement was observed in the experimental group.</a:t>
            </a:r>
          </a:p>
        </p:txBody>
      </p:sp>
    </p:spTree>
    <p:extLst>
      <p:ext uri="{BB962C8B-B14F-4D97-AF65-F5344CB8AC3E}">
        <p14:creationId xmlns:p14="http://schemas.microsoft.com/office/powerpoint/2010/main" val="40358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DA68D72-2DB4-3C4F-94F4-7328368C4F2D}"/>
              </a:ext>
            </a:extLst>
          </p:cNvPr>
          <p:cNvSpPr txBox="1"/>
          <p:nvPr/>
        </p:nvSpPr>
        <p:spPr>
          <a:xfrm>
            <a:off x="1524000" y="158115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Statistical Analysis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309FC2-5BAE-EB4A-1487-D455225288EB}"/>
              </a:ext>
            </a:extLst>
          </p:cNvPr>
          <p:cNvSpPr txBox="1"/>
          <p:nvPr/>
        </p:nvSpPr>
        <p:spPr>
          <a:xfrm>
            <a:off x="3048000" y="123215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Statistical Findings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09A12B6-3663-6152-D66D-C3C3C12B4B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920291"/>
              </p:ext>
            </p:extLst>
          </p:nvPr>
        </p:nvGraphicFramePr>
        <p:xfrm>
          <a:off x="1447800" y="2038350"/>
          <a:ext cx="6172200" cy="1463040"/>
        </p:xfrm>
        <a:graphic>
          <a:graphicData uri="http://schemas.openxmlformats.org/drawingml/2006/table">
            <a:tbl>
              <a:tblPr/>
              <a:tblGrid>
                <a:gridCol w="3086100">
                  <a:extLst>
                    <a:ext uri="{9D8B030D-6E8A-4147-A177-3AD203B41FA5}">
                      <a16:colId xmlns:a16="http://schemas.microsoft.com/office/drawing/2014/main" val="1267490106"/>
                    </a:ext>
                  </a:extLst>
                </a:gridCol>
                <a:gridCol w="3086100">
                  <a:extLst>
                    <a:ext uri="{9D8B030D-6E8A-4147-A177-3AD203B41FA5}">
                      <a16:colId xmlns:a16="http://schemas.microsoft.com/office/drawing/2014/main" val="260075798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b="1" dirty="0"/>
                        <a:t>Comparison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b="1" dirty="0"/>
                        <a:t>Result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17971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Experimental: Pre vs. Post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b="1" dirty="0"/>
                        <a:t>p &lt; .001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6699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Control: Pre vs. Post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b="1" dirty="0"/>
                        <a:t>p &lt; .05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4046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Between Groups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b="1" dirty="0"/>
                        <a:t>p &lt; .001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86879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2327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2.6 unknown"/>
  <p:tag name="AS_RELEASE_DATE" val="2021.11.30"/>
  <p:tag name="AS_TITLE" val="Aspose.Slides for Java"/>
  <p:tag name="AS_VERSION" val="21.11"/>
  <p:tag name="ISPRING_FIRST_PUBLISH" val="1"/>
  <p:tag name="ISPRING_OUTPUT_FOLDER" val="F:\VIP专区4月份上传文件\73部门业绩销售汇报PPT"/>
  <p:tag name="ISPRING_PLAYERS_CUSTOMIZATION" val="UEsDBBQAAgAIAJCuo0gOaiROYgQAAAURAAAdAAAAdW5pdmVyc2FsL2NvbW1vbl9tZXNzYWdlcy5sbmetWG1v2zYQ/l6g/4EQUGADtrQd0KIYEge0xNhEZMmV6DjZMAiMxNhEKDHVi9vs037Nfth+yY6UncR9gaQkgG2YlO+54909d0cfHn/JFdqIspK6OHLeHrxxkChSnclideQs2MmvHxxU1bzIuNKFOHIK7aDj0csXh4oXq4avBHx/+QKhw1xUFSyrkVndr5HMjpz5OHHD2RwHF4kfTsJkTCfOyNX5DS9uka9X+qff3n/48vbd+58PX2/l+sDEM+z7+0DIIr170wMoYFHoJ4BG/CQg58wZmc9hcuGC+TQgzmj7ZZj0PCJnzsh8dsotoogELIl96pGExkkQMusLnzDiOaML3aA13whUa7SR4jOq1wLiWMtSoErJzD5INWwUjehS5oUzTIMkIjGLqMtoGDijWJfl7S8Wljf1WpegrkKZrPilEpnVCRljn9+UogLVvIaMQvCq1xJ+qXMui4NO1RFe0mCSsDD044QE3m7HGZEiQ17JjZqBKBGOSQQAJa9E+QjZxGaZFUdYqWEIUzqZ+vBmxoSpXK0VvOuhdswJxGAuii4pyBESQXbF8TKMPOM0UIU4uuFV9VmX2V5+PAxUFzAN3BBS0GUPwJnB2AFDjCXUjbIUad0FNiNxjCckGYfnkMjAu3CIRHgKdDsdInFBYqAIibtkAnxGJ9gkvKHYLv93/Eq5SWd1i3iagpxx30bqpoId41JggWVadTBMTUw+LiBsFPs/oHGLCt61q5XcCLCjzETZqQgqi0s8k0UfF/SP5ARTn3gJpJUXLhNmS57RmPNbVOga8WzDi1SgS5HyBnL9Fp5lMrPPTJyt/k+N/BvxeltVXm0LUuCR81dD7dmrYd8xq6nAproW+U3dpdo4bGv+Y6wwOf1DE/oc/XH6Y5cEOKLh80Smknmj2qr75PjcWTY0Rp1GPNFT/aP13JbEbW0dUyhYY6n7SxDopqZ/QANU/aVocAKK5m2JhhpOi6sBOoNwCxBo9FiMM3DVngln4MIB8ksyjimD2WgpLitZd44dlo1tgL4f2hTmPCVqcU/GS3GlYcJRgm/a6QO6kI10Z0AfDDd7rYJR5oPJAQCu2uQBSCVzsD/rgbmYkZ0H2gK/d5KlblRmyavktS3y4NsmF9+OTVelzu2u4tUuedsmc/wUK9rDRa3S+YD2f8e/3vF5QL/HRykmOHKniYsDl5hB33BV9RQCChhX+CxOfDw24sCFnNfpGprplW6KrCdQO6t75AQD2PbMseBluv7vn397YnxlSbuLtru/DwIBYpsqSO7A/gx0Laq/ukAYHu/L2UUfqe3dZifX86rDKGThs9wheNtacp3D1kG3XkjybdAwY9idzoAHsU173ZQwug1BmOHoFGqZncKd0YyX11AImdZqEIp1tUnAepj2++tlUytZiCGyT2sl5sCMzhPsefauDeRTMr1ue2YGN4p0e+lWcOnuC+ZOcQB19is8kcl6IKBtTbsqBERv1/c033zbqe5Wlf3D4vD1g/8v/gdQSwMEFAACAAgAkK6jSAh+CyMpAwAAhgwAACcAAAB1bml2ZXJzYWwvZmxhc2hfcHVibGlzaGluZ19zZXR0aW5ncy54bWzVV91u2jAUvucpLE+9LGk7unYooaoKaNVaQIVt7VVlYkOsOnYW21B6tafZg+1JdhwDBbXr0h+kTQgRn5/v/J+Y8Og2FWjCcs2VjPBudQcjJmNFuRxH+MugvX2IkTZEUiKUZBGWCqOjRiXM7FBwnfSZMSCqEcBIXc9MhBNjsnoQTKfTKtdZ7rhKWAP4uhqrNMhyppk0LA8yQWbwY2YZ03iOUAIAvqmSc7VGpYJQ6JHOFbWCIU7Bc8ldUES0BdEJDrzYkMQ341xZSU+UUDnKx8MIvzs8dp+FjIdq8pRJlxPdAKIjmzqhlDsviOjzO4YSxscJuHtQw2jKqUkivFdzKCAdPEQpsH3oxKGcKMiBNHP4lBlCiSH+6O0Zdmv0guBJdCZJyuMBcJCLP8LNwfWnq17r4uy08/l60O2eDU573olCJ1jHCYN1QyE4pGwes6WdkBhD4gT8Bp0REZqFwSppITZScs05d0ZDJSD3hRa0UTpktENStlKN/g2XbZDcxWgEgYhZhI9zTgRG3BDB46WytkNtuCmq3l6VRIAF7cnQeR/fm/fZiROSa7bq1oKjXc7jxjdlBUUzZZHgNwwZhSB+m8JTwtBqcdAoV2lBhfYxSAsOFiecTRk9KnI6B/yToSswkVrQhF7NBDPewnfL79CQjVQOuIxMoLOBzrXHrz4LOCNa34OShY9b/bPTZuv6tNNsXW65AAmdEBk/ExwKztLMbASfzJBUZqEH6YiJ1awoCuW04JWJrfryMmieWuHL/NbFWIHeYEk2Y+U5hfmrB6XNJmRSDKIbrgIaRpBDSTwmMGJYF1xaVhYwJhIpKWaIxLDWtBvrCVdWA8UPsIfWL/fQ6yMui9MYVhtYzCnLS0Hu7O69r+1/ODj8WK8Gv3783H5Sab7we4I4c37jnzy58pdr/+E2DAO3pR9f2ia3/+bO7l20vpbJa6d1OShV0la/FFy3jFT3cxmpC/+S6a28YEq5AEtp7IcM1pLgKTeMvmWLvaBNXvVu9z22mTbZYMyvGY3/JmR/Wl4T1+6FYfDoxdVxUi55ColwK3F5223s13bgpvkoq1IBtPX/Do3Kb1BLAwQUAAIACACQrqNItfwJZLoCAABVCgAAIQAAAHVuaXZlcnNhbC9mbGFzaF9za2luX3NldHRpbmdzLnhtbJVWbW/iMAz+fr8Ccd/p7pWd1CExxkmTdrfpNu172po2Ik2qJGXHv784TdYEKPSwJhH7eWzHsc1StaV88WEySXPBhHwGrSkvFWq8bkKLm2nWai34LBdcA9czLmRN2HTx8af9pIlFXmKJHcixnA3JoQ8zt58xFBfj2xxliJCLuiF8/yBKMctIvi2laHlxMbVq34BklG8N8urHfLUeDMCo0vca6iin9TXKOEojQSnAlL6vUS6yGMmA+UhX9jOS04c6f/sD2o4qqi1t+QlliNaQEuIiXy9RhvHceI9fZY5ynqDhrzbQL59RBqGM7EHGzu++ogwyRNM2/9MjjRQlFjTmnH/Edw4TpDDjh1ldoVwk4IUw0MVXcOWxd70LQO5rOPcpjqsU7AnrerAQ8NEzBgstW0gTf+psqhJvj6028wGLDWHKAEJVD3oyST+RVnk3sa7H/YE3yovQl9P0kFfB2hpWXcKBu1jf41erW7srQqfvuiBDCTunDFLslT3yt6nrETJQ9shnRgt45Gx/nMGhqSP5R74l7jnP199YgRNzLJzVn7wVIz3g6KogVafwmFoUsFCYzgutAd8tTayuSyk5yinlZEdLoqngvxCX7e1lVJocGFyvne6sVFPN4FTD2RzNmg7LZc9xPzpr3JDdz0J/ue480WaL30yJ1iSvavOzpKYTxzNjYgozTU4zcE8aOMh7vhEBx8YeItVEbkG+CMHGhuFCgxrrXnTDNQRPk6AGaXK6yqlzcqr8vK0zkGvzahSUr3Ks7IAVLStm/vQrhTcoDhgD1o6qK+OPE/rel4HCNQEQmVe+a7tDZ6lbpimDHfjhDxT2ykN3S5Xp0qGGW+oH2Oiw5ZxmVE+6XdH3SrxDAv0J/KtJK3J8YBnR9ppkyt4smny/hvtcosXs1xk2X7jJ7Nn1UuTY2I8raJT47+Q/UEsDBBQAAgAIAJCuo0gqlg9n/gIAAJcLAAAmAAAAdW5pdmVyc2FsL2h0bWxfcHVibGlzaGluZ19zZXR0aW5ncy54bWzNlm9PGjEYwN/zKZouvpRT56YjdxgjGIlOiLBNX5lyLVxjr721PfB8tU+zD7ZPsqdXQIiOnUaWhRDo0z6/51/7tOHRfSrQhGnDlYzwbn0HIyZjRbkcR/jL4HT7ECNjiaREKMkiLBVGR81amOVDwU3SZ9bCUoMAI00jsxFOrM0aQTCdTuvcZNrNKpFb4Jt6rNIg08wwaZkOMkEK+LFFxgyeESoA4JsqOVNr1moIhZ70WdFcMMQpeC65C4qIM5sKHPhVQxLfjbXKJT1RQmmkx8MIvzs8dp/5Gk9q8ZRJlxLTBKET2wahlDsniOjzB4YSxscJeHuwj9GUU5tEeG/fUWB18JRSsn3kxFFOFKRA2hk+ZZZQYokfenuW3VszF3gRLSRJeTyAGeTCj3BrcHt202tfXXQuz28H3e7FoNPzTpQ6wSonDFYNheCQynXMFnZCYi2JE/AbdEZEGBYGy6L5spGSK865MRoqAakvtTAagaeiiPCx5kRgxC0RPF7MWqLHzJ5yATE43d36SFr8CPTxxgnRhi0bms8Yl8W4+U3lgqJC5UjwO4asQhBRnsK/hKHldKORVmkpFcRYZASnDE04mzJ6VGZpBvyToRswkeagCZsvE8x6C99z/oCGbKQ0cBmZwFYFOTeeX38ROCPGPELJ3Met/kWn1b7tXLba11suQEInRMYvhEMJWZrZjfBJgaSycz1IR0xyw8qiUE7LuSqx1V9fBsPTXPgyv3UxltAbLMlmrLykMH/1oLLZhEzKg+gOV4mGI8ihJJ4JEzEcdy5zVhUYE4mUFAUiMTQq4471hKvcgMQfYI82r/fQ6yMuy9EYbg6wqCnTlZA7u3vv9z98PDj81KgHv3783F6rNGvhPUGcOd/DT9Y28UUjf9oNw8D1zufbsNX5v+rCvav21yqZumxfDyoVqd2vhOtWWdU9r7Lqyl8bvaUro5IL0GbG/thAoxE85ZbRt9w0ryj8+vvXb4s3KvwGo1i7ff/fIPxo8dxaeV+FwbMPwBrIVx/TzdpvUEsDBBQAAgAIAJCuo0hocVKRmgEAAB8GAAAfAAAAdW5pdmVyc2FsL2h0bWxfc2tpbl9zZXR0aW5ncy5qc42UTW/CMAyG7/wKlF0nxD5hu6HBpEkcJo3btEMoplSkSZWkHR3iv68OX03qjsUX8vLkdewq3na61WIR6z53t+6327/7e6cBalbncO3rokVPUWdGJAuYJSmIRAILkOJ49CTvzgRlzKQznZcfaGtqfkzhP0suTB3PCAtNaIY6XBDgN6FtqMM/J7FTq2tfU63R89xaJXuRkhak7UmlU+4YdvXqVr3EAFYF6AvokkfgmQ7caiPPjg8DjDoXqTTjspyqWPXmPFrHWuVy0ZZ/VWagq0++3gP9p8HLxLMTibFvFtIw8WSI0U5mGoyBQ97HCQYJCz4HUfPtu/UH6hk3CwroIjGJPdKjG4w6nfEYGl0ajjB8TFZejW4OMJqchY3dE3e3GB4heAm6YTW+x/BAleXZPz5gplWMHWmgzZ6fUKH4IpHxIXUfg+Twsmjb1r1zoe76Y+Y9IRU8oRX1/NK22RGChgCtN5aOeU2Qd0rZCUqURA5FaNS0Kug5YsM5gvvPLuPW8miVVuOhGo5VG7heg54pJarbf126Z5irs/sFUEsDBBQAAgAIAJCuo0g9PC/RwQAAAOUBAAAaAAAAdW5pdmVyc2FsL2kxOG5fcHJlc2V0cy54bWydkbEKwjAQhvc+RbjdxG6lJHUT3Bx0lpqmGmkvJZdaH9+UinSRgEMg//F9PyQnd6++Y0/jyTpUkPMtMIPaNRZvCs6n/aYARqHGpu4cGgXogO2qTNq8wKM3ZAKxWIGk4B7CUAoxTRO3NPjYQK4bQywmrl0v4ukditkUw6LC4pb2L/szgyrLGJPX0XbhgFW8x7QgjLxWMDsXjdxi60D8AhqTAEyqwVACaH0CeAwJwI8rQIrvm+ekRwrxo2KQYrWeKnsDUEsDBBQAAgAIAJCuo0izv7NQbQAAAHIAAAAcAAAAdW5pdmVyc2FsL2xvY2FsX3NldHRpbmdzLnhtbA3MPQ6DMAxA4Z1TWJ7K0L+NgcDGWFUqPYAVLITk2CixqnJ7sr3h0+vHfxL4cS6bacDn7YHAGm3ZdA34nadrh1CcdCEx5YBqCOPQ9GKR5MPuFRbYhQ7OM6cazi9KVb4zF1Ynr2e4RNuPFu9DcwJQSwMEFAACAAgARJRXRyO0Tvv7AgAAsAgAABQAAAB1bml2ZXJzYWwvcGxheWVyLnhtbK1V30/bMBB+LtL+h8jv2C0dA6oExJDQHsaE1LHtrTKJm3hN4sx2COWv39nO76VsSHtolZzv++58993Fv3rOUu+JScVFHqAFniOP5aGIeB4H6OHr7fE5urp8d+QXKd0z6fEoQGXODYCmyIuYCiUvNIDvqU4C1DNgYEZeIbmQXO+B+xS420gnS/TuaAYuuQpQonWxIqSqKswVIPJYibQ0JAqHIiOFZIrlmkni0kBeg13pv6Phl4mc6H3BVA9Z6LcHrklajmfFByTVEgsZk5P5fEF+3H1ehwnL6DHPlaZ5yJAHlZzZUj7ScHcnojJlythmvktyzbQ2SVjbzNcrvjjPPSXDADmHTcaUojFTOM1jRByWTID9bUpVUvOoAa3hVTte81q/jXnfNG62c6RzLsrHlKsEjvqQzjoJ9Mkwqp/Z61oFPTQKujVMyJPsV8kli+zrt1aM8wVyAVvF2TyxqkI4gKdbGmoh9zcAAxXVHcRt07BrGraglgO30dcdBWpuu2VUl5I1pZr5Tzxi4guVkhpZXGpZMp+MjDWWDME+cVeum9Q1xE90lp7+Q2+M36g1P9VrnbGA/9GYT0DU1oTnEXu+5eCjWQY11QyKbWxYFyk2MbucVPmY9XQ9MLkc66bARTxNZcxgDCOqKens5BCUSarAJSzlCNs7OAhOeJyk8NOTDOPTgzQZlbtJht7BQXAqwt0EtDW3ZSTjOo7E1CrIJxPrxA9LpUXGX6w8B3tGr6wOXxu55ui64O3B2fyPURzEaAZziyZWl3nq7avm8N7MqVadz6ZwloFaYR6YLgvn1cxCWYx8IralZapv+jk1+7AHHeU8NR3TXN9B76Ja8xfmVTwyX7rF0tQkYUYzAfpwvuwxQD9huwzCW9OhiFuRN3XAmNg3928r2mz5unWu64c67EMNnzirHMbN1EdQRyxFmUejHuKi+4ioFHbatWTUS9kWbrQ4AZGKIkDv4aG+88XpRXfls8VFg7V53bvALpc3rPQ64U5BpNZ1exG/3g3w+BtQSwMEFAACAAgAkK6jSIyYS/o+CAAAjyAAACkAAAB1bml2ZXJzYWwvc2tpbl9jdXN0b21pemF0aW9uX3NldHRpbmdzLnhtbLVa627iShL+v0/RYnWks9IqXMwtK4aVL01iDTEc7CQzu1qhBneCFdvNsRtmOOLHPs0+2D7JVrftYBMgdmYWT6JxddVX1XXrCxnEL16ob2LOAu8Pwj0W2pRzL3yOh39CaLBkPoumEY0pj+sHyqMXuuybGT4xQQNqzEnoksjVxWg8bKCR/KB+T+0bfXhra+0W6rVxC/eRgTs6jF0rxrWiw5jRauqD+hFEghvRJQ35adRBvTD6VsAMYxpxM3Tp96FS5M4PFWdwExHXA7542G2LZ59p3Rtt8aB2s9Pr4H1LVRSli/SO0TQa+17vuqc2EW60Ow1lr/VbSktBzU6ned3dN3utjgJvo+suoLTxdRe1e+12y9i3cAukkapqRkvf95TrZlMFbbh/re9HI63XaKBms6m0jX2nq4y0BgJuBTBUpS8cqBiKpnT3qqY2+woa6SNt1N5jA3f1Duq3cLfR2Lc1TWk0Ds49zC7vrgO19HQyd74DeDIEJ0dFbtVPJNdguYkiYHZosPYJpygkAf1UkzkZcpmx6NclW+/+UksTVCZzxp7ZVaQmRCALsOEJrEFdjmRs0q58YeTpyHM/1RYbzll4tWQhB6irkEUB8WvDPye5k86sjCTb0qiK3BNZ0oO6nvyUFUt1QT7Dc0loyYI1CXdj9syuFmT58hyxTeiWMnO1W9PI98IX4G5c93R8UZHvxdzkNCjYh/viKS+2hnjGVJjXxeIpJemTBfUzjQ35qSB3UPm+R45Et17scSmqNsVzSXRNnmkxAH1VPJdlQtBSjFpPPO8LcfqdA7siyr91kd0nOxoVlSTt8qIUW2/WVfNpHbFn4eyi3PuBfpXzGXSf8FlY2BBPKSExQaGwVJRSt8n5G0eM6etxLxkEoAWCm28uKUlCTrW5PrmbqtbX+XhyM5lr5k1tqCdViURZ/trq9r83O13oXKlcSST7Th2Pi1hIgnUa5bAsZzYZzwEQj+cW/uLUhuJ3ZdHJvTM2LVwbpv+pDDCd4YfaUPwuI3o/m2HLmdtj08Bz055bE0f6ZYwdbNSGX9kGrciWIs7Q1qPfEF9RBO3ZiyiKfc+VA6Jle+GGltBnTO5U05rPsO3MTN0xJ1ZtaLMo2v1VIpMNX0HyrEiMXC8mC5+6Ui2kiBxf51co+MdXHnCygHjhVRntM/XRtG7mzmQytufYMjJKbYhDFxkREZqqA81UG88AIyKwjn9MfC6zTyIg1fcrg9yaN7dj+HGEIbfe88qHH/4Ba6YYQjKlYQlBSBw8g6yz7cfJzBA+BIWIoDWJ428scgtJkw9dCWzT0ieQmrqTw3cETIYNgffCJaQOXfISeHfYttUbPNcmXyDHoTYnFYUmn6EkP1cU+optqCFslxCz1AfzRhUVIcowK5CsBpdE5Lu/Q2S5BDnhza3HNjFQhIehTGQ1xleVNdn4t3sIpKmOz1R7AgzOlm/P3paCKZELy1wJXdCGdGyI7Prt3vzHfKSaY2zMId2MyePckV1SKA3IDoWMI+JuSbikaEGXZAOVsIMx13PlmIi8NOH3jfcHIjztP7+krcsy8JdfPmBSoeGdsAz2y6AMtilr/p524bZ0Bh80ROT6WSvKOODDJtg6ttSZOfk5IYq9YOMnXfpnBOrVuKrBeteOH/dX+bD9H4yxkxasmdDRNI9VEsKwEoslBxZPv5KgaY1AXXpYhIYvTqiVAKxJimEx9AMwD+C5giEP4NFqEI9Ys00HNluPdCFOHyWEZa0mUTsdb3FG9Ckc0F9LdUGfGOyXfEq2yUYG1i4Z/jJRzm2VCkuLYzpjMNwCzOckqQDV9wJxhioHe3+HM1ckq0FhPo9s47uyun3vRa4I4OdNQN/uw54iFkiqT+Isr5NF6e8/aEgyxVmid1ptA/FaoKVjlavPH4qYjdWZfjvXVUvH4kQh6tkvLwfVIXwyduz5WNUEApRJQPhyBavwkzjnlcdKTgQGHqmAl07epiRarv777/+UhzmyJ6GilPq3qjhQ/KJr4le8f1qM0/hfJXAcVSuKypeSgumBKhMtf75yTEjQn3JkIcmyFLBAXHGVUg0lkIZRdRxVv72DKrFlUbBNBHvBiiB36uwzND65168N70j0Ao3TYcyvCiQ9L3KTV7bhcMTdcN8LaUXxH16JxOQdczpXDUOe/aFGfW/5kiy/Lhxg0ms+5LPnKnj6rWpBdz6CpK7Hq2PKxS3rWtASkvdDQ9ieXOteCYcLFZ9AD+eF+5mQR8yfiputt1e5wCAu4iCNhzwSR/rsLc8Rr9i3NHbDJ+LHwJYnHbNOwYap2CymkEXaMfdM1I6bx00px4wPzId1QU+mk4Mu0o+ldF2TN795Ba+0N5bDMSsdypl+IB7zW/Q7f8OfIx7z22JNmcC57q1Nx0N50ew6TiNRnl4mdsBDQ9mlUp7srcgjLBiLa9k4N5GUUOQMmEuHcm10vICm5SxoeYPrZywehK/blzshs9jJacfia4fCwCF965fzd8A97tPzyS3nASWYd7V8P1UBKc+pEki+Pjh2RkJFfLemn2pwECHLlej0cQ2lGJ9qwp3JNzTn5NZZPxPtLCcprbksGsh+Ltt5JZWh6OLVVLGk2C8LDepv/DSoX4rQIIU9H8BwEyxohCEHPOhyaYSKxDz7KrsKe5A70iO5M6N5AL4C7BDOSFkl5AiFxJLbqqxakpf8OOwtuefTLc1aVY6Qc87l+Q9iqI7Lya3yMX3i+fROKZWrIO11h1ws9sAc/ayUPJHllRyNVCw6ThaxnP2JbpUtPgcbTyxHWZsW6Z7v0IwfRb1+QhXwnvP+oJ5fZqFHvfmW9ZgGooB39m8O/gdQSwMEFAACAAgAkK6jSCqKN+aHEQAA8GEAABcAAAB1bml2ZXJzYWwvdW5pdmVyc2FsLnBuZ+3d+VeS2f8AcEszJ2eizcwsbZq0xQXUGjMXWmzSkXKd1FLR1GwzNTMUWVKnsUUldcpdmlzaJW3S3MAlJdSgCZXSlAqFEJUQkR0+9J2az4x+5g/4nvNwDni49znPva/73NUf3lzyOrDvm0WrF2lpaX3j7ubqo6WlA9PS0o7T09WkqHZb7tP8mRfvs2+3VhV1DVfzRSdq1/5dWlrVOH1F2ALN969i3QLjtbQWt396zyPH3I7Q0gq74O66yy8xZGIIfuVBpJIsUOajtJzPH9AGteV+tHya9SNk04+uznrL59ssmXgGKf/ouv5F2jL9+Xt0Lnl5KrRTkJWBFJlobZNiSH7uQT2fdujRUcI2JuOX/fUcWml9FaOnNIlP6yE+LlBIpume9vxm8TC7BDFcL5Gyi2Jk3K9XhZ6fp/v3j7c/rF6lLDvkti2bizvMgrpI3qYZS7uuuNw01P4a0qL194/7Nl7REYoneuamWEV1wM2Vtv/MhrTsTNbucxsjP6BB1U3KsPt3YCb7MiNmlXcjPeWEWd0Y72xQIk4fQZss+Gf2+ZRI7b4fTyuVfKwhDFY1p7rnU8Df+FnUV1ha5ZlFjWTMzv8QuRPivcTAVXd2Rr7REliTd2LZnPvNay1n/PwsogdtN0tz1fghxHvpT3Nv9RBCuZezjNMzt+yWNte9fkuNZpfR0lbuv9R355D97Batn6e/3MB7b8ScOunnNm3ZHEfNmG0P0bWE+bkaZM++XpOMNLBZ0AsgAASAABAAAkAACAABIAAEgAAQAAJAAAgAASAABIAAEAACQAAIAAEgAASAABAAAkAACAABIAAEgAAQAAJAAAgAASAABIAAEAACQAAIAAEgAASAABAAAkAACAABIAAEgAAQAAJAAAgAASAABIAAEAACQAAIAAEgAASAABAA4v8RIkXaNvKI5jIo+R/RAs+nqO1ju8MS0+bG0dM9bb8uP+BVwCqb2WEBW3rOh77PbDNeMCeioJ750YNHD85OhcT+e/v+W/I12ObIOXV9dh5MmWc+v2zn3RezylirKTr1Umib1uwq+QucYS7SkdznHuDm35OmKBvtcU5Tz9gpC0221+NFZ/q6/cFRzU1rx/IY3qP/LNDaHqJEzayA5gXLbfs4jSJhHUkZPe0Q06wSbWVxGSrMLUkiWVUMDclHSd6lF5mqJeSNhm7WjU3IJN7oTFa7qck/YynCtflE+SRFVaH+dtdNF84DRjTlnDO1Hu1CYgedgFSzRfAdeGk7K3TqTTyt5CdLo/TDYARy+0kT9QXDkFe9tG04ebupKlZIdeSjJuLgaFHfczBGcOUKnuYiH7/LecwWC7d3Y5c0CTqN4SVKPlYtH6RikGBRYiP10eSpN0yoWkobNAE3M4J/qHovDkAGmqCn/3geSeD8VlqFLDi6t3Zc/sJROE3N//L0c1JkHtO+ykWXtnmHcuNKk9gFHTQzXtz1Ulq9S9PkzN30ZXEQB8bqn8Din0jVjI3ViKEERsfG7pOl4mbxsPwx+d4rH1IIvphBi8EIiwzVjWxpUnG7WuveI4KXT5SqmY/mv1cz6g9KViG8QY3yyUZEZxWyAVmMHEA2xYFHb65/qgcWqfMmTxVlC2rWTiUHzdT08g4R9gS6XG8OB9PvP1uMPRxQw333V4Wpr3cqR4dYOCgmPLz14hoPxNkqm4iJ7mAE6hoz57vF5ifhL3xRTWZOlHbe8h7ZyBMVYj/kTiSl1jP/pDdEuSHhvlZOXgdrUpzO0PuWpTgR7J1drkrW+UXw8HJ4gr+IaVDfWZL51taE4JTR4b3gIvf9iDFT0tn/wbb0XF42GotDru28ya3JqwjhvJMGtI7suH6cfCg7ST7An+iud7D/3K+2m2mLmq08BfG99zAF16mKu1iSLwqTwPDgPJx5l0opZX6VhOK2DbR442NppJHwQbPA/CCmqSWrO6hS7BX2myrZpGbLhgzRvguEpXu3pMLwmMTbXjbwKxlmf1TZU4N/mFE6j4ktbnmAuy9u8QAzBxBbBk34n2oSkL12akfyAC/58Ll+auGXDm7nxRx8vwJaDe3s/n26NjaDKewt5QzwOTVnD4piWyNoobaLEdGQO6RWPBZ7RbqgbyM3vOMhe8qJGoaFnGpsXApjC0JXw2oXXK9Pj8aRVmw4Z2QEphNJ5IG8SO6o49PBhOblziOR07+nNzs7QDnkz2Ph1rEbRCeWOZaZIyW/9kDEBpvmMbnMW8StUVzLfqcgSH1laM1Esm+G/t2rPiBDjyoxqMBX37wxQ8+cp349tY0/7UQVEUscYjjPP98Q8bJlv8r81uDNpy8DmdyrcSUkrJJO8eBUT8e2jqxOdUdvplbx432qy4mGXYUxeg1nC0xKlWF+8IN2mX50fpgPyUXJwFUy2yOQVJGZHx0rPYYC5coeC5RenSz4jDPM2u7MB371TGQ1hKJITI4P+WsaPG6cOPGYMYDanBUja1CCA+FYpSjtJmWtvnnRa9zx4w3jYekr7oQ37TksNHPIU8Y/EF1KWpArIIz0qk/Lb6XjBDUIbGkC1cCmU1xWgHH368hpyFt06LsTmedtlZUE+q07HLvM9QY7Kj3tQJvoQritbduBqWQYicsrzBvtTaWYqj6mP8C29MnTg/kLG4pmZPiZhdGTZOXnKRetm6UkbDWZSuLa4M9RXtlg+b6o4XTVycJUSop+ruznxAbXV7pnGXmHMsAdd9I9sdbOpAr7+SC4OusJtYE4UoHJ2mlLJazvSAyw2tdJ8NQUe3EzS1CJsH//g/P93V2R6vnPX+ad6uu+rjJhFRH7u5vZkfWWA2tObEniBPJ7hzHyiSunGya4OrkiIqjZ3pN///NC9jbomzVTnnoM+JvnWNWYP0k2Fk6XPUmSfTSEo+KEvb6e0RiVEM+cEfBqOb6kGYWQBkddaJWohbgkXlJf+xg2F1fGi8ubtEBjRBKRZk7Yjh4Q2PbzvEkhBHoVo84khOMPwpeGK5HOTJlItiaUQecnr2SNOo/IC/TMF+rmml01mQQZ6bocVmYRhwUYGfcWPLOH3f1IFtP6dPDXus1/BdK11YxVi5mvtFnH2XABRJXsmibLT2Dg7Jko4T1mMoPVC1/cz9/mMlmivpLDJ6lVHblZq7KbrD1ijCnCQjx561u/p7dNWYxOeOLp5BKe1A9211S0A8eoe++uXMWpFnqpxeeDecLHBBqRSXOFLIWttBh5aVySLtc+SWmJ5D+zTiZvyn/4OKK73Sjs8/p3J6VuGMm7EWCrSj2NWgY9uITuOb4PUoBZBo9jaSY+otVZGP7oILkdq+TBwSbYhuHbHF/olsL7mfPo5MPI5FecpCwcgycy9iRZ5AfNKMj0Xl7wHxE6ZUmrVnMcm9PQIZNS+q+ZFcICaJCmPke2brbF8UHVe1IpAb/2qBGDwojMbX+F/a1LuSfxj6u9kFUtu43bVbcgVyaCqgS4ugfW1zXXB8NYbh25Mm/4+xrPDQFTJJqwWLWAc9FVrpMrayY7ZO3tqh19Vp3q/jpgh2mr67pL2eW3nTB8aHntECm07Wex/l9jLGHVq416Pfijlk5jy8Uyh91uVusrW8tduKZMRLhqe/idmuj9zpk64ddsiWqK3iIhmB4oR1qVCAY4dnAkg3cIfLikVaKyEDVYod2pKDPb9d7OE2erbZXKLAPYmPhT4Rv0zDUrN/R7kmIUDN4Jw/YT+tpfts9IVFc/nNgJCSPdQxPs5X9WJ4iQgk5tqQ2tsTqbEROww+U30+oyk7rdu9HqHG5eXgaccAyidAjGZbzwUTsS19wiRkQyGeGUQRcawjKykxdM4FRdoCgSHjBOypIPkFZEMfLe6JnDMazOzW1JrQOih2jrRKfny0oFHy9/e0GkkvOZTjOvwos2lia+r8WDoIqP7EamcrKDpbeRIV8cO7EW2URvMGwd+X2yfTBd/mWHVHTibfY+k9eO32fgAjn6uVLSQTt1TvFSEDsulOtxZkxchLHrFYxuF2LdzaVrErkhuZxtzril9p3iYCO4jx0839JZfdkqPNhWrbJiHccZwLo6X0oD8i0tYS6yD2XPxSS1cv/e7NQGHofuCUULtoueiLZyW5NRWLcE21g3SAGxzITeGUwj0AuQwc2gsC9bKeLpt9f8Q+pzQs+8tl8zpJlSO/Ne9qivFW9jPjnb4PdaFLnF49sjE26hE8LXM2YOopP0C89qwZT6cSmj5qhr+fFNher4HvIi88jv0EWC/fCoeRX9G0AukrcV1RGrvcfieMdfpoklqvO8iNAJR7Y3h9x2SpV1CCI4R+dOdPK6HP9cJeRGiZrdH+iyuUf31WD1j1TJqnP3rc9peoXTzYxId2cVqqJmhvWBt8hcJM/ALk48DCnAuh9QIhZky8YyZDUVAmevMWkGI1kFnr/2u/xfL6GHS3Vy3SFJrEx7a2Ivu0azkUgfiqc5F2meEaKIpJyIwZS+NlKw7Un1kpcWUAR+V3PaIKeke/p4DmJatPiMYnn4YGnVsM3h/HFxa/tv4g/cks8V/bo4LcVTs2U98lU26usd6DeyDeqaWG9TUwarR21WtEiLZdzaLxxcCeok7MeSLn/FYnDUT0/LdlgOecoUnTwbKE72snjpnrG4sXeNIcwdBNmVP5CSabxX1S1jWpQs0o2FAmXuYyVY6Uce4Z6qdQ6CFGiG5NEqkbMH27vcWuyJldE7aDK1MB06/WJPEV4xsvEIpaAjZ+mTpzmjob/THPPQaZR82UQheJG5i5djb9mtqIufu17M2wd1wwOO+ePLDQ6MHr9+Ct/VnVQCJvMIJKK/5Z1HTeGaXRHo2IQTV7MNbpREZVfuKl/0CuXgQ/oeXVwoRskHmSthOrnGjX6BSHLj9EceMhmOdHBSsLGxI1lDNp8b52ttcPO0T+OxmhF1g4s19BqTU88pHXS8rmf+iA8/w28WY6Kda3jdp9gWuTFo3mHNmWB9/riksoshWhzPBemBxPNWfNmSv+hu0Uyaw1sKLaXEKly35zvxHaxBFBPcYcQ5FmYr1fGEcKXOASh3KlfTS4j80DzV+Y8fQ0zX1ceIv2w9TDGSd7uYtAgmzoPfS7cqIPmCGSUSNBMtHkrrN1tp/oj0DfNTj9Y0rkWuVGwjMHPgrD2kk8tamLuHyO0fQFSJki2V8969czl25MtgkRnd5odVz4R3xWObzJgclewBWgpPnnhsIX3T0haxbP8YfuHwzH44HCMdJdx0V6qjmdOPVUlhmi6d9Mvy1hFJaznxXOyEYx3alP+C4Bkka+9ol6NjR6lDDn/W2Z7ckoByauCTq/2lZz2OEqbEO/o4Cdfwhk81z0dVKVm1kMSOwasVHCgcBbo8jTdQURHER1IRAWuVX/xODJF2w1Vnwkn8Zz9duGGqeLtwIeN1uOe3vIlGDK4Cuk7zvFAvWNZDZp9buVx3zEI7S1DPvuNEk5Wu9YjywcVvAfNtQrIaWBV2biYmC3PjreJPWtBxmOmy5+0gaNOOwl5WP31D+mRcczxfs1f85eMqrFufsOkywXM8cWNIFP/KlyUoNyVcbTZsM3/nlBMDRU2uwtMIDunhCrMTa2DUpYFnYj8Fy68k5lE+9WmPMsp/p6yS4T8Sg5WtXX8/KHKO3VDdnAginXhfc+zhTPxwvAKFibZ06ITf7GwtH96UJbLvOLl4PboYrZqpn++GhubKfH6WMaV5HxTjUdBGiW0WMj/gPehyvCKtrbvH6r/HPn9tzrR0vJCGpdOSGkmqS/LmVPcp42IhizjVZVG0zxR91lf95uN0lPKQ83gx3B7cCF03+8j/KnonpEBJb3uYmN4654Cr6eFHNrfPSbbTZNgvilkx5ywOAZmrZQzSmsv2X+vO/fEAj/8L1i9nqs+tG970b8H6RR2G8O1L/se9W1rydO9eezOg4Kdfu8RX8Rx32s25IsowsxwTpJlzBJo+ts/dZ/mcf3DceJBy4jsW2b+1HPNOs+Dw2UIaNCYZ8mNhYdfs3yeAavftvnsJhlWYFhB7mn9T60K1NC/3vQdcq3aHpv4HUEsDBBQAAgAIAJCuo0iV7pF+SwAAAGsAAAAbAAAAdW5pdmVyc2FsL3VuaXZlcnNhbC5wbmcueG1ss7GvyM1RKEstKs7Mz7NVMtQzULK34+WyKShKLctMLVeoAIoBBSFASaESyDVCcMszU0oygEIG5mYIwYzUzPSMElslCwNzuKA+0EwAUEsBAgAAFAACAAgAkK6jSA5qJE5iBAAABREAAB0AAAAAAAAAAQAAAAAAAAAAAHVuaXZlcnNhbC9jb21tb25fbWVzc2FnZXMubG5nUEsBAgAAFAACAAgAkK6jSAh+CyMpAwAAhgwAACcAAAAAAAAAAQAAAAAAnQQAAHVuaXZlcnNhbC9mbGFzaF9wdWJsaXNoaW5nX3NldHRpbmdzLnhtbFBLAQIAABQAAgAIAJCuo0i1/AlkugIAAFUKAAAhAAAAAAAAAAEAAAAAAAsIAAB1bml2ZXJzYWwvZmxhc2hfc2tpbl9zZXR0aW5ncy54bWxQSwECAAAUAAIACACQrqNIKpYPZ/4CAACXCwAAJgAAAAAAAAABAAAAAAAECwAAdW5pdmVyc2FsL2h0bWxfcHVibGlzaGluZ19zZXR0aW5ncy54bWxQSwECAAAUAAIACACQrqNIaHFSkZoBAAAfBgAAHwAAAAAAAAABAAAAAABGDgAAdW5pdmVyc2FsL2h0bWxfc2tpbl9zZXR0aW5ncy5qc1BLAQIAABQAAgAIAJCuo0g9PC/RwQAAAOUBAAAaAAAAAAAAAAEAAAAAAB0QAAB1bml2ZXJzYWwvaTE4bl9wcmVzZXRzLnhtbFBLAQIAABQAAgAIAJCuo0izv7NQbQAAAHIAAAAcAAAAAAAAAAEAAAAAABYRAAB1bml2ZXJzYWwvbG9jYWxfc2V0dGluZ3MueG1sUEsBAgAAFAACAAgARJRXRyO0Tvv7AgAAsAgAABQAAAAAAAAAAQAAAAAAvREAAHVuaXZlcnNhbC9wbGF5ZXIueG1sUEsBAgAAFAACAAgAkK6jSIyYS/o+CAAAjyAAACkAAAAAAAAAAQAAAAAA6hQAAHVuaXZlcnNhbC9za2luX2N1c3RvbWl6YXRpb25fc2V0dGluZ3MueG1sUEsBAgAAFAACAAgAkK6jSCqKN+aHEQAA8GEAABcAAAAAAAAAAAAAAAAAbx0AAHVuaXZlcnNhbC91bml2ZXJzYWwucG5nUEsBAgAAFAACAAgAkK6jSJXukX5LAAAAawAAABsAAAAAAAAAAQAAAAAAKy8AAHVuaXZlcnNhbC91bml2ZXJzYWwucG5nLnhtbFBLBQYAAAAACwALAEkDAACvLwAAAAA="/>
  <p:tag name="ISPRING_PRESENTATION_TITLE" val="1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PASSING_SCORE" val="100.000000"/>
  <p:tag name="ISPRING_SCORM_RATE_QUIZZES" val="0"/>
  <p:tag name="ISPRING_SCORM_RATE_SLIDES" val="1"/>
  <p:tag name="ISPRING_ULTRA_SCORM_COURSE_ID" val="82ADB108-2F67-4B4E-A97E-19ABB6FAC58E"/>
  <p:tag name="ISPRINGCLOUDFOLDERID" val="0"/>
  <p:tag name="ISPRINGCLOUDFOLDERPATH" val="Repository"/>
  <p:tag name="ISPRINGONLINEFOLDERID" val="0"/>
  <p:tag name="ISPRINGONLINEFOLDERPATH" val="Content List"/>
</p:tagLst>
</file>

<file path=ppt/theme/theme1.xml><?xml version="1.0" encoding="utf-8"?>
<a:theme xmlns:a="http://schemas.openxmlformats.org/drawingml/2006/main" name="Office 主题">
  <a:themeElements>
    <a:clrScheme name="自定义 75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8B91A4"/>
      </a:accent1>
      <a:accent2>
        <a:srgbClr val="43B9BA"/>
      </a:accent2>
      <a:accent3>
        <a:srgbClr val="8B91A4"/>
      </a:accent3>
      <a:accent4>
        <a:srgbClr val="43B9BA"/>
      </a:accent4>
      <a:accent5>
        <a:srgbClr val="8B91A4"/>
      </a:accent5>
      <a:accent6>
        <a:srgbClr val="43B9BA"/>
      </a:accent6>
      <a:hlink>
        <a:srgbClr val="8B91A4"/>
      </a:hlink>
      <a:folHlink>
        <a:srgbClr val="43B9BA"/>
      </a:folHlink>
    </a:clrScheme>
    <a:fontScheme name="自定义 1">
      <a:majorFont>
        <a:latin typeface="Calibri"/>
        <a:ea typeface="Elsie"/>
        <a:cs typeface="Arial"/>
      </a:majorFont>
      <a:minorFont>
        <a:latin typeface="Calibri"/>
        <a:ea typeface="Elsie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75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8B91A4"/>
      </a:accent1>
      <a:accent2>
        <a:srgbClr val="43B9BA"/>
      </a:accent2>
      <a:accent3>
        <a:srgbClr val="8B91A4"/>
      </a:accent3>
      <a:accent4>
        <a:srgbClr val="43B9BA"/>
      </a:accent4>
      <a:accent5>
        <a:srgbClr val="8B91A4"/>
      </a:accent5>
      <a:accent6>
        <a:srgbClr val="43B9BA"/>
      </a:accent6>
      <a:hlink>
        <a:srgbClr val="8B91A4"/>
      </a:hlink>
      <a:folHlink>
        <a:srgbClr val="43B9BA"/>
      </a:folHlink>
    </a:clrScheme>
    <a:fontScheme name="自定义 1">
      <a:majorFont>
        <a:latin typeface="Calibri"/>
        <a:ea typeface="Elsie"/>
        <a:cs typeface="Arial"/>
      </a:majorFont>
      <a:minorFont>
        <a:latin typeface="Calibri"/>
        <a:ea typeface="Elsie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620</Words>
  <Application>Microsoft Office PowerPoint</Application>
  <PresentationFormat>On-screen Show (16:9)</PresentationFormat>
  <Paragraphs>215</Paragraphs>
  <Slides>15</Slides>
  <Notes>3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Elsie</vt:lpstr>
      <vt:lpstr>Noto Sans</vt:lpstr>
      <vt:lpstr>Times New Roman</vt:lpstr>
      <vt:lpstr>Wingdings</vt:lpstr>
      <vt:lpstr>Office 主题</vt:lpstr>
      <vt:lpstr>1_Office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</dc:title>
  <dc:creator>Administration</dc:creator>
  <cp:lastModifiedBy>Administration</cp:lastModifiedBy>
  <cp:revision>16</cp:revision>
  <dcterms:created xsi:type="dcterms:W3CDTF">2019-03-15T05:06:00Z</dcterms:created>
  <dcterms:modified xsi:type="dcterms:W3CDTF">2026-07-29T02:28:58Z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B88CFEDF4DE3468FA97A8DCAF32A26CC</vt:lpwstr>
  </property>
  <property fmtid="{D5CDD505-2E9C-101B-9397-08002B2CF9AE}" pid="3" name="KSOProductBuildVer">
    <vt:lpwstr>2052-11.1.0.10495</vt:lpwstr>
  </property>
</Properties>
</file>