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omments/modernComment_105_0.xml" ContentType="application/vnd.ms-powerpoint.comments+xml"/>
  <Override PartName="/ppt/notesSlides/notesSlide7.xml" ContentType="application/vnd.openxmlformats-officedocument.presentationml.notesSlide+xml"/>
  <Override PartName="/ppt/comments/modernComment_110_93E449E8.xml" ContentType="application/vnd.ms-powerpoint.comments+xml"/>
  <Override PartName="/ppt/notesSlides/notesSlide8.xml" ContentType="application/vnd.openxmlformats-officedocument.presentationml.notesSlide+xml"/>
  <Override PartName="/ppt/comments/modernComment_107_0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3" r:id="rId9"/>
    <p:sldId id="274" r:id="rId10"/>
    <p:sldId id="266" r:id="rId11"/>
    <p:sldId id="267" r:id="rId12"/>
    <p:sldId id="275" r:id="rId13"/>
    <p:sldId id="269" r:id="rId14"/>
    <p:sldId id="270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012EC4E-0C54-9675-D945-0F90D9300CAD}" name="Quy Nguyen" initials="QN" userId="S::quynguyen@softel.vn::3fdc75b8-23bf-4f6d-aec3-e87c81b1b3f0" providerId="AD"/>
  <p188:author id="{8443ED59-20C7-4FDF-8DCA-8A14D1AA1C8C}" name="Microsoft Office User" initials="MOU" userId="Microsoft Office User" providerId="None"/>
  <p188:author id="{95582667-6102-27E7-ED8E-01A166EB4B6B}" name="Guest User" initials="GU" userId="Guest User" providerId="Windows Live"/>
  <p188:author id="{DB376C93-FA30-268A-61E0-9B39A4A92FE2}" name="Quy Nguyen" initials="QN" userId="a84ec5a9ace62ed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A06BC1-DCDA-F404-A59F-94B871842DC4}" v="887" dt="2026-07-25T15:39:19.865"/>
    <p1510:client id="{900BE1F1-3CFC-36C0-40D6-7A340EFFECA7}" v="3" dt="2026-07-26T03:10:21.424"/>
    <p1510:client id="{9B79D965-2705-B1ED-174C-8F94B06CB1C1}" v="624" dt="2026-07-27T12:52:23.689"/>
    <p1510:client id="{AB78FD8D-FA74-018D-8468-9A67742F066A}" v="171" dt="2026-07-27T04:44:08.666"/>
    <p1510:client id="{F47DDA44-A8B9-83BF-E01F-2389DE3191BC}" v="43" dt="2026-07-25T15:44:48.9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423"/>
  </p:normalViewPr>
  <p:slideViewPr>
    <p:cSldViewPr snapToGrid="0">
      <p:cViewPr varScale="1">
        <p:scale>
          <a:sx n="103" d="100"/>
          <a:sy n="103" d="100"/>
        </p:scale>
        <p:origin x="8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2129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en-US" sz="1600" b="0" i="0" u="none" strike="noStrike">
                <a:solidFill>
                  <a:srgbClr val="21295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Tool Usage Among Participants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of students using the tool</c:v>
                </c:pt>
              </c:strCache>
            </c:strRef>
          </c:tx>
          <c:spPr>
            <a:solidFill>
              <a:srgbClr val="065A82"/>
            </a:solidFill>
            <a:effectLst/>
          </c:spPr>
          <c:invertIfNegative val="0"/>
          <c:dLbls>
            <c:numFmt formatCode="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 i="0" u="none" strike="noStrike">
                    <a:solidFill>
                      <a:srgbClr val="1C1C28"/>
                    </a:solidFill>
                    <a:latin typeface="Arial"/>
                  </a:defRPr>
                </a:pPr>
                <a:endParaRPr lang="en-V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ChatGPT</c:v>
                </c:pt>
                <c:pt idx="1">
                  <c:v>Duolingo</c:v>
                </c:pt>
                <c:pt idx="2">
                  <c:v>ELSA Speak</c:v>
                </c:pt>
                <c:pt idx="3">
                  <c:v>Gemini</c:v>
                </c:pt>
                <c:pt idx="4">
                  <c:v>Copilot</c:v>
                </c:pt>
                <c:pt idx="5">
                  <c:v>Google
Assistant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64</c:v>
                </c:pt>
                <c:pt idx="1">
                  <c:v>47.2</c:v>
                </c:pt>
                <c:pt idx="2">
                  <c:v>34.799999999999997</c:v>
                </c:pt>
                <c:pt idx="3">
                  <c:v>22.4</c:v>
                </c:pt>
                <c:pt idx="4">
                  <c:v>18.600000000000001</c:v>
                </c:pt>
                <c:pt idx="5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3C-47BD-B281-64FEA3E64F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400" b="0" i="0" u="none" strike="noStrike">
                <a:solidFill>
                  <a:srgbClr val="1C1C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VN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9A0D972-2B2C-C44D-B766-D17E1D95059E}" authorId="{8443ED59-20C7-4FDF-8DCA-8A14D1AA1C8C}" created="2026-07-26T13:21:15.271">
    <pc:sldMkLst xmlns:pc="http://schemas.microsoft.com/office/powerpoint/2013/main/command">
      <pc:docMk/>
      <pc:sldMk cId="0" sldId="261"/>
    </pc:sldMkLst>
    <p188:replyLst>
      <p188:reply id="{16707C14-356E-48FB-8DE0-8940D69B77AC}" authorId="{3012EC4E-0C54-9675-D945-0F90D9300CAD}" created="2026-07-27T11:38:27.987">
        <p188:txBody>
          <a:bodyPr/>
          <a:lstStyle/>
          <a:p>
            <a:r>
              <a:rPr lang="en-US"/>
              <a:t>updated: co AI tools va % cụ thể ạ</a:t>
            </a:r>
          </a:p>
        </p188:txBody>
      </p188:reply>
    </p188:replyLst>
    <p188:txBody>
      <a:bodyPr/>
      <a:lstStyle/>
      <a:p>
        <a:r>
          <a:rPr lang="en-VN"/>
          <a:t>Cần đảm bảo tính parallel khi trình bày. 
Vd: ở benefits 2, 3, 5 em có đề cập đến AI cụ thể, nhưng ở 1, 4 thì chỉ nói chung chung; ở 1 thì dùng V (identifies, nhưng ở 4 thì dùng NP, 2, 3, 5 thì lại là tỷ lệ người đồng ý ... --&gt; chưa được parallel nhé</a:t>
        </a:r>
      </a:p>
    </p188:txBody>
  </p188:cm>
</p188:cmLst>
</file>

<file path=ppt/comments/modernComment_107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C8173F2-D8C6-A540-81BA-7EDAB561BF62}" authorId="{8443ED59-20C7-4FDF-8DCA-8A14D1AA1C8C}" created="2026-07-26T13:28:28.109">
    <pc:sldMkLst xmlns:pc="http://schemas.microsoft.com/office/powerpoint/2013/main/command">
      <pc:docMk/>
      <pc:sldMk cId="0" sldId="263"/>
    </pc:sldMkLst>
    <p188:txBody>
      <a:bodyPr/>
      <a:lstStyle/>
      <a:p>
        <a:r>
          <a:rPr lang="en-VN"/>
          <a:t>Giống slide 7, cần viết lại để đảm bảo tính parallel. 
- ở ý 1, Subject của feel formulaic gì?</a:t>
        </a:r>
      </a:p>
    </p188:txBody>
  </p188:cm>
</p188:cmLst>
</file>

<file path=ppt/comments/modernComment_110_93E449E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A321860-3EA2-407C-994A-6CE710316A03}" authorId="{95582667-6102-27E7-ED8E-01A166EB4B6B}" created="2026-07-26T03:10:21.424">
    <pc:sldMkLst xmlns:pc="http://schemas.microsoft.com/office/powerpoint/2013/main/command">
      <pc:docMk/>
      <pc:sldMk cId="2481211880" sldId="272"/>
    </pc:sldMkLst>
    <p188:replyLst>
      <p188:reply id="{A5FB1728-3B44-EB41-848A-33501C9059CB}" authorId="{8443ED59-20C7-4FDF-8DCA-8A14D1AA1C8C}" created="2026-07-26T13:15:11.082">
        <p188:txBody>
          <a:bodyPr/>
          <a:lstStyle/>
          <a:p>
            <a:r>
              <a:rPr lang="en-VN"/>
              <a:t>OK em
</a:t>
            </a:r>
          </a:p>
        </p188:txBody>
      </p188:reply>
      <p188:reply id="{B9C02861-F396-2546-A7D4-E33A040B0DBB}" authorId="{8443ED59-20C7-4FDF-8DCA-8A14D1AA1C8C}" created="2026-07-26T13:17:50.019">
        <p188:txBody>
          <a:bodyPr/>
          <a:lstStyle/>
          <a:p>
            <a:r>
              <a:rPr lang="en-VN"/>
              <a:t>Em nên sử dụng các phrases cô dùng trong bài báo để đảm bảo tính parallel của các ý (vd: identify weaknesses (v), individual learning (NP)</a:t>
            </a:r>
          </a:p>
        </p188:txBody>
      </p188:reply>
      <p188:reply id="{A0E10E00-DF1C-4FC5-82EE-6F6423C3A0CE}" authorId="{3012EC4E-0C54-9675-D945-0F90D9300CAD}" created="2026-07-27T11:37:59.487">
        <p188:txBody>
          <a:bodyPr/>
          <a:lstStyle/>
          <a:p>
            <a:r>
              <a:rPr lang="en-US"/>
              <a:t>updated</a:t>
            </a:r>
          </a:p>
        </p188:txBody>
      </p188:reply>
    </p188:replyLst>
    <p188:txBody>
      <a:bodyPr/>
      <a:lstStyle/>
      <a:p>
        <a:r>
          <a:rPr lang="en-US"/>
          <a:t>trong mỗi phần về benefits và limitations, em sẽ trình bày ngắn gọn 3 benefits và 3 limitations nổi bật, có AI tool chiếm % cao nhất ạ.
Mục đích là trình bày các benefits trội nhất và trong đó có AI tools nào. The same for limitations 
=&gt; đến cuối có thể summarise lại rằng nhx AI tools có tính năng nổi bật, nhưng có 1 số hạn chế nhất định =&gt; từ đó dẫn đến recommedations (cho sv AE nói riêng, và cho sv học TA nói chung)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691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5FBDB-6348-BB56-F269-C62DA23B7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CA65D2-4773-C9EA-81BF-E198CC5DE1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75ED1-A495-9C17-3014-8BF05ECD5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9CE95-5F84-2A0C-D5A5-0ED1234C34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857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586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18/10/relationships/comments" Target="../comments/modernComment_110_93E449E8.xm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7_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029200" cy="5029200"/>
          </a:xfrm>
          <a:prstGeom prst="ellipse">
            <a:avLst/>
          </a:prstGeom>
          <a:solidFill>
            <a:srgbClr val="065A82">
              <a:alpha val="30000"/>
            </a:srgbClr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3" name="Shape 1"/>
          <p:cNvSpPr/>
          <p:nvPr/>
        </p:nvSpPr>
        <p:spPr>
          <a:xfrm>
            <a:off x="9692640" y="-548640"/>
            <a:ext cx="3200400" cy="3200400"/>
          </a:xfrm>
          <a:prstGeom prst="ellipse">
            <a:avLst/>
          </a:prstGeom>
          <a:solidFill>
            <a:srgbClr val="1C7293">
              <a:alpha val="40000"/>
            </a:srgbClr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4" name="Shape 2"/>
          <p:cNvSpPr/>
          <p:nvPr/>
        </p:nvSpPr>
        <p:spPr>
          <a:xfrm>
            <a:off x="-1645920" y="4754880"/>
            <a:ext cx="3840480" cy="3840480"/>
          </a:xfrm>
          <a:prstGeom prst="ellipse">
            <a:avLst/>
          </a:prstGeom>
          <a:solidFill>
            <a:srgbClr val="065A82">
              <a:alpha val="25000"/>
            </a:srgbClr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5" name="Text 3"/>
          <p:cNvSpPr/>
          <p:nvPr/>
        </p:nvSpPr>
        <p:spPr>
          <a:xfrm>
            <a:off x="731520" y="5486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>
                <a:solidFill>
                  <a:srgbClr val="E8A33D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HUFLIT INTESOL INTERNATIONAL CONFERENCE 2026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664844" y="1600200"/>
            <a:ext cx="11135859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Aviation English Majors' Perceptions </a:t>
            </a:r>
          </a:p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 the Use of AI-Based Language Learning Tools for Self-Regulated English Speaking Practice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777240" y="4434840"/>
            <a:ext cx="2011680" cy="0"/>
          </a:xfrm>
          <a:prstGeom prst="line">
            <a:avLst/>
          </a:prstGeom>
          <a:noFill/>
          <a:ln w="3175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6"/>
          <p:cNvSpPr/>
          <p:nvPr/>
        </p:nvSpPr>
        <p:spPr>
          <a:xfrm>
            <a:off x="731520" y="4663440"/>
            <a:ext cx="9144000" cy="411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4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Nguyễn Thị Nguyệt Ánh</a:t>
            </a:r>
            <a:r>
              <a:rPr lang="en-US" sz="2400">
                <a:solidFill>
                  <a:schemeClr val="bg1"/>
                </a:solidFill>
                <a:latin typeface="Arial"/>
                <a:ea typeface="Calibri"/>
                <a:cs typeface="Arial"/>
              </a:rPr>
              <a:t>  &amp;  </a:t>
            </a:r>
            <a:r>
              <a:rPr lang="en-US" sz="2400" b="1">
                <a:solidFill>
                  <a:schemeClr val="bg1"/>
                </a:solidFill>
                <a:latin typeface="Arial"/>
                <a:ea typeface="Calibri"/>
                <a:cs typeface="Arial"/>
              </a:rPr>
              <a:t>Nguyễn Thị Ngọc Quý</a:t>
            </a:r>
            <a:endParaRPr lang="en-US" sz="2400">
              <a:solidFill>
                <a:schemeClr val="bg1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731520" y="518922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Faculty of Foreign Languages, Vietnam Aviation Academy</a:t>
            </a:r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31520" y="626364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7 August 2026  •  HUFLIT University, Ho Chi Minh City, Vietnam</a:t>
            </a:r>
            <a:endParaRPr 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Popularity Doesn't Equal Performance</a:t>
            </a:r>
            <a:endParaRPr lang="en-US" sz="4000"/>
          </a:p>
        </p:txBody>
      </p:sp>
      <p:sp>
        <p:nvSpPr>
          <p:cNvPr id="3" name="Shape 1"/>
          <p:cNvSpPr/>
          <p:nvPr/>
        </p:nvSpPr>
        <p:spPr>
          <a:xfrm>
            <a:off x="731520" y="1371600"/>
            <a:ext cx="4572000" cy="4206240"/>
          </a:xfrm>
          <a:prstGeom prst="roundRect">
            <a:avLst>
              <a:gd name="adj" fmla="val 2174"/>
            </a:avLst>
          </a:prstGeom>
          <a:solidFill>
            <a:srgbClr val="F7F9FB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1051560" y="1600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>
                <a:solidFill>
                  <a:srgbClr val="065A8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MOST USED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051560" y="24688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 ChatGPT - 64%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51560" y="31546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2. Duolingo - 47.2%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051560" y="3840480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3. ELSA Speak - 34.8%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 rot="5400000">
            <a:off x="5627603" y="3108960"/>
            <a:ext cx="548640" cy="548640"/>
          </a:xfrm>
          <a:prstGeom prst="triangl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9" name="Shape 7"/>
          <p:cNvSpPr/>
          <p:nvPr/>
        </p:nvSpPr>
        <p:spPr>
          <a:xfrm>
            <a:off x="6400800" y="1371600"/>
            <a:ext cx="4572000" cy="4206240"/>
          </a:xfrm>
          <a:prstGeom prst="roundRect">
            <a:avLst>
              <a:gd name="adj" fmla="val 2174"/>
            </a:avLst>
          </a:prstGeom>
          <a:solidFill>
            <a:srgbClr val="21295C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0" name="Text 8"/>
          <p:cNvSpPr/>
          <p:nvPr/>
        </p:nvSpPr>
        <p:spPr>
          <a:xfrm>
            <a:off x="6720840" y="16002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>
                <a:solidFill>
                  <a:srgbClr val="FFFF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TOP PERFORMERS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720840" y="2388637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1. Google Assistant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720840" y="3074437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2. Copilot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720840" y="3760237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3. ELSA Speak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31520" y="5806440"/>
            <a:ext cx="10698480" cy="822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>
                <a:latin typeface="Arial"/>
                <a:ea typeface="Calibri"/>
                <a:cs typeface="Arial"/>
              </a:rPr>
              <a:t>As students gain experience, they diversify - moving from general-purpose chat tools toward specialized diagnostic assistants for structural &amp; phonological accuracy.</a:t>
            </a:r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/>
                <a:ea typeface="Calibri"/>
                <a:cs typeface="Calibri"/>
              </a:rPr>
              <a:t>10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Conclusion</a:t>
            </a:r>
            <a:endParaRPr lang="en-US" sz="5400"/>
          </a:p>
        </p:txBody>
      </p:sp>
      <p:sp>
        <p:nvSpPr>
          <p:cNvPr id="3" name="Shape 1"/>
          <p:cNvSpPr/>
          <p:nvPr/>
        </p:nvSpPr>
        <p:spPr>
          <a:xfrm>
            <a:off x="731520" y="1554480"/>
            <a:ext cx="10698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1005840" y="1691640"/>
            <a:ext cx="11887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4000"/>
          </a:p>
        </p:txBody>
      </p:sp>
      <p:sp>
        <p:nvSpPr>
          <p:cNvPr id="5" name="Text 3"/>
          <p:cNvSpPr/>
          <p:nvPr/>
        </p:nvSpPr>
        <p:spPr>
          <a:xfrm>
            <a:off x="2377440" y="1737360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AI tools genuinely help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377440" y="2212848"/>
            <a:ext cx="905256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000">
                <a:solidFill>
                  <a:srgbClr val="1C1C28"/>
                </a:solidFill>
                <a:latin typeface="Arial"/>
                <a:ea typeface="Calibri"/>
                <a:cs typeface="Arial"/>
              </a:rPr>
              <a:t>Boosting motivation &amp; engagement via personalization, real-time feedback, low-anxiety practice.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31520" y="3108960"/>
            <a:ext cx="10698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8" name="Text 6"/>
          <p:cNvSpPr/>
          <p:nvPr/>
        </p:nvSpPr>
        <p:spPr>
          <a:xfrm>
            <a:off x="1005840" y="3246120"/>
            <a:ext cx="11887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4000"/>
          </a:p>
        </p:txBody>
      </p:sp>
      <p:sp>
        <p:nvSpPr>
          <p:cNvPr id="9" name="Text 7"/>
          <p:cNvSpPr/>
          <p:nvPr/>
        </p:nvSpPr>
        <p:spPr>
          <a:xfrm>
            <a:off x="2377440" y="3291840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Accessibility &amp; affordability matter most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377440" y="3767328"/>
            <a:ext cx="905256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000">
                <a:solidFill>
                  <a:srgbClr val="1C1C28"/>
                </a:solidFill>
                <a:latin typeface="Arial"/>
                <a:ea typeface="Calibri"/>
                <a:cs typeface="Arial"/>
              </a:rPr>
              <a:t>Promoting satisfaction, especially for financially constrained students.</a:t>
            </a:r>
            <a:endParaRPr lang="en-US" sz="2000" dirty="0">
              <a:latin typeface="Arial"/>
              <a:ea typeface="Calibri"/>
              <a:cs typeface="Arial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31520" y="4663440"/>
            <a:ext cx="1069848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2" name="Text 10"/>
          <p:cNvSpPr/>
          <p:nvPr/>
        </p:nvSpPr>
        <p:spPr>
          <a:xfrm>
            <a:off x="1005840" y="4800600"/>
            <a:ext cx="118872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4000"/>
          </a:p>
        </p:txBody>
      </p:sp>
      <p:sp>
        <p:nvSpPr>
          <p:cNvPr id="13" name="Text 11"/>
          <p:cNvSpPr/>
          <p:nvPr/>
        </p:nvSpPr>
        <p:spPr>
          <a:xfrm>
            <a:off x="2377440" y="4846320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No single tool is flawless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377440" y="5321808"/>
            <a:ext cx="9052560" cy="6400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2000">
                <a:solidFill>
                  <a:srgbClr val="1C1C28"/>
                </a:solidFill>
                <a:latin typeface="Arial"/>
                <a:ea typeface="Calibri"/>
                <a:cs typeface="Arial"/>
              </a:rPr>
              <a:t>The most effective tools often carry the most notable risks =&gt; selection must be strategic.</a:t>
            </a:r>
            <a:endParaRPr lang="en-US" sz="2000" dirty="0">
              <a:latin typeface="Arial"/>
              <a:ea typeface="Calibri"/>
              <a:cs typeface="Arial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/>
                <a:ea typeface="Calibri"/>
                <a:cs typeface="Calibri"/>
              </a:rPr>
              <a:t>11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A026D8-65A6-B441-9520-DB5ACD8A0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13">
            <a:extLst>
              <a:ext uri="{FF2B5EF4-FFF2-40B4-BE49-F238E27FC236}">
                <a16:creationId xmlns:a16="http://schemas.microsoft.com/office/drawing/2014/main" id="{7EEF9D79-7098-AF1C-D382-C9B6FC420644}"/>
              </a:ext>
            </a:extLst>
          </p:cNvPr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/>
                <a:ea typeface="Calibri"/>
                <a:cs typeface="Calibri"/>
              </a:rPr>
              <a:t>12</a:t>
            </a:r>
            <a:endParaRPr lang="en-US" sz="1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7E4717-8AB1-B737-7C59-B4A38500F7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71" b="7993"/>
          <a:stretch>
            <a:fillRect/>
          </a:stretch>
        </p:blipFill>
        <p:spPr>
          <a:xfrm>
            <a:off x="531586" y="0"/>
            <a:ext cx="11121576" cy="684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25027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8120743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&amp; Future Research</a:t>
            </a:r>
            <a:endParaRPr lang="en-US" sz="4400"/>
          </a:p>
        </p:txBody>
      </p:sp>
      <p:sp>
        <p:nvSpPr>
          <p:cNvPr id="3" name="Shape 1"/>
          <p:cNvSpPr/>
          <p:nvPr/>
        </p:nvSpPr>
        <p:spPr>
          <a:xfrm>
            <a:off x="731520" y="1554480"/>
            <a:ext cx="5025468" cy="411480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1184366" y="18288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>
                <a:solidFill>
                  <a:srgbClr val="065A8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STUDY LIMITATIONS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988422" y="2331720"/>
            <a:ext cx="4501087" cy="3108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1C1C28"/>
                </a:solidFill>
                <a:latin typeface="Arial"/>
                <a:ea typeface="+mn-lt"/>
                <a:cs typeface="Arial"/>
              </a:rPr>
              <a:t>Quantitative survey only (no follow-up interviews) </a:t>
            </a:r>
            <a:endParaRPr lang="en-US" sz="2000"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1C1C28"/>
                </a:solidFill>
                <a:latin typeface="Arial"/>
                <a:ea typeface="+mn-lt"/>
                <a:cs typeface="Arial"/>
              </a:rPr>
              <a:t>Convenience sampling from </a:t>
            </a:r>
            <a:r>
              <a:rPr lang="en-US" sz="2000" b="1">
                <a:solidFill>
                  <a:srgbClr val="1C1C28"/>
                </a:solidFill>
                <a:latin typeface="Arial"/>
                <a:ea typeface="+mn-lt"/>
                <a:cs typeface="Arial"/>
              </a:rPr>
              <a:t>one institution</a:t>
            </a:r>
            <a:r>
              <a:rPr lang="en-US" sz="2000" dirty="0">
                <a:solidFill>
                  <a:srgbClr val="1C1C28"/>
                </a:solidFill>
                <a:latin typeface="Arial"/>
                <a:ea typeface="+mn-lt"/>
                <a:cs typeface="Arial"/>
              </a:rPr>
              <a:t> </a:t>
            </a:r>
            <a:endParaRPr lang="en-US" sz="2000"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1C1C28"/>
                </a:solidFill>
                <a:latin typeface="Arial"/>
                <a:ea typeface="+mn-lt"/>
                <a:cs typeface="Arial"/>
              </a:rPr>
              <a:t>Did not explore </a:t>
            </a:r>
            <a:r>
              <a:rPr lang="en-US" sz="2000" b="1">
                <a:solidFill>
                  <a:srgbClr val="1C1C28"/>
                </a:solidFill>
                <a:latin typeface="Arial"/>
                <a:ea typeface="+mn-lt"/>
                <a:cs typeface="Arial"/>
              </a:rPr>
              <a:t>tool-specific user experiences</a:t>
            </a:r>
            <a:endParaRPr lang="en-US" sz="2000">
              <a:latin typeface="Arial"/>
              <a:cs typeface="Arial"/>
            </a:endParaRPr>
          </a:p>
          <a:p>
            <a:pPr>
              <a:lnSpc>
                <a:spcPct val="150000"/>
              </a:lnSpc>
              <a:spcAft>
                <a:spcPts val="1600"/>
              </a:spcAft>
            </a:pPr>
            <a:endParaRPr lang="en-US" sz="2000" dirty="0">
              <a:solidFill>
                <a:srgbClr val="1C1C28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309360" y="1554480"/>
            <a:ext cx="5120640" cy="4114800"/>
          </a:xfrm>
          <a:prstGeom prst="roundRect">
            <a:avLst>
              <a:gd name="adj" fmla="val 2222"/>
            </a:avLst>
          </a:prstGeom>
          <a:solidFill>
            <a:srgbClr val="21295C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7" name="Text 5"/>
          <p:cNvSpPr/>
          <p:nvPr/>
        </p:nvSpPr>
        <p:spPr>
          <a:xfrm>
            <a:off x="6871063" y="182880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kern="0" spc="200">
                <a:solidFill>
                  <a:srgbClr val="FFFF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FUTURE DIRECTIONS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79176" y="2193835"/>
            <a:ext cx="4785361" cy="31089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Arial"/>
                <a:ea typeface="+mn-lt"/>
                <a:cs typeface="Arial"/>
              </a:rPr>
              <a:t>Adopt a </a:t>
            </a:r>
            <a:r>
              <a:rPr lang="en-US" sz="2000" b="1">
                <a:solidFill>
                  <a:srgbClr val="FFFFFF"/>
                </a:solidFill>
                <a:latin typeface="Arial"/>
                <a:ea typeface="+mn-lt"/>
                <a:cs typeface="Arial"/>
              </a:rPr>
              <a:t>mixed-methods</a:t>
            </a:r>
            <a:r>
              <a:rPr lang="en-US" sz="2000">
                <a:solidFill>
                  <a:srgbClr val="FFFFFF"/>
                </a:solidFill>
                <a:latin typeface="Arial"/>
                <a:ea typeface="+mn-lt"/>
                <a:cs typeface="Arial"/>
              </a:rPr>
              <a:t> approach</a:t>
            </a:r>
            <a:endParaRPr lang="en-US" sz="2000">
              <a:latin typeface="Arial"/>
              <a:ea typeface="+mn-lt"/>
              <a:cs typeface="Arial"/>
            </a:endParaRPr>
          </a:p>
          <a:p>
            <a:pPr>
              <a:lnSpc>
                <a:spcPct val="150000"/>
              </a:lnSpc>
            </a:pPr>
            <a:endParaRPr lang="en-US" sz="1400" dirty="0">
              <a:solidFill>
                <a:srgbClr val="FFFFFF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Arial"/>
                <a:ea typeface="+mn-lt"/>
                <a:cs typeface="Arial"/>
              </a:rPr>
              <a:t>Investigate </a:t>
            </a:r>
            <a:r>
              <a:rPr lang="en-US" sz="2000" b="1">
                <a:solidFill>
                  <a:srgbClr val="FFFFFF"/>
                </a:solidFill>
                <a:latin typeface="Arial"/>
                <a:ea typeface="+mn-lt"/>
                <a:cs typeface="Arial"/>
              </a:rPr>
              <a:t>why popularity ≠ perceived effectiveness</a:t>
            </a:r>
            <a:endParaRPr lang="en-US" sz="2000">
              <a:solidFill>
                <a:srgbClr val="FFFFFF"/>
              </a:solidFill>
              <a:latin typeface="Arial"/>
              <a:ea typeface="+mn-lt"/>
              <a:cs typeface="Arial"/>
            </a:endParaRPr>
          </a:p>
          <a:p>
            <a:pPr>
              <a:lnSpc>
                <a:spcPct val="150000"/>
              </a:lnSpc>
            </a:pPr>
            <a:endParaRPr lang="en-US" sz="1400" b="1" dirty="0">
              <a:solidFill>
                <a:srgbClr val="FFFFFF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000">
                <a:solidFill>
                  <a:srgbClr val="FFFFFF"/>
                </a:solidFill>
                <a:latin typeface="Arial"/>
                <a:ea typeface="+mn-lt"/>
                <a:cs typeface="Arial"/>
              </a:rPr>
              <a:t>Expand samples across </a:t>
            </a:r>
            <a:r>
              <a:rPr lang="en-US" sz="2000" b="1">
                <a:solidFill>
                  <a:srgbClr val="FFFFFF"/>
                </a:solidFill>
                <a:latin typeface="Arial"/>
                <a:ea typeface="+mn-lt"/>
                <a:cs typeface="Arial"/>
              </a:rPr>
              <a:t>multiple institutions</a:t>
            </a:r>
            <a:endParaRPr lang="en-US" sz="2000">
              <a:latin typeface="Arial"/>
              <a:ea typeface="+mn-lt"/>
              <a:cs typeface="Arial"/>
            </a:endParaRPr>
          </a:p>
        </p:txBody>
      </p:sp>
      <p:sp>
        <p:nvSpPr>
          <p:cNvPr id="9" name="Text 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/>
                <a:ea typeface="Calibri"/>
                <a:cs typeface="Calibri"/>
              </a:rPr>
              <a:t>13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463915" y="-1463040"/>
            <a:ext cx="5029200" cy="5029200"/>
          </a:xfrm>
          <a:prstGeom prst="ellipse">
            <a:avLst/>
          </a:prstGeom>
          <a:solidFill>
            <a:srgbClr val="065A82">
              <a:alpha val="30000"/>
            </a:srgbClr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3" name="Shape 1"/>
          <p:cNvSpPr/>
          <p:nvPr/>
        </p:nvSpPr>
        <p:spPr>
          <a:xfrm>
            <a:off x="-2788920" y="4892041"/>
            <a:ext cx="3840480" cy="3840480"/>
          </a:xfrm>
          <a:prstGeom prst="ellipse">
            <a:avLst/>
          </a:prstGeom>
          <a:solidFill>
            <a:srgbClr val="1C7293">
              <a:alpha val="30000"/>
            </a:srgbClr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624839" y="1497330"/>
            <a:ext cx="803338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0" b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For Listening</a:t>
            </a:r>
            <a:endParaRPr lang="en-US" sz="10000"/>
          </a:p>
        </p:txBody>
      </p:sp>
      <p:sp>
        <p:nvSpPr>
          <p:cNvPr id="6" name="Shape 4"/>
          <p:cNvSpPr/>
          <p:nvPr/>
        </p:nvSpPr>
        <p:spPr>
          <a:xfrm>
            <a:off x="777239" y="4114800"/>
            <a:ext cx="4337685" cy="0"/>
          </a:xfrm>
          <a:prstGeom prst="line">
            <a:avLst/>
          </a:prstGeom>
          <a:noFill/>
          <a:ln w="31750">
            <a:solidFill>
              <a:srgbClr val="E8A33D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7" name="Text 5"/>
          <p:cNvSpPr/>
          <p:nvPr/>
        </p:nvSpPr>
        <p:spPr>
          <a:xfrm>
            <a:off x="731520" y="43434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Nguyễn Thị Nguyệt Ánh  &amp;  Nguyễn Thị Ngọc Quý</a:t>
            </a:r>
            <a:endParaRPr lang="en-US" sz="2400"/>
          </a:p>
        </p:txBody>
      </p:sp>
      <p:sp>
        <p:nvSpPr>
          <p:cNvPr id="8" name="Text 6"/>
          <p:cNvSpPr/>
          <p:nvPr/>
        </p:nvSpPr>
        <p:spPr>
          <a:xfrm>
            <a:off x="731520" y="4892041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 Aviation Academy  •  anhntn@vaa.edu.vn</a:t>
            </a:r>
            <a:endParaRPr 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Study?</a:t>
            </a:r>
            <a:endParaRPr lang="en-US" sz="4000"/>
          </a:p>
        </p:txBody>
      </p:sp>
      <p:sp>
        <p:nvSpPr>
          <p:cNvPr id="4" name="Shape 2"/>
          <p:cNvSpPr/>
          <p:nvPr/>
        </p:nvSpPr>
        <p:spPr>
          <a:xfrm>
            <a:off x="853440" y="1600200"/>
            <a:ext cx="1188720" cy="11887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5" name="Text 3"/>
          <p:cNvSpPr/>
          <p:nvPr/>
        </p:nvSpPr>
        <p:spPr>
          <a:xfrm>
            <a:off x="853440" y="1592736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✈</a:t>
            </a:r>
            <a:endParaRPr lang="en-US" sz="2000"/>
          </a:p>
        </p:txBody>
      </p:sp>
      <p:sp>
        <p:nvSpPr>
          <p:cNvPr id="6" name="Text 4"/>
          <p:cNvSpPr/>
          <p:nvPr/>
        </p:nvSpPr>
        <p:spPr>
          <a:xfrm>
            <a:off x="2286000" y="1691640"/>
            <a:ext cx="8518849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English is the standard language of aviation communication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between crew, passengers, and ground staff.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22960" y="3116424"/>
            <a:ext cx="1188720" cy="11887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8" name="Text 6"/>
          <p:cNvSpPr/>
          <p:nvPr/>
        </p:nvSpPr>
        <p:spPr>
          <a:xfrm>
            <a:off x="822960" y="3123888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18/120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286000" y="3116424"/>
            <a:ext cx="90525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Despite 18 of 120 curriculum credits on listening &amp; speaking, </a:t>
            </a:r>
            <a:r>
              <a:rPr lang="en-US" sz="200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many students still struggle: limited vocabulary, pronunciation, anxiety, lack of personalized corrective feedback.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822960" y="4876644"/>
            <a:ext cx="1188720" cy="11887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1" name="Text 9"/>
          <p:cNvSpPr/>
          <p:nvPr/>
        </p:nvSpPr>
        <p:spPr>
          <a:xfrm>
            <a:off x="822960" y="4876644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AI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211354" y="4876644"/>
            <a:ext cx="9794717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Students are increasingly turning to AI tools to practice speaking on their own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but their real experiences remain underexplored.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Gap &amp; Purpose</a:t>
            </a:r>
            <a:endParaRPr lang="en-US" sz="400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600"/>
              </a:lnSpc>
              <a:buNone/>
            </a:pP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Existing research covers AI in General English learning, or in Writing skills,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2600"/>
              </a:lnSpc>
              <a:buNone/>
            </a:pP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but perceptions of AI for self-regulated SPEAKING practice remain scarce.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2651760"/>
            <a:ext cx="10698480" cy="2377440"/>
          </a:xfrm>
          <a:prstGeom prst="roundRect">
            <a:avLst>
              <a:gd name="adj" fmla="val 4615"/>
            </a:avLst>
          </a:prstGeom>
          <a:solidFill>
            <a:srgbClr val="21295C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5" name="Text 3"/>
          <p:cNvSpPr/>
          <p:nvPr/>
        </p:nvSpPr>
        <p:spPr>
          <a:xfrm>
            <a:off x="1188720" y="2880360"/>
            <a:ext cx="5486400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2400" b="1" kern="0" spc="200">
                <a:solidFill>
                  <a:srgbClr val="E8A33D"/>
                </a:solidFill>
                <a:latin typeface="Arial"/>
                <a:ea typeface="Calibri" pitchFamily="34" charset="-122"/>
                <a:cs typeface="Arial"/>
              </a:rPr>
              <a:t>RESEARCH QUESTION</a:t>
            </a:r>
            <a:endParaRPr lang="en-US" sz="2400">
              <a:latin typeface="Arial"/>
              <a:cs typeface="Arial"/>
            </a:endParaRPr>
          </a:p>
        </p:txBody>
      </p:sp>
      <p:sp>
        <p:nvSpPr>
          <p:cNvPr id="6" name="Text 4"/>
          <p:cNvSpPr/>
          <p:nvPr/>
        </p:nvSpPr>
        <p:spPr>
          <a:xfrm>
            <a:off x="1188720" y="3291840"/>
            <a:ext cx="97840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800"/>
              </a:lnSpc>
              <a:buNone/>
            </a:pPr>
            <a:r>
              <a:rPr lang="en-US" sz="2400" i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“What are VAA Aviation English students' perceptions regarding the benefits and limitations of using AI-based tools within a self-regulated speaking context?”</a:t>
            </a:r>
            <a:endParaRPr lang="en-US" sz="2400"/>
          </a:p>
        </p:txBody>
      </p:sp>
      <p:sp>
        <p:nvSpPr>
          <p:cNvPr id="7" name="Text 5"/>
          <p:cNvSpPr/>
          <p:nvPr/>
        </p:nvSpPr>
        <p:spPr>
          <a:xfrm>
            <a:off x="731520" y="52578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to give students concrete, tool-by-tool insight - not just “AI is helpful.”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Methodology</a:t>
            </a:r>
            <a:endParaRPr lang="en-US" sz="400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>
                <a:solidFill>
                  <a:srgbClr val="5B6472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Quantitative, descriptive survey design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731520" y="2011680"/>
            <a:ext cx="3337560" cy="4389120"/>
          </a:xfrm>
          <a:prstGeom prst="roundRect">
            <a:avLst>
              <a:gd name="adj" fmla="val 2740"/>
            </a:avLst>
          </a:prstGeom>
          <a:solidFill>
            <a:srgbClr val="F7F9FB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5" name="Shape 3"/>
          <p:cNvSpPr/>
          <p:nvPr/>
        </p:nvSpPr>
        <p:spPr>
          <a:xfrm>
            <a:off x="1805940" y="2377440"/>
            <a:ext cx="1188720" cy="1188720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6" name="Text 4"/>
          <p:cNvSpPr/>
          <p:nvPr/>
        </p:nvSpPr>
        <p:spPr>
          <a:xfrm>
            <a:off x="18059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161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14400" y="3672529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Participants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807720" y="4250094"/>
            <a:ext cx="3429000" cy="1544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AE students at VAA,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175 respondents (100% response rate)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convenience sampling</a:t>
            </a:r>
            <a:endParaRPr lang="en-US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389120" y="2011680"/>
            <a:ext cx="3337560" cy="4389120"/>
          </a:xfrm>
          <a:prstGeom prst="roundRect">
            <a:avLst>
              <a:gd name="adj" fmla="val 2740"/>
            </a:avLst>
          </a:prstGeom>
          <a:solidFill>
            <a:srgbClr val="F7F9FB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0" name="Shape 8"/>
          <p:cNvSpPr/>
          <p:nvPr/>
        </p:nvSpPr>
        <p:spPr>
          <a:xfrm>
            <a:off x="5463540" y="2377440"/>
            <a:ext cx="1188720" cy="1188720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1" name="Text 9"/>
          <p:cNvSpPr/>
          <p:nvPr/>
        </p:nvSpPr>
        <p:spPr>
          <a:xfrm>
            <a:off x="54635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29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572000" y="3672529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Survey Items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434840" y="4466564"/>
            <a:ext cx="3337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 background questions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26 items across 10 themes (benefits &amp; limitations)</a:t>
            </a:r>
            <a:endParaRPr lang="en-US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046720" y="2011680"/>
            <a:ext cx="3337560" cy="4389120"/>
          </a:xfrm>
          <a:prstGeom prst="roundRect">
            <a:avLst>
              <a:gd name="adj" fmla="val 2740"/>
            </a:avLst>
          </a:prstGeom>
          <a:solidFill>
            <a:srgbClr val="F7F9FB"/>
          </a:solidFill>
          <a:ln w="12700">
            <a:solidFill>
              <a:srgbClr val="E3E7EE"/>
            </a:solidFill>
            <a:prstDash val="solid"/>
          </a:ln>
        </p:spPr>
        <p:txBody>
          <a:bodyPr/>
          <a:lstStyle/>
          <a:p>
            <a:endParaRPr lang="en-VN"/>
          </a:p>
        </p:txBody>
      </p:sp>
      <p:sp>
        <p:nvSpPr>
          <p:cNvPr id="15" name="Shape 13"/>
          <p:cNvSpPr/>
          <p:nvPr/>
        </p:nvSpPr>
        <p:spPr>
          <a:xfrm>
            <a:off x="9121140" y="2377440"/>
            <a:ext cx="1188720" cy="1188720"/>
          </a:xfrm>
          <a:prstGeom prst="ellipse">
            <a:avLst/>
          </a:prstGeom>
          <a:solidFill>
            <a:srgbClr val="E8A33D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6" name="Text 14"/>
          <p:cNvSpPr/>
          <p:nvPr/>
        </p:nvSpPr>
        <p:spPr>
          <a:xfrm>
            <a:off x="9121140" y="2377440"/>
            <a:ext cx="11887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SPSS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229600" y="3672529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Analysis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183880" y="4343400"/>
            <a:ext cx="30632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Descriptive statistics, reported as percentages, using SPSS v.20</a:t>
            </a:r>
            <a:endParaRPr lang="en-US" sz="2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7111" y="325172"/>
            <a:ext cx="1158488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Which AI Tools Are EA Students Actually Using?</a:t>
            </a:r>
            <a:endParaRPr lang="en-US" sz="4000"/>
          </a:p>
        </p:txBody>
      </p:sp>
      <p:graphicFrame>
        <p:nvGraphicFramePr>
          <p:cNvPr id="3" name="Chart 0"/>
          <p:cNvGraphicFramePr/>
          <p:nvPr>
            <p:extLst>
              <p:ext uri="{D42A27DB-BD31-4B8C-83A1-F6EECF244321}">
                <p14:modId xmlns:p14="http://schemas.microsoft.com/office/powerpoint/2010/main" val="3410921195"/>
              </p:ext>
            </p:extLst>
          </p:nvPr>
        </p:nvGraphicFramePr>
        <p:xfrm>
          <a:off x="441235" y="1371600"/>
          <a:ext cx="7377610" cy="4870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hape 1"/>
          <p:cNvSpPr/>
          <p:nvPr/>
        </p:nvSpPr>
        <p:spPr>
          <a:xfrm>
            <a:off x="8001000" y="1463040"/>
            <a:ext cx="3429000" cy="2103120"/>
          </a:xfrm>
          <a:prstGeom prst="roundRect">
            <a:avLst>
              <a:gd name="adj" fmla="val 4348"/>
            </a:avLst>
          </a:prstGeom>
          <a:solidFill>
            <a:srgbClr val="F7F9FB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5" name="Text 2"/>
          <p:cNvSpPr/>
          <p:nvPr/>
        </p:nvSpPr>
        <p:spPr>
          <a:xfrm>
            <a:off x="8138160" y="160020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>
                <a:solidFill>
                  <a:srgbClr val="1C729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61.5%</a:t>
            </a:r>
            <a:endParaRPr lang="en-US" sz="4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069580" y="25146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of participants have practiced with AI tools for OVER 6 MONTHS</a:t>
            </a: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82712" y="3794760"/>
            <a:ext cx="35661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60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→ Long-term, experienced users, not first impressions.</a:t>
            </a:r>
            <a:endParaRPr 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8001000" y="5212080"/>
            <a:ext cx="3566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600" b="1">
                <a:solidFill>
                  <a:srgbClr val="E8A33D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Note: popularity here does not equal performance - see Slide 11.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/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11480"/>
            <a:ext cx="1051560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/>
                <a:ea typeface="Cambria"/>
                <a:cs typeface="Cambria" pitchFamily="34" charset="-120"/>
              </a:rPr>
              <a:t>Perceived Benefits</a:t>
            </a:r>
            <a:endParaRPr lang="en-US" sz="4000">
              <a:latin typeface="Cambria"/>
              <a:ea typeface="Cambria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22960" y="1234440"/>
            <a:ext cx="658368" cy="658368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16"/>
          </a:p>
        </p:txBody>
      </p:sp>
      <p:sp>
        <p:nvSpPr>
          <p:cNvPr id="5" name="Text 3"/>
          <p:cNvSpPr/>
          <p:nvPr/>
        </p:nvSpPr>
        <p:spPr>
          <a:xfrm>
            <a:off x="1737360" y="1404444"/>
            <a:ext cx="435656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Personalization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495917" y="1293036"/>
            <a:ext cx="628155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Google Assistant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94.4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% agree it i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dentifies weak areas, customizes lessons to learner needs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22960" y="2221992"/>
            <a:ext cx="658368" cy="658368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8" name="Text 6"/>
          <p:cNvSpPr/>
          <p:nvPr/>
        </p:nvSpPr>
        <p:spPr>
          <a:xfrm>
            <a:off x="822960" y="2221992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16"/>
          </a:p>
        </p:txBody>
      </p:sp>
      <p:sp>
        <p:nvSpPr>
          <p:cNvPr id="9" name="Text 7"/>
          <p:cNvSpPr/>
          <p:nvPr/>
        </p:nvSpPr>
        <p:spPr>
          <a:xfrm>
            <a:off x="1655064" y="2391996"/>
            <a:ext cx="435656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Immediate Feedback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586982" y="2324256"/>
            <a:ext cx="628155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ELSA Speak: </a:t>
            </a:r>
            <a:r>
              <a:rPr lang="en-US" sz="2000" b="1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94.6%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agree it gives real-time feedback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22960" y="3209544"/>
            <a:ext cx="658368" cy="658368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2" name="Text 10"/>
          <p:cNvSpPr/>
          <p:nvPr/>
        </p:nvSpPr>
        <p:spPr>
          <a:xfrm>
            <a:off x="822960" y="3209544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16"/>
          </a:p>
        </p:txBody>
      </p:sp>
      <p:sp>
        <p:nvSpPr>
          <p:cNvPr id="13" name="Text 11"/>
          <p:cNvSpPr/>
          <p:nvPr/>
        </p:nvSpPr>
        <p:spPr>
          <a:xfrm>
            <a:off x="1655064" y="3311808"/>
            <a:ext cx="435656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Accessibility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518643" y="3240644"/>
            <a:ext cx="628155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Google Assistant: </a:t>
            </a:r>
            <a:r>
              <a:rPr lang="en-US" sz="2000" b="1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100%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agree it is accessible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2960" y="4197096"/>
            <a:ext cx="658368" cy="658368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6" name="Text 14"/>
          <p:cNvSpPr/>
          <p:nvPr/>
        </p:nvSpPr>
        <p:spPr>
          <a:xfrm>
            <a:off x="822960" y="419709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16"/>
          </a:p>
        </p:txBody>
      </p:sp>
      <p:sp>
        <p:nvSpPr>
          <p:cNvPr id="17" name="Text 15"/>
          <p:cNvSpPr/>
          <p:nvPr/>
        </p:nvSpPr>
        <p:spPr>
          <a:xfrm>
            <a:off x="1655064" y="4343400"/>
            <a:ext cx="435656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Engagement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70182" y="3959352"/>
            <a:ext cx="628155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Google Assistant &amp; 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Copilot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83.3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% agree they 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offer  stimulating activities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Google Assistant: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88.9%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agree it encourages regular practice</a:t>
            </a:r>
          </a:p>
        </p:txBody>
      </p:sp>
      <p:sp>
        <p:nvSpPr>
          <p:cNvPr id="19" name="Shape 17"/>
          <p:cNvSpPr/>
          <p:nvPr/>
        </p:nvSpPr>
        <p:spPr>
          <a:xfrm>
            <a:off x="822960" y="5430497"/>
            <a:ext cx="658368" cy="658368"/>
          </a:xfrm>
          <a:prstGeom prst="ellipse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20" name="Text 18"/>
          <p:cNvSpPr/>
          <p:nvPr/>
        </p:nvSpPr>
        <p:spPr>
          <a:xfrm>
            <a:off x="822960" y="5430497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16" dirty="0"/>
          </a:p>
        </p:txBody>
      </p:sp>
      <p:sp>
        <p:nvSpPr>
          <p:cNvPr id="21" name="Text 19"/>
          <p:cNvSpPr/>
          <p:nvPr/>
        </p:nvSpPr>
        <p:spPr>
          <a:xfrm>
            <a:off x="1655064" y="5576801"/>
            <a:ext cx="435656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Self-Regulated Learning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495916" y="5513832"/>
            <a:ext cx="628155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Copilot: </a:t>
            </a:r>
            <a:r>
              <a:rPr lang="en-US" sz="2000" b="1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96.7%</a:t>
            </a:r>
            <a:r>
              <a:rPr lang="en-US" sz="2000" dirty="0">
                <a:solidFill>
                  <a:srgbClr val="1C1C2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 agree it helps monitor their own progress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/>
          </a:p>
        </p:txBody>
      </p:sp>
    </p:spTree>
  </p:cSld>
  <p:clrMapOvr>
    <a:masterClrMapping/>
  </p:clrMapOvr>
  <p:transition spd="slow">
    <p:wipe/>
  </p:transition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94;p14" descr="image.png">
            <a:extLst>
              <a:ext uri="{FF2B5EF4-FFF2-40B4-BE49-F238E27FC236}">
                <a16:creationId xmlns:a16="http://schemas.microsoft.com/office/drawing/2014/main" id="{AAE669AF-A63C-A0D1-8BC9-032C7F0A502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8826" y="1507897"/>
            <a:ext cx="3586892" cy="416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8828" y="1507898"/>
            <a:ext cx="3623177" cy="4165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09528" y="1507898"/>
            <a:ext cx="3412720" cy="415834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 txBox="1"/>
          <p:nvPr/>
        </p:nvSpPr>
        <p:spPr>
          <a:xfrm>
            <a:off x="1331232" y="2637744"/>
            <a:ext cx="206012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F172A"/>
                </a:solidFill>
                <a:latin typeface="Arial"/>
                <a:ea typeface="Poppins"/>
                <a:cs typeface="Arial"/>
                <a:sym typeface="Poppins"/>
              </a:rPr>
              <a:t>Personalization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4877304" y="2637744"/>
            <a:ext cx="267698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F172A"/>
                </a:solidFill>
                <a:latin typeface="Arial"/>
                <a:ea typeface="Poppins"/>
                <a:cs typeface="Arial"/>
                <a:sym typeface="Poppins"/>
              </a:rPr>
              <a:t>Immediate Feedback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8285489" y="2485344"/>
            <a:ext cx="371475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en-US" sz="2000" b="1" i="0" u="none" strike="noStrike" cap="none">
                <a:solidFill>
                  <a:srgbClr val="0F172A"/>
                </a:solidFill>
                <a:latin typeface="Arial"/>
                <a:ea typeface="Poppins"/>
                <a:cs typeface="Arial"/>
                <a:sym typeface="Poppins"/>
              </a:rPr>
              <a:t>Self-Regulated</a:t>
            </a:r>
            <a:r>
              <a:rPr lang="en-US" sz="2000" b="1">
                <a:solidFill>
                  <a:srgbClr val="0F172A"/>
                </a:solidFill>
                <a:latin typeface="Arial"/>
                <a:ea typeface="Poppins"/>
                <a:cs typeface="Arial"/>
                <a:sym typeface="Poppins"/>
              </a:rPr>
              <a:t> Learning Support</a:t>
            </a:r>
            <a:endParaRPr lang="en-US" sz="2000">
              <a:latin typeface="Arial"/>
              <a:cs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FFA046-D161-6A0D-A1DF-2F8D657537DF}"/>
              </a:ext>
            </a:extLst>
          </p:cNvPr>
          <p:cNvGrpSpPr/>
          <p:nvPr/>
        </p:nvGrpSpPr>
        <p:grpSpPr>
          <a:xfrm>
            <a:off x="1948089" y="1643516"/>
            <a:ext cx="731157" cy="702128"/>
            <a:chOff x="866775" y="2224087"/>
            <a:chExt cx="571500" cy="571500"/>
          </a:xfrm>
        </p:grpSpPr>
        <p:pic>
          <p:nvPicPr>
            <p:cNvPr id="102" name="Google Shape;102;p14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66775" y="2224087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4" descr="image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019175" y="2376487"/>
              <a:ext cx="266700" cy="26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9" name="Google Shape;109;p14"/>
          <p:cNvSpPr txBox="1"/>
          <p:nvPr/>
        </p:nvSpPr>
        <p:spPr>
          <a:xfrm>
            <a:off x="1019176" y="3211059"/>
            <a:ext cx="257542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Identifying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weaknesses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Customizing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+mn-lt"/>
                <a:cs typeface="Arial"/>
              </a:rPr>
              <a:t> </a:t>
            </a: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lessons</a:t>
            </a:r>
            <a:endParaRPr lang="en-US" sz="1600">
              <a:solidFill>
                <a:srgbClr val="000000"/>
              </a:solidFill>
              <a:latin typeface="Arial"/>
              <a:ea typeface="+mn-lt"/>
              <a:cs typeface="Arial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859518" y="4456112"/>
            <a:ext cx="290199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TOP PERFORMER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353D478-78E0-9F78-278D-5EC01A9C6A6E}"/>
              </a:ext>
            </a:extLst>
          </p:cNvPr>
          <p:cNvGrpSpPr/>
          <p:nvPr/>
        </p:nvGrpSpPr>
        <p:grpSpPr>
          <a:xfrm>
            <a:off x="5835246" y="1658030"/>
            <a:ext cx="709385" cy="694871"/>
            <a:chOff x="4521703" y="2028144"/>
            <a:chExt cx="709385" cy="694871"/>
          </a:xfrm>
        </p:grpSpPr>
        <p:pic>
          <p:nvPicPr>
            <p:cNvPr id="104" name="Google Shape;104;p14" descr="image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521703" y="2028144"/>
              <a:ext cx="709385" cy="6948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4" descr="image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731934" y="2216829"/>
              <a:ext cx="296182" cy="3247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14"/>
          <p:cNvSpPr txBox="1"/>
          <p:nvPr/>
        </p:nvSpPr>
        <p:spPr>
          <a:xfrm>
            <a:off x="4717645" y="3213372"/>
            <a:ext cx="299634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Offering real-time </a:t>
            </a: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feedback</a:t>
            </a:r>
            <a:endParaRPr lang="en-US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Pinpointing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+mn-lt"/>
                <a:cs typeface="Arial"/>
              </a:rPr>
              <a:t> errors </a:t>
            </a:r>
            <a:endParaRPr lang="en-US" sz="1600">
              <a:latin typeface="Arial"/>
              <a:ea typeface="Calibri" panose="020F0502020204030204"/>
              <a:cs typeface="Arial"/>
            </a:endParaRPr>
          </a:p>
        </p:txBody>
      </p:sp>
      <p:sp>
        <p:nvSpPr>
          <p:cNvPr id="117" name="Google Shape;117;p14"/>
          <p:cNvSpPr txBox="1"/>
          <p:nvPr/>
        </p:nvSpPr>
        <p:spPr>
          <a:xfrm>
            <a:off x="4637817" y="4456112"/>
            <a:ext cx="290199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TOP PERFORMER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1AC590-5677-D245-3672-F134C2BB3053}"/>
              </a:ext>
            </a:extLst>
          </p:cNvPr>
          <p:cNvGrpSpPr/>
          <p:nvPr/>
        </p:nvGrpSpPr>
        <p:grpSpPr>
          <a:xfrm>
            <a:off x="9606289" y="1650773"/>
            <a:ext cx="658585" cy="694871"/>
            <a:chOff x="8423374" y="2224087"/>
            <a:chExt cx="571500" cy="571500"/>
          </a:xfrm>
        </p:grpSpPr>
        <p:pic>
          <p:nvPicPr>
            <p:cNvPr id="106" name="Google Shape;106;p14" descr="image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423374" y="2224087"/>
              <a:ext cx="571500" cy="571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4" descr="image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575774" y="2376487"/>
              <a:ext cx="266700" cy="266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9" name="Google Shape;119;p14"/>
          <p:cNvSpPr txBox="1"/>
          <p:nvPr/>
        </p:nvSpPr>
        <p:spPr>
          <a:xfrm>
            <a:off x="8728175" y="3211059"/>
            <a:ext cx="282217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Setting </a:t>
            </a: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speaking </a:t>
            </a: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goals</a:t>
            </a:r>
            <a:endParaRPr lang="en-US" sz="1600">
              <a:solidFill>
                <a:srgbClr val="000000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Planning learning schedules</a:t>
            </a:r>
            <a:endParaRPr lang="en-US" sz="1600">
              <a:solidFill>
                <a:srgbClr val="000000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Monitoring</a:t>
            </a: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 progress</a:t>
            </a:r>
            <a:endParaRPr lang="en-US" sz="1600">
              <a:latin typeface="Arial"/>
              <a:ea typeface="Calibri" panose="020F0502020204030204"/>
              <a:cs typeface="Arial"/>
            </a:endParaRPr>
          </a:p>
        </p:txBody>
      </p:sp>
      <p:sp>
        <p:nvSpPr>
          <p:cNvPr id="122" name="Google Shape;122;p14"/>
          <p:cNvSpPr txBox="1"/>
          <p:nvPr/>
        </p:nvSpPr>
        <p:spPr>
          <a:xfrm>
            <a:off x="8495946" y="4760912"/>
            <a:ext cx="290199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Inter"/>
                <a:cs typeface="Arial"/>
                <a:sym typeface="Inter"/>
              </a:rPr>
              <a:t>TOP PERFORMER</a:t>
            </a:r>
            <a:endParaRPr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3" name="Google Shape;123;p14"/>
          <p:cNvSpPr txBox="1"/>
          <p:nvPr/>
        </p:nvSpPr>
        <p:spPr>
          <a:xfrm>
            <a:off x="857250" y="5043487"/>
            <a:ext cx="165780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Google Assistant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4" name="Google Shape;124;p14"/>
          <p:cNvSpPr txBox="1"/>
          <p:nvPr/>
        </p:nvSpPr>
        <p:spPr>
          <a:xfrm>
            <a:off x="3073903" y="5036230"/>
            <a:ext cx="6100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94.4%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4635549" y="4963658"/>
            <a:ext cx="125457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 ELSA Speak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6968317" y="4963659"/>
            <a:ext cx="71165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94.6%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8493678" y="5268459"/>
            <a:ext cx="83593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 Copilot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10763398" y="5268459"/>
            <a:ext cx="63681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92400E"/>
                </a:solidFill>
                <a:latin typeface="Arial"/>
                <a:ea typeface="Inter SemiBold"/>
                <a:cs typeface="Arial"/>
                <a:sym typeface="Inter SemiBold"/>
              </a:rPr>
              <a:t>96.7%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B6E5EB01-76C5-87CC-9032-4DC39EA96D87}"/>
              </a:ext>
            </a:extLst>
          </p:cNvPr>
          <p:cNvSpPr/>
          <p:nvPr/>
        </p:nvSpPr>
        <p:spPr>
          <a:xfrm>
            <a:off x="731520" y="411480"/>
            <a:ext cx="1051560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/>
                <a:ea typeface="Cambria"/>
                <a:cs typeface="Cambria" pitchFamily="34" charset="-120"/>
              </a:rPr>
              <a:t>Perceived Benefits</a:t>
            </a:r>
            <a:endParaRPr lang="en-US" sz="4000">
              <a:latin typeface="Cambria"/>
              <a:ea typeface="Cambria"/>
            </a:endParaRPr>
          </a:p>
        </p:txBody>
      </p:sp>
      <p:sp>
        <p:nvSpPr>
          <p:cNvPr id="3" name="Text 13">
            <a:extLst>
              <a:ext uri="{FF2B5EF4-FFF2-40B4-BE49-F238E27FC236}">
                <a16:creationId xmlns:a16="http://schemas.microsoft.com/office/drawing/2014/main" id="{3317C2BB-8EE1-F06C-DBC7-64BEE7BAC74B}"/>
              </a:ext>
            </a:extLst>
          </p:cNvPr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ea typeface="Calibri"/>
                <a:cs typeface="Calibri"/>
              </a:rPr>
              <a:t>7</a:t>
            </a:r>
            <a:endParaRPr lang="en-US" sz="1000" dirty="0">
              <a:solidFill>
                <a:srgbClr val="5B6472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121188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11480"/>
            <a:ext cx="1051560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/>
                <a:ea typeface="Cambria"/>
                <a:cs typeface="Cambria" pitchFamily="34" charset="-120"/>
              </a:rPr>
              <a:t>Perceived Limitations</a:t>
            </a:r>
            <a:endParaRPr lang="en-US" sz="4000">
              <a:latin typeface="Cambria"/>
              <a:ea typeface="Cambria"/>
            </a:endParaRPr>
          </a:p>
        </p:txBody>
      </p:sp>
      <p:sp>
        <p:nvSpPr>
          <p:cNvPr id="3" name="Shape 1"/>
          <p:cNvSpPr/>
          <p:nvPr/>
        </p:nvSpPr>
        <p:spPr>
          <a:xfrm>
            <a:off x="822960" y="1234440"/>
            <a:ext cx="658368" cy="658368"/>
          </a:xfrm>
          <a:prstGeom prst="ellipse">
            <a:avLst/>
          </a:prstGeom>
          <a:solidFill>
            <a:srgbClr val="B0413E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4" name="Text 2"/>
          <p:cNvSpPr/>
          <p:nvPr/>
        </p:nvSpPr>
        <p:spPr>
          <a:xfrm>
            <a:off x="822960" y="1234440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16"/>
          </a:p>
        </p:txBody>
      </p:sp>
      <p:sp>
        <p:nvSpPr>
          <p:cNvPr id="5" name="Text 3"/>
          <p:cNvSpPr/>
          <p:nvPr/>
        </p:nvSpPr>
        <p:spPr>
          <a:xfrm>
            <a:off x="1737360" y="1365628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Data Dependency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760720" y="1365628"/>
            <a:ext cx="5669280" cy="5486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Copilot: 73.3% say its examples lack originality, and sound formulaic.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822960" y="2221992"/>
            <a:ext cx="658368" cy="658368"/>
          </a:xfrm>
          <a:prstGeom prst="ellipse">
            <a:avLst/>
          </a:prstGeom>
          <a:solidFill>
            <a:srgbClr val="B0413E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8" name="Text 6"/>
          <p:cNvSpPr/>
          <p:nvPr/>
        </p:nvSpPr>
        <p:spPr>
          <a:xfrm>
            <a:off x="822960" y="2221992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16"/>
          </a:p>
        </p:txBody>
      </p:sp>
      <p:sp>
        <p:nvSpPr>
          <p:cNvPr id="9" name="Text 7"/>
          <p:cNvSpPr/>
          <p:nvPr/>
        </p:nvSpPr>
        <p:spPr>
          <a:xfrm>
            <a:off x="1737360" y="235318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Illusory Understanding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760720" y="2353180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Google Assistant: 94.4% say it lacks real emotional understanding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822960" y="3209544"/>
            <a:ext cx="658368" cy="658368"/>
          </a:xfrm>
          <a:prstGeom prst="ellipse">
            <a:avLst/>
          </a:prstGeom>
          <a:solidFill>
            <a:srgbClr val="B0413E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2" name="Text 10"/>
          <p:cNvSpPr/>
          <p:nvPr/>
        </p:nvSpPr>
        <p:spPr>
          <a:xfrm>
            <a:off x="822960" y="3209544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16"/>
          </a:p>
        </p:txBody>
      </p:sp>
      <p:sp>
        <p:nvSpPr>
          <p:cNvPr id="13" name="Text 11"/>
          <p:cNvSpPr/>
          <p:nvPr/>
        </p:nvSpPr>
        <p:spPr>
          <a:xfrm>
            <a:off x="1737360" y="3340732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Cultural Sensitivity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760720" y="3340732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83.3% (Google Assistant), 72.2% (Gemini) say they struggle with Vietnamese idioms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2960" y="4197096"/>
            <a:ext cx="658368" cy="658368"/>
          </a:xfrm>
          <a:prstGeom prst="ellipse">
            <a:avLst/>
          </a:prstGeom>
          <a:solidFill>
            <a:srgbClr val="B0413E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16" name="Text 14"/>
          <p:cNvSpPr/>
          <p:nvPr/>
        </p:nvSpPr>
        <p:spPr>
          <a:xfrm>
            <a:off x="822960" y="4197096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16"/>
          </a:p>
        </p:txBody>
      </p:sp>
      <p:sp>
        <p:nvSpPr>
          <p:cNvPr id="17" name="Text 15"/>
          <p:cNvSpPr/>
          <p:nvPr/>
        </p:nvSpPr>
        <p:spPr>
          <a:xfrm>
            <a:off x="1737360" y="4328284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Feedback Accuracy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760720" y="4328284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~67-70% say ChatGPT / Copilot give overly general explanations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22960" y="5184648"/>
            <a:ext cx="658368" cy="658368"/>
          </a:xfrm>
          <a:prstGeom prst="ellipse">
            <a:avLst/>
          </a:prstGeom>
          <a:solidFill>
            <a:srgbClr val="B0413E"/>
          </a:solidFill>
          <a:ln/>
        </p:spPr>
        <p:txBody>
          <a:bodyPr/>
          <a:lstStyle/>
          <a:p>
            <a:endParaRPr lang="en-VN"/>
          </a:p>
        </p:txBody>
      </p:sp>
      <p:sp>
        <p:nvSpPr>
          <p:cNvPr id="20" name="Text 18"/>
          <p:cNvSpPr/>
          <p:nvPr/>
        </p:nvSpPr>
        <p:spPr>
          <a:xfrm>
            <a:off x="822960" y="5184648"/>
            <a:ext cx="65836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16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16"/>
          </a:p>
        </p:txBody>
      </p:sp>
      <p:sp>
        <p:nvSpPr>
          <p:cNvPr id="21" name="Text 19"/>
          <p:cNvSpPr/>
          <p:nvPr/>
        </p:nvSpPr>
        <p:spPr>
          <a:xfrm>
            <a:off x="1737360" y="5315836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>
                <a:solidFill>
                  <a:srgbClr val="21295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Technical Issues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760720" y="5315836"/>
            <a:ext cx="566928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Google Assistant: 83.3% say they encounter crashes or freezes during long practice sessions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/>
          </a:p>
        </p:txBody>
      </p:sp>
    </p:spTree>
  </p:cSld>
  <p:clrMapOvr>
    <a:masterClrMapping/>
  </p:clrMapOvr>
  <p:transition spd="slow">
    <p:wipe/>
  </p:transition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4;p14" descr="image.png">
            <a:extLst>
              <a:ext uri="{FF2B5EF4-FFF2-40B4-BE49-F238E27FC236}">
                <a16:creationId xmlns:a16="http://schemas.microsoft.com/office/drawing/2014/main" id="{A245BDDB-FEDB-E61F-9A0D-2CB09C2BAE7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30768" y="1370010"/>
            <a:ext cx="3586892" cy="484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4;p14" descr="image.png">
            <a:extLst>
              <a:ext uri="{FF2B5EF4-FFF2-40B4-BE49-F238E27FC236}">
                <a16:creationId xmlns:a16="http://schemas.microsoft.com/office/drawing/2014/main" id="{9D06426D-AD8F-39B3-94E0-3E9DA48854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8997" y="1370011"/>
            <a:ext cx="3565121" cy="484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4;p14" descr="image.png">
            <a:extLst>
              <a:ext uri="{FF2B5EF4-FFF2-40B4-BE49-F238E27FC236}">
                <a16:creationId xmlns:a16="http://schemas.microsoft.com/office/drawing/2014/main" id="{7117A0A2-9503-CB61-E2AF-C52AB9AF15B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4312" y="1370012"/>
            <a:ext cx="3565121" cy="4847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154" y="4910704"/>
            <a:ext cx="2971800" cy="55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5154" y="5572917"/>
            <a:ext cx="2971800" cy="50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98;p14" descr="image.png">
            <a:extLst>
              <a:ext uri="{FF2B5EF4-FFF2-40B4-BE49-F238E27FC236}">
                <a16:creationId xmlns:a16="http://schemas.microsoft.com/office/drawing/2014/main" id="{16EF4477-0A4A-BA1A-FEA8-D6FF25C8E4A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7528" y="5534364"/>
            <a:ext cx="2971800" cy="58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44786" y="4888479"/>
            <a:ext cx="2971800" cy="581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43447" y="4155508"/>
            <a:ext cx="2971800" cy="57422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825953" y="2353695"/>
            <a:ext cx="35558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>
                <a:solidFill>
                  <a:srgbClr val="0F172A"/>
                </a:solidFill>
                <a:latin typeface="Arial"/>
                <a:ea typeface="+mn-lt"/>
                <a:cs typeface="Arial"/>
                <a:sym typeface="Poppins"/>
              </a:rPr>
              <a:t>Illusory Understanding</a:t>
            </a:r>
            <a:endParaRPr lang="en-US" sz="2000" b="1">
              <a:solidFill>
                <a:srgbClr val="0F172A"/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108" name="Google Shape;108;p14"/>
          <p:cNvSpPr txBox="1"/>
          <p:nvPr/>
        </p:nvSpPr>
        <p:spPr>
          <a:xfrm>
            <a:off x="4893129" y="2353696"/>
            <a:ext cx="238741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>
                <a:solidFill>
                  <a:srgbClr val="0F172A"/>
                </a:solidFill>
                <a:latin typeface="Arial"/>
                <a:ea typeface="+mn-lt"/>
                <a:cs typeface="Arial"/>
                <a:sym typeface="Poppins"/>
              </a:rPr>
              <a:t>Cultural</a:t>
            </a:r>
            <a:r>
              <a:rPr lang="en-US" sz="2000" b="1" dirty="0">
                <a:solidFill>
                  <a:srgbClr val="0F172A"/>
                </a:solidFill>
                <a:latin typeface="Arial"/>
                <a:ea typeface="+mn-lt"/>
                <a:cs typeface="Arial"/>
                <a:sym typeface="Poppins"/>
              </a:rPr>
              <a:t> sensitivity</a:t>
            </a:r>
            <a:endParaRPr lang="en-US" sz="2000" b="1">
              <a:latin typeface="Arial"/>
              <a:cs typeface="Arial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8902247" y="2353695"/>
            <a:ext cx="216970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2000" b="1">
                <a:solidFill>
                  <a:srgbClr val="0F172A"/>
                </a:solidFill>
                <a:latin typeface="Arial"/>
                <a:ea typeface="+mn-lt"/>
                <a:cs typeface="Arial"/>
                <a:sym typeface="Poppins"/>
              </a:rPr>
              <a:t>Technical issues</a:t>
            </a:r>
            <a:endParaRPr lang="en-US" sz="2000" b="1">
              <a:latin typeface="Arial"/>
              <a:cs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994BBD2-B487-A9CA-206D-52F833D7FDC3}"/>
              </a:ext>
            </a:extLst>
          </p:cNvPr>
          <p:cNvGrpSpPr/>
          <p:nvPr/>
        </p:nvGrpSpPr>
        <p:grpSpPr>
          <a:xfrm>
            <a:off x="1921782" y="1485106"/>
            <a:ext cx="768350" cy="761092"/>
            <a:chOff x="789668" y="1797163"/>
            <a:chExt cx="514350" cy="514350"/>
          </a:xfrm>
        </p:grpSpPr>
        <p:pic>
          <p:nvPicPr>
            <p:cNvPr id="102" name="Google Shape;102;p14" descr="image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89668" y="1797163"/>
              <a:ext cx="514350" cy="5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4" descr="image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23018" y="1930513"/>
              <a:ext cx="247650" cy="2476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57BF8B6-9DAC-1B33-85ED-C9543F60D578}"/>
              </a:ext>
            </a:extLst>
          </p:cNvPr>
          <p:cNvGrpSpPr/>
          <p:nvPr/>
        </p:nvGrpSpPr>
        <p:grpSpPr>
          <a:xfrm>
            <a:off x="5575299" y="1485105"/>
            <a:ext cx="739321" cy="768350"/>
            <a:chOff x="4552043" y="1797163"/>
            <a:chExt cx="514350" cy="514350"/>
          </a:xfrm>
        </p:grpSpPr>
        <p:pic>
          <p:nvPicPr>
            <p:cNvPr id="106" name="Google Shape;106;p14" descr="image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552043" y="1797163"/>
              <a:ext cx="514350" cy="5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4" descr="image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685393" y="1930513"/>
              <a:ext cx="247650" cy="2476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C729BB8-F324-D2EB-2EB9-554C107D8762}"/>
              </a:ext>
            </a:extLst>
          </p:cNvPr>
          <p:cNvGrpSpPr/>
          <p:nvPr/>
        </p:nvGrpSpPr>
        <p:grpSpPr>
          <a:xfrm>
            <a:off x="9526361" y="1499621"/>
            <a:ext cx="797378" cy="753835"/>
            <a:chOff x="8314418" y="1797163"/>
            <a:chExt cx="514350" cy="514350"/>
          </a:xfrm>
        </p:grpSpPr>
        <p:pic>
          <p:nvPicPr>
            <p:cNvPr id="110" name="Google Shape;110;p14" descr="image.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314418" y="1797163"/>
              <a:ext cx="514350" cy="514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4" descr="image.png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414430" y="1930513"/>
              <a:ext cx="314325" cy="247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14"/>
          <p:cNvSpPr txBox="1"/>
          <p:nvPr/>
        </p:nvSpPr>
        <p:spPr>
          <a:xfrm>
            <a:off x="859973" y="5059021"/>
            <a:ext cx="162968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E293B"/>
                </a:solidFill>
                <a:latin typeface="Arial"/>
                <a:ea typeface="Inter SemiBold"/>
                <a:cs typeface="Arial"/>
                <a:sym typeface="Inter SemiBold"/>
              </a:rPr>
              <a:t>Google Assistant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8" name="Google Shape;118;p14"/>
          <p:cNvSpPr txBox="1"/>
          <p:nvPr/>
        </p:nvSpPr>
        <p:spPr>
          <a:xfrm>
            <a:off x="2898322" y="5059021"/>
            <a:ext cx="6985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7030A0"/>
                </a:solidFill>
                <a:latin typeface="Arial"/>
                <a:ea typeface="Inter"/>
                <a:cs typeface="Arial"/>
                <a:sym typeface="Inter"/>
              </a:rPr>
              <a:t>94.4%</a:t>
            </a:r>
            <a:endParaRPr lang="en-US" sz="140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120" name="Google Shape;120;p14"/>
          <p:cNvSpPr txBox="1"/>
          <p:nvPr/>
        </p:nvSpPr>
        <p:spPr>
          <a:xfrm>
            <a:off x="2897868" y="5721235"/>
            <a:ext cx="70621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7030A0"/>
                </a:solidFill>
                <a:latin typeface="Arial"/>
                <a:ea typeface="Inter"/>
                <a:cs typeface="Arial"/>
                <a:sym typeface="Inter"/>
              </a:rPr>
              <a:t>83.3</a:t>
            </a:r>
            <a:r>
              <a:rPr lang="en-US" sz="1400" b="1" i="0" u="none" strike="noStrike" cap="none">
                <a:solidFill>
                  <a:srgbClr val="7030A0"/>
                </a:solidFill>
                <a:latin typeface="Arial"/>
                <a:ea typeface="Inter"/>
                <a:cs typeface="Arial"/>
                <a:sym typeface="Inter"/>
              </a:rPr>
              <a:t>%</a:t>
            </a:r>
            <a:endParaRPr lang="en-US" sz="1400">
              <a:solidFill>
                <a:srgbClr val="7030A0"/>
              </a:solidFill>
              <a:latin typeface="Arial"/>
              <a:cs typeface="Arial"/>
            </a:endParaRPr>
          </a:p>
        </p:txBody>
      </p:sp>
      <p:sp>
        <p:nvSpPr>
          <p:cNvPr id="121" name="Google Shape;121;p14"/>
          <p:cNvSpPr txBox="1"/>
          <p:nvPr/>
        </p:nvSpPr>
        <p:spPr>
          <a:xfrm>
            <a:off x="4694918" y="5073083"/>
            <a:ext cx="147002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E293B"/>
                </a:solidFill>
                <a:latin typeface="Arial"/>
                <a:ea typeface="Inter SemiBold"/>
                <a:cs typeface="Arial"/>
                <a:sym typeface="Inter SemiBold"/>
              </a:rPr>
              <a:t>Google Assistant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2" name="Google Shape;122;p14"/>
          <p:cNvSpPr txBox="1"/>
          <p:nvPr/>
        </p:nvSpPr>
        <p:spPr>
          <a:xfrm>
            <a:off x="6728279" y="5080339"/>
            <a:ext cx="65268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B050"/>
                </a:solidFill>
                <a:latin typeface="Arial"/>
                <a:ea typeface="Inter"/>
                <a:cs typeface="Arial"/>
                <a:sym typeface="Inter"/>
              </a:rPr>
              <a:t>83.3%</a:t>
            </a:r>
            <a:endParaRPr lang="en-US" sz="140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123" name="Google Shape;123;p14"/>
          <p:cNvSpPr txBox="1"/>
          <p:nvPr/>
        </p:nvSpPr>
        <p:spPr>
          <a:xfrm>
            <a:off x="4694918" y="5720781"/>
            <a:ext cx="61232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cs typeface="Arial"/>
                <a:sym typeface="Inter"/>
              </a:rPr>
              <a:t>Gemini</a:t>
            </a:r>
            <a:endParaRPr lang="en-US" sz="14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4" name="Google Shape;124;p14"/>
          <p:cNvSpPr txBox="1"/>
          <p:nvPr/>
        </p:nvSpPr>
        <p:spPr>
          <a:xfrm>
            <a:off x="6726919" y="5735296"/>
            <a:ext cx="6540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B050"/>
                </a:solidFill>
                <a:latin typeface="Arial"/>
                <a:cs typeface="Arial"/>
                <a:sym typeface="Inter"/>
              </a:rPr>
              <a:t>72.2%</a:t>
            </a:r>
            <a:endParaRPr lang="en-US" b="1">
              <a:solidFill>
                <a:srgbClr val="00B050"/>
              </a:solidFill>
              <a:ea typeface="Calibri"/>
              <a:cs typeface="Calibri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8500836" y="4318340"/>
            <a:ext cx="157162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E293B"/>
                </a:solidFill>
                <a:latin typeface="Arial"/>
                <a:ea typeface="Inter SemiBold"/>
                <a:cs typeface="Arial"/>
                <a:sym typeface="Inter SemiBold"/>
              </a:rPr>
              <a:t>Google Assistant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10478408" y="4318340"/>
            <a:ext cx="59962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83.3</a:t>
            </a:r>
            <a:r>
              <a:rPr lang="en-US" sz="1400" b="1" i="0" u="none" strike="noStrike" cap="none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7143F594-BBB3-0BC5-5653-5C71CA4BCBF1}"/>
              </a:ext>
            </a:extLst>
          </p:cNvPr>
          <p:cNvSpPr/>
          <p:nvPr/>
        </p:nvSpPr>
        <p:spPr>
          <a:xfrm>
            <a:off x="731520" y="411480"/>
            <a:ext cx="10515600" cy="5943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21295C"/>
                </a:solidFill>
                <a:latin typeface="Cambria"/>
                <a:ea typeface="Cambria"/>
                <a:cs typeface="Cambria" pitchFamily="34" charset="-120"/>
              </a:rPr>
              <a:t>Perceived Limitations</a:t>
            </a:r>
            <a:endParaRPr lang="en-US" sz="400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5" name="Google Shape;109;p14">
            <a:extLst>
              <a:ext uri="{FF2B5EF4-FFF2-40B4-BE49-F238E27FC236}">
                <a16:creationId xmlns:a16="http://schemas.microsoft.com/office/drawing/2014/main" id="{A7F79BF5-3A4D-F963-6658-2F0D9236446F}"/>
              </a:ext>
            </a:extLst>
          </p:cNvPr>
          <p:cNvSpPr txBox="1"/>
          <p:nvPr/>
        </p:nvSpPr>
        <p:spPr>
          <a:xfrm>
            <a:off x="728888" y="2666773"/>
            <a:ext cx="3439029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Erroneous, inappropriate responses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Unconscious, unemotional reactions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Contextually inapplicable responses</a:t>
            </a:r>
            <a:endParaRPr lang="en-US" sz="1600">
              <a:latin typeface="Arial"/>
              <a:ea typeface="Calibri" panose="020F0502020204030204"/>
              <a:cs typeface="Arial"/>
            </a:endParaRPr>
          </a:p>
        </p:txBody>
      </p:sp>
      <p:sp>
        <p:nvSpPr>
          <p:cNvPr id="16" name="Google Shape;109;p14">
            <a:extLst>
              <a:ext uri="{FF2B5EF4-FFF2-40B4-BE49-F238E27FC236}">
                <a16:creationId xmlns:a16="http://schemas.microsoft.com/office/drawing/2014/main" id="{8CD84C79-7BCB-7FA2-7CDC-8A59437E58DE}"/>
              </a:ext>
            </a:extLst>
          </p:cNvPr>
          <p:cNvSpPr txBox="1"/>
          <p:nvPr/>
        </p:nvSpPr>
        <p:spPr>
          <a:xfrm>
            <a:off x="4538890" y="2790143"/>
            <a:ext cx="3293884" cy="1868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Lack of </a:t>
            </a: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diversity</a:t>
            </a:r>
            <a:endParaRPr lang="en-US" sz="1600" dirty="0">
              <a:solidFill>
                <a:srgbClr val="000000"/>
              </a:solidFill>
              <a:latin typeface="Arial"/>
              <a:ea typeface="+mn-lt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Western, 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male-centered cultural bias</a:t>
            </a:r>
            <a:endParaRPr lang="en-US" sz="1600">
              <a:latin typeface="Arial"/>
              <a:ea typeface="Calibri" panose="020F0502020204030204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b="1">
                <a:solidFill>
                  <a:srgbClr val="000000"/>
                </a:solidFill>
                <a:latin typeface="Arial"/>
                <a:ea typeface="+mn-lt"/>
                <a:cs typeface="Arial"/>
                <a:sym typeface="Inter"/>
              </a:rPr>
              <a:t>Unnatural idiomatic, </a:t>
            </a:r>
            <a:r>
              <a:rPr lang="en-US" sz="1600" b="1" dirty="0">
                <a:solidFill>
                  <a:srgbClr val="000000"/>
                </a:solidFill>
                <a:latin typeface="Arial"/>
                <a:ea typeface="+mn-lt"/>
                <a:cs typeface="Arial"/>
              </a:rPr>
              <a:t>colloquial </a:t>
            </a:r>
            <a:r>
              <a:rPr lang="en-US" sz="1600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phrasing</a:t>
            </a:r>
            <a:endParaRPr lang="en-US" sz="1600" b="1">
              <a:latin typeface="Arial"/>
              <a:ea typeface="Calibri" panose="020F0502020204030204"/>
              <a:cs typeface="Arial"/>
            </a:endParaRPr>
          </a:p>
        </p:txBody>
      </p:sp>
      <p:sp>
        <p:nvSpPr>
          <p:cNvPr id="17" name="Google Shape;109;p14">
            <a:extLst>
              <a:ext uri="{FF2B5EF4-FFF2-40B4-BE49-F238E27FC236}">
                <a16:creationId xmlns:a16="http://schemas.microsoft.com/office/drawing/2014/main" id="{58CBB3BC-A313-0952-E4FD-CDF0FBDD2828}"/>
              </a:ext>
            </a:extLst>
          </p:cNvPr>
          <p:cNvSpPr txBox="1"/>
          <p:nvPr/>
        </p:nvSpPr>
        <p:spPr>
          <a:xfrm>
            <a:off x="8639175" y="2877229"/>
            <a:ext cx="257542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Compatibility problems</a:t>
            </a:r>
            <a:endParaRPr lang="en-US" sz="1600">
              <a:latin typeface="Arial"/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latin typeface="Arial"/>
                <a:ea typeface="+mn-lt"/>
                <a:cs typeface="Arial"/>
              </a:rPr>
              <a:t>Internet problems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1600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Crashes, freezing</a:t>
            </a:r>
            <a:endParaRPr lang="en-US" sz="1600" b="1">
              <a:latin typeface="Arial"/>
              <a:ea typeface="Calibri"/>
              <a:cs typeface="Arial"/>
            </a:endParaRPr>
          </a:p>
        </p:txBody>
      </p:sp>
      <p:sp>
        <p:nvSpPr>
          <p:cNvPr id="20" name="Google Shape;117;p14">
            <a:extLst>
              <a:ext uri="{FF2B5EF4-FFF2-40B4-BE49-F238E27FC236}">
                <a16:creationId xmlns:a16="http://schemas.microsoft.com/office/drawing/2014/main" id="{E0FA6779-9815-3901-BD7F-E54AD4B616D3}"/>
              </a:ext>
            </a:extLst>
          </p:cNvPr>
          <p:cNvSpPr txBox="1"/>
          <p:nvPr/>
        </p:nvSpPr>
        <p:spPr>
          <a:xfrm>
            <a:off x="859972" y="5733934"/>
            <a:ext cx="144825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1E293B"/>
                </a:solidFill>
                <a:latin typeface="Arial"/>
                <a:ea typeface="Inter SemiBold"/>
                <a:cs typeface="Arial"/>
                <a:sym typeface="Inter SemiBold"/>
              </a:rPr>
              <a:t>Google Assistant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21" name="Google Shape;100;p14" descr="image.png">
            <a:extLst>
              <a:ext uri="{FF2B5EF4-FFF2-40B4-BE49-F238E27FC236}">
                <a16:creationId xmlns:a16="http://schemas.microsoft.com/office/drawing/2014/main" id="{87EA14E2-F9F8-B4BB-DC60-7FF36AE8B93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43446" y="5505335"/>
            <a:ext cx="2971800" cy="574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00;p14" descr="image.png">
            <a:extLst>
              <a:ext uri="{FF2B5EF4-FFF2-40B4-BE49-F238E27FC236}">
                <a16:creationId xmlns:a16="http://schemas.microsoft.com/office/drawing/2014/main" id="{C7AD5615-DB06-56DF-BA76-9C34914B1BA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43445" y="4794134"/>
            <a:ext cx="2971800" cy="57422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125;p14">
            <a:extLst>
              <a:ext uri="{FF2B5EF4-FFF2-40B4-BE49-F238E27FC236}">
                <a16:creationId xmlns:a16="http://schemas.microsoft.com/office/drawing/2014/main" id="{650A7D73-DCA8-8956-3E17-7EA7C171E24B}"/>
              </a:ext>
            </a:extLst>
          </p:cNvPr>
          <p:cNvSpPr txBox="1"/>
          <p:nvPr/>
        </p:nvSpPr>
        <p:spPr>
          <a:xfrm>
            <a:off x="8500835" y="4971482"/>
            <a:ext cx="126682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1E293B"/>
                </a:solidFill>
                <a:latin typeface="Arial"/>
                <a:ea typeface="+mn-lt"/>
                <a:cs typeface="Arial"/>
                <a:sym typeface="Inter SemiBold"/>
              </a:rPr>
              <a:t>Duolingo</a:t>
            </a:r>
            <a:endParaRPr lang="en-US" sz="1400">
              <a:latin typeface="Arial"/>
              <a:cs typeface="Arial"/>
            </a:endParaRPr>
          </a:p>
        </p:txBody>
      </p:sp>
      <p:sp>
        <p:nvSpPr>
          <p:cNvPr id="24" name="Google Shape;126;p14">
            <a:extLst>
              <a:ext uri="{FF2B5EF4-FFF2-40B4-BE49-F238E27FC236}">
                <a16:creationId xmlns:a16="http://schemas.microsoft.com/office/drawing/2014/main" id="{6AD646F2-5EED-0B42-3177-64DE405F39A1}"/>
              </a:ext>
            </a:extLst>
          </p:cNvPr>
          <p:cNvSpPr txBox="1"/>
          <p:nvPr/>
        </p:nvSpPr>
        <p:spPr>
          <a:xfrm>
            <a:off x="10478407" y="4971482"/>
            <a:ext cx="59962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77.6</a:t>
            </a:r>
            <a:r>
              <a:rPr lang="en-US" sz="1400" b="1" i="0" u="none" strike="noStrike" cap="none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Google Shape;126;p14">
            <a:extLst>
              <a:ext uri="{FF2B5EF4-FFF2-40B4-BE49-F238E27FC236}">
                <a16:creationId xmlns:a16="http://schemas.microsoft.com/office/drawing/2014/main" id="{458D6A85-ACF2-C5AC-ED6A-550F43F2A108}"/>
              </a:ext>
            </a:extLst>
          </p:cNvPr>
          <p:cNvSpPr txBox="1"/>
          <p:nvPr/>
        </p:nvSpPr>
        <p:spPr>
          <a:xfrm>
            <a:off x="10580007" y="5733482"/>
            <a:ext cx="599621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75</a:t>
            </a:r>
            <a:r>
              <a:rPr lang="en-US" sz="1400" b="1" i="0" u="none" strike="noStrike" cap="none">
                <a:solidFill>
                  <a:srgbClr val="D97706"/>
                </a:solidFill>
                <a:latin typeface="Arial"/>
                <a:ea typeface="Inter"/>
                <a:cs typeface="Arial"/>
                <a:sym typeface="Inter"/>
              </a:rPr>
              <a:t>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Google Shape;125;p14">
            <a:extLst>
              <a:ext uri="{FF2B5EF4-FFF2-40B4-BE49-F238E27FC236}">
                <a16:creationId xmlns:a16="http://schemas.microsoft.com/office/drawing/2014/main" id="{02E1DFEB-3C86-2BAC-583C-1CE01B3A6122}"/>
              </a:ext>
            </a:extLst>
          </p:cNvPr>
          <p:cNvSpPr txBox="1"/>
          <p:nvPr/>
        </p:nvSpPr>
        <p:spPr>
          <a:xfrm>
            <a:off x="8500834" y="5718967"/>
            <a:ext cx="1266825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1400">
                <a:solidFill>
                  <a:srgbClr val="1E293B"/>
                </a:solidFill>
                <a:latin typeface="Arial"/>
                <a:ea typeface="+mn-lt"/>
                <a:cs typeface="Arial"/>
                <a:sym typeface="Inter SemiBold"/>
              </a:rPr>
              <a:t>ELSA Speak</a:t>
            </a:r>
            <a:endParaRPr lang="en-US" sz="1400">
              <a:latin typeface="Arial"/>
              <a:cs typeface="Arial"/>
            </a:endParaRPr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9FCADA73-34BC-CFE0-F94A-6D880168E20C}"/>
              </a:ext>
            </a:extLst>
          </p:cNvPr>
          <p:cNvSpPr/>
          <p:nvPr/>
        </p:nvSpPr>
        <p:spPr>
          <a:xfrm>
            <a:off x="11548872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r">
              <a:buNone/>
            </a:pPr>
            <a:r>
              <a:rPr lang="en-US" sz="1000">
                <a:solidFill>
                  <a:srgbClr val="5B6472"/>
                </a:solidFill>
                <a:latin typeface="Calibri"/>
                <a:ea typeface="Calibri"/>
                <a:cs typeface="Calibri"/>
              </a:rPr>
              <a:t>9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4042750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785</Words>
  <Application>Microsoft Macintosh PowerPoint</Application>
  <PresentationFormat>Widescreen</PresentationFormat>
  <Paragraphs>179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425</cp:revision>
  <dcterms:created xsi:type="dcterms:W3CDTF">2026-07-25T06:35:17Z</dcterms:created>
  <dcterms:modified xsi:type="dcterms:W3CDTF">2026-07-28T03:56:13Z</dcterms:modified>
</cp:coreProperties>
</file>