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88" r:id="rId25"/>
    <p:sldId id="289" r:id="rId26"/>
    <p:sldId id="271" r:id="rId27"/>
    <p:sldId id="272" r:id="rId28"/>
    <p:sldId id="273" r:id="rId29"/>
    <p:sldId id="274" r:id="rId30"/>
    <p:sldId id="276" r:id="rId31"/>
    <p:sldId id="277" r:id="rId32"/>
    <p:sldId id="278" r:id="rId33"/>
    <p:sldId id="279" r:id="rId34"/>
    <p:sldId id="275" r:id="rId3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741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349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016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683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590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308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365760"/>
            <a:ext cx="822960" cy="822960"/>
          </a:xfrm>
          <a:prstGeom prst="ellipse">
            <a:avLst/>
          </a:prstGeom>
          <a:solidFill>
            <a:srgbClr val="24494C">
              <a:alpha val="6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" name="Shape 1"/>
          <p:cNvSpPr/>
          <p:nvPr/>
        </p:nvSpPr>
        <p:spPr>
          <a:xfrm>
            <a:off x="11521440" y="1828800"/>
            <a:ext cx="320040" cy="320040"/>
          </a:xfrm>
          <a:prstGeom prst="ellipse">
            <a:avLst/>
          </a:prstGeom>
          <a:solidFill>
            <a:srgbClr val="24494C">
              <a:alpha val="6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" name="Shape 2"/>
          <p:cNvSpPr/>
          <p:nvPr/>
        </p:nvSpPr>
        <p:spPr>
          <a:xfrm>
            <a:off x="457200" y="5760720"/>
            <a:ext cx="457200" cy="457200"/>
          </a:xfrm>
          <a:prstGeom prst="ellipse">
            <a:avLst/>
          </a:prstGeom>
          <a:solidFill>
            <a:srgbClr val="24494C">
              <a:alpha val="6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5" name="Shape 3"/>
          <p:cNvSpPr/>
          <p:nvPr/>
        </p:nvSpPr>
        <p:spPr>
          <a:xfrm>
            <a:off x="11247120" y="6035040"/>
            <a:ext cx="548640" cy="548640"/>
          </a:xfrm>
          <a:prstGeom prst="ellipse">
            <a:avLst/>
          </a:prstGeom>
          <a:solidFill>
            <a:srgbClr val="24494C">
              <a:alpha val="6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Shape 4"/>
          <p:cNvSpPr/>
          <p:nvPr/>
        </p:nvSpPr>
        <p:spPr>
          <a:xfrm>
            <a:off x="-502920" y="-1371600"/>
            <a:ext cx="3657600" cy="3657600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7" name="Shape 5"/>
          <p:cNvSpPr/>
          <p:nvPr/>
        </p:nvSpPr>
        <p:spPr>
          <a:xfrm>
            <a:off x="9875520" y="4206240"/>
            <a:ext cx="4572000" cy="4572000"/>
          </a:xfrm>
          <a:prstGeom prst="ellipse">
            <a:avLst/>
          </a:prstGeom>
          <a:solidFill>
            <a:srgbClr val="24494C">
              <a:alpha val="7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822960" y="640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F0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1965960"/>
            <a:ext cx="98755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Leveraging Generative AI to Address Vietnamese EFL Learners’ Challenges in English Literature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822960" y="3794760"/>
            <a:ext cx="9326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i="1" dirty="0">
                <a:solidFill>
                  <a:srgbClr val="E9F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Close Reading and Rubric-Based Assessment Framework for Third-Year University Students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822960" y="4709160"/>
            <a:ext cx="1495044" cy="384048"/>
          </a:xfrm>
          <a:prstGeom prst="roundRect">
            <a:avLst>
              <a:gd name="adj" fmla="val 50000"/>
            </a:avLst>
          </a:prstGeom>
          <a:solidFill>
            <a:srgbClr val="24494C"/>
          </a:solidFill>
          <a:ln w="9525">
            <a:solidFill>
              <a:srgbClr val="4C7075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822960" y="4709160"/>
            <a:ext cx="149504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9F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EFL Education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482596" y="4709160"/>
            <a:ext cx="1495044" cy="384048"/>
          </a:xfrm>
          <a:prstGeom prst="roundRect">
            <a:avLst>
              <a:gd name="adj" fmla="val 50000"/>
            </a:avLst>
          </a:prstGeom>
          <a:solidFill>
            <a:srgbClr val="24494C"/>
          </a:solidFill>
          <a:ln w="9525">
            <a:solidFill>
              <a:srgbClr val="4C7075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4" name="Text 12"/>
          <p:cNvSpPr/>
          <p:nvPr/>
        </p:nvSpPr>
        <p:spPr>
          <a:xfrm>
            <a:off x="2482596" y="4709160"/>
            <a:ext cx="149504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9F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142232" y="4709160"/>
            <a:ext cx="1495044" cy="384048"/>
          </a:xfrm>
          <a:prstGeom prst="roundRect">
            <a:avLst>
              <a:gd name="adj" fmla="val 50000"/>
            </a:avLst>
          </a:prstGeom>
          <a:solidFill>
            <a:srgbClr val="24494C"/>
          </a:solidFill>
          <a:ln w="9525">
            <a:solidFill>
              <a:srgbClr val="4C7075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6" name="Text 14"/>
          <p:cNvSpPr/>
          <p:nvPr/>
        </p:nvSpPr>
        <p:spPr>
          <a:xfrm>
            <a:off x="4142232" y="4709160"/>
            <a:ext cx="149504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9F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Reading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801868" y="4709160"/>
            <a:ext cx="2363724" cy="384048"/>
          </a:xfrm>
          <a:prstGeom prst="roundRect">
            <a:avLst>
              <a:gd name="adj" fmla="val 50000"/>
            </a:avLst>
          </a:prstGeom>
          <a:solidFill>
            <a:srgbClr val="24494C"/>
          </a:solidFill>
          <a:ln w="9525">
            <a:solidFill>
              <a:srgbClr val="4C7075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8" name="Text 16"/>
          <p:cNvSpPr/>
          <p:nvPr/>
        </p:nvSpPr>
        <p:spPr>
          <a:xfrm>
            <a:off x="5801868" y="4709160"/>
            <a:ext cx="23637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9F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Rubric-Based Assessment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822960" y="5623560"/>
            <a:ext cx="502920" cy="502920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0" name="Image 0" descr="/home/claude/icons/cap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340" y="5688940"/>
            <a:ext cx="372161" cy="372161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481328" y="562356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 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Nguyễn Thị Thư Hiên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80D1EE2-031A-00DC-5C59-DF9EE0F86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129979"/>
              </p:ext>
            </p:extLst>
          </p:nvPr>
        </p:nvGraphicFramePr>
        <p:xfrm>
          <a:off x="824459" y="1326631"/>
          <a:ext cx="10650512" cy="4583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10916">
                  <a:extLst>
                    <a:ext uri="{9D8B030D-6E8A-4147-A177-3AD203B41FA5}">
                      <a16:colId xmlns:a16="http://schemas.microsoft.com/office/drawing/2014/main" val="3457131278"/>
                    </a:ext>
                  </a:extLst>
                </a:gridCol>
                <a:gridCol w="4239596">
                  <a:extLst>
                    <a:ext uri="{9D8B030D-6E8A-4147-A177-3AD203B41FA5}">
                      <a16:colId xmlns:a16="http://schemas.microsoft.com/office/drawing/2014/main" val="4083244555"/>
                    </a:ext>
                  </a:extLst>
                </a:gridCol>
              </a:tblGrid>
              <a:tr h="27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>
                          <a:solidFill>
                            <a:schemeClr val="tx1"/>
                          </a:solidFill>
                          <a:effectLst/>
                        </a:rPr>
                        <a:t>Teacher does</a:t>
                      </a:r>
                      <a:endParaRPr lang="en-ID" sz="24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Students do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240104"/>
                  </a:ext>
                </a:extLst>
              </a:tr>
              <a:tr h="397893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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Hand out another prompt template, such as: "This is a passage from Jane Eyre. Can you tell me whether there are literary devices and, if so, briefly explain their effect? (paste passage)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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Conduct a short class-wide discussion, such as: 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88925" indent="-89535">
                        <a:lnSpc>
                          <a:spcPct val="115000"/>
                        </a:lnSpc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"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What devices did ChatGPT find?"</a:t>
                      </a:r>
                      <a:endParaRPr lang="en-ID" sz="2400" b="1" i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88925" indent="-89535">
                        <a:lnSpc>
                          <a:spcPct val="115000"/>
                        </a:lnSpc>
                        <a:buNone/>
                      </a:pP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"Do any pairs feel the AI misidentified literary devices here? Why do you say so?"</a:t>
                      </a:r>
                      <a:endParaRPr lang="en-ID" sz="2400" b="1" i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88925" indent="-89535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"What device stands out to you most in this passage - and why?"</a:t>
                      </a: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	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Ø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Work in pairs to submit the passage to ChatGPT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Ø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Compare the AI's findings against your first observations in Step 1 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Ø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Highlight literary devices in your copy of the text 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27254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89AA647-7230-CF11-A059-36EC30B49965}"/>
              </a:ext>
            </a:extLst>
          </p:cNvPr>
          <p:cNvSpPr txBox="1"/>
          <p:nvPr/>
        </p:nvSpPr>
        <p:spPr>
          <a:xfrm>
            <a:off x="1971206" y="195119"/>
            <a:ext cx="9368853" cy="1020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PROMPT TEMPLATE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Step 3: AI-assisted literary device identification (paired/ AI allowed)</a:t>
            </a:r>
            <a:endParaRPr lang="en-ID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43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08C0B9D-D725-7174-F96C-98608C63E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837601"/>
              </p:ext>
            </p:extLst>
          </p:nvPr>
        </p:nvGraphicFramePr>
        <p:xfrm>
          <a:off x="801973" y="1828801"/>
          <a:ext cx="10770434" cy="4467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93306">
                  <a:extLst>
                    <a:ext uri="{9D8B030D-6E8A-4147-A177-3AD203B41FA5}">
                      <a16:colId xmlns:a16="http://schemas.microsoft.com/office/drawing/2014/main" val="801840063"/>
                    </a:ext>
                  </a:extLst>
                </a:gridCol>
                <a:gridCol w="4377128">
                  <a:extLst>
                    <a:ext uri="{9D8B030D-6E8A-4147-A177-3AD203B41FA5}">
                      <a16:colId xmlns:a16="http://schemas.microsoft.com/office/drawing/2014/main" val="2350085924"/>
                    </a:ext>
                  </a:extLst>
                </a:gridCol>
              </a:tblGrid>
              <a:tr h="318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>
                          <a:solidFill>
                            <a:schemeClr val="tx1"/>
                          </a:solidFill>
                          <a:effectLst/>
                        </a:rPr>
                        <a:t>Teacher does</a:t>
                      </a:r>
                      <a:endParaRPr lang="en-ID" sz="24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Students do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26688"/>
                  </a:ext>
                </a:extLst>
              </a:tr>
              <a:tr h="34659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Collect phones/laptops or move to the 'AI free zone'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Hand out writing prompt such as the following: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"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Please choose ONE literary device found in the previous step. Now, in your own words, explain why Brontë used it and its effect."</a:t>
                      </a:r>
                      <a:endParaRPr lang="en-ID" sz="2400" b="1" i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(This is an important assessment point; the teacher observes student thinking.)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v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Write a paragraph about it independently (no AI or partner) (60 to 80 words)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v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The purpose is to generate learning data about their independent capacity 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51723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A806BA-363A-BEA6-A3AC-8B3DDAF118A0}"/>
              </a:ext>
            </a:extLst>
          </p:cNvPr>
          <p:cNvSpPr txBox="1"/>
          <p:nvPr/>
        </p:nvSpPr>
        <p:spPr>
          <a:xfrm>
            <a:off x="2098623" y="481809"/>
            <a:ext cx="7704944" cy="1020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PROMPT TEMPLATE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Step 4: Independent analysis (individual/ no AI)</a:t>
            </a:r>
            <a:endParaRPr lang="en-ID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46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B11CC93-8CE1-D1F2-E728-BF496A10C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504082"/>
              </p:ext>
            </p:extLst>
          </p:nvPr>
        </p:nvGraphicFramePr>
        <p:xfrm>
          <a:off x="1109271" y="2151089"/>
          <a:ext cx="10335718" cy="3780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1863">
                  <a:extLst>
                    <a:ext uri="{9D8B030D-6E8A-4147-A177-3AD203B41FA5}">
                      <a16:colId xmlns:a16="http://schemas.microsoft.com/office/drawing/2014/main" val="3255836398"/>
                    </a:ext>
                  </a:extLst>
                </a:gridCol>
                <a:gridCol w="5553855">
                  <a:extLst>
                    <a:ext uri="{9D8B030D-6E8A-4147-A177-3AD203B41FA5}">
                      <a16:colId xmlns:a16="http://schemas.microsoft.com/office/drawing/2014/main" val="2620106911"/>
                    </a:ext>
                  </a:extLst>
                </a:gridCol>
              </a:tblGrid>
              <a:tr h="358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Teacher does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Students do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282641"/>
                  </a:ext>
                </a:extLst>
              </a:tr>
              <a:tr h="338164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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Conduct structured pair-share: "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Now share your paragraph with your partner. Do you agree</a:t>
                      </a: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?"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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Read each other's paragraphs from Step 4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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Give feedback verbally to each other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143000" lvl="2" indent="-228600">
                        <a:lnSpc>
                          <a:spcPct val="115000"/>
                        </a:lnSpc>
                        <a:buFont typeface="Times New Roman" panose="02020603050405020304" pitchFamily="18" charset="0"/>
                        <a:buChar char="-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"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I think Brontë used this device because</a:t>
                      </a: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…"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143000" lvl="2" indent="-228600">
                        <a:lnSpc>
                          <a:spcPct val="115000"/>
                        </a:lnSpc>
                        <a:buFont typeface="Times New Roman" panose="02020603050405020304" pitchFamily="18" charset="0"/>
                        <a:buChar char="-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"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My partner identified…which I didn't notice…" </a:t>
                      </a: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etc.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Identify 1 thing you'd like to improve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66585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BBB1EB-84C8-137E-2BB3-7AAA1B98A199}"/>
              </a:ext>
            </a:extLst>
          </p:cNvPr>
          <p:cNvSpPr txBox="1"/>
          <p:nvPr/>
        </p:nvSpPr>
        <p:spPr>
          <a:xfrm>
            <a:off x="2683239" y="849068"/>
            <a:ext cx="8431967" cy="1020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PROMPT TEMLATE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Step 5: Peer discussion (paired/ small group/no AI)</a:t>
            </a:r>
            <a:endParaRPr lang="en-ID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447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419475C-D3B7-ADF2-350B-02ADBC762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02559"/>
              </p:ext>
            </p:extLst>
          </p:nvPr>
        </p:nvGraphicFramePr>
        <p:xfrm>
          <a:off x="1394084" y="1753849"/>
          <a:ext cx="9548736" cy="29193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4368">
                  <a:extLst>
                    <a:ext uri="{9D8B030D-6E8A-4147-A177-3AD203B41FA5}">
                      <a16:colId xmlns:a16="http://schemas.microsoft.com/office/drawing/2014/main" val="3497127306"/>
                    </a:ext>
                  </a:extLst>
                </a:gridCol>
                <a:gridCol w="4774368">
                  <a:extLst>
                    <a:ext uri="{9D8B030D-6E8A-4147-A177-3AD203B41FA5}">
                      <a16:colId xmlns:a16="http://schemas.microsoft.com/office/drawing/2014/main" val="1123759982"/>
                    </a:ext>
                  </a:extLst>
                </a:gridCol>
              </a:tblGrid>
              <a:tr h="4339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i="0" kern="0">
                          <a:solidFill>
                            <a:schemeClr val="tx1"/>
                          </a:solidFill>
                          <a:effectLst/>
                        </a:rPr>
                        <a:t>Teacher does</a:t>
                      </a:r>
                      <a:endParaRPr lang="en-ID" sz="2400" b="1" i="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i="0" kern="0" dirty="0">
                          <a:solidFill>
                            <a:schemeClr val="tx1"/>
                          </a:solidFill>
                          <a:effectLst/>
                        </a:rPr>
                        <a:t>Students do</a:t>
                      </a:r>
                      <a:endParaRPr lang="en-ID" sz="2400" b="1" i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938685"/>
                  </a:ext>
                </a:extLst>
              </a:tr>
              <a:tr h="248537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v"/>
                        <a:tabLst>
                          <a:tab pos="457200" algn="l"/>
                        </a:tabLst>
                      </a:pPr>
                      <a:r>
                        <a:rPr lang="en-ID" sz="2400" b="1" i="0" kern="0" dirty="0">
                          <a:solidFill>
                            <a:schemeClr val="tx1"/>
                          </a:solidFill>
                          <a:effectLst/>
                        </a:rPr>
                        <a:t>Allow time for students to revise their Step 4 paragraph in light of peer feedback </a:t>
                      </a:r>
                      <a:endParaRPr lang="en-ID" sz="2400" b="1" i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v"/>
                        <a:tabLst>
                          <a:tab pos="457200" algn="l"/>
                        </a:tabLst>
                      </a:pPr>
                      <a:r>
                        <a:rPr lang="en-ID" sz="2400" b="1" i="0" kern="0" dirty="0">
                          <a:solidFill>
                            <a:schemeClr val="tx1"/>
                          </a:solidFill>
                          <a:effectLst/>
                        </a:rPr>
                        <a:t>Explain that </a:t>
                      </a:r>
                      <a:r>
                        <a:rPr lang="en-ID" sz="2400" b="1" i="0" kern="0" dirty="0">
                          <a:solidFill>
                            <a:srgbClr val="FF0000"/>
                          </a:solidFill>
                          <a:effectLst/>
                        </a:rPr>
                        <a:t>THIS is their work </a:t>
                      </a:r>
                      <a:r>
                        <a:rPr lang="en-ID" sz="2400" b="1" i="0" kern="0" dirty="0">
                          <a:solidFill>
                            <a:schemeClr val="tx1"/>
                          </a:solidFill>
                          <a:effectLst/>
                        </a:rPr>
                        <a:t>now; it shows progress.</a:t>
                      </a:r>
                      <a:endParaRPr lang="en-ID" sz="2400" b="1" i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Ø"/>
                        <a:tabLst>
                          <a:tab pos="457200" algn="l"/>
                        </a:tabLst>
                      </a:pPr>
                      <a:r>
                        <a:rPr lang="en-ID" sz="2400" b="1" i="0" kern="0" dirty="0">
                          <a:solidFill>
                            <a:schemeClr val="tx1"/>
                          </a:solidFill>
                          <a:effectLst/>
                        </a:rPr>
                        <a:t>Now write a new version independently (60 to 80 words)</a:t>
                      </a:r>
                      <a:endParaRPr lang="en-ID" sz="2400" b="1" i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Ø"/>
                        <a:tabLst>
                          <a:tab pos="457200" algn="l"/>
                        </a:tabLst>
                      </a:pPr>
                      <a:r>
                        <a:rPr lang="en-ID" sz="2400" b="1" i="0" kern="0" dirty="0">
                          <a:solidFill>
                            <a:srgbClr val="FF0000"/>
                          </a:solidFill>
                          <a:effectLst/>
                        </a:rPr>
                        <a:t>The difference </a:t>
                      </a:r>
                      <a:r>
                        <a:rPr lang="en-ID" sz="2400" b="1" i="0" kern="0" dirty="0">
                          <a:solidFill>
                            <a:schemeClr val="tx1"/>
                          </a:solidFill>
                          <a:effectLst/>
                        </a:rPr>
                        <a:t>between Step 4 and Step 6 </a:t>
                      </a:r>
                      <a:r>
                        <a:rPr lang="en-ID" sz="2400" b="1" i="0" kern="0" dirty="0">
                          <a:solidFill>
                            <a:srgbClr val="FF0000"/>
                          </a:solidFill>
                          <a:effectLst/>
                        </a:rPr>
                        <a:t>IS</a:t>
                      </a:r>
                      <a:r>
                        <a:rPr lang="en-ID" sz="2400" b="1" i="0" kern="0" dirty="0">
                          <a:solidFill>
                            <a:schemeClr val="tx1"/>
                          </a:solidFill>
                          <a:effectLst/>
                        </a:rPr>
                        <a:t> the </a:t>
                      </a:r>
                      <a:r>
                        <a:rPr lang="en-ID" sz="2400" b="1" i="0" kern="0" dirty="0">
                          <a:solidFill>
                            <a:srgbClr val="FF0000"/>
                          </a:solidFill>
                          <a:effectLst/>
                        </a:rPr>
                        <a:t>outcome </a:t>
                      </a:r>
                      <a:endParaRPr lang="en-ID" sz="2400" b="1" i="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19850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951072F-333F-52C3-0957-CA1457C8CEFE}"/>
              </a:ext>
            </a:extLst>
          </p:cNvPr>
          <p:cNvSpPr txBox="1"/>
          <p:nvPr/>
        </p:nvSpPr>
        <p:spPr>
          <a:xfrm>
            <a:off x="2323475" y="466818"/>
            <a:ext cx="8177134" cy="1020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PROMPT TEMPLATE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Step 6: Revised independent writing (individual/ no AI)</a:t>
            </a:r>
            <a:endParaRPr lang="en-ID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887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269F3A9-FCE1-1F49-5355-583D70D62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860349"/>
              </p:ext>
            </p:extLst>
          </p:nvPr>
        </p:nvGraphicFramePr>
        <p:xfrm>
          <a:off x="1048062" y="2053652"/>
          <a:ext cx="10095876" cy="41629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7938">
                  <a:extLst>
                    <a:ext uri="{9D8B030D-6E8A-4147-A177-3AD203B41FA5}">
                      <a16:colId xmlns:a16="http://schemas.microsoft.com/office/drawing/2014/main" val="1811871397"/>
                    </a:ext>
                  </a:extLst>
                </a:gridCol>
                <a:gridCol w="5047938">
                  <a:extLst>
                    <a:ext uri="{9D8B030D-6E8A-4147-A177-3AD203B41FA5}">
                      <a16:colId xmlns:a16="http://schemas.microsoft.com/office/drawing/2014/main" val="592089578"/>
                    </a:ext>
                  </a:extLst>
                </a:gridCol>
              </a:tblGrid>
              <a:tr h="276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>
                          <a:solidFill>
                            <a:schemeClr val="tx1"/>
                          </a:solidFill>
                          <a:effectLst/>
                        </a:rPr>
                        <a:t>Teacher does</a:t>
                      </a:r>
                      <a:endParaRPr lang="en-ID" sz="24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Students do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635078"/>
                  </a:ext>
                </a:extLst>
              </a:tr>
              <a:tr h="23156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SzPts val="1000"/>
                        <a:buFont typeface="Wingdings" panose="05000000000000000000" pitchFamily="2" charset="2"/>
                        <a:buChar char="v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Hand out another template prompt: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0010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"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This is the draft of my analysis paragraph about Jane Eyre. Can you help me improve my paragraph? Specifically, (a) suggest a way to strengthen my argument and (b) another topic I can investigate</a:t>
                      </a: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."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SzPts val="1000"/>
                        <a:buFont typeface="Wingdings" panose="05000000000000000000" pitchFamily="2" charset="2"/>
                        <a:buChar char="q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Paste your Step 6 paragraph to ChatGPT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SzPts val="1000"/>
                        <a:buFont typeface="Wingdings" panose="05000000000000000000" pitchFamily="2" charset="2"/>
                        <a:buChar char="q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Get suggestions from ChatGPT and reflect in writing about whether you agree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143000" lvl="2" indent="-228600">
                        <a:lnSpc>
                          <a:spcPct val="115000"/>
                        </a:lnSpc>
                        <a:buFont typeface="Times New Roman" panose="02020603050405020304" pitchFamily="18" charset="0"/>
                        <a:buChar char="-"/>
                      </a:pP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What did the AI say?</a:t>
                      </a:r>
                      <a:endParaRPr lang="en-ID" sz="2400" b="1" i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143000" lvl="2" indent="-228600">
                        <a:lnSpc>
                          <a:spcPct val="115000"/>
                        </a:lnSpc>
                        <a:buFont typeface="Times New Roman" panose="02020603050405020304" pitchFamily="18" charset="0"/>
                        <a:buChar char="-"/>
                      </a:pP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Do I agree?</a:t>
                      </a:r>
                      <a:endParaRPr lang="en-ID" sz="2400" b="1" i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143000" lvl="2" indent="-2286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Will I use it?</a:t>
                      </a:r>
                      <a:endParaRPr lang="en-ID" sz="2400" b="1" i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7344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24436B-1275-4330-9553-A760A770C108}"/>
              </a:ext>
            </a:extLst>
          </p:cNvPr>
          <p:cNvSpPr txBox="1"/>
          <p:nvPr/>
        </p:nvSpPr>
        <p:spPr>
          <a:xfrm>
            <a:off x="1963711" y="704785"/>
            <a:ext cx="8971613" cy="1020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PROMPT TEMPLATE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Step 7: AI-assisted reflection &amp; extension (individual/ AI allowed)</a:t>
            </a:r>
            <a:endParaRPr lang="en-ID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90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64B8D37-3FAF-B0AE-9998-E86E90CD0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567855"/>
              </p:ext>
            </p:extLst>
          </p:nvPr>
        </p:nvGraphicFramePr>
        <p:xfrm>
          <a:off x="1274162" y="1506511"/>
          <a:ext cx="10118362" cy="51057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59181">
                  <a:extLst>
                    <a:ext uri="{9D8B030D-6E8A-4147-A177-3AD203B41FA5}">
                      <a16:colId xmlns:a16="http://schemas.microsoft.com/office/drawing/2014/main" val="246241861"/>
                    </a:ext>
                  </a:extLst>
                </a:gridCol>
                <a:gridCol w="5059181">
                  <a:extLst>
                    <a:ext uri="{9D8B030D-6E8A-4147-A177-3AD203B41FA5}">
                      <a16:colId xmlns:a16="http://schemas.microsoft.com/office/drawing/2014/main" val="3196323491"/>
                    </a:ext>
                  </a:extLst>
                </a:gridCol>
              </a:tblGrid>
              <a:tr h="286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>
                          <a:solidFill>
                            <a:schemeClr val="tx1"/>
                          </a:solidFill>
                          <a:effectLst/>
                        </a:rPr>
                        <a:t>Teacher does</a:t>
                      </a:r>
                      <a:endParaRPr lang="en-ID" sz="24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Students do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316677"/>
                  </a:ext>
                </a:extLst>
              </a:tr>
              <a:tr h="28509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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Assign an end-of-unit essay/journal writing prompt (to be done independently)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Example: "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Discuss how Brontë uses imagery and symbolism to reveal Jane's emotions. In particular, describe the effect of these literary devices used together on Jane's views on love and identity</a:t>
                      </a: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."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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Do the assignment: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Write the final paragraph independently (no AI)(70 to 90 words)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Apply the rubric to self-assess your paragraph before submission, scoring each of the five criteria and writing one sentence to justify each score 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Propose one revision idea for any criterion where your score is low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92501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9E99756-DC96-978C-0A4F-C04DF4BEF0C0}"/>
              </a:ext>
            </a:extLst>
          </p:cNvPr>
          <p:cNvSpPr txBox="1"/>
          <p:nvPr/>
        </p:nvSpPr>
        <p:spPr>
          <a:xfrm>
            <a:off x="3047376" y="351537"/>
            <a:ext cx="6097248" cy="1020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PROMPT TEMPLATE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Step 8: Final synthesis (individual/ no AI)</a:t>
            </a:r>
            <a:endParaRPr lang="en-ID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277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ANALYSIS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Needs Analysis: Participant Profile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2633472" cy="1600200"/>
          </a:xfrm>
          <a:prstGeom prst="roundRect">
            <a:avLst>
              <a:gd name="adj" fmla="val 6857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5" name="Text 3"/>
          <p:cNvSpPr/>
          <p:nvPr/>
        </p:nvSpPr>
        <p:spPr>
          <a:xfrm>
            <a:off x="777240" y="1673352"/>
            <a:ext cx="217627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F5D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122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217627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Participants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77240" y="2542032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3rd-year undergraduates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HUFLIT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346704" y="1508760"/>
            <a:ext cx="2633472" cy="1600200"/>
          </a:xfrm>
          <a:prstGeom prst="roundRect">
            <a:avLst>
              <a:gd name="adj" fmla="val 6857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9" name="Text 7"/>
          <p:cNvSpPr/>
          <p:nvPr/>
        </p:nvSpPr>
        <p:spPr>
          <a:xfrm>
            <a:off x="3575304" y="1673352"/>
            <a:ext cx="217627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F5D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84.4%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3575304" y="2258568"/>
            <a:ext cx="217627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Level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575304" y="2542032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Upper-Intermediate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 = 103)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144768" y="1508760"/>
            <a:ext cx="2633472" cy="1600200"/>
          </a:xfrm>
          <a:prstGeom prst="roundRect">
            <a:avLst>
              <a:gd name="adj" fmla="val 6857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3" name="Text 11"/>
          <p:cNvSpPr/>
          <p:nvPr/>
        </p:nvSpPr>
        <p:spPr>
          <a:xfrm>
            <a:off x="6373368" y="1673352"/>
            <a:ext cx="217627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F5D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15.6%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6373368" y="2258568"/>
            <a:ext cx="217627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 Level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373368" y="2542032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 = 19)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942832" y="1508760"/>
            <a:ext cx="2633472" cy="1600200"/>
          </a:xfrm>
          <a:prstGeom prst="roundRect">
            <a:avLst>
              <a:gd name="adj" fmla="val 6857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7" name="Text 15"/>
          <p:cNvSpPr/>
          <p:nvPr/>
        </p:nvSpPr>
        <p:spPr>
          <a:xfrm>
            <a:off x="9171432" y="1673352"/>
            <a:ext cx="217627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75.4%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9171432" y="2258568"/>
            <a:ext cx="217627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it Hard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9171432" y="2542032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"Difficult" or</a:t>
            </a: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"Very Difficult"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48640" y="34290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2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EXPERIENCE WITH LITERATURE COURSES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598932" y="3840480"/>
            <a:ext cx="11091672" cy="246888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E9F2F0"/>
            </a:solidFill>
            <a:prstDash val="solid"/>
          </a:ln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22" name="Text 20"/>
          <p:cNvSpPr/>
          <p:nvPr/>
        </p:nvSpPr>
        <p:spPr>
          <a:xfrm>
            <a:off x="914400" y="4023360"/>
            <a:ext cx="6519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Difficult</a:t>
            </a:r>
            <a:endParaRPr lang="en-US" sz="2500" dirty="0"/>
          </a:p>
        </p:txBody>
      </p:sp>
      <p:sp>
        <p:nvSpPr>
          <p:cNvPr id="24" name="Shape 22"/>
          <p:cNvSpPr/>
          <p:nvPr/>
        </p:nvSpPr>
        <p:spPr>
          <a:xfrm>
            <a:off x="4391744" y="4041648"/>
            <a:ext cx="2105207" cy="219456"/>
          </a:xfrm>
          <a:prstGeom prst="roundRect">
            <a:avLst>
              <a:gd name="adj" fmla="val 20833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5" name="Text 23"/>
          <p:cNvSpPr/>
          <p:nvPr/>
        </p:nvSpPr>
        <p:spPr>
          <a:xfrm>
            <a:off x="7774454" y="3826764"/>
            <a:ext cx="2523789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29.5% (n=36)</a:t>
            </a:r>
            <a:endParaRPr lang="en-US" sz="2500" dirty="0"/>
          </a:p>
        </p:txBody>
      </p:sp>
      <p:sp>
        <p:nvSpPr>
          <p:cNvPr id="26" name="Text 24"/>
          <p:cNvSpPr/>
          <p:nvPr/>
        </p:nvSpPr>
        <p:spPr>
          <a:xfrm>
            <a:off x="914400" y="4443984"/>
            <a:ext cx="6519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</a:t>
            </a:r>
            <a:endParaRPr lang="en-US" sz="2500" dirty="0"/>
          </a:p>
        </p:txBody>
      </p:sp>
      <p:sp>
        <p:nvSpPr>
          <p:cNvPr id="28" name="Shape 26"/>
          <p:cNvSpPr/>
          <p:nvPr/>
        </p:nvSpPr>
        <p:spPr>
          <a:xfrm>
            <a:off x="4391744" y="4489704"/>
            <a:ext cx="3275560" cy="219456"/>
          </a:xfrm>
          <a:prstGeom prst="roundRect">
            <a:avLst>
              <a:gd name="adj" fmla="val 20833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9" name="Text 27"/>
          <p:cNvSpPr/>
          <p:nvPr/>
        </p:nvSpPr>
        <p:spPr>
          <a:xfrm>
            <a:off x="7774455" y="4337780"/>
            <a:ext cx="2371390" cy="486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45.9% (n=56)</a:t>
            </a:r>
            <a:endParaRPr lang="en-US" sz="2500" dirty="0"/>
          </a:p>
        </p:txBody>
      </p:sp>
      <p:sp>
        <p:nvSpPr>
          <p:cNvPr id="30" name="Text 28"/>
          <p:cNvSpPr/>
          <p:nvPr/>
        </p:nvSpPr>
        <p:spPr>
          <a:xfrm>
            <a:off x="914400" y="4864608"/>
            <a:ext cx="6519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2500" dirty="0"/>
          </a:p>
        </p:txBody>
      </p:sp>
      <p:sp>
        <p:nvSpPr>
          <p:cNvPr id="32" name="Shape 30"/>
          <p:cNvSpPr/>
          <p:nvPr/>
        </p:nvSpPr>
        <p:spPr>
          <a:xfrm>
            <a:off x="4391744" y="4892040"/>
            <a:ext cx="1227443" cy="219456"/>
          </a:xfrm>
          <a:prstGeom prst="roundRect">
            <a:avLst>
              <a:gd name="adj" fmla="val 20833"/>
            </a:avLst>
          </a:prstGeom>
          <a:solidFill>
            <a:srgbClr val="4C7075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3" name="Text 31"/>
          <p:cNvSpPr/>
          <p:nvPr/>
        </p:nvSpPr>
        <p:spPr>
          <a:xfrm>
            <a:off x="7749540" y="4892641"/>
            <a:ext cx="2225854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17.2% (n=21)</a:t>
            </a:r>
            <a:endParaRPr lang="en-US" sz="2500" dirty="0"/>
          </a:p>
        </p:txBody>
      </p:sp>
      <p:sp>
        <p:nvSpPr>
          <p:cNvPr id="34" name="Text 32"/>
          <p:cNvSpPr/>
          <p:nvPr/>
        </p:nvSpPr>
        <p:spPr>
          <a:xfrm>
            <a:off x="914400" y="5285232"/>
            <a:ext cx="6519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Manageable</a:t>
            </a:r>
            <a:endParaRPr lang="en-US" sz="2500" dirty="0"/>
          </a:p>
        </p:txBody>
      </p:sp>
      <p:sp>
        <p:nvSpPr>
          <p:cNvPr id="36" name="Shape 34"/>
          <p:cNvSpPr/>
          <p:nvPr/>
        </p:nvSpPr>
        <p:spPr>
          <a:xfrm>
            <a:off x="4391744" y="5291228"/>
            <a:ext cx="528086" cy="219456"/>
          </a:xfrm>
          <a:prstGeom prst="roundRect">
            <a:avLst>
              <a:gd name="adj" fmla="val 20833"/>
            </a:avLst>
          </a:prstGeom>
          <a:solidFill>
            <a:srgbClr val="4C7075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7" name="Text 35"/>
          <p:cNvSpPr/>
          <p:nvPr/>
        </p:nvSpPr>
        <p:spPr>
          <a:xfrm>
            <a:off x="7749540" y="5257800"/>
            <a:ext cx="2722213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7.4% (n=9)</a:t>
            </a:r>
            <a:endParaRPr lang="en-US" sz="2500" dirty="0"/>
          </a:p>
        </p:txBody>
      </p:sp>
      <p:sp>
        <p:nvSpPr>
          <p:cNvPr id="38" name="Text 36"/>
          <p:cNvSpPr/>
          <p:nvPr/>
        </p:nvSpPr>
        <p:spPr>
          <a:xfrm>
            <a:off x="914400" y="5705856"/>
            <a:ext cx="6519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</a:t>
            </a:r>
            <a:endParaRPr lang="en-US" sz="2500" dirty="0"/>
          </a:p>
        </p:txBody>
      </p:sp>
      <p:sp>
        <p:nvSpPr>
          <p:cNvPr id="40" name="Shape 38"/>
          <p:cNvSpPr/>
          <p:nvPr/>
        </p:nvSpPr>
        <p:spPr>
          <a:xfrm>
            <a:off x="4391744" y="5705856"/>
            <a:ext cx="54864" cy="219456"/>
          </a:xfrm>
          <a:prstGeom prst="roundRect">
            <a:avLst>
              <a:gd name="adj" fmla="val 83333"/>
            </a:avLst>
          </a:prstGeom>
          <a:solidFill>
            <a:srgbClr val="8FA8A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1" name="Text 39"/>
          <p:cNvSpPr/>
          <p:nvPr/>
        </p:nvSpPr>
        <p:spPr>
          <a:xfrm>
            <a:off x="7749540" y="5641247"/>
            <a:ext cx="964586" cy="3341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</a:t>
            </a:r>
            <a:endParaRPr lang="en-US" sz="2500" dirty="0"/>
          </a:p>
        </p:txBody>
      </p:sp>
      <p:sp>
        <p:nvSpPr>
          <p:cNvPr id="42" name="Text 40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A55F3827-0FF7-4CA1-9BFD-7743015AE336}"/>
              </a:ext>
            </a:extLst>
          </p:cNvPr>
          <p:cNvGrpSpPr/>
          <p:nvPr/>
        </p:nvGrpSpPr>
        <p:grpSpPr>
          <a:xfrm>
            <a:off x="9773776" y="4961744"/>
            <a:ext cx="2225854" cy="1381682"/>
            <a:chOff x="0" y="0"/>
            <a:chExt cx="1006916" cy="562231"/>
          </a:xfrm>
        </p:grpSpPr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7C6AE0C5-17FC-F30B-8576-032FF4F43D8B}"/>
                </a:ext>
              </a:extLst>
            </p:cNvPr>
            <p:cNvSpPr/>
            <p:nvPr/>
          </p:nvSpPr>
          <p:spPr>
            <a:xfrm>
              <a:off x="0" y="0"/>
              <a:ext cx="1006916" cy="562231"/>
            </a:xfrm>
            <a:custGeom>
              <a:avLst/>
              <a:gdLst/>
              <a:ahLst/>
              <a:cxnLst/>
              <a:rect l="l" t="t" r="r" b="b"/>
              <a:pathLst>
                <a:path w="1006916" h="562231">
                  <a:moveTo>
                    <a:pt x="59559" y="0"/>
                  </a:moveTo>
                  <a:lnTo>
                    <a:pt x="947357" y="0"/>
                  </a:lnTo>
                  <a:cubicBezTo>
                    <a:pt x="980251" y="0"/>
                    <a:pt x="1006916" y="26666"/>
                    <a:pt x="1006916" y="59559"/>
                  </a:cubicBezTo>
                  <a:lnTo>
                    <a:pt x="1006916" y="502672"/>
                  </a:lnTo>
                  <a:cubicBezTo>
                    <a:pt x="1006916" y="518468"/>
                    <a:pt x="1000641" y="533617"/>
                    <a:pt x="989472" y="544786"/>
                  </a:cubicBezTo>
                  <a:cubicBezTo>
                    <a:pt x="978302" y="555956"/>
                    <a:pt x="963153" y="562231"/>
                    <a:pt x="947357" y="562231"/>
                  </a:cubicBezTo>
                  <a:lnTo>
                    <a:pt x="59559" y="562231"/>
                  </a:lnTo>
                  <a:cubicBezTo>
                    <a:pt x="26666" y="562231"/>
                    <a:pt x="0" y="535565"/>
                    <a:pt x="0" y="502672"/>
                  </a:cubicBezTo>
                  <a:lnTo>
                    <a:pt x="0" y="59559"/>
                  </a:lnTo>
                  <a:cubicBezTo>
                    <a:pt x="0" y="26666"/>
                    <a:pt x="26666" y="0"/>
                    <a:pt x="59559" y="0"/>
                  </a:cubicBezTo>
                  <a:close/>
                </a:path>
              </a:pathLst>
            </a:custGeom>
            <a:blipFill>
              <a:blip r:embed="rId3"/>
              <a:stretch>
                <a:fillRect t="-481" b="-48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ANALYSIS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Needs Analysis: Self-Reported Difficulties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1, Section B: 5-point Likert scale (1 = Strongly Disagree, 5 = Strongly Agree)</a:t>
            </a:r>
            <a:endParaRPr lang="en-US" b="1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502920" cy="457200"/>
          </a:xfrm>
          <a:prstGeom prst="roundRect">
            <a:avLst>
              <a:gd name="adj" fmla="val 16000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548640" y="150876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188720" y="1490472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Archaic vocabulary &amp; complex sentence structures</a:t>
            </a:r>
            <a:endParaRPr lang="en-US" b="1" dirty="0"/>
          </a:p>
        </p:txBody>
      </p:sp>
      <p:sp>
        <p:nvSpPr>
          <p:cNvPr id="8" name="Shape 6"/>
          <p:cNvSpPr/>
          <p:nvPr/>
        </p:nvSpPr>
        <p:spPr>
          <a:xfrm>
            <a:off x="6446520" y="1536192"/>
            <a:ext cx="960120" cy="219456"/>
          </a:xfrm>
          <a:prstGeom prst="roundRect">
            <a:avLst>
              <a:gd name="adj" fmla="val 50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9" name="Text 7"/>
          <p:cNvSpPr/>
          <p:nvPr/>
        </p:nvSpPr>
        <p:spPr>
          <a:xfrm>
            <a:off x="6446519" y="1536192"/>
            <a:ext cx="1610693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Linguistic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057212" y="1609344"/>
            <a:ext cx="2549828" cy="155448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Shape 9"/>
          <p:cNvSpPr/>
          <p:nvPr/>
        </p:nvSpPr>
        <p:spPr>
          <a:xfrm>
            <a:off x="8312046" y="1609344"/>
            <a:ext cx="1878576" cy="164592"/>
          </a:xfrm>
          <a:prstGeom prst="roundRect">
            <a:avLst>
              <a:gd name="adj" fmla="val 27778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10698479" y="1490472"/>
            <a:ext cx="111376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M=4.31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8640" y="2112264"/>
            <a:ext cx="502920" cy="457200"/>
          </a:xfrm>
          <a:prstGeom prst="roundRect">
            <a:avLst>
              <a:gd name="adj" fmla="val 16000"/>
            </a:avLst>
          </a:prstGeom>
          <a:solidFill>
            <a:srgbClr val="4C7075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4" name="Text 12"/>
          <p:cNvSpPr/>
          <p:nvPr/>
        </p:nvSpPr>
        <p:spPr>
          <a:xfrm>
            <a:off x="548640" y="2112264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88720" y="2093976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Approaching close reading tasks systematically</a:t>
            </a:r>
            <a:endParaRPr lang="en-US" b="1" dirty="0"/>
          </a:p>
        </p:txBody>
      </p:sp>
      <p:sp>
        <p:nvSpPr>
          <p:cNvPr id="16" name="Shape 14"/>
          <p:cNvSpPr/>
          <p:nvPr/>
        </p:nvSpPr>
        <p:spPr>
          <a:xfrm>
            <a:off x="6446520" y="2139696"/>
            <a:ext cx="1610692" cy="274320"/>
          </a:xfrm>
          <a:prstGeom prst="roundRect">
            <a:avLst>
              <a:gd name="adj" fmla="val 50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7" name="Text 15"/>
          <p:cNvSpPr/>
          <p:nvPr/>
        </p:nvSpPr>
        <p:spPr>
          <a:xfrm>
            <a:off x="6446519" y="2139696"/>
            <a:ext cx="1610691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Text Analysis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057210" y="2212848"/>
            <a:ext cx="2549830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9" name="Shape 17"/>
          <p:cNvSpPr/>
          <p:nvPr/>
        </p:nvSpPr>
        <p:spPr>
          <a:xfrm>
            <a:off x="8312046" y="2212848"/>
            <a:ext cx="1830296" cy="146304"/>
          </a:xfrm>
          <a:prstGeom prst="roundRect">
            <a:avLst>
              <a:gd name="adj" fmla="val 27778"/>
            </a:avLst>
          </a:prstGeom>
          <a:solidFill>
            <a:srgbClr val="4C7075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0" name="Text 18"/>
          <p:cNvSpPr/>
          <p:nvPr/>
        </p:nvSpPr>
        <p:spPr>
          <a:xfrm>
            <a:off x="10698479" y="2093976"/>
            <a:ext cx="9445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M=4.23</a:t>
            </a: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548640" y="2715768"/>
            <a:ext cx="502920" cy="457200"/>
          </a:xfrm>
          <a:prstGeom prst="roundRect">
            <a:avLst>
              <a:gd name="adj" fmla="val 16000"/>
            </a:avLst>
          </a:prstGeom>
          <a:solidFill>
            <a:schemeClr val="accent6">
              <a:lumMod val="50000"/>
            </a:schemeClr>
          </a:solidFill>
          <a:ln/>
        </p:spPr>
        <p:txBody>
          <a:bodyPr/>
          <a:lstStyle/>
          <a:p>
            <a:endParaRPr lang="en-ID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2715768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B2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188720" y="26974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references (historical events, social norms)</a:t>
            </a:r>
            <a:endParaRPr lang="en-US" b="1" dirty="0"/>
          </a:p>
        </p:txBody>
      </p:sp>
      <p:sp>
        <p:nvSpPr>
          <p:cNvPr id="24" name="Shape 22"/>
          <p:cNvSpPr/>
          <p:nvPr/>
        </p:nvSpPr>
        <p:spPr>
          <a:xfrm>
            <a:off x="6446520" y="2743200"/>
            <a:ext cx="1610690" cy="237744"/>
          </a:xfrm>
          <a:prstGeom prst="roundRect">
            <a:avLst>
              <a:gd name="adj" fmla="val 50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5" name="Text 23"/>
          <p:cNvSpPr/>
          <p:nvPr/>
        </p:nvSpPr>
        <p:spPr>
          <a:xfrm>
            <a:off x="6446520" y="274320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Cultural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8057212" y="2816352"/>
            <a:ext cx="2549828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7" name="Shape 25"/>
          <p:cNvSpPr/>
          <p:nvPr/>
        </p:nvSpPr>
        <p:spPr>
          <a:xfrm>
            <a:off x="8312046" y="2816352"/>
            <a:ext cx="1800121" cy="164592"/>
          </a:xfrm>
          <a:prstGeom prst="roundRect">
            <a:avLst>
              <a:gd name="adj" fmla="val 27778"/>
            </a:avLst>
          </a:prstGeom>
          <a:solidFill>
            <a:schemeClr val="accent6">
              <a:lumMod val="50000"/>
            </a:scheme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8" name="Text 26"/>
          <p:cNvSpPr/>
          <p:nvPr/>
        </p:nvSpPr>
        <p:spPr>
          <a:xfrm>
            <a:off x="10698479" y="2697480"/>
            <a:ext cx="10360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M=4.18</a:t>
            </a: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548640" y="3319272"/>
            <a:ext cx="502920" cy="457200"/>
          </a:xfrm>
          <a:prstGeom prst="roundRect">
            <a:avLst>
              <a:gd name="adj" fmla="val 16000"/>
            </a:avLst>
          </a:prstGeom>
          <a:solidFill>
            <a:srgbClr val="4C7075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0" name="Text 28"/>
          <p:cNvSpPr/>
          <p:nvPr/>
        </p:nvSpPr>
        <p:spPr>
          <a:xfrm>
            <a:off x="548640" y="3319272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B3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188720" y="3300984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Identifying literary devices (metaphor, symbolism, irony)</a:t>
            </a:r>
            <a:endParaRPr lang="en-US" b="1" dirty="0"/>
          </a:p>
        </p:txBody>
      </p:sp>
      <p:sp>
        <p:nvSpPr>
          <p:cNvPr id="32" name="Shape 30"/>
          <p:cNvSpPr/>
          <p:nvPr/>
        </p:nvSpPr>
        <p:spPr>
          <a:xfrm>
            <a:off x="6446520" y="3346704"/>
            <a:ext cx="1610692" cy="219456"/>
          </a:xfrm>
          <a:prstGeom prst="roundRect">
            <a:avLst>
              <a:gd name="adj" fmla="val 50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3" name="Text 31"/>
          <p:cNvSpPr/>
          <p:nvPr/>
        </p:nvSpPr>
        <p:spPr>
          <a:xfrm>
            <a:off x="6446519" y="3346704"/>
            <a:ext cx="1417319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Text Analysis</a:t>
            </a:r>
            <a:endParaRPr lang="en-US" sz="1500" dirty="0"/>
          </a:p>
        </p:txBody>
      </p:sp>
      <p:sp>
        <p:nvSpPr>
          <p:cNvPr id="34" name="Shape 32"/>
          <p:cNvSpPr/>
          <p:nvPr/>
        </p:nvSpPr>
        <p:spPr>
          <a:xfrm>
            <a:off x="8139658" y="3419856"/>
            <a:ext cx="2467381" cy="146304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5" name="Shape 33"/>
          <p:cNvSpPr/>
          <p:nvPr/>
        </p:nvSpPr>
        <p:spPr>
          <a:xfrm>
            <a:off x="8312046" y="3419856"/>
            <a:ext cx="1745805" cy="146304"/>
          </a:xfrm>
          <a:prstGeom prst="roundRect">
            <a:avLst>
              <a:gd name="adj" fmla="val 27778"/>
            </a:avLst>
          </a:prstGeom>
          <a:solidFill>
            <a:srgbClr val="4C7075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6" name="Text 34"/>
          <p:cNvSpPr/>
          <p:nvPr/>
        </p:nvSpPr>
        <p:spPr>
          <a:xfrm>
            <a:off x="10698479" y="3300984"/>
            <a:ext cx="10360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M=4.09</a:t>
            </a:r>
            <a:endParaRPr lang="en-US" dirty="0"/>
          </a:p>
        </p:txBody>
      </p:sp>
      <p:sp>
        <p:nvSpPr>
          <p:cNvPr id="37" name="Shape 35"/>
          <p:cNvSpPr/>
          <p:nvPr/>
        </p:nvSpPr>
        <p:spPr>
          <a:xfrm>
            <a:off x="548640" y="3922776"/>
            <a:ext cx="502920" cy="457200"/>
          </a:xfrm>
          <a:prstGeom prst="roundRect">
            <a:avLst>
              <a:gd name="adj" fmla="val 16000"/>
            </a:avLst>
          </a:prstGeom>
          <a:solidFill>
            <a:srgbClr val="4C7075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8" name="Text 36"/>
          <p:cNvSpPr/>
          <p:nvPr/>
        </p:nvSpPr>
        <p:spPr>
          <a:xfrm>
            <a:off x="548640" y="3922776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B5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1188720" y="3904488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Uncertainty about assessment criteria</a:t>
            </a:r>
            <a:endParaRPr lang="en-US" b="1" dirty="0"/>
          </a:p>
        </p:txBody>
      </p:sp>
      <p:sp>
        <p:nvSpPr>
          <p:cNvPr id="40" name="Shape 38"/>
          <p:cNvSpPr/>
          <p:nvPr/>
        </p:nvSpPr>
        <p:spPr>
          <a:xfrm>
            <a:off x="6455514" y="3968496"/>
            <a:ext cx="1601698" cy="292608"/>
          </a:xfrm>
          <a:prstGeom prst="roundRect">
            <a:avLst>
              <a:gd name="adj" fmla="val 50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1" name="Text 39"/>
          <p:cNvSpPr/>
          <p:nvPr/>
        </p:nvSpPr>
        <p:spPr>
          <a:xfrm>
            <a:off x="6446519" y="3950208"/>
            <a:ext cx="154323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Text Analysis</a:t>
            </a:r>
            <a:endParaRPr lang="en-US" sz="1500" dirty="0"/>
          </a:p>
        </p:txBody>
      </p:sp>
      <p:sp>
        <p:nvSpPr>
          <p:cNvPr id="42" name="Shape 40"/>
          <p:cNvSpPr/>
          <p:nvPr/>
        </p:nvSpPr>
        <p:spPr>
          <a:xfrm>
            <a:off x="8139658" y="4023360"/>
            <a:ext cx="2467382" cy="25603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3" name="Shape 41"/>
          <p:cNvSpPr/>
          <p:nvPr/>
        </p:nvSpPr>
        <p:spPr>
          <a:xfrm>
            <a:off x="8312046" y="4023360"/>
            <a:ext cx="1721665" cy="164592"/>
          </a:xfrm>
          <a:prstGeom prst="roundRect">
            <a:avLst>
              <a:gd name="adj" fmla="val 27778"/>
            </a:avLst>
          </a:prstGeom>
          <a:solidFill>
            <a:srgbClr val="4C7075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4" name="Text 42"/>
          <p:cNvSpPr/>
          <p:nvPr/>
        </p:nvSpPr>
        <p:spPr>
          <a:xfrm>
            <a:off x="10698479" y="3904488"/>
            <a:ext cx="9445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M=4.05</a:t>
            </a:r>
            <a:endParaRPr lang="en-US" dirty="0"/>
          </a:p>
        </p:txBody>
      </p:sp>
      <p:sp>
        <p:nvSpPr>
          <p:cNvPr id="45" name="Shape 43"/>
          <p:cNvSpPr/>
          <p:nvPr/>
        </p:nvSpPr>
        <p:spPr>
          <a:xfrm>
            <a:off x="548640" y="4526280"/>
            <a:ext cx="502920" cy="457200"/>
          </a:xfrm>
          <a:prstGeom prst="roundRect">
            <a:avLst>
              <a:gd name="adj" fmla="val 16000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6" name="Text 44"/>
          <p:cNvSpPr/>
          <p:nvPr/>
        </p:nvSpPr>
        <p:spPr>
          <a:xfrm>
            <a:off x="548640" y="452628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B6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1188720" y="4507992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analytical responses in English</a:t>
            </a:r>
            <a:endParaRPr lang="en-US" b="1" dirty="0"/>
          </a:p>
        </p:txBody>
      </p:sp>
      <p:sp>
        <p:nvSpPr>
          <p:cNvPr id="48" name="Shape 46"/>
          <p:cNvSpPr/>
          <p:nvPr/>
        </p:nvSpPr>
        <p:spPr>
          <a:xfrm>
            <a:off x="6446520" y="4553712"/>
            <a:ext cx="1543236" cy="310896"/>
          </a:xfrm>
          <a:prstGeom prst="roundRect">
            <a:avLst>
              <a:gd name="adj" fmla="val 50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9" name="Text 47"/>
          <p:cNvSpPr/>
          <p:nvPr/>
        </p:nvSpPr>
        <p:spPr>
          <a:xfrm>
            <a:off x="6446519" y="4553712"/>
            <a:ext cx="174560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Linguistic</a:t>
            </a:r>
            <a:endParaRPr lang="en-US" sz="1500" dirty="0"/>
          </a:p>
        </p:txBody>
      </p:sp>
      <p:sp>
        <p:nvSpPr>
          <p:cNvPr id="50" name="Shape 48"/>
          <p:cNvSpPr/>
          <p:nvPr/>
        </p:nvSpPr>
        <p:spPr>
          <a:xfrm>
            <a:off x="8139658" y="4626864"/>
            <a:ext cx="2467382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51" name="Shape 49"/>
          <p:cNvSpPr/>
          <p:nvPr/>
        </p:nvSpPr>
        <p:spPr>
          <a:xfrm>
            <a:off x="8312046" y="4626864"/>
            <a:ext cx="1673385" cy="164592"/>
          </a:xfrm>
          <a:prstGeom prst="roundRect">
            <a:avLst>
              <a:gd name="adj" fmla="val 27778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52" name="Text 50"/>
          <p:cNvSpPr/>
          <p:nvPr/>
        </p:nvSpPr>
        <p:spPr>
          <a:xfrm>
            <a:off x="10698479" y="4507992"/>
            <a:ext cx="9445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M=3.97</a:t>
            </a:r>
            <a:endParaRPr lang="en-US" dirty="0"/>
          </a:p>
        </p:txBody>
      </p:sp>
      <p:sp>
        <p:nvSpPr>
          <p:cNvPr id="53" name="Text 51"/>
          <p:cNvSpPr/>
          <p:nvPr/>
        </p:nvSpPr>
        <p:spPr>
          <a:xfrm>
            <a:off x="548640" y="5175504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major challenge areas confirmed: Linguistic · Cultural · Procedural (Text Analysis)</a:t>
            </a:r>
            <a:endParaRPr lang="en-US" dirty="0"/>
          </a:p>
        </p:txBody>
      </p:sp>
      <p:sp>
        <p:nvSpPr>
          <p:cNvPr id="54" name="Text 52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ANALYSIS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Prior AI Use &amp; Attitudes Toward ChatGPT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2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PRIOR AI EXPERIENCE (D1)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5120640" cy="3291840"/>
          </a:xfrm>
          <a:prstGeom prst="roundRect">
            <a:avLst>
              <a:gd name="adj" fmla="val 333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868680" y="1965960"/>
            <a:ext cx="27779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Regularly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3736238" y="2002536"/>
            <a:ext cx="1110082" cy="219456"/>
          </a:xfrm>
          <a:prstGeom prst="roundRect">
            <a:avLst>
              <a:gd name="adj" fmla="val 2083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Shape 6"/>
          <p:cNvSpPr/>
          <p:nvPr/>
        </p:nvSpPr>
        <p:spPr>
          <a:xfrm>
            <a:off x="3736238" y="2002536"/>
            <a:ext cx="346240" cy="219456"/>
          </a:xfrm>
          <a:prstGeom prst="roundRect">
            <a:avLst>
              <a:gd name="adj" fmla="val 20833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9" name="Text 7"/>
          <p:cNvSpPr/>
          <p:nvPr/>
        </p:nvSpPr>
        <p:spPr>
          <a:xfrm>
            <a:off x="4798745" y="1947672"/>
            <a:ext cx="87053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13.1%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68680" y="2679192"/>
            <a:ext cx="27779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Sometimes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3736238" y="2715768"/>
            <a:ext cx="1110082" cy="219456"/>
          </a:xfrm>
          <a:prstGeom prst="roundRect">
            <a:avLst>
              <a:gd name="adj" fmla="val 2083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Shape 10"/>
          <p:cNvSpPr/>
          <p:nvPr/>
        </p:nvSpPr>
        <p:spPr>
          <a:xfrm>
            <a:off x="3736238" y="2715768"/>
            <a:ext cx="1062507" cy="219456"/>
          </a:xfrm>
          <a:prstGeom prst="roundRect">
            <a:avLst>
              <a:gd name="adj" fmla="val 20833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3" name="Text 11"/>
          <p:cNvSpPr/>
          <p:nvPr/>
        </p:nvSpPr>
        <p:spPr>
          <a:xfrm>
            <a:off x="4901183" y="2660904"/>
            <a:ext cx="766241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40.2%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68680" y="3392424"/>
            <a:ext cx="27779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or Twice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3736238" y="3429000"/>
            <a:ext cx="1110082" cy="219456"/>
          </a:xfrm>
          <a:prstGeom prst="roundRect">
            <a:avLst>
              <a:gd name="adj" fmla="val 2083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6" name="Shape 14"/>
          <p:cNvSpPr/>
          <p:nvPr/>
        </p:nvSpPr>
        <p:spPr>
          <a:xfrm>
            <a:off x="3736238" y="3429000"/>
            <a:ext cx="821989" cy="219456"/>
          </a:xfrm>
          <a:prstGeom prst="roundRect">
            <a:avLst>
              <a:gd name="adj" fmla="val 20833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7" name="Text 15"/>
          <p:cNvSpPr/>
          <p:nvPr/>
        </p:nvSpPr>
        <p:spPr>
          <a:xfrm>
            <a:off x="4741107" y="3374136"/>
            <a:ext cx="821989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31.1%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68680" y="4105656"/>
            <a:ext cx="27779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3736238" y="4142232"/>
            <a:ext cx="1110082" cy="219456"/>
          </a:xfrm>
          <a:prstGeom prst="roundRect">
            <a:avLst>
              <a:gd name="adj" fmla="val 2083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0" name="Shape 18"/>
          <p:cNvSpPr/>
          <p:nvPr/>
        </p:nvSpPr>
        <p:spPr>
          <a:xfrm>
            <a:off x="3736238" y="4142232"/>
            <a:ext cx="412316" cy="219456"/>
          </a:xfrm>
          <a:prstGeom prst="roundRect">
            <a:avLst>
              <a:gd name="adj" fmla="val 20833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1" name="Text 19"/>
          <p:cNvSpPr/>
          <p:nvPr/>
        </p:nvSpPr>
        <p:spPr>
          <a:xfrm>
            <a:off x="4634114" y="4037601"/>
            <a:ext cx="76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15.6%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035040" y="1371600"/>
            <a:ext cx="5577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2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ATTITUDES TOWARD CHATGPT (D3–D5)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035040" y="1691640"/>
            <a:ext cx="557784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9F2F0"/>
            </a:solidFill>
            <a:prstDash val="solid"/>
          </a:ln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24" name="Shape 22"/>
          <p:cNvSpPr/>
          <p:nvPr/>
        </p:nvSpPr>
        <p:spPr>
          <a:xfrm>
            <a:off x="6263640" y="1938528"/>
            <a:ext cx="457200" cy="457200"/>
          </a:xfrm>
          <a:prstGeom prst="ellipse">
            <a:avLst/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5" name="Text 23"/>
          <p:cNvSpPr/>
          <p:nvPr/>
        </p:nvSpPr>
        <p:spPr>
          <a:xfrm>
            <a:off x="6263640" y="19385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D5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903720" y="1783080"/>
            <a:ext cx="3520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Comfortable using ChatGPT if guided by teacher</a:t>
            </a:r>
            <a:endParaRPr lang="en-US" b="1" dirty="0"/>
          </a:p>
        </p:txBody>
      </p:sp>
      <p:sp>
        <p:nvSpPr>
          <p:cNvPr id="27" name="Text 25"/>
          <p:cNvSpPr/>
          <p:nvPr/>
        </p:nvSpPr>
        <p:spPr>
          <a:xfrm>
            <a:off x="10095875" y="1691640"/>
            <a:ext cx="137984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M=4.27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6035040" y="2788920"/>
            <a:ext cx="557784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9F2F0"/>
            </a:solidFill>
            <a:prstDash val="solid"/>
          </a:ln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29" name="Shape 27"/>
          <p:cNvSpPr/>
          <p:nvPr/>
        </p:nvSpPr>
        <p:spPr>
          <a:xfrm>
            <a:off x="6263640" y="3035808"/>
            <a:ext cx="457200" cy="457200"/>
          </a:xfrm>
          <a:prstGeom prst="ellipse">
            <a:avLst/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0" name="Text 28"/>
          <p:cNvSpPr/>
          <p:nvPr/>
        </p:nvSpPr>
        <p:spPr>
          <a:xfrm>
            <a:off x="6263640" y="30358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D3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903720" y="2880360"/>
            <a:ext cx="3520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ChatGPT can help me understand difficult texts</a:t>
            </a:r>
            <a:endParaRPr lang="en-US" b="1" dirty="0"/>
          </a:p>
        </p:txBody>
      </p:sp>
      <p:sp>
        <p:nvSpPr>
          <p:cNvPr id="32" name="Text 30"/>
          <p:cNvSpPr/>
          <p:nvPr/>
        </p:nvSpPr>
        <p:spPr>
          <a:xfrm>
            <a:off x="10148341" y="2788920"/>
            <a:ext cx="1327379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M=3.81</a:t>
            </a:r>
            <a:endParaRPr lang="en-US" sz="2000" dirty="0"/>
          </a:p>
        </p:txBody>
      </p:sp>
      <p:sp>
        <p:nvSpPr>
          <p:cNvPr id="33" name="Shape 31"/>
          <p:cNvSpPr/>
          <p:nvPr/>
        </p:nvSpPr>
        <p:spPr>
          <a:xfrm>
            <a:off x="6035040" y="3886200"/>
            <a:ext cx="557784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9F2F0"/>
            </a:solidFill>
            <a:prstDash val="solid"/>
          </a:ln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34" name="Shape 32"/>
          <p:cNvSpPr/>
          <p:nvPr/>
        </p:nvSpPr>
        <p:spPr>
          <a:xfrm>
            <a:off x="6263640" y="4133088"/>
            <a:ext cx="457200" cy="457200"/>
          </a:xfrm>
          <a:prstGeom prst="ellipse">
            <a:avLst/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5" name="Text 33"/>
          <p:cNvSpPr/>
          <p:nvPr/>
        </p:nvSpPr>
        <p:spPr>
          <a:xfrm>
            <a:off x="6263640" y="41330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D4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903720" y="3977640"/>
            <a:ext cx="3520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Can rely on ChatGPT’s explanations academically</a:t>
            </a:r>
            <a:endParaRPr lang="en-US" b="1" dirty="0"/>
          </a:p>
        </p:txBody>
      </p:sp>
      <p:sp>
        <p:nvSpPr>
          <p:cNvPr id="37" name="Text 35"/>
          <p:cNvSpPr/>
          <p:nvPr/>
        </p:nvSpPr>
        <p:spPr>
          <a:xfrm>
            <a:off x="10238282" y="3886200"/>
            <a:ext cx="123743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M=3.12</a:t>
            </a:r>
            <a:endParaRPr lang="en-US" sz="2000" dirty="0"/>
          </a:p>
        </p:txBody>
      </p:sp>
      <p:sp>
        <p:nvSpPr>
          <p:cNvPr id="38" name="Shape 36"/>
          <p:cNvSpPr/>
          <p:nvPr/>
        </p:nvSpPr>
        <p:spPr>
          <a:xfrm>
            <a:off x="548640" y="5166360"/>
            <a:ext cx="11091672" cy="868680"/>
          </a:xfrm>
          <a:prstGeom prst="roundRect">
            <a:avLst>
              <a:gd name="adj" fmla="val 12632"/>
            </a:avLst>
          </a:prstGeom>
          <a:solidFill>
            <a:srgbClr val="1B3A3D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39" name="Text 37"/>
          <p:cNvSpPr/>
          <p:nvPr/>
        </p:nvSpPr>
        <p:spPr>
          <a:xfrm>
            <a:off x="868680" y="5166360"/>
            <a:ext cx="104698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84.4% had prior AI experience · Students most willing to use ChatGPT under teacher guidance (M=4.27) but cautious about full reliance (M=3.12)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POST-PILOT EVALUATION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Post-Pilot: Framework Usefulness (Section E)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All items rated above M = 4.00 (threshold for positive evaluation); N = 122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502920" cy="420624"/>
          </a:xfrm>
          <a:prstGeom prst="roundRect">
            <a:avLst>
              <a:gd name="adj" fmla="val 17391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548640" y="1508760"/>
            <a:ext cx="502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E4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88720" y="1490472"/>
            <a:ext cx="6035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Rubric clearly explained assessment criteria</a:t>
            </a:r>
            <a:endParaRPr lang="en-US" sz="2000" b="1" dirty="0"/>
          </a:p>
        </p:txBody>
      </p:sp>
      <p:sp>
        <p:nvSpPr>
          <p:cNvPr id="8" name="Shape 6"/>
          <p:cNvSpPr/>
          <p:nvPr/>
        </p:nvSpPr>
        <p:spPr>
          <a:xfrm>
            <a:off x="7452360" y="1600200"/>
            <a:ext cx="3108960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9" name="Shape 7"/>
          <p:cNvSpPr/>
          <p:nvPr/>
        </p:nvSpPr>
        <p:spPr>
          <a:xfrm>
            <a:off x="7452360" y="1600200"/>
            <a:ext cx="2804282" cy="164592"/>
          </a:xfrm>
          <a:prstGeom prst="roundRect">
            <a:avLst>
              <a:gd name="adj" fmla="val 27778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0" name="Text 8"/>
          <p:cNvSpPr/>
          <p:nvPr/>
        </p:nvSpPr>
        <p:spPr>
          <a:xfrm>
            <a:off x="10652759" y="1490472"/>
            <a:ext cx="1081735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M=4.51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48640" y="2075688"/>
            <a:ext cx="502920" cy="420624"/>
          </a:xfrm>
          <a:prstGeom prst="roundRect">
            <a:avLst>
              <a:gd name="adj" fmla="val 17391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548640" y="2075688"/>
            <a:ext cx="502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E1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188720" y="2057400"/>
            <a:ext cx="6035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ChatGPT helped understand vocabulary &amp; language</a:t>
            </a:r>
            <a:endParaRPr lang="en-US" sz="2000" b="1" dirty="0"/>
          </a:p>
        </p:txBody>
      </p:sp>
      <p:sp>
        <p:nvSpPr>
          <p:cNvPr id="14" name="Shape 12"/>
          <p:cNvSpPr/>
          <p:nvPr/>
        </p:nvSpPr>
        <p:spPr>
          <a:xfrm>
            <a:off x="7452360" y="2167128"/>
            <a:ext cx="3108960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5" name="Shape 13"/>
          <p:cNvSpPr/>
          <p:nvPr/>
        </p:nvSpPr>
        <p:spPr>
          <a:xfrm>
            <a:off x="7452360" y="2167128"/>
            <a:ext cx="2748321" cy="164592"/>
          </a:xfrm>
          <a:prstGeom prst="roundRect">
            <a:avLst>
              <a:gd name="adj" fmla="val 27778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6" name="Text 14"/>
          <p:cNvSpPr/>
          <p:nvPr/>
        </p:nvSpPr>
        <p:spPr>
          <a:xfrm>
            <a:off x="10652759" y="2057400"/>
            <a:ext cx="990295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M=4.42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548640" y="2642616"/>
            <a:ext cx="502920" cy="420624"/>
          </a:xfrm>
          <a:prstGeom prst="roundRect">
            <a:avLst>
              <a:gd name="adj" fmla="val 17391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8" name="Text 16"/>
          <p:cNvSpPr/>
          <p:nvPr/>
        </p:nvSpPr>
        <p:spPr>
          <a:xfrm>
            <a:off x="548640" y="2642616"/>
            <a:ext cx="502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E2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88720" y="2624328"/>
            <a:ext cx="6035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helped understand cultural/historical context</a:t>
            </a:r>
            <a:endParaRPr lang="en-US" sz="2000" b="1" dirty="0"/>
          </a:p>
        </p:txBody>
      </p:sp>
      <p:sp>
        <p:nvSpPr>
          <p:cNvPr id="20" name="Shape 18"/>
          <p:cNvSpPr/>
          <p:nvPr/>
        </p:nvSpPr>
        <p:spPr>
          <a:xfrm>
            <a:off x="7452360" y="2734056"/>
            <a:ext cx="3108960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1" name="Shape 19"/>
          <p:cNvSpPr/>
          <p:nvPr/>
        </p:nvSpPr>
        <p:spPr>
          <a:xfrm>
            <a:off x="7452360" y="2734056"/>
            <a:ext cx="2711013" cy="164592"/>
          </a:xfrm>
          <a:prstGeom prst="roundRect">
            <a:avLst>
              <a:gd name="adj" fmla="val 27778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2" name="Text 20"/>
          <p:cNvSpPr/>
          <p:nvPr/>
        </p:nvSpPr>
        <p:spPr>
          <a:xfrm>
            <a:off x="10652760" y="2624328"/>
            <a:ext cx="99029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M=4.36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548640" y="3209544"/>
            <a:ext cx="502920" cy="420624"/>
          </a:xfrm>
          <a:prstGeom prst="roundRect">
            <a:avLst>
              <a:gd name="adj" fmla="val 17391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4" name="Text 22"/>
          <p:cNvSpPr/>
          <p:nvPr/>
        </p:nvSpPr>
        <p:spPr>
          <a:xfrm>
            <a:off x="548640" y="3209544"/>
            <a:ext cx="502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F3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88720" y="3191256"/>
            <a:ext cx="6035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Would recommend this course format to others</a:t>
            </a:r>
            <a:endParaRPr lang="en-US" sz="2000" b="1" dirty="0"/>
          </a:p>
        </p:txBody>
      </p:sp>
      <p:sp>
        <p:nvSpPr>
          <p:cNvPr id="26" name="Shape 24"/>
          <p:cNvSpPr/>
          <p:nvPr/>
        </p:nvSpPr>
        <p:spPr>
          <a:xfrm>
            <a:off x="7452360" y="3300984"/>
            <a:ext cx="3108960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7" name="Shape 25"/>
          <p:cNvSpPr/>
          <p:nvPr/>
        </p:nvSpPr>
        <p:spPr>
          <a:xfrm>
            <a:off x="7452360" y="3300984"/>
            <a:ext cx="2766974" cy="164592"/>
          </a:xfrm>
          <a:prstGeom prst="roundRect">
            <a:avLst>
              <a:gd name="adj" fmla="val 27778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8" name="Text 26"/>
          <p:cNvSpPr/>
          <p:nvPr/>
        </p:nvSpPr>
        <p:spPr>
          <a:xfrm>
            <a:off x="10652759" y="3191256"/>
            <a:ext cx="99029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M=4.45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548640" y="3776472"/>
            <a:ext cx="502920" cy="420624"/>
          </a:xfrm>
          <a:prstGeom prst="roundRect">
            <a:avLst>
              <a:gd name="adj" fmla="val 17391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0" name="Text 28"/>
          <p:cNvSpPr/>
          <p:nvPr/>
        </p:nvSpPr>
        <p:spPr>
          <a:xfrm>
            <a:off x="548640" y="3776472"/>
            <a:ext cx="502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E3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188720" y="3758184"/>
            <a:ext cx="6035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ChatGPT-assisted close reading improved text analysis</a:t>
            </a:r>
            <a:endParaRPr lang="en-US" sz="2000" b="1" dirty="0"/>
          </a:p>
        </p:txBody>
      </p:sp>
      <p:sp>
        <p:nvSpPr>
          <p:cNvPr id="32" name="Shape 30"/>
          <p:cNvSpPr/>
          <p:nvPr/>
        </p:nvSpPr>
        <p:spPr>
          <a:xfrm>
            <a:off x="7452360" y="3867912"/>
            <a:ext cx="3108960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3" name="Shape 31"/>
          <p:cNvSpPr/>
          <p:nvPr/>
        </p:nvSpPr>
        <p:spPr>
          <a:xfrm>
            <a:off x="7452360" y="3867912"/>
            <a:ext cx="2661270" cy="164592"/>
          </a:xfrm>
          <a:prstGeom prst="roundRect">
            <a:avLst>
              <a:gd name="adj" fmla="val 27778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4" name="Text 32"/>
          <p:cNvSpPr/>
          <p:nvPr/>
        </p:nvSpPr>
        <p:spPr>
          <a:xfrm>
            <a:off x="10652759" y="3758184"/>
            <a:ext cx="990295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M=4.28</a:t>
            </a:r>
            <a:endParaRPr lang="en-US" sz="2000" dirty="0"/>
          </a:p>
        </p:txBody>
      </p:sp>
      <p:sp>
        <p:nvSpPr>
          <p:cNvPr id="35" name="Shape 33"/>
          <p:cNvSpPr/>
          <p:nvPr/>
        </p:nvSpPr>
        <p:spPr>
          <a:xfrm>
            <a:off x="548640" y="4343400"/>
            <a:ext cx="502920" cy="420624"/>
          </a:xfrm>
          <a:prstGeom prst="roundRect">
            <a:avLst>
              <a:gd name="adj" fmla="val 17391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6" name="Text 34"/>
          <p:cNvSpPr/>
          <p:nvPr/>
        </p:nvSpPr>
        <p:spPr>
          <a:xfrm>
            <a:off x="548640" y="4343400"/>
            <a:ext cx="502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E5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1188720" y="4325112"/>
            <a:ext cx="6035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Rubric helped realize strengths &amp; weaknesses</a:t>
            </a:r>
            <a:endParaRPr lang="en-US" sz="2000" b="1" dirty="0"/>
          </a:p>
        </p:txBody>
      </p:sp>
      <p:sp>
        <p:nvSpPr>
          <p:cNvPr id="38" name="Shape 36"/>
          <p:cNvSpPr/>
          <p:nvPr/>
        </p:nvSpPr>
        <p:spPr>
          <a:xfrm>
            <a:off x="7452360" y="4434840"/>
            <a:ext cx="3108960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9" name="Shape 37"/>
          <p:cNvSpPr/>
          <p:nvPr/>
        </p:nvSpPr>
        <p:spPr>
          <a:xfrm>
            <a:off x="7452360" y="4434840"/>
            <a:ext cx="2692359" cy="164592"/>
          </a:xfrm>
          <a:prstGeom prst="roundRect">
            <a:avLst>
              <a:gd name="adj" fmla="val 27778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0" name="Text 38"/>
          <p:cNvSpPr/>
          <p:nvPr/>
        </p:nvSpPr>
        <p:spPr>
          <a:xfrm>
            <a:off x="10652760" y="4325112"/>
            <a:ext cx="9902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M=4.33</a:t>
            </a:r>
            <a:endParaRPr lang="en-US" sz="2000" dirty="0"/>
          </a:p>
        </p:txBody>
      </p:sp>
      <p:sp>
        <p:nvSpPr>
          <p:cNvPr id="41" name="Shape 39"/>
          <p:cNvSpPr/>
          <p:nvPr/>
        </p:nvSpPr>
        <p:spPr>
          <a:xfrm>
            <a:off x="548640" y="4910328"/>
            <a:ext cx="502920" cy="420624"/>
          </a:xfrm>
          <a:prstGeom prst="roundRect">
            <a:avLst>
              <a:gd name="adj" fmla="val 17391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2" name="Text 40"/>
          <p:cNvSpPr/>
          <p:nvPr/>
        </p:nvSpPr>
        <p:spPr>
          <a:xfrm>
            <a:off x="548640" y="4910328"/>
            <a:ext cx="502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E6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1188720" y="4892040"/>
            <a:ext cx="60350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AI-integrated lessons more helpful than traditional</a:t>
            </a:r>
            <a:endParaRPr lang="en-US" sz="2000" b="1" dirty="0"/>
          </a:p>
        </p:txBody>
      </p:sp>
      <p:sp>
        <p:nvSpPr>
          <p:cNvPr id="44" name="Shape 42"/>
          <p:cNvSpPr/>
          <p:nvPr/>
        </p:nvSpPr>
        <p:spPr>
          <a:xfrm>
            <a:off x="7452360" y="5001768"/>
            <a:ext cx="3108960" cy="164592"/>
          </a:xfrm>
          <a:prstGeom prst="roundRect">
            <a:avLst>
              <a:gd name="adj" fmla="val 27778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5" name="Shape 43"/>
          <p:cNvSpPr/>
          <p:nvPr/>
        </p:nvSpPr>
        <p:spPr>
          <a:xfrm>
            <a:off x="7452360" y="5001768"/>
            <a:ext cx="2592873" cy="164592"/>
          </a:xfrm>
          <a:prstGeom prst="roundRect">
            <a:avLst>
              <a:gd name="adj" fmla="val 27778"/>
            </a:avLst>
          </a:prstGeom>
          <a:solidFill>
            <a:srgbClr val="D97C4B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6" name="Text 44"/>
          <p:cNvSpPr/>
          <p:nvPr/>
        </p:nvSpPr>
        <p:spPr>
          <a:xfrm>
            <a:off x="10652760" y="4892040"/>
            <a:ext cx="108173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M=4.17</a:t>
            </a:r>
            <a:endParaRPr lang="en-US" sz="2000" dirty="0"/>
          </a:p>
        </p:txBody>
      </p:sp>
      <p:sp>
        <p:nvSpPr>
          <p:cNvPr id="47" name="Text 45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Presentation Outline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5" name="Text 3"/>
          <p:cNvSpPr/>
          <p:nvPr/>
        </p:nvSpPr>
        <p:spPr>
          <a:xfrm>
            <a:off x="777240" y="1417320"/>
            <a:ext cx="1005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783080" y="141732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&amp; Problem Statement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548640" y="2587752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777240" y="2587752"/>
            <a:ext cx="1005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783080" y="2587752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Objectives &amp; Questions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48640" y="3758184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Text 9"/>
          <p:cNvSpPr/>
          <p:nvPr/>
        </p:nvSpPr>
        <p:spPr>
          <a:xfrm>
            <a:off x="777240" y="3758184"/>
            <a:ext cx="1005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783080" y="3758184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2500" dirty="0"/>
          </a:p>
        </p:txBody>
      </p:sp>
      <p:sp>
        <p:nvSpPr>
          <p:cNvPr id="13" name="Shape 11"/>
          <p:cNvSpPr/>
          <p:nvPr/>
        </p:nvSpPr>
        <p:spPr>
          <a:xfrm>
            <a:off x="548640" y="4928616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4" name="Text 12"/>
          <p:cNvSpPr/>
          <p:nvPr/>
        </p:nvSpPr>
        <p:spPr>
          <a:xfrm>
            <a:off x="777240" y="4928616"/>
            <a:ext cx="1005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1783080" y="4928616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Analysis Findings</a:t>
            </a:r>
            <a:endParaRPr lang="en-US" sz="2500" dirty="0"/>
          </a:p>
        </p:txBody>
      </p:sp>
      <p:sp>
        <p:nvSpPr>
          <p:cNvPr id="16" name="Shape 14"/>
          <p:cNvSpPr/>
          <p:nvPr/>
        </p:nvSpPr>
        <p:spPr>
          <a:xfrm>
            <a:off x="6291072" y="2002536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7" name="Text 15"/>
          <p:cNvSpPr/>
          <p:nvPr/>
        </p:nvSpPr>
        <p:spPr>
          <a:xfrm>
            <a:off x="6519672" y="2002536"/>
            <a:ext cx="1005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7525512" y="2002536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Post-Pilot Evaluation Results</a:t>
            </a:r>
            <a:endParaRPr lang="en-US" sz="2500" dirty="0"/>
          </a:p>
        </p:txBody>
      </p:sp>
      <p:sp>
        <p:nvSpPr>
          <p:cNvPr id="19" name="Shape 17"/>
          <p:cNvSpPr/>
          <p:nvPr/>
        </p:nvSpPr>
        <p:spPr>
          <a:xfrm>
            <a:off x="6156655" y="3172968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0" name="Text 18"/>
          <p:cNvSpPr/>
          <p:nvPr/>
        </p:nvSpPr>
        <p:spPr>
          <a:xfrm>
            <a:off x="6519672" y="3172968"/>
            <a:ext cx="1005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7525512" y="3172968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Findings &amp; Discussion</a:t>
            </a:r>
            <a:endParaRPr lang="en-US" sz="2500" dirty="0"/>
          </a:p>
        </p:txBody>
      </p:sp>
      <p:sp>
        <p:nvSpPr>
          <p:cNvPr id="22" name="Shape 20"/>
          <p:cNvSpPr/>
          <p:nvPr/>
        </p:nvSpPr>
        <p:spPr>
          <a:xfrm>
            <a:off x="6291072" y="434340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3" name="Text 21"/>
          <p:cNvSpPr/>
          <p:nvPr/>
        </p:nvSpPr>
        <p:spPr>
          <a:xfrm>
            <a:off x="6519672" y="4343400"/>
            <a:ext cx="1005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7525512" y="434340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 &amp; Implications</a:t>
            </a:r>
            <a:endParaRPr lang="en-US" sz="2500" dirty="0"/>
          </a:p>
        </p:txBody>
      </p:sp>
      <p:sp>
        <p:nvSpPr>
          <p:cNvPr id="25" name="Text 23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2B8104B6-C5F2-973A-448C-651BB0F586E3}"/>
              </a:ext>
            </a:extLst>
          </p:cNvPr>
          <p:cNvSpPr/>
          <p:nvPr/>
        </p:nvSpPr>
        <p:spPr>
          <a:xfrm>
            <a:off x="9914173" y="296279"/>
            <a:ext cx="1591722" cy="1500217"/>
          </a:xfrm>
          <a:custGeom>
            <a:avLst/>
            <a:gdLst/>
            <a:ahLst/>
            <a:cxnLst/>
            <a:rect l="l" t="t" r="r" b="b"/>
            <a:pathLst>
              <a:path w="1186837" h="1128460">
                <a:moveTo>
                  <a:pt x="61004" y="0"/>
                </a:moveTo>
                <a:lnTo>
                  <a:pt x="1125833" y="0"/>
                </a:lnTo>
                <a:cubicBezTo>
                  <a:pt x="1142012" y="0"/>
                  <a:pt x="1157529" y="6427"/>
                  <a:pt x="1168969" y="17868"/>
                </a:cubicBezTo>
                <a:cubicBezTo>
                  <a:pt x="1180410" y="29308"/>
                  <a:pt x="1186837" y="44825"/>
                  <a:pt x="1186837" y="61004"/>
                </a:cubicBezTo>
                <a:lnTo>
                  <a:pt x="1186837" y="1067456"/>
                </a:lnTo>
                <a:cubicBezTo>
                  <a:pt x="1186837" y="1083635"/>
                  <a:pt x="1180410" y="1099152"/>
                  <a:pt x="1168969" y="1110592"/>
                </a:cubicBezTo>
                <a:cubicBezTo>
                  <a:pt x="1157529" y="1122033"/>
                  <a:pt x="1142012" y="1128460"/>
                  <a:pt x="1125833" y="1128460"/>
                </a:cubicBezTo>
                <a:lnTo>
                  <a:pt x="61004" y="1128460"/>
                </a:lnTo>
                <a:cubicBezTo>
                  <a:pt x="44825" y="1128460"/>
                  <a:pt x="29308" y="1122033"/>
                  <a:pt x="17868" y="1110592"/>
                </a:cubicBezTo>
                <a:cubicBezTo>
                  <a:pt x="6427" y="1099152"/>
                  <a:pt x="0" y="1083635"/>
                  <a:pt x="0" y="1067456"/>
                </a:cubicBezTo>
                <a:lnTo>
                  <a:pt x="0" y="61004"/>
                </a:lnTo>
                <a:cubicBezTo>
                  <a:pt x="0" y="44825"/>
                  <a:pt x="6427" y="29308"/>
                  <a:pt x="17868" y="17868"/>
                </a:cubicBezTo>
                <a:cubicBezTo>
                  <a:pt x="29308" y="6427"/>
                  <a:pt x="44825" y="0"/>
                  <a:pt x="61004" y="0"/>
                </a:cubicBezTo>
                <a:close/>
              </a:path>
            </a:pathLst>
          </a:custGeom>
          <a:blipFill>
            <a:blip r:embed="rId3"/>
            <a:stretch>
              <a:fillRect l="-42" r="-42"/>
            </a:stretch>
          </a:blipFill>
        </p:spPr>
        <p:txBody>
          <a:bodyPr/>
          <a:lstStyle/>
          <a:p>
            <a:endParaRPr lang="en-ID" sz="9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POST-PILOT EVALUATION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Activity Preferences &amp; Confidence Gains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Most Valued Activities (F1 — up to 2 selections)</a:t>
            </a:r>
            <a:endParaRPr lang="en-US" sz="2000" b="1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685982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Guided close reading with AI prompts</a:t>
            </a:r>
            <a:endParaRPr lang="en-US" sz="2000" b="1" dirty="0"/>
          </a:p>
        </p:txBody>
      </p:sp>
      <p:sp>
        <p:nvSpPr>
          <p:cNvPr id="6" name="Shape 4"/>
          <p:cNvSpPr/>
          <p:nvPr/>
        </p:nvSpPr>
        <p:spPr>
          <a:xfrm>
            <a:off x="7629754" y="1636776"/>
            <a:ext cx="3480206" cy="292608"/>
          </a:xfrm>
          <a:prstGeom prst="roundRect">
            <a:avLst>
              <a:gd name="adj" fmla="val 1562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7" name="Shape 5"/>
          <p:cNvSpPr/>
          <p:nvPr/>
        </p:nvSpPr>
        <p:spPr>
          <a:xfrm>
            <a:off x="7629754" y="1636776"/>
            <a:ext cx="3356715" cy="292608"/>
          </a:xfrm>
          <a:prstGeom prst="roundRect">
            <a:avLst>
              <a:gd name="adj" fmla="val 15625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11164824" y="1581912"/>
            <a:ext cx="887268" cy="4117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59.8%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48640" y="2377440"/>
            <a:ext cx="685982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ChatGPT for cultural/historical context</a:t>
            </a:r>
            <a:endParaRPr lang="en-US" sz="2000" b="1" dirty="0"/>
          </a:p>
        </p:txBody>
      </p:sp>
      <p:sp>
        <p:nvSpPr>
          <p:cNvPr id="10" name="Shape 8"/>
          <p:cNvSpPr/>
          <p:nvPr/>
        </p:nvSpPr>
        <p:spPr>
          <a:xfrm>
            <a:off x="7629754" y="2414016"/>
            <a:ext cx="3480206" cy="292608"/>
          </a:xfrm>
          <a:prstGeom prst="roundRect">
            <a:avLst>
              <a:gd name="adj" fmla="val 1562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Shape 9"/>
          <p:cNvSpPr/>
          <p:nvPr/>
        </p:nvSpPr>
        <p:spPr>
          <a:xfrm>
            <a:off x="7629754" y="2414016"/>
            <a:ext cx="2531569" cy="292608"/>
          </a:xfrm>
          <a:prstGeom prst="roundRect">
            <a:avLst>
              <a:gd name="adj" fmla="val 15625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11164823" y="2359152"/>
            <a:ext cx="887267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45.1%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8640" y="3154680"/>
            <a:ext cx="685982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Rubric-based self-assessment</a:t>
            </a:r>
            <a:endParaRPr lang="en-US" sz="2000" b="1" dirty="0"/>
          </a:p>
        </p:txBody>
      </p:sp>
      <p:sp>
        <p:nvSpPr>
          <p:cNvPr id="14" name="Shape 12"/>
          <p:cNvSpPr/>
          <p:nvPr/>
        </p:nvSpPr>
        <p:spPr>
          <a:xfrm>
            <a:off x="7629754" y="3191256"/>
            <a:ext cx="3480206" cy="292608"/>
          </a:xfrm>
          <a:prstGeom prst="roundRect">
            <a:avLst>
              <a:gd name="adj" fmla="val 1562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5" name="Shape 13"/>
          <p:cNvSpPr/>
          <p:nvPr/>
        </p:nvSpPr>
        <p:spPr>
          <a:xfrm>
            <a:off x="7629754" y="3191256"/>
            <a:ext cx="2391239" cy="292608"/>
          </a:xfrm>
          <a:prstGeom prst="roundRect">
            <a:avLst>
              <a:gd name="adj" fmla="val 15625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6" name="Text 14"/>
          <p:cNvSpPr/>
          <p:nvPr/>
        </p:nvSpPr>
        <p:spPr>
          <a:xfrm>
            <a:off x="11164824" y="3136392"/>
            <a:ext cx="8872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42.6%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48640" y="3931920"/>
            <a:ext cx="685982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ChatGPT for vocabulary &amp; language</a:t>
            </a:r>
            <a:endParaRPr lang="en-US" sz="2000" b="1" dirty="0"/>
          </a:p>
        </p:txBody>
      </p:sp>
      <p:sp>
        <p:nvSpPr>
          <p:cNvPr id="18" name="Shape 16"/>
          <p:cNvSpPr/>
          <p:nvPr/>
        </p:nvSpPr>
        <p:spPr>
          <a:xfrm>
            <a:off x="7629754" y="3968496"/>
            <a:ext cx="3480206" cy="292608"/>
          </a:xfrm>
          <a:prstGeom prst="roundRect">
            <a:avLst>
              <a:gd name="adj" fmla="val 1562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9" name="Shape 17"/>
          <p:cNvSpPr/>
          <p:nvPr/>
        </p:nvSpPr>
        <p:spPr>
          <a:xfrm>
            <a:off x="7629754" y="3968496"/>
            <a:ext cx="1930953" cy="292608"/>
          </a:xfrm>
          <a:prstGeom prst="roundRect">
            <a:avLst>
              <a:gd name="adj" fmla="val 15625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0" name="Text 18"/>
          <p:cNvSpPr/>
          <p:nvPr/>
        </p:nvSpPr>
        <p:spPr>
          <a:xfrm>
            <a:off x="11164824" y="3913632"/>
            <a:ext cx="88726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34.4%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48640" y="4709160"/>
            <a:ext cx="685982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Peer discussions after AI activities</a:t>
            </a:r>
            <a:endParaRPr lang="en-US" sz="2000" b="1" dirty="0"/>
          </a:p>
        </p:txBody>
      </p:sp>
      <p:sp>
        <p:nvSpPr>
          <p:cNvPr id="22" name="Shape 20"/>
          <p:cNvSpPr/>
          <p:nvPr/>
        </p:nvSpPr>
        <p:spPr>
          <a:xfrm>
            <a:off x="7629754" y="4745736"/>
            <a:ext cx="3480206" cy="292608"/>
          </a:xfrm>
          <a:prstGeom prst="roundRect">
            <a:avLst>
              <a:gd name="adj" fmla="val 1562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3" name="Shape 21"/>
          <p:cNvSpPr/>
          <p:nvPr/>
        </p:nvSpPr>
        <p:spPr>
          <a:xfrm>
            <a:off x="7629754" y="4745736"/>
            <a:ext cx="1010383" cy="292608"/>
          </a:xfrm>
          <a:prstGeom prst="roundRect">
            <a:avLst>
              <a:gd name="adj" fmla="val 15625"/>
            </a:avLst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4" name="Text 22"/>
          <p:cNvSpPr/>
          <p:nvPr/>
        </p:nvSpPr>
        <p:spPr>
          <a:xfrm>
            <a:off x="11164823" y="4690872"/>
            <a:ext cx="729871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18%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grpSp>
        <p:nvGrpSpPr>
          <p:cNvPr id="27" name="Group 9">
            <a:extLst>
              <a:ext uri="{FF2B5EF4-FFF2-40B4-BE49-F238E27FC236}">
                <a16:creationId xmlns:a16="http://schemas.microsoft.com/office/drawing/2014/main" id="{5C977C34-000C-947E-DC28-0BD8701F381A}"/>
              </a:ext>
            </a:extLst>
          </p:cNvPr>
          <p:cNvGrpSpPr/>
          <p:nvPr/>
        </p:nvGrpSpPr>
        <p:grpSpPr>
          <a:xfrm>
            <a:off x="5403954" y="4983481"/>
            <a:ext cx="1665406" cy="1747104"/>
            <a:chOff x="0" y="0"/>
            <a:chExt cx="793380" cy="1087078"/>
          </a:xfrm>
        </p:grpSpPr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4C943F52-DF10-4E89-00DB-616569AC82C5}"/>
                </a:ext>
              </a:extLst>
            </p:cNvPr>
            <p:cNvSpPr/>
            <p:nvPr/>
          </p:nvSpPr>
          <p:spPr>
            <a:xfrm>
              <a:off x="0" y="0"/>
              <a:ext cx="793380" cy="1087078"/>
            </a:xfrm>
            <a:custGeom>
              <a:avLst/>
              <a:gdLst/>
              <a:ahLst/>
              <a:cxnLst/>
              <a:rect l="l" t="t" r="r" b="b"/>
              <a:pathLst>
                <a:path w="793380" h="1087078">
                  <a:moveTo>
                    <a:pt x="75590" y="0"/>
                  </a:moveTo>
                  <a:lnTo>
                    <a:pt x="717790" y="0"/>
                  </a:lnTo>
                  <a:cubicBezTo>
                    <a:pt x="759537" y="0"/>
                    <a:pt x="793380" y="33843"/>
                    <a:pt x="793380" y="75590"/>
                  </a:cubicBezTo>
                  <a:lnTo>
                    <a:pt x="793380" y="1011488"/>
                  </a:lnTo>
                  <a:cubicBezTo>
                    <a:pt x="793380" y="1053236"/>
                    <a:pt x="759537" y="1087078"/>
                    <a:pt x="717790" y="1087078"/>
                  </a:cubicBezTo>
                  <a:lnTo>
                    <a:pt x="75590" y="1087078"/>
                  </a:lnTo>
                  <a:cubicBezTo>
                    <a:pt x="33843" y="1087078"/>
                    <a:pt x="0" y="1053236"/>
                    <a:pt x="0" y="1011488"/>
                  </a:cubicBezTo>
                  <a:lnTo>
                    <a:pt x="0" y="75590"/>
                  </a:lnTo>
                  <a:cubicBezTo>
                    <a:pt x="0" y="33843"/>
                    <a:pt x="33843" y="0"/>
                    <a:pt x="75590" y="0"/>
                  </a:cubicBezTo>
                  <a:close/>
                </a:path>
              </a:pathLst>
            </a:custGeom>
            <a:blipFill>
              <a:blip r:embed="rId3"/>
              <a:stretch>
                <a:fillRect t="-73" b="-7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POST-PILOT EVALUATION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Activity Preferences &amp; Confidence Gains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Post-Pilot Confidence in Close Reading (G1)</a:t>
            </a:r>
            <a:endParaRPr lang="en-US" sz="2000" b="1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2633472" cy="2377440"/>
          </a:xfrm>
          <a:prstGeom prst="roundRect">
            <a:avLst>
              <a:gd name="adj" fmla="val 461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548640" y="2011680"/>
            <a:ext cx="26334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F5D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40.2%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85800" y="3017520"/>
            <a:ext cx="235915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 more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3346704" y="1600200"/>
            <a:ext cx="2633472" cy="2377440"/>
          </a:xfrm>
          <a:prstGeom prst="roundRect">
            <a:avLst>
              <a:gd name="adj" fmla="val 461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9" name="Text 7"/>
          <p:cNvSpPr/>
          <p:nvPr/>
        </p:nvSpPr>
        <p:spPr>
          <a:xfrm>
            <a:off x="3346704" y="2011680"/>
            <a:ext cx="26334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4C707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48.4%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3483864" y="3017520"/>
            <a:ext cx="235915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Somewhat more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144768" y="1600200"/>
            <a:ext cx="2633472" cy="2377440"/>
          </a:xfrm>
          <a:prstGeom prst="roundRect">
            <a:avLst>
              <a:gd name="adj" fmla="val 461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6144768" y="2011680"/>
            <a:ext cx="26334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8FA8A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11.5%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6281928" y="3017520"/>
            <a:ext cx="235915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change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8942832" y="1600200"/>
            <a:ext cx="2633472" cy="2377440"/>
          </a:xfrm>
          <a:prstGeom prst="roundRect">
            <a:avLst>
              <a:gd name="adj" fmla="val 4615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5" name="Text 13"/>
          <p:cNvSpPr/>
          <p:nvPr/>
        </p:nvSpPr>
        <p:spPr>
          <a:xfrm>
            <a:off x="8942832" y="2011680"/>
            <a:ext cx="26334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8FA8A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9079992" y="3017520"/>
            <a:ext cx="235915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confident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548640" y="4343400"/>
            <a:ext cx="11091672" cy="1005840"/>
          </a:xfrm>
          <a:prstGeom prst="roundRect">
            <a:avLst>
              <a:gd name="adj" fmla="val 10909"/>
            </a:avLst>
          </a:prstGeom>
          <a:solidFill>
            <a:srgbClr val="1B3A3D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8" name="Shape 16"/>
          <p:cNvSpPr/>
          <p:nvPr/>
        </p:nvSpPr>
        <p:spPr>
          <a:xfrm>
            <a:off x="868680" y="4562856"/>
            <a:ext cx="566928" cy="566928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9" name="Image 0" descr="/home/claude/icons/trendingUp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81" y="4636557"/>
            <a:ext cx="419527" cy="419527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645920" y="4343400"/>
            <a:ext cx="9692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88.5% reported increased confidence after the pilot</a:t>
            </a:r>
            <a:endParaRPr lang="en-US" sz="3000" dirty="0"/>
          </a:p>
        </p:txBody>
      </p:sp>
      <p:sp>
        <p:nvSpPr>
          <p:cNvPr id="21" name="Text 18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Needs ↔ Solutions: Cross-Survey Alignment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 comparison showing framework alignment with identified difficulty areas</a:t>
            </a:r>
            <a:endParaRPr lang="en-US" sz="2000" b="1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3429000" cy="384048"/>
          </a:xfrm>
          <a:prstGeom prst="roundRect">
            <a:avLst>
              <a:gd name="adj" fmla="val 14286"/>
            </a:avLst>
          </a:prstGeom>
          <a:solidFill>
            <a:srgbClr val="1B3A3D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548640" y="1463040"/>
            <a:ext cx="3429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Difficulty (Survey 1)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4160520" y="1463040"/>
            <a:ext cx="3657600" cy="384048"/>
          </a:xfrm>
          <a:prstGeom prst="roundRect">
            <a:avLst>
              <a:gd name="adj" fmla="val 14286"/>
            </a:avLst>
          </a:prstGeom>
          <a:solidFill>
            <a:srgbClr val="1B3A3D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Step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001000" y="1463040"/>
            <a:ext cx="3657600" cy="384048"/>
          </a:xfrm>
          <a:prstGeom prst="roundRect">
            <a:avLst>
              <a:gd name="adj" fmla="val 14286"/>
            </a:avLst>
          </a:prstGeom>
          <a:solidFill>
            <a:srgbClr val="1B3A3D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0" name="Text 8"/>
          <p:cNvSpPr/>
          <p:nvPr/>
        </p:nvSpPr>
        <p:spPr>
          <a:xfrm>
            <a:off x="8001000" y="14630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Usefulness (Survey 2)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48640" y="1965960"/>
            <a:ext cx="3429000" cy="850392"/>
          </a:xfrm>
          <a:prstGeom prst="roundRect">
            <a:avLst>
              <a:gd name="adj" fmla="val 1290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731520" y="1965960"/>
            <a:ext cx="30632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B1 Archaic vocabulary</a:t>
            </a:r>
            <a:endParaRPr lang="en-US" sz="2000" b="1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 = 4.31</a:t>
            </a:r>
            <a:endParaRPr lang="en-US" sz="2000" b="1" dirty="0"/>
          </a:p>
        </p:txBody>
      </p:sp>
      <p:sp>
        <p:nvSpPr>
          <p:cNvPr id="13" name="Shape 11"/>
          <p:cNvSpPr/>
          <p:nvPr/>
        </p:nvSpPr>
        <p:spPr>
          <a:xfrm>
            <a:off x="4160520" y="1965960"/>
            <a:ext cx="3657600" cy="850392"/>
          </a:xfrm>
          <a:prstGeom prst="roundRect">
            <a:avLst>
              <a:gd name="adj" fmla="val 1290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4" name="Text 12"/>
          <p:cNvSpPr/>
          <p:nvPr/>
        </p:nvSpPr>
        <p:spPr>
          <a:xfrm>
            <a:off x="4343400" y="1965960"/>
            <a:ext cx="32918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Vocabulary &amp;</a:t>
            </a:r>
            <a:endParaRPr lang="en-US" sz="20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Inquiry (AI)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8001000" y="1965960"/>
            <a:ext cx="3657600" cy="850392"/>
          </a:xfrm>
          <a:prstGeom prst="roundRect">
            <a:avLst>
              <a:gd name="adj" fmla="val 1290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6" name="Text 14"/>
          <p:cNvSpPr/>
          <p:nvPr/>
        </p:nvSpPr>
        <p:spPr>
          <a:xfrm>
            <a:off x="8183880" y="1965960"/>
            <a:ext cx="32918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E1 Vocabulary help</a:t>
            </a:r>
            <a:endParaRPr lang="en-US" sz="2000" b="1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 = 4.42</a:t>
            </a:r>
            <a:endParaRPr lang="en-US" sz="2000" b="1" dirty="0"/>
          </a:p>
        </p:txBody>
      </p:sp>
      <p:pic>
        <p:nvPicPr>
          <p:cNvPr id="17" name="Image 0" descr="/home/claude/icons/arrowRight_sl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2171700"/>
            <a:ext cx="274320" cy="274320"/>
          </a:xfrm>
          <a:prstGeom prst="rect">
            <a:avLst/>
          </a:prstGeom>
        </p:spPr>
      </p:pic>
      <p:pic>
        <p:nvPicPr>
          <p:cNvPr id="18" name="Image 1" descr="/home/claude/icons/arrowRight_sl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171700"/>
            <a:ext cx="274320" cy="274320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548640" y="2926080"/>
            <a:ext cx="3429000" cy="850392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0" name="Text 16"/>
          <p:cNvSpPr/>
          <p:nvPr/>
        </p:nvSpPr>
        <p:spPr>
          <a:xfrm>
            <a:off x="731520" y="2926080"/>
            <a:ext cx="30632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B2 Cultural references</a:t>
            </a:r>
            <a:endParaRPr lang="en-US" sz="2000" b="1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 = 4.18</a:t>
            </a:r>
            <a:endParaRPr lang="en-US" sz="2000" b="1" dirty="0"/>
          </a:p>
        </p:txBody>
      </p:sp>
      <p:sp>
        <p:nvSpPr>
          <p:cNvPr id="21" name="Shape 17"/>
          <p:cNvSpPr/>
          <p:nvPr/>
        </p:nvSpPr>
        <p:spPr>
          <a:xfrm>
            <a:off x="4160520" y="2926080"/>
            <a:ext cx="3657600" cy="850392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2" name="Text 18"/>
          <p:cNvSpPr/>
          <p:nvPr/>
        </p:nvSpPr>
        <p:spPr>
          <a:xfrm>
            <a:off x="4343400" y="2926080"/>
            <a:ext cx="32918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Cultural/historical</a:t>
            </a:r>
            <a:endParaRPr lang="en-US" sz="20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via ChatGPT (AI)</a:t>
            </a:r>
            <a:endParaRPr lang="en-US" sz="2000" dirty="0"/>
          </a:p>
        </p:txBody>
      </p:sp>
      <p:sp>
        <p:nvSpPr>
          <p:cNvPr id="23" name="Shape 19"/>
          <p:cNvSpPr/>
          <p:nvPr/>
        </p:nvSpPr>
        <p:spPr>
          <a:xfrm>
            <a:off x="8001000" y="2926080"/>
            <a:ext cx="3657600" cy="850392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4" name="Text 20"/>
          <p:cNvSpPr/>
          <p:nvPr/>
        </p:nvSpPr>
        <p:spPr>
          <a:xfrm>
            <a:off x="8183880" y="2926080"/>
            <a:ext cx="32918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E2 Cultural context</a:t>
            </a:r>
            <a:endParaRPr lang="en-US" sz="2000" b="1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 = 4.36</a:t>
            </a:r>
            <a:endParaRPr lang="en-US" sz="2000" b="1" dirty="0"/>
          </a:p>
        </p:txBody>
      </p:sp>
      <p:pic>
        <p:nvPicPr>
          <p:cNvPr id="25" name="Image 2" descr="/home/claude/icons/arrowRight_sl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3131820"/>
            <a:ext cx="274320" cy="274320"/>
          </a:xfrm>
          <a:prstGeom prst="rect">
            <a:avLst/>
          </a:prstGeom>
        </p:spPr>
      </p:pic>
      <p:pic>
        <p:nvPicPr>
          <p:cNvPr id="26" name="Image 3" descr="/home/claude/icons/arrowRight_sl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3131820"/>
            <a:ext cx="274320" cy="274320"/>
          </a:xfrm>
          <a:prstGeom prst="rect">
            <a:avLst/>
          </a:prstGeom>
        </p:spPr>
      </p:pic>
      <p:sp>
        <p:nvSpPr>
          <p:cNvPr id="27" name="Shape 21"/>
          <p:cNvSpPr/>
          <p:nvPr/>
        </p:nvSpPr>
        <p:spPr>
          <a:xfrm>
            <a:off x="548640" y="3886200"/>
            <a:ext cx="3429000" cy="960120"/>
          </a:xfrm>
          <a:prstGeom prst="roundRect">
            <a:avLst>
              <a:gd name="adj" fmla="val 1290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8" name="Text 22"/>
          <p:cNvSpPr/>
          <p:nvPr/>
        </p:nvSpPr>
        <p:spPr>
          <a:xfrm>
            <a:off x="731520" y="3886200"/>
            <a:ext cx="30632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B4 Systematic close reading</a:t>
            </a:r>
            <a:endParaRPr lang="en-US" sz="2000" b="1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 = 4.23</a:t>
            </a:r>
            <a:endParaRPr lang="en-US" sz="2000" b="1" dirty="0"/>
          </a:p>
        </p:txBody>
      </p:sp>
      <p:sp>
        <p:nvSpPr>
          <p:cNvPr id="29" name="Shape 23"/>
          <p:cNvSpPr/>
          <p:nvPr/>
        </p:nvSpPr>
        <p:spPr>
          <a:xfrm>
            <a:off x="4160520" y="3886200"/>
            <a:ext cx="3657600" cy="960120"/>
          </a:xfrm>
          <a:prstGeom prst="roundRect">
            <a:avLst>
              <a:gd name="adj" fmla="val 1290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0" name="Text 24"/>
          <p:cNvSpPr/>
          <p:nvPr/>
        </p:nvSpPr>
        <p:spPr>
          <a:xfrm>
            <a:off x="4343400" y="3886200"/>
            <a:ext cx="32918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1–8: Structured</a:t>
            </a:r>
            <a:endParaRPr lang="en-US" sz="20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8-step sequence</a:t>
            </a:r>
            <a:endParaRPr lang="en-US" sz="2000" dirty="0"/>
          </a:p>
        </p:txBody>
      </p:sp>
      <p:sp>
        <p:nvSpPr>
          <p:cNvPr id="31" name="Shape 25"/>
          <p:cNvSpPr/>
          <p:nvPr/>
        </p:nvSpPr>
        <p:spPr>
          <a:xfrm>
            <a:off x="8001000" y="3886200"/>
            <a:ext cx="3657600" cy="960120"/>
          </a:xfrm>
          <a:prstGeom prst="roundRect">
            <a:avLst>
              <a:gd name="adj" fmla="val 12903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2" name="Text 26"/>
          <p:cNvSpPr/>
          <p:nvPr/>
        </p:nvSpPr>
        <p:spPr>
          <a:xfrm>
            <a:off x="8183880" y="3886200"/>
            <a:ext cx="32918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E3 Text analysis</a:t>
            </a:r>
            <a:endParaRPr lang="en-US" sz="2000" b="1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 = 4.28</a:t>
            </a:r>
            <a:endParaRPr lang="en-US" sz="2000" b="1" dirty="0"/>
          </a:p>
        </p:txBody>
      </p:sp>
      <p:pic>
        <p:nvPicPr>
          <p:cNvPr id="33" name="Image 4" descr="/home/claude/icons/arrowRight_sl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4091940"/>
            <a:ext cx="274320" cy="274320"/>
          </a:xfrm>
          <a:prstGeom prst="rect">
            <a:avLst/>
          </a:prstGeom>
        </p:spPr>
      </p:pic>
      <p:pic>
        <p:nvPicPr>
          <p:cNvPr id="34" name="Image 5" descr="/home/claude/icons/arrowRight_sl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091940"/>
            <a:ext cx="274320" cy="274320"/>
          </a:xfrm>
          <a:prstGeom prst="rect">
            <a:avLst/>
          </a:prstGeom>
        </p:spPr>
      </p:pic>
      <p:sp>
        <p:nvSpPr>
          <p:cNvPr id="35" name="Shape 27"/>
          <p:cNvSpPr/>
          <p:nvPr/>
        </p:nvSpPr>
        <p:spPr>
          <a:xfrm>
            <a:off x="548640" y="4846320"/>
            <a:ext cx="3429000" cy="850392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6" name="Text 28"/>
          <p:cNvSpPr/>
          <p:nvPr/>
        </p:nvSpPr>
        <p:spPr>
          <a:xfrm>
            <a:off x="731520" y="4846320"/>
            <a:ext cx="30632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B5 Assessment uncertainty</a:t>
            </a:r>
            <a:endParaRPr lang="en-US" sz="2000" b="1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 = 4.05</a:t>
            </a:r>
            <a:endParaRPr lang="en-US" sz="2000" b="1" dirty="0"/>
          </a:p>
        </p:txBody>
      </p:sp>
      <p:sp>
        <p:nvSpPr>
          <p:cNvPr id="37" name="Shape 29"/>
          <p:cNvSpPr/>
          <p:nvPr/>
        </p:nvSpPr>
        <p:spPr>
          <a:xfrm>
            <a:off x="4160520" y="4846320"/>
            <a:ext cx="3657600" cy="850392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8" name="Text 30"/>
          <p:cNvSpPr/>
          <p:nvPr/>
        </p:nvSpPr>
        <p:spPr>
          <a:xfrm>
            <a:off x="4343400" y="4846320"/>
            <a:ext cx="32918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8: Rubric-based</a:t>
            </a:r>
            <a:endParaRPr lang="en-US" sz="20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self-assessment (AI-free)</a:t>
            </a:r>
            <a:endParaRPr lang="en-US" sz="2000" dirty="0"/>
          </a:p>
        </p:txBody>
      </p:sp>
      <p:sp>
        <p:nvSpPr>
          <p:cNvPr id="39" name="Shape 31"/>
          <p:cNvSpPr/>
          <p:nvPr/>
        </p:nvSpPr>
        <p:spPr>
          <a:xfrm>
            <a:off x="8001000" y="4846320"/>
            <a:ext cx="3657600" cy="850392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0" name="Text 32"/>
          <p:cNvSpPr/>
          <p:nvPr/>
        </p:nvSpPr>
        <p:spPr>
          <a:xfrm>
            <a:off x="8183880" y="4846320"/>
            <a:ext cx="3291840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E4 Rubric clarity</a:t>
            </a:r>
            <a:endParaRPr lang="en-US" sz="2000" b="1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 = 4.51</a:t>
            </a:r>
            <a:endParaRPr lang="en-US" sz="2000" b="1" dirty="0"/>
          </a:p>
        </p:txBody>
      </p:sp>
      <p:pic>
        <p:nvPicPr>
          <p:cNvPr id="41" name="Image 6" descr="/home/claude/icons/arrowRight_sl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5052060"/>
            <a:ext cx="274320" cy="274320"/>
          </a:xfrm>
          <a:prstGeom prst="rect">
            <a:avLst/>
          </a:prstGeom>
        </p:spPr>
      </p:pic>
      <p:pic>
        <p:nvPicPr>
          <p:cNvPr id="42" name="Image 7" descr="/home/claude/icons/arrowRight_sl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5052060"/>
            <a:ext cx="274320" cy="274320"/>
          </a:xfrm>
          <a:prstGeom prst="rect">
            <a:avLst/>
          </a:prstGeom>
        </p:spPr>
      </p:pic>
      <p:sp>
        <p:nvSpPr>
          <p:cNvPr id="43" name="Text 33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44" name="Text 34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 Voice: Qualitative Evidence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Representative open-ended responses from post-pilot survey (Table 8)</a:t>
            </a:r>
            <a:endParaRPr lang="en-US" sz="2000" b="1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5440680" cy="2286000"/>
          </a:xfrm>
          <a:prstGeom prst="roundRect">
            <a:avLst>
              <a:gd name="adj" fmla="val 4800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pic>
        <p:nvPicPr>
          <p:cNvPr id="6" name="Image 0" descr="/home/claude/icons/quote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719072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719072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Linguistic &amp; Cultural Access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4846320" y="1755648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9" name="Text 6"/>
          <p:cNvSpPr/>
          <p:nvPr/>
        </p:nvSpPr>
        <p:spPr>
          <a:xfrm>
            <a:off x="4846320" y="1755648"/>
            <a:ext cx="868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22960" y="2240280"/>
            <a:ext cx="48920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"It helps me understand difficult text more easy. ChatGPT also explain vocabulary and culture background clearly."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217920" y="1463040"/>
            <a:ext cx="5440680" cy="2286000"/>
          </a:xfrm>
          <a:prstGeom prst="roundRect">
            <a:avLst>
              <a:gd name="adj" fmla="val 4800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pic>
        <p:nvPicPr>
          <p:cNvPr id="12" name="Image 1" descr="/home/claude/icons/quote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1719072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132320" y="1719072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Procedural Clarity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10515600" y="1755648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5" name="Text 11"/>
          <p:cNvSpPr/>
          <p:nvPr/>
        </p:nvSpPr>
        <p:spPr>
          <a:xfrm>
            <a:off x="10268262" y="1755648"/>
            <a:ext cx="111601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1–8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6492240" y="2240280"/>
            <a:ext cx="48920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"Having a step-by-step process helped make it from overwhelming to manageable."</a:t>
            </a:r>
            <a:endParaRPr lang="en-US" sz="2000" dirty="0"/>
          </a:p>
        </p:txBody>
      </p:sp>
      <p:sp>
        <p:nvSpPr>
          <p:cNvPr id="17" name="Shape 13"/>
          <p:cNvSpPr/>
          <p:nvPr/>
        </p:nvSpPr>
        <p:spPr>
          <a:xfrm>
            <a:off x="548640" y="3977640"/>
            <a:ext cx="5440680" cy="2286000"/>
          </a:xfrm>
          <a:prstGeom prst="roundRect">
            <a:avLst>
              <a:gd name="adj" fmla="val 4800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pic>
        <p:nvPicPr>
          <p:cNvPr id="18" name="Image 2" descr="/home/claude/icons/quote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233672"/>
            <a:ext cx="457200" cy="45720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463040" y="4233672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AI Literacy</a:t>
            </a:r>
            <a:endParaRPr lang="en-US" sz="2000" dirty="0"/>
          </a:p>
        </p:txBody>
      </p:sp>
      <p:sp>
        <p:nvSpPr>
          <p:cNvPr id="20" name="Shape 15"/>
          <p:cNvSpPr/>
          <p:nvPr/>
        </p:nvSpPr>
        <p:spPr>
          <a:xfrm>
            <a:off x="4846320" y="4270248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1" name="Text 16"/>
          <p:cNvSpPr/>
          <p:nvPr/>
        </p:nvSpPr>
        <p:spPr>
          <a:xfrm>
            <a:off x="4846320" y="4270248"/>
            <a:ext cx="868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7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822960" y="4754880"/>
            <a:ext cx="48920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"I did not agree with all ChatGPT suggestions because some ideas did not match my interpretation of the text."</a:t>
            </a:r>
            <a:endParaRPr lang="en-US" sz="2000" dirty="0"/>
          </a:p>
        </p:txBody>
      </p:sp>
      <p:sp>
        <p:nvSpPr>
          <p:cNvPr id="23" name="Shape 18"/>
          <p:cNvSpPr/>
          <p:nvPr/>
        </p:nvSpPr>
        <p:spPr>
          <a:xfrm>
            <a:off x="6217920" y="3977640"/>
            <a:ext cx="5440680" cy="2286000"/>
          </a:xfrm>
          <a:prstGeom prst="roundRect">
            <a:avLst>
              <a:gd name="adj" fmla="val 4800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pic>
        <p:nvPicPr>
          <p:cNvPr id="24" name="Image 3" descr="/home/claude/icons/quote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4233672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132320" y="4233672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&amp; Engagement</a:t>
            </a:r>
            <a:endParaRPr lang="en-US" sz="2000" dirty="0"/>
          </a:p>
        </p:txBody>
      </p:sp>
      <p:sp>
        <p:nvSpPr>
          <p:cNvPr id="26" name="Shape 20"/>
          <p:cNvSpPr/>
          <p:nvPr/>
        </p:nvSpPr>
        <p:spPr>
          <a:xfrm>
            <a:off x="10515600" y="4270248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7" name="Text 21"/>
          <p:cNvSpPr/>
          <p:nvPr/>
        </p:nvSpPr>
        <p:spPr>
          <a:xfrm>
            <a:off x="10343213" y="4270248"/>
            <a:ext cx="104106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5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1–8</a:t>
            </a:r>
            <a:endParaRPr lang="en-US" sz="1600" dirty="0"/>
          </a:p>
        </p:txBody>
      </p:sp>
      <p:sp>
        <p:nvSpPr>
          <p:cNvPr id="28" name="Text 22"/>
          <p:cNvSpPr/>
          <p:nvPr/>
        </p:nvSpPr>
        <p:spPr>
          <a:xfrm>
            <a:off x="6492239" y="4754880"/>
            <a:ext cx="5080167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"Before, I think literature was very difficult. But after these lessons, I feel more confident because I know how to read and analyze better now."</a:t>
            </a:r>
            <a:endParaRPr lang="en-US" sz="2000" dirty="0"/>
          </a:p>
        </p:txBody>
      </p:sp>
      <p:sp>
        <p:nvSpPr>
          <p:cNvPr id="29" name="Text 23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ACBC43-DCBC-B19A-0206-5B39E748B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3180388" y="-1675417"/>
            <a:ext cx="5831223" cy="979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38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97D84B-554A-C6E2-0063-662EE9E328B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05000" y="727075"/>
            <a:ext cx="8382000" cy="540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30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Critical AI Literacy: Step 7 Findings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4572000" cy="4434840"/>
          </a:xfrm>
          <a:prstGeom prst="roundRect">
            <a:avLst>
              <a:gd name="adj" fmla="val 2474"/>
            </a:avLst>
          </a:prstGeom>
          <a:solidFill>
            <a:srgbClr val="1B3A3D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4023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0C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60.7%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822960" y="283464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participants (n=74) mentioned Step 7 in free responses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822960" y="3977640"/>
            <a:ext cx="4023360" cy="1554480"/>
          </a:xfrm>
          <a:prstGeom prst="roundRect">
            <a:avLst>
              <a:gd name="adj" fmla="val 5882"/>
            </a:avLst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Shape 6"/>
          <p:cNvSpPr/>
          <p:nvPr/>
        </p:nvSpPr>
        <p:spPr>
          <a:xfrm>
            <a:off x="1051560" y="4187952"/>
            <a:ext cx="457200" cy="457200"/>
          </a:xfrm>
          <a:prstGeom prst="ellipse">
            <a:avLst/>
          </a:prstGeom>
          <a:solidFill>
            <a:srgbClr val="1B3A3D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9" name="Image 0" descr="/home/claude/icons/refresh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996" y="4247388"/>
            <a:ext cx="338328" cy="33832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45920" y="4187952"/>
            <a:ext cx="30175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i="1" dirty="0">
                <a:solidFill>
                  <a:srgbClr val="E9F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Initially difficult → Later seen as highly beneficial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394960" y="1508760"/>
            <a:ext cx="6217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2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WHAT STEP 7 INVOLVES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5394960" y="1920240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3" name="Image 1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112" y="1993392"/>
            <a:ext cx="219456" cy="21945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943600" y="1828800"/>
            <a:ext cx="5669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Students receive ChatGPT-generated feedback on their analytical paragraph</a:t>
            </a:r>
            <a:endParaRPr lang="en-US" sz="2000" dirty="0"/>
          </a:p>
        </p:txBody>
      </p:sp>
      <p:sp>
        <p:nvSpPr>
          <p:cNvPr id="15" name="Shape 11"/>
          <p:cNvSpPr/>
          <p:nvPr/>
        </p:nvSpPr>
        <p:spPr>
          <a:xfrm>
            <a:off x="5394960" y="2743200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6" name="Image 2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112" y="2816352"/>
            <a:ext cx="219456" cy="21945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943600" y="2651760"/>
            <a:ext cx="5669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They must accept OR reject each suggestion in writing</a:t>
            </a:r>
            <a:endParaRPr lang="en-US" sz="2000" dirty="0"/>
          </a:p>
        </p:txBody>
      </p:sp>
      <p:sp>
        <p:nvSpPr>
          <p:cNvPr id="18" name="Shape 13"/>
          <p:cNvSpPr/>
          <p:nvPr/>
        </p:nvSpPr>
        <p:spPr>
          <a:xfrm>
            <a:off x="5394960" y="3566160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9" name="Image 3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112" y="3639312"/>
            <a:ext cx="219456" cy="21945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943600" y="3474720"/>
            <a:ext cx="5669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Justification required for each decision made</a:t>
            </a:r>
            <a:endParaRPr lang="en-US" sz="2000" dirty="0"/>
          </a:p>
        </p:txBody>
      </p:sp>
      <p:sp>
        <p:nvSpPr>
          <p:cNvPr id="21" name="Shape 15"/>
          <p:cNvSpPr/>
          <p:nvPr/>
        </p:nvSpPr>
        <p:spPr>
          <a:xfrm>
            <a:off x="5394960" y="4389120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2" name="Image 4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112" y="4462272"/>
            <a:ext cx="219456" cy="21945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943600" y="4297680"/>
            <a:ext cx="5669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Develops selective, evaluative engagement with AI output</a:t>
            </a:r>
            <a:endParaRPr lang="en-US" sz="2000" dirty="0"/>
          </a:p>
        </p:txBody>
      </p:sp>
      <p:sp>
        <p:nvSpPr>
          <p:cNvPr id="24" name="Shape 17"/>
          <p:cNvSpPr/>
          <p:nvPr/>
        </p:nvSpPr>
        <p:spPr>
          <a:xfrm>
            <a:off x="5394960" y="5212080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5" name="Image 5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112" y="5285232"/>
            <a:ext cx="219456" cy="219456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943600" y="5120640"/>
            <a:ext cx="5669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Reduces passive AI dependence (Teng, 2024; Nguyen et al., 2025)</a:t>
            </a:r>
            <a:endParaRPr lang="en-US" sz="2000" dirty="0"/>
          </a:p>
        </p:txBody>
      </p:sp>
      <p:sp>
        <p:nvSpPr>
          <p:cNvPr id="27" name="Text 19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8" name="Text 20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Conclusions &amp; Contributions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F5D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Findings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3456432" cy="4480560"/>
          </a:xfrm>
          <a:prstGeom prst="roundRect">
            <a:avLst>
              <a:gd name="adj" fmla="val 3175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6" name="Shape 4"/>
          <p:cNvSpPr/>
          <p:nvPr/>
        </p:nvSpPr>
        <p:spPr>
          <a:xfrm>
            <a:off x="822960" y="178308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7" name="Image 0" descr="/home/claude/icons/alert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83" y="1854403"/>
            <a:ext cx="405994" cy="40599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2468880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 Challenges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52072" y="3017520"/>
            <a:ext cx="307868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Three confirmed difficulty areas:</a:t>
            </a:r>
            <a:endParaRPr lang="en-US" sz="2200" dirty="0"/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linguistic (B1; M=4.31)</a:t>
            </a:r>
            <a:endParaRPr lang="en-US" sz="2200" dirty="0"/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cultural (B2; M=4.18)</a:t>
            </a:r>
            <a:endParaRPr lang="en-US" sz="2200" dirty="0"/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procedural (B4; M=4.23)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4370832" y="1508760"/>
            <a:ext cx="3456432" cy="4480560"/>
          </a:xfrm>
          <a:prstGeom prst="roundRect">
            <a:avLst>
              <a:gd name="adj" fmla="val 3175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1" name="Shape 8"/>
          <p:cNvSpPr/>
          <p:nvPr/>
        </p:nvSpPr>
        <p:spPr>
          <a:xfrm>
            <a:off x="4645152" y="178308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2" name="Image 1" descr="/home/claude/icons/check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475" y="1854403"/>
            <a:ext cx="405994" cy="40599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45152" y="2468880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 Usefulness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4519534" y="3017520"/>
            <a:ext cx="303341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All post-pilot usefulness items exceeded M=4.00;</a:t>
            </a:r>
            <a:endParaRPr lang="en-US" sz="2200" dirty="0"/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rubric clarity highest rated (E4; M=4.51)</a:t>
            </a:r>
            <a:endParaRPr lang="en-US" sz="2200" dirty="0"/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structure valued</a:t>
            </a:r>
            <a:endParaRPr lang="en-US" sz="2200" dirty="0"/>
          </a:p>
        </p:txBody>
      </p:sp>
      <p:sp>
        <p:nvSpPr>
          <p:cNvPr id="15" name="Shape 11"/>
          <p:cNvSpPr/>
          <p:nvPr/>
        </p:nvSpPr>
        <p:spPr>
          <a:xfrm>
            <a:off x="8193024" y="1508760"/>
            <a:ext cx="3456432" cy="4480560"/>
          </a:xfrm>
          <a:prstGeom prst="roundRect">
            <a:avLst>
              <a:gd name="adj" fmla="val 3175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6" name="Shape 12"/>
          <p:cNvSpPr/>
          <p:nvPr/>
        </p:nvSpPr>
        <p:spPr>
          <a:xfrm>
            <a:off x="8467344" y="178308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7" name="Image 2" descr="/home/claude/icons/heart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8667" y="1854403"/>
            <a:ext cx="405994" cy="40599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67344" y="2468880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RQ3 Attitudes</a:t>
            </a:r>
            <a:endParaRPr lang="en-US" sz="2200" dirty="0"/>
          </a:p>
        </p:txBody>
      </p:sp>
      <p:sp>
        <p:nvSpPr>
          <p:cNvPr id="19" name="Text 14"/>
          <p:cNvSpPr/>
          <p:nvPr/>
        </p:nvSpPr>
        <p:spPr>
          <a:xfrm>
            <a:off x="8467344" y="3017520"/>
            <a:ext cx="2907792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88.5% reported increased confidence;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perceived reduction in reading and assessment anxiety</a:t>
            </a:r>
            <a:endParaRPr lang="en-US" sz="2200" dirty="0"/>
          </a:p>
        </p:txBody>
      </p:sp>
      <p:sp>
        <p:nvSpPr>
          <p:cNvPr id="20" name="Text 15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Conclusions &amp; Contributions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F5D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Theoretical &amp; Pedagogical Contributions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1091672" cy="1280160"/>
          </a:xfrm>
          <a:prstGeom prst="roundRect">
            <a:avLst>
              <a:gd name="adj" fmla="val 8571"/>
            </a:avLst>
          </a:prstGeom>
          <a:solidFill>
            <a:schemeClr val="accent6">
              <a:lumMod val="20000"/>
              <a:lumOff val="80000"/>
            </a:schemeClr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6" name="Shape 4"/>
          <p:cNvSpPr/>
          <p:nvPr/>
        </p:nvSpPr>
        <p:spPr>
          <a:xfrm>
            <a:off x="868680" y="2075688"/>
            <a:ext cx="502920" cy="502920"/>
          </a:xfrm>
          <a:prstGeom prst="ellipse">
            <a:avLst/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7" name="Text 5"/>
          <p:cNvSpPr/>
          <p:nvPr/>
        </p:nvSpPr>
        <p:spPr>
          <a:xfrm>
            <a:off x="868680" y="20756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1691640"/>
            <a:ext cx="96926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Applies Vygotsky’s (1978) ZPD and Rosenblatt’s (1994) transactional theory to AI-mediated EFL literary instruction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1" cy="1691640"/>
          </a:xfrm>
          <a:prstGeom prst="roundRect">
            <a:avLst>
              <a:gd name="adj" fmla="val 8571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E9F2F0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0" name="Shape 8"/>
          <p:cNvSpPr/>
          <p:nvPr/>
        </p:nvSpPr>
        <p:spPr>
          <a:xfrm>
            <a:off x="868680" y="3584448"/>
            <a:ext cx="502920" cy="502920"/>
          </a:xfrm>
          <a:prstGeom prst="ellipse">
            <a:avLst/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Text 9"/>
          <p:cNvSpPr/>
          <p:nvPr/>
        </p:nvSpPr>
        <p:spPr>
          <a:xfrm>
            <a:off x="868680" y="3584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00200" y="3200400"/>
            <a:ext cx="96926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_ First empirical framework combining structured AI scaffolding + domain-specific rubric for EFL literary close reading </a:t>
            </a:r>
          </a:p>
          <a:p>
            <a:pPr>
              <a:lnSpc>
                <a:spcPct val="120000"/>
              </a:lnSpc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_ </a:t>
            </a:r>
            <a:r>
              <a:rPr lang="en-US" sz="22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Evidence-informed classroom tool: 8 steps, prompt templates, &amp; 5-criteria analytical rubric - adaptable to other literary texts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68680" y="509320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 &amp; Directions for Future Research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12471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kern="0" spc="12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6126480" y="109997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kern="0" spc="12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RESEARCH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548640" y="1600200"/>
            <a:ext cx="365760" cy="365760"/>
          </a:xfrm>
          <a:prstGeom prst="ellipse">
            <a:avLst/>
          </a:prstGeom>
          <a:solidFill>
            <a:srgbClr val="F4EEE7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7" name="Image 0" descr="/home/claude/icons/alert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9" y="1647749"/>
            <a:ext cx="270662" cy="27066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51560" y="1572768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institution (HUFLIT) - limited generalizability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548640" y="2221992"/>
            <a:ext cx="365760" cy="365760"/>
          </a:xfrm>
          <a:prstGeom prst="ellipse">
            <a:avLst/>
          </a:prstGeom>
          <a:solidFill>
            <a:srgbClr val="F4EEE7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0" name="Image 1" descr="/home/claude/icons/alert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9" y="2269541"/>
            <a:ext cx="270662" cy="27066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051560" y="2194560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 statistics only - no inferential testing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548640" y="2843784"/>
            <a:ext cx="365760" cy="365760"/>
          </a:xfrm>
          <a:prstGeom prst="ellipse">
            <a:avLst/>
          </a:prstGeom>
          <a:solidFill>
            <a:srgbClr val="F4EEE7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3" name="Image 2" descr="/home/claude/icons/alert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9" y="2891333"/>
            <a:ext cx="270662" cy="27066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51560" y="2816352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Self-report measures - potential response bias</a:t>
            </a:r>
            <a:endParaRPr lang="en-US" dirty="0"/>
          </a:p>
        </p:txBody>
      </p:sp>
      <p:sp>
        <p:nvSpPr>
          <p:cNvPr id="15" name="Shape 10"/>
          <p:cNvSpPr/>
          <p:nvPr/>
        </p:nvSpPr>
        <p:spPr>
          <a:xfrm>
            <a:off x="548640" y="3465576"/>
            <a:ext cx="365760" cy="365760"/>
          </a:xfrm>
          <a:prstGeom prst="ellipse">
            <a:avLst/>
          </a:prstGeom>
          <a:solidFill>
            <a:srgbClr val="F4EEE7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6" name="Image 3" descr="/home/claude/icons/alert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9" y="3513125"/>
            <a:ext cx="270662" cy="27066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51560" y="3438144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pre/post writing performance scores</a:t>
            </a:r>
            <a:endParaRPr lang="en-US" dirty="0"/>
          </a:p>
        </p:txBody>
      </p:sp>
      <p:sp>
        <p:nvSpPr>
          <p:cNvPr id="18" name="Shape 12"/>
          <p:cNvSpPr/>
          <p:nvPr/>
        </p:nvSpPr>
        <p:spPr>
          <a:xfrm>
            <a:off x="548640" y="4087368"/>
            <a:ext cx="365760" cy="365760"/>
          </a:xfrm>
          <a:prstGeom prst="ellipse">
            <a:avLst/>
          </a:prstGeom>
          <a:solidFill>
            <a:srgbClr val="F4EEE7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9" name="Image 4" descr="/home/claude/icons/alert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9" y="4134917"/>
            <a:ext cx="270662" cy="27066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051560" y="4059936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to Jane Eyre passages</a:t>
            </a:r>
            <a:endParaRPr lang="en-US" dirty="0"/>
          </a:p>
        </p:txBody>
      </p:sp>
      <p:sp>
        <p:nvSpPr>
          <p:cNvPr id="21" name="Shape 14"/>
          <p:cNvSpPr/>
          <p:nvPr/>
        </p:nvSpPr>
        <p:spPr>
          <a:xfrm>
            <a:off x="6126480" y="1600200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2" name="Image 5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029" y="1647749"/>
            <a:ext cx="270662" cy="270662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629400" y="1572768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Multi-institutional replication across Vietnamese &amp; regional EFL contexts</a:t>
            </a:r>
            <a:endParaRPr lang="en-US" dirty="0"/>
          </a:p>
        </p:txBody>
      </p:sp>
      <p:sp>
        <p:nvSpPr>
          <p:cNvPr id="24" name="Shape 16"/>
          <p:cNvSpPr/>
          <p:nvPr/>
        </p:nvSpPr>
        <p:spPr>
          <a:xfrm>
            <a:off x="6126480" y="2221992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5" name="Image 6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029" y="2269541"/>
            <a:ext cx="270662" cy="270662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6629400" y="219456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Paired-samples t-tests / Wilcoxon tests with pre/post writing scores</a:t>
            </a:r>
            <a:endParaRPr lang="en-US" dirty="0"/>
          </a:p>
        </p:txBody>
      </p:sp>
      <p:sp>
        <p:nvSpPr>
          <p:cNvPr id="27" name="Shape 18"/>
          <p:cNvSpPr/>
          <p:nvPr/>
        </p:nvSpPr>
        <p:spPr>
          <a:xfrm>
            <a:off x="6126480" y="2843784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8" name="Image 7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029" y="2891333"/>
            <a:ext cx="270662" cy="270662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6629400" y="2816352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critical AI literacy development</a:t>
            </a:r>
            <a:endParaRPr lang="en-US" dirty="0"/>
          </a:p>
        </p:txBody>
      </p:sp>
      <p:sp>
        <p:nvSpPr>
          <p:cNvPr id="30" name="Shape 20"/>
          <p:cNvSpPr/>
          <p:nvPr/>
        </p:nvSpPr>
        <p:spPr>
          <a:xfrm>
            <a:off x="6126480" y="3465576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31" name="Image 8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029" y="3513125"/>
            <a:ext cx="270662" cy="270662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6629400" y="3438144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Teachers’ perspectives on framework implementation</a:t>
            </a:r>
            <a:endParaRPr lang="en-US" dirty="0"/>
          </a:p>
        </p:txBody>
      </p:sp>
      <p:sp>
        <p:nvSpPr>
          <p:cNvPr id="33" name="Shape 22"/>
          <p:cNvSpPr/>
          <p:nvPr/>
        </p:nvSpPr>
        <p:spPr>
          <a:xfrm>
            <a:off x="6126480" y="4087368"/>
            <a:ext cx="365760" cy="365760"/>
          </a:xfrm>
          <a:prstGeom prst="ellipse">
            <a:avLst/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34" name="Image 9" descr="/home/claude/icons/arrowRigh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029" y="4134917"/>
            <a:ext cx="270662" cy="270662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6629400" y="4059936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adaptation to other literary texts &amp; genres</a:t>
            </a:r>
            <a:endParaRPr lang="en-US" dirty="0"/>
          </a:p>
        </p:txBody>
      </p:sp>
      <p:sp>
        <p:nvSpPr>
          <p:cNvPr id="36" name="Shape 24"/>
          <p:cNvSpPr/>
          <p:nvPr/>
        </p:nvSpPr>
        <p:spPr>
          <a:xfrm>
            <a:off x="548640" y="5074920"/>
            <a:ext cx="11091672" cy="1188720"/>
          </a:xfrm>
          <a:prstGeom prst="roundRect">
            <a:avLst>
              <a:gd name="adj" fmla="val 9231"/>
            </a:avLst>
          </a:prstGeom>
          <a:solidFill>
            <a:srgbClr val="1B3A3D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37" name="Text 25"/>
          <p:cNvSpPr/>
          <p:nvPr/>
        </p:nvSpPr>
        <p:spPr>
          <a:xfrm>
            <a:off x="822960" y="52120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0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Implications: Teachers · Curriculum Designers · EFL Policy Makers in Vietnam</a:t>
            </a:r>
            <a:endParaRPr lang="en-US" sz="2200" dirty="0"/>
          </a:p>
        </p:txBody>
      </p:sp>
      <p:sp>
        <p:nvSpPr>
          <p:cNvPr id="38" name="Text 26"/>
          <p:cNvSpPr/>
          <p:nvPr/>
        </p:nvSpPr>
        <p:spPr>
          <a:xfrm>
            <a:off x="822960" y="5532120"/>
            <a:ext cx="105156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embedded in structured pedagogy can support - not replace - independent literary analysis</a:t>
            </a:r>
            <a:endParaRPr lang="en-US" sz="2200" dirty="0"/>
          </a:p>
        </p:txBody>
      </p:sp>
      <p:sp>
        <p:nvSpPr>
          <p:cNvPr id="39" name="Text 27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40" name="Text 28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Background &amp; Problem Statement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63039"/>
            <a:ext cx="3393773" cy="4825333"/>
          </a:xfrm>
          <a:prstGeom prst="roundRect">
            <a:avLst>
              <a:gd name="adj" fmla="val 3175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5" name="Shape 3"/>
          <p:cNvSpPr/>
          <p:nvPr/>
        </p:nvSpPr>
        <p:spPr>
          <a:xfrm>
            <a:off x="841248" y="1755648"/>
            <a:ext cx="566928" cy="56692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6" name="Image 0" descr="/home/claude/icons/book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949" y="1829349"/>
            <a:ext cx="419527" cy="41952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41248" y="2468880"/>
            <a:ext cx="28712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Linguistic Complexity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34519" y="3063240"/>
            <a:ext cx="3207894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Archaic vocabulary, stylistics, and complex syntax pose higher demands than communicative texts (Paran, 2008)</a:t>
            </a:r>
            <a:endParaRPr lang="en-US" b="1" dirty="0"/>
          </a:p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literature is central to university EFL programmes in Vietnam</a:t>
            </a:r>
            <a:endParaRPr lang="en-US" b="1" dirty="0"/>
          </a:p>
        </p:txBody>
      </p:sp>
      <p:sp>
        <p:nvSpPr>
          <p:cNvPr id="9" name="Shape 6"/>
          <p:cNvSpPr/>
          <p:nvPr/>
        </p:nvSpPr>
        <p:spPr>
          <a:xfrm>
            <a:off x="4370832" y="1463040"/>
            <a:ext cx="3456432" cy="4825334"/>
          </a:xfrm>
          <a:prstGeom prst="roundRect">
            <a:avLst>
              <a:gd name="adj" fmla="val 3175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0" name="Shape 7"/>
          <p:cNvSpPr/>
          <p:nvPr/>
        </p:nvSpPr>
        <p:spPr>
          <a:xfrm>
            <a:off x="4663440" y="1755648"/>
            <a:ext cx="566928" cy="56692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1" name="Image 1" descr="/home/claude/icons/globe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7141" y="1829349"/>
            <a:ext cx="419527" cy="41952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63440" y="2468880"/>
            <a:ext cx="28712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Cultural Unfamiliarity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4489554" y="3063240"/>
            <a:ext cx="3237876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&amp; social contexts (esp. Victorian era) create interpretive barriers for L2 readers (Lazar, 1993; Brantmeier, 2005)</a:t>
            </a:r>
            <a:endParaRPr lang="en-US" b="1" dirty="0"/>
          </a:p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Third-year students (B2–C1) struggle transitioning from comprehension to literary interpretation</a:t>
            </a:r>
            <a:endParaRPr lang="en-US" b="1" dirty="0"/>
          </a:p>
        </p:txBody>
      </p:sp>
      <p:sp>
        <p:nvSpPr>
          <p:cNvPr id="14" name="Shape 10"/>
          <p:cNvSpPr/>
          <p:nvPr/>
        </p:nvSpPr>
        <p:spPr>
          <a:xfrm>
            <a:off x="8193024" y="1463040"/>
            <a:ext cx="3456432" cy="4907780"/>
          </a:xfrm>
          <a:prstGeom prst="roundRect">
            <a:avLst>
              <a:gd name="adj" fmla="val 3175"/>
            </a:avLst>
          </a:prstGeom>
          <a:solidFill>
            <a:srgbClr val="E9F2F0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5" name="Shape 11"/>
          <p:cNvSpPr/>
          <p:nvPr/>
        </p:nvSpPr>
        <p:spPr>
          <a:xfrm>
            <a:off x="8485632" y="1755648"/>
            <a:ext cx="566928" cy="56692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6" name="Image 2" descr="/home/claude/icons/compass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9333" y="1829349"/>
            <a:ext cx="419527" cy="41952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79502" y="2468880"/>
            <a:ext cx="297734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Procedural Uncertainty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8379502" y="3063240"/>
            <a:ext cx="3177914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EFL learners lack structured approaches to literary analysis and rubric-based assessment (Rosenblatt, 1994; Panadero &amp; Jonsson, 2013)</a:t>
            </a:r>
            <a:endParaRPr lang="en-US" b="1" dirty="0"/>
          </a:p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from textual comprehension to aesthetic analysis is demanding</a:t>
            </a:r>
            <a:endParaRPr lang="en-US" b="1" dirty="0"/>
          </a:p>
        </p:txBody>
      </p:sp>
      <p:sp>
        <p:nvSpPr>
          <p:cNvPr id="19" name="Text 14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 ·  1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9A3F2A-9448-91BD-0DD0-10AF2FF1E7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33"/>
          <a:stretch>
            <a:fillRect/>
          </a:stretch>
        </p:blipFill>
        <p:spPr>
          <a:xfrm>
            <a:off x="727023" y="1322132"/>
            <a:ext cx="8701790" cy="480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74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 ·  2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703D01-B8A1-8266-B957-84CD76517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515" y="939995"/>
            <a:ext cx="8420764" cy="553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18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 ·  3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7ED3F8-CC9A-9AF0-C4D3-F8D43A18A7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6" r="784"/>
          <a:stretch>
            <a:fillRect/>
          </a:stretch>
        </p:blipFill>
        <p:spPr>
          <a:xfrm>
            <a:off x="1140753" y="990250"/>
            <a:ext cx="8572874" cy="548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47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 ·  4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E8418E-EED8-2E23-A829-5125FAE37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34" y="1174480"/>
            <a:ext cx="8824121" cy="324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117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B3A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365760"/>
            <a:ext cx="822960" cy="822960"/>
          </a:xfrm>
          <a:prstGeom prst="ellipse">
            <a:avLst/>
          </a:prstGeom>
          <a:solidFill>
            <a:srgbClr val="24494C">
              <a:alpha val="6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" name="Shape 1"/>
          <p:cNvSpPr/>
          <p:nvPr/>
        </p:nvSpPr>
        <p:spPr>
          <a:xfrm>
            <a:off x="11521440" y="1828800"/>
            <a:ext cx="320040" cy="320040"/>
          </a:xfrm>
          <a:prstGeom prst="ellipse">
            <a:avLst/>
          </a:prstGeom>
          <a:solidFill>
            <a:srgbClr val="24494C">
              <a:alpha val="6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" name="Shape 2"/>
          <p:cNvSpPr/>
          <p:nvPr/>
        </p:nvSpPr>
        <p:spPr>
          <a:xfrm>
            <a:off x="457200" y="5760720"/>
            <a:ext cx="457200" cy="457200"/>
          </a:xfrm>
          <a:prstGeom prst="ellipse">
            <a:avLst/>
          </a:prstGeom>
          <a:solidFill>
            <a:srgbClr val="24494C">
              <a:alpha val="6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5" name="Shape 3"/>
          <p:cNvSpPr/>
          <p:nvPr/>
        </p:nvSpPr>
        <p:spPr>
          <a:xfrm>
            <a:off x="11247120" y="6035040"/>
            <a:ext cx="548640" cy="548640"/>
          </a:xfrm>
          <a:prstGeom prst="ellipse">
            <a:avLst/>
          </a:prstGeom>
          <a:solidFill>
            <a:srgbClr val="24494C">
              <a:alpha val="6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Shape 4"/>
          <p:cNvSpPr/>
          <p:nvPr/>
        </p:nvSpPr>
        <p:spPr>
          <a:xfrm>
            <a:off x="9692640" y="-1097280"/>
            <a:ext cx="4114800" cy="4114800"/>
          </a:xfrm>
          <a:prstGeom prst="ellipse">
            <a:avLst/>
          </a:prstGeom>
          <a:solidFill>
            <a:srgbClr val="24494C">
              <a:alpha val="80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7" name="Text 5"/>
          <p:cNvSpPr/>
          <p:nvPr/>
        </p:nvSpPr>
        <p:spPr>
          <a:xfrm>
            <a:off x="822960" y="9144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822960" y="1691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0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22960" y="2468880"/>
            <a:ext cx="502920" cy="502920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0" name="Image 0" descr="/home/claude/icons/cap_acc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340" y="2534260"/>
            <a:ext cx="372161" cy="37216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63040" y="2468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Nguyễn Thị Thư Hiên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822960" y="3017520"/>
            <a:ext cx="502920" cy="502920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3" name="Image 1" descr="/home/claude/icons/mail_acc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340" y="3082900"/>
            <a:ext cx="372161" cy="37216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63040" y="30175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9F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hienntt@huflit.edu.vn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1463039" y="3401568"/>
            <a:ext cx="9840621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 University of Foreign Languages and Information Technology (HUFLIT)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1294790" y="4106769"/>
            <a:ext cx="9921240" cy="2521517"/>
          </a:xfrm>
          <a:prstGeom prst="roundRect">
            <a:avLst>
              <a:gd name="adj" fmla="val 5714"/>
            </a:avLst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7" name="Text 13"/>
          <p:cNvSpPr/>
          <p:nvPr/>
        </p:nvSpPr>
        <p:spPr>
          <a:xfrm>
            <a:off x="1508760" y="4207739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0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2000" dirty="0"/>
          </a:p>
        </p:txBody>
      </p:sp>
      <p:sp>
        <p:nvSpPr>
          <p:cNvPr id="18" name="Text 14"/>
          <p:cNvSpPr/>
          <p:nvPr/>
        </p:nvSpPr>
        <p:spPr>
          <a:xfrm>
            <a:off x="1336700" y="4480004"/>
            <a:ext cx="99669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 8-step ChatGPT-assisted framework with alternating AI/AI-free activities and rubric-based assessment can meaningfully support Vietnamese EFL learners in English literature - increasing confidence, reducing anxiety, and fostering critical AI literacy.</a:t>
            </a:r>
            <a:endParaRPr lang="en-US" sz="2200" dirty="0"/>
          </a:p>
        </p:txBody>
      </p:sp>
      <p:sp>
        <p:nvSpPr>
          <p:cNvPr id="19" name="Text 15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 &amp; QUESTIONS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Objectives &amp; Questions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12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664208"/>
            <a:ext cx="3371288" cy="1536192"/>
          </a:xfrm>
          <a:prstGeom prst="roundRect">
            <a:avLst>
              <a:gd name="adj" fmla="val 8889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Shape 4"/>
          <p:cNvSpPr/>
          <p:nvPr/>
        </p:nvSpPr>
        <p:spPr>
          <a:xfrm>
            <a:off x="768096" y="1883664"/>
            <a:ext cx="457200" cy="457200"/>
          </a:xfrm>
          <a:prstGeom prst="ellipse">
            <a:avLst/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7" name="Text 5"/>
          <p:cNvSpPr/>
          <p:nvPr/>
        </p:nvSpPr>
        <p:spPr>
          <a:xfrm>
            <a:off x="768096" y="18836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68096" y="2414016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 challenges faced by 3rd-year Vietnamese EFL students in English literature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370832" y="1664208"/>
            <a:ext cx="3371288" cy="1536192"/>
          </a:xfrm>
          <a:prstGeom prst="roundRect">
            <a:avLst>
              <a:gd name="adj" fmla="val 8889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0" name="Shape 8"/>
          <p:cNvSpPr/>
          <p:nvPr/>
        </p:nvSpPr>
        <p:spPr>
          <a:xfrm>
            <a:off x="4590288" y="1883664"/>
            <a:ext cx="457200" cy="457200"/>
          </a:xfrm>
          <a:prstGeom prst="ellipse">
            <a:avLst/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Text 9"/>
          <p:cNvSpPr/>
          <p:nvPr/>
        </p:nvSpPr>
        <p:spPr>
          <a:xfrm>
            <a:off x="4590288" y="18836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90288" y="2414016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 ChatGPT-assisted framework to support literary analysis tasks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193024" y="1664208"/>
            <a:ext cx="3371288" cy="1536192"/>
          </a:xfrm>
          <a:prstGeom prst="roundRect">
            <a:avLst>
              <a:gd name="adj" fmla="val 8889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4" name="Shape 12"/>
          <p:cNvSpPr/>
          <p:nvPr/>
        </p:nvSpPr>
        <p:spPr>
          <a:xfrm>
            <a:off x="8412480" y="1883664"/>
            <a:ext cx="457200" cy="457200"/>
          </a:xfrm>
          <a:prstGeom prst="ellipse">
            <a:avLst/>
          </a:prstGeom>
          <a:solidFill>
            <a:srgbClr val="2F5D6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5" name="Text 13"/>
          <p:cNvSpPr/>
          <p:nvPr/>
        </p:nvSpPr>
        <p:spPr>
          <a:xfrm>
            <a:off x="8412480" y="18836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0" y="2414016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students’ attitudes toward the proposed framework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2544" y="343387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12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QUESTIONS</a:t>
            </a:r>
            <a:endParaRPr lang="en-US" b="1" dirty="0"/>
          </a:p>
        </p:txBody>
      </p:sp>
      <p:sp>
        <p:nvSpPr>
          <p:cNvPr id="18" name="Shape 16"/>
          <p:cNvSpPr/>
          <p:nvPr/>
        </p:nvSpPr>
        <p:spPr>
          <a:xfrm>
            <a:off x="591312" y="3955379"/>
            <a:ext cx="3456432" cy="2331720"/>
          </a:xfrm>
          <a:prstGeom prst="roundRect">
            <a:avLst>
              <a:gd name="adj" fmla="val 4706"/>
            </a:avLst>
          </a:prstGeom>
          <a:solidFill>
            <a:srgbClr val="1B3A3D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9" name="Text 17"/>
          <p:cNvSpPr/>
          <p:nvPr/>
        </p:nvSpPr>
        <p:spPr>
          <a:xfrm>
            <a:off x="832104" y="4041273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0C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768096" y="4654296"/>
            <a:ext cx="290779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challenges do 3rd-year Vietnamese EFL students face in English literature?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4422648" y="3976365"/>
            <a:ext cx="3456432" cy="2331720"/>
          </a:xfrm>
          <a:prstGeom prst="roundRect">
            <a:avLst>
              <a:gd name="adj" fmla="val 4706"/>
            </a:avLst>
          </a:prstGeom>
          <a:solidFill>
            <a:srgbClr val="1B3A3D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22" name="Text 20"/>
          <p:cNvSpPr/>
          <p:nvPr/>
        </p:nvSpPr>
        <p:spPr>
          <a:xfrm>
            <a:off x="4681728" y="4096512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0C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4681728" y="4598158"/>
            <a:ext cx="290779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students perceive the ChatGPT-integrated framework in supporting literary analysis tasks?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8253983" y="3947884"/>
            <a:ext cx="3558265" cy="2331720"/>
          </a:xfrm>
          <a:prstGeom prst="roundRect">
            <a:avLst>
              <a:gd name="adj" fmla="val 4706"/>
            </a:avLst>
          </a:prstGeom>
          <a:solidFill>
            <a:srgbClr val="1B3A3D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25" name="Text 23"/>
          <p:cNvSpPr/>
          <p:nvPr/>
        </p:nvSpPr>
        <p:spPr>
          <a:xfrm>
            <a:off x="8516112" y="4034716"/>
            <a:ext cx="2907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0C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RQ3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8412479" y="4574249"/>
            <a:ext cx="3322015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students’ attitudes toward the framework in terms of helpfulness, confidence, and engagement?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2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5120640" cy="1417320"/>
          </a:xfrm>
          <a:prstGeom prst="roundRect">
            <a:avLst>
              <a:gd name="adj" fmla="val 7742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Shape 4"/>
          <p:cNvSpPr/>
          <p:nvPr/>
        </p:nvSpPr>
        <p:spPr>
          <a:xfrm>
            <a:off x="777240" y="1993392"/>
            <a:ext cx="502920" cy="5029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7" name="Image 0" descr="/home/claude/icons/clipboard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20" y="2058772"/>
            <a:ext cx="372161" cy="37216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17320" y="192024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1: Needs Analysis (pre-pilot)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417320" y="242316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Likert scale + open-ended questions</a:t>
            </a:r>
            <a:endParaRPr lang="en-US" sz="2000" b="1" dirty="0"/>
          </a:p>
        </p:txBody>
      </p:sp>
      <p:sp>
        <p:nvSpPr>
          <p:cNvPr id="10" name="Shape 7"/>
          <p:cNvSpPr/>
          <p:nvPr/>
        </p:nvSpPr>
        <p:spPr>
          <a:xfrm>
            <a:off x="548640" y="3364992"/>
            <a:ext cx="5120640" cy="1417320"/>
          </a:xfrm>
          <a:prstGeom prst="roundRect">
            <a:avLst>
              <a:gd name="adj" fmla="val 7742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Shape 8"/>
          <p:cNvSpPr/>
          <p:nvPr/>
        </p:nvSpPr>
        <p:spPr>
          <a:xfrm>
            <a:off x="777240" y="3621024"/>
            <a:ext cx="502920" cy="5029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2" name="Image 1" descr="/home/claude/icons/message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20" y="3686404"/>
            <a:ext cx="372161" cy="37216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417320" y="3547872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2: Post-Pilot Feedback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1417320" y="4050792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usefulness, confidence, preferences</a:t>
            </a:r>
            <a:endParaRPr lang="en-US" sz="2000" b="1" dirty="0"/>
          </a:p>
        </p:txBody>
      </p:sp>
      <p:sp>
        <p:nvSpPr>
          <p:cNvPr id="15" name="Text 11"/>
          <p:cNvSpPr/>
          <p:nvPr/>
        </p:nvSpPr>
        <p:spPr>
          <a:xfrm>
            <a:off x="6126480" y="13716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2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DESIGN &amp; PARTICIPANTS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6126480" y="1737360"/>
            <a:ext cx="5486400" cy="3657600"/>
          </a:xfrm>
          <a:prstGeom prst="roundRect">
            <a:avLst>
              <a:gd name="adj" fmla="val 3000"/>
            </a:avLst>
          </a:prstGeom>
          <a:solidFill>
            <a:srgbClr val="1B3A3D"/>
          </a:solidFill>
          <a:ln/>
          <a:effectLst>
            <a:outerShdw blurRad="101600" dist="38100" dir="5400000" algn="bl" rotWithShape="0">
              <a:srgbClr val="1B3A3D">
                <a:alpha val="18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7" name="Shape 13"/>
          <p:cNvSpPr/>
          <p:nvPr/>
        </p:nvSpPr>
        <p:spPr>
          <a:xfrm>
            <a:off x="6400800" y="2057400"/>
            <a:ext cx="384048" cy="384048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18" name="Image 2" descr="/home/claude/icons/check_acce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726" y="2107326"/>
            <a:ext cx="284196" cy="28419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931152" y="2039112"/>
            <a:ext cx="4480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Exploratory mixed-methods design</a:t>
            </a:r>
            <a:endParaRPr lang="en-US" sz="2000" dirty="0"/>
          </a:p>
        </p:txBody>
      </p:sp>
      <p:sp>
        <p:nvSpPr>
          <p:cNvPr id="20" name="Shape 15"/>
          <p:cNvSpPr/>
          <p:nvPr/>
        </p:nvSpPr>
        <p:spPr>
          <a:xfrm>
            <a:off x="6400800" y="2834640"/>
            <a:ext cx="384048" cy="384048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1" name="Image 3" descr="/home/claude/icons/check_acce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726" y="2884566"/>
            <a:ext cx="284196" cy="2841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931152" y="2816352"/>
            <a:ext cx="4480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122 third-year undergraduates, HUFLIT</a:t>
            </a:r>
            <a:endParaRPr lang="en-US" sz="2000" dirty="0"/>
          </a:p>
        </p:txBody>
      </p:sp>
      <p:sp>
        <p:nvSpPr>
          <p:cNvPr id="23" name="Shape 17"/>
          <p:cNvSpPr/>
          <p:nvPr/>
        </p:nvSpPr>
        <p:spPr>
          <a:xfrm>
            <a:off x="6400800" y="3611880"/>
            <a:ext cx="384048" cy="384048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4" name="Image 4" descr="/home/claude/icons/check_acce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726" y="3661806"/>
            <a:ext cx="284196" cy="2841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931152" y="3593592"/>
            <a:ext cx="4480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(84.4%) and C1 (15.6%) proficiency</a:t>
            </a:r>
            <a:endParaRPr lang="en-US" sz="2000" dirty="0"/>
          </a:p>
        </p:txBody>
      </p:sp>
      <p:sp>
        <p:nvSpPr>
          <p:cNvPr id="26" name="Shape 19"/>
          <p:cNvSpPr/>
          <p:nvPr/>
        </p:nvSpPr>
        <p:spPr>
          <a:xfrm>
            <a:off x="6400800" y="4389120"/>
            <a:ext cx="384048" cy="384048"/>
          </a:xfrm>
          <a:prstGeom prst="ellipse">
            <a:avLst/>
          </a:prstGeom>
          <a:solidFill>
            <a:srgbClr val="24494C"/>
          </a:solidFill>
          <a:ln/>
        </p:spPr>
        <p:txBody>
          <a:bodyPr/>
          <a:lstStyle/>
          <a:p>
            <a:endParaRPr lang="en-ID"/>
          </a:p>
        </p:txBody>
      </p:sp>
      <p:pic>
        <p:nvPicPr>
          <p:cNvPr id="27" name="Image 5" descr="/home/claude/icons/check_acce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726" y="4439046"/>
            <a:ext cx="284196" cy="284196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6931152" y="4370832"/>
            <a:ext cx="4480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Text: Jane Eyre (Charlotte Brontë)</a:t>
            </a:r>
            <a:endParaRPr lang="en-US" sz="2000" dirty="0"/>
          </a:p>
        </p:txBody>
      </p:sp>
      <p:sp>
        <p:nvSpPr>
          <p:cNvPr id="29" name="Text 21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30" name="Text 22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Phases of Investigation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914400" y="2377440"/>
            <a:ext cx="1188720" cy="1188720"/>
          </a:xfrm>
          <a:prstGeom prst="ellipse">
            <a:avLst/>
          </a:prstGeom>
          <a:solidFill>
            <a:srgbClr val="E9F2F0"/>
          </a:solidFill>
          <a:ln w="19050">
            <a:solidFill>
              <a:srgbClr val="2F5D62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pic>
        <p:nvPicPr>
          <p:cNvPr id="5" name="Image 0" descr="/home/claude/icons/search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40" y="2560320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20848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11480" y="374904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Analysis</a:t>
            </a:r>
            <a:endParaRPr lang="en-US" sz="3000" dirty="0"/>
          </a:p>
        </p:txBody>
      </p:sp>
      <p:pic>
        <p:nvPicPr>
          <p:cNvPr id="8" name="Image 1" descr="/home/claude/icons/chevronsRight_sla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4021" y="2788920"/>
            <a:ext cx="402336" cy="402336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3207258" y="2377440"/>
            <a:ext cx="1188720" cy="1188720"/>
          </a:xfrm>
          <a:prstGeom prst="ellipse">
            <a:avLst/>
          </a:prstGeom>
          <a:solidFill>
            <a:srgbClr val="E9F2F0"/>
          </a:solidFill>
          <a:ln w="19050">
            <a:solidFill>
              <a:srgbClr val="2F5D62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pic>
        <p:nvPicPr>
          <p:cNvPr id="10" name="Image 2" descr="/home/claude/icons/layers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298" y="2560320"/>
            <a:ext cx="548640" cy="5486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207258" y="20848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7"/>
          <p:cNvSpPr/>
          <p:nvPr/>
        </p:nvSpPr>
        <p:spPr>
          <a:xfrm>
            <a:off x="2704338" y="374904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Design</a:t>
            </a:r>
            <a:endParaRPr lang="en-US" sz="3000" dirty="0"/>
          </a:p>
        </p:txBody>
      </p:sp>
      <p:pic>
        <p:nvPicPr>
          <p:cNvPr id="13" name="Image 3" descr="/home/claude/icons/chevronsRight_sla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879" y="2788920"/>
            <a:ext cx="402336" cy="402336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5500116" y="2377440"/>
            <a:ext cx="1188720" cy="1188720"/>
          </a:xfrm>
          <a:prstGeom prst="ellipse">
            <a:avLst/>
          </a:prstGeom>
          <a:solidFill>
            <a:srgbClr val="E9F2F0"/>
          </a:solidFill>
          <a:ln w="19050">
            <a:solidFill>
              <a:srgbClr val="2F5D62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pic>
        <p:nvPicPr>
          <p:cNvPr id="15" name="Image 4" descr="/home/claude/icons/users_te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0156" y="2560320"/>
            <a:ext cx="548640" cy="54864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500116" y="20848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17" name="Text 10"/>
          <p:cNvSpPr/>
          <p:nvPr/>
        </p:nvSpPr>
        <p:spPr>
          <a:xfrm>
            <a:off x="4997196" y="374904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Study</a:t>
            </a:r>
            <a:endParaRPr lang="en-US" sz="3000" dirty="0"/>
          </a:p>
        </p:txBody>
      </p:sp>
      <p:pic>
        <p:nvPicPr>
          <p:cNvPr id="18" name="Image 5" descr="/home/claude/icons/chevronsRight_sla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9737" y="2788920"/>
            <a:ext cx="402336" cy="402336"/>
          </a:xfrm>
          <a:prstGeom prst="rect">
            <a:avLst/>
          </a:prstGeom>
        </p:spPr>
      </p:pic>
      <p:sp>
        <p:nvSpPr>
          <p:cNvPr id="19" name="Shape 11"/>
          <p:cNvSpPr/>
          <p:nvPr/>
        </p:nvSpPr>
        <p:spPr>
          <a:xfrm>
            <a:off x="7792974" y="2377440"/>
            <a:ext cx="1188720" cy="1188720"/>
          </a:xfrm>
          <a:prstGeom prst="ellipse">
            <a:avLst/>
          </a:prstGeom>
          <a:solidFill>
            <a:srgbClr val="E9F2F0"/>
          </a:solidFill>
          <a:ln w="19050">
            <a:solidFill>
              <a:srgbClr val="2F5D62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pic>
        <p:nvPicPr>
          <p:cNvPr id="20" name="Image 6" descr="/home/claude/icons/clipboard_te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3014" y="2560320"/>
            <a:ext cx="548640" cy="54864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7792974" y="20848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22" name="Text 13"/>
          <p:cNvSpPr/>
          <p:nvPr/>
        </p:nvSpPr>
        <p:spPr>
          <a:xfrm>
            <a:off x="7290054" y="374904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Post-Pilot Survey</a:t>
            </a:r>
            <a:endParaRPr lang="en-US" sz="3000" dirty="0"/>
          </a:p>
        </p:txBody>
      </p:sp>
      <p:pic>
        <p:nvPicPr>
          <p:cNvPr id="23" name="Image 7" descr="/home/claude/icons/chevronsRight_sla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595" y="2788920"/>
            <a:ext cx="402336" cy="402336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10085832" y="2377440"/>
            <a:ext cx="1188720" cy="1188720"/>
          </a:xfrm>
          <a:prstGeom prst="ellipse">
            <a:avLst/>
          </a:prstGeom>
          <a:solidFill>
            <a:srgbClr val="E9F2F0"/>
          </a:solidFill>
          <a:ln w="19050">
            <a:solidFill>
              <a:srgbClr val="2F5D62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pic>
        <p:nvPicPr>
          <p:cNvPr id="25" name="Image 8" descr="/home/claude/icons/bar_te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5872" y="2560320"/>
            <a:ext cx="548640" cy="548640"/>
          </a:xfrm>
          <a:prstGeom prst="rect">
            <a:avLst/>
          </a:prstGeom>
        </p:spPr>
      </p:pic>
      <p:sp>
        <p:nvSpPr>
          <p:cNvPr id="26" name="Text 15"/>
          <p:cNvSpPr/>
          <p:nvPr/>
        </p:nvSpPr>
        <p:spPr>
          <a:xfrm>
            <a:off x="10085832" y="20848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97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3000" dirty="0"/>
          </a:p>
        </p:txBody>
      </p:sp>
      <p:sp>
        <p:nvSpPr>
          <p:cNvPr id="27" name="Text 16"/>
          <p:cNvSpPr/>
          <p:nvPr/>
        </p:nvSpPr>
        <p:spPr>
          <a:xfrm>
            <a:off x="9582912" y="374904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Analysis</a:t>
            </a:r>
            <a:endParaRPr lang="en-US" sz="3000" dirty="0"/>
          </a:p>
        </p:txBody>
      </p:sp>
      <p:sp>
        <p:nvSpPr>
          <p:cNvPr id="28" name="Text 17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29" name="Text 18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grpSp>
        <p:nvGrpSpPr>
          <p:cNvPr id="30" name="Group 8">
            <a:extLst>
              <a:ext uri="{FF2B5EF4-FFF2-40B4-BE49-F238E27FC236}">
                <a16:creationId xmlns:a16="http://schemas.microsoft.com/office/drawing/2014/main" id="{C9A9C1F0-3199-E20F-5F75-41EC863FB07F}"/>
              </a:ext>
            </a:extLst>
          </p:cNvPr>
          <p:cNvGrpSpPr/>
          <p:nvPr/>
        </p:nvGrpSpPr>
        <p:grpSpPr>
          <a:xfrm>
            <a:off x="8489050" y="5134227"/>
            <a:ext cx="2917497" cy="1339725"/>
            <a:chOff x="0" y="0"/>
            <a:chExt cx="1106682" cy="504575"/>
          </a:xfrm>
        </p:grpSpPr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C9D7B069-8F0A-4619-55A4-0189FFB14633}"/>
                </a:ext>
              </a:extLst>
            </p:cNvPr>
            <p:cNvSpPr/>
            <p:nvPr/>
          </p:nvSpPr>
          <p:spPr>
            <a:xfrm>
              <a:off x="0" y="0"/>
              <a:ext cx="1106682" cy="504575"/>
            </a:xfrm>
            <a:custGeom>
              <a:avLst/>
              <a:gdLst/>
              <a:ahLst/>
              <a:cxnLst/>
              <a:rect l="l" t="t" r="r" b="b"/>
              <a:pathLst>
                <a:path w="1106682" h="504575">
                  <a:moveTo>
                    <a:pt x="54190" y="0"/>
                  </a:moveTo>
                  <a:lnTo>
                    <a:pt x="1052492" y="0"/>
                  </a:lnTo>
                  <a:cubicBezTo>
                    <a:pt x="1082420" y="0"/>
                    <a:pt x="1106682" y="24262"/>
                    <a:pt x="1106682" y="54190"/>
                  </a:cubicBezTo>
                  <a:lnTo>
                    <a:pt x="1106682" y="450385"/>
                  </a:lnTo>
                  <a:cubicBezTo>
                    <a:pt x="1106682" y="480313"/>
                    <a:pt x="1082420" y="504575"/>
                    <a:pt x="1052492" y="504575"/>
                  </a:cubicBezTo>
                  <a:lnTo>
                    <a:pt x="54190" y="504575"/>
                  </a:lnTo>
                  <a:cubicBezTo>
                    <a:pt x="24262" y="504575"/>
                    <a:pt x="0" y="480313"/>
                    <a:pt x="0" y="450385"/>
                  </a:cubicBezTo>
                  <a:lnTo>
                    <a:pt x="0" y="54190"/>
                  </a:lnTo>
                  <a:cubicBezTo>
                    <a:pt x="0" y="24262"/>
                    <a:pt x="24262" y="0"/>
                    <a:pt x="54190" y="0"/>
                  </a:cubicBezTo>
                  <a:close/>
                </a:path>
              </a:pathLst>
            </a:custGeom>
            <a:blipFill>
              <a:blip r:embed="rId9"/>
              <a:stretch>
                <a:fillRect l="-102" r="-10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15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109441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8-Step ChatGPT-Assisted Framework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i="1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assists. Students think. Teachers guide</a:t>
            </a:r>
            <a:r>
              <a:rPr lang="en-US" sz="1400" i="1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536191"/>
            <a:ext cx="2615184" cy="2130553"/>
          </a:xfrm>
          <a:prstGeom prst="roundRect">
            <a:avLst>
              <a:gd name="adj" fmla="val 5854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731520" y="1682496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31520" y="1993392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 Reading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731520" y="2953512"/>
            <a:ext cx="105156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8FA8AA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9" name="Text 7"/>
          <p:cNvSpPr/>
          <p:nvPr/>
        </p:nvSpPr>
        <p:spPr>
          <a:xfrm>
            <a:off x="731520" y="2953512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AI-Free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346704" y="1536192"/>
            <a:ext cx="2633472" cy="2092326"/>
          </a:xfrm>
          <a:prstGeom prst="roundRect">
            <a:avLst>
              <a:gd name="adj" fmla="val 5854"/>
            </a:avLst>
          </a:prstGeom>
          <a:solidFill>
            <a:srgbClr val="1B3A3D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Text 9"/>
          <p:cNvSpPr/>
          <p:nvPr/>
        </p:nvSpPr>
        <p:spPr>
          <a:xfrm>
            <a:off x="3529584" y="1682496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F0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529584" y="1993392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Vocabulary &amp; Context</a:t>
            </a:r>
            <a:endParaRPr lang="en-US" sz="2500" dirty="0"/>
          </a:p>
        </p:txBody>
      </p:sp>
      <p:sp>
        <p:nvSpPr>
          <p:cNvPr id="13" name="Shape 11"/>
          <p:cNvSpPr/>
          <p:nvPr/>
        </p:nvSpPr>
        <p:spPr>
          <a:xfrm>
            <a:off x="3520440" y="3061591"/>
            <a:ext cx="1371600" cy="371307"/>
          </a:xfrm>
          <a:prstGeom prst="roundRect">
            <a:avLst>
              <a:gd name="adj" fmla="val 50000"/>
            </a:avLst>
          </a:prstGeom>
          <a:solidFill>
            <a:srgbClr val="D97C4B"/>
          </a:solidFill>
          <a:ln/>
        </p:spPr>
        <p:txBody>
          <a:bodyPr/>
          <a:lstStyle/>
          <a:p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</a:t>
            </a:r>
            <a:endParaRPr lang="en-US" dirty="0"/>
          </a:p>
          <a:p>
            <a:endParaRPr lang="en-ID" dirty="0"/>
          </a:p>
        </p:txBody>
      </p:sp>
      <p:sp>
        <p:nvSpPr>
          <p:cNvPr id="14" name="Text 12"/>
          <p:cNvSpPr/>
          <p:nvPr/>
        </p:nvSpPr>
        <p:spPr>
          <a:xfrm>
            <a:off x="3529584" y="2953512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144768" y="1536191"/>
            <a:ext cx="2615184" cy="2092327"/>
          </a:xfrm>
          <a:prstGeom prst="roundRect">
            <a:avLst>
              <a:gd name="adj" fmla="val 5854"/>
            </a:avLst>
          </a:prstGeom>
          <a:solidFill>
            <a:srgbClr val="1B3A3D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6" name="Text 14"/>
          <p:cNvSpPr/>
          <p:nvPr/>
        </p:nvSpPr>
        <p:spPr>
          <a:xfrm>
            <a:off x="6327648" y="1682496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F0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327648" y="1993392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Literary Device Identification</a:t>
            </a:r>
            <a:endParaRPr lang="en-US" sz="2500" dirty="0"/>
          </a:p>
        </p:txBody>
      </p:sp>
      <p:sp>
        <p:nvSpPr>
          <p:cNvPr id="18" name="Shape 16"/>
          <p:cNvSpPr/>
          <p:nvPr/>
        </p:nvSpPr>
        <p:spPr>
          <a:xfrm>
            <a:off x="6419088" y="3188709"/>
            <a:ext cx="1371600" cy="375802"/>
          </a:xfrm>
          <a:prstGeom prst="roundRect">
            <a:avLst>
              <a:gd name="adj" fmla="val 50000"/>
            </a:avLst>
          </a:prstGeom>
          <a:solidFill>
            <a:srgbClr val="D97C4B"/>
          </a:solidFill>
          <a:ln/>
        </p:spPr>
        <p:txBody>
          <a:bodyPr/>
          <a:lstStyle/>
          <a:p>
            <a:pPr algn="ctr"/>
            <a:r>
              <a:rPr lang="en-US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327648" y="2953512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942832" y="1536192"/>
            <a:ext cx="2633472" cy="2092326"/>
          </a:xfrm>
          <a:prstGeom prst="roundRect">
            <a:avLst>
              <a:gd name="adj" fmla="val 5854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1" name="Text 19"/>
          <p:cNvSpPr/>
          <p:nvPr/>
        </p:nvSpPr>
        <p:spPr>
          <a:xfrm>
            <a:off x="9125712" y="1682496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9061554" y="1993392"/>
            <a:ext cx="2398926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Independent Writing (Draft)</a:t>
            </a:r>
            <a:endParaRPr lang="en-US" sz="2500" dirty="0"/>
          </a:p>
        </p:txBody>
      </p:sp>
      <p:sp>
        <p:nvSpPr>
          <p:cNvPr id="23" name="Shape 21"/>
          <p:cNvSpPr/>
          <p:nvPr/>
        </p:nvSpPr>
        <p:spPr>
          <a:xfrm>
            <a:off x="10223592" y="3167423"/>
            <a:ext cx="1051560" cy="39678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8FA8AA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AI-Free</a:t>
            </a:r>
            <a:endParaRPr lang="en-ID" dirty="0"/>
          </a:p>
        </p:txBody>
      </p:sp>
      <p:sp>
        <p:nvSpPr>
          <p:cNvPr id="24" name="Text 22"/>
          <p:cNvSpPr/>
          <p:nvPr/>
        </p:nvSpPr>
        <p:spPr>
          <a:xfrm>
            <a:off x="9125712" y="2953512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3930271"/>
            <a:ext cx="2633472" cy="1874520"/>
          </a:xfrm>
          <a:prstGeom prst="roundRect">
            <a:avLst>
              <a:gd name="adj" fmla="val 5854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6" name="Text 24"/>
          <p:cNvSpPr/>
          <p:nvPr/>
        </p:nvSpPr>
        <p:spPr>
          <a:xfrm>
            <a:off x="731520" y="3951857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5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31520" y="4069080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Peer Discussion</a:t>
            </a:r>
            <a:endParaRPr lang="en-US" sz="2500" dirty="0"/>
          </a:p>
        </p:txBody>
      </p:sp>
      <p:sp>
        <p:nvSpPr>
          <p:cNvPr id="28" name="Shape 26"/>
          <p:cNvSpPr/>
          <p:nvPr/>
        </p:nvSpPr>
        <p:spPr>
          <a:xfrm>
            <a:off x="804672" y="5004842"/>
            <a:ext cx="105156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8FA8AA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29" name="Text 27"/>
          <p:cNvSpPr/>
          <p:nvPr/>
        </p:nvSpPr>
        <p:spPr>
          <a:xfrm>
            <a:off x="731520" y="5029200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AI-Free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364992" y="3930271"/>
            <a:ext cx="2633472" cy="1874520"/>
          </a:xfrm>
          <a:prstGeom prst="roundRect">
            <a:avLst>
              <a:gd name="adj" fmla="val 5854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1" name="Text 29"/>
          <p:cNvSpPr/>
          <p:nvPr/>
        </p:nvSpPr>
        <p:spPr>
          <a:xfrm>
            <a:off x="3529584" y="3951857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6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3529584" y="4069080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Revised Writing</a:t>
            </a:r>
            <a:endParaRPr lang="en-US" sz="2500" dirty="0"/>
          </a:p>
        </p:txBody>
      </p:sp>
      <p:sp>
        <p:nvSpPr>
          <p:cNvPr id="33" name="Shape 31"/>
          <p:cNvSpPr/>
          <p:nvPr/>
        </p:nvSpPr>
        <p:spPr>
          <a:xfrm>
            <a:off x="3529584" y="5029200"/>
            <a:ext cx="105156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8FA8AA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34" name="Text 32"/>
          <p:cNvSpPr/>
          <p:nvPr/>
        </p:nvSpPr>
        <p:spPr>
          <a:xfrm>
            <a:off x="3529584" y="5029200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AI-Free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227064" y="3955155"/>
            <a:ext cx="2633472" cy="1874520"/>
          </a:xfrm>
          <a:prstGeom prst="roundRect">
            <a:avLst>
              <a:gd name="adj" fmla="val 5854"/>
            </a:avLst>
          </a:prstGeom>
          <a:solidFill>
            <a:srgbClr val="1B3A3D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6" name="Text 34"/>
          <p:cNvSpPr/>
          <p:nvPr/>
        </p:nvSpPr>
        <p:spPr>
          <a:xfrm>
            <a:off x="6345936" y="3926074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F0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7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6327648" y="4069080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AI-Assisted Reflection</a:t>
            </a:r>
            <a:endParaRPr lang="en-US" sz="2500" dirty="0"/>
          </a:p>
        </p:txBody>
      </p:sp>
      <p:sp>
        <p:nvSpPr>
          <p:cNvPr id="38" name="Shape 36"/>
          <p:cNvSpPr/>
          <p:nvPr/>
        </p:nvSpPr>
        <p:spPr>
          <a:xfrm>
            <a:off x="6374417" y="5325705"/>
            <a:ext cx="1371600" cy="387645"/>
          </a:xfrm>
          <a:prstGeom prst="roundRect">
            <a:avLst>
              <a:gd name="adj" fmla="val 50000"/>
            </a:avLst>
          </a:prstGeom>
          <a:solidFill>
            <a:srgbClr val="D97C4B"/>
          </a:solidFill>
          <a:ln/>
        </p:spPr>
        <p:txBody>
          <a:bodyPr/>
          <a:lstStyle/>
          <a:p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</a:t>
            </a:r>
            <a:endParaRPr lang="en-US" dirty="0"/>
          </a:p>
          <a:p>
            <a:endParaRPr lang="en-ID" dirty="0"/>
          </a:p>
        </p:txBody>
      </p:sp>
      <p:sp>
        <p:nvSpPr>
          <p:cNvPr id="39" name="Text 37"/>
          <p:cNvSpPr/>
          <p:nvPr/>
        </p:nvSpPr>
        <p:spPr>
          <a:xfrm>
            <a:off x="6327648" y="5029200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8942832" y="3933869"/>
            <a:ext cx="2633472" cy="1874520"/>
          </a:xfrm>
          <a:prstGeom prst="roundRect">
            <a:avLst>
              <a:gd name="adj" fmla="val 5854"/>
            </a:avLst>
          </a:prstGeom>
          <a:solidFill>
            <a:srgbClr val="E9F2F0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1" name="Text 39"/>
          <p:cNvSpPr/>
          <p:nvPr/>
        </p:nvSpPr>
        <p:spPr>
          <a:xfrm>
            <a:off x="9144000" y="3948259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D97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8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9125712" y="4069080"/>
            <a:ext cx="226771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b="1" dirty="0">
                <a:solidFill>
                  <a:srgbClr val="1F2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Final Synthesis &amp; Self-Evaluation</a:t>
            </a:r>
            <a:endParaRPr lang="en-US" sz="2500" dirty="0"/>
          </a:p>
        </p:txBody>
      </p:sp>
      <p:sp>
        <p:nvSpPr>
          <p:cNvPr id="43" name="Shape 41"/>
          <p:cNvSpPr/>
          <p:nvPr/>
        </p:nvSpPr>
        <p:spPr>
          <a:xfrm>
            <a:off x="10408920" y="4937760"/>
            <a:ext cx="1051560" cy="42092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8FA8AA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AI-Free</a:t>
            </a:r>
            <a:endParaRPr lang="en-ID"/>
          </a:p>
        </p:txBody>
      </p:sp>
      <p:sp>
        <p:nvSpPr>
          <p:cNvPr id="44" name="Text 42"/>
          <p:cNvSpPr/>
          <p:nvPr/>
        </p:nvSpPr>
        <p:spPr>
          <a:xfrm>
            <a:off x="9125712" y="5029200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548640" y="5969383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2, 3 &amp; 7 use teacher-designed prompt templates</a:t>
            </a:r>
            <a:endParaRPr lang="en-US" b="1" dirty="0"/>
          </a:p>
        </p:txBody>
      </p:sp>
      <p:sp>
        <p:nvSpPr>
          <p:cNvPr id="46" name="Text 44"/>
          <p:cNvSpPr/>
          <p:nvPr/>
        </p:nvSpPr>
        <p:spPr>
          <a:xfrm>
            <a:off x="457200" y="6510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 ·  2026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8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49" name="Shape 21">
            <a:extLst>
              <a:ext uri="{FF2B5EF4-FFF2-40B4-BE49-F238E27FC236}">
                <a16:creationId xmlns:a16="http://schemas.microsoft.com/office/drawing/2014/main" id="{31949613-8E7A-C0CE-7E20-DA382315074C}"/>
              </a:ext>
            </a:extLst>
          </p:cNvPr>
          <p:cNvSpPr/>
          <p:nvPr/>
        </p:nvSpPr>
        <p:spPr>
          <a:xfrm>
            <a:off x="743213" y="2873989"/>
            <a:ext cx="1051560" cy="39678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8FA8AA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AI-Free</a:t>
            </a:r>
            <a:endParaRPr lang="en-ID" dirty="0"/>
          </a:p>
        </p:txBody>
      </p:sp>
      <p:sp>
        <p:nvSpPr>
          <p:cNvPr id="51" name="Shape 21">
            <a:extLst>
              <a:ext uri="{FF2B5EF4-FFF2-40B4-BE49-F238E27FC236}">
                <a16:creationId xmlns:a16="http://schemas.microsoft.com/office/drawing/2014/main" id="{6F1E0540-D450-00BB-5119-3DAA2A394990}"/>
              </a:ext>
            </a:extLst>
          </p:cNvPr>
          <p:cNvSpPr/>
          <p:nvPr/>
        </p:nvSpPr>
        <p:spPr>
          <a:xfrm>
            <a:off x="824159" y="4931914"/>
            <a:ext cx="1051560" cy="39678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8FA8AA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AI-Free</a:t>
            </a:r>
            <a:endParaRPr lang="en-ID" dirty="0"/>
          </a:p>
        </p:txBody>
      </p:sp>
      <p:sp>
        <p:nvSpPr>
          <p:cNvPr id="53" name="Shape 21">
            <a:extLst>
              <a:ext uri="{FF2B5EF4-FFF2-40B4-BE49-F238E27FC236}">
                <a16:creationId xmlns:a16="http://schemas.microsoft.com/office/drawing/2014/main" id="{2C0F9D02-8408-493F-03A5-DCC176F14E57}"/>
              </a:ext>
            </a:extLst>
          </p:cNvPr>
          <p:cNvSpPr/>
          <p:nvPr/>
        </p:nvSpPr>
        <p:spPr>
          <a:xfrm>
            <a:off x="3517637" y="5004543"/>
            <a:ext cx="1051560" cy="39678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8FA8AA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AI-Free</a:t>
            </a:r>
            <a:endParaRPr lang="en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A480CB8-84DF-BF3E-C52D-47AF109D8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370144"/>
              </p:ext>
            </p:extLst>
          </p:nvPr>
        </p:nvGraphicFramePr>
        <p:xfrm>
          <a:off x="1596452" y="1768839"/>
          <a:ext cx="9901004" cy="3524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50502">
                  <a:extLst>
                    <a:ext uri="{9D8B030D-6E8A-4147-A177-3AD203B41FA5}">
                      <a16:colId xmlns:a16="http://schemas.microsoft.com/office/drawing/2014/main" val="1972333989"/>
                    </a:ext>
                  </a:extLst>
                </a:gridCol>
                <a:gridCol w="4950502">
                  <a:extLst>
                    <a:ext uri="{9D8B030D-6E8A-4147-A177-3AD203B41FA5}">
                      <a16:colId xmlns:a16="http://schemas.microsoft.com/office/drawing/2014/main" val="3065355022"/>
                    </a:ext>
                  </a:extLst>
                </a:gridCol>
              </a:tblGrid>
              <a:tr h="328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>
                          <a:solidFill>
                            <a:schemeClr val="tx1"/>
                          </a:solidFill>
                          <a:effectLst/>
                        </a:rPr>
                        <a:t>Teacher does</a:t>
                      </a:r>
                      <a:endParaRPr lang="en-ID" sz="24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Students do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5269"/>
                  </a:ext>
                </a:extLst>
              </a:tr>
              <a:tr h="27374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q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Assigns a passage (Ch. 23-Jane and Rochester in the garden in Thornfield)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q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Tells students: </a:t>
                      </a:r>
                      <a:r>
                        <a:rPr lang="en-ID" sz="2400" b="1" i="1" kern="0" dirty="0">
                          <a:solidFill>
                            <a:srgbClr val="FF0000"/>
                          </a:solidFill>
                          <a:effectLst/>
                        </a:rPr>
                        <a:t>"Read silently. Don't look anything up now."</a:t>
                      </a:r>
                      <a:endParaRPr lang="en-ID" sz="2400" b="1" i="1" kern="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q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Teacher may show an image of a Victorian era manor house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q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Read the passage for comprehension, underlining words/sentences that puzzle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q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Answer in  2-3 sentences: 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"What do I understand so far? What puzzles me?"</a:t>
                      </a:r>
                      <a:endParaRPr lang="en-ID" sz="2400" b="1" i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75859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C339131-A10B-A261-9A0B-B84522474059}"/>
              </a:ext>
            </a:extLst>
          </p:cNvPr>
          <p:cNvSpPr txBox="1"/>
          <p:nvPr/>
        </p:nvSpPr>
        <p:spPr>
          <a:xfrm>
            <a:off x="2548328" y="570835"/>
            <a:ext cx="6597545" cy="1550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PROMPT TEMPLATE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Step 1: First reading (individual/ no AI)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ID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501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38229D8-1B58-3B0D-9128-22EFCD144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798783"/>
              </p:ext>
            </p:extLst>
          </p:nvPr>
        </p:nvGraphicFramePr>
        <p:xfrm>
          <a:off x="1169232" y="1527774"/>
          <a:ext cx="10035916" cy="4583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7958">
                  <a:extLst>
                    <a:ext uri="{9D8B030D-6E8A-4147-A177-3AD203B41FA5}">
                      <a16:colId xmlns:a16="http://schemas.microsoft.com/office/drawing/2014/main" val="3713550389"/>
                    </a:ext>
                  </a:extLst>
                </a:gridCol>
                <a:gridCol w="5017958">
                  <a:extLst>
                    <a:ext uri="{9D8B030D-6E8A-4147-A177-3AD203B41FA5}">
                      <a16:colId xmlns:a16="http://schemas.microsoft.com/office/drawing/2014/main" val="37646002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>
                          <a:solidFill>
                            <a:schemeClr val="tx1"/>
                          </a:solidFill>
                          <a:effectLst/>
                        </a:rPr>
                        <a:t>Teacher does</a:t>
                      </a:r>
                      <a:endParaRPr lang="en-ID" sz="24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Students do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9613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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Hand out a prompt template that was pre-made, such as the following: </a:t>
                      </a:r>
                      <a:r>
                        <a:rPr lang="en-ID" sz="2400" b="1" i="1" kern="0" dirty="0">
                          <a:solidFill>
                            <a:schemeClr val="tx1"/>
                          </a:solidFill>
                          <a:effectLst/>
                        </a:rPr>
                        <a:t>"I am an EFL student reading Jane Eyre (1847). Please define for me the following words/phrases and provide cultural/historical background, when appropriate: (word list)"</a:t>
                      </a:r>
                      <a:endParaRPr lang="en-ID" sz="2400" b="1" i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Ensure students </a:t>
                      </a:r>
                      <a:r>
                        <a:rPr lang="en-ID" sz="2400" b="1" kern="0" dirty="0">
                          <a:solidFill>
                            <a:srgbClr val="FF0000"/>
                          </a:solidFill>
                          <a:effectLst/>
                        </a:rPr>
                        <a:t>use ONLY the template </a:t>
                      </a:r>
                      <a:endParaRPr lang="en-ID" sz="24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v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Use prompt template to paste words to ChatGPT 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v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Note down definitions/contexts in personal vocabulary log</a:t>
                      </a:r>
                      <a:r>
                        <a:rPr lang="en-ID" sz="2400" b="1" u="sng" kern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ID" sz="2400" b="1" u="sng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v"/>
                        <a:tabLst>
                          <a:tab pos="457200" algn="l"/>
                        </a:tabLst>
                      </a:pPr>
                      <a:r>
                        <a:rPr lang="en-ID" sz="2400" b="1" kern="0" dirty="0">
                          <a:solidFill>
                            <a:srgbClr val="FF0000"/>
                          </a:solidFill>
                          <a:effectLst/>
                        </a:rPr>
                        <a:t>NOTHING ELSE. No asking ChatGPT for summary or analysis now</a:t>
                      </a:r>
                      <a:endParaRPr lang="en-ID" sz="2400" b="1" kern="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2400" b="1" kern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D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37885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BDE5E95-9128-3CE2-2FAE-1387E1D3C3AC}"/>
              </a:ext>
            </a:extLst>
          </p:cNvPr>
          <p:cNvSpPr txBox="1"/>
          <p:nvPr/>
        </p:nvSpPr>
        <p:spPr>
          <a:xfrm>
            <a:off x="1986196" y="157643"/>
            <a:ext cx="8806721" cy="1020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D" sz="2400" b="1" kern="100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PROMPT TEMPLATE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2400" b="1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Step 2: AI-assisted vocabulary &amp; context (individual/ AI allowed)</a:t>
            </a:r>
            <a:endParaRPr lang="en-ID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666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2490</Words>
  <Application>Microsoft Office PowerPoint</Application>
  <PresentationFormat>Widescreen</PresentationFormat>
  <Paragraphs>498</Paragraphs>
  <Slides>34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Aptos</vt:lpstr>
      <vt:lpstr>Arial</vt:lpstr>
      <vt:lpstr>Calibri</vt:lpstr>
      <vt:lpstr>Cambria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Pham Chi Minh Jason</cp:lastModifiedBy>
  <cp:revision>24</cp:revision>
  <dcterms:created xsi:type="dcterms:W3CDTF">2026-07-16T16:53:57Z</dcterms:created>
  <dcterms:modified xsi:type="dcterms:W3CDTF">2026-07-31T00:27:23Z</dcterms:modified>
</cp:coreProperties>
</file>