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Lst>
  <p:sldSz cx="12192000" cy="6858000"/>
  <p:notesSz cx="8991600" cy="67056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4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7713" autoAdjust="0"/>
  </p:normalViewPr>
  <p:slideViewPr>
    <p:cSldViewPr snapToGrid="0" snapToObjects="1">
      <p:cViewPr varScale="1">
        <p:scale>
          <a:sx n="47" d="100"/>
          <a:sy n="47" d="100"/>
        </p:scale>
        <p:origin x="1521"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608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afternoon, everyone. My name is Tran Le Khanh Phuong. Today, I will present our study on integrating ClassDojo into warm-up activities to support EFL learners’ writing performance at a Vietnamese language center.</a:t>
            </a:r>
          </a:p>
        </p:txBody>
      </p:sp>
    </p:spTree>
    <p:extLst>
      <p:ext uri="{BB962C8B-B14F-4D97-AF65-F5344CB8AC3E}">
        <p14:creationId xmlns:p14="http://schemas.microsoft.com/office/powerpoint/2010/main" val="3702880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I will now move to the main findings. First,</a:t>
                </a:r>
                <a:r>
                  <a:rPr lang="en-US" dirty="0"/>
                  <a:t> the two groups were compared at the pre-test.</a:t>
                </a:r>
              </a:p>
              <a:p>
                <a:r>
                  <a:rPr lang="en-US" dirty="0"/>
                  <a:t>The experimental group had a mean score of 15.53, while the control group scored 14.70. The difference was not statistically significant, with </a:t>
                </a:r>
                <a14:m>
                  <m:oMath xmlns:m="http://schemas.openxmlformats.org/officeDocument/2006/math">
                    <m:r>
                      <a:rPr lang="en-US" sz="1200" i="1" kern="1200">
                        <a:solidFill>
                          <a:schemeClr val="tx1"/>
                        </a:solidFill>
                        <a:latin typeface="+mn-lt"/>
                        <a:ea typeface="+mn-ea"/>
                        <a:cs typeface="+mn-cs"/>
                      </a:rPr>
                      <m:t>𝑝</m:t>
                    </m:r>
                    <m:r>
                      <a:rPr lang="en-US" sz="1200" i="0" kern="1200">
                        <a:solidFill>
                          <a:schemeClr val="tx1"/>
                        </a:solidFill>
                        <a:latin typeface="+mn-lt"/>
                        <a:ea typeface="+mn-ea"/>
                        <a:cs typeface="+mn-cs"/>
                      </a:rPr>
                      <m:t>=.471</m:t>
                    </m:r>
                  </m:oMath>
                </a14:m>
                <a:r>
                  <a:rPr lang="en-US" dirty="0"/>
                  <a:t>.</a:t>
                </a:r>
              </a:p>
              <a:p>
                <a:r>
                  <a:rPr lang="en-US" dirty="0"/>
                  <a:t>Therefore, the two groups had comparable writing performance at the beginning of the study.</a:t>
                </a:r>
              </a:p>
            </p:txBody>
          </p:sp>
        </mc:Choice>
        <mc:Fallback>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I will now move to the main findings. First,</a:t>
                </a:r>
                <a:r>
                  <a:rPr lang="en-US" dirty="0"/>
                  <a:t> the two groups were compared at the pre-test.</a:t>
                </a:r>
              </a:p>
              <a:p>
                <a:r>
                  <a:rPr lang="en-US" dirty="0"/>
                  <a:t>The experimental group had a mean score of 15.53, while the control group scored 14.70. The difference was not statistically significant, with </a:t>
                </a:r>
                <a:r>
                  <a:rPr lang="en-US" sz="1200" i="0" kern="1200">
                    <a:solidFill>
                      <a:schemeClr val="tx1"/>
                    </a:solidFill>
                    <a:latin typeface="+mn-lt"/>
                    <a:ea typeface="+mn-ea"/>
                    <a:cs typeface="+mn-cs"/>
                  </a:rPr>
                  <a:t>𝑝=.471</a:t>
                </a:r>
                <a:r>
                  <a:rPr lang="en-US" dirty="0"/>
                  <a:t>.</a:t>
                </a:r>
              </a:p>
              <a:p>
                <a:r>
                  <a:rPr lang="en-US" dirty="0"/>
                  <a:t>Therefore, the two groups had comparable writing performance at the beginning of the study.</a:t>
                </a:r>
              </a:p>
            </p:txBody>
          </p:sp>
        </mc:Fallback>
      </mc:AlternateContent>
    </p:spTree>
    <p:extLst>
      <p:ext uri="{BB962C8B-B14F-4D97-AF65-F5344CB8AC3E}">
        <p14:creationId xmlns:p14="http://schemas.microsoft.com/office/powerpoint/2010/main" val="90775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After confirming baseline equivalence,</a:t>
            </a:r>
            <a:r>
              <a:rPr lang="en-US" dirty="0"/>
              <a:t> we examined learners’ development across the three tests.</a:t>
            </a:r>
          </a:p>
          <a:p>
            <a:r>
              <a:rPr lang="en-US" dirty="0"/>
              <a:t>Both groups improved after instruction, but the experimental group improved more.</a:t>
            </a:r>
          </a:p>
          <a:p>
            <a:r>
              <a:rPr lang="en-US" dirty="0"/>
              <a:t>Its mean score increased from 15.53 to 22.36 and remained stable at 22.58 in the delayed post-test.</a:t>
            </a:r>
          </a:p>
          <a:p>
            <a:r>
              <a:rPr lang="en-US" dirty="0"/>
              <a:t>The control group increased from 14.70 to 18.78, but then decreased slightly to 18.00.</a:t>
            </a:r>
          </a:p>
          <a:p>
            <a:r>
              <a:rPr lang="en-US" dirty="0"/>
              <a:t>This pattern suggests stronger immediate improvement and more stable short-term retention in the experimental group.</a:t>
            </a:r>
          </a:p>
        </p:txBody>
      </p:sp>
    </p:spTree>
    <p:extLst>
      <p:ext uri="{BB962C8B-B14F-4D97-AF65-F5344CB8AC3E}">
        <p14:creationId xmlns:p14="http://schemas.microsoft.com/office/powerpoint/2010/main" val="3181800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To examine these differences more closely,</a:t>
                </a:r>
                <a:r>
                  <a:rPr lang="en-US" dirty="0"/>
                  <a:t> the two groups were compared statistically.</a:t>
                </a:r>
              </a:p>
              <a:p>
                <a:r>
                  <a:rPr lang="en-US" dirty="0"/>
                  <a:t>The between-group differences were statistically significant at both testing points: </a:t>
                </a:r>
                <a14:m>
                  <m:oMath xmlns:m="http://schemas.openxmlformats.org/officeDocument/2006/math">
                    <m:r>
                      <a:rPr lang="en-US" sz="1200" i="1" kern="1200">
                        <a:solidFill>
                          <a:schemeClr val="tx1"/>
                        </a:solidFill>
                        <a:latin typeface="+mn-lt"/>
                        <a:ea typeface="+mn-ea"/>
                        <a:cs typeface="+mn-cs"/>
                      </a:rPr>
                      <m:t>𝑝</m:t>
                    </m:r>
                    <m:r>
                      <a:rPr lang="en-US" sz="1200" i="0" kern="1200">
                        <a:solidFill>
                          <a:schemeClr val="tx1"/>
                        </a:solidFill>
                        <a:latin typeface="+mn-lt"/>
                        <a:ea typeface="+mn-ea"/>
                        <a:cs typeface="+mn-cs"/>
                      </a:rPr>
                      <m:t>=.001</m:t>
                    </m:r>
                  </m:oMath>
                </a14:m>
                <a:r>
                  <a:rPr lang="en-US" dirty="0"/>
                  <a:t>at the post-test and </a:t>
                </a:r>
                <a14:m>
                  <m:oMath xmlns:m="http://schemas.openxmlformats.org/officeDocument/2006/math">
                    <m:r>
                      <a:rPr lang="en-US" sz="1200" i="1" kern="1200">
                        <a:solidFill>
                          <a:schemeClr val="tx1"/>
                        </a:solidFill>
                        <a:latin typeface="+mn-lt"/>
                        <a:ea typeface="+mn-ea"/>
                        <a:cs typeface="+mn-cs"/>
                      </a:rPr>
                      <m:t>𝑝</m:t>
                    </m:r>
                    <m:r>
                      <a:rPr lang="en-US" sz="1200" i="0" kern="1200">
                        <a:solidFill>
                          <a:schemeClr val="tx1"/>
                        </a:solidFill>
                        <a:latin typeface="+mn-lt"/>
                        <a:ea typeface="+mn-ea"/>
                        <a:cs typeface="+mn-cs"/>
                      </a:rPr>
                      <m:t>&lt;.001</m:t>
                    </m:r>
                  </m:oMath>
                </a14:m>
                <a:r>
                  <a:rPr lang="en-US" dirty="0"/>
                  <a:t>at the delayed post-test.</a:t>
                </a:r>
              </a:p>
              <a:p>
                <a:r>
                  <a:rPr lang="en-US" dirty="0"/>
                  <a:t>The experimental group also showed a very large pre–post effect size, with Cohen’s </a:t>
                </a:r>
                <a14:m>
                  <m:oMath xmlns:m="http://schemas.openxmlformats.org/officeDocument/2006/math">
                    <m:r>
                      <a:rPr lang="en-US" sz="1200" i="1" kern="1200">
                        <a:solidFill>
                          <a:schemeClr val="tx1"/>
                        </a:solidFill>
                        <a:latin typeface="+mn-lt"/>
                        <a:ea typeface="+mn-ea"/>
                        <a:cs typeface="+mn-cs"/>
                      </a:rPr>
                      <m:t>𝑑</m:t>
                    </m:r>
                    <m:r>
                      <a:rPr lang="en-US" sz="1200" i="0" kern="1200">
                        <a:solidFill>
                          <a:schemeClr val="tx1"/>
                        </a:solidFill>
                        <a:latin typeface="+mn-lt"/>
                        <a:ea typeface="+mn-ea"/>
                        <a:cs typeface="+mn-cs"/>
                      </a:rPr>
                      <m:t>=1.93</m:t>
                    </m:r>
                  </m:oMath>
                </a14:m>
                <a:r>
                  <a:rPr lang="en-US" dirty="0"/>
                  <a:t>. The between-group post-test effect size was </a:t>
                </a:r>
                <a14:m>
                  <m:oMath xmlns:m="http://schemas.openxmlformats.org/officeDocument/2006/math">
                    <m:r>
                      <a:rPr lang="en-US" sz="1200" i="1" kern="1200">
                        <a:solidFill>
                          <a:schemeClr val="tx1"/>
                        </a:solidFill>
                        <a:latin typeface="+mn-lt"/>
                        <a:ea typeface="+mn-ea"/>
                        <a:cs typeface="+mn-cs"/>
                      </a:rPr>
                      <m:t>𝑑</m:t>
                    </m:r>
                    <m:r>
                      <a:rPr lang="en-US" sz="1200" i="0" kern="1200">
                        <a:solidFill>
                          <a:schemeClr val="tx1"/>
                        </a:solidFill>
                        <a:latin typeface="+mn-lt"/>
                        <a:ea typeface="+mn-ea"/>
                        <a:cs typeface="+mn-cs"/>
                      </a:rPr>
                      <m:t>=.80</m:t>
                    </m:r>
                  </m:oMath>
                </a14:m>
                <a:r>
                  <a:rPr lang="en-US" dirty="0"/>
                  <a:t>, which is considered large.</a:t>
                </a:r>
              </a:p>
              <a:p>
                <a:r>
                  <a:rPr lang="en-US" dirty="0"/>
                  <a:t>Therefore, the results were both statistically significant and educationally meaningful.</a:t>
                </a:r>
              </a:p>
            </p:txBody>
          </p:sp>
        </mc:Choice>
        <mc:Fallback>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To examine these differences more closely,</a:t>
                </a:r>
                <a:r>
                  <a:rPr lang="en-US" dirty="0"/>
                  <a:t> the two groups were compared statistically.</a:t>
                </a:r>
              </a:p>
              <a:p>
                <a:r>
                  <a:rPr lang="en-US" dirty="0"/>
                  <a:t>The between-group differences were statistically significant at both testing points: </a:t>
                </a:r>
                <a:r>
                  <a:rPr lang="en-US" sz="1200" i="0" kern="1200">
                    <a:solidFill>
                      <a:schemeClr val="tx1"/>
                    </a:solidFill>
                    <a:latin typeface="+mn-lt"/>
                    <a:ea typeface="+mn-ea"/>
                    <a:cs typeface="+mn-cs"/>
                  </a:rPr>
                  <a:t>𝑝=.001</a:t>
                </a:r>
                <a:r>
                  <a:rPr lang="en-US" dirty="0"/>
                  <a:t>at the post-test and </a:t>
                </a:r>
                <a:r>
                  <a:rPr lang="en-US" sz="1200" i="0" kern="1200">
                    <a:solidFill>
                      <a:schemeClr val="tx1"/>
                    </a:solidFill>
                    <a:latin typeface="+mn-lt"/>
                    <a:ea typeface="+mn-ea"/>
                    <a:cs typeface="+mn-cs"/>
                  </a:rPr>
                  <a:t>𝑝&lt;.001</a:t>
                </a:r>
                <a:r>
                  <a:rPr lang="en-US" dirty="0"/>
                  <a:t>at the delayed post-test.</a:t>
                </a:r>
              </a:p>
              <a:p>
                <a:r>
                  <a:rPr lang="en-US" dirty="0"/>
                  <a:t>The experimental group also showed a very large pre–post effect size, with Cohen’s </a:t>
                </a:r>
                <a:r>
                  <a:rPr lang="en-US" sz="1200" i="0" kern="1200">
                    <a:solidFill>
                      <a:schemeClr val="tx1"/>
                    </a:solidFill>
                    <a:latin typeface="+mn-lt"/>
                    <a:ea typeface="+mn-ea"/>
                    <a:cs typeface="+mn-cs"/>
                  </a:rPr>
                  <a:t>𝑑=1.93</a:t>
                </a:r>
                <a:r>
                  <a:rPr lang="en-US" dirty="0"/>
                  <a:t>. The between-group post-test effect size was </a:t>
                </a:r>
                <a:r>
                  <a:rPr lang="en-US" sz="1200" i="0" kern="1200">
                    <a:solidFill>
                      <a:schemeClr val="tx1"/>
                    </a:solidFill>
                    <a:latin typeface="+mn-lt"/>
                    <a:ea typeface="+mn-ea"/>
                    <a:cs typeface="+mn-cs"/>
                  </a:rPr>
                  <a:t>𝑑=.80</a:t>
                </a:r>
                <a:r>
                  <a:rPr lang="en-US" dirty="0"/>
                  <a:t>, which is considered large.</a:t>
                </a:r>
              </a:p>
              <a:p>
                <a:r>
                  <a:rPr lang="en-US" dirty="0"/>
                  <a:t>Therefore, the results were both statistically significant and educationally meaningful.</a:t>
                </a:r>
              </a:p>
            </p:txBody>
          </p:sp>
        </mc:Fallback>
      </mc:AlternateContent>
    </p:spTree>
    <p:extLst>
      <p:ext uri="{BB962C8B-B14F-4D97-AF65-F5344CB8AC3E}">
        <p14:creationId xmlns:p14="http://schemas.microsoft.com/office/powerpoint/2010/main" val="4186230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In addition to writing performance,</a:t>
            </a:r>
            <a:r>
              <a:rPr lang="en-US" dirty="0"/>
              <a:t> the study also examined learner perceptions.</a:t>
            </a:r>
          </a:p>
          <a:p>
            <a:r>
              <a:rPr lang="en-US" dirty="0"/>
              <a:t>Learners’ perceptions were generally positive.</a:t>
            </a:r>
          </a:p>
          <a:p>
            <a:r>
              <a:rPr lang="en-US" dirty="0"/>
              <a:t>Questionnaire reliability was acceptable across all constructs, with Cronbach’s alpha values ranging from .811 to .887.</a:t>
            </a:r>
          </a:p>
          <a:p>
            <a:r>
              <a:rPr lang="en-US" dirty="0"/>
              <a:t>Learners reported that ClassDojo was easy to use and useful for recalling vocabulary, generating ideas, and understanding writing tasks. Interview responses also showed that points and immediate feedback increased attention, confidence, participation, and readiness to begin writing.</a:t>
            </a:r>
          </a:p>
        </p:txBody>
      </p:sp>
    </p:spTree>
    <p:extLst>
      <p:ext uri="{BB962C8B-B14F-4D97-AF65-F5344CB8AC3E}">
        <p14:creationId xmlns:p14="http://schemas.microsoft.com/office/powerpoint/2010/main" val="257421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Based on these findings,</a:t>
            </a:r>
            <a:r>
              <a:rPr lang="en-US" dirty="0"/>
              <a:t> the results should be interpreted as an indirect effect.</a:t>
            </a:r>
          </a:p>
          <a:p>
            <a:r>
              <a:rPr lang="en-US" dirty="0"/>
              <a:t>ClassDojo did not teach grammar, writing structure, or accuracy directly. Instead, it improved the conditions before writing by making warm-ups more interactive, visible, and rewarding.</a:t>
            </a:r>
          </a:p>
          <a:p>
            <a:r>
              <a:rPr lang="en-US" dirty="0"/>
              <a:t>Pedagogically, warm-ups should be designed as purposeful preparation rather than routine opening activities. Even a short warm-up can activate ideas, reduce hesitation, and improve writing readiness.</a:t>
            </a:r>
          </a:p>
        </p:txBody>
      </p:sp>
    </p:spTree>
    <p:extLst>
      <p:ext uri="{BB962C8B-B14F-4D97-AF65-F5344CB8AC3E}">
        <p14:creationId xmlns:p14="http://schemas.microsoft.com/office/powerpoint/2010/main" val="3229214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Finally, I would like to conclude the presentation.</a:t>
            </a:r>
            <a:endParaRPr lang="en-US" dirty="0"/>
          </a:p>
          <a:p>
            <a:r>
              <a:rPr lang="en-US" dirty="0"/>
              <a:t>In conclusion, the experimental group showed greater and more stable improvement than the control group. Learners also reported positive perceptions of the ClassDojo-supported warm-ups.</a:t>
            </a:r>
          </a:p>
          <a:p>
            <a:r>
              <a:rPr lang="en-US" dirty="0"/>
              <a:t>The main conclusion is that ClassDojo can support writing indirectly by improving pre-writing conditions.</a:t>
            </a:r>
          </a:p>
          <a:p>
            <a:r>
              <a:rPr lang="en-US" dirty="0"/>
              <a:t>However, the study was limited to intact KET-level classes at one language center over twelve weeks. Future research should examine other proficiency levels, longer interventions, and different digital warm-up tools.</a:t>
            </a:r>
          </a:p>
        </p:txBody>
      </p:sp>
    </p:spTree>
    <p:extLst>
      <p:ext uri="{BB962C8B-B14F-4D97-AF65-F5344CB8AC3E}">
        <p14:creationId xmlns:p14="http://schemas.microsoft.com/office/powerpoint/2010/main" val="3477790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dirty="0"/>
              <a:t>Thank you for your attention. I would be happy to answer any questions.</a:t>
            </a:r>
          </a:p>
        </p:txBody>
      </p:sp>
    </p:spTree>
    <p:extLst>
      <p:ext uri="{BB962C8B-B14F-4D97-AF65-F5344CB8AC3E}">
        <p14:creationId xmlns:p14="http://schemas.microsoft.com/office/powerpoint/2010/main" val="336343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presentation has five parts: background, research questions, methodology, findings, and conclusion.</a:t>
            </a:r>
          </a:p>
        </p:txBody>
      </p:sp>
    </p:spTree>
    <p:extLst>
      <p:ext uri="{BB962C8B-B14F-4D97-AF65-F5344CB8AC3E}">
        <p14:creationId xmlns:p14="http://schemas.microsoft.com/office/powerpoint/2010/main" val="2628400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Let me begin with the background of the study.</a:t>
            </a:r>
            <a:endParaRPr lang="en-US" dirty="0"/>
          </a:p>
          <a:p>
            <a:r>
              <a:rPr lang="en-US" dirty="0"/>
              <a:t>Writing is demanding because learners must generate ideas, organize content, retrieve vocabulary, and use grammar accurately. These demands are especially difficult for lower-proficiency learners, who may also feel anxious or lack confidence.</a:t>
            </a:r>
          </a:p>
          <a:p>
            <a:r>
              <a:rPr lang="en-US" dirty="0"/>
              <a:t>Therefore, this study focuses on the pre-writing stage and examines whether warm-up activities can better prepare learners before they begin writing.</a:t>
            </a:r>
          </a:p>
        </p:txBody>
      </p:sp>
    </p:spTree>
    <p:extLst>
      <p:ext uri="{BB962C8B-B14F-4D97-AF65-F5344CB8AC3E}">
        <p14:creationId xmlns:p14="http://schemas.microsoft.com/office/powerpoint/2010/main" val="1728982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Based on this background, I will now introduce the research gap.</a:t>
            </a:r>
            <a:endParaRPr lang="en-US" dirty="0"/>
          </a:p>
          <a:p>
            <a:r>
              <a:rPr lang="en-US" dirty="0"/>
              <a:t>Gamification is widely used to improve engagement and motivation. ClassDojo is also common in classrooms, but it is usually used for behavior management or general participation.</a:t>
            </a:r>
          </a:p>
          <a:p>
            <a:r>
              <a:rPr lang="en-US" dirty="0"/>
              <a:t>Few studies have examined its use in a specific instructional stage, especially the warm-up stage before writing. In this study, ClassDojo was not treated as a direct writing tool, but as indirect support for engagement and writing readiness.</a:t>
            </a:r>
          </a:p>
        </p:txBody>
      </p:sp>
    </p:spTree>
    <p:extLst>
      <p:ext uri="{BB962C8B-B14F-4D97-AF65-F5344CB8AC3E}">
        <p14:creationId xmlns:p14="http://schemas.microsoft.com/office/powerpoint/2010/main" val="1592115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To address this gap,</a:t>
            </a:r>
            <a:r>
              <a:rPr lang="en-US" dirty="0"/>
              <a:t> the study examined two research questions.</a:t>
            </a:r>
          </a:p>
          <a:p>
            <a:r>
              <a:rPr lang="en-US" dirty="0"/>
              <a:t>First, to what extent did ClassDojo-supported warm-ups affect learners’ writing performance?</a:t>
            </a:r>
          </a:p>
          <a:p>
            <a:r>
              <a:rPr lang="en-US" dirty="0"/>
              <a:t>Second, how did learners perceive these activities?</a:t>
            </a:r>
          </a:p>
          <a:p>
            <a:r>
              <a:rPr lang="en-US" dirty="0"/>
              <a:t>Writing performance was measured through a pre-test, post-test, and delayed post-test. Learner perceptions were examined through a questionnaire and interviews.</a:t>
            </a:r>
          </a:p>
        </p:txBody>
      </p:sp>
    </p:spTree>
    <p:extLst>
      <p:ext uri="{BB962C8B-B14F-4D97-AF65-F5344CB8AC3E}">
        <p14:creationId xmlns:p14="http://schemas.microsoft.com/office/powerpoint/2010/main" val="1714794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Now, I will briefly explain the theoretical grounding.</a:t>
            </a:r>
            <a:endParaRPr lang="en-US" dirty="0"/>
          </a:p>
          <a:p>
            <a:r>
              <a:rPr lang="en-US" dirty="0"/>
              <a:t>The study was informed by three perspectives.</a:t>
            </a:r>
          </a:p>
          <a:p>
            <a:r>
              <a:rPr lang="en-US" dirty="0"/>
              <a:t>The writing-process model highlights planning before drafting. Cognitive Load Theory suggests that activating ideas and vocabulary may reduce pressure during writing. Finally, the Technology Acceptance Model and Self-Determination Theory help explain learners’ perceptions of usefulness, ease of use, and motivation.</a:t>
            </a:r>
          </a:p>
          <a:p>
            <a:r>
              <a:rPr lang="en-US" dirty="0"/>
              <a:t>Overall, technology is effective only when it fits the task, learners, and instructional stage.</a:t>
            </a:r>
          </a:p>
        </p:txBody>
      </p:sp>
    </p:spTree>
    <p:extLst>
      <p:ext uri="{BB962C8B-B14F-4D97-AF65-F5344CB8AC3E}">
        <p14:creationId xmlns:p14="http://schemas.microsoft.com/office/powerpoint/2010/main" val="2418340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Let me move to the methodology.</a:t>
            </a:r>
            <a:endParaRPr lang="en-US" dirty="0"/>
          </a:p>
          <a:p>
            <a:r>
              <a:rPr lang="en-US" dirty="0"/>
              <a:t>This study used a quasi-experimental mixed-methods design with intact classes. It was conducted at Nam Do Language Center in Ho Chi Minh City.</a:t>
            </a:r>
          </a:p>
          <a:p>
            <a:r>
              <a:rPr lang="en-US" dirty="0"/>
              <a:t>After incomplete cases were removed, the final sample included 73 KET-level learners: 38 in the experimental group and 35 in the control group.</a:t>
            </a:r>
          </a:p>
          <a:p>
            <a:r>
              <a:rPr lang="en-US" dirty="0"/>
              <a:t>Both groups followed the same curriculum, but only the experimental group used ClassDojo-supported warm-ups.</a:t>
            </a:r>
          </a:p>
        </p:txBody>
      </p:sp>
    </p:spTree>
    <p:extLst>
      <p:ext uri="{BB962C8B-B14F-4D97-AF65-F5344CB8AC3E}">
        <p14:creationId xmlns:p14="http://schemas.microsoft.com/office/powerpoint/2010/main" val="116860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Regarding the intervention,</a:t>
            </a:r>
            <a:r>
              <a:rPr lang="en-US" dirty="0"/>
              <a:t> it lasted twelve weeks, with three writing lessons per week.</a:t>
            </a:r>
          </a:p>
          <a:p>
            <a:r>
              <a:rPr lang="en-US" dirty="0"/>
              <a:t>Before each writing task, the experimental group completed a ten- to fifteen-minute warm-up. Activities included brainstorming, vocabulary recall, and short interactive tasks. ClassDojo provided points and immediate feedback to reinforce participation.</a:t>
            </a:r>
          </a:p>
          <a:p>
            <a:r>
              <a:rPr lang="en-US" dirty="0"/>
              <a:t>The purpose was not to teach writing directly, but to help learners become more focused, involved, and ready to write.</a:t>
            </a:r>
          </a:p>
        </p:txBody>
      </p:sp>
    </p:spTree>
    <p:extLst>
      <p:ext uri="{BB962C8B-B14F-4D97-AF65-F5344CB8AC3E}">
        <p14:creationId xmlns:p14="http://schemas.microsoft.com/office/powerpoint/2010/main" val="1299354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82850" y="838200"/>
            <a:ext cx="4025900" cy="2263775"/>
          </a:xfrm>
          <a:prstGeom prst="rect">
            <a:avLst/>
          </a:prstGeom>
          <a:noFill/>
          <a:ln w="12700">
            <a:solidFill>
              <a:prstClr val="black"/>
            </a:solidFill>
          </a:ln>
        </p:spPr>
      </p:sp>
      <p:sp>
        <p:nvSpPr>
          <p:cNvPr id="3" name="Notes Placeholder 2"/>
          <p:cNvSpPr>
            <a:spLocks noGrp="1"/>
          </p:cNvSpPr>
          <p:nvPr>
            <p:ph type="body" idx="1"/>
          </p:nvPr>
        </p:nvSpPr>
        <p:spPr>
          <a:xfrm>
            <a:off x="898525" y="3227388"/>
            <a:ext cx="7194550" cy="2640012"/>
          </a:xfrm>
          <a:prstGeom prst="rect">
            <a:avLst/>
          </a:prstGeom>
        </p:spPr>
        <p:txBody>
          <a:bodyPr/>
          <a:lstStyle/>
          <a:p>
            <a:r>
              <a:rPr lang="en-US" b="1" dirty="0"/>
              <a:t>To evaluate the intervention,</a:t>
            </a:r>
            <a:r>
              <a:rPr lang="en-US" dirty="0"/>
              <a:t> three instruments were used.</a:t>
            </a:r>
          </a:p>
          <a:p>
            <a:r>
              <a:rPr lang="en-US" dirty="0"/>
              <a:t>First, learners completed three Cambridge A2 Key-aligned writing tests. Two raters scored the scripts using Content, Organization, and Language. Inter-rater reliability was strong, ranging from .861 to .916.</a:t>
            </a:r>
          </a:p>
          <a:p>
            <a:r>
              <a:rPr lang="en-US" dirty="0"/>
              <a:t>Second, the experimental group completed a bilingual questionnaire. Third, ten learners participated in semi-structured interviews.</a:t>
            </a:r>
          </a:p>
          <a:p>
            <a:r>
              <a:rPr lang="en-US" dirty="0"/>
              <a:t>The quantitative and qualitative findings were then compared for a fuller interpretation.</a:t>
            </a:r>
          </a:p>
        </p:txBody>
      </p:sp>
    </p:spTree>
    <p:extLst>
      <p:ext uri="{BB962C8B-B14F-4D97-AF65-F5344CB8AC3E}">
        <p14:creationId xmlns:p14="http://schemas.microsoft.com/office/powerpoint/2010/main" val="3311040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F4FA"/>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45EA7C-9B1D-4E75-6419-D5A4B5299BF8}"/>
              </a:ext>
            </a:extLst>
          </p:cNvPr>
          <p:cNvPicPr>
            <a:picLocks noChangeAspect="1"/>
          </p:cNvPicPr>
          <p:nvPr/>
        </p:nvPicPr>
        <p:blipFill>
          <a:blip r:embed="rId3"/>
          <a:stretch>
            <a:fillRect/>
          </a:stretch>
        </p:blipFill>
        <p:spPr>
          <a:xfrm>
            <a:off x="0" y="40320"/>
            <a:ext cx="12192000" cy="6777360"/>
          </a:xfrm>
          <a:prstGeom prst="rect">
            <a:avLst/>
          </a:prstGeom>
        </p:spPr>
      </p:pic>
    </p:spTree>
    <p:extLst>
      <p:ext uri="{BB962C8B-B14F-4D97-AF65-F5344CB8AC3E}">
        <p14:creationId xmlns:p14="http://schemas.microsoft.com/office/powerpoint/2010/main" val="479141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A2A8D-49DF-BC62-4ACF-F5749D02DF2E}"/>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1598254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F3A015-721F-FE6D-0A93-2A8EBF16834F}"/>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4061720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CBB72-2895-B5D5-AF22-FD1D7415E64C}"/>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10284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668595-87DF-4690-E38C-5F643709874E}"/>
              </a:ext>
            </a:extLst>
          </p:cNvPr>
          <p:cNvPicPr>
            <a:picLocks noChangeAspect="1"/>
          </p:cNvPicPr>
          <p:nvPr/>
        </p:nvPicPr>
        <p:blipFill>
          <a:blip r:embed="rId3"/>
          <a:stretch>
            <a:fillRect/>
          </a:stretch>
        </p:blipFill>
        <p:spPr>
          <a:xfrm>
            <a:off x="6883" y="0"/>
            <a:ext cx="12178234" cy="6858000"/>
          </a:xfrm>
          <a:prstGeom prst="rect">
            <a:avLst/>
          </a:prstGeom>
        </p:spPr>
      </p:pic>
    </p:spTree>
    <p:extLst>
      <p:ext uri="{BB962C8B-B14F-4D97-AF65-F5344CB8AC3E}">
        <p14:creationId xmlns:p14="http://schemas.microsoft.com/office/powerpoint/2010/main" val="914500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F403E-2EFB-030E-CE1E-D6366D2F82C1}"/>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106798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CA6D84-B2F5-220E-7ADA-B13233A1563C}"/>
              </a:ext>
            </a:extLst>
          </p:cNvPr>
          <p:cNvPicPr>
            <a:picLocks noChangeAspect="1"/>
          </p:cNvPicPr>
          <p:nvPr/>
        </p:nvPicPr>
        <p:blipFill>
          <a:blip r:embed="rId3"/>
          <a:stretch>
            <a:fillRect/>
          </a:stretch>
        </p:blipFill>
        <p:spPr>
          <a:xfrm>
            <a:off x="54428" y="0"/>
            <a:ext cx="12083143" cy="6858000"/>
          </a:xfrm>
          <a:prstGeom prst="rect">
            <a:avLst/>
          </a:prstGeom>
        </p:spPr>
      </p:pic>
    </p:spTree>
    <p:extLst>
      <p:ext uri="{BB962C8B-B14F-4D97-AF65-F5344CB8AC3E}">
        <p14:creationId xmlns:p14="http://schemas.microsoft.com/office/powerpoint/2010/main" val="279688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042AD6-8B24-58E9-78F3-AB70367A8A2E}"/>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888635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573078-43D1-337B-9495-FD87B7D562A5}"/>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4108252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A4ED48-16C3-2A64-A52C-A030AC83855E}"/>
              </a:ext>
            </a:extLst>
          </p:cNvPr>
          <p:cNvPicPr>
            <a:picLocks noChangeAspect="1"/>
          </p:cNvPicPr>
          <p:nvPr/>
        </p:nvPicPr>
        <p:blipFill>
          <a:blip r:embed="rId3"/>
          <a:stretch>
            <a:fillRect/>
          </a:stretch>
        </p:blipFill>
        <p:spPr>
          <a:xfrm>
            <a:off x="6883" y="0"/>
            <a:ext cx="12178234" cy="6858000"/>
          </a:xfrm>
          <a:prstGeom prst="rect">
            <a:avLst/>
          </a:prstGeom>
        </p:spPr>
      </p:pic>
    </p:spTree>
    <p:extLst>
      <p:ext uri="{BB962C8B-B14F-4D97-AF65-F5344CB8AC3E}">
        <p14:creationId xmlns:p14="http://schemas.microsoft.com/office/powerpoint/2010/main" val="3607874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C5B2A-66C6-3793-2901-FEF33B01D92D}"/>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68040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0676E4-1BF3-62AE-83D7-7E474CB9D61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888686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BFF0AF-E220-B376-6469-CDC07D93DAE6}"/>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06635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76A838-9A5D-35A4-5A24-B8B7BD54CC81}"/>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929695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A0C1B4-693B-B2B0-FEA7-A7BB24462F64}"/>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747828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2932EE-6BA6-2C97-D49F-ED1899A11640}"/>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421685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A7B596-AE59-1D14-7BEA-8FBF4547AF5B}"/>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534672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TotalTime>
  <Words>1077</Words>
  <Application>Microsoft Office PowerPoint</Application>
  <PresentationFormat>Widescreen</PresentationFormat>
  <Paragraphs>51</Paragraphs>
  <Slides>17</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17</vt:i4>
      </vt:variant>
    </vt:vector>
  </HeadingPairs>
  <TitlesOfParts>
    <vt:vector size="19"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HUFLIT INTESOL International Conference 2026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ClassDojo into Warm-Up Activities to Support EFL Learners’ Writing Performance</dc:title>
  <dc:subject>HUFLIT INTESOL International Conference 2026 presentation</dc:subject>
  <dc:creator>Tran Le Khanh Phuong</dc:creator>
  <cp:lastModifiedBy>Ms. Phương - Laptop2</cp:lastModifiedBy>
  <cp:revision>9</cp:revision>
  <dcterms:created xsi:type="dcterms:W3CDTF">2026-07-04T09:20:01Z</dcterms:created>
  <dcterms:modified xsi:type="dcterms:W3CDTF">2026-07-24T05:05:24Z</dcterms:modified>
</cp:coreProperties>
</file>