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12192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60"/>
    <p:restoredTop sz="94610"/>
  </p:normalViewPr>
  <p:slideViewPr>
    <p:cSldViewPr snapToGrid="0" snapToObjects="1">
      <p:cViewPr varScale="1">
        <p:scale>
          <a:sx n="123" d="100"/>
          <a:sy n="123" d="100"/>
        </p:scale>
        <p:origin x="216"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Pretest</c:v>
                </c:pt>
              </c:strCache>
            </c:strRef>
          </c:tx>
          <c:spPr>
            <a:solidFill>
              <a:srgbClr val="FFB627"/>
            </a:solidFill>
            <a:effectLst/>
          </c:spPr>
          <c:invertIfNegative val="0"/>
          <c:dLbls>
            <c:numFmt formatCode="0.0" sourceLinked="0"/>
            <c:spPr>
              <a:noFill/>
              <a:ln>
                <a:noFill/>
              </a:ln>
              <a:effectLst/>
            </c:spPr>
            <c:txPr>
              <a:bodyPr/>
              <a:lstStyle/>
              <a:p>
                <a:pPr>
                  <a:defRPr sz="1200" b="1" i="0" u="none" strike="noStrike">
                    <a:solidFill>
                      <a:srgbClr val="243B53"/>
                    </a:solidFill>
                    <a:latin typeface="Arial"/>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Experimental</c:v>
                </c:pt>
                <c:pt idx="1">
                  <c:v>Control</c:v>
                </c:pt>
              </c:strCache>
            </c:strRef>
          </c:cat>
          <c:val>
            <c:numRef>
              <c:f>Sheet1!$B$2:$B$3</c:f>
              <c:numCache>
                <c:formatCode>General</c:formatCode>
                <c:ptCount val="2"/>
                <c:pt idx="0">
                  <c:v>72.41</c:v>
                </c:pt>
                <c:pt idx="1">
                  <c:v>71.88</c:v>
                </c:pt>
              </c:numCache>
            </c:numRef>
          </c:val>
          <c:extLst>
            <c:ext xmlns:c16="http://schemas.microsoft.com/office/drawing/2014/chart" uri="{C3380CC4-5D6E-409C-BE32-E72D297353CC}">
              <c16:uniqueId val="{00000000-C523-0C49-A773-0AFFBE020FA4}"/>
            </c:ext>
          </c:extLst>
        </c:ser>
        <c:ser>
          <c:idx val="1"/>
          <c:order val="1"/>
          <c:tx>
            <c:strRef>
              <c:f>Sheet1!$C$1</c:f>
              <c:strCache>
                <c:ptCount val="1"/>
                <c:pt idx="0">
                  <c:v>Posttest</c:v>
                </c:pt>
              </c:strCache>
            </c:strRef>
          </c:tx>
          <c:spPr>
            <a:solidFill>
              <a:srgbClr val="FF6B5C"/>
            </a:solidFill>
            <a:effectLst/>
          </c:spPr>
          <c:invertIfNegative val="0"/>
          <c:dLbls>
            <c:numFmt formatCode="0.0" sourceLinked="0"/>
            <c:spPr>
              <a:noFill/>
              <a:ln>
                <a:noFill/>
              </a:ln>
              <a:effectLst/>
            </c:spPr>
            <c:txPr>
              <a:bodyPr/>
              <a:lstStyle/>
              <a:p>
                <a:pPr>
                  <a:defRPr sz="1200" b="1" i="0" u="none" strike="noStrike">
                    <a:solidFill>
                      <a:srgbClr val="243B53"/>
                    </a:solidFill>
                    <a:latin typeface="Arial"/>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Experimental</c:v>
                </c:pt>
                <c:pt idx="1">
                  <c:v>Control</c:v>
                </c:pt>
              </c:strCache>
            </c:strRef>
          </c:cat>
          <c:val>
            <c:numRef>
              <c:f>Sheet1!$C$2:$C$3</c:f>
              <c:numCache>
                <c:formatCode>General</c:formatCode>
                <c:ptCount val="2"/>
                <c:pt idx="0">
                  <c:v>58.63</c:v>
                </c:pt>
                <c:pt idx="1">
                  <c:v>69.22</c:v>
                </c:pt>
              </c:numCache>
            </c:numRef>
          </c:val>
          <c:extLst>
            <c:ext xmlns:c16="http://schemas.microsoft.com/office/drawing/2014/chart" uri="{C3380CC4-5D6E-409C-BE32-E72D297353CC}">
              <c16:uniqueId val="{00000001-C523-0C49-A773-0AFFBE020FA4}"/>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300" b="1" i="0" u="none" strike="noStrike">
                <a:solidFill>
                  <a:srgbClr val="33475B"/>
                </a:solidFill>
                <a:latin typeface="Arial"/>
              </a:defRPr>
            </a:pPr>
            <a:endParaRPr lang="en-VN"/>
          </a:p>
        </c:txPr>
        <c:crossAx val="2094734552"/>
        <c:crosses val="autoZero"/>
        <c:auto val="1"/>
        <c:lblAlgn val="ctr"/>
        <c:lblOffset val="100"/>
        <c:noMultiLvlLbl val="1"/>
      </c:catAx>
      <c:valAx>
        <c:axId val="2094734552"/>
        <c:scaling>
          <c:orientation val="minMax"/>
          <c:max val="80"/>
          <c:min val="50"/>
        </c:scaling>
        <c:delete val="0"/>
        <c:axPos val="l"/>
        <c:majorGridlines>
          <c:spPr>
            <a:ln w="6350" cap="flat">
              <a:solidFill>
                <a:srgbClr val="EAE3D6"/>
              </a:solidFill>
              <a:prstDash val="solid"/>
              <a:round/>
            </a:ln>
          </c:spPr>
        </c:majorGridlines>
        <c:numFmt formatCode="0"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7B8794"/>
                </a:solidFill>
                <a:latin typeface="Arial"/>
              </a:defRPr>
            </a:pPr>
            <a:endParaRPr lang="en-VN"/>
          </a:p>
        </c:txPr>
        <c:crossAx val="2094734554"/>
        <c:crosses val="autoZero"/>
        <c:crossBetween val="between"/>
      </c:valAx>
      <c:spPr>
        <a:noFill/>
        <a:ln>
          <a:noFill/>
        </a:ln>
        <a:effectLst/>
      </c:spPr>
    </c:plotArea>
    <c:legend>
      <c:legendPos val="t"/>
      <c:overlay val="0"/>
      <c:txPr>
        <a:bodyPr/>
        <a:lstStyle/>
        <a:p>
          <a:pPr>
            <a:defRPr sz="1200">
              <a:solidFill>
                <a:srgbClr val="33475B"/>
              </a:solidFill>
            </a:defRPr>
          </a:pPr>
          <a:endParaRPr lang="en-VN"/>
        </a:p>
      </c:txPr>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243B53"/>
                </a:solidFill>
                <a:latin typeface="Calibri"/>
              </a:defRPr>
            </a:pPr>
            <a:r>
              <a:rPr lang="en-US" sz="1300" b="0" i="0" u="none" strike="noStrike">
                <a:solidFill>
                  <a:srgbClr val="243B53"/>
                </a:solidFill>
                <a:latin typeface="Calibri"/>
              </a:rPr>
              <a:t>Effect size (Cohen's d) of anxiety reduction</a:t>
            </a:r>
          </a:p>
        </c:rich>
      </c:tx>
      <c:overlay val="0"/>
    </c:title>
    <c:autoTitleDeleted val="0"/>
    <c:plotArea>
      <c:layout/>
      <c:barChart>
        <c:barDir val="col"/>
        <c:grouping val="clustered"/>
        <c:varyColors val="0"/>
        <c:ser>
          <c:idx val="0"/>
          <c:order val="0"/>
          <c:tx>
            <c:strRef>
              <c:f>Sheet1!$B$1</c:f>
              <c:strCache>
                <c:ptCount val="1"/>
                <c:pt idx="0">
                  <c:v>Experimental</c:v>
                </c:pt>
              </c:strCache>
            </c:strRef>
          </c:tx>
          <c:spPr>
            <a:solidFill>
              <a:srgbClr val="FF6B5C"/>
            </a:solidFill>
            <a:effectLst/>
          </c:spPr>
          <c:invertIfNegative val="0"/>
          <c:dLbls>
            <c:numFmt formatCode="0.00" sourceLinked="0"/>
            <c:spPr>
              <a:noFill/>
              <a:ln>
                <a:noFill/>
              </a:ln>
              <a:effectLst/>
            </c:spPr>
            <c:txPr>
              <a:bodyPr/>
              <a:lstStyle/>
              <a:p>
                <a:pPr>
                  <a:defRPr sz="1100" b="1" i="0" u="none" strike="noStrike">
                    <a:solidFill>
                      <a:srgbClr val="243B53"/>
                    </a:solidFill>
                    <a:latin typeface="Arial"/>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CA</c:v>
                </c:pt>
                <c:pt idx="1">
                  <c:v>FNE</c:v>
                </c:pt>
                <c:pt idx="2">
                  <c:v>TA</c:v>
                </c:pt>
              </c:strCache>
            </c:strRef>
          </c:cat>
          <c:val>
            <c:numRef>
              <c:f>Sheet1!$B$2:$B$4</c:f>
              <c:numCache>
                <c:formatCode>General</c:formatCode>
                <c:ptCount val="3"/>
                <c:pt idx="0">
                  <c:v>1.29</c:v>
                </c:pt>
                <c:pt idx="1">
                  <c:v>1.47</c:v>
                </c:pt>
                <c:pt idx="2">
                  <c:v>0.44</c:v>
                </c:pt>
              </c:numCache>
            </c:numRef>
          </c:val>
          <c:extLst>
            <c:ext xmlns:c16="http://schemas.microsoft.com/office/drawing/2014/chart" uri="{C3380CC4-5D6E-409C-BE32-E72D297353CC}">
              <c16:uniqueId val="{00000000-635B-234F-91C7-595A8FA0ACDB}"/>
            </c:ext>
          </c:extLst>
        </c:ser>
        <c:ser>
          <c:idx val="1"/>
          <c:order val="1"/>
          <c:tx>
            <c:strRef>
              <c:f>Sheet1!$C$1</c:f>
              <c:strCache>
                <c:ptCount val="1"/>
                <c:pt idx="0">
                  <c:v>Control</c:v>
                </c:pt>
              </c:strCache>
            </c:strRef>
          </c:tx>
          <c:spPr>
            <a:solidFill>
              <a:srgbClr val="C9B79C"/>
            </a:solidFill>
            <a:effectLst/>
          </c:spPr>
          <c:invertIfNegative val="0"/>
          <c:dLbls>
            <c:numFmt formatCode="0.00" sourceLinked="0"/>
            <c:spPr>
              <a:noFill/>
              <a:ln>
                <a:noFill/>
              </a:ln>
              <a:effectLst/>
            </c:spPr>
            <c:txPr>
              <a:bodyPr/>
              <a:lstStyle/>
              <a:p>
                <a:pPr>
                  <a:defRPr sz="1100" b="1" i="0" u="none" strike="noStrike">
                    <a:solidFill>
                      <a:srgbClr val="243B53"/>
                    </a:solidFill>
                    <a:latin typeface="Arial"/>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CA</c:v>
                </c:pt>
                <c:pt idx="1">
                  <c:v>FNE</c:v>
                </c:pt>
                <c:pt idx="2">
                  <c:v>TA</c:v>
                </c:pt>
              </c:strCache>
            </c:strRef>
          </c:cat>
          <c:val>
            <c:numRef>
              <c:f>Sheet1!$C$2:$C$4</c:f>
              <c:numCache>
                <c:formatCode>General</c:formatCode>
                <c:ptCount val="3"/>
                <c:pt idx="0">
                  <c:v>0.21</c:v>
                </c:pt>
                <c:pt idx="1">
                  <c:v>0.26</c:v>
                </c:pt>
                <c:pt idx="2">
                  <c:v>0.15</c:v>
                </c:pt>
              </c:numCache>
            </c:numRef>
          </c:val>
          <c:extLst>
            <c:ext xmlns:c16="http://schemas.microsoft.com/office/drawing/2014/chart" uri="{C3380CC4-5D6E-409C-BE32-E72D297353CC}">
              <c16:uniqueId val="{00000001-635B-234F-91C7-595A8FA0ACDB}"/>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300" b="1" i="0" u="none" strike="noStrike">
                <a:solidFill>
                  <a:srgbClr val="33475B"/>
                </a:solidFill>
                <a:latin typeface="Arial"/>
              </a:defRPr>
            </a:pPr>
            <a:endParaRPr lang="en-VN"/>
          </a:p>
        </c:txPr>
        <c:crossAx val="2094734552"/>
        <c:crosses val="autoZero"/>
        <c:auto val="1"/>
        <c:lblAlgn val="ctr"/>
        <c:lblOffset val="100"/>
        <c:noMultiLvlLbl val="1"/>
      </c:catAx>
      <c:valAx>
        <c:axId val="2094734552"/>
        <c:scaling>
          <c:orientation val="minMax"/>
          <c:max val="1.6"/>
          <c:min val="0"/>
        </c:scaling>
        <c:delete val="0"/>
        <c:axPos val="l"/>
        <c:majorGridlines>
          <c:spPr>
            <a:ln w="6350" cap="flat">
              <a:solidFill>
                <a:srgbClr val="EAE3D6"/>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7B8794"/>
                </a:solidFill>
                <a:latin typeface="Arial"/>
              </a:defRPr>
            </a:pPr>
            <a:endParaRPr lang="en-VN"/>
          </a:p>
        </c:txPr>
        <c:crossAx val="2094734554"/>
        <c:crosses val="autoZero"/>
        <c:crossBetween val="between"/>
        <c:majorUnit val="0.4"/>
      </c:valAx>
      <c:spPr>
        <a:noFill/>
        <a:ln>
          <a:noFill/>
        </a:ln>
        <a:effectLst/>
      </c:spPr>
    </c:plotArea>
    <c:legend>
      <c:legendPos val="t"/>
      <c:overlay val="0"/>
      <c:txPr>
        <a:bodyPr/>
        <a:lstStyle/>
        <a:p>
          <a:pPr>
            <a:defRPr sz="1200">
              <a:solidFill>
                <a:srgbClr val="33475B"/>
              </a:solidFill>
            </a:defRPr>
          </a:pPr>
          <a:endParaRPr lang="en-VN"/>
        </a:p>
      </c:txPr>
    </c:legend>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243B53"/>
                </a:solidFill>
                <a:latin typeface="Calibri"/>
              </a:defRPr>
            </a:pPr>
            <a:r>
              <a:rPr lang="en-US" sz="1300" b="0" i="0" u="none" strike="noStrike">
                <a:solidFill>
                  <a:srgbClr val="243B53"/>
                </a:solidFill>
                <a:latin typeface="Calibri"/>
              </a:rPr>
              <a:t>Mean rubric-dimension gain (pre → post, /5)</a:t>
            </a:r>
          </a:p>
        </c:rich>
      </c:tx>
      <c:overlay val="0"/>
    </c:title>
    <c:autoTitleDeleted val="0"/>
    <c:plotArea>
      <c:layout/>
      <c:barChart>
        <c:barDir val="col"/>
        <c:grouping val="clustered"/>
        <c:varyColors val="0"/>
        <c:ser>
          <c:idx val="0"/>
          <c:order val="0"/>
          <c:tx>
            <c:strRef>
              <c:f>Sheet1!$B$1</c:f>
              <c:strCache>
                <c:ptCount val="1"/>
                <c:pt idx="0">
                  <c:v>Experimental gain</c:v>
                </c:pt>
              </c:strCache>
            </c:strRef>
          </c:tx>
          <c:spPr>
            <a:solidFill>
              <a:srgbClr val="12A4A4"/>
            </a:solidFill>
            <a:effectLst/>
          </c:spPr>
          <c:invertIfNegative val="0"/>
          <c:dLbls>
            <c:numFmt formatCode="0.00" sourceLinked="0"/>
            <c:spPr>
              <a:noFill/>
              <a:ln>
                <a:noFill/>
              </a:ln>
              <a:effectLst/>
            </c:spPr>
            <c:txPr>
              <a:bodyPr/>
              <a:lstStyle/>
              <a:p>
                <a:pPr>
                  <a:defRPr sz="1050" b="1" i="0" u="none" strike="noStrike">
                    <a:solidFill>
                      <a:srgbClr val="243B53"/>
                    </a:solidFill>
                    <a:latin typeface="Arial"/>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Fluency</c:v>
                </c:pt>
                <c:pt idx="1">
                  <c:v>Pronunc.</c:v>
                </c:pt>
                <c:pt idx="2">
                  <c:v>Grammar</c:v>
                </c:pt>
                <c:pt idx="3">
                  <c:v>Vocab.</c:v>
                </c:pt>
                <c:pt idx="4">
                  <c:v>Interact.</c:v>
                </c:pt>
              </c:strCache>
            </c:strRef>
          </c:cat>
          <c:val>
            <c:numRef>
              <c:f>Sheet1!$B$2:$B$6</c:f>
              <c:numCache>
                <c:formatCode>General</c:formatCode>
                <c:ptCount val="5"/>
                <c:pt idx="0">
                  <c:v>1.06</c:v>
                </c:pt>
                <c:pt idx="1">
                  <c:v>0.53</c:v>
                </c:pt>
                <c:pt idx="2">
                  <c:v>0.47</c:v>
                </c:pt>
                <c:pt idx="3">
                  <c:v>0.69</c:v>
                </c:pt>
                <c:pt idx="4">
                  <c:v>0.94</c:v>
                </c:pt>
              </c:numCache>
            </c:numRef>
          </c:val>
          <c:extLst>
            <c:ext xmlns:c16="http://schemas.microsoft.com/office/drawing/2014/chart" uri="{C3380CC4-5D6E-409C-BE32-E72D297353CC}">
              <c16:uniqueId val="{00000000-8F2B-804F-AAF1-ACC02DEB9CE5}"/>
            </c:ext>
          </c:extLst>
        </c:ser>
        <c:ser>
          <c:idx val="1"/>
          <c:order val="1"/>
          <c:tx>
            <c:strRef>
              <c:f>Sheet1!$C$1</c:f>
              <c:strCache>
                <c:ptCount val="1"/>
                <c:pt idx="0">
                  <c:v>Control gain</c:v>
                </c:pt>
              </c:strCache>
            </c:strRef>
          </c:tx>
          <c:spPr>
            <a:solidFill>
              <a:srgbClr val="C9B79C"/>
            </a:solidFill>
            <a:effectLst/>
          </c:spPr>
          <c:invertIfNegative val="0"/>
          <c:dLbls>
            <c:numFmt formatCode="0.00" sourceLinked="0"/>
            <c:spPr>
              <a:noFill/>
              <a:ln>
                <a:noFill/>
              </a:ln>
              <a:effectLst/>
            </c:spPr>
            <c:txPr>
              <a:bodyPr/>
              <a:lstStyle/>
              <a:p>
                <a:pPr>
                  <a:defRPr sz="1050" b="1" i="0" u="none" strike="noStrike">
                    <a:solidFill>
                      <a:srgbClr val="243B53"/>
                    </a:solidFill>
                    <a:latin typeface="Arial"/>
                  </a:defRPr>
                </a:pPr>
                <a:endParaRPr lang="en-V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Fluency</c:v>
                </c:pt>
                <c:pt idx="1">
                  <c:v>Pronunc.</c:v>
                </c:pt>
                <c:pt idx="2">
                  <c:v>Grammar</c:v>
                </c:pt>
                <c:pt idx="3">
                  <c:v>Vocab.</c:v>
                </c:pt>
                <c:pt idx="4">
                  <c:v>Interact.</c:v>
                </c:pt>
              </c:strCache>
            </c:strRef>
          </c:cat>
          <c:val>
            <c:numRef>
              <c:f>Sheet1!$C$2:$C$6</c:f>
              <c:numCache>
                <c:formatCode>General</c:formatCode>
                <c:ptCount val="5"/>
                <c:pt idx="0">
                  <c:v>0.34</c:v>
                </c:pt>
                <c:pt idx="1">
                  <c:v>0.25</c:v>
                </c:pt>
                <c:pt idx="2">
                  <c:v>0.25</c:v>
                </c:pt>
                <c:pt idx="3">
                  <c:v>0.23</c:v>
                </c:pt>
                <c:pt idx="4">
                  <c:v>0.28000000000000003</c:v>
                </c:pt>
              </c:numCache>
            </c:numRef>
          </c:val>
          <c:extLst>
            <c:ext xmlns:c16="http://schemas.microsoft.com/office/drawing/2014/chart" uri="{C3380CC4-5D6E-409C-BE32-E72D297353CC}">
              <c16:uniqueId val="{00000001-8F2B-804F-AAF1-ACC02DEB9CE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1" i="0" u="none" strike="noStrike">
                <a:solidFill>
                  <a:srgbClr val="33475B"/>
                </a:solidFill>
                <a:latin typeface="Arial"/>
              </a:defRPr>
            </a:pPr>
            <a:endParaRPr lang="en-VN"/>
          </a:p>
        </c:txPr>
        <c:crossAx val="2094734552"/>
        <c:crosses val="autoZero"/>
        <c:auto val="1"/>
        <c:lblAlgn val="ctr"/>
        <c:lblOffset val="100"/>
        <c:noMultiLvlLbl val="1"/>
      </c:catAx>
      <c:valAx>
        <c:axId val="2094734552"/>
        <c:scaling>
          <c:orientation val="minMax"/>
          <c:max val="1.2"/>
          <c:min val="0"/>
        </c:scaling>
        <c:delete val="0"/>
        <c:axPos val="l"/>
        <c:majorGridlines>
          <c:spPr>
            <a:ln w="6350" cap="flat">
              <a:solidFill>
                <a:srgbClr val="EAE3D6"/>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7B8794"/>
                </a:solidFill>
                <a:latin typeface="Arial"/>
              </a:defRPr>
            </a:pPr>
            <a:endParaRPr lang="en-VN"/>
          </a:p>
        </c:txPr>
        <c:crossAx val="2094734554"/>
        <c:crosses val="autoZero"/>
        <c:crossBetween val="between"/>
        <c:majorUnit val="0.3"/>
      </c:valAx>
      <c:spPr>
        <a:noFill/>
        <a:ln>
          <a:noFill/>
        </a:ln>
        <a:effectLst/>
      </c:spPr>
    </c:plotArea>
    <c:legend>
      <c:legendPos val="t"/>
      <c:overlay val="0"/>
      <c:txPr>
        <a:bodyPr/>
        <a:lstStyle/>
        <a:p>
          <a:pPr>
            <a:defRPr sz="1200">
              <a:solidFill>
                <a:srgbClr val="33475B"/>
              </a:solidFill>
            </a:defRPr>
          </a:pPr>
          <a:endParaRPr lang="en-VN"/>
        </a:p>
      </c:txPr>
    </c:legend>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526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next slide is, for me, the heart of the contribution. Remember the three components from the very beginning? Here is what happened to each. Fear of negative evaluation dropped the most. Communication apprehension dropped a lot too. But test anxiety barely changed, and that change was not significant. And notice, this is exactly what the theory predicted earlier. AI removes the audience and the judgment, but not the test. The pattern fits perfectly. So anxiety went down. But did that translate into better speaking? That is RQ2.</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Lower anxiety is good, but does it help students actually speak better? Yes, and here is where. The experimental group gained almost four points overall, a large effect. But look closely at the chart: the biggest gains were in fluency and interaction, in teal. Pronunciation and grammar, however, did not improve significantly. The takeaway is simple and honest: AI builds fluency and confidence, but it does not replace explicit teaching of grammar and pronunciation. Now, numbers tell us what happened. To understand why, let's hear from the students themselves. That is RQ3.</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did the students actually say? Four clear themes came out of the interviews. Ten of twelve said the best part was no fear of being judged. Nine valued being able to repeat and practice at their own pace. Eight described growing confidence that carried into the real classroom. And all twelve were honest about the limits. One student put it beautifully, that the AI is like a gym, useful for building strength, but not the real sport. These voices line up neatly with our numbers. So let me now bring the numbers and the voices together.</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big picture, where everything connects. The numbers and the student voices tell the same story. AI removed the judgment and the live audience, which is why evaluation and communication anxiety fell, but it left test anxiety untouched. Theme one matches the drop in fear of judgment; theme two matches the drop in communication apprehension. On performance, fluency improved but accuracy did not, exactly as the students described. In short, AI works best as a confidence bridge. Of course, like any study, ours has limits, and I want to be transparent about them.</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be upfront about the limitations, on the left. This was a quasi-experiment, not a full randomized trial. There may be a novelty effect. Compliance was self-reported. It was one university, mostly female students, over a short six weeks. But each limitation points to a clear next step, on the right: a technology control group, physiological measures, delayed tests, and multiple sites. So, keeping those caveats in mind, let me bring it all together in the conclusion.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conclude, this study makes two contributions, shown on the left. It is the first evidence on this topic in Vietnam, and the first to show that AI targets specific types of anxiety, not all of them. But the key message is this: AI is not a replacement for teachers. It is a confidence-building bridge. On the right are concrete, low-cost recommendations any instructor can use tomorrow, needing only a smartphone. Which brings me to my final slide.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everyone. Thank you for being here. My name is Le Minh Hang, from Ton Duc Thang University in Ho Chi Minh City. Before we dive in, let me give you a quick roadmap of where we are going. We will start with the problem that motivated this study, then move through the literature and framework, the method, the results, and finally what it all means. So let's begin with the problem itself.</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puzzle that started everything. In our speaking classrooms, we often see students who know the grammar and read very well on paper. But the moment we ask them to speak, they go quiet. As the numbers on the right show, in a class of forty to fifty, typically only three or four students volunteer to speak. Speaking is the most anxiety-provoking skill, and in Vietnam large classes, exam pressure, and a culture of face-saving make it even harder. Now, this anxiety is not just one single feeling. It has three parts, shown on the right. Keep these three in mind, because they come back later. So if the problem is this well known, what does the research actually say?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it gets interesting. The problem is documented all around the region. We see strong studies from Iran, China, and Indonesia, all showing that AI practice can reduce anxiety. But here is the gap, the big zero on the left: when we searched the major databases for this topic in Vietnam, we found nothing. Zero studies. On top of that, three gaps remain across the whole field, listed at the bottom. So that gap is exactly what this study set out to fill. And it led us to three clear research questions.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address that gap, we asked three questions. First, does AI practice actually reduce speaking anxiety, both overall and by those three components I mentioned earlier? Second, does it improve real speaking performance? And third, how do the students themselves experience it? Each question maps onto one part of our results, so we will return to RQ1, RQ2, and RQ3 in turn. But before the results, let me briefly explain why we expected AI to help in the first place.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why this should work, we lean on three well-established ideas. Krashen's affective filter says anxiety blocks learning, so lowering it helps. Bjork and Bjork remind us that good learning needs challenge, but without threat. And DeKeyser shows that repeated practice builds automatic, fluent speech. Put simply, as the dark strip at the bottom shows, AI lowers the fear of being judged and the pressure of a live audience, but it does not touch test anxiety, because there is no test. Remember this prediction, it matters a lot later. With that foundation in place, let me walk you through how we actually tested it.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the study was built. We worked with sixty-four second-year English majors, split into two equal groups of thirty-two. Both groups had the same teacher, the same lessons, over six weeks. The only difference, shown in the two colored boxes, is that the experimental group added AI voice practice, while the control group did conventional preparation. We measured anxiety with a validated FLCAS-based scale, scored speaking with a rubric, and interviewed twelve students. And importantly, nobody dropped out. Now, let me show you exactly what that AI practice looked like week by week.</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AI practice was not random chatting; it was carefully scaffolded. In weeks one and two, students did guided role-plays with scripts. In weeks three and four, the support was reduced. And in weeks five and six, they had open, free conversations. As you can see, the structure gradually hands control over to the learner. Compliance was high, at eighty-seven percent, and we checked it with screenshots. So, with the method clear, let's get to the part you have been waiting for, the results. We will start with anxiety, which is RQ1.</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first and central result. Look at the chart. The gold bars are before, the coral bars are after. The experimental group, on the left, dropped sharply, almost fourteen points. The control group barely moved. In plain terms, the effect size was very large, d equals one point three eight. The statistics in the box confirm this is a real, strong effect, not chance. So overall anxiety fell. But the more interesting question is, which kind of anxiety fell? Let me break it down.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9418320" y="-1463040"/>
            <a:ext cx="4206240" cy="4206240"/>
          </a:xfrm>
          <a:prstGeom prst="ellipse">
            <a:avLst/>
          </a:prstGeom>
          <a:solidFill>
            <a:srgbClr val="FF6B5C">
              <a:alpha val="88000"/>
            </a:srgbClr>
          </a:solidFill>
          <a:ln/>
        </p:spPr>
      </p:sp>
      <p:sp>
        <p:nvSpPr>
          <p:cNvPr id="3" name="Shape 1"/>
          <p:cNvSpPr/>
          <p:nvPr/>
        </p:nvSpPr>
        <p:spPr>
          <a:xfrm>
            <a:off x="10607040" y="3291840"/>
            <a:ext cx="3108960" cy="3108960"/>
          </a:xfrm>
          <a:prstGeom prst="ellipse">
            <a:avLst/>
          </a:prstGeom>
          <a:solidFill>
            <a:srgbClr val="FFB627">
              <a:alpha val="75000"/>
            </a:srgbClr>
          </a:solidFill>
          <a:ln/>
        </p:spPr>
      </p:sp>
      <p:pic>
        <p:nvPicPr>
          <p:cNvPr id="5" name="Image 0" descr="preencoded.png"/>
          <p:cNvPicPr>
            <a:picLocks noChangeAspect="1"/>
          </p:cNvPicPr>
          <p:nvPr/>
        </p:nvPicPr>
        <p:blipFill>
          <a:blip r:embed="rId3"/>
          <a:stretch>
            <a:fillRect/>
          </a:stretch>
        </p:blipFill>
        <p:spPr>
          <a:xfrm>
            <a:off x="548640" y="640080"/>
            <a:ext cx="640080" cy="640080"/>
          </a:xfrm>
          <a:prstGeom prst="rect">
            <a:avLst/>
          </a:prstGeom>
        </p:spPr>
      </p:pic>
      <p:pic>
        <p:nvPicPr>
          <p:cNvPr id="6" name="Image 1" descr="preencoded.png"/>
          <p:cNvPicPr>
            <a:picLocks noChangeAspect="1"/>
          </p:cNvPicPr>
          <p:nvPr/>
        </p:nvPicPr>
        <p:blipFill>
          <a:blip r:embed="rId4"/>
          <a:stretch>
            <a:fillRect/>
          </a:stretch>
        </p:blipFill>
        <p:spPr>
          <a:xfrm>
            <a:off x="1325880" y="640080"/>
            <a:ext cx="640080" cy="640080"/>
          </a:xfrm>
          <a:prstGeom prst="rect">
            <a:avLst/>
          </a:prstGeom>
        </p:spPr>
      </p:pic>
      <p:sp>
        <p:nvSpPr>
          <p:cNvPr id="7" name="Text 3"/>
          <p:cNvSpPr/>
          <p:nvPr/>
        </p:nvSpPr>
        <p:spPr>
          <a:xfrm>
            <a:off x="548640" y="1600200"/>
            <a:ext cx="10058400" cy="320040"/>
          </a:xfrm>
          <a:prstGeom prst="rect">
            <a:avLst/>
          </a:prstGeom>
          <a:noFill/>
          <a:ln/>
        </p:spPr>
        <p:txBody>
          <a:bodyPr wrap="square" lIns="0" tIns="0" rIns="0" bIns="0" rtlCol="0" anchor="ctr"/>
          <a:lstStyle/>
          <a:p>
            <a:pPr marL="0" indent="0">
              <a:buNone/>
            </a:pPr>
            <a:r>
              <a:rPr lang="en-US" sz="2400" b="1" kern="0" spc="200" dirty="0">
                <a:solidFill>
                  <a:schemeClr val="accent2">
                    <a:lumMod val="75000"/>
                  </a:schemeClr>
                </a:solidFill>
                <a:latin typeface="Calibri" pitchFamily="34" charset="0"/>
                <a:ea typeface="Calibri" pitchFamily="34" charset="-122"/>
                <a:cs typeface="Calibri" pitchFamily="34" charset="-120"/>
              </a:rPr>
              <a:t>A QUASI-EXPERIMENTAL STUDY · VIETNAMESE EFL CONTEXT</a:t>
            </a:r>
            <a:endParaRPr lang="en-US" sz="2400" dirty="0">
              <a:solidFill>
                <a:schemeClr val="accent2">
                  <a:lumMod val="75000"/>
                </a:schemeClr>
              </a:solidFill>
            </a:endParaRPr>
          </a:p>
        </p:txBody>
      </p:sp>
      <p:sp>
        <p:nvSpPr>
          <p:cNvPr id="8" name="Text 4"/>
          <p:cNvSpPr/>
          <p:nvPr/>
        </p:nvSpPr>
        <p:spPr>
          <a:xfrm>
            <a:off x="548640" y="2011680"/>
            <a:ext cx="10241280" cy="2011680"/>
          </a:xfrm>
          <a:prstGeom prst="rect">
            <a:avLst/>
          </a:prstGeom>
          <a:noFill/>
          <a:ln/>
        </p:spPr>
        <p:txBody>
          <a:bodyPr wrap="square" lIns="0" tIns="0" rIns="0" bIns="0" rtlCol="0" anchor="ctr"/>
          <a:lstStyle/>
          <a:p>
            <a:pPr marL="0" indent="0">
              <a:lnSpc>
                <a:spcPct val="102000"/>
              </a:lnSpc>
              <a:buNone/>
            </a:pPr>
            <a:r>
              <a:rPr lang="en-US" sz="3600" b="1" dirty="0">
                <a:solidFill>
                  <a:schemeClr val="accent1">
                    <a:lumMod val="50000"/>
                  </a:schemeClr>
                </a:solidFill>
                <a:latin typeface="Bookman Old Style" pitchFamily="34" charset="0"/>
                <a:ea typeface="Bookman Old Style" pitchFamily="34" charset="-122"/>
                <a:cs typeface="Bookman Old Style" pitchFamily="34" charset="-120"/>
              </a:rPr>
              <a:t>Exploring the Effects of AI-Mediated Low-Stakes Practice on Speaking Anxiety in Vietnamese EFL Classrooms</a:t>
            </a:r>
            <a:endParaRPr lang="en-US" sz="3600" dirty="0">
              <a:solidFill>
                <a:schemeClr val="accent1">
                  <a:lumMod val="50000"/>
                </a:schemeClr>
              </a:solidFill>
            </a:endParaRPr>
          </a:p>
        </p:txBody>
      </p:sp>
      <p:sp>
        <p:nvSpPr>
          <p:cNvPr id="9" name="Shape 5"/>
          <p:cNvSpPr/>
          <p:nvPr/>
        </p:nvSpPr>
        <p:spPr>
          <a:xfrm>
            <a:off x="594360" y="4297680"/>
            <a:ext cx="2011680" cy="0"/>
          </a:xfrm>
          <a:prstGeom prst="line">
            <a:avLst/>
          </a:prstGeom>
          <a:noFill/>
          <a:ln w="38100">
            <a:solidFill>
              <a:srgbClr val="FF6B5C"/>
            </a:solidFill>
            <a:prstDash val="solid"/>
          </a:ln>
        </p:spPr>
      </p:sp>
      <p:sp>
        <p:nvSpPr>
          <p:cNvPr id="10" name="Text 6"/>
          <p:cNvSpPr/>
          <p:nvPr/>
        </p:nvSpPr>
        <p:spPr>
          <a:xfrm>
            <a:off x="548640" y="4572000"/>
            <a:ext cx="8229600" cy="1280160"/>
          </a:xfrm>
          <a:prstGeom prst="rect">
            <a:avLst/>
          </a:prstGeom>
          <a:noFill/>
          <a:ln/>
        </p:spPr>
        <p:txBody>
          <a:bodyPr wrap="square" lIns="0" tIns="0" rIns="0" bIns="0" rtlCol="0" anchor="ctr"/>
          <a:lstStyle/>
          <a:p>
            <a:pPr marL="0" indent="0">
              <a:buNone/>
            </a:pPr>
            <a:r>
              <a:rPr lang="en-US" sz="2400" b="1" dirty="0">
                <a:ea typeface="Calibri" pitchFamily="34" charset="-122"/>
                <a:cs typeface="Calibri" pitchFamily="34" charset="-120"/>
              </a:rPr>
              <a:t>Lê Minh Hằng</a:t>
            </a:r>
            <a:endParaRPr lang="en-US" sz="2400" dirty="0"/>
          </a:p>
          <a:p>
            <a:pPr marL="0" indent="0">
              <a:buNone/>
            </a:pPr>
            <a:r>
              <a:rPr lang="en-US" sz="2400" dirty="0">
                <a:ea typeface="Calibri" pitchFamily="34" charset="-122"/>
                <a:cs typeface="Calibri" pitchFamily="34" charset="-120"/>
              </a:rPr>
              <a:t>Faculty of Foreign Languages, Ton Duc Thang University</a:t>
            </a:r>
            <a:endParaRPr lang="en-US" sz="2400" dirty="0"/>
          </a:p>
          <a:p>
            <a:pPr marL="0" indent="0">
              <a:buNone/>
            </a:pPr>
            <a:r>
              <a:rPr lang="en-US" sz="2400" dirty="0">
                <a:ea typeface="Calibri" pitchFamily="34" charset="-122"/>
                <a:cs typeface="Calibri" pitchFamily="34" charset="-120"/>
              </a:rPr>
              <a:t>Ho Chi Minh City, Vietnam · leminhhang@tdtu.edu.vn</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FF6B5C"/>
                </a:solidFill>
                <a:latin typeface="Calibri" pitchFamily="34" charset="0"/>
                <a:ea typeface="Calibri" pitchFamily="34" charset="-122"/>
                <a:cs typeface="Calibri" pitchFamily="34" charset="-120"/>
              </a:rPr>
              <a:t>4. RESULTS · RQ1</a:t>
            </a:r>
            <a:endParaRPr lang="en-US" sz="2800" dirty="0"/>
          </a:p>
        </p:txBody>
      </p:sp>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000" b="1" dirty="0">
                <a:solidFill>
                  <a:srgbClr val="243B53"/>
                </a:solidFill>
                <a:latin typeface="Bookman Old Style" pitchFamily="34" charset="0"/>
                <a:ea typeface="Bookman Old Style" pitchFamily="34" charset="-122"/>
                <a:cs typeface="Bookman Old Style" pitchFamily="34" charset="-120"/>
              </a:rPr>
              <a:t>Total speaking anxiety: a large drop in the AI group</a:t>
            </a:r>
            <a:endParaRPr lang="en-US" sz="3000" dirty="0"/>
          </a:p>
        </p:txBody>
      </p:sp>
      <p:graphicFrame>
        <p:nvGraphicFramePr>
          <p:cNvPr id="4" name="Chart 0"/>
          <p:cNvGraphicFramePr/>
          <p:nvPr/>
        </p:nvGraphicFramePr>
        <p:xfrm>
          <a:off x="548640" y="1783080"/>
          <a:ext cx="6126480" cy="338328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6903720" y="1783080"/>
            <a:ext cx="4754880" cy="274320"/>
          </a:xfrm>
          <a:prstGeom prst="rect">
            <a:avLst/>
          </a:prstGeom>
          <a:noFill/>
          <a:ln/>
        </p:spPr>
        <p:txBody>
          <a:bodyPr wrap="square" lIns="0" tIns="0" rIns="0" bIns="0" rtlCol="0" anchor="ctr"/>
          <a:lstStyle/>
          <a:p>
            <a:pPr marL="0" indent="0">
              <a:buNone/>
            </a:pPr>
            <a:r>
              <a:rPr lang="en-US" b="1" dirty="0">
                <a:solidFill>
                  <a:srgbClr val="243B53"/>
                </a:solidFill>
                <a:latin typeface="Calibri" pitchFamily="34" charset="0"/>
                <a:ea typeface="Calibri" pitchFamily="34" charset="-122"/>
                <a:cs typeface="Calibri" pitchFamily="34" charset="-120"/>
              </a:rPr>
              <a:t>TABLE 1 · Total Speaking Anxiety (range 20–100)</a:t>
            </a:r>
            <a:endParaRPr lang="en-US"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6903720" y="2148840"/>
          <a:ext cx="4709160" cy="1463040"/>
        </p:xfrm>
        <a:graphic>
          <a:graphicData uri="http://schemas.openxmlformats.org/drawingml/2006/table">
            <a:tbl>
              <a:tblPr/>
              <a:tblGrid>
                <a:gridCol w="1234440">
                  <a:extLst>
                    <a:ext uri="{9D8B030D-6E8A-4147-A177-3AD203B41FA5}">
                      <a16:colId xmlns:a16="http://schemas.microsoft.com/office/drawing/2014/main" val="20000"/>
                    </a:ext>
                  </a:extLst>
                </a:gridCol>
                <a:gridCol w="822960">
                  <a:extLst>
                    <a:ext uri="{9D8B030D-6E8A-4147-A177-3AD203B41FA5}">
                      <a16:colId xmlns:a16="http://schemas.microsoft.com/office/drawing/2014/main" val="20001"/>
                    </a:ext>
                  </a:extLst>
                </a:gridCol>
                <a:gridCol w="822960">
                  <a:extLst>
                    <a:ext uri="{9D8B030D-6E8A-4147-A177-3AD203B41FA5}">
                      <a16:colId xmlns:a16="http://schemas.microsoft.com/office/drawing/2014/main" val="20002"/>
                    </a:ext>
                  </a:extLst>
                </a:gridCol>
                <a:gridCol w="868680">
                  <a:extLst>
                    <a:ext uri="{9D8B030D-6E8A-4147-A177-3AD203B41FA5}">
                      <a16:colId xmlns:a16="http://schemas.microsoft.com/office/drawing/2014/main" val="20003"/>
                    </a:ext>
                  </a:extLst>
                </a:gridCol>
                <a:gridCol w="960120">
                  <a:extLst>
                    <a:ext uri="{9D8B030D-6E8A-4147-A177-3AD203B41FA5}">
                      <a16:colId xmlns:a16="http://schemas.microsoft.com/office/drawing/2014/main" val="20004"/>
                    </a:ext>
                  </a:extLst>
                </a:gridCol>
              </a:tblGrid>
              <a:tr h="457200">
                <a:tc>
                  <a:txBody>
                    <a:bodyPr/>
                    <a:lstStyle/>
                    <a:p>
                      <a:pPr marL="0" indent="0" algn="ctr">
                        <a:buNone/>
                      </a:pPr>
                      <a:r>
                        <a:rPr lang="en-US" sz="1150" b="1" dirty="0">
                          <a:solidFill>
                            <a:srgbClr val="FFFFFF"/>
                          </a:solidFill>
                          <a:latin typeface="Calibri" pitchFamily="34" charset="0"/>
                          <a:ea typeface="Calibri" pitchFamily="34" charset="-122"/>
                          <a:cs typeface="Calibri" pitchFamily="34" charset="-120"/>
                        </a:rPr>
                        <a:t>Group</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243B53"/>
                    </a:solidFill>
                  </a:tcPr>
                </a:tc>
                <a:tc>
                  <a:txBody>
                    <a:bodyPr/>
                    <a:lstStyle/>
                    <a:p>
                      <a:pPr marL="0" indent="0" algn="ctr">
                        <a:buNone/>
                      </a:pPr>
                      <a:r>
                        <a:rPr lang="en-US" sz="1150" b="1" dirty="0">
                          <a:solidFill>
                            <a:srgbClr val="FFFFFF"/>
                          </a:solidFill>
                          <a:latin typeface="Calibri" pitchFamily="34" charset="0"/>
                          <a:ea typeface="Calibri" pitchFamily="34" charset="-122"/>
                          <a:cs typeface="Calibri" pitchFamily="34" charset="-120"/>
                        </a:rPr>
                        <a:t>Pre M</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243B53"/>
                    </a:solidFill>
                  </a:tcPr>
                </a:tc>
                <a:tc>
                  <a:txBody>
                    <a:bodyPr/>
                    <a:lstStyle/>
                    <a:p>
                      <a:pPr marL="0" indent="0" algn="ctr">
                        <a:buNone/>
                      </a:pPr>
                      <a:r>
                        <a:rPr lang="en-US" sz="1150" b="1" dirty="0">
                          <a:solidFill>
                            <a:srgbClr val="FFFFFF"/>
                          </a:solidFill>
                          <a:latin typeface="Calibri" pitchFamily="34" charset="0"/>
                          <a:ea typeface="Calibri" pitchFamily="34" charset="-122"/>
                          <a:cs typeface="Calibri" pitchFamily="34" charset="-120"/>
                        </a:rPr>
                        <a:t>Post M</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243B53"/>
                    </a:solidFill>
                  </a:tcPr>
                </a:tc>
                <a:tc>
                  <a:txBody>
                    <a:bodyPr/>
                    <a:lstStyle/>
                    <a:p>
                      <a:pPr marL="0" indent="0" algn="ctr">
                        <a:buNone/>
                      </a:pPr>
                      <a:r>
                        <a:rPr lang="en-US" sz="1150" b="1" dirty="0">
                          <a:solidFill>
                            <a:srgbClr val="FFFFFF"/>
                          </a:solidFill>
                          <a:latin typeface="Calibri" pitchFamily="34" charset="0"/>
                          <a:ea typeface="Calibri" pitchFamily="34" charset="-122"/>
                          <a:cs typeface="Calibri" pitchFamily="34" charset="-120"/>
                        </a:rPr>
                        <a:t>Diff.</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243B53"/>
                    </a:solidFill>
                  </a:tcPr>
                </a:tc>
                <a:tc>
                  <a:txBody>
                    <a:bodyPr/>
                    <a:lstStyle/>
                    <a:p>
                      <a:pPr marL="0" indent="0" algn="ctr">
                        <a:buNone/>
                      </a:pPr>
                      <a:r>
                        <a:rPr lang="en-US" sz="1150" b="1" dirty="0">
                          <a:solidFill>
                            <a:srgbClr val="FFFFFF"/>
                          </a:solidFill>
                          <a:latin typeface="Calibri" pitchFamily="34" charset="0"/>
                          <a:ea typeface="Calibri" pitchFamily="34" charset="-122"/>
                          <a:cs typeface="Calibri" pitchFamily="34" charset="-120"/>
                        </a:rPr>
                        <a:t>d [95% CI]</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243B53"/>
                    </a:solidFill>
                  </a:tcPr>
                </a:tc>
                <a:extLst>
                  <a:ext uri="{0D108BD9-81ED-4DB2-BD59-A6C34878D82A}">
                    <a16:rowId xmlns:a16="http://schemas.microsoft.com/office/drawing/2014/main" val="10000"/>
                  </a:ext>
                </a:extLst>
              </a:tr>
              <a:tr h="502920">
                <a:tc>
                  <a:txBody>
                    <a:bodyPr/>
                    <a:lstStyle/>
                    <a:p>
                      <a:pPr marL="0" indent="0" algn="ctr">
                        <a:buNone/>
                      </a:pPr>
                      <a:r>
                        <a:rPr lang="en-US" sz="1150" b="1" dirty="0">
                          <a:solidFill>
                            <a:srgbClr val="243B53"/>
                          </a:solidFill>
                          <a:latin typeface="Calibri" pitchFamily="34" charset="0"/>
                          <a:ea typeface="Calibri" pitchFamily="34" charset="-122"/>
                          <a:cs typeface="Calibri" pitchFamily="34" charset="-120"/>
                        </a:rPr>
                        <a:t>Exp. (n=32)</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tc>
                  <a:txBody>
                    <a:bodyPr/>
                    <a:lstStyle/>
                    <a:p>
                      <a:pPr marL="0" indent="0" algn="ctr">
                        <a:buNone/>
                      </a:pPr>
                      <a:r>
                        <a:rPr lang="en-US" sz="1150" dirty="0">
                          <a:solidFill>
                            <a:srgbClr val="33475B"/>
                          </a:solidFill>
                          <a:latin typeface="Calibri" pitchFamily="34" charset="0"/>
                          <a:ea typeface="Calibri" pitchFamily="34" charset="-122"/>
                          <a:cs typeface="Calibri" pitchFamily="34" charset="-120"/>
                        </a:rPr>
                        <a:t>72.41</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tc>
                  <a:txBody>
                    <a:bodyPr/>
                    <a:lstStyle/>
                    <a:p>
                      <a:pPr marL="0" indent="0" algn="ctr">
                        <a:buNone/>
                      </a:pPr>
                      <a:r>
                        <a:rPr lang="en-US" sz="1150" dirty="0">
                          <a:solidFill>
                            <a:srgbClr val="33475B"/>
                          </a:solidFill>
                          <a:latin typeface="Calibri" pitchFamily="34" charset="0"/>
                          <a:ea typeface="Calibri" pitchFamily="34" charset="-122"/>
                          <a:cs typeface="Calibri" pitchFamily="34" charset="-120"/>
                        </a:rPr>
                        <a:t>58.63</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tc>
                  <a:txBody>
                    <a:bodyPr/>
                    <a:lstStyle/>
                    <a:p>
                      <a:pPr marL="0" indent="0" algn="ctr">
                        <a:buNone/>
                      </a:pPr>
                      <a:r>
                        <a:rPr lang="en-US" sz="1150" b="1" dirty="0">
                          <a:solidFill>
                            <a:srgbClr val="FF6B5C"/>
                          </a:solidFill>
                          <a:latin typeface="Calibri" pitchFamily="34" charset="0"/>
                          <a:ea typeface="Calibri" pitchFamily="34" charset="-122"/>
                          <a:cs typeface="Calibri" pitchFamily="34" charset="-120"/>
                        </a:rPr>
                        <a:t>−13.78</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tc>
                  <a:txBody>
                    <a:bodyPr/>
                    <a:lstStyle/>
                    <a:p>
                      <a:pPr marL="0" indent="0" algn="ctr">
                        <a:buNone/>
                      </a:pPr>
                      <a:r>
                        <a:rPr lang="en-US" sz="1150" b="1" dirty="0">
                          <a:solidFill>
                            <a:srgbClr val="FF6B5C"/>
                          </a:solidFill>
                          <a:latin typeface="Calibri" pitchFamily="34" charset="0"/>
                          <a:ea typeface="Calibri" pitchFamily="34" charset="-122"/>
                          <a:cs typeface="Calibri" pitchFamily="34" charset="-120"/>
                        </a:rPr>
                        <a:t>1.38 [0.98, 1.78]</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02920">
                <a:tc>
                  <a:txBody>
                    <a:bodyPr/>
                    <a:lstStyle/>
                    <a:p>
                      <a:pPr marL="0" indent="0" algn="ctr">
                        <a:buNone/>
                      </a:pPr>
                      <a:r>
                        <a:rPr lang="en-US" sz="1150" b="1" dirty="0">
                          <a:solidFill>
                            <a:srgbClr val="243B53"/>
                          </a:solidFill>
                          <a:latin typeface="Calibri" pitchFamily="34" charset="0"/>
                          <a:ea typeface="Calibri" pitchFamily="34" charset="-122"/>
                          <a:cs typeface="Calibri" pitchFamily="34" charset="-120"/>
                        </a:rPr>
                        <a:t>Ctrl. (n=32)</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tc>
                  <a:txBody>
                    <a:bodyPr/>
                    <a:lstStyle/>
                    <a:p>
                      <a:pPr marL="0" indent="0" algn="ctr">
                        <a:buNone/>
                      </a:pPr>
                      <a:r>
                        <a:rPr lang="en-US" sz="1150" dirty="0">
                          <a:solidFill>
                            <a:srgbClr val="33475B"/>
                          </a:solidFill>
                          <a:latin typeface="Calibri" pitchFamily="34" charset="0"/>
                          <a:ea typeface="Calibri" pitchFamily="34" charset="-122"/>
                          <a:cs typeface="Calibri" pitchFamily="34" charset="-120"/>
                        </a:rPr>
                        <a:t>71.88</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tc>
                  <a:txBody>
                    <a:bodyPr/>
                    <a:lstStyle/>
                    <a:p>
                      <a:pPr marL="0" indent="0" algn="ctr">
                        <a:buNone/>
                      </a:pPr>
                      <a:r>
                        <a:rPr lang="en-US" sz="1150" dirty="0">
                          <a:solidFill>
                            <a:srgbClr val="33475B"/>
                          </a:solidFill>
                          <a:latin typeface="Calibri" pitchFamily="34" charset="0"/>
                          <a:ea typeface="Calibri" pitchFamily="34" charset="-122"/>
                          <a:cs typeface="Calibri" pitchFamily="34" charset="-120"/>
                        </a:rPr>
                        <a:t>69.22</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tc>
                  <a:txBody>
                    <a:bodyPr/>
                    <a:lstStyle/>
                    <a:p>
                      <a:pPr marL="0" indent="0" algn="ctr">
                        <a:buNone/>
                      </a:pPr>
                      <a:r>
                        <a:rPr lang="en-US" sz="1150" dirty="0">
                          <a:solidFill>
                            <a:srgbClr val="33475B"/>
                          </a:solidFill>
                          <a:latin typeface="Calibri" pitchFamily="34" charset="0"/>
                          <a:ea typeface="Calibri" pitchFamily="34" charset="-122"/>
                          <a:cs typeface="Calibri" pitchFamily="34" charset="-120"/>
                        </a:rPr>
                        <a:t>−2.66</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tc>
                  <a:txBody>
                    <a:bodyPr/>
                    <a:lstStyle/>
                    <a:p>
                      <a:pPr marL="0" indent="0" algn="ctr">
                        <a:buNone/>
                      </a:pPr>
                      <a:r>
                        <a:rPr lang="en-US" sz="1150" dirty="0">
                          <a:solidFill>
                            <a:srgbClr val="33475B"/>
                          </a:solidFill>
                          <a:latin typeface="Calibri" pitchFamily="34" charset="0"/>
                          <a:ea typeface="Calibri" pitchFamily="34" charset="-122"/>
                          <a:cs typeface="Calibri" pitchFamily="34" charset="-120"/>
                        </a:rPr>
                        <a:t>0.26 [−0.13, 0.65]</a:t>
                      </a:r>
                      <a:endParaRPr lang="en-US" sz="1150" dirty="0">
                        <a:latin typeface="Calibri" charset="0"/>
                        <a:ea typeface="Calibri" charset="0"/>
                        <a:cs typeface="Calibri" charset="0"/>
                      </a:endParaRPr>
                    </a:p>
                  </a:txBody>
                  <a:tcPr anchor="ctr">
                    <a:lnL w="6350" cap="flat" cmpd="sng" algn="ctr">
                      <a:solidFill>
                        <a:srgbClr val="E2D9C8"/>
                      </a:solidFill>
                      <a:prstDash val="solid"/>
                      <a:round/>
                      <a:headEnd type="none" w="med" len="med"/>
                      <a:tailEnd type="none" w="med" len="med"/>
                    </a:lnL>
                    <a:lnR w="6350" cap="flat" cmpd="sng" algn="ctr">
                      <a:solidFill>
                        <a:srgbClr val="E2D9C8"/>
                      </a:solidFill>
                      <a:prstDash val="solid"/>
                      <a:round/>
                      <a:headEnd type="none" w="med" len="med"/>
                      <a:tailEnd type="none" w="med" len="med"/>
                    </a:lnR>
                    <a:lnT w="6350" cap="flat" cmpd="sng" algn="ctr">
                      <a:solidFill>
                        <a:srgbClr val="E2D9C8"/>
                      </a:solidFill>
                      <a:prstDash val="solid"/>
                      <a:round/>
                      <a:headEnd type="none" w="med" len="med"/>
                      <a:tailEnd type="none" w="med" len="med"/>
                    </a:lnT>
                    <a:lnB w="6350" cap="flat" cmpd="sng" algn="ctr">
                      <a:solidFill>
                        <a:srgbClr val="E2D9C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7" name="Shape 3"/>
          <p:cNvSpPr/>
          <p:nvPr/>
        </p:nvSpPr>
        <p:spPr>
          <a:xfrm>
            <a:off x="6903720" y="3886200"/>
            <a:ext cx="4709160" cy="2587752"/>
          </a:xfrm>
          <a:prstGeom prst="roundRect">
            <a:avLst>
              <a:gd name="adj" fmla="val 4651"/>
            </a:avLst>
          </a:prstGeom>
          <a:solidFill>
            <a:srgbClr val="FFF4E8"/>
          </a:solidFill>
          <a:ln/>
          <a:effectLst>
            <a:outerShdw blurRad="114300" dist="38100" dir="5400000" algn="bl" rotWithShape="0">
              <a:srgbClr val="000000">
                <a:alpha val="12000"/>
              </a:srgbClr>
            </a:outerShdw>
          </a:effectLst>
        </p:spPr>
      </p:sp>
      <p:sp>
        <p:nvSpPr>
          <p:cNvPr id="8" name="Text 4"/>
          <p:cNvSpPr/>
          <p:nvPr/>
        </p:nvSpPr>
        <p:spPr>
          <a:xfrm>
            <a:off x="7196328" y="4005072"/>
            <a:ext cx="4206240" cy="2404872"/>
          </a:xfrm>
          <a:prstGeom prst="rect">
            <a:avLst/>
          </a:prstGeom>
          <a:noFill/>
          <a:ln/>
        </p:spPr>
        <p:txBody>
          <a:bodyPr wrap="square" lIns="0" tIns="0" rIns="0" bIns="0" rtlCol="0" anchor="t"/>
          <a:lstStyle/>
          <a:p>
            <a:pPr marL="0" indent="0">
              <a:lnSpc>
                <a:spcPct val="105000"/>
              </a:lnSpc>
              <a:buNone/>
            </a:pPr>
            <a:r>
              <a:rPr lang="en-US" sz="2000" b="1" dirty="0">
                <a:solidFill>
                  <a:srgbClr val="243B53"/>
                </a:solidFill>
                <a:latin typeface="Calibri" pitchFamily="34" charset="0"/>
                <a:ea typeface="Calibri" pitchFamily="34" charset="-122"/>
                <a:cs typeface="Calibri" pitchFamily="34" charset="-120"/>
              </a:rPr>
              <a:t>Group × Time interaction
</a:t>
            </a:r>
            <a:endParaRPr lang="en-US" sz="2000" dirty="0"/>
          </a:p>
          <a:p>
            <a:pPr marL="0" indent="0">
              <a:lnSpc>
                <a:spcPct val="105000"/>
              </a:lnSpc>
              <a:buNone/>
            </a:pPr>
            <a:r>
              <a:rPr lang="en-US" b="1" dirty="0">
                <a:solidFill>
                  <a:srgbClr val="FF6B5C"/>
                </a:solidFill>
                <a:latin typeface="Calibri" pitchFamily="34" charset="0"/>
                <a:ea typeface="Calibri" pitchFamily="34" charset="-122"/>
                <a:cs typeface="Calibri" pitchFamily="34" charset="-120"/>
              </a:rPr>
              <a:t>F(1, 62) = 31.56,  p &lt; .001,  η²p = .34
</a:t>
            </a:r>
            <a:endParaRPr lang="en-US" sz="2000" dirty="0"/>
          </a:p>
          <a:p>
            <a:pPr marL="0" indent="0">
              <a:lnSpc>
                <a:spcPct val="105000"/>
              </a:lnSpc>
              <a:buNone/>
            </a:pPr>
            <a:r>
              <a:rPr lang="en-US" dirty="0">
                <a:solidFill>
                  <a:srgbClr val="33475B"/>
                </a:solidFill>
                <a:latin typeface="Calibri" pitchFamily="34" charset="0"/>
                <a:ea typeface="Calibri" pitchFamily="34" charset="-122"/>
                <a:cs typeface="Calibri" pitchFamily="34" charset="-120"/>
              </a:rPr>
              <a:t>Exp. group fell 13.78 points </a:t>
            </a:r>
            <a:r>
              <a:rPr lang="en-US" i="1" dirty="0">
                <a:solidFill>
                  <a:srgbClr val="12A4A4"/>
                </a:solidFill>
                <a:latin typeface="Calibri" pitchFamily="34" charset="0"/>
                <a:ea typeface="Calibri" pitchFamily="34" charset="-122"/>
                <a:cs typeface="Calibri" pitchFamily="34" charset="-120"/>
              </a:rPr>
              <a:t>(d = 1.38, large)</a:t>
            </a:r>
            <a:r>
              <a:rPr lang="en-US" dirty="0">
                <a:solidFill>
                  <a:srgbClr val="33475B"/>
                </a:solidFill>
                <a:latin typeface="Calibri" pitchFamily="34" charset="0"/>
                <a:ea typeface="Calibri" pitchFamily="34" charset="-122"/>
                <a:cs typeface="Calibri" pitchFamily="34" charset="-120"/>
              </a:rPr>
              <a:t>; control's 2.66-point change was non-significant. ANCOVA confirmed the effect held.</a:t>
            </a:r>
            <a:endParaRPr lang="en-US" sz="2000" dirty="0"/>
          </a:p>
        </p:txBody>
      </p:sp>
      <p:sp>
        <p:nvSpPr>
          <p:cNvPr id="6" name="Text 5"/>
          <p:cNvSpPr/>
          <p:nvPr/>
        </p:nvSpPr>
        <p:spPr>
          <a:xfrm>
            <a:off x="789432" y="5358384"/>
            <a:ext cx="10424160" cy="310896"/>
          </a:xfrm>
          <a:prstGeom prst="rect">
            <a:avLst/>
          </a:prstGeom>
          <a:noFill/>
          <a:ln/>
        </p:spPr>
        <p:txBody>
          <a:bodyPr wrap="square" lIns="0" tIns="0" rIns="0" bIns="0" rtlCol="0" anchor="ctr"/>
          <a:lstStyle/>
          <a:p>
            <a:pPr marL="0" indent="0" algn="l">
              <a:buNone/>
            </a:pPr>
            <a:r>
              <a:rPr lang="en-US" sz="2000" i="1" dirty="0">
                <a:solidFill>
                  <a:srgbClr val="FF0000"/>
                </a:solidFill>
                <a:latin typeface="Calibri" pitchFamily="34" charset="0"/>
                <a:ea typeface="Calibri" pitchFamily="34" charset="-122"/>
                <a:cs typeface="Calibri" pitchFamily="34" charset="-120"/>
                <a:sym typeface="Wingdings" pitchFamily="2" charset="2"/>
              </a:rPr>
              <a:t> </a:t>
            </a:r>
            <a:r>
              <a:rPr lang="en-US" sz="2000" i="1" dirty="0">
                <a:solidFill>
                  <a:srgbClr val="FF0000"/>
                </a:solidFill>
                <a:latin typeface="Calibri" pitchFamily="34" charset="0"/>
                <a:ea typeface="Calibri" pitchFamily="34" charset="-122"/>
                <a:cs typeface="Calibri" pitchFamily="34" charset="-120"/>
              </a:rPr>
              <a:t>Overall anxiety fell — but which kind of anxiety?</a:t>
            </a:r>
            <a:endParaRPr lang="en-US" sz="2000" dirty="0">
              <a:solidFill>
                <a:srgbClr val="FF0000"/>
              </a:solidFill>
            </a:endParaRPr>
          </a:p>
        </p:txBody>
      </p:sp>
      <p:sp>
        <p:nvSpPr>
          <p:cNvPr id="12" name="Text 7"/>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9</a:t>
            </a:r>
            <a:endParaRPr lang="en-US" sz="900" dirty="0"/>
          </a:p>
        </p:txBody>
      </p:sp>
      <p:sp>
        <p:nvSpPr>
          <p:cNvPr id="9" name="Frame 8">
            <a:extLst>
              <a:ext uri="{FF2B5EF4-FFF2-40B4-BE49-F238E27FC236}">
                <a16:creationId xmlns:a16="http://schemas.microsoft.com/office/drawing/2014/main" id="{948D23F5-55C2-2DBB-2939-87F3821F4D00}"/>
              </a:ext>
            </a:extLst>
          </p:cNvPr>
          <p:cNvSpPr/>
          <p:nvPr/>
        </p:nvSpPr>
        <p:spPr>
          <a:xfrm>
            <a:off x="8156864" y="2649682"/>
            <a:ext cx="841663" cy="962198"/>
          </a:xfrm>
          <a:prstGeom prst="frame">
            <a:avLst>
              <a:gd name="adj1" fmla="val 6327"/>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Frame 10">
            <a:extLst>
              <a:ext uri="{FF2B5EF4-FFF2-40B4-BE49-F238E27FC236}">
                <a16:creationId xmlns:a16="http://schemas.microsoft.com/office/drawing/2014/main" id="{9D22B554-972C-C539-5CA8-C07A100F4F64}"/>
              </a:ext>
            </a:extLst>
          </p:cNvPr>
          <p:cNvSpPr/>
          <p:nvPr/>
        </p:nvSpPr>
        <p:spPr>
          <a:xfrm>
            <a:off x="8998527" y="2649682"/>
            <a:ext cx="841663" cy="431846"/>
          </a:xfrm>
          <a:prstGeom prst="frame">
            <a:avLst>
              <a:gd name="adj1" fmla="val 6327"/>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4" grpId="0">
        <p:bldAsOne/>
      </p:bldGraphic>
      <p:bldP spid="5" grpId="0" animBg="1"/>
      <p:bldP spid="8" grpId="0" animBg="1"/>
      <p:bldP spid="6" grpId="0" animBg="1"/>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DF7"/>
        </a:solidFill>
        <a:effectLst/>
      </p:bgPr>
    </p:bg>
    <p:spTree>
      <p:nvGrpSpPr>
        <p:cNvPr id="1" name=""/>
        <p:cNvGrpSpPr/>
        <p:nvPr/>
      </p:nvGrpSpPr>
      <p:grpSpPr>
        <a:xfrm>
          <a:off x="0" y="0"/>
          <a:ext cx="0" cy="0"/>
          <a:chOff x="0" y="0"/>
          <a:chExt cx="0" cy="0"/>
        </a:xfrm>
      </p:grpSpPr>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000" b="1" dirty="0">
                <a:solidFill>
                  <a:srgbClr val="243B53"/>
                </a:solidFill>
                <a:latin typeface="Bookman Old Style" pitchFamily="34" charset="0"/>
                <a:ea typeface="Bookman Old Style" pitchFamily="34" charset="-122"/>
                <a:cs typeface="Bookman Old Style" pitchFamily="34" charset="-120"/>
              </a:rPr>
              <a:t>The novel finding: anxiety drops differ by sub-component</a:t>
            </a:r>
            <a:endParaRPr lang="en-US" sz="3000" dirty="0"/>
          </a:p>
        </p:txBody>
      </p:sp>
      <p:graphicFrame>
        <p:nvGraphicFramePr>
          <p:cNvPr id="4" name="Chart 0"/>
          <p:cNvGraphicFramePr/>
          <p:nvPr/>
        </p:nvGraphicFramePr>
        <p:xfrm>
          <a:off x="548640" y="1828800"/>
          <a:ext cx="6126480" cy="356616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6997446" y="1826514"/>
            <a:ext cx="4960620" cy="1280160"/>
          </a:xfrm>
          <a:prstGeom prst="roundRect">
            <a:avLst>
              <a:gd name="adj" fmla="val 8000"/>
            </a:avLst>
          </a:prstGeom>
          <a:solidFill>
            <a:srgbClr val="FFFFFF"/>
          </a:solidFill>
          <a:ln/>
          <a:effectLst>
            <a:outerShdw blurRad="114300" dist="38100" dir="5400000" algn="bl" rotWithShape="0">
              <a:srgbClr val="000000">
                <a:alpha val="12000"/>
              </a:srgbClr>
            </a:outerShdw>
          </a:effectLst>
        </p:spPr>
      </p:sp>
      <p:sp>
        <p:nvSpPr>
          <p:cNvPr id="6" name="Shape 3"/>
          <p:cNvSpPr/>
          <p:nvPr/>
        </p:nvSpPr>
        <p:spPr>
          <a:xfrm>
            <a:off x="7114032" y="2103120"/>
            <a:ext cx="603504" cy="603504"/>
          </a:xfrm>
          <a:prstGeom prst="ellipse">
            <a:avLst/>
          </a:prstGeom>
          <a:solidFill>
            <a:srgbClr val="FF6B5C"/>
          </a:solidFill>
          <a:ln/>
        </p:spPr>
      </p:sp>
      <p:sp>
        <p:nvSpPr>
          <p:cNvPr id="7" name="Text 4"/>
          <p:cNvSpPr/>
          <p:nvPr/>
        </p:nvSpPr>
        <p:spPr>
          <a:xfrm>
            <a:off x="7114032" y="2103120"/>
            <a:ext cx="603504" cy="60350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FNE</a:t>
            </a:r>
            <a:endParaRPr lang="en-US" sz="1300" dirty="0"/>
          </a:p>
        </p:txBody>
      </p:sp>
      <p:sp>
        <p:nvSpPr>
          <p:cNvPr id="8" name="Text 5"/>
          <p:cNvSpPr/>
          <p:nvPr/>
        </p:nvSpPr>
        <p:spPr>
          <a:xfrm>
            <a:off x="7951470" y="1680210"/>
            <a:ext cx="4240530" cy="752094"/>
          </a:xfrm>
          <a:prstGeom prst="rect">
            <a:avLst/>
          </a:prstGeom>
          <a:noFill/>
          <a:ln/>
        </p:spPr>
        <p:txBody>
          <a:bodyPr wrap="square" lIns="0" tIns="0" rIns="0" bIns="0" rtlCol="0" anchor="ctr"/>
          <a:lstStyle/>
          <a:p>
            <a:pPr marL="0" indent="0">
              <a:buNone/>
            </a:pPr>
            <a:r>
              <a:rPr lang="en-US" sz="2000" b="1" dirty="0">
                <a:solidFill>
                  <a:srgbClr val="243B53"/>
                </a:solidFill>
                <a:latin typeface="Calibri" pitchFamily="34" charset="0"/>
                <a:ea typeface="Calibri" pitchFamily="34" charset="-122"/>
                <a:cs typeface="Calibri" pitchFamily="34" charset="-120"/>
              </a:rPr>
              <a:t>Fear of Negative Evaluation</a:t>
            </a:r>
            <a:endParaRPr lang="en-US" sz="2000" dirty="0"/>
          </a:p>
        </p:txBody>
      </p:sp>
      <p:sp>
        <p:nvSpPr>
          <p:cNvPr id="9" name="Text 6"/>
          <p:cNvSpPr/>
          <p:nvPr/>
        </p:nvSpPr>
        <p:spPr>
          <a:xfrm>
            <a:off x="7928610" y="2056257"/>
            <a:ext cx="4240530" cy="644652"/>
          </a:xfrm>
          <a:prstGeom prst="rect">
            <a:avLst/>
          </a:prstGeom>
          <a:noFill/>
          <a:ln/>
        </p:spPr>
        <p:txBody>
          <a:bodyPr wrap="square" lIns="0" tIns="0" rIns="0" bIns="0" rtlCol="0" anchor="ctr"/>
          <a:lstStyle/>
          <a:p>
            <a:pPr marL="0" indent="0">
              <a:buNone/>
            </a:pPr>
            <a:r>
              <a:rPr lang="en-US" b="1" dirty="0">
                <a:solidFill>
                  <a:srgbClr val="FF6B5C"/>
                </a:solidFill>
                <a:latin typeface="Calibri" pitchFamily="34" charset="0"/>
                <a:ea typeface="Calibri" pitchFamily="34" charset="-122"/>
                <a:cs typeface="Calibri" pitchFamily="34" charset="-120"/>
              </a:rPr>
              <a:t>−5.94 pts · d = 1.47</a:t>
            </a:r>
            <a:endParaRPr lang="en-US" dirty="0"/>
          </a:p>
        </p:txBody>
      </p:sp>
      <p:sp>
        <p:nvSpPr>
          <p:cNvPr id="10" name="Text 7"/>
          <p:cNvSpPr/>
          <p:nvPr/>
        </p:nvSpPr>
        <p:spPr>
          <a:xfrm>
            <a:off x="7893558" y="2551176"/>
            <a:ext cx="4240530" cy="859536"/>
          </a:xfrm>
          <a:prstGeom prst="rect">
            <a:avLst/>
          </a:prstGeom>
          <a:noFill/>
          <a:ln/>
        </p:spPr>
        <p:txBody>
          <a:bodyPr wrap="square" lIns="0" tIns="0" rIns="0" bIns="0" rtlCol="0" anchor="t"/>
          <a:lstStyle/>
          <a:p>
            <a:pPr marL="0" indent="0">
              <a:buNone/>
            </a:pPr>
            <a:r>
              <a:rPr lang="en-US" sz="1600" dirty="0">
                <a:solidFill>
                  <a:srgbClr val="33475B"/>
                </a:solidFill>
                <a:latin typeface="Calibri" pitchFamily="34" charset="0"/>
                <a:ea typeface="Calibri" pitchFamily="34" charset="-122"/>
                <a:cs typeface="Calibri" pitchFamily="34" charset="-120"/>
              </a:rPr>
              <a:t>Largest effect — AI removes the evaluative audience</a:t>
            </a:r>
            <a:endParaRPr lang="en-US" sz="1600" dirty="0"/>
          </a:p>
        </p:txBody>
      </p:sp>
      <p:sp>
        <p:nvSpPr>
          <p:cNvPr id="11" name="Shape 8"/>
          <p:cNvSpPr/>
          <p:nvPr/>
        </p:nvSpPr>
        <p:spPr>
          <a:xfrm>
            <a:off x="6903720" y="3244977"/>
            <a:ext cx="5054346" cy="1143000"/>
          </a:xfrm>
          <a:prstGeom prst="roundRect">
            <a:avLst>
              <a:gd name="adj" fmla="val 8000"/>
            </a:avLst>
          </a:prstGeom>
          <a:solidFill>
            <a:srgbClr val="FFFFFF"/>
          </a:solidFill>
          <a:ln/>
          <a:effectLst>
            <a:outerShdw blurRad="114300" dist="38100" dir="5400000" algn="bl" rotWithShape="0">
              <a:srgbClr val="000000">
                <a:alpha val="12000"/>
              </a:srgbClr>
            </a:outerShdw>
          </a:effectLst>
        </p:spPr>
      </p:sp>
      <p:sp>
        <p:nvSpPr>
          <p:cNvPr id="12" name="Shape 9"/>
          <p:cNvSpPr/>
          <p:nvPr/>
        </p:nvSpPr>
        <p:spPr>
          <a:xfrm>
            <a:off x="7114032" y="3346704"/>
            <a:ext cx="603504" cy="603504"/>
          </a:xfrm>
          <a:prstGeom prst="ellipse">
            <a:avLst/>
          </a:prstGeom>
          <a:solidFill>
            <a:srgbClr val="12A4A4"/>
          </a:solidFill>
          <a:ln/>
        </p:spPr>
      </p:sp>
      <p:sp>
        <p:nvSpPr>
          <p:cNvPr id="13" name="Text 10"/>
          <p:cNvSpPr/>
          <p:nvPr/>
        </p:nvSpPr>
        <p:spPr>
          <a:xfrm>
            <a:off x="7114032" y="3346704"/>
            <a:ext cx="603504" cy="60350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CA</a:t>
            </a:r>
            <a:endParaRPr lang="en-US" sz="1300" dirty="0"/>
          </a:p>
        </p:txBody>
      </p:sp>
      <p:sp>
        <p:nvSpPr>
          <p:cNvPr id="14" name="Text 11"/>
          <p:cNvSpPr/>
          <p:nvPr/>
        </p:nvSpPr>
        <p:spPr>
          <a:xfrm>
            <a:off x="7858506" y="3012948"/>
            <a:ext cx="4240530" cy="752094"/>
          </a:xfrm>
          <a:prstGeom prst="rect">
            <a:avLst/>
          </a:prstGeom>
          <a:noFill/>
          <a:ln/>
        </p:spPr>
        <p:txBody>
          <a:bodyPr wrap="square" lIns="0" tIns="0" rIns="0" bIns="0" rtlCol="0" anchor="ctr"/>
          <a:lstStyle/>
          <a:p>
            <a:pPr marL="0" indent="0">
              <a:buNone/>
            </a:pPr>
            <a:r>
              <a:rPr lang="en-US" sz="2000" b="1" dirty="0">
                <a:solidFill>
                  <a:srgbClr val="243B53"/>
                </a:solidFill>
                <a:latin typeface="Calibri" pitchFamily="34" charset="0"/>
                <a:ea typeface="Calibri" pitchFamily="34" charset="-122"/>
                <a:cs typeface="Calibri" pitchFamily="34" charset="-120"/>
              </a:rPr>
              <a:t>Communication Apprehension</a:t>
            </a:r>
            <a:endParaRPr lang="en-US" sz="2000" dirty="0"/>
          </a:p>
        </p:txBody>
      </p:sp>
      <p:sp>
        <p:nvSpPr>
          <p:cNvPr id="15" name="Text 12"/>
          <p:cNvSpPr/>
          <p:nvPr/>
        </p:nvSpPr>
        <p:spPr>
          <a:xfrm>
            <a:off x="7863840" y="3426714"/>
            <a:ext cx="4240530" cy="644652"/>
          </a:xfrm>
          <a:prstGeom prst="rect">
            <a:avLst/>
          </a:prstGeom>
          <a:noFill/>
          <a:ln/>
        </p:spPr>
        <p:txBody>
          <a:bodyPr wrap="square" lIns="0" tIns="0" rIns="0" bIns="0" rtlCol="0" anchor="ctr"/>
          <a:lstStyle/>
          <a:p>
            <a:pPr marL="0" indent="0">
              <a:buNone/>
            </a:pPr>
            <a:r>
              <a:rPr lang="en-US" b="1" dirty="0">
                <a:solidFill>
                  <a:srgbClr val="12A4A4"/>
                </a:solidFill>
                <a:latin typeface="Calibri" pitchFamily="34" charset="0"/>
                <a:ea typeface="Calibri" pitchFamily="34" charset="-122"/>
                <a:cs typeface="Calibri" pitchFamily="34" charset="-120"/>
              </a:rPr>
              <a:t>−6.22 pts · d = 1.29</a:t>
            </a:r>
            <a:endParaRPr lang="en-US" dirty="0"/>
          </a:p>
        </p:txBody>
      </p:sp>
      <p:sp>
        <p:nvSpPr>
          <p:cNvPr id="16" name="Text 13"/>
          <p:cNvSpPr/>
          <p:nvPr/>
        </p:nvSpPr>
        <p:spPr>
          <a:xfrm>
            <a:off x="7858506" y="4041648"/>
            <a:ext cx="4240530" cy="859536"/>
          </a:xfrm>
          <a:prstGeom prst="rect">
            <a:avLst/>
          </a:prstGeom>
          <a:noFill/>
          <a:ln/>
        </p:spPr>
        <p:txBody>
          <a:bodyPr wrap="square" lIns="0" tIns="0" rIns="0" bIns="0" rtlCol="0" anchor="t"/>
          <a:lstStyle/>
          <a:p>
            <a:pPr marL="0" indent="0">
              <a:buNone/>
            </a:pPr>
            <a:r>
              <a:rPr lang="en-US" sz="1600" dirty="0">
                <a:solidFill>
                  <a:srgbClr val="33475B"/>
                </a:solidFill>
                <a:latin typeface="Calibri" pitchFamily="34" charset="0"/>
                <a:ea typeface="Calibri" pitchFamily="34" charset="-122"/>
                <a:cs typeface="Calibri" pitchFamily="34" charset="-120"/>
              </a:rPr>
              <a:t>Private, repeatable practice removes live pressure</a:t>
            </a:r>
            <a:endParaRPr lang="en-US" sz="1600" dirty="0"/>
          </a:p>
        </p:txBody>
      </p:sp>
      <p:sp>
        <p:nvSpPr>
          <p:cNvPr id="17" name="Shape 14"/>
          <p:cNvSpPr/>
          <p:nvPr/>
        </p:nvSpPr>
        <p:spPr>
          <a:xfrm>
            <a:off x="6903720" y="4454270"/>
            <a:ext cx="5054346" cy="1452753"/>
          </a:xfrm>
          <a:prstGeom prst="roundRect">
            <a:avLst>
              <a:gd name="adj" fmla="val 8000"/>
            </a:avLst>
          </a:prstGeom>
          <a:solidFill>
            <a:srgbClr val="FFFFFF"/>
          </a:solidFill>
          <a:ln/>
          <a:effectLst>
            <a:outerShdw blurRad="114300" dist="38100" dir="5400000" algn="bl" rotWithShape="0">
              <a:srgbClr val="000000">
                <a:alpha val="12000"/>
              </a:srgbClr>
            </a:outerShdw>
          </a:effectLst>
        </p:spPr>
      </p:sp>
      <p:sp>
        <p:nvSpPr>
          <p:cNvPr id="18" name="Shape 15"/>
          <p:cNvSpPr/>
          <p:nvPr/>
        </p:nvSpPr>
        <p:spPr>
          <a:xfrm>
            <a:off x="7114032" y="4590288"/>
            <a:ext cx="603504" cy="603504"/>
          </a:xfrm>
          <a:prstGeom prst="ellipse">
            <a:avLst/>
          </a:prstGeom>
          <a:solidFill>
            <a:srgbClr val="7B8794"/>
          </a:solidFill>
          <a:ln/>
        </p:spPr>
      </p:sp>
      <p:sp>
        <p:nvSpPr>
          <p:cNvPr id="19" name="Text 16"/>
          <p:cNvSpPr/>
          <p:nvPr/>
        </p:nvSpPr>
        <p:spPr>
          <a:xfrm>
            <a:off x="7114032" y="4590288"/>
            <a:ext cx="603504" cy="60350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TA</a:t>
            </a:r>
            <a:endParaRPr lang="en-US" sz="1300" dirty="0"/>
          </a:p>
        </p:txBody>
      </p:sp>
      <p:sp>
        <p:nvSpPr>
          <p:cNvPr id="20" name="Text 17"/>
          <p:cNvSpPr/>
          <p:nvPr/>
        </p:nvSpPr>
        <p:spPr>
          <a:xfrm>
            <a:off x="7863840" y="4281678"/>
            <a:ext cx="4240530" cy="752094"/>
          </a:xfrm>
          <a:prstGeom prst="rect">
            <a:avLst/>
          </a:prstGeom>
          <a:noFill/>
          <a:ln/>
        </p:spPr>
        <p:txBody>
          <a:bodyPr wrap="square" lIns="0" tIns="0" rIns="0" bIns="0" rtlCol="0" anchor="ctr"/>
          <a:lstStyle/>
          <a:p>
            <a:pPr marL="0" indent="0">
              <a:buNone/>
            </a:pPr>
            <a:r>
              <a:rPr lang="en-US" sz="2000" b="1" dirty="0">
                <a:solidFill>
                  <a:srgbClr val="243B53"/>
                </a:solidFill>
                <a:latin typeface="Calibri" pitchFamily="34" charset="0"/>
                <a:ea typeface="Calibri" pitchFamily="34" charset="-122"/>
                <a:cs typeface="Calibri" pitchFamily="34" charset="-120"/>
              </a:rPr>
              <a:t>Test Anxiety</a:t>
            </a:r>
            <a:endParaRPr lang="en-US" sz="2000" dirty="0"/>
          </a:p>
        </p:txBody>
      </p:sp>
      <p:sp>
        <p:nvSpPr>
          <p:cNvPr id="21" name="Text 18"/>
          <p:cNvSpPr/>
          <p:nvPr/>
        </p:nvSpPr>
        <p:spPr>
          <a:xfrm>
            <a:off x="7863840" y="4773168"/>
            <a:ext cx="4240530" cy="644652"/>
          </a:xfrm>
          <a:prstGeom prst="rect">
            <a:avLst/>
          </a:prstGeom>
          <a:noFill/>
          <a:ln/>
        </p:spPr>
        <p:txBody>
          <a:bodyPr wrap="square" lIns="0" tIns="0" rIns="0" bIns="0" rtlCol="0" anchor="ctr"/>
          <a:lstStyle/>
          <a:p>
            <a:pPr marL="0" indent="0">
              <a:buNone/>
            </a:pPr>
            <a:r>
              <a:rPr lang="en-US" b="1" dirty="0">
                <a:solidFill>
                  <a:srgbClr val="33475B"/>
                </a:solidFill>
                <a:latin typeface="Calibri" pitchFamily="34" charset="0"/>
                <a:ea typeface="Calibri" pitchFamily="34" charset="-122"/>
                <a:cs typeface="Calibri" pitchFamily="34" charset="-120"/>
              </a:rPr>
              <a:t>−1.62 pts · d = 0.44</a:t>
            </a:r>
            <a:endParaRPr lang="en-US" dirty="0"/>
          </a:p>
        </p:txBody>
      </p:sp>
      <p:sp>
        <p:nvSpPr>
          <p:cNvPr id="22" name="Text 19"/>
          <p:cNvSpPr/>
          <p:nvPr/>
        </p:nvSpPr>
        <p:spPr>
          <a:xfrm>
            <a:off x="7717536" y="5340096"/>
            <a:ext cx="4240530" cy="859536"/>
          </a:xfrm>
          <a:prstGeom prst="rect">
            <a:avLst/>
          </a:prstGeom>
          <a:noFill/>
          <a:ln/>
        </p:spPr>
        <p:txBody>
          <a:bodyPr wrap="square" lIns="0" tIns="0" rIns="0" bIns="0" rtlCol="0" anchor="t"/>
          <a:lstStyle/>
          <a:p>
            <a:pPr marL="0" indent="0">
              <a:buNone/>
            </a:pPr>
            <a:r>
              <a:rPr lang="en-US" sz="1600" dirty="0">
                <a:solidFill>
                  <a:srgbClr val="33475B"/>
                </a:solidFill>
                <a:latin typeface="Calibri" pitchFamily="34" charset="0"/>
                <a:ea typeface="Calibri" pitchFamily="34" charset="-122"/>
                <a:cs typeface="Calibri" pitchFamily="34" charset="-120"/>
              </a:rPr>
              <a:t>Non-significant interaction (p = .169) — not assessment-tied</a:t>
            </a:r>
            <a:endParaRPr lang="en-US" sz="1600" dirty="0"/>
          </a:p>
        </p:txBody>
      </p:sp>
      <p:sp>
        <p:nvSpPr>
          <p:cNvPr id="24" name="Text 20"/>
          <p:cNvSpPr/>
          <p:nvPr/>
        </p:nvSpPr>
        <p:spPr>
          <a:xfrm>
            <a:off x="774954" y="5751575"/>
            <a:ext cx="5637276" cy="310896"/>
          </a:xfrm>
          <a:prstGeom prst="rect">
            <a:avLst/>
          </a:prstGeom>
          <a:noFill/>
          <a:ln/>
        </p:spPr>
        <p:txBody>
          <a:bodyPr wrap="square" lIns="0" tIns="0" rIns="0" bIns="0" rtlCol="0" anchor="ctr"/>
          <a:lstStyle/>
          <a:p>
            <a:pPr marL="342900" indent="-342900" algn="ctr">
              <a:buFont typeface="Wingdings" pitchFamily="2" charset="2"/>
              <a:buChar char="à"/>
            </a:pPr>
            <a:r>
              <a:rPr lang="en-US" sz="2400" b="1" i="1" dirty="0">
                <a:solidFill>
                  <a:srgbClr val="12A4A4"/>
                </a:solidFill>
                <a:latin typeface="Calibri" pitchFamily="34" charset="0"/>
                <a:ea typeface="Calibri" pitchFamily="34" charset="-122"/>
                <a:cs typeface="Calibri" pitchFamily="34" charset="-120"/>
              </a:rPr>
              <a:t>Lower anxiety is good —</a:t>
            </a:r>
          </a:p>
          <a:p>
            <a:pPr marL="342900" indent="-342900" algn="ctr">
              <a:buFont typeface="Wingdings" pitchFamily="2" charset="2"/>
              <a:buChar char="à"/>
            </a:pPr>
            <a:r>
              <a:rPr lang="en-US" sz="2400" b="1" i="1" dirty="0">
                <a:solidFill>
                  <a:srgbClr val="12A4A4"/>
                </a:solidFill>
                <a:latin typeface="Calibri" pitchFamily="34" charset="0"/>
                <a:ea typeface="Calibri" pitchFamily="34" charset="-122"/>
                <a:cs typeface="Calibri" pitchFamily="34" charset="-120"/>
              </a:rPr>
              <a:t> but did speaking actually improve?</a:t>
            </a:r>
            <a:endParaRPr lang="en-US" sz="2400" b="1" dirty="0"/>
          </a:p>
        </p:txBody>
      </p:sp>
      <p:sp>
        <p:nvSpPr>
          <p:cNvPr id="26" name="Text 22"/>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10</a:t>
            </a:r>
            <a:endParaRPr lang="en-US" sz="900" dirty="0"/>
          </a:p>
        </p:txBody>
      </p:sp>
      <p:sp>
        <p:nvSpPr>
          <p:cNvPr id="27" name="Text 0">
            <a:extLst>
              <a:ext uri="{FF2B5EF4-FFF2-40B4-BE49-F238E27FC236}">
                <a16:creationId xmlns:a16="http://schemas.microsoft.com/office/drawing/2014/main" id="{75B5C7E8-14BC-DCF1-CE18-4CABC33B9D30}"/>
              </a:ext>
            </a:extLst>
          </p:cNvPr>
          <p:cNvSpPr/>
          <p:nvPr/>
        </p:nvSpPr>
        <p:spPr>
          <a:xfrm>
            <a:off x="649224" y="237744"/>
            <a:ext cx="10058400" cy="274320"/>
          </a:xfrm>
          <a:prstGeom prst="rect">
            <a:avLst/>
          </a:prstGeom>
          <a:noFill/>
          <a:ln/>
        </p:spPr>
        <p:txBody>
          <a:bodyPr wrap="square" lIns="0" tIns="0" rIns="0" bIns="0" rtlCol="0" anchor="ctr"/>
          <a:lstStyle/>
          <a:p>
            <a:pPr marL="0" indent="0">
              <a:buNone/>
            </a:pPr>
            <a:r>
              <a:rPr lang="en-US" sz="2800" b="1" kern="0" spc="200" dirty="0">
                <a:solidFill>
                  <a:srgbClr val="FF6B5C"/>
                </a:solidFill>
                <a:latin typeface="Calibri" pitchFamily="34" charset="0"/>
                <a:ea typeface="Calibri" pitchFamily="34" charset="-122"/>
                <a:cs typeface="Calibri" pitchFamily="34" charset="-120"/>
              </a:rPr>
              <a:t>4. RESULTS · RQ1</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649224" y="210312"/>
            <a:ext cx="10058400" cy="274320"/>
          </a:xfrm>
          <a:prstGeom prst="rect">
            <a:avLst/>
          </a:prstGeom>
          <a:noFill/>
          <a:ln/>
        </p:spPr>
        <p:txBody>
          <a:bodyPr wrap="square" lIns="0" tIns="0" rIns="0" bIns="0" rtlCol="0" anchor="ctr"/>
          <a:lstStyle/>
          <a:p>
            <a:pPr marL="0" indent="0">
              <a:buNone/>
            </a:pPr>
            <a:r>
              <a:rPr lang="en-US" sz="2800" b="1" kern="0" spc="200" dirty="0">
                <a:solidFill>
                  <a:srgbClr val="FFC000"/>
                </a:solidFill>
                <a:latin typeface="Calibri" pitchFamily="34" charset="0"/>
                <a:ea typeface="Calibri" pitchFamily="34" charset="-122"/>
                <a:cs typeface="Calibri" pitchFamily="34" charset="-120"/>
              </a:rPr>
              <a:t>4. RESULTS · RQ2</a:t>
            </a:r>
            <a:endParaRPr lang="en-US" sz="2800" dirty="0">
              <a:solidFill>
                <a:srgbClr val="FFC000"/>
              </a:solidFill>
            </a:endParaRPr>
          </a:p>
        </p:txBody>
      </p:sp>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200" b="1" dirty="0">
                <a:solidFill>
                  <a:srgbClr val="243B53"/>
                </a:solidFill>
                <a:latin typeface="Bookman Old Style" pitchFamily="34" charset="0"/>
                <a:ea typeface="Bookman Old Style" pitchFamily="34" charset="-122"/>
                <a:cs typeface="Bookman Old Style" pitchFamily="34" charset="-120"/>
              </a:rPr>
              <a:t>Oral performance: gains concentrated in fluency &amp; interaction</a:t>
            </a:r>
            <a:endParaRPr lang="en-US" sz="3200" dirty="0"/>
          </a:p>
        </p:txBody>
      </p:sp>
      <p:graphicFrame>
        <p:nvGraphicFramePr>
          <p:cNvPr id="4" name="Chart 0"/>
          <p:cNvGraphicFramePr/>
          <p:nvPr/>
        </p:nvGraphicFramePr>
        <p:xfrm>
          <a:off x="548640" y="1828800"/>
          <a:ext cx="6766560" cy="356616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3"/>
          <p:cNvSpPr/>
          <p:nvPr/>
        </p:nvSpPr>
        <p:spPr>
          <a:xfrm>
            <a:off x="7772400" y="1993392"/>
            <a:ext cx="3657600" cy="274320"/>
          </a:xfrm>
          <a:prstGeom prst="rect">
            <a:avLst/>
          </a:prstGeom>
          <a:noFill/>
          <a:ln/>
        </p:spPr>
        <p:txBody>
          <a:bodyPr wrap="square" lIns="0" tIns="0" rIns="0" bIns="0" rtlCol="0" anchor="ctr"/>
          <a:lstStyle/>
          <a:p>
            <a:pPr marL="0" indent="0">
              <a:buNone/>
            </a:pPr>
            <a:r>
              <a:rPr lang="en-US" sz="2000" b="1" kern="0" spc="100" dirty="0">
                <a:latin typeface="Calibri" pitchFamily="34" charset="0"/>
                <a:ea typeface="Calibri" pitchFamily="34" charset="-122"/>
                <a:cs typeface="Calibri" pitchFamily="34" charset="-120"/>
              </a:rPr>
              <a:t>TOTAL SCORE (/25)</a:t>
            </a:r>
            <a:endParaRPr lang="en-US" sz="2000" dirty="0"/>
          </a:p>
        </p:txBody>
      </p:sp>
      <p:sp>
        <p:nvSpPr>
          <p:cNvPr id="7" name="Text 4"/>
          <p:cNvSpPr/>
          <p:nvPr/>
        </p:nvSpPr>
        <p:spPr>
          <a:xfrm>
            <a:off x="7772400" y="2286000"/>
            <a:ext cx="3657600" cy="548640"/>
          </a:xfrm>
          <a:prstGeom prst="rect">
            <a:avLst/>
          </a:prstGeom>
          <a:noFill/>
          <a:ln/>
        </p:spPr>
        <p:txBody>
          <a:bodyPr wrap="square" lIns="0" tIns="0" rIns="0" bIns="0" rtlCol="0" anchor="ctr"/>
          <a:lstStyle/>
          <a:p>
            <a:pPr marL="0" indent="0">
              <a:buNone/>
            </a:pPr>
            <a:r>
              <a:rPr lang="en-US" sz="2000" b="1" dirty="0">
                <a:latin typeface="Bookman Old Style" pitchFamily="34" charset="0"/>
                <a:ea typeface="Bookman Old Style" pitchFamily="34" charset="-122"/>
                <a:cs typeface="Bookman Old Style" pitchFamily="34" charset="-120"/>
              </a:rPr>
              <a:t>+</a:t>
            </a:r>
            <a:r>
              <a:rPr lang="en-US" sz="2400" b="1" dirty="0">
                <a:latin typeface="Bookman Old Style" pitchFamily="34" charset="0"/>
                <a:ea typeface="Bookman Old Style" pitchFamily="34" charset="-122"/>
                <a:cs typeface="Bookman Old Style" pitchFamily="34" charset="-120"/>
              </a:rPr>
              <a:t>3.69</a:t>
            </a:r>
            <a:r>
              <a:rPr lang="en-US" sz="2000" dirty="0">
                <a:latin typeface="Calibri" pitchFamily="34" charset="0"/>
                <a:ea typeface="Calibri" pitchFamily="34" charset="-122"/>
                <a:cs typeface="Calibri" pitchFamily="34" charset="-120"/>
              </a:rPr>
              <a:t>  Exp.</a:t>
            </a:r>
            <a:endParaRPr lang="en-US" sz="2000" dirty="0"/>
          </a:p>
        </p:txBody>
      </p:sp>
      <p:sp>
        <p:nvSpPr>
          <p:cNvPr id="8" name="Text 5"/>
          <p:cNvSpPr/>
          <p:nvPr/>
        </p:nvSpPr>
        <p:spPr>
          <a:xfrm>
            <a:off x="7772400" y="2880360"/>
            <a:ext cx="3657600" cy="457200"/>
          </a:xfrm>
          <a:prstGeom prst="rect">
            <a:avLst/>
          </a:prstGeom>
          <a:noFill/>
          <a:ln/>
        </p:spPr>
        <p:txBody>
          <a:bodyPr wrap="square" lIns="0" tIns="0" rIns="0" bIns="0" rtlCol="0" anchor="ctr"/>
          <a:lstStyle/>
          <a:p>
            <a:pPr marL="0" indent="0">
              <a:buNone/>
            </a:pPr>
            <a:r>
              <a:rPr lang="en-US" sz="2000" dirty="0">
                <a:latin typeface="Calibri" pitchFamily="34" charset="0"/>
                <a:ea typeface="Calibri" pitchFamily="34" charset="-122"/>
                <a:cs typeface="Calibri" pitchFamily="34" charset="-120"/>
              </a:rPr>
              <a:t>14.72 → 18.41   </a:t>
            </a:r>
            <a:r>
              <a:rPr lang="en-US" sz="2000" b="1" dirty="0">
                <a:latin typeface="Calibri" pitchFamily="34" charset="0"/>
                <a:ea typeface="Calibri" pitchFamily="34" charset="-122"/>
                <a:cs typeface="Calibri" pitchFamily="34" charset="-120"/>
              </a:rPr>
              <a:t>d = 1.20</a:t>
            </a:r>
            <a:r>
              <a:rPr lang="en-US" sz="2000" dirty="0">
                <a:latin typeface="Calibri" pitchFamily="34" charset="0"/>
                <a:ea typeface="Calibri" pitchFamily="34" charset="-122"/>
                <a:cs typeface="Calibri" pitchFamily="34" charset="-120"/>
              </a:rPr>
              <a:t>    vs control +1.35 (d = 0.40)</a:t>
            </a:r>
            <a:endParaRPr lang="en-US" sz="2000" dirty="0"/>
          </a:p>
        </p:txBody>
      </p:sp>
      <p:sp>
        <p:nvSpPr>
          <p:cNvPr id="9" name="Shape 6"/>
          <p:cNvSpPr/>
          <p:nvPr/>
        </p:nvSpPr>
        <p:spPr>
          <a:xfrm>
            <a:off x="7543800" y="3611879"/>
            <a:ext cx="4069080" cy="1131569"/>
          </a:xfrm>
          <a:prstGeom prst="roundRect">
            <a:avLst>
              <a:gd name="adj" fmla="val 10000"/>
            </a:avLst>
          </a:prstGeom>
          <a:solidFill>
            <a:srgbClr val="E6F6F6"/>
          </a:solidFill>
          <a:ln/>
          <a:effectLst>
            <a:outerShdw blurRad="114300" dist="38100" dir="5400000" algn="bl" rotWithShape="0">
              <a:srgbClr val="000000">
                <a:alpha val="12000"/>
              </a:srgbClr>
            </a:outerShdw>
          </a:effectLst>
        </p:spPr>
      </p:sp>
      <p:sp>
        <p:nvSpPr>
          <p:cNvPr id="10" name="Text 7"/>
          <p:cNvSpPr/>
          <p:nvPr/>
        </p:nvSpPr>
        <p:spPr>
          <a:xfrm>
            <a:off x="7749540" y="3776472"/>
            <a:ext cx="3863340" cy="640080"/>
          </a:xfrm>
          <a:prstGeom prst="rect">
            <a:avLst/>
          </a:prstGeom>
          <a:noFill/>
          <a:ln/>
        </p:spPr>
        <p:txBody>
          <a:bodyPr wrap="square" lIns="0" tIns="0" rIns="0" bIns="0" rtlCol="0" anchor="ctr"/>
          <a:lstStyle/>
          <a:p>
            <a:pPr marL="0" indent="0">
              <a:lnSpc>
                <a:spcPct val="105000"/>
              </a:lnSpc>
              <a:buNone/>
            </a:pPr>
            <a:r>
              <a:rPr lang="en-US" sz="2000" b="1" dirty="0">
                <a:latin typeface="Calibri" pitchFamily="34" charset="0"/>
                <a:ea typeface="Calibri" pitchFamily="34" charset="-122"/>
                <a:cs typeface="Calibri" pitchFamily="34" charset="-120"/>
              </a:rPr>
              <a:t>Significant gains  </a:t>
            </a:r>
            <a:r>
              <a:rPr lang="en-US" sz="2000" dirty="0">
                <a:latin typeface="Calibri" pitchFamily="34" charset="0"/>
                <a:ea typeface="Calibri" pitchFamily="34" charset="-122"/>
                <a:cs typeface="Calibri" pitchFamily="34" charset="-120"/>
              </a:rPr>
              <a:t>fluency (p&lt;.01), interaction (p&lt;.01), vocabulary (p&lt;.05)</a:t>
            </a:r>
            <a:endParaRPr lang="en-US" sz="2000" dirty="0"/>
          </a:p>
        </p:txBody>
      </p:sp>
      <p:sp>
        <p:nvSpPr>
          <p:cNvPr id="11" name="Shape 8"/>
          <p:cNvSpPr/>
          <p:nvPr/>
        </p:nvSpPr>
        <p:spPr>
          <a:xfrm>
            <a:off x="7543800" y="4998339"/>
            <a:ext cx="4069080" cy="1131570"/>
          </a:xfrm>
          <a:prstGeom prst="roundRect">
            <a:avLst>
              <a:gd name="adj" fmla="val 11765"/>
            </a:avLst>
          </a:prstGeom>
          <a:solidFill>
            <a:srgbClr val="FFF4E8"/>
          </a:solidFill>
          <a:ln/>
          <a:effectLst>
            <a:outerShdw blurRad="114300" dist="38100" dir="5400000" algn="bl" rotWithShape="0">
              <a:srgbClr val="000000">
                <a:alpha val="12000"/>
              </a:srgbClr>
            </a:outerShdw>
          </a:effectLst>
        </p:spPr>
      </p:sp>
      <p:sp>
        <p:nvSpPr>
          <p:cNvPr id="12" name="Text 9"/>
          <p:cNvSpPr/>
          <p:nvPr/>
        </p:nvSpPr>
        <p:spPr>
          <a:xfrm>
            <a:off x="7749540" y="5222939"/>
            <a:ext cx="3657600" cy="640080"/>
          </a:xfrm>
          <a:prstGeom prst="rect">
            <a:avLst/>
          </a:prstGeom>
          <a:noFill/>
          <a:ln/>
        </p:spPr>
        <p:txBody>
          <a:bodyPr wrap="square" lIns="0" tIns="0" rIns="0" bIns="0" rtlCol="0" anchor="ctr"/>
          <a:lstStyle/>
          <a:p>
            <a:pPr marL="0" indent="0">
              <a:lnSpc>
                <a:spcPct val="105000"/>
              </a:lnSpc>
              <a:buNone/>
            </a:pPr>
            <a:r>
              <a:rPr lang="en-US" sz="2000" b="1" dirty="0">
                <a:latin typeface="Calibri" pitchFamily="34" charset="0"/>
                <a:ea typeface="Calibri" pitchFamily="34" charset="-122"/>
                <a:cs typeface="Calibri" pitchFamily="34" charset="-120"/>
              </a:rPr>
              <a:t>Not significant  </a:t>
            </a:r>
            <a:r>
              <a:rPr lang="en-US" sz="2000" dirty="0">
                <a:latin typeface="Calibri" pitchFamily="34" charset="0"/>
                <a:ea typeface="Calibri" pitchFamily="34" charset="-122"/>
                <a:cs typeface="Calibri" pitchFamily="34" charset="-120"/>
              </a:rPr>
              <a:t>pronunciation (p=.083), grammar (p=.114)</a:t>
            </a:r>
            <a:endParaRPr lang="en-US" sz="2000" dirty="0"/>
          </a:p>
        </p:txBody>
      </p:sp>
      <p:sp>
        <p:nvSpPr>
          <p:cNvPr id="16" name="Text 12"/>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11</a:t>
            </a:r>
            <a:endParaRPr lang="en-US"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4" grpId="0">
        <p:bldAsOne/>
      </p:bldGraphic>
      <p:bldP spid="6" grpId="0" animBg="1"/>
      <p:bldP spid="7" grpId="0" animBg="1"/>
      <p:bldP spid="8"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FF6B5C"/>
                </a:solidFill>
                <a:latin typeface="Calibri" pitchFamily="34" charset="0"/>
                <a:ea typeface="Calibri" pitchFamily="34" charset="-122"/>
                <a:cs typeface="Calibri" pitchFamily="34" charset="-120"/>
              </a:rPr>
              <a:t>4. RESULTS · RQ3</a:t>
            </a:r>
            <a:endParaRPr lang="en-US" sz="2800" dirty="0"/>
          </a:p>
        </p:txBody>
      </p:sp>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000" b="1" dirty="0">
                <a:solidFill>
                  <a:srgbClr val="243B53"/>
                </a:solidFill>
                <a:latin typeface="Bookman Old Style" pitchFamily="34" charset="0"/>
                <a:ea typeface="Bookman Old Style" pitchFamily="34" charset="-122"/>
                <a:cs typeface="Bookman Old Style" pitchFamily="34" charset="-120"/>
              </a:rPr>
              <a:t>Student voices: four themes from 12 interviews</a:t>
            </a:r>
            <a:endParaRPr lang="en-US" sz="3000" dirty="0"/>
          </a:p>
        </p:txBody>
      </p:sp>
      <p:sp>
        <p:nvSpPr>
          <p:cNvPr id="4" name="Shape 2"/>
          <p:cNvSpPr/>
          <p:nvPr/>
        </p:nvSpPr>
        <p:spPr>
          <a:xfrm>
            <a:off x="548640" y="1783080"/>
            <a:ext cx="5440680" cy="1828800"/>
          </a:xfrm>
          <a:prstGeom prst="roundRect">
            <a:avLst>
              <a:gd name="adj" fmla="val 6000"/>
            </a:avLst>
          </a:prstGeom>
          <a:solidFill>
            <a:srgbClr val="FFFFFF"/>
          </a:solidFill>
          <a:ln/>
          <a:effectLst>
            <a:outerShdw blurRad="114300" dist="38100" dir="5400000" algn="bl" rotWithShape="0">
              <a:srgbClr val="000000">
                <a:alpha val="12000"/>
              </a:srgbClr>
            </a:outerShdw>
          </a:effectLst>
        </p:spPr>
      </p:sp>
      <p:pic>
        <p:nvPicPr>
          <p:cNvPr id="6" name="Image 0" descr="preencoded.png"/>
          <p:cNvPicPr>
            <a:picLocks noChangeAspect="1"/>
          </p:cNvPicPr>
          <p:nvPr/>
        </p:nvPicPr>
        <p:blipFill>
          <a:blip r:embed="rId3"/>
          <a:stretch>
            <a:fillRect/>
          </a:stretch>
        </p:blipFill>
        <p:spPr>
          <a:xfrm>
            <a:off x="1051560" y="2331720"/>
            <a:ext cx="457200" cy="457200"/>
          </a:xfrm>
          <a:prstGeom prst="rect">
            <a:avLst/>
          </a:prstGeom>
        </p:spPr>
      </p:pic>
      <p:sp>
        <p:nvSpPr>
          <p:cNvPr id="7" name="Text 4"/>
          <p:cNvSpPr/>
          <p:nvPr/>
        </p:nvSpPr>
        <p:spPr>
          <a:xfrm>
            <a:off x="2560320" y="1783080"/>
            <a:ext cx="3840480" cy="411480"/>
          </a:xfrm>
          <a:prstGeom prst="rect">
            <a:avLst/>
          </a:prstGeom>
          <a:noFill/>
          <a:ln/>
        </p:spPr>
        <p:txBody>
          <a:bodyPr wrap="square" lIns="0" tIns="0" rIns="0" bIns="0" rtlCol="0" anchor="ctr"/>
          <a:lstStyle/>
          <a:p>
            <a:pPr marL="0" indent="0">
              <a:buNone/>
            </a:pPr>
            <a:r>
              <a:rPr lang="en-US" sz="2200" b="1" dirty="0">
                <a:solidFill>
                  <a:srgbClr val="FF6B5C"/>
                </a:solidFill>
                <a:latin typeface="Bookman Old Style" pitchFamily="34" charset="0"/>
                <a:ea typeface="Bookman Old Style" pitchFamily="34" charset="-122"/>
                <a:cs typeface="Bookman Old Style" pitchFamily="34" charset="-120"/>
              </a:rPr>
              <a:t>10/12</a:t>
            </a:r>
            <a:endParaRPr lang="en-US" sz="2200" dirty="0"/>
          </a:p>
        </p:txBody>
      </p:sp>
      <p:sp>
        <p:nvSpPr>
          <p:cNvPr id="8" name="Text 5"/>
          <p:cNvSpPr/>
          <p:nvPr/>
        </p:nvSpPr>
        <p:spPr>
          <a:xfrm>
            <a:off x="1851660" y="2194560"/>
            <a:ext cx="3886200" cy="365760"/>
          </a:xfrm>
          <a:prstGeom prst="rect">
            <a:avLst/>
          </a:prstGeom>
          <a:noFill/>
          <a:ln/>
        </p:spPr>
        <p:txBody>
          <a:bodyPr wrap="square" lIns="0" tIns="0" rIns="0" bIns="0" rtlCol="0" anchor="ctr"/>
          <a:lstStyle/>
          <a:p>
            <a:pPr marL="0" indent="0">
              <a:buNone/>
            </a:pPr>
            <a:r>
              <a:rPr lang="en-US" sz="2400" b="1" dirty="0">
                <a:solidFill>
                  <a:srgbClr val="243B53"/>
                </a:solidFill>
                <a:latin typeface="Calibri" pitchFamily="34" charset="0"/>
                <a:ea typeface="Calibri" pitchFamily="34" charset="-122"/>
                <a:cs typeface="Calibri" pitchFamily="34" charset="-120"/>
              </a:rPr>
              <a:t>Reduced fear of judgment</a:t>
            </a:r>
            <a:endParaRPr lang="en-US" sz="2400" dirty="0"/>
          </a:p>
        </p:txBody>
      </p:sp>
      <p:sp>
        <p:nvSpPr>
          <p:cNvPr id="9" name="Text 6"/>
          <p:cNvSpPr/>
          <p:nvPr/>
        </p:nvSpPr>
        <p:spPr>
          <a:xfrm>
            <a:off x="800100" y="2724912"/>
            <a:ext cx="4846320" cy="658368"/>
          </a:xfrm>
          <a:prstGeom prst="rect">
            <a:avLst/>
          </a:prstGeom>
          <a:noFill/>
          <a:ln/>
        </p:spPr>
        <p:txBody>
          <a:bodyPr wrap="square" lIns="0" tIns="0" rIns="0" bIns="0" rtlCol="0" anchor="t"/>
          <a:lstStyle/>
          <a:p>
            <a:pPr marL="0" indent="0" algn="ctr">
              <a:lnSpc>
                <a:spcPct val="103000"/>
              </a:lnSpc>
              <a:buNone/>
            </a:pPr>
            <a:r>
              <a:rPr lang="en-US" sz="2000" dirty="0">
                <a:latin typeface="Calibri" pitchFamily="34" charset="0"/>
                <a:ea typeface="Calibri" pitchFamily="34" charset="-122"/>
                <a:cs typeface="Calibri" pitchFamily="34" charset="-120"/>
              </a:rPr>
              <a:t>Absence of social evaluation was the primary benefit — focus on ideas, not face.</a:t>
            </a:r>
            <a:endParaRPr lang="en-US" sz="2000" dirty="0"/>
          </a:p>
        </p:txBody>
      </p:sp>
      <p:sp>
        <p:nvSpPr>
          <p:cNvPr id="10" name="Shape 7"/>
          <p:cNvSpPr/>
          <p:nvPr/>
        </p:nvSpPr>
        <p:spPr>
          <a:xfrm>
            <a:off x="6263640" y="1783080"/>
            <a:ext cx="5440680" cy="1828800"/>
          </a:xfrm>
          <a:prstGeom prst="roundRect">
            <a:avLst>
              <a:gd name="adj" fmla="val 6000"/>
            </a:avLst>
          </a:prstGeom>
          <a:solidFill>
            <a:srgbClr val="FFFFFF"/>
          </a:solidFill>
          <a:ln/>
          <a:effectLst>
            <a:outerShdw blurRad="114300" dist="38100" dir="5400000" algn="bl" rotWithShape="0">
              <a:srgbClr val="000000">
                <a:alpha val="12000"/>
              </a:srgbClr>
            </a:outerShdw>
          </a:effectLst>
        </p:spPr>
      </p:sp>
      <p:sp>
        <p:nvSpPr>
          <p:cNvPr id="13" name="Text 9"/>
          <p:cNvSpPr/>
          <p:nvPr/>
        </p:nvSpPr>
        <p:spPr>
          <a:xfrm>
            <a:off x="8812530" y="1796796"/>
            <a:ext cx="3840480" cy="411480"/>
          </a:xfrm>
          <a:prstGeom prst="rect">
            <a:avLst/>
          </a:prstGeom>
          <a:noFill/>
          <a:ln/>
        </p:spPr>
        <p:txBody>
          <a:bodyPr wrap="square" lIns="0" tIns="0" rIns="0" bIns="0" rtlCol="0" anchor="ctr"/>
          <a:lstStyle/>
          <a:p>
            <a:pPr marL="0" indent="0">
              <a:buNone/>
            </a:pPr>
            <a:r>
              <a:rPr lang="en-US" sz="2200" b="1" dirty="0">
                <a:solidFill>
                  <a:srgbClr val="12A4A4"/>
                </a:solidFill>
                <a:latin typeface="Bookman Old Style" pitchFamily="34" charset="0"/>
                <a:ea typeface="Bookman Old Style" pitchFamily="34" charset="-122"/>
                <a:cs typeface="Bookman Old Style" pitchFamily="34" charset="-120"/>
              </a:rPr>
              <a:t>9/12</a:t>
            </a:r>
            <a:endParaRPr lang="en-US" sz="2200" dirty="0"/>
          </a:p>
        </p:txBody>
      </p:sp>
      <p:sp>
        <p:nvSpPr>
          <p:cNvPr id="14" name="Text 10"/>
          <p:cNvSpPr/>
          <p:nvPr/>
        </p:nvSpPr>
        <p:spPr>
          <a:xfrm>
            <a:off x="7840980" y="2194560"/>
            <a:ext cx="3886200" cy="365760"/>
          </a:xfrm>
          <a:prstGeom prst="rect">
            <a:avLst/>
          </a:prstGeom>
          <a:noFill/>
          <a:ln/>
        </p:spPr>
        <p:txBody>
          <a:bodyPr wrap="square" lIns="0" tIns="0" rIns="0" bIns="0" rtlCol="0" anchor="ctr"/>
          <a:lstStyle/>
          <a:p>
            <a:pPr marL="0" indent="0">
              <a:buNone/>
            </a:pPr>
            <a:r>
              <a:rPr lang="en-US" sz="2400" b="1" dirty="0">
                <a:solidFill>
                  <a:srgbClr val="243B53"/>
                </a:solidFill>
                <a:latin typeface="Calibri" pitchFamily="34" charset="0"/>
                <a:ea typeface="Calibri" pitchFamily="34" charset="-122"/>
                <a:cs typeface="Calibri" pitchFamily="34" charset="-120"/>
              </a:rPr>
              <a:t>Repetition &amp; self-pacing</a:t>
            </a:r>
            <a:endParaRPr lang="en-US" sz="2400" dirty="0"/>
          </a:p>
        </p:txBody>
      </p:sp>
      <p:sp>
        <p:nvSpPr>
          <p:cNvPr id="15" name="Text 11"/>
          <p:cNvSpPr/>
          <p:nvPr/>
        </p:nvSpPr>
        <p:spPr>
          <a:xfrm>
            <a:off x="6515100" y="2724912"/>
            <a:ext cx="4846320" cy="658368"/>
          </a:xfrm>
          <a:prstGeom prst="rect">
            <a:avLst/>
          </a:prstGeom>
          <a:noFill/>
          <a:ln/>
        </p:spPr>
        <p:txBody>
          <a:bodyPr wrap="square" lIns="0" tIns="0" rIns="0" bIns="0" rtlCol="0" anchor="t"/>
          <a:lstStyle/>
          <a:p>
            <a:pPr marL="0" indent="0" algn="ctr">
              <a:lnSpc>
                <a:spcPct val="103000"/>
              </a:lnSpc>
              <a:buNone/>
            </a:pPr>
            <a:r>
              <a:rPr lang="en-US" sz="2000" dirty="0">
                <a:latin typeface="Calibri" pitchFamily="34" charset="0"/>
                <a:ea typeface="Calibri" pitchFamily="34" charset="-122"/>
                <a:cs typeface="Calibri" pitchFamily="34" charset="-120"/>
              </a:rPr>
              <a:t>Repeating scenarios built fluency; one student practiced a role-play 7 times.</a:t>
            </a:r>
            <a:endParaRPr lang="en-US" sz="2000" dirty="0"/>
          </a:p>
        </p:txBody>
      </p:sp>
      <p:sp>
        <p:nvSpPr>
          <p:cNvPr id="16" name="Shape 12"/>
          <p:cNvSpPr/>
          <p:nvPr/>
        </p:nvSpPr>
        <p:spPr>
          <a:xfrm>
            <a:off x="548640" y="3794760"/>
            <a:ext cx="5440680" cy="1828800"/>
          </a:xfrm>
          <a:prstGeom prst="roundRect">
            <a:avLst>
              <a:gd name="adj" fmla="val 6000"/>
            </a:avLst>
          </a:prstGeom>
          <a:solidFill>
            <a:srgbClr val="FFFFFF"/>
          </a:solidFill>
          <a:ln/>
          <a:effectLst>
            <a:outerShdw blurRad="114300" dist="38100" dir="5400000" algn="bl" rotWithShape="0">
              <a:srgbClr val="000000">
                <a:alpha val="12000"/>
              </a:srgbClr>
            </a:outerShdw>
          </a:effectLst>
        </p:spPr>
      </p:sp>
      <p:pic>
        <p:nvPicPr>
          <p:cNvPr id="18" name="Image 2" descr="preencoded.png"/>
          <p:cNvPicPr>
            <a:picLocks noChangeAspect="1"/>
          </p:cNvPicPr>
          <p:nvPr/>
        </p:nvPicPr>
        <p:blipFill>
          <a:blip r:embed="rId4"/>
          <a:stretch>
            <a:fillRect/>
          </a:stretch>
        </p:blipFill>
        <p:spPr>
          <a:xfrm>
            <a:off x="1051560" y="4343400"/>
            <a:ext cx="457200" cy="457200"/>
          </a:xfrm>
          <a:prstGeom prst="rect">
            <a:avLst/>
          </a:prstGeom>
        </p:spPr>
      </p:pic>
      <p:sp>
        <p:nvSpPr>
          <p:cNvPr id="19" name="Text 14"/>
          <p:cNvSpPr/>
          <p:nvPr/>
        </p:nvSpPr>
        <p:spPr>
          <a:xfrm>
            <a:off x="2560320" y="3794760"/>
            <a:ext cx="3840480" cy="411480"/>
          </a:xfrm>
          <a:prstGeom prst="rect">
            <a:avLst/>
          </a:prstGeom>
          <a:noFill/>
          <a:ln/>
        </p:spPr>
        <p:txBody>
          <a:bodyPr wrap="square" lIns="0" tIns="0" rIns="0" bIns="0" rtlCol="0" anchor="ctr"/>
          <a:lstStyle/>
          <a:p>
            <a:pPr marL="0" indent="0">
              <a:buNone/>
            </a:pPr>
            <a:r>
              <a:rPr lang="en-US" sz="2200" b="1" dirty="0">
                <a:solidFill>
                  <a:srgbClr val="FFB627"/>
                </a:solidFill>
                <a:latin typeface="Bookman Old Style" pitchFamily="34" charset="0"/>
                <a:ea typeface="Bookman Old Style" pitchFamily="34" charset="-122"/>
                <a:cs typeface="Bookman Old Style" pitchFamily="34" charset="-120"/>
              </a:rPr>
              <a:t>8/12</a:t>
            </a:r>
            <a:endParaRPr lang="en-US" sz="2200" dirty="0"/>
          </a:p>
        </p:txBody>
      </p:sp>
      <p:sp>
        <p:nvSpPr>
          <p:cNvPr id="20" name="Text 15"/>
          <p:cNvSpPr/>
          <p:nvPr/>
        </p:nvSpPr>
        <p:spPr>
          <a:xfrm>
            <a:off x="1760220" y="4233672"/>
            <a:ext cx="3886200" cy="365760"/>
          </a:xfrm>
          <a:prstGeom prst="rect">
            <a:avLst/>
          </a:prstGeom>
          <a:noFill/>
          <a:ln/>
        </p:spPr>
        <p:txBody>
          <a:bodyPr wrap="square" lIns="0" tIns="0" rIns="0" bIns="0" rtlCol="0" anchor="ctr"/>
          <a:lstStyle/>
          <a:p>
            <a:pPr marL="0" indent="0">
              <a:buNone/>
            </a:pPr>
            <a:r>
              <a:rPr lang="en-US" sz="2400" b="1" dirty="0">
                <a:solidFill>
                  <a:srgbClr val="243B53"/>
                </a:solidFill>
                <a:latin typeface="Calibri" pitchFamily="34" charset="0"/>
                <a:ea typeface="Calibri" pitchFamily="34" charset="-122"/>
                <a:cs typeface="Calibri" pitchFamily="34" charset="-120"/>
              </a:rPr>
              <a:t>Gradual confidence building</a:t>
            </a:r>
            <a:endParaRPr lang="en-US" sz="2400" dirty="0"/>
          </a:p>
        </p:txBody>
      </p:sp>
      <p:sp>
        <p:nvSpPr>
          <p:cNvPr id="21" name="Text 16"/>
          <p:cNvSpPr/>
          <p:nvPr/>
        </p:nvSpPr>
        <p:spPr>
          <a:xfrm>
            <a:off x="800100" y="4736592"/>
            <a:ext cx="4846320" cy="658368"/>
          </a:xfrm>
          <a:prstGeom prst="rect">
            <a:avLst/>
          </a:prstGeom>
          <a:noFill/>
          <a:ln/>
        </p:spPr>
        <p:txBody>
          <a:bodyPr wrap="square" lIns="0" tIns="0" rIns="0" bIns="0" rtlCol="0" anchor="t"/>
          <a:lstStyle/>
          <a:p>
            <a:pPr marL="0" indent="0" algn="ctr">
              <a:lnSpc>
                <a:spcPct val="103000"/>
              </a:lnSpc>
              <a:buNone/>
            </a:pPr>
            <a:r>
              <a:rPr lang="en-US" sz="2000" dirty="0">
                <a:latin typeface="Calibri" pitchFamily="34" charset="0"/>
                <a:ea typeface="Calibri" pitchFamily="34" charset="-122"/>
                <a:cs typeface="Calibri" pitchFamily="34" charset="-120"/>
              </a:rPr>
              <a:t>Confidence transferred to class — Lan raised her hand after 4 weeks of practice.</a:t>
            </a:r>
            <a:endParaRPr lang="en-US" sz="2000" dirty="0"/>
          </a:p>
        </p:txBody>
      </p:sp>
      <p:sp>
        <p:nvSpPr>
          <p:cNvPr id="22" name="Shape 17"/>
          <p:cNvSpPr/>
          <p:nvPr/>
        </p:nvSpPr>
        <p:spPr>
          <a:xfrm>
            <a:off x="6263640" y="3794760"/>
            <a:ext cx="5440680" cy="1828800"/>
          </a:xfrm>
          <a:prstGeom prst="roundRect">
            <a:avLst>
              <a:gd name="adj" fmla="val 6000"/>
            </a:avLst>
          </a:prstGeom>
          <a:solidFill>
            <a:srgbClr val="FFFFFF"/>
          </a:solidFill>
          <a:ln/>
          <a:effectLst>
            <a:outerShdw blurRad="114300" dist="38100" dir="5400000" algn="bl" rotWithShape="0">
              <a:srgbClr val="000000">
                <a:alpha val="12000"/>
              </a:srgbClr>
            </a:outerShdw>
          </a:effectLst>
        </p:spPr>
      </p:sp>
      <p:pic>
        <p:nvPicPr>
          <p:cNvPr id="24" name="Image 3" descr="preencoded.png"/>
          <p:cNvPicPr>
            <a:picLocks noChangeAspect="1"/>
          </p:cNvPicPr>
          <p:nvPr/>
        </p:nvPicPr>
        <p:blipFill>
          <a:blip r:embed="rId5"/>
          <a:stretch>
            <a:fillRect/>
          </a:stretch>
        </p:blipFill>
        <p:spPr>
          <a:xfrm>
            <a:off x="6766560" y="4343400"/>
            <a:ext cx="457200" cy="457200"/>
          </a:xfrm>
          <a:prstGeom prst="rect">
            <a:avLst/>
          </a:prstGeom>
        </p:spPr>
      </p:pic>
      <p:sp>
        <p:nvSpPr>
          <p:cNvPr id="25" name="Text 19"/>
          <p:cNvSpPr/>
          <p:nvPr/>
        </p:nvSpPr>
        <p:spPr>
          <a:xfrm>
            <a:off x="8686800" y="3817620"/>
            <a:ext cx="3840480" cy="411480"/>
          </a:xfrm>
          <a:prstGeom prst="rect">
            <a:avLst/>
          </a:prstGeom>
          <a:noFill/>
          <a:ln/>
        </p:spPr>
        <p:txBody>
          <a:bodyPr wrap="square" lIns="0" tIns="0" rIns="0" bIns="0" rtlCol="0" anchor="ctr"/>
          <a:lstStyle/>
          <a:p>
            <a:pPr marL="0" indent="0">
              <a:buNone/>
            </a:pPr>
            <a:r>
              <a:rPr lang="en-US" sz="2200" b="1" dirty="0">
                <a:solidFill>
                  <a:srgbClr val="243B53"/>
                </a:solidFill>
                <a:latin typeface="Bookman Old Style" pitchFamily="34" charset="0"/>
                <a:ea typeface="Bookman Old Style" pitchFamily="34" charset="-122"/>
                <a:cs typeface="Bookman Old Style" pitchFamily="34" charset="-120"/>
              </a:rPr>
              <a:t>12/12</a:t>
            </a:r>
            <a:endParaRPr lang="en-US" sz="2200" dirty="0"/>
          </a:p>
        </p:txBody>
      </p:sp>
      <p:sp>
        <p:nvSpPr>
          <p:cNvPr id="26" name="Text 20"/>
          <p:cNvSpPr/>
          <p:nvPr/>
        </p:nvSpPr>
        <p:spPr>
          <a:xfrm>
            <a:off x="8069580" y="4270248"/>
            <a:ext cx="3886200" cy="365760"/>
          </a:xfrm>
          <a:prstGeom prst="rect">
            <a:avLst/>
          </a:prstGeom>
          <a:noFill/>
          <a:ln/>
        </p:spPr>
        <p:txBody>
          <a:bodyPr wrap="square" lIns="0" tIns="0" rIns="0" bIns="0" rtlCol="0" anchor="ctr"/>
          <a:lstStyle/>
          <a:p>
            <a:pPr marL="0" indent="0">
              <a:buNone/>
            </a:pPr>
            <a:r>
              <a:rPr lang="en-US" sz="2400" b="1" dirty="0">
                <a:solidFill>
                  <a:srgbClr val="243B53"/>
                </a:solidFill>
                <a:latin typeface="Calibri" pitchFamily="34" charset="0"/>
                <a:ea typeface="Calibri" pitchFamily="34" charset="-122"/>
                <a:cs typeface="Calibri" pitchFamily="34" charset="-120"/>
              </a:rPr>
              <a:t>Perceived limitations</a:t>
            </a:r>
            <a:endParaRPr lang="en-US" sz="2400" dirty="0"/>
          </a:p>
        </p:txBody>
      </p:sp>
      <p:sp>
        <p:nvSpPr>
          <p:cNvPr id="27" name="Text 21"/>
          <p:cNvSpPr/>
          <p:nvPr/>
        </p:nvSpPr>
        <p:spPr>
          <a:xfrm>
            <a:off x="6515100" y="4736592"/>
            <a:ext cx="4846320" cy="658368"/>
          </a:xfrm>
          <a:prstGeom prst="rect">
            <a:avLst/>
          </a:prstGeom>
          <a:noFill/>
          <a:ln/>
        </p:spPr>
        <p:txBody>
          <a:bodyPr wrap="square" lIns="0" tIns="0" rIns="0" bIns="0" rtlCol="0" anchor="t"/>
          <a:lstStyle/>
          <a:p>
            <a:pPr marL="0" indent="0" algn="ctr">
              <a:lnSpc>
                <a:spcPct val="103000"/>
              </a:lnSpc>
              <a:buNone/>
            </a:pPr>
            <a:r>
              <a:rPr lang="en-US" sz="2000" dirty="0">
                <a:latin typeface="Calibri" pitchFamily="34" charset="0"/>
                <a:ea typeface="Calibri" pitchFamily="34" charset="-122"/>
                <a:cs typeface="Calibri" pitchFamily="34" charset="-120"/>
              </a:rPr>
              <a:t>Speech-recognition errors, limited depth — "a gym, not the real sport."</a:t>
            </a:r>
            <a:endParaRPr lang="en-US" sz="2000" dirty="0"/>
          </a:p>
        </p:txBody>
      </p:sp>
      <p:sp>
        <p:nvSpPr>
          <p:cNvPr id="31" name="Text 24"/>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12A4A4"/>
                </a:solidFill>
                <a:latin typeface="Calibri" pitchFamily="34" charset="0"/>
                <a:ea typeface="Calibri" pitchFamily="34" charset="-122"/>
                <a:cs typeface="Calibri" pitchFamily="34" charset="-120"/>
              </a:rPr>
              <a:t>5. DISCUSSION</a:t>
            </a:r>
            <a:endParaRPr lang="en-US" sz="2800" dirty="0"/>
          </a:p>
        </p:txBody>
      </p:sp>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000" b="1" dirty="0">
                <a:solidFill>
                  <a:srgbClr val="243B53"/>
                </a:solidFill>
                <a:latin typeface="Bookman Old Style" pitchFamily="34" charset="0"/>
                <a:ea typeface="Bookman Old Style" pitchFamily="34" charset="-122"/>
                <a:cs typeface="Bookman Old Style" pitchFamily="34" charset="-120"/>
              </a:rPr>
              <a:t>Quantitative and qualitative patterns converge</a:t>
            </a:r>
            <a:endParaRPr lang="en-US" sz="3000" dirty="0"/>
          </a:p>
        </p:txBody>
      </p:sp>
      <p:sp>
        <p:nvSpPr>
          <p:cNvPr id="4" name="Shape 2"/>
          <p:cNvSpPr/>
          <p:nvPr/>
        </p:nvSpPr>
        <p:spPr>
          <a:xfrm>
            <a:off x="548640" y="1783080"/>
            <a:ext cx="11064240" cy="1005840"/>
          </a:xfrm>
          <a:prstGeom prst="roundRect">
            <a:avLst>
              <a:gd name="adj" fmla="val 9091"/>
            </a:avLst>
          </a:prstGeom>
          <a:solidFill>
            <a:srgbClr val="243B53"/>
          </a:solidFill>
          <a:ln/>
          <a:effectLst>
            <a:outerShdw blurRad="114300" dist="38100" dir="5400000" algn="bl" rotWithShape="0">
              <a:srgbClr val="000000">
                <a:alpha val="12000"/>
              </a:srgbClr>
            </a:outerShdw>
          </a:effectLst>
        </p:spPr>
      </p:sp>
      <p:sp>
        <p:nvSpPr>
          <p:cNvPr id="6" name="Text 3"/>
          <p:cNvSpPr/>
          <p:nvPr/>
        </p:nvSpPr>
        <p:spPr>
          <a:xfrm>
            <a:off x="749808" y="1783080"/>
            <a:ext cx="10634472" cy="1005840"/>
          </a:xfrm>
          <a:prstGeom prst="rect">
            <a:avLst/>
          </a:prstGeom>
          <a:noFill/>
          <a:ln/>
        </p:spPr>
        <p:txBody>
          <a:bodyPr wrap="square" lIns="0" tIns="0" rIns="0" bIns="0" rtlCol="0" anchor="ctr"/>
          <a:lstStyle/>
          <a:p>
            <a:pPr marL="0" indent="0">
              <a:lnSpc>
                <a:spcPct val="105000"/>
              </a:lnSpc>
              <a:buNone/>
            </a:pPr>
            <a:r>
              <a:rPr lang="en-US" sz="2400" b="1" dirty="0">
                <a:solidFill>
                  <a:srgbClr val="FFFFFF"/>
                </a:solidFill>
                <a:latin typeface="Calibri" pitchFamily="34" charset="0"/>
                <a:ea typeface="Calibri" pitchFamily="34" charset="-122"/>
                <a:cs typeface="Calibri" pitchFamily="34" charset="-120"/>
              </a:rPr>
              <a:t>AI removes the evaluative audience (↓FNE) and the live audience (↓CA), but not the test (≈TA) — the data fall exactly where theory predicts.</a:t>
            </a:r>
            <a:endParaRPr lang="en-US" sz="2400" dirty="0"/>
          </a:p>
        </p:txBody>
      </p:sp>
      <p:sp>
        <p:nvSpPr>
          <p:cNvPr id="7" name="Shape 4"/>
          <p:cNvSpPr/>
          <p:nvPr/>
        </p:nvSpPr>
        <p:spPr>
          <a:xfrm>
            <a:off x="548640" y="2971800"/>
            <a:ext cx="3502152" cy="2743200"/>
          </a:xfrm>
          <a:prstGeom prst="roundRect">
            <a:avLst>
              <a:gd name="adj" fmla="val 4000"/>
            </a:avLst>
          </a:prstGeom>
          <a:solidFill>
            <a:srgbClr val="FFFFFF"/>
          </a:solidFill>
          <a:ln/>
          <a:effectLst>
            <a:outerShdw blurRad="114300" dist="38100" dir="5400000" algn="bl" rotWithShape="0">
              <a:srgbClr val="000000">
                <a:alpha val="12000"/>
              </a:srgbClr>
            </a:outerShdw>
          </a:effectLst>
        </p:spPr>
      </p:sp>
      <p:sp>
        <p:nvSpPr>
          <p:cNvPr id="10" name="Text 6"/>
          <p:cNvSpPr/>
          <p:nvPr/>
        </p:nvSpPr>
        <p:spPr>
          <a:xfrm>
            <a:off x="790956" y="3113532"/>
            <a:ext cx="3017520" cy="640080"/>
          </a:xfrm>
          <a:prstGeom prst="rect">
            <a:avLst/>
          </a:prstGeom>
          <a:noFill/>
          <a:ln/>
        </p:spPr>
        <p:txBody>
          <a:bodyPr wrap="square" lIns="0" tIns="0" rIns="0" bIns="0" rtlCol="0" anchor="t"/>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Anxiety &amp; themes align</a:t>
            </a:r>
            <a:endParaRPr lang="en-US" sz="2400" dirty="0"/>
          </a:p>
        </p:txBody>
      </p:sp>
      <p:sp>
        <p:nvSpPr>
          <p:cNvPr id="11" name="Text 7"/>
          <p:cNvSpPr/>
          <p:nvPr/>
        </p:nvSpPr>
        <p:spPr>
          <a:xfrm>
            <a:off x="649224" y="4050792"/>
            <a:ext cx="3316986" cy="1984248"/>
          </a:xfrm>
          <a:prstGeom prst="rect">
            <a:avLst/>
          </a:prstGeom>
          <a:noFill/>
          <a:ln/>
        </p:spPr>
        <p:txBody>
          <a:bodyPr wrap="square" lIns="0" tIns="0" rIns="0" bIns="0" rtlCol="0" anchor="t"/>
          <a:lstStyle/>
          <a:p>
            <a:pPr marL="0" indent="0">
              <a:lnSpc>
                <a:spcPct val="105000"/>
              </a:lnSpc>
              <a:buNone/>
            </a:pPr>
            <a:r>
              <a:rPr lang="en-US" sz="2000" dirty="0">
                <a:latin typeface="Calibri" pitchFamily="34" charset="0"/>
                <a:ea typeface="Calibri" pitchFamily="34" charset="-122"/>
                <a:cs typeface="Calibri" pitchFamily="34" charset="-120"/>
              </a:rPr>
              <a:t>FNE drop maps to Theme 1 (fear of judgment); CA drop to Theme 2 (private repetition); TA unchanged — no test-related relief reported.</a:t>
            </a:r>
            <a:endParaRPr lang="en-US" sz="2000" dirty="0"/>
          </a:p>
        </p:txBody>
      </p:sp>
      <p:sp>
        <p:nvSpPr>
          <p:cNvPr id="12" name="Shape 8"/>
          <p:cNvSpPr/>
          <p:nvPr/>
        </p:nvSpPr>
        <p:spPr>
          <a:xfrm>
            <a:off x="4251960" y="2971800"/>
            <a:ext cx="3502152" cy="2743200"/>
          </a:xfrm>
          <a:prstGeom prst="roundRect">
            <a:avLst>
              <a:gd name="adj" fmla="val 4000"/>
            </a:avLst>
          </a:prstGeom>
          <a:solidFill>
            <a:srgbClr val="FFFFFF"/>
          </a:solidFill>
          <a:ln/>
          <a:effectLst>
            <a:outerShdw blurRad="114300" dist="38100" dir="5400000" algn="bl" rotWithShape="0">
              <a:srgbClr val="000000">
                <a:alpha val="12000"/>
              </a:srgbClr>
            </a:outerShdw>
          </a:effectLst>
        </p:spPr>
      </p:sp>
      <p:sp>
        <p:nvSpPr>
          <p:cNvPr id="15" name="Text 10"/>
          <p:cNvSpPr/>
          <p:nvPr/>
        </p:nvSpPr>
        <p:spPr>
          <a:xfrm>
            <a:off x="4494276" y="3124962"/>
            <a:ext cx="3017520" cy="640080"/>
          </a:xfrm>
          <a:prstGeom prst="rect">
            <a:avLst/>
          </a:prstGeom>
          <a:noFill/>
          <a:ln/>
        </p:spPr>
        <p:txBody>
          <a:bodyPr wrap="square" lIns="0" tIns="0" rIns="0" bIns="0" rtlCol="0" anchor="t"/>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Fluency over accuracy</a:t>
            </a:r>
            <a:endParaRPr lang="en-US" sz="2400" dirty="0"/>
          </a:p>
        </p:txBody>
      </p:sp>
      <p:sp>
        <p:nvSpPr>
          <p:cNvPr id="16" name="Text 11"/>
          <p:cNvSpPr/>
          <p:nvPr/>
        </p:nvSpPr>
        <p:spPr>
          <a:xfrm>
            <a:off x="4411980" y="4062222"/>
            <a:ext cx="3316986" cy="1984248"/>
          </a:xfrm>
          <a:prstGeom prst="rect">
            <a:avLst/>
          </a:prstGeom>
          <a:noFill/>
          <a:ln/>
        </p:spPr>
        <p:txBody>
          <a:bodyPr wrap="square" lIns="0" tIns="0" rIns="0" bIns="0" rtlCol="0" anchor="t"/>
          <a:lstStyle/>
          <a:p>
            <a:pPr marL="0" indent="0">
              <a:lnSpc>
                <a:spcPct val="105000"/>
              </a:lnSpc>
              <a:buNone/>
            </a:pPr>
            <a:r>
              <a:rPr lang="en-US" sz="2000" dirty="0">
                <a:latin typeface="Calibri" pitchFamily="34" charset="0"/>
                <a:ea typeface="Calibri" pitchFamily="34" charset="-122"/>
                <a:cs typeface="Calibri" pitchFamily="34" charset="-120"/>
              </a:rPr>
              <a:t>Conversational AI lifts fluency &amp; interaction, but not pronunciation/grammar — those need explicit instruction.</a:t>
            </a:r>
            <a:endParaRPr lang="en-US" sz="2000" dirty="0"/>
          </a:p>
        </p:txBody>
      </p:sp>
      <p:sp>
        <p:nvSpPr>
          <p:cNvPr id="17" name="Shape 12"/>
          <p:cNvSpPr/>
          <p:nvPr/>
        </p:nvSpPr>
        <p:spPr>
          <a:xfrm>
            <a:off x="7955280" y="2971800"/>
            <a:ext cx="3502152" cy="2743200"/>
          </a:xfrm>
          <a:prstGeom prst="roundRect">
            <a:avLst>
              <a:gd name="adj" fmla="val 4000"/>
            </a:avLst>
          </a:prstGeom>
          <a:solidFill>
            <a:srgbClr val="FFFFFF"/>
          </a:solidFill>
          <a:ln/>
          <a:effectLst>
            <a:outerShdw blurRad="114300" dist="38100" dir="5400000" algn="bl" rotWithShape="0">
              <a:srgbClr val="000000">
                <a:alpha val="12000"/>
              </a:srgbClr>
            </a:outerShdw>
          </a:effectLst>
        </p:spPr>
      </p:sp>
      <p:sp>
        <p:nvSpPr>
          <p:cNvPr id="20" name="Text 14"/>
          <p:cNvSpPr/>
          <p:nvPr/>
        </p:nvSpPr>
        <p:spPr>
          <a:xfrm>
            <a:off x="8197596" y="3108960"/>
            <a:ext cx="3017520" cy="640080"/>
          </a:xfrm>
          <a:prstGeom prst="rect">
            <a:avLst/>
          </a:prstGeom>
          <a:noFill/>
          <a:ln/>
        </p:spPr>
        <p:txBody>
          <a:bodyPr wrap="square" lIns="0" tIns="0" rIns="0" bIns="0" rtlCol="0" anchor="t"/>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A confidence bridge</a:t>
            </a:r>
            <a:endParaRPr lang="en-US" sz="2400" dirty="0"/>
          </a:p>
        </p:txBody>
      </p:sp>
      <p:sp>
        <p:nvSpPr>
          <p:cNvPr id="21" name="Text 15"/>
          <p:cNvSpPr/>
          <p:nvPr/>
        </p:nvSpPr>
        <p:spPr>
          <a:xfrm>
            <a:off x="8092440" y="4062222"/>
            <a:ext cx="3316986" cy="1984248"/>
          </a:xfrm>
          <a:prstGeom prst="rect">
            <a:avLst/>
          </a:prstGeom>
          <a:noFill/>
          <a:ln/>
        </p:spPr>
        <p:txBody>
          <a:bodyPr wrap="square" lIns="0" tIns="0" rIns="0" bIns="0" rtlCol="0" anchor="t"/>
          <a:lstStyle/>
          <a:p>
            <a:pPr marL="0" indent="0">
              <a:lnSpc>
                <a:spcPct val="105000"/>
              </a:lnSpc>
              <a:buNone/>
            </a:pPr>
            <a:r>
              <a:rPr lang="en-US" sz="2000" dirty="0">
                <a:latin typeface="Calibri" pitchFamily="34" charset="0"/>
                <a:ea typeface="Calibri" pitchFamily="34" charset="-122"/>
                <a:cs typeface="Calibri" pitchFamily="34" charset="-120"/>
              </a:rPr>
              <a:t>Automaticity from private practice freed cognitive resources, transferring to voluntary classroom speaking.</a:t>
            </a:r>
            <a:endParaRPr lang="en-US" sz="2000" dirty="0"/>
          </a:p>
        </p:txBody>
      </p:sp>
      <p:sp>
        <p:nvSpPr>
          <p:cNvPr id="25" name="Text 18"/>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3200" b="1" kern="0" spc="200" dirty="0">
                <a:solidFill>
                  <a:srgbClr val="FFB627"/>
                </a:solidFill>
                <a:latin typeface="Calibri" pitchFamily="34" charset="0"/>
                <a:ea typeface="Calibri" pitchFamily="34" charset="-122"/>
                <a:cs typeface="Calibri" pitchFamily="34" charset="-120"/>
              </a:rPr>
              <a:t>6. LIMITATIONS</a:t>
            </a:r>
            <a:endParaRPr lang="en-US" sz="3200" dirty="0"/>
          </a:p>
        </p:txBody>
      </p:sp>
      <p:sp>
        <p:nvSpPr>
          <p:cNvPr id="4" name="Shape 2"/>
          <p:cNvSpPr/>
          <p:nvPr/>
        </p:nvSpPr>
        <p:spPr>
          <a:xfrm>
            <a:off x="548640" y="1229205"/>
            <a:ext cx="5486400" cy="5422392"/>
          </a:xfrm>
          <a:prstGeom prst="roundRect">
            <a:avLst>
              <a:gd name="adj" fmla="val 2667"/>
            </a:avLst>
          </a:prstGeom>
          <a:solidFill>
            <a:srgbClr val="FFF4E8"/>
          </a:solidFill>
          <a:ln/>
          <a:effectLst>
            <a:outerShdw blurRad="114300" dist="38100" dir="5400000" algn="bl" rotWithShape="0">
              <a:srgbClr val="000000">
                <a:alpha val="12000"/>
              </a:srgbClr>
            </a:outerShdw>
          </a:effectLst>
        </p:spPr>
      </p:sp>
      <p:sp>
        <p:nvSpPr>
          <p:cNvPr id="6" name="Text 3"/>
          <p:cNvSpPr/>
          <p:nvPr/>
        </p:nvSpPr>
        <p:spPr>
          <a:xfrm>
            <a:off x="1577340" y="1218614"/>
            <a:ext cx="4389120" cy="457200"/>
          </a:xfrm>
          <a:prstGeom prst="rect">
            <a:avLst/>
          </a:prstGeom>
          <a:noFill/>
          <a:ln/>
        </p:spPr>
        <p:txBody>
          <a:bodyPr wrap="square" lIns="0" tIns="0" rIns="0" bIns="0" rtlCol="0" anchor="ctr"/>
          <a:lstStyle/>
          <a:p>
            <a:pPr marL="0" indent="0">
              <a:buNone/>
            </a:pPr>
            <a:r>
              <a:rPr lang="en-US" sz="2800" b="1" dirty="0">
                <a:solidFill>
                  <a:srgbClr val="FF0000"/>
                </a:solidFill>
                <a:latin typeface="Bookman Old Style" pitchFamily="34" charset="0"/>
                <a:ea typeface="Bookman Old Style" pitchFamily="34" charset="-122"/>
                <a:cs typeface="Bookman Old Style" pitchFamily="34" charset="-120"/>
              </a:rPr>
              <a:t>Study Limitations</a:t>
            </a:r>
            <a:endParaRPr lang="en-US" sz="2800" dirty="0">
              <a:solidFill>
                <a:srgbClr val="FF0000"/>
              </a:solidFill>
            </a:endParaRPr>
          </a:p>
        </p:txBody>
      </p:sp>
      <p:sp>
        <p:nvSpPr>
          <p:cNvPr id="7" name="Text 4"/>
          <p:cNvSpPr/>
          <p:nvPr/>
        </p:nvSpPr>
        <p:spPr>
          <a:xfrm>
            <a:off x="617220" y="1732632"/>
            <a:ext cx="5349240" cy="5015640"/>
          </a:xfrm>
          <a:prstGeom prst="rect">
            <a:avLst/>
          </a:prstGeom>
          <a:noFill/>
          <a:ln/>
        </p:spPr>
        <p:txBody>
          <a:bodyPr wrap="square" lIns="0" tIns="0" rIns="0" bIns="0" rtlCol="0" anchor="t"/>
          <a:lstStyle/>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Quasi-experimental design — limits full causal inference</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Possible Hawthorne effect from novel technology</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Self-reported compliance (87%) may overestimate engagement</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Single public university; English majors; predominantly female</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Six-week window — no long-term or delayed posttest data</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Researcher-designed rubric, not a standardized proficiency test</a:t>
            </a:r>
            <a:endParaRPr lang="en-US" sz="2400" dirty="0"/>
          </a:p>
        </p:txBody>
      </p:sp>
      <p:sp>
        <p:nvSpPr>
          <p:cNvPr id="8" name="Shape 5"/>
          <p:cNvSpPr/>
          <p:nvPr/>
        </p:nvSpPr>
        <p:spPr>
          <a:xfrm>
            <a:off x="6217920" y="1229205"/>
            <a:ext cx="5486400" cy="5422392"/>
          </a:xfrm>
          <a:prstGeom prst="roundRect">
            <a:avLst>
              <a:gd name="adj" fmla="val 2667"/>
            </a:avLst>
          </a:prstGeom>
          <a:solidFill>
            <a:srgbClr val="E6F6F6"/>
          </a:solidFill>
          <a:ln/>
          <a:effectLst>
            <a:outerShdw blurRad="114300" dist="38100" dir="5400000" algn="bl" rotWithShape="0">
              <a:srgbClr val="000000">
                <a:alpha val="12000"/>
              </a:srgbClr>
            </a:outerShdw>
          </a:effectLst>
        </p:spPr>
      </p:sp>
      <p:sp>
        <p:nvSpPr>
          <p:cNvPr id="10" name="Text 6"/>
          <p:cNvSpPr/>
          <p:nvPr/>
        </p:nvSpPr>
        <p:spPr>
          <a:xfrm>
            <a:off x="7423009" y="1288957"/>
            <a:ext cx="4389120" cy="457200"/>
          </a:xfrm>
          <a:prstGeom prst="rect">
            <a:avLst/>
          </a:prstGeom>
          <a:noFill/>
          <a:ln/>
        </p:spPr>
        <p:txBody>
          <a:bodyPr wrap="square" lIns="0" tIns="0" rIns="0" bIns="0" rtlCol="0" anchor="ctr"/>
          <a:lstStyle/>
          <a:p>
            <a:pPr marL="0" indent="0">
              <a:buNone/>
            </a:pPr>
            <a:r>
              <a:rPr lang="en-US" sz="2800" b="1" dirty="0">
                <a:solidFill>
                  <a:srgbClr val="FF0000"/>
                </a:solidFill>
                <a:latin typeface="Bookman Old Style" pitchFamily="34" charset="0"/>
                <a:ea typeface="Bookman Old Style" pitchFamily="34" charset="-122"/>
                <a:cs typeface="Bookman Old Style" pitchFamily="34" charset="-120"/>
              </a:rPr>
              <a:t>Future Research</a:t>
            </a:r>
            <a:endParaRPr lang="en-US" sz="2800" dirty="0">
              <a:solidFill>
                <a:srgbClr val="FF0000"/>
              </a:solidFill>
            </a:endParaRPr>
          </a:p>
        </p:txBody>
      </p:sp>
      <p:sp>
        <p:nvSpPr>
          <p:cNvPr id="11" name="Text 7"/>
          <p:cNvSpPr/>
          <p:nvPr/>
        </p:nvSpPr>
        <p:spPr>
          <a:xfrm>
            <a:off x="6309359" y="1805908"/>
            <a:ext cx="5137573" cy="4598289"/>
          </a:xfrm>
          <a:prstGeom prst="rect">
            <a:avLst/>
          </a:prstGeom>
          <a:noFill/>
          <a:ln/>
        </p:spPr>
        <p:txBody>
          <a:bodyPr wrap="square" lIns="0" tIns="0" rIns="0" bIns="0" rtlCol="0" anchor="t"/>
          <a:lstStyle/>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Add a technology-active control group to isolate oral-AI effects from novelty</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Include physiological anxiety measures alongside self-report</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Use delayed posttests to track long-term retention</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Employ multi-site designs across institution types and majors</a:t>
            </a:r>
            <a:endParaRPr lang="en-US" sz="2400" dirty="0"/>
          </a:p>
          <a:p>
            <a:pPr marL="342900" indent="-342900">
              <a:lnSpc>
                <a:spcPct val="100000"/>
              </a:lnSpc>
              <a:spcAft>
                <a:spcPts val="700"/>
              </a:spcAft>
              <a:buSzPct val="100000"/>
              <a:buChar char="•"/>
            </a:pPr>
            <a:r>
              <a:rPr lang="en-US" sz="2400" dirty="0">
                <a:latin typeface="Calibri" pitchFamily="34" charset="0"/>
                <a:ea typeface="Calibri" pitchFamily="34" charset="-122"/>
                <a:cs typeface="Calibri" pitchFamily="34" charset="-120"/>
              </a:rPr>
              <a:t>Compare different AI platform types (cf. Wang et al., 2024)</a:t>
            </a:r>
            <a:endParaRPr lang="en-US" sz="2400" dirty="0"/>
          </a:p>
        </p:txBody>
      </p:sp>
      <p:sp>
        <p:nvSpPr>
          <p:cNvPr id="15" name="Text 10"/>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FF6B5C"/>
                </a:solidFill>
                <a:latin typeface="Calibri" pitchFamily="34" charset="0"/>
                <a:ea typeface="Calibri" pitchFamily="34" charset="-122"/>
                <a:cs typeface="Calibri" pitchFamily="34" charset="-120"/>
              </a:rPr>
              <a:t>6. CONCLUSION</a:t>
            </a:r>
            <a:endParaRPr lang="en-US" sz="2800" dirty="0"/>
          </a:p>
        </p:txBody>
      </p:sp>
      <p:sp>
        <p:nvSpPr>
          <p:cNvPr id="4" name="Shape 2"/>
          <p:cNvSpPr/>
          <p:nvPr/>
        </p:nvSpPr>
        <p:spPr>
          <a:xfrm>
            <a:off x="388620" y="989838"/>
            <a:ext cx="5486400" cy="3454146"/>
          </a:xfrm>
          <a:prstGeom prst="roundRect">
            <a:avLst>
              <a:gd name="adj" fmla="val 5854"/>
            </a:avLst>
          </a:prstGeom>
          <a:solidFill>
            <a:srgbClr val="243B53"/>
          </a:solidFill>
          <a:ln/>
          <a:effectLst>
            <a:outerShdw blurRad="114300" dist="38100" dir="5400000" algn="bl" rotWithShape="0">
              <a:srgbClr val="000000">
                <a:alpha val="12000"/>
              </a:srgbClr>
            </a:outerShdw>
          </a:effectLst>
        </p:spPr>
      </p:sp>
      <p:sp>
        <p:nvSpPr>
          <p:cNvPr id="5" name="Text 3"/>
          <p:cNvSpPr/>
          <p:nvPr/>
        </p:nvSpPr>
        <p:spPr>
          <a:xfrm>
            <a:off x="662940" y="1199557"/>
            <a:ext cx="4937760" cy="274320"/>
          </a:xfrm>
          <a:prstGeom prst="rect">
            <a:avLst/>
          </a:prstGeom>
          <a:noFill/>
          <a:ln/>
        </p:spPr>
        <p:txBody>
          <a:bodyPr wrap="square" lIns="0" tIns="0" rIns="0" bIns="0" rtlCol="0" anchor="ctr"/>
          <a:lstStyle/>
          <a:p>
            <a:pPr marL="0" indent="0">
              <a:buNone/>
            </a:pPr>
            <a:r>
              <a:rPr lang="en-US" sz="2400" b="1" kern="0" spc="100" dirty="0">
                <a:solidFill>
                  <a:srgbClr val="FFB627"/>
                </a:solidFill>
                <a:latin typeface="Calibri" pitchFamily="34" charset="0"/>
                <a:ea typeface="Calibri" pitchFamily="34" charset="-122"/>
                <a:cs typeface="Calibri" pitchFamily="34" charset="-120"/>
              </a:rPr>
              <a:t>TWO PRIMARY CONTRIBUTIONS</a:t>
            </a:r>
            <a:endParaRPr lang="en-US" sz="2400" dirty="0"/>
          </a:p>
        </p:txBody>
      </p:sp>
      <p:sp>
        <p:nvSpPr>
          <p:cNvPr id="6" name="Text 4"/>
          <p:cNvSpPr/>
          <p:nvPr/>
        </p:nvSpPr>
        <p:spPr>
          <a:xfrm>
            <a:off x="594360" y="1683596"/>
            <a:ext cx="5132070" cy="2464308"/>
          </a:xfrm>
          <a:prstGeom prst="rect">
            <a:avLst/>
          </a:prstGeom>
          <a:noFill/>
          <a:ln/>
        </p:spPr>
        <p:txBody>
          <a:bodyPr wrap="square" lIns="0" tIns="0" rIns="0" bIns="0" rtlCol="0" anchor="t"/>
          <a:lstStyle/>
          <a:p>
            <a:pPr marL="0" indent="0">
              <a:lnSpc>
                <a:spcPct val="105000"/>
              </a:lnSpc>
              <a:spcAft>
                <a:spcPts val="600"/>
              </a:spcAft>
              <a:buNone/>
            </a:pPr>
            <a:r>
              <a:rPr lang="en-US" sz="2200" b="1" dirty="0">
                <a:solidFill>
                  <a:srgbClr val="FF6B5C"/>
                </a:solidFill>
                <a:latin typeface="Calibri" pitchFamily="34" charset="0"/>
                <a:ea typeface="Calibri" pitchFamily="34" charset="-122"/>
                <a:cs typeface="Calibri" pitchFamily="34" charset="-120"/>
              </a:rPr>
              <a:t>1   </a:t>
            </a:r>
            <a:r>
              <a:rPr lang="en-US" sz="2200" dirty="0">
                <a:solidFill>
                  <a:srgbClr val="FFFFFF"/>
                </a:solidFill>
                <a:latin typeface="Calibri" pitchFamily="34" charset="0"/>
                <a:ea typeface="Calibri" pitchFamily="34" charset="-122"/>
                <a:cs typeface="Calibri" pitchFamily="34" charset="-120"/>
              </a:rPr>
              <a:t>First empirical evidence on AI-mediated speaking practice and anxiety in Vietnamese higher education.
</a:t>
            </a:r>
            <a:endParaRPr lang="en-US" sz="2200" dirty="0"/>
          </a:p>
          <a:p>
            <a:pPr marL="0" indent="0">
              <a:lnSpc>
                <a:spcPct val="105000"/>
              </a:lnSpc>
              <a:spcAft>
                <a:spcPts val="600"/>
              </a:spcAft>
              <a:buNone/>
            </a:pPr>
            <a:r>
              <a:rPr lang="en-US" sz="2200" b="1" dirty="0">
                <a:solidFill>
                  <a:srgbClr val="12A4A4"/>
                </a:solidFill>
                <a:latin typeface="Calibri" pitchFamily="34" charset="0"/>
                <a:ea typeface="Calibri" pitchFamily="34" charset="-122"/>
                <a:cs typeface="Calibri" pitchFamily="34" charset="-120"/>
              </a:rPr>
              <a:t>2   </a:t>
            </a:r>
            <a:r>
              <a:rPr lang="en-US" sz="2200" dirty="0">
                <a:solidFill>
                  <a:srgbClr val="FFFFFF"/>
                </a:solidFill>
                <a:latin typeface="Calibri" pitchFamily="34" charset="0"/>
                <a:ea typeface="Calibri" pitchFamily="34" charset="-122"/>
                <a:cs typeface="Calibri" pitchFamily="34" charset="-120"/>
              </a:rPr>
              <a:t>First to show differential effects across FLA sub-components — AI targets evaluative &amp; communicative anxiety, not test anxiety.</a:t>
            </a:r>
            <a:endParaRPr lang="en-US" sz="2200" dirty="0"/>
          </a:p>
        </p:txBody>
      </p:sp>
      <p:sp>
        <p:nvSpPr>
          <p:cNvPr id="7" name="Shape 5"/>
          <p:cNvSpPr/>
          <p:nvPr/>
        </p:nvSpPr>
        <p:spPr>
          <a:xfrm>
            <a:off x="388620" y="4572000"/>
            <a:ext cx="5486400" cy="2103120"/>
          </a:xfrm>
          <a:prstGeom prst="roundRect">
            <a:avLst>
              <a:gd name="adj" fmla="val 5217"/>
            </a:avLst>
          </a:prstGeom>
          <a:solidFill>
            <a:srgbClr val="FFF4E8"/>
          </a:solidFill>
          <a:ln/>
          <a:effectLst>
            <a:outerShdw blurRad="114300" dist="38100" dir="5400000" algn="bl" rotWithShape="0">
              <a:srgbClr val="000000">
                <a:alpha val="12000"/>
              </a:srgbClr>
            </a:outerShdw>
          </a:effectLst>
        </p:spPr>
      </p:sp>
      <p:sp>
        <p:nvSpPr>
          <p:cNvPr id="9" name="Text 6"/>
          <p:cNvSpPr/>
          <p:nvPr/>
        </p:nvSpPr>
        <p:spPr>
          <a:xfrm>
            <a:off x="1097280" y="6301316"/>
            <a:ext cx="4480560" cy="457200"/>
          </a:xfrm>
          <a:prstGeom prst="rect">
            <a:avLst/>
          </a:prstGeom>
          <a:noFill/>
          <a:ln/>
        </p:spPr>
        <p:txBody>
          <a:bodyPr wrap="square" lIns="0" tIns="0" rIns="0" bIns="0" rtlCol="0" anchor="ctr"/>
          <a:lstStyle/>
          <a:p>
            <a:pPr marL="0" indent="0">
              <a:buNone/>
            </a:pPr>
            <a:r>
              <a:rPr lang="en-US" sz="2000" b="1" dirty="0">
                <a:solidFill>
                  <a:srgbClr val="243B53"/>
                </a:solidFill>
                <a:latin typeface="Bookman Old Style" pitchFamily="34" charset="0"/>
                <a:ea typeface="Bookman Old Style" pitchFamily="34" charset="-122"/>
                <a:cs typeface="Bookman Old Style" pitchFamily="34" charset="-120"/>
              </a:rPr>
              <a:t>Not a replacement for teachers</a:t>
            </a:r>
            <a:endParaRPr lang="en-US" sz="2000" dirty="0"/>
          </a:p>
        </p:txBody>
      </p:sp>
      <p:sp>
        <p:nvSpPr>
          <p:cNvPr id="10" name="Text 7"/>
          <p:cNvSpPr/>
          <p:nvPr/>
        </p:nvSpPr>
        <p:spPr>
          <a:xfrm>
            <a:off x="445770" y="4653703"/>
            <a:ext cx="5372100" cy="1565910"/>
          </a:xfrm>
          <a:prstGeom prst="rect">
            <a:avLst/>
          </a:prstGeom>
          <a:noFill/>
          <a:ln/>
        </p:spPr>
        <p:txBody>
          <a:bodyPr wrap="square" lIns="0" tIns="0" rIns="0" bIns="0" rtlCol="0" anchor="t"/>
          <a:lstStyle/>
          <a:p>
            <a:pPr marL="0" indent="0" algn="just">
              <a:lnSpc>
                <a:spcPct val="108000"/>
              </a:lnSpc>
              <a:buNone/>
            </a:pPr>
            <a:r>
              <a:rPr lang="en-US" sz="2000" dirty="0">
                <a:latin typeface="Calibri" pitchFamily="34" charset="0"/>
                <a:ea typeface="Calibri" pitchFamily="34" charset="-122"/>
                <a:cs typeface="Calibri" pitchFamily="34" charset="-120"/>
              </a:rPr>
              <a:t>AI serves as a confidence-building bridge between the safety of silent knowledge and the risk of public speech — valuable where large classes make individual speaking practice nearly impossible and cultural norms discourage trial-and-error.</a:t>
            </a:r>
            <a:endParaRPr lang="en-US" sz="2000" dirty="0"/>
          </a:p>
        </p:txBody>
      </p:sp>
      <p:sp>
        <p:nvSpPr>
          <p:cNvPr id="11" name="Shape 8"/>
          <p:cNvSpPr/>
          <p:nvPr/>
        </p:nvSpPr>
        <p:spPr>
          <a:xfrm>
            <a:off x="6172200" y="989838"/>
            <a:ext cx="5486400" cy="5685282"/>
          </a:xfrm>
          <a:prstGeom prst="roundRect">
            <a:avLst>
              <a:gd name="adj" fmla="val 2667"/>
            </a:avLst>
          </a:prstGeom>
          <a:solidFill>
            <a:srgbClr val="E6F6F6"/>
          </a:solidFill>
          <a:ln/>
          <a:effectLst>
            <a:outerShdw blurRad="114300" dist="38100" dir="5400000" algn="bl" rotWithShape="0">
              <a:srgbClr val="000000">
                <a:alpha val="12000"/>
              </a:srgbClr>
            </a:outerShdw>
          </a:effectLst>
        </p:spPr>
      </p:sp>
      <p:sp>
        <p:nvSpPr>
          <p:cNvPr id="13" name="Text 9"/>
          <p:cNvSpPr/>
          <p:nvPr/>
        </p:nvSpPr>
        <p:spPr>
          <a:xfrm>
            <a:off x="6720840" y="1159002"/>
            <a:ext cx="4572000" cy="457200"/>
          </a:xfrm>
          <a:prstGeom prst="rect">
            <a:avLst/>
          </a:prstGeom>
          <a:noFill/>
          <a:ln/>
        </p:spPr>
        <p:txBody>
          <a:bodyPr wrap="square" lIns="0" tIns="0" rIns="0" bIns="0" rtlCol="0" anchor="ctr"/>
          <a:lstStyle/>
          <a:p>
            <a:pPr marL="0" indent="0" algn="ctr">
              <a:buNone/>
            </a:pPr>
            <a:r>
              <a:rPr lang="en-US" sz="2800" b="1" dirty="0">
                <a:solidFill>
                  <a:srgbClr val="243B53"/>
                </a:solidFill>
                <a:latin typeface="Bookman Old Style" pitchFamily="34" charset="0"/>
                <a:ea typeface="Bookman Old Style" pitchFamily="34" charset="-122"/>
                <a:cs typeface="Bookman Old Style" pitchFamily="34" charset="-120"/>
              </a:rPr>
              <a:t>Recommendations for Instructors</a:t>
            </a:r>
            <a:endParaRPr lang="en-US" sz="2800" dirty="0"/>
          </a:p>
        </p:txBody>
      </p:sp>
      <p:sp>
        <p:nvSpPr>
          <p:cNvPr id="14" name="Text 10"/>
          <p:cNvSpPr/>
          <p:nvPr/>
        </p:nvSpPr>
        <p:spPr>
          <a:xfrm>
            <a:off x="6309360" y="1962840"/>
            <a:ext cx="5349240" cy="4437959"/>
          </a:xfrm>
          <a:prstGeom prst="rect">
            <a:avLst/>
          </a:prstGeom>
          <a:noFill/>
          <a:ln/>
        </p:spPr>
        <p:txBody>
          <a:bodyPr wrap="square" lIns="0" tIns="0" rIns="0" bIns="0" rtlCol="0" anchor="t"/>
          <a:lstStyle/>
          <a:p>
            <a:pPr marL="342900" indent="-342900">
              <a:lnSpc>
                <a:spcPct val="100000"/>
              </a:lnSpc>
              <a:spcAft>
                <a:spcPts val="800"/>
              </a:spcAft>
              <a:buSzPct val="100000"/>
              <a:buChar char="•"/>
            </a:pPr>
            <a:r>
              <a:rPr lang="en-US" sz="2200" dirty="0">
                <a:latin typeface="Calibri" pitchFamily="34" charset="0"/>
                <a:ea typeface="Calibri" pitchFamily="34" charset="-122"/>
                <a:cs typeface="Calibri" pitchFamily="34" charset="-120"/>
              </a:rPr>
              <a:t>Structured homework: 3 × 30-min/week, scaffolded over a 6-week cycle</a:t>
            </a:r>
            <a:endParaRPr lang="en-US" sz="2200" dirty="0"/>
          </a:p>
          <a:p>
            <a:pPr marL="342900" indent="-342900">
              <a:lnSpc>
                <a:spcPct val="100000"/>
              </a:lnSpc>
              <a:spcAft>
                <a:spcPts val="800"/>
              </a:spcAft>
              <a:buSzPct val="100000"/>
              <a:buChar char="•"/>
            </a:pPr>
            <a:r>
              <a:rPr lang="en-US" sz="2200" dirty="0">
                <a:latin typeface="Calibri" pitchFamily="34" charset="0"/>
                <a:ea typeface="Calibri" pitchFamily="34" charset="-122"/>
                <a:cs typeface="Calibri" pitchFamily="34" charset="-120"/>
              </a:rPr>
              <a:t>Position AI as a fluency &amp; interaction builder — keep explicit grammar and pronunciation in class</a:t>
            </a:r>
            <a:endParaRPr lang="en-US" sz="2200" dirty="0"/>
          </a:p>
          <a:p>
            <a:pPr marL="342900" indent="-342900">
              <a:lnSpc>
                <a:spcPct val="100000"/>
              </a:lnSpc>
              <a:spcAft>
                <a:spcPts val="800"/>
              </a:spcAft>
              <a:buSzPct val="100000"/>
              <a:buChar char="•"/>
            </a:pPr>
            <a:r>
              <a:rPr lang="en-US" sz="2200" dirty="0">
                <a:latin typeface="Calibri" pitchFamily="34" charset="0"/>
                <a:ea typeface="Calibri" pitchFamily="34" charset="-122"/>
                <a:cs typeface="Calibri" pitchFamily="34" charset="-120"/>
              </a:rPr>
              <a:t>Add a one-week familiarization phase (frustration fades fast)</a:t>
            </a:r>
            <a:endParaRPr lang="en-US" sz="2200" dirty="0"/>
          </a:p>
          <a:p>
            <a:pPr marL="342900" indent="-342900">
              <a:lnSpc>
                <a:spcPct val="100000"/>
              </a:lnSpc>
              <a:spcAft>
                <a:spcPts val="800"/>
              </a:spcAft>
              <a:buSzPct val="100000"/>
              <a:buChar char="•"/>
            </a:pPr>
            <a:r>
              <a:rPr lang="en-US" sz="2200" dirty="0">
                <a:latin typeface="Calibri" pitchFamily="34" charset="0"/>
                <a:ea typeface="Calibri" pitchFamily="34" charset="-122"/>
                <a:cs typeface="Calibri" pitchFamily="34" charset="-120"/>
              </a:rPr>
              <a:t>Monitor compliance via weekly logs with screenshot verification</a:t>
            </a:r>
            <a:endParaRPr lang="en-US" sz="2200" dirty="0"/>
          </a:p>
          <a:p>
            <a:pPr marL="342900" indent="-342900">
              <a:lnSpc>
                <a:spcPct val="100000"/>
              </a:lnSpc>
              <a:spcAft>
                <a:spcPts val="800"/>
              </a:spcAft>
              <a:buSzPct val="100000"/>
              <a:buChar char="•"/>
            </a:pPr>
            <a:r>
              <a:rPr lang="en-US" sz="2200" dirty="0">
                <a:latin typeface="Calibri" pitchFamily="34" charset="0"/>
                <a:ea typeface="Calibri" pitchFamily="34" charset="-122"/>
                <a:cs typeface="Calibri" pitchFamily="34" charset="-120"/>
              </a:rPr>
              <a:t>Run periodic debriefs to build metacognitive awareness of anxiety reduction</a:t>
            </a:r>
            <a:endParaRPr lang="en-US" sz="2200" dirty="0"/>
          </a:p>
        </p:txBody>
      </p:sp>
      <p:sp>
        <p:nvSpPr>
          <p:cNvPr id="16" name="Text 12"/>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243B53"/>
        </a:solidFill>
        <a:effectLst/>
      </p:bgPr>
    </p:bg>
    <p:spTree>
      <p:nvGrpSpPr>
        <p:cNvPr id="1" name=""/>
        <p:cNvGrpSpPr/>
        <p:nvPr/>
      </p:nvGrpSpPr>
      <p:grpSpPr>
        <a:xfrm>
          <a:off x="0" y="0"/>
          <a:ext cx="0" cy="0"/>
          <a:chOff x="0" y="0"/>
          <a:chExt cx="0" cy="0"/>
        </a:xfrm>
      </p:grpSpPr>
      <p:sp>
        <p:nvSpPr>
          <p:cNvPr id="2" name="Shape 0"/>
          <p:cNvSpPr/>
          <p:nvPr/>
        </p:nvSpPr>
        <p:spPr>
          <a:xfrm>
            <a:off x="-1280160" y="-1554480"/>
            <a:ext cx="4206240" cy="4206240"/>
          </a:xfrm>
          <a:prstGeom prst="ellipse">
            <a:avLst/>
          </a:prstGeom>
          <a:solidFill>
            <a:srgbClr val="12A4A4">
              <a:alpha val="70000"/>
            </a:srgbClr>
          </a:solidFill>
          <a:ln/>
        </p:spPr>
      </p:sp>
      <p:sp>
        <p:nvSpPr>
          <p:cNvPr id="3" name="Shape 1"/>
          <p:cNvSpPr/>
          <p:nvPr/>
        </p:nvSpPr>
        <p:spPr>
          <a:xfrm>
            <a:off x="10058400" y="4023360"/>
            <a:ext cx="3657600" cy="3657600"/>
          </a:xfrm>
          <a:prstGeom prst="ellipse">
            <a:avLst/>
          </a:prstGeom>
          <a:solidFill>
            <a:srgbClr val="FF6B5C">
              <a:alpha val="82000"/>
            </a:srgbClr>
          </a:solidFill>
          <a:ln/>
        </p:spPr>
      </p:sp>
      <p:sp>
        <p:nvSpPr>
          <p:cNvPr id="4" name="Shape 2"/>
          <p:cNvSpPr/>
          <p:nvPr/>
        </p:nvSpPr>
        <p:spPr>
          <a:xfrm>
            <a:off x="10789920" y="-1280160"/>
            <a:ext cx="2743200" cy="2743200"/>
          </a:xfrm>
          <a:prstGeom prst="ellipse">
            <a:avLst/>
          </a:prstGeom>
          <a:solidFill>
            <a:srgbClr val="FFB627">
              <a:alpha val="75000"/>
            </a:srgbClr>
          </a:solidFill>
          <a:ln/>
        </p:spPr>
      </p:sp>
      <p:sp>
        <p:nvSpPr>
          <p:cNvPr id="5" name="Text 3"/>
          <p:cNvSpPr/>
          <p:nvPr/>
        </p:nvSpPr>
        <p:spPr>
          <a:xfrm>
            <a:off x="640080" y="594360"/>
            <a:ext cx="7315200" cy="320040"/>
          </a:xfrm>
          <a:prstGeom prst="rect">
            <a:avLst/>
          </a:prstGeom>
          <a:noFill/>
          <a:ln/>
        </p:spPr>
        <p:txBody>
          <a:bodyPr wrap="square" lIns="0" tIns="0" rIns="0" bIns="0" rtlCol="0" anchor="ctr"/>
          <a:lstStyle/>
          <a:p>
            <a:pPr marL="0" indent="0">
              <a:buNone/>
            </a:pPr>
            <a:r>
              <a:rPr lang="en-US" sz="1300" b="1" kern="0" spc="200" dirty="0">
                <a:solidFill>
                  <a:srgbClr val="FFB627"/>
                </a:solidFill>
                <a:latin typeface="Calibri" pitchFamily="34" charset="0"/>
                <a:ea typeface="Calibri" pitchFamily="34" charset="-122"/>
                <a:cs typeface="Calibri" pitchFamily="34" charset="-120"/>
              </a:rPr>
              <a:t>TAKEAWAYS</a:t>
            </a:r>
            <a:endParaRPr lang="en-US" sz="1300" dirty="0"/>
          </a:p>
        </p:txBody>
      </p:sp>
      <p:sp>
        <p:nvSpPr>
          <p:cNvPr id="6" name="Text 4"/>
          <p:cNvSpPr/>
          <p:nvPr/>
        </p:nvSpPr>
        <p:spPr>
          <a:xfrm>
            <a:off x="640080" y="960120"/>
            <a:ext cx="10789920" cy="868680"/>
          </a:xfrm>
          <a:prstGeom prst="rect">
            <a:avLst/>
          </a:prstGeom>
          <a:noFill/>
          <a:ln/>
        </p:spPr>
        <p:txBody>
          <a:bodyPr wrap="square" lIns="0" tIns="0" rIns="0" bIns="0" rtlCol="0" anchor="ctr"/>
          <a:lstStyle/>
          <a:p>
            <a:pPr marL="0" indent="0">
              <a:buNone/>
            </a:pPr>
            <a:r>
              <a:rPr lang="en-US" sz="3000" b="1" dirty="0">
                <a:solidFill>
                  <a:srgbClr val="FFFFFF"/>
                </a:solidFill>
                <a:latin typeface="Bookman Old Style" pitchFamily="34" charset="0"/>
                <a:ea typeface="Bookman Old Style" pitchFamily="34" charset="-122"/>
                <a:cs typeface="Bookman Old Style" pitchFamily="34" charset="-120"/>
              </a:rPr>
              <a:t>A confidence-building bridge — not a replacement</a:t>
            </a:r>
            <a:endParaRPr lang="en-US" sz="3000" dirty="0"/>
          </a:p>
        </p:txBody>
      </p:sp>
      <p:sp>
        <p:nvSpPr>
          <p:cNvPr id="7" name="Shape 5"/>
          <p:cNvSpPr/>
          <p:nvPr/>
        </p:nvSpPr>
        <p:spPr>
          <a:xfrm>
            <a:off x="640080" y="2057400"/>
            <a:ext cx="3593592" cy="2331720"/>
          </a:xfrm>
          <a:prstGeom prst="roundRect">
            <a:avLst>
              <a:gd name="adj" fmla="val 4706"/>
            </a:avLst>
          </a:prstGeom>
          <a:solidFill>
            <a:srgbClr val="FFFFFF"/>
          </a:solidFill>
          <a:ln/>
          <a:effectLst>
            <a:outerShdw blurRad="114300" dist="38100" dir="5400000" algn="bl" rotWithShape="0">
              <a:srgbClr val="000000">
                <a:alpha val="12000"/>
              </a:srgbClr>
            </a:outerShdw>
          </a:effectLst>
        </p:spPr>
      </p:sp>
      <p:sp>
        <p:nvSpPr>
          <p:cNvPr id="8" name="Text 6"/>
          <p:cNvSpPr/>
          <p:nvPr/>
        </p:nvSpPr>
        <p:spPr>
          <a:xfrm>
            <a:off x="765810" y="2240280"/>
            <a:ext cx="3539956" cy="685800"/>
          </a:xfrm>
          <a:prstGeom prst="rect">
            <a:avLst/>
          </a:prstGeom>
          <a:noFill/>
          <a:ln/>
        </p:spPr>
        <p:txBody>
          <a:bodyPr wrap="square" lIns="0" tIns="0" rIns="0" bIns="0" rtlCol="0" anchor="ctr"/>
          <a:lstStyle/>
          <a:p>
            <a:pPr marL="0" indent="0">
              <a:buNone/>
            </a:pPr>
            <a:r>
              <a:rPr lang="en-US" sz="4400" b="1" dirty="0">
                <a:solidFill>
                  <a:srgbClr val="FF6B5C"/>
                </a:solidFill>
                <a:latin typeface="Bookman Old Style" pitchFamily="34" charset="0"/>
                <a:ea typeface="Bookman Old Style" pitchFamily="34" charset="-122"/>
                <a:cs typeface="Bookman Old Style" pitchFamily="34" charset="-120"/>
              </a:rPr>
              <a:t>1st</a:t>
            </a:r>
            <a:endParaRPr lang="en-US" sz="4400" dirty="0"/>
          </a:p>
        </p:txBody>
      </p:sp>
      <p:sp>
        <p:nvSpPr>
          <p:cNvPr id="9" name="Text 7"/>
          <p:cNvSpPr/>
          <p:nvPr/>
        </p:nvSpPr>
        <p:spPr>
          <a:xfrm>
            <a:off x="765810" y="2971800"/>
            <a:ext cx="3593592" cy="411480"/>
          </a:xfrm>
          <a:prstGeom prst="rect">
            <a:avLst/>
          </a:prstGeom>
          <a:noFill/>
          <a:ln/>
        </p:spPr>
        <p:txBody>
          <a:bodyPr wrap="square" lIns="0" tIns="0" rIns="0" bIns="0" rtlCol="0" anchor="ctr"/>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Vietnamese evidence</a:t>
            </a:r>
            <a:endParaRPr lang="en-US" sz="2400" dirty="0"/>
          </a:p>
        </p:txBody>
      </p:sp>
      <p:sp>
        <p:nvSpPr>
          <p:cNvPr id="10" name="Text 8"/>
          <p:cNvSpPr/>
          <p:nvPr/>
        </p:nvSpPr>
        <p:spPr>
          <a:xfrm>
            <a:off x="765810" y="3401568"/>
            <a:ext cx="3593592" cy="914400"/>
          </a:xfrm>
          <a:prstGeom prst="rect">
            <a:avLst/>
          </a:prstGeom>
          <a:noFill/>
          <a:ln/>
        </p:spPr>
        <p:txBody>
          <a:bodyPr wrap="square" lIns="0" tIns="0" rIns="0" bIns="0" rtlCol="0" anchor="t"/>
          <a:lstStyle/>
          <a:p>
            <a:pPr marL="0" indent="0">
              <a:lnSpc>
                <a:spcPct val="105000"/>
              </a:lnSpc>
              <a:buNone/>
            </a:pPr>
            <a:r>
              <a:rPr lang="en-US" dirty="0">
                <a:solidFill>
                  <a:srgbClr val="33475B"/>
                </a:solidFill>
                <a:latin typeface="Calibri" pitchFamily="34" charset="0"/>
                <a:ea typeface="Calibri" pitchFamily="34" charset="-122"/>
                <a:cs typeface="Calibri" pitchFamily="34" charset="-120"/>
              </a:rPr>
              <a:t>First study of AI-mediated speaking practice &amp; anxiety in Vietnamese higher education.</a:t>
            </a:r>
            <a:endParaRPr lang="en-US" dirty="0"/>
          </a:p>
        </p:txBody>
      </p:sp>
      <p:sp>
        <p:nvSpPr>
          <p:cNvPr id="11" name="Shape 9"/>
          <p:cNvSpPr/>
          <p:nvPr/>
        </p:nvSpPr>
        <p:spPr>
          <a:xfrm>
            <a:off x="4416552" y="2057400"/>
            <a:ext cx="3593592" cy="2331720"/>
          </a:xfrm>
          <a:prstGeom prst="roundRect">
            <a:avLst>
              <a:gd name="adj" fmla="val 4706"/>
            </a:avLst>
          </a:prstGeom>
          <a:solidFill>
            <a:srgbClr val="FFFFFF"/>
          </a:solidFill>
          <a:ln/>
          <a:effectLst>
            <a:outerShdw blurRad="114300" dist="38100" dir="5400000" algn="bl" rotWithShape="0">
              <a:srgbClr val="000000">
                <a:alpha val="12000"/>
              </a:srgbClr>
            </a:outerShdw>
          </a:effectLst>
        </p:spPr>
      </p:sp>
      <p:sp>
        <p:nvSpPr>
          <p:cNvPr id="12" name="Text 10"/>
          <p:cNvSpPr/>
          <p:nvPr/>
        </p:nvSpPr>
        <p:spPr>
          <a:xfrm>
            <a:off x="4518193" y="2240280"/>
            <a:ext cx="3710057" cy="685800"/>
          </a:xfrm>
          <a:prstGeom prst="rect">
            <a:avLst/>
          </a:prstGeom>
          <a:noFill/>
          <a:ln/>
        </p:spPr>
        <p:txBody>
          <a:bodyPr wrap="square" lIns="0" tIns="0" rIns="0" bIns="0" rtlCol="0" anchor="ctr"/>
          <a:lstStyle/>
          <a:p>
            <a:pPr marL="0" indent="0">
              <a:buNone/>
            </a:pPr>
            <a:r>
              <a:rPr lang="en-US" sz="2400" b="1" dirty="0">
                <a:solidFill>
                  <a:srgbClr val="12A4A4"/>
                </a:solidFill>
                <a:latin typeface="Bookman Old Style" pitchFamily="34" charset="0"/>
                <a:ea typeface="Bookman Old Style" pitchFamily="34" charset="-122"/>
                <a:cs typeface="Bookman Old Style" pitchFamily="34" charset="-120"/>
              </a:rPr>
              <a:t>1st</a:t>
            </a:r>
            <a:endParaRPr lang="en-US" sz="2400" dirty="0"/>
          </a:p>
        </p:txBody>
      </p:sp>
      <p:sp>
        <p:nvSpPr>
          <p:cNvPr id="13" name="Text 11"/>
          <p:cNvSpPr/>
          <p:nvPr/>
        </p:nvSpPr>
        <p:spPr>
          <a:xfrm>
            <a:off x="4518194" y="2971800"/>
            <a:ext cx="3766270" cy="411480"/>
          </a:xfrm>
          <a:prstGeom prst="rect">
            <a:avLst/>
          </a:prstGeom>
          <a:noFill/>
          <a:ln/>
        </p:spPr>
        <p:txBody>
          <a:bodyPr wrap="square" lIns="0" tIns="0" rIns="0" bIns="0" rtlCol="0" anchor="ctr"/>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Sub-component effects</a:t>
            </a:r>
            <a:endParaRPr lang="en-US" sz="2400" dirty="0"/>
          </a:p>
        </p:txBody>
      </p:sp>
      <p:sp>
        <p:nvSpPr>
          <p:cNvPr id="14" name="Text 12"/>
          <p:cNvSpPr/>
          <p:nvPr/>
        </p:nvSpPr>
        <p:spPr>
          <a:xfrm>
            <a:off x="4518194" y="3401568"/>
            <a:ext cx="3549100" cy="914400"/>
          </a:xfrm>
          <a:prstGeom prst="rect">
            <a:avLst/>
          </a:prstGeom>
          <a:noFill/>
          <a:ln/>
        </p:spPr>
        <p:txBody>
          <a:bodyPr wrap="square" lIns="0" tIns="0" rIns="0" bIns="0" rtlCol="0" anchor="t"/>
          <a:lstStyle/>
          <a:p>
            <a:pPr marL="0" indent="0">
              <a:lnSpc>
                <a:spcPct val="105000"/>
              </a:lnSpc>
              <a:buNone/>
            </a:pPr>
            <a:r>
              <a:rPr lang="en-US" dirty="0">
                <a:solidFill>
                  <a:srgbClr val="33475B"/>
                </a:solidFill>
                <a:latin typeface="Calibri" pitchFamily="34" charset="0"/>
                <a:ea typeface="Calibri" pitchFamily="34" charset="-122"/>
                <a:cs typeface="Calibri" pitchFamily="34" charset="-120"/>
              </a:rPr>
              <a:t>First to show AI targets evaluative &amp; communicative anxiety, not test anxiety.</a:t>
            </a:r>
            <a:endParaRPr lang="en-US" dirty="0"/>
          </a:p>
        </p:txBody>
      </p:sp>
      <p:sp>
        <p:nvSpPr>
          <p:cNvPr id="15" name="Shape 13"/>
          <p:cNvSpPr/>
          <p:nvPr/>
        </p:nvSpPr>
        <p:spPr>
          <a:xfrm>
            <a:off x="8193024" y="2057400"/>
            <a:ext cx="3593592" cy="2331720"/>
          </a:xfrm>
          <a:prstGeom prst="roundRect">
            <a:avLst>
              <a:gd name="adj" fmla="val 4706"/>
            </a:avLst>
          </a:prstGeom>
          <a:solidFill>
            <a:srgbClr val="FFFFFF"/>
          </a:solidFill>
          <a:ln/>
          <a:effectLst>
            <a:outerShdw blurRad="114300" dist="38100" dir="5400000" algn="bl" rotWithShape="0">
              <a:srgbClr val="000000">
                <a:alpha val="12000"/>
              </a:srgbClr>
            </a:outerShdw>
          </a:effectLst>
        </p:spPr>
      </p:sp>
      <p:sp>
        <p:nvSpPr>
          <p:cNvPr id="16" name="Text 14"/>
          <p:cNvSpPr/>
          <p:nvPr/>
        </p:nvSpPr>
        <p:spPr>
          <a:xfrm>
            <a:off x="8287194" y="2240280"/>
            <a:ext cx="3197670" cy="685800"/>
          </a:xfrm>
          <a:prstGeom prst="rect">
            <a:avLst/>
          </a:prstGeom>
          <a:noFill/>
          <a:ln/>
        </p:spPr>
        <p:txBody>
          <a:bodyPr wrap="square" lIns="0" tIns="0" rIns="0" bIns="0" rtlCol="0" anchor="ctr"/>
          <a:lstStyle/>
          <a:p>
            <a:pPr marL="0" indent="0">
              <a:buNone/>
            </a:pPr>
            <a:r>
              <a:rPr lang="en-US" sz="2400" b="1" dirty="0">
                <a:solidFill>
                  <a:srgbClr val="FFB627"/>
                </a:solidFill>
                <a:latin typeface="Bookman Old Style" pitchFamily="34" charset="0"/>
                <a:ea typeface="Bookman Old Style" pitchFamily="34" charset="-122"/>
                <a:cs typeface="Bookman Old Style" pitchFamily="34" charset="-120"/>
              </a:rPr>
              <a:t>6 wk</a:t>
            </a:r>
            <a:endParaRPr lang="en-US" sz="2400" dirty="0"/>
          </a:p>
        </p:txBody>
      </p:sp>
      <p:sp>
        <p:nvSpPr>
          <p:cNvPr id="17" name="Text 15"/>
          <p:cNvSpPr/>
          <p:nvPr/>
        </p:nvSpPr>
        <p:spPr>
          <a:xfrm>
            <a:off x="8284464" y="2971800"/>
            <a:ext cx="3246120" cy="411480"/>
          </a:xfrm>
          <a:prstGeom prst="rect">
            <a:avLst/>
          </a:prstGeom>
          <a:noFill/>
          <a:ln/>
        </p:spPr>
        <p:txBody>
          <a:bodyPr wrap="square" lIns="0" tIns="0" rIns="0" bIns="0" rtlCol="0" anchor="ctr"/>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Practical &amp; low-cost</a:t>
            </a:r>
            <a:endParaRPr lang="en-US" sz="2400" dirty="0"/>
          </a:p>
        </p:txBody>
      </p:sp>
      <p:sp>
        <p:nvSpPr>
          <p:cNvPr id="18" name="Text 16"/>
          <p:cNvSpPr/>
          <p:nvPr/>
        </p:nvSpPr>
        <p:spPr>
          <a:xfrm>
            <a:off x="8343900" y="3401568"/>
            <a:ext cx="3063240" cy="914400"/>
          </a:xfrm>
          <a:prstGeom prst="rect">
            <a:avLst/>
          </a:prstGeom>
          <a:noFill/>
          <a:ln/>
        </p:spPr>
        <p:txBody>
          <a:bodyPr wrap="square" lIns="0" tIns="0" rIns="0" bIns="0" rtlCol="0" anchor="t"/>
          <a:lstStyle/>
          <a:p>
            <a:pPr marL="0" indent="0">
              <a:lnSpc>
                <a:spcPct val="105000"/>
              </a:lnSpc>
              <a:buNone/>
            </a:pPr>
            <a:r>
              <a:rPr lang="en-US" dirty="0">
                <a:solidFill>
                  <a:srgbClr val="33475B"/>
                </a:solidFill>
                <a:latin typeface="Calibri" pitchFamily="34" charset="0"/>
                <a:ea typeface="Calibri" pitchFamily="34" charset="-122"/>
                <a:cs typeface="Calibri" pitchFamily="34" charset="-120"/>
              </a:rPr>
              <a:t>Implementable within existing curricula — only a smartphone and internet needed.</a:t>
            </a:r>
            <a:endParaRPr lang="en-US" dirty="0"/>
          </a:p>
        </p:txBody>
      </p:sp>
      <p:sp>
        <p:nvSpPr>
          <p:cNvPr id="19" name="Shape 17"/>
          <p:cNvSpPr/>
          <p:nvPr/>
        </p:nvSpPr>
        <p:spPr>
          <a:xfrm>
            <a:off x="658368" y="4709160"/>
            <a:ext cx="2011680" cy="0"/>
          </a:xfrm>
          <a:prstGeom prst="line">
            <a:avLst/>
          </a:prstGeom>
          <a:noFill/>
          <a:ln w="38100">
            <a:solidFill>
              <a:srgbClr val="FF6B5C"/>
            </a:solidFill>
            <a:prstDash val="solid"/>
          </a:ln>
        </p:spPr>
      </p:sp>
      <p:sp>
        <p:nvSpPr>
          <p:cNvPr id="20" name="Text 18"/>
          <p:cNvSpPr/>
          <p:nvPr/>
        </p:nvSpPr>
        <p:spPr>
          <a:xfrm>
            <a:off x="640080" y="4892040"/>
            <a:ext cx="7315200" cy="548640"/>
          </a:xfrm>
          <a:prstGeom prst="rect">
            <a:avLst/>
          </a:prstGeom>
          <a:noFill/>
          <a:ln/>
        </p:spPr>
        <p:txBody>
          <a:bodyPr wrap="square" lIns="0" tIns="0" rIns="0" bIns="0" rtlCol="0" anchor="ctr"/>
          <a:lstStyle/>
          <a:p>
            <a:pPr marL="0" indent="0">
              <a:buNone/>
            </a:pPr>
            <a:r>
              <a:rPr lang="en-US" sz="2600" b="1" dirty="0">
                <a:solidFill>
                  <a:srgbClr val="FFFFFF"/>
                </a:solidFill>
                <a:latin typeface="Bookman Old Style" pitchFamily="34" charset="0"/>
                <a:ea typeface="Bookman Old Style" pitchFamily="34" charset="-122"/>
                <a:cs typeface="Bookman Old Style" pitchFamily="34" charset="-120"/>
              </a:rPr>
              <a:t> Thank you</a:t>
            </a:r>
            <a:endParaRPr lang="en-US" sz="2600" dirty="0"/>
          </a:p>
        </p:txBody>
      </p:sp>
      <p:sp>
        <p:nvSpPr>
          <p:cNvPr id="21" name="Text 19"/>
          <p:cNvSpPr/>
          <p:nvPr/>
        </p:nvSpPr>
        <p:spPr>
          <a:xfrm>
            <a:off x="640080" y="5532120"/>
            <a:ext cx="10515600" cy="365760"/>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Lê Minh Hằng   </a:t>
            </a:r>
            <a:r>
              <a:rPr lang="en-US" dirty="0">
                <a:solidFill>
                  <a:srgbClr val="CBD5E0"/>
                </a:solidFill>
                <a:latin typeface="Calibri" pitchFamily="34" charset="0"/>
                <a:ea typeface="Calibri" pitchFamily="34" charset="-122"/>
                <a:cs typeface="Calibri" pitchFamily="34" charset="-120"/>
              </a:rPr>
              <a:t>Faculty of Foreign Languages, Ton Duc Thang University  ·  leminhhang@tdtu.edu.vn</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3D5A47-7300-6393-5D47-E4D2FD21F7C1}"/>
              </a:ext>
            </a:extLst>
          </p:cNvPr>
          <p:cNvPicPr>
            <a:picLocks noChangeAspect="1"/>
          </p:cNvPicPr>
          <p:nvPr/>
        </p:nvPicPr>
        <p:blipFill>
          <a:blip r:embed="rId2"/>
          <a:stretch>
            <a:fillRect/>
          </a:stretch>
        </p:blipFill>
        <p:spPr>
          <a:xfrm>
            <a:off x="733062" y="0"/>
            <a:ext cx="10287001" cy="6858000"/>
          </a:xfrm>
          <a:prstGeom prst="rect">
            <a:avLst/>
          </a:prstGeom>
        </p:spPr>
      </p:pic>
      <p:sp>
        <p:nvSpPr>
          <p:cNvPr id="2" name="Rectangle 1">
            <a:extLst>
              <a:ext uri="{FF2B5EF4-FFF2-40B4-BE49-F238E27FC236}">
                <a16:creationId xmlns:a16="http://schemas.microsoft.com/office/drawing/2014/main" id="{1FAF69F4-967B-B21E-9F11-329A5C5B145D}"/>
              </a:ext>
            </a:extLst>
          </p:cNvPr>
          <p:cNvSpPr/>
          <p:nvPr/>
        </p:nvSpPr>
        <p:spPr>
          <a:xfrm>
            <a:off x="5902960" y="0"/>
            <a:ext cx="5222240" cy="68580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Tree>
    <p:extLst>
      <p:ext uri="{BB962C8B-B14F-4D97-AF65-F5344CB8AC3E}">
        <p14:creationId xmlns:p14="http://schemas.microsoft.com/office/powerpoint/2010/main" val="365209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4400" b="1" kern="0" spc="200" dirty="0">
                <a:solidFill>
                  <a:srgbClr val="12A4A4"/>
                </a:solidFill>
                <a:latin typeface="Bookman Old Style" panose="02050604050505020204" pitchFamily="18" charset="0"/>
                <a:ea typeface="Calibri" pitchFamily="34" charset="-122"/>
                <a:cs typeface="Calibri" pitchFamily="34" charset="-120"/>
              </a:rPr>
              <a:t>OVERVIEW</a:t>
            </a:r>
            <a:endParaRPr lang="en-US" sz="4400" dirty="0">
              <a:latin typeface="Bookman Old Style" panose="02050604050505020204" pitchFamily="18" charset="0"/>
            </a:endParaRPr>
          </a:p>
        </p:txBody>
      </p:sp>
      <p:sp>
        <p:nvSpPr>
          <p:cNvPr id="4" name="Shape 2"/>
          <p:cNvSpPr/>
          <p:nvPr/>
        </p:nvSpPr>
        <p:spPr>
          <a:xfrm>
            <a:off x="548640" y="1783080"/>
            <a:ext cx="5440680" cy="1207008"/>
          </a:xfrm>
          <a:prstGeom prst="roundRect">
            <a:avLst>
              <a:gd name="adj" fmla="val 7576"/>
            </a:avLst>
          </a:prstGeom>
          <a:solidFill>
            <a:srgbClr val="FFFFFF"/>
          </a:solidFill>
          <a:ln/>
          <a:effectLst>
            <a:outerShdw blurRad="114300" dist="38100" dir="5400000" algn="bl" rotWithShape="0">
              <a:srgbClr val="000000">
                <a:alpha val="12000"/>
              </a:srgbClr>
            </a:outerShdw>
          </a:effectLst>
        </p:spPr>
      </p:sp>
      <p:sp>
        <p:nvSpPr>
          <p:cNvPr id="5" name="Shape 3"/>
          <p:cNvSpPr/>
          <p:nvPr/>
        </p:nvSpPr>
        <p:spPr>
          <a:xfrm>
            <a:off x="804672" y="2066544"/>
            <a:ext cx="640080" cy="640080"/>
          </a:xfrm>
          <a:prstGeom prst="ellipse">
            <a:avLst/>
          </a:prstGeom>
          <a:solidFill>
            <a:srgbClr val="FF6B5C"/>
          </a:solidFill>
          <a:ln/>
        </p:spPr>
      </p:sp>
      <p:pic>
        <p:nvPicPr>
          <p:cNvPr id="6" name="Image 0" descr="preencoded.png"/>
          <p:cNvPicPr>
            <a:picLocks noChangeAspect="1"/>
          </p:cNvPicPr>
          <p:nvPr/>
        </p:nvPicPr>
        <p:blipFill>
          <a:blip r:embed="rId3"/>
          <a:stretch>
            <a:fillRect/>
          </a:stretch>
        </p:blipFill>
        <p:spPr>
          <a:xfrm>
            <a:off x="960120" y="2221992"/>
            <a:ext cx="329184" cy="329184"/>
          </a:xfrm>
          <a:prstGeom prst="rect">
            <a:avLst/>
          </a:prstGeom>
        </p:spPr>
      </p:pic>
      <p:sp>
        <p:nvSpPr>
          <p:cNvPr id="7" name="Text 4"/>
          <p:cNvSpPr/>
          <p:nvPr/>
        </p:nvSpPr>
        <p:spPr>
          <a:xfrm>
            <a:off x="1613916" y="2180844"/>
            <a:ext cx="4206240" cy="411480"/>
          </a:xfrm>
          <a:prstGeom prst="rect">
            <a:avLst/>
          </a:prstGeom>
          <a:noFill/>
          <a:ln/>
        </p:spPr>
        <p:txBody>
          <a:bodyPr wrap="square" lIns="0" tIns="0" rIns="0" bIns="0" rtlCol="0" anchor="ctr"/>
          <a:lstStyle/>
          <a:p>
            <a:pPr marL="0" indent="0">
              <a:buNone/>
            </a:pPr>
            <a:r>
              <a:rPr lang="en-US" sz="2800" b="1" dirty="0">
                <a:solidFill>
                  <a:srgbClr val="FF6B5C"/>
                </a:solidFill>
                <a:latin typeface="Calibri" pitchFamily="34" charset="0"/>
                <a:ea typeface="Calibri" pitchFamily="34" charset="-122"/>
                <a:cs typeface="Calibri" pitchFamily="34" charset="-120"/>
              </a:rPr>
              <a:t>01   </a:t>
            </a:r>
            <a:r>
              <a:rPr lang="en-US" sz="2800" b="1" dirty="0">
                <a:solidFill>
                  <a:srgbClr val="243B53"/>
                </a:solidFill>
                <a:latin typeface="Calibri" pitchFamily="34" charset="0"/>
                <a:ea typeface="Calibri" pitchFamily="34" charset="-122"/>
                <a:cs typeface="Calibri" pitchFamily="34" charset="-120"/>
              </a:rPr>
              <a:t>Introduction</a:t>
            </a:r>
            <a:endParaRPr lang="en-US" sz="2800" dirty="0"/>
          </a:p>
        </p:txBody>
      </p:sp>
      <p:sp>
        <p:nvSpPr>
          <p:cNvPr id="9" name="Shape 6"/>
          <p:cNvSpPr/>
          <p:nvPr/>
        </p:nvSpPr>
        <p:spPr>
          <a:xfrm>
            <a:off x="6263640" y="1783080"/>
            <a:ext cx="5440680" cy="1207008"/>
          </a:xfrm>
          <a:prstGeom prst="roundRect">
            <a:avLst>
              <a:gd name="adj" fmla="val 7576"/>
            </a:avLst>
          </a:prstGeom>
          <a:solidFill>
            <a:srgbClr val="FFFFFF"/>
          </a:solidFill>
          <a:ln/>
          <a:effectLst>
            <a:outerShdw blurRad="114300" dist="38100" dir="5400000" algn="bl" rotWithShape="0">
              <a:srgbClr val="000000">
                <a:alpha val="12000"/>
              </a:srgbClr>
            </a:outerShdw>
          </a:effectLst>
        </p:spPr>
      </p:sp>
      <p:sp>
        <p:nvSpPr>
          <p:cNvPr id="10" name="Shape 7"/>
          <p:cNvSpPr/>
          <p:nvPr/>
        </p:nvSpPr>
        <p:spPr>
          <a:xfrm>
            <a:off x="6519672" y="2066544"/>
            <a:ext cx="640080" cy="640080"/>
          </a:xfrm>
          <a:prstGeom prst="ellipse">
            <a:avLst/>
          </a:prstGeom>
          <a:solidFill>
            <a:srgbClr val="12A4A4"/>
          </a:solidFill>
          <a:ln/>
        </p:spPr>
      </p:sp>
      <p:pic>
        <p:nvPicPr>
          <p:cNvPr id="11" name="Image 1" descr="preencoded.png"/>
          <p:cNvPicPr>
            <a:picLocks noChangeAspect="1"/>
          </p:cNvPicPr>
          <p:nvPr/>
        </p:nvPicPr>
        <p:blipFill>
          <a:blip r:embed="rId4"/>
          <a:stretch>
            <a:fillRect/>
          </a:stretch>
        </p:blipFill>
        <p:spPr>
          <a:xfrm>
            <a:off x="6675120" y="2221992"/>
            <a:ext cx="329184" cy="329184"/>
          </a:xfrm>
          <a:prstGeom prst="rect">
            <a:avLst/>
          </a:prstGeom>
        </p:spPr>
      </p:pic>
      <p:sp>
        <p:nvSpPr>
          <p:cNvPr id="12" name="Text 8"/>
          <p:cNvSpPr/>
          <p:nvPr/>
        </p:nvSpPr>
        <p:spPr>
          <a:xfrm>
            <a:off x="7328916" y="2183130"/>
            <a:ext cx="4206240" cy="411480"/>
          </a:xfrm>
          <a:prstGeom prst="rect">
            <a:avLst/>
          </a:prstGeom>
          <a:noFill/>
          <a:ln/>
        </p:spPr>
        <p:txBody>
          <a:bodyPr wrap="square" lIns="0" tIns="0" rIns="0" bIns="0" rtlCol="0" anchor="ctr"/>
          <a:lstStyle/>
          <a:p>
            <a:pPr marL="0" indent="0">
              <a:buNone/>
            </a:pPr>
            <a:r>
              <a:rPr lang="en-US" sz="2800" b="1" dirty="0">
                <a:solidFill>
                  <a:srgbClr val="12A4A4"/>
                </a:solidFill>
                <a:latin typeface="Calibri" pitchFamily="34" charset="0"/>
                <a:ea typeface="Calibri" pitchFamily="34" charset="-122"/>
                <a:cs typeface="Calibri" pitchFamily="34" charset="-120"/>
              </a:rPr>
              <a:t>02   </a:t>
            </a:r>
            <a:r>
              <a:rPr lang="en-US" sz="2800" b="1" dirty="0">
                <a:solidFill>
                  <a:srgbClr val="243B53"/>
                </a:solidFill>
                <a:latin typeface="Calibri" pitchFamily="34" charset="0"/>
                <a:ea typeface="Calibri" pitchFamily="34" charset="-122"/>
                <a:cs typeface="Calibri" pitchFamily="34" charset="-120"/>
              </a:rPr>
              <a:t>Literature &amp; Framework</a:t>
            </a:r>
            <a:endParaRPr lang="en-US" sz="2800" dirty="0"/>
          </a:p>
        </p:txBody>
      </p:sp>
      <p:sp>
        <p:nvSpPr>
          <p:cNvPr id="14" name="Shape 10"/>
          <p:cNvSpPr/>
          <p:nvPr/>
        </p:nvSpPr>
        <p:spPr>
          <a:xfrm>
            <a:off x="548640" y="3154680"/>
            <a:ext cx="5440680" cy="1207008"/>
          </a:xfrm>
          <a:prstGeom prst="roundRect">
            <a:avLst>
              <a:gd name="adj" fmla="val 7576"/>
            </a:avLst>
          </a:prstGeom>
          <a:solidFill>
            <a:srgbClr val="FFFFFF"/>
          </a:solidFill>
          <a:ln/>
          <a:effectLst>
            <a:outerShdw blurRad="114300" dist="38100" dir="5400000" algn="bl" rotWithShape="0">
              <a:srgbClr val="000000">
                <a:alpha val="12000"/>
              </a:srgbClr>
            </a:outerShdw>
          </a:effectLst>
        </p:spPr>
      </p:sp>
      <p:sp>
        <p:nvSpPr>
          <p:cNvPr id="15" name="Shape 11"/>
          <p:cNvSpPr/>
          <p:nvPr/>
        </p:nvSpPr>
        <p:spPr>
          <a:xfrm>
            <a:off x="804672" y="3438144"/>
            <a:ext cx="640080" cy="640080"/>
          </a:xfrm>
          <a:prstGeom prst="ellipse">
            <a:avLst/>
          </a:prstGeom>
          <a:solidFill>
            <a:srgbClr val="FFB627"/>
          </a:solidFill>
          <a:ln/>
        </p:spPr>
      </p:sp>
      <p:pic>
        <p:nvPicPr>
          <p:cNvPr id="16" name="Image 2" descr="preencoded.png"/>
          <p:cNvPicPr>
            <a:picLocks noChangeAspect="1"/>
          </p:cNvPicPr>
          <p:nvPr/>
        </p:nvPicPr>
        <p:blipFill>
          <a:blip r:embed="rId5"/>
          <a:stretch>
            <a:fillRect/>
          </a:stretch>
        </p:blipFill>
        <p:spPr>
          <a:xfrm>
            <a:off x="960120" y="3593592"/>
            <a:ext cx="329184" cy="329184"/>
          </a:xfrm>
          <a:prstGeom prst="rect">
            <a:avLst/>
          </a:prstGeom>
        </p:spPr>
      </p:pic>
      <p:sp>
        <p:nvSpPr>
          <p:cNvPr id="17" name="Text 12"/>
          <p:cNvSpPr/>
          <p:nvPr/>
        </p:nvSpPr>
        <p:spPr>
          <a:xfrm>
            <a:off x="1645920" y="3552444"/>
            <a:ext cx="4206240" cy="411480"/>
          </a:xfrm>
          <a:prstGeom prst="rect">
            <a:avLst/>
          </a:prstGeom>
          <a:noFill/>
          <a:ln/>
        </p:spPr>
        <p:txBody>
          <a:bodyPr wrap="square" lIns="0" tIns="0" rIns="0" bIns="0" rtlCol="0" anchor="ctr"/>
          <a:lstStyle/>
          <a:p>
            <a:pPr marL="0" indent="0">
              <a:buNone/>
            </a:pPr>
            <a:r>
              <a:rPr lang="en-US" sz="2800" b="1" dirty="0">
                <a:solidFill>
                  <a:srgbClr val="FFB627"/>
                </a:solidFill>
                <a:latin typeface="Calibri" pitchFamily="34" charset="0"/>
                <a:ea typeface="Calibri" pitchFamily="34" charset="-122"/>
                <a:cs typeface="Calibri" pitchFamily="34" charset="-120"/>
              </a:rPr>
              <a:t>03   </a:t>
            </a:r>
            <a:r>
              <a:rPr lang="en-US" sz="2800" b="1" dirty="0">
                <a:solidFill>
                  <a:srgbClr val="243B53"/>
                </a:solidFill>
                <a:latin typeface="Calibri" pitchFamily="34" charset="0"/>
                <a:ea typeface="Calibri" pitchFamily="34" charset="-122"/>
                <a:cs typeface="Calibri" pitchFamily="34" charset="-120"/>
              </a:rPr>
              <a:t>Methodology</a:t>
            </a:r>
            <a:endParaRPr lang="en-US" sz="2800" dirty="0"/>
          </a:p>
        </p:txBody>
      </p:sp>
      <p:sp>
        <p:nvSpPr>
          <p:cNvPr id="19" name="Shape 14"/>
          <p:cNvSpPr/>
          <p:nvPr/>
        </p:nvSpPr>
        <p:spPr>
          <a:xfrm>
            <a:off x="6263640" y="3154680"/>
            <a:ext cx="5440680" cy="1207008"/>
          </a:xfrm>
          <a:prstGeom prst="roundRect">
            <a:avLst>
              <a:gd name="adj" fmla="val 7576"/>
            </a:avLst>
          </a:prstGeom>
          <a:solidFill>
            <a:srgbClr val="FFFFFF"/>
          </a:solidFill>
          <a:ln/>
          <a:effectLst>
            <a:outerShdw blurRad="114300" dist="38100" dir="5400000" algn="bl" rotWithShape="0">
              <a:srgbClr val="000000">
                <a:alpha val="12000"/>
              </a:srgbClr>
            </a:outerShdw>
          </a:effectLst>
        </p:spPr>
      </p:sp>
      <p:sp>
        <p:nvSpPr>
          <p:cNvPr id="20" name="Shape 15"/>
          <p:cNvSpPr/>
          <p:nvPr/>
        </p:nvSpPr>
        <p:spPr>
          <a:xfrm>
            <a:off x="6519672" y="3438144"/>
            <a:ext cx="640080" cy="640080"/>
          </a:xfrm>
          <a:prstGeom prst="ellipse">
            <a:avLst/>
          </a:prstGeom>
          <a:solidFill>
            <a:srgbClr val="FF6B5C"/>
          </a:solidFill>
          <a:ln/>
        </p:spPr>
      </p:sp>
      <p:pic>
        <p:nvPicPr>
          <p:cNvPr id="21" name="Image 3" descr="preencoded.png"/>
          <p:cNvPicPr>
            <a:picLocks noChangeAspect="1"/>
          </p:cNvPicPr>
          <p:nvPr/>
        </p:nvPicPr>
        <p:blipFill>
          <a:blip r:embed="rId6"/>
          <a:stretch>
            <a:fillRect/>
          </a:stretch>
        </p:blipFill>
        <p:spPr>
          <a:xfrm>
            <a:off x="6675120" y="3593592"/>
            <a:ext cx="329184" cy="329184"/>
          </a:xfrm>
          <a:prstGeom prst="rect">
            <a:avLst/>
          </a:prstGeom>
        </p:spPr>
      </p:pic>
      <p:sp>
        <p:nvSpPr>
          <p:cNvPr id="22" name="Text 16"/>
          <p:cNvSpPr/>
          <p:nvPr/>
        </p:nvSpPr>
        <p:spPr>
          <a:xfrm>
            <a:off x="7360920" y="3504438"/>
            <a:ext cx="4206240" cy="411480"/>
          </a:xfrm>
          <a:prstGeom prst="rect">
            <a:avLst/>
          </a:prstGeom>
          <a:noFill/>
          <a:ln/>
        </p:spPr>
        <p:txBody>
          <a:bodyPr wrap="square" lIns="0" tIns="0" rIns="0" bIns="0" rtlCol="0" anchor="ctr"/>
          <a:lstStyle/>
          <a:p>
            <a:pPr marL="0" indent="0">
              <a:buNone/>
            </a:pPr>
            <a:r>
              <a:rPr lang="en-US" sz="2800" b="1" dirty="0">
                <a:solidFill>
                  <a:srgbClr val="FF6B5C"/>
                </a:solidFill>
                <a:latin typeface="Calibri" pitchFamily="34" charset="0"/>
                <a:ea typeface="Calibri" pitchFamily="34" charset="-122"/>
                <a:cs typeface="Calibri" pitchFamily="34" charset="-120"/>
              </a:rPr>
              <a:t>04   </a:t>
            </a:r>
            <a:r>
              <a:rPr lang="en-US" sz="2800" b="1" dirty="0">
                <a:solidFill>
                  <a:srgbClr val="243B53"/>
                </a:solidFill>
                <a:latin typeface="Calibri" pitchFamily="34" charset="0"/>
                <a:ea typeface="Calibri" pitchFamily="34" charset="-122"/>
                <a:cs typeface="Calibri" pitchFamily="34" charset="-120"/>
              </a:rPr>
              <a:t>Results</a:t>
            </a:r>
            <a:endParaRPr lang="en-US" sz="2800" dirty="0"/>
          </a:p>
        </p:txBody>
      </p:sp>
      <p:sp>
        <p:nvSpPr>
          <p:cNvPr id="24" name="Shape 18"/>
          <p:cNvSpPr/>
          <p:nvPr/>
        </p:nvSpPr>
        <p:spPr>
          <a:xfrm>
            <a:off x="548640" y="4526280"/>
            <a:ext cx="5440680" cy="1207008"/>
          </a:xfrm>
          <a:prstGeom prst="roundRect">
            <a:avLst>
              <a:gd name="adj" fmla="val 7576"/>
            </a:avLst>
          </a:prstGeom>
          <a:solidFill>
            <a:srgbClr val="FFFFFF"/>
          </a:solidFill>
          <a:ln/>
          <a:effectLst>
            <a:outerShdw blurRad="114300" dist="38100" dir="5400000" algn="bl" rotWithShape="0">
              <a:srgbClr val="000000">
                <a:alpha val="12000"/>
              </a:srgbClr>
            </a:outerShdw>
          </a:effectLst>
        </p:spPr>
      </p:sp>
      <p:sp>
        <p:nvSpPr>
          <p:cNvPr id="25" name="Shape 19"/>
          <p:cNvSpPr/>
          <p:nvPr/>
        </p:nvSpPr>
        <p:spPr>
          <a:xfrm>
            <a:off x="804672" y="4809744"/>
            <a:ext cx="640080" cy="640080"/>
          </a:xfrm>
          <a:prstGeom prst="ellipse">
            <a:avLst/>
          </a:prstGeom>
          <a:solidFill>
            <a:srgbClr val="12A4A4"/>
          </a:solidFill>
          <a:ln/>
        </p:spPr>
      </p:sp>
      <p:pic>
        <p:nvPicPr>
          <p:cNvPr id="26" name="Image 4" descr="preencoded.png"/>
          <p:cNvPicPr>
            <a:picLocks noChangeAspect="1"/>
          </p:cNvPicPr>
          <p:nvPr/>
        </p:nvPicPr>
        <p:blipFill>
          <a:blip r:embed="rId7"/>
          <a:stretch>
            <a:fillRect/>
          </a:stretch>
        </p:blipFill>
        <p:spPr>
          <a:xfrm>
            <a:off x="960120" y="4965192"/>
            <a:ext cx="329184" cy="329184"/>
          </a:xfrm>
          <a:prstGeom prst="rect">
            <a:avLst/>
          </a:prstGeom>
        </p:spPr>
      </p:pic>
      <p:sp>
        <p:nvSpPr>
          <p:cNvPr id="27" name="Text 20"/>
          <p:cNvSpPr/>
          <p:nvPr/>
        </p:nvSpPr>
        <p:spPr>
          <a:xfrm>
            <a:off x="1645920" y="4924044"/>
            <a:ext cx="4206240" cy="411480"/>
          </a:xfrm>
          <a:prstGeom prst="rect">
            <a:avLst/>
          </a:prstGeom>
          <a:noFill/>
          <a:ln/>
        </p:spPr>
        <p:txBody>
          <a:bodyPr wrap="square" lIns="0" tIns="0" rIns="0" bIns="0" rtlCol="0" anchor="ctr"/>
          <a:lstStyle/>
          <a:p>
            <a:pPr marL="0" indent="0">
              <a:buNone/>
            </a:pPr>
            <a:r>
              <a:rPr lang="en-US" sz="2800" b="1" dirty="0">
                <a:solidFill>
                  <a:srgbClr val="12A4A4"/>
                </a:solidFill>
                <a:latin typeface="Calibri" pitchFamily="34" charset="0"/>
                <a:ea typeface="Calibri" pitchFamily="34" charset="-122"/>
                <a:cs typeface="Calibri" pitchFamily="34" charset="-120"/>
              </a:rPr>
              <a:t>05   </a:t>
            </a:r>
            <a:r>
              <a:rPr lang="en-US" sz="2800" b="1" dirty="0">
                <a:solidFill>
                  <a:srgbClr val="243B53"/>
                </a:solidFill>
                <a:latin typeface="Calibri" pitchFamily="34" charset="0"/>
                <a:ea typeface="Calibri" pitchFamily="34" charset="-122"/>
                <a:cs typeface="Calibri" pitchFamily="34" charset="-120"/>
              </a:rPr>
              <a:t>Discussion</a:t>
            </a:r>
            <a:endParaRPr lang="en-US" sz="2800" dirty="0"/>
          </a:p>
        </p:txBody>
      </p:sp>
      <p:sp>
        <p:nvSpPr>
          <p:cNvPr id="29" name="Shape 22"/>
          <p:cNvSpPr/>
          <p:nvPr/>
        </p:nvSpPr>
        <p:spPr>
          <a:xfrm>
            <a:off x="6263640" y="4526280"/>
            <a:ext cx="5440680" cy="1207008"/>
          </a:xfrm>
          <a:prstGeom prst="roundRect">
            <a:avLst>
              <a:gd name="adj" fmla="val 7576"/>
            </a:avLst>
          </a:prstGeom>
          <a:solidFill>
            <a:srgbClr val="FFFFFF"/>
          </a:solidFill>
          <a:ln/>
          <a:effectLst>
            <a:outerShdw blurRad="114300" dist="38100" dir="5400000" algn="bl" rotWithShape="0">
              <a:srgbClr val="000000">
                <a:alpha val="12000"/>
              </a:srgbClr>
            </a:outerShdw>
          </a:effectLst>
        </p:spPr>
      </p:sp>
      <p:sp>
        <p:nvSpPr>
          <p:cNvPr id="30" name="Shape 23"/>
          <p:cNvSpPr/>
          <p:nvPr/>
        </p:nvSpPr>
        <p:spPr>
          <a:xfrm>
            <a:off x="6519672" y="4809744"/>
            <a:ext cx="640080" cy="640080"/>
          </a:xfrm>
          <a:prstGeom prst="ellipse">
            <a:avLst/>
          </a:prstGeom>
          <a:solidFill>
            <a:srgbClr val="FFB627"/>
          </a:solidFill>
          <a:ln/>
        </p:spPr>
      </p:sp>
      <p:pic>
        <p:nvPicPr>
          <p:cNvPr id="31" name="Image 5" descr="preencoded.png"/>
          <p:cNvPicPr>
            <a:picLocks noChangeAspect="1"/>
          </p:cNvPicPr>
          <p:nvPr/>
        </p:nvPicPr>
        <p:blipFill>
          <a:blip r:embed="rId8"/>
          <a:stretch>
            <a:fillRect/>
          </a:stretch>
        </p:blipFill>
        <p:spPr>
          <a:xfrm>
            <a:off x="6675120" y="4965192"/>
            <a:ext cx="329184" cy="329184"/>
          </a:xfrm>
          <a:prstGeom prst="rect">
            <a:avLst/>
          </a:prstGeom>
        </p:spPr>
      </p:pic>
      <p:sp>
        <p:nvSpPr>
          <p:cNvPr id="32" name="Text 24"/>
          <p:cNvSpPr/>
          <p:nvPr/>
        </p:nvSpPr>
        <p:spPr>
          <a:xfrm>
            <a:off x="7360920" y="4924044"/>
            <a:ext cx="4831080" cy="411480"/>
          </a:xfrm>
          <a:prstGeom prst="rect">
            <a:avLst/>
          </a:prstGeom>
          <a:noFill/>
          <a:ln/>
        </p:spPr>
        <p:txBody>
          <a:bodyPr wrap="square" lIns="0" tIns="0" rIns="0" bIns="0" rtlCol="0" anchor="ctr"/>
          <a:lstStyle/>
          <a:p>
            <a:pPr marL="0" indent="0">
              <a:buNone/>
            </a:pPr>
            <a:r>
              <a:rPr lang="en-US" sz="2800" b="1" dirty="0">
                <a:solidFill>
                  <a:srgbClr val="FFB627"/>
                </a:solidFill>
                <a:latin typeface="Calibri" pitchFamily="34" charset="0"/>
                <a:ea typeface="Calibri" pitchFamily="34" charset="-122"/>
                <a:cs typeface="Calibri" pitchFamily="34" charset="-120"/>
              </a:rPr>
              <a:t>06   </a:t>
            </a:r>
            <a:r>
              <a:rPr lang="en-US" sz="2800" b="1" dirty="0">
                <a:solidFill>
                  <a:srgbClr val="243B53"/>
                </a:solidFill>
                <a:latin typeface="Calibri" pitchFamily="34" charset="0"/>
                <a:ea typeface="Calibri" pitchFamily="34" charset="-122"/>
                <a:cs typeface="Calibri" pitchFamily="34" charset="-120"/>
              </a:rPr>
              <a:t>Limitations &amp; Conclusion</a:t>
            </a:r>
            <a:endParaRPr lang="en-US" sz="2800" dirty="0"/>
          </a:p>
        </p:txBody>
      </p:sp>
      <p:sp>
        <p:nvSpPr>
          <p:cNvPr id="35" name="Text 27"/>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FF6B5C"/>
                </a:solidFill>
                <a:latin typeface="Calibri" pitchFamily="34" charset="0"/>
                <a:ea typeface="Calibri" pitchFamily="34" charset="-122"/>
                <a:cs typeface="Calibri" pitchFamily="34" charset="-120"/>
              </a:rPr>
              <a:t>1. INTRODUCTION</a:t>
            </a:r>
            <a:endParaRPr lang="en-US" sz="2800" dirty="0"/>
          </a:p>
        </p:txBody>
      </p:sp>
      <p:sp>
        <p:nvSpPr>
          <p:cNvPr id="3" name="Text 1"/>
          <p:cNvSpPr/>
          <p:nvPr/>
        </p:nvSpPr>
        <p:spPr>
          <a:xfrm>
            <a:off x="4726175" y="157734"/>
            <a:ext cx="11064240" cy="777240"/>
          </a:xfrm>
          <a:prstGeom prst="rect">
            <a:avLst/>
          </a:prstGeom>
          <a:noFill/>
          <a:ln/>
        </p:spPr>
        <p:txBody>
          <a:bodyPr wrap="square" lIns="0" tIns="0" rIns="0" bIns="0" rtlCol="0" anchor="ctr"/>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Knowing the language, </a:t>
            </a:r>
            <a:r>
              <a:rPr lang="en-US" sz="2400" b="1" dirty="0">
                <a:solidFill>
                  <a:srgbClr val="FF0000"/>
                </a:solidFill>
                <a:latin typeface="Bookman Old Style" pitchFamily="34" charset="0"/>
                <a:ea typeface="Bookman Old Style" pitchFamily="34" charset="-122"/>
                <a:cs typeface="Bookman Old Style" pitchFamily="34" charset="-120"/>
              </a:rPr>
              <a:t>yet silent in class</a:t>
            </a:r>
            <a:endParaRPr lang="en-US" sz="2400" dirty="0">
              <a:solidFill>
                <a:srgbClr val="FF0000"/>
              </a:solidFill>
            </a:endParaRPr>
          </a:p>
        </p:txBody>
      </p:sp>
      <p:sp>
        <p:nvSpPr>
          <p:cNvPr id="4" name="Text 2"/>
          <p:cNvSpPr/>
          <p:nvPr/>
        </p:nvSpPr>
        <p:spPr>
          <a:xfrm>
            <a:off x="354004" y="1139571"/>
            <a:ext cx="5577840" cy="3469005"/>
          </a:xfrm>
          <a:prstGeom prst="rect">
            <a:avLst/>
          </a:prstGeom>
          <a:noFill/>
          <a:ln/>
        </p:spPr>
        <p:txBody>
          <a:bodyPr wrap="square" lIns="0" tIns="0" rIns="0" bIns="0" rtlCol="0" anchor="t"/>
          <a:lstStyle/>
          <a:p>
            <a:pPr marL="0" indent="0">
              <a:lnSpc>
                <a:spcPct val="112000"/>
              </a:lnSpc>
              <a:buNone/>
            </a:pPr>
            <a:r>
              <a:rPr lang="en-US" sz="2400" dirty="0">
                <a:latin typeface="Calibri" pitchFamily="34" charset="0"/>
                <a:ea typeface="Calibri" pitchFamily="34" charset="-122"/>
                <a:cs typeface="Calibri" pitchFamily="34" charset="-120"/>
              </a:rPr>
              <a:t>Speaking is the </a:t>
            </a:r>
            <a:r>
              <a:rPr lang="en-US" sz="2400" u="sng" dirty="0">
                <a:latin typeface="Calibri" pitchFamily="34" charset="0"/>
                <a:ea typeface="Calibri" pitchFamily="34" charset="-122"/>
                <a:cs typeface="Calibri" pitchFamily="34" charset="-120"/>
              </a:rPr>
              <a:t>most anxiety-provoking skill </a:t>
            </a:r>
            <a:r>
              <a:rPr lang="en-US" sz="2400" dirty="0">
                <a:latin typeface="Calibri" pitchFamily="34" charset="0"/>
                <a:ea typeface="Calibri" pitchFamily="34" charset="-122"/>
                <a:cs typeface="Calibri" pitchFamily="34" charset="-120"/>
              </a:rPr>
              <a:t>in foreign-language learning </a:t>
            </a:r>
            <a:endParaRPr lang="en-US" sz="2400" dirty="0"/>
          </a:p>
          <a:p>
            <a:pPr marL="0" indent="0">
              <a:lnSpc>
                <a:spcPct val="112000"/>
              </a:lnSpc>
              <a:buNone/>
            </a:pPr>
            <a:r>
              <a:rPr lang="en-US" sz="2400" i="1" dirty="0">
                <a:solidFill>
                  <a:srgbClr val="0070C0"/>
                </a:solidFill>
                <a:latin typeface="Calibri" pitchFamily="34" charset="0"/>
                <a:ea typeface="Calibri" pitchFamily="34" charset="-122"/>
                <a:cs typeface="Calibri" pitchFamily="34" charset="-120"/>
              </a:rPr>
              <a:t>(Horwitz et al., 1986; Young, 1991).</a:t>
            </a:r>
            <a:endParaRPr lang="en-US" sz="2400" dirty="0">
              <a:solidFill>
                <a:srgbClr val="0070C0"/>
              </a:solidFill>
            </a:endParaRPr>
          </a:p>
          <a:p>
            <a:pPr marL="0" indent="0">
              <a:lnSpc>
                <a:spcPct val="112000"/>
              </a:lnSpc>
              <a:buNone/>
            </a:pPr>
            <a:endParaRPr lang="en-US" sz="2400" dirty="0"/>
          </a:p>
          <a:p>
            <a:pPr marL="0" indent="0">
              <a:lnSpc>
                <a:spcPct val="112000"/>
              </a:lnSpc>
              <a:buNone/>
            </a:pPr>
            <a:r>
              <a:rPr lang="en-US" sz="2400" dirty="0">
                <a:latin typeface="Calibri" pitchFamily="34" charset="0"/>
                <a:ea typeface="Calibri" pitchFamily="34" charset="-122"/>
                <a:cs typeface="Calibri" pitchFamily="34" charset="-120"/>
              </a:rPr>
              <a:t>In Vietnamese classrooms, </a:t>
            </a:r>
            <a:r>
              <a:rPr lang="en-US" sz="2400" u="sng" dirty="0">
                <a:latin typeface="Calibri" pitchFamily="34" charset="0"/>
                <a:ea typeface="Calibri" pitchFamily="34" charset="-122"/>
                <a:cs typeface="Calibri" pitchFamily="34" charset="-120"/>
              </a:rPr>
              <a:t>large classes, exam-driven curricula, and face-preserving</a:t>
            </a:r>
            <a:r>
              <a:rPr lang="en-US" sz="2400" dirty="0">
                <a:latin typeface="Calibri" pitchFamily="34" charset="0"/>
                <a:ea typeface="Calibri" pitchFamily="34" charset="-122"/>
                <a:cs typeface="Calibri" pitchFamily="34" charset="-120"/>
              </a:rPr>
              <a:t> Confucian norms compound the problem </a:t>
            </a:r>
            <a:endParaRPr lang="en-US" sz="2400" dirty="0"/>
          </a:p>
          <a:p>
            <a:pPr marL="0" indent="0">
              <a:lnSpc>
                <a:spcPct val="112000"/>
              </a:lnSpc>
              <a:buNone/>
            </a:pPr>
            <a:r>
              <a:rPr lang="en-US" sz="2400" i="1" dirty="0">
                <a:solidFill>
                  <a:srgbClr val="0070C0"/>
                </a:solidFill>
                <a:latin typeface="Calibri" pitchFamily="34" charset="0"/>
                <a:ea typeface="Calibri" pitchFamily="34" charset="-122"/>
                <a:cs typeface="Calibri" pitchFamily="34" charset="-120"/>
              </a:rPr>
              <a:t>(Bao, 2013; Truong &amp; Ho, 2022).</a:t>
            </a:r>
            <a:endParaRPr lang="en-US" sz="2400" dirty="0">
              <a:solidFill>
                <a:srgbClr val="0070C0"/>
              </a:solidFill>
            </a:endParaRPr>
          </a:p>
        </p:txBody>
      </p:sp>
      <p:sp>
        <p:nvSpPr>
          <p:cNvPr id="7" name="Text 4"/>
          <p:cNvSpPr/>
          <p:nvPr/>
        </p:nvSpPr>
        <p:spPr>
          <a:xfrm>
            <a:off x="579120" y="4608576"/>
            <a:ext cx="4206240" cy="731520"/>
          </a:xfrm>
          <a:prstGeom prst="rect">
            <a:avLst/>
          </a:prstGeom>
          <a:noFill/>
          <a:ln/>
        </p:spPr>
        <p:txBody>
          <a:bodyPr wrap="square" lIns="0" tIns="0" rIns="0" bIns="0" rtlCol="0" anchor="ctr"/>
          <a:lstStyle/>
          <a:p>
            <a:pPr marL="0" indent="0">
              <a:buNone/>
            </a:pPr>
            <a:r>
              <a:rPr lang="en-US" sz="4000" b="1" dirty="0">
                <a:solidFill>
                  <a:srgbClr val="FF6B5C"/>
                </a:solidFill>
                <a:latin typeface="Bookman Old Style" pitchFamily="34" charset="0"/>
                <a:ea typeface="Bookman Old Style" pitchFamily="34" charset="-122"/>
                <a:cs typeface="Bookman Old Style" pitchFamily="34" charset="-120"/>
              </a:rPr>
              <a:t>3–4</a:t>
            </a:r>
            <a:r>
              <a:rPr lang="en-US" sz="1800" dirty="0">
                <a:solidFill>
                  <a:srgbClr val="33475B"/>
                </a:solidFill>
                <a:latin typeface="Bookman Old Style" pitchFamily="34" charset="0"/>
                <a:ea typeface="Bookman Old Style" pitchFamily="34" charset="-122"/>
                <a:cs typeface="Bookman Old Style" pitchFamily="34" charset="-120"/>
              </a:rPr>
              <a:t>  of  </a:t>
            </a:r>
            <a:r>
              <a:rPr lang="en-US" sz="4000" b="1" dirty="0">
                <a:solidFill>
                  <a:srgbClr val="243B53"/>
                </a:solidFill>
                <a:latin typeface="Bookman Old Style" pitchFamily="34" charset="0"/>
                <a:ea typeface="Bookman Old Style" pitchFamily="34" charset="-122"/>
                <a:cs typeface="Bookman Old Style" pitchFamily="34" charset="-120"/>
              </a:rPr>
              <a:t>40–50</a:t>
            </a:r>
            <a:endParaRPr lang="en-US" sz="4000" dirty="0"/>
          </a:p>
        </p:txBody>
      </p:sp>
      <p:sp>
        <p:nvSpPr>
          <p:cNvPr id="8" name="Text 5"/>
          <p:cNvSpPr/>
          <p:nvPr/>
        </p:nvSpPr>
        <p:spPr>
          <a:xfrm>
            <a:off x="579120" y="5358384"/>
            <a:ext cx="5341620" cy="777240"/>
          </a:xfrm>
          <a:prstGeom prst="rect">
            <a:avLst/>
          </a:prstGeom>
          <a:noFill/>
          <a:ln/>
        </p:spPr>
        <p:txBody>
          <a:bodyPr wrap="square" lIns="0" tIns="0" rIns="0" bIns="0" rtlCol="0" anchor="t"/>
          <a:lstStyle/>
          <a:p>
            <a:pPr marL="0" indent="0">
              <a:buNone/>
            </a:pPr>
            <a:r>
              <a:rPr lang="en-US" sz="2400" dirty="0">
                <a:solidFill>
                  <a:srgbClr val="33475B"/>
                </a:solidFill>
                <a:latin typeface="Calibri" pitchFamily="34" charset="0"/>
                <a:ea typeface="Calibri" pitchFamily="34" charset="-122"/>
                <a:cs typeface="Calibri" pitchFamily="34" charset="-120"/>
              </a:rPr>
              <a:t>students typically volunteer to speak — the rest rely on rehearsed scripts or avoid eye contact.</a:t>
            </a:r>
            <a:endParaRPr lang="en-US" sz="2400" dirty="0"/>
          </a:p>
        </p:txBody>
      </p:sp>
      <p:sp>
        <p:nvSpPr>
          <p:cNvPr id="9" name="Text 6"/>
          <p:cNvSpPr/>
          <p:nvPr/>
        </p:nvSpPr>
        <p:spPr>
          <a:xfrm>
            <a:off x="6431280" y="1474470"/>
            <a:ext cx="5212080" cy="274320"/>
          </a:xfrm>
          <a:prstGeom prst="rect">
            <a:avLst/>
          </a:prstGeom>
          <a:noFill/>
          <a:ln/>
        </p:spPr>
        <p:txBody>
          <a:bodyPr wrap="square" lIns="0" tIns="0" rIns="0" bIns="0" rtlCol="0" anchor="ctr"/>
          <a:lstStyle/>
          <a:p>
            <a:pPr marL="0" indent="0">
              <a:buNone/>
            </a:pPr>
            <a:r>
              <a:rPr lang="en-US" sz="2400" b="1" kern="0" spc="100" dirty="0">
                <a:solidFill>
                  <a:srgbClr val="243B53"/>
                </a:solidFill>
                <a:latin typeface="Calibri" pitchFamily="34" charset="0"/>
                <a:ea typeface="Calibri" pitchFamily="34" charset="-122"/>
                <a:cs typeface="Calibri" pitchFamily="34" charset="-120"/>
              </a:rPr>
              <a:t>THREE COMPONENTS OF </a:t>
            </a:r>
          </a:p>
          <a:p>
            <a:pPr marL="0" indent="0">
              <a:buNone/>
            </a:pPr>
            <a:r>
              <a:rPr lang="en-US" sz="2400" b="1" kern="0" spc="100" dirty="0">
                <a:solidFill>
                  <a:srgbClr val="243B53"/>
                </a:solidFill>
                <a:latin typeface="Calibri" pitchFamily="34" charset="0"/>
                <a:ea typeface="Calibri" pitchFamily="34" charset="-122"/>
                <a:cs typeface="Calibri" pitchFamily="34" charset="-120"/>
              </a:rPr>
              <a:t>SPEAKING ANXIETY (FLA)</a:t>
            </a:r>
            <a:endParaRPr lang="en-US" sz="2400" dirty="0"/>
          </a:p>
        </p:txBody>
      </p:sp>
      <p:sp>
        <p:nvSpPr>
          <p:cNvPr id="10" name="Shape 7"/>
          <p:cNvSpPr/>
          <p:nvPr/>
        </p:nvSpPr>
        <p:spPr>
          <a:xfrm>
            <a:off x="6400799" y="2011680"/>
            <a:ext cx="5700889" cy="1234440"/>
          </a:xfrm>
          <a:prstGeom prst="roundRect">
            <a:avLst>
              <a:gd name="adj" fmla="val 7407"/>
            </a:avLst>
          </a:prstGeom>
          <a:solidFill>
            <a:srgbClr val="E6F6F6"/>
          </a:solidFill>
          <a:ln/>
          <a:effectLst>
            <a:outerShdw blurRad="114300" dist="38100" dir="5400000" algn="bl" rotWithShape="0">
              <a:srgbClr val="000000">
                <a:alpha val="12000"/>
              </a:srgbClr>
            </a:outerShdw>
          </a:effectLst>
        </p:spPr>
      </p:sp>
      <p:sp>
        <p:nvSpPr>
          <p:cNvPr id="13" name="Text 9"/>
          <p:cNvSpPr/>
          <p:nvPr/>
        </p:nvSpPr>
        <p:spPr>
          <a:xfrm>
            <a:off x="6500187" y="2125980"/>
            <a:ext cx="5871902" cy="411480"/>
          </a:xfrm>
          <a:prstGeom prst="rect">
            <a:avLst/>
          </a:prstGeom>
          <a:noFill/>
          <a:ln/>
        </p:spPr>
        <p:txBody>
          <a:bodyPr wrap="square" lIns="0" tIns="0" rIns="0" bIns="0" rtlCol="0" anchor="ctr"/>
          <a:lstStyle/>
          <a:p>
            <a:pPr marL="0" indent="0">
              <a:buNone/>
            </a:pPr>
            <a:r>
              <a:rPr lang="en-US" sz="2400" b="1" dirty="0">
                <a:solidFill>
                  <a:srgbClr val="243B53"/>
                </a:solidFill>
                <a:latin typeface="Calibri" pitchFamily="34" charset="0"/>
                <a:ea typeface="Calibri" pitchFamily="34" charset="-122"/>
                <a:cs typeface="Calibri" pitchFamily="34" charset="-120"/>
              </a:rPr>
              <a:t>Communication Apprehension</a:t>
            </a:r>
            <a:endParaRPr lang="en-US" sz="2400" dirty="0"/>
          </a:p>
        </p:txBody>
      </p:sp>
      <p:sp>
        <p:nvSpPr>
          <p:cNvPr id="14" name="Text 10"/>
          <p:cNvSpPr/>
          <p:nvPr/>
        </p:nvSpPr>
        <p:spPr>
          <a:xfrm>
            <a:off x="6488887" y="2528316"/>
            <a:ext cx="5940180" cy="548640"/>
          </a:xfrm>
          <a:prstGeom prst="rect">
            <a:avLst/>
          </a:prstGeom>
          <a:noFill/>
          <a:ln/>
        </p:spPr>
        <p:txBody>
          <a:bodyPr wrap="square" lIns="0" tIns="0" rIns="0" bIns="0" rtlCol="0" anchor="t"/>
          <a:lstStyle/>
          <a:p>
            <a:pPr marL="0" indent="0">
              <a:buNone/>
            </a:pPr>
            <a:r>
              <a:rPr lang="en-US" sz="2400" dirty="0">
                <a:solidFill>
                  <a:srgbClr val="33475B"/>
                </a:solidFill>
                <a:latin typeface="Calibri" pitchFamily="34" charset="0"/>
                <a:ea typeface="Calibri" pitchFamily="34" charset="-122"/>
                <a:cs typeface="Calibri" pitchFamily="34" charset="-120"/>
              </a:rPr>
              <a:t>Fear of real-time, audience-present speaking</a:t>
            </a:r>
            <a:endParaRPr lang="en-US" sz="2400" dirty="0"/>
          </a:p>
        </p:txBody>
      </p:sp>
      <p:sp>
        <p:nvSpPr>
          <p:cNvPr id="15" name="Shape 11"/>
          <p:cNvSpPr/>
          <p:nvPr/>
        </p:nvSpPr>
        <p:spPr>
          <a:xfrm>
            <a:off x="6400800" y="3364992"/>
            <a:ext cx="5700888" cy="1234440"/>
          </a:xfrm>
          <a:prstGeom prst="roundRect">
            <a:avLst>
              <a:gd name="adj" fmla="val 7407"/>
            </a:avLst>
          </a:prstGeom>
          <a:solidFill>
            <a:srgbClr val="FFF4E8"/>
          </a:solidFill>
          <a:ln/>
          <a:effectLst>
            <a:outerShdw blurRad="114300" dist="38100" dir="5400000" algn="bl" rotWithShape="0">
              <a:srgbClr val="000000">
                <a:alpha val="12000"/>
              </a:srgbClr>
            </a:outerShdw>
          </a:effectLst>
        </p:spPr>
      </p:sp>
      <p:sp>
        <p:nvSpPr>
          <p:cNvPr id="18" name="Text 13"/>
          <p:cNvSpPr/>
          <p:nvPr/>
        </p:nvSpPr>
        <p:spPr>
          <a:xfrm>
            <a:off x="6500187" y="3479292"/>
            <a:ext cx="5871902" cy="411480"/>
          </a:xfrm>
          <a:prstGeom prst="rect">
            <a:avLst/>
          </a:prstGeom>
          <a:noFill/>
          <a:ln/>
        </p:spPr>
        <p:txBody>
          <a:bodyPr wrap="square" lIns="0" tIns="0" rIns="0" bIns="0" rtlCol="0" anchor="ctr"/>
          <a:lstStyle/>
          <a:p>
            <a:pPr marL="0" indent="0">
              <a:buNone/>
            </a:pPr>
            <a:r>
              <a:rPr lang="en-US" sz="2400" b="1" dirty="0">
                <a:solidFill>
                  <a:srgbClr val="243B53"/>
                </a:solidFill>
                <a:latin typeface="Calibri" pitchFamily="34" charset="0"/>
                <a:ea typeface="Calibri" pitchFamily="34" charset="-122"/>
                <a:cs typeface="Calibri" pitchFamily="34" charset="-120"/>
              </a:rPr>
              <a:t>Fear of Negative Evaluation</a:t>
            </a:r>
            <a:endParaRPr lang="en-US" sz="2400" dirty="0"/>
          </a:p>
        </p:txBody>
      </p:sp>
      <p:sp>
        <p:nvSpPr>
          <p:cNvPr id="19" name="Text 14"/>
          <p:cNvSpPr/>
          <p:nvPr/>
        </p:nvSpPr>
        <p:spPr>
          <a:xfrm>
            <a:off x="6488887" y="3881628"/>
            <a:ext cx="5940180" cy="548640"/>
          </a:xfrm>
          <a:prstGeom prst="rect">
            <a:avLst/>
          </a:prstGeom>
          <a:noFill/>
          <a:ln/>
        </p:spPr>
        <p:txBody>
          <a:bodyPr wrap="square" lIns="0" tIns="0" rIns="0" bIns="0" rtlCol="0" anchor="t"/>
          <a:lstStyle/>
          <a:p>
            <a:pPr marL="0" indent="0">
              <a:buNone/>
            </a:pPr>
            <a:r>
              <a:rPr lang="en-US" sz="2400" dirty="0">
                <a:solidFill>
                  <a:srgbClr val="33475B"/>
                </a:solidFill>
                <a:latin typeface="Calibri" pitchFamily="34" charset="0"/>
                <a:ea typeface="Calibri" pitchFamily="34" charset="-122"/>
                <a:cs typeface="Calibri" pitchFamily="34" charset="-120"/>
              </a:rPr>
              <a:t>Worry about judgment — most tied to reticence</a:t>
            </a:r>
            <a:endParaRPr lang="en-US" sz="2400" dirty="0"/>
          </a:p>
        </p:txBody>
      </p:sp>
      <p:sp>
        <p:nvSpPr>
          <p:cNvPr id="20" name="Shape 15"/>
          <p:cNvSpPr/>
          <p:nvPr/>
        </p:nvSpPr>
        <p:spPr>
          <a:xfrm>
            <a:off x="6400799" y="4718304"/>
            <a:ext cx="5700889" cy="1234440"/>
          </a:xfrm>
          <a:prstGeom prst="roundRect">
            <a:avLst>
              <a:gd name="adj" fmla="val 7407"/>
            </a:avLst>
          </a:prstGeom>
          <a:solidFill>
            <a:srgbClr val="FFF7E6"/>
          </a:solidFill>
          <a:ln/>
          <a:effectLst>
            <a:outerShdw blurRad="114300" dist="38100" dir="5400000" algn="bl" rotWithShape="0">
              <a:srgbClr val="000000">
                <a:alpha val="12000"/>
              </a:srgbClr>
            </a:outerShdw>
          </a:effectLst>
        </p:spPr>
      </p:sp>
      <p:sp>
        <p:nvSpPr>
          <p:cNvPr id="23" name="Text 17"/>
          <p:cNvSpPr/>
          <p:nvPr/>
        </p:nvSpPr>
        <p:spPr>
          <a:xfrm>
            <a:off x="6500187" y="4832604"/>
            <a:ext cx="5871902" cy="411480"/>
          </a:xfrm>
          <a:prstGeom prst="rect">
            <a:avLst/>
          </a:prstGeom>
          <a:noFill/>
          <a:ln/>
        </p:spPr>
        <p:txBody>
          <a:bodyPr wrap="square" lIns="0" tIns="0" rIns="0" bIns="0" rtlCol="0" anchor="ctr"/>
          <a:lstStyle/>
          <a:p>
            <a:pPr marL="0" indent="0">
              <a:buNone/>
            </a:pPr>
            <a:r>
              <a:rPr lang="en-US" sz="2400" b="1" dirty="0">
                <a:solidFill>
                  <a:srgbClr val="243B53"/>
                </a:solidFill>
                <a:latin typeface="Calibri" pitchFamily="34" charset="0"/>
                <a:ea typeface="Calibri" pitchFamily="34" charset="-122"/>
                <a:cs typeface="Calibri" pitchFamily="34" charset="-120"/>
              </a:rPr>
              <a:t>Test Anxiety</a:t>
            </a:r>
            <a:endParaRPr lang="en-US" sz="2400" dirty="0"/>
          </a:p>
        </p:txBody>
      </p:sp>
      <p:sp>
        <p:nvSpPr>
          <p:cNvPr id="24" name="Text 18"/>
          <p:cNvSpPr/>
          <p:nvPr/>
        </p:nvSpPr>
        <p:spPr>
          <a:xfrm>
            <a:off x="6488887" y="5234940"/>
            <a:ext cx="5940180" cy="548640"/>
          </a:xfrm>
          <a:prstGeom prst="rect">
            <a:avLst/>
          </a:prstGeom>
          <a:noFill/>
          <a:ln/>
        </p:spPr>
        <p:txBody>
          <a:bodyPr wrap="square" lIns="0" tIns="0" rIns="0" bIns="0" rtlCol="0" anchor="t"/>
          <a:lstStyle/>
          <a:p>
            <a:pPr marL="0" indent="0">
              <a:buNone/>
            </a:pPr>
            <a:r>
              <a:rPr lang="en-US" sz="2400" dirty="0">
                <a:solidFill>
                  <a:srgbClr val="33475B"/>
                </a:solidFill>
                <a:latin typeface="Calibri" pitchFamily="34" charset="0"/>
                <a:ea typeface="Calibri" pitchFamily="34" charset="-122"/>
                <a:cs typeface="Calibri" pitchFamily="34" charset="-120"/>
              </a:rPr>
              <a:t>Stress linked to formal assessment</a:t>
            </a:r>
            <a:endParaRPr lang="en-US" sz="2400" dirty="0"/>
          </a:p>
        </p:txBody>
      </p:sp>
      <p:sp>
        <p:nvSpPr>
          <p:cNvPr id="28" name="Text 21"/>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3</a:t>
            </a:r>
            <a:endParaRPr lang="en-US"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ppt_x"/>
                                          </p:val>
                                        </p:tav>
                                        <p:tav tm="100000">
                                          <p:val>
                                            <p:strVal val="#ppt_x"/>
                                          </p:val>
                                        </p:tav>
                                      </p:tavLst>
                                    </p:anim>
                                    <p:anim calcmode="lin" valueType="num">
                                      <p:cBhvr additive="base">
                                        <p:cTn id="6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3" grpId="0" animBg="1"/>
      <p:bldP spid="14" grpId="0" animBg="1"/>
      <p:bldP spid="18" grpId="0" animBg="1"/>
      <p:bldP spid="19"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DF7"/>
        </a:solidFill>
        <a:effectLst/>
      </p:bgPr>
    </p:bg>
    <p:spTree>
      <p:nvGrpSpPr>
        <p:cNvPr id="1" name=""/>
        <p:cNvGrpSpPr/>
        <p:nvPr/>
      </p:nvGrpSpPr>
      <p:grpSpPr>
        <a:xfrm>
          <a:off x="0" y="0"/>
          <a:ext cx="0" cy="0"/>
          <a:chOff x="0" y="0"/>
          <a:chExt cx="0" cy="0"/>
        </a:xfrm>
      </p:grpSpPr>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000" b="1" dirty="0">
                <a:solidFill>
                  <a:srgbClr val="243B53"/>
                </a:solidFill>
                <a:latin typeface="Bookman Old Style" pitchFamily="34" charset="0"/>
                <a:ea typeface="Bookman Old Style" pitchFamily="34" charset="-122"/>
                <a:cs typeface="Bookman Old Style" pitchFamily="34" charset="-120"/>
              </a:rPr>
              <a:t>A documented problem — but no Vietnamese evidence</a:t>
            </a:r>
            <a:endParaRPr lang="en-US" sz="3000" dirty="0"/>
          </a:p>
        </p:txBody>
      </p:sp>
      <p:sp>
        <p:nvSpPr>
          <p:cNvPr id="4" name="Shape 2"/>
          <p:cNvSpPr/>
          <p:nvPr/>
        </p:nvSpPr>
        <p:spPr>
          <a:xfrm>
            <a:off x="548640" y="1783080"/>
            <a:ext cx="3657600" cy="4023360"/>
          </a:xfrm>
          <a:prstGeom prst="roundRect">
            <a:avLst>
              <a:gd name="adj" fmla="val 3500"/>
            </a:avLst>
          </a:prstGeom>
          <a:solidFill>
            <a:srgbClr val="243B53"/>
          </a:solidFill>
          <a:ln/>
          <a:effectLst>
            <a:outerShdw blurRad="114300" dist="38100" dir="5400000" algn="bl" rotWithShape="0">
              <a:srgbClr val="000000">
                <a:alpha val="12000"/>
              </a:srgbClr>
            </a:outerShdw>
          </a:effectLst>
        </p:spPr>
      </p:sp>
      <p:pic>
        <p:nvPicPr>
          <p:cNvPr id="5" name="Image 0" descr="preencoded.png"/>
          <p:cNvPicPr>
            <a:picLocks noChangeAspect="1"/>
          </p:cNvPicPr>
          <p:nvPr/>
        </p:nvPicPr>
        <p:blipFill>
          <a:blip r:embed="rId3"/>
          <a:stretch>
            <a:fillRect/>
          </a:stretch>
        </p:blipFill>
        <p:spPr>
          <a:xfrm>
            <a:off x="2148840" y="2148840"/>
            <a:ext cx="502920" cy="502920"/>
          </a:xfrm>
          <a:prstGeom prst="rect">
            <a:avLst/>
          </a:prstGeom>
        </p:spPr>
      </p:pic>
      <p:sp>
        <p:nvSpPr>
          <p:cNvPr id="6" name="Text 3"/>
          <p:cNvSpPr/>
          <p:nvPr/>
        </p:nvSpPr>
        <p:spPr>
          <a:xfrm>
            <a:off x="548640" y="2651760"/>
            <a:ext cx="3657600" cy="1554480"/>
          </a:xfrm>
          <a:prstGeom prst="rect">
            <a:avLst/>
          </a:prstGeom>
          <a:noFill/>
          <a:ln/>
        </p:spPr>
        <p:txBody>
          <a:bodyPr wrap="square" lIns="0" tIns="0" rIns="0" bIns="0" rtlCol="0" anchor="ctr"/>
          <a:lstStyle/>
          <a:p>
            <a:pPr marL="0" indent="0" algn="ctr">
              <a:buNone/>
            </a:pPr>
            <a:r>
              <a:rPr lang="en-US" sz="13000" b="1" dirty="0">
                <a:solidFill>
                  <a:srgbClr val="FFB627"/>
                </a:solidFill>
                <a:latin typeface="Bookman Old Style" pitchFamily="34" charset="0"/>
                <a:ea typeface="Bookman Old Style" pitchFamily="34" charset="-122"/>
                <a:cs typeface="Bookman Old Style" pitchFamily="34" charset="-120"/>
              </a:rPr>
              <a:t>0</a:t>
            </a:r>
            <a:endParaRPr lang="en-US" sz="13000" dirty="0"/>
          </a:p>
        </p:txBody>
      </p:sp>
      <p:sp>
        <p:nvSpPr>
          <p:cNvPr id="7" name="Text 4"/>
          <p:cNvSpPr/>
          <p:nvPr/>
        </p:nvSpPr>
        <p:spPr>
          <a:xfrm>
            <a:off x="560070" y="4166616"/>
            <a:ext cx="3680460" cy="1280160"/>
          </a:xfrm>
          <a:prstGeom prst="rect">
            <a:avLst/>
          </a:prstGeom>
          <a:noFill/>
          <a:ln/>
        </p:spPr>
        <p:txBody>
          <a:bodyPr wrap="square" lIns="0" tIns="0" rIns="0" bIns="0" rtlCol="0" anchor="t"/>
          <a:lstStyle/>
          <a:p>
            <a:pPr marL="0" indent="0" algn="ctr">
              <a:buNone/>
            </a:pPr>
            <a:r>
              <a:rPr lang="en-US" sz="2400" dirty="0">
                <a:solidFill>
                  <a:srgbClr val="FFFFFF"/>
                </a:solidFill>
                <a:latin typeface="Calibri" pitchFamily="34" charset="0"/>
                <a:ea typeface="Calibri" pitchFamily="34" charset="-122"/>
                <a:cs typeface="Calibri" pitchFamily="34" charset="-120"/>
              </a:rPr>
              <a:t>results in Scopus, Web of Science &amp; ERIC for AI × speaking anxiety × Vietnam (Jan 2025 search)</a:t>
            </a:r>
            <a:endParaRPr lang="en-US" sz="2400" dirty="0"/>
          </a:p>
        </p:txBody>
      </p:sp>
      <p:sp>
        <p:nvSpPr>
          <p:cNvPr id="8" name="Text 5"/>
          <p:cNvSpPr/>
          <p:nvPr/>
        </p:nvSpPr>
        <p:spPr>
          <a:xfrm>
            <a:off x="4526280" y="1783080"/>
            <a:ext cx="7040880" cy="274320"/>
          </a:xfrm>
          <a:prstGeom prst="rect">
            <a:avLst/>
          </a:prstGeom>
          <a:noFill/>
          <a:ln/>
        </p:spPr>
        <p:txBody>
          <a:bodyPr wrap="square" lIns="0" tIns="0" rIns="0" bIns="0" rtlCol="0" anchor="ctr"/>
          <a:lstStyle/>
          <a:p>
            <a:pPr marL="0" indent="0">
              <a:buNone/>
            </a:pPr>
            <a:r>
              <a:rPr lang="en-US" sz="2000" b="1" kern="0" spc="100" dirty="0">
                <a:solidFill>
                  <a:srgbClr val="243B53"/>
                </a:solidFill>
                <a:latin typeface="Calibri" pitchFamily="34" charset="0"/>
                <a:ea typeface="Calibri" pitchFamily="34" charset="-122"/>
                <a:cs typeface="Calibri" pitchFamily="34" charset="-120"/>
              </a:rPr>
              <a:t>EVIDENCE EXISTS ELSEWHERE — NOT IN VIETNAM</a:t>
            </a:r>
            <a:endParaRPr lang="en-US" sz="2000" dirty="0"/>
          </a:p>
        </p:txBody>
      </p:sp>
      <p:sp>
        <p:nvSpPr>
          <p:cNvPr id="9" name="Shape 6"/>
          <p:cNvSpPr/>
          <p:nvPr/>
        </p:nvSpPr>
        <p:spPr>
          <a:xfrm>
            <a:off x="4526280" y="2148840"/>
            <a:ext cx="7040880" cy="566928"/>
          </a:xfrm>
          <a:prstGeom prst="roundRect">
            <a:avLst>
              <a:gd name="adj" fmla="val 12903"/>
            </a:avLst>
          </a:prstGeom>
          <a:solidFill>
            <a:srgbClr val="FFFFFF"/>
          </a:solidFill>
          <a:ln/>
          <a:effectLst>
            <a:outerShdw blurRad="114300" dist="38100" dir="5400000" algn="bl" rotWithShape="0">
              <a:srgbClr val="000000">
                <a:alpha val="12000"/>
              </a:srgbClr>
            </a:outerShdw>
          </a:effectLst>
        </p:spPr>
      </p:sp>
      <p:sp>
        <p:nvSpPr>
          <p:cNvPr id="10" name="Shape 7"/>
          <p:cNvSpPr/>
          <p:nvPr/>
        </p:nvSpPr>
        <p:spPr>
          <a:xfrm>
            <a:off x="4663440" y="2267712"/>
            <a:ext cx="1371600" cy="329184"/>
          </a:xfrm>
          <a:prstGeom prst="roundRect">
            <a:avLst>
              <a:gd name="adj" fmla="val 16667"/>
            </a:avLst>
          </a:prstGeom>
          <a:solidFill>
            <a:srgbClr val="12A4A4"/>
          </a:solidFill>
          <a:ln/>
        </p:spPr>
      </p:sp>
      <p:sp>
        <p:nvSpPr>
          <p:cNvPr id="11" name="Text 8"/>
          <p:cNvSpPr/>
          <p:nvPr/>
        </p:nvSpPr>
        <p:spPr>
          <a:xfrm>
            <a:off x="4663440" y="2267712"/>
            <a:ext cx="1371600" cy="329184"/>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Iran</a:t>
            </a:r>
            <a:endParaRPr lang="en-US" sz="2800" dirty="0"/>
          </a:p>
        </p:txBody>
      </p:sp>
      <p:sp>
        <p:nvSpPr>
          <p:cNvPr id="12" name="Text 9"/>
          <p:cNvSpPr/>
          <p:nvPr/>
        </p:nvSpPr>
        <p:spPr>
          <a:xfrm>
            <a:off x="6217920" y="2148840"/>
            <a:ext cx="5486400" cy="566928"/>
          </a:xfrm>
          <a:prstGeom prst="rect">
            <a:avLst/>
          </a:prstGeom>
          <a:noFill/>
          <a:ln/>
        </p:spPr>
        <p:txBody>
          <a:bodyPr wrap="square" lIns="0" tIns="0" rIns="0" bIns="0" rtlCol="0" anchor="ctr"/>
          <a:lstStyle/>
          <a:p>
            <a:pPr marL="0" indent="0">
              <a:buNone/>
            </a:pPr>
            <a:r>
              <a:rPr lang="en-US" sz="2400" dirty="0">
                <a:solidFill>
                  <a:srgbClr val="33475B"/>
                </a:solidFill>
                <a:latin typeface="Calibri" pitchFamily="34" charset="0"/>
                <a:ea typeface="Calibri" pitchFamily="34" charset="-122"/>
                <a:cs typeface="Calibri" pitchFamily="34" charset="-120"/>
              </a:rPr>
              <a:t>Fathi et al. (2024) · n=40 · ↑ speaking skills</a:t>
            </a:r>
            <a:endParaRPr lang="en-US" sz="2400" dirty="0"/>
          </a:p>
        </p:txBody>
      </p:sp>
      <p:sp>
        <p:nvSpPr>
          <p:cNvPr id="13" name="Shape 10"/>
          <p:cNvSpPr/>
          <p:nvPr/>
        </p:nvSpPr>
        <p:spPr>
          <a:xfrm>
            <a:off x="4526280" y="2825496"/>
            <a:ext cx="7040880" cy="566928"/>
          </a:xfrm>
          <a:prstGeom prst="roundRect">
            <a:avLst>
              <a:gd name="adj" fmla="val 12903"/>
            </a:avLst>
          </a:prstGeom>
          <a:solidFill>
            <a:srgbClr val="FFFFFF"/>
          </a:solidFill>
          <a:ln/>
          <a:effectLst>
            <a:outerShdw blurRad="114300" dist="38100" dir="5400000" algn="bl" rotWithShape="0">
              <a:srgbClr val="000000">
                <a:alpha val="12000"/>
              </a:srgbClr>
            </a:outerShdw>
          </a:effectLst>
        </p:spPr>
      </p:sp>
      <p:sp>
        <p:nvSpPr>
          <p:cNvPr id="14" name="Shape 11"/>
          <p:cNvSpPr/>
          <p:nvPr/>
        </p:nvSpPr>
        <p:spPr>
          <a:xfrm>
            <a:off x="4663440" y="2944368"/>
            <a:ext cx="1371600" cy="329184"/>
          </a:xfrm>
          <a:prstGeom prst="roundRect">
            <a:avLst>
              <a:gd name="adj" fmla="val 16667"/>
            </a:avLst>
          </a:prstGeom>
          <a:solidFill>
            <a:srgbClr val="FF6B5C"/>
          </a:solidFill>
          <a:ln/>
        </p:spPr>
      </p:sp>
      <p:sp>
        <p:nvSpPr>
          <p:cNvPr id="15" name="Text 12"/>
          <p:cNvSpPr/>
          <p:nvPr/>
        </p:nvSpPr>
        <p:spPr>
          <a:xfrm>
            <a:off x="4663440" y="2944368"/>
            <a:ext cx="1371600" cy="329184"/>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China</a:t>
            </a:r>
            <a:endParaRPr lang="en-US" sz="2800" dirty="0"/>
          </a:p>
        </p:txBody>
      </p:sp>
      <p:sp>
        <p:nvSpPr>
          <p:cNvPr id="16" name="Text 13"/>
          <p:cNvSpPr/>
          <p:nvPr/>
        </p:nvSpPr>
        <p:spPr>
          <a:xfrm>
            <a:off x="6217920" y="2825496"/>
            <a:ext cx="5212080" cy="566928"/>
          </a:xfrm>
          <a:prstGeom prst="rect">
            <a:avLst/>
          </a:prstGeom>
          <a:noFill/>
          <a:ln/>
        </p:spPr>
        <p:txBody>
          <a:bodyPr wrap="square" lIns="0" tIns="0" rIns="0" bIns="0" rtlCol="0" anchor="ctr"/>
          <a:lstStyle/>
          <a:p>
            <a:pPr marL="0" indent="0">
              <a:buNone/>
            </a:pPr>
            <a:r>
              <a:rPr lang="en-US" sz="2400" dirty="0">
                <a:solidFill>
                  <a:srgbClr val="33475B"/>
                </a:solidFill>
                <a:latin typeface="Calibri" pitchFamily="34" charset="0"/>
                <a:ea typeface="Calibri" pitchFamily="34" charset="-122"/>
                <a:cs typeface="Calibri" pitchFamily="34" charset="-120"/>
              </a:rPr>
              <a:t>Zhang et al. (2024) · n=99 · ↓ anxiety</a:t>
            </a:r>
            <a:endParaRPr lang="en-US" sz="2400" dirty="0"/>
          </a:p>
        </p:txBody>
      </p:sp>
      <p:sp>
        <p:nvSpPr>
          <p:cNvPr id="17" name="Shape 14"/>
          <p:cNvSpPr/>
          <p:nvPr/>
        </p:nvSpPr>
        <p:spPr>
          <a:xfrm>
            <a:off x="4498869" y="3529584"/>
            <a:ext cx="7040880" cy="566928"/>
          </a:xfrm>
          <a:prstGeom prst="roundRect">
            <a:avLst>
              <a:gd name="adj" fmla="val 12903"/>
            </a:avLst>
          </a:prstGeom>
          <a:solidFill>
            <a:srgbClr val="FFFFFF"/>
          </a:solidFill>
          <a:ln/>
          <a:effectLst>
            <a:outerShdw blurRad="114300" dist="38100" dir="5400000" algn="bl" rotWithShape="0">
              <a:srgbClr val="000000">
                <a:alpha val="12000"/>
              </a:srgbClr>
            </a:outerShdw>
          </a:effectLst>
        </p:spPr>
      </p:sp>
      <p:sp>
        <p:nvSpPr>
          <p:cNvPr id="18" name="Shape 15"/>
          <p:cNvSpPr/>
          <p:nvPr/>
        </p:nvSpPr>
        <p:spPr>
          <a:xfrm>
            <a:off x="4663440" y="3621024"/>
            <a:ext cx="1371600" cy="329184"/>
          </a:xfrm>
          <a:prstGeom prst="roundRect">
            <a:avLst>
              <a:gd name="adj" fmla="val 16667"/>
            </a:avLst>
          </a:prstGeom>
          <a:solidFill>
            <a:srgbClr val="FFB627"/>
          </a:solidFill>
          <a:ln/>
        </p:spPr>
      </p:sp>
      <p:sp>
        <p:nvSpPr>
          <p:cNvPr id="19" name="Text 16"/>
          <p:cNvSpPr/>
          <p:nvPr/>
        </p:nvSpPr>
        <p:spPr>
          <a:xfrm>
            <a:off x="4663440" y="3621024"/>
            <a:ext cx="1371600" cy="329184"/>
          </a:xfrm>
          <a:prstGeom prst="rect">
            <a:avLst/>
          </a:prstGeom>
          <a:noFill/>
          <a:ln/>
        </p:spPr>
        <p:txBody>
          <a:bodyPr wrap="square" lIns="0" tIns="0" rIns="0" bIns="0"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China</a:t>
            </a:r>
            <a:endParaRPr lang="en-US" sz="2800" dirty="0"/>
          </a:p>
        </p:txBody>
      </p:sp>
      <p:sp>
        <p:nvSpPr>
          <p:cNvPr id="20" name="Text 17"/>
          <p:cNvSpPr/>
          <p:nvPr/>
        </p:nvSpPr>
        <p:spPr>
          <a:xfrm>
            <a:off x="6217920" y="3502152"/>
            <a:ext cx="5764814" cy="566928"/>
          </a:xfrm>
          <a:prstGeom prst="rect">
            <a:avLst/>
          </a:prstGeom>
          <a:noFill/>
          <a:ln/>
        </p:spPr>
        <p:txBody>
          <a:bodyPr wrap="square" lIns="0" tIns="0" rIns="0" bIns="0" rtlCol="0" anchor="ctr"/>
          <a:lstStyle/>
          <a:p>
            <a:pPr marL="0" indent="0">
              <a:buNone/>
            </a:pPr>
            <a:r>
              <a:rPr lang="en-US" sz="2400" dirty="0">
                <a:solidFill>
                  <a:srgbClr val="33475B"/>
                </a:solidFill>
                <a:latin typeface="Calibri" pitchFamily="34" charset="0"/>
                <a:ea typeface="Calibri" pitchFamily="34" charset="-122"/>
                <a:cs typeface="Calibri" pitchFamily="34" charset="-120"/>
              </a:rPr>
              <a:t>Chen et al. (2025) · n=71 · 8 wks · ↓ anxiety</a:t>
            </a:r>
            <a:endParaRPr lang="en-US" sz="2400" dirty="0"/>
          </a:p>
        </p:txBody>
      </p:sp>
      <p:sp>
        <p:nvSpPr>
          <p:cNvPr id="21" name="Shape 18"/>
          <p:cNvSpPr/>
          <p:nvPr/>
        </p:nvSpPr>
        <p:spPr>
          <a:xfrm>
            <a:off x="4526280" y="4178808"/>
            <a:ext cx="7040880" cy="566928"/>
          </a:xfrm>
          <a:prstGeom prst="roundRect">
            <a:avLst>
              <a:gd name="adj" fmla="val 12903"/>
            </a:avLst>
          </a:prstGeom>
          <a:solidFill>
            <a:srgbClr val="FFFFFF"/>
          </a:solidFill>
          <a:ln/>
          <a:effectLst>
            <a:outerShdw blurRad="114300" dist="38100" dir="5400000" algn="bl" rotWithShape="0">
              <a:srgbClr val="000000">
                <a:alpha val="12000"/>
              </a:srgbClr>
            </a:outerShdw>
          </a:effectLst>
        </p:spPr>
      </p:sp>
      <p:sp>
        <p:nvSpPr>
          <p:cNvPr id="22" name="Shape 19"/>
          <p:cNvSpPr/>
          <p:nvPr/>
        </p:nvSpPr>
        <p:spPr>
          <a:xfrm>
            <a:off x="4663440" y="4297680"/>
            <a:ext cx="1371600" cy="329184"/>
          </a:xfrm>
          <a:prstGeom prst="roundRect">
            <a:avLst>
              <a:gd name="adj" fmla="val 16667"/>
            </a:avLst>
          </a:prstGeom>
          <a:solidFill>
            <a:srgbClr val="12A4A4"/>
          </a:solidFill>
          <a:ln/>
        </p:spPr>
      </p:sp>
      <p:sp>
        <p:nvSpPr>
          <p:cNvPr id="23" name="Text 20"/>
          <p:cNvSpPr/>
          <p:nvPr/>
        </p:nvSpPr>
        <p:spPr>
          <a:xfrm>
            <a:off x="4663440" y="4297680"/>
            <a:ext cx="1371600" cy="329184"/>
          </a:xfrm>
          <a:prstGeom prst="rect">
            <a:avLst/>
          </a:prstGeom>
          <a:noFill/>
          <a:ln/>
        </p:spPr>
        <p:txBody>
          <a:bodyPr wrap="square" lIns="0" tIns="0" rIns="0" bIns="0" rtlCol="0" anchor="ctr"/>
          <a:lstStyle/>
          <a:p>
            <a:pPr marL="0" indent="0" algn="ctr">
              <a:buNone/>
            </a:pPr>
            <a:r>
              <a:rPr lang="en-US" sz="2400" b="1" dirty="0">
                <a:solidFill>
                  <a:srgbClr val="FFFFFF"/>
                </a:solidFill>
                <a:latin typeface="Calibri" pitchFamily="34" charset="0"/>
                <a:ea typeface="Calibri" pitchFamily="34" charset="-122"/>
                <a:cs typeface="Calibri" pitchFamily="34" charset="-120"/>
              </a:rPr>
              <a:t>Indonesia</a:t>
            </a:r>
            <a:endParaRPr lang="en-US" sz="2000" dirty="0"/>
          </a:p>
        </p:txBody>
      </p:sp>
      <p:sp>
        <p:nvSpPr>
          <p:cNvPr id="24" name="Text 21"/>
          <p:cNvSpPr/>
          <p:nvPr/>
        </p:nvSpPr>
        <p:spPr>
          <a:xfrm>
            <a:off x="6217920" y="4178808"/>
            <a:ext cx="5212080" cy="566928"/>
          </a:xfrm>
          <a:prstGeom prst="rect">
            <a:avLst/>
          </a:prstGeom>
          <a:noFill/>
          <a:ln/>
        </p:spPr>
        <p:txBody>
          <a:bodyPr wrap="square" lIns="0" tIns="0" rIns="0" bIns="0" rtlCol="0" anchor="ctr"/>
          <a:lstStyle/>
          <a:p>
            <a:pPr marL="0" indent="0">
              <a:buNone/>
            </a:pPr>
            <a:r>
              <a:rPr lang="en-US" sz="2400" dirty="0">
                <a:solidFill>
                  <a:srgbClr val="33475B"/>
                </a:solidFill>
                <a:latin typeface="Calibri" pitchFamily="34" charset="0"/>
                <a:ea typeface="Calibri" pitchFamily="34" charset="-122"/>
                <a:cs typeface="Calibri" pitchFamily="34" charset="-120"/>
              </a:rPr>
              <a:t>Fathi et al. (2025) · n=75 · ↓ anxiety</a:t>
            </a:r>
            <a:endParaRPr lang="en-US" sz="2400" dirty="0"/>
          </a:p>
        </p:txBody>
      </p:sp>
      <p:sp>
        <p:nvSpPr>
          <p:cNvPr id="25" name="Shape 22"/>
          <p:cNvSpPr/>
          <p:nvPr/>
        </p:nvSpPr>
        <p:spPr>
          <a:xfrm>
            <a:off x="4471460" y="4864608"/>
            <a:ext cx="7095699" cy="1883664"/>
          </a:xfrm>
          <a:prstGeom prst="roundRect">
            <a:avLst>
              <a:gd name="adj" fmla="val 10526"/>
            </a:avLst>
          </a:prstGeom>
          <a:solidFill>
            <a:srgbClr val="FFF4E8"/>
          </a:solidFill>
          <a:ln/>
        </p:spPr>
      </p:sp>
      <p:sp>
        <p:nvSpPr>
          <p:cNvPr id="26" name="Text 23"/>
          <p:cNvSpPr/>
          <p:nvPr/>
        </p:nvSpPr>
        <p:spPr>
          <a:xfrm>
            <a:off x="4560570" y="5098940"/>
            <a:ext cx="7271809" cy="1649332"/>
          </a:xfrm>
          <a:prstGeom prst="rect">
            <a:avLst/>
          </a:prstGeom>
          <a:noFill/>
          <a:ln/>
        </p:spPr>
        <p:txBody>
          <a:bodyPr wrap="square" lIns="0" tIns="0" rIns="0" bIns="0" rtlCol="0" anchor="ctr"/>
          <a:lstStyle/>
          <a:p>
            <a:pPr marL="0" indent="0">
              <a:lnSpc>
                <a:spcPct val="110000"/>
              </a:lnSpc>
              <a:buNone/>
            </a:pPr>
            <a:r>
              <a:rPr lang="en-US" sz="2400" b="1" dirty="0">
                <a:latin typeface="Calibri" pitchFamily="34" charset="0"/>
                <a:ea typeface="Calibri" pitchFamily="34" charset="-122"/>
                <a:cs typeface="Calibri" pitchFamily="34" charset="-120"/>
              </a:rPr>
              <a:t>THREE PERSISTENT GAPS   </a:t>
            </a:r>
            <a:r>
              <a:rPr lang="en-US" sz="2400" dirty="0">
                <a:latin typeface="Calibri" pitchFamily="34" charset="0"/>
                <a:ea typeface="Calibri" pitchFamily="34" charset="-122"/>
                <a:cs typeface="Calibri" pitchFamily="34" charset="-120"/>
              </a:rPr>
              <a:t>①  affective mechanisms beyond total scores     ②  Vietnamese / ASEAN learners     ③  FLA sub-component effects</a:t>
            </a:r>
            <a:endParaRPr lang="en-US" sz="2400" dirty="0"/>
          </a:p>
        </p:txBody>
      </p:sp>
      <p:sp>
        <p:nvSpPr>
          <p:cNvPr id="30" name="Text 26"/>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4</a:t>
            </a:r>
            <a:endParaRPr lang="en-US" sz="900" dirty="0"/>
          </a:p>
        </p:txBody>
      </p:sp>
      <p:sp>
        <p:nvSpPr>
          <p:cNvPr id="31" name="Text 0">
            <a:extLst>
              <a:ext uri="{FF2B5EF4-FFF2-40B4-BE49-F238E27FC236}">
                <a16:creationId xmlns:a16="http://schemas.microsoft.com/office/drawing/2014/main" id="{40559AE3-E437-2ECB-04F4-84C6D8AFBCA3}"/>
              </a:ext>
            </a:extLst>
          </p:cNvPr>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FF6B5C"/>
                </a:solidFill>
                <a:latin typeface="Calibri" pitchFamily="34" charset="0"/>
                <a:ea typeface="Calibri" pitchFamily="34" charset="-122"/>
                <a:cs typeface="Calibri" pitchFamily="34" charset="-120"/>
              </a:rPr>
              <a:t>1. INTRODUCTION</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fill="hold"/>
                                        <p:tgtEl>
                                          <p:spTgt spid="22"/>
                                        </p:tgtEl>
                                        <p:attrNameLst>
                                          <p:attrName>ppt_x</p:attrName>
                                        </p:attrNameLst>
                                      </p:cBhvr>
                                      <p:tavLst>
                                        <p:tav tm="0">
                                          <p:val>
                                            <p:strVal val="#ppt_x"/>
                                          </p:val>
                                        </p:tav>
                                        <p:tav tm="100000">
                                          <p:val>
                                            <p:strVal val="#ppt_x"/>
                                          </p:val>
                                        </p:tav>
                                      </p:tavLst>
                                    </p:anim>
                                    <p:anim calcmode="lin" valueType="num">
                                      <p:cBhvr additive="base">
                                        <p:cTn id="64" dur="500" fill="hold"/>
                                        <p:tgtEl>
                                          <p:spTgt spid="22"/>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 calcmode="lin" valueType="num">
                                      <p:cBhvr additive="base">
                                        <p:cTn id="71" dur="500" fill="hold"/>
                                        <p:tgtEl>
                                          <p:spTgt spid="24"/>
                                        </p:tgtEl>
                                        <p:attrNameLst>
                                          <p:attrName>ppt_x</p:attrName>
                                        </p:attrNameLst>
                                      </p:cBhvr>
                                      <p:tavLst>
                                        <p:tav tm="0">
                                          <p:val>
                                            <p:strVal val="#ppt_x"/>
                                          </p:val>
                                        </p:tav>
                                        <p:tav tm="100000">
                                          <p:val>
                                            <p:strVal val="#ppt_x"/>
                                          </p:val>
                                        </p:tav>
                                      </p:tavLst>
                                    </p:anim>
                                    <p:anim calcmode="lin" valueType="num">
                                      <p:cBhvr additive="base">
                                        <p:cTn id="7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4"/>
                                        </p:tgtEl>
                                        <p:attrNameLst>
                                          <p:attrName>style.visibility</p:attrName>
                                        </p:attrNameLst>
                                      </p:cBhvr>
                                      <p:to>
                                        <p:strVal val="visible"/>
                                      </p:to>
                                    </p:set>
                                    <p:anim calcmode="lin" valueType="num">
                                      <p:cBhvr additive="base">
                                        <p:cTn id="77" dur="500" fill="hold"/>
                                        <p:tgtEl>
                                          <p:spTgt spid="4"/>
                                        </p:tgtEl>
                                        <p:attrNameLst>
                                          <p:attrName>ppt_x</p:attrName>
                                        </p:attrNameLst>
                                      </p:cBhvr>
                                      <p:tavLst>
                                        <p:tav tm="0">
                                          <p:val>
                                            <p:strVal val="#ppt_x"/>
                                          </p:val>
                                        </p:tav>
                                        <p:tav tm="100000">
                                          <p:val>
                                            <p:strVal val="#ppt_x"/>
                                          </p:val>
                                        </p:tav>
                                      </p:tavLst>
                                    </p:anim>
                                    <p:anim calcmode="lin" valueType="num">
                                      <p:cBhvr additive="base">
                                        <p:cTn id="78" dur="500" fill="hold"/>
                                        <p:tgtEl>
                                          <p:spTgt spid="4"/>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5"/>
                                        </p:tgtEl>
                                        <p:attrNameLst>
                                          <p:attrName>style.visibility</p:attrName>
                                        </p:attrNameLst>
                                      </p:cBhvr>
                                      <p:to>
                                        <p:strVal val="visible"/>
                                      </p:to>
                                    </p:set>
                                    <p:anim calcmode="lin" valueType="num">
                                      <p:cBhvr additive="base">
                                        <p:cTn id="81" dur="500" fill="hold"/>
                                        <p:tgtEl>
                                          <p:spTgt spid="5"/>
                                        </p:tgtEl>
                                        <p:attrNameLst>
                                          <p:attrName>ppt_x</p:attrName>
                                        </p:attrNameLst>
                                      </p:cBhvr>
                                      <p:tavLst>
                                        <p:tav tm="0">
                                          <p:val>
                                            <p:strVal val="#ppt_x"/>
                                          </p:val>
                                        </p:tav>
                                        <p:tav tm="100000">
                                          <p:val>
                                            <p:strVal val="#ppt_x"/>
                                          </p:val>
                                        </p:tav>
                                      </p:tavLst>
                                    </p:anim>
                                    <p:anim calcmode="lin" valueType="num">
                                      <p:cBhvr additive="base">
                                        <p:cTn id="82" dur="500" fill="hold"/>
                                        <p:tgtEl>
                                          <p:spTgt spid="5"/>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6"/>
                                        </p:tgtEl>
                                        <p:attrNameLst>
                                          <p:attrName>style.visibility</p:attrName>
                                        </p:attrNameLst>
                                      </p:cBhvr>
                                      <p:to>
                                        <p:strVal val="visible"/>
                                      </p:to>
                                    </p:set>
                                    <p:anim calcmode="lin" valueType="num">
                                      <p:cBhvr additive="base">
                                        <p:cTn id="85" dur="500" fill="hold"/>
                                        <p:tgtEl>
                                          <p:spTgt spid="6"/>
                                        </p:tgtEl>
                                        <p:attrNameLst>
                                          <p:attrName>ppt_x</p:attrName>
                                        </p:attrNameLst>
                                      </p:cBhvr>
                                      <p:tavLst>
                                        <p:tav tm="0">
                                          <p:val>
                                            <p:strVal val="#ppt_x"/>
                                          </p:val>
                                        </p:tav>
                                        <p:tav tm="100000">
                                          <p:val>
                                            <p:strVal val="#ppt_x"/>
                                          </p:val>
                                        </p:tav>
                                      </p:tavLst>
                                    </p:anim>
                                    <p:anim calcmode="lin" valueType="num">
                                      <p:cBhvr additive="base">
                                        <p:cTn id="86" dur="500" fill="hold"/>
                                        <p:tgtEl>
                                          <p:spTgt spid="6"/>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7"/>
                                        </p:tgtEl>
                                        <p:attrNameLst>
                                          <p:attrName>style.visibility</p:attrName>
                                        </p:attrNameLst>
                                      </p:cBhvr>
                                      <p:to>
                                        <p:strVal val="visible"/>
                                      </p:to>
                                    </p:set>
                                    <p:anim calcmode="lin" valueType="num">
                                      <p:cBhvr additive="base">
                                        <p:cTn id="89" dur="500" fill="hold"/>
                                        <p:tgtEl>
                                          <p:spTgt spid="7"/>
                                        </p:tgtEl>
                                        <p:attrNameLst>
                                          <p:attrName>ppt_x</p:attrName>
                                        </p:attrNameLst>
                                      </p:cBhvr>
                                      <p:tavLst>
                                        <p:tav tm="0">
                                          <p:val>
                                            <p:strVal val="#ppt_x"/>
                                          </p:val>
                                        </p:tav>
                                        <p:tav tm="100000">
                                          <p:val>
                                            <p:strVal val="#ppt_x"/>
                                          </p:val>
                                        </p:tav>
                                      </p:tavLst>
                                    </p:anim>
                                    <p:anim calcmode="lin" valueType="num">
                                      <p:cBhvr additive="base">
                                        <p:cTn id="9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25"/>
                                        </p:tgtEl>
                                        <p:attrNameLst>
                                          <p:attrName>style.visibility</p:attrName>
                                        </p:attrNameLst>
                                      </p:cBhvr>
                                      <p:to>
                                        <p:strVal val="visible"/>
                                      </p:to>
                                    </p:set>
                                    <p:anim calcmode="lin" valueType="num">
                                      <p:cBhvr additive="base">
                                        <p:cTn id="95" dur="500" fill="hold"/>
                                        <p:tgtEl>
                                          <p:spTgt spid="25"/>
                                        </p:tgtEl>
                                        <p:attrNameLst>
                                          <p:attrName>ppt_x</p:attrName>
                                        </p:attrNameLst>
                                      </p:cBhvr>
                                      <p:tavLst>
                                        <p:tav tm="0">
                                          <p:val>
                                            <p:strVal val="#ppt_x"/>
                                          </p:val>
                                        </p:tav>
                                        <p:tav tm="100000">
                                          <p:val>
                                            <p:strVal val="#ppt_x"/>
                                          </p:val>
                                        </p:tav>
                                      </p:tavLst>
                                    </p:anim>
                                    <p:anim calcmode="lin" valueType="num">
                                      <p:cBhvr additive="base">
                                        <p:cTn id="96" dur="500" fill="hold"/>
                                        <p:tgtEl>
                                          <p:spTgt spid="25"/>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26"/>
                                        </p:tgtEl>
                                        <p:attrNameLst>
                                          <p:attrName>style.visibility</p:attrName>
                                        </p:attrNameLst>
                                      </p:cBhvr>
                                      <p:to>
                                        <p:strVal val="visible"/>
                                      </p:to>
                                    </p:set>
                                    <p:anim calcmode="lin" valueType="num">
                                      <p:cBhvr additive="base">
                                        <p:cTn id="99" dur="500" fill="hold"/>
                                        <p:tgtEl>
                                          <p:spTgt spid="26"/>
                                        </p:tgtEl>
                                        <p:attrNameLst>
                                          <p:attrName>ppt_x</p:attrName>
                                        </p:attrNameLst>
                                      </p:cBhvr>
                                      <p:tavLst>
                                        <p:tav tm="0">
                                          <p:val>
                                            <p:strVal val="#ppt_x"/>
                                          </p:val>
                                        </p:tav>
                                        <p:tav tm="100000">
                                          <p:val>
                                            <p:strVal val="#ppt_x"/>
                                          </p:val>
                                        </p:tav>
                                      </p:tavLst>
                                    </p:anim>
                                    <p:anim calcmode="lin" valueType="num">
                                      <p:cBhvr additive="base">
                                        <p:cTn id="10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5" grpId="0" animBg="1"/>
      <p:bldP spid="16" grpId="0" animBg="1"/>
      <p:bldP spid="19" grpId="0" animBg="1"/>
      <p:bldP spid="20" grpId="0" animBg="1"/>
      <p:bldP spid="23" grpId="0" animBg="1"/>
      <p:bldP spid="24"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DF7"/>
        </a:solidFill>
        <a:effectLst/>
      </p:bgPr>
    </p:bg>
    <p:spTree>
      <p:nvGrpSpPr>
        <p:cNvPr id="1" name=""/>
        <p:cNvGrpSpPr/>
        <p:nvPr/>
      </p:nvGrpSpPr>
      <p:grpSpPr>
        <a:xfrm>
          <a:off x="0" y="0"/>
          <a:ext cx="0" cy="0"/>
          <a:chOff x="0" y="0"/>
          <a:chExt cx="0" cy="0"/>
        </a:xfrm>
      </p:grpSpPr>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000" b="1" dirty="0">
                <a:solidFill>
                  <a:srgbClr val="243B53"/>
                </a:solidFill>
                <a:latin typeface="Bookman Old Style" pitchFamily="34" charset="0"/>
                <a:ea typeface="Bookman Old Style" pitchFamily="34" charset="-122"/>
                <a:cs typeface="Bookman Old Style" pitchFamily="34" charset="-120"/>
              </a:rPr>
              <a:t>Research Questions:</a:t>
            </a:r>
            <a:endParaRPr lang="en-US" sz="3000" dirty="0"/>
          </a:p>
        </p:txBody>
      </p:sp>
      <p:sp>
        <p:nvSpPr>
          <p:cNvPr id="4" name="Shape 2"/>
          <p:cNvSpPr/>
          <p:nvPr/>
        </p:nvSpPr>
        <p:spPr>
          <a:xfrm>
            <a:off x="548640" y="1874520"/>
            <a:ext cx="11064240" cy="1234440"/>
          </a:xfrm>
          <a:prstGeom prst="roundRect">
            <a:avLst>
              <a:gd name="adj" fmla="val 7407"/>
            </a:avLst>
          </a:prstGeom>
          <a:solidFill>
            <a:srgbClr val="FFFFFF"/>
          </a:solidFill>
          <a:ln/>
          <a:effectLst>
            <a:outerShdw blurRad="114300" dist="38100" dir="5400000" algn="bl" rotWithShape="0">
              <a:srgbClr val="000000">
                <a:alpha val="12000"/>
              </a:srgbClr>
            </a:outerShdw>
          </a:effectLst>
        </p:spPr>
      </p:sp>
      <p:sp>
        <p:nvSpPr>
          <p:cNvPr id="5" name="Shape 3"/>
          <p:cNvSpPr/>
          <p:nvPr/>
        </p:nvSpPr>
        <p:spPr>
          <a:xfrm>
            <a:off x="777240" y="2121408"/>
            <a:ext cx="1325880" cy="749808"/>
          </a:xfrm>
          <a:prstGeom prst="roundRect">
            <a:avLst>
              <a:gd name="adj" fmla="val 12195"/>
            </a:avLst>
          </a:prstGeom>
          <a:solidFill>
            <a:srgbClr val="FF6B5C"/>
          </a:solidFill>
          <a:ln/>
        </p:spPr>
      </p:sp>
      <p:sp>
        <p:nvSpPr>
          <p:cNvPr id="6" name="Text 4"/>
          <p:cNvSpPr/>
          <p:nvPr/>
        </p:nvSpPr>
        <p:spPr>
          <a:xfrm>
            <a:off x="777240" y="2121408"/>
            <a:ext cx="1325880" cy="749808"/>
          </a:xfrm>
          <a:prstGeom prst="rect">
            <a:avLst/>
          </a:prstGeom>
          <a:noFill/>
          <a:ln/>
        </p:spPr>
        <p:txBody>
          <a:bodyPr wrap="square" lIns="0" tIns="0" rIns="0" bIns="0" rtlCol="0" anchor="ctr"/>
          <a:lstStyle/>
          <a:p>
            <a:pPr marL="0" indent="0" algn="ctr">
              <a:buNone/>
            </a:pPr>
            <a:r>
              <a:rPr lang="en-US" sz="2600" b="1" dirty="0">
                <a:solidFill>
                  <a:srgbClr val="FFFFFF"/>
                </a:solidFill>
                <a:latin typeface="Bookman Old Style" pitchFamily="34" charset="0"/>
                <a:ea typeface="Bookman Old Style" pitchFamily="34" charset="-122"/>
                <a:cs typeface="Bookman Old Style" pitchFamily="34" charset="-120"/>
              </a:rPr>
              <a:t>RQ1</a:t>
            </a:r>
            <a:endParaRPr lang="en-US" sz="2600" dirty="0"/>
          </a:p>
        </p:txBody>
      </p:sp>
      <p:sp>
        <p:nvSpPr>
          <p:cNvPr id="8" name="Text 5"/>
          <p:cNvSpPr/>
          <p:nvPr/>
        </p:nvSpPr>
        <p:spPr>
          <a:xfrm>
            <a:off x="2331720" y="1874520"/>
            <a:ext cx="9098280" cy="1234440"/>
          </a:xfrm>
          <a:prstGeom prst="rect">
            <a:avLst/>
          </a:prstGeom>
          <a:noFill/>
          <a:ln/>
        </p:spPr>
        <p:txBody>
          <a:bodyPr wrap="square" lIns="0" tIns="0" rIns="0" bIns="0" rtlCol="0" anchor="ctr"/>
          <a:lstStyle/>
          <a:p>
            <a:pPr marL="0" indent="0">
              <a:lnSpc>
                <a:spcPct val="108000"/>
              </a:lnSpc>
              <a:buNone/>
            </a:pPr>
            <a:r>
              <a:rPr lang="en-US" sz="2800" dirty="0">
                <a:latin typeface="Calibri" pitchFamily="34" charset="0"/>
                <a:ea typeface="Calibri" pitchFamily="34" charset="-122"/>
                <a:cs typeface="Calibri" pitchFamily="34" charset="-120"/>
              </a:rPr>
              <a:t>Does AI-mediated low-stakes practice reduce foreign-language speaking anxiety — total and by sub-component?</a:t>
            </a:r>
            <a:endParaRPr lang="en-US" sz="2800" dirty="0"/>
          </a:p>
        </p:txBody>
      </p:sp>
      <p:sp>
        <p:nvSpPr>
          <p:cNvPr id="9" name="Shape 6"/>
          <p:cNvSpPr/>
          <p:nvPr/>
        </p:nvSpPr>
        <p:spPr>
          <a:xfrm>
            <a:off x="548640" y="3291840"/>
            <a:ext cx="11064240" cy="1234440"/>
          </a:xfrm>
          <a:prstGeom prst="roundRect">
            <a:avLst>
              <a:gd name="adj" fmla="val 7407"/>
            </a:avLst>
          </a:prstGeom>
          <a:solidFill>
            <a:srgbClr val="FFFFFF"/>
          </a:solidFill>
          <a:ln/>
          <a:effectLst>
            <a:outerShdw blurRad="114300" dist="38100" dir="5400000" algn="bl" rotWithShape="0">
              <a:srgbClr val="000000">
                <a:alpha val="12000"/>
              </a:srgbClr>
            </a:outerShdw>
          </a:effectLst>
        </p:spPr>
      </p:sp>
      <p:sp>
        <p:nvSpPr>
          <p:cNvPr id="10" name="Shape 7"/>
          <p:cNvSpPr/>
          <p:nvPr/>
        </p:nvSpPr>
        <p:spPr>
          <a:xfrm>
            <a:off x="777240" y="3538728"/>
            <a:ext cx="1325880" cy="749808"/>
          </a:xfrm>
          <a:prstGeom prst="roundRect">
            <a:avLst>
              <a:gd name="adj" fmla="val 12195"/>
            </a:avLst>
          </a:prstGeom>
          <a:solidFill>
            <a:srgbClr val="12A4A4"/>
          </a:solidFill>
          <a:ln/>
        </p:spPr>
      </p:sp>
      <p:sp>
        <p:nvSpPr>
          <p:cNvPr id="11" name="Text 8"/>
          <p:cNvSpPr/>
          <p:nvPr/>
        </p:nvSpPr>
        <p:spPr>
          <a:xfrm>
            <a:off x="777240" y="3538728"/>
            <a:ext cx="1325880" cy="749808"/>
          </a:xfrm>
          <a:prstGeom prst="rect">
            <a:avLst/>
          </a:prstGeom>
          <a:noFill/>
          <a:ln/>
        </p:spPr>
        <p:txBody>
          <a:bodyPr wrap="square" lIns="0" tIns="0" rIns="0" bIns="0" rtlCol="0" anchor="ctr"/>
          <a:lstStyle/>
          <a:p>
            <a:pPr marL="0" indent="0" algn="ctr">
              <a:buNone/>
            </a:pPr>
            <a:r>
              <a:rPr lang="en-US" sz="2600" b="1" dirty="0">
                <a:solidFill>
                  <a:srgbClr val="FFFFFF"/>
                </a:solidFill>
                <a:latin typeface="Bookman Old Style" pitchFamily="34" charset="0"/>
                <a:ea typeface="Bookman Old Style" pitchFamily="34" charset="-122"/>
                <a:cs typeface="Bookman Old Style" pitchFamily="34" charset="-120"/>
              </a:rPr>
              <a:t>RQ2</a:t>
            </a:r>
            <a:endParaRPr lang="en-US" sz="2600" dirty="0"/>
          </a:p>
        </p:txBody>
      </p:sp>
      <p:sp>
        <p:nvSpPr>
          <p:cNvPr id="13" name="Text 9"/>
          <p:cNvSpPr/>
          <p:nvPr/>
        </p:nvSpPr>
        <p:spPr>
          <a:xfrm>
            <a:off x="2331720" y="3291840"/>
            <a:ext cx="9098280" cy="1234440"/>
          </a:xfrm>
          <a:prstGeom prst="rect">
            <a:avLst/>
          </a:prstGeom>
          <a:noFill/>
          <a:ln/>
        </p:spPr>
        <p:txBody>
          <a:bodyPr wrap="square" lIns="0" tIns="0" rIns="0" bIns="0" rtlCol="0" anchor="ctr"/>
          <a:lstStyle/>
          <a:p>
            <a:pPr marL="0" indent="0">
              <a:lnSpc>
                <a:spcPct val="108000"/>
              </a:lnSpc>
              <a:buNone/>
            </a:pPr>
            <a:r>
              <a:rPr lang="en-US" sz="2800" dirty="0">
                <a:latin typeface="Calibri" pitchFamily="34" charset="0"/>
                <a:ea typeface="Calibri" pitchFamily="34" charset="-122"/>
                <a:cs typeface="Calibri" pitchFamily="34" charset="-120"/>
              </a:rPr>
              <a:t>What are its effects on oral performance, measured by an analytic speaking rubric?</a:t>
            </a:r>
            <a:endParaRPr lang="en-US" sz="2800" dirty="0"/>
          </a:p>
        </p:txBody>
      </p:sp>
      <p:sp>
        <p:nvSpPr>
          <p:cNvPr id="14" name="Shape 10"/>
          <p:cNvSpPr/>
          <p:nvPr/>
        </p:nvSpPr>
        <p:spPr>
          <a:xfrm>
            <a:off x="548640" y="4709160"/>
            <a:ext cx="11064240" cy="1234440"/>
          </a:xfrm>
          <a:prstGeom prst="roundRect">
            <a:avLst>
              <a:gd name="adj" fmla="val 7407"/>
            </a:avLst>
          </a:prstGeom>
          <a:solidFill>
            <a:srgbClr val="FFFFFF"/>
          </a:solidFill>
          <a:ln/>
          <a:effectLst>
            <a:outerShdw blurRad="114300" dist="38100" dir="5400000" algn="bl" rotWithShape="0">
              <a:srgbClr val="000000">
                <a:alpha val="12000"/>
              </a:srgbClr>
            </a:outerShdw>
          </a:effectLst>
        </p:spPr>
        <p:txBody>
          <a:bodyPr/>
          <a:lstStyle/>
          <a:p>
            <a:endParaRPr lang="en-GB" dirty="0"/>
          </a:p>
        </p:txBody>
      </p:sp>
      <p:sp>
        <p:nvSpPr>
          <p:cNvPr id="15" name="Shape 11"/>
          <p:cNvSpPr/>
          <p:nvPr/>
        </p:nvSpPr>
        <p:spPr>
          <a:xfrm>
            <a:off x="777240" y="4956048"/>
            <a:ext cx="1325880" cy="749808"/>
          </a:xfrm>
          <a:prstGeom prst="roundRect">
            <a:avLst>
              <a:gd name="adj" fmla="val 12195"/>
            </a:avLst>
          </a:prstGeom>
          <a:solidFill>
            <a:srgbClr val="FFB627"/>
          </a:solidFill>
          <a:ln/>
        </p:spPr>
      </p:sp>
      <p:sp>
        <p:nvSpPr>
          <p:cNvPr id="16" name="Text 12"/>
          <p:cNvSpPr/>
          <p:nvPr/>
        </p:nvSpPr>
        <p:spPr>
          <a:xfrm>
            <a:off x="777240" y="4956048"/>
            <a:ext cx="1325880" cy="749808"/>
          </a:xfrm>
          <a:prstGeom prst="rect">
            <a:avLst/>
          </a:prstGeom>
          <a:noFill/>
          <a:ln/>
        </p:spPr>
        <p:txBody>
          <a:bodyPr wrap="square" lIns="0" tIns="0" rIns="0" bIns="0" rtlCol="0" anchor="ctr"/>
          <a:lstStyle/>
          <a:p>
            <a:pPr marL="0" indent="0" algn="ctr">
              <a:buNone/>
            </a:pPr>
            <a:r>
              <a:rPr lang="en-US" sz="2600" b="1" dirty="0">
                <a:solidFill>
                  <a:srgbClr val="FFFFFF"/>
                </a:solidFill>
                <a:latin typeface="Bookman Old Style" pitchFamily="34" charset="0"/>
                <a:ea typeface="Bookman Old Style" pitchFamily="34" charset="-122"/>
                <a:cs typeface="Bookman Old Style" pitchFamily="34" charset="-120"/>
              </a:rPr>
              <a:t>RQ3</a:t>
            </a:r>
            <a:endParaRPr lang="en-US" sz="2600" dirty="0"/>
          </a:p>
        </p:txBody>
      </p:sp>
      <p:sp>
        <p:nvSpPr>
          <p:cNvPr id="18" name="Text 13"/>
          <p:cNvSpPr/>
          <p:nvPr/>
        </p:nvSpPr>
        <p:spPr>
          <a:xfrm>
            <a:off x="2331720" y="4709160"/>
            <a:ext cx="9098280" cy="1234440"/>
          </a:xfrm>
          <a:prstGeom prst="rect">
            <a:avLst/>
          </a:prstGeom>
          <a:noFill/>
          <a:ln/>
        </p:spPr>
        <p:txBody>
          <a:bodyPr wrap="square" lIns="0" tIns="0" rIns="0" bIns="0" rtlCol="0" anchor="ctr"/>
          <a:lstStyle/>
          <a:p>
            <a:pPr marL="0" indent="0">
              <a:lnSpc>
                <a:spcPct val="108000"/>
              </a:lnSpc>
              <a:buNone/>
            </a:pPr>
            <a:r>
              <a:rPr lang="en-US" sz="2800" dirty="0">
                <a:latin typeface="Calibri" pitchFamily="34" charset="0"/>
                <a:ea typeface="Calibri" pitchFamily="34" charset="-122"/>
                <a:cs typeface="Calibri" pitchFamily="34" charset="-120"/>
              </a:rPr>
              <a:t>How do experimental-group students perceive AI practice in reducing anxiety and building confidence?</a:t>
            </a:r>
            <a:endParaRPr lang="en-US" sz="2800" dirty="0"/>
          </a:p>
        </p:txBody>
      </p:sp>
      <p:sp>
        <p:nvSpPr>
          <p:cNvPr id="22" name="Text 16"/>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5</a:t>
            </a:r>
            <a:endParaRPr lang="en-US" sz="900" dirty="0"/>
          </a:p>
        </p:txBody>
      </p:sp>
      <p:sp>
        <p:nvSpPr>
          <p:cNvPr id="23" name="Text 0">
            <a:extLst>
              <a:ext uri="{FF2B5EF4-FFF2-40B4-BE49-F238E27FC236}">
                <a16:creationId xmlns:a16="http://schemas.microsoft.com/office/drawing/2014/main" id="{B3239325-3318-41B6-1A19-F634D3E0D690}"/>
              </a:ext>
            </a:extLst>
          </p:cNvPr>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FF6B5C"/>
                </a:solidFill>
                <a:latin typeface="Calibri" pitchFamily="34" charset="0"/>
                <a:ea typeface="Calibri" pitchFamily="34" charset="-122"/>
                <a:cs typeface="Calibri" pitchFamily="34" charset="-120"/>
              </a:rPr>
              <a:t>1. INTRODUCTION</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3" grpId="0" animBg="1"/>
      <p:bldP spid="14" grpId="0" animBg="1"/>
      <p:bldP spid="16"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12A4A4"/>
                </a:solidFill>
                <a:latin typeface="Calibri" pitchFamily="34" charset="0"/>
                <a:ea typeface="Calibri" pitchFamily="34" charset="-122"/>
                <a:cs typeface="Calibri" pitchFamily="34" charset="-120"/>
              </a:rPr>
              <a:t>2. LITERATURE &amp; THEORETICAL FRAMEWORK</a:t>
            </a:r>
            <a:endParaRPr lang="en-US" sz="2800" dirty="0"/>
          </a:p>
        </p:txBody>
      </p:sp>
      <p:sp>
        <p:nvSpPr>
          <p:cNvPr id="4" name="Shape 2"/>
          <p:cNvSpPr/>
          <p:nvPr/>
        </p:nvSpPr>
        <p:spPr>
          <a:xfrm>
            <a:off x="548640" y="1783080"/>
            <a:ext cx="3502152" cy="2331720"/>
          </a:xfrm>
          <a:prstGeom prst="roundRect">
            <a:avLst>
              <a:gd name="adj" fmla="val 4706"/>
            </a:avLst>
          </a:prstGeom>
          <a:solidFill>
            <a:srgbClr val="E6F6F6"/>
          </a:solidFill>
          <a:ln/>
          <a:effectLst>
            <a:outerShdw blurRad="114300" dist="38100" dir="5400000" algn="bl" rotWithShape="0">
              <a:srgbClr val="000000">
                <a:alpha val="12000"/>
              </a:srgbClr>
            </a:outerShdw>
          </a:effectLst>
        </p:spPr>
      </p:sp>
      <p:sp>
        <p:nvSpPr>
          <p:cNvPr id="7" name="Text 4"/>
          <p:cNvSpPr/>
          <p:nvPr/>
        </p:nvSpPr>
        <p:spPr>
          <a:xfrm>
            <a:off x="548640" y="1940814"/>
            <a:ext cx="3502152" cy="365760"/>
          </a:xfrm>
          <a:prstGeom prst="rect">
            <a:avLst/>
          </a:prstGeom>
          <a:noFill/>
          <a:ln/>
        </p:spPr>
        <p:txBody>
          <a:bodyPr wrap="square" lIns="0" tIns="0" rIns="0" bIns="0" rtlCol="0" anchor="ctr"/>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Affective Filter</a:t>
            </a:r>
            <a:endParaRPr lang="en-US" sz="2400" dirty="0"/>
          </a:p>
        </p:txBody>
      </p:sp>
      <p:sp>
        <p:nvSpPr>
          <p:cNvPr id="8" name="Text 5"/>
          <p:cNvSpPr/>
          <p:nvPr/>
        </p:nvSpPr>
        <p:spPr>
          <a:xfrm>
            <a:off x="548640" y="2359152"/>
            <a:ext cx="3502152" cy="274320"/>
          </a:xfrm>
          <a:prstGeom prst="rect">
            <a:avLst/>
          </a:prstGeom>
          <a:noFill/>
          <a:ln/>
        </p:spPr>
        <p:txBody>
          <a:bodyPr wrap="square" lIns="0" tIns="0" rIns="0" bIns="0" rtlCol="0" anchor="ctr"/>
          <a:lstStyle/>
          <a:p>
            <a:pPr marL="0" indent="0">
              <a:buNone/>
            </a:pPr>
            <a:r>
              <a:rPr lang="en-US" sz="2400" i="1" dirty="0">
                <a:solidFill>
                  <a:srgbClr val="12A4A4"/>
                </a:solidFill>
                <a:latin typeface="Calibri" pitchFamily="34" charset="0"/>
                <a:ea typeface="Calibri" pitchFamily="34" charset="-122"/>
                <a:cs typeface="Calibri" pitchFamily="34" charset="-120"/>
              </a:rPr>
              <a:t>Krashen (1982)</a:t>
            </a:r>
            <a:endParaRPr lang="en-US" sz="2400" dirty="0"/>
          </a:p>
        </p:txBody>
      </p:sp>
      <p:sp>
        <p:nvSpPr>
          <p:cNvPr id="9" name="Text 6"/>
          <p:cNvSpPr/>
          <p:nvPr/>
        </p:nvSpPr>
        <p:spPr>
          <a:xfrm>
            <a:off x="548640" y="2907792"/>
            <a:ext cx="3502152" cy="868680"/>
          </a:xfrm>
          <a:prstGeom prst="rect">
            <a:avLst/>
          </a:prstGeom>
          <a:noFill/>
          <a:ln/>
        </p:spPr>
        <p:txBody>
          <a:bodyPr wrap="square" lIns="0" tIns="0" rIns="0" bIns="0" rtlCol="0" anchor="t"/>
          <a:lstStyle/>
          <a:p>
            <a:pPr marL="0" indent="0">
              <a:buNone/>
            </a:pPr>
            <a:r>
              <a:rPr lang="en-US" sz="2400" dirty="0">
                <a:latin typeface="Calibri" pitchFamily="34" charset="0"/>
                <a:ea typeface="Calibri" pitchFamily="34" charset="-122"/>
                <a:cs typeface="Calibri" pitchFamily="34" charset="-120"/>
              </a:rPr>
              <a:t>Anxiety blocks comprehensible input; lowering it aids acquisition.</a:t>
            </a:r>
            <a:endParaRPr lang="en-US" sz="2400" dirty="0"/>
          </a:p>
        </p:txBody>
      </p:sp>
      <p:sp>
        <p:nvSpPr>
          <p:cNvPr id="10" name="Shape 7"/>
          <p:cNvSpPr/>
          <p:nvPr/>
        </p:nvSpPr>
        <p:spPr>
          <a:xfrm>
            <a:off x="4251960" y="1783080"/>
            <a:ext cx="3502152" cy="2331720"/>
          </a:xfrm>
          <a:prstGeom prst="roundRect">
            <a:avLst>
              <a:gd name="adj" fmla="val 4706"/>
            </a:avLst>
          </a:prstGeom>
          <a:solidFill>
            <a:srgbClr val="FFF7E6"/>
          </a:solidFill>
          <a:ln/>
          <a:effectLst>
            <a:outerShdw blurRad="114300" dist="38100" dir="5400000" algn="bl" rotWithShape="0">
              <a:srgbClr val="000000">
                <a:alpha val="12000"/>
              </a:srgbClr>
            </a:outerShdw>
          </a:effectLst>
        </p:spPr>
      </p:sp>
      <p:sp>
        <p:nvSpPr>
          <p:cNvPr id="13" name="Text 9"/>
          <p:cNvSpPr/>
          <p:nvPr/>
        </p:nvSpPr>
        <p:spPr>
          <a:xfrm>
            <a:off x="4222242" y="1965960"/>
            <a:ext cx="3502152" cy="365760"/>
          </a:xfrm>
          <a:prstGeom prst="rect">
            <a:avLst/>
          </a:prstGeom>
          <a:noFill/>
          <a:ln/>
        </p:spPr>
        <p:txBody>
          <a:bodyPr wrap="square" lIns="0" tIns="0" rIns="0" bIns="0" rtlCol="0" anchor="ctr"/>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Desirable Difficulties</a:t>
            </a:r>
            <a:endParaRPr lang="en-US" sz="2400" dirty="0"/>
          </a:p>
        </p:txBody>
      </p:sp>
      <p:sp>
        <p:nvSpPr>
          <p:cNvPr id="14" name="Text 10"/>
          <p:cNvSpPr/>
          <p:nvPr/>
        </p:nvSpPr>
        <p:spPr>
          <a:xfrm>
            <a:off x="4222242" y="2423160"/>
            <a:ext cx="3502152" cy="274320"/>
          </a:xfrm>
          <a:prstGeom prst="rect">
            <a:avLst/>
          </a:prstGeom>
          <a:noFill/>
          <a:ln/>
        </p:spPr>
        <p:txBody>
          <a:bodyPr wrap="square" lIns="0" tIns="0" rIns="0" bIns="0" rtlCol="0" anchor="ctr"/>
          <a:lstStyle/>
          <a:p>
            <a:pPr marL="0" indent="0">
              <a:buNone/>
            </a:pPr>
            <a:r>
              <a:rPr lang="en-US" sz="2400" i="1" dirty="0">
                <a:solidFill>
                  <a:srgbClr val="FFB627"/>
                </a:solidFill>
                <a:latin typeface="Calibri" pitchFamily="34" charset="0"/>
                <a:ea typeface="Calibri" pitchFamily="34" charset="-122"/>
                <a:cs typeface="Calibri" pitchFamily="34" charset="-120"/>
              </a:rPr>
              <a:t>Bjork &amp; Bjork (2011)</a:t>
            </a:r>
            <a:endParaRPr lang="en-US" sz="2400" dirty="0"/>
          </a:p>
        </p:txBody>
      </p:sp>
      <p:sp>
        <p:nvSpPr>
          <p:cNvPr id="15" name="Text 11"/>
          <p:cNvSpPr/>
          <p:nvPr/>
        </p:nvSpPr>
        <p:spPr>
          <a:xfrm>
            <a:off x="4222242" y="2923794"/>
            <a:ext cx="3502152" cy="868680"/>
          </a:xfrm>
          <a:prstGeom prst="rect">
            <a:avLst/>
          </a:prstGeom>
          <a:noFill/>
          <a:ln/>
        </p:spPr>
        <p:txBody>
          <a:bodyPr wrap="square" lIns="0" tIns="0" rIns="0" bIns="0" rtlCol="0" anchor="t"/>
          <a:lstStyle/>
          <a:p>
            <a:pPr marL="0" indent="0">
              <a:buNone/>
            </a:pPr>
            <a:r>
              <a:rPr lang="en-US" sz="2400" dirty="0">
                <a:latin typeface="Calibri" pitchFamily="34" charset="0"/>
                <a:ea typeface="Calibri" pitchFamily="34" charset="-122"/>
                <a:cs typeface="Calibri" pitchFamily="34" charset="-120"/>
              </a:rPr>
              <a:t>Optimal learning needs challenge — without threat.</a:t>
            </a:r>
            <a:endParaRPr lang="en-US" sz="2400" dirty="0"/>
          </a:p>
        </p:txBody>
      </p:sp>
      <p:sp>
        <p:nvSpPr>
          <p:cNvPr id="16" name="Shape 12"/>
          <p:cNvSpPr/>
          <p:nvPr/>
        </p:nvSpPr>
        <p:spPr>
          <a:xfrm>
            <a:off x="7955280" y="1783080"/>
            <a:ext cx="3502152" cy="2331720"/>
          </a:xfrm>
          <a:prstGeom prst="roundRect">
            <a:avLst>
              <a:gd name="adj" fmla="val 4706"/>
            </a:avLst>
          </a:prstGeom>
          <a:solidFill>
            <a:srgbClr val="FFF4E8"/>
          </a:solidFill>
          <a:ln/>
          <a:effectLst>
            <a:outerShdw blurRad="114300" dist="38100" dir="5400000" algn="bl" rotWithShape="0">
              <a:srgbClr val="000000">
                <a:alpha val="12000"/>
              </a:srgbClr>
            </a:outerShdw>
          </a:effectLst>
        </p:spPr>
      </p:sp>
      <p:sp>
        <p:nvSpPr>
          <p:cNvPr id="19" name="Text 14"/>
          <p:cNvSpPr/>
          <p:nvPr/>
        </p:nvSpPr>
        <p:spPr>
          <a:xfrm>
            <a:off x="7996428" y="1929384"/>
            <a:ext cx="3502152" cy="365760"/>
          </a:xfrm>
          <a:prstGeom prst="rect">
            <a:avLst/>
          </a:prstGeom>
          <a:noFill/>
          <a:ln/>
        </p:spPr>
        <p:txBody>
          <a:bodyPr wrap="square" lIns="0" tIns="0" rIns="0" bIns="0" rtlCol="0" anchor="ctr"/>
          <a:lstStyle/>
          <a:p>
            <a:pPr marL="0" indent="0">
              <a:buNone/>
            </a:pPr>
            <a:r>
              <a:rPr lang="en-US" sz="2400" b="1" dirty="0">
                <a:solidFill>
                  <a:srgbClr val="243B53"/>
                </a:solidFill>
                <a:latin typeface="Bookman Old Style" pitchFamily="34" charset="0"/>
                <a:ea typeface="Bookman Old Style" pitchFamily="34" charset="-122"/>
                <a:cs typeface="Bookman Old Style" pitchFamily="34" charset="-120"/>
              </a:rPr>
              <a:t>Skill Acquisition</a:t>
            </a:r>
            <a:endParaRPr lang="en-US" sz="2400" dirty="0"/>
          </a:p>
        </p:txBody>
      </p:sp>
      <p:sp>
        <p:nvSpPr>
          <p:cNvPr id="20" name="Text 15"/>
          <p:cNvSpPr/>
          <p:nvPr/>
        </p:nvSpPr>
        <p:spPr>
          <a:xfrm>
            <a:off x="7996428" y="2386584"/>
            <a:ext cx="3502152" cy="274320"/>
          </a:xfrm>
          <a:prstGeom prst="rect">
            <a:avLst/>
          </a:prstGeom>
          <a:noFill/>
          <a:ln/>
        </p:spPr>
        <p:txBody>
          <a:bodyPr wrap="square" lIns="0" tIns="0" rIns="0" bIns="0" rtlCol="0" anchor="ctr"/>
          <a:lstStyle/>
          <a:p>
            <a:pPr marL="0" indent="0">
              <a:buNone/>
            </a:pPr>
            <a:r>
              <a:rPr lang="en-US" sz="2400" i="1" dirty="0">
                <a:solidFill>
                  <a:srgbClr val="FF6B5C"/>
                </a:solidFill>
                <a:latin typeface="Calibri" pitchFamily="34" charset="0"/>
                <a:ea typeface="Calibri" pitchFamily="34" charset="-122"/>
                <a:cs typeface="Calibri" pitchFamily="34" charset="-120"/>
              </a:rPr>
              <a:t>DeKeyser (2007)</a:t>
            </a:r>
            <a:endParaRPr lang="en-US" sz="2400" dirty="0"/>
          </a:p>
        </p:txBody>
      </p:sp>
      <p:sp>
        <p:nvSpPr>
          <p:cNvPr id="21" name="Text 16"/>
          <p:cNvSpPr/>
          <p:nvPr/>
        </p:nvSpPr>
        <p:spPr>
          <a:xfrm>
            <a:off x="7996428" y="2916936"/>
            <a:ext cx="3502152" cy="868680"/>
          </a:xfrm>
          <a:prstGeom prst="rect">
            <a:avLst/>
          </a:prstGeom>
          <a:noFill/>
          <a:ln/>
        </p:spPr>
        <p:txBody>
          <a:bodyPr wrap="square" lIns="0" tIns="0" rIns="0" bIns="0" rtlCol="0" anchor="t"/>
          <a:lstStyle/>
          <a:p>
            <a:pPr marL="0" indent="0">
              <a:buNone/>
            </a:pPr>
            <a:r>
              <a:rPr lang="en-US" sz="2400" dirty="0">
                <a:latin typeface="Calibri" pitchFamily="34" charset="0"/>
                <a:ea typeface="Calibri" pitchFamily="34" charset="-122"/>
                <a:cs typeface="Calibri" pitchFamily="34" charset="-120"/>
              </a:rPr>
              <a:t>Repeated practice builds procedural, automatized knowledge.</a:t>
            </a:r>
            <a:endParaRPr lang="en-US" sz="2400" dirty="0"/>
          </a:p>
        </p:txBody>
      </p:sp>
      <p:sp>
        <p:nvSpPr>
          <p:cNvPr id="22" name="Shape 17"/>
          <p:cNvSpPr/>
          <p:nvPr/>
        </p:nvSpPr>
        <p:spPr>
          <a:xfrm>
            <a:off x="191911" y="4343400"/>
            <a:ext cx="11907971" cy="2514600"/>
          </a:xfrm>
          <a:prstGeom prst="roundRect">
            <a:avLst>
              <a:gd name="adj" fmla="val 6857"/>
            </a:avLst>
          </a:prstGeom>
          <a:solidFill>
            <a:srgbClr val="243B53"/>
          </a:solidFill>
          <a:ln/>
          <a:effectLst>
            <a:outerShdw blurRad="114300" dist="38100" dir="5400000" algn="bl" rotWithShape="0">
              <a:srgbClr val="000000">
                <a:alpha val="12000"/>
              </a:srgbClr>
            </a:outerShdw>
          </a:effectLst>
        </p:spPr>
      </p:sp>
      <p:sp>
        <p:nvSpPr>
          <p:cNvPr id="23" name="Text 18"/>
          <p:cNvSpPr/>
          <p:nvPr/>
        </p:nvSpPr>
        <p:spPr>
          <a:xfrm>
            <a:off x="649224" y="4469701"/>
            <a:ext cx="10398034" cy="276035"/>
          </a:xfrm>
          <a:prstGeom prst="rect">
            <a:avLst/>
          </a:prstGeom>
          <a:noFill/>
          <a:ln/>
        </p:spPr>
        <p:txBody>
          <a:bodyPr wrap="square" lIns="0" tIns="0" rIns="0" bIns="0" rtlCol="0" anchor="ctr"/>
          <a:lstStyle/>
          <a:p>
            <a:pPr marL="0" indent="0">
              <a:buNone/>
            </a:pPr>
            <a:r>
              <a:rPr lang="en-US" sz="2000" b="1" kern="0" spc="100" dirty="0">
                <a:solidFill>
                  <a:srgbClr val="FFB627"/>
                </a:solidFill>
                <a:latin typeface="Calibri" pitchFamily="34" charset="0"/>
                <a:ea typeface="Calibri" pitchFamily="34" charset="-122"/>
                <a:cs typeface="Calibri" pitchFamily="34" charset="-120"/>
              </a:rPr>
              <a:t>HOW AI LOWERS THE FILTER</a:t>
            </a:r>
            <a:endParaRPr lang="en-US" sz="2000" dirty="0"/>
          </a:p>
        </p:txBody>
      </p:sp>
      <p:sp>
        <p:nvSpPr>
          <p:cNvPr id="24" name="Text 19"/>
          <p:cNvSpPr/>
          <p:nvPr/>
        </p:nvSpPr>
        <p:spPr>
          <a:xfrm>
            <a:off x="271272" y="4752594"/>
            <a:ext cx="4046615" cy="368046"/>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 Fear of Negative Evaluation</a:t>
            </a:r>
            <a:endParaRPr lang="en-US" sz="2400" dirty="0"/>
          </a:p>
        </p:txBody>
      </p:sp>
      <p:sp>
        <p:nvSpPr>
          <p:cNvPr id="25" name="Text 20"/>
          <p:cNvSpPr/>
          <p:nvPr/>
        </p:nvSpPr>
        <p:spPr>
          <a:xfrm>
            <a:off x="678123" y="5208650"/>
            <a:ext cx="3232912" cy="1573912"/>
          </a:xfrm>
          <a:prstGeom prst="rect">
            <a:avLst/>
          </a:prstGeom>
          <a:noFill/>
          <a:ln/>
        </p:spPr>
        <p:txBody>
          <a:bodyPr wrap="square" lIns="0" tIns="0" rIns="0" bIns="0" rtlCol="0" anchor="t"/>
          <a:lstStyle/>
          <a:p>
            <a:pPr marL="0" indent="0">
              <a:buNone/>
            </a:pPr>
            <a:r>
              <a:rPr lang="en-US" sz="2400" dirty="0">
                <a:solidFill>
                  <a:schemeClr val="bg1"/>
                </a:solidFill>
                <a:latin typeface="Calibri" pitchFamily="34" charset="0"/>
                <a:ea typeface="Calibri" pitchFamily="34" charset="-122"/>
                <a:cs typeface="Calibri" pitchFamily="34" charset="-120"/>
              </a:rPr>
              <a:t>Non-judgmental interlocutor; no peer audience</a:t>
            </a:r>
            <a:endParaRPr lang="en-US" sz="2400" dirty="0">
              <a:solidFill>
                <a:schemeClr val="bg1"/>
              </a:solidFill>
            </a:endParaRPr>
          </a:p>
        </p:txBody>
      </p:sp>
      <p:sp>
        <p:nvSpPr>
          <p:cNvPr id="26" name="Text 21"/>
          <p:cNvSpPr/>
          <p:nvPr/>
        </p:nvSpPr>
        <p:spPr>
          <a:xfrm>
            <a:off x="4587804" y="4632450"/>
            <a:ext cx="4071676" cy="368046"/>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 Communication Apprehension</a:t>
            </a:r>
            <a:endParaRPr lang="en-US" sz="2400" dirty="0"/>
          </a:p>
        </p:txBody>
      </p:sp>
      <p:sp>
        <p:nvSpPr>
          <p:cNvPr id="27" name="Text 22"/>
          <p:cNvSpPr/>
          <p:nvPr/>
        </p:nvSpPr>
        <p:spPr>
          <a:xfrm>
            <a:off x="4587804" y="5290818"/>
            <a:ext cx="3232912" cy="969265"/>
          </a:xfrm>
          <a:prstGeom prst="rect">
            <a:avLst/>
          </a:prstGeom>
          <a:noFill/>
          <a:ln/>
        </p:spPr>
        <p:txBody>
          <a:bodyPr wrap="square" lIns="0" tIns="0" rIns="0" bIns="0" rtlCol="0" anchor="t"/>
          <a:lstStyle/>
          <a:p>
            <a:pPr marL="0" indent="0">
              <a:buNone/>
            </a:pPr>
            <a:r>
              <a:rPr lang="en-US" sz="2400" dirty="0">
                <a:solidFill>
                  <a:schemeClr val="bg1"/>
                </a:solidFill>
                <a:latin typeface="Calibri" pitchFamily="34" charset="0"/>
                <a:ea typeface="Calibri" pitchFamily="34" charset="-122"/>
                <a:cs typeface="Calibri" pitchFamily="34" charset="-120"/>
              </a:rPr>
              <a:t>Private, repeatable practice removes live pressure</a:t>
            </a:r>
            <a:endParaRPr lang="en-US" sz="2400" dirty="0">
              <a:solidFill>
                <a:schemeClr val="bg1"/>
              </a:solidFill>
            </a:endParaRPr>
          </a:p>
        </p:txBody>
      </p:sp>
      <p:sp>
        <p:nvSpPr>
          <p:cNvPr id="28" name="Text 23"/>
          <p:cNvSpPr/>
          <p:nvPr/>
        </p:nvSpPr>
        <p:spPr>
          <a:xfrm>
            <a:off x="8028206" y="4679667"/>
            <a:ext cx="4071676" cy="368046"/>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 Test Anxiety</a:t>
            </a:r>
            <a:endParaRPr lang="en-US" sz="2400" dirty="0"/>
          </a:p>
        </p:txBody>
      </p:sp>
      <p:sp>
        <p:nvSpPr>
          <p:cNvPr id="29" name="Text 24"/>
          <p:cNvSpPr/>
          <p:nvPr/>
        </p:nvSpPr>
        <p:spPr>
          <a:xfrm>
            <a:off x="8140643" y="5245098"/>
            <a:ext cx="3639312" cy="1014985"/>
          </a:xfrm>
          <a:prstGeom prst="rect">
            <a:avLst/>
          </a:prstGeom>
          <a:noFill/>
          <a:ln/>
        </p:spPr>
        <p:txBody>
          <a:bodyPr wrap="square" lIns="0" tIns="0" rIns="0" bIns="0" rtlCol="0" anchor="t"/>
          <a:lstStyle/>
          <a:p>
            <a:pPr marL="0" indent="0">
              <a:buNone/>
            </a:pPr>
            <a:r>
              <a:rPr lang="en-US" sz="2400" dirty="0">
                <a:solidFill>
                  <a:schemeClr val="bg1"/>
                </a:solidFill>
                <a:latin typeface="Calibri" pitchFamily="34" charset="0"/>
                <a:ea typeface="Calibri" pitchFamily="34" charset="-122"/>
                <a:cs typeface="Calibri" pitchFamily="34" charset="-120"/>
              </a:rPr>
              <a:t>Not tied to formal assessment — less affected</a:t>
            </a:r>
            <a:endParaRPr lang="en-US" sz="2400" dirty="0">
              <a:solidFill>
                <a:schemeClr val="bg1"/>
              </a:solidFill>
            </a:endParaRPr>
          </a:p>
        </p:txBody>
      </p:sp>
      <p:sp>
        <p:nvSpPr>
          <p:cNvPr id="33" name="Text 27"/>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6</a:t>
            </a:r>
            <a:endParaRPr lang="en-US"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ppt_x"/>
                                          </p:val>
                                        </p:tav>
                                        <p:tav tm="100000">
                                          <p:val>
                                            <p:strVal val="#ppt_x"/>
                                          </p:val>
                                        </p:tav>
                                      </p:tavLst>
                                    </p:anim>
                                    <p:anim calcmode="lin" valueType="num">
                                      <p:cBhvr additive="base">
                                        <p:cTn id="62" dur="500" fill="hold"/>
                                        <p:tgtEl>
                                          <p:spTgt spid="22"/>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ppt_x"/>
                                          </p:val>
                                        </p:tav>
                                        <p:tav tm="100000">
                                          <p:val>
                                            <p:strVal val="#ppt_x"/>
                                          </p:val>
                                        </p:tav>
                                      </p:tavLst>
                                    </p:anim>
                                    <p:anim calcmode="lin" valueType="num">
                                      <p:cBhvr additive="base">
                                        <p:cTn id="66" dur="500" fill="hold"/>
                                        <p:tgtEl>
                                          <p:spTgt spid="23"/>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additive="base">
                                        <p:cTn id="69" dur="500" fill="hold"/>
                                        <p:tgtEl>
                                          <p:spTgt spid="24"/>
                                        </p:tgtEl>
                                        <p:attrNameLst>
                                          <p:attrName>ppt_x</p:attrName>
                                        </p:attrNameLst>
                                      </p:cBhvr>
                                      <p:tavLst>
                                        <p:tav tm="0">
                                          <p:val>
                                            <p:strVal val="#ppt_x"/>
                                          </p:val>
                                        </p:tav>
                                        <p:tav tm="100000">
                                          <p:val>
                                            <p:strVal val="#ppt_x"/>
                                          </p:val>
                                        </p:tav>
                                      </p:tavLst>
                                    </p:anim>
                                    <p:anim calcmode="lin" valueType="num">
                                      <p:cBhvr additive="base">
                                        <p:cTn id="70" dur="500" fill="hold"/>
                                        <p:tgtEl>
                                          <p:spTgt spid="24"/>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additive="base">
                                        <p:cTn id="73" dur="500" fill="hold"/>
                                        <p:tgtEl>
                                          <p:spTgt spid="25"/>
                                        </p:tgtEl>
                                        <p:attrNameLst>
                                          <p:attrName>ppt_x</p:attrName>
                                        </p:attrNameLst>
                                      </p:cBhvr>
                                      <p:tavLst>
                                        <p:tav tm="0">
                                          <p:val>
                                            <p:strVal val="#ppt_x"/>
                                          </p:val>
                                        </p:tav>
                                        <p:tav tm="100000">
                                          <p:val>
                                            <p:strVal val="#ppt_x"/>
                                          </p:val>
                                        </p:tav>
                                      </p:tavLst>
                                    </p:anim>
                                    <p:anim calcmode="lin" valueType="num">
                                      <p:cBhvr additive="base">
                                        <p:cTn id="74" dur="500" fill="hold"/>
                                        <p:tgtEl>
                                          <p:spTgt spid="25"/>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500" fill="hold"/>
                                        <p:tgtEl>
                                          <p:spTgt spid="26"/>
                                        </p:tgtEl>
                                        <p:attrNameLst>
                                          <p:attrName>ppt_x</p:attrName>
                                        </p:attrNameLst>
                                      </p:cBhvr>
                                      <p:tavLst>
                                        <p:tav tm="0">
                                          <p:val>
                                            <p:strVal val="#ppt_x"/>
                                          </p:val>
                                        </p:tav>
                                        <p:tav tm="100000">
                                          <p:val>
                                            <p:strVal val="#ppt_x"/>
                                          </p:val>
                                        </p:tav>
                                      </p:tavLst>
                                    </p:anim>
                                    <p:anim calcmode="lin" valueType="num">
                                      <p:cBhvr additive="base">
                                        <p:cTn id="78" dur="500" fill="hold"/>
                                        <p:tgtEl>
                                          <p:spTgt spid="26"/>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7"/>
                                        </p:tgtEl>
                                        <p:attrNameLst>
                                          <p:attrName>style.visibility</p:attrName>
                                        </p:attrNameLst>
                                      </p:cBhvr>
                                      <p:to>
                                        <p:strVal val="visible"/>
                                      </p:to>
                                    </p:set>
                                    <p:anim calcmode="lin" valueType="num">
                                      <p:cBhvr additive="base">
                                        <p:cTn id="81" dur="500" fill="hold"/>
                                        <p:tgtEl>
                                          <p:spTgt spid="27"/>
                                        </p:tgtEl>
                                        <p:attrNameLst>
                                          <p:attrName>ppt_x</p:attrName>
                                        </p:attrNameLst>
                                      </p:cBhvr>
                                      <p:tavLst>
                                        <p:tav tm="0">
                                          <p:val>
                                            <p:strVal val="#ppt_x"/>
                                          </p:val>
                                        </p:tav>
                                        <p:tav tm="100000">
                                          <p:val>
                                            <p:strVal val="#ppt_x"/>
                                          </p:val>
                                        </p:tav>
                                      </p:tavLst>
                                    </p:anim>
                                    <p:anim calcmode="lin" valueType="num">
                                      <p:cBhvr additive="base">
                                        <p:cTn id="82" dur="500" fill="hold"/>
                                        <p:tgtEl>
                                          <p:spTgt spid="27"/>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 calcmode="lin" valueType="num">
                                      <p:cBhvr additive="base">
                                        <p:cTn id="85" dur="500" fill="hold"/>
                                        <p:tgtEl>
                                          <p:spTgt spid="28"/>
                                        </p:tgtEl>
                                        <p:attrNameLst>
                                          <p:attrName>ppt_x</p:attrName>
                                        </p:attrNameLst>
                                      </p:cBhvr>
                                      <p:tavLst>
                                        <p:tav tm="0">
                                          <p:val>
                                            <p:strVal val="#ppt_x"/>
                                          </p:val>
                                        </p:tav>
                                        <p:tav tm="100000">
                                          <p:val>
                                            <p:strVal val="#ppt_x"/>
                                          </p:val>
                                        </p:tav>
                                      </p:tavLst>
                                    </p:anim>
                                    <p:anim calcmode="lin" valueType="num">
                                      <p:cBhvr additive="base">
                                        <p:cTn id="86" dur="500" fill="hold"/>
                                        <p:tgtEl>
                                          <p:spTgt spid="28"/>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9"/>
                                        </p:tgtEl>
                                        <p:attrNameLst>
                                          <p:attrName>style.visibility</p:attrName>
                                        </p:attrNameLst>
                                      </p:cBhvr>
                                      <p:to>
                                        <p:strVal val="visible"/>
                                      </p:to>
                                    </p:set>
                                    <p:anim calcmode="lin" valueType="num">
                                      <p:cBhvr additive="base">
                                        <p:cTn id="89" dur="500" fill="hold"/>
                                        <p:tgtEl>
                                          <p:spTgt spid="29"/>
                                        </p:tgtEl>
                                        <p:attrNameLst>
                                          <p:attrName>ppt_x</p:attrName>
                                        </p:attrNameLst>
                                      </p:cBhvr>
                                      <p:tavLst>
                                        <p:tav tm="0">
                                          <p:val>
                                            <p:strVal val="#ppt_x"/>
                                          </p:val>
                                        </p:tav>
                                        <p:tav tm="100000">
                                          <p:val>
                                            <p:strVal val="#ppt_x"/>
                                          </p:val>
                                        </p:tav>
                                      </p:tavLst>
                                    </p:anim>
                                    <p:anim calcmode="lin" valueType="num">
                                      <p:cBhvr additive="base">
                                        <p:cTn id="9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animBg="1"/>
      <p:bldP spid="14" grpId="0" animBg="1"/>
      <p:bldP spid="15" grpId="0" animBg="1"/>
      <p:bldP spid="19" grpId="0" animBg="1"/>
      <p:bldP spid="20" grpId="0" animBg="1"/>
      <p:bldP spid="21" grpId="0" animBg="1"/>
      <p:bldP spid="23" grpId="0" animBg="1"/>
      <p:bldP spid="24" grpId="0" animBg="1"/>
      <p:bldP spid="25" grpId="0" animBg="1"/>
      <p:bldP spid="26" grpId="0" animBg="1"/>
      <p:bldP spid="27" grpId="0" animBg="1"/>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12A4A4"/>
                </a:solidFill>
                <a:latin typeface="Calibri" pitchFamily="34" charset="0"/>
                <a:ea typeface="Calibri" pitchFamily="34" charset="-122"/>
                <a:cs typeface="Calibri" pitchFamily="34" charset="-120"/>
              </a:rPr>
              <a:t>3. METHODOLOGY</a:t>
            </a:r>
            <a:endParaRPr lang="en-US" sz="2800" dirty="0"/>
          </a:p>
        </p:txBody>
      </p:sp>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000" b="1" dirty="0">
                <a:solidFill>
                  <a:srgbClr val="243B53"/>
                </a:solidFill>
                <a:latin typeface="Bookman Old Style" pitchFamily="34" charset="0"/>
                <a:ea typeface="Bookman Old Style" pitchFamily="34" charset="-122"/>
                <a:cs typeface="Bookman Old Style" pitchFamily="34" charset="-120"/>
              </a:rPr>
              <a:t>Quasi-experimental, pretest–posttest design</a:t>
            </a:r>
            <a:endParaRPr lang="en-US" sz="3000" dirty="0"/>
          </a:p>
        </p:txBody>
      </p:sp>
      <p:sp>
        <p:nvSpPr>
          <p:cNvPr id="4" name="Shape 2"/>
          <p:cNvSpPr/>
          <p:nvPr/>
        </p:nvSpPr>
        <p:spPr>
          <a:xfrm>
            <a:off x="548640" y="1783080"/>
            <a:ext cx="2615184" cy="1463040"/>
          </a:xfrm>
          <a:prstGeom prst="roundRect">
            <a:avLst>
              <a:gd name="adj" fmla="val 6250"/>
            </a:avLst>
          </a:prstGeom>
          <a:solidFill>
            <a:srgbClr val="FFFFFF"/>
          </a:solidFill>
          <a:ln/>
          <a:effectLst>
            <a:outerShdw blurRad="114300" dist="38100" dir="5400000" algn="bl" rotWithShape="0">
              <a:srgbClr val="000000">
                <a:alpha val="12000"/>
              </a:srgbClr>
            </a:outerShdw>
          </a:effectLst>
        </p:spPr>
      </p:sp>
      <p:sp>
        <p:nvSpPr>
          <p:cNvPr id="5" name="Text 3"/>
          <p:cNvSpPr/>
          <p:nvPr/>
        </p:nvSpPr>
        <p:spPr>
          <a:xfrm>
            <a:off x="548640" y="1874520"/>
            <a:ext cx="2615184" cy="777240"/>
          </a:xfrm>
          <a:prstGeom prst="rect">
            <a:avLst/>
          </a:prstGeom>
          <a:noFill/>
          <a:ln/>
        </p:spPr>
        <p:txBody>
          <a:bodyPr wrap="square" lIns="0" tIns="0" rIns="0" bIns="0" rtlCol="0" anchor="ctr"/>
          <a:lstStyle/>
          <a:p>
            <a:pPr marL="0" indent="0" algn="ctr">
              <a:buNone/>
            </a:pPr>
            <a:r>
              <a:rPr lang="en-US" sz="4000" b="1" dirty="0">
                <a:solidFill>
                  <a:srgbClr val="FF6B5C"/>
                </a:solidFill>
                <a:latin typeface="Bookman Old Style" pitchFamily="34" charset="0"/>
                <a:ea typeface="Bookman Old Style" pitchFamily="34" charset="-122"/>
                <a:cs typeface="Bookman Old Style" pitchFamily="34" charset="-120"/>
              </a:rPr>
              <a:t>64</a:t>
            </a:r>
            <a:endParaRPr lang="en-US" sz="4000" dirty="0"/>
          </a:p>
        </p:txBody>
      </p:sp>
      <p:sp>
        <p:nvSpPr>
          <p:cNvPr id="6" name="Text 4"/>
          <p:cNvSpPr/>
          <p:nvPr/>
        </p:nvSpPr>
        <p:spPr>
          <a:xfrm>
            <a:off x="548640" y="2606040"/>
            <a:ext cx="2615184" cy="566928"/>
          </a:xfrm>
          <a:prstGeom prst="rect">
            <a:avLst/>
          </a:prstGeom>
          <a:noFill/>
          <a:ln/>
        </p:spPr>
        <p:txBody>
          <a:bodyPr wrap="square" lIns="0" tIns="0" rIns="0" bIns="0" rtlCol="0" anchor="t"/>
          <a:lstStyle/>
          <a:p>
            <a:pPr marL="0" indent="0" algn="ctr">
              <a:lnSpc>
                <a:spcPct val="95000"/>
              </a:lnSpc>
              <a:buNone/>
            </a:pPr>
            <a:r>
              <a:rPr lang="en-US" sz="2000" dirty="0">
                <a:latin typeface="Calibri" pitchFamily="34" charset="0"/>
                <a:ea typeface="Calibri" pitchFamily="34" charset="-122"/>
                <a:cs typeface="Calibri" pitchFamily="34" charset="-120"/>
              </a:rPr>
              <a:t>second-year</a:t>
            </a:r>
            <a:endParaRPr lang="en-US" sz="2000" dirty="0"/>
          </a:p>
          <a:p>
            <a:pPr marL="0" indent="0" algn="ctr">
              <a:lnSpc>
                <a:spcPct val="95000"/>
              </a:lnSpc>
              <a:buNone/>
            </a:pPr>
            <a:r>
              <a:rPr lang="en-US" sz="2000" dirty="0">
                <a:latin typeface="Calibri" pitchFamily="34" charset="0"/>
                <a:ea typeface="Calibri" pitchFamily="34" charset="-122"/>
                <a:cs typeface="Calibri" pitchFamily="34" charset="-120"/>
              </a:rPr>
              <a:t>English majors</a:t>
            </a:r>
            <a:endParaRPr lang="en-US" sz="2000" dirty="0"/>
          </a:p>
        </p:txBody>
      </p:sp>
      <p:sp>
        <p:nvSpPr>
          <p:cNvPr id="7" name="Shape 5"/>
          <p:cNvSpPr/>
          <p:nvPr/>
        </p:nvSpPr>
        <p:spPr>
          <a:xfrm>
            <a:off x="3328416" y="1783080"/>
            <a:ext cx="2615184" cy="1463040"/>
          </a:xfrm>
          <a:prstGeom prst="roundRect">
            <a:avLst>
              <a:gd name="adj" fmla="val 6250"/>
            </a:avLst>
          </a:prstGeom>
          <a:solidFill>
            <a:srgbClr val="FFFFFF"/>
          </a:solidFill>
          <a:ln/>
          <a:effectLst>
            <a:outerShdw blurRad="114300" dist="38100" dir="5400000" algn="bl" rotWithShape="0">
              <a:srgbClr val="000000">
                <a:alpha val="12000"/>
              </a:srgbClr>
            </a:outerShdw>
          </a:effectLst>
        </p:spPr>
      </p:sp>
      <p:sp>
        <p:nvSpPr>
          <p:cNvPr id="8" name="Text 6"/>
          <p:cNvSpPr/>
          <p:nvPr/>
        </p:nvSpPr>
        <p:spPr>
          <a:xfrm>
            <a:off x="3328416" y="1874520"/>
            <a:ext cx="2615184" cy="777240"/>
          </a:xfrm>
          <a:prstGeom prst="rect">
            <a:avLst/>
          </a:prstGeom>
          <a:noFill/>
          <a:ln/>
        </p:spPr>
        <p:txBody>
          <a:bodyPr wrap="square" lIns="0" tIns="0" rIns="0" bIns="0" rtlCol="0" anchor="ctr"/>
          <a:lstStyle/>
          <a:p>
            <a:pPr marL="0" indent="0" algn="ctr">
              <a:buNone/>
            </a:pPr>
            <a:r>
              <a:rPr lang="en-US" sz="4000" b="1" dirty="0">
                <a:solidFill>
                  <a:srgbClr val="12A4A4"/>
                </a:solidFill>
                <a:latin typeface="Bookman Old Style" pitchFamily="34" charset="0"/>
                <a:ea typeface="Bookman Old Style" pitchFamily="34" charset="-122"/>
                <a:cs typeface="Bookman Old Style" pitchFamily="34" charset="-120"/>
              </a:rPr>
              <a:t>6</a:t>
            </a:r>
            <a:endParaRPr lang="en-US" sz="4000" dirty="0"/>
          </a:p>
        </p:txBody>
      </p:sp>
      <p:sp>
        <p:nvSpPr>
          <p:cNvPr id="9" name="Text 7"/>
          <p:cNvSpPr/>
          <p:nvPr/>
        </p:nvSpPr>
        <p:spPr>
          <a:xfrm>
            <a:off x="3328416" y="2606040"/>
            <a:ext cx="2615184" cy="566928"/>
          </a:xfrm>
          <a:prstGeom prst="rect">
            <a:avLst/>
          </a:prstGeom>
          <a:noFill/>
          <a:ln/>
        </p:spPr>
        <p:txBody>
          <a:bodyPr wrap="square" lIns="0" tIns="0" rIns="0" bIns="0" rtlCol="0" anchor="t"/>
          <a:lstStyle/>
          <a:p>
            <a:pPr marL="0" indent="0" algn="ctr">
              <a:lnSpc>
                <a:spcPct val="95000"/>
              </a:lnSpc>
              <a:buNone/>
            </a:pPr>
            <a:r>
              <a:rPr lang="en-US" sz="2000" dirty="0">
                <a:latin typeface="Calibri" pitchFamily="34" charset="0"/>
                <a:ea typeface="Calibri" pitchFamily="34" charset="-122"/>
                <a:cs typeface="Calibri" pitchFamily="34" charset="-120"/>
              </a:rPr>
              <a:t>weeks of</a:t>
            </a:r>
            <a:endParaRPr lang="en-US" sz="2000" dirty="0"/>
          </a:p>
          <a:p>
            <a:pPr marL="0" indent="0" algn="ctr">
              <a:lnSpc>
                <a:spcPct val="95000"/>
              </a:lnSpc>
              <a:buNone/>
            </a:pPr>
            <a:r>
              <a:rPr lang="en-US" sz="2000" dirty="0">
                <a:latin typeface="Calibri" pitchFamily="34" charset="0"/>
                <a:ea typeface="Calibri" pitchFamily="34" charset="-122"/>
                <a:cs typeface="Calibri" pitchFamily="34" charset="-120"/>
              </a:rPr>
              <a:t>intervention</a:t>
            </a:r>
            <a:endParaRPr lang="en-US" sz="2000" dirty="0"/>
          </a:p>
        </p:txBody>
      </p:sp>
      <p:sp>
        <p:nvSpPr>
          <p:cNvPr id="10" name="Shape 8"/>
          <p:cNvSpPr/>
          <p:nvPr/>
        </p:nvSpPr>
        <p:spPr>
          <a:xfrm>
            <a:off x="6108192" y="1783080"/>
            <a:ext cx="2615184" cy="1463040"/>
          </a:xfrm>
          <a:prstGeom prst="roundRect">
            <a:avLst>
              <a:gd name="adj" fmla="val 6250"/>
            </a:avLst>
          </a:prstGeom>
          <a:solidFill>
            <a:srgbClr val="FFFFFF"/>
          </a:solidFill>
          <a:ln/>
          <a:effectLst>
            <a:outerShdw blurRad="114300" dist="38100" dir="5400000" algn="bl" rotWithShape="0">
              <a:srgbClr val="000000">
                <a:alpha val="12000"/>
              </a:srgbClr>
            </a:outerShdw>
          </a:effectLst>
        </p:spPr>
      </p:sp>
      <p:sp>
        <p:nvSpPr>
          <p:cNvPr id="11" name="Text 9"/>
          <p:cNvSpPr/>
          <p:nvPr/>
        </p:nvSpPr>
        <p:spPr>
          <a:xfrm>
            <a:off x="6108192" y="1874520"/>
            <a:ext cx="2615184" cy="777240"/>
          </a:xfrm>
          <a:prstGeom prst="rect">
            <a:avLst/>
          </a:prstGeom>
          <a:noFill/>
          <a:ln/>
        </p:spPr>
        <p:txBody>
          <a:bodyPr wrap="square" lIns="0" tIns="0" rIns="0" bIns="0" rtlCol="0" anchor="ctr"/>
          <a:lstStyle/>
          <a:p>
            <a:pPr marL="0" indent="0" algn="ctr">
              <a:buNone/>
            </a:pPr>
            <a:r>
              <a:rPr lang="en-US" sz="4000" b="1" dirty="0">
                <a:solidFill>
                  <a:srgbClr val="FFB627"/>
                </a:solidFill>
                <a:latin typeface="Bookman Old Style" pitchFamily="34" charset="0"/>
                <a:ea typeface="Bookman Old Style" pitchFamily="34" charset="-122"/>
                <a:cs typeface="Bookman Old Style" pitchFamily="34" charset="-120"/>
              </a:rPr>
              <a:t>B1+</a:t>
            </a:r>
            <a:endParaRPr lang="en-US" sz="4000" dirty="0"/>
          </a:p>
        </p:txBody>
      </p:sp>
      <p:sp>
        <p:nvSpPr>
          <p:cNvPr id="12" name="Text 10"/>
          <p:cNvSpPr/>
          <p:nvPr/>
        </p:nvSpPr>
        <p:spPr>
          <a:xfrm>
            <a:off x="6108192" y="2606040"/>
            <a:ext cx="2615184" cy="566928"/>
          </a:xfrm>
          <a:prstGeom prst="rect">
            <a:avLst/>
          </a:prstGeom>
          <a:noFill/>
          <a:ln/>
        </p:spPr>
        <p:txBody>
          <a:bodyPr wrap="square" lIns="0" tIns="0" rIns="0" bIns="0" rtlCol="0" anchor="t"/>
          <a:lstStyle/>
          <a:p>
            <a:pPr marL="0" indent="0" algn="ctr">
              <a:lnSpc>
                <a:spcPct val="95000"/>
              </a:lnSpc>
              <a:buNone/>
            </a:pPr>
            <a:r>
              <a:rPr lang="en-US" sz="2000" dirty="0">
                <a:latin typeface="Calibri" pitchFamily="34" charset="0"/>
                <a:ea typeface="Calibri" pitchFamily="34" charset="-122"/>
                <a:cs typeface="Calibri" pitchFamily="34" charset="-120"/>
              </a:rPr>
              <a:t>CEFR level</a:t>
            </a:r>
            <a:endParaRPr lang="en-US" sz="2000" dirty="0"/>
          </a:p>
          <a:p>
            <a:pPr marL="0" indent="0" algn="ctr">
              <a:lnSpc>
                <a:spcPct val="95000"/>
              </a:lnSpc>
              <a:buNone/>
            </a:pPr>
            <a:r>
              <a:rPr lang="en-US" sz="2000" dirty="0">
                <a:latin typeface="Calibri" pitchFamily="34" charset="0"/>
                <a:ea typeface="Calibri" pitchFamily="34" charset="-122"/>
                <a:cs typeface="Calibri" pitchFamily="34" charset="-120"/>
              </a:rPr>
              <a:t>(placement test)</a:t>
            </a:r>
            <a:endParaRPr lang="en-US" sz="2000" dirty="0"/>
          </a:p>
        </p:txBody>
      </p:sp>
      <p:sp>
        <p:nvSpPr>
          <p:cNvPr id="13" name="Shape 11"/>
          <p:cNvSpPr/>
          <p:nvPr/>
        </p:nvSpPr>
        <p:spPr>
          <a:xfrm>
            <a:off x="8887968" y="1783080"/>
            <a:ext cx="2615184" cy="1463040"/>
          </a:xfrm>
          <a:prstGeom prst="roundRect">
            <a:avLst>
              <a:gd name="adj" fmla="val 6250"/>
            </a:avLst>
          </a:prstGeom>
          <a:solidFill>
            <a:srgbClr val="FFFFFF"/>
          </a:solidFill>
          <a:ln/>
          <a:effectLst>
            <a:outerShdw blurRad="114300" dist="38100" dir="5400000" algn="bl" rotWithShape="0">
              <a:srgbClr val="000000">
                <a:alpha val="12000"/>
              </a:srgbClr>
            </a:outerShdw>
          </a:effectLst>
        </p:spPr>
      </p:sp>
      <p:sp>
        <p:nvSpPr>
          <p:cNvPr id="14" name="Text 12"/>
          <p:cNvSpPr/>
          <p:nvPr/>
        </p:nvSpPr>
        <p:spPr>
          <a:xfrm>
            <a:off x="8887968" y="1874520"/>
            <a:ext cx="2615184" cy="777240"/>
          </a:xfrm>
          <a:prstGeom prst="rect">
            <a:avLst/>
          </a:prstGeom>
          <a:noFill/>
          <a:ln/>
        </p:spPr>
        <p:txBody>
          <a:bodyPr wrap="square" lIns="0" tIns="0" rIns="0" bIns="0" rtlCol="0" anchor="ctr"/>
          <a:lstStyle/>
          <a:p>
            <a:pPr marL="0" indent="0" algn="ctr">
              <a:buNone/>
            </a:pPr>
            <a:r>
              <a:rPr lang="en-US" sz="4000" b="1" dirty="0">
                <a:solidFill>
                  <a:srgbClr val="243B53"/>
                </a:solidFill>
                <a:latin typeface="Bookman Old Style" pitchFamily="34" charset="0"/>
                <a:ea typeface="Bookman Old Style" pitchFamily="34" charset="-122"/>
                <a:cs typeface="Bookman Old Style" pitchFamily="34" charset="-120"/>
              </a:rPr>
              <a:t>100%</a:t>
            </a:r>
            <a:endParaRPr lang="en-US" sz="4000" dirty="0"/>
          </a:p>
        </p:txBody>
      </p:sp>
      <p:sp>
        <p:nvSpPr>
          <p:cNvPr id="15" name="Text 13"/>
          <p:cNvSpPr/>
          <p:nvPr/>
        </p:nvSpPr>
        <p:spPr>
          <a:xfrm>
            <a:off x="8887968" y="2606040"/>
            <a:ext cx="2615184" cy="566928"/>
          </a:xfrm>
          <a:prstGeom prst="rect">
            <a:avLst/>
          </a:prstGeom>
          <a:noFill/>
          <a:ln/>
        </p:spPr>
        <p:txBody>
          <a:bodyPr wrap="square" lIns="0" tIns="0" rIns="0" bIns="0" rtlCol="0" anchor="t"/>
          <a:lstStyle/>
          <a:p>
            <a:pPr marL="0" indent="0" algn="ctr">
              <a:lnSpc>
                <a:spcPct val="95000"/>
              </a:lnSpc>
              <a:buNone/>
            </a:pPr>
            <a:r>
              <a:rPr lang="en-US" sz="2000" dirty="0">
                <a:latin typeface="Calibri" pitchFamily="34" charset="0"/>
                <a:ea typeface="Calibri" pitchFamily="34" charset="-122"/>
                <a:cs typeface="Calibri" pitchFamily="34" charset="-120"/>
              </a:rPr>
              <a:t>completion</a:t>
            </a:r>
            <a:endParaRPr lang="en-US" sz="2000" dirty="0"/>
          </a:p>
          <a:p>
            <a:pPr marL="0" indent="0" algn="ctr">
              <a:lnSpc>
                <a:spcPct val="95000"/>
              </a:lnSpc>
              <a:buNone/>
            </a:pPr>
            <a:r>
              <a:rPr lang="en-US" sz="2000" dirty="0">
                <a:latin typeface="Calibri" pitchFamily="34" charset="0"/>
                <a:ea typeface="Calibri" pitchFamily="34" charset="-122"/>
                <a:cs typeface="Calibri" pitchFamily="34" charset="-120"/>
              </a:rPr>
              <a:t>(no withdrawals)</a:t>
            </a:r>
            <a:endParaRPr lang="en-US" sz="2000" dirty="0"/>
          </a:p>
        </p:txBody>
      </p:sp>
      <p:sp>
        <p:nvSpPr>
          <p:cNvPr id="16" name="Shape 14"/>
          <p:cNvSpPr/>
          <p:nvPr/>
        </p:nvSpPr>
        <p:spPr>
          <a:xfrm>
            <a:off x="548640" y="3429000"/>
            <a:ext cx="5486400" cy="1417320"/>
          </a:xfrm>
          <a:prstGeom prst="roundRect">
            <a:avLst>
              <a:gd name="adj" fmla="val 6452"/>
            </a:avLst>
          </a:prstGeom>
          <a:solidFill>
            <a:srgbClr val="FFF4E8"/>
          </a:solidFill>
          <a:ln/>
          <a:effectLst>
            <a:outerShdw blurRad="114300" dist="38100" dir="5400000" algn="bl" rotWithShape="0">
              <a:srgbClr val="000000">
                <a:alpha val="12000"/>
              </a:srgbClr>
            </a:outerShdw>
          </a:effectLst>
        </p:spPr>
      </p:sp>
      <p:sp>
        <p:nvSpPr>
          <p:cNvPr id="18" name="Text 15"/>
          <p:cNvSpPr/>
          <p:nvPr/>
        </p:nvSpPr>
        <p:spPr>
          <a:xfrm>
            <a:off x="1246293" y="3611880"/>
            <a:ext cx="4605867" cy="365760"/>
          </a:xfrm>
          <a:prstGeom prst="rect">
            <a:avLst/>
          </a:prstGeom>
          <a:noFill/>
          <a:ln/>
        </p:spPr>
        <p:txBody>
          <a:bodyPr wrap="square" lIns="0" tIns="0" rIns="0" bIns="0" rtlCol="0" anchor="ctr"/>
          <a:lstStyle/>
          <a:p>
            <a:pPr marL="0" indent="0">
              <a:buNone/>
            </a:pPr>
            <a:r>
              <a:rPr lang="en-US" sz="2800" b="1" dirty="0">
                <a:solidFill>
                  <a:srgbClr val="243B53"/>
                </a:solidFill>
                <a:latin typeface="Calibri" pitchFamily="34" charset="0"/>
                <a:ea typeface="Calibri" pitchFamily="34" charset="-122"/>
                <a:cs typeface="Calibri" pitchFamily="34" charset="-120"/>
              </a:rPr>
              <a:t>Experimental  (n = 32)</a:t>
            </a:r>
            <a:endParaRPr lang="en-US" sz="2800" dirty="0"/>
          </a:p>
        </p:txBody>
      </p:sp>
      <p:sp>
        <p:nvSpPr>
          <p:cNvPr id="19" name="Text 16"/>
          <p:cNvSpPr/>
          <p:nvPr/>
        </p:nvSpPr>
        <p:spPr>
          <a:xfrm>
            <a:off x="579120" y="4160520"/>
            <a:ext cx="5303520" cy="640080"/>
          </a:xfrm>
          <a:prstGeom prst="rect">
            <a:avLst/>
          </a:prstGeom>
          <a:noFill/>
          <a:ln/>
        </p:spPr>
        <p:txBody>
          <a:bodyPr wrap="square" lIns="0" tIns="0" rIns="0" bIns="0" rtlCol="0" anchor="t"/>
          <a:lstStyle/>
          <a:p>
            <a:pPr marL="0" indent="0">
              <a:buNone/>
            </a:pPr>
            <a:r>
              <a:rPr lang="en-US" sz="2000" dirty="0">
                <a:latin typeface="Calibri" pitchFamily="34" charset="0"/>
                <a:ea typeface="Calibri" pitchFamily="34" charset="-122"/>
                <a:cs typeface="Calibri" pitchFamily="34" charset="-120"/>
              </a:rPr>
              <a:t>Same 2-hr class + 3 × 30-min/week AI voice sessions (ChatGPT, GPT-4o voice mode). 24 F / 8 M.</a:t>
            </a:r>
            <a:endParaRPr lang="en-US" sz="2000" dirty="0"/>
          </a:p>
        </p:txBody>
      </p:sp>
      <p:sp>
        <p:nvSpPr>
          <p:cNvPr id="20" name="Shape 17"/>
          <p:cNvSpPr/>
          <p:nvPr/>
        </p:nvSpPr>
        <p:spPr>
          <a:xfrm>
            <a:off x="6126480" y="3429000"/>
            <a:ext cx="5486400" cy="1417320"/>
          </a:xfrm>
          <a:prstGeom prst="roundRect">
            <a:avLst>
              <a:gd name="adj" fmla="val 6452"/>
            </a:avLst>
          </a:prstGeom>
          <a:solidFill>
            <a:srgbClr val="E6F6F6"/>
          </a:solidFill>
          <a:ln/>
          <a:effectLst>
            <a:outerShdw blurRad="114300" dist="38100" dir="5400000" algn="bl" rotWithShape="0">
              <a:srgbClr val="000000">
                <a:alpha val="12000"/>
              </a:srgbClr>
            </a:outerShdw>
          </a:effectLst>
        </p:spPr>
      </p:sp>
      <p:sp>
        <p:nvSpPr>
          <p:cNvPr id="22" name="Text 18"/>
          <p:cNvSpPr/>
          <p:nvPr/>
        </p:nvSpPr>
        <p:spPr>
          <a:xfrm>
            <a:off x="7428738" y="3557016"/>
            <a:ext cx="4605867" cy="365760"/>
          </a:xfrm>
          <a:prstGeom prst="rect">
            <a:avLst/>
          </a:prstGeom>
          <a:noFill/>
          <a:ln/>
        </p:spPr>
        <p:txBody>
          <a:bodyPr wrap="square" lIns="0" tIns="0" rIns="0" bIns="0" rtlCol="0" anchor="ctr"/>
          <a:lstStyle/>
          <a:p>
            <a:pPr marL="0" indent="0">
              <a:buNone/>
            </a:pPr>
            <a:r>
              <a:rPr lang="en-US" sz="2800" b="1" dirty="0">
                <a:solidFill>
                  <a:srgbClr val="243B53"/>
                </a:solidFill>
                <a:latin typeface="Calibri" pitchFamily="34" charset="0"/>
                <a:ea typeface="Calibri" pitchFamily="34" charset="-122"/>
                <a:cs typeface="Calibri" pitchFamily="34" charset="-120"/>
              </a:rPr>
              <a:t>Control  (n = 32)</a:t>
            </a:r>
            <a:endParaRPr lang="en-US" sz="2800" dirty="0"/>
          </a:p>
        </p:txBody>
      </p:sp>
      <p:sp>
        <p:nvSpPr>
          <p:cNvPr id="23" name="Text 19"/>
          <p:cNvSpPr/>
          <p:nvPr/>
        </p:nvSpPr>
        <p:spPr>
          <a:xfrm>
            <a:off x="6266688" y="4178808"/>
            <a:ext cx="5346192" cy="640080"/>
          </a:xfrm>
          <a:prstGeom prst="rect">
            <a:avLst/>
          </a:prstGeom>
          <a:noFill/>
          <a:ln/>
        </p:spPr>
        <p:txBody>
          <a:bodyPr wrap="square" lIns="0" tIns="0" rIns="0" bIns="0" rtlCol="0" anchor="t"/>
          <a:lstStyle/>
          <a:p>
            <a:pPr marL="0" indent="0">
              <a:buNone/>
            </a:pPr>
            <a:r>
              <a:rPr lang="en-US" sz="2000" dirty="0">
                <a:latin typeface="Calibri" pitchFamily="34" charset="0"/>
                <a:ea typeface="Calibri" pitchFamily="34" charset="-122"/>
                <a:cs typeface="Calibri" pitchFamily="34" charset="-120"/>
              </a:rPr>
              <a:t>Same class + ~90 min/week conventional prep (monologues, prompts, vocab logs). 22 F / 10 M.</a:t>
            </a:r>
            <a:endParaRPr lang="en-US" sz="2000" dirty="0"/>
          </a:p>
        </p:txBody>
      </p:sp>
      <p:sp>
        <p:nvSpPr>
          <p:cNvPr id="24" name="Shape 20"/>
          <p:cNvSpPr/>
          <p:nvPr/>
        </p:nvSpPr>
        <p:spPr>
          <a:xfrm>
            <a:off x="548640" y="5029200"/>
            <a:ext cx="11064240" cy="1719072"/>
          </a:xfrm>
          <a:prstGeom prst="roundRect">
            <a:avLst>
              <a:gd name="adj" fmla="val 10000"/>
            </a:avLst>
          </a:prstGeom>
          <a:solidFill>
            <a:srgbClr val="243B53"/>
          </a:solidFill>
          <a:ln/>
          <a:effectLst>
            <a:outerShdw blurRad="114300" dist="38100" dir="5400000" algn="bl" rotWithShape="0">
              <a:srgbClr val="000000">
                <a:alpha val="12000"/>
              </a:srgbClr>
            </a:outerShdw>
          </a:effectLst>
        </p:spPr>
      </p:sp>
      <p:sp>
        <p:nvSpPr>
          <p:cNvPr id="25" name="Text 21"/>
          <p:cNvSpPr/>
          <p:nvPr/>
        </p:nvSpPr>
        <p:spPr>
          <a:xfrm>
            <a:off x="868680" y="5029200"/>
            <a:ext cx="10515600" cy="1673352"/>
          </a:xfrm>
          <a:prstGeom prst="rect">
            <a:avLst/>
          </a:prstGeom>
          <a:noFill/>
          <a:ln/>
        </p:spPr>
        <p:txBody>
          <a:bodyPr wrap="square" lIns="0" tIns="0" rIns="0" bIns="0" rtlCol="0" anchor="ctr"/>
          <a:lstStyle/>
          <a:p>
            <a:pPr marL="0" indent="0">
              <a:lnSpc>
                <a:spcPct val="110000"/>
              </a:lnSpc>
              <a:buNone/>
            </a:pPr>
            <a:r>
              <a:rPr lang="en-US" sz="2400" b="1" dirty="0">
                <a:solidFill>
                  <a:srgbClr val="FFB627"/>
                </a:solidFill>
                <a:latin typeface="Calibri" pitchFamily="34" charset="0"/>
                <a:ea typeface="Calibri" pitchFamily="34" charset="-122"/>
                <a:cs typeface="Calibri" pitchFamily="34" charset="-120"/>
              </a:rPr>
              <a:t>INSTRUMENTS: </a:t>
            </a:r>
            <a:r>
              <a:rPr lang="en-US" sz="2400" dirty="0">
                <a:solidFill>
                  <a:srgbClr val="FFFFFF"/>
                </a:solidFill>
                <a:latin typeface="Calibri" pitchFamily="34" charset="0"/>
                <a:ea typeface="Calibri" pitchFamily="34" charset="-122"/>
                <a:cs typeface="Calibri" pitchFamily="34" charset="-120"/>
              </a:rPr>
              <a:t>20-item FLCAS-adapted anxiety scale (α = .89)    </a:t>
            </a:r>
          </a:p>
          <a:p>
            <a:pPr marL="0" indent="0">
              <a:lnSpc>
                <a:spcPct val="110000"/>
              </a:lnSpc>
              <a:buNone/>
            </a:pPr>
            <a:r>
              <a:rPr lang="en-US" sz="2400" dirty="0">
                <a:solidFill>
                  <a:srgbClr val="FFFFFF"/>
                </a:solidFill>
                <a:latin typeface="Calibri" pitchFamily="34" charset="0"/>
                <a:ea typeface="Calibri" pitchFamily="34" charset="-122"/>
                <a:cs typeface="Calibri" pitchFamily="34" charset="-120"/>
              </a:rPr>
              <a:t>   		. Analytic speaking rubric, 5 dims / 25 pts (ICC = .91)    </a:t>
            </a:r>
          </a:p>
          <a:p>
            <a:pPr marL="0" indent="0">
              <a:lnSpc>
                <a:spcPct val="110000"/>
              </a:lnSpc>
              <a:buNone/>
            </a:pPr>
            <a:r>
              <a:rPr lang="en-US" sz="2400" dirty="0">
                <a:solidFill>
                  <a:srgbClr val="FFFFFF"/>
                </a:solidFill>
                <a:latin typeface="Calibri" pitchFamily="34" charset="0"/>
                <a:ea typeface="Calibri" pitchFamily="34" charset="-122"/>
                <a:cs typeface="Calibri" pitchFamily="34" charset="-120"/>
              </a:rPr>
              <a:t>    		. 12 semi-structured interviews (κ = .81)</a:t>
            </a:r>
            <a:endParaRPr lang="en-US" sz="2400" dirty="0"/>
          </a:p>
        </p:txBody>
      </p:sp>
      <p:sp>
        <p:nvSpPr>
          <p:cNvPr id="27" name="Text 23"/>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7</a:t>
            </a:r>
            <a:endParaRPr lang="en-US"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ppt_x"/>
                                          </p:val>
                                        </p:tav>
                                        <p:tav tm="100000">
                                          <p:val>
                                            <p:strVal val="#ppt_x"/>
                                          </p:val>
                                        </p:tav>
                                      </p:tavLst>
                                    </p:anim>
                                    <p:anim calcmode="lin" valueType="num">
                                      <p:cBhvr additive="base">
                                        <p:cTn id="54" dur="500" fill="hold"/>
                                        <p:tgtEl>
                                          <p:spTgt spid="1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ppt_x"/>
                                          </p:val>
                                        </p:tav>
                                        <p:tav tm="100000">
                                          <p:val>
                                            <p:strVal val="#ppt_x"/>
                                          </p:val>
                                        </p:tav>
                                      </p:tavLst>
                                    </p:anim>
                                    <p:anim calcmode="lin" valueType="num">
                                      <p:cBhvr additive="base">
                                        <p:cTn id="66" dur="500" fill="hold"/>
                                        <p:tgtEl>
                                          <p:spTgt spid="18"/>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ppt_x"/>
                                          </p:val>
                                        </p:tav>
                                        <p:tav tm="100000">
                                          <p:val>
                                            <p:strVal val="#ppt_x"/>
                                          </p:val>
                                        </p:tav>
                                      </p:tavLst>
                                    </p:anim>
                                    <p:anim calcmode="lin" valueType="num">
                                      <p:cBhvr additive="base">
                                        <p:cTn id="70" dur="500" fill="hold"/>
                                        <p:tgtEl>
                                          <p:spTgt spid="19"/>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additive="base">
                                        <p:cTn id="73" dur="500" fill="hold"/>
                                        <p:tgtEl>
                                          <p:spTgt spid="20"/>
                                        </p:tgtEl>
                                        <p:attrNameLst>
                                          <p:attrName>ppt_x</p:attrName>
                                        </p:attrNameLst>
                                      </p:cBhvr>
                                      <p:tavLst>
                                        <p:tav tm="0">
                                          <p:val>
                                            <p:strVal val="#ppt_x"/>
                                          </p:val>
                                        </p:tav>
                                        <p:tav tm="100000">
                                          <p:val>
                                            <p:strVal val="#ppt_x"/>
                                          </p:val>
                                        </p:tav>
                                      </p:tavLst>
                                    </p:anim>
                                    <p:anim calcmode="lin" valueType="num">
                                      <p:cBhvr additive="base">
                                        <p:cTn id="74" dur="500" fill="hold"/>
                                        <p:tgtEl>
                                          <p:spTgt spid="20"/>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ppt_x"/>
                                          </p:val>
                                        </p:tav>
                                        <p:tav tm="100000">
                                          <p:val>
                                            <p:strVal val="#ppt_x"/>
                                          </p:val>
                                        </p:tav>
                                      </p:tavLst>
                                    </p:anim>
                                    <p:anim calcmode="lin" valueType="num">
                                      <p:cBhvr additive="base">
                                        <p:cTn id="82" dur="500" fill="hold"/>
                                        <p:tgtEl>
                                          <p:spTgt spid="23"/>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ppt_x"/>
                                          </p:val>
                                        </p:tav>
                                        <p:tav tm="100000">
                                          <p:val>
                                            <p:strVal val="#ppt_x"/>
                                          </p:val>
                                        </p:tav>
                                      </p:tavLst>
                                    </p:anim>
                                    <p:anim calcmode="lin" valueType="num">
                                      <p:cBhvr additive="base">
                                        <p:cTn id="86" dur="500" fill="hold"/>
                                        <p:tgtEl>
                                          <p:spTgt spid="24"/>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ppt_x"/>
                                          </p:val>
                                        </p:tav>
                                        <p:tav tm="100000">
                                          <p:val>
                                            <p:strVal val="#ppt_x"/>
                                          </p:val>
                                        </p:tav>
                                      </p:tavLst>
                                    </p:anim>
                                    <p:anim calcmode="lin" valueType="num">
                                      <p:cBhvr additive="base">
                                        <p:cTn id="90" dur="500" fill="hold"/>
                                        <p:tgtEl>
                                          <p:spTgt spid="25"/>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27"/>
                                        </p:tgtEl>
                                        <p:attrNameLst>
                                          <p:attrName>style.visibility</p:attrName>
                                        </p:attrNameLst>
                                      </p:cBhvr>
                                      <p:to>
                                        <p:strVal val="visible"/>
                                      </p:to>
                                    </p:set>
                                    <p:anim calcmode="lin" valueType="num">
                                      <p:cBhvr additive="base">
                                        <p:cTn id="93" dur="500" fill="hold"/>
                                        <p:tgtEl>
                                          <p:spTgt spid="27"/>
                                        </p:tgtEl>
                                        <p:attrNameLst>
                                          <p:attrName>ppt_x</p:attrName>
                                        </p:attrNameLst>
                                      </p:cBhvr>
                                      <p:tavLst>
                                        <p:tav tm="0">
                                          <p:val>
                                            <p:strVal val="#ppt_x"/>
                                          </p:val>
                                        </p:tav>
                                        <p:tav tm="100000">
                                          <p:val>
                                            <p:strVal val="#ppt_x"/>
                                          </p:val>
                                        </p:tav>
                                      </p:tavLst>
                                    </p:anim>
                                    <p:anim calcmode="lin" valueType="num">
                                      <p:cBhvr additive="base">
                                        <p:cTn id="9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P spid="9" grpId="0" animBg="1"/>
      <p:bldP spid="11" grpId="0" animBg="1"/>
      <p:bldP spid="12" grpId="0" animBg="1"/>
      <p:bldP spid="14" grpId="0" animBg="1"/>
      <p:bldP spid="15" grpId="0" animBg="1"/>
      <p:bldP spid="18" grpId="0" animBg="1"/>
      <p:bldP spid="19" grpId="0" animBg="1"/>
      <p:bldP spid="22" grpId="0" animBg="1"/>
      <p:bldP spid="23" grpId="0" animBg="1"/>
      <p:bldP spid="25"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DF7"/>
        </a:solidFill>
        <a:effectLst/>
      </p:bgPr>
    </p:bg>
    <p:spTree>
      <p:nvGrpSpPr>
        <p:cNvPr id="1" name=""/>
        <p:cNvGrpSpPr/>
        <p:nvPr/>
      </p:nvGrpSpPr>
      <p:grpSpPr>
        <a:xfrm>
          <a:off x="0" y="0"/>
          <a:ext cx="0" cy="0"/>
          <a:chOff x="0" y="0"/>
          <a:chExt cx="0" cy="0"/>
        </a:xfrm>
      </p:grpSpPr>
      <p:sp>
        <p:nvSpPr>
          <p:cNvPr id="2" name="Text 0"/>
          <p:cNvSpPr/>
          <p:nvPr/>
        </p:nvSpPr>
        <p:spPr>
          <a:xfrm>
            <a:off x="548640" y="384048"/>
            <a:ext cx="10058400" cy="274320"/>
          </a:xfrm>
          <a:prstGeom prst="rect">
            <a:avLst/>
          </a:prstGeom>
          <a:noFill/>
          <a:ln/>
        </p:spPr>
        <p:txBody>
          <a:bodyPr wrap="square" lIns="0" tIns="0" rIns="0" bIns="0" rtlCol="0" anchor="ctr"/>
          <a:lstStyle/>
          <a:p>
            <a:pPr marL="0" indent="0">
              <a:buNone/>
            </a:pPr>
            <a:r>
              <a:rPr lang="en-US" sz="2800" b="1" kern="0" spc="200" dirty="0">
                <a:solidFill>
                  <a:srgbClr val="FF6B5C"/>
                </a:solidFill>
                <a:latin typeface="Calibri" pitchFamily="34" charset="0"/>
                <a:ea typeface="Calibri" pitchFamily="34" charset="-122"/>
                <a:cs typeface="Calibri" pitchFamily="34" charset="-120"/>
              </a:rPr>
              <a:t>INTERVENTION DESIGN</a:t>
            </a:r>
            <a:endParaRPr lang="en-US" sz="2800" dirty="0"/>
          </a:p>
        </p:txBody>
      </p:sp>
      <p:sp>
        <p:nvSpPr>
          <p:cNvPr id="3" name="Text 1"/>
          <p:cNvSpPr/>
          <p:nvPr/>
        </p:nvSpPr>
        <p:spPr>
          <a:xfrm>
            <a:off x="548640" y="658368"/>
            <a:ext cx="11064240" cy="777240"/>
          </a:xfrm>
          <a:prstGeom prst="rect">
            <a:avLst/>
          </a:prstGeom>
          <a:noFill/>
          <a:ln/>
        </p:spPr>
        <p:txBody>
          <a:bodyPr wrap="square" lIns="0" tIns="0" rIns="0" bIns="0" rtlCol="0" anchor="ctr"/>
          <a:lstStyle/>
          <a:p>
            <a:pPr marL="0" indent="0">
              <a:buNone/>
            </a:pPr>
            <a:r>
              <a:rPr lang="en-US" sz="3000" b="1" dirty="0">
                <a:solidFill>
                  <a:srgbClr val="243B53"/>
                </a:solidFill>
                <a:latin typeface="Bookman Old Style" pitchFamily="34" charset="0"/>
                <a:ea typeface="Bookman Old Style" pitchFamily="34" charset="-122"/>
                <a:cs typeface="Bookman Old Style" pitchFamily="34" charset="-120"/>
              </a:rPr>
              <a:t>Six weeks of scaffolded AI speaking practice</a:t>
            </a:r>
            <a:endParaRPr lang="en-US" sz="3000" dirty="0"/>
          </a:p>
        </p:txBody>
      </p:sp>
      <p:sp>
        <p:nvSpPr>
          <p:cNvPr id="4" name="Shape 2"/>
          <p:cNvSpPr/>
          <p:nvPr/>
        </p:nvSpPr>
        <p:spPr>
          <a:xfrm>
            <a:off x="548640" y="1920240"/>
            <a:ext cx="3291840" cy="2468880"/>
          </a:xfrm>
          <a:prstGeom prst="roundRect">
            <a:avLst>
              <a:gd name="adj" fmla="val 4444"/>
            </a:avLst>
          </a:prstGeom>
          <a:solidFill>
            <a:srgbClr val="FFFFFF"/>
          </a:solidFill>
          <a:ln/>
          <a:effectLst>
            <a:outerShdw blurRad="114300" dist="38100" dir="5400000" algn="bl" rotWithShape="0">
              <a:srgbClr val="000000">
                <a:alpha val="12000"/>
              </a:srgbClr>
            </a:outerShdw>
          </a:effectLst>
        </p:spPr>
      </p:sp>
      <p:sp>
        <p:nvSpPr>
          <p:cNvPr id="5" name="Shape 3"/>
          <p:cNvSpPr/>
          <p:nvPr/>
        </p:nvSpPr>
        <p:spPr>
          <a:xfrm>
            <a:off x="548640" y="1920240"/>
            <a:ext cx="3291840" cy="566928"/>
          </a:xfrm>
          <a:prstGeom prst="roundRect">
            <a:avLst>
              <a:gd name="adj" fmla="val 19355"/>
            </a:avLst>
          </a:prstGeom>
          <a:solidFill>
            <a:srgbClr val="12A4A4"/>
          </a:solidFill>
          <a:ln/>
        </p:spPr>
      </p:sp>
      <p:sp>
        <p:nvSpPr>
          <p:cNvPr id="6" name="Shape 4"/>
          <p:cNvSpPr/>
          <p:nvPr/>
        </p:nvSpPr>
        <p:spPr>
          <a:xfrm>
            <a:off x="548640" y="2194560"/>
            <a:ext cx="3291840" cy="292608"/>
          </a:xfrm>
          <a:prstGeom prst="rect">
            <a:avLst/>
          </a:prstGeom>
          <a:solidFill>
            <a:srgbClr val="12A4A4"/>
          </a:solidFill>
          <a:ln/>
        </p:spPr>
      </p:sp>
      <p:sp>
        <p:nvSpPr>
          <p:cNvPr id="7" name="Text 5"/>
          <p:cNvSpPr/>
          <p:nvPr/>
        </p:nvSpPr>
        <p:spPr>
          <a:xfrm>
            <a:off x="548640" y="1920240"/>
            <a:ext cx="3291840" cy="566928"/>
          </a:xfrm>
          <a:prstGeom prst="rect">
            <a:avLst/>
          </a:prstGeom>
          <a:noFill/>
          <a:ln/>
        </p:spPr>
        <p:txBody>
          <a:bodyPr wrap="square" lIns="0" tIns="0" rIns="0" bIns="0" rtlCol="0" anchor="ctr"/>
          <a:lstStyle/>
          <a:p>
            <a:pPr marL="0" indent="0" algn="ctr">
              <a:buNone/>
            </a:pPr>
            <a:r>
              <a:rPr lang="en-US" sz="1500" b="1" kern="0" spc="100" dirty="0">
                <a:solidFill>
                  <a:srgbClr val="FFFFFF"/>
                </a:solidFill>
                <a:latin typeface="Calibri" pitchFamily="34" charset="0"/>
                <a:ea typeface="Calibri" pitchFamily="34" charset="-122"/>
                <a:cs typeface="Calibri" pitchFamily="34" charset="-120"/>
              </a:rPr>
              <a:t>WEEKS 1–2</a:t>
            </a:r>
            <a:endParaRPr lang="en-US" sz="1500" dirty="0"/>
          </a:p>
        </p:txBody>
      </p:sp>
      <p:sp>
        <p:nvSpPr>
          <p:cNvPr id="8" name="Text 6"/>
          <p:cNvSpPr/>
          <p:nvPr/>
        </p:nvSpPr>
        <p:spPr>
          <a:xfrm>
            <a:off x="720090" y="2377440"/>
            <a:ext cx="822960" cy="822960"/>
          </a:xfrm>
          <a:prstGeom prst="rect">
            <a:avLst/>
          </a:prstGeom>
          <a:noFill/>
          <a:ln/>
        </p:spPr>
        <p:txBody>
          <a:bodyPr wrap="square" lIns="0" tIns="0" rIns="0" bIns="0" rtlCol="0" anchor="ctr"/>
          <a:lstStyle/>
          <a:p>
            <a:pPr marL="0" indent="0">
              <a:buNone/>
            </a:pPr>
            <a:r>
              <a:rPr lang="en-US" sz="4400" b="1" dirty="0">
                <a:solidFill>
                  <a:srgbClr val="12A4A4"/>
                </a:solidFill>
                <a:latin typeface="Bookman Old Style" pitchFamily="34" charset="0"/>
                <a:ea typeface="Bookman Old Style" pitchFamily="34" charset="-122"/>
                <a:cs typeface="Bookman Old Style" pitchFamily="34" charset="-120"/>
              </a:rPr>
              <a:t>1</a:t>
            </a:r>
            <a:endParaRPr lang="en-US" sz="4400" dirty="0"/>
          </a:p>
        </p:txBody>
      </p:sp>
      <p:sp>
        <p:nvSpPr>
          <p:cNvPr id="9" name="Text 7"/>
          <p:cNvSpPr/>
          <p:nvPr/>
        </p:nvSpPr>
        <p:spPr>
          <a:xfrm>
            <a:off x="1183005" y="2567178"/>
            <a:ext cx="2743200" cy="365760"/>
          </a:xfrm>
          <a:prstGeom prst="rect">
            <a:avLst/>
          </a:prstGeom>
          <a:noFill/>
          <a:ln/>
        </p:spPr>
        <p:txBody>
          <a:bodyPr wrap="square" lIns="0" tIns="0" rIns="0" bIns="0" rtlCol="0" anchor="ctr"/>
          <a:lstStyle/>
          <a:p>
            <a:pPr marL="0" indent="0">
              <a:buNone/>
            </a:pPr>
            <a:r>
              <a:rPr lang="en-US" sz="2000" b="1" dirty="0">
                <a:solidFill>
                  <a:srgbClr val="243B53"/>
                </a:solidFill>
                <a:latin typeface="Bookman Old Style" pitchFamily="34" charset="0"/>
                <a:ea typeface="Bookman Old Style" pitchFamily="34" charset="-122"/>
                <a:cs typeface="Bookman Old Style" pitchFamily="34" charset="-120"/>
              </a:rPr>
              <a:t>Guided Role-Plays</a:t>
            </a:r>
            <a:endParaRPr lang="en-US" sz="2000" dirty="0"/>
          </a:p>
        </p:txBody>
      </p:sp>
      <p:sp>
        <p:nvSpPr>
          <p:cNvPr id="10" name="Text 8"/>
          <p:cNvSpPr/>
          <p:nvPr/>
        </p:nvSpPr>
        <p:spPr>
          <a:xfrm>
            <a:off x="625792" y="3163824"/>
            <a:ext cx="3077527" cy="1179576"/>
          </a:xfrm>
          <a:prstGeom prst="rect">
            <a:avLst/>
          </a:prstGeom>
          <a:noFill/>
          <a:ln/>
        </p:spPr>
        <p:txBody>
          <a:bodyPr wrap="square" lIns="0" tIns="0" rIns="0" bIns="0" rtlCol="0" anchor="t"/>
          <a:lstStyle/>
          <a:p>
            <a:pPr marL="0" indent="0" algn="ctr">
              <a:buNone/>
            </a:pPr>
            <a:r>
              <a:rPr lang="en-US" sz="2400" dirty="0">
                <a:latin typeface="Calibri" pitchFamily="34" charset="0"/>
                <a:ea typeface="Calibri" pitchFamily="34" charset="-122"/>
                <a:cs typeface="Calibri" pitchFamily="34" charset="-120"/>
              </a:rPr>
              <a:t>Structured scenarios with scripted prompts and vocabulary support</a:t>
            </a:r>
            <a:endParaRPr lang="en-US" sz="2400" dirty="0"/>
          </a:p>
        </p:txBody>
      </p:sp>
      <p:pic>
        <p:nvPicPr>
          <p:cNvPr id="11" name="Image 0" descr="preencoded.png"/>
          <p:cNvPicPr>
            <a:picLocks noChangeAspect="1"/>
          </p:cNvPicPr>
          <p:nvPr/>
        </p:nvPicPr>
        <p:blipFill>
          <a:blip r:embed="rId3"/>
          <a:stretch>
            <a:fillRect/>
          </a:stretch>
        </p:blipFill>
        <p:spPr>
          <a:xfrm>
            <a:off x="3817620" y="2526030"/>
            <a:ext cx="457200" cy="457200"/>
          </a:xfrm>
          <a:prstGeom prst="rect">
            <a:avLst/>
          </a:prstGeom>
        </p:spPr>
      </p:pic>
      <p:sp>
        <p:nvSpPr>
          <p:cNvPr id="12" name="Shape 9"/>
          <p:cNvSpPr/>
          <p:nvPr/>
        </p:nvSpPr>
        <p:spPr>
          <a:xfrm>
            <a:off x="4251960" y="1920240"/>
            <a:ext cx="3291840" cy="2468880"/>
          </a:xfrm>
          <a:prstGeom prst="roundRect">
            <a:avLst>
              <a:gd name="adj" fmla="val 4444"/>
            </a:avLst>
          </a:prstGeom>
          <a:solidFill>
            <a:srgbClr val="FFFFFF"/>
          </a:solidFill>
          <a:ln/>
          <a:effectLst>
            <a:outerShdw blurRad="114300" dist="38100" dir="5400000" algn="bl" rotWithShape="0">
              <a:srgbClr val="000000">
                <a:alpha val="12000"/>
              </a:srgbClr>
            </a:outerShdw>
          </a:effectLst>
        </p:spPr>
      </p:sp>
      <p:sp>
        <p:nvSpPr>
          <p:cNvPr id="13" name="Shape 10"/>
          <p:cNvSpPr/>
          <p:nvPr/>
        </p:nvSpPr>
        <p:spPr>
          <a:xfrm>
            <a:off x="4251960" y="1920240"/>
            <a:ext cx="3291840" cy="566928"/>
          </a:xfrm>
          <a:prstGeom prst="roundRect">
            <a:avLst>
              <a:gd name="adj" fmla="val 19355"/>
            </a:avLst>
          </a:prstGeom>
          <a:solidFill>
            <a:srgbClr val="FFB627"/>
          </a:solidFill>
          <a:ln/>
        </p:spPr>
      </p:sp>
      <p:sp>
        <p:nvSpPr>
          <p:cNvPr id="14" name="Shape 11"/>
          <p:cNvSpPr/>
          <p:nvPr/>
        </p:nvSpPr>
        <p:spPr>
          <a:xfrm>
            <a:off x="4251960" y="2194560"/>
            <a:ext cx="3291840" cy="292608"/>
          </a:xfrm>
          <a:prstGeom prst="rect">
            <a:avLst/>
          </a:prstGeom>
          <a:solidFill>
            <a:srgbClr val="FFB627"/>
          </a:solidFill>
          <a:ln/>
        </p:spPr>
      </p:sp>
      <p:sp>
        <p:nvSpPr>
          <p:cNvPr id="15" name="Text 12"/>
          <p:cNvSpPr/>
          <p:nvPr/>
        </p:nvSpPr>
        <p:spPr>
          <a:xfrm>
            <a:off x="4251960" y="1920240"/>
            <a:ext cx="3291840" cy="566928"/>
          </a:xfrm>
          <a:prstGeom prst="rect">
            <a:avLst/>
          </a:prstGeom>
          <a:noFill/>
          <a:ln/>
        </p:spPr>
        <p:txBody>
          <a:bodyPr wrap="square" lIns="0" tIns="0" rIns="0" bIns="0" rtlCol="0" anchor="ctr"/>
          <a:lstStyle/>
          <a:p>
            <a:pPr marL="0" indent="0" algn="ctr">
              <a:buNone/>
            </a:pPr>
            <a:r>
              <a:rPr lang="en-US" sz="2000" b="1" kern="0" spc="100" dirty="0">
                <a:solidFill>
                  <a:srgbClr val="FFFFFF"/>
                </a:solidFill>
                <a:latin typeface="Calibri" pitchFamily="34" charset="0"/>
                <a:ea typeface="Calibri" pitchFamily="34" charset="-122"/>
                <a:cs typeface="Calibri" pitchFamily="34" charset="-120"/>
              </a:rPr>
              <a:t>WEEKS 3–4</a:t>
            </a:r>
            <a:endParaRPr lang="en-US" sz="2000" dirty="0"/>
          </a:p>
        </p:txBody>
      </p:sp>
      <p:sp>
        <p:nvSpPr>
          <p:cNvPr id="16" name="Text 13"/>
          <p:cNvSpPr/>
          <p:nvPr/>
        </p:nvSpPr>
        <p:spPr>
          <a:xfrm>
            <a:off x="4446270" y="2343150"/>
            <a:ext cx="822960" cy="822960"/>
          </a:xfrm>
          <a:prstGeom prst="rect">
            <a:avLst/>
          </a:prstGeom>
          <a:noFill/>
          <a:ln/>
        </p:spPr>
        <p:txBody>
          <a:bodyPr wrap="square" lIns="0" tIns="0" rIns="0" bIns="0" rtlCol="0" anchor="ctr"/>
          <a:lstStyle/>
          <a:p>
            <a:pPr marL="0" indent="0">
              <a:buNone/>
            </a:pPr>
            <a:r>
              <a:rPr lang="en-US" sz="4400" b="1" dirty="0">
                <a:solidFill>
                  <a:srgbClr val="FFB627"/>
                </a:solidFill>
                <a:latin typeface="Bookman Old Style" pitchFamily="34" charset="0"/>
                <a:ea typeface="Bookman Old Style" pitchFamily="34" charset="-122"/>
                <a:cs typeface="Bookman Old Style" pitchFamily="34" charset="-120"/>
              </a:rPr>
              <a:t>2</a:t>
            </a:r>
            <a:endParaRPr lang="en-US" sz="4400" dirty="0"/>
          </a:p>
        </p:txBody>
      </p:sp>
      <p:sp>
        <p:nvSpPr>
          <p:cNvPr id="17" name="Text 14"/>
          <p:cNvSpPr/>
          <p:nvPr/>
        </p:nvSpPr>
        <p:spPr>
          <a:xfrm>
            <a:off x="4972050" y="2592324"/>
            <a:ext cx="2743200" cy="365760"/>
          </a:xfrm>
          <a:prstGeom prst="rect">
            <a:avLst/>
          </a:prstGeom>
          <a:noFill/>
          <a:ln/>
        </p:spPr>
        <p:txBody>
          <a:bodyPr wrap="square" lIns="0" tIns="0" rIns="0" bIns="0" rtlCol="0" anchor="ctr"/>
          <a:lstStyle/>
          <a:p>
            <a:pPr marL="0" indent="0">
              <a:buNone/>
            </a:pPr>
            <a:r>
              <a:rPr lang="en-US" sz="2000" b="1" dirty="0">
                <a:solidFill>
                  <a:srgbClr val="243B53"/>
                </a:solidFill>
                <a:latin typeface="Bookman Old Style" pitchFamily="34" charset="0"/>
                <a:ea typeface="Bookman Old Style" pitchFamily="34" charset="-122"/>
                <a:cs typeface="Bookman Old Style" pitchFamily="34" charset="-120"/>
              </a:rPr>
              <a:t>Semi-Guided Talk</a:t>
            </a:r>
            <a:endParaRPr lang="en-US" sz="2000" dirty="0"/>
          </a:p>
        </p:txBody>
      </p:sp>
      <p:sp>
        <p:nvSpPr>
          <p:cNvPr id="18" name="Text 15"/>
          <p:cNvSpPr/>
          <p:nvPr/>
        </p:nvSpPr>
        <p:spPr>
          <a:xfrm>
            <a:off x="4274820" y="3154680"/>
            <a:ext cx="3307079" cy="1303020"/>
          </a:xfrm>
          <a:prstGeom prst="rect">
            <a:avLst/>
          </a:prstGeom>
          <a:noFill/>
          <a:ln/>
        </p:spPr>
        <p:txBody>
          <a:bodyPr wrap="square" lIns="0" tIns="0" rIns="0" bIns="0" rtlCol="0" anchor="t"/>
          <a:lstStyle/>
          <a:p>
            <a:pPr marL="0" indent="0" algn="ctr">
              <a:buNone/>
            </a:pPr>
            <a:r>
              <a:rPr lang="en-US" sz="2400" dirty="0">
                <a:latin typeface="Calibri" pitchFamily="34" charset="0"/>
                <a:ea typeface="Calibri" pitchFamily="34" charset="-122"/>
                <a:cs typeface="Calibri" pitchFamily="34" charset="-120"/>
              </a:rPr>
              <a:t>Topic-based conversations with minimal structural support</a:t>
            </a:r>
            <a:endParaRPr lang="en-US" sz="2400" dirty="0"/>
          </a:p>
        </p:txBody>
      </p:sp>
      <p:sp>
        <p:nvSpPr>
          <p:cNvPr id="20" name="Shape 16"/>
          <p:cNvSpPr/>
          <p:nvPr/>
        </p:nvSpPr>
        <p:spPr>
          <a:xfrm>
            <a:off x="7955280" y="1920240"/>
            <a:ext cx="3291840" cy="2468880"/>
          </a:xfrm>
          <a:prstGeom prst="roundRect">
            <a:avLst>
              <a:gd name="adj" fmla="val 4444"/>
            </a:avLst>
          </a:prstGeom>
          <a:solidFill>
            <a:srgbClr val="FFFFFF"/>
          </a:solidFill>
          <a:ln/>
          <a:effectLst>
            <a:outerShdw blurRad="114300" dist="38100" dir="5400000" algn="bl" rotWithShape="0">
              <a:srgbClr val="000000">
                <a:alpha val="12000"/>
              </a:srgbClr>
            </a:outerShdw>
          </a:effectLst>
        </p:spPr>
      </p:sp>
      <p:sp>
        <p:nvSpPr>
          <p:cNvPr id="21" name="Shape 17"/>
          <p:cNvSpPr/>
          <p:nvPr/>
        </p:nvSpPr>
        <p:spPr>
          <a:xfrm>
            <a:off x="7955280" y="1920240"/>
            <a:ext cx="3291840" cy="566928"/>
          </a:xfrm>
          <a:prstGeom prst="roundRect">
            <a:avLst>
              <a:gd name="adj" fmla="val 19355"/>
            </a:avLst>
          </a:prstGeom>
          <a:solidFill>
            <a:srgbClr val="FF6B5C"/>
          </a:solidFill>
          <a:ln/>
        </p:spPr>
      </p:sp>
      <p:sp>
        <p:nvSpPr>
          <p:cNvPr id="22" name="Shape 18"/>
          <p:cNvSpPr/>
          <p:nvPr/>
        </p:nvSpPr>
        <p:spPr>
          <a:xfrm>
            <a:off x="7955280" y="2194560"/>
            <a:ext cx="3291840" cy="292608"/>
          </a:xfrm>
          <a:prstGeom prst="rect">
            <a:avLst/>
          </a:prstGeom>
          <a:solidFill>
            <a:srgbClr val="FF6B5C"/>
          </a:solidFill>
          <a:ln/>
        </p:spPr>
      </p:sp>
      <p:sp>
        <p:nvSpPr>
          <p:cNvPr id="23" name="Text 19"/>
          <p:cNvSpPr/>
          <p:nvPr/>
        </p:nvSpPr>
        <p:spPr>
          <a:xfrm>
            <a:off x="7955280" y="1920240"/>
            <a:ext cx="3291840" cy="566928"/>
          </a:xfrm>
          <a:prstGeom prst="rect">
            <a:avLst/>
          </a:prstGeom>
          <a:noFill/>
          <a:ln/>
        </p:spPr>
        <p:txBody>
          <a:bodyPr wrap="square" lIns="0" tIns="0" rIns="0" bIns="0" rtlCol="0" anchor="ctr"/>
          <a:lstStyle/>
          <a:p>
            <a:pPr marL="0" indent="0" algn="ctr">
              <a:buNone/>
            </a:pPr>
            <a:r>
              <a:rPr lang="en-US" sz="2000" b="1" kern="0" spc="100" dirty="0">
                <a:solidFill>
                  <a:srgbClr val="FFFFFF"/>
                </a:solidFill>
                <a:latin typeface="Calibri" pitchFamily="34" charset="0"/>
                <a:ea typeface="Calibri" pitchFamily="34" charset="-122"/>
                <a:cs typeface="Calibri" pitchFamily="34" charset="-120"/>
              </a:rPr>
              <a:t>WEEKS 5–6</a:t>
            </a:r>
            <a:endParaRPr lang="en-US" sz="2000" dirty="0"/>
          </a:p>
        </p:txBody>
      </p:sp>
      <p:sp>
        <p:nvSpPr>
          <p:cNvPr id="24" name="Text 20"/>
          <p:cNvSpPr/>
          <p:nvPr/>
        </p:nvSpPr>
        <p:spPr>
          <a:xfrm>
            <a:off x="8138160" y="2363724"/>
            <a:ext cx="822960" cy="822960"/>
          </a:xfrm>
          <a:prstGeom prst="rect">
            <a:avLst/>
          </a:prstGeom>
          <a:noFill/>
          <a:ln/>
        </p:spPr>
        <p:txBody>
          <a:bodyPr wrap="square" lIns="0" tIns="0" rIns="0" bIns="0" rtlCol="0" anchor="ctr"/>
          <a:lstStyle/>
          <a:p>
            <a:pPr marL="0" indent="0">
              <a:buNone/>
            </a:pPr>
            <a:r>
              <a:rPr lang="en-US" sz="4400" b="1" dirty="0">
                <a:solidFill>
                  <a:srgbClr val="FF6B5C"/>
                </a:solidFill>
                <a:latin typeface="Bookman Old Style" pitchFamily="34" charset="0"/>
                <a:ea typeface="Bookman Old Style" pitchFamily="34" charset="-122"/>
                <a:cs typeface="Bookman Old Style" pitchFamily="34" charset="-120"/>
              </a:rPr>
              <a:t>3</a:t>
            </a:r>
            <a:endParaRPr lang="en-US" sz="4400" dirty="0"/>
          </a:p>
        </p:txBody>
      </p:sp>
      <p:sp>
        <p:nvSpPr>
          <p:cNvPr id="25" name="Text 21"/>
          <p:cNvSpPr/>
          <p:nvPr/>
        </p:nvSpPr>
        <p:spPr>
          <a:xfrm>
            <a:off x="8812530" y="2560320"/>
            <a:ext cx="2743200" cy="365760"/>
          </a:xfrm>
          <a:prstGeom prst="rect">
            <a:avLst/>
          </a:prstGeom>
          <a:noFill/>
          <a:ln/>
        </p:spPr>
        <p:txBody>
          <a:bodyPr wrap="square" lIns="0" tIns="0" rIns="0" bIns="0" rtlCol="0" anchor="ctr"/>
          <a:lstStyle/>
          <a:p>
            <a:pPr marL="0" indent="0">
              <a:buNone/>
            </a:pPr>
            <a:r>
              <a:rPr lang="en-US" sz="2000" b="1" dirty="0">
                <a:solidFill>
                  <a:srgbClr val="243B53"/>
                </a:solidFill>
                <a:latin typeface="Bookman Old Style" pitchFamily="34" charset="0"/>
                <a:ea typeface="Bookman Old Style" pitchFamily="34" charset="-122"/>
                <a:cs typeface="Bookman Old Style" pitchFamily="34" charset="-120"/>
              </a:rPr>
              <a:t>Open Discussion</a:t>
            </a:r>
            <a:endParaRPr lang="en-US" sz="2000" dirty="0"/>
          </a:p>
        </p:txBody>
      </p:sp>
      <p:sp>
        <p:nvSpPr>
          <p:cNvPr id="26" name="Text 22"/>
          <p:cNvSpPr/>
          <p:nvPr/>
        </p:nvSpPr>
        <p:spPr>
          <a:xfrm>
            <a:off x="8016238" y="3175254"/>
            <a:ext cx="3059431" cy="1168146"/>
          </a:xfrm>
          <a:prstGeom prst="rect">
            <a:avLst/>
          </a:prstGeom>
          <a:noFill/>
          <a:ln/>
        </p:spPr>
        <p:txBody>
          <a:bodyPr wrap="square" lIns="0" tIns="0" rIns="0" bIns="0" rtlCol="0" anchor="t"/>
          <a:lstStyle/>
          <a:p>
            <a:pPr marL="0" indent="0" algn="ctr">
              <a:buNone/>
            </a:pPr>
            <a:r>
              <a:rPr lang="en-US" sz="2400" dirty="0">
                <a:latin typeface="Calibri" pitchFamily="34" charset="0"/>
                <a:ea typeface="Calibri" pitchFamily="34" charset="-122"/>
                <a:cs typeface="Calibri" pitchFamily="34" charset="-120"/>
              </a:rPr>
              <a:t>Self-selected topics simulating naturalistic interaction</a:t>
            </a:r>
            <a:endParaRPr lang="en-US" sz="2400" dirty="0"/>
          </a:p>
        </p:txBody>
      </p:sp>
      <p:sp>
        <p:nvSpPr>
          <p:cNvPr id="27" name="Shape 23"/>
          <p:cNvSpPr/>
          <p:nvPr/>
        </p:nvSpPr>
        <p:spPr>
          <a:xfrm>
            <a:off x="548640" y="4663440"/>
            <a:ext cx="11064240" cy="1668780"/>
          </a:xfrm>
          <a:prstGeom prst="roundRect">
            <a:avLst>
              <a:gd name="adj" fmla="val 7692"/>
            </a:avLst>
          </a:prstGeom>
          <a:solidFill>
            <a:srgbClr val="FFF4E8"/>
          </a:solidFill>
          <a:ln/>
          <a:effectLst>
            <a:outerShdw blurRad="114300" dist="38100" dir="5400000" algn="bl" rotWithShape="0">
              <a:srgbClr val="000000">
                <a:alpha val="12000"/>
              </a:srgbClr>
            </a:outerShdw>
          </a:effectLst>
        </p:spPr>
      </p:sp>
      <p:pic>
        <p:nvPicPr>
          <p:cNvPr id="28" name="Image 2" descr="preencoded.png"/>
          <p:cNvPicPr>
            <a:picLocks noChangeAspect="1"/>
          </p:cNvPicPr>
          <p:nvPr/>
        </p:nvPicPr>
        <p:blipFill>
          <a:blip r:embed="rId4"/>
          <a:stretch>
            <a:fillRect/>
          </a:stretch>
        </p:blipFill>
        <p:spPr>
          <a:xfrm>
            <a:off x="868680" y="5029200"/>
            <a:ext cx="502920" cy="502920"/>
          </a:xfrm>
          <a:prstGeom prst="rect">
            <a:avLst/>
          </a:prstGeom>
        </p:spPr>
      </p:pic>
      <p:sp>
        <p:nvSpPr>
          <p:cNvPr id="29" name="Text 24"/>
          <p:cNvSpPr/>
          <p:nvPr/>
        </p:nvSpPr>
        <p:spPr>
          <a:xfrm>
            <a:off x="1554480" y="4983480"/>
            <a:ext cx="5029200" cy="594360"/>
          </a:xfrm>
          <a:prstGeom prst="rect">
            <a:avLst/>
          </a:prstGeom>
          <a:noFill/>
          <a:ln/>
        </p:spPr>
        <p:txBody>
          <a:bodyPr wrap="square" lIns="0" tIns="0" rIns="0" bIns="0" rtlCol="0" anchor="ctr"/>
          <a:lstStyle/>
          <a:p>
            <a:pPr marL="0" indent="0">
              <a:buNone/>
            </a:pPr>
            <a:r>
              <a:rPr lang="en-US" sz="3600" b="1" dirty="0">
                <a:solidFill>
                  <a:srgbClr val="12A4A4"/>
                </a:solidFill>
                <a:latin typeface="Bookman Old Style" pitchFamily="34" charset="0"/>
                <a:ea typeface="Bookman Old Style" pitchFamily="34" charset="-122"/>
                <a:cs typeface="Bookman Old Style" pitchFamily="34" charset="-120"/>
              </a:rPr>
              <a:t>87% </a:t>
            </a:r>
            <a:r>
              <a:rPr lang="en-US" sz="2000" b="1" dirty="0">
                <a:solidFill>
                  <a:srgbClr val="243B53"/>
                </a:solidFill>
                <a:latin typeface="Calibri" pitchFamily="34" charset="0"/>
                <a:ea typeface="Calibri" pitchFamily="34" charset="-122"/>
                <a:cs typeface="Calibri" pitchFamily="34" charset="-120"/>
              </a:rPr>
              <a:t>mean compliance </a:t>
            </a:r>
            <a:r>
              <a:rPr lang="en-US" i="1" dirty="0">
                <a:latin typeface="Calibri" pitchFamily="34" charset="0"/>
                <a:ea typeface="Calibri" pitchFamily="34" charset="-122"/>
                <a:cs typeface="Calibri" pitchFamily="34" charset="-120"/>
              </a:rPr>
              <a:t>(range 72–97%)</a:t>
            </a:r>
            <a:endParaRPr lang="en-US" sz="3600" dirty="0"/>
          </a:p>
        </p:txBody>
      </p:sp>
      <p:sp>
        <p:nvSpPr>
          <p:cNvPr id="30" name="Text 25"/>
          <p:cNvSpPr/>
          <p:nvPr/>
        </p:nvSpPr>
        <p:spPr>
          <a:xfrm>
            <a:off x="6629400" y="5125212"/>
            <a:ext cx="4937760" cy="798068"/>
          </a:xfrm>
          <a:prstGeom prst="rect">
            <a:avLst/>
          </a:prstGeom>
          <a:noFill/>
          <a:ln/>
        </p:spPr>
        <p:txBody>
          <a:bodyPr wrap="square" lIns="0" tIns="0" rIns="0" bIns="0" rtlCol="0" anchor="ctr"/>
          <a:lstStyle/>
          <a:p>
            <a:pPr marL="0" indent="0">
              <a:lnSpc>
                <a:spcPct val="105000"/>
              </a:lnSpc>
              <a:buNone/>
            </a:pPr>
            <a:r>
              <a:rPr lang="en-US" sz="2400" dirty="0">
                <a:latin typeface="Calibri" pitchFamily="34" charset="0"/>
                <a:ea typeface="Calibri" pitchFamily="34" charset="-122"/>
                <a:cs typeface="Calibri" pitchFamily="34" charset="-120"/>
              </a:rPr>
              <a:t>Self-report logs verified against conversation screenshots. Both groups taught by the same instructor with identical lesson plans.</a:t>
            </a:r>
            <a:endParaRPr lang="en-US" sz="2400" dirty="0"/>
          </a:p>
        </p:txBody>
      </p:sp>
      <p:sp>
        <p:nvSpPr>
          <p:cNvPr id="32" name="Text 27"/>
          <p:cNvSpPr/>
          <p:nvPr/>
        </p:nvSpPr>
        <p:spPr>
          <a:xfrm>
            <a:off x="11247120" y="6473952"/>
            <a:ext cx="457200" cy="274320"/>
          </a:xfrm>
          <a:prstGeom prst="rect">
            <a:avLst/>
          </a:prstGeom>
          <a:noFill/>
          <a:ln/>
        </p:spPr>
        <p:txBody>
          <a:bodyPr wrap="square" lIns="0" tIns="0" rIns="0" bIns="0" rtlCol="0" anchor="ctr"/>
          <a:lstStyle/>
          <a:p>
            <a:pPr marL="0" indent="0" algn="r">
              <a:buNone/>
            </a:pPr>
            <a:r>
              <a:rPr lang="en-US" sz="900" dirty="0">
                <a:solidFill>
                  <a:srgbClr val="7B8794"/>
                </a:solidFill>
                <a:latin typeface="Calibri" pitchFamily="34" charset="0"/>
                <a:ea typeface="Calibri" pitchFamily="34" charset="-122"/>
                <a:cs typeface="Calibri" pitchFamily="34" charset="-120"/>
              </a:rPr>
              <a:t>8</a:t>
            </a:r>
            <a:endParaRPr lang="en-US" sz="900" dirty="0"/>
          </a:p>
        </p:txBody>
      </p:sp>
      <p:pic>
        <p:nvPicPr>
          <p:cNvPr id="33" name="Image 0" descr="preencoded.png">
            <a:extLst>
              <a:ext uri="{FF2B5EF4-FFF2-40B4-BE49-F238E27FC236}">
                <a16:creationId xmlns:a16="http://schemas.microsoft.com/office/drawing/2014/main" id="{FE7C5BAD-3733-1720-FB2F-6B11EB8DDEA3}"/>
              </a:ext>
            </a:extLst>
          </p:cNvPr>
          <p:cNvPicPr>
            <a:picLocks noChangeAspect="1"/>
          </p:cNvPicPr>
          <p:nvPr/>
        </p:nvPicPr>
        <p:blipFill>
          <a:blip r:embed="rId3"/>
          <a:stretch>
            <a:fillRect/>
          </a:stretch>
        </p:blipFill>
        <p:spPr>
          <a:xfrm>
            <a:off x="7498080" y="2514600"/>
            <a:ext cx="457200" cy="457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ppt_x"/>
                                          </p:val>
                                        </p:tav>
                                        <p:tav tm="100000">
                                          <p:val>
                                            <p:strVal val="#ppt_x"/>
                                          </p:val>
                                        </p:tav>
                                      </p:tavLst>
                                    </p:anim>
                                    <p:anim calcmode="lin" valueType="num">
                                      <p:cBhvr additive="base">
                                        <p:cTn id="54" dur="500" fill="hold"/>
                                        <p:tgtEl>
                                          <p:spTgt spid="1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ppt_x"/>
                                          </p:val>
                                        </p:tav>
                                        <p:tav tm="100000">
                                          <p:val>
                                            <p:strVal val="#ppt_x"/>
                                          </p:val>
                                        </p:tav>
                                      </p:tavLst>
                                    </p:anim>
                                    <p:anim calcmode="lin" valueType="num">
                                      <p:cBhvr additive="base">
                                        <p:cTn id="66" dur="500" fill="hold"/>
                                        <p:tgtEl>
                                          <p:spTgt spid="17"/>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additive="base">
                                        <p:cTn id="69" dur="500" fill="hold"/>
                                        <p:tgtEl>
                                          <p:spTgt spid="18"/>
                                        </p:tgtEl>
                                        <p:attrNameLst>
                                          <p:attrName>ppt_x</p:attrName>
                                        </p:attrNameLst>
                                      </p:cBhvr>
                                      <p:tavLst>
                                        <p:tav tm="0">
                                          <p:val>
                                            <p:strVal val="#ppt_x"/>
                                          </p:val>
                                        </p:tav>
                                        <p:tav tm="100000">
                                          <p:val>
                                            <p:strVal val="#ppt_x"/>
                                          </p:val>
                                        </p:tav>
                                      </p:tavLst>
                                    </p:anim>
                                    <p:anim calcmode="lin" valueType="num">
                                      <p:cBhvr additive="base">
                                        <p:cTn id="70" dur="500" fill="hold"/>
                                        <p:tgtEl>
                                          <p:spTgt spid="18"/>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additive="base">
                                        <p:cTn id="73" dur="500" fill="hold"/>
                                        <p:tgtEl>
                                          <p:spTgt spid="20"/>
                                        </p:tgtEl>
                                        <p:attrNameLst>
                                          <p:attrName>ppt_x</p:attrName>
                                        </p:attrNameLst>
                                      </p:cBhvr>
                                      <p:tavLst>
                                        <p:tav tm="0">
                                          <p:val>
                                            <p:strVal val="#ppt_x"/>
                                          </p:val>
                                        </p:tav>
                                        <p:tav tm="100000">
                                          <p:val>
                                            <p:strVal val="#ppt_x"/>
                                          </p:val>
                                        </p:tav>
                                      </p:tavLst>
                                    </p:anim>
                                    <p:anim calcmode="lin" valueType="num">
                                      <p:cBhvr additive="base">
                                        <p:cTn id="74" dur="500" fill="hold"/>
                                        <p:tgtEl>
                                          <p:spTgt spid="20"/>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additive="base">
                                        <p:cTn id="77" dur="500" fill="hold"/>
                                        <p:tgtEl>
                                          <p:spTgt spid="21"/>
                                        </p:tgtEl>
                                        <p:attrNameLst>
                                          <p:attrName>ppt_x</p:attrName>
                                        </p:attrNameLst>
                                      </p:cBhvr>
                                      <p:tavLst>
                                        <p:tav tm="0">
                                          <p:val>
                                            <p:strVal val="#ppt_x"/>
                                          </p:val>
                                        </p:tav>
                                        <p:tav tm="100000">
                                          <p:val>
                                            <p:strVal val="#ppt_x"/>
                                          </p:val>
                                        </p:tav>
                                      </p:tavLst>
                                    </p:anim>
                                    <p:anim calcmode="lin" valueType="num">
                                      <p:cBhvr additive="base">
                                        <p:cTn id="78" dur="500" fill="hold"/>
                                        <p:tgtEl>
                                          <p:spTgt spid="21"/>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 calcmode="lin" valueType="num">
                                      <p:cBhvr additive="base">
                                        <p:cTn id="81" dur="500" fill="hold"/>
                                        <p:tgtEl>
                                          <p:spTgt spid="22"/>
                                        </p:tgtEl>
                                        <p:attrNameLst>
                                          <p:attrName>ppt_x</p:attrName>
                                        </p:attrNameLst>
                                      </p:cBhvr>
                                      <p:tavLst>
                                        <p:tav tm="0">
                                          <p:val>
                                            <p:strVal val="#ppt_x"/>
                                          </p:val>
                                        </p:tav>
                                        <p:tav tm="100000">
                                          <p:val>
                                            <p:strVal val="#ppt_x"/>
                                          </p:val>
                                        </p:tav>
                                      </p:tavLst>
                                    </p:anim>
                                    <p:anim calcmode="lin" valueType="num">
                                      <p:cBhvr additive="base">
                                        <p:cTn id="82" dur="500" fill="hold"/>
                                        <p:tgtEl>
                                          <p:spTgt spid="22"/>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500" fill="hold"/>
                                        <p:tgtEl>
                                          <p:spTgt spid="23"/>
                                        </p:tgtEl>
                                        <p:attrNameLst>
                                          <p:attrName>ppt_x</p:attrName>
                                        </p:attrNameLst>
                                      </p:cBhvr>
                                      <p:tavLst>
                                        <p:tav tm="0">
                                          <p:val>
                                            <p:strVal val="#ppt_x"/>
                                          </p:val>
                                        </p:tav>
                                        <p:tav tm="100000">
                                          <p:val>
                                            <p:strVal val="#ppt_x"/>
                                          </p:val>
                                        </p:tav>
                                      </p:tavLst>
                                    </p:anim>
                                    <p:anim calcmode="lin" valueType="num">
                                      <p:cBhvr additive="base">
                                        <p:cTn id="86" dur="500" fill="hold"/>
                                        <p:tgtEl>
                                          <p:spTgt spid="23"/>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500" fill="hold"/>
                                        <p:tgtEl>
                                          <p:spTgt spid="24"/>
                                        </p:tgtEl>
                                        <p:attrNameLst>
                                          <p:attrName>ppt_x</p:attrName>
                                        </p:attrNameLst>
                                      </p:cBhvr>
                                      <p:tavLst>
                                        <p:tav tm="0">
                                          <p:val>
                                            <p:strVal val="#ppt_x"/>
                                          </p:val>
                                        </p:tav>
                                        <p:tav tm="100000">
                                          <p:val>
                                            <p:strVal val="#ppt_x"/>
                                          </p:val>
                                        </p:tav>
                                      </p:tavLst>
                                    </p:anim>
                                    <p:anim calcmode="lin" valueType="num">
                                      <p:cBhvr additive="base">
                                        <p:cTn id="90" dur="500" fill="hold"/>
                                        <p:tgtEl>
                                          <p:spTgt spid="24"/>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25"/>
                                        </p:tgtEl>
                                        <p:attrNameLst>
                                          <p:attrName>style.visibility</p:attrName>
                                        </p:attrNameLst>
                                      </p:cBhvr>
                                      <p:to>
                                        <p:strVal val="visible"/>
                                      </p:to>
                                    </p:set>
                                    <p:anim calcmode="lin" valueType="num">
                                      <p:cBhvr additive="base">
                                        <p:cTn id="93" dur="500" fill="hold"/>
                                        <p:tgtEl>
                                          <p:spTgt spid="25"/>
                                        </p:tgtEl>
                                        <p:attrNameLst>
                                          <p:attrName>ppt_x</p:attrName>
                                        </p:attrNameLst>
                                      </p:cBhvr>
                                      <p:tavLst>
                                        <p:tav tm="0">
                                          <p:val>
                                            <p:strVal val="#ppt_x"/>
                                          </p:val>
                                        </p:tav>
                                        <p:tav tm="100000">
                                          <p:val>
                                            <p:strVal val="#ppt_x"/>
                                          </p:val>
                                        </p:tav>
                                      </p:tavLst>
                                    </p:anim>
                                    <p:anim calcmode="lin" valueType="num">
                                      <p:cBhvr additive="base">
                                        <p:cTn id="94" dur="500" fill="hold"/>
                                        <p:tgtEl>
                                          <p:spTgt spid="25"/>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26"/>
                                        </p:tgtEl>
                                        <p:attrNameLst>
                                          <p:attrName>style.visibility</p:attrName>
                                        </p:attrNameLst>
                                      </p:cBhvr>
                                      <p:to>
                                        <p:strVal val="visible"/>
                                      </p:to>
                                    </p:set>
                                    <p:anim calcmode="lin" valueType="num">
                                      <p:cBhvr additive="base">
                                        <p:cTn id="97" dur="500" fill="hold"/>
                                        <p:tgtEl>
                                          <p:spTgt spid="26"/>
                                        </p:tgtEl>
                                        <p:attrNameLst>
                                          <p:attrName>ppt_x</p:attrName>
                                        </p:attrNameLst>
                                      </p:cBhvr>
                                      <p:tavLst>
                                        <p:tav tm="0">
                                          <p:val>
                                            <p:strVal val="#ppt_x"/>
                                          </p:val>
                                        </p:tav>
                                        <p:tav tm="100000">
                                          <p:val>
                                            <p:strVal val="#ppt_x"/>
                                          </p:val>
                                        </p:tav>
                                      </p:tavLst>
                                    </p:anim>
                                    <p:anim calcmode="lin" valueType="num">
                                      <p:cBhvr additive="base">
                                        <p:cTn id="98" dur="500" fill="hold"/>
                                        <p:tgtEl>
                                          <p:spTgt spid="26"/>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27"/>
                                        </p:tgtEl>
                                        <p:attrNameLst>
                                          <p:attrName>style.visibility</p:attrName>
                                        </p:attrNameLst>
                                      </p:cBhvr>
                                      <p:to>
                                        <p:strVal val="visible"/>
                                      </p:to>
                                    </p:set>
                                    <p:anim calcmode="lin" valueType="num">
                                      <p:cBhvr additive="base">
                                        <p:cTn id="101" dur="500" fill="hold"/>
                                        <p:tgtEl>
                                          <p:spTgt spid="27"/>
                                        </p:tgtEl>
                                        <p:attrNameLst>
                                          <p:attrName>ppt_x</p:attrName>
                                        </p:attrNameLst>
                                      </p:cBhvr>
                                      <p:tavLst>
                                        <p:tav tm="0">
                                          <p:val>
                                            <p:strVal val="#ppt_x"/>
                                          </p:val>
                                        </p:tav>
                                        <p:tav tm="100000">
                                          <p:val>
                                            <p:strVal val="#ppt_x"/>
                                          </p:val>
                                        </p:tav>
                                      </p:tavLst>
                                    </p:anim>
                                    <p:anim calcmode="lin" valueType="num">
                                      <p:cBhvr additive="base">
                                        <p:cTn id="102" dur="500" fill="hold"/>
                                        <p:tgtEl>
                                          <p:spTgt spid="27"/>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28"/>
                                        </p:tgtEl>
                                        <p:attrNameLst>
                                          <p:attrName>style.visibility</p:attrName>
                                        </p:attrNameLst>
                                      </p:cBhvr>
                                      <p:to>
                                        <p:strVal val="visible"/>
                                      </p:to>
                                    </p:set>
                                    <p:anim calcmode="lin" valueType="num">
                                      <p:cBhvr additive="base">
                                        <p:cTn id="105" dur="500" fill="hold"/>
                                        <p:tgtEl>
                                          <p:spTgt spid="28"/>
                                        </p:tgtEl>
                                        <p:attrNameLst>
                                          <p:attrName>ppt_x</p:attrName>
                                        </p:attrNameLst>
                                      </p:cBhvr>
                                      <p:tavLst>
                                        <p:tav tm="0">
                                          <p:val>
                                            <p:strVal val="#ppt_x"/>
                                          </p:val>
                                        </p:tav>
                                        <p:tav tm="100000">
                                          <p:val>
                                            <p:strVal val="#ppt_x"/>
                                          </p:val>
                                        </p:tav>
                                      </p:tavLst>
                                    </p:anim>
                                    <p:anim calcmode="lin" valueType="num">
                                      <p:cBhvr additive="base">
                                        <p:cTn id="106" dur="500" fill="hold"/>
                                        <p:tgtEl>
                                          <p:spTgt spid="28"/>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29"/>
                                        </p:tgtEl>
                                        <p:attrNameLst>
                                          <p:attrName>style.visibility</p:attrName>
                                        </p:attrNameLst>
                                      </p:cBhvr>
                                      <p:to>
                                        <p:strVal val="visible"/>
                                      </p:to>
                                    </p:set>
                                    <p:anim calcmode="lin" valueType="num">
                                      <p:cBhvr additive="base">
                                        <p:cTn id="109" dur="500" fill="hold"/>
                                        <p:tgtEl>
                                          <p:spTgt spid="29"/>
                                        </p:tgtEl>
                                        <p:attrNameLst>
                                          <p:attrName>ppt_x</p:attrName>
                                        </p:attrNameLst>
                                      </p:cBhvr>
                                      <p:tavLst>
                                        <p:tav tm="0">
                                          <p:val>
                                            <p:strVal val="#ppt_x"/>
                                          </p:val>
                                        </p:tav>
                                        <p:tav tm="100000">
                                          <p:val>
                                            <p:strVal val="#ppt_x"/>
                                          </p:val>
                                        </p:tav>
                                      </p:tavLst>
                                    </p:anim>
                                    <p:anim calcmode="lin" valueType="num">
                                      <p:cBhvr additive="base">
                                        <p:cTn id="110" dur="500" fill="hold"/>
                                        <p:tgtEl>
                                          <p:spTgt spid="29"/>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additive="base">
                                        <p:cTn id="113" dur="500" fill="hold"/>
                                        <p:tgtEl>
                                          <p:spTgt spid="30"/>
                                        </p:tgtEl>
                                        <p:attrNameLst>
                                          <p:attrName>ppt_x</p:attrName>
                                        </p:attrNameLst>
                                      </p:cBhvr>
                                      <p:tavLst>
                                        <p:tav tm="0">
                                          <p:val>
                                            <p:strVal val="#ppt_x"/>
                                          </p:val>
                                        </p:tav>
                                        <p:tav tm="100000">
                                          <p:val>
                                            <p:strVal val="#ppt_x"/>
                                          </p:val>
                                        </p:tav>
                                      </p:tavLst>
                                    </p:anim>
                                    <p:anim calcmode="lin" valueType="num">
                                      <p:cBhvr additive="base">
                                        <p:cTn id="114" dur="500" fill="hold"/>
                                        <p:tgtEl>
                                          <p:spTgt spid="30"/>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additive="base">
                                        <p:cTn id="117" dur="500" fill="hold"/>
                                        <p:tgtEl>
                                          <p:spTgt spid="32"/>
                                        </p:tgtEl>
                                        <p:attrNameLst>
                                          <p:attrName>ppt_x</p:attrName>
                                        </p:attrNameLst>
                                      </p:cBhvr>
                                      <p:tavLst>
                                        <p:tav tm="0">
                                          <p:val>
                                            <p:strVal val="#ppt_x"/>
                                          </p:val>
                                        </p:tav>
                                        <p:tav tm="100000">
                                          <p:val>
                                            <p:strVal val="#ppt_x"/>
                                          </p:val>
                                        </p:tav>
                                      </p:tavLst>
                                    </p:anim>
                                    <p:anim calcmode="lin" valueType="num">
                                      <p:cBhvr additive="base">
                                        <p:cTn id="118" dur="500" fill="hold"/>
                                        <p:tgtEl>
                                          <p:spTgt spid="32"/>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33"/>
                                        </p:tgtEl>
                                        <p:attrNameLst>
                                          <p:attrName>style.visibility</p:attrName>
                                        </p:attrNameLst>
                                      </p:cBhvr>
                                      <p:to>
                                        <p:strVal val="visible"/>
                                      </p:to>
                                    </p:set>
                                    <p:anim calcmode="lin" valueType="num">
                                      <p:cBhvr additive="base">
                                        <p:cTn id="121" dur="500" fill="hold"/>
                                        <p:tgtEl>
                                          <p:spTgt spid="33"/>
                                        </p:tgtEl>
                                        <p:attrNameLst>
                                          <p:attrName>ppt_x</p:attrName>
                                        </p:attrNameLst>
                                      </p:cBhvr>
                                      <p:tavLst>
                                        <p:tav tm="0">
                                          <p:val>
                                            <p:strVal val="#ppt_x"/>
                                          </p:val>
                                        </p:tav>
                                        <p:tav tm="100000">
                                          <p:val>
                                            <p:strVal val="#ppt_x"/>
                                          </p:val>
                                        </p:tav>
                                      </p:tavLst>
                                    </p:anim>
                                    <p:anim calcmode="lin" valueType="num">
                                      <p:cBhvr additive="base">
                                        <p:cTn id="1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5" grpId="0" animBg="1"/>
      <p:bldP spid="16" grpId="0" animBg="1"/>
      <p:bldP spid="17" grpId="0" animBg="1"/>
      <p:bldP spid="18" grpId="0" animBg="1"/>
      <p:bldP spid="23" grpId="0" animBg="1"/>
      <p:bldP spid="24" grpId="0" animBg="1"/>
      <p:bldP spid="25" grpId="0" animBg="1"/>
      <p:bldP spid="26" grpId="0" animBg="1"/>
      <p:bldP spid="29" grpId="0" animBg="1"/>
      <p:bldP spid="30" grpId="0" animBg="1"/>
      <p:bldP spid="3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TotalTime>
  <Words>3026</Words>
  <Application>Microsoft Macintosh PowerPoint</Application>
  <PresentationFormat>Widescreen</PresentationFormat>
  <Paragraphs>258</Paragraphs>
  <Slides>17</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Bookman Old Style</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AI-Mediated Low-Stakes Practice on Speaking Anxiety</dc:title>
  <dc:subject>PptxGenJS Presentation</dc:subject>
  <dc:creator>Lê Minh Hằng</dc:creator>
  <cp:lastModifiedBy>Minh-Hang Le</cp:lastModifiedBy>
  <cp:revision>13</cp:revision>
  <cp:lastPrinted>2026-07-19T01:29:26Z</cp:lastPrinted>
  <dcterms:created xsi:type="dcterms:W3CDTF">2026-06-25T02:04:12Z</dcterms:created>
  <dcterms:modified xsi:type="dcterms:W3CDTF">2026-07-29T05:11:43Z</dcterms:modified>
</cp:coreProperties>
</file>