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79" r:id="rId6"/>
    <p:sldId id="262" r:id="rId7"/>
    <p:sldId id="263" r:id="rId8"/>
    <p:sldId id="264" r:id="rId9"/>
    <p:sldId id="280" r:id="rId10"/>
    <p:sldId id="281" r:id="rId11"/>
    <p:sldId id="266" r:id="rId12"/>
    <p:sldId id="267" r:id="rId13"/>
    <p:sldId id="272" r:id="rId14"/>
    <p:sldId id="282" r:id="rId15"/>
    <p:sldId id="268" r:id="rId16"/>
    <p:sldId id="275" r:id="rId17"/>
    <p:sldId id="276" r:id="rId18"/>
    <p:sldId id="277" r:id="rId19"/>
    <p:sldId id="274" r:id="rId20"/>
    <p:sldId id="278" r:id="rId21"/>
    <p:sldId id="258" r:id="rId2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98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B8342-006E-4FB6-98E2-42FBC3AC5D7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9E7B3-88F8-4397-BEC9-A28B10F42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5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9E7B3-88F8-4397-BEC9-A28B10F425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0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us.sagepub.com/en-us/nam/research-design/book255675" TargetMode="External"/><Relationship Id="rId13" Type="http://schemas.openxmlformats.org/officeDocument/2006/relationships/hyperlink" Target="https://doi.org/10.1088/1755-1315/704/1/012023" TargetMode="External"/><Relationship Id="rId18" Type="http://schemas.openxmlformats.org/officeDocument/2006/relationships/hyperlink" Target="https://doi.org/10.3102/0034654307313795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doi.org/10.1111/ejed.12593" TargetMode="External"/><Relationship Id="rId12" Type="http://schemas.openxmlformats.org/officeDocument/2006/relationships/hyperlink" Target="https://curriculumredesign.org/wp-content/uploads/AI-in-Education-Promises-and-Implications-for-Teaching-and-Learning.pdf" TargetMode="External"/><Relationship Id="rId17" Type="http://schemas.openxmlformats.org/officeDocument/2006/relationships/hyperlink" Target="https://doi.org/10.2760/159770" TargetMode="External"/><Relationship Id="rId2" Type="http://schemas.openxmlformats.org/officeDocument/2006/relationships/image" Target="../media/image3.png"/><Relationship Id="rId16" Type="http://schemas.openxmlformats.org/officeDocument/2006/relationships/hyperlink" Target="https://doi.org/10.7249/RR2042" TargetMode="External"/><Relationship Id="rId20" Type="http://schemas.openxmlformats.org/officeDocument/2006/relationships/hyperlink" Target="https://doi.org/10.1207/s15430421tip4102_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080/02602938.2018.1463354" TargetMode="External"/><Relationship Id="rId11" Type="http://schemas.openxmlformats.org/officeDocument/2006/relationships/hyperlink" Target="https://doi.org/10.3102/003465430298487" TargetMode="External"/><Relationship Id="rId5" Type="http://schemas.openxmlformats.org/officeDocument/2006/relationships/hyperlink" Target="https://doi.org/10.3390/educsci13070722" TargetMode="External"/><Relationship Id="rId15" Type="http://schemas.openxmlformats.org/officeDocument/2006/relationships/hyperlink" Target="https://doi.org/10.1080/03075070600572090" TargetMode="External"/><Relationship Id="rId10" Type="http://schemas.openxmlformats.org/officeDocument/2006/relationships/hyperlink" Target="https://us.sagepub.com/en-us/nam/a-primer-on-partial-least-squares-structural-equation-modeling-pls-sem/book277161" TargetMode="External"/><Relationship Id="rId19" Type="http://schemas.openxmlformats.org/officeDocument/2006/relationships/hyperlink" Target="https://doi.org/10.1007/s11423-016-9481-2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i.org/10.1016/j.heliyon.2024.e37318" TargetMode="External"/><Relationship Id="rId14" Type="http://schemas.openxmlformats.org/officeDocument/2006/relationships/hyperlink" Target="https://doi.org/10.1016/j.tate.2017.05.01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F5288-08BF-7F5C-B3D6-70963522F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192" y="571500"/>
            <a:ext cx="18318192" cy="156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19BEE7-0504-0C16-9366-82B018A4B3E6}"/>
              </a:ext>
            </a:extLst>
          </p:cNvPr>
          <p:cNvSpPr txBox="1"/>
          <p:nvPr/>
        </p:nvSpPr>
        <p:spPr>
          <a:xfrm>
            <a:off x="1455708" y="2713008"/>
            <a:ext cx="15316200" cy="44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4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INSTRUCTORS’ DIGITAL COMPETENCE AFFECTING STUDENT FEEDBACK AND PERSONALIZED LEARNING IN UNIVERSITY EDUCATION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Nguyen Thanh Tuan </a:t>
            </a:r>
            <a:r>
              <a:rPr lang="en-US" sz="36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(2)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PhD. Nguyen Phuong Bao Tran </a:t>
            </a:r>
            <a:r>
              <a:rPr lang="en-US" sz="36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endParaRPr lang="en-US" sz="4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C011F57-FD0A-BAAE-E74B-139A63A150A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CE94B-3CA0-A251-E225-54EE70422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DAF983-7313-5905-48C8-8CEEAFABC091}"/>
              </a:ext>
            </a:extLst>
          </p:cNvPr>
          <p:cNvSpPr txBox="1"/>
          <p:nvPr/>
        </p:nvSpPr>
        <p:spPr>
          <a:xfrm>
            <a:off x="4572000" y="20193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THEORETICAL FOUNDATION</a:t>
            </a:r>
            <a:endParaRPr lang="en-US" sz="3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7D6B1C-CDE2-1BB4-A4DE-59A4B108ECC6}"/>
              </a:ext>
            </a:extLst>
          </p:cNvPr>
          <p:cNvSpPr txBox="1"/>
          <p:nvPr/>
        </p:nvSpPr>
        <p:spPr>
          <a:xfrm>
            <a:off x="4566249" y="2815246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2.5 Research Gaps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80840E-5C08-D8D9-35AD-4B5392E0AA59}"/>
              </a:ext>
            </a:extLst>
          </p:cNvPr>
          <p:cNvSpPr txBox="1"/>
          <p:nvPr/>
        </p:nvSpPr>
        <p:spPr>
          <a:xfrm>
            <a:off x="3689949" y="3772413"/>
            <a:ext cx="10896600" cy="1744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Focus mainly on students’ DC, not instructors’ (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Tondeur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et al., 2017).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Lack of an integrated DC–Feedback–PL model.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Limited evidence from Vietnamese universities.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4B3A70-383E-1329-3DB3-287182573603}"/>
              </a:ext>
            </a:extLst>
          </p:cNvPr>
          <p:cNvSpPr txBox="1"/>
          <p:nvPr/>
        </p:nvSpPr>
        <p:spPr>
          <a:xfrm>
            <a:off x="2590800" y="5859621"/>
            <a:ext cx="14706600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Existing research overlooks instructors’ digital competence and lacks an integrated model in the Vietnamese higher education context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58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845B585F-73AF-6376-9502-090222293ED5}"/>
              </a:ext>
            </a:extLst>
          </p:cNvPr>
          <p:cNvSpPr/>
          <p:nvPr/>
        </p:nvSpPr>
        <p:spPr>
          <a:xfrm>
            <a:off x="0" y="49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FF77C-8D8E-B93A-CB49-DA275EF97FC0}"/>
              </a:ext>
            </a:extLst>
          </p:cNvPr>
          <p:cNvSpPr txBox="1"/>
          <p:nvPr/>
        </p:nvSpPr>
        <p:spPr>
          <a:xfrm>
            <a:off x="4993466" y="1965594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 RESEARCH METHODOLOGY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831E67-FD2A-76A8-7E68-148D9E663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85" y="3509642"/>
            <a:ext cx="1559231" cy="19988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815928-6113-86C8-18AF-FC2A7C755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0DA836-284F-876F-4573-5A94E0C65602}"/>
              </a:ext>
            </a:extLst>
          </p:cNvPr>
          <p:cNvSpPr txBox="1"/>
          <p:nvPr/>
        </p:nvSpPr>
        <p:spPr>
          <a:xfrm>
            <a:off x="4724400" y="2778761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3.1 Research Design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5F55C-2733-06D3-05A8-923EDC2B57D3}"/>
              </a:ext>
            </a:extLst>
          </p:cNvPr>
          <p:cNvSpPr txBox="1"/>
          <p:nvPr/>
        </p:nvSpPr>
        <p:spPr>
          <a:xfrm>
            <a:off x="3352800" y="3544867"/>
            <a:ext cx="12725400" cy="1752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Quantitative, explanatory research design (Creswell &amp; Creswell, 2018)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Questionnaire for data collection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PLS-SEM for hypothesis and model testing (Hair et al., 2022)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698382-9E3D-CA65-B023-E6D02F9E10C4}"/>
              </a:ext>
            </a:extLst>
          </p:cNvPr>
          <p:cNvSpPr txBox="1"/>
          <p:nvPr/>
        </p:nvSpPr>
        <p:spPr>
          <a:xfrm>
            <a:off x="2819399" y="5632088"/>
            <a:ext cx="12981567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6875" marR="0" indent="-396875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A quantitative PLS-SEM approach was employed to test the proposed research model.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50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FBBB356-68A2-05C2-A51F-C78773F3D4A7}"/>
              </a:ext>
            </a:extLst>
          </p:cNvPr>
          <p:cNvSpPr/>
          <p:nvPr/>
        </p:nvSpPr>
        <p:spPr>
          <a:xfrm>
            <a:off x="0" y="3666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8DB175-3BA1-1BFE-54DD-91DED1787804}"/>
              </a:ext>
            </a:extLst>
          </p:cNvPr>
          <p:cNvSpPr txBox="1"/>
          <p:nvPr/>
        </p:nvSpPr>
        <p:spPr>
          <a:xfrm>
            <a:off x="4267200" y="17907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 RESEARCH METHODOLOGY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70E0F5-BEDE-A844-7F10-DF8C4D5B5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96A475-976C-5CB2-B1DF-5F16F657F82E}"/>
              </a:ext>
            </a:extLst>
          </p:cNvPr>
          <p:cNvSpPr txBox="1"/>
          <p:nvPr/>
        </p:nvSpPr>
        <p:spPr>
          <a:xfrm>
            <a:off x="4038600" y="2435813"/>
            <a:ext cx="9161252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3.2 Research Model 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ADF1EC4-9F36-459F-3616-2DF89EBEE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680" y="11502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466CB0-9C28-0CD6-6BA5-FC28EC00D3DC}"/>
              </a:ext>
            </a:extLst>
          </p:cNvPr>
          <p:cNvGrpSpPr/>
          <p:nvPr/>
        </p:nvGrpSpPr>
        <p:grpSpPr>
          <a:xfrm>
            <a:off x="3009900" y="3568675"/>
            <a:ext cx="12268200" cy="4683713"/>
            <a:chOff x="-1093343" y="215900"/>
            <a:chExt cx="5508769" cy="17335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6080AC-A5BF-E36A-D4B8-F9E0345DF80C}"/>
                </a:ext>
              </a:extLst>
            </p:cNvPr>
            <p:cNvSpPr/>
            <p:nvPr/>
          </p:nvSpPr>
          <p:spPr>
            <a:xfrm>
              <a:off x="-1093343" y="749300"/>
              <a:ext cx="2160145" cy="38735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2800" kern="1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Digital Competence (</a:t>
              </a:r>
              <a:r>
                <a:rPr lang="en-US" sz="2800" b="1" kern="1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DC</a:t>
              </a:r>
              <a:r>
                <a:rPr lang="en-US" sz="2800" kern="1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) </a:t>
              </a:r>
              <a:endParaRPr lang="en-US" sz="2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3A4742-0289-AE72-DA95-25406D8C165D}"/>
                </a:ext>
              </a:extLst>
            </p:cNvPr>
            <p:cNvSpPr/>
            <p:nvPr/>
          </p:nvSpPr>
          <p:spPr>
            <a:xfrm>
              <a:off x="2247899" y="215900"/>
              <a:ext cx="2146500" cy="31115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2800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Student Feedback (</a:t>
              </a:r>
              <a:r>
                <a:rPr lang="en-US" sz="2800" b="1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SF</a:t>
              </a:r>
              <a:r>
                <a:rPr lang="en-US" sz="2800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) </a:t>
              </a:r>
              <a:endParaRPr lang="en-US" sz="28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B7DD1F-DF9F-D3CD-1E13-2138D0EB5EDC}"/>
                </a:ext>
              </a:extLst>
            </p:cNvPr>
            <p:cNvSpPr/>
            <p:nvPr/>
          </p:nvSpPr>
          <p:spPr>
            <a:xfrm>
              <a:off x="2285651" y="1657350"/>
              <a:ext cx="2129775" cy="2921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2800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Personalized Learning (</a:t>
              </a:r>
              <a:r>
                <a:rPr lang="en-US" sz="2800" b="1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PL</a:t>
              </a:r>
              <a:r>
                <a:rPr lang="en-US" sz="2800" kern="10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) </a:t>
              </a:r>
              <a:endParaRPr lang="en-US" sz="28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8B9BE0F-105E-2FE5-2134-788AE9F82CEA}"/>
                </a:ext>
              </a:extLst>
            </p:cNvPr>
            <p:cNvCxnSpPr>
              <a:endCxn id="10" idx="1"/>
            </p:cNvCxnSpPr>
            <p:nvPr/>
          </p:nvCxnSpPr>
          <p:spPr>
            <a:xfrm flipV="1">
              <a:off x="1066800" y="371475"/>
              <a:ext cx="1181099" cy="58737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1F85526-2BF5-7D8A-37E8-D09215F19D3B}"/>
                </a:ext>
              </a:extLst>
            </p:cNvPr>
            <p:cNvCxnSpPr/>
            <p:nvPr/>
          </p:nvCxnSpPr>
          <p:spPr>
            <a:xfrm>
              <a:off x="1060450" y="952500"/>
              <a:ext cx="1206500" cy="8509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B394C59-79C0-A3DB-445B-7E6C8D8A9E8E}"/>
                </a:ext>
              </a:extLst>
            </p:cNvPr>
            <p:cNvCxnSpPr>
              <a:endCxn id="11" idx="0"/>
            </p:cNvCxnSpPr>
            <p:nvPr/>
          </p:nvCxnSpPr>
          <p:spPr>
            <a:xfrm>
              <a:off x="3348762" y="539750"/>
              <a:ext cx="1777" cy="1117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6" name="Rectangle 12">
            <a:extLst>
              <a:ext uri="{FF2B5EF4-FFF2-40B4-BE49-F238E27FC236}">
                <a16:creationId xmlns:a16="http://schemas.microsoft.com/office/drawing/2014/main" id="{813F50F0-74DE-1030-CE58-0EB90D94E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680" y="468702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29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5110BE6-5782-E66C-DDAA-F4DA45D4A8E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9306A-4FC4-7EFE-D977-DC810804038F}"/>
              </a:ext>
            </a:extLst>
          </p:cNvPr>
          <p:cNvSpPr txBox="1"/>
          <p:nvPr/>
        </p:nvSpPr>
        <p:spPr>
          <a:xfrm>
            <a:off x="4352306" y="1891657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 RESEARCH METHODOLOGY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E61E62-F63A-B3F4-4A03-C55A0C6E2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32099D-CE87-E5CE-E919-DBABEDF5F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76" y="6823963"/>
            <a:ext cx="1916295" cy="15392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73220A-6E72-91E8-4815-D448A45F0646}"/>
              </a:ext>
            </a:extLst>
          </p:cNvPr>
          <p:cNvSpPr txBox="1"/>
          <p:nvPr/>
        </p:nvSpPr>
        <p:spPr>
          <a:xfrm>
            <a:off x="4572000" y="2518495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3.3 Subjects and Sampling Size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DA439B-9115-275C-D730-F34C13BAFBB4}"/>
              </a:ext>
            </a:extLst>
          </p:cNvPr>
          <p:cNvSpPr txBox="1"/>
          <p:nvPr/>
        </p:nvSpPr>
        <p:spPr>
          <a:xfrm>
            <a:off x="2743200" y="3260595"/>
            <a:ext cx="14630400" cy="1752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Participants: 246 HIU students in online/blended courses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Sampling: Convenience sampling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Sample size: Exceeds PLS-SEM recommendation (Hair et al., 2022)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7D906D-F446-A332-395B-883D719E8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71378"/>
            <a:ext cx="1904648" cy="191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335F55-D316-1AEF-3003-85AFE8E4F52D}"/>
              </a:ext>
            </a:extLst>
          </p:cNvPr>
          <p:cNvSpPr txBox="1"/>
          <p:nvPr/>
        </p:nvSpPr>
        <p:spPr>
          <a:xfrm>
            <a:off x="2199736" y="5237223"/>
            <a:ext cx="1512102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The study collected a sufficient sample of students to ensure reliable PLS-SEM analysis.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326514-F170-766F-BEBD-62B01F36731E}"/>
              </a:ext>
            </a:extLst>
          </p:cNvPr>
          <p:cNvSpPr txBox="1"/>
          <p:nvPr/>
        </p:nvSpPr>
        <p:spPr>
          <a:xfrm>
            <a:off x="4588022" y="5931304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3.4 Data Collection Instruments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7B2A4D-CB80-CC5A-BD10-1833F91CDDFE}"/>
              </a:ext>
            </a:extLst>
          </p:cNvPr>
          <p:cNvSpPr txBox="1"/>
          <p:nvPr/>
        </p:nvSpPr>
        <p:spPr>
          <a:xfrm>
            <a:off x="2764693" y="6458899"/>
            <a:ext cx="15121020" cy="2269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2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5-point Likert scale (1 = Strongly Disagree; 5 = Strongly Agree) </a:t>
            </a:r>
          </a:p>
          <a:p>
            <a:pPr marL="342900" marR="0" lvl="0" indent="-342900">
              <a:lnSpc>
                <a:spcPct val="12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Scales adapted from validated studies </a:t>
            </a:r>
          </a:p>
          <a:p>
            <a:pPr marL="342900" marR="0" lvl="0" indent="-342900">
              <a:lnSpc>
                <a:spcPct val="12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DC: Redecker (2017); Feedback: Hattie &amp; Timperley (2007), Nicol &amp; Macfarlane-Dick (2006); PL: Pane et al. (2017), Holmes et al. (2019)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2A151-C1E7-B1F5-A1BD-DC3A1699282F}"/>
              </a:ext>
            </a:extLst>
          </p:cNvPr>
          <p:cNvSpPr txBox="1"/>
          <p:nvPr/>
        </p:nvSpPr>
        <p:spPr>
          <a:xfrm>
            <a:off x="2209800" y="8752163"/>
            <a:ext cx="15697200" cy="549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The study employed validated measurement scales to ensure reliable and valid data collection.</a:t>
            </a:r>
          </a:p>
        </p:txBody>
      </p:sp>
    </p:spTree>
    <p:extLst>
      <p:ext uri="{BB962C8B-B14F-4D97-AF65-F5344CB8AC3E}">
        <p14:creationId xmlns:p14="http://schemas.microsoft.com/office/powerpoint/2010/main" val="2677194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A2CCC90-42A0-7942-2FA3-E7120DABBFE8}"/>
              </a:ext>
            </a:extLst>
          </p:cNvPr>
          <p:cNvSpPr/>
          <p:nvPr/>
        </p:nvSpPr>
        <p:spPr>
          <a:xfrm>
            <a:off x="1581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38AF63-FCBA-0282-352B-71137027F23E}"/>
              </a:ext>
            </a:extLst>
          </p:cNvPr>
          <p:cNvSpPr txBox="1"/>
          <p:nvPr/>
        </p:nvSpPr>
        <p:spPr>
          <a:xfrm>
            <a:off x="4352306" y="1891657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 RESEARCH METHODOLOGY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0F8FC1-0A00-5B6F-CAA9-AEC4DBEC6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1E70F1-CD06-0134-747E-ED82F8044EB0}"/>
              </a:ext>
            </a:extLst>
          </p:cNvPr>
          <p:cNvSpPr txBox="1"/>
          <p:nvPr/>
        </p:nvSpPr>
        <p:spPr>
          <a:xfrm>
            <a:off x="4556184" y="2559960"/>
            <a:ext cx="8924306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3.5 Procedure for Data Collection and Analysis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22CBD6-C8DF-450E-978B-97BAF625365B}"/>
              </a:ext>
            </a:extLst>
          </p:cNvPr>
          <p:cNvSpPr txBox="1"/>
          <p:nvPr/>
        </p:nvSpPr>
        <p:spPr>
          <a:xfrm>
            <a:off x="3352800" y="3211723"/>
            <a:ext cx="12420600" cy="1539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Questionnaire design → Pilot test → Revision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Main survey via Google Forms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Data screening &amp; cleaning before analysis (Creswell &amp; Creswell, 2018)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066143-FE67-435B-700D-9A1ECC218A66}"/>
              </a:ext>
            </a:extLst>
          </p:cNvPr>
          <p:cNvSpPr txBox="1"/>
          <p:nvPr/>
        </p:nvSpPr>
        <p:spPr>
          <a:xfrm>
            <a:off x="1485900" y="4694098"/>
            <a:ext cx="1615440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A systematic data collection process ensured the quality and reliability of the research data.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19AF70-2AF0-D235-4D58-D6799563DC0B}"/>
              </a:ext>
            </a:extLst>
          </p:cNvPr>
          <p:cNvSpPr txBox="1"/>
          <p:nvPr/>
        </p:nvSpPr>
        <p:spPr>
          <a:xfrm>
            <a:off x="11672498" y="5444090"/>
            <a:ext cx="4465608" cy="2530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Structural Model</a:t>
            </a:r>
            <a:endParaRPr lang="en-US" sz="28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Path coefficients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t-values &amp; p-values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R²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8FB5D8-AB38-CDB3-AB77-D48637241B75}"/>
              </a:ext>
            </a:extLst>
          </p:cNvPr>
          <p:cNvSpPr txBox="1"/>
          <p:nvPr/>
        </p:nvSpPr>
        <p:spPr>
          <a:xfrm>
            <a:off x="3048000" y="5444090"/>
            <a:ext cx="9144000" cy="4512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Measurement Model</a:t>
            </a:r>
            <a:endParaRPr lang="en-US" sz="28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✔ Reliability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Cronbach's Alpha ≥ 0.70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Composite Reliability ≥ 0.70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✔ Validity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AVE ≥ 0.50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Outer Loading &gt; 0.70 </a:t>
            </a:r>
          </a:p>
          <a:p>
            <a:pPr marL="342900" marR="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HTMT &lt; 0.85 </a:t>
            </a:r>
          </a:p>
          <a:p>
            <a:pPr marL="0" marR="0">
              <a:lnSpc>
                <a:spcPct val="115000"/>
              </a:lnSpc>
              <a:buNone/>
            </a:pPr>
            <a:endParaRPr lang="en-US" sz="2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573D71-B6E0-1672-C4F9-51AEF661F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426" y="2518495"/>
            <a:ext cx="1544347" cy="16590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028DC8-7C92-15FD-F167-E8E374628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4613" y="5700358"/>
            <a:ext cx="1964906" cy="227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28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AC8C5D0-669A-ED27-7722-803AC24D8EB4}"/>
              </a:ext>
            </a:extLst>
          </p:cNvPr>
          <p:cNvSpPr/>
          <p:nvPr/>
        </p:nvSpPr>
        <p:spPr>
          <a:xfrm>
            <a:off x="-21566" y="790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8BAC6A-5538-6D0D-3B41-A68645FC33A4}"/>
              </a:ext>
            </a:extLst>
          </p:cNvPr>
          <p:cNvSpPr txBox="1"/>
          <p:nvPr/>
        </p:nvSpPr>
        <p:spPr>
          <a:xfrm>
            <a:off x="4550434" y="2110291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4. RESULTS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16429C-0E1F-64B0-F04B-77F3FB908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6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4AA814-FEC6-6F56-2554-7794535D6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742452"/>
            <a:ext cx="5505540" cy="7865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E49F5A-069E-6AC3-2D80-063FAFF2F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642" y="3086100"/>
            <a:ext cx="6176203" cy="24653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8A482D-DEDD-17C8-DD7B-C4CB7211D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217" y="7926490"/>
            <a:ext cx="5767749" cy="16484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88CADE-17CC-B673-BB26-A8D6C6C82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9199" y="3167468"/>
            <a:ext cx="4844177" cy="19913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D8DEF2-2FF5-784C-DD7A-F8649A96D7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14694" y="5335690"/>
            <a:ext cx="4878683" cy="22141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56BE0B-9273-671F-CD12-B83798EFCC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3656" y="5638465"/>
            <a:ext cx="5282174" cy="203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70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0FDB26A-D07D-3529-DB13-8398C6F1469E}"/>
              </a:ext>
            </a:extLst>
          </p:cNvPr>
          <p:cNvSpPr/>
          <p:nvPr/>
        </p:nvSpPr>
        <p:spPr>
          <a:xfrm>
            <a:off x="-21566" y="1041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476B8-6EAE-AEC1-3924-72C629F5F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6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26E3C9-8A2E-BDF9-0910-4368D0EF8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742452"/>
            <a:ext cx="133350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55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CE3BCA9-7421-E910-BA1C-DEC51DA196D5}"/>
              </a:ext>
            </a:extLst>
          </p:cNvPr>
          <p:cNvSpPr/>
          <p:nvPr/>
        </p:nvSpPr>
        <p:spPr>
          <a:xfrm>
            <a:off x="-21566" y="1041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8DDBD4-CB36-4984-CC0D-E9497ACF7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638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648094-2B7C-E3FC-CC76-F2E0B1716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1742452"/>
            <a:ext cx="14554200" cy="79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40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3AFB7BC-A46F-1534-2019-DA6C98C2FBF9}"/>
              </a:ext>
            </a:extLst>
          </p:cNvPr>
          <p:cNvSpPr/>
          <p:nvPr/>
        </p:nvSpPr>
        <p:spPr>
          <a:xfrm>
            <a:off x="-21566" y="1041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5561DE-5C4A-46AD-232A-E9AB5523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638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AD7EFD-CEFA-DB0E-3950-D4BCD294C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742452"/>
            <a:ext cx="14249402" cy="797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10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477550-3255-35F6-2CBA-99D2B0677D9F}"/>
              </a:ext>
            </a:extLst>
          </p:cNvPr>
          <p:cNvSpPr/>
          <p:nvPr/>
        </p:nvSpPr>
        <p:spPr>
          <a:xfrm>
            <a:off x="-21566" y="1041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99B29-F2A5-EB4A-7521-ECEE169900B7}"/>
              </a:ext>
            </a:extLst>
          </p:cNvPr>
          <p:cNvSpPr txBox="1"/>
          <p:nvPr/>
        </p:nvSpPr>
        <p:spPr>
          <a:xfrm>
            <a:off x="7162800" y="2019300"/>
            <a:ext cx="374674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5. CONCLUSION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DB7CD-9624-22D6-8371-0972A6B33491}"/>
              </a:ext>
            </a:extLst>
          </p:cNvPr>
          <p:cNvSpPr txBox="1"/>
          <p:nvPr/>
        </p:nvSpPr>
        <p:spPr>
          <a:xfrm>
            <a:off x="5181600" y="3073105"/>
            <a:ext cx="4671624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Key Findings</a:t>
            </a:r>
            <a:endParaRPr lang="en-US" sz="2800" kern="1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01C7BE-7365-08B7-A658-C366AFF5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9" y="3784545"/>
            <a:ext cx="2004660" cy="271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4018F8-A725-623C-076D-6A72EF13E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7509" y="-13659"/>
            <a:ext cx="18288000" cy="1611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8E865B-3F9A-71FE-2D2E-CE458E93B33E}"/>
              </a:ext>
            </a:extLst>
          </p:cNvPr>
          <p:cNvSpPr txBox="1"/>
          <p:nvPr/>
        </p:nvSpPr>
        <p:spPr>
          <a:xfrm>
            <a:off x="5657911" y="3633130"/>
            <a:ext cx="9220200" cy="3436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DC → Feedback (+)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DC → Personalized Learning (+)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Feedback → Personalized Learning (+)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Feedback mediates the DC–PL relationship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Recommendation: Strengthen lecturers' digital competence through professional development </a:t>
            </a:r>
          </a:p>
        </p:txBody>
      </p:sp>
    </p:spTree>
    <p:extLst>
      <p:ext uri="{BB962C8B-B14F-4D97-AF65-F5344CB8AC3E}">
        <p14:creationId xmlns:p14="http://schemas.microsoft.com/office/powerpoint/2010/main" val="16965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475" y="2947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2CC4DA-394F-7736-5BB3-7AADF862AAC7}"/>
              </a:ext>
            </a:extLst>
          </p:cNvPr>
          <p:cNvSpPr txBox="1"/>
          <p:nvPr/>
        </p:nvSpPr>
        <p:spPr>
          <a:xfrm>
            <a:off x="4572000" y="1866900"/>
            <a:ext cx="9144000" cy="64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PRESENTATION STRUCTURE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B69B622-7759-BDD2-5657-60B2D91B150D}"/>
              </a:ext>
            </a:extLst>
          </p:cNvPr>
          <p:cNvGrpSpPr/>
          <p:nvPr/>
        </p:nvGrpSpPr>
        <p:grpSpPr>
          <a:xfrm>
            <a:off x="2491496" y="3725902"/>
            <a:ext cx="703251" cy="660464"/>
            <a:chOff x="0" y="849"/>
            <a:chExt cx="703251" cy="1004644"/>
          </a:xfrm>
        </p:grpSpPr>
        <p:sp>
          <p:nvSpPr>
            <p:cNvPr id="72" name="Arrow: Curved Up 71">
              <a:extLst>
                <a:ext uri="{FF2B5EF4-FFF2-40B4-BE49-F238E27FC236}">
                  <a16:creationId xmlns:a16="http://schemas.microsoft.com/office/drawing/2014/main" id="{0718DDDB-24EA-D1B7-2474-372D5889BD22}"/>
                </a:ext>
              </a:extLst>
            </p:cNvPr>
            <p:cNvSpPr/>
            <p:nvPr/>
          </p:nvSpPr>
          <p:spPr>
            <a:xfrm rot="5400000">
              <a:off x="-150696" y="151546"/>
              <a:ext cx="1004643" cy="703250"/>
            </a:xfrm>
            <a:prstGeom prst="curvedUpArrow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Arrow: Curved Up 4">
              <a:extLst>
                <a:ext uri="{FF2B5EF4-FFF2-40B4-BE49-F238E27FC236}">
                  <a16:creationId xmlns:a16="http://schemas.microsoft.com/office/drawing/2014/main" id="{222344CD-79ED-3D39-CABD-0A2DA47B6FA4}"/>
                </a:ext>
              </a:extLst>
            </p:cNvPr>
            <p:cNvSpPr txBox="1"/>
            <p:nvPr/>
          </p:nvSpPr>
          <p:spPr>
            <a:xfrm>
              <a:off x="0" y="850"/>
              <a:ext cx="703250" cy="100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9904C97-5463-AD26-2DD0-D1FA5170D50D}"/>
              </a:ext>
            </a:extLst>
          </p:cNvPr>
          <p:cNvGrpSpPr/>
          <p:nvPr/>
        </p:nvGrpSpPr>
        <p:grpSpPr>
          <a:xfrm>
            <a:off x="3263052" y="3708587"/>
            <a:ext cx="5319515" cy="690751"/>
            <a:chOff x="703250" y="190461"/>
            <a:chExt cx="5087950" cy="653018"/>
          </a:xfrm>
        </p:grpSpPr>
        <p:sp>
          <p:nvSpPr>
            <p:cNvPr id="75" name="Rectangle: Top Corners Rounded 74">
              <a:extLst>
                <a:ext uri="{FF2B5EF4-FFF2-40B4-BE49-F238E27FC236}">
                  <a16:creationId xmlns:a16="http://schemas.microsoft.com/office/drawing/2014/main" id="{0509ACCB-EA7F-787F-6B26-D2D0C8D98A93}"/>
                </a:ext>
              </a:extLst>
            </p:cNvPr>
            <p:cNvSpPr/>
            <p:nvPr/>
          </p:nvSpPr>
          <p:spPr>
            <a:xfrm rot="5400000">
              <a:off x="2920716" y="-2027005"/>
              <a:ext cx="653018" cy="5087950"/>
            </a:xfrm>
            <a:prstGeom prst="round2SameRe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Rectangle: Top Corners Rounded 6">
              <a:extLst>
                <a:ext uri="{FF2B5EF4-FFF2-40B4-BE49-F238E27FC236}">
                  <a16:creationId xmlns:a16="http://schemas.microsoft.com/office/drawing/2014/main" id="{BF6CAB57-89AD-07F7-2664-C645A956A31A}"/>
                </a:ext>
              </a:extLst>
            </p:cNvPr>
            <p:cNvSpPr txBox="1"/>
            <p:nvPr/>
          </p:nvSpPr>
          <p:spPr>
            <a:xfrm>
              <a:off x="703250" y="222339"/>
              <a:ext cx="5056072" cy="589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800" kern="1200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7D5D00D-4763-7FFF-835C-0973EF555149}"/>
              </a:ext>
            </a:extLst>
          </p:cNvPr>
          <p:cNvGrpSpPr/>
          <p:nvPr/>
        </p:nvGrpSpPr>
        <p:grpSpPr>
          <a:xfrm>
            <a:off x="9122525" y="3723221"/>
            <a:ext cx="703251" cy="693713"/>
            <a:chOff x="0" y="3546517"/>
            <a:chExt cx="703251" cy="1004644"/>
          </a:xfrm>
        </p:grpSpPr>
        <p:sp>
          <p:nvSpPr>
            <p:cNvPr id="78" name="Arrow: Curved Up 77">
              <a:extLst>
                <a:ext uri="{FF2B5EF4-FFF2-40B4-BE49-F238E27FC236}">
                  <a16:creationId xmlns:a16="http://schemas.microsoft.com/office/drawing/2014/main" id="{A56C5F18-364B-A8BD-A517-AB79AA175E5D}"/>
                </a:ext>
              </a:extLst>
            </p:cNvPr>
            <p:cNvSpPr/>
            <p:nvPr/>
          </p:nvSpPr>
          <p:spPr>
            <a:xfrm rot="5400000">
              <a:off x="-150696" y="3697214"/>
              <a:ext cx="1004643" cy="703250"/>
            </a:xfrm>
            <a:prstGeom prst="curvedUpArrow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" name="Arrow: Curved Up 4">
              <a:extLst>
                <a:ext uri="{FF2B5EF4-FFF2-40B4-BE49-F238E27FC236}">
                  <a16:creationId xmlns:a16="http://schemas.microsoft.com/office/drawing/2014/main" id="{2FEDEBFC-E39E-EDCD-BA1E-D16ECDC2109D}"/>
                </a:ext>
              </a:extLst>
            </p:cNvPr>
            <p:cNvSpPr txBox="1"/>
            <p:nvPr/>
          </p:nvSpPr>
          <p:spPr>
            <a:xfrm>
              <a:off x="0" y="3546518"/>
              <a:ext cx="703250" cy="100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52815E0-3BF4-8E7E-EB1C-FAFB3571ADA5}"/>
              </a:ext>
            </a:extLst>
          </p:cNvPr>
          <p:cNvGrpSpPr/>
          <p:nvPr/>
        </p:nvGrpSpPr>
        <p:grpSpPr>
          <a:xfrm>
            <a:off x="9928626" y="3676921"/>
            <a:ext cx="5096322" cy="847162"/>
            <a:chOff x="703250" y="3755399"/>
            <a:chExt cx="5087950" cy="653018"/>
          </a:xfrm>
        </p:grpSpPr>
        <p:sp>
          <p:nvSpPr>
            <p:cNvPr id="81" name="Rectangle: Top Corners Rounded 80">
              <a:extLst>
                <a:ext uri="{FF2B5EF4-FFF2-40B4-BE49-F238E27FC236}">
                  <a16:creationId xmlns:a16="http://schemas.microsoft.com/office/drawing/2014/main" id="{A8273636-C98B-CC9B-E8C9-3564E99B1926}"/>
                </a:ext>
              </a:extLst>
            </p:cNvPr>
            <p:cNvSpPr/>
            <p:nvPr/>
          </p:nvSpPr>
          <p:spPr>
            <a:xfrm rot="5400000">
              <a:off x="2920716" y="1537933"/>
              <a:ext cx="653018" cy="5087950"/>
            </a:xfrm>
            <a:prstGeom prst="round2SameRect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82" name="Rectangle: Top Corners Rounded 6">
              <a:extLst>
                <a:ext uri="{FF2B5EF4-FFF2-40B4-BE49-F238E27FC236}">
                  <a16:creationId xmlns:a16="http://schemas.microsoft.com/office/drawing/2014/main" id="{7965C903-CC96-E09C-AC9D-1BF1DD4348A2}"/>
                </a:ext>
              </a:extLst>
            </p:cNvPr>
            <p:cNvSpPr txBox="1"/>
            <p:nvPr/>
          </p:nvSpPr>
          <p:spPr>
            <a:xfrm>
              <a:off x="703250" y="3787277"/>
              <a:ext cx="5056072" cy="589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800" kern="1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92F6F054-99E5-BBE7-82A8-B979E35599B7}"/>
              </a:ext>
            </a:extLst>
          </p:cNvPr>
          <p:cNvSpPr txBox="1"/>
          <p:nvPr/>
        </p:nvSpPr>
        <p:spPr>
          <a:xfrm>
            <a:off x="3306217" y="3760662"/>
            <a:ext cx="58318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Introduction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79E3180-8C44-1236-3BB2-531C6D9EE2CE}"/>
              </a:ext>
            </a:extLst>
          </p:cNvPr>
          <p:cNvGrpSpPr/>
          <p:nvPr/>
        </p:nvGrpSpPr>
        <p:grpSpPr>
          <a:xfrm>
            <a:off x="3194747" y="7450342"/>
            <a:ext cx="5349764" cy="857846"/>
            <a:chOff x="703250" y="2831322"/>
            <a:chExt cx="5087950" cy="653018"/>
          </a:xfrm>
        </p:grpSpPr>
        <p:sp>
          <p:nvSpPr>
            <p:cNvPr id="85" name="Rectangle: Top Corners Rounded 84">
              <a:extLst>
                <a:ext uri="{FF2B5EF4-FFF2-40B4-BE49-F238E27FC236}">
                  <a16:creationId xmlns:a16="http://schemas.microsoft.com/office/drawing/2014/main" id="{35A512DE-7528-2C91-662C-C467A6BA729F}"/>
                </a:ext>
              </a:extLst>
            </p:cNvPr>
            <p:cNvSpPr/>
            <p:nvPr/>
          </p:nvSpPr>
          <p:spPr>
            <a:xfrm rot="5400000">
              <a:off x="2920716" y="613856"/>
              <a:ext cx="653018" cy="5087950"/>
            </a:xfrm>
            <a:prstGeom prst="round2Same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6" name="Rectangle: Top Corners Rounded 6">
              <a:extLst>
                <a:ext uri="{FF2B5EF4-FFF2-40B4-BE49-F238E27FC236}">
                  <a16:creationId xmlns:a16="http://schemas.microsoft.com/office/drawing/2014/main" id="{152CE8FC-06CD-26B2-2682-9D914839951B}"/>
                </a:ext>
              </a:extLst>
            </p:cNvPr>
            <p:cNvSpPr txBox="1"/>
            <p:nvPr/>
          </p:nvSpPr>
          <p:spPr>
            <a:xfrm>
              <a:off x="703250" y="2863200"/>
              <a:ext cx="5056072" cy="589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0" lvl="1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1800" kern="1200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FE3725A-F70C-F088-C8E5-7E380B500A4C}"/>
              </a:ext>
            </a:extLst>
          </p:cNvPr>
          <p:cNvGrpSpPr/>
          <p:nvPr/>
        </p:nvGrpSpPr>
        <p:grpSpPr>
          <a:xfrm>
            <a:off x="2389584" y="6373084"/>
            <a:ext cx="703251" cy="693713"/>
            <a:chOff x="0" y="3546517"/>
            <a:chExt cx="703251" cy="1004644"/>
          </a:xfrm>
        </p:grpSpPr>
        <p:sp>
          <p:nvSpPr>
            <p:cNvPr id="89" name="Arrow: Curved Up 88">
              <a:extLst>
                <a:ext uri="{FF2B5EF4-FFF2-40B4-BE49-F238E27FC236}">
                  <a16:creationId xmlns:a16="http://schemas.microsoft.com/office/drawing/2014/main" id="{88E5E5B6-D7A5-B97E-4FD5-4CB414E0CEB6}"/>
                </a:ext>
              </a:extLst>
            </p:cNvPr>
            <p:cNvSpPr/>
            <p:nvPr/>
          </p:nvSpPr>
          <p:spPr>
            <a:xfrm rot="5400000">
              <a:off x="-150696" y="3697214"/>
              <a:ext cx="1004643" cy="703250"/>
            </a:xfrm>
            <a:prstGeom prst="curvedUpArrow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90" name="Arrow: Curved Up 4">
              <a:extLst>
                <a:ext uri="{FF2B5EF4-FFF2-40B4-BE49-F238E27FC236}">
                  <a16:creationId xmlns:a16="http://schemas.microsoft.com/office/drawing/2014/main" id="{D6A7318D-FA86-7177-3DF2-9E8D310F6771}"/>
                </a:ext>
              </a:extLst>
            </p:cNvPr>
            <p:cNvSpPr txBox="1"/>
            <p:nvPr/>
          </p:nvSpPr>
          <p:spPr>
            <a:xfrm>
              <a:off x="0" y="3546518"/>
              <a:ext cx="703250" cy="100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33A98A4-8F7A-68CD-5FEB-39AF35E03B0E}"/>
              </a:ext>
            </a:extLst>
          </p:cNvPr>
          <p:cNvGrpSpPr/>
          <p:nvPr/>
        </p:nvGrpSpPr>
        <p:grpSpPr>
          <a:xfrm>
            <a:off x="2531568" y="7509744"/>
            <a:ext cx="561266" cy="798444"/>
            <a:chOff x="0" y="2660100"/>
            <a:chExt cx="703251" cy="1004644"/>
          </a:xfrm>
        </p:grpSpPr>
        <p:sp>
          <p:nvSpPr>
            <p:cNvPr id="97" name="Arrow: Curved Up 96">
              <a:extLst>
                <a:ext uri="{FF2B5EF4-FFF2-40B4-BE49-F238E27FC236}">
                  <a16:creationId xmlns:a16="http://schemas.microsoft.com/office/drawing/2014/main" id="{40E49717-B317-BECA-6AED-EC72CC189055}"/>
                </a:ext>
              </a:extLst>
            </p:cNvPr>
            <p:cNvSpPr/>
            <p:nvPr/>
          </p:nvSpPr>
          <p:spPr>
            <a:xfrm rot="5400000">
              <a:off x="-150696" y="2810797"/>
              <a:ext cx="1004643" cy="703250"/>
            </a:xfrm>
            <a:prstGeom prst="curvedUpArrow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8" name="Arrow: Curved Up 4">
              <a:extLst>
                <a:ext uri="{FF2B5EF4-FFF2-40B4-BE49-F238E27FC236}">
                  <a16:creationId xmlns:a16="http://schemas.microsoft.com/office/drawing/2014/main" id="{9D0A4C89-B2B6-ACE8-78AE-6DFBB9916E13}"/>
                </a:ext>
              </a:extLst>
            </p:cNvPr>
            <p:cNvSpPr txBox="1"/>
            <p:nvPr/>
          </p:nvSpPr>
          <p:spPr>
            <a:xfrm>
              <a:off x="0" y="2660101"/>
              <a:ext cx="703250" cy="100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BA069C9-54B1-E00C-75A5-8A20845DE257}"/>
              </a:ext>
            </a:extLst>
          </p:cNvPr>
          <p:cNvGrpSpPr/>
          <p:nvPr/>
        </p:nvGrpSpPr>
        <p:grpSpPr>
          <a:xfrm>
            <a:off x="3194747" y="6299902"/>
            <a:ext cx="5349764" cy="857846"/>
            <a:chOff x="703250" y="2831322"/>
            <a:chExt cx="5087950" cy="653018"/>
          </a:xfrm>
        </p:grpSpPr>
        <p:sp>
          <p:nvSpPr>
            <p:cNvPr id="100" name="Rectangle: Top Corners Rounded 99">
              <a:extLst>
                <a:ext uri="{FF2B5EF4-FFF2-40B4-BE49-F238E27FC236}">
                  <a16:creationId xmlns:a16="http://schemas.microsoft.com/office/drawing/2014/main" id="{D9855FCF-6EB0-B539-1E7A-386DF575E80B}"/>
                </a:ext>
              </a:extLst>
            </p:cNvPr>
            <p:cNvSpPr/>
            <p:nvPr/>
          </p:nvSpPr>
          <p:spPr>
            <a:xfrm rot="5400000">
              <a:off x="2920716" y="613856"/>
              <a:ext cx="653018" cy="5087950"/>
            </a:xfrm>
            <a:prstGeom prst="round2Same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1" name="Rectangle: Top Corners Rounded 6">
              <a:extLst>
                <a:ext uri="{FF2B5EF4-FFF2-40B4-BE49-F238E27FC236}">
                  <a16:creationId xmlns:a16="http://schemas.microsoft.com/office/drawing/2014/main" id="{29734039-A59E-5066-09F3-ECF43622498E}"/>
                </a:ext>
              </a:extLst>
            </p:cNvPr>
            <p:cNvSpPr txBox="1"/>
            <p:nvPr/>
          </p:nvSpPr>
          <p:spPr>
            <a:xfrm>
              <a:off x="703250" y="2863200"/>
              <a:ext cx="5056072" cy="589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0" lvl="1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1800" kern="1200" dirty="0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22B5ECE-B7BF-D181-CDF8-67ECBA5BC029}"/>
              </a:ext>
            </a:extLst>
          </p:cNvPr>
          <p:cNvGrpSpPr/>
          <p:nvPr/>
        </p:nvGrpSpPr>
        <p:grpSpPr>
          <a:xfrm>
            <a:off x="9253906" y="4890213"/>
            <a:ext cx="561266" cy="798444"/>
            <a:chOff x="0" y="2660100"/>
            <a:chExt cx="703251" cy="1004644"/>
          </a:xfrm>
        </p:grpSpPr>
        <p:sp>
          <p:nvSpPr>
            <p:cNvPr id="103" name="Arrow: Curved Up 102">
              <a:extLst>
                <a:ext uri="{FF2B5EF4-FFF2-40B4-BE49-F238E27FC236}">
                  <a16:creationId xmlns:a16="http://schemas.microsoft.com/office/drawing/2014/main" id="{8A226202-F110-6912-A853-425AE4D6B22F}"/>
                </a:ext>
              </a:extLst>
            </p:cNvPr>
            <p:cNvSpPr/>
            <p:nvPr/>
          </p:nvSpPr>
          <p:spPr>
            <a:xfrm rot="5400000">
              <a:off x="-150696" y="2810797"/>
              <a:ext cx="1004643" cy="703250"/>
            </a:xfrm>
            <a:prstGeom prst="curvedUpArrow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" name="Arrow: Curved Up 4">
              <a:extLst>
                <a:ext uri="{FF2B5EF4-FFF2-40B4-BE49-F238E27FC236}">
                  <a16:creationId xmlns:a16="http://schemas.microsoft.com/office/drawing/2014/main" id="{4900B285-DE3A-863F-6626-E20F6C5011A0}"/>
                </a:ext>
              </a:extLst>
            </p:cNvPr>
            <p:cNvSpPr txBox="1"/>
            <p:nvPr/>
          </p:nvSpPr>
          <p:spPr>
            <a:xfrm>
              <a:off x="0" y="2660101"/>
              <a:ext cx="703250" cy="100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 dirty="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5950CB9-6132-5ABC-B870-CBF238ECFB24}"/>
              </a:ext>
            </a:extLst>
          </p:cNvPr>
          <p:cNvGrpSpPr/>
          <p:nvPr/>
        </p:nvGrpSpPr>
        <p:grpSpPr>
          <a:xfrm>
            <a:off x="9956385" y="4868431"/>
            <a:ext cx="5128454" cy="798443"/>
            <a:chOff x="703250" y="2831322"/>
            <a:chExt cx="5087950" cy="653018"/>
          </a:xfrm>
        </p:grpSpPr>
        <p:sp>
          <p:nvSpPr>
            <p:cNvPr id="106" name="Rectangle: Top Corners Rounded 105">
              <a:extLst>
                <a:ext uri="{FF2B5EF4-FFF2-40B4-BE49-F238E27FC236}">
                  <a16:creationId xmlns:a16="http://schemas.microsoft.com/office/drawing/2014/main" id="{0B178492-4B23-CAA6-BEB6-42C8FDA8139C}"/>
                </a:ext>
              </a:extLst>
            </p:cNvPr>
            <p:cNvSpPr/>
            <p:nvPr/>
          </p:nvSpPr>
          <p:spPr>
            <a:xfrm rot="5400000">
              <a:off x="2920716" y="613856"/>
              <a:ext cx="653018" cy="5087950"/>
            </a:xfrm>
            <a:prstGeom prst="round2Same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7" name="Rectangle: Top Corners Rounded 6">
              <a:extLst>
                <a:ext uri="{FF2B5EF4-FFF2-40B4-BE49-F238E27FC236}">
                  <a16:creationId xmlns:a16="http://schemas.microsoft.com/office/drawing/2014/main" id="{529956A5-D9D4-813E-9EAF-51093FC191E5}"/>
                </a:ext>
              </a:extLst>
            </p:cNvPr>
            <p:cNvSpPr txBox="1"/>
            <p:nvPr/>
          </p:nvSpPr>
          <p:spPr>
            <a:xfrm>
              <a:off x="703250" y="2863200"/>
              <a:ext cx="5056072" cy="589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0" lvl="1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1800" kern="1200" dirty="0"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4719FC4A-73A1-5FA2-0D24-AA3219BB8C3B}"/>
              </a:ext>
            </a:extLst>
          </p:cNvPr>
          <p:cNvSpPr txBox="1"/>
          <p:nvPr/>
        </p:nvSpPr>
        <p:spPr>
          <a:xfrm>
            <a:off x="3615096" y="4452157"/>
            <a:ext cx="40945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Significance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B6CEF42-88B3-97D2-022D-5EB337F5F61D}"/>
              </a:ext>
            </a:extLst>
          </p:cNvPr>
          <p:cNvSpPr txBox="1"/>
          <p:nvPr/>
        </p:nvSpPr>
        <p:spPr>
          <a:xfrm>
            <a:off x="9979385" y="4977803"/>
            <a:ext cx="5383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Conclusion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E0A6424-70F3-791D-77F5-95C0AECFAA8F}"/>
              </a:ext>
            </a:extLst>
          </p:cNvPr>
          <p:cNvSpPr txBox="1"/>
          <p:nvPr/>
        </p:nvSpPr>
        <p:spPr>
          <a:xfrm>
            <a:off x="3248427" y="6461319"/>
            <a:ext cx="5402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Theoretical Foundation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3D2D944-322A-FF14-1EA4-E8E84DD8921A}"/>
              </a:ext>
            </a:extLst>
          </p:cNvPr>
          <p:cNvSpPr txBox="1"/>
          <p:nvPr/>
        </p:nvSpPr>
        <p:spPr>
          <a:xfrm>
            <a:off x="3263052" y="7649225"/>
            <a:ext cx="4284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Research Methodology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F8DFD7D-E85C-F922-549A-F6D9391EFB42}"/>
              </a:ext>
            </a:extLst>
          </p:cNvPr>
          <p:cNvSpPr txBox="1"/>
          <p:nvPr/>
        </p:nvSpPr>
        <p:spPr>
          <a:xfrm>
            <a:off x="10085221" y="3753567"/>
            <a:ext cx="5383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Results</a:t>
            </a:r>
          </a:p>
          <a:p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1" name="Picture 130" descr="BS00554_">
            <a:extLst>
              <a:ext uri="{FF2B5EF4-FFF2-40B4-BE49-F238E27FC236}">
                <a16:creationId xmlns:a16="http://schemas.microsoft.com/office/drawing/2014/main" id="{96FD4B05-CF96-CD5B-4310-80982198E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2709" y="6314137"/>
            <a:ext cx="2701220" cy="235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97F07F-E683-9A0A-4AB8-56B5761B8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9E208B5-1F80-75E6-E518-4FB36E50ECF8}"/>
              </a:ext>
            </a:extLst>
          </p:cNvPr>
          <p:cNvSpPr/>
          <p:nvPr/>
        </p:nvSpPr>
        <p:spPr>
          <a:xfrm>
            <a:off x="-21566" y="10415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EAC8F1-B1CE-1249-E718-C8B6FDFACC6E}"/>
              </a:ext>
            </a:extLst>
          </p:cNvPr>
          <p:cNvSpPr txBox="1"/>
          <p:nvPr/>
        </p:nvSpPr>
        <p:spPr>
          <a:xfrm>
            <a:off x="4546121" y="1714931"/>
            <a:ext cx="9152626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REFERENCES 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EFED17-A3F5-4E2A-158D-6787B52B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66" y="8953500"/>
            <a:ext cx="1129851" cy="59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3EDA9E-4CBD-1E85-C97A-E498BD83C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2347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2A79EA-1359-B892-1B80-F3A3C8F1B3E0}"/>
              </a:ext>
            </a:extLst>
          </p:cNvPr>
          <p:cNvSpPr txBox="1"/>
          <p:nvPr/>
        </p:nvSpPr>
        <p:spPr>
          <a:xfrm>
            <a:off x="1447800" y="2393845"/>
            <a:ext cx="16002000" cy="7033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Betancur, C. V., &amp; García, V. M. R. A. (2023). Microlearning for the development of teachers' digital competence related to feedback and decision making.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Education Sciences, 13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(7), 722.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https://doi.org/10.3390/educsci13070722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Bond, M., </a:t>
            </a: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Bedenlier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S., Marín, V. I., &amp; Händel, M. (2024). Personalized learning in digital higher education: A systematic review. Computers &amp; Education.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Carless, D., &amp; Boud, D. (2018). The Development of Student Feedback Literacy.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Assessment &amp; Evaluation in Higher Education, 43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(8), 1315–1325.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https://doi.org/10.1080/02602938.2018.1463354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Chaw, L. Y., &amp; Tang, C. M. (2024). Exploring the relationship between digital competence proficiency and student learning performance.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European Journal of Education, 59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e12593.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https://doi.org/10.1111/ejed.12593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Creswell, J. W., &amp; Creswell, J. D. (2018).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Research Design: Qualitative, Quantitative, and Mixed Methods Approach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(5th ed.). SAGE Publications.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https://us.sagepub.com/en-us/nam/research-design/book255675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Dang, T. D., Phan, T. T., Vu, T. N. Q., La, T. D., &amp; Pham, V. K. (2024). Digital competence of lecturers and its impact on student learning value in higher education. </a:t>
            </a:r>
            <a:r>
              <a:rPr lang="en-US" sz="13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Heliyon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10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(17), e37318.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https://doi.org/10.1016/j.heliyon.2024.e37318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Hair, J. F., Hult, G. T. M., Ringle, C. M., &amp; Sarstedt, M. (2022).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Primer on Partial Least Squares Structural Equation Modeling (PLS-SEM)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(3rd ed.). SAGE Publications.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https://us.sagepub.com/en-us/nam/a-primer-on-partial-least-squares-structural-equation-modeling-pls-sem/book277161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Hattie, J., &amp; Timperley, H. (2007). The Power of Feedback.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Review of Educational Research, 77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(1), 81–112.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https://doi.org/10.3102/003465430298487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Holmes, W., Bialik, M., &amp; Fadel, C. (2019).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Artificial Intelligence in Education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Center for Curriculum Redesign.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https://curriculumredesign.org/wp-content/uploads/AI-in-Education-Promises-and-Implications-for-Teaching-and-Learning.pdf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Hizam, S. M., Akter, H., Sentosa, I., &amp; Ahmed, W. (2021). Digital competency of educators in the virtual learning environment: A structural equation modeling analysis.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IOP Conference Series: Earth and Environmental Science, 704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(1), 012023. </a:t>
            </a:r>
            <a:r>
              <a:rPr lang="en-US" sz="1300" strike="noStrike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10.1088/1755-1315/704/1/012023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Instefjord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E. J., &amp; Munthe, E. (2017). Preparing Pre-Service Teachers to Integrate Technology: An Analysis of the Emphasis on Digital Competence in Teacher Education Curricula.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Teaching and Teacher Education, 67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37–45.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https://doi.org/10.1016/j.tate.2017.05.016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Ilomäki, L., Paavola, S., </a:t>
            </a: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Lakkala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M., &amp; </a:t>
            </a: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Kantosalo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A. (2016). Digital Competence—An Emergent Boundary Concept.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Education and Information Technologies, 21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(3), 655–679. https://doi.org/10.1007/s10639-014-9346-4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Nicol, D. J., &amp; Macfarlane‐Dick, D. (2006). Formative Assessment and Self‐Regulated Learning.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Studies in Higher Education, 31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(2), 199–218.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https://doi.org/10.1080/03075070600572090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Pane, J. F., Steiner, E. D., Baird, M. D., &amp; Hamilton, L. S. (2017).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Informing Progress: Insights on Personalized Learning Implementation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RAND Corporation.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https://doi.org/10.7249/RR2042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Redecker, C. (2017). European Framework for the Digital Competence of Educators: </a:t>
            </a: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DigCompEdu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European Commission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https://doi.org/10.2760/159770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Shute, V. J. (2008). Focus on Formative Feedback.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Review of Educational Research, 78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(1), 153–189.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https://doi.org/10.3102/0034654307313795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Tondeur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J., Van Braak, J., Ertmer, P. A., &amp; Ottenbreit-Leftwich, A. (2017). Understanding the Relationship Between Teachers’ Pedagogical Beliefs and Technology Use in Education: A Systematic Review.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Educational Technology Research and Development, 65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555–575.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https://doi.org/10.1007/s11423-016-9481-2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Walkington, C. (2013). Using Adaptive Learning Technologies to Personalize Instruction to Student Interests.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Journal of Educational Psychology, 105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(4), 932–945.</a:t>
            </a:r>
            <a:b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https://doi.org/10.1037/a0031882</a:t>
            </a:r>
          </a:p>
          <a:p>
            <a:pPr marL="457200" marR="0" indent="-457200">
              <a:lnSpc>
                <a:spcPct val="120000"/>
              </a:lnSpc>
              <a:buNone/>
            </a:pP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Zimmerman, B. J. (2002). Becoming a Self-Regulated Learner: An overview. </a:t>
            </a:r>
            <a:r>
              <a:rPr lang="en-US" sz="13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Theory Into Practice, 41</a:t>
            </a:r>
            <a:r>
              <a:rPr lang="en-US" sz="1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(2), 64–70. </a:t>
            </a:r>
            <a:r>
              <a:rPr lang="en-US" sz="1300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https://doi.org/10.1207/s15430421tip4102_2</a:t>
            </a:r>
            <a:endParaRPr lang="en-US" sz="1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6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A5E4B-623C-CD34-32F7-4DE4DE41C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" y="495300"/>
            <a:ext cx="18288000" cy="15621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C997D3C-4D96-BA60-C877-6D4E8761A1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b="1"/>
              <a:t>1.1 Background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AA1178-A654-00C3-9A77-40494813E828}"/>
              </a:ext>
            </a:extLst>
          </p:cNvPr>
          <p:cNvSpPr txBox="1"/>
          <p:nvPr/>
        </p:nvSpPr>
        <p:spPr>
          <a:xfrm>
            <a:off x="4572000" y="1866900"/>
            <a:ext cx="9144000" cy="64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 INTRODUCTION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6AFA4B-40C6-20CB-663D-D72900E34449}"/>
              </a:ext>
            </a:extLst>
          </p:cNvPr>
          <p:cNvSpPr txBox="1"/>
          <p:nvPr/>
        </p:nvSpPr>
        <p:spPr>
          <a:xfrm>
            <a:off x="4546122" y="2754675"/>
            <a:ext cx="9169878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1.1 Problem Statement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24E91F-BD0C-FA10-F6AD-1AE49C22C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65" y="4686300"/>
            <a:ext cx="1400355" cy="18246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2BF365-D581-8573-4CF9-2E3734466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7F05AD-C2B5-229B-1092-167CE67D6292}"/>
              </a:ext>
            </a:extLst>
          </p:cNvPr>
          <p:cNvSpPr txBox="1"/>
          <p:nvPr/>
        </p:nvSpPr>
        <p:spPr>
          <a:xfrm>
            <a:off x="2001327" y="3314700"/>
            <a:ext cx="15705828" cy="5025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revolution shifted higher education from technology use to technology integration in teaching.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competence became a key concept with the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DigCompEdu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framework (Redecker &amp; Punie, 2017). </a:t>
            </a:r>
          </a:p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Rapid digital transformation (2016–2022) made online teaching essential, improving learning quality (Hizam et al., 2021).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competence enables lecturers to use digital resources and innovate pedagogy (Dang et al., 2024). </a:t>
            </a:r>
          </a:p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feedback and assessment enhance interaction but remain challenging for many lecturers (Betancur &amp; García, 2023). </a:t>
            </a:r>
          </a:p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AI-supported personalized learning strengthens learning experiences through digital competence (Bond et al., 2024).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DE7C08-4D34-357E-2394-9B9C072ED216}"/>
              </a:ext>
            </a:extLst>
          </p:cNvPr>
          <p:cNvSpPr txBox="1"/>
          <p:nvPr/>
        </p:nvSpPr>
        <p:spPr>
          <a:xfrm>
            <a:off x="1978325" y="8582392"/>
            <a:ext cx="1508760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Key point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Digital competence is the foundation of quality teaching and learning in the digital era.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1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FA5BE8C-A24D-2995-40A0-BFCA60D63F3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AAA28-02AC-2119-C078-9DA7D8321D56}"/>
              </a:ext>
            </a:extLst>
          </p:cNvPr>
          <p:cNvSpPr txBox="1"/>
          <p:nvPr/>
        </p:nvSpPr>
        <p:spPr>
          <a:xfrm>
            <a:off x="4267200" y="1967620"/>
            <a:ext cx="9144000" cy="64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 INTRODUCTION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B9E66B-809A-8551-8538-E57CF490F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6655162"/>
            <a:ext cx="3450573" cy="1922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A1174A-9F3D-7858-D2F5-9DDBCEF3B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4560B4-6A35-E029-CD51-644DF1F9C88E}"/>
              </a:ext>
            </a:extLst>
          </p:cNvPr>
          <p:cNvSpPr txBox="1"/>
          <p:nvPr/>
        </p:nvSpPr>
        <p:spPr>
          <a:xfrm>
            <a:off x="6619818" y="2801262"/>
            <a:ext cx="480060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1.2 Research Objective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86A41-594F-EBDA-B96A-A6467AB7D0FD}"/>
              </a:ext>
            </a:extLst>
          </p:cNvPr>
          <p:cNvSpPr txBox="1"/>
          <p:nvPr/>
        </p:nvSpPr>
        <p:spPr>
          <a:xfrm>
            <a:off x="1276236" y="3528058"/>
            <a:ext cx="15487764" cy="1744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Evaluate the role of digital competence in enhancing student learning experiences.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Examine its effects on student feedback and personalized learning.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Provide recommendations for digital competence development in Vietnamese universities.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40CD94-AE0F-DD53-8682-4A5FCBF55571}"/>
              </a:ext>
            </a:extLst>
          </p:cNvPr>
          <p:cNvSpPr txBox="1"/>
          <p:nvPr/>
        </p:nvSpPr>
        <p:spPr>
          <a:xfrm>
            <a:off x="1534786" y="5614713"/>
            <a:ext cx="15773400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study provides evidence to support digital competence development for student-centered education in Vietnamese universities.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51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F8AECA3-A238-DC1D-18E3-B19E473AA43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F5CE0F-672C-B5FC-63A2-C3E18226BDAD}"/>
              </a:ext>
            </a:extLst>
          </p:cNvPr>
          <p:cNvSpPr txBox="1"/>
          <p:nvPr/>
        </p:nvSpPr>
        <p:spPr>
          <a:xfrm>
            <a:off x="4267200" y="1967620"/>
            <a:ext cx="9144000" cy="64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 INTRODUCTION</a:t>
            </a:r>
            <a:endParaRPr lang="en-US" sz="32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EAAD55-10E6-6BA7-861E-E48913BCCDE7}"/>
              </a:ext>
            </a:extLst>
          </p:cNvPr>
          <p:cNvSpPr txBox="1"/>
          <p:nvPr/>
        </p:nvSpPr>
        <p:spPr>
          <a:xfrm>
            <a:off x="7162800" y="2819072"/>
            <a:ext cx="9144000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1.3 Research Questions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CECAF3-F785-F34F-8669-4AED22E1E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06" y="3771900"/>
            <a:ext cx="1690281" cy="17887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4DBEDA-AFCA-ABDE-DB4F-2DDBDBFE6B2C}"/>
              </a:ext>
            </a:extLst>
          </p:cNvPr>
          <p:cNvSpPr txBox="1"/>
          <p:nvPr/>
        </p:nvSpPr>
        <p:spPr>
          <a:xfrm>
            <a:off x="2667000" y="3411765"/>
            <a:ext cx="14322947" cy="2786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(RQ1) How does instructors’ digital competence affect the effectiveness provided to students? </a:t>
            </a:r>
          </a:p>
          <a:p>
            <a:pPr marL="1035050" marR="0" indent="-103505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(RQ2) How does the instructors’ digital competence affect the implementation of personalized learning in university education? </a:t>
            </a:r>
          </a:p>
          <a:p>
            <a:pPr marL="1035050" marR="0" indent="-103505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(RQ3) Does the students’ feedback play a mediating role in the relationship between lecturers’ digital competence and personalized learning?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E046B3-4316-4185-1F1E-54E5C13CEAD3}"/>
              </a:ext>
            </a:extLst>
          </p:cNvPr>
          <p:cNvSpPr txBox="1"/>
          <p:nvPr/>
        </p:nvSpPr>
        <p:spPr>
          <a:xfrm>
            <a:off x="4628072" y="6454002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1.4 Significance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869E9-7FA6-FA68-BD69-FE7E9AB4F898}"/>
              </a:ext>
            </a:extLst>
          </p:cNvPr>
          <p:cNvSpPr txBox="1"/>
          <p:nvPr/>
        </p:nvSpPr>
        <p:spPr>
          <a:xfrm>
            <a:off x="2723072" y="7443242"/>
            <a:ext cx="12954000" cy="1752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The study confirms the pivotal role of instructors' digital competence.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Feedback strengthens personalized learning. </a:t>
            </a:r>
          </a:p>
          <a:p>
            <a:pPr marL="0" marR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The findings provide practical implications for Vietnamese universities.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DEC985-DFFE-7A66-7409-A0A3FC633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072" y="6294961"/>
            <a:ext cx="2274721" cy="96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2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5F84C20-8E69-3E12-A24B-1D15214FAFAC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D4D803-5F8F-837F-31AB-186467F6FDB3}"/>
              </a:ext>
            </a:extLst>
          </p:cNvPr>
          <p:cNvSpPr txBox="1"/>
          <p:nvPr/>
        </p:nvSpPr>
        <p:spPr>
          <a:xfrm>
            <a:off x="4572000" y="20193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THEORETICAL FOUNDATION</a:t>
            </a:r>
            <a:endParaRPr lang="en-US" sz="3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51BD2-91FB-8D01-4493-55C663D71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8430" y="5581268"/>
            <a:ext cx="2290167" cy="24976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DCB7CE-5DC8-6E21-C5CB-E3A50EAC7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BC30E8-D256-D4EA-780A-159B929054F2}"/>
              </a:ext>
            </a:extLst>
          </p:cNvPr>
          <p:cNvSpPr txBox="1"/>
          <p:nvPr/>
        </p:nvSpPr>
        <p:spPr>
          <a:xfrm>
            <a:off x="4724400" y="2815246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2.1 The Concept of Instructors’ Digital Competence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BEB7DD-84AA-BE9F-341F-8BC611F54F98}"/>
              </a:ext>
            </a:extLst>
          </p:cNvPr>
          <p:cNvSpPr txBox="1"/>
          <p:nvPr/>
        </p:nvSpPr>
        <p:spPr>
          <a:xfrm>
            <a:off x="2971800" y="3391429"/>
            <a:ext cx="15163800" cy="5230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competence (DC) extends beyond technology use to include cognitive, pedagogical, and social competencies (Ilomäki et al., 2016).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DigCompEdu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defines six dimensions of instructors' DC (Redecker, 2017):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Professional engagement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Digital resources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Teaching &amp; learning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Assessment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Empowering learners </a:t>
            </a:r>
          </a:p>
          <a:p>
            <a:pPr marL="914400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Facilitating learners' digital competence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DA0372-B321-40E0-962C-0BFE42D4EBB1}"/>
              </a:ext>
            </a:extLst>
          </p:cNvPr>
          <p:cNvSpPr txBox="1"/>
          <p:nvPr/>
        </p:nvSpPr>
        <p:spPr>
          <a:xfrm>
            <a:off x="2286000" y="8774851"/>
            <a:ext cx="14630400" cy="549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Digital competence goes beyond technical skills to support effective digital pedagogy.</a:t>
            </a:r>
          </a:p>
        </p:txBody>
      </p:sp>
    </p:spTree>
    <p:extLst>
      <p:ext uri="{BB962C8B-B14F-4D97-AF65-F5344CB8AC3E}">
        <p14:creationId xmlns:p14="http://schemas.microsoft.com/office/powerpoint/2010/main" val="1264256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80F31C6-5EAB-EA4D-4314-503AC4ECD7DF}"/>
              </a:ext>
            </a:extLst>
          </p:cNvPr>
          <p:cNvSpPr/>
          <p:nvPr/>
        </p:nvSpPr>
        <p:spPr>
          <a:xfrm>
            <a:off x="42413" y="-2372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70EFB-9420-69FF-0FD3-EFC9C8841B91}"/>
              </a:ext>
            </a:extLst>
          </p:cNvPr>
          <p:cNvSpPr txBox="1"/>
          <p:nvPr/>
        </p:nvSpPr>
        <p:spPr>
          <a:xfrm>
            <a:off x="4572000" y="20193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THEORETICAL FOUNDATION</a:t>
            </a:r>
            <a:endParaRPr lang="en-US" sz="3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5692A54-C40C-6AA5-833D-8BEEC3C4A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496300" y="7365456"/>
            <a:ext cx="1295400" cy="1988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3F498A-8A10-5ADB-0F60-1BCBA9B10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88A7E3-67A9-6A08-5E35-177342A238A4}"/>
              </a:ext>
            </a:extLst>
          </p:cNvPr>
          <p:cNvSpPr txBox="1"/>
          <p:nvPr/>
        </p:nvSpPr>
        <p:spPr>
          <a:xfrm>
            <a:off x="4605787" y="2815246"/>
            <a:ext cx="9161252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2.2 Student Feedback in Digital Learning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A1A2A5-BDC4-526A-8F64-B1358C93C646}"/>
              </a:ext>
            </a:extLst>
          </p:cNvPr>
          <p:cNvSpPr txBox="1"/>
          <p:nvPr/>
        </p:nvSpPr>
        <p:spPr>
          <a:xfrm>
            <a:off x="1905000" y="3736592"/>
            <a:ext cx="15468600" cy="273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Feedback bridges the gap between current performance and learning goals (Hattie &amp; Timperley, 2007). </a:t>
            </a:r>
          </a:p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feedback enables timely, personalized, and interactive learning (Nicol &amp; Macfarlane-Dick, 2006; Carless &amp; Boud, 2018). </a:t>
            </a:r>
          </a:p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AI enhances feedback quality, but challenges remain due to workload and limited digital competence (Shute, 2008; Henderson et al., 2019).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8B57DB-D4F6-AF2D-5052-F661E289A343}"/>
              </a:ext>
            </a:extLst>
          </p:cNvPr>
          <p:cNvSpPr txBox="1"/>
          <p:nvPr/>
        </p:nvSpPr>
        <p:spPr>
          <a:xfrm>
            <a:off x="1828800" y="6707331"/>
            <a:ext cx="16416787" cy="1146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Digital competence is essential for delivering timely, personalized, and effective feedback.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1032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B936660-86AB-33D0-764D-F3EFCC4A54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F9504-4995-A9B6-8777-2B6C0A364DB4}"/>
              </a:ext>
            </a:extLst>
          </p:cNvPr>
          <p:cNvSpPr txBox="1"/>
          <p:nvPr/>
        </p:nvSpPr>
        <p:spPr>
          <a:xfrm>
            <a:off x="4572000" y="20193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THEORETICAL FOUNDATION</a:t>
            </a:r>
            <a:endParaRPr lang="en-US" sz="3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F41A25-DEA4-BB3E-E50F-9B573C01E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9115" y="6356846"/>
            <a:ext cx="2485845" cy="2247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4584D1-5564-DA00-99B0-ACCAA6BC6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CE3EA-FAF0-11FD-8427-15ADABE4AA82}"/>
              </a:ext>
            </a:extLst>
          </p:cNvPr>
          <p:cNvSpPr txBox="1"/>
          <p:nvPr/>
        </p:nvSpPr>
        <p:spPr>
          <a:xfrm>
            <a:off x="4572000" y="2815246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2.3 Personalized Learning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FDEA2-2A9E-6CCE-CFC7-00CE87391151}"/>
              </a:ext>
            </a:extLst>
          </p:cNvPr>
          <p:cNvSpPr txBox="1"/>
          <p:nvPr/>
        </p:nvSpPr>
        <p:spPr>
          <a:xfrm>
            <a:off x="2113472" y="3695700"/>
            <a:ext cx="14879128" cy="273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6875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Personalized Learning (PL) adapts content, pace, and learning pathways to individual student needs (Pane et al., 2017). </a:t>
            </a:r>
          </a:p>
          <a:p>
            <a:pPr marL="396875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AI and learning analytics support adaptive and data-driven instruction (Holmes et al., 2019). </a:t>
            </a:r>
          </a:p>
          <a:p>
            <a:pPr marL="396875" marR="0" lvl="0" indent="-396875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 improves learning outcomes, motivation, and self-regulation, but relies on instructors' digital competence (Walkington, 2013; Zimmerman, 2002).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F4C2F9-F6A3-78E9-B269-481DEA28C121}"/>
              </a:ext>
            </a:extLst>
          </p:cNvPr>
          <p:cNvSpPr txBox="1"/>
          <p:nvPr/>
        </p:nvSpPr>
        <p:spPr>
          <a:xfrm>
            <a:off x="2237836" y="6697821"/>
            <a:ext cx="14630400" cy="1146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point: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Digital competence enables effective AI-supported personalized learning.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2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9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CB40B7A-B81E-B19E-B0EF-1681DB447770}"/>
              </a:ext>
            </a:extLst>
          </p:cNvPr>
          <p:cNvSpPr/>
          <p:nvPr/>
        </p:nvSpPr>
        <p:spPr>
          <a:xfrm>
            <a:off x="0" y="1222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D5E90-1142-FFCC-8B39-2B570503C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562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C186E7-0A3F-D122-CA1E-002B422F7721}"/>
              </a:ext>
            </a:extLst>
          </p:cNvPr>
          <p:cNvSpPr txBox="1"/>
          <p:nvPr/>
        </p:nvSpPr>
        <p:spPr>
          <a:xfrm>
            <a:off x="4572000" y="2019300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THEORETICAL FOUNDATION</a:t>
            </a:r>
            <a:endParaRPr lang="en-US" sz="3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8AE75-7515-E70E-6946-6502B90C0F7C}"/>
              </a:ext>
            </a:extLst>
          </p:cNvPr>
          <p:cNvSpPr txBox="1"/>
          <p:nvPr/>
        </p:nvSpPr>
        <p:spPr>
          <a:xfrm>
            <a:off x="4800600" y="2815246"/>
            <a:ext cx="9144000" cy="57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2.4 The Relationship among DC, Feedback, and PL</a:t>
            </a:r>
            <a:endParaRPr lang="en-US" sz="2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F5524E-517D-2FFD-30D7-8469871EDC9E}"/>
              </a:ext>
            </a:extLst>
          </p:cNvPr>
          <p:cNvSpPr txBox="1"/>
          <p:nvPr/>
        </p:nvSpPr>
        <p:spPr>
          <a:xfrm>
            <a:off x="1905000" y="3887063"/>
            <a:ext cx="15544800" cy="223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Digital competence (DC) enhances the quality of feedback and personalized learning (Redecker, 2017).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DC enables instructors to use learning data for adaptive teaching (Holmes et al., 2019). </a:t>
            </a:r>
          </a:p>
          <a:p>
            <a:pPr marL="517525" marR="0" indent="-517525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  The impact of DC may be influenced by technology attitudes, institutional support, and infrastructure (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Tondeur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et al., 2017;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Instefjord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&amp; Munthe, 2017).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A895CF-7D1A-7027-219D-80AF98CFF3C1}"/>
              </a:ext>
            </a:extLst>
          </p:cNvPr>
          <p:cNvSpPr txBox="1"/>
          <p:nvPr/>
        </p:nvSpPr>
        <p:spPr>
          <a:xfrm>
            <a:off x="1905000" y="6590192"/>
            <a:ext cx="14478000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5138" marR="0" indent="-465138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</a:t>
            </a:r>
            <a:r>
              <a:rPr lang="en-US" sz="2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Key point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Digital competence drives effective feedback and personalized learning, while its impact depends on supportive institutional conditions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994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2009</Words>
  <Application>Microsoft Office PowerPoint</Application>
  <PresentationFormat>Custom</PresentationFormat>
  <Paragraphs>145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Times New Roman</vt:lpstr>
      <vt:lpstr>Symbol</vt:lpstr>
      <vt:lpstr>Arial</vt:lpstr>
      <vt:lpstr>Wingdings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ICALLE 2026 TEMPLATE </dc:title>
  <cp:lastModifiedBy>Nguyen Thanh,Tuan</cp:lastModifiedBy>
  <cp:revision>136</cp:revision>
  <dcterms:created xsi:type="dcterms:W3CDTF">2006-08-16T00:00:00Z</dcterms:created>
  <dcterms:modified xsi:type="dcterms:W3CDTF">2026-08-02T12:40:37Z</dcterms:modified>
  <dc:identifier>DAHQK_grkMc</dc:identifier>
</cp:coreProperties>
</file>