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772" r:id="rId1"/>
  </p:sldMasterIdLst>
  <p:notesMasterIdLst>
    <p:notesMasterId r:id="rId28"/>
  </p:notesMasterIdLst>
  <p:sldIdLst>
    <p:sldId id="279" r:id="rId2"/>
    <p:sldId id="257" r:id="rId3"/>
    <p:sldId id="280" r:id="rId4"/>
    <p:sldId id="258" r:id="rId5"/>
    <p:sldId id="259" r:id="rId6"/>
    <p:sldId id="260" r:id="rId7"/>
    <p:sldId id="261" r:id="rId8"/>
    <p:sldId id="262" r:id="rId9"/>
    <p:sldId id="281" r:id="rId10"/>
    <p:sldId id="263" r:id="rId11"/>
    <p:sldId id="264" r:id="rId12"/>
    <p:sldId id="265" r:id="rId13"/>
    <p:sldId id="266" r:id="rId14"/>
    <p:sldId id="282" r:id="rId15"/>
    <p:sldId id="268" r:id="rId16"/>
    <p:sldId id="269" r:id="rId17"/>
    <p:sldId id="270" r:id="rId18"/>
    <p:sldId id="271" r:id="rId19"/>
    <p:sldId id="272" r:id="rId20"/>
    <p:sldId id="256" r:id="rId21"/>
    <p:sldId id="274" r:id="rId22"/>
    <p:sldId id="275" r:id="rId23"/>
    <p:sldId id="276" r:id="rId24"/>
    <p:sldId id="277" r:id="rId25"/>
    <p:sldId id="278" r:id="rId26"/>
    <p:sldId id="267" r:id="rId27"/>
  </p:sldIdLst>
  <p:sldSz cx="9144000" cy="5143500" type="screen16x9"/>
  <p:notesSz cx="5143500" cy="9144000"/>
  <p:embeddedFontLst>
    <p:embeddedFont>
      <p:font typeface="Calibri" panose="020F0502020204030204" pitchFamily="34" charset="0"/>
      <p:regular r:id="rId29"/>
      <p:bold r:id="rId30"/>
      <p:italic r:id="rId31"/>
      <p:boldItalic r:id="rId32"/>
    </p:embeddedFont>
    <p:embeddedFont>
      <p:font typeface="Calibri Light" panose="020F0302020204030204" pitchFamily="34" charset="0"/>
      <p:regular r:id="rId33"/>
      <p:italic r:id="rId34"/>
    </p:embeddedFont>
    <p:embeddedFont>
      <p:font typeface="Libre Baskerville" panose="020B0604020202020204" charset="0"/>
      <p:regular r:id="rId35"/>
    </p:embeddedFont>
    <p:embeddedFont>
      <p:font typeface="Open Sans" panose="020B0606030504020204" pitchFamily="34" charset="0"/>
      <p:regular r:id="rId36"/>
      <p:bold r:id="rId37"/>
      <p:italic r:id="rId38"/>
      <p:boldItalic r:id="rId39"/>
    </p:embeddedFont>
    <p:embeddedFont>
      <p:font typeface="Open Sans Bold" panose="020B0806030504020204" pitchFamily="34" charset="0"/>
      <p:regular r:id="rId40"/>
      <p:bold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4" d="100"/>
          <a:sy n="84" d="100"/>
        </p:scale>
        <p:origin x="70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7253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3159555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551682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72099-369E-4BF3-A88D-00D7228906F7}"/>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0B5358E9-C849-4603-A491-93E483D3D78C}"/>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AA2AF34-223C-4128-A4DE-7F2529929457}"/>
              </a:ext>
            </a:extLst>
          </p:cNvPr>
          <p:cNvSpPr>
            <a:spLocks noGrp="1"/>
          </p:cNvSpPr>
          <p:nvPr>
            <p:ph type="dt" sz="half" idx="10"/>
          </p:nvPr>
        </p:nvSpPr>
        <p:spPr/>
        <p:txBody>
          <a:bodyPr/>
          <a:lstStyle/>
          <a:p>
            <a:fld id="{F1AA0C40-29C1-4E8F-877F-3618C4CB7B01}" type="datetimeFigureOut">
              <a:rPr lang="en-US" smtClean="0"/>
              <a:t>8/2/2026</a:t>
            </a:fld>
            <a:endParaRPr lang="en-US"/>
          </a:p>
        </p:txBody>
      </p:sp>
      <p:sp>
        <p:nvSpPr>
          <p:cNvPr id="5" name="Footer Placeholder 4">
            <a:extLst>
              <a:ext uri="{FF2B5EF4-FFF2-40B4-BE49-F238E27FC236}">
                <a16:creationId xmlns:a16="http://schemas.microsoft.com/office/drawing/2014/main" id="{3BA5D9F9-84EB-41B7-870D-EE60256DC9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0F561B-F539-4086-AFBA-C0961C085739}"/>
              </a:ext>
            </a:extLst>
          </p:cNvPr>
          <p:cNvSpPr>
            <a:spLocks noGrp="1"/>
          </p:cNvSpPr>
          <p:nvPr>
            <p:ph type="sldNum" sz="quarter" idx="12"/>
          </p:nvPr>
        </p:nvSpPr>
        <p:spPr/>
        <p:txBody>
          <a:bodyPr/>
          <a:lstStyle/>
          <a:p>
            <a:fld id="{EC5E3593-0C81-4F3A-AD96-808ECF1734A3}" type="slidenum">
              <a:rPr lang="en-US" smtClean="0"/>
              <a:t>‹#›</a:t>
            </a:fld>
            <a:endParaRPr lang="en-US"/>
          </a:p>
        </p:txBody>
      </p:sp>
    </p:spTree>
    <p:extLst>
      <p:ext uri="{BB962C8B-B14F-4D97-AF65-F5344CB8AC3E}">
        <p14:creationId xmlns:p14="http://schemas.microsoft.com/office/powerpoint/2010/main" val="143420090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1B9C2-76CC-47F1-874C-B0FE13D661C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717D2AA-6F65-492E-AF98-F15C60436CE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12A291-15A3-4E33-ACD2-C7ECE95DC1B3}"/>
              </a:ext>
            </a:extLst>
          </p:cNvPr>
          <p:cNvSpPr>
            <a:spLocks noGrp="1"/>
          </p:cNvSpPr>
          <p:nvPr>
            <p:ph type="dt" sz="half" idx="10"/>
          </p:nvPr>
        </p:nvSpPr>
        <p:spPr/>
        <p:txBody>
          <a:bodyPr/>
          <a:lstStyle/>
          <a:p>
            <a:fld id="{F1AA0C40-29C1-4E8F-877F-3618C4CB7B01}" type="datetimeFigureOut">
              <a:rPr lang="en-US" smtClean="0"/>
              <a:t>8/2/2026</a:t>
            </a:fld>
            <a:endParaRPr lang="en-US"/>
          </a:p>
        </p:txBody>
      </p:sp>
      <p:sp>
        <p:nvSpPr>
          <p:cNvPr id="5" name="Footer Placeholder 4">
            <a:extLst>
              <a:ext uri="{FF2B5EF4-FFF2-40B4-BE49-F238E27FC236}">
                <a16:creationId xmlns:a16="http://schemas.microsoft.com/office/drawing/2014/main" id="{5F3D9026-134C-4ED9-A90E-6954F9332F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D78D07-4678-4897-9F4F-8736FB546111}"/>
              </a:ext>
            </a:extLst>
          </p:cNvPr>
          <p:cNvSpPr>
            <a:spLocks noGrp="1"/>
          </p:cNvSpPr>
          <p:nvPr>
            <p:ph type="sldNum" sz="quarter" idx="12"/>
          </p:nvPr>
        </p:nvSpPr>
        <p:spPr/>
        <p:txBody>
          <a:bodyPr/>
          <a:lstStyle/>
          <a:p>
            <a:fld id="{EC5E3593-0C81-4F3A-AD96-808ECF1734A3}" type="slidenum">
              <a:rPr lang="en-US" smtClean="0"/>
              <a:t>‹#›</a:t>
            </a:fld>
            <a:endParaRPr lang="en-US"/>
          </a:p>
        </p:txBody>
      </p:sp>
    </p:spTree>
    <p:extLst>
      <p:ext uri="{BB962C8B-B14F-4D97-AF65-F5344CB8AC3E}">
        <p14:creationId xmlns:p14="http://schemas.microsoft.com/office/powerpoint/2010/main" val="56436960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E0A1E7-A3FD-4C5F-B902-ABFBE3EC01AB}"/>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92C8A3-9854-4D1F-AA92-7AD6280FB52E}"/>
              </a:ext>
            </a:extLst>
          </p:cNvPr>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7380A2-B49D-4D5A-B08E-1953F35393FB}"/>
              </a:ext>
            </a:extLst>
          </p:cNvPr>
          <p:cNvSpPr>
            <a:spLocks noGrp="1"/>
          </p:cNvSpPr>
          <p:nvPr>
            <p:ph type="dt" sz="half" idx="10"/>
          </p:nvPr>
        </p:nvSpPr>
        <p:spPr/>
        <p:txBody>
          <a:bodyPr/>
          <a:lstStyle/>
          <a:p>
            <a:fld id="{F1AA0C40-29C1-4E8F-877F-3618C4CB7B01}" type="datetimeFigureOut">
              <a:rPr lang="en-US" smtClean="0"/>
              <a:t>8/2/2026</a:t>
            </a:fld>
            <a:endParaRPr lang="en-US"/>
          </a:p>
        </p:txBody>
      </p:sp>
      <p:sp>
        <p:nvSpPr>
          <p:cNvPr id="5" name="Footer Placeholder 4">
            <a:extLst>
              <a:ext uri="{FF2B5EF4-FFF2-40B4-BE49-F238E27FC236}">
                <a16:creationId xmlns:a16="http://schemas.microsoft.com/office/drawing/2014/main" id="{A0F61E1F-7C3A-4E93-8EEA-9EE1871C55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44ED84-BEE5-4E34-8FC3-FA88F9638615}"/>
              </a:ext>
            </a:extLst>
          </p:cNvPr>
          <p:cNvSpPr>
            <a:spLocks noGrp="1"/>
          </p:cNvSpPr>
          <p:nvPr>
            <p:ph type="sldNum" sz="quarter" idx="12"/>
          </p:nvPr>
        </p:nvSpPr>
        <p:spPr/>
        <p:txBody>
          <a:bodyPr/>
          <a:lstStyle/>
          <a:p>
            <a:fld id="{EC5E3593-0C81-4F3A-AD96-808ECF1734A3}" type="slidenum">
              <a:rPr lang="en-US" smtClean="0"/>
              <a:t>‹#›</a:t>
            </a:fld>
            <a:endParaRPr lang="en-US"/>
          </a:p>
        </p:txBody>
      </p:sp>
    </p:spTree>
    <p:extLst>
      <p:ext uri="{BB962C8B-B14F-4D97-AF65-F5344CB8AC3E}">
        <p14:creationId xmlns:p14="http://schemas.microsoft.com/office/powerpoint/2010/main" val="108357366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master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5633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101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D1789-3BB5-4DB3-B2C3-F679535A35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ABB74F-3A22-4C61-812A-DEF4D9C3875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CD7C61-BB3F-4760-A7EA-CF175A8B6076}"/>
              </a:ext>
            </a:extLst>
          </p:cNvPr>
          <p:cNvSpPr>
            <a:spLocks noGrp="1"/>
          </p:cNvSpPr>
          <p:nvPr>
            <p:ph type="dt" sz="half" idx="10"/>
          </p:nvPr>
        </p:nvSpPr>
        <p:spPr/>
        <p:txBody>
          <a:bodyPr/>
          <a:lstStyle/>
          <a:p>
            <a:fld id="{F1AA0C40-29C1-4E8F-877F-3618C4CB7B01}" type="datetimeFigureOut">
              <a:rPr lang="en-US" smtClean="0"/>
              <a:t>8/2/2026</a:t>
            </a:fld>
            <a:endParaRPr lang="en-US"/>
          </a:p>
        </p:txBody>
      </p:sp>
      <p:sp>
        <p:nvSpPr>
          <p:cNvPr id="5" name="Footer Placeholder 4">
            <a:extLst>
              <a:ext uri="{FF2B5EF4-FFF2-40B4-BE49-F238E27FC236}">
                <a16:creationId xmlns:a16="http://schemas.microsoft.com/office/drawing/2014/main" id="{A21C9E53-D8D7-4D58-8946-A7F8B4EE5D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257968-D950-4F57-B0A7-713856AC43BA}"/>
              </a:ext>
            </a:extLst>
          </p:cNvPr>
          <p:cNvSpPr>
            <a:spLocks noGrp="1"/>
          </p:cNvSpPr>
          <p:nvPr>
            <p:ph type="sldNum" sz="quarter" idx="12"/>
          </p:nvPr>
        </p:nvSpPr>
        <p:spPr/>
        <p:txBody>
          <a:bodyPr/>
          <a:lstStyle/>
          <a:p>
            <a:fld id="{EC5E3593-0C81-4F3A-AD96-808ECF1734A3}" type="slidenum">
              <a:rPr lang="en-US" smtClean="0"/>
              <a:t>‹#›</a:t>
            </a:fld>
            <a:endParaRPr lang="en-US"/>
          </a:p>
        </p:txBody>
      </p:sp>
    </p:spTree>
    <p:extLst>
      <p:ext uri="{BB962C8B-B14F-4D97-AF65-F5344CB8AC3E}">
        <p14:creationId xmlns:p14="http://schemas.microsoft.com/office/powerpoint/2010/main" val="125415143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D8F20-7B28-4626-8D58-FE1BA62A066C}"/>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674E5095-8F39-4AD8-89D0-260DA27E56C8}"/>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6E0CD78-72F9-4248-9590-117FCFE1AF0A}"/>
              </a:ext>
            </a:extLst>
          </p:cNvPr>
          <p:cNvSpPr>
            <a:spLocks noGrp="1"/>
          </p:cNvSpPr>
          <p:nvPr>
            <p:ph type="dt" sz="half" idx="10"/>
          </p:nvPr>
        </p:nvSpPr>
        <p:spPr/>
        <p:txBody>
          <a:bodyPr/>
          <a:lstStyle/>
          <a:p>
            <a:fld id="{F1AA0C40-29C1-4E8F-877F-3618C4CB7B01}" type="datetimeFigureOut">
              <a:rPr lang="en-US" smtClean="0"/>
              <a:t>8/2/2026</a:t>
            </a:fld>
            <a:endParaRPr lang="en-US"/>
          </a:p>
        </p:txBody>
      </p:sp>
      <p:sp>
        <p:nvSpPr>
          <p:cNvPr id="5" name="Footer Placeholder 4">
            <a:extLst>
              <a:ext uri="{FF2B5EF4-FFF2-40B4-BE49-F238E27FC236}">
                <a16:creationId xmlns:a16="http://schemas.microsoft.com/office/drawing/2014/main" id="{5EBF74F0-ED1F-4328-9DA3-9C3A44A8C5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CF3344-6438-4B06-BA5F-C63BDCD8192D}"/>
              </a:ext>
            </a:extLst>
          </p:cNvPr>
          <p:cNvSpPr>
            <a:spLocks noGrp="1"/>
          </p:cNvSpPr>
          <p:nvPr>
            <p:ph type="sldNum" sz="quarter" idx="12"/>
          </p:nvPr>
        </p:nvSpPr>
        <p:spPr/>
        <p:txBody>
          <a:bodyPr/>
          <a:lstStyle/>
          <a:p>
            <a:fld id="{EC5E3593-0C81-4F3A-AD96-808ECF1734A3}" type="slidenum">
              <a:rPr lang="en-US" smtClean="0"/>
              <a:t>‹#›</a:t>
            </a:fld>
            <a:endParaRPr lang="en-US"/>
          </a:p>
        </p:txBody>
      </p:sp>
    </p:spTree>
    <p:extLst>
      <p:ext uri="{BB962C8B-B14F-4D97-AF65-F5344CB8AC3E}">
        <p14:creationId xmlns:p14="http://schemas.microsoft.com/office/powerpoint/2010/main" val="244654484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99A5C-1D87-4505-8195-C2DB854431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574BB1-5C54-4381-BFD9-50B8F5A71786}"/>
              </a:ext>
            </a:extLst>
          </p:cNvPr>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FD2188-6C46-4506-8AD4-5F6CEBE4B4F2}"/>
              </a:ext>
            </a:extLst>
          </p:cNvPr>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2C25725-55C2-4D69-86B0-A013EECDDD2E}"/>
              </a:ext>
            </a:extLst>
          </p:cNvPr>
          <p:cNvSpPr>
            <a:spLocks noGrp="1"/>
          </p:cNvSpPr>
          <p:nvPr>
            <p:ph type="dt" sz="half" idx="10"/>
          </p:nvPr>
        </p:nvSpPr>
        <p:spPr/>
        <p:txBody>
          <a:bodyPr/>
          <a:lstStyle/>
          <a:p>
            <a:fld id="{F1AA0C40-29C1-4E8F-877F-3618C4CB7B01}" type="datetimeFigureOut">
              <a:rPr lang="en-US" smtClean="0"/>
              <a:t>8/2/2026</a:t>
            </a:fld>
            <a:endParaRPr lang="en-US"/>
          </a:p>
        </p:txBody>
      </p:sp>
      <p:sp>
        <p:nvSpPr>
          <p:cNvPr id="6" name="Footer Placeholder 5">
            <a:extLst>
              <a:ext uri="{FF2B5EF4-FFF2-40B4-BE49-F238E27FC236}">
                <a16:creationId xmlns:a16="http://schemas.microsoft.com/office/drawing/2014/main" id="{BCC72499-22DF-4AA7-8468-7D5FD437B3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E94439-2E04-4131-BCD5-17B8492C04FE}"/>
              </a:ext>
            </a:extLst>
          </p:cNvPr>
          <p:cNvSpPr>
            <a:spLocks noGrp="1"/>
          </p:cNvSpPr>
          <p:nvPr>
            <p:ph type="sldNum" sz="quarter" idx="12"/>
          </p:nvPr>
        </p:nvSpPr>
        <p:spPr/>
        <p:txBody>
          <a:bodyPr/>
          <a:lstStyle/>
          <a:p>
            <a:fld id="{EC5E3593-0C81-4F3A-AD96-808ECF1734A3}" type="slidenum">
              <a:rPr lang="en-US" smtClean="0"/>
              <a:t>‹#›</a:t>
            </a:fld>
            <a:endParaRPr lang="en-US"/>
          </a:p>
        </p:txBody>
      </p:sp>
    </p:spTree>
    <p:extLst>
      <p:ext uri="{BB962C8B-B14F-4D97-AF65-F5344CB8AC3E}">
        <p14:creationId xmlns:p14="http://schemas.microsoft.com/office/powerpoint/2010/main" val="128645715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442C2-F2D2-4BB5-BA24-63D498F11003}"/>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0BA609-D2E8-4755-AA46-2DE93D8E54C1}"/>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EC844D23-CFD5-4FF6-A158-1E163983B838}"/>
              </a:ext>
            </a:extLst>
          </p:cNvPr>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4A656DE-9140-4F1C-8F6C-1B07028388B8}"/>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A9AADDC7-2394-49A1-ACAA-B0482EBD8A61}"/>
              </a:ext>
            </a:extLst>
          </p:cNvPr>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ED303B-CC55-4FFA-8CB8-8D167E35EE24}"/>
              </a:ext>
            </a:extLst>
          </p:cNvPr>
          <p:cNvSpPr>
            <a:spLocks noGrp="1"/>
          </p:cNvSpPr>
          <p:nvPr>
            <p:ph type="dt" sz="half" idx="10"/>
          </p:nvPr>
        </p:nvSpPr>
        <p:spPr/>
        <p:txBody>
          <a:bodyPr/>
          <a:lstStyle/>
          <a:p>
            <a:fld id="{F1AA0C40-29C1-4E8F-877F-3618C4CB7B01}" type="datetimeFigureOut">
              <a:rPr lang="en-US" smtClean="0"/>
              <a:t>8/2/2026</a:t>
            </a:fld>
            <a:endParaRPr lang="en-US"/>
          </a:p>
        </p:txBody>
      </p:sp>
      <p:sp>
        <p:nvSpPr>
          <p:cNvPr id="8" name="Footer Placeholder 7">
            <a:extLst>
              <a:ext uri="{FF2B5EF4-FFF2-40B4-BE49-F238E27FC236}">
                <a16:creationId xmlns:a16="http://schemas.microsoft.com/office/drawing/2014/main" id="{A789B77C-1A43-48F5-9674-64F1F9E116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B85792-90A8-4790-96E7-964CBB1B4544}"/>
              </a:ext>
            </a:extLst>
          </p:cNvPr>
          <p:cNvSpPr>
            <a:spLocks noGrp="1"/>
          </p:cNvSpPr>
          <p:nvPr>
            <p:ph type="sldNum" sz="quarter" idx="12"/>
          </p:nvPr>
        </p:nvSpPr>
        <p:spPr/>
        <p:txBody>
          <a:bodyPr/>
          <a:lstStyle/>
          <a:p>
            <a:fld id="{EC5E3593-0C81-4F3A-AD96-808ECF1734A3}" type="slidenum">
              <a:rPr lang="en-US" smtClean="0"/>
              <a:t>‹#›</a:t>
            </a:fld>
            <a:endParaRPr lang="en-US"/>
          </a:p>
        </p:txBody>
      </p:sp>
    </p:spTree>
    <p:extLst>
      <p:ext uri="{BB962C8B-B14F-4D97-AF65-F5344CB8AC3E}">
        <p14:creationId xmlns:p14="http://schemas.microsoft.com/office/powerpoint/2010/main" val="103054704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1CF81-1DE2-464F-9DD7-014A29CA14E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6CB415-8E81-4567-8494-0CE1D53B2489}"/>
              </a:ext>
            </a:extLst>
          </p:cNvPr>
          <p:cNvSpPr>
            <a:spLocks noGrp="1"/>
          </p:cNvSpPr>
          <p:nvPr>
            <p:ph type="dt" sz="half" idx="10"/>
          </p:nvPr>
        </p:nvSpPr>
        <p:spPr/>
        <p:txBody>
          <a:bodyPr/>
          <a:lstStyle/>
          <a:p>
            <a:fld id="{F1AA0C40-29C1-4E8F-877F-3618C4CB7B01}" type="datetimeFigureOut">
              <a:rPr lang="en-US" smtClean="0"/>
              <a:t>8/2/2026</a:t>
            </a:fld>
            <a:endParaRPr lang="en-US"/>
          </a:p>
        </p:txBody>
      </p:sp>
      <p:sp>
        <p:nvSpPr>
          <p:cNvPr id="4" name="Footer Placeholder 3">
            <a:extLst>
              <a:ext uri="{FF2B5EF4-FFF2-40B4-BE49-F238E27FC236}">
                <a16:creationId xmlns:a16="http://schemas.microsoft.com/office/drawing/2014/main" id="{2012DA67-5C90-4138-922F-AF685EDBA0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0FEE9FC-41A8-48AD-AA6E-B7FC3B18855E}"/>
              </a:ext>
            </a:extLst>
          </p:cNvPr>
          <p:cNvSpPr>
            <a:spLocks noGrp="1"/>
          </p:cNvSpPr>
          <p:nvPr>
            <p:ph type="sldNum" sz="quarter" idx="12"/>
          </p:nvPr>
        </p:nvSpPr>
        <p:spPr/>
        <p:txBody>
          <a:bodyPr/>
          <a:lstStyle/>
          <a:p>
            <a:fld id="{EC5E3593-0C81-4F3A-AD96-808ECF1734A3}" type="slidenum">
              <a:rPr lang="en-US" smtClean="0"/>
              <a:t>‹#›</a:t>
            </a:fld>
            <a:endParaRPr lang="en-US"/>
          </a:p>
        </p:txBody>
      </p:sp>
    </p:spTree>
    <p:extLst>
      <p:ext uri="{BB962C8B-B14F-4D97-AF65-F5344CB8AC3E}">
        <p14:creationId xmlns:p14="http://schemas.microsoft.com/office/powerpoint/2010/main" val="177598955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965A42-ED88-4C03-B97A-17609CA597C9}"/>
              </a:ext>
            </a:extLst>
          </p:cNvPr>
          <p:cNvSpPr>
            <a:spLocks noGrp="1"/>
          </p:cNvSpPr>
          <p:nvPr>
            <p:ph type="dt" sz="half" idx="10"/>
          </p:nvPr>
        </p:nvSpPr>
        <p:spPr/>
        <p:txBody>
          <a:bodyPr/>
          <a:lstStyle/>
          <a:p>
            <a:fld id="{F1AA0C40-29C1-4E8F-877F-3618C4CB7B01}" type="datetimeFigureOut">
              <a:rPr lang="en-US" smtClean="0"/>
              <a:t>8/2/2026</a:t>
            </a:fld>
            <a:endParaRPr lang="en-US"/>
          </a:p>
        </p:txBody>
      </p:sp>
      <p:sp>
        <p:nvSpPr>
          <p:cNvPr id="3" name="Footer Placeholder 2">
            <a:extLst>
              <a:ext uri="{FF2B5EF4-FFF2-40B4-BE49-F238E27FC236}">
                <a16:creationId xmlns:a16="http://schemas.microsoft.com/office/drawing/2014/main" id="{53AC8C69-B72D-4BC1-BBD4-F904031645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FEB1A06-735E-41C1-B567-CCB995F7B8CE}"/>
              </a:ext>
            </a:extLst>
          </p:cNvPr>
          <p:cNvSpPr>
            <a:spLocks noGrp="1"/>
          </p:cNvSpPr>
          <p:nvPr>
            <p:ph type="sldNum" sz="quarter" idx="12"/>
          </p:nvPr>
        </p:nvSpPr>
        <p:spPr/>
        <p:txBody>
          <a:bodyPr/>
          <a:lstStyle/>
          <a:p>
            <a:fld id="{EC5E3593-0C81-4F3A-AD96-808ECF1734A3}" type="slidenum">
              <a:rPr lang="en-US" smtClean="0"/>
              <a:t>‹#›</a:t>
            </a:fld>
            <a:endParaRPr lang="en-US"/>
          </a:p>
        </p:txBody>
      </p:sp>
    </p:spTree>
    <p:extLst>
      <p:ext uri="{BB962C8B-B14F-4D97-AF65-F5344CB8AC3E}">
        <p14:creationId xmlns:p14="http://schemas.microsoft.com/office/powerpoint/2010/main" val="243796004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F3911-13E9-45D0-B221-81559B1558D6}"/>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3A569D1-47A1-40F1-BC43-E753614F388C}"/>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EDD1513-6EEA-44BC-A0A1-F88A06DE423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B5F4C975-9F18-4BD0-B166-789BF82CA98E}"/>
              </a:ext>
            </a:extLst>
          </p:cNvPr>
          <p:cNvSpPr>
            <a:spLocks noGrp="1"/>
          </p:cNvSpPr>
          <p:nvPr>
            <p:ph type="dt" sz="half" idx="10"/>
          </p:nvPr>
        </p:nvSpPr>
        <p:spPr/>
        <p:txBody>
          <a:bodyPr/>
          <a:lstStyle/>
          <a:p>
            <a:fld id="{F1AA0C40-29C1-4E8F-877F-3618C4CB7B01}" type="datetimeFigureOut">
              <a:rPr lang="en-US" smtClean="0"/>
              <a:t>8/2/2026</a:t>
            </a:fld>
            <a:endParaRPr lang="en-US"/>
          </a:p>
        </p:txBody>
      </p:sp>
      <p:sp>
        <p:nvSpPr>
          <p:cNvPr id="6" name="Footer Placeholder 5">
            <a:extLst>
              <a:ext uri="{FF2B5EF4-FFF2-40B4-BE49-F238E27FC236}">
                <a16:creationId xmlns:a16="http://schemas.microsoft.com/office/drawing/2014/main" id="{9F8E3E6B-72E1-4C03-A258-0043A089C6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5D44A6-F6AC-4076-A39E-AA041DF30AC1}"/>
              </a:ext>
            </a:extLst>
          </p:cNvPr>
          <p:cNvSpPr>
            <a:spLocks noGrp="1"/>
          </p:cNvSpPr>
          <p:nvPr>
            <p:ph type="sldNum" sz="quarter" idx="12"/>
          </p:nvPr>
        </p:nvSpPr>
        <p:spPr/>
        <p:txBody>
          <a:bodyPr/>
          <a:lstStyle/>
          <a:p>
            <a:fld id="{EC5E3593-0C81-4F3A-AD96-808ECF1734A3}" type="slidenum">
              <a:rPr lang="en-US" smtClean="0"/>
              <a:t>‹#›</a:t>
            </a:fld>
            <a:endParaRPr lang="en-US"/>
          </a:p>
        </p:txBody>
      </p:sp>
    </p:spTree>
    <p:extLst>
      <p:ext uri="{BB962C8B-B14F-4D97-AF65-F5344CB8AC3E}">
        <p14:creationId xmlns:p14="http://schemas.microsoft.com/office/powerpoint/2010/main" val="289527597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759E7-E745-4DEA-B490-F0B6565EFF8C}"/>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A73B79D5-0403-409F-BE9C-4A3C6FD624F7}"/>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7555D9EC-7DCA-41C6-AF2C-A2A020A6BD8A}"/>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0E99929B-9FD0-4AFD-930E-D8473462D34B}"/>
              </a:ext>
            </a:extLst>
          </p:cNvPr>
          <p:cNvSpPr>
            <a:spLocks noGrp="1"/>
          </p:cNvSpPr>
          <p:nvPr>
            <p:ph type="dt" sz="half" idx="10"/>
          </p:nvPr>
        </p:nvSpPr>
        <p:spPr/>
        <p:txBody>
          <a:bodyPr/>
          <a:lstStyle/>
          <a:p>
            <a:fld id="{F1AA0C40-29C1-4E8F-877F-3618C4CB7B01}" type="datetimeFigureOut">
              <a:rPr lang="en-US" smtClean="0"/>
              <a:t>8/2/2026</a:t>
            </a:fld>
            <a:endParaRPr lang="en-US"/>
          </a:p>
        </p:txBody>
      </p:sp>
      <p:sp>
        <p:nvSpPr>
          <p:cNvPr id="6" name="Footer Placeholder 5">
            <a:extLst>
              <a:ext uri="{FF2B5EF4-FFF2-40B4-BE49-F238E27FC236}">
                <a16:creationId xmlns:a16="http://schemas.microsoft.com/office/drawing/2014/main" id="{BE55AD37-9C2E-46C6-89F5-8C469EACBA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57B8BC-7B4D-4F39-900E-9CF4D1BB20C1}"/>
              </a:ext>
            </a:extLst>
          </p:cNvPr>
          <p:cNvSpPr>
            <a:spLocks noGrp="1"/>
          </p:cNvSpPr>
          <p:nvPr>
            <p:ph type="sldNum" sz="quarter" idx="12"/>
          </p:nvPr>
        </p:nvSpPr>
        <p:spPr/>
        <p:txBody>
          <a:bodyPr/>
          <a:lstStyle/>
          <a:p>
            <a:fld id="{EC5E3593-0C81-4F3A-AD96-808ECF1734A3}" type="slidenum">
              <a:rPr lang="en-US" smtClean="0"/>
              <a:t>‹#›</a:t>
            </a:fld>
            <a:endParaRPr lang="en-US"/>
          </a:p>
        </p:txBody>
      </p:sp>
    </p:spTree>
    <p:extLst>
      <p:ext uri="{BB962C8B-B14F-4D97-AF65-F5344CB8AC3E}">
        <p14:creationId xmlns:p14="http://schemas.microsoft.com/office/powerpoint/2010/main" val="31493630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B5F22B-B8B5-4259-ABA8-1945E1FA7312}"/>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8458E8-7253-45C4-A621-E9BA02E21077}"/>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78EA40-EFF8-4B32-A95F-26E58218C5D1}"/>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1AA0C40-29C1-4E8F-877F-3618C4CB7B01}" type="datetimeFigureOut">
              <a:rPr lang="en-US" smtClean="0"/>
              <a:t>8/2/2026</a:t>
            </a:fld>
            <a:endParaRPr lang="en-US"/>
          </a:p>
        </p:txBody>
      </p:sp>
      <p:sp>
        <p:nvSpPr>
          <p:cNvPr id="5" name="Footer Placeholder 4">
            <a:extLst>
              <a:ext uri="{FF2B5EF4-FFF2-40B4-BE49-F238E27FC236}">
                <a16:creationId xmlns:a16="http://schemas.microsoft.com/office/drawing/2014/main" id="{23B72BCD-48FD-4A45-B67B-F5C15C64A018}"/>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FE64FFF-D415-4EC8-9794-A0D245ADBECA}"/>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C5E3593-0C81-4F3A-AD96-808ECF1734A3}" type="slidenum">
              <a:rPr lang="en-US" smtClean="0"/>
              <a:t>‹#›</a:t>
            </a:fld>
            <a:endParaRPr lang="en-US"/>
          </a:p>
        </p:txBody>
      </p:sp>
    </p:spTree>
    <p:extLst>
      <p:ext uri="{BB962C8B-B14F-4D97-AF65-F5344CB8AC3E}">
        <p14:creationId xmlns:p14="http://schemas.microsoft.com/office/powerpoint/2010/main" val="3660146653"/>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0.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23.sv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25.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3429000" cy="5143500"/>
          </a:xfrm>
          <a:prstGeom prst="rect">
            <a:avLst/>
          </a:prstGeom>
          <a:solidFill>
            <a:srgbClr val="EAE8F3"/>
          </a:solidFill>
          <a:ln/>
        </p:spPr>
      </p:sp>
      <p:pic>
        <p:nvPicPr>
          <p:cNvPr id="3" name="Image 0" descr="preencoded.png"/>
          <p:cNvPicPr>
            <a:picLocks noChangeAspect="1"/>
          </p:cNvPicPr>
          <p:nvPr/>
        </p:nvPicPr>
        <p:blipFill>
          <a:blip r:embed="rId3"/>
          <a:stretch>
            <a:fillRect/>
          </a:stretch>
        </p:blipFill>
        <p:spPr>
          <a:xfrm>
            <a:off x="70842" y="380181"/>
            <a:ext cx="3287241" cy="4383063"/>
          </a:xfrm>
          <a:prstGeom prst="rect">
            <a:avLst/>
          </a:prstGeom>
        </p:spPr>
      </p:pic>
      <p:sp>
        <p:nvSpPr>
          <p:cNvPr id="4" name="Text 1"/>
          <p:cNvSpPr/>
          <p:nvPr/>
        </p:nvSpPr>
        <p:spPr>
          <a:xfrm>
            <a:off x="3925119" y="1244575"/>
            <a:ext cx="4722763" cy="2214935"/>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403CCF"/>
                </a:solidFill>
                <a:latin typeface="Libre Baskerville" pitchFamily="34" charset="0"/>
                <a:ea typeface="Libre Baskerville" pitchFamily="34" charset="-122"/>
                <a:cs typeface="Libre Baskerville" pitchFamily="34" charset="-120"/>
              </a:rPr>
              <a:t>English-Rich Home Environment for Primary Learners: The Teacher as a Parental Coaching Facilitator</a:t>
            </a:r>
            <a:endParaRPr lang="en-US" sz="2750" dirty="0"/>
          </a:p>
        </p:txBody>
      </p:sp>
      <p:sp>
        <p:nvSpPr>
          <p:cNvPr id="5" name="Text 2"/>
          <p:cNvSpPr/>
          <p:nvPr/>
        </p:nvSpPr>
        <p:spPr>
          <a:xfrm>
            <a:off x="3925119" y="3672111"/>
            <a:ext cx="5179963" cy="226814"/>
          </a:xfrm>
          <a:prstGeom prst="rect">
            <a:avLst/>
          </a:prstGeom>
          <a:noFill/>
          <a:ln/>
        </p:spPr>
        <p:txBody>
          <a:bodyPr wrap="none" lIns="0" tIns="0" rIns="0" bIns="0" rtlCol="0" anchor="t"/>
          <a:lstStyle/>
          <a:p>
            <a:pPr marL="0" indent="0" algn="l">
              <a:lnSpc>
                <a:spcPct val="133000"/>
              </a:lnSpc>
              <a:buNone/>
            </a:pPr>
            <a:r>
              <a:rPr lang="en-US" sz="1100" dirty="0">
                <a:solidFill>
                  <a:srgbClr val="49495A"/>
                </a:solidFill>
                <a:latin typeface="Open Sans" pitchFamily="34" charset="0"/>
                <a:ea typeface="Open Sans" pitchFamily="34" charset="-122"/>
                <a:cs typeface="Open Sans" pitchFamily="34" charset="-120"/>
              </a:rPr>
              <a:t>Tham Truong Thi &amp; Thanh Phan Thi | TESOL Conference 2026</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682303"/>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403CCF"/>
                </a:solidFill>
                <a:latin typeface="Libre Baskerville" pitchFamily="34" charset="0"/>
                <a:ea typeface="Libre Baskerville" pitchFamily="34" charset="-122"/>
                <a:cs typeface="Libre Baskerville" pitchFamily="34" charset="-120"/>
              </a:rPr>
              <a:t>2.3. Teacher as a Facilitator</a:t>
            </a:r>
            <a:endParaRPr lang="en-US" sz="2400" dirty="0"/>
          </a:p>
        </p:txBody>
      </p:sp>
      <p:sp>
        <p:nvSpPr>
          <p:cNvPr id="3" name="Text 1"/>
          <p:cNvSpPr/>
          <p:nvPr/>
        </p:nvSpPr>
        <p:spPr>
          <a:xfrm>
            <a:off x="496119" y="1317873"/>
            <a:ext cx="8151763" cy="396925"/>
          </a:xfrm>
          <a:prstGeom prst="rect">
            <a:avLst/>
          </a:prstGeom>
          <a:noFill/>
          <a:ln/>
        </p:spPr>
        <p:txBody>
          <a:bodyPr wrap="square" lIns="0" tIns="0" rIns="0" bIns="0" rtlCol="0" anchor="t">
            <a:noAutofit/>
          </a:bodyPr>
          <a:lstStyle/>
          <a:p>
            <a:pPr marL="0" indent="0" algn="l">
              <a:lnSpc>
                <a:spcPct val="133000"/>
              </a:lnSpc>
              <a:buNone/>
            </a:pPr>
            <a:r>
              <a:rPr lang="en-US" sz="2000" dirty="0">
                <a:solidFill>
                  <a:srgbClr val="49495A"/>
                </a:solidFill>
                <a:latin typeface="Open Sans" pitchFamily="34" charset="0"/>
                <a:ea typeface="Open Sans" pitchFamily="34" charset="-122"/>
                <a:cs typeface="Open Sans" pitchFamily="34" charset="-120"/>
              </a:rPr>
              <a:t>In modern times, the transition from a teacher to a parental instructor means </a:t>
            </a:r>
            <a:r>
              <a:rPr lang="en-US" sz="2000" b="1" dirty="0">
                <a:solidFill>
                  <a:srgbClr val="49495A"/>
                </a:solidFill>
                <a:latin typeface="Open Sans Bold" pitchFamily="34" charset="0"/>
                <a:ea typeface="Open Sans Bold" pitchFamily="34" charset="-122"/>
                <a:cs typeface="Open Sans Bold" pitchFamily="34" charset="-120"/>
              </a:rPr>
              <a:t>simplifying pedagogical skills</a:t>
            </a:r>
            <a:r>
              <a:rPr lang="en-US" sz="2000" dirty="0">
                <a:solidFill>
                  <a:srgbClr val="49495A"/>
                </a:solidFill>
                <a:latin typeface="Open Sans" pitchFamily="34" charset="0"/>
                <a:ea typeface="Open Sans" pitchFamily="34" charset="-122"/>
                <a:cs typeface="Open Sans" pitchFamily="34" charset="-120"/>
              </a:rPr>
              <a:t> so that parents can easily guide their children (Volpe et al., 2019). Teachers are not the only source of knowledge anymore.</a:t>
            </a:r>
            <a:endParaRPr lang="en-US" sz="2000" dirty="0"/>
          </a:p>
        </p:txBody>
      </p:sp>
      <p:sp>
        <p:nvSpPr>
          <p:cNvPr id="5" name="Text 3"/>
          <p:cNvSpPr/>
          <p:nvPr/>
        </p:nvSpPr>
        <p:spPr>
          <a:xfrm>
            <a:off x="496119" y="3048555"/>
            <a:ext cx="2514774" cy="188563"/>
          </a:xfrm>
          <a:prstGeom prst="rect">
            <a:avLst/>
          </a:prstGeom>
          <a:noFill/>
          <a:ln/>
        </p:spPr>
        <p:txBody>
          <a:bodyPr wrap="none" lIns="0" tIns="0" rIns="0" bIns="0" rtlCol="0" anchor="t"/>
          <a:lstStyle/>
          <a:p>
            <a:pPr marL="0" indent="0" algn="l">
              <a:lnSpc>
                <a:spcPct val="96000"/>
              </a:lnSpc>
              <a:buNone/>
            </a:pPr>
            <a:r>
              <a:rPr lang="en-US" sz="1500" b="1" dirty="0">
                <a:solidFill>
                  <a:srgbClr val="403CCF"/>
                </a:solidFill>
                <a:latin typeface="Open Sans" pitchFamily="34" charset="0"/>
                <a:ea typeface="Open Sans" pitchFamily="34" charset="-122"/>
                <a:cs typeface="Open Sans" pitchFamily="34" charset="-120"/>
              </a:rPr>
              <a:t>ROGERS (1969) — FACILITATION THEORY</a:t>
            </a:r>
            <a:endParaRPr lang="en-US" sz="1500" b="1" dirty="0"/>
          </a:p>
        </p:txBody>
      </p:sp>
      <p:sp>
        <p:nvSpPr>
          <p:cNvPr id="6" name="Text 4"/>
          <p:cNvSpPr/>
          <p:nvPr/>
        </p:nvSpPr>
        <p:spPr>
          <a:xfrm>
            <a:off x="496118" y="3280649"/>
            <a:ext cx="8151763" cy="1103933"/>
          </a:xfrm>
          <a:prstGeom prst="rect">
            <a:avLst/>
          </a:prstGeom>
          <a:noFill/>
          <a:ln/>
        </p:spPr>
        <p:txBody>
          <a:bodyPr wrap="square" lIns="0" tIns="0" rIns="0" bIns="0" rtlCol="0" anchor="t">
            <a:noAutofit/>
          </a:bodyPr>
          <a:lstStyle/>
          <a:p>
            <a:pPr marL="0" indent="0" algn="l">
              <a:lnSpc>
                <a:spcPct val="133000"/>
              </a:lnSpc>
              <a:spcAft>
                <a:spcPts val="850"/>
              </a:spcAft>
              <a:buNone/>
            </a:pPr>
            <a:r>
              <a:rPr lang="en-US" dirty="0">
                <a:solidFill>
                  <a:srgbClr val="49495A"/>
                </a:solidFill>
                <a:latin typeface="Open Sans" pitchFamily="34" charset="0"/>
                <a:ea typeface="Open Sans" pitchFamily="34" charset="-122"/>
                <a:cs typeface="Open Sans" pitchFamily="34" charset="-120"/>
              </a:rPr>
              <a:t>Traditionally, parents play a role of </a:t>
            </a:r>
            <a:r>
              <a:rPr lang="en-US" b="1" dirty="0">
                <a:solidFill>
                  <a:srgbClr val="49495A"/>
                </a:solidFill>
                <a:latin typeface="Open Sans Bold" pitchFamily="34" charset="0"/>
                <a:ea typeface="Open Sans Bold" pitchFamily="34" charset="-122"/>
                <a:cs typeface="Open Sans Bold" pitchFamily="34" charset="-120"/>
              </a:rPr>
              <a:t>involvement</a:t>
            </a:r>
            <a:r>
              <a:rPr lang="en-US" dirty="0">
                <a:solidFill>
                  <a:srgbClr val="49495A"/>
                </a:solidFill>
                <a:latin typeface="Open Sans" pitchFamily="34" charset="0"/>
                <a:ea typeface="Open Sans" pitchFamily="34" charset="-122"/>
                <a:cs typeface="Open Sans" pitchFamily="34" charset="-120"/>
              </a:rPr>
              <a:t>; nevertheless, this research moves it to </a:t>
            </a:r>
            <a:r>
              <a:rPr lang="en-US" b="1" dirty="0">
                <a:solidFill>
                  <a:srgbClr val="49495A"/>
                </a:solidFill>
                <a:latin typeface="Open Sans Bold" pitchFamily="34" charset="0"/>
                <a:ea typeface="Open Sans Bold" pitchFamily="34" charset="-122"/>
                <a:cs typeface="Open Sans Bold" pitchFamily="34" charset="-120"/>
              </a:rPr>
              <a:t>empower parents' self-efficacy</a:t>
            </a:r>
            <a:r>
              <a:rPr lang="en-US" dirty="0">
                <a:solidFill>
                  <a:srgbClr val="49495A"/>
                </a:solidFill>
                <a:latin typeface="Open Sans" pitchFamily="34" charset="0"/>
                <a:ea typeface="Open Sans" pitchFamily="34" charset="-122"/>
                <a:cs typeface="Open Sans" pitchFamily="34" charset="-120"/>
              </a:rPr>
              <a:t>.</a:t>
            </a:r>
            <a:endParaRPr lang="en-US" dirty="0"/>
          </a:p>
        </p:txBody>
      </p:sp>
      <p:pic>
        <p:nvPicPr>
          <p:cNvPr id="11"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54339" y="2548161"/>
            <a:ext cx="167432" cy="167432"/>
          </a:xfrm>
          <a:prstGeom prst="rect">
            <a:avLst/>
          </a:prstGeom>
        </p:spPr>
      </p:pic>
      <p:pic>
        <p:nvPicPr>
          <p:cNvPr id="15"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78625" y="2548161"/>
            <a:ext cx="167432" cy="167432"/>
          </a:xfrm>
          <a:prstGeom prst="rect">
            <a:avLst/>
          </a:prstGeom>
        </p:spPr>
      </p:pic>
      <p:pic>
        <p:nvPicPr>
          <p:cNvPr id="23"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78625" y="3609975"/>
            <a:ext cx="167432" cy="16743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702320"/>
            <a:ext cx="8151763"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403CCF"/>
                </a:solidFill>
                <a:latin typeface="Libre Baskerville" pitchFamily="34" charset="0"/>
                <a:ea typeface="Libre Baskerville" pitchFamily="34" charset="-122"/>
                <a:cs typeface="Libre Baskerville" pitchFamily="34" charset="-120"/>
              </a:rPr>
              <a:t>2.4. Digital Technology – The Bridge Connecting Teachers and Parents</a:t>
            </a:r>
            <a:endParaRPr lang="en-US" sz="2400" dirty="0"/>
          </a:p>
        </p:txBody>
      </p:sp>
      <p:sp>
        <p:nvSpPr>
          <p:cNvPr id="4" name="Shape 2"/>
          <p:cNvSpPr/>
          <p:nvPr/>
        </p:nvSpPr>
        <p:spPr>
          <a:xfrm>
            <a:off x="496119" y="1725439"/>
            <a:ext cx="14288" cy="675977"/>
          </a:xfrm>
          <a:prstGeom prst="roundRect">
            <a:avLst>
              <a:gd name="adj" fmla="val 59998"/>
            </a:avLst>
          </a:prstGeom>
          <a:solidFill>
            <a:srgbClr val="403CCF"/>
          </a:solidFill>
          <a:ln/>
        </p:spPr>
      </p:sp>
      <p:sp>
        <p:nvSpPr>
          <p:cNvPr id="5" name="Text 3"/>
          <p:cNvSpPr/>
          <p:nvPr/>
        </p:nvSpPr>
        <p:spPr>
          <a:xfrm>
            <a:off x="647402" y="1614018"/>
            <a:ext cx="8005242" cy="1019384"/>
          </a:xfrm>
          <a:prstGeom prst="rect">
            <a:avLst/>
          </a:prstGeom>
          <a:noFill/>
          <a:ln/>
        </p:spPr>
        <p:txBody>
          <a:bodyPr wrap="square" lIns="0" tIns="0" rIns="0" bIns="0" rtlCol="0" anchor="t">
            <a:normAutofit/>
          </a:bodyPr>
          <a:lstStyle/>
          <a:p>
            <a:pPr marL="0" indent="0" algn="l">
              <a:lnSpc>
                <a:spcPct val="133000"/>
              </a:lnSpc>
              <a:buNone/>
            </a:pPr>
            <a:r>
              <a:rPr lang="en-US" sz="2000" dirty="0">
                <a:solidFill>
                  <a:srgbClr val="49495A"/>
                </a:solidFill>
                <a:latin typeface="Open Sans" pitchFamily="34" charset="0"/>
                <a:ea typeface="Open Sans" pitchFamily="34" charset="-122"/>
                <a:cs typeface="Open Sans" pitchFamily="34" charset="-120"/>
              </a:rPr>
              <a:t>This research employs </a:t>
            </a:r>
            <a:r>
              <a:rPr lang="en-US" sz="2000" b="1" dirty="0">
                <a:solidFill>
                  <a:srgbClr val="49495A"/>
                </a:solidFill>
                <a:latin typeface="Open Sans Bold" pitchFamily="34" charset="0"/>
                <a:ea typeface="Open Sans Bold" pitchFamily="34" charset="-122"/>
                <a:cs typeface="Open Sans Bold" pitchFamily="34" charset="-120"/>
              </a:rPr>
              <a:t>Zalo group</a:t>
            </a:r>
            <a:r>
              <a:rPr lang="en-US" sz="2000" dirty="0">
                <a:solidFill>
                  <a:srgbClr val="49495A"/>
                </a:solidFill>
                <a:latin typeface="Open Sans" pitchFamily="34" charset="0"/>
                <a:ea typeface="Open Sans" pitchFamily="34" charset="-122"/>
                <a:cs typeface="Open Sans" pitchFamily="34" charset="-120"/>
              </a:rPr>
              <a:t> as the primary digital communication platform for teacher-to-parent coaching.</a:t>
            </a:r>
            <a:endParaRPr lang="en-US" sz="2000" dirty="0"/>
          </a:p>
        </p:txBody>
      </p:sp>
      <p:sp>
        <p:nvSpPr>
          <p:cNvPr id="7" name="Text 5"/>
          <p:cNvSpPr/>
          <p:nvPr/>
        </p:nvSpPr>
        <p:spPr>
          <a:xfrm>
            <a:off x="510407" y="2571750"/>
            <a:ext cx="1720230" cy="114151"/>
          </a:xfrm>
          <a:prstGeom prst="rect">
            <a:avLst/>
          </a:prstGeom>
          <a:noFill/>
          <a:ln/>
        </p:spPr>
        <p:txBody>
          <a:bodyPr wrap="none" lIns="0" tIns="0" rIns="0" bIns="0" rtlCol="0" anchor="t"/>
          <a:lstStyle/>
          <a:p>
            <a:pPr marL="0" indent="0" algn="l">
              <a:lnSpc>
                <a:spcPct val="96000"/>
              </a:lnSpc>
              <a:buNone/>
            </a:pPr>
            <a:endParaRPr lang="en-US" sz="15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318318" y="884821"/>
            <a:ext cx="8151763" cy="193849"/>
          </a:xfrm>
          <a:prstGeom prst="rect">
            <a:avLst/>
          </a:prstGeom>
          <a:noFill/>
          <a:ln/>
        </p:spPr>
        <p:txBody>
          <a:bodyPr wrap="none" lIns="0" tIns="0" rIns="0" bIns="0" rtlCol="0" anchor="t"/>
          <a:lstStyle/>
          <a:p>
            <a:pPr marL="0" indent="0" algn="ctr">
              <a:lnSpc>
                <a:spcPct val="104000"/>
              </a:lnSpc>
              <a:buNone/>
            </a:pPr>
            <a:r>
              <a:rPr lang="en-US" sz="2500" b="1" dirty="0">
                <a:solidFill>
                  <a:srgbClr val="403CCF"/>
                </a:solidFill>
                <a:latin typeface="Libre Baskerville" pitchFamily="34" charset="0"/>
                <a:ea typeface="Libre Baskerville" pitchFamily="34" charset="-122"/>
                <a:cs typeface="Libre Baskerville" pitchFamily="34" charset="-120"/>
              </a:rPr>
              <a:t>3. Methodology</a:t>
            </a:r>
            <a:endParaRPr lang="en-US" sz="2500" b="1" dirty="0"/>
          </a:p>
        </p:txBody>
      </p:sp>
      <p:sp>
        <p:nvSpPr>
          <p:cNvPr id="3" name="Text 1"/>
          <p:cNvSpPr/>
          <p:nvPr/>
        </p:nvSpPr>
        <p:spPr>
          <a:xfrm>
            <a:off x="318319" y="1455421"/>
            <a:ext cx="8151763" cy="2804822"/>
          </a:xfrm>
          <a:prstGeom prst="rect">
            <a:avLst/>
          </a:prstGeom>
          <a:noFill/>
          <a:ln/>
        </p:spPr>
        <p:txBody>
          <a:bodyPr wrap="none" lIns="0" tIns="0" rIns="0" bIns="0" rtlCol="0" anchor="t"/>
          <a:lstStyle/>
          <a:p>
            <a:pPr>
              <a:lnSpc>
                <a:spcPct val="150000"/>
              </a:lnSpc>
            </a:pPr>
            <a:r>
              <a:rPr lang="en-US" sz="2000" dirty="0">
                <a:solidFill>
                  <a:srgbClr val="403CCF"/>
                </a:solidFill>
                <a:latin typeface="Libre Baskerville" pitchFamily="34" charset="0"/>
                <a:ea typeface="Libre Baskerville" pitchFamily="34" charset="-122"/>
                <a:cs typeface="Libre Baskerville" pitchFamily="34" charset="-120"/>
              </a:rPr>
              <a:t>3.1. Research Design: </a:t>
            </a:r>
            <a:r>
              <a:rPr lang="en-US" sz="2000" dirty="0">
                <a:solidFill>
                  <a:srgbClr val="49495A"/>
                </a:solidFill>
                <a:latin typeface="Open Sans" pitchFamily="34" charset="0"/>
                <a:ea typeface="Open Sans" pitchFamily="34" charset="-122"/>
                <a:cs typeface="Open Sans" pitchFamily="34" charset="-120"/>
              </a:rPr>
              <a:t> </a:t>
            </a:r>
          </a:p>
          <a:p>
            <a:pPr>
              <a:lnSpc>
                <a:spcPct val="150000"/>
              </a:lnSpc>
            </a:pPr>
            <a:r>
              <a:rPr lang="en-US" sz="2000" dirty="0">
                <a:solidFill>
                  <a:srgbClr val="49495A"/>
                </a:solidFill>
                <a:latin typeface="Open Sans" pitchFamily="34" charset="0"/>
                <a:ea typeface="Open Sans" pitchFamily="34" charset="-122"/>
                <a:cs typeface="Open Sans" pitchFamily="34" charset="-120"/>
              </a:rPr>
              <a:t>The purpose is to improve and enrich the English home environment</a:t>
            </a:r>
          </a:p>
          <a:p>
            <a:pPr>
              <a:lnSpc>
                <a:spcPct val="150000"/>
              </a:lnSpc>
            </a:pPr>
            <a:r>
              <a:rPr lang="en-US" sz="2000" dirty="0">
                <a:solidFill>
                  <a:srgbClr val="49495A"/>
                </a:solidFill>
                <a:latin typeface="Open Sans" pitchFamily="34" charset="0"/>
                <a:ea typeface="Open Sans" pitchFamily="34" charset="-122"/>
                <a:cs typeface="Open Sans" pitchFamily="34" charset="-120"/>
              </a:rPr>
              <a:t> by coordinating and coaching parents. </a:t>
            </a:r>
          </a:p>
          <a:p>
            <a:pPr>
              <a:lnSpc>
                <a:spcPct val="150000"/>
              </a:lnSpc>
            </a:pPr>
            <a:r>
              <a:rPr lang="en-US" sz="2000" dirty="0">
                <a:solidFill>
                  <a:srgbClr val="49495A"/>
                </a:solidFill>
                <a:latin typeface="Open Sans" pitchFamily="34" charset="0"/>
                <a:ea typeface="Open Sans" pitchFamily="34" charset="-122"/>
                <a:cs typeface="Open Sans" pitchFamily="34" charset="-120"/>
              </a:rPr>
              <a:t>The research context spans the author's English classes from</a:t>
            </a:r>
          </a:p>
          <a:p>
            <a:pPr>
              <a:lnSpc>
                <a:spcPct val="150000"/>
              </a:lnSpc>
            </a:pPr>
            <a:r>
              <a:rPr lang="en-US" sz="2000" dirty="0">
                <a:solidFill>
                  <a:srgbClr val="49495A"/>
                </a:solidFill>
                <a:latin typeface="Open Sans" pitchFamily="34" charset="0"/>
                <a:ea typeface="Open Sans" pitchFamily="34" charset="-122"/>
                <a:cs typeface="Open Sans" pitchFamily="34" charset="-120"/>
              </a:rPr>
              <a:t> </a:t>
            </a:r>
            <a:r>
              <a:rPr lang="en-US" sz="2000" b="1" dirty="0">
                <a:solidFill>
                  <a:srgbClr val="49495A"/>
                </a:solidFill>
                <a:latin typeface="Open Sans Bold" pitchFamily="34" charset="0"/>
                <a:ea typeface="Open Sans Bold" pitchFamily="34" charset="-122"/>
                <a:cs typeface="Open Sans Bold" pitchFamily="34" charset="-120"/>
              </a:rPr>
              <a:t>Grade 1 to Grade 5</a:t>
            </a:r>
            <a:r>
              <a:rPr lang="en-US" sz="2000" dirty="0">
                <a:solidFill>
                  <a:srgbClr val="49495A"/>
                </a:solidFill>
                <a:latin typeface="Open Sans" pitchFamily="34" charset="0"/>
                <a:ea typeface="Open Sans" pitchFamily="34" charset="-122"/>
                <a:cs typeface="Open Sans" pitchFamily="34" charset="-120"/>
              </a:rPr>
              <a:t> with </a:t>
            </a:r>
            <a:r>
              <a:rPr lang="en-US" sz="2000" b="1" dirty="0">
                <a:solidFill>
                  <a:srgbClr val="49495A"/>
                </a:solidFill>
                <a:latin typeface="Open Sans Bold" pitchFamily="34" charset="0"/>
                <a:ea typeface="Open Sans Bold" pitchFamily="34" charset="-122"/>
                <a:cs typeface="Open Sans Bold" pitchFamily="34" charset="-120"/>
              </a:rPr>
              <a:t>21 students</a:t>
            </a:r>
            <a:r>
              <a:rPr lang="en-US" sz="2000" dirty="0">
                <a:solidFill>
                  <a:srgbClr val="49495A"/>
                </a:solidFill>
                <a:latin typeface="Open Sans" pitchFamily="34" charset="0"/>
                <a:ea typeface="Open Sans" pitchFamily="34" charset="-122"/>
                <a:cs typeface="Open Sans" pitchFamily="34" charset="-120"/>
              </a:rPr>
              <a:t>.</a:t>
            </a:r>
            <a:endParaRPr lang="en-US" sz="2000" dirty="0"/>
          </a:p>
          <a:p>
            <a:pPr marL="0" indent="0" algn="l">
              <a:lnSpc>
                <a:spcPct val="104000"/>
              </a:lnSpc>
              <a:buNone/>
            </a:pPr>
            <a:r>
              <a:rPr lang="en-US" sz="2000" dirty="0">
                <a:solidFill>
                  <a:srgbClr val="403CCF"/>
                </a:solidFill>
                <a:latin typeface="Libre Baskerville" pitchFamily="34" charset="0"/>
                <a:ea typeface="Libre Baskerville" pitchFamily="34" charset="-122"/>
                <a:cs typeface="Libre Baskerville" pitchFamily="34" charset="-120"/>
              </a:rPr>
              <a:t> </a:t>
            </a: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96119" y="554162"/>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403CCF"/>
                </a:solidFill>
                <a:latin typeface="Libre Baskerville" pitchFamily="34" charset="0"/>
                <a:ea typeface="Libre Baskerville" pitchFamily="34" charset="-122"/>
                <a:cs typeface="Libre Baskerville" pitchFamily="34" charset="-120"/>
              </a:rPr>
              <a:t>3.2. Participants</a:t>
            </a:r>
            <a:endParaRPr lang="en-US" sz="2400" dirty="0"/>
          </a:p>
        </p:txBody>
      </p:sp>
      <p:sp>
        <p:nvSpPr>
          <p:cNvPr id="3" name="Text 1"/>
          <p:cNvSpPr/>
          <p:nvPr/>
        </p:nvSpPr>
        <p:spPr>
          <a:xfrm>
            <a:off x="496119" y="1251719"/>
            <a:ext cx="2613868" cy="409352"/>
          </a:xfrm>
          <a:prstGeom prst="rect">
            <a:avLst/>
          </a:prstGeom>
          <a:noFill/>
          <a:ln/>
        </p:spPr>
        <p:txBody>
          <a:bodyPr wrap="none" lIns="0" tIns="0" rIns="0" bIns="0" rtlCol="0" anchor="t"/>
          <a:lstStyle/>
          <a:p>
            <a:pPr marL="0" indent="0" algn="ctr">
              <a:lnSpc>
                <a:spcPct val="83000"/>
              </a:lnSpc>
              <a:buNone/>
            </a:pPr>
            <a:r>
              <a:rPr lang="en-US" sz="3200" dirty="0">
                <a:solidFill>
                  <a:srgbClr val="49495A"/>
                </a:solidFill>
                <a:latin typeface="Libre Baskerville" pitchFamily="34" charset="0"/>
                <a:ea typeface="Libre Baskerville" pitchFamily="34" charset="-122"/>
                <a:cs typeface="Libre Baskerville" pitchFamily="34" charset="-120"/>
              </a:rPr>
              <a:t>1</a:t>
            </a:r>
            <a:endParaRPr lang="en-US" sz="3200" dirty="0"/>
          </a:p>
        </p:txBody>
      </p:sp>
      <p:sp>
        <p:nvSpPr>
          <p:cNvPr id="4" name="Text 2"/>
          <p:cNvSpPr/>
          <p:nvPr/>
        </p:nvSpPr>
        <p:spPr>
          <a:xfrm>
            <a:off x="496119" y="1816075"/>
            <a:ext cx="2613868" cy="193849"/>
          </a:xfrm>
          <a:prstGeom prst="rect">
            <a:avLst/>
          </a:prstGeom>
          <a:noFill/>
          <a:ln/>
        </p:spPr>
        <p:txBody>
          <a:bodyPr wrap="none" lIns="0" tIns="0" rIns="0" bIns="0" rtlCol="0" anchor="t"/>
          <a:lstStyle/>
          <a:p>
            <a:pPr marL="0" indent="0" algn="ctr">
              <a:lnSpc>
                <a:spcPct val="104000"/>
              </a:lnSpc>
              <a:buNone/>
            </a:pPr>
            <a:r>
              <a:rPr lang="en-US" b="1" dirty="0">
                <a:solidFill>
                  <a:srgbClr val="49495A"/>
                </a:solidFill>
                <a:latin typeface="Libre Baskerville" pitchFamily="34" charset="0"/>
                <a:ea typeface="Libre Baskerville" pitchFamily="34" charset="-122"/>
                <a:cs typeface="Libre Baskerville" pitchFamily="34" charset="-120"/>
              </a:rPr>
              <a:t>Teacher (Author)</a:t>
            </a:r>
            <a:endParaRPr lang="en-US" b="1" dirty="0"/>
          </a:p>
        </p:txBody>
      </p:sp>
      <p:sp>
        <p:nvSpPr>
          <p:cNvPr id="5" name="Text 3"/>
          <p:cNvSpPr/>
          <p:nvPr/>
        </p:nvSpPr>
        <p:spPr>
          <a:xfrm>
            <a:off x="496119" y="2084338"/>
            <a:ext cx="2613868" cy="2195562"/>
          </a:xfrm>
          <a:prstGeom prst="rect">
            <a:avLst/>
          </a:prstGeom>
          <a:noFill/>
          <a:ln/>
        </p:spPr>
        <p:txBody>
          <a:bodyPr wrap="square" lIns="0" tIns="0" rIns="0" bIns="0" rtlCol="0" anchor="t">
            <a:normAutofit/>
          </a:bodyPr>
          <a:lstStyle/>
          <a:p>
            <a:pPr marL="0" indent="0" algn="ctr">
              <a:lnSpc>
                <a:spcPct val="133000"/>
              </a:lnSpc>
              <a:buNone/>
            </a:pPr>
            <a:r>
              <a:rPr lang="en-US" dirty="0">
                <a:solidFill>
                  <a:srgbClr val="49495A"/>
                </a:solidFill>
                <a:latin typeface="Open Sans" pitchFamily="34" charset="0"/>
                <a:ea typeface="Open Sans" pitchFamily="34" charset="-122"/>
                <a:cs typeface="Open Sans" pitchFamily="34" charset="-120"/>
              </a:rPr>
              <a:t>Acts as facilitator — giving directed exercises and observing the process throughout the research cycle</a:t>
            </a:r>
            <a:endParaRPr lang="en-US" dirty="0"/>
          </a:p>
        </p:txBody>
      </p:sp>
      <p:sp>
        <p:nvSpPr>
          <p:cNvPr id="6" name="Text 4"/>
          <p:cNvSpPr/>
          <p:nvPr/>
        </p:nvSpPr>
        <p:spPr>
          <a:xfrm>
            <a:off x="3264991" y="1251719"/>
            <a:ext cx="2613943" cy="409352"/>
          </a:xfrm>
          <a:prstGeom prst="rect">
            <a:avLst/>
          </a:prstGeom>
          <a:noFill/>
          <a:ln/>
        </p:spPr>
        <p:txBody>
          <a:bodyPr wrap="none" lIns="0" tIns="0" rIns="0" bIns="0" rtlCol="0" anchor="t"/>
          <a:lstStyle/>
          <a:p>
            <a:pPr marL="0" indent="0" algn="ctr">
              <a:lnSpc>
                <a:spcPct val="83000"/>
              </a:lnSpc>
              <a:buNone/>
            </a:pPr>
            <a:r>
              <a:rPr lang="en-US" sz="3200" dirty="0">
                <a:solidFill>
                  <a:srgbClr val="49495A"/>
                </a:solidFill>
                <a:latin typeface="Libre Baskerville" pitchFamily="34" charset="0"/>
                <a:ea typeface="Libre Baskerville" pitchFamily="34" charset="-122"/>
                <a:cs typeface="Libre Baskerville" pitchFamily="34" charset="-120"/>
              </a:rPr>
              <a:t>21</a:t>
            </a:r>
            <a:endParaRPr lang="en-US" sz="3200" dirty="0"/>
          </a:p>
        </p:txBody>
      </p:sp>
      <p:sp>
        <p:nvSpPr>
          <p:cNvPr id="7" name="Text 5"/>
          <p:cNvSpPr/>
          <p:nvPr/>
        </p:nvSpPr>
        <p:spPr>
          <a:xfrm>
            <a:off x="3264991" y="1816075"/>
            <a:ext cx="2613943" cy="193849"/>
          </a:xfrm>
          <a:prstGeom prst="rect">
            <a:avLst/>
          </a:prstGeom>
          <a:noFill/>
          <a:ln/>
        </p:spPr>
        <p:txBody>
          <a:bodyPr wrap="none" lIns="0" tIns="0" rIns="0" bIns="0" rtlCol="0" anchor="t"/>
          <a:lstStyle/>
          <a:p>
            <a:pPr marL="0" indent="0" algn="ctr">
              <a:lnSpc>
                <a:spcPct val="104000"/>
              </a:lnSpc>
              <a:buNone/>
            </a:pPr>
            <a:r>
              <a:rPr lang="en-US" b="1" dirty="0">
                <a:solidFill>
                  <a:srgbClr val="49495A"/>
                </a:solidFill>
                <a:latin typeface="Libre Baskerville" pitchFamily="34" charset="0"/>
                <a:ea typeface="Libre Baskerville" pitchFamily="34" charset="-122"/>
                <a:cs typeface="Libre Baskerville" pitchFamily="34" charset="-120"/>
              </a:rPr>
              <a:t>Parents</a:t>
            </a:r>
            <a:endParaRPr lang="en-US" b="1" dirty="0"/>
          </a:p>
        </p:txBody>
      </p:sp>
      <p:sp>
        <p:nvSpPr>
          <p:cNvPr id="8" name="Text 6"/>
          <p:cNvSpPr/>
          <p:nvPr/>
        </p:nvSpPr>
        <p:spPr>
          <a:xfrm>
            <a:off x="3264991" y="2084338"/>
            <a:ext cx="2613943" cy="2347962"/>
          </a:xfrm>
          <a:prstGeom prst="rect">
            <a:avLst/>
          </a:prstGeom>
          <a:noFill/>
          <a:ln/>
        </p:spPr>
        <p:txBody>
          <a:bodyPr wrap="square" lIns="0" tIns="0" rIns="0" bIns="0" rtlCol="0" anchor="t">
            <a:normAutofit/>
          </a:bodyPr>
          <a:lstStyle/>
          <a:p>
            <a:pPr marL="0" indent="0" algn="ctr">
              <a:lnSpc>
                <a:spcPct val="133000"/>
              </a:lnSpc>
              <a:buNone/>
            </a:pPr>
            <a:r>
              <a:rPr lang="en-US" dirty="0">
                <a:solidFill>
                  <a:srgbClr val="49495A"/>
                </a:solidFill>
                <a:latin typeface="Open Sans" pitchFamily="34" charset="0"/>
                <a:ea typeface="Open Sans" pitchFamily="34" charset="-122"/>
                <a:cs typeface="Open Sans" pitchFamily="34" charset="-120"/>
              </a:rPr>
              <a:t>Follow teacher's guidance via Zalo group, reminding and helping their child complete exercises at home</a:t>
            </a:r>
            <a:endParaRPr lang="en-US" dirty="0"/>
          </a:p>
        </p:txBody>
      </p:sp>
      <p:sp>
        <p:nvSpPr>
          <p:cNvPr id="9" name="Text 7"/>
          <p:cNvSpPr/>
          <p:nvPr/>
        </p:nvSpPr>
        <p:spPr>
          <a:xfrm>
            <a:off x="6033939" y="1251719"/>
            <a:ext cx="2613943" cy="409352"/>
          </a:xfrm>
          <a:prstGeom prst="rect">
            <a:avLst/>
          </a:prstGeom>
          <a:noFill/>
          <a:ln/>
        </p:spPr>
        <p:txBody>
          <a:bodyPr wrap="none" lIns="0" tIns="0" rIns="0" bIns="0" rtlCol="0" anchor="t"/>
          <a:lstStyle/>
          <a:p>
            <a:pPr marL="0" indent="0" algn="ctr">
              <a:lnSpc>
                <a:spcPct val="83000"/>
              </a:lnSpc>
              <a:buNone/>
            </a:pPr>
            <a:r>
              <a:rPr lang="en-US" sz="3200" dirty="0">
                <a:solidFill>
                  <a:srgbClr val="49495A"/>
                </a:solidFill>
                <a:latin typeface="Libre Baskerville" pitchFamily="34" charset="0"/>
                <a:ea typeface="Libre Baskerville" pitchFamily="34" charset="-122"/>
                <a:cs typeface="Libre Baskerville" pitchFamily="34" charset="-120"/>
              </a:rPr>
              <a:t>21</a:t>
            </a:r>
            <a:endParaRPr lang="en-US" sz="3200" dirty="0"/>
          </a:p>
        </p:txBody>
      </p:sp>
      <p:sp>
        <p:nvSpPr>
          <p:cNvPr id="10" name="Text 8"/>
          <p:cNvSpPr/>
          <p:nvPr/>
        </p:nvSpPr>
        <p:spPr>
          <a:xfrm>
            <a:off x="6033939" y="1816075"/>
            <a:ext cx="2613943" cy="193849"/>
          </a:xfrm>
          <a:prstGeom prst="rect">
            <a:avLst/>
          </a:prstGeom>
          <a:noFill/>
          <a:ln/>
        </p:spPr>
        <p:txBody>
          <a:bodyPr wrap="none" lIns="0" tIns="0" rIns="0" bIns="0" rtlCol="0" anchor="t"/>
          <a:lstStyle/>
          <a:p>
            <a:pPr marL="0" indent="0" algn="ctr">
              <a:lnSpc>
                <a:spcPct val="104000"/>
              </a:lnSpc>
              <a:buNone/>
            </a:pPr>
            <a:r>
              <a:rPr lang="en-US" b="1" dirty="0">
                <a:solidFill>
                  <a:srgbClr val="49495A"/>
                </a:solidFill>
                <a:latin typeface="Libre Baskerville" pitchFamily="34" charset="0"/>
                <a:ea typeface="Libre Baskerville" pitchFamily="34" charset="-122"/>
                <a:cs typeface="Libre Baskerville" pitchFamily="34" charset="-120"/>
              </a:rPr>
              <a:t>Students</a:t>
            </a:r>
            <a:endParaRPr lang="en-US" b="1" dirty="0"/>
          </a:p>
        </p:txBody>
      </p:sp>
      <p:sp>
        <p:nvSpPr>
          <p:cNvPr id="11" name="Text 9"/>
          <p:cNvSpPr/>
          <p:nvPr/>
        </p:nvSpPr>
        <p:spPr>
          <a:xfrm>
            <a:off x="6033939" y="2084338"/>
            <a:ext cx="2613943" cy="2347962"/>
          </a:xfrm>
          <a:prstGeom prst="rect">
            <a:avLst/>
          </a:prstGeom>
          <a:noFill/>
          <a:ln/>
        </p:spPr>
        <p:txBody>
          <a:bodyPr wrap="square" lIns="0" tIns="0" rIns="0" bIns="0" rtlCol="0" anchor="t">
            <a:normAutofit/>
          </a:bodyPr>
          <a:lstStyle/>
          <a:p>
            <a:pPr marL="0" indent="0" algn="ctr">
              <a:lnSpc>
                <a:spcPct val="133000"/>
              </a:lnSpc>
              <a:buNone/>
            </a:pPr>
            <a:r>
              <a:rPr lang="en-US" dirty="0">
                <a:solidFill>
                  <a:srgbClr val="49495A"/>
                </a:solidFill>
                <a:latin typeface="Open Sans" pitchFamily="34" charset="0"/>
                <a:ea typeface="Open Sans" pitchFamily="34" charset="-122"/>
                <a:cs typeface="Open Sans" pitchFamily="34" charset="-120"/>
              </a:rPr>
              <a:t>From Grade 1 to Grade 5 — the primary beneficiaries of the English-rich home environment intervention</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41114"/>
            <a:ext cx="8151763" cy="611386"/>
          </a:xfrm>
          <a:prstGeom prst="rect">
            <a:avLst/>
          </a:prstGeom>
          <a:noFill/>
          <a:ln/>
        </p:spPr>
        <p:txBody>
          <a:bodyPr wrap="none" lIns="0" tIns="0" rIns="0" bIns="0" rtlCol="0" anchor="t"/>
          <a:lstStyle/>
          <a:p>
            <a:pPr marL="0" indent="0">
              <a:lnSpc>
                <a:spcPct val="104000"/>
              </a:lnSpc>
              <a:buNone/>
            </a:pPr>
            <a:r>
              <a:rPr lang="en-US" sz="2000" b="1" dirty="0">
                <a:solidFill>
                  <a:srgbClr val="403CCF"/>
                </a:solidFill>
                <a:latin typeface="Libre Baskerville" pitchFamily="34" charset="0"/>
              </a:rPr>
              <a:t>3.3 Data collection</a:t>
            </a:r>
            <a:endParaRPr lang="en-US" sz="2000" b="1" dirty="0"/>
          </a:p>
        </p:txBody>
      </p:sp>
      <p:sp>
        <p:nvSpPr>
          <p:cNvPr id="10" name="Shape 7"/>
          <p:cNvSpPr/>
          <p:nvPr/>
        </p:nvSpPr>
        <p:spPr>
          <a:xfrm>
            <a:off x="496119" y="1244991"/>
            <a:ext cx="2696617" cy="2140927"/>
          </a:xfrm>
          <a:prstGeom prst="roundRect">
            <a:avLst>
              <a:gd name="adj" fmla="val 2965"/>
            </a:avLst>
          </a:prstGeom>
          <a:solidFill>
            <a:srgbClr val="EAE8F3"/>
          </a:solidFill>
          <a:ln/>
        </p:spPr>
      </p:sp>
      <p:sp>
        <p:nvSpPr>
          <p:cNvPr id="11" name="Text 8"/>
          <p:cNvSpPr/>
          <p:nvPr/>
        </p:nvSpPr>
        <p:spPr>
          <a:xfrm>
            <a:off x="802203" y="1397889"/>
            <a:ext cx="2572643" cy="96887"/>
          </a:xfrm>
          <a:prstGeom prst="rect">
            <a:avLst/>
          </a:prstGeom>
          <a:noFill/>
          <a:ln/>
        </p:spPr>
        <p:txBody>
          <a:bodyPr wrap="none" lIns="0" tIns="0" rIns="0" bIns="0" rtlCol="0" anchor="t"/>
          <a:lstStyle/>
          <a:p>
            <a:pPr marL="0" indent="0" algn="l">
              <a:lnSpc>
                <a:spcPct val="104000"/>
              </a:lnSpc>
              <a:buNone/>
            </a:pPr>
            <a:r>
              <a:rPr lang="en-US" sz="2000" dirty="0">
                <a:solidFill>
                  <a:srgbClr val="49495A"/>
                </a:solidFill>
                <a:latin typeface="Libre Baskerville" pitchFamily="34" charset="0"/>
                <a:ea typeface="Libre Baskerville" pitchFamily="34" charset="-122"/>
                <a:cs typeface="Libre Baskerville" pitchFamily="34" charset="-120"/>
              </a:rPr>
              <a:t>Observation</a:t>
            </a:r>
            <a:endParaRPr lang="en-US" sz="2000" dirty="0"/>
          </a:p>
        </p:txBody>
      </p:sp>
      <p:sp>
        <p:nvSpPr>
          <p:cNvPr id="12" name="Text 9"/>
          <p:cNvSpPr/>
          <p:nvPr/>
        </p:nvSpPr>
        <p:spPr>
          <a:xfrm>
            <a:off x="496119" y="1599931"/>
            <a:ext cx="2572643" cy="74340"/>
          </a:xfrm>
          <a:prstGeom prst="rect">
            <a:avLst/>
          </a:prstGeom>
          <a:noFill/>
          <a:ln/>
        </p:spPr>
        <p:txBody>
          <a:bodyPr wrap="none" lIns="0" tIns="0" rIns="0" bIns="0" rtlCol="0" anchor="t"/>
          <a:lstStyle/>
          <a:p>
            <a:pPr marL="0" indent="0" algn="l">
              <a:lnSpc>
                <a:spcPct val="100000"/>
              </a:lnSpc>
              <a:buNone/>
            </a:pPr>
            <a:endParaRPr lang="en-US" dirty="0">
              <a:solidFill>
                <a:srgbClr val="49495A"/>
              </a:solidFill>
              <a:latin typeface="Open Sans" pitchFamily="34" charset="0"/>
              <a:ea typeface="Open Sans" pitchFamily="34" charset="-122"/>
              <a:cs typeface="Open Sans" pitchFamily="34" charset="-120"/>
            </a:endParaRPr>
          </a:p>
          <a:p>
            <a:pPr marL="0" indent="0" algn="l">
              <a:lnSpc>
                <a:spcPct val="100000"/>
              </a:lnSpc>
              <a:buNone/>
            </a:pPr>
            <a:r>
              <a:rPr lang="en-US" dirty="0">
                <a:solidFill>
                  <a:srgbClr val="49495A"/>
                </a:solidFill>
                <a:latin typeface="Open Sans" pitchFamily="34" charset="0"/>
                <a:ea typeface="Open Sans" pitchFamily="34" charset="-122"/>
                <a:cs typeface="Open Sans" pitchFamily="34" charset="-120"/>
              </a:rPr>
              <a:t>Authentic classroom and</a:t>
            </a:r>
          </a:p>
          <a:p>
            <a:pPr marL="0" indent="0" algn="l">
              <a:lnSpc>
                <a:spcPct val="100000"/>
              </a:lnSpc>
              <a:buNone/>
            </a:pPr>
            <a:r>
              <a:rPr lang="en-US" dirty="0">
                <a:solidFill>
                  <a:srgbClr val="49495A"/>
                </a:solidFill>
                <a:latin typeface="Open Sans" pitchFamily="34" charset="0"/>
                <a:ea typeface="Open Sans" pitchFamily="34" charset="-122"/>
                <a:cs typeface="Open Sans" pitchFamily="34" charset="-120"/>
              </a:rPr>
              <a:t> home environment data</a:t>
            </a:r>
          </a:p>
          <a:p>
            <a:pPr marL="0" indent="0" algn="l">
              <a:lnSpc>
                <a:spcPct val="100000"/>
              </a:lnSpc>
              <a:buNone/>
            </a:pPr>
            <a:r>
              <a:rPr lang="en-US" dirty="0">
                <a:solidFill>
                  <a:srgbClr val="49495A"/>
                </a:solidFill>
                <a:latin typeface="Open Sans" pitchFamily="34" charset="0"/>
                <a:ea typeface="Open Sans" pitchFamily="34" charset="-122"/>
                <a:cs typeface="Open Sans" pitchFamily="34" charset="-120"/>
              </a:rPr>
              <a:t> collected by the </a:t>
            </a:r>
          </a:p>
          <a:p>
            <a:pPr marL="0" indent="0" algn="l">
              <a:lnSpc>
                <a:spcPct val="100000"/>
              </a:lnSpc>
              <a:buNone/>
            </a:pPr>
            <a:r>
              <a:rPr lang="en-US" dirty="0">
                <a:solidFill>
                  <a:srgbClr val="49495A"/>
                </a:solidFill>
                <a:latin typeface="Open Sans" pitchFamily="34" charset="0"/>
                <a:ea typeface="Open Sans" pitchFamily="34" charset="-122"/>
                <a:cs typeface="Open Sans" pitchFamily="34" charset="-120"/>
              </a:rPr>
              <a:t>teacher-researcher</a:t>
            </a:r>
            <a:endParaRPr lang="en-US" dirty="0"/>
          </a:p>
        </p:txBody>
      </p:sp>
      <p:sp>
        <p:nvSpPr>
          <p:cNvPr id="13" name="Shape 10"/>
          <p:cNvSpPr/>
          <p:nvPr/>
        </p:nvSpPr>
        <p:spPr>
          <a:xfrm>
            <a:off x="3208176" y="1265869"/>
            <a:ext cx="2696617" cy="2140926"/>
          </a:xfrm>
          <a:prstGeom prst="roundRect">
            <a:avLst>
              <a:gd name="adj" fmla="val 2965"/>
            </a:avLst>
          </a:prstGeom>
          <a:solidFill>
            <a:srgbClr val="EAE8F3"/>
          </a:solidFill>
          <a:ln/>
        </p:spPr>
        <p:txBody>
          <a:bodyPr/>
          <a:lstStyle/>
          <a:p>
            <a:endParaRPr lang="en-US" dirty="0"/>
          </a:p>
        </p:txBody>
      </p:sp>
      <p:sp>
        <p:nvSpPr>
          <p:cNvPr id="14" name="Text 11"/>
          <p:cNvSpPr/>
          <p:nvPr/>
        </p:nvSpPr>
        <p:spPr>
          <a:xfrm>
            <a:off x="3316672" y="1419601"/>
            <a:ext cx="2572643" cy="96887"/>
          </a:xfrm>
          <a:prstGeom prst="rect">
            <a:avLst/>
          </a:prstGeom>
          <a:noFill/>
          <a:ln/>
        </p:spPr>
        <p:txBody>
          <a:bodyPr wrap="none" lIns="0" tIns="0" rIns="0" bIns="0" rtlCol="0" anchor="t"/>
          <a:lstStyle/>
          <a:p>
            <a:pPr marL="0" indent="0" algn="l">
              <a:lnSpc>
                <a:spcPct val="104000"/>
              </a:lnSpc>
              <a:buNone/>
            </a:pPr>
            <a:r>
              <a:rPr lang="en-US" dirty="0">
                <a:solidFill>
                  <a:srgbClr val="49495A"/>
                </a:solidFill>
                <a:latin typeface="Libre Baskerville" pitchFamily="34" charset="0"/>
                <a:ea typeface="Libre Baskerville" pitchFamily="34" charset="-122"/>
                <a:cs typeface="Libre Baskerville" pitchFamily="34" charset="-120"/>
              </a:rPr>
              <a:t>Journal Analysis</a:t>
            </a:r>
            <a:endParaRPr lang="en-US" dirty="0"/>
          </a:p>
        </p:txBody>
      </p:sp>
      <p:sp>
        <p:nvSpPr>
          <p:cNvPr id="15" name="Text 12"/>
          <p:cNvSpPr/>
          <p:nvPr/>
        </p:nvSpPr>
        <p:spPr>
          <a:xfrm>
            <a:off x="3394062" y="1305565"/>
            <a:ext cx="2572643" cy="74340"/>
          </a:xfrm>
          <a:prstGeom prst="rect">
            <a:avLst/>
          </a:prstGeom>
          <a:noFill/>
          <a:ln/>
        </p:spPr>
        <p:txBody>
          <a:bodyPr wrap="none" lIns="0" tIns="0" rIns="0" bIns="0" rtlCol="0" anchor="t"/>
          <a:lstStyle/>
          <a:p>
            <a:pPr marL="0" indent="0" algn="l">
              <a:lnSpc>
                <a:spcPct val="100000"/>
              </a:lnSpc>
              <a:buNone/>
            </a:pPr>
            <a:endParaRPr lang="en-US" dirty="0">
              <a:solidFill>
                <a:srgbClr val="49495A"/>
              </a:solidFill>
              <a:latin typeface="Open Sans" pitchFamily="34" charset="0"/>
              <a:ea typeface="Open Sans" pitchFamily="34" charset="-122"/>
              <a:cs typeface="Open Sans" pitchFamily="34" charset="-120"/>
            </a:endParaRPr>
          </a:p>
          <a:p>
            <a:pPr marL="0" indent="0" algn="l">
              <a:lnSpc>
                <a:spcPct val="100000"/>
              </a:lnSpc>
              <a:buNone/>
            </a:pPr>
            <a:endParaRPr lang="en-US" dirty="0">
              <a:solidFill>
                <a:srgbClr val="49495A"/>
              </a:solidFill>
              <a:latin typeface="Open Sans" pitchFamily="34" charset="0"/>
              <a:ea typeface="Open Sans" pitchFamily="34" charset="-122"/>
              <a:cs typeface="Open Sans" pitchFamily="34" charset="-120"/>
            </a:endParaRPr>
          </a:p>
          <a:p>
            <a:pPr marL="0" indent="0" algn="l">
              <a:lnSpc>
                <a:spcPct val="100000"/>
              </a:lnSpc>
              <a:buNone/>
            </a:pPr>
            <a:r>
              <a:rPr lang="en-US" dirty="0">
                <a:solidFill>
                  <a:srgbClr val="49495A"/>
                </a:solidFill>
                <a:latin typeface="Open Sans" pitchFamily="34" charset="0"/>
                <a:ea typeface="Open Sans" pitchFamily="34" charset="-122"/>
                <a:cs typeface="Open Sans" pitchFamily="34" charset="-120"/>
              </a:rPr>
              <a:t>Reflective journals </a:t>
            </a:r>
          </a:p>
          <a:p>
            <a:pPr marL="0" indent="0" algn="l">
              <a:lnSpc>
                <a:spcPct val="100000"/>
              </a:lnSpc>
              <a:buNone/>
            </a:pPr>
            <a:r>
              <a:rPr lang="en-US" dirty="0">
                <a:solidFill>
                  <a:srgbClr val="49495A"/>
                </a:solidFill>
                <a:latin typeface="Open Sans" pitchFamily="34" charset="0"/>
                <a:ea typeface="Open Sans" pitchFamily="34" charset="-122"/>
                <a:cs typeface="Open Sans" pitchFamily="34" charset="-120"/>
              </a:rPr>
              <a:t>documenting parental </a:t>
            </a:r>
          </a:p>
          <a:p>
            <a:pPr marL="0" indent="0" algn="l">
              <a:lnSpc>
                <a:spcPct val="100000"/>
              </a:lnSpc>
              <a:buNone/>
            </a:pPr>
            <a:r>
              <a:rPr lang="en-US" dirty="0">
                <a:solidFill>
                  <a:srgbClr val="49495A"/>
                </a:solidFill>
                <a:latin typeface="Open Sans" pitchFamily="34" charset="0"/>
                <a:ea typeface="Open Sans" pitchFamily="34" charset="-122"/>
                <a:cs typeface="Open Sans" pitchFamily="34" charset="-120"/>
              </a:rPr>
              <a:t>coaching interactions </a:t>
            </a:r>
          </a:p>
          <a:p>
            <a:pPr marL="0" indent="0" algn="l">
              <a:lnSpc>
                <a:spcPct val="100000"/>
              </a:lnSpc>
              <a:buNone/>
            </a:pPr>
            <a:r>
              <a:rPr lang="en-US" dirty="0">
                <a:solidFill>
                  <a:srgbClr val="49495A"/>
                </a:solidFill>
                <a:latin typeface="Open Sans" pitchFamily="34" charset="0"/>
                <a:ea typeface="Open Sans" pitchFamily="34" charset="-122"/>
                <a:cs typeface="Open Sans" pitchFamily="34" charset="-120"/>
              </a:rPr>
              <a:t>and student progress</a:t>
            </a:r>
            <a:endParaRPr lang="en-US" dirty="0"/>
          </a:p>
        </p:txBody>
      </p:sp>
      <p:sp>
        <p:nvSpPr>
          <p:cNvPr id="16" name="Shape 13"/>
          <p:cNvSpPr/>
          <p:nvPr/>
        </p:nvSpPr>
        <p:spPr>
          <a:xfrm>
            <a:off x="5935825" y="1244992"/>
            <a:ext cx="2696617" cy="2140926"/>
          </a:xfrm>
          <a:prstGeom prst="roundRect">
            <a:avLst>
              <a:gd name="adj" fmla="val 2965"/>
            </a:avLst>
          </a:prstGeom>
          <a:solidFill>
            <a:srgbClr val="EAE8F3"/>
          </a:solidFill>
          <a:ln/>
        </p:spPr>
      </p:sp>
      <p:sp>
        <p:nvSpPr>
          <p:cNvPr id="17" name="Text 14"/>
          <p:cNvSpPr/>
          <p:nvPr/>
        </p:nvSpPr>
        <p:spPr>
          <a:xfrm>
            <a:off x="6013252" y="1468044"/>
            <a:ext cx="2572643" cy="96887"/>
          </a:xfrm>
          <a:prstGeom prst="rect">
            <a:avLst/>
          </a:prstGeom>
          <a:noFill/>
          <a:ln/>
        </p:spPr>
        <p:txBody>
          <a:bodyPr wrap="none" lIns="0" tIns="0" rIns="0" bIns="0" rtlCol="0" anchor="t"/>
          <a:lstStyle/>
          <a:p>
            <a:pPr marL="0" indent="0" algn="l">
              <a:lnSpc>
                <a:spcPct val="104000"/>
              </a:lnSpc>
              <a:buNone/>
            </a:pPr>
            <a:r>
              <a:rPr lang="en-US" sz="1400" dirty="0">
                <a:solidFill>
                  <a:srgbClr val="49495A"/>
                </a:solidFill>
                <a:latin typeface="Libre Baskerville" pitchFamily="34" charset="0"/>
                <a:ea typeface="Libre Baskerville" pitchFamily="34" charset="-122"/>
                <a:cs typeface="Libre Baskerville" pitchFamily="34" charset="-120"/>
              </a:rPr>
              <a:t>Semi-Structured Interview</a:t>
            </a:r>
            <a:endParaRPr lang="en-US" sz="1400" dirty="0"/>
          </a:p>
        </p:txBody>
      </p:sp>
      <p:sp>
        <p:nvSpPr>
          <p:cNvPr id="18" name="Text 15"/>
          <p:cNvSpPr/>
          <p:nvPr/>
        </p:nvSpPr>
        <p:spPr>
          <a:xfrm>
            <a:off x="5997737" y="1277100"/>
            <a:ext cx="2572643" cy="1999500"/>
          </a:xfrm>
          <a:prstGeom prst="rect">
            <a:avLst/>
          </a:prstGeom>
          <a:noFill/>
          <a:ln/>
        </p:spPr>
        <p:txBody>
          <a:bodyPr wrap="none" lIns="0" tIns="0" rIns="0" bIns="0" rtlCol="0" anchor="t"/>
          <a:lstStyle/>
          <a:p>
            <a:pPr marL="0" indent="0" algn="l">
              <a:lnSpc>
                <a:spcPct val="100000"/>
              </a:lnSpc>
              <a:buNone/>
            </a:pPr>
            <a:endParaRPr lang="en-US" dirty="0">
              <a:solidFill>
                <a:srgbClr val="49495A"/>
              </a:solidFill>
              <a:latin typeface="Open Sans" pitchFamily="34" charset="0"/>
              <a:ea typeface="Open Sans" pitchFamily="34" charset="-122"/>
              <a:cs typeface="Open Sans" pitchFamily="34" charset="-120"/>
            </a:endParaRPr>
          </a:p>
          <a:p>
            <a:pPr marL="0" indent="0" algn="l">
              <a:lnSpc>
                <a:spcPct val="100000"/>
              </a:lnSpc>
              <a:buNone/>
            </a:pPr>
            <a:endParaRPr lang="en-US" dirty="0">
              <a:solidFill>
                <a:srgbClr val="49495A"/>
              </a:solidFill>
              <a:latin typeface="Open Sans" pitchFamily="34" charset="0"/>
              <a:ea typeface="Open Sans" pitchFamily="34" charset="-122"/>
              <a:cs typeface="Open Sans" pitchFamily="34" charset="-120"/>
            </a:endParaRPr>
          </a:p>
          <a:p>
            <a:pPr marL="0" indent="0" algn="l">
              <a:lnSpc>
                <a:spcPct val="100000"/>
              </a:lnSpc>
              <a:buNone/>
            </a:pPr>
            <a:r>
              <a:rPr lang="en-US" dirty="0">
                <a:solidFill>
                  <a:srgbClr val="49495A"/>
                </a:solidFill>
                <a:latin typeface="Open Sans" pitchFamily="34" charset="0"/>
                <a:ea typeface="Open Sans" pitchFamily="34" charset="-122"/>
                <a:cs typeface="Open Sans" pitchFamily="34" charset="-120"/>
              </a:rPr>
              <a:t>In-depth interviews to</a:t>
            </a:r>
          </a:p>
          <a:p>
            <a:pPr marL="0" indent="0" algn="l">
              <a:lnSpc>
                <a:spcPct val="100000"/>
              </a:lnSpc>
              <a:buNone/>
            </a:pPr>
            <a:r>
              <a:rPr lang="en-US" dirty="0">
                <a:solidFill>
                  <a:srgbClr val="49495A"/>
                </a:solidFill>
                <a:latin typeface="Open Sans" pitchFamily="34" charset="0"/>
                <a:ea typeface="Open Sans" pitchFamily="34" charset="-122"/>
                <a:cs typeface="Open Sans" pitchFamily="34" charset="-120"/>
              </a:rPr>
              <a:t> capture parental </a:t>
            </a:r>
          </a:p>
          <a:p>
            <a:pPr marL="0" indent="0" algn="l">
              <a:lnSpc>
                <a:spcPct val="100000"/>
              </a:lnSpc>
              <a:buNone/>
            </a:pPr>
            <a:r>
              <a:rPr lang="en-US" dirty="0">
                <a:solidFill>
                  <a:srgbClr val="49495A"/>
                </a:solidFill>
                <a:latin typeface="Open Sans" pitchFamily="34" charset="0"/>
                <a:ea typeface="Open Sans" pitchFamily="34" charset="-122"/>
                <a:cs typeface="Open Sans" pitchFamily="34" charset="-120"/>
              </a:rPr>
              <a:t>confidence, engagement,</a:t>
            </a:r>
          </a:p>
          <a:p>
            <a:pPr marL="0" indent="0" algn="l">
              <a:lnSpc>
                <a:spcPct val="100000"/>
              </a:lnSpc>
              <a:buNone/>
            </a:pPr>
            <a:r>
              <a:rPr lang="en-US" dirty="0">
                <a:solidFill>
                  <a:srgbClr val="49495A"/>
                </a:solidFill>
                <a:latin typeface="Open Sans" pitchFamily="34" charset="0"/>
                <a:ea typeface="Open Sans" pitchFamily="34" charset="-122"/>
                <a:cs typeface="Open Sans" pitchFamily="34" charset="-120"/>
              </a:rPr>
              <a:t> and obstacles</a:t>
            </a:r>
            <a:endParaRPr lang="en-US" dirty="0"/>
          </a:p>
        </p:txBody>
      </p:sp>
      <p:sp>
        <p:nvSpPr>
          <p:cNvPr id="21" name="Text 17"/>
          <p:cNvSpPr/>
          <p:nvPr/>
        </p:nvSpPr>
        <p:spPr>
          <a:xfrm>
            <a:off x="496119" y="3385918"/>
            <a:ext cx="8345537" cy="1059958"/>
          </a:xfrm>
          <a:prstGeom prst="rect">
            <a:avLst/>
          </a:prstGeom>
          <a:noFill/>
          <a:ln/>
        </p:spPr>
        <p:txBody>
          <a:bodyPr wrap="none" lIns="0" tIns="0" rIns="0" bIns="0" rtlCol="0" anchor="t"/>
          <a:lstStyle/>
          <a:p>
            <a:pPr marL="0" indent="0" algn="l">
              <a:lnSpc>
                <a:spcPct val="100000"/>
              </a:lnSpc>
              <a:buNone/>
            </a:pPr>
            <a:endParaRPr lang="en-US" dirty="0">
              <a:solidFill>
                <a:srgbClr val="000000"/>
              </a:solidFill>
              <a:latin typeface="Open Sans" pitchFamily="34" charset="0"/>
              <a:ea typeface="Open Sans" pitchFamily="34" charset="-122"/>
              <a:cs typeface="Open Sans" pitchFamily="34" charset="-120"/>
            </a:endParaRPr>
          </a:p>
          <a:p>
            <a:pPr marL="0" indent="0" algn="l">
              <a:lnSpc>
                <a:spcPct val="100000"/>
              </a:lnSpc>
              <a:buNone/>
            </a:pPr>
            <a:r>
              <a:rPr lang="en-US" dirty="0">
                <a:solidFill>
                  <a:srgbClr val="000000"/>
                </a:solidFill>
                <a:latin typeface="Open Sans" pitchFamily="34" charset="0"/>
                <a:ea typeface="Open Sans" pitchFamily="34" charset="-122"/>
                <a:cs typeface="Open Sans" pitchFamily="34" charset="-120"/>
              </a:rPr>
              <a:t>By employing these three research methods, authentic data was analyzed to </a:t>
            </a:r>
          </a:p>
          <a:p>
            <a:pPr marL="0" indent="0" algn="l">
              <a:lnSpc>
                <a:spcPct val="100000"/>
              </a:lnSpc>
              <a:buNone/>
            </a:pPr>
            <a:r>
              <a:rPr lang="en-US" dirty="0">
                <a:solidFill>
                  <a:srgbClr val="000000"/>
                </a:solidFill>
                <a:latin typeface="Open Sans" pitchFamily="34" charset="0"/>
                <a:ea typeface="Open Sans" pitchFamily="34" charset="-122"/>
                <a:cs typeface="Open Sans" pitchFamily="34" charset="-120"/>
              </a:rPr>
              <a:t>conclude that parental coaching definitively enhances students' English </a:t>
            </a:r>
          </a:p>
          <a:p>
            <a:pPr marL="0" indent="0" algn="l">
              <a:lnSpc>
                <a:spcPct val="100000"/>
              </a:lnSpc>
              <a:buNone/>
            </a:pPr>
            <a:r>
              <a:rPr lang="en-US" dirty="0">
                <a:solidFill>
                  <a:srgbClr val="000000"/>
                </a:solidFill>
                <a:latin typeface="Open Sans" pitchFamily="34" charset="0"/>
                <a:ea typeface="Open Sans" pitchFamily="34" charset="-122"/>
                <a:cs typeface="Open Sans" pitchFamily="34" charset="-120"/>
              </a:rPr>
              <a:t>acquisition when creating an English-rich home environment.</a:t>
            </a:r>
            <a:endParaRPr lang="en-US" dirty="0"/>
          </a:p>
        </p:txBody>
      </p:sp>
    </p:spTree>
    <p:extLst>
      <p:ext uri="{BB962C8B-B14F-4D97-AF65-F5344CB8AC3E}">
        <p14:creationId xmlns:p14="http://schemas.microsoft.com/office/powerpoint/2010/main" val="4080082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3429000" cy="5143500"/>
          </a:xfrm>
          <a:prstGeom prst="rect">
            <a:avLst/>
          </a:prstGeom>
          <a:solidFill>
            <a:srgbClr val="EAE8F3"/>
          </a:solidFill>
          <a:ln/>
        </p:spPr>
      </p:sp>
      <p:pic>
        <p:nvPicPr>
          <p:cNvPr id="3" name="Image 0" descr="preencoded.png"/>
          <p:cNvPicPr>
            <a:picLocks noChangeAspect="1"/>
          </p:cNvPicPr>
          <p:nvPr/>
        </p:nvPicPr>
        <p:blipFill>
          <a:blip r:embed="rId3"/>
          <a:stretch>
            <a:fillRect/>
          </a:stretch>
        </p:blipFill>
        <p:spPr>
          <a:xfrm>
            <a:off x="70842" y="380181"/>
            <a:ext cx="3287241" cy="4383063"/>
          </a:xfrm>
          <a:prstGeom prst="rect">
            <a:avLst/>
          </a:prstGeom>
        </p:spPr>
      </p:pic>
      <p:sp>
        <p:nvSpPr>
          <p:cNvPr id="4" name="Text 1"/>
          <p:cNvSpPr/>
          <p:nvPr/>
        </p:nvSpPr>
        <p:spPr>
          <a:xfrm>
            <a:off x="3925119" y="1903735"/>
            <a:ext cx="4722763" cy="442987"/>
          </a:xfrm>
          <a:prstGeom prst="rect">
            <a:avLst/>
          </a:prstGeom>
          <a:noFill/>
          <a:ln/>
        </p:spPr>
        <p:txBody>
          <a:bodyPr wrap="none" lIns="0" tIns="0" rIns="0" bIns="0" rtlCol="0" anchor="t"/>
          <a:lstStyle/>
          <a:p>
            <a:pPr marL="0" indent="0" algn="l">
              <a:lnSpc>
                <a:spcPct val="104000"/>
              </a:lnSpc>
              <a:buNone/>
            </a:pPr>
            <a:r>
              <a:rPr lang="en-US" sz="2750" dirty="0">
                <a:solidFill>
                  <a:srgbClr val="403CCF"/>
                </a:solidFill>
                <a:latin typeface="Libre Baskerville" pitchFamily="34" charset="0"/>
                <a:ea typeface="Libre Baskerville" pitchFamily="34" charset="-122"/>
                <a:cs typeface="Libre Baskerville" pitchFamily="34" charset="-120"/>
              </a:rPr>
              <a:t>4. Results</a:t>
            </a:r>
            <a:endParaRPr lang="en-US" sz="2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419174"/>
            <a:ext cx="8151763" cy="816769"/>
          </a:xfrm>
          <a:prstGeom prst="rect">
            <a:avLst/>
          </a:prstGeom>
          <a:noFill/>
          <a:ln/>
        </p:spPr>
        <p:txBody>
          <a:bodyPr wrap="square" lIns="0" tIns="0" rIns="0" bIns="0" rtlCol="0" anchor="t">
            <a:normAutofit/>
          </a:bodyPr>
          <a:lstStyle/>
          <a:p>
            <a:pPr marL="0" indent="0" algn="l">
              <a:lnSpc>
                <a:spcPct val="104000"/>
              </a:lnSpc>
              <a:buNone/>
            </a:pPr>
            <a:r>
              <a:rPr lang="en-US" sz="2550" dirty="0">
                <a:solidFill>
                  <a:srgbClr val="403CCF"/>
                </a:solidFill>
                <a:latin typeface="Libre Baskerville" pitchFamily="34" charset="0"/>
                <a:ea typeface="Libre Baskerville" pitchFamily="34" charset="-122"/>
                <a:cs typeface="Libre Baskerville" pitchFamily="34" charset="-120"/>
              </a:rPr>
              <a:t>4.1 The Relationship Between Parental Support and Students' Improvement</a:t>
            </a:r>
            <a:endParaRPr lang="en-US" sz="2550" dirty="0"/>
          </a:p>
        </p:txBody>
      </p:sp>
      <p:pic>
        <p:nvPicPr>
          <p:cNvPr id="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6119" y="1371451"/>
            <a:ext cx="2636937" cy="2815679"/>
          </a:xfrm>
          <a:prstGeom prst="rect">
            <a:avLst/>
          </a:prstGeom>
        </p:spPr>
      </p:pic>
      <p:sp>
        <p:nvSpPr>
          <p:cNvPr id="5" name="Text 2"/>
          <p:cNvSpPr/>
          <p:nvPr/>
        </p:nvSpPr>
        <p:spPr>
          <a:xfrm>
            <a:off x="698227" y="1535708"/>
            <a:ext cx="2289870" cy="204118"/>
          </a:xfrm>
          <a:prstGeom prst="rect">
            <a:avLst/>
          </a:prstGeom>
          <a:noFill/>
          <a:ln/>
        </p:spPr>
        <p:txBody>
          <a:bodyPr wrap="none" lIns="0" tIns="0" rIns="0" bIns="0" rtlCol="0" anchor="t"/>
          <a:lstStyle/>
          <a:p>
            <a:pPr marL="0" indent="0" algn="l">
              <a:lnSpc>
                <a:spcPct val="104000"/>
              </a:lnSpc>
              <a:buNone/>
            </a:pPr>
            <a:r>
              <a:rPr lang="en-US" sz="1250" b="1" dirty="0">
                <a:solidFill>
                  <a:srgbClr val="49495A"/>
                </a:solidFill>
                <a:latin typeface="Libre Baskerville" pitchFamily="34" charset="0"/>
                <a:ea typeface="Libre Baskerville" pitchFamily="34" charset="-122"/>
                <a:cs typeface="Libre Baskerville" pitchFamily="34" charset="-120"/>
              </a:rPr>
              <a:t>Full Support Group</a:t>
            </a:r>
            <a:endParaRPr lang="en-US" sz="1250" b="1" dirty="0"/>
          </a:p>
        </p:txBody>
      </p:sp>
      <p:sp>
        <p:nvSpPr>
          <p:cNvPr id="6" name="Text 3"/>
          <p:cNvSpPr/>
          <p:nvPr/>
        </p:nvSpPr>
        <p:spPr>
          <a:xfrm>
            <a:off x="641077" y="1739826"/>
            <a:ext cx="2289870" cy="2324174"/>
          </a:xfrm>
          <a:prstGeom prst="rect">
            <a:avLst/>
          </a:prstGeom>
          <a:noFill/>
          <a:ln/>
        </p:spPr>
        <p:txBody>
          <a:bodyPr wrap="square" lIns="0" tIns="0" rIns="0" bIns="0" rtlCol="0" anchor="t">
            <a:normAutofit/>
          </a:bodyPr>
          <a:lstStyle/>
          <a:p>
            <a:pPr marL="0" indent="0" algn="l">
              <a:lnSpc>
                <a:spcPct val="128000"/>
              </a:lnSpc>
              <a:buNone/>
            </a:pPr>
            <a:r>
              <a:rPr lang="en-US" sz="1600" dirty="0">
                <a:solidFill>
                  <a:srgbClr val="49495A"/>
                </a:solidFill>
                <a:latin typeface="Open Sans" pitchFamily="34" charset="0"/>
                <a:ea typeface="Open Sans" pitchFamily="34" charset="-122"/>
                <a:cs typeface="Open Sans" pitchFamily="34" charset="-120"/>
              </a:rPr>
              <a:t>Students were reminded to do exercises, directed to review, and had answers checked, came to class with confidence.</a:t>
            </a:r>
            <a:endParaRPr lang="en-US" sz="1600" dirty="0"/>
          </a:p>
        </p:txBody>
      </p:sp>
      <p:pic>
        <p:nvPicPr>
          <p:cNvPr id="7"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53532" y="1371451"/>
            <a:ext cx="2636937" cy="2815679"/>
          </a:xfrm>
          <a:prstGeom prst="rect">
            <a:avLst/>
          </a:prstGeom>
        </p:spPr>
      </p:pic>
      <p:sp>
        <p:nvSpPr>
          <p:cNvPr id="8" name="Text 4"/>
          <p:cNvSpPr/>
          <p:nvPr/>
        </p:nvSpPr>
        <p:spPr>
          <a:xfrm>
            <a:off x="3427065" y="1522958"/>
            <a:ext cx="2289870" cy="204118"/>
          </a:xfrm>
          <a:prstGeom prst="rect">
            <a:avLst/>
          </a:prstGeom>
          <a:noFill/>
          <a:ln/>
        </p:spPr>
        <p:txBody>
          <a:bodyPr wrap="none" lIns="0" tIns="0" rIns="0" bIns="0" rtlCol="0" anchor="t"/>
          <a:lstStyle/>
          <a:p>
            <a:pPr marL="0" indent="0" algn="l">
              <a:lnSpc>
                <a:spcPct val="104000"/>
              </a:lnSpc>
              <a:buNone/>
            </a:pPr>
            <a:r>
              <a:rPr lang="en-US" sz="1400" b="1" dirty="0">
                <a:solidFill>
                  <a:srgbClr val="49495A"/>
                </a:solidFill>
                <a:latin typeface="Libre Baskerville" pitchFamily="34" charset="0"/>
                <a:ea typeface="Libre Baskerville" pitchFamily="34" charset="-122"/>
                <a:cs typeface="Libre Baskerville" pitchFamily="34" charset="-120"/>
              </a:rPr>
              <a:t>Partial Support Group</a:t>
            </a:r>
            <a:endParaRPr lang="en-US" sz="1400" b="1" dirty="0"/>
          </a:p>
        </p:txBody>
      </p:sp>
      <p:sp>
        <p:nvSpPr>
          <p:cNvPr id="9" name="Text 5"/>
          <p:cNvSpPr/>
          <p:nvPr/>
        </p:nvSpPr>
        <p:spPr>
          <a:xfrm>
            <a:off x="3455640" y="1862584"/>
            <a:ext cx="2289870" cy="2324545"/>
          </a:xfrm>
          <a:prstGeom prst="rect">
            <a:avLst/>
          </a:prstGeom>
          <a:noFill/>
          <a:ln/>
        </p:spPr>
        <p:txBody>
          <a:bodyPr wrap="square" lIns="0" tIns="0" rIns="0" bIns="0" rtlCol="0" anchor="t">
            <a:normAutofit fontScale="92500"/>
          </a:bodyPr>
          <a:lstStyle/>
          <a:p>
            <a:pPr marL="0" indent="0" algn="l">
              <a:lnSpc>
                <a:spcPct val="128000"/>
              </a:lnSpc>
              <a:buNone/>
            </a:pPr>
            <a:r>
              <a:rPr lang="en-US" dirty="0">
                <a:solidFill>
                  <a:srgbClr val="49495A"/>
                </a:solidFill>
                <a:latin typeface="Open Sans" pitchFamily="34" charset="0"/>
                <a:ea typeface="Open Sans" pitchFamily="34" charset="-122"/>
                <a:cs typeface="Open Sans" pitchFamily="34" charset="-120"/>
              </a:rPr>
              <a:t>Whose parents only reminded students to do homework without instructions, sometimes completed homework and sometimes did not.</a:t>
            </a:r>
            <a:endParaRPr lang="en-US" dirty="0"/>
          </a:p>
        </p:txBody>
      </p:sp>
      <p:pic>
        <p:nvPicPr>
          <p:cNvPr id="10"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0945" y="1371451"/>
            <a:ext cx="2636937" cy="2815680"/>
          </a:xfrm>
          <a:prstGeom prst="rect">
            <a:avLst/>
          </a:prstGeom>
        </p:spPr>
      </p:pic>
      <p:sp>
        <p:nvSpPr>
          <p:cNvPr id="11" name="Text 6"/>
          <p:cNvSpPr/>
          <p:nvPr/>
        </p:nvSpPr>
        <p:spPr>
          <a:xfrm>
            <a:off x="6155904" y="1561158"/>
            <a:ext cx="2289870" cy="204118"/>
          </a:xfrm>
          <a:prstGeom prst="rect">
            <a:avLst/>
          </a:prstGeom>
          <a:noFill/>
          <a:ln/>
        </p:spPr>
        <p:txBody>
          <a:bodyPr wrap="none" lIns="0" tIns="0" rIns="0" bIns="0" rtlCol="0" anchor="t"/>
          <a:lstStyle/>
          <a:p>
            <a:pPr marL="0" indent="0" algn="l">
              <a:lnSpc>
                <a:spcPct val="104000"/>
              </a:lnSpc>
              <a:buNone/>
            </a:pPr>
            <a:r>
              <a:rPr lang="en-US" sz="1400" b="1" dirty="0">
                <a:solidFill>
                  <a:srgbClr val="49495A"/>
                </a:solidFill>
                <a:latin typeface="Libre Baskerville" pitchFamily="34" charset="0"/>
                <a:ea typeface="Libre Baskerville" pitchFamily="34" charset="-122"/>
                <a:cs typeface="Libre Baskerville" pitchFamily="34" charset="-120"/>
              </a:rPr>
              <a:t>No Support Group</a:t>
            </a:r>
            <a:endParaRPr lang="en-US" sz="1400" b="1" dirty="0"/>
          </a:p>
        </p:txBody>
      </p:sp>
      <p:sp>
        <p:nvSpPr>
          <p:cNvPr id="12" name="Text 7"/>
          <p:cNvSpPr/>
          <p:nvPr/>
        </p:nvSpPr>
        <p:spPr>
          <a:xfrm>
            <a:off x="6213053" y="1862584"/>
            <a:ext cx="2289870" cy="2201415"/>
          </a:xfrm>
          <a:prstGeom prst="rect">
            <a:avLst/>
          </a:prstGeom>
          <a:noFill/>
          <a:ln/>
        </p:spPr>
        <p:txBody>
          <a:bodyPr wrap="square" lIns="0" tIns="0" rIns="0" bIns="0" rtlCol="0" anchor="t">
            <a:normAutofit/>
          </a:bodyPr>
          <a:lstStyle/>
          <a:p>
            <a:pPr marL="0" indent="0" algn="l">
              <a:lnSpc>
                <a:spcPct val="128000"/>
              </a:lnSpc>
              <a:buNone/>
            </a:pPr>
            <a:r>
              <a:rPr lang="en-US" sz="1600" dirty="0">
                <a:solidFill>
                  <a:srgbClr val="49495A"/>
                </a:solidFill>
                <a:latin typeface="Open Sans" pitchFamily="34" charset="0"/>
                <a:ea typeface="Open Sans" pitchFamily="34" charset="-122"/>
                <a:cs typeface="Open Sans" pitchFamily="34" charset="-120"/>
              </a:rPr>
              <a:t>Students often felt worried and unconfident when entering the classroom or when asked to check previous lessons.</a:t>
            </a:r>
            <a:endParaRPr lang="en-US" sz="1600" dirty="0"/>
          </a:p>
        </p:txBody>
      </p:sp>
      <p:sp>
        <p:nvSpPr>
          <p:cNvPr id="13" name="Text 8"/>
          <p:cNvSpPr/>
          <p:nvPr/>
        </p:nvSpPr>
        <p:spPr>
          <a:xfrm>
            <a:off x="496119" y="4238818"/>
            <a:ext cx="8151763" cy="401687"/>
          </a:xfrm>
          <a:prstGeom prst="rect">
            <a:avLst/>
          </a:prstGeom>
          <a:noFill/>
          <a:ln/>
        </p:spPr>
        <p:txBody>
          <a:bodyPr wrap="square" lIns="0" tIns="0" rIns="0" bIns="0" rtlCol="0" anchor="t">
            <a:noAutofit/>
          </a:bodyPr>
          <a:lstStyle/>
          <a:p>
            <a:pPr marL="0" indent="0" algn="l">
              <a:lnSpc>
                <a:spcPct val="128000"/>
              </a:lnSpc>
              <a:buNone/>
            </a:pPr>
            <a:r>
              <a:rPr lang="en-US" sz="1500" dirty="0">
                <a:solidFill>
                  <a:srgbClr val="49495A"/>
                </a:solidFill>
                <a:latin typeface="Open Sans" pitchFamily="34" charset="0"/>
                <a:ea typeface="Open Sans" pitchFamily="34" charset="-122"/>
                <a:cs typeface="Open Sans" pitchFamily="34" charset="-120"/>
              </a:rPr>
              <a:t>When the researcher checked parent reactions on Zalo groups, not all parents reacted to coaching messages. Those who often reacted belonged to the first group; those who rarely reacted belonged to the last group.</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2040" y="207225"/>
            <a:ext cx="8151763" cy="346100"/>
          </a:xfrm>
          <a:prstGeom prst="rect">
            <a:avLst/>
          </a:prstGeom>
          <a:noFill/>
          <a:ln/>
        </p:spPr>
        <p:txBody>
          <a:bodyPr wrap="none" lIns="0" tIns="0" rIns="0" bIns="0" rtlCol="0" anchor="t"/>
          <a:lstStyle/>
          <a:p>
            <a:pPr marL="0" indent="0" algn="l">
              <a:lnSpc>
                <a:spcPct val="104000"/>
              </a:lnSpc>
              <a:buNone/>
            </a:pPr>
            <a:r>
              <a:rPr lang="en-US" sz="2150" dirty="0">
                <a:solidFill>
                  <a:srgbClr val="403CCF"/>
                </a:solidFill>
                <a:latin typeface="Libre Baskerville" pitchFamily="34" charset="0"/>
                <a:ea typeface="Libre Baskerville" pitchFamily="34" charset="-122"/>
                <a:cs typeface="Libre Baskerville" pitchFamily="34" charset="-120"/>
              </a:rPr>
              <a:t>4.2 The Age-Related Changes</a:t>
            </a:r>
            <a:endParaRPr lang="en-US" sz="2150" dirty="0"/>
          </a:p>
        </p:txBody>
      </p:sp>
      <p:sp>
        <p:nvSpPr>
          <p:cNvPr id="3" name="Text 1"/>
          <p:cNvSpPr/>
          <p:nvPr/>
        </p:nvSpPr>
        <p:spPr>
          <a:xfrm>
            <a:off x="452040" y="604909"/>
            <a:ext cx="8608963" cy="754015"/>
          </a:xfrm>
          <a:prstGeom prst="rect">
            <a:avLst/>
          </a:prstGeom>
          <a:noFill/>
          <a:ln/>
        </p:spPr>
        <p:txBody>
          <a:bodyPr wrap="none" lIns="0" tIns="0" rIns="0" bIns="0" rtlCol="0" anchor="t"/>
          <a:lstStyle/>
          <a:p>
            <a:pPr marL="0" indent="0" algn="l">
              <a:lnSpc>
                <a:spcPct val="119000"/>
              </a:lnSpc>
              <a:buNone/>
            </a:pPr>
            <a:r>
              <a:rPr lang="en-US" sz="2000" dirty="0">
                <a:solidFill>
                  <a:srgbClr val="49495A"/>
                </a:solidFill>
                <a:latin typeface="Open Sans" pitchFamily="34" charset="0"/>
                <a:ea typeface="Open Sans" pitchFamily="34" charset="-122"/>
                <a:cs typeface="Open Sans" pitchFamily="34" charset="-120"/>
              </a:rPr>
              <a:t>According to observations, the coaching model shows that the role of </a:t>
            </a:r>
          </a:p>
          <a:p>
            <a:pPr marL="0" indent="0" algn="l">
              <a:lnSpc>
                <a:spcPct val="119000"/>
              </a:lnSpc>
              <a:buNone/>
            </a:pPr>
            <a:r>
              <a:rPr lang="en-US" sz="2000" dirty="0">
                <a:solidFill>
                  <a:srgbClr val="49495A"/>
                </a:solidFill>
                <a:latin typeface="Open Sans" pitchFamily="34" charset="0"/>
                <a:ea typeface="Open Sans" pitchFamily="34" charset="-122"/>
                <a:cs typeface="Open Sans" pitchFamily="34" charset="-120"/>
              </a:rPr>
              <a:t>parents changes based on students' level.</a:t>
            </a:r>
            <a:endParaRPr lang="en-US" sz="2000" dirty="0"/>
          </a:p>
        </p:txBody>
      </p:sp>
      <p:sp>
        <p:nvSpPr>
          <p:cNvPr id="5" name="Shape 2"/>
          <p:cNvSpPr/>
          <p:nvPr/>
        </p:nvSpPr>
        <p:spPr>
          <a:xfrm>
            <a:off x="540196" y="1472133"/>
            <a:ext cx="867296" cy="954212"/>
          </a:xfrm>
          <a:prstGeom prst="roundRect">
            <a:avLst>
              <a:gd name="adj" fmla="val 1916"/>
            </a:avLst>
          </a:prstGeom>
          <a:solidFill>
            <a:srgbClr val="EAE8F3"/>
          </a:solidFill>
          <a:ln/>
        </p:spPr>
      </p:sp>
      <p:sp>
        <p:nvSpPr>
          <p:cNvPr id="6" name="Text 3"/>
          <p:cNvSpPr/>
          <p:nvPr/>
        </p:nvSpPr>
        <p:spPr>
          <a:xfrm>
            <a:off x="895970" y="1851868"/>
            <a:ext cx="155749" cy="194667"/>
          </a:xfrm>
          <a:prstGeom prst="rect">
            <a:avLst/>
          </a:prstGeom>
          <a:noFill/>
          <a:ln/>
        </p:spPr>
        <p:txBody>
          <a:bodyPr wrap="none" lIns="0" tIns="0" rIns="0" bIns="0" rtlCol="0" anchor="ctr"/>
          <a:lstStyle/>
          <a:p>
            <a:pPr marL="0" indent="0" algn="ctr">
              <a:lnSpc>
                <a:spcPct val="100000"/>
              </a:lnSpc>
              <a:buNone/>
            </a:pPr>
            <a:r>
              <a:rPr lang="en-US" sz="1500" dirty="0">
                <a:solidFill>
                  <a:srgbClr val="49495A"/>
                </a:solidFill>
                <a:latin typeface="Libre Baskerville" pitchFamily="34" charset="0"/>
                <a:ea typeface="Libre Baskerville" pitchFamily="34" charset="-122"/>
                <a:cs typeface="Libre Baskerville" pitchFamily="34" charset="-120"/>
              </a:rPr>
              <a:t>1</a:t>
            </a:r>
            <a:endParaRPr lang="en-US" sz="1500" dirty="0"/>
          </a:p>
        </p:txBody>
      </p:sp>
      <p:sp>
        <p:nvSpPr>
          <p:cNvPr id="7" name="Text 4"/>
          <p:cNvSpPr/>
          <p:nvPr/>
        </p:nvSpPr>
        <p:spPr>
          <a:xfrm>
            <a:off x="1518221" y="1467495"/>
            <a:ext cx="4115321" cy="173013"/>
          </a:xfrm>
          <a:prstGeom prst="rect">
            <a:avLst/>
          </a:prstGeom>
          <a:noFill/>
          <a:ln/>
        </p:spPr>
        <p:txBody>
          <a:bodyPr wrap="none" lIns="0" tIns="0" rIns="0" bIns="0" rtlCol="0" anchor="t"/>
          <a:lstStyle/>
          <a:p>
            <a:pPr marL="0" indent="0" algn="l">
              <a:lnSpc>
                <a:spcPct val="104000"/>
              </a:lnSpc>
              <a:buNone/>
            </a:pPr>
            <a:r>
              <a:rPr lang="en-US" sz="1500" b="1" dirty="0">
                <a:solidFill>
                  <a:srgbClr val="49495A"/>
                </a:solidFill>
                <a:latin typeface="Libre Baskerville" pitchFamily="34" charset="0"/>
                <a:ea typeface="Libre Baskerville" pitchFamily="34" charset="-122"/>
                <a:cs typeface="Libre Baskerville" pitchFamily="34" charset="-120"/>
              </a:rPr>
              <a:t>Grade 5</a:t>
            </a:r>
            <a:endParaRPr lang="en-US" sz="1500" b="1" dirty="0"/>
          </a:p>
        </p:txBody>
      </p:sp>
      <p:sp>
        <p:nvSpPr>
          <p:cNvPr id="8" name="Text 5"/>
          <p:cNvSpPr/>
          <p:nvPr/>
        </p:nvSpPr>
        <p:spPr>
          <a:xfrm>
            <a:off x="1518221" y="1749078"/>
            <a:ext cx="7460679" cy="570905"/>
          </a:xfrm>
          <a:prstGeom prst="rect">
            <a:avLst/>
          </a:prstGeom>
          <a:noFill/>
          <a:ln/>
        </p:spPr>
        <p:txBody>
          <a:bodyPr wrap="square" lIns="0" tIns="0" rIns="0" bIns="0" rtlCol="0" anchor="t">
            <a:noAutofit/>
          </a:bodyPr>
          <a:lstStyle/>
          <a:p>
            <a:pPr marL="0" indent="0" algn="l">
              <a:lnSpc>
                <a:spcPct val="119000"/>
              </a:lnSpc>
              <a:buNone/>
            </a:pPr>
            <a:r>
              <a:rPr lang="en-US" sz="1500" dirty="0">
                <a:solidFill>
                  <a:srgbClr val="49495A"/>
                </a:solidFill>
                <a:latin typeface="Open Sans" pitchFamily="34" charset="0"/>
                <a:ea typeface="Open Sans" pitchFamily="34" charset="-122"/>
                <a:cs typeface="Open Sans" pitchFamily="34" charset="-120"/>
              </a:rPr>
              <a:t>Children have formed habits of independence, whether or not parents remind them. However, students who finished assignments were observed to be more confident than those who did not.</a:t>
            </a:r>
            <a:endParaRPr lang="en-US" sz="1500" dirty="0"/>
          </a:p>
        </p:txBody>
      </p:sp>
      <p:sp>
        <p:nvSpPr>
          <p:cNvPr id="10" name="Shape 7"/>
          <p:cNvSpPr/>
          <p:nvPr/>
        </p:nvSpPr>
        <p:spPr>
          <a:xfrm>
            <a:off x="595560" y="2617744"/>
            <a:ext cx="867296" cy="796454"/>
          </a:xfrm>
          <a:prstGeom prst="roundRect">
            <a:avLst>
              <a:gd name="adj" fmla="val 2086"/>
            </a:avLst>
          </a:prstGeom>
          <a:solidFill>
            <a:srgbClr val="EAE8F3"/>
          </a:solidFill>
          <a:ln/>
        </p:spPr>
      </p:sp>
      <p:sp>
        <p:nvSpPr>
          <p:cNvPr id="11" name="Text 8"/>
          <p:cNvSpPr/>
          <p:nvPr/>
        </p:nvSpPr>
        <p:spPr>
          <a:xfrm>
            <a:off x="923651" y="2782565"/>
            <a:ext cx="155749" cy="194667"/>
          </a:xfrm>
          <a:prstGeom prst="rect">
            <a:avLst/>
          </a:prstGeom>
          <a:noFill/>
          <a:ln/>
        </p:spPr>
        <p:txBody>
          <a:bodyPr wrap="none" lIns="0" tIns="0" rIns="0" bIns="0" rtlCol="0" anchor="ctr"/>
          <a:lstStyle/>
          <a:p>
            <a:pPr marL="0" indent="0" algn="ctr">
              <a:lnSpc>
                <a:spcPct val="100000"/>
              </a:lnSpc>
              <a:buNone/>
            </a:pPr>
            <a:r>
              <a:rPr lang="en-US" sz="1500" dirty="0">
                <a:solidFill>
                  <a:srgbClr val="49495A"/>
                </a:solidFill>
                <a:latin typeface="Libre Baskerville" pitchFamily="34" charset="0"/>
                <a:ea typeface="Libre Baskerville" pitchFamily="34" charset="-122"/>
                <a:cs typeface="Libre Baskerville" pitchFamily="34" charset="-120"/>
              </a:rPr>
              <a:t>2</a:t>
            </a:r>
            <a:endParaRPr lang="en-US" sz="1500" dirty="0"/>
          </a:p>
        </p:txBody>
      </p:sp>
      <p:sp>
        <p:nvSpPr>
          <p:cNvPr id="12" name="Text 9"/>
          <p:cNvSpPr/>
          <p:nvPr/>
        </p:nvSpPr>
        <p:spPr>
          <a:xfrm>
            <a:off x="1577871" y="2669085"/>
            <a:ext cx="3247951" cy="173013"/>
          </a:xfrm>
          <a:prstGeom prst="rect">
            <a:avLst/>
          </a:prstGeom>
          <a:noFill/>
          <a:ln/>
        </p:spPr>
        <p:txBody>
          <a:bodyPr wrap="none" lIns="0" tIns="0" rIns="0" bIns="0" rtlCol="0" anchor="t"/>
          <a:lstStyle/>
          <a:p>
            <a:pPr marL="0" indent="0" algn="l">
              <a:lnSpc>
                <a:spcPct val="104000"/>
              </a:lnSpc>
              <a:buNone/>
            </a:pPr>
            <a:r>
              <a:rPr lang="en-US" sz="1500" b="1" dirty="0">
                <a:solidFill>
                  <a:srgbClr val="49495A"/>
                </a:solidFill>
                <a:latin typeface="Libre Baskerville" pitchFamily="34" charset="0"/>
                <a:ea typeface="Libre Baskerville" pitchFamily="34" charset="-122"/>
                <a:cs typeface="Libre Baskerville" pitchFamily="34" charset="-120"/>
              </a:rPr>
              <a:t>Grades 3–4</a:t>
            </a:r>
            <a:endParaRPr lang="en-US" sz="1500" b="1" dirty="0"/>
          </a:p>
        </p:txBody>
      </p:sp>
      <p:sp>
        <p:nvSpPr>
          <p:cNvPr id="13" name="Text 10"/>
          <p:cNvSpPr/>
          <p:nvPr/>
        </p:nvSpPr>
        <p:spPr>
          <a:xfrm>
            <a:off x="1567095" y="2893022"/>
            <a:ext cx="7219379" cy="602481"/>
          </a:xfrm>
          <a:prstGeom prst="rect">
            <a:avLst/>
          </a:prstGeom>
          <a:noFill/>
          <a:ln/>
        </p:spPr>
        <p:txBody>
          <a:bodyPr wrap="square" lIns="0" tIns="0" rIns="0" bIns="0" rtlCol="0" anchor="t">
            <a:noAutofit/>
          </a:bodyPr>
          <a:lstStyle/>
          <a:p>
            <a:pPr marL="0" indent="0" algn="l">
              <a:lnSpc>
                <a:spcPct val="119000"/>
              </a:lnSpc>
              <a:buNone/>
            </a:pPr>
            <a:r>
              <a:rPr lang="en-US" sz="1500" dirty="0">
                <a:solidFill>
                  <a:srgbClr val="49495A"/>
                </a:solidFill>
                <a:latin typeface="Open Sans" pitchFamily="34" charset="0"/>
                <a:ea typeface="Open Sans" pitchFamily="34" charset="-122"/>
                <a:cs typeface="Open Sans" pitchFamily="34" charset="-120"/>
              </a:rPr>
              <a:t>Most parents moved to the role of reminding their children to do homework, helping guide them only when questions arose.</a:t>
            </a:r>
            <a:endParaRPr lang="en-US" sz="1500" dirty="0"/>
          </a:p>
        </p:txBody>
      </p:sp>
      <p:sp>
        <p:nvSpPr>
          <p:cNvPr id="15" name="Shape 12"/>
          <p:cNvSpPr/>
          <p:nvPr/>
        </p:nvSpPr>
        <p:spPr>
          <a:xfrm>
            <a:off x="595561" y="3696431"/>
            <a:ext cx="867295" cy="1111969"/>
          </a:xfrm>
          <a:prstGeom prst="roundRect">
            <a:avLst>
              <a:gd name="adj" fmla="val 1494"/>
            </a:avLst>
          </a:prstGeom>
          <a:solidFill>
            <a:srgbClr val="EAE8F3"/>
          </a:solidFill>
          <a:ln/>
        </p:spPr>
      </p:sp>
      <p:sp>
        <p:nvSpPr>
          <p:cNvPr id="16" name="Text 13"/>
          <p:cNvSpPr/>
          <p:nvPr/>
        </p:nvSpPr>
        <p:spPr>
          <a:xfrm>
            <a:off x="923652" y="3969941"/>
            <a:ext cx="259988" cy="194667"/>
          </a:xfrm>
          <a:prstGeom prst="rect">
            <a:avLst/>
          </a:prstGeom>
          <a:noFill/>
          <a:ln/>
        </p:spPr>
        <p:txBody>
          <a:bodyPr wrap="none" lIns="0" tIns="0" rIns="0" bIns="0" rtlCol="0" anchor="ctr"/>
          <a:lstStyle/>
          <a:p>
            <a:pPr marL="0" indent="0" algn="ctr">
              <a:lnSpc>
                <a:spcPct val="100000"/>
              </a:lnSpc>
              <a:buNone/>
            </a:pPr>
            <a:r>
              <a:rPr lang="en-US" sz="1500" dirty="0">
                <a:solidFill>
                  <a:srgbClr val="49495A"/>
                </a:solidFill>
                <a:latin typeface="Libre Baskerville" pitchFamily="34" charset="0"/>
                <a:ea typeface="Libre Baskerville" pitchFamily="34" charset="-122"/>
                <a:cs typeface="Libre Baskerville" pitchFamily="34" charset="-120"/>
              </a:rPr>
              <a:t>3</a:t>
            </a:r>
            <a:endParaRPr lang="en-US" sz="1500" dirty="0"/>
          </a:p>
        </p:txBody>
      </p:sp>
      <p:sp>
        <p:nvSpPr>
          <p:cNvPr id="17" name="Text 14"/>
          <p:cNvSpPr/>
          <p:nvPr/>
        </p:nvSpPr>
        <p:spPr>
          <a:xfrm>
            <a:off x="1607041" y="3657600"/>
            <a:ext cx="2380580" cy="173013"/>
          </a:xfrm>
          <a:prstGeom prst="rect">
            <a:avLst/>
          </a:prstGeom>
          <a:noFill/>
          <a:ln/>
        </p:spPr>
        <p:txBody>
          <a:bodyPr wrap="none" lIns="0" tIns="0" rIns="0" bIns="0" rtlCol="0" anchor="t"/>
          <a:lstStyle/>
          <a:p>
            <a:pPr marL="0" indent="0" algn="l">
              <a:lnSpc>
                <a:spcPct val="104000"/>
              </a:lnSpc>
              <a:buNone/>
            </a:pPr>
            <a:r>
              <a:rPr lang="en-US" sz="1500" b="1" dirty="0">
                <a:solidFill>
                  <a:srgbClr val="49495A"/>
                </a:solidFill>
                <a:latin typeface="Libre Baskerville" pitchFamily="34" charset="0"/>
                <a:ea typeface="Libre Baskerville" pitchFamily="34" charset="-122"/>
                <a:cs typeface="Libre Baskerville" pitchFamily="34" charset="-120"/>
              </a:rPr>
              <a:t>Grades 1–2</a:t>
            </a:r>
            <a:endParaRPr lang="en-US" sz="1500" b="1" dirty="0"/>
          </a:p>
        </p:txBody>
      </p:sp>
      <p:sp>
        <p:nvSpPr>
          <p:cNvPr id="18" name="Text 15"/>
          <p:cNvSpPr/>
          <p:nvPr/>
        </p:nvSpPr>
        <p:spPr>
          <a:xfrm>
            <a:off x="1567095" y="3881537"/>
            <a:ext cx="7036708" cy="1111969"/>
          </a:xfrm>
          <a:prstGeom prst="rect">
            <a:avLst/>
          </a:prstGeom>
          <a:noFill/>
          <a:ln/>
        </p:spPr>
        <p:txBody>
          <a:bodyPr wrap="square" lIns="0" tIns="0" rIns="0" bIns="0" rtlCol="0" anchor="t">
            <a:noAutofit/>
          </a:bodyPr>
          <a:lstStyle/>
          <a:p>
            <a:pPr marL="0" indent="0" algn="l">
              <a:lnSpc>
                <a:spcPct val="119000"/>
              </a:lnSpc>
              <a:buNone/>
            </a:pPr>
            <a:r>
              <a:rPr lang="en-US" sz="1500" dirty="0">
                <a:solidFill>
                  <a:srgbClr val="49495A"/>
                </a:solidFill>
                <a:latin typeface="Open Sans" pitchFamily="34" charset="0"/>
                <a:ea typeface="Open Sans" pitchFamily="34" charset="-122"/>
                <a:cs typeface="Open Sans" pitchFamily="34" charset="-120"/>
              </a:rPr>
              <a:t>This group had the largest number of parents who often supported homework. At this age, students still need clear and detailed instructions from teachers or parents.</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480938"/>
            <a:ext cx="8151763" cy="422300"/>
          </a:xfrm>
          <a:prstGeom prst="rect">
            <a:avLst/>
          </a:prstGeom>
          <a:noFill/>
          <a:ln/>
        </p:spPr>
        <p:txBody>
          <a:bodyPr wrap="none" lIns="0" tIns="0" rIns="0" bIns="0" rtlCol="0" anchor="t"/>
          <a:lstStyle/>
          <a:p>
            <a:pPr marL="0" indent="0" algn="l">
              <a:lnSpc>
                <a:spcPct val="104000"/>
              </a:lnSpc>
              <a:buNone/>
            </a:pPr>
            <a:r>
              <a:rPr lang="en-US" sz="2650" dirty="0">
                <a:solidFill>
                  <a:srgbClr val="403CCF"/>
                </a:solidFill>
                <a:latin typeface="Libre Baskerville" pitchFamily="34" charset="0"/>
                <a:ea typeface="Libre Baskerville" pitchFamily="34" charset="-122"/>
                <a:cs typeface="Libre Baskerville" pitchFamily="34" charset="-120"/>
              </a:rPr>
              <a:t>4.3 Practical Obstacles</a:t>
            </a:r>
            <a:endParaRPr lang="en-US" sz="2650" dirty="0"/>
          </a:p>
        </p:txBody>
      </p:sp>
      <p:sp>
        <p:nvSpPr>
          <p:cNvPr id="4" name="Shape 2"/>
          <p:cNvSpPr/>
          <p:nvPr/>
        </p:nvSpPr>
        <p:spPr>
          <a:xfrm>
            <a:off x="489794" y="1072282"/>
            <a:ext cx="4011513" cy="2049150"/>
          </a:xfrm>
          <a:prstGeom prst="roundRect">
            <a:avLst>
              <a:gd name="adj" fmla="val 1256"/>
            </a:avLst>
          </a:prstGeom>
          <a:solidFill>
            <a:srgbClr val="EAE8F3"/>
          </a:solidFill>
          <a:ln/>
        </p:spPr>
      </p:sp>
      <p:sp>
        <p:nvSpPr>
          <p:cNvPr id="5" name="Text 3"/>
          <p:cNvSpPr/>
          <p:nvPr/>
        </p:nvSpPr>
        <p:spPr>
          <a:xfrm>
            <a:off x="631180" y="1207343"/>
            <a:ext cx="3741390" cy="211113"/>
          </a:xfrm>
          <a:prstGeom prst="rect">
            <a:avLst/>
          </a:prstGeom>
          <a:noFill/>
          <a:ln/>
        </p:spPr>
        <p:txBody>
          <a:bodyPr wrap="none" lIns="0" tIns="0" rIns="0" bIns="0" rtlCol="0" anchor="t"/>
          <a:lstStyle/>
          <a:p>
            <a:pPr marL="0" indent="0" algn="l">
              <a:lnSpc>
                <a:spcPct val="104000"/>
              </a:lnSpc>
              <a:buNone/>
            </a:pPr>
            <a:r>
              <a:rPr lang="en-US" sz="1400" b="1" dirty="0">
                <a:solidFill>
                  <a:srgbClr val="49495A"/>
                </a:solidFill>
                <a:latin typeface="Libre Baskerville" pitchFamily="34" charset="0"/>
                <a:ea typeface="Libre Baskerville" pitchFamily="34" charset="-122"/>
                <a:cs typeface="Libre Baskerville" pitchFamily="34" charset="-120"/>
              </a:rPr>
              <a:t>Obstacles from Work</a:t>
            </a:r>
            <a:endParaRPr lang="en-US" sz="1400" b="1" dirty="0"/>
          </a:p>
        </p:txBody>
      </p:sp>
      <p:sp>
        <p:nvSpPr>
          <p:cNvPr id="6" name="Text 4"/>
          <p:cNvSpPr/>
          <p:nvPr/>
        </p:nvSpPr>
        <p:spPr>
          <a:xfrm>
            <a:off x="631180" y="1495698"/>
            <a:ext cx="3741390" cy="1857102"/>
          </a:xfrm>
          <a:prstGeom prst="rect">
            <a:avLst/>
          </a:prstGeom>
          <a:noFill/>
          <a:ln/>
        </p:spPr>
        <p:txBody>
          <a:bodyPr wrap="square" lIns="0" tIns="0" rIns="0" bIns="0" rtlCol="0" anchor="t">
            <a:normAutofit/>
          </a:bodyPr>
          <a:lstStyle/>
          <a:p>
            <a:pPr marL="0" indent="0" algn="l">
              <a:lnSpc>
                <a:spcPct val="130000"/>
              </a:lnSpc>
              <a:buNone/>
            </a:pPr>
            <a:r>
              <a:rPr lang="en-US" dirty="0">
                <a:solidFill>
                  <a:srgbClr val="49495A"/>
                </a:solidFill>
                <a:latin typeface="Open Sans" pitchFamily="34" charset="0"/>
                <a:ea typeface="Open Sans" pitchFamily="34" charset="-122"/>
                <a:cs typeface="Open Sans" pitchFamily="34" charset="-120"/>
              </a:rPr>
              <a:t>They wanted to support their children but were constrained by heavy workloads.</a:t>
            </a:r>
            <a:endParaRPr lang="en-US" dirty="0"/>
          </a:p>
        </p:txBody>
      </p:sp>
      <p:sp>
        <p:nvSpPr>
          <p:cNvPr id="7" name="Shape 5"/>
          <p:cNvSpPr/>
          <p:nvPr/>
        </p:nvSpPr>
        <p:spPr>
          <a:xfrm>
            <a:off x="4636368" y="1072282"/>
            <a:ext cx="4011513" cy="1614041"/>
          </a:xfrm>
          <a:prstGeom prst="roundRect">
            <a:avLst>
              <a:gd name="adj" fmla="val 1256"/>
            </a:avLst>
          </a:prstGeom>
          <a:solidFill>
            <a:srgbClr val="EAE8F3"/>
          </a:solidFill>
          <a:ln/>
        </p:spPr>
      </p:sp>
      <p:sp>
        <p:nvSpPr>
          <p:cNvPr id="8" name="Text 6"/>
          <p:cNvSpPr/>
          <p:nvPr/>
        </p:nvSpPr>
        <p:spPr>
          <a:xfrm>
            <a:off x="4771430" y="1207343"/>
            <a:ext cx="3741390" cy="211113"/>
          </a:xfrm>
          <a:prstGeom prst="rect">
            <a:avLst/>
          </a:prstGeom>
          <a:noFill/>
          <a:ln/>
        </p:spPr>
        <p:txBody>
          <a:bodyPr wrap="none" lIns="0" tIns="0" rIns="0" bIns="0" rtlCol="0" anchor="t"/>
          <a:lstStyle/>
          <a:p>
            <a:pPr marL="0" indent="0" algn="l">
              <a:lnSpc>
                <a:spcPct val="104000"/>
              </a:lnSpc>
              <a:buNone/>
            </a:pPr>
            <a:r>
              <a:rPr lang="en-US" sz="1400" b="1" dirty="0">
                <a:solidFill>
                  <a:srgbClr val="49495A"/>
                </a:solidFill>
                <a:latin typeface="Libre Baskerville" pitchFamily="34" charset="0"/>
                <a:ea typeface="Libre Baskerville" pitchFamily="34" charset="-122"/>
                <a:cs typeface="Libre Baskerville" pitchFamily="34" charset="-120"/>
              </a:rPr>
              <a:t>Volume of Homework</a:t>
            </a:r>
            <a:endParaRPr lang="en-US" sz="1400" b="1" dirty="0"/>
          </a:p>
        </p:txBody>
      </p:sp>
      <p:sp>
        <p:nvSpPr>
          <p:cNvPr id="9" name="Text 7"/>
          <p:cNvSpPr/>
          <p:nvPr/>
        </p:nvSpPr>
        <p:spPr>
          <a:xfrm>
            <a:off x="4771430" y="1495698"/>
            <a:ext cx="3741390" cy="1069702"/>
          </a:xfrm>
          <a:prstGeom prst="rect">
            <a:avLst/>
          </a:prstGeom>
          <a:noFill/>
          <a:ln/>
        </p:spPr>
        <p:txBody>
          <a:bodyPr wrap="square" lIns="0" tIns="0" rIns="0" bIns="0" rtlCol="0" anchor="t">
            <a:normAutofit/>
          </a:bodyPr>
          <a:lstStyle/>
          <a:p>
            <a:pPr marL="0" indent="0" algn="l">
              <a:lnSpc>
                <a:spcPct val="130000"/>
              </a:lnSpc>
              <a:buNone/>
            </a:pPr>
            <a:r>
              <a:rPr lang="en-US" sz="1400" dirty="0">
                <a:solidFill>
                  <a:srgbClr val="49495A"/>
                </a:solidFill>
                <a:latin typeface="Open Sans" pitchFamily="34" charset="0"/>
                <a:ea typeface="Open Sans" pitchFamily="34" charset="-122"/>
                <a:cs typeface="Open Sans" pitchFamily="34" charset="-120"/>
              </a:rPr>
              <a:t>"My children's school homework is too much, and they don't have enough time to do their homework in your English extra class."</a:t>
            </a:r>
            <a:endParaRPr lang="en-US" sz="1400" dirty="0"/>
          </a:p>
        </p:txBody>
      </p:sp>
      <p:sp>
        <p:nvSpPr>
          <p:cNvPr id="10" name="Shape 8"/>
          <p:cNvSpPr/>
          <p:nvPr/>
        </p:nvSpPr>
        <p:spPr>
          <a:xfrm>
            <a:off x="4640595" y="2821384"/>
            <a:ext cx="4011513" cy="2049150"/>
          </a:xfrm>
          <a:prstGeom prst="roundRect">
            <a:avLst>
              <a:gd name="adj" fmla="val 1445"/>
            </a:avLst>
          </a:prstGeom>
          <a:solidFill>
            <a:srgbClr val="EAE8F3"/>
          </a:solidFill>
          <a:ln/>
        </p:spPr>
      </p:sp>
      <p:sp>
        <p:nvSpPr>
          <p:cNvPr id="11" name="Text 9"/>
          <p:cNvSpPr/>
          <p:nvPr/>
        </p:nvSpPr>
        <p:spPr>
          <a:xfrm>
            <a:off x="4732035" y="2947195"/>
            <a:ext cx="3741390" cy="211113"/>
          </a:xfrm>
          <a:prstGeom prst="rect">
            <a:avLst/>
          </a:prstGeom>
          <a:noFill/>
          <a:ln/>
        </p:spPr>
        <p:txBody>
          <a:bodyPr wrap="none" lIns="0" tIns="0" rIns="0" bIns="0" rtlCol="0" anchor="t"/>
          <a:lstStyle/>
          <a:p>
            <a:pPr marL="0" indent="0" algn="l">
              <a:lnSpc>
                <a:spcPct val="104000"/>
              </a:lnSpc>
              <a:buNone/>
            </a:pPr>
            <a:r>
              <a:rPr lang="en-US" sz="1400" b="1" dirty="0">
                <a:solidFill>
                  <a:srgbClr val="49495A"/>
                </a:solidFill>
                <a:latin typeface="Libre Baskerville" pitchFamily="34" charset="0"/>
                <a:ea typeface="Libre Baskerville" pitchFamily="34" charset="-122"/>
                <a:cs typeface="Libre Baskerville" pitchFamily="34" charset="-120"/>
              </a:rPr>
              <a:t>Language Barrier</a:t>
            </a:r>
            <a:endParaRPr lang="en-US" sz="1400" b="1" dirty="0"/>
          </a:p>
        </p:txBody>
      </p:sp>
      <p:sp>
        <p:nvSpPr>
          <p:cNvPr id="12" name="Text 10"/>
          <p:cNvSpPr/>
          <p:nvPr/>
        </p:nvSpPr>
        <p:spPr>
          <a:xfrm>
            <a:off x="4771429" y="3238572"/>
            <a:ext cx="3741390" cy="1244974"/>
          </a:xfrm>
          <a:prstGeom prst="rect">
            <a:avLst/>
          </a:prstGeom>
          <a:noFill/>
          <a:ln/>
        </p:spPr>
        <p:txBody>
          <a:bodyPr wrap="square" lIns="0" tIns="0" rIns="0" bIns="0" rtlCol="0" anchor="t">
            <a:normAutofit/>
          </a:bodyPr>
          <a:lstStyle/>
          <a:p>
            <a:pPr marL="0" indent="0" algn="l">
              <a:lnSpc>
                <a:spcPct val="130000"/>
              </a:lnSpc>
              <a:buNone/>
            </a:pPr>
            <a:r>
              <a:rPr lang="en-US" dirty="0">
                <a:solidFill>
                  <a:srgbClr val="49495A"/>
                </a:solidFill>
                <a:latin typeface="Open Sans" pitchFamily="34" charset="0"/>
                <a:ea typeface="Open Sans" pitchFamily="34" charset="-122"/>
                <a:cs typeface="Open Sans" pitchFamily="34" charset="-120"/>
              </a:rPr>
              <a:t>"I don't know English, so I just remind him to finish his homework" (Phuc's mom).</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3429000" cy="5143500"/>
          </a:xfrm>
          <a:prstGeom prst="rect">
            <a:avLst/>
          </a:prstGeom>
          <a:solidFill>
            <a:srgbClr val="EAE8F3"/>
          </a:solidFill>
          <a:ln/>
        </p:spPr>
      </p:sp>
      <p:pic>
        <p:nvPicPr>
          <p:cNvPr id="3" name="Image 0" descr="preencoded.png"/>
          <p:cNvPicPr>
            <a:picLocks noChangeAspect="1"/>
          </p:cNvPicPr>
          <p:nvPr/>
        </p:nvPicPr>
        <p:blipFill>
          <a:blip r:embed="rId3"/>
          <a:stretch>
            <a:fillRect/>
          </a:stretch>
        </p:blipFill>
        <p:spPr>
          <a:xfrm>
            <a:off x="70842" y="380181"/>
            <a:ext cx="3287241" cy="4383063"/>
          </a:xfrm>
          <a:prstGeom prst="rect">
            <a:avLst/>
          </a:prstGeom>
        </p:spPr>
      </p:pic>
      <p:sp>
        <p:nvSpPr>
          <p:cNvPr id="4" name="Text 1"/>
          <p:cNvSpPr/>
          <p:nvPr/>
        </p:nvSpPr>
        <p:spPr>
          <a:xfrm>
            <a:off x="3925119" y="1790328"/>
            <a:ext cx="4722763" cy="442987"/>
          </a:xfrm>
          <a:prstGeom prst="rect">
            <a:avLst/>
          </a:prstGeom>
          <a:noFill/>
          <a:ln/>
        </p:spPr>
        <p:txBody>
          <a:bodyPr wrap="none" lIns="0" tIns="0" rIns="0" bIns="0" rtlCol="0" anchor="t"/>
          <a:lstStyle/>
          <a:p>
            <a:pPr marL="0" indent="0" algn="l">
              <a:lnSpc>
                <a:spcPct val="104000"/>
              </a:lnSpc>
              <a:buNone/>
            </a:pPr>
            <a:r>
              <a:rPr lang="en-US" sz="2750" dirty="0">
                <a:solidFill>
                  <a:srgbClr val="403CCF"/>
                </a:solidFill>
                <a:latin typeface="Libre Baskerville" pitchFamily="34" charset="0"/>
                <a:ea typeface="Libre Baskerville" pitchFamily="34" charset="-122"/>
                <a:cs typeface="Libre Baskerville" pitchFamily="34" charset="-120"/>
              </a:rPr>
              <a:t>5. Discussion</a:t>
            </a:r>
            <a:endParaRPr lang="en-US" sz="2750" dirty="0"/>
          </a:p>
        </p:txBody>
      </p:sp>
      <p:sp>
        <p:nvSpPr>
          <p:cNvPr id="5" name="Text 2"/>
          <p:cNvSpPr/>
          <p:nvPr/>
        </p:nvSpPr>
        <p:spPr>
          <a:xfrm>
            <a:off x="3925119" y="2445916"/>
            <a:ext cx="4722763" cy="1790804"/>
          </a:xfrm>
          <a:prstGeom prst="rect">
            <a:avLst/>
          </a:prstGeom>
          <a:noFill/>
          <a:ln/>
        </p:spPr>
        <p:txBody>
          <a:bodyPr wrap="square" lIns="0" tIns="0" rIns="0" bIns="0" rtlCol="0" anchor="t">
            <a:normAutofit fontScale="92500" lnSpcReduction="20000"/>
          </a:bodyPr>
          <a:lstStyle/>
          <a:p>
            <a:pPr marL="0" indent="0" algn="l">
              <a:lnSpc>
                <a:spcPct val="133000"/>
              </a:lnSpc>
              <a:buNone/>
            </a:pPr>
            <a:r>
              <a:rPr lang="en-US" dirty="0">
                <a:solidFill>
                  <a:srgbClr val="49495A"/>
                </a:solidFill>
                <a:latin typeface="Open Sans" pitchFamily="34" charset="0"/>
                <a:ea typeface="Open Sans" pitchFamily="34" charset="-122"/>
                <a:cs typeface="Open Sans" pitchFamily="34" charset="-120"/>
              </a:rPr>
              <a:t>The discussion section examines the findings through established theoretical frameworks — exploring scaffolding, affective filters, learner autonomy, and the practical realities that shape the model's effectiveness in real classroom and home contexts.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782985"/>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403CCF"/>
                </a:solidFill>
                <a:latin typeface="Libre Baskerville" pitchFamily="34" charset="0"/>
                <a:ea typeface="Libre Baskerville" pitchFamily="34" charset="-122"/>
                <a:cs typeface="Libre Baskerville" pitchFamily="34" charset="-120"/>
              </a:rPr>
              <a:t>1. Introduction</a:t>
            </a:r>
            <a:endParaRPr lang="en-US" sz="2400" dirty="0"/>
          </a:p>
        </p:txBody>
      </p:sp>
      <p:sp>
        <p:nvSpPr>
          <p:cNvPr id="3" name="Text 1"/>
          <p:cNvSpPr/>
          <p:nvPr/>
        </p:nvSpPr>
        <p:spPr>
          <a:xfrm>
            <a:off x="496119" y="1418555"/>
            <a:ext cx="8151763" cy="2040925"/>
          </a:xfrm>
          <a:prstGeom prst="rect">
            <a:avLst/>
          </a:prstGeom>
          <a:noFill/>
          <a:ln/>
        </p:spPr>
        <p:txBody>
          <a:bodyPr wrap="square" lIns="0" tIns="0" rIns="0" bIns="0" rtlCol="0" anchor="t">
            <a:normAutofit/>
          </a:bodyPr>
          <a:lstStyle/>
          <a:p>
            <a:pPr marL="0" indent="0" algn="l">
              <a:lnSpc>
                <a:spcPct val="133000"/>
              </a:lnSpc>
              <a:buNone/>
            </a:pPr>
            <a:r>
              <a:rPr lang="en-US" sz="1600" dirty="0">
                <a:solidFill>
                  <a:srgbClr val="49495A"/>
                </a:solidFill>
                <a:latin typeface="Open Sans" pitchFamily="34" charset="0"/>
                <a:ea typeface="Open Sans" pitchFamily="34" charset="-122"/>
                <a:cs typeface="Open Sans" pitchFamily="34" charset="-120"/>
              </a:rPr>
              <a:t>The transformation of teaching and learning English from a foreign language to a second language in the Vietnamese education system is considered an innovative step of the globalized human resource development policy in the period of 2025–2045. In the era of rapidly growing digital technology, human resources with English or any foreign language are not preferred anymore. The ability to speak a foreign language is a compulsory criterion for entry into the global labour market (Nguyen, 2025).</a:t>
            </a:r>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93278"/>
            <a:ext cx="8151763" cy="802928"/>
          </a:xfrm>
          <a:prstGeom prst="rect">
            <a:avLst/>
          </a:prstGeom>
          <a:noFill/>
          <a:ln/>
        </p:spPr>
        <p:txBody>
          <a:bodyPr wrap="square" lIns="0" tIns="0" rIns="0" bIns="0" rtlCol="0" anchor="t">
            <a:normAutofit/>
          </a:bodyPr>
          <a:lstStyle/>
          <a:p>
            <a:pPr marL="0" indent="0" algn="l">
              <a:lnSpc>
                <a:spcPct val="104000"/>
              </a:lnSpc>
              <a:buNone/>
            </a:pPr>
            <a:r>
              <a:rPr lang="en-US" sz="2500" dirty="0">
                <a:solidFill>
                  <a:srgbClr val="403CCF"/>
                </a:solidFill>
                <a:latin typeface="Libre Baskerville" pitchFamily="34" charset="0"/>
                <a:ea typeface="Libre Baskerville" pitchFamily="34" charset="-122"/>
                <a:cs typeface="Libre Baskerville" pitchFamily="34" charset="-120"/>
              </a:rPr>
              <a:t>5.1 Scaffolding and Parents' Psychological Barriers</a:t>
            </a:r>
            <a:endParaRPr lang="en-US" sz="2500" dirty="0"/>
          </a:p>
        </p:txBody>
      </p:sp>
      <p:sp>
        <p:nvSpPr>
          <p:cNvPr id="3" name="Text 1"/>
          <p:cNvSpPr/>
          <p:nvPr/>
        </p:nvSpPr>
        <p:spPr>
          <a:xfrm>
            <a:off x="464939" y="823690"/>
            <a:ext cx="8151763" cy="391864"/>
          </a:xfrm>
          <a:prstGeom prst="rect">
            <a:avLst/>
          </a:prstGeom>
          <a:noFill/>
          <a:ln/>
        </p:spPr>
        <p:txBody>
          <a:bodyPr wrap="square" lIns="0" tIns="0" rIns="0" bIns="0" rtlCol="0" anchor="t">
            <a:noAutofit/>
          </a:bodyPr>
          <a:lstStyle/>
          <a:p>
            <a:pPr marL="0" indent="0" algn="l">
              <a:lnSpc>
                <a:spcPct val="127000"/>
              </a:lnSpc>
              <a:buNone/>
            </a:pPr>
            <a:r>
              <a:rPr lang="en-US" sz="1600" dirty="0">
                <a:solidFill>
                  <a:srgbClr val="49495A"/>
                </a:solidFill>
                <a:latin typeface="Open Sans" pitchFamily="34" charset="0"/>
                <a:ea typeface="Open Sans" pitchFamily="34" charset="-122"/>
                <a:cs typeface="Open Sans" pitchFamily="34" charset="-120"/>
              </a:rPr>
              <a:t>The findings show the effectiveness of the model differs among the students whose parents reminded and instructed, just reminded and did not remind them.</a:t>
            </a:r>
            <a:endParaRPr lang="en-US" sz="1600" dirty="0"/>
          </a:p>
        </p:txBody>
      </p:sp>
      <p:sp>
        <p:nvSpPr>
          <p:cNvPr id="4" name="Text 2"/>
          <p:cNvSpPr/>
          <p:nvPr/>
        </p:nvSpPr>
        <p:spPr>
          <a:xfrm>
            <a:off x="496119" y="1656784"/>
            <a:ext cx="3919165" cy="200695"/>
          </a:xfrm>
          <a:prstGeom prst="rect">
            <a:avLst/>
          </a:prstGeom>
          <a:noFill/>
          <a:ln/>
        </p:spPr>
        <p:txBody>
          <a:bodyPr wrap="none" lIns="0" tIns="0" rIns="0" bIns="0" rtlCol="0" anchor="t"/>
          <a:lstStyle/>
          <a:p>
            <a:pPr marL="0" indent="0" algn="l">
              <a:lnSpc>
                <a:spcPct val="104000"/>
              </a:lnSpc>
              <a:buNone/>
            </a:pPr>
            <a:r>
              <a:rPr lang="en-US" sz="1600" dirty="0">
                <a:solidFill>
                  <a:srgbClr val="403CCF"/>
                </a:solidFill>
                <a:latin typeface="Libre Baskerville" pitchFamily="34" charset="0"/>
                <a:ea typeface="Libre Baskerville" pitchFamily="34" charset="-122"/>
                <a:cs typeface="Libre Baskerville" pitchFamily="34" charset="-120"/>
              </a:rPr>
              <a:t>Parental Involvement &amp; ZPD</a:t>
            </a:r>
            <a:endParaRPr lang="en-US" sz="1600" dirty="0"/>
          </a:p>
        </p:txBody>
      </p:sp>
      <p:sp>
        <p:nvSpPr>
          <p:cNvPr id="5" name="Text 3"/>
          <p:cNvSpPr/>
          <p:nvPr/>
        </p:nvSpPr>
        <p:spPr>
          <a:xfrm>
            <a:off x="496119" y="1971206"/>
            <a:ext cx="3919165" cy="2966554"/>
          </a:xfrm>
          <a:prstGeom prst="rect">
            <a:avLst/>
          </a:prstGeom>
          <a:noFill/>
          <a:ln/>
        </p:spPr>
        <p:txBody>
          <a:bodyPr wrap="square" lIns="0" tIns="0" rIns="0" bIns="0" rtlCol="0" anchor="t">
            <a:noAutofit/>
          </a:bodyPr>
          <a:lstStyle/>
          <a:p>
            <a:pPr marL="0" indent="0" algn="l">
              <a:lnSpc>
                <a:spcPct val="127000"/>
              </a:lnSpc>
              <a:spcAft>
                <a:spcPts val="800"/>
              </a:spcAft>
              <a:buNone/>
            </a:pPr>
            <a:r>
              <a:rPr lang="en-US" dirty="0">
                <a:solidFill>
                  <a:srgbClr val="49495A"/>
                </a:solidFill>
                <a:latin typeface="Open Sans" pitchFamily="34" charset="0"/>
                <a:ea typeface="Open Sans" pitchFamily="34" charset="-122"/>
                <a:cs typeface="Open Sans" pitchFamily="34" charset="-120"/>
              </a:rPr>
              <a:t>According to Wood and associates (1976), accompanying their children in learning at an early age is strongly recommended for parents. </a:t>
            </a:r>
          </a:p>
        </p:txBody>
      </p:sp>
      <p:sp>
        <p:nvSpPr>
          <p:cNvPr id="6" name="Shape 4"/>
          <p:cNvSpPr/>
          <p:nvPr/>
        </p:nvSpPr>
        <p:spPr>
          <a:xfrm>
            <a:off x="4640982" y="1645966"/>
            <a:ext cx="4104159" cy="3413713"/>
          </a:xfrm>
          <a:prstGeom prst="roundRect">
            <a:avLst>
              <a:gd name="adj" fmla="val 689"/>
            </a:avLst>
          </a:prstGeom>
          <a:solidFill>
            <a:srgbClr val="E7E0FF"/>
          </a:solidFill>
          <a:ln/>
        </p:spPr>
      </p:sp>
      <p:sp>
        <p:nvSpPr>
          <p:cNvPr id="7" name="Text 5"/>
          <p:cNvSpPr/>
          <p:nvPr/>
        </p:nvSpPr>
        <p:spPr>
          <a:xfrm>
            <a:off x="4769420" y="1770511"/>
            <a:ext cx="3847281" cy="200695"/>
          </a:xfrm>
          <a:prstGeom prst="rect">
            <a:avLst/>
          </a:prstGeom>
          <a:noFill/>
          <a:ln/>
        </p:spPr>
        <p:txBody>
          <a:bodyPr wrap="none" lIns="0" tIns="0" rIns="0" bIns="0" rtlCol="0" anchor="t"/>
          <a:lstStyle/>
          <a:p>
            <a:pPr marL="0" indent="0" algn="l">
              <a:lnSpc>
                <a:spcPct val="104000"/>
              </a:lnSpc>
              <a:buNone/>
            </a:pPr>
            <a:r>
              <a:rPr lang="en-US" sz="1250" dirty="0">
                <a:solidFill>
                  <a:srgbClr val="000000"/>
                </a:solidFill>
                <a:latin typeface="Libre Baskerville" pitchFamily="34" charset="0"/>
                <a:ea typeface="Libre Baskerville" pitchFamily="34" charset="-122"/>
                <a:cs typeface="Libre Baskerville" pitchFamily="34" charset="-120"/>
              </a:rPr>
              <a:t>Why ~50% of Parents Step Back</a:t>
            </a:r>
            <a:endParaRPr lang="en-US" sz="1250" dirty="0"/>
          </a:p>
        </p:txBody>
      </p:sp>
      <p:sp>
        <p:nvSpPr>
          <p:cNvPr id="8" name="Text 6"/>
          <p:cNvSpPr/>
          <p:nvPr/>
        </p:nvSpPr>
        <p:spPr>
          <a:xfrm>
            <a:off x="4769421" y="2095751"/>
            <a:ext cx="3847281" cy="1200315"/>
          </a:xfrm>
          <a:prstGeom prst="rect">
            <a:avLst/>
          </a:prstGeom>
          <a:noFill/>
          <a:ln/>
        </p:spPr>
        <p:txBody>
          <a:bodyPr wrap="square" lIns="0" tIns="0" rIns="0" bIns="0" rtlCol="0" anchor="t">
            <a:noAutofit/>
          </a:bodyPr>
          <a:lstStyle/>
          <a:p>
            <a:pPr marL="0" indent="0" algn="l">
              <a:lnSpc>
                <a:spcPct val="127000"/>
              </a:lnSpc>
              <a:buNone/>
            </a:pPr>
            <a:r>
              <a:rPr lang="en-US" sz="1500" dirty="0">
                <a:solidFill>
                  <a:srgbClr val="49495A"/>
                </a:solidFill>
                <a:latin typeface="Open Sans" pitchFamily="34" charset="0"/>
                <a:ea typeface="Open Sans" pitchFamily="34" charset="-122"/>
                <a:cs typeface="Open Sans" pitchFamily="34" charset="-120"/>
              </a:rPr>
              <a:t>About 50 percent of parents were not involved in their children's learning process or just reminded. The reasons may not come from a lack of care, but they felt:</a:t>
            </a:r>
            <a:endParaRPr lang="en-US" sz="1500" dirty="0"/>
          </a:p>
        </p:txBody>
      </p:sp>
      <p:sp>
        <p:nvSpPr>
          <p:cNvPr id="9" name="Text 7"/>
          <p:cNvSpPr/>
          <p:nvPr/>
        </p:nvSpPr>
        <p:spPr>
          <a:xfrm>
            <a:off x="4769421" y="3296066"/>
            <a:ext cx="3847281" cy="1349306"/>
          </a:xfrm>
          <a:prstGeom prst="rect">
            <a:avLst/>
          </a:prstGeom>
          <a:noFill/>
          <a:ln/>
        </p:spPr>
        <p:txBody>
          <a:bodyPr wrap="square" lIns="0" tIns="0" rIns="0" bIns="0" rtlCol="0" anchor="t">
            <a:noAutofit/>
          </a:bodyPr>
          <a:lstStyle/>
          <a:p>
            <a:pPr marL="203200" indent="-203200" algn="l">
              <a:lnSpc>
                <a:spcPct val="127000"/>
              </a:lnSpc>
              <a:buSzPct val="100000"/>
              <a:buChar char="•"/>
            </a:pPr>
            <a:r>
              <a:rPr lang="en-US" sz="1500" b="1" dirty="0">
                <a:solidFill>
                  <a:srgbClr val="49495A"/>
                </a:solidFill>
                <a:latin typeface="Open Sans Bold" pitchFamily="34" charset="0"/>
                <a:ea typeface="Open Sans Bold" pitchFamily="34" charset="-122"/>
                <a:cs typeface="Open Sans Bold" pitchFamily="34" charset="-120"/>
              </a:rPr>
              <a:t>Unconfident</a:t>
            </a:r>
            <a:r>
              <a:rPr lang="en-US" sz="1500" dirty="0">
                <a:solidFill>
                  <a:srgbClr val="49495A"/>
                </a:solidFill>
                <a:latin typeface="Open Sans" pitchFamily="34" charset="0"/>
                <a:ea typeface="Open Sans" pitchFamily="34" charset="-122"/>
                <a:cs typeface="Open Sans" pitchFamily="34" charset="-120"/>
              </a:rPr>
              <a:t> in their own ability to help</a:t>
            </a:r>
            <a:endParaRPr lang="en-US" sz="1500" dirty="0"/>
          </a:p>
          <a:p>
            <a:pPr marL="203200" indent="-203200" algn="l">
              <a:lnSpc>
                <a:spcPct val="127000"/>
              </a:lnSpc>
              <a:buSzPct val="100000"/>
              <a:buChar char="•"/>
            </a:pPr>
            <a:r>
              <a:rPr lang="en-US" sz="1500" b="1" dirty="0">
                <a:solidFill>
                  <a:srgbClr val="49495A"/>
                </a:solidFill>
                <a:latin typeface="Open Sans Bold" pitchFamily="34" charset="0"/>
                <a:ea typeface="Open Sans Bold" pitchFamily="34" charset="-122"/>
                <a:cs typeface="Open Sans Bold" pitchFamily="34" charset="-120"/>
              </a:rPr>
              <a:t>Low self-efficacy</a:t>
            </a:r>
            <a:r>
              <a:rPr lang="en-US" sz="1500" dirty="0">
                <a:solidFill>
                  <a:srgbClr val="49495A"/>
                </a:solidFill>
                <a:latin typeface="Open Sans" pitchFamily="34" charset="0"/>
                <a:ea typeface="Open Sans" pitchFamily="34" charset="-122"/>
                <a:cs typeface="Open Sans" pitchFamily="34" charset="-120"/>
              </a:rPr>
              <a:t> around academic support</a:t>
            </a:r>
            <a:endParaRPr lang="en-US" sz="1500" dirty="0"/>
          </a:p>
          <a:p>
            <a:pPr marL="203200" indent="-203200" algn="l">
              <a:lnSpc>
                <a:spcPct val="127000"/>
              </a:lnSpc>
              <a:buSzPct val="100000"/>
              <a:buChar char="•"/>
            </a:pPr>
            <a:r>
              <a:rPr lang="en-US" sz="1500" b="1" dirty="0">
                <a:solidFill>
                  <a:srgbClr val="49495A"/>
                </a:solidFill>
                <a:latin typeface="Open Sans Bold" pitchFamily="34" charset="0"/>
                <a:ea typeface="Open Sans Bold" pitchFamily="34" charset="-122"/>
                <a:cs typeface="Open Sans Bold" pitchFamily="34" charset="-120"/>
              </a:rPr>
              <a:t>Under pressure</a:t>
            </a:r>
            <a:r>
              <a:rPr lang="en-US" sz="1500" dirty="0">
                <a:solidFill>
                  <a:srgbClr val="49495A"/>
                </a:solidFill>
                <a:latin typeface="Open Sans" pitchFamily="34" charset="0"/>
                <a:ea typeface="Open Sans" pitchFamily="34" charset="-122"/>
                <a:cs typeface="Open Sans" pitchFamily="34" charset="-120"/>
              </a:rPr>
              <a:t> of wrong pronunciation</a:t>
            </a:r>
            <a:endParaRPr lang="en-US" sz="1500" dirty="0"/>
          </a:p>
          <a:p>
            <a:pPr marL="203200" indent="-203200" algn="l">
              <a:lnSpc>
                <a:spcPct val="127000"/>
              </a:lnSpc>
              <a:buSzPct val="100000"/>
              <a:buChar char="•"/>
            </a:pPr>
            <a:r>
              <a:rPr lang="en-US" sz="1500" b="1" dirty="0">
                <a:solidFill>
                  <a:srgbClr val="49495A"/>
                </a:solidFill>
                <a:latin typeface="Open Sans Bold" pitchFamily="34" charset="0"/>
                <a:ea typeface="Open Sans Bold" pitchFamily="34" charset="-122"/>
                <a:cs typeface="Open Sans Bold" pitchFamily="34" charset="-120"/>
              </a:rPr>
              <a:t>Barriers</a:t>
            </a:r>
            <a:r>
              <a:rPr lang="en-US" sz="1500" dirty="0">
                <a:solidFill>
                  <a:srgbClr val="49495A"/>
                </a:solidFill>
                <a:latin typeface="Open Sans" pitchFamily="34" charset="0"/>
                <a:ea typeface="Open Sans" pitchFamily="34" charset="-122"/>
                <a:cs typeface="Open Sans" pitchFamily="34" charset="-120"/>
              </a:rPr>
              <a:t> of pedagogical methods (Bandura, 1997)</a:t>
            </a:r>
            <a:endParaRPr lang="en-US" sz="15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666006"/>
            <a:ext cx="8151763" cy="442987"/>
          </a:xfrm>
          <a:prstGeom prst="rect">
            <a:avLst/>
          </a:prstGeom>
          <a:noFill/>
          <a:ln/>
        </p:spPr>
        <p:txBody>
          <a:bodyPr wrap="none" lIns="0" tIns="0" rIns="0" bIns="0" rtlCol="0" anchor="t"/>
          <a:lstStyle/>
          <a:p>
            <a:pPr marL="0" indent="0" algn="l">
              <a:lnSpc>
                <a:spcPct val="104000"/>
              </a:lnSpc>
              <a:buNone/>
            </a:pPr>
            <a:r>
              <a:rPr lang="en-US" sz="2750" dirty="0">
                <a:solidFill>
                  <a:srgbClr val="403CCF"/>
                </a:solidFill>
                <a:latin typeface="Libre Baskerville" pitchFamily="34" charset="0"/>
                <a:ea typeface="Libre Baskerville" pitchFamily="34" charset="-122"/>
                <a:cs typeface="Libre Baskerville" pitchFamily="34" charset="-120"/>
              </a:rPr>
              <a:t>5.2 Students' Performance and Psychology</a:t>
            </a:r>
            <a:endParaRPr lang="en-US" sz="2750" dirty="0"/>
          </a:p>
        </p:txBody>
      </p:sp>
      <p:sp>
        <p:nvSpPr>
          <p:cNvPr id="3" name="Text 1"/>
          <p:cNvSpPr/>
          <p:nvPr/>
        </p:nvSpPr>
        <p:spPr>
          <a:xfrm>
            <a:off x="445219" y="1159842"/>
            <a:ext cx="8608963" cy="226814"/>
          </a:xfrm>
          <a:prstGeom prst="rect">
            <a:avLst/>
          </a:prstGeom>
          <a:noFill/>
          <a:ln/>
        </p:spPr>
        <p:txBody>
          <a:bodyPr wrap="none" lIns="0" tIns="0" rIns="0" bIns="0" rtlCol="0" anchor="t"/>
          <a:lstStyle/>
          <a:p>
            <a:pPr marL="0" indent="0" algn="l">
              <a:lnSpc>
                <a:spcPct val="133000"/>
              </a:lnSpc>
              <a:buNone/>
            </a:pPr>
            <a:r>
              <a:rPr lang="en-US" sz="2000" dirty="0">
                <a:solidFill>
                  <a:srgbClr val="49495A"/>
                </a:solidFill>
                <a:latin typeface="Open Sans" pitchFamily="34" charset="0"/>
                <a:ea typeface="Open Sans" pitchFamily="34" charset="-122"/>
                <a:cs typeface="Open Sans" pitchFamily="34" charset="-120"/>
              </a:rPr>
              <a:t>Home support significantly affects students' psychology in class.</a:t>
            </a:r>
            <a:endParaRPr lang="en-US" sz="2000" dirty="0"/>
          </a:p>
        </p:txBody>
      </p:sp>
      <p:sp>
        <p:nvSpPr>
          <p:cNvPr id="4" name="Text 2"/>
          <p:cNvSpPr/>
          <p:nvPr/>
        </p:nvSpPr>
        <p:spPr>
          <a:xfrm>
            <a:off x="496119" y="1612900"/>
            <a:ext cx="3902943" cy="376335"/>
          </a:xfrm>
          <a:prstGeom prst="rect">
            <a:avLst/>
          </a:prstGeom>
          <a:noFill/>
          <a:ln/>
        </p:spPr>
        <p:txBody>
          <a:bodyPr wrap="none" lIns="0" tIns="0" rIns="0" bIns="0" rtlCol="0" anchor="t"/>
          <a:lstStyle/>
          <a:p>
            <a:pPr marL="0" indent="0" algn="l">
              <a:lnSpc>
                <a:spcPct val="104000"/>
              </a:lnSpc>
              <a:buNone/>
            </a:pPr>
            <a:r>
              <a:rPr lang="en-US" sz="2000" dirty="0">
                <a:solidFill>
                  <a:srgbClr val="403CCF"/>
                </a:solidFill>
                <a:latin typeface="Libre Baskerville" pitchFamily="34" charset="0"/>
                <a:ea typeface="Libre Baskerville" pitchFamily="34" charset="-122"/>
                <a:cs typeface="Libre Baskerville" pitchFamily="34" charset="-120"/>
              </a:rPr>
              <a:t>Low Affective Filter</a:t>
            </a:r>
            <a:endParaRPr lang="en-US" sz="2000" dirty="0"/>
          </a:p>
        </p:txBody>
      </p:sp>
      <p:sp>
        <p:nvSpPr>
          <p:cNvPr id="5" name="Text 3"/>
          <p:cNvSpPr/>
          <p:nvPr/>
        </p:nvSpPr>
        <p:spPr>
          <a:xfrm>
            <a:off x="496119" y="1998762"/>
            <a:ext cx="3902943" cy="2478732"/>
          </a:xfrm>
          <a:prstGeom prst="rect">
            <a:avLst/>
          </a:prstGeom>
          <a:noFill/>
          <a:ln/>
        </p:spPr>
        <p:txBody>
          <a:bodyPr wrap="square" lIns="0" tIns="0" rIns="0" bIns="0" rtlCol="0" anchor="t">
            <a:noAutofit/>
          </a:bodyPr>
          <a:lstStyle/>
          <a:p>
            <a:pPr marL="0" indent="0" algn="l">
              <a:lnSpc>
                <a:spcPct val="133000"/>
              </a:lnSpc>
              <a:buNone/>
            </a:pPr>
            <a:r>
              <a:rPr lang="en-US" dirty="0">
                <a:solidFill>
                  <a:srgbClr val="49495A"/>
                </a:solidFill>
                <a:latin typeface="Open Sans" pitchFamily="34" charset="0"/>
                <a:ea typeface="Open Sans" pitchFamily="34" charset="-122"/>
                <a:cs typeface="Open Sans" pitchFamily="34" charset="-120"/>
              </a:rPr>
              <a:t>Students with well-prepared homework came to class with confidence and engagement. According to Krashen (1982), when anxiety diminishes, the affective filter is low — children are ready to acquire a second language most successfully.</a:t>
            </a:r>
            <a:endParaRPr lang="en-US" dirty="0"/>
          </a:p>
        </p:txBody>
      </p:sp>
      <p:sp>
        <p:nvSpPr>
          <p:cNvPr id="6" name="Text 4"/>
          <p:cNvSpPr/>
          <p:nvPr/>
        </p:nvSpPr>
        <p:spPr>
          <a:xfrm>
            <a:off x="4749701" y="1625280"/>
            <a:ext cx="3902943" cy="376335"/>
          </a:xfrm>
          <a:prstGeom prst="rect">
            <a:avLst/>
          </a:prstGeom>
          <a:noFill/>
          <a:ln/>
        </p:spPr>
        <p:txBody>
          <a:bodyPr wrap="none" lIns="0" tIns="0" rIns="0" bIns="0" rtlCol="0" anchor="t"/>
          <a:lstStyle/>
          <a:p>
            <a:pPr marL="0" indent="0" algn="l">
              <a:lnSpc>
                <a:spcPct val="104000"/>
              </a:lnSpc>
              <a:buNone/>
            </a:pPr>
            <a:r>
              <a:rPr lang="en-US" sz="2000" dirty="0">
                <a:solidFill>
                  <a:srgbClr val="403CCF"/>
                </a:solidFill>
                <a:latin typeface="Libre Baskerville" pitchFamily="34" charset="0"/>
                <a:ea typeface="Libre Baskerville" pitchFamily="34" charset="-122"/>
                <a:cs typeface="Libre Baskerville" pitchFamily="34" charset="-120"/>
              </a:rPr>
              <a:t>High Affective Filter</a:t>
            </a:r>
            <a:endParaRPr lang="en-US" sz="2000" dirty="0"/>
          </a:p>
        </p:txBody>
      </p:sp>
      <p:sp>
        <p:nvSpPr>
          <p:cNvPr id="7" name="Text 5"/>
          <p:cNvSpPr/>
          <p:nvPr/>
        </p:nvSpPr>
        <p:spPr>
          <a:xfrm>
            <a:off x="4744938" y="1947962"/>
            <a:ext cx="3902943" cy="2580332"/>
          </a:xfrm>
          <a:prstGeom prst="rect">
            <a:avLst/>
          </a:prstGeom>
          <a:noFill/>
          <a:ln/>
        </p:spPr>
        <p:txBody>
          <a:bodyPr wrap="square" lIns="0" tIns="0" rIns="0" bIns="0" rtlCol="0" anchor="t">
            <a:normAutofit/>
          </a:bodyPr>
          <a:lstStyle/>
          <a:p>
            <a:pPr marL="0" indent="0" algn="l">
              <a:lnSpc>
                <a:spcPct val="133000"/>
              </a:lnSpc>
              <a:buNone/>
            </a:pPr>
            <a:r>
              <a:rPr lang="en-US" sz="2000" dirty="0">
                <a:solidFill>
                  <a:srgbClr val="49495A"/>
                </a:solidFill>
                <a:latin typeface="Open Sans" pitchFamily="34" charset="0"/>
                <a:ea typeface="Open Sans" pitchFamily="34" charset="-122"/>
                <a:cs typeface="Open Sans" pitchFamily="34" charset="-120"/>
              </a:rPr>
              <a:t>In contrast, forgetting homework creates anxiety, leading to a high affective filter, which prevents language acquisition, resulting in timidity and inactivity.</a:t>
            </a:r>
            <a:endParaRPr lang="en-US"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676647"/>
            <a:ext cx="8151763" cy="442987"/>
          </a:xfrm>
          <a:prstGeom prst="rect">
            <a:avLst/>
          </a:prstGeom>
          <a:noFill/>
          <a:ln/>
        </p:spPr>
        <p:txBody>
          <a:bodyPr wrap="none" lIns="0" tIns="0" rIns="0" bIns="0" rtlCol="0" anchor="t"/>
          <a:lstStyle/>
          <a:p>
            <a:pPr marL="0" indent="0" algn="l">
              <a:lnSpc>
                <a:spcPct val="104000"/>
              </a:lnSpc>
              <a:buNone/>
            </a:pPr>
            <a:r>
              <a:rPr lang="en-US" sz="2750" dirty="0">
                <a:solidFill>
                  <a:srgbClr val="403CCF"/>
                </a:solidFill>
                <a:latin typeface="Libre Baskerville" pitchFamily="34" charset="0"/>
                <a:ea typeface="Libre Baskerville" pitchFamily="34" charset="-122"/>
                <a:cs typeface="Libre Baskerville" pitchFamily="34" charset="-120"/>
              </a:rPr>
              <a:t>5.3 Learner Autonomy</a:t>
            </a:r>
            <a:endParaRPr lang="en-US" sz="2750" dirty="0"/>
          </a:p>
        </p:txBody>
      </p:sp>
      <p:sp>
        <p:nvSpPr>
          <p:cNvPr id="3" name="Text 1"/>
          <p:cNvSpPr/>
          <p:nvPr/>
        </p:nvSpPr>
        <p:spPr>
          <a:xfrm>
            <a:off x="496119" y="1130724"/>
            <a:ext cx="8608963" cy="499242"/>
          </a:xfrm>
          <a:prstGeom prst="rect">
            <a:avLst/>
          </a:prstGeom>
          <a:noFill/>
          <a:ln/>
        </p:spPr>
        <p:txBody>
          <a:bodyPr wrap="none" lIns="0" tIns="0" rIns="0" bIns="0" rtlCol="0" anchor="t"/>
          <a:lstStyle/>
          <a:p>
            <a:pPr marL="0" indent="0" algn="l">
              <a:lnSpc>
                <a:spcPct val="133000"/>
              </a:lnSpc>
              <a:buNone/>
            </a:pPr>
            <a:r>
              <a:rPr lang="en-US" sz="2000" dirty="0">
                <a:solidFill>
                  <a:srgbClr val="49495A"/>
                </a:solidFill>
                <a:latin typeface="Open Sans" pitchFamily="34" charset="0"/>
                <a:ea typeface="Open Sans" pitchFamily="34" charset="-122"/>
                <a:cs typeface="Open Sans" pitchFamily="34" charset="-120"/>
              </a:rPr>
              <a:t>The data reflect a progression of primary students' autonomy.</a:t>
            </a:r>
            <a:endParaRPr lang="en-US" sz="2000" dirty="0"/>
          </a:p>
        </p:txBody>
      </p:sp>
      <p:sp>
        <p:nvSpPr>
          <p:cNvPr id="5" name="Text 2"/>
          <p:cNvSpPr/>
          <p:nvPr/>
        </p:nvSpPr>
        <p:spPr>
          <a:xfrm>
            <a:off x="637877" y="1820467"/>
            <a:ext cx="2433712" cy="221456"/>
          </a:xfrm>
          <a:prstGeom prst="rect">
            <a:avLst/>
          </a:prstGeom>
          <a:noFill/>
          <a:ln/>
        </p:spPr>
        <p:txBody>
          <a:bodyPr wrap="none" lIns="0" tIns="0" rIns="0" bIns="0" rtlCol="0" anchor="t"/>
          <a:lstStyle/>
          <a:p>
            <a:pPr marL="0" indent="0" algn="l">
              <a:lnSpc>
                <a:spcPct val="104000"/>
              </a:lnSpc>
              <a:buNone/>
            </a:pPr>
            <a:r>
              <a:rPr lang="en-US" sz="1350" b="1" dirty="0">
                <a:solidFill>
                  <a:srgbClr val="49495A"/>
                </a:solidFill>
                <a:latin typeface="Libre Baskerville" pitchFamily="34" charset="0"/>
                <a:ea typeface="Libre Baskerville" pitchFamily="34" charset="-122"/>
                <a:cs typeface="Libre Baskerville" pitchFamily="34" charset="-120"/>
              </a:rPr>
              <a:t>Grades 1–2</a:t>
            </a:r>
            <a:endParaRPr lang="en-US" sz="1350" b="1" dirty="0"/>
          </a:p>
        </p:txBody>
      </p:sp>
      <p:sp>
        <p:nvSpPr>
          <p:cNvPr id="6" name="Text 3"/>
          <p:cNvSpPr/>
          <p:nvPr/>
        </p:nvSpPr>
        <p:spPr>
          <a:xfrm>
            <a:off x="254000" y="2114997"/>
            <a:ext cx="2817589" cy="1370185"/>
          </a:xfrm>
          <a:prstGeom prst="rect">
            <a:avLst/>
          </a:prstGeom>
          <a:noFill/>
          <a:ln/>
        </p:spPr>
        <p:txBody>
          <a:bodyPr wrap="square" lIns="0" tIns="0" rIns="0" bIns="0" rtlCol="0" anchor="t">
            <a:noAutofit/>
          </a:bodyPr>
          <a:lstStyle/>
          <a:p>
            <a:pPr marL="0" indent="0" algn="l">
              <a:lnSpc>
                <a:spcPct val="133000"/>
              </a:lnSpc>
              <a:buNone/>
            </a:pPr>
            <a:r>
              <a:rPr lang="en-US" sz="2000" dirty="0">
                <a:solidFill>
                  <a:srgbClr val="49495A"/>
                </a:solidFill>
                <a:latin typeface="Open Sans" pitchFamily="34" charset="0"/>
                <a:ea typeface="Open Sans" pitchFamily="34" charset="-122"/>
                <a:cs typeface="Open Sans" pitchFamily="34" charset="-120"/>
              </a:rPr>
              <a:t>Need clear instructions from parents. Fully dependent on external scaffolding.</a:t>
            </a:r>
            <a:endParaRPr lang="en-US" sz="2000" dirty="0"/>
          </a:p>
        </p:txBody>
      </p:sp>
      <p:sp>
        <p:nvSpPr>
          <p:cNvPr id="8" name="Text 4"/>
          <p:cNvSpPr/>
          <p:nvPr/>
        </p:nvSpPr>
        <p:spPr>
          <a:xfrm>
            <a:off x="3355107" y="1872022"/>
            <a:ext cx="2433712" cy="221456"/>
          </a:xfrm>
          <a:prstGeom prst="rect">
            <a:avLst/>
          </a:prstGeom>
          <a:noFill/>
          <a:ln/>
        </p:spPr>
        <p:txBody>
          <a:bodyPr wrap="none" lIns="0" tIns="0" rIns="0" bIns="0" rtlCol="0" anchor="t"/>
          <a:lstStyle/>
          <a:p>
            <a:pPr marL="0" indent="0" algn="l">
              <a:lnSpc>
                <a:spcPct val="104000"/>
              </a:lnSpc>
              <a:buNone/>
            </a:pPr>
            <a:r>
              <a:rPr lang="en-US" sz="1350" b="1" dirty="0">
                <a:solidFill>
                  <a:srgbClr val="49495A"/>
                </a:solidFill>
                <a:latin typeface="Libre Baskerville" pitchFamily="34" charset="0"/>
                <a:ea typeface="Libre Baskerville" pitchFamily="34" charset="-122"/>
                <a:cs typeface="Libre Baskerville" pitchFamily="34" charset="-120"/>
              </a:rPr>
              <a:t>Grades 3–4</a:t>
            </a:r>
            <a:endParaRPr lang="en-US" sz="1350" b="1" dirty="0"/>
          </a:p>
        </p:txBody>
      </p:sp>
      <p:sp>
        <p:nvSpPr>
          <p:cNvPr id="9" name="Text 5"/>
          <p:cNvSpPr/>
          <p:nvPr/>
        </p:nvSpPr>
        <p:spPr>
          <a:xfrm>
            <a:off x="3355107" y="2114997"/>
            <a:ext cx="2433712" cy="1370185"/>
          </a:xfrm>
          <a:prstGeom prst="rect">
            <a:avLst/>
          </a:prstGeom>
          <a:noFill/>
          <a:ln/>
        </p:spPr>
        <p:txBody>
          <a:bodyPr wrap="square" lIns="0" tIns="0" rIns="0" bIns="0" rtlCol="0" anchor="t">
            <a:noAutofit/>
          </a:bodyPr>
          <a:lstStyle/>
          <a:p>
            <a:pPr marL="0" indent="0" algn="l">
              <a:lnSpc>
                <a:spcPct val="133000"/>
              </a:lnSpc>
              <a:buNone/>
            </a:pPr>
            <a:r>
              <a:rPr lang="en-US" sz="2000" dirty="0">
                <a:solidFill>
                  <a:srgbClr val="49495A"/>
                </a:solidFill>
                <a:latin typeface="Open Sans" pitchFamily="34" charset="0"/>
                <a:ea typeface="Open Sans" pitchFamily="34" charset="-122"/>
                <a:cs typeface="Open Sans" pitchFamily="34" charset="-120"/>
              </a:rPr>
              <a:t>Can do homework independently and ask parents only when necessary.</a:t>
            </a:r>
            <a:endParaRPr lang="en-US" sz="2000" dirty="0"/>
          </a:p>
        </p:txBody>
      </p:sp>
      <p:sp>
        <p:nvSpPr>
          <p:cNvPr id="11" name="Text 6"/>
          <p:cNvSpPr/>
          <p:nvPr/>
        </p:nvSpPr>
        <p:spPr>
          <a:xfrm>
            <a:off x="6072336" y="1893541"/>
            <a:ext cx="2433712" cy="221456"/>
          </a:xfrm>
          <a:prstGeom prst="rect">
            <a:avLst/>
          </a:prstGeom>
          <a:noFill/>
          <a:ln/>
        </p:spPr>
        <p:txBody>
          <a:bodyPr wrap="none" lIns="0" tIns="0" rIns="0" bIns="0" rtlCol="0" anchor="t"/>
          <a:lstStyle/>
          <a:p>
            <a:pPr marL="0" indent="0" algn="l">
              <a:lnSpc>
                <a:spcPct val="104000"/>
              </a:lnSpc>
              <a:buNone/>
            </a:pPr>
            <a:r>
              <a:rPr lang="en-US" sz="1350" b="1" dirty="0">
                <a:solidFill>
                  <a:srgbClr val="49495A"/>
                </a:solidFill>
                <a:latin typeface="Libre Baskerville" pitchFamily="34" charset="0"/>
                <a:ea typeface="Libre Baskerville" pitchFamily="34" charset="-122"/>
                <a:cs typeface="Libre Baskerville" pitchFamily="34" charset="-120"/>
              </a:rPr>
              <a:t>Grade 5</a:t>
            </a:r>
            <a:endParaRPr lang="en-US" sz="1350" b="1" dirty="0"/>
          </a:p>
        </p:txBody>
      </p:sp>
      <p:sp>
        <p:nvSpPr>
          <p:cNvPr id="12" name="Text 7"/>
          <p:cNvSpPr/>
          <p:nvPr/>
        </p:nvSpPr>
        <p:spPr>
          <a:xfrm>
            <a:off x="6072336" y="2114997"/>
            <a:ext cx="2817664" cy="1370185"/>
          </a:xfrm>
          <a:prstGeom prst="rect">
            <a:avLst/>
          </a:prstGeom>
          <a:noFill/>
          <a:ln/>
        </p:spPr>
        <p:txBody>
          <a:bodyPr wrap="square" lIns="0" tIns="0" rIns="0" bIns="0" rtlCol="0" anchor="t">
            <a:noAutofit/>
          </a:bodyPr>
          <a:lstStyle/>
          <a:p>
            <a:pPr marL="0" indent="0" algn="l">
              <a:lnSpc>
                <a:spcPct val="133000"/>
              </a:lnSpc>
              <a:buNone/>
            </a:pPr>
            <a:r>
              <a:rPr lang="en-US" sz="2000" dirty="0">
                <a:solidFill>
                  <a:srgbClr val="49495A"/>
                </a:solidFill>
                <a:latin typeface="Open Sans" pitchFamily="34" charset="0"/>
                <a:ea typeface="Open Sans" pitchFamily="34" charset="-122"/>
                <a:cs typeface="Open Sans" pitchFamily="34" charset="-120"/>
              </a:rPr>
              <a:t>Likely fully independent. Habits of self-directed learning are established.</a:t>
            </a:r>
            <a:endParaRPr lang="en-US" sz="2000" dirty="0"/>
          </a:p>
        </p:txBody>
      </p:sp>
      <p:sp>
        <p:nvSpPr>
          <p:cNvPr id="13" name="Text 8"/>
          <p:cNvSpPr/>
          <p:nvPr/>
        </p:nvSpPr>
        <p:spPr>
          <a:xfrm>
            <a:off x="38920" y="3786411"/>
            <a:ext cx="9066161" cy="1242790"/>
          </a:xfrm>
          <a:prstGeom prst="rect">
            <a:avLst/>
          </a:prstGeom>
          <a:noFill/>
          <a:ln/>
        </p:spPr>
        <p:txBody>
          <a:bodyPr wrap="square" lIns="0" tIns="0" rIns="0" bIns="0" rtlCol="0" anchor="t">
            <a:noAutofit/>
          </a:bodyPr>
          <a:lstStyle/>
          <a:p>
            <a:pPr marL="0" indent="0" algn="l">
              <a:lnSpc>
                <a:spcPct val="133000"/>
              </a:lnSpc>
              <a:buNone/>
            </a:pPr>
            <a:r>
              <a:rPr lang="en-US" sz="1700" dirty="0">
                <a:solidFill>
                  <a:schemeClr val="accent1"/>
                </a:solidFill>
                <a:latin typeface="Open Sans" pitchFamily="34" charset="0"/>
                <a:ea typeface="Open Sans" pitchFamily="34" charset="-122"/>
                <a:cs typeface="Open Sans" pitchFamily="34" charset="-120"/>
                <a:sym typeface="Wingdings" panose="05000000000000000000" pitchFamily="2" charset="2"/>
              </a:rPr>
              <a:t> </a:t>
            </a:r>
            <a:r>
              <a:rPr lang="en-US" sz="1700" dirty="0">
                <a:solidFill>
                  <a:schemeClr val="accent1"/>
                </a:solidFill>
                <a:latin typeface="Open Sans" pitchFamily="34" charset="0"/>
                <a:ea typeface="Open Sans" pitchFamily="34" charset="-122"/>
                <a:cs typeface="Open Sans" pitchFamily="34" charset="-120"/>
              </a:rPr>
              <a:t>This progress requires flexibility from teachers as facilitators. In early grades, teachers should coach parents with clear and detailed instructions. In older grades, teachers should focus on designing student-centered learning materials, as students are aware of their responsibilities.</a:t>
            </a:r>
            <a:endParaRPr lang="en-US" sz="1700" dirty="0">
              <a:solidFill>
                <a:schemeClr val="accen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3500" y="0"/>
            <a:ext cx="3429000" cy="5143500"/>
          </a:xfrm>
          <a:prstGeom prst="rect">
            <a:avLst/>
          </a:prstGeom>
          <a:solidFill>
            <a:srgbClr val="EAE8F3"/>
          </a:solidFill>
          <a:ln/>
        </p:spPr>
      </p:sp>
      <p:sp>
        <p:nvSpPr>
          <p:cNvPr id="4" name="Text 1"/>
          <p:cNvSpPr/>
          <p:nvPr/>
        </p:nvSpPr>
        <p:spPr>
          <a:xfrm>
            <a:off x="3925119" y="394246"/>
            <a:ext cx="4722763" cy="394543"/>
          </a:xfrm>
          <a:prstGeom prst="rect">
            <a:avLst/>
          </a:prstGeom>
          <a:noFill/>
          <a:ln/>
        </p:spPr>
        <p:txBody>
          <a:bodyPr wrap="none" lIns="0" tIns="0" rIns="0" bIns="0" rtlCol="0" anchor="t"/>
          <a:lstStyle/>
          <a:p>
            <a:pPr marL="0" indent="0" algn="l">
              <a:lnSpc>
                <a:spcPct val="104000"/>
              </a:lnSpc>
              <a:buNone/>
            </a:pPr>
            <a:r>
              <a:rPr lang="en-US" sz="2450" dirty="0">
                <a:solidFill>
                  <a:srgbClr val="403CCF"/>
                </a:solidFill>
                <a:latin typeface="Libre Baskerville" pitchFamily="34" charset="0"/>
                <a:ea typeface="Libre Baskerville" pitchFamily="34" charset="-122"/>
                <a:cs typeface="Libre Baskerville" pitchFamily="34" charset="-120"/>
              </a:rPr>
              <a:t>5.4 Practical Obstacles</a:t>
            </a:r>
            <a:endParaRPr lang="en-US" sz="2450" dirty="0"/>
          </a:p>
        </p:txBody>
      </p:sp>
      <p:sp>
        <p:nvSpPr>
          <p:cNvPr id="6" name="Shape 3"/>
          <p:cNvSpPr/>
          <p:nvPr/>
        </p:nvSpPr>
        <p:spPr>
          <a:xfrm>
            <a:off x="102419" y="780008"/>
            <a:ext cx="284038" cy="284038"/>
          </a:xfrm>
          <a:prstGeom prst="roundRect">
            <a:avLst>
              <a:gd name="adj" fmla="val 6668"/>
            </a:avLst>
          </a:prstGeom>
          <a:solidFill>
            <a:srgbClr val="EAE8F3"/>
          </a:solidFill>
          <a:ln/>
        </p:spPr>
      </p:sp>
      <p:sp>
        <p:nvSpPr>
          <p:cNvPr id="7" name="Text 4"/>
          <p:cNvSpPr/>
          <p:nvPr/>
        </p:nvSpPr>
        <p:spPr>
          <a:xfrm>
            <a:off x="498897" y="823392"/>
            <a:ext cx="4326285" cy="197272"/>
          </a:xfrm>
          <a:prstGeom prst="rect">
            <a:avLst/>
          </a:prstGeom>
          <a:noFill/>
          <a:ln/>
        </p:spPr>
        <p:txBody>
          <a:bodyPr wrap="none" lIns="0" tIns="0" rIns="0" bIns="0" rtlCol="0" anchor="t"/>
          <a:lstStyle/>
          <a:p>
            <a:pPr marL="0" indent="0" algn="l">
              <a:lnSpc>
                <a:spcPct val="104000"/>
              </a:lnSpc>
              <a:buNone/>
            </a:pPr>
            <a:r>
              <a:rPr lang="en-US" sz="1600" b="1" dirty="0">
                <a:solidFill>
                  <a:srgbClr val="49495A"/>
                </a:solidFill>
                <a:latin typeface="Libre Baskerville" pitchFamily="34" charset="0"/>
                <a:ea typeface="Libre Baskerville" pitchFamily="34" charset="-122"/>
                <a:cs typeface="Libre Baskerville" pitchFamily="34" charset="-120"/>
              </a:rPr>
              <a:t>Time Pressure on Parents</a:t>
            </a:r>
            <a:endParaRPr lang="en-US" sz="1600" b="1" dirty="0"/>
          </a:p>
        </p:txBody>
      </p:sp>
      <p:sp>
        <p:nvSpPr>
          <p:cNvPr id="8" name="Text 5"/>
          <p:cNvSpPr/>
          <p:nvPr/>
        </p:nvSpPr>
        <p:spPr>
          <a:xfrm>
            <a:off x="1" y="1088082"/>
            <a:ext cx="8445500" cy="572839"/>
          </a:xfrm>
          <a:prstGeom prst="rect">
            <a:avLst/>
          </a:prstGeom>
          <a:noFill/>
          <a:ln/>
        </p:spPr>
        <p:txBody>
          <a:bodyPr wrap="square" lIns="0" tIns="0" rIns="0" bIns="0" rtlCol="0" anchor="t">
            <a:noAutofit/>
          </a:bodyPr>
          <a:lstStyle/>
          <a:p>
            <a:pPr marL="0" indent="0" algn="l">
              <a:lnSpc>
                <a:spcPct val="126000"/>
              </a:lnSpc>
              <a:buNone/>
            </a:pPr>
            <a:r>
              <a:rPr lang="en-US" dirty="0">
                <a:solidFill>
                  <a:srgbClr val="49495A"/>
                </a:solidFill>
                <a:latin typeface="Open Sans" pitchFamily="34" charset="0"/>
                <a:ea typeface="Open Sans" pitchFamily="34" charset="-122"/>
                <a:cs typeface="Open Sans" pitchFamily="34" charset="-120"/>
              </a:rPr>
              <a:t>Parents carry heavy workloads from office work and home chores in modern society, sometimes forgetting to remind their children (Trần &amp; Trần, 2026).</a:t>
            </a:r>
            <a:endParaRPr lang="en-US" dirty="0"/>
          </a:p>
        </p:txBody>
      </p:sp>
      <p:sp>
        <p:nvSpPr>
          <p:cNvPr id="9" name="Shape 6"/>
          <p:cNvSpPr/>
          <p:nvPr/>
        </p:nvSpPr>
        <p:spPr>
          <a:xfrm>
            <a:off x="102419" y="1885801"/>
            <a:ext cx="284038" cy="284038"/>
          </a:xfrm>
          <a:prstGeom prst="roundRect">
            <a:avLst>
              <a:gd name="adj" fmla="val 6668"/>
            </a:avLst>
          </a:prstGeom>
          <a:solidFill>
            <a:srgbClr val="EAE8F3"/>
          </a:solidFill>
          <a:ln/>
        </p:spPr>
      </p:sp>
      <p:sp>
        <p:nvSpPr>
          <p:cNvPr id="10" name="Text 7"/>
          <p:cNvSpPr/>
          <p:nvPr/>
        </p:nvSpPr>
        <p:spPr>
          <a:xfrm>
            <a:off x="498897" y="1929185"/>
            <a:ext cx="4326285" cy="197272"/>
          </a:xfrm>
          <a:prstGeom prst="rect">
            <a:avLst/>
          </a:prstGeom>
          <a:noFill/>
          <a:ln/>
        </p:spPr>
        <p:txBody>
          <a:bodyPr wrap="none" lIns="0" tIns="0" rIns="0" bIns="0" rtlCol="0" anchor="t"/>
          <a:lstStyle/>
          <a:p>
            <a:pPr marL="0" indent="0" algn="l">
              <a:lnSpc>
                <a:spcPct val="104000"/>
              </a:lnSpc>
              <a:buNone/>
            </a:pPr>
            <a:r>
              <a:rPr lang="en-US" sz="1600" b="1" dirty="0">
                <a:solidFill>
                  <a:srgbClr val="49495A"/>
                </a:solidFill>
                <a:latin typeface="Libre Baskerville" pitchFamily="34" charset="0"/>
                <a:ea typeface="Libre Baskerville" pitchFamily="34" charset="-122"/>
                <a:cs typeface="Libre Baskerville" pitchFamily="34" charset="-120"/>
              </a:rPr>
              <a:t>Homework Overload on Students</a:t>
            </a:r>
            <a:endParaRPr lang="en-US" sz="1600" b="1" dirty="0"/>
          </a:p>
        </p:txBody>
      </p:sp>
      <p:sp>
        <p:nvSpPr>
          <p:cNvPr id="11" name="Text 8"/>
          <p:cNvSpPr/>
          <p:nvPr/>
        </p:nvSpPr>
        <p:spPr>
          <a:xfrm>
            <a:off x="1" y="2193875"/>
            <a:ext cx="8445499" cy="1245323"/>
          </a:xfrm>
          <a:prstGeom prst="rect">
            <a:avLst/>
          </a:prstGeom>
          <a:noFill/>
          <a:ln/>
        </p:spPr>
        <p:txBody>
          <a:bodyPr wrap="square" lIns="0" tIns="0" rIns="0" bIns="0" rtlCol="0" anchor="t">
            <a:noAutofit/>
          </a:bodyPr>
          <a:lstStyle/>
          <a:p>
            <a:pPr marL="0" indent="0" algn="l">
              <a:lnSpc>
                <a:spcPct val="126000"/>
              </a:lnSpc>
              <a:buNone/>
            </a:pPr>
            <a:r>
              <a:rPr lang="en-US" dirty="0">
                <a:solidFill>
                  <a:srgbClr val="49495A"/>
                </a:solidFill>
                <a:latin typeface="Open Sans" pitchFamily="34" charset="0"/>
                <a:ea typeface="Open Sans" pitchFamily="34" charset="-122"/>
                <a:cs typeface="Open Sans" pitchFamily="34" charset="-120"/>
              </a:rPr>
              <a:t>Children must also complete school homework alongside English extra-class assignments and struggle to manage their time. Parents also want to balance learning and relaxation.</a:t>
            </a:r>
            <a:endParaRPr lang="en-US" dirty="0"/>
          </a:p>
        </p:txBody>
      </p:sp>
      <p:sp>
        <p:nvSpPr>
          <p:cNvPr id="13" name="Text 10"/>
          <p:cNvSpPr/>
          <p:nvPr/>
        </p:nvSpPr>
        <p:spPr>
          <a:xfrm>
            <a:off x="399157" y="3482580"/>
            <a:ext cx="4326285" cy="197272"/>
          </a:xfrm>
          <a:prstGeom prst="rect">
            <a:avLst/>
          </a:prstGeom>
          <a:noFill/>
          <a:ln/>
        </p:spPr>
        <p:txBody>
          <a:bodyPr wrap="none" lIns="0" tIns="0" rIns="0" bIns="0" rtlCol="0" anchor="t"/>
          <a:lstStyle/>
          <a:p>
            <a:pPr marL="0" indent="0" algn="l">
              <a:lnSpc>
                <a:spcPct val="104000"/>
              </a:lnSpc>
              <a:buNone/>
            </a:pPr>
            <a:r>
              <a:rPr lang="en-US" sz="1600" b="1" dirty="0">
                <a:solidFill>
                  <a:srgbClr val="49495A"/>
                </a:solidFill>
                <a:latin typeface="Libre Baskerville" pitchFamily="34" charset="0"/>
                <a:ea typeface="Libre Baskerville" pitchFamily="34" charset="-122"/>
                <a:cs typeface="Libre Baskerville" pitchFamily="34" charset="-120"/>
              </a:rPr>
              <a:t>The Need for Teacher Adaptation</a:t>
            </a:r>
            <a:endParaRPr lang="en-US" sz="1600" b="1" dirty="0"/>
          </a:p>
        </p:txBody>
      </p:sp>
      <p:sp>
        <p:nvSpPr>
          <p:cNvPr id="14" name="Text 11"/>
          <p:cNvSpPr/>
          <p:nvPr/>
        </p:nvSpPr>
        <p:spPr>
          <a:xfrm>
            <a:off x="1" y="3766120"/>
            <a:ext cx="8333059" cy="1078285"/>
          </a:xfrm>
          <a:prstGeom prst="rect">
            <a:avLst/>
          </a:prstGeom>
          <a:noFill/>
          <a:ln/>
        </p:spPr>
        <p:txBody>
          <a:bodyPr wrap="square" lIns="0" tIns="0" rIns="0" bIns="0" rtlCol="0" anchor="t">
            <a:noAutofit/>
          </a:bodyPr>
          <a:lstStyle/>
          <a:p>
            <a:pPr marL="0" indent="0" algn="l">
              <a:lnSpc>
                <a:spcPct val="126000"/>
              </a:lnSpc>
              <a:buNone/>
            </a:pPr>
            <a:r>
              <a:rPr lang="en-US" dirty="0">
                <a:solidFill>
                  <a:srgbClr val="49495A"/>
                </a:solidFill>
                <a:latin typeface="Open Sans" pitchFamily="34" charset="0"/>
                <a:ea typeface="Open Sans" pitchFamily="34" charset="-122"/>
                <a:cs typeface="Open Sans" pitchFamily="34" charset="-120"/>
              </a:rPr>
              <a:t>If teachers continue delivering traditional instructions that take a lot of time for busy parents to follow, this method may fail. Since parents cannot change their work schedules, teachers must change the ways they give instructions.</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430932"/>
            <a:ext cx="8151763" cy="429146"/>
          </a:xfrm>
          <a:prstGeom prst="rect">
            <a:avLst/>
          </a:prstGeom>
          <a:noFill/>
          <a:ln/>
        </p:spPr>
        <p:txBody>
          <a:bodyPr wrap="none" lIns="0" tIns="0" rIns="0" bIns="0" rtlCol="0" anchor="t"/>
          <a:lstStyle/>
          <a:p>
            <a:pPr marL="0" indent="0" algn="l">
              <a:lnSpc>
                <a:spcPct val="104000"/>
              </a:lnSpc>
              <a:buNone/>
            </a:pPr>
            <a:r>
              <a:rPr lang="en-US" sz="2700" dirty="0">
                <a:solidFill>
                  <a:srgbClr val="403CCF"/>
                </a:solidFill>
                <a:latin typeface="Libre Baskerville" pitchFamily="34" charset="0"/>
                <a:ea typeface="Libre Baskerville" pitchFamily="34" charset="-122"/>
                <a:cs typeface="Libre Baskerville" pitchFamily="34" charset="-120"/>
              </a:rPr>
              <a:t>5.5 Recommendations</a:t>
            </a:r>
            <a:endParaRPr lang="en-US" sz="2700" dirty="0"/>
          </a:p>
        </p:txBody>
      </p:sp>
      <p:sp>
        <p:nvSpPr>
          <p:cNvPr id="3" name="Shape 1"/>
          <p:cNvSpPr/>
          <p:nvPr/>
        </p:nvSpPr>
        <p:spPr>
          <a:xfrm>
            <a:off x="165100" y="999108"/>
            <a:ext cx="2978436" cy="4004692"/>
          </a:xfrm>
          <a:prstGeom prst="roundRect">
            <a:avLst>
              <a:gd name="adj" fmla="val 784"/>
            </a:avLst>
          </a:prstGeom>
          <a:solidFill>
            <a:srgbClr val="EAE8F3"/>
          </a:solidFill>
          <a:ln/>
        </p:spPr>
      </p:sp>
      <p:sp>
        <p:nvSpPr>
          <p:cNvPr id="6" name="Text 3"/>
          <p:cNvSpPr/>
          <p:nvPr/>
        </p:nvSpPr>
        <p:spPr>
          <a:xfrm>
            <a:off x="633413" y="1084436"/>
            <a:ext cx="2354014" cy="214536"/>
          </a:xfrm>
          <a:prstGeom prst="rect">
            <a:avLst/>
          </a:prstGeom>
          <a:noFill/>
          <a:ln/>
        </p:spPr>
        <p:txBody>
          <a:bodyPr wrap="none" lIns="0" tIns="0" rIns="0" bIns="0" rtlCol="0" anchor="t"/>
          <a:lstStyle/>
          <a:p>
            <a:pPr marL="0" indent="0" algn="l">
              <a:lnSpc>
                <a:spcPct val="104000"/>
              </a:lnSpc>
              <a:buNone/>
            </a:pPr>
            <a:r>
              <a:rPr lang="en-US" sz="1500" b="1" dirty="0">
                <a:solidFill>
                  <a:srgbClr val="49495A"/>
                </a:solidFill>
                <a:latin typeface="Libre Baskerville" pitchFamily="34" charset="0"/>
                <a:ea typeface="Libre Baskerville" pitchFamily="34" charset="-122"/>
                <a:cs typeface="Libre Baskerville" pitchFamily="34" charset="-120"/>
              </a:rPr>
              <a:t>Roles of Teachers</a:t>
            </a:r>
            <a:endParaRPr lang="en-US" sz="1500" b="1" dirty="0"/>
          </a:p>
        </p:txBody>
      </p:sp>
      <p:sp>
        <p:nvSpPr>
          <p:cNvPr id="7" name="Text 4"/>
          <p:cNvSpPr/>
          <p:nvPr/>
        </p:nvSpPr>
        <p:spPr>
          <a:xfrm>
            <a:off x="165100" y="1378744"/>
            <a:ext cx="2822327" cy="2472556"/>
          </a:xfrm>
          <a:prstGeom prst="rect">
            <a:avLst/>
          </a:prstGeom>
          <a:noFill/>
          <a:ln/>
        </p:spPr>
        <p:txBody>
          <a:bodyPr wrap="square" lIns="0" tIns="0" rIns="0" bIns="0" rtlCol="0" anchor="t">
            <a:noAutofit/>
          </a:bodyPr>
          <a:lstStyle/>
          <a:p>
            <a:pPr marL="213360" indent="-213360" algn="l">
              <a:lnSpc>
                <a:spcPct val="131000"/>
              </a:lnSpc>
              <a:buSzPct val="100000"/>
              <a:buChar char="•"/>
            </a:pPr>
            <a:r>
              <a:rPr lang="en-US" sz="1500" dirty="0">
                <a:solidFill>
                  <a:srgbClr val="49495A"/>
                </a:solidFill>
                <a:latin typeface="Open Sans" pitchFamily="34" charset="0"/>
                <a:ea typeface="Open Sans" pitchFamily="34" charset="-122"/>
                <a:cs typeface="Open Sans" pitchFamily="34" charset="-120"/>
              </a:rPr>
              <a:t>Create short videos that parents can play for children to follow, instead of only written instructions.</a:t>
            </a:r>
            <a:endParaRPr lang="en-US" sz="1500" dirty="0"/>
          </a:p>
          <a:p>
            <a:pPr marL="213360" indent="-213360" algn="l">
              <a:lnSpc>
                <a:spcPct val="131000"/>
              </a:lnSpc>
              <a:buSzPct val="100000"/>
              <a:buChar char="•"/>
            </a:pPr>
            <a:r>
              <a:rPr lang="en-US" sz="1500" dirty="0">
                <a:solidFill>
                  <a:srgbClr val="49495A"/>
                </a:solidFill>
                <a:latin typeface="Open Sans" pitchFamily="34" charset="0"/>
                <a:ea typeface="Open Sans" pitchFamily="34" charset="-122"/>
                <a:cs typeface="Open Sans" pitchFamily="34" charset="-120"/>
              </a:rPr>
              <a:t>Install automatic reminder functions on Zalo groups with positive encouragement to address forgetfulness.</a:t>
            </a:r>
            <a:endParaRPr lang="en-US" sz="1500" dirty="0"/>
          </a:p>
          <a:p>
            <a:pPr marL="213360" indent="-213360" algn="l">
              <a:lnSpc>
                <a:spcPct val="131000"/>
              </a:lnSpc>
              <a:buSzPct val="100000"/>
              <a:buChar char="•"/>
            </a:pPr>
            <a:r>
              <a:rPr lang="en-US" sz="1500" dirty="0">
                <a:solidFill>
                  <a:srgbClr val="49495A"/>
                </a:solidFill>
                <a:latin typeface="Open Sans" pitchFamily="34" charset="0"/>
                <a:ea typeface="Open Sans" pitchFamily="34" charset="-122"/>
                <a:cs typeface="Open Sans" pitchFamily="34" charset="-120"/>
              </a:rPr>
              <a:t>Send messages to each busy parent individually rather than only posting in groups.</a:t>
            </a:r>
            <a:endParaRPr lang="en-US" sz="1500" dirty="0"/>
          </a:p>
        </p:txBody>
      </p:sp>
      <p:sp>
        <p:nvSpPr>
          <p:cNvPr id="8" name="Shape 5"/>
          <p:cNvSpPr/>
          <p:nvPr/>
        </p:nvSpPr>
        <p:spPr>
          <a:xfrm>
            <a:off x="3257699" y="999108"/>
            <a:ext cx="2628602" cy="4004692"/>
          </a:xfrm>
          <a:prstGeom prst="roundRect">
            <a:avLst>
              <a:gd name="adj" fmla="val 784"/>
            </a:avLst>
          </a:prstGeom>
          <a:solidFill>
            <a:srgbClr val="EAE8F3"/>
          </a:solidFill>
          <a:ln/>
        </p:spPr>
      </p:sp>
      <p:sp>
        <p:nvSpPr>
          <p:cNvPr id="11" name="Text 7"/>
          <p:cNvSpPr/>
          <p:nvPr/>
        </p:nvSpPr>
        <p:spPr>
          <a:xfrm>
            <a:off x="3394993" y="1084436"/>
            <a:ext cx="2354014" cy="214536"/>
          </a:xfrm>
          <a:prstGeom prst="rect">
            <a:avLst/>
          </a:prstGeom>
          <a:noFill/>
          <a:ln/>
        </p:spPr>
        <p:txBody>
          <a:bodyPr wrap="none" lIns="0" tIns="0" rIns="0" bIns="0" rtlCol="0" anchor="t"/>
          <a:lstStyle/>
          <a:p>
            <a:pPr marL="0" indent="0" algn="l">
              <a:lnSpc>
                <a:spcPct val="104000"/>
              </a:lnSpc>
              <a:buNone/>
            </a:pPr>
            <a:r>
              <a:rPr lang="en-US" sz="1500" b="1" dirty="0">
                <a:solidFill>
                  <a:srgbClr val="49495A"/>
                </a:solidFill>
                <a:latin typeface="Libre Baskerville" pitchFamily="34" charset="0"/>
                <a:ea typeface="Libre Baskerville" pitchFamily="34" charset="-122"/>
                <a:cs typeface="Libre Baskerville" pitchFamily="34" charset="-120"/>
              </a:rPr>
              <a:t>Roles of Parents</a:t>
            </a:r>
            <a:endParaRPr lang="en-US" sz="1500" b="1" dirty="0"/>
          </a:p>
        </p:txBody>
      </p:sp>
      <p:sp>
        <p:nvSpPr>
          <p:cNvPr id="12" name="Text 8"/>
          <p:cNvSpPr/>
          <p:nvPr/>
        </p:nvSpPr>
        <p:spPr>
          <a:xfrm>
            <a:off x="3394993" y="1378744"/>
            <a:ext cx="2354014" cy="1560761"/>
          </a:xfrm>
          <a:prstGeom prst="rect">
            <a:avLst/>
          </a:prstGeom>
          <a:noFill/>
          <a:ln/>
        </p:spPr>
        <p:txBody>
          <a:bodyPr wrap="square" lIns="0" tIns="0" rIns="0" bIns="0" rtlCol="0" anchor="t">
            <a:noAutofit/>
          </a:bodyPr>
          <a:lstStyle/>
          <a:p>
            <a:pPr marL="213360" indent="-213360" algn="l">
              <a:lnSpc>
                <a:spcPct val="131000"/>
              </a:lnSpc>
              <a:buSzPct val="100000"/>
              <a:buChar char="•"/>
            </a:pPr>
            <a:r>
              <a:rPr lang="en-US" sz="1500" dirty="0">
                <a:solidFill>
                  <a:srgbClr val="49495A"/>
                </a:solidFill>
                <a:latin typeface="Open Sans" pitchFamily="34" charset="0"/>
                <a:ea typeface="Open Sans" pitchFamily="34" charset="-122"/>
                <a:cs typeface="Open Sans" pitchFamily="34" charset="-120"/>
              </a:rPr>
              <a:t>Build an enriched English environment following 3-step scaffolding: </a:t>
            </a:r>
            <a:r>
              <a:rPr lang="en-US" sz="1500" b="1" dirty="0">
                <a:solidFill>
                  <a:srgbClr val="49495A"/>
                </a:solidFill>
                <a:latin typeface="Open Sans Bold" pitchFamily="34" charset="0"/>
                <a:ea typeface="Open Sans Bold" pitchFamily="34" charset="-122"/>
                <a:cs typeface="Open Sans Bold" pitchFamily="34" charset="-120"/>
              </a:rPr>
              <a:t>Remind</a:t>
            </a:r>
            <a:r>
              <a:rPr lang="en-US" sz="1500" dirty="0">
                <a:solidFill>
                  <a:srgbClr val="49495A"/>
                </a:solidFill>
                <a:latin typeface="Open Sans" pitchFamily="34" charset="0"/>
                <a:ea typeface="Open Sans" pitchFamily="34" charset="-122"/>
                <a:cs typeface="Open Sans" pitchFamily="34" charset="-120"/>
              </a:rPr>
              <a:t> → </a:t>
            </a:r>
            <a:r>
              <a:rPr lang="en-US" sz="1500" b="1" dirty="0">
                <a:solidFill>
                  <a:srgbClr val="49495A"/>
                </a:solidFill>
                <a:latin typeface="Open Sans Bold" pitchFamily="34" charset="0"/>
                <a:ea typeface="Open Sans Bold" pitchFamily="34" charset="-122"/>
                <a:cs typeface="Open Sans Bold" pitchFamily="34" charset="-120"/>
              </a:rPr>
              <a:t>Activate</a:t>
            </a:r>
            <a:r>
              <a:rPr lang="en-US" sz="1500" dirty="0">
                <a:solidFill>
                  <a:srgbClr val="49495A"/>
                </a:solidFill>
                <a:latin typeface="Open Sans" pitchFamily="34" charset="0"/>
                <a:ea typeface="Open Sans" pitchFamily="34" charset="-122"/>
                <a:cs typeface="Open Sans" pitchFamily="34" charset="-120"/>
              </a:rPr>
              <a:t> → </a:t>
            </a:r>
            <a:r>
              <a:rPr lang="en-US" sz="1500" b="1" dirty="0">
                <a:solidFill>
                  <a:srgbClr val="49495A"/>
                </a:solidFill>
                <a:latin typeface="Open Sans Bold" pitchFamily="34" charset="0"/>
                <a:ea typeface="Open Sans Bold" pitchFamily="34" charset="-122"/>
                <a:cs typeface="Open Sans Bold" pitchFamily="34" charset="-120"/>
              </a:rPr>
              <a:t>Check</a:t>
            </a:r>
            <a:r>
              <a:rPr lang="en-US" sz="1500" dirty="0">
                <a:solidFill>
                  <a:srgbClr val="49495A"/>
                </a:solidFill>
                <a:latin typeface="Open Sans" pitchFamily="34" charset="0"/>
                <a:ea typeface="Open Sans" pitchFamily="34" charset="-122"/>
                <a:cs typeface="Open Sans" pitchFamily="34" charset="-120"/>
              </a:rPr>
              <a:t>.</a:t>
            </a:r>
            <a:endParaRPr lang="en-US" sz="1500" dirty="0"/>
          </a:p>
          <a:p>
            <a:pPr marL="213360" indent="-213360" algn="l">
              <a:lnSpc>
                <a:spcPct val="131000"/>
              </a:lnSpc>
              <a:buSzPct val="100000"/>
              <a:buChar char="•"/>
            </a:pPr>
            <a:r>
              <a:rPr lang="en-US" sz="1500" dirty="0">
                <a:solidFill>
                  <a:srgbClr val="49495A"/>
                </a:solidFill>
                <a:latin typeface="Open Sans" pitchFamily="34" charset="0"/>
                <a:ea typeface="Open Sans" pitchFamily="34" charset="-122"/>
                <a:cs typeface="Open Sans" pitchFamily="34" charset="-120"/>
              </a:rPr>
              <a:t>Help children divide their time if they have lots of homework, to reduce stress.</a:t>
            </a:r>
            <a:endParaRPr lang="en-US" sz="1500" dirty="0"/>
          </a:p>
        </p:txBody>
      </p:sp>
      <p:sp>
        <p:nvSpPr>
          <p:cNvPr id="13" name="Shape 9"/>
          <p:cNvSpPr/>
          <p:nvPr/>
        </p:nvSpPr>
        <p:spPr>
          <a:xfrm>
            <a:off x="6019279" y="999108"/>
            <a:ext cx="2628602" cy="4004692"/>
          </a:xfrm>
          <a:prstGeom prst="roundRect">
            <a:avLst>
              <a:gd name="adj" fmla="val 784"/>
            </a:avLst>
          </a:prstGeom>
          <a:solidFill>
            <a:srgbClr val="EAE8F3"/>
          </a:solidFill>
          <a:ln/>
        </p:spPr>
      </p:sp>
      <p:pic>
        <p:nvPicPr>
          <p:cNvPr id="15"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69831" y="1249660"/>
            <a:ext cx="185365" cy="185365"/>
          </a:xfrm>
          <a:prstGeom prst="rect">
            <a:avLst/>
          </a:prstGeom>
        </p:spPr>
      </p:pic>
      <p:sp>
        <p:nvSpPr>
          <p:cNvPr id="16" name="Text 11"/>
          <p:cNvSpPr/>
          <p:nvPr/>
        </p:nvSpPr>
        <p:spPr>
          <a:xfrm>
            <a:off x="6156573" y="1084436"/>
            <a:ext cx="2354014" cy="214536"/>
          </a:xfrm>
          <a:prstGeom prst="rect">
            <a:avLst/>
          </a:prstGeom>
          <a:noFill/>
          <a:ln/>
        </p:spPr>
        <p:txBody>
          <a:bodyPr wrap="none" lIns="0" tIns="0" rIns="0" bIns="0" rtlCol="0" anchor="t"/>
          <a:lstStyle/>
          <a:p>
            <a:pPr marL="0" indent="0" algn="l">
              <a:lnSpc>
                <a:spcPct val="104000"/>
              </a:lnSpc>
              <a:buNone/>
            </a:pPr>
            <a:r>
              <a:rPr lang="en-US" sz="1500" b="1" dirty="0">
                <a:solidFill>
                  <a:srgbClr val="49495A"/>
                </a:solidFill>
                <a:latin typeface="Libre Baskerville" pitchFamily="34" charset="0"/>
                <a:ea typeface="Libre Baskerville" pitchFamily="34" charset="-122"/>
                <a:cs typeface="Libre Baskerville" pitchFamily="34" charset="-120"/>
              </a:rPr>
              <a:t>Roles of Students</a:t>
            </a:r>
            <a:endParaRPr lang="en-US" sz="1500" b="1" dirty="0"/>
          </a:p>
        </p:txBody>
      </p:sp>
      <p:sp>
        <p:nvSpPr>
          <p:cNvPr id="17" name="Text 12"/>
          <p:cNvSpPr/>
          <p:nvPr/>
        </p:nvSpPr>
        <p:spPr>
          <a:xfrm>
            <a:off x="6156573" y="1378744"/>
            <a:ext cx="2354014" cy="1560761"/>
          </a:xfrm>
          <a:prstGeom prst="rect">
            <a:avLst/>
          </a:prstGeom>
          <a:noFill/>
          <a:ln/>
        </p:spPr>
        <p:txBody>
          <a:bodyPr wrap="square" lIns="0" tIns="0" rIns="0" bIns="0" rtlCol="0" anchor="t">
            <a:noAutofit/>
          </a:bodyPr>
          <a:lstStyle/>
          <a:p>
            <a:pPr marL="213360" indent="-213360" algn="l">
              <a:lnSpc>
                <a:spcPct val="131000"/>
              </a:lnSpc>
              <a:buSzPct val="100000"/>
              <a:buChar char="•"/>
            </a:pPr>
            <a:r>
              <a:rPr lang="en-US" sz="1500" dirty="0">
                <a:solidFill>
                  <a:srgbClr val="49495A"/>
                </a:solidFill>
                <a:latin typeface="Open Sans" pitchFamily="34" charset="0"/>
                <a:ea typeface="Open Sans" pitchFamily="34" charset="-122"/>
                <a:cs typeface="Open Sans" pitchFamily="34" charset="-120"/>
              </a:rPr>
              <a:t>Learn to study autonomously and raise questions when they encounter struggles.</a:t>
            </a:r>
            <a:endParaRPr lang="en-US" sz="1500" dirty="0"/>
          </a:p>
          <a:p>
            <a:pPr marL="213360" indent="-213360" algn="l">
              <a:lnSpc>
                <a:spcPct val="131000"/>
              </a:lnSpc>
              <a:buSzPct val="100000"/>
              <a:buChar char="•"/>
            </a:pPr>
            <a:r>
              <a:rPr lang="en-US" sz="1500" dirty="0">
                <a:solidFill>
                  <a:srgbClr val="49495A"/>
                </a:solidFill>
                <a:latin typeface="Open Sans" pitchFamily="34" charset="0"/>
                <a:ea typeface="Open Sans" pitchFamily="34" charset="-122"/>
                <a:cs typeface="Open Sans" pitchFamily="34" charset="-120"/>
              </a:rPr>
              <a:t>Inform teachers first and ask for help if they forget homework, to reduce anxiety and lower their affective filter.</a:t>
            </a:r>
            <a:endParaRPr lang="en-US" sz="15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532507"/>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403CCF"/>
                </a:solidFill>
                <a:latin typeface="Libre Baskerville" pitchFamily="34" charset="0"/>
                <a:ea typeface="Libre Baskerville" pitchFamily="34" charset="-122"/>
                <a:cs typeface="Libre Baskerville" pitchFamily="34" charset="-120"/>
              </a:rPr>
              <a:t>6. Conclusion</a:t>
            </a:r>
            <a:endParaRPr lang="en-US" sz="2400" dirty="0"/>
          </a:p>
        </p:txBody>
      </p:sp>
      <p:pic>
        <p:nvPicPr>
          <p:cNvPr id="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2401" y="970831"/>
            <a:ext cx="2988618" cy="3087960"/>
          </a:xfrm>
          <a:prstGeom prst="rect">
            <a:avLst/>
          </a:prstGeom>
        </p:spPr>
      </p:pic>
      <p:sp>
        <p:nvSpPr>
          <p:cNvPr id="5" name="Text 2"/>
          <p:cNvSpPr/>
          <p:nvPr/>
        </p:nvSpPr>
        <p:spPr>
          <a:xfrm>
            <a:off x="342900" y="1109093"/>
            <a:ext cx="2659856" cy="324222"/>
          </a:xfrm>
          <a:prstGeom prst="rect">
            <a:avLst/>
          </a:prstGeom>
          <a:noFill/>
          <a:ln/>
        </p:spPr>
        <p:txBody>
          <a:bodyPr wrap="square" lIns="0" tIns="0" rIns="0" bIns="0" rtlCol="0" anchor="t">
            <a:noAutofit/>
          </a:bodyPr>
          <a:lstStyle/>
          <a:p>
            <a:pPr marL="0" indent="0" algn="l">
              <a:lnSpc>
                <a:spcPct val="104000"/>
              </a:lnSpc>
              <a:buNone/>
            </a:pPr>
            <a:r>
              <a:rPr lang="en-US" sz="1500" b="1" dirty="0">
                <a:solidFill>
                  <a:srgbClr val="49495A"/>
                </a:solidFill>
                <a:latin typeface="Libre Baskerville" pitchFamily="34" charset="0"/>
                <a:ea typeface="Libre Baskerville" pitchFamily="34" charset="-122"/>
                <a:cs typeface="Libre Baskerville" pitchFamily="34" charset="-120"/>
              </a:rPr>
              <a:t>Parental Intervention &amp; Student Emotion</a:t>
            </a:r>
            <a:endParaRPr lang="en-US" sz="1500" b="1" dirty="0"/>
          </a:p>
        </p:txBody>
      </p:sp>
      <p:sp>
        <p:nvSpPr>
          <p:cNvPr id="6" name="Text 3"/>
          <p:cNvSpPr/>
          <p:nvPr/>
        </p:nvSpPr>
        <p:spPr>
          <a:xfrm>
            <a:off x="342900" y="1561902"/>
            <a:ext cx="2659856" cy="2408981"/>
          </a:xfrm>
          <a:prstGeom prst="rect">
            <a:avLst/>
          </a:prstGeom>
          <a:noFill/>
          <a:ln/>
        </p:spPr>
        <p:txBody>
          <a:bodyPr wrap="square" lIns="0" tIns="0" rIns="0" bIns="0" rtlCol="0" anchor="t">
            <a:noAutofit/>
          </a:bodyPr>
          <a:lstStyle/>
          <a:p>
            <a:pPr marL="0" indent="0" algn="l">
              <a:lnSpc>
                <a:spcPct val="125000"/>
              </a:lnSpc>
              <a:buNone/>
            </a:pPr>
            <a:r>
              <a:rPr lang="en-US" sz="1500" dirty="0">
                <a:solidFill>
                  <a:srgbClr val="49495A"/>
                </a:solidFill>
                <a:latin typeface="Open Sans" pitchFamily="34" charset="0"/>
                <a:ea typeface="Open Sans" pitchFamily="34" charset="-122"/>
                <a:cs typeface="Open Sans" pitchFamily="34" charset="-120"/>
              </a:rPr>
              <a:t>Parental intervention shapes students' behaviors and emotions in class. Students with sufficient support come to class with confidence and acquire knowledge more effectively; those without support feel worried.</a:t>
            </a:r>
            <a:endParaRPr lang="en-US" sz="1500" dirty="0"/>
          </a:p>
        </p:txBody>
      </p:sp>
      <p:pic>
        <p:nvPicPr>
          <p:cNvPr id="7"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49513" y="970831"/>
            <a:ext cx="2644899" cy="3125464"/>
          </a:xfrm>
          <a:prstGeom prst="rect">
            <a:avLst/>
          </a:prstGeom>
        </p:spPr>
      </p:pic>
      <p:sp>
        <p:nvSpPr>
          <p:cNvPr id="8" name="Text 4"/>
          <p:cNvSpPr/>
          <p:nvPr/>
        </p:nvSpPr>
        <p:spPr>
          <a:xfrm>
            <a:off x="3444925" y="1109092"/>
            <a:ext cx="2311226" cy="387697"/>
          </a:xfrm>
          <a:prstGeom prst="rect">
            <a:avLst/>
          </a:prstGeom>
          <a:noFill/>
          <a:ln/>
        </p:spPr>
        <p:txBody>
          <a:bodyPr wrap="square" lIns="0" tIns="0" rIns="0" bIns="0" rtlCol="0" anchor="t">
            <a:noAutofit/>
          </a:bodyPr>
          <a:lstStyle/>
          <a:p>
            <a:pPr marL="0" indent="0" algn="l">
              <a:lnSpc>
                <a:spcPct val="104000"/>
              </a:lnSpc>
              <a:buNone/>
            </a:pPr>
            <a:r>
              <a:rPr lang="en-US" sz="1500" b="1" dirty="0">
                <a:solidFill>
                  <a:srgbClr val="49495A"/>
                </a:solidFill>
                <a:latin typeface="Libre Baskerville" pitchFamily="34" charset="0"/>
                <a:ea typeface="Libre Baskerville" pitchFamily="34" charset="-122"/>
                <a:cs typeface="Libre Baskerville" pitchFamily="34" charset="-120"/>
              </a:rPr>
              <a:t>Natural Progression of Autonomy</a:t>
            </a:r>
            <a:endParaRPr lang="en-US" sz="1500" b="1" dirty="0"/>
          </a:p>
        </p:txBody>
      </p:sp>
      <p:sp>
        <p:nvSpPr>
          <p:cNvPr id="9" name="Text 5"/>
          <p:cNvSpPr/>
          <p:nvPr/>
        </p:nvSpPr>
        <p:spPr>
          <a:xfrm>
            <a:off x="3444924" y="1561902"/>
            <a:ext cx="2419721" cy="3174503"/>
          </a:xfrm>
          <a:prstGeom prst="rect">
            <a:avLst/>
          </a:prstGeom>
          <a:noFill/>
          <a:ln/>
        </p:spPr>
        <p:txBody>
          <a:bodyPr wrap="square" lIns="0" tIns="0" rIns="0" bIns="0" rtlCol="0" anchor="t">
            <a:noAutofit/>
          </a:bodyPr>
          <a:lstStyle/>
          <a:p>
            <a:pPr marL="0" indent="0" algn="l">
              <a:lnSpc>
                <a:spcPct val="125000"/>
              </a:lnSpc>
              <a:buNone/>
            </a:pPr>
            <a:r>
              <a:rPr lang="en-US" sz="1500" dirty="0">
                <a:solidFill>
                  <a:srgbClr val="49495A"/>
                </a:solidFill>
                <a:latin typeface="Open Sans" pitchFamily="34" charset="0"/>
                <a:ea typeface="Open Sans" pitchFamily="34" charset="-122"/>
                <a:cs typeface="Open Sans" pitchFamily="34" charset="-120"/>
              </a:rPr>
              <a:t>A natural progression in self-learning abilities was observed: Grades 1–2 rely entirely on external support; Grades 3–4 begin working independently; Grade 5 students have reached complete self-reliance.</a:t>
            </a:r>
            <a:endParaRPr lang="en-US" sz="1500" dirty="0"/>
          </a:p>
        </p:txBody>
      </p:sp>
      <p:pic>
        <p:nvPicPr>
          <p:cNvPr id="10"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02908" y="970831"/>
            <a:ext cx="2988691" cy="3087960"/>
          </a:xfrm>
          <a:prstGeom prst="rect">
            <a:avLst/>
          </a:prstGeom>
        </p:spPr>
      </p:pic>
      <p:sp>
        <p:nvSpPr>
          <p:cNvPr id="11" name="Text 6"/>
          <p:cNvSpPr/>
          <p:nvPr/>
        </p:nvSpPr>
        <p:spPr>
          <a:xfrm>
            <a:off x="6198319" y="1109092"/>
            <a:ext cx="2311226" cy="193849"/>
          </a:xfrm>
          <a:prstGeom prst="rect">
            <a:avLst/>
          </a:prstGeom>
          <a:noFill/>
          <a:ln/>
        </p:spPr>
        <p:txBody>
          <a:bodyPr wrap="none" lIns="0" tIns="0" rIns="0" bIns="0" rtlCol="0" anchor="t"/>
          <a:lstStyle/>
          <a:p>
            <a:pPr marL="0" indent="0" algn="l">
              <a:lnSpc>
                <a:spcPct val="104000"/>
              </a:lnSpc>
              <a:buNone/>
            </a:pPr>
            <a:r>
              <a:rPr lang="en-US" sz="1500" b="1" dirty="0">
                <a:solidFill>
                  <a:srgbClr val="49495A"/>
                </a:solidFill>
                <a:latin typeface="Libre Baskerville" pitchFamily="34" charset="0"/>
                <a:ea typeface="Libre Baskerville" pitchFamily="34" charset="-122"/>
                <a:cs typeface="Libre Baskerville" pitchFamily="34" charset="-120"/>
              </a:rPr>
              <a:t>Root Cause of Breakdown</a:t>
            </a:r>
            <a:endParaRPr lang="en-US" sz="1500" b="1" dirty="0"/>
          </a:p>
        </p:txBody>
      </p:sp>
      <p:sp>
        <p:nvSpPr>
          <p:cNvPr id="12" name="Text 7"/>
          <p:cNvSpPr/>
          <p:nvPr/>
        </p:nvSpPr>
        <p:spPr>
          <a:xfrm>
            <a:off x="6198319" y="1368053"/>
            <a:ext cx="2644898" cy="1203697"/>
          </a:xfrm>
          <a:prstGeom prst="rect">
            <a:avLst/>
          </a:prstGeom>
          <a:noFill/>
          <a:ln/>
        </p:spPr>
        <p:txBody>
          <a:bodyPr wrap="square" lIns="0" tIns="0" rIns="0" bIns="0" rtlCol="0" anchor="t">
            <a:noAutofit/>
          </a:bodyPr>
          <a:lstStyle/>
          <a:p>
            <a:pPr marL="0" indent="0" algn="l">
              <a:lnSpc>
                <a:spcPct val="125000"/>
              </a:lnSpc>
              <a:buNone/>
            </a:pPr>
            <a:r>
              <a:rPr lang="en-US" sz="1500" dirty="0">
                <a:solidFill>
                  <a:srgbClr val="49495A"/>
                </a:solidFill>
                <a:latin typeface="Open Sans" pitchFamily="34" charset="0"/>
                <a:ea typeface="Open Sans" pitchFamily="34" charset="-122"/>
                <a:cs typeface="Open Sans" pitchFamily="34" charset="-120"/>
              </a:rPr>
              <a:t>The breakdown in the support process stems not from lack of cooperation, but from double pressure of time constraints: parents are busy with overtime work, and students are overwhelmed by schoolwork volume.</a:t>
            </a:r>
            <a:endParaRPr lang="en-US" sz="1500" dirty="0"/>
          </a:p>
        </p:txBody>
      </p:sp>
      <p:sp>
        <p:nvSpPr>
          <p:cNvPr id="13" name="Shape 8"/>
          <p:cNvSpPr/>
          <p:nvPr/>
        </p:nvSpPr>
        <p:spPr>
          <a:xfrm>
            <a:off x="152401" y="4224882"/>
            <a:ext cx="8839198" cy="817017"/>
          </a:xfrm>
          <a:prstGeom prst="roundRect">
            <a:avLst>
              <a:gd name="adj" fmla="val 2907"/>
            </a:avLst>
          </a:prstGeom>
          <a:solidFill>
            <a:srgbClr val="D7D6F5"/>
          </a:solidFill>
          <a:ln/>
        </p:spPr>
      </p:sp>
      <p:sp>
        <p:nvSpPr>
          <p:cNvPr id="15" name="Text 9"/>
          <p:cNvSpPr/>
          <p:nvPr/>
        </p:nvSpPr>
        <p:spPr>
          <a:xfrm>
            <a:off x="342901" y="4364335"/>
            <a:ext cx="8181008" cy="372070"/>
          </a:xfrm>
          <a:prstGeom prst="rect">
            <a:avLst/>
          </a:prstGeom>
          <a:noFill/>
          <a:ln/>
        </p:spPr>
        <p:txBody>
          <a:bodyPr wrap="square" lIns="0" tIns="0" rIns="0" bIns="0" rtlCol="0" anchor="t">
            <a:noAutofit/>
          </a:bodyPr>
          <a:lstStyle/>
          <a:p>
            <a:pPr marL="0" indent="0" algn="l">
              <a:lnSpc>
                <a:spcPct val="125000"/>
              </a:lnSpc>
              <a:buNone/>
            </a:pPr>
            <a:r>
              <a:rPr lang="en-US" dirty="0">
                <a:solidFill>
                  <a:srgbClr val="000000"/>
                </a:solidFill>
                <a:latin typeface="Open Sans" pitchFamily="34" charset="0"/>
                <a:ea typeface="Open Sans" pitchFamily="34" charset="-122"/>
                <a:cs typeface="Open Sans" pitchFamily="34" charset="-120"/>
              </a:rPr>
              <a:t>Understanding parents' barriers and students' anxieties is key for teachers to create a humane, effective, and sustainable educational environment.</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5818" y="0"/>
            <a:ext cx="7472363" cy="51435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0"/>
            <a:ext cx="7461504" cy="51435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A4AE2EFA-A2A3-4660-BDD3-7B0AFFB4B376}"/>
              </a:ext>
            </a:extLst>
          </p:cNvPr>
          <p:cNvSpPr/>
          <p:nvPr/>
        </p:nvSpPr>
        <p:spPr>
          <a:xfrm>
            <a:off x="1143002" y="1499711"/>
            <a:ext cx="6858000" cy="2073021"/>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p>
            <a:pPr algn="ctr">
              <a:lnSpc>
                <a:spcPct val="90000"/>
              </a:lnSpc>
              <a:spcBef>
                <a:spcPct val="0"/>
              </a:spcBef>
              <a:spcAft>
                <a:spcPts val="600"/>
              </a:spcAft>
            </a:pPr>
            <a:r>
              <a:rPr lang="en-US" sz="5400" b="1" kern="1200">
                <a:solidFill>
                  <a:schemeClr val="tx1"/>
                </a:solidFill>
                <a:latin typeface="+mj-lt"/>
                <a:ea typeface="+mj-ea"/>
                <a:cs typeface="+mj-cs"/>
              </a:rPr>
              <a:t>Thank you for your listening!</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8920" y="4143589"/>
            <a:ext cx="3566160" cy="205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2973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3">
            <a:extLst>
              <a:ext uri="{FF2B5EF4-FFF2-40B4-BE49-F238E27FC236}">
                <a16:creationId xmlns:a16="http://schemas.microsoft.com/office/drawing/2014/main" id="{B4812564-9C7C-4BCB-8E47-CDD700AD8BE6}"/>
              </a:ext>
            </a:extLst>
          </p:cNvPr>
          <p:cNvSpPr/>
          <p:nvPr/>
        </p:nvSpPr>
        <p:spPr>
          <a:xfrm>
            <a:off x="620092" y="925562"/>
            <a:ext cx="1568946" cy="114151"/>
          </a:xfrm>
          <a:prstGeom prst="rect">
            <a:avLst/>
          </a:prstGeom>
          <a:noFill/>
          <a:ln/>
        </p:spPr>
        <p:txBody>
          <a:bodyPr wrap="none" lIns="0" tIns="0" rIns="0" bIns="0" rtlCol="0" anchor="t"/>
          <a:lstStyle/>
          <a:p>
            <a:pPr marL="0" indent="0" algn="l">
              <a:lnSpc>
                <a:spcPct val="96000"/>
              </a:lnSpc>
              <a:buNone/>
            </a:pPr>
            <a:r>
              <a:rPr lang="en-US" sz="1200" b="1" dirty="0">
                <a:solidFill>
                  <a:srgbClr val="49495A"/>
                </a:solidFill>
                <a:latin typeface="Open Sans" pitchFamily="34" charset="0"/>
                <a:ea typeface="Open Sans" pitchFamily="34" charset="-122"/>
                <a:cs typeface="Open Sans" pitchFamily="34" charset="-120"/>
              </a:rPr>
              <a:t>RESOLUTION 71-NQ/TW</a:t>
            </a:r>
            <a:endParaRPr lang="en-US" sz="1200" b="1" dirty="0"/>
          </a:p>
        </p:txBody>
      </p:sp>
      <p:sp>
        <p:nvSpPr>
          <p:cNvPr id="4" name="Text 4">
            <a:extLst>
              <a:ext uri="{FF2B5EF4-FFF2-40B4-BE49-F238E27FC236}">
                <a16:creationId xmlns:a16="http://schemas.microsoft.com/office/drawing/2014/main" id="{432A445E-AC03-4F47-A62D-59BC340A2B2A}"/>
              </a:ext>
            </a:extLst>
          </p:cNvPr>
          <p:cNvSpPr/>
          <p:nvPr/>
        </p:nvSpPr>
        <p:spPr>
          <a:xfrm>
            <a:off x="620092" y="1313869"/>
            <a:ext cx="3924598" cy="1328946"/>
          </a:xfrm>
          <a:prstGeom prst="rect">
            <a:avLst/>
          </a:prstGeom>
          <a:noFill/>
          <a:ln/>
        </p:spPr>
        <p:txBody>
          <a:bodyPr wrap="square" lIns="0" tIns="0" rIns="0" bIns="0" rtlCol="0" anchor="t">
            <a:noAutofit/>
          </a:bodyPr>
          <a:lstStyle/>
          <a:p>
            <a:pPr marL="0" indent="0" algn="l">
              <a:lnSpc>
                <a:spcPct val="133000"/>
              </a:lnSpc>
              <a:buNone/>
            </a:pPr>
            <a:r>
              <a:rPr lang="en-US" sz="1400" b="1" dirty="0">
                <a:solidFill>
                  <a:srgbClr val="49495A"/>
                </a:solidFill>
                <a:latin typeface="Open Sans Bold" pitchFamily="34" charset="0"/>
                <a:ea typeface="Open Sans Bold" pitchFamily="34" charset="-122"/>
                <a:cs typeface="Open Sans Bold" pitchFamily="34" charset="-120"/>
              </a:rPr>
              <a:t>August 22nd, 2025</a:t>
            </a:r>
            <a:r>
              <a:rPr lang="en-US" sz="1400" dirty="0">
                <a:solidFill>
                  <a:srgbClr val="49495A"/>
                </a:solidFill>
                <a:latin typeface="Open Sans" pitchFamily="34" charset="0"/>
                <a:ea typeface="Open Sans" pitchFamily="34" charset="-122"/>
                <a:cs typeface="Open Sans" pitchFamily="34" charset="-120"/>
              </a:rPr>
              <a:t> — The Politburo focuses on enhancing teachers' and students' English level, step by step, to turn out English as a second language.</a:t>
            </a:r>
            <a:endParaRPr lang="en-US" sz="1400" dirty="0"/>
          </a:p>
        </p:txBody>
      </p:sp>
      <p:sp>
        <p:nvSpPr>
          <p:cNvPr id="5" name="Text 6">
            <a:extLst>
              <a:ext uri="{FF2B5EF4-FFF2-40B4-BE49-F238E27FC236}">
                <a16:creationId xmlns:a16="http://schemas.microsoft.com/office/drawing/2014/main" id="{7114DE1A-9116-48D9-97F5-8BFFB30E9E0D}"/>
              </a:ext>
            </a:extLst>
          </p:cNvPr>
          <p:cNvSpPr/>
          <p:nvPr/>
        </p:nvSpPr>
        <p:spPr>
          <a:xfrm>
            <a:off x="4863420" y="925562"/>
            <a:ext cx="1559868" cy="114151"/>
          </a:xfrm>
          <a:prstGeom prst="rect">
            <a:avLst/>
          </a:prstGeom>
          <a:noFill/>
          <a:ln/>
        </p:spPr>
        <p:txBody>
          <a:bodyPr wrap="none" lIns="0" tIns="0" rIns="0" bIns="0" rtlCol="0" anchor="t"/>
          <a:lstStyle/>
          <a:p>
            <a:pPr marL="0" indent="0" algn="l">
              <a:lnSpc>
                <a:spcPct val="96000"/>
              </a:lnSpc>
              <a:buNone/>
            </a:pPr>
            <a:r>
              <a:rPr lang="en-US" sz="1200" b="1" dirty="0">
                <a:solidFill>
                  <a:srgbClr val="49495A"/>
                </a:solidFill>
                <a:latin typeface="Open Sans" pitchFamily="34" charset="0"/>
                <a:ea typeface="Open Sans" pitchFamily="34" charset="-122"/>
                <a:cs typeface="Open Sans" pitchFamily="34" charset="-120"/>
              </a:rPr>
              <a:t>DECISION 2371/QĐ-TTG</a:t>
            </a:r>
            <a:endParaRPr lang="en-US" sz="1200" b="1" dirty="0"/>
          </a:p>
        </p:txBody>
      </p:sp>
      <p:sp>
        <p:nvSpPr>
          <p:cNvPr id="6" name="Text 7">
            <a:extLst>
              <a:ext uri="{FF2B5EF4-FFF2-40B4-BE49-F238E27FC236}">
                <a16:creationId xmlns:a16="http://schemas.microsoft.com/office/drawing/2014/main" id="{8B5068F1-E421-4FF1-84CC-69B88A8A853B}"/>
              </a:ext>
            </a:extLst>
          </p:cNvPr>
          <p:cNvSpPr/>
          <p:nvPr/>
        </p:nvSpPr>
        <p:spPr>
          <a:xfrm>
            <a:off x="4711489" y="1306398"/>
            <a:ext cx="3924598" cy="1265352"/>
          </a:xfrm>
          <a:prstGeom prst="rect">
            <a:avLst/>
          </a:prstGeom>
          <a:noFill/>
          <a:ln/>
        </p:spPr>
        <p:txBody>
          <a:bodyPr wrap="square" lIns="0" tIns="0" rIns="0" bIns="0" rtlCol="0" anchor="t">
            <a:noAutofit/>
          </a:bodyPr>
          <a:lstStyle/>
          <a:p>
            <a:pPr marL="0" indent="0" algn="l">
              <a:lnSpc>
                <a:spcPct val="133000"/>
              </a:lnSpc>
              <a:buNone/>
            </a:pPr>
            <a:r>
              <a:rPr lang="en-US" sz="1400" dirty="0">
                <a:solidFill>
                  <a:srgbClr val="49495A"/>
                </a:solidFill>
                <a:latin typeface="Open Sans" pitchFamily="34" charset="0"/>
                <a:ea typeface="Open Sans" pitchFamily="34" charset="-122"/>
                <a:cs typeface="Open Sans" pitchFamily="34" charset="-120"/>
              </a:rPr>
              <a:t>Approved </a:t>
            </a:r>
            <a:r>
              <a:rPr lang="en-US" sz="1400" b="1" dirty="0">
                <a:solidFill>
                  <a:srgbClr val="49495A"/>
                </a:solidFill>
                <a:latin typeface="Open Sans Bold" pitchFamily="34" charset="0"/>
                <a:ea typeface="Open Sans Bold" pitchFamily="34" charset="-122"/>
                <a:cs typeface="Open Sans Bold" pitchFamily="34" charset="-120"/>
              </a:rPr>
              <a:t>"Teaching English as a second language in school from 2025 to 2035, a vision to 2045"</a:t>
            </a:r>
            <a:r>
              <a:rPr lang="en-US" sz="1400" dirty="0">
                <a:solidFill>
                  <a:srgbClr val="49495A"/>
                </a:solidFill>
                <a:latin typeface="Open Sans" pitchFamily="34" charset="0"/>
                <a:ea typeface="Open Sans" pitchFamily="34" charset="-122"/>
                <a:cs typeface="Open Sans" pitchFamily="34" charset="-120"/>
              </a:rPr>
              <a:t> — mandating that English be taught not only at school, but everywhere in life.</a:t>
            </a:r>
            <a:endParaRPr lang="en-US" sz="1400" dirty="0"/>
          </a:p>
        </p:txBody>
      </p:sp>
      <p:sp>
        <p:nvSpPr>
          <p:cNvPr id="7" name="Shape 8">
            <a:extLst>
              <a:ext uri="{FF2B5EF4-FFF2-40B4-BE49-F238E27FC236}">
                <a16:creationId xmlns:a16="http://schemas.microsoft.com/office/drawing/2014/main" id="{E891E840-E998-49A0-AF05-BC271AB0E64D}"/>
              </a:ext>
            </a:extLst>
          </p:cNvPr>
          <p:cNvSpPr/>
          <p:nvPr/>
        </p:nvSpPr>
        <p:spPr>
          <a:xfrm>
            <a:off x="549459" y="2838434"/>
            <a:ext cx="8151763" cy="1328945"/>
          </a:xfrm>
          <a:prstGeom prst="roundRect">
            <a:avLst>
              <a:gd name="adj" fmla="val 2679"/>
            </a:avLst>
          </a:prstGeom>
          <a:solidFill>
            <a:srgbClr val="D7D6F5"/>
          </a:solidFill>
          <a:ln/>
        </p:spPr>
      </p:sp>
      <p:sp>
        <p:nvSpPr>
          <p:cNvPr id="9" name="Text 9">
            <a:extLst>
              <a:ext uri="{FF2B5EF4-FFF2-40B4-BE49-F238E27FC236}">
                <a16:creationId xmlns:a16="http://schemas.microsoft.com/office/drawing/2014/main" id="{51B6456A-2FBA-4B30-934E-5EABAC2D05B0}"/>
              </a:ext>
            </a:extLst>
          </p:cNvPr>
          <p:cNvSpPr/>
          <p:nvPr/>
        </p:nvSpPr>
        <p:spPr>
          <a:xfrm>
            <a:off x="812921" y="2937479"/>
            <a:ext cx="7624837" cy="933481"/>
          </a:xfrm>
          <a:prstGeom prst="rect">
            <a:avLst/>
          </a:prstGeom>
          <a:noFill/>
          <a:ln/>
        </p:spPr>
        <p:txBody>
          <a:bodyPr wrap="square" lIns="0" tIns="0" rIns="0" bIns="0" rtlCol="0" anchor="t">
            <a:normAutofit/>
          </a:bodyPr>
          <a:lstStyle/>
          <a:p>
            <a:pPr marL="0" indent="0" algn="l">
              <a:lnSpc>
                <a:spcPct val="133000"/>
              </a:lnSpc>
              <a:buNone/>
            </a:pPr>
            <a:r>
              <a:rPr lang="en-US" sz="1400" dirty="0">
                <a:solidFill>
                  <a:srgbClr val="000000"/>
                </a:solidFill>
                <a:latin typeface="Open Sans" pitchFamily="34" charset="0"/>
                <a:ea typeface="Open Sans" pitchFamily="34" charset="-122"/>
                <a:cs typeface="Open Sans" pitchFamily="34" charset="-120"/>
              </a:rPr>
              <a:t>To achieve the national targets, besides changes in curriculum programs and improvement in teacher training, English should not be taught only at school — it should be taught everywhere in life.</a:t>
            </a:r>
            <a:endParaRPr lang="en-US" sz="1400" dirty="0"/>
          </a:p>
        </p:txBody>
      </p:sp>
    </p:spTree>
    <p:extLst>
      <p:ext uri="{BB962C8B-B14F-4D97-AF65-F5344CB8AC3E}">
        <p14:creationId xmlns:p14="http://schemas.microsoft.com/office/powerpoint/2010/main" val="1590868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426244"/>
            <a:ext cx="8151763" cy="381521"/>
          </a:xfrm>
          <a:prstGeom prst="rect">
            <a:avLst/>
          </a:prstGeom>
          <a:noFill/>
          <a:ln/>
        </p:spPr>
        <p:txBody>
          <a:bodyPr wrap="none" lIns="0" tIns="0" rIns="0" bIns="0" rtlCol="0" anchor="t"/>
          <a:lstStyle/>
          <a:p>
            <a:pPr marL="0" indent="0" algn="l">
              <a:lnSpc>
                <a:spcPct val="104000"/>
              </a:lnSpc>
              <a:buNone/>
            </a:pPr>
            <a:r>
              <a:rPr lang="en-US" sz="2400" dirty="0">
                <a:solidFill>
                  <a:srgbClr val="403CCF"/>
                </a:solidFill>
                <a:latin typeface="Libre Baskerville" pitchFamily="34" charset="0"/>
                <a:ea typeface="Libre Baskerville" pitchFamily="34" charset="-122"/>
                <a:cs typeface="Libre Baskerville" pitchFamily="34" charset="-120"/>
              </a:rPr>
              <a:t>The Research Gap</a:t>
            </a:r>
            <a:endParaRPr lang="en-US" sz="2400" dirty="0"/>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6119" y="1048122"/>
            <a:ext cx="2637086" cy="3310518"/>
          </a:xfrm>
          <a:prstGeom prst="rect">
            <a:avLst/>
          </a:prstGeom>
        </p:spPr>
      </p:pic>
      <p:sp>
        <p:nvSpPr>
          <p:cNvPr id="4" name="Text 1"/>
          <p:cNvSpPr/>
          <p:nvPr/>
        </p:nvSpPr>
        <p:spPr>
          <a:xfrm>
            <a:off x="537195" y="1184449"/>
            <a:ext cx="2307282" cy="190723"/>
          </a:xfrm>
          <a:prstGeom prst="rect">
            <a:avLst/>
          </a:prstGeom>
          <a:noFill/>
          <a:ln/>
        </p:spPr>
        <p:txBody>
          <a:bodyPr wrap="none" lIns="0" tIns="0" rIns="0" bIns="0" rtlCol="0" anchor="t"/>
          <a:lstStyle/>
          <a:p>
            <a:pPr marL="0" indent="0" algn="l">
              <a:lnSpc>
                <a:spcPct val="104000"/>
              </a:lnSpc>
              <a:buNone/>
            </a:pPr>
            <a:r>
              <a:rPr lang="en-US" sz="1400" b="1" dirty="0">
                <a:solidFill>
                  <a:srgbClr val="49495A"/>
                </a:solidFill>
                <a:latin typeface="Libre Baskerville" pitchFamily="34" charset="0"/>
                <a:ea typeface="Libre Baskerville" pitchFamily="34" charset="-122"/>
                <a:cs typeface="Libre Baskerville" pitchFamily="34" charset="-120"/>
              </a:rPr>
              <a:t>Limited Classroom Exposure</a:t>
            </a:r>
            <a:endParaRPr lang="en-US" sz="1400" b="1" dirty="0"/>
          </a:p>
        </p:txBody>
      </p:sp>
      <p:sp>
        <p:nvSpPr>
          <p:cNvPr id="5" name="Text 2"/>
          <p:cNvSpPr/>
          <p:nvPr/>
        </p:nvSpPr>
        <p:spPr>
          <a:xfrm>
            <a:off x="689595" y="1447279"/>
            <a:ext cx="2307282" cy="2648099"/>
          </a:xfrm>
          <a:prstGeom prst="rect">
            <a:avLst/>
          </a:prstGeom>
          <a:noFill/>
          <a:ln/>
        </p:spPr>
        <p:txBody>
          <a:bodyPr wrap="square" lIns="0" tIns="0" rIns="0" bIns="0" rtlCol="0" anchor="t">
            <a:normAutofit/>
          </a:bodyPr>
          <a:lstStyle/>
          <a:p>
            <a:pPr marL="0" indent="0" algn="l">
              <a:lnSpc>
                <a:spcPct val="132000"/>
              </a:lnSpc>
              <a:buNone/>
            </a:pPr>
            <a:r>
              <a:rPr lang="en-US" sz="1400" dirty="0">
                <a:solidFill>
                  <a:srgbClr val="49495A"/>
                </a:solidFill>
                <a:latin typeface="Open Sans" pitchFamily="34" charset="0"/>
                <a:ea typeface="Open Sans" pitchFamily="34" charset="-122"/>
                <a:cs typeface="Open Sans" pitchFamily="34" charset="-120"/>
              </a:rPr>
              <a:t>Most students in public primary schools in Ho Chi Minh City are taught English in </a:t>
            </a:r>
            <a:r>
              <a:rPr lang="en-US" sz="1400" b="1" dirty="0">
                <a:solidFill>
                  <a:srgbClr val="49495A"/>
                </a:solidFill>
                <a:latin typeface="Open Sans Bold" pitchFamily="34" charset="0"/>
                <a:ea typeface="Open Sans Bold" pitchFamily="34" charset="-122"/>
                <a:cs typeface="Open Sans Bold" pitchFamily="34" charset="-120"/>
              </a:rPr>
              <a:t>3–4 periods per week</a:t>
            </a:r>
            <a:r>
              <a:rPr lang="en-US" sz="1400" dirty="0">
                <a:solidFill>
                  <a:srgbClr val="49495A"/>
                </a:solidFill>
                <a:latin typeface="Open Sans" pitchFamily="34" charset="0"/>
                <a:ea typeface="Open Sans" pitchFamily="34" charset="-122"/>
                <a:cs typeface="Open Sans" pitchFamily="34" charset="-120"/>
              </a:rPr>
              <a:t> — insufficient for meaningful practice and immersion, compounded by large class sizes.</a:t>
            </a:r>
            <a:endParaRPr lang="en-US" sz="1400" dirty="0"/>
          </a:p>
        </p:txBody>
      </p:sp>
      <p:pic>
        <p:nvPicPr>
          <p:cNvPr id="6"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53383" y="1048122"/>
            <a:ext cx="2637160" cy="3310518"/>
          </a:xfrm>
          <a:prstGeom prst="rect">
            <a:avLst/>
          </a:prstGeom>
        </p:spPr>
      </p:pic>
      <p:sp>
        <p:nvSpPr>
          <p:cNvPr id="7" name="Text 3"/>
          <p:cNvSpPr/>
          <p:nvPr/>
        </p:nvSpPr>
        <p:spPr>
          <a:xfrm>
            <a:off x="3446859" y="1184449"/>
            <a:ext cx="2307357" cy="190723"/>
          </a:xfrm>
          <a:prstGeom prst="rect">
            <a:avLst/>
          </a:prstGeom>
          <a:noFill/>
          <a:ln/>
        </p:spPr>
        <p:txBody>
          <a:bodyPr wrap="none" lIns="0" tIns="0" rIns="0" bIns="0" rtlCol="0" anchor="t"/>
          <a:lstStyle/>
          <a:p>
            <a:pPr marL="0" indent="0" algn="l">
              <a:lnSpc>
                <a:spcPct val="104000"/>
              </a:lnSpc>
              <a:buNone/>
            </a:pPr>
            <a:r>
              <a:rPr lang="en-US" sz="1400" b="1" dirty="0">
                <a:solidFill>
                  <a:srgbClr val="49495A"/>
                </a:solidFill>
                <a:latin typeface="Libre Baskerville" pitchFamily="34" charset="0"/>
                <a:ea typeface="Libre Baskerville" pitchFamily="34" charset="-122"/>
                <a:cs typeface="Libre Baskerville" pitchFamily="34" charset="-120"/>
              </a:rPr>
              <a:t>Extra Classes Fall Short</a:t>
            </a:r>
            <a:endParaRPr lang="en-US" sz="1400" b="1" dirty="0"/>
          </a:p>
        </p:txBody>
      </p:sp>
      <p:sp>
        <p:nvSpPr>
          <p:cNvPr id="8" name="Text 4"/>
          <p:cNvSpPr/>
          <p:nvPr/>
        </p:nvSpPr>
        <p:spPr>
          <a:xfrm>
            <a:off x="3446859" y="1447279"/>
            <a:ext cx="2307357" cy="2728481"/>
          </a:xfrm>
          <a:prstGeom prst="rect">
            <a:avLst/>
          </a:prstGeom>
          <a:noFill/>
          <a:ln/>
        </p:spPr>
        <p:txBody>
          <a:bodyPr wrap="square" lIns="0" tIns="0" rIns="0" bIns="0" rtlCol="0" anchor="t">
            <a:noAutofit/>
          </a:bodyPr>
          <a:lstStyle/>
          <a:p>
            <a:pPr marL="0" indent="0" algn="l">
              <a:lnSpc>
                <a:spcPct val="132000"/>
              </a:lnSpc>
              <a:buNone/>
            </a:pPr>
            <a:r>
              <a:rPr lang="en-US" sz="1400" dirty="0">
                <a:solidFill>
                  <a:srgbClr val="49495A"/>
                </a:solidFill>
                <a:latin typeface="Open Sans" pitchFamily="34" charset="0"/>
                <a:ea typeface="Open Sans" pitchFamily="34" charset="-122"/>
                <a:cs typeface="Open Sans" pitchFamily="34" charset="-120"/>
              </a:rPr>
              <a:t>After school, students often attend extra English classes lasting approximately </a:t>
            </a:r>
            <a:r>
              <a:rPr lang="en-US" sz="1400" b="1" dirty="0">
                <a:solidFill>
                  <a:srgbClr val="49495A"/>
                </a:solidFill>
                <a:latin typeface="Open Sans Bold" pitchFamily="34" charset="0"/>
                <a:ea typeface="Open Sans Bold" pitchFamily="34" charset="-122"/>
                <a:cs typeface="Open Sans Bold" pitchFamily="34" charset="-120"/>
              </a:rPr>
              <a:t>four hours per week</a:t>
            </a:r>
            <a:r>
              <a:rPr lang="en-US" sz="1400" dirty="0">
                <a:solidFill>
                  <a:srgbClr val="49495A"/>
                </a:solidFill>
                <a:latin typeface="Open Sans" pitchFamily="34" charset="0"/>
                <a:ea typeface="Open Sans" pitchFamily="34" charset="-122"/>
                <a:cs typeface="Open Sans" pitchFamily="34" charset="-120"/>
              </a:rPr>
              <a:t>. Yet upon returning home, they encounter no English environment whatsoever.</a:t>
            </a:r>
            <a:endParaRPr lang="en-US" sz="1400" dirty="0"/>
          </a:p>
        </p:txBody>
      </p:sp>
      <p:pic>
        <p:nvPicPr>
          <p:cNvPr id="9"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0721" y="1048122"/>
            <a:ext cx="2637160" cy="3310518"/>
          </a:xfrm>
          <a:prstGeom prst="rect">
            <a:avLst/>
          </a:prstGeom>
        </p:spPr>
      </p:pic>
      <p:sp>
        <p:nvSpPr>
          <p:cNvPr id="10" name="Text 5"/>
          <p:cNvSpPr/>
          <p:nvPr/>
        </p:nvSpPr>
        <p:spPr>
          <a:xfrm>
            <a:off x="6204198" y="1184449"/>
            <a:ext cx="2307357" cy="190723"/>
          </a:xfrm>
          <a:prstGeom prst="rect">
            <a:avLst/>
          </a:prstGeom>
          <a:noFill/>
          <a:ln/>
        </p:spPr>
        <p:txBody>
          <a:bodyPr wrap="none" lIns="0" tIns="0" rIns="0" bIns="0" rtlCol="0" anchor="t"/>
          <a:lstStyle/>
          <a:p>
            <a:pPr marL="0" indent="0" algn="l">
              <a:lnSpc>
                <a:spcPct val="104000"/>
              </a:lnSpc>
              <a:buNone/>
            </a:pPr>
            <a:r>
              <a:rPr lang="en-US" sz="1400" b="1" dirty="0">
                <a:solidFill>
                  <a:srgbClr val="49495A"/>
                </a:solidFill>
                <a:latin typeface="Libre Baskerville" pitchFamily="34" charset="0"/>
                <a:ea typeface="Libre Baskerville" pitchFamily="34" charset="-122"/>
                <a:cs typeface="Libre Baskerville" pitchFamily="34" charset="-120"/>
              </a:rPr>
              <a:t>The Language Vacuum</a:t>
            </a:r>
            <a:endParaRPr lang="en-US" sz="1400" b="1" dirty="0"/>
          </a:p>
        </p:txBody>
      </p:sp>
      <p:sp>
        <p:nvSpPr>
          <p:cNvPr id="11" name="Text 6"/>
          <p:cNvSpPr/>
          <p:nvPr/>
        </p:nvSpPr>
        <p:spPr>
          <a:xfrm>
            <a:off x="6204198" y="1447279"/>
            <a:ext cx="2307357" cy="2648099"/>
          </a:xfrm>
          <a:prstGeom prst="rect">
            <a:avLst/>
          </a:prstGeom>
          <a:noFill/>
          <a:ln/>
        </p:spPr>
        <p:txBody>
          <a:bodyPr wrap="square" lIns="0" tIns="0" rIns="0" bIns="0" rtlCol="0" anchor="t">
            <a:normAutofit/>
          </a:bodyPr>
          <a:lstStyle/>
          <a:p>
            <a:pPr marL="0" indent="0" algn="l">
              <a:lnSpc>
                <a:spcPct val="132000"/>
              </a:lnSpc>
              <a:buNone/>
            </a:pPr>
            <a:r>
              <a:rPr lang="en-US" sz="1400" dirty="0">
                <a:solidFill>
                  <a:srgbClr val="49495A"/>
                </a:solidFill>
                <a:latin typeface="Open Sans" pitchFamily="34" charset="0"/>
                <a:ea typeface="Open Sans" pitchFamily="34" charset="-122"/>
                <a:cs typeface="Open Sans" pitchFamily="34" charset="-120"/>
              </a:rPr>
              <a:t>Parents believe teaching and learning English is solely the teacher's responsibility. This creates a </a:t>
            </a:r>
            <a:r>
              <a:rPr lang="en-US" sz="1400" b="1" dirty="0">
                <a:solidFill>
                  <a:srgbClr val="49495A"/>
                </a:solidFill>
                <a:latin typeface="Open Sans Bold" pitchFamily="34" charset="0"/>
                <a:ea typeface="Open Sans Bold" pitchFamily="34" charset="-122"/>
                <a:cs typeface="Open Sans Bold" pitchFamily="34" charset="-120"/>
              </a:rPr>
              <a:t>language vacuum after school</a:t>
            </a:r>
            <a:r>
              <a:rPr lang="en-US" sz="1400" dirty="0">
                <a:solidFill>
                  <a:srgbClr val="49495A"/>
                </a:solidFill>
                <a:latin typeface="Open Sans" pitchFamily="34" charset="0"/>
                <a:ea typeface="Open Sans" pitchFamily="34" charset="-122"/>
                <a:cs typeface="Open Sans" pitchFamily="34" charset="-120"/>
              </a:rPr>
              <a:t> — a critical gap in daily language exposure.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771823"/>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403CCF"/>
                </a:solidFill>
                <a:latin typeface="Libre Baskerville" pitchFamily="34" charset="0"/>
                <a:ea typeface="Libre Baskerville" pitchFamily="34" charset="-122"/>
                <a:cs typeface="Libre Baskerville" pitchFamily="34" charset="-120"/>
              </a:rPr>
              <a:t>Research Aim</a:t>
            </a:r>
            <a:endParaRPr lang="en-US" sz="2400" dirty="0"/>
          </a:p>
        </p:txBody>
      </p:sp>
      <p:sp>
        <p:nvSpPr>
          <p:cNvPr id="3" name="Text 1"/>
          <p:cNvSpPr/>
          <p:nvPr/>
        </p:nvSpPr>
        <p:spPr>
          <a:xfrm>
            <a:off x="589136" y="1205151"/>
            <a:ext cx="7965728" cy="3012380"/>
          </a:xfrm>
          <a:prstGeom prst="rect">
            <a:avLst/>
          </a:prstGeom>
          <a:noFill/>
          <a:ln/>
        </p:spPr>
        <p:txBody>
          <a:bodyPr wrap="square" lIns="0" tIns="0" rIns="0" bIns="0" rtlCol="0" anchor="t">
            <a:noAutofit/>
          </a:bodyPr>
          <a:lstStyle/>
          <a:p>
            <a:pPr marL="0" indent="0" algn="l">
              <a:lnSpc>
                <a:spcPct val="133000"/>
              </a:lnSpc>
              <a:buNone/>
            </a:pPr>
            <a:r>
              <a:rPr lang="en-US" sz="2400" dirty="0">
                <a:solidFill>
                  <a:srgbClr val="49495A"/>
                </a:solidFill>
                <a:latin typeface="Open Sans" pitchFamily="34" charset="0"/>
                <a:ea typeface="Open Sans" pitchFamily="34" charset="-122"/>
                <a:cs typeface="Open Sans" pitchFamily="34" charset="-120"/>
              </a:rPr>
              <a:t>This action research is conducted with the aim of </a:t>
            </a:r>
            <a:r>
              <a:rPr lang="en-US" sz="2400" b="1" dirty="0">
                <a:solidFill>
                  <a:srgbClr val="49495A"/>
                </a:solidFill>
                <a:latin typeface="Open Sans" pitchFamily="34" charset="0"/>
                <a:ea typeface="Open Sans" pitchFamily="34" charset="-122"/>
                <a:cs typeface="Open Sans" pitchFamily="34" charset="-120"/>
              </a:rPr>
              <a:t>investigating the effectiveness of teachers' parental coaching</a:t>
            </a:r>
            <a:r>
              <a:rPr lang="en-US" sz="2400" dirty="0">
                <a:solidFill>
                  <a:srgbClr val="49495A"/>
                </a:solidFill>
                <a:latin typeface="Open Sans" pitchFamily="34" charset="0"/>
                <a:ea typeface="Open Sans" pitchFamily="34" charset="-122"/>
                <a:cs typeface="Open Sans" pitchFamily="34" charset="-120"/>
              </a:rPr>
              <a:t>. Through the employing of digital communication platform via Zalo group, the teacher can </a:t>
            </a:r>
            <a:r>
              <a:rPr lang="en-US" sz="2400" b="1" dirty="0">
                <a:solidFill>
                  <a:srgbClr val="49495A"/>
                </a:solidFill>
                <a:latin typeface="Open Sans" pitchFamily="34" charset="0"/>
                <a:ea typeface="Open Sans" pitchFamily="34" charset="-122"/>
                <a:cs typeface="Open Sans" pitchFamily="34" charset="-120"/>
              </a:rPr>
              <a:t>deliver guidance to instruct parents create a home-rich English environment</a:t>
            </a:r>
            <a:r>
              <a:rPr lang="en-US" sz="2400" dirty="0">
                <a:solidFill>
                  <a:srgbClr val="49495A"/>
                </a:solidFill>
                <a:latin typeface="Open Sans" pitchFamily="34" charset="0"/>
                <a:ea typeface="Open Sans" pitchFamily="34" charset="-122"/>
                <a:cs typeface="Open Sans" pitchFamily="34" charset="-120"/>
              </a:rPr>
              <a:t>, as a natural part of daily life rather than a stressful academic task (Krashen, 1985).</a:t>
            </a:r>
            <a:endParaRPr lang="en-US" sz="2400" dirty="0"/>
          </a:p>
        </p:txBody>
      </p:sp>
      <p:sp>
        <p:nvSpPr>
          <p:cNvPr id="4" name="Shape 2"/>
          <p:cNvSpPr/>
          <p:nvPr/>
        </p:nvSpPr>
        <p:spPr>
          <a:xfrm>
            <a:off x="496119" y="1407393"/>
            <a:ext cx="14288" cy="874440"/>
          </a:xfrm>
          <a:prstGeom prst="roundRect">
            <a:avLst>
              <a:gd name="adj" fmla="val 59998"/>
            </a:avLst>
          </a:prstGeom>
          <a:solidFill>
            <a:srgbClr val="403CCF"/>
          </a:solidFill>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712812"/>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403CCF"/>
                </a:solidFill>
                <a:latin typeface="Libre Baskerville" pitchFamily="34" charset="0"/>
                <a:ea typeface="Libre Baskerville" pitchFamily="34" charset="-122"/>
                <a:cs typeface="Libre Baskerville" pitchFamily="34" charset="-120"/>
              </a:rPr>
              <a:t>Research Questions</a:t>
            </a:r>
            <a:endParaRPr lang="en-US" sz="2400" dirty="0"/>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6119" y="1348383"/>
            <a:ext cx="2634555" cy="2614017"/>
          </a:xfrm>
          <a:prstGeom prst="rect">
            <a:avLst/>
          </a:prstGeom>
        </p:spPr>
      </p:pic>
      <p:sp>
        <p:nvSpPr>
          <p:cNvPr id="4" name="Text 1"/>
          <p:cNvSpPr/>
          <p:nvPr/>
        </p:nvSpPr>
        <p:spPr>
          <a:xfrm>
            <a:off x="541362" y="1494419"/>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49495A"/>
                </a:solidFill>
                <a:latin typeface="Libre Baskerville" pitchFamily="34" charset="0"/>
                <a:ea typeface="Libre Baskerville" pitchFamily="34" charset="-122"/>
                <a:cs typeface="Libre Baskerville" pitchFamily="34" charset="-120"/>
              </a:rPr>
              <a:t>1</a:t>
            </a:r>
            <a:endParaRPr lang="en-US" sz="1450" dirty="0"/>
          </a:p>
        </p:txBody>
      </p:sp>
      <p:sp>
        <p:nvSpPr>
          <p:cNvPr id="5" name="Text 2"/>
          <p:cNvSpPr/>
          <p:nvPr/>
        </p:nvSpPr>
        <p:spPr>
          <a:xfrm>
            <a:off x="795263" y="1513766"/>
            <a:ext cx="2358033" cy="193849"/>
          </a:xfrm>
          <a:prstGeom prst="rect">
            <a:avLst/>
          </a:prstGeom>
          <a:noFill/>
          <a:ln/>
        </p:spPr>
        <p:txBody>
          <a:bodyPr wrap="none" lIns="0" tIns="0" rIns="0" bIns="0" rtlCol="0" anchor="t"/>
          <a:lstStyle/>
          <a:p>
            <a:pPr marL="0" indent="0" algn="l">
              <a:lnSpc>
                <a:spcPct val="104000"/>
              </a:lnSpc>
              <a:buNone/>
            </a:pPr>
            <a:r>
              <a:rPr lang="en-US" sz="1500" b="1" dirty="0">
                <a:solidFill>
                  <a:srgbClr val="49495A"/>
                </a:solidFill>
                <a:latin typeface="Libre Baskerville" pitchFamily="34" charset="0"/>
                <a:ea typeface="Libre Baskerville" pitchFamily="34" charset="-122"/>
                <a:cs typeface="Libre Baskerville" pitchFamily="34" charset="-120"/>
              </a:rPr>
              <a:t>Coaching Model</a:t>
            </a:r>
            <a:endParaRPr lang="en-US" sz="1500" b="1" dirty="0"/>
          </a:p>
        </p:txBody>
      </p:sp>
      <p:sp>
        <p:nvSpPr>
          <p:cNvPr id="6" name="Text 3"/>
          <p:cNvSpPr/>
          <p:nvPr/>
        </p:nvSpPr>
        <p:spPr>
          <a:xfrm>
            <a:off x="634380" y="1973539"/>
            <a:ext cx="2358033" cy="932111"/>
          </a:xfrm>
          <a:prstGeom prst="rect">
            <a:avLst/>
          </a:prstGeom>
          <a:noFill/>
          <a:ln/>
        </p:spPr>
        <p:txBody>
          <a:bodyPr wrap="square" lIns="0" tIns="0" rIns="0" bIns="0" rtlCol="0" anchor="t">
            <a:noAutofit/>
          </a:bodyPr>
          <a:lstStyle/>
          <a:p>
            <a:pPr marL="0" indent="0" algn="l">
              <a:lnSpc>
                <a:spcPct val="133000"/>
              </a:lnSpc>
              <a:buNone/>
            </a:pPr>
            <a:r>
              <a:rPr lang="en-US" sz="1500" dirty="0">
                <a:solidFill>
                  <a:srgbClr val="49495A"/>
                </a:solidFill>
                <a:latin typeface="Open Sans" pitchFamily="34" charset="0"/>
                <a:ea typeface="Open Sans" pitchFamily="34" charset="-122"/>
                <a:cs typeface="Open Sans" pitchFamily="34" charset="-120"/>
              </a:rPr>
              <a:t>How can a teacher coach parents to create an English-rich environment at home for primary students?</a:t>
            </a:r>
            <a:endParaRPr lang="en-US" sz="1500" dirty="0"/>
          </a:p>
        </p:txBody>
      </p:sp>
      <p:pic>
        <p:nvPicPr>
          <p:cNvPr id="7"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54648" y="1348383"/>
            <a:ext cx="2634630" cy="2614017"/>
          </a:xfrm>
          <a:prstGeom prst="rect">
            <a:avLst/>
          </a:prstGeom>
        </p:spPr>
      </p:pic>
      <p:sp>
        <p:nvSpPr>
          <p:cNvPr id="8" name="Text 4"/>
          <p:cNvSpPr/>
          <p:nvPr/>
        </p:nvSpPr>
        <p:spPr>
          <a:xfrm>
            <a:off x="3392909" y="1501452"/>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49495A"/>
                </a:solidFill>
                <a:latin typeface="Libre Baskerville" pitchFamily="34" charset="0"/>
                <a:ea typeface="Libre Baskerville" pitchFamily="34" charset="-122"/>
                <a:cs typeface="Libre Baskerville" pitchFamily="34" charset="-120"/>
              </a:rPr>
              <a:t>2</a:t>
            </a:r>
            <a:endParaRPr lang="en-US" sz="1450" dirty="0"/>
          </a:p>
        </p:txBody>
      </p:sp>
      <p:sp>
        <p:nvSpPr>
          <p:cNvPr id="9" name="Text 5"/>
          <p:cNvSpPr/>
          <p:nvPr/>
        </p:nvSpPr>
        <p:spPr>
          <a:xfrm>
            <a:off x="3624150" y="1513766"/>
            <a:ext cx="2358107" cy="193849"/>
          </a:xfrm>
          <a:prstGeom prst="rect">
            <a:avLst/>
          </a:prstGeom>
          <a:noFill/>
          <a:ln/>
        </p:spPr>
        <p:txBody>
          <a:bodyPr wrap="none" lIns="0" tIns="0" rIns="0" bIns="0" rtlCol="0" anchor="t"/>
          <a:lstStyle/>
          <a:p>
            <a:pPr marL="0" indent="0" algn="l">
              <a:lnSpc>
                <a:spcPct val="104000"/>
              </a:lnSpc>
              <a:buNone/>
            </a:pPr>
            <a:r>
              <a:rPr lang="en-US" sz="1500" b="1" dirty="0">
                <a:solidFill>
                  <a:srgbClr val="49495A"/>
                </a:solidFill>
                <a:latin typeface="Libre Baskerville" pitchFamily="34" charset="0"/>
                <a:ea typeface="Libre Baskerville" pitchFamily="34" charset="-122"/>
                <a:cs typeface="Libre Baskerville" pitchFamily="34" charset="-120"/>
              </a:rPr>
              <a:t>Parental Influence</a:t>
            </a:r>
            <a:endParaRPr lang="en-US" sz="1500" b="1" dirty="0"/>
          </a:p>
        </p:txBody>
      </p:sp>
      <p:sp>
        <p:nvSpPr>
          <p:cNvPr id="10" name="Text 6"/>
          <p:cNvSpPr/>
          <p:nvPr/>
        </p:nvSpPr>
        <p:spPr>
          <a:xfrm>
            <a:off x="3392909" y="1982019"/>
            <a:ext cx="2358107" cy="1710705"/>
          </a:xfrm>
          <a:prstGeom prst="rect">
            <a:avLst/>
          </a:prstGeom>
          <a:noFill/>
          <a:ln/>
        </p:spPr>
        <p:txBody>
          <a:bodyPr wrap="square" lIns="0" tIns="0" rIns="0" bIns="0" rtlCol="0" anchor="t">
            <a:noAutofit/>
          </a:bodyPr>
          <a:lstStyle/>
          <a:p>
            <a:pPr marL="0" indent="0" algn="l">
              <a:lnSpc>
                <a:spcPct val="133000"/>
              </a:lnSpc>
              <a:buNone/>
            </a:pPr>
            <a:r>
              <a:rPr lang="en-US" sz="1500" dirty="0">
                <a:solidFill>
                  <a:srgbClr val="49495A"/>
                </a:solidFill>
                <a:latin typeface="Open Sans" pitchFamily="34" charset="0"/>
                <a:ea typeface="Open Sans" pitchFamily="34" charset="-122"/>
                <a:cs typeface="Open Sans" pitchFamily="34" charset="-120"/>
              </a:rPr>
              <a:t>To what extent does this model influence parents' confidence and engagement in supporting their children to learn English?</a:t>
            </a:r>
            <a:endParaRPr lang="en-US" sz="1500" dirty="0"/>
          </a:p>
        </p:txBody>
      </p:sp>
      <p:pic>
        <p:nvPicPr>
          <p:cNvPr id="11"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3252" y="1348383"/>
            <a:ext cx="2634555" cy="2614017"/>
          </a:xfrm>
          <a:prstGeom prst="rect">
            <a:avLst/>
          </a:prstGeom>
        </p:spPr>
      </p:pic>
      <p:sp>
        <p:nvSpPr>
          <p:cNvPr id="12" name="Text 7"/>
          <p:cNvSpPr/>
          <p:nvPr/>
        </p:nvSpPr>
        <p:spPr>
          <a:xfrm>
            <a:off x="6058495" y="1494418"/>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49495A"/>
                </a:solidFill>
                <a:latin typeface="Libre Baskerville" pitchFamily="34" charset="0"/>
                <a:ea typeface="Libre Baskerville" pitchFamily="34" charset="-122"/>
                <a:cs typeface="Libre Baskerville" pitchFamily="34" charset="-120"/>
              </a:rPr>
              <a:t>3</a:t>
            </a:r>
            <a:endParaRPr lang="en-US" sz="1450" dirty="0"/>
          </a:p>
        </p:txBody>
      </p:sp>
      <p:sp>
        <p:nvSpPr>
          <p:cNvPr id="13" name="Text 8"/>
          <p:cNvSpPr/>
          <p:nvPr/>
        </p:nvSpPr>
        <p:spPr>
          <a:xfrm>
            <a:off x="6289773" y="1494418"/>
            <a:ext cx="2358033" cy="193849"/>
          </a:xfrm>
          <a:prstGeom prst="rect">
            <a:avLst/>
          </a:prstGeom>
          <a:noFill/>
          <a:ln/>
        </p:spPr>
        <p:txBody>
          <a:bodyPr wrap="none" lIns="0" tIns="0" rIns="0" bIns="0" rtlCol="0" anchor="t"/>
          <a:lstStyle/>
          <a:p>
            <a:pPr marL="0" indent="0" algn="l">
              <a:lnSpc>
                <a:spcPct val="104000"/>
              </a:lnSpc>
              <a:buNone/>
            </a:pPr>
            <a:r>
              <a:rPr lang="en-US" sz="1500" b="1" dirty="0">
                <a:solidFill>
                  <a:srgbClr val="49495A"/>
                </a:solidFill>
                <a:latin typeface="Libre Baskerville" pitchFamily="34" charset="0"/>
                <a:ea typeface="Libre Baskerville" pitchFamily="34" charset="-122"/>
                <a:cs typeface="Libre Baskerville" pitchFamily="34" charset="-120"/>
              </a:rPr>
              <a:t>Obstacles</a:t>
            </a:r>
            <a:endParaRPr lang="en-US" sz="1500" b="1" dirty="0"/>
          </a:p>
        </p:txBody>
      </p:sp>
      <p:sp>
        <p:nvSpPr>
          <p:cNvPr id="14" name="Text 9"/>
          <p:cNvSpPr/>
          <p:nvPr/>
        </p:nvSpPr>
        <p:spPr>
          <a:xfrm>
            <a:off x="6151512" y="2009673"/>
            <a:ext cx="2358033" cy="1710705"/>
          </a:xfrm>
          <a:prstGeom prst="rect">
            <a:avLst/>
          </a:prstGeom>
          <a:noFill/>
          <a:ln/>
        </p:spPr>
        <p:txBody>
          <a:bodyPr wrap="square" lIns="0" tIns="0" rIns="0" bIns="0" rtlCol="0" anchor="t">
            <a:normAutofit/>
          </a:bodyPr>
          <a:lstStyle/>
          <a:p>
            <a:pPr marL="0" indent="0" algn="l">
              <a:lnSpc>
                <a:spcPct val="133000"/>
              </a:lnSpc>
              <a:buNone/>
            </a:pPr>
            <a:r>
              <a:rPr lang="en-US" sz="1500" dirty="0">
                <a:solidFill>
                  <a:srgbClr val="49495A"/>
                </a:solidFill>
                <a:latin typeface="Open Sans" pitchFamily="34" charset="0"/>
                <a:ea typeface="Open Sans" pitchFamily="34" charset="-122"/>
                <a:cs typeface="Open Sans" pitchFamily="34" charset="-120"/>
              </a:rPr>
              <a:t>What are the obstacles that the parents face when supporting their children's English learning at home?</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790352"/>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403CCF"/>
                </a:solidFill>
                <a:latin typeface="Libre Baskerville" pitchFamily="34" charset="0"/>
                <a:ea typeface="Libre Baskerville" pitchFamily="34" charset="-122"/>
                <a:cs typeface="Libre Baskerville" pitchFamily="34" charset="-120"/>
              </a:rPr>
              <a:t>2. Literature Review</a:t>
            </a:r>
            <a:endParaRPr lang="en-US" sz="2400" dirty="0"/>
          </a:p>
        </p:txBody>
      </p:sp>
      <p:sp>
        <p:nvSpPr>
          <p:cNvPr id="3" name="Text 1"/>
          <p:cNvSpPr/>
          <p:nvPr/>
        </p:nvSpPr>
        <p:spPr>
          <a:xfrm>
            <a:off x="496119" y="1227460"/>
            <a:ext cx="8151763" cy="193849"/>
          </a:xfrm>
          <a:prstGeom prst="rect">
            <a:avLst/>
          </a:prstGeom>
          <a:noFill/>
          <a:ln/>
        </p:spPr>
        <p:txBody>
          <a:bodyPr wrap="none" lIns="0" tIns="0" rIns="0" bIns="0" rtlCol="0" anchor="t"/>
          <a:lstStyle/>
          <a:p>
            <a:pPr marL="0" indent="0" algn="l">
              <a:lnSpc>
                <a:spcPct val="104000"/>
              </a:lnSpc>
              <a:buNone/>
            </a:pPr>
            <a:r>
              <a:rPr lang="en-US" sz="1200" dirty="0">
                <a:solidFill>
                  <a:srgbClr val="403CCF"/>
                </a:solidFill>
                <a:latin typeface="Libre Baskerville" pitchFamily="34" charset="0"/>
                <a:ea typeface="Libre Baskerville" pitchFamily="34" charset="-122"/>
                <a:cs typeface="Libre Baskerville" pitchFamily="34" charset="-120"/>
              </a:rPr>
              <a:t>2.1. Second Language Acquisition and Language Environment</a:t>
            </a:r>
            <a:endParaRPr lang="en-US" sz="1200" dirty="0"/>
          </a:p>
        </p:txBody>
      </p:sp>
      <p:pic>
        <p:nvPicPr>
          <p:cNvPr id="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1831" y="1732583"/>
            <a:ext cx="3938885" cy="1140247"/>
          </a:xfrm>
          <a:prstGeom prst="rect">
            <a:avLst/>
          </a:prstGeom>
        </p:spPr>
      </p:pic>
      <p:sp>
        <p:nvSpPr>
          <p:cNvPr id="5" name="Text 2"/>
          <p:cNvSpPr/>
          <p:nvPr/>
        </p:nvSpPr>
        <p:spPr>
          <a:xfrm>
            <a:off x="648667" y="1746870"/>
            <a:ext cx="3772049" cy="193849"/>
          </a:xfrm>
          <a:prstGeom prst="rect">
            <a:avLst/>
          </a:prstGeom>
          <a:noFill/>
          <a:ln/>
        </p:spPr>
        <p:txBody>
          <a:bodyPr wrap="none" lIns="0" tIns="0" rIns="0" bIns="0" rtlCol="0" anchor="t"/>
          <a:lstStyle/>
          <a:p>
            <a:pPr marL="0" indent="0" algn="l">
              <a:lnSpc>
                <a:spcPct val="104000"/>
              </a:lnSpc>
              <a:buNone/>
            </a:pPr>
            <a:r>
              <a:rPr lang="en-US" sz="1200" dirty="0">
                <a:solidFill>
                  <a:srgbClr val="49495A"/>
                </a:solidFill>
                <a:latin typeface="Libre Baskerville" pitchFamily="34" charset="0"/>
                <a:ea typeface="Libre Baskerville" pitchFamily="34" charset="-122"/>
                <a:cs typeface="Libre Baskerville" pitchFamily="34" charset="-120"/>
              </a:rPr>
              <a:t>Krashen's Input Hypothesis (1985)</a:t>
            </a:r>
            <a:endParaRPr lang="en-US" sz="1200" dirty="0"/>
          </a:p>
        </p:txBody>
      </p:sp>
      <p:sp>
        <p:nvSpPr>
          <p:cNvPr id="6" name="Text 3"/>
          <p:cNvSpPr/>
          <p:nvPr/>
        </p:nvSpPr>
        <p:spPr>
          <a:xfrm>
            <a:off x="648667" y="2064693"/>
            <a:ext cx="3772049" cy="932110"/>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9495A"/>
                </a:solidFill>
                <a:latin typeface="Open Sans" pitchFamily="34" charset="0"/>
                <a:ea typeface="Open Sans" pitchFamily="34" charset="-122"/>
                <a:cs typeface="Open Sans" pitchFamily="34" charset="-120"/>
              </a:rPr>
              <a:t>Human beings acquire a language through understanding </a:t>
            </a:r>
            <a:r>
              <a:rPr lang="en-US" sz="1100" b="1" dirty="0">
                <a:solidFill>
                  <a:srgbClr val="49495A"/>
                </a:solidFill>
                <a:latin typeface="Open Sans Bold" pitchFamily="34" charset="0"/>
                <a:ea typeface="Open Sans Bold" pitchFamily="34" charset="-122"/>
                <a:cs typeface="Open Sans Bold" pitchFamily="34" charset="-120"/>
              </a:rPr>
              <a:t>comprehensible input</a:t>
            </a:r>
            <a:r>
              <a:rPr lang="en-US" sz="1100" dirty="0">
                <a:solidFill>
                  <a:srgbClr val="49495A"/>
                </a:solidFill>
                <a:latin typeface="Open Sans" pitchFamily="34" charset="0"/>
                <a:ea typeface="Open Sans" pitchFamily="34" charset="-122"/>
                <a:cs typeface="Open Sans" pitchFamily="34" charset="-120"/>
              </a:rPr>
              <a:t>. This brings special importance to children who learn a language better through language immersion.</a:t>
            </a:r>
            <a:endParaRPr lang="en-US" sz="1100" dirty="0"/>
          </a:p>
        </p:txBody>
      </p:sp>
      <p:pic>
        <p:nvPicPr>
          <p:cNvPr id="7"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1831" y="3092276"/>
            <a:ext cx="3938885" cy="743322"/>
          </a:xfrm>
          <a:prstGeom prst="rect">
            <a:avLst/>
          </a:prstGeom>
        </p:spPr>
      </p:pic>
      <p:sp>
        <p:nvSpPr>
          <p:cNvPr id="8" name="Text 4"/>
          <p:cNvSpPr/>
          <p:nvPr/>
        </p:nvSpPr>
        <p:spPr>
          <a:xfrm>
            <a:off x="648667" y="3106564"/>
            <a:ext cx="3772049" cy="193849"/>
          </a:xfrm>
          <a:prstGeom prst="rect">
            <a:avLst/>
          </a:prstGeom>
          <a:noFill/>
          <a:ln/>
        </p:spPr>
        <p:txBody>
          <a:bodyPr wrap="none" lIns="0" tIns="0" rIns="0" bIns="0" rtlCol="0" anchor="t"/>
          <a:lstStyle/>
          <a:p>
            <a:pPr marL="0" indent="0" algn="l">
              <a:lnSpc>
                <a:spcPct val="104000"/>
              </a:lnSpc>
              <a:buNone/>
            </a:pPr>
            <a:r>
              <a:rPr lang="en-US" sz="1200" dirty="0">
                <a:solidFill>
                  <a:srgbClr val="49495A"/>
                </a:solidFill>
                <a:latin typeface="Libre Baskerville" pitchFamily="34" charset="0"/>
                <a:ea typeface="Libre Baskerville" pitchFamily="34" charset="-122"/>
                <a:cs typeface="Libre Baskerville" pitchFamily="34" charset="-120"/>
              </a:rPr>
              <a:t>Lightbown &amp; Spada (2013)</a:t>
            </a:r>
            <a:endParaRPr lang="en-US" sz="1200" dirty="0"/>
          </a:p>
        </p:txBody>
      </p:sp>
      <p:sp>
        <p:nvSpPr>
          <p:cNvPr id="9" name="Text 5"/>
          <p:cNvSpPr/>
          <p:nvPr/>
        </p:nvSpPr>
        <p:spPr>
          <a:xfrm>
            <a:off x="648667" y="3424386"/>
            <a:ext cx="3772049" cy="928762"/>
          </a:xfrm>
          <a:prstGeom prst="rect">
            <a:avLst/>
          </a:prstGeom>
          <a:noFill/>
          <a:ln/>
        </p:spPr>
        <p:txBody>
          <a:bodyPr wrap="square" lIns="0" tIns="0" rIns="0" bIns="0" rtlCol="0" anchor="t">
            <a:normAutofit/>
          </a:bodyPr>
          <a:lstStyle/>
          <a:p>
            <a:pPr marL="0" indent="0" algn="l">
              <a:lnSpc>
                <a:spcPct val="133000"/>
              </a:lnSpc>
              <a:buNone/>
            </a:pPr>
            <a:r>
              <a:rPr lang="en-US" sz="1400" dirty="0">
                <a:solidFill>
                  <a:srgbClr val="49495A"/>
                </a:solidFill>
                <a:latin typeface="Open Sans" pitchFamily="34" charset="0"/>
                <a:ea typeface="Open Sans" pitchFamily="34" charset="-122"/>
                <a:cs typeface="Open Sans" pitchFamily="34" charset="-120"/>
              </a:rPr>
              <a:t>The </a:t>
            </a:r>
            <a:r>
              <a:rPr lang="en-US" sz="1400" b="1" dirty="0">
                <a:solidFill>
                  <a:srgbClr val="49495A"/>
                </a:solidFill>
                <a:latin typeface="Open Sans Bold" pitchFamily="34" charset="0"/>
                <a:ea typeface="Open Sans Bold" pitchFamily="34" charset="-122"/>
                <a:cs typeface="Open Sans Bold" pitchFamily="34" charset="-120"/>
              </a:rPr>
              <a:t>length of time of language exposure</a:t>
            </a:r>
            <a:r>
              <a:rPr lang="en-US" sz="1400" dirty="0">
                <a:solidFill>
                  <a:srgbClr val="49495A"/>
                </a:solidFill>
                <a:latin typeface="Open Sans" pitchFamily="34" charset="0"/>
                <a:ea typeface="Open Sans" pitchFamily="34" charset="-122"/>
                <a:cs typeface="Open Sans" pitchFamily="34" charset="-120"/>
              </a:rPr>
              <a:t> plays a decisive factor in young learners' success.</a:t>
            </a:r>
            <a:endParaRPr lang="en-US" sz="1400" dirty="0"/>
          </a:p>
        </p:txBody>
      </p:sp>
      <p:pic>
        <p:nvPicPr>
          <p:cNvPr id="10"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13759" y="1732583"/>
            <a:ext cx="3938885" cy="1135633"/>
          </a:xfrm>
          <a:prstGeom prst="rect">
            <a:avLst/>
          </a:prstGeom>
        </p:spPr>
      </p:pic>
      <p:sp>
        <p:nvSpPr>
          <p:cNvPr id="11" name="Text 6"/>
          <p:cNvSpPr/>
          <p:nvPr/>
        </p:nvSpPr>
        <p:spPr>
          <a:xfrm>
            <a:off x="4880595" y="1746870"/>
            <a:ext cx="3772049"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49495A"/>
                </a:solidFill>
                <a:latin typeface="Libre Baskerville" pitchFamily="34" charset="0"/>
                <a:ea typeface="Libre Baskerville" pitchFamily="34" charset="-122"/>
                <a:cs typeface="Libre Baskerville" pitchFamily="34" charset="-120"/>
              </a:rPr>
              <a:t>Sénéchal &amp; LeFevre (2002) — Home Literacy Model</a:t>
            </a:r>
            <a:endParaRPr lang="en-US" sz="1200" dirty="0"/>
          </a:p>
        </p:txBody>
      </p:sp>
      <p:sp>
        <p:nvSpPr>
          <p:cNvPr id="12" name="Text 7"/>
          <p:cNvSpPr/>
          <p:nvPr/>
        </p:nvSpPr>
        <p:spPr>
          <a:xfrm>
            <a:off x="4880595" y="2148855"/>
            <a:ext cx="3772049" cy="705074"/>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9495A"/>
                </a:solidFill>
                <a:latin typeface="Open Sans" pitchFamily="34" charset="0"/>
                <a:ea typeface="Open Sans" pitchFamily="34" charset="-122"/>
                <a:cs typeface="Open Sans" pitchFamily="34" charset="-120"/>
              </a:rPr>
              <a:t>Unofficial language activities such as </a:t>
            </a:r>
            <a:r>
              <a:rPr lang="en-US" sz="1100" b="1" dirty="0">
                <a:solidFill>
                  <a:srgbClr val="49495A"/>
                </a:solidFill>
                <a:latin typeface="Open Sans Bold" pitchFamily="34" charset="0"/>
                <a:ea typeface="Open Sans Bold" pitchFamily="34" charset="-122"/>
                <a:cs typeface="Open Sans Bold" pitchFamily="34" charset="-120"/>
              </a:rPr>
              <a:t>listening to music</a:t>
            </a:r>
            <a:r>
              <a:rPr lang="en-US" sz="1100" dirty="0">
                <a:solidFill>
                  <a:srgbClr val="49495A"/>
                </a:solidFill>
                <a:latin typeface="Open Sans" pitchFamily="34" charset="0"/>
                <a:ea typeface="Open Sans" pitchFamily="34" charset="-122"/>
                <a:cs typeface="Open Sans" pitchFamily="34" charset="-120"/>
              </a:rPr>
              <a:t> and </a:t>
            </a:r>
            <a:r>
              <a:rPr lang="en-US" sz="1100" b="1" dirty="0">
                <a:solidFill>
                  <a:srgbClr val="49495A"/>
                </a:solidFill>
                <a:latin typeface="Open Sans Bold" pitchFamily="34" charset="0"/>
                <a:ea typeface="Open Sans Bold" pitchFamily="34" charset="-122"/>
                <a:cs typeface="Open Sans Bold" pitchFamily="34" charset="-120"/>
              </a:rPr>
              <a:t>reading stories at home</a:t>
            </a:r>
            <a:r>
              <a:rPr lang="en-US" sz="1100" dirty="0">
                <a:solidFill>
                  <a:srgbClr val="49495A"/>
                </a:solidFill>
                <a:latin typeface="Open Sans" pitchFamily="34" charset="0"/>
                <a:ea typeface="Open Sans" pitchFamily="34" charset="-122"/>
                <a:cs typeface="Open Sans" pitchFamily="34" charset="-120"/>
              </a:rPr>
              <a:t> significantly support young learners' language acquisition ability at school.</a:t>
            </a:r>
            <a:endParaRPr lang="en-US" sz="1100" dirty="0"/>
          </a:p>
        </p:txBody>
      </p:sp>
      <p:pic>
        <p:nvPicPr>
          <p:cNvPr id="13" name="Image 3"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13759" y="3087663"/>
            <a:ext cx="3938885" cy="1140247"/>
          </a:xfrm>
          <a:prstGeom prst="rect">
            <a:avLst/>
          </a:prstGeom>
        </p:spPr>
      </p:pic>
      <p:sp>
        <p:nvSpPr>
          <p:cNvPr id="14" name="Text 8"/>
          <p:cNvSpPr/>
          <p:nvPr/>
        </p:nvSpPr>
        <p:spPr>
          <a:xfrm>
            <a:off x="4880595" y="3101950"/>
            <a:ext cx="3772049" cy="193849"/>
          </a:xfrm>
          <a:prstGeom prst="rect">
            <a:avLst/>
          </a:prstGeom>
          <a:noFill/>
          <a:ln/>
        </p:spPr>
        <p:txBody>
          <a:bodyPr wrap="none" lIns="0" tIns="0" rIns="0" bIns="0" rtlCol="0" anchor="t"/>
          <a:lstStyle/>
          <a:p>
            <a:pPr marL="0" indent="0" algn="l">
              <a:lnSpc>
                <a:spcPct val="104000"/>
              </a:lnSpc>
              <a:buNone/>
            </a:pPr>
            <a:r>
              <a:rPr lang="en-US" sz="1200" dirty="0">
                <a:solidFill>
                  <a:srgbClr val="49495A"/>
                </a:solidFill>
                <a:latin typeface="Libre Baskerville" pitchFamily="34" charset="0"/>
                <a:ea typeface="Libre Baskerville" pitchFamily="34" charset="-122"/>
                <a:cs typeface="Libre Baskerville" pitchFamily="34" charset="-120"/>
              </a:rPr>
              <a:t>Hart &amp; Risley (1995)</a:t>
            </a:r>
            <a:endParaRPr lang="en-US" sz="1200" dirty="0"/>
          </a:p>
        </p:txBody>
      </p:sp>
      <p:sp>
        <p:nvSpPr>
          <p:cNvPr id="15" name="Text 9"/>
          <p:cNvSpPr/>
          <p:nvPr/>
        </p:nvSpPr>
        <p:spPr>
          <a:xfrm>
            <a:off x="4880595" y="3419773"/>
            <a:ext cx="3772049" cy="1197947"/>
          </a:xfrm>
          <a:prstGeom prst="rect">
            <a:avLst/>
          </a:prstGeom>
          <a:noFill/>
          <a:ln/>
        </p:spPr>
        <p:txBody>
          <a:bodyPr wrap="square" lIns="0" tIns="0" rIns="0" bIns="0" rtlCol="0" anchor="t">
            <a:normAutofit/>
          </a:bodyPr>
          <a:lstStyle/>
          <a:p>
            <a:pPr marL="0" indent="0" algn="l">
              <a:lnSpc>
                <a:spcPct val="133000"/>
              </a:lnSpc>
              <a:buNone/>
            </a:pPr>
            <a:r>
              <a:rPr lang="en-US" sz="1200" dirty="0">
                <a:solidFill>
                  <a:srgbClr val="49495A"/>
                </a:solidFill>
                <a:latin typeface="Open Sans" pitchFamily="34" charset="0"/>
                <a:ea typeface="Open Sans" pitchFamily="34" charset="-122"/>
                <a:cs typeface="Open Sans" pitchFamily="34" charset="-120"/>
              </a:rPr>
              <a:t>A child's language ability doesn't depend on their innate ability, but rather is based on their </a:t>
            </a:r>
            <a:r>
              <a:rPr lang="en-US" sz="1200" b="1" dirty="0">
                <a:solidFill>
                  <a:srgbClr val="49495A"/>
                </a:solidFill>
                <a:latin typeface="Open Sans Bold" pitchFamily="34" charset="0"/>
                <a:ea typeface="Open Sans Bold" pitchFamily="34" charset="-122"/>
                <a:cs typeface="Open Sans Bold" pitchFamily="34" charset="-120"/>
              </a:rPr>
              <a:t>language exposure in their early family environment</a:t>
            </a:r>
            <a:r>
              <a:rPr lang="en-US" sz="1200" dirty="0">
                <a:solidFill>
                  <a:srgbClr val="49495A"/>
                </a:solidFill>
                <a:latin typeface="Open Sans" pitchFamily="34" charset="0"/>
                <a:ea typeface="Open Sans" pitchFamily="34" charset="-122"/>
                <a:cs typeface="Open Sans" pitchFamily="34" charset="-120"/>
              </a:rPr>
              <a:t>. Family environment is an important extra class after school.</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448121"/>
            <a:ext cx="8151763" cy="726728"/>
          </a:xfrm>
          <a:prstGeom prst="rect">
            <a:avLst/>
          </a:prstGeom>
          <a:noFill/>
          <a:ln/>
        </p:spPr>
        <p:txBody>
          <a:bodyPr wrap="square" lIns="0" tIns="0" rIns="0" bIns="0" rtlCol="0" anchor="t">
            <a:normAutofit/>
          </a:bodyPr>
          <a:lstStyle/>
          <a:p>
            <a:pPr marL="0" indent="0" algn="l">
              <a:lnSpc>
                <a:spcPct val="104000"/>
              </a:lnSpc>
              <a:buNone/>
            </a:pPr>
            <a:r>
              <a:rPr lang="en-US" sz="2250" dirty="0">
                <a:solidFill>
                  <a:srgbClr val="403CCF"/>
                </a:solidFill>
                <a:latin typeface="Libre Baskerville" pitchFamily="34" charset="0"/>
                <a:ea typeface="Libre Baskerville" pitchFamily="34" charset="-122"/>
                <a:cs typeface="Libre Baskerville" pitchFamily="34" charset="-120"/>
              </a:rPr>
              <a:t>2.2. Parental Participation and Social Interaction Theory</a:t>
            </a:r>
            <a:endParaRPr lang="en-US" sz="2250" dirty="0"/>
          </a:p>
        </p:txBody>
      </p:sp>
      <p:sp>
        <p:nvSpPr>
          <p:cNvPr id="3" name="Shape 1"/>
          <p:cNvSpPr/>
          <p:nvPr/>
        </p:nvSpPr>
        <p:spPr>
          <a:xfrm>
            <a:off x="412402" y="1338337"/>
            <a:ext cx="7982297" cy="3357042"/>
          </a:xfrm>
          <a:prstGeom prst="roundRect">
            <a:avLst>
              <a:gd name="adj" fmla="val 520"/>
            </a:avLst>
          </a:prstGeom>
          <a:solidFill>
            <a:srgbClr val="E7E0FF"/>
          </a:solidFill>
          <a:ln/>
        </p:spPr>
      </p:sp>
      <p:sp>
        <p:nvSpPr>
          <p:cNvPr id="4" name="Text 2"/>
          <p:cNvSpPr/>
          <p:nvPr/>
        </p:nvSpPr>
        <p:spPr>
          <a:xfrm>
            <a:off x="528638" y="1394197"/>
            <a:ext cx="2011362" cy="177950"/>
          </a:xfrm>
          <a:prstGeom prst="rect">
            <a:avLst/>
          </a:prstGeom>
          <a:noFill/>
          <a:ln/>
        </p:spPr>
        <p:txBody>
          <a:bodyPr wrap="none" lIns="0" tIns="0" rIns="0" bIns="0" rtlCol="0" anchor="t"/>
          <a:lstStyle/>
          <a:p>
            <a:pPr marL="0" indent="0" algn="l">
              <a:lnSpc>
                <a:spcPct val="96000"/>
              </a:lnSpc>
              <a:buNone/>
            </a:pPr>
            <a:r>
              <a:rPr lang="en-US" sz="2000" b="1" dirty="0">
                <a:solidFill>
                  <a:srgbClr val="403CCF"/>
                </a:solidFill>
                <a:latin typeface="Open Sans" pitchFamily="34" charset="0"/>
                <a:ea typeface="Open Sans" pitchFamily="34" charset="-122"/>
                <a:cs typeface="Open Sans" pitchFamily="34" charset="-120"/>
              </a:rPr>
              <a:t>VYGOTSKY (1978)</a:t>
            </a:r>
            <a:endParaRPr lang="en-US" sz="2000" b="1" dirty="0"/>
          </a:p>
        </p:txBody>
      </p:sp>
      <p:sp>
        <p:nvSpPr>
          <p:cNvPr id="5" name="Text 3"/>
          <p:cNvSpPr/>
          <p:nvPr/>
        </p:nvSpPr>
        <p:spPr>
          <a:xfrm>
            <a:off x="528638" y="1902143"/>
            <a:ext cx="3869010" cy="181645"/>
          </a:xfrm>
          <a:prstGeom prst="rect">
            <a:avLst/>
          </a:prstGeom>
          <a:noFill/>
          <a:ln/>
        </p:spPr>
        <p:txBody>
          <a:bodyPr wrap="none" lIns="0" tIns="0" rIns="0" bIns="0" rtlCol="0" anchor="t"/>
          <a:lstStyle/>
          <a:p>
            <a:pPr marL="0" indent="0" algn="l">
              <a:lnSpc>
                <a:spcPct val="104000"/>
              </a:lnSpc>
              <a:buNone/>
            </a:pPr>
            <a:r>
              <a:rPr lang="en-US" b="1" dirty="0">
                <a:solidFill>
                  <a:srgbClr val="000000"/>
                </a:solidFill>
                <a:latin typeface="Libre Baskerville" pitchFamily="34" charset="0"/>
                <a:ea typeface="Libre Baskerville" pitchFamily="34" charset="-122"/>
                <a:cs typeface="Libre Baskerville" pitchFamily="34" charset="-120"/>
              </a:rPr>
              <a:t>Zone of Proximal Development (ZPD)</a:t>
            </a:r>
            <a:endParaRPr lang="en-US" b="1" dirty="0"/>
          </a:p>
        </p:txBody>
      </p:sp>
      <p:sp>
        <p:nvSpPr>
          <p:cNvPr id="6" name="Text 4"/>
          <p:cNvSpPr/>
          <p:nvPr/>
        </p:nvSpPr>
        <p:spPr>
          <a:xfrm>
            <a:off x="528638" y="2148840"/>
            <a:ext cx="7624762" cy="2423904"/>
          </a:xfrm>
          <a:prstGeom prst="rect">
            <a:avLst/>
          </a:prstGeom>
          <a:noFill/>
          <a:ln/>
        </p:spPr>
        <p:txBody>
          <a:bodyPr wrap="square" lIns="0" tIns="0" rIns="0" bIns="0" rtlCol="0" anchor="t">
            <a:noAutofit/>
          </a:bodyPr>
          <a:lstStyle/>
          <a:p>
            <a:pPr marL="0" indent="0" algn="l">
              <a:lnSpc>
                <a:spcPct val="129000"/>
              </a:lnSpc>
              <a:spcAft>
                <a:spcPts val="750"/>
              </a:spcAft>
              <a:buNone/>
            </a:pPr>
            <a:r>
              <a:rPr lang="en-US" dirty="0">
                <a:solidFill>
                  <a:srgbClr val="49495A"/>
                </a:solidFill>
                <a:latin typeface="Open Sans" pitchFamily="34" charset="0"/>
                <a:ea typeface="Open Sans" pitchFamily="34" charset="-122"/>
                <a:cs typeface="Open Sans" pitchFamily="34" charset="-120"/>
              </a:rPr>
              <a:t>ZPD is defined as the zone of potential development — the gap between the </a:t>
            </a:r>
            <a:r>
              <a:rPr lang="en-US" b="1" dirty="0">
                <a:solidFill>
                  <a:srgbClr val="49495A"/>
                </a:solidFill>
                <a:latin typeface="Open Sans Bold" pitchFamily="34" charset="0"/>
                <a:ea typeface="Open Sans Bold" pitchFamily="34" charset="-122"/>
                <a:cs typeface="Open Sans Bold" pitchFamily="34" charset="-120"/>
              </a:rPr>
              <a:t>realistic development level</a:t>
            </a:r>
            <a:r>
              <a:rPr lang="en-US" dirty="0">
                <a:solidFill>
                  <a:srgbClr val="49495A"/>
                </a:solidFill>
                <a:latin typeface="Open Sans" pitchFamily="34" charset="0"/>
                <a:ea typeface="Open Sans" pitchFamily="34" charset="-122"/>
                <a:cs typeface="Open Sans" pitchFamily="34" charset="-120"/>
              </a:rPr>
              <a:t> (independent problem solving) and the </a:t>
            </a:r>
            <a:r>
              <a:rPr lang="en-US" b="1" dirty="0">
                <a:solidFill>
                  <a:srgbClr val="49495A"/>
                </a:solidFill>
                <a:latin typeface="Open Sans Bold" pitchFamily="34" charset="0"/>
                <a:ea typeface="Open Sans Bold" pitchFamily="34" charset="-122"/>
                <a:cs typeface="Open Sans Bold" pitchFamily="34" charset="-120"/>
              </a:rPr>
              <a:t>potential development level</a:t>
            </a:r>
            <a:r>
              <a:rPr lang="en-US" dirty="0">
                <a:solidFill>
                  <a:srgbClr val="49495A"/>
                </a:solidFill>
                <a:latin typeface="Open Sans" pitchFamily="34" charset="0"/>
                <a:ea typeface="Open Sans" pitchFamily="34" charset="-122"/>
                <a:cs typeface="Open Sans" pitchFamily="34" charset="-120"/>
              </a:rPr>
              <a:t> (solving problems when instructed by more knowledgeable others).</a:t>
            </a:r>
            <a:endParaRPr lang="en-US" dirty="0"/>
          </a:p>
          <a:p>
            <a:pPr marL="0" indent="0" algn="l">
              <a:lnSpc>
                <a:spcPct val="129000"/>
              </a:lnSpc>
              <a:buNone/>
            </a:pPr>
            <a:r>
              <a:rPr lang="en-US" dirty="0">
                <a:solidFill>
                  <a:srgbClr val="49495A"/>
                </a:solidFill>
                <a:latin typeface="Open Sans" pitchFamily="34" charset="0"/>
                <a:ea typeface="Open Sans" pitchFamily="34" charset="-122"/>
                <a:cs typeface="Open Sans" pitchFamily="34" charset="-120"/>
              </a:rPr>
              <a:t>In this context, </a:t>
            </a:r>
            <a:r>
              <a:rPr lang="en-US" b="1" dirty="0">
                <a:solidFill>
                  <a:srgbClr val="49495A"/>
                </a:solidFill>
                <a:latin typeface="Open Sans Bold" pitchFamily="34" charset="0"/>
                <a:ea typeface="Open Sans Bold" pitchFamily="34" charset="-122"/>
                <a:cs typeface="Open Sans Bold" pitchFamily="34" charset="-120"/>
              </a:rPr>
              <a:t>parents are the more knowledgeable partners</a:t>
            </a:r>
            <a:r>
              <a:rPr lang="en-US" dirty="0">
                <a:solidFill>
                  <a:srgbClr val="49495A"/>
                </a:solidFill>
                <a:latin typeface="Open Sans" pitchFamily="34" charset="0"/>
                <a:ea typeface="Open Sans" pitchFamily="34" charset="-122"/>
                <a:cs typeface="Open Sans" pitchFamily="34" charset="-120"/>
              </a:rPr>
              <a:t>, providing essential scaffolding for children to practice English at home.</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448121"/>
            <a:ext cx="8151763" cy="726728"/>
          </a:xfrm>
          <a:prstGeom prst="rect">
            <a:avLst/>
          </a:prstGeom>
          <a:noFill/>
          <a:ln/>
        </p:spPr>
        <p:txBody>
          <a:bodyPr wrap="square" lIns="0" tIns="0" rIns="0" bIns="0" rtlCol="0" anchor="t">
            <a:normAutofit/>
          </a:bodyPr>
          <a:lstStyle/>
          <a:p>
            <a:pPr marL="0" indent="0" algn="l">
              <a:lnSpc>
                <a:spcPct val="104000"/>
              </a:lnSpc>
              <a:buNone/>
            </a:pPr>
            <a:r>
              <a:rPr lang="en-US" sz="2250" dirty="0">
                <a:solidFill>
                  <a:srgbClr val="403CCF"/>
                </a:solidFill>
                <a:latin typeface="Libre Baskerville" pitchFamily="34" charset="0"/>
                <a:ea typeface="Libre Baskerville" pitchFamily="34" charset="-122"/>
                <a:cs typeface="Libre Baskerville" pitchFamily="34" charset="-120"/>
              </a:rPr>
              <a:t>2.2. Parental Participation and Social Interaction Theory</a:t>
            </a:r>
            <a:endParaRPr lang="en-US" sz="2250" dirty="0"/>
          </a:p>
        </p:txBody>
      </p:sp>
      <p:sp>
        <p:nvSpPr>
          <p:cNvPr id="8" name="Text 6"/>
          <p:cNvSpPr/>
          <p:nvPr/>
        </p:nvSpPr>
        <p:spPr>
          <a:xfrm>
            <a:off x="500881" y="1460971"/>
            <a:ext cx="8151763" cy="472306"/>
          </a:xfrm>
          <a:prstGeom prst="rect">
            <a:avLst/>
          </a:prstGeom>
          <a:noFill/>
          <a:ln/>
        </p:spPr>
        <p:txBody>
          <a:bodyPr wrap="square" lIns="0" tIns="0" rIns="0" bIns="0" rtlCol="0" anchor="t">
            <a:normAutofit/>
          </a:bodyPr>
          <a:lstStyle/>
          <a:p>
            <a:pPr marL="0" indent="0" algn="l">
              <a:lnSpc>
                <a:spcPct val="104000"/>
              </a:lnSpc>
              <a:buNone/>
            </a:pPr>
            <a:r>
              <a:rPr lang="en-US" sz="2000" b="1" dirty="0">
                <a:solidFill>
                  <a:srgbClr val="49495A"/>
                </a:solidFill>
                <a:latin typeface="Libre Baskerville" pitchFamily="34" charset="0"/>
                <a:ea typeface="Libre Baskerville" pitchFamily="34" charset="-122"/>
                <a:cs typeface="Libre Baskerville" pitchFamily="34" charset="-120"/>
              </a:rPr>
              <a:t>Epstein (2011) — Six Types of School-Family Cooperation</a:t>
            </a:r>
            <a:endParaRPr lang="en-US" sz="2000" b="1" dirty="0"/>
          </a:p>
        </p:txBody>
      </p:sp>
      <p:sp>
        <p:nvSpPr>
          <p:cNvPr id="9" name="Text 7"/>
          <p:cNvSpPr/>
          <p:nvPr/>
        </p:nvSpPr>
        <p:spPr>
          <a:xfrm>
            <a:off x="491356" y="1786748"/>
            <a:ext cx="8161288" cy="218032"/>
          </a:xfrm>
          <a:prstGeom prst="rect">
            <a:avLst/>
          </a:prstGeom>
          <a:noFill/>
          <a:ln/>
        </p:spPr>
        <p:txBody>
          <a:bodyPr wrap="square" lIns="0" tIns="0" rIns="0" bIns="0" rtlCol="0" anchor="t">
            <a:noAutofit/>
          </a:bodyPr>
          <a:lstStyle/>
          <a:p>
            <a:pPr marL="0" indent="0" algn="l">
              <a:lnSpc>
                <a:spcPct val="129000"/>
              </a:lnSpc>
              <a:buNone/>
            </a:pPr>
            <a:r>
              <a:rPr lang="en-US" dirty="0">
                <a:solidFill>
                  <a:srgbClr val="49495A"/>
                </a:solidFill>
                <a:latin typeface="Open Sans" pitchFamily="34" charset="0"/>
                <a:ea typeface="Open Sans" pitchFamily="34" charset="-122"/>
                <a:cs typeface="Open Sans" pitchFamily="34" charset="-120"/>
              </a:rPr>
              <a:t>Learning at home is identified as a key element. Parents only participate when they have sufficient </a:t>
            </a:r>
            <a:r>
              <a:rPr lang="en-US" b="1" dirty="0">
                <a:solidFill>
                  <a:srgbClr val="49495A"/>
                </a:solidFill>
                <a:latin typeface="Open Sans Bold" pitchFamily="34" charset="0"/>
                <a:ea typeface="Open Sans Bold" pitchFamily="34" charset="-122"/>
                <a:cs typeface="Open Sans Bold" pitchFamily="34" charset="-120"/>
              </a:rPr>
              <a:t>self-efficacy</a:t>
            </a:r>
            <a:r>
              <a:rPr lang="en-US" dirty="0">
                <a:solidFill>
                  <a:srgbClr val="49495A"/>
                </a:solidFill>
                <a:latin typeface="Open Sans" pitchFamily="34" charset="0"/>
                <a:ea typeface="Open Sans" pitchFamily="34" charset="-122"/>
                <a:cs typeface="Open Sans" pitchFamily="34" charset="-120"/>
              </a:rPr>
              <a:t>.</a:t>
            </a:r>
            <a:endParaRPr lang="en-US" dirty="0"/>
          </a:p>
        </p:txBody>
      </p:sp>
      <p:sp>
        <p:nvSpPr>
          <p:cNvPr id="11" name="Text 9"/>
          <p:cNvSpPr/>
          <p:nvPr/>
        </p:nvSpPr>
        <p:spPr>
          <a:xfrm>
            <a:off x="491357" y="2525856"/>
            <a:ext cx="3766914" cy="181645"/>
          </a:xfrm>
          <a:prstGeom prst="rect">
            <a:avLst/>
          </a:prstGeom>
          <a:noFill/>
          <a:ln/>
        </p:spPr>
        <p:txBody>
          <a:bodyPr wrap="none" lIns="0" tIns="0" rIns="0" bIns="0" rtlCol="0" anchor="t"/>
          <a:lstStyle/>
          <a:p>
            <a:pPr marL="0" indent="0" algn="l">
              <a:lnSpc>
                <a:spcPct val="104000"/>
              </a:lnSpc>
              <a:buNone/>
            </a:pPr>
            <a:r>
              <a:rPr lang="en-US" sz="2000" b="1" dirty="0">
                <a:solidFill>
                  <a:srgbClr val="49495A"/>
                </a:solidFill>
                <a:latin typeface="Libre Baskerville" pitchFamily="34" charset="0"/>
                <a:ea typeface="Libre Baskerville" pitchFamily="34" charset="-122"/>
                <a:cs typeface="Libre Baskerville" pitchFamily="34" charset="-120"/>
              </a:rPr>
              <a:t>Bandura (1997)</a:t>
            </a:r>
            <a:endParaRPr lang="en-US" sz="2000" b="1" dirty="0"/>
          </a:p>
        </p:txBody>
      </p:sp>
      <p:sp>
        <p:nvSpPr>
          <p:cNvPr id="12" name="Text 10"/>
          <p:cNvSpPr/>
          <p:nvPr/>
        </p:nvSpPr>
        <p:spPr>
          <a:xfrm>
            <a:off x="491356" y="2873519"/>
            <a:ext cx="7827144" cy="540693"/>
          </a:xfrm>
          <a:prstGeom prst="rect">
            <a:avLst/>
          </a:prstGeom>
          <a:noFill/>
          <a:ln/>
        </p:spPr>
        <p:txBody>
          <a:bodyPr wrap="square" lIns="0" tIns="0" rIns="0" bIns="0" rtlCol="0" anchor="t">
            <a:noAutofit/>
          </a:bodyPr>
          <a:lstStyle/>
          <a:p>
            <a:pPr marL="0" indent="0" algn="l">
              <a:lnSpc>
                <a:spcPct val="129000"/>
              </a:lnSpc>
              <a:buNone/>
            </a:pPr>
            <a:r>
              <a:rPr lang="en-US" dirty="0">
                <a:solidFill>
                  <a:srgbClr val="49495A"/>
                </a:solidFill>
                <a:latin typeface="Open Sans" pitchFamily="34" charset="0"/>
                <a:ea typeface="Open Sans" pitchFamily="34" charset="-122"/>
                <a:cs typeface="Open Sans" pitchFamily="34" charset="-120"/>
              </a:rPr>
              <a:t>An action can be taken only when parents anticipate positive results. Vietnamese parents tend to </a:t>
            </a:r>
            <a:r>
              <a:rPr lang="en-US" b="1" dirty="0">
                <a:solidFill>
                  <a:srgbClr val="49495A"/>
                </a:solidFill>
                <a:latin typeface="Open Sans Bold" pitchFamily="34" charset="0"/>
                <a:ea typeface="Open Sans Bold" pitchFamily="34" charset="-122"/>
                <a:cs typeface="Open Sans Bold" pitchFamily="34" charset="-120"/>
              </a:rPr>
              <a:t>underestimate their English proficiency</a:t>
            </a:r>
            <a:r>
              <a:rPr lang="en-US" dirty="0">
                <a:solidFill>
                  <a:srgbClr val="49495A"/>
                </a:solidFill>
                <a:latin typeface="Open Sans" pitchFamily="34" charset="0"/>
                <a:ea typeface="Open Sans" pitchFamily="34" charset="-122"/>
                <a:cs typeface="Open Sans" pitchFamily="34" charset="-120"/>
              </a:rPr>
              <a:t>.</a:t>
            </a:r>
            <a:endParaRPr lang="en-US" dirty="0"/>
          </a:p>
        </p:txBody>
      </p:sp>
      <p:sp>
        <p:nvSpPr>
          <p:cNvPr id="14" name="Text 12"/>
          <p:cNvSpPr/>
          <p:nvPr/>
        </p:nvSpPr>
        <p:spPr>
          <a:xfrm>
            <a:off x="491356" y="3666936"/>
            <a:ext cx="3766914" cy="181645"/>
          </a:xfrm>
          <a:prstGeom prst="rect">
            <a:avLst/>
          </a:prstGeom>
          <a:noFill/>
          <a:ln/>
        </p:spPr>
        <p:txBody>
          <a:bodyPr wrap="none" lIns="0" tIns="0" rIns="0" bIns="0" rtlCol="0" anchor="t"/>
          <a:lstStyle/>
          <a:p>
            <a:pPr marL="0" indent="0" algn="l">
              <a:lnSpc>
                <a:spcPct val="104000"/>
              </a:lnSpc>
              <a:buNone/>
            </a:pPr>
            <a:r>
              <a:rPr lang="en-US" sz="2000" b="1" dirty="0">
                <a:solidFill>
                  <a:srgbClr val="49495A"/>
                </a:solidFill>
                <a:latin typeface="Libre Baskerville" pitchFamily="34" charset="0"/>
                <a:ea typeface="Libre Baskerville" pitchFamily="34" charset="-122"/>
                <a:cs typeface="Libre Baskerville" pitchFamily="34" charset="-120"/>
              </a:rPr>
              <a:t>Wood, Bruner &amp; Ross (1976) — Scaffolding Theory</a:t>
            </a:r>
            <a:endParaRPr lang="en-US" sz="2000" b="1" dirty="0"/>
          </a:p>
        </p:txBody>
      </p:sp>
      <p:sp>
        <p:nvSpPr>
          <p:cNvPr id="15" name="Text 13"/>
          <p:cNvSpPr/>
          <p:nvPr/>
        </p:nvSpPr>
        <p:spPr>
          <a:xfrm>
            <a:off x="500880" y="3974456"/>
            <a:ext cx="7937301" cy="720923"/>
          </a:xfrm>
          <a:prstGeom prst="rect">
            <a:avLst/>
          </a:prstGeom>
          <a:noFill/>
          <a:ln/>
        </p:spPr>
        <p:txBody>
          <a:bodyPr wrap="square" lIns="0" tIns="0" rIns="0" bIns="0" rtlCol="0" anchor="t">
            <a:noAutofit/>
          </a:bodyPr>
          <a:lstStyle/>
          <a:p>
            <a:pPr marL="0" indent="0" algn="l">
              <a:lnSpc>
                <a:spcPct val="129000"/>
              </a:lnSpc>
              <a:buNone/>
            </a:pPr>
            <a:r>
              <a:rPr lang="en-US" sz="1600" dirty="0">
                <a:solidFill>
                  <a:srgbClr val="49495A"/>
                </a:solidFill>
                <a:latin typeface="Open Sans" pitchFamily="34" charset="0"/>
                <a:ea typeface="Open Sans" pitchFamily="34" charset="-122"/>
                <a:cs typeface="Open Sans" pitchFamily="34" charset="-120"/>
              </a:rPr>
              <a:t>Parents are not required to teach grammar or be another teacher. They are asked to be a </a:t>
            </a:r>
            <a:r>
              <a:rPr lang="en-US" sz="1600" b="1" dirty="0">
                <a:solidFill>
                  <a:srgbClr val="49495A"/>
                </a:solidFill>
                <a:latin typeface="Open Sans Bold" pitchFamily="34" charset="0"/>
                <a:ea typeface="Open Sans Bold" pitchFamily="34" charset="-122"/>
                <a:cs typeface="Open Sans Bold" pitchFamily="34" charset="-120"/>
              </a:rPr>
              <a:t>scaffolding</a:t>
            </a:r>
            <a:r>
              <a:rPr lang="en-US" sz="1600" dirty="0">
                <a:solidFill>
                  <a:srgbClr val="49495A"/>
                </a:solidFill>
                <a:latin typeface="Open Sans" pitchFamily="34" charset="0"/>
                <a:ea typeface="Open Sans" pitchFamily="34" charset="-122"/>
                <a:cs typeface="Open Sans" pitchFamily="34" charset="-120"/>
              </a:rPr>
              <a:t> — to step by step elicit and motivate children to study. Therefore, teachers must coach parents to encourage their confidence.</a:t>
            </a:r>
            <a:endParaRPr lang="en-US" sz="1600" dirty="0"/>
          </a:p>
        </p:txBody>
      </p:sp>
    </p:spTree>
    <p:extLst>
      <p:ext uri="{BB962C8B-B14F-4D97-AF65-F5344CB8AC3E}">
        <p14:creationId xmlns:p14="http://schemas.microsoft.com/office/powerpoint/2010/main" val="30181031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TotalTime>
  <Words>2115</Words>
  <Application>Microsoft Office PowerPoint</Application>
  <PresentationFormat>On-screen Show (16:9)</PresentationFormat>
  <Paragraphs>204</Paragraphs>
  <Slides>26</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Calibri</vt:lpstr>
      <vt:lpstr>Arial</vt:lpstr>
      <vt:lpstr>Wingdings</vt:lpstr>
      <vt:lpstr>Libre Baskerville</vt:lpstr>
      <vt:lpstr>Open Sans Bold</vt:lpstr>
      <vt:lpstr>Open Sans</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5</cp:revision>
  <dcterms:created xsi:type="dcterms:W3CDTF">2026-07-29T14:58:46Z</dcterms:created>
  <dcterms:modified xsi:type="dcterms:W3CDTF">2026-08-02T15:01:02Z</dcterms:modified>
</cp:coreProperties>
</file>