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2" r:id="rId6"/>
    <p:sldId id="265" r:id="rId7"/>
    <p:sldId id="263" r:id="rId8"/>
    <p:sldId id="264" r:id="rId9"/>
    <p:sldId id="261" r:id="rId10"/>
    <p:sldId id="269" r:id="rId11"/>
    <p:sldId id="266" r:id="rId12"/>
    <p:sldId id="267" r:id="rId13"/>
    <p:sldId id="271" r:id="rId14"/>
    <p:sldId id="272" r:id="rId15"/>
    <p:sldId id="273" r:id="rId16"/>
    <p:sldId id="274"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83617" autoAdjust="0"/>
  </p:normalViewPr>
  <p:slideViewPr>
    <p:cSldViewPr snapToGrid="0">
      <p:cViewPr varScale="1">
        <p:scale>
          <a:sx n="69" d="100"/>
          <a:sy n="69" d="100"/>
        </p:scale>
        <p:origin x="701" y="58"/>
      </p:cViewPr>
      <p:guideLst>
        <p:guide orient="horz" pos="2160"/>
        <p:guide pos="3840"/>
      </p:guideLst>
    </p:cSldViewPr>
  </p:slideViewPr>
  <p:outlineViewPr>
    <p:cViewPr>
      <p:scale>
        <a:sx n="33" d="100"/>
        <a:sy n="33" d="100"/>
      </p:scale>
      <p:origin x="0" y="-3288"/>
    </p:cViewPr>
  </p:outlineViewPr>
  <p:notesTextViewPr>
    <p:cViewPr>
      <p:scale>
        <a:sx n="3" d="2"/>
        <a:sy n="3" d="2"/>
      </p:scale>
      <p:origin x="0" y="0"/>
    </p:cViewPr>
  </p:notesTextViewPr>
  <p:sorterViewPr>
    <p:cViewPr>
      <p:scale>
        <a:sx n="100" d="100"/>
        <a:sy n="100" d="100"/>
      </p:scale>
      <p:origin x="0" y="-638"/>
    </p:cViewPr>
  </p:sorterViewPr>
  <p:notesViewPr>
    <p:cSldViewPr snapToGrid="0" showGuides="1">
      <p:cViewPr varScale="1">
        <p:scale>
          <a:sx n="62" d="100"/>
          <a:sy n="62" d="100"/>
        </p:scale>
        <p:origin x="265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87ABBE5-6129-41D5-9401-E3DDE877A9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523E6C7-45C9-4F7D-8326-B408F0E1A0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55CC04-0D40-44D5-BF77-7A55B54CC705}" type="datetimeFigureOut">
              <a:rPr lang="en-US" smtClean="0"/>
              <a:t>8/1/2026</a:t>
            </a:fld>
            <a:endParaRPr lang="en-US"/>
          </a:p>
        </p:txBody>
      </p:sp>
      <p:sp>
        <p:nvSpPr>
          <p:cNvPr id="4" name="Footer Placeholder 3">
            <a:extLst>
              <a:ext uri="{FF2B5EF4-FFF2-40B4-BE49-F238E27FC236}">
                <a16:creationId xmlns:a16="http://schemas.microsoft.com/office/drawing/2014/main" id="{07278D7E-4F2B-4892-8297-766783EE65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8B4548-82B1-4AF6-880D-14DF8DEFD1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947F68-3BCD-45B2-A04F-7F8D06B0B9FC}" type="slidenum">
              <a:rPr lang="en-US" smtClean="0"/>
              <a:t>‹#›</a:t>
            </a:fld>
            <a:endParaRPr lang="en-US"/>
          </a:p>
        </p:txBody>
      </p:sp>
    </p:spTree>
    <p:extLst>
      <p:ext uri="{BB962C8B-B14F-4D97-AF65-F5344CB8AC3E}">
        <p14:creationId xmlns:p14="http://schemas.microsoft.com/office/powerpoint/2010/main" val="1707969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988E5762-05AE-420C-B42D-C6BFF86C5FEE}" type="datetimeFigureOut">
              <a:rPr lang="en-US" smtClean="0"/>
              <a:t>8/1/2026</a:t>
            </a:fld>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24466D-C023-4A4C-8E07-F5534737D79A}" type="slidenum">
              <a:rPr lang="en-US" smtClean="0"/>
              <a:t>‹#›</a:t>
            </a:fld>
            <a:endParaRPr lang="en-US"/>
          </a:p>
        </p:txBody>
      </p:sp>
      <p:sp>
        <p:nvSpPr>
          <p:cNvPr id="8" name="Slide Image Placeholder 7">
            <a:extLst>
              <a:ext uri="{FF2B5EF4-FFF2-40B4-BE49-F238E27FC236}">
                <a16:creationId xmlns:a16="http://schemas.microsoft.com/office/drawing/2014/main" id="{7C75A391-8B94-4431-A94F-0DCF4342DF5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Tree>
    <p:extLst>
      <p:ext uri="{BB962C8B-B14F-4D97-AF65-F5344CB8AC3E}">
        <p14:creationId xmlns:p14="http://schemas.microsoft.com/office/powerpoint/2010/main" val="3083067463"/>
      </p:ext>
    </p:extLst>
  </p:cSld>
  <p:clrMap bg1="lt1" tx1="dk1" bg2="lt2" tx2="dk2" accent1="accent1" accent2="accent2" accent3="accent3" accent4="accent4" accent5="accent5" accent6="accent6" hlink="hlink" folHlink="folHlink"/>
  <p:notesStyle>
    <a:lvl1pPr marL="0" algn="l" defTabSz="914400" rtl="0" eaLnBrk="1" latinLnBrk="0" hangingPunct="1">
      <a:defRPr sz="1050" kern="1200">
        <a:solidFill>
          <a:schemeClr val="tx1"/>
        </a:solidFill>
        <a:latin typeface="+mj-lt"/>
        <a:ea typeface="+mn-ea"/>
        <a:cs typeface="+mn-cs"/>
      </a:defRPr>
    </a:lvl1pPr>
    <a:lvl2pPr marL="457200" algn="l" defTabSz="914400" rtl="0" eaLnBrk="1" latinLnBrk="0" hangingPunct="1">
      <a:defRPr sz="1050" kern="1200">
        <a:solidFill>
          <a:schemeClr val="tx1"/>
        </a:solidFill>
        <a:latin typeface="+mj-lt"/>
        <a:ea typeface="+mn-ea"/>
        <a:cs typeface="+mn-cs"/>
      </a:defRPr>
    </a:lvl2pPr>
    <a:lvl3pPr marL="914400" algn="l" defTabSz="914400" rtl="0" eaLnBrk="1" latinLnBrk="0" hangingPunct="1">
      <a:defRPr sz="1050" kern="1200">
        <a:solidFill>
          <a:schemeClr val="tx1"/>
        </a:solidFill>
        <a:latin typeface="+mj-lt"/>
        <a:ea typeface="+mn-ea"/>
        <a:cs typeface="+mn-cs"/>
      </a:defRPr>
    </a:lvl3pPr>
    <a:lvl4pPr marL="1371600" algn="l" defTabSz="914400" rtl="0" eaLnBrk="1" latinLnBrk="0" hangingPunct="1">
      <a:defRPr sz="1050" kern="1200">
        <a:solidFill>
          <a:schemeClr val="tx1"/>
        </a:solidFill>
        <a:latin typeface="+mj-lt"/>
        <a:ea typeface="+mn-ea"/>
        <a:cs typeface="+mn-cs"/>
      </a:defRPr>
    </a:lvl4pPr>
    <a:lvl5pPr marL="1828800" algn="l" defTabSz="914400" rtl="0" eaLnBrk="1" latinLnBrk="0" hangingPunct="1">
      <a:defRPr sz="1050" kern="1200">
        <a:solidFill>
          <a:schemeClr val="tx1"/>
        </a:solidFill>
        <a:latin typeface="+mj-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a:t>
            </a:fld>
            <a:endParaRPr lang="en-US"/>
          </a:p>
        </p:txBody>
      </p:sp>
    </p:spTree>
    <p:extLst>
      <p:ext uri="{BB962C8B-B14F-4D97-AF65-F5344CB8AC3E}">
        <p14:creationId xmlns:p14="http://schemas.microsoft.com/office/powerpoint/2010/main" val="1530661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10</a:t>
            </a:fld>
            <a:endParaRPr lang="en-US"/>
          </a:p>
        </p:txBody>
      </p:sp>
    </p:spTree>
    <p:extLst>
      <p:ext uri="{BB962C8B-B14F-4D97-AF65-F5344CB8AC3E}">
        <p14:creationId xmlns:p14="http://schemas.microsoft.com/office/powerpoint/2010/main" val="1952569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11</a:t>
            </a:fld>
            <a:endParaRPr lang="en-US"/>
          </a:p>
        </p:txBody>
      </p:sp>
    </p:spTree>
    <p:extLst>
      <p:ext uri="{BB962C8B-B14F-4D97-AF65-F5344CB8AC3E}">
        <p14:creationId xmlns:p14="http://schemas.microsoft.com/office/powerpoint/2010/main" val="4187564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12</a:t>
            </a:fld>
            <a:endParaRPr lang="en-US"/>
          </a:p>
        </p:txBody>
      </p:sp>
    </p:spTree>
    <p:extLst>
      <p:ext uri="{BB962C8B-B14F-4D97-AF65-F5344CB8AC3E}">
        <p14:creationId xmlns:p14="http://schemas.microsoft.com/office/powerpoint/2010/main" val="1823627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13</a:t>
            </a:fld>
            <a:endParaRPr lang="en-US"/>
          </a:p>
        </p:txBody>
      </p:sp>
    </p:spTree>
    <p:extLst>
      <p:ext uri="{BB962C8B-B14F-4D97-AF65-F5344CB8AC3E}">
        <p14:creationId xmlns:p14="http://schemas.microsoft.com/office/powerpoint/2010/main" val="1962059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14</a:t>
            </a:fld>
            <a:endParaRPr lang="en-US"/>
          </a:p>
        </p:txBody>
      </p:sp>
    </p:spTree>
    <p:extLst>
      <p:ext uri="{BB962C8B-B14F-4D97-AF65-F5344CB8AC3E}">
        <p14:creationId xmlns:p14="http://schemas.microsoft.com/office/powerpoint/2010/main" val="1534404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15</a:t>
            </a:fld>
            <a:endParaRPr lang="en-US"/>
          </a:p>
        </p:txBody>
      </p:sp>
    </p:spTree>
    <p:extLst>
      <p:ext uri="{BB962C8B-B14F-4D97-AF65-F5344CB8AC3E}">
        <p14:creationId xmlns:p14="http://schemas.microsoft.com/office/powerpoint/2010/main" val="14759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16</a:t>
            </a:fld>
            <a:endParaRPr lang="en-US"/>
          </a:p>
        </p:txBody>
      </p:sp>
    </p:spTree>
    <p:extLst>
      <p:ext uri="{BB962C8B-B14F-4D97-AF65-F5344CB8AC3E}">
        <p14:creationId xmlns:p14="http://schemas.microsoft.com/office/powerpoint/2010/main" val="1511188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2</a:t>
            </a:fld>
            <a:endParaRPr lang="en-US"/>
          </a:p>
        </p:txBody>
      </p:sp>
    </p:spTree>
    <p:extLst>
      <p:ext uri="{BB962C8B-B14F-4D97-AF65-F5344CB8AC3E}">
        <p14:creationId xmlns:p14="http://schemas.microsoft.com/office/powerpoint/2010/main" val="4194588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3</a:t>
            </a:fld>
            <a:endParaRPr lang="en-US"/>
          </a:p>
        </p:txBody>
      </p:sp>
    </p:spTree>
    <p:extLst>
      <p:ext uri="{BB962C8B-B14F-4D97-AF65-F5344CB8AC3E}">
        <p14:creationId xmlns:p14="http://schemas.microsoft.com/office/powerpoint/2010/main" val="3116321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4</a:t>
            </a:fld>
            <a:endParaRPr lang="en-US"/>
          </a:p>
        </p:txBody>
      </p:sp>
    </p:spTree>
    <p:extLst>
      <p:ext uri="{BB962C8B-B14F-4D97-AF65-F5344CB8AC3E}">
        <p14:creationId xmlns:p14="http://schemas.microsoft.com/office/powerpoint/2010/main" val="280507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5</a:t>
            </a:fld>
            <a:endParaRPr lang="en-US"/>
          </a:p>
        </p:txBody>
      </p:sp>
    </p:spTree>
    <p:extLst>
      <p:ext uri="{BB962C8B-B14F-4D97-AF65-F5344CB8AC3E}">
        <p14:creationId xmlns:p14="http://schemas.microsoft.com/office/powerpoint/2010/main" val="3350988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algn="l" defTabSz="0"/>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6</a:t>
            </a:fld>
            <a:endParaRPr lang="en-US"/>
          </a:p>
        </p:txBody>
      </p:sp>
    </p:spTree>
    <p:extLst>
      <p:ext uri="{BB962C8B-B14F-4D97-AF65-F5344CB8AC3E}">
        <p14:creationId xmlns:p14="http://schemas.microsoft.com/office/powerpoint/2010/main" val="1255863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7</a:t>
            </a:fld>
            <a:endParaRPr lang="en-US"/>
          </a:p>
        </p:txBody>
      </p:sp>
    </p:spTree>
    <p:extLst>
      <p:ext uri="{BB962C8B-B14F-4D97-AF65-F5344CB8AC3E}">
        <p14:creationId xmlns:p14="http://schemas.microsoft.com/office/powerpoint/2010/main" val="141050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sz="800"/>
          </a:p>
        </p:txBody>
      </p:sp>
      <p:sp>
        <p:nvSpPr>
          <p:cNvPr id="4" name="Slide Number Placeholder 3"/>
          <p:cNvSpPr>
            <a:spLocks noGrp="1"/>
          </p:cNvSpPr>
          <p:nvPr>
            <p:ph type="sldNum" sz="quarter" idx="5"/>
          </p:nvPr>
        </p:nvSpPr>
        <p:spPr/>
        <p:txBody>
          <a:bodyPr/>
          <a:lstStyle/>
          <a:p>
            <a:fld id="{BC24466D-C023-4A4C-8E07-F5534737D79A}" type="slidenum">
              <a:rPr lang="en-US" smtClean="0"/>
              <a:t>8</a:t>
            </a:fld>
            <a:endParaRPr lang="en-US"/>
          </a:p>
        </p:txBody>
      </p:sp>
    </p:spTree>
    <p:extLst>
      <p:ext uri="{BB962C8B-B14F-4D97-AF65-F5344CB8AC3E}">
        <p14:creationId xmlns:p14="http://schemas.microsoft.com/office/powerpoint/2010/main" val="2845493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24466D-C023-4A4C-8E07-F5534737D79A}" type="slidenum">
              <a:rPr lang="en-US" smtClean="0"/>
              <a:t>9</a:t>
            </a:fld>
            <a:endParaRPr lang="en-US"/>
          </a:p>
        </p:txBody>
      </p:sp>
    </p:spTree>
    <p:extLst>
      <p:ext uri="{BB962C8B-B14F-4D97-AF65-F5344CB8AC3E}">
        <p14:creationId xmlns:p14="http://schemas.microsoft.com/office/powerpoint/2010/main" val="650150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540931"/>
            <a:ext cx="6815669" cy="2219321"/>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4041393"/>
            <a:ext cx="6815669" cy="937005"/>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900822"/>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4982" y="609600"/>
            <a:ext cx="10982036" cy="5339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8/1/2026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B337A-8836-4615-92BC-F7A837025846}"/>
              </a:ext>
            </a:extLst>
          </p:cNvPr>
          <p:cNvSpPr>
            <a:spLocks noGrp="1"/>
          </p:cNvSpPr>
          <p:nvPr>
            <p:ph type="ctrTitle"/>
          </p:nvPr>
        </p:nvSpPr>
        <p:spPr/>
        <p:txBody>
          <a:bodyPr/>
          <a:lstStyle/>
          <a:p>
            <a:r>
              <a:rPr lang="en-US" sz="3200" b="1"/>
              <a:t>AI-ASSISTED ESL LEARNING AND STUDENT MOTIVATION:</a:t>
            </a:r>
            <a:br>
              <a:rPr lang="en-US" sz="4000" b="1"/>
            </a:br>
            <a:r>
              <a:rPr lang="en-US" sz="2400" b="1">
                <a:solidFill>
                  <a:schemeClr val="tx1"/>
                </a:solidFill>
              </a:rPr>
              <a:t>Challenges and Opportunities for Software Engineering Students</a:t>
            </a:r>
            <a:endParaRPr lang="en-US" sz="4800"/>
          </a:p>
        </p:txBody>
      </p:sp>
      <p:sp>
        <p:nvSpPr>
          <p:cNvPr id="4" name="Subtitle 3">
            <a:extLst>
              <a:ext uri="{FF2B5EF4-FFF2-40B4-BE49-F238E27FC236}">
                <a16:creationId xmlns:a16="http://schemas.microsoft.com/office/drawing/2014/main" id="{715A597A-DBF6-43DB-9E0C-5248C92E7FF4}"/>
              </a:ext>
            </a:extLst>
          </p:cNvPr>
          <p:cNvSpPr>
            <a:spLocks noGrp="1"/>
          </p:cNvSpPr>
          <p:nvPr>
            <p:ph type="subTitle" idx="1"/>
          </p:nvPr>
        </p:nvSpPr>
        <p:spPr>
          <a:xfrm>
            <a:off x="2692398" y="3909527"/>
            <a:ext cx="6890141" cy="1068871"/>
          </a:xfrm>
        </p:spPr>
        <p:txBody>
          <a:bodyPr>
            <a:normAutofit fontScale="92500" lnSpcReduction="20000"/>
          </a:bodyPr>
          <a:lstStyle/>
          <a:p>
            <a:pPr algn="r"/>
            <a:r>
              <a:rPr lang="en-US" b="1"/>
              <a:t>Đỗ Đức Bích Ngân</a:t>
            </a:r>
          </a:p>
          <a:p>
            <a:pPr algn="r"/>
            <a:r>
              <a:rPr lang="en-US" b="1" i="1"/>
              <a:t>Faculty IT, HUFLIT</a:t>
            </a:r>
          </a:p>
          <a:p>
            <a:pPr algn="r"/>
            <a:r>
              <a:rPr lang="en-US" b="1" i="1"/>
              <a:t>nganddb@huflit.edu.vn</a:t>
            </a:r>
          </a:p>
        </p:txBody>
      </p:sp>
    </p:spTree>
    <p:extLst>
      <p:ext uri="{BB962C8B-B14F-4D97-AF65-F5344CB8AC3E}">
        <p14:creationId xmlns:p14="http://schemas.microsoft.com/office/powerpoint/2010/main" val="227268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Findings (cont)</a:t>
            </a:r>
          </a:p>
        </p:txBody>
      </p:sp>
      <p:pic>
        <p:nvPicPr>
          <p:cNvPr id="4" name="Content Placeholder 3">
            <a:extLst>
              <a:ext uri="{FF2B5EF4-FFF2-40B4-BE49-F238E27FC236}">
                <a16:creationId xmlns:a16="http://schemas.microsoft.com/office/drawing/2014/main" id="{2410C43F-0AE1-4AD0-810D-A91044CE849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852668" y="1524001"/>
            <a:ext cx="6486664" cy="4298480"/>
          </a:xfrm>
          <a:prstGeom prst="rect">
            <a:avLst/>
          </a:prstGeom>
          <a:noFill/>
          <a:ln>
            <a:noFill/>
          </a:ln>
        </p:spPr>
      </p:pic>
    </p:spTree>
    <p:extLst>
      <p:ext uri="{BB962C8B-B14F-4D97-AF65-F5344CB8AC3E}">
        <p14:creationId xmlns:p14="http://schemas.microsoft.com/office/powerpoint/2010/main" val="2214566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A9D0D1-A63B-4AB5-9F4C-0F4F898150EB}"/>
              </a:ext>
            </a:extLst>
          </p:cNvPr>
          <p:cNvSpPr>
            <a:spLocks noGrp="1"/>
          </p:cNvSpPr>
          <p:nvPr>
            <p:ph idx="1"/>
          </p:nvPr>
        </p:nvSpPr>
        <p:spPr/>
        <p:txBody>
          <a:bodyPr/>
          <a:lstStyle/>
          <a:p>
            <a:endParaRPr lang="en-US"/>
          </a:p>
        </p:txBody>
      </p:sp>
      <p:pic>
        <p:nvPicPr>
          <p:cNvPr id="3" name="Content Placeholder 8">
            <a:extLst>
              <a:ext uri="{FF2B5EF4-FFF2-40B4-BE49-F238E27FC236}">
                <a16:creationId xmlns:a16="http://schemas.microsoft.com/office/drawing/2014/main" id="{7EC55819-46D3-4DA6-B0B7-17DBD80CBA93}"/>
              </a:ext>
            </a:extLst>
          </p:cNvPr>
          <p:cNvPicPr>
            <a:picLocks noChangeAspect="1"/>
          </p:cNvPicPr>
          <p:nvPr/>
        </p:nvPicPr>
        <p:blipFill>
          <a:blip r:embed="rId3"/>
          <a:stretch>
            <a:fillRect/>
          </a:stretch>
        </p:blipFill>
        <p:spPr>
          <a:xfrm>
            <a:off x="716944" y="550127"/>
            <a:ext cx="10758111" cy="5757746"/>
          </a:xfrm>
          <a:prstGeom prst="rect">
            <a:avLst/>
          </a:prstGeom>
        </p:spPr>
      </p:pic>
    </p:spTree>
    <p:extLst>
      <p:ext uri="{BB962C8B-B14F-4D97-AF65-F5344CB8AC3E}">
        <p14:creationId xmlns:p14="http://schemas.microsoft.com/office/powerpoint/2010/main" val="1881105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C87FA5-8045-4468-86F3-A4DE60579A66}"/>
              </a:ext>
            </a:extLst>
          </p:cNvPr>
          <p:cNvSpPr>
            <a:spLocks noGrp="1"/>
          </p:cNvSpPr>
          <p:nvPr>
            <p:ph idx="1"/>
          </p:nvPr>
        </p:nvSpPr>
        <p:spPr/>
        <p:txBody>
          <a:bodyPr/>
          <a:lstStyle/>
          <a:p>
            <a:endParaRPr lang="en-US"/>
          </a:p>
        </p:txBody>
      </p:sp>
      <p:pic>
        <p:nvPicPr>
          <p:cNvPr id="3" name="Content Placeholder 7">
            <a:extLst>
              <a:ext uri="{FF2B5EF4-FFF2-40B4-BE49-F238E27FC236}">
                <a16:creationId xmlns:a16="http://schemas.microsoft.com/office/drawing/2014/main" id="{2DF42F89-CD4D-43F2-896A-D8624A751F6E}"/>
              </a:ext>
            </a:extLst>
          </p:cNvPr>
          <p:cNvPicPr>
            <a:picLocks noChangeAspect="1"/>
          </p:cNvPicPr>
          <p:nvPr/>
        </p:nvPicPr>
        <p:blipFill>
          <a:blip r:embed="rId3"/>
          <a:stretch>
            <a:fillRect/>
          </a:stretch>
        </p:blipFill>
        <p:spPr>
          <a:xfrm>
            <a:off x="604982" y="548123"/>
            <a:ext cx="10891925" cy="5761754"/>
          </a:xfrm>
          <a:prstGeom prst="rect">
            <a:avLst/>
          </a:prstGeom>
        </p:spPr>
      </p:pic>
    </p:spTree>
    <p:extLst>
      <p:ext uri="{BB962C8B-B14F-4D97-AF65-F5344CB8AC3E}">
        <p14:creationId xmlns:p14="http://schemas.microsoft.com/office/powerpoint/2010/main" val="1653566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432693-BC34-4623-9856-2715A9D7A32C}"/>
              </a:ext>
            </a:extLst>
          </p:cNvPr>
          <p:cNvSpPr>
            <a:spLocks noGrp="1"/>
          </p:cNvSpPr>
          <p:nvPr>
            <p:ph idx="1"/>
          </p:nvPr>
        </p:nvSpPr>
        <p:spPr/>
        <p:txBody>
          <a:bodyPr/>
          <a:lstStyle/>
          <a:p>
            <a:endParaRPr lang="en-US"/>
          </a:p>
        </p:txBody>
      </p:sp>
      <p:pic>
        <p:nvPicPr>
          <p:cNvPr id="3" name="Content Placeholder 8">
            <a:extLst>
              <a:ext uri="{FF2B5EF4-FFF2-40B4-BE49-F238E27FC236}">
                <a16:creationId xmlns:a16="http://schemas.microsoft.com/office/drawing/2014/main" id="{0EA9B7D7-1E6C-4ABD-9418-397462879AFE}"/>
              </a:ext>
            </a:extLst>
          </p:cNvPr>
          <p:cNvPicPr>
            <a:picLocks noChangeAspect="1"/>
          </p:cNvPicPr>
          <p:nvPr/>
        </p:nvPicPr>
        <p:blipFill>
          <a:blip r:embed="rId3"/>
          <a:stretch>
            <a:fillRect/>
          </a:stretch>
        </p:blipFill>
        <p:spPr>
          <a:xfrm>
            <a:off x="604982" y="609600"/>
            <a:ext cx="10982036" cy="5638800"/>
          </a:xfrm>
          <a:prstGeom prst="rect">
            <a:avLst/>
          </a:prstGeom>
        </p:spPr>
      </p:pic>
    </p:spTree>
    <p:extLst>
      <p:ext uri="{BB962C8B-B14F-4D97-AF65-F5344CB8AC3E}">
        <p14:creationId xmlns:p14="http://schemas.microsoft.com/office/powerpoint/2010/main" val="728675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Conclusion</a:t>
            </a:r>
          </a:p>
        </p:txBody>
      </p:sp>
      <p:sp>
        <p:nvSpPr>
          <p:cNvPr id="5" name="Content Placeholder 4">
            <a:extLst>
              <a:ext uri="{FF2B5EF4-FFF2-40B4-BE49-F238E27FC236}">
                <a16:creationId xmlns:a16="http://schemas.microsoft.com/office/drawing/2014/main" id="{85942415-0E95-4824-A6AC-7992EE5A2539}"/>
              </a:ext>
            </a:extLst>
          </p:cNvPr>
          <p:cNvSpPr>
            <a:spLocks noGrp="1"/>
          </p:cNvSpPr>
          <p:nvPr>
            <p:ph idx="1"/>
          </p:nvPr>
        </p:nvSpPr>
        <p:spPr>
          <a:xfrm>
            <a:off x="618836" y="1524001"/>
            <a:ext cx="10982036" cy="5339379"/>
          </a:xfrm>
        </p:spPr>
        <p:txBody>
          <a:bodyPr/>
          <a:lstStyle/>
          <a:p>
            <a:pPr>
              <a:defRPr sz="2200"/>
            </a:pPr>
            <a:r>
              <a:rPr lang="en-US" sz="2800">
                <a:solidFill>
                  <a:schemeClr val="tx1"/>
                </a:solidFill>
              </a:rPr>
              <a:t>SE students recognize the value of English and view AI as a useful learning support, particularly for understanding technical content and completing academic tasks.</a:t>
            </a:r>
          </a:p>
          <a:p>
            <a:pPr>
              <a:defRPr sz="2200"/>
            </a:pPr>
            <a:r>
              <a:rPr lang="en-US" sz="2800">
                <a:solidFill>
                  <a:schemeClr val="tx1"/>
                </a:solidFill>
              </a:rPr>
              <a:t>AI's impact on motivation is mixed: it can reduce anxiety and increase confidence-</a:t>
            </a:r>
            <a:r>
              <a:rPr lang="en-US" sz="2800">
                <a:solidFill>
                  <a:schemeClr val="tx1"/>
                </a:solidFill>
                <a:sym typeface="Wingdings" panose="05000000000000000000" pitchFamily="2" charset="2"/>
              </a:rPr>
              <a:t> </a:t>
            </a:r>
            <a:r>
              <a:rPr lang="en-US" sz="2800">
                <a:solidFill>
                  <a:schemeClr val="tx1"/>
                </a:solidFill>
              </a:rPr>
              <a:t>enhance ESL motivation and engagement.</a:t>
            </a:r>
            <a:br>
              <a:rPr lang="en-US" sz="2800">
                <a:solidFill>
                  <a:schemeClr val="tx1"/>
                </a:solidFill>
              </a:rPr>
            </a:br>
            <a:r>
              <a:rPr lang="en-US" sz="2800">
                <a:solidFill>
                  <a:schemeClr val="tx1"/>
                </a:solidFill>
              </a:rPr>
              <a:t>However, excessive reliance may reduce learning effort and active engagement.</a:t>
            </a:r>
          </a:p>
          <a:p>
            <a:pPr>
              <a:defRPr sz="2200"/>
            </a:pPr>
            <a:r>
              <a:rPr lang="en-US" sz="2800">
                <a:solidFill>
                  <a:schemeClr val="tx1"/>
                </a:solidFill>
              </a:rPr>
              <a:t>The value of AI in English learning depends not on how often students use it, but on how they use it.</a:t>
            </a:r>
          </a:p>
          <a:p>
            <a:pPr marL="0" indent="0">
              <a:buNone/>
            </a:pPr>
            <a:endParaRPr lang="en-US"/>
          </a:p>
        </p:txBody>
      </p:sp>
    </p:spTree>
    <p:extLst>
      <p:ext uri="{BB962C8B-B14F-4D97-AF65-F5344CB8AC3E}">
        <p14:creationId xmlns:p14="http://schemas.microsoft.com/office/powerpoint/2010/main" val="35838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Recommendations</a:t>
            </a:r>
          </a:p>
        </p:txBody>
      </p:sp>
      <p:sp>
        <p:nvSpPr>
          <p:cNvPr id="5" name="Content Placeholder 4">
            <a:extLst>
              <a:ext uri="{FF2B5EF4-FFF2-40B4-BE49-F238E27FC236}">
                <a16:creationId xmlns:a16="http://schemas.microsoft.com/office/drawing/2014/main" id="{85942415-0E95-4824-A6AC-7992EE5A2539}"/>
              </a:ext>
            </a:extLst>
          </p:cNvPr>
          <p:cNvSpPr>
            <a:spLocks noGrp="1"/>
          </p:cNvSpPr>
          <p:nvPr>
            <p:ph idx="1"/>
          </p:nvPr>
        </p:nvSpPr>
        <p:spPr>
          <a:xfrm>
            <a:off x="618836" y="1524001"/>
            <a:ext cx="10982036" cy="5339379"/>
          </a:xfrm>
        </p:spPr>
        <p:txBody>
          <a:bodyPr/>
          <a:lstStyle/>
          <a:p>
            <a:pPr marL="457200" indent="-457200">
              <a:buFont typeface="+mj-lt"/>
              <a:buAutoNum type="arabicPeriod"/>
              <a:defRPr sz="2200"/>
            </a:pPr>
            <a:r>
              <a:rPr lang="en-US" sz="2800" b="1">
                <a:solidFill>
                  <a:srgbClr val="FF0000"/>
                </a:solidFill>
              </a:rPr>
              <a:t>For SE Students</a:t>
            </a:r>
          </a:p>
          <a:p>
            <a:pPr>
              <a:defRPr sz="2200"/>
            </a:pPr>
            <a:r>
              <a:rPr lang="en-US" sz="2800"/>
              <a:t>Use AI as a learning partner, not just a task-completion tool.</a:t>
            </a:r>
          </a:p>
          <a:p>
            <a:pPr>
              <a:defRPr sz="2200"/>
            </a:pPr>
            <a:r>
              <a:rPr lang="en-US" sz="2800"/>
              <a:t>Develop independent learning, critical thinking, and responsible AI use.</a:t>
            </a:r>
          </a:p>
          <a:p>
            <a:pPr marL="514350" indent="-514350">
              <a:buFont typeface="+mj-lt"/>
              <a:buAutoNum type="arabicPeriod" startAt="2"/>
              <a:defRPr sz="2200"/>
            </a:pPr>
            <a:r>
              <a:rPr lang="en-US" sz="2800" b="1">
                <a:solidFill>
                  <a:srgbClr val="FF0000"/>
                </a:solidFill>
              </a:rPr>
              <a:t>For English Lecturers</a:t>
            </a:r>
          </a:p>
          <a:p>
            <a:pPr>
              <a:defRPr sz="2200"/>
            </a:pPr>
            <a:r>
              <a:rPr lang="en-US" sz="2800"/>
              <a:t>Design AI-supported activities that promote active learning, communication, and reflection.</a:t>
            </a:r>
          </a:p>
          <a:p>
            <a:pPr>
              <a:defRPr sz="2200"/>
            </a:pPr>
            <a:r>
              <a:rPr lang="en-US" sz="2800"/>
              <a:t>Assess students' learning process and AI use, not only the final product.</a:t>
            </a:r>
          </a:p>
          <a:p>
            <a:pPr marL="0" indent="0">
              <a:buNone/>
            </a:pPr>
            <a:endParaRPr lang="en-US"/>
          </a:p>
        </p:txBody>
      </p:sp>
    </p:spTree>
    <p:extLst>
      <p:ext uri="{BB962C8B-B14F-4D97-AF65-F5344CB8AC3E}">
        <p14:creationId xmlns:p14="http://schemas.microsoft.com/office/powerpoint/2010/main" val="218734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Recommendations(cont)</a:t>
            </a:r>
          </a:p>
        </p:txBody>
      </p:sp>
      <p:sp>
        <p:nvSpPr>
          <p:cNvPr id="5" name="Content Placeholder 4">
            <a:extLst>
              <a:ext uri="{FF2B5EF4-FFF2-40B4-BE49-F238E27FC236}">
                <a16:creationId xmlns:a16="http://schemas.microsoft.com/office/drawing/2014/main" id="{85942415-0E95-4824-A6AC-7992EE5A2539}"/>
              </a:ext>
            </a:extLst>
          </p:cNvPr>
          <p:cNvSpPr>
            <a:spLocks noGrp="1"/>
          </p:cNvSpPr>
          <p:nvPr>
            <p:ph idx="1"/>
          </p:nvPr>
        </p:nvSpPr>
        <p:spPr>
          <a:xfrm>
            <a:off x="618836" y="1524001"/>
            <a:ext cx="10982036" cy="5339379"/>
          </a:xfrm>
        </p:spPr>
        <p:txBody>
          <a:bodyPr>
            <a:normAutofit/>
          </a:bodyPr>
          <a:lstStyle/>
          <a:p>
            <a:pPr marL="514350" indent="-514350">
              <a:buFont typeface="+mj-lt"/>
              <a:buAutoNum type="arabicPeriod" startAt="3"/>
              <a:defRPr sz="2200"/>
            </a:pPr>
            <a:r>
              <a:rPr lang="en-US" sz="2800" b="1">
                <a:solidFill>
                  <a:srgbClr val="FF0000"/>
                </a:solidFill>
              </a:rPr>
              <a:t>For the SE Department</a:t>
            </a:r>
          </a:p>
          <a:p>
            <a:pPr>
              <a:defRPr sz="2200"/>
            </a:pPr>
            <a:r>
              <a:rPr lang="en-US" sz="2800">
                <a:solidFill>
                  <a:schemeClr val="tx1"/>
                </a:solidFill>
              </a:rPr>
              <a:t>Align English courses with professional SE communication.</a:t>
            </a:r>
          </a:p>
          <a:p>
            <a:pPr>
              <a:defRPr sz="2200"/>
            </a:pPr>
            <a:r>
              <a:rPr lang="en-US" sz="2800">
                <a:solidFill>
                  <a:schemeClr val="tx1"/>
                </a:solidFill>
              </a:rPr>
              <a:t>Provide training in prompt engineering and AI-assisted learning.</a:t>
            </a:r>
          </a:p>
          <a:p>
            <a:pPr>
              <a:defRPr sz="2200"/>
            </a:pPr>
            <a:r>
              <a:rPr lang="en-US" sz="2800">
                <a:solidFill>
                  <a:schemeClr val="tx1"/>
                </a:solidFill>
              </a:rPr>
              <a:t>Encourage AI-based projects that integrate English and SE knowledge.</a:t>
            </a:r>
          </a:p>
          <a:p>
            <a:pPr marL="514350" indent="-514350">
              <a:buFont typeface="+mj-lt"/>
              <a:buAutoNum type="arabicPeriod" startAt="4"/>
              <a:defRPr sz="2200"/>
            </a:pPr>
            <a:r>
              <a:rPr lang="en-US" sz="2800" b="1">
                <a:solidFill>
                  <a:srgbClr val="FF0000"/>
                </a:solidFill>
              </a:rPr>
              <a:t>For Universities</a:t>
            </a:r>
          </a:p>
          <a:p>
            <a:pPr>
              <a:defRPr sz="2200"/>
            </a:pPr>
            <a:r>
              <a:rPr lang="en-US" sz="2800">
                <a:solidFill>
                  <a:schemeClr val="tx1"/>
                </a:solidFill>
              </a:rPr>
              <a:t>Develop clear guidelines for ethical and responsible AI use.</a:t>
            </a:r>
          </a:p>
          <a:p>
            <a:pPr>
              <a:defRPr sz="2200"/>
            </a:pPr>
            <a:r>
              <a:rPr lang="en-US" sz="2800">
                <a:solidFill>
                  <a:schemeClr val="tx1"/>
                </a:solidFill>
              </a:rPr>
              <a:t>Promote academic integrity in AI-supported learning.</a:t>
            </a:r>
          </a:p>
          <a:p>
            <a:pPr marL="0" indent="0">
              <a:buNone/>
              <a:defRPr sz="2200"/>
            </a:pPr>
            <a:br>
              <a:rPr lang="en-US" sz="2800" b="1">
                <a:solidFill>
                  <a:srgbClr val="FF0000"/>
                </a:solidFill>
              </a:rPr>
            </a:br>
            <a:endParaRPr lang="en-US" sz="2800" b="1">
              <a:solidFill>
                <a:srgbClr val="FF0000"/>
              </a:solidFill>
            </a:endParaRPr>
          </a:p>
          <a:p>
            <a:pPr marL="0" indent="0">
              <a:buNone/>
            </a:pPr>
            <a:endParaRPr lang="en-US"/>
          </a:p>
        </p:txBody>
      </p:sp>
    </p:spTree>
    <p:extLst>
      <p:ext uri="{BB962C8B-B14F-4D97-AF65-F5344CB8AC3E}">
        <p14:creationId xmlns:p14="http://schemas.microsoft.com/office/powerpoint/2010/main" val="426225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432693-BC34-4623-9856-2715A9D7A32C}"/>
              </a:ext>
            </a:extLst>
          </p:cNvPr>
          <p:cNvSpPr>
            <a:spLocks noGrp="1"/>
          </p:cNvSpPr>
          <p:nvPr>
            <p:ph idx="1"/>
          </p:nvPr>
        </p:nvSpPr>
        <p:spPr/>
        <p:txBody>
          <a:bodyPr anchor="ctr"/>
          <a:lstStyle/>
          <a:p>
            <a:pPr marL="0" indent="0" algn="ctr">
              <a:buNone/>
            </a:pPr>
            <a:r>
              <a:rPr lang="en-US" sz="4400" b="1"/>
              <a:t>Thank you for your listening!</a:t>
            </a:r>
            <a:endParaRPr lang="en-US" b="1"/>
          </a:p>
        </p:txBody>
      </p:sp>
    </p:spTree>
    <p:extLst>
      <p:ext uri="{BB962C8B-B14F-4D97-AF65-F5344CB8AC3E}">
        <p14:creationId xmlns:p14="http://schemas.microsoft.com/office/powerpoint/2010/main" val="2888759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8BF2C7-6670-4543-AD1C-66E3EA6992DD}"/>
              </a:ext>
            </a:extLst>
          </p:cNvPr>
          <p:cNvSpPr>
            <a:spLocks noGrp="1"/>
          </p:cNvSpPr>
          <p:nvPr>
            <p:ph idx="4294967295"/>
          </p:nvPr>
        </p:nvSpPr>
        <p:spPr>
          <a:xfrm>
            <a:off x="4030823" y="494852"/>
            <a:ext cx="7542339" cy="5741233"/>
          </a:xfrm>
        </p:spPr>
        <p:txBody>
          <a:bodyPr>
            <a:normAutofit/>
          </a:bodyPr>
          <a:lstStyle/>
          <a:p>
            <a:pPr algn="just">
              <a:buFont typeface="Arial" panose="020B0604020202020204" pitchFamily="34" charset="0"/>
              <a:buChar char="•"/>
              <a:defRPr sz="2200"/>
            </a:pPr>
            <a:endParaRPr lang="en-US" b="1">
              <a:solidFill>
                <a:schemeClr val="tx1"/>
              </a:solidFill>
            </a:endParaRPr>
          </a:p>
          <a:p>
            <a:pPr algn="just">
              <a:buFont typeface="Arial" panose="020B0604020202020204" pitchFamily="34" charset="0"/>
              <a:buChar char="•"/>
              <a:defRPr sz="2200"/>
            </a:pPr>
            <a:r>
              <a:rPr lang="en-US" b="1">
                <a:solidFill>
                  <a:schemeClr val="tx1"/>
                </a:solidFill>
              </a:rPr>
              <a:t>AI tools are reshaping ESL learning through instant feedback and personalized support. Their impact on students' motivation remains underexplored within the context of SE students.</a:t>
            </a:r>
          </a:p>
          <a:p>
            <a:pPr lvl="1" algn="just">
              <a:buFont typeface="Wingdings" panose="05000000000000000000" pitchFamily="2" charset="2"/>
              <a:buChar char="à"/>
              <a:defRPr sz="2200"/>
            </a:pPr>
            <a:r>
              <a:rPr lang="en-US" kern="100">
                <a:latin typeface="Times New Roman" panose="02020603050405020304" pitchFamily="18" charset="0"/>
                <a:ea typeface="Calibri" panose="020F0502020204030204" pitchFamily="34" charset="0"/>
              </a:rPr>
              <a:t>This study investigate ESL learning supported by AI tools among SE students by examining their perceptions, usage experiences, and effects of AI tools on their learning motivation and autonomy</a:t>
            </a:r>
          </a:p>
          <a:p>
            <a:pPr algn="just">
              <a:buFont typeface="Arial" panose="020B0604020202020204" pitchFamily="34" charset="0"/>
              <a:buChar char="•"/>
              <a:defRPr sz="2200"/>
            </a:pPr>
            <a:r>
              <a:rPr lang="en-US"/>
              <a:t> </a:t>
            </a:r>
            <a:r>
              <a:rPr lang="en-US" b="1"/>
              <a:t>SE students are frequent AI users but may rely on AI for task completion.</a:t>
            </a:r>
          </a:p>
          <a:p>
            <a:pPr lvl="1" algn="just">
              <a:buFont typeface="Wingdings" panose="05000000000000000000" pitchFamily="2" charset="2"/>
              <a:buChar char="à"/>
              <a:defRPr sz="2200"/>
            </a:pPr>
            <a:r>
              <a:rPr lang="en-US">
                <a:solidFill>
                  <a:schemeClr val="tx1"/>
                </a:solidFill>
                <a:latin typeface="Times New Roman" panose="02020603050405020304" pitchFamily="18" charset="0"/>
                <a:cs typeface="Times New Roman" panose="02020603050405020304" pitchFamily="18" charset="0"/>
              </a:rPr>
              <a:t>This study examines whether AI promotes genuine language learning.</a:t>
            </a:r>
          </a:p>
          <a:p>
            <a:endParaRPr lang="en-US"/>
          </a:p>
        </p:txBody>
      </p:sp>
      <p:pic>
        <p:nvPicPr>
          <p:cNvPr id="9" name="Picture 8">
            <a:extLst>
              <a:ext uri="{FF2B5EF4-FFF2-40B4-BE49-F238E27FC236}">
                <a16:creationId xmlns:a16="http://schemas.microsoft.com/office/drawing/2014/main" id="{41C56FFB-ADB1-43F2-892D-4C9EF0C97051}"/>
              </a:ext>
            </a:extLst>
          </p:cNvPr>
          <p:cNvPicPr>
            <a:picLocks noChangeAspect="1"/>
          </p:cNvPicPr>
          <p:nvPr/>
        </p:nvPicPr>
        <p:blipFill>
          <a:blip r:embed="rId3"/>
          <a:stretch>
            <a:fillRect/>
          </a:stretch>
        </p:blipFill>
        <p:spPr>
          <a:xfrm>
            <a:off x="838798" y="791902"/>
            <a:ext cx="2969409" cy="5146975"/>
          </a:xfrm>
          <a:prstGeom prst="rect">
            <a:avLst/>
          </a:prstGeom>
        </p:spPr>
      </p:pic>
    </p:spTree>
    <p:extLst>
      <p:ext uri="{BB962C8B-B14F-4D97-AF65-F5344CB8AC3E}">
        <p14:creationId xmlns:p14="http://schemas.microsoft.com/office/powerpoint/2010/main" val="204667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AF4F1-C4C4-4A87-AD0F-2F4610CB7DA7}"/>
              </a:ext>
            </a:extLst>
          </p:cNvPr>
          <p:cNvSpPr>
            <a:spLocks noGrp="1"/>
          </p:cNvSpPr>
          <p:nvPr>
            <p:ph type="title" idx="4294967295"/>
          </p:nvPr>
        </p:nvSpPr>
        <p:spPr>
          <a:xfrm>
            <a:off x="618836" y="621915"/>
            <a:ext cx="10982037" cy="1133572"/>
          </a:xfrm>
        </p:spPr>
        <p:txBody>
          <a:bodyPr/>
          <a:lstStyle/>
          <a:p>
            <a:r>
              <a:rPr lang="en-US" b="1"/>
              <a:t>Research Questions</a:t>
            </a:r>
          </a:p>
        </p:txBody>
      </p:sp>
      <p:sp>
        <p:nvSpPr>
          <p:cNvPr id="3" name="Content Placeholder 2">
            <a:extLst>
              <a:ext uri="{FF2B5EF4-FFF2-40B4-BE49-F238E27FC236}">
                <a16:creationId xmlns:a16="http://schemas.microsoft.com/office/drawing/2014/main" id="{F162BD17-DE43-487C-9833-940406AFE4F1}"/>
              </a:ext>
            </a:extLst>
          </p:cNvPr>
          <p:cNvSpPr>
            <a:spLocks noGrp="1"/>
          </p:cNvSpPr>
          <p:nvPr>
            <p:ph idx="4294967295"/>
          </p:nvPr>
        </p:nvSpPr>
        <p:spPr>
          <a:xfrm>
            <a:off x="591127" y="1925619"/>
            <a:ext cx="10982036" cy="3976408"/>
          </a:xfrm>
        </p:spPr>
        <p:txBody>
          <a:bodyPr>
            <a:normAutofit/>
          </a:bodyPr>
          <a:lstStyle/>
          <a:p>
            <a:pPr marL="514350" indent="-514350">
              <a:buFont typeface="+mj-lt"/>
              <a:buAutoNum type="arabicPeriod"/>
              <a:defRPr sz="2200"/>
            </a:pPr>
            <a:r>
              <a:rPr lang="en-US" sz="3200" b="1"/>
              <a:t>What are SE students’ perceptions of AI-assisted tools in English learning? </a:t>
            </a:r>
          </a:p>
          <a:p>
            <a:pPr marL="514350" indent="-514350">
              <a:buFont typeface="+mj-lt"/>
              <a:buAutoNum type="arabicPeriod"/>
              <a:defRPr sz="2200"/>
            </a:pPr>
            <a:r>
              <a:rPr lang="en-US" sz="3200" b="1"/>
              <a:t>How do SE students use AI tools for ESL learning, and what benefits and challenges do they experience?</a:t>
            </a:r>
          </a:p>
          <a:p>
            <a:pPr marL="514350" indent="-514350">
              <a:buFont typeface="+mj-lt"/>
              <a:buAutoNum type="arabicPeriod"/>
              <a:defRPr sz="2200"/>
            </a:pPr>
            <a:r>
              <a:rPr lang="en-US" sz="3200" b="1"/>
              <a:t>How does the integration of AI into language learning affect SE students’ motivation and autonomy?</a:t>
            </a:r>
          </a:p>
          <a:p>
            <a:pPr marL="0" indent="0">
              <a:buNone/>
            </a:pPr>
            <a:endParaRPr lang="en-US"/>
          </a:p>
        </p:txBody>
      </p:sp>
      <p:pic>
        <p:nvPicPr>
          <p:cNvPr id="4" name="Picture 3">
            <a:extLst>
              <a:ext uri="{FF2B5EF4-FFF2-40B4-BE49-F238E27FC236}">
                <a16:creationId xmlns:a16="http://schemas.microsoft.com/office/drawing/2014/main" id="{4D0079CD-4075-4D40-A458-979A2BDFA506}"/>
              </a:ext>
            </a:extLst>
          </p:cNvPr>
          <p:cNvPicPr>
            <a:picLocks noChangeAspect="1"/>
          </p:cNvPicPr>
          <p:nvPr/>
        </p:nvPicPr>
        <p:blipFill>
          <a:blip r:embed="rId3"/>
          <a:stretch>
            <a:fillRect/>
          </a:stretch>
        </p:blipFill>
        <p:spPr>
          <a:xfrm>
            <a:off x="8991946" y="641972"/>
            <a:ext cx="1830247" cy="1133572"/>
          </a:xfrm>
          <a:prstGeom prst="rect">
            <a:avLst/>
          </a:prstGeom>
        </p:spPr>
      </p:pic>
    </p:spTree>
    <p:extLst>
      <p:ext uri="{BB962C8B-B14F-4D97-AF65-F5344CB8AC3E}">
        <p14:creationId xmlns:p14="http://schemas.microsoft.com/office/powerpoint/2010/main" val="197321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23E4A-F4F5-464C-917E-7E8D9305E07B}"/>
              </a:ext>
            </a:extLst>
          </p:cNvPr>
          <p:cNvSpPr>
            <a:spLocks noGrp="1"/>
          </p:cNvSpPr>
          <p:nvPr>
            <p:ph type="title" idx="4294967295"/>
          </p:nvPr>
        </p:nvSpPr>
        <p:spPr>
          <a:xfrm>
            <a:off x="618836" y="621915"/>
            <a:ext cx="10982037" cy="902086"/>
          </a:xfrm>
        </p:spPr>
        <p:txBody>
          <a:bodyPr/>
          <a:lstStyle/>
          <a:p>
            <a:r>
              <a:rPr lang="en-US" b="1"/>
              <a:t>Hypotheses</a:t>
            </a:r>
          </a:p>
        </p:txBody>
      </p:sp>
      <p:sp>
        <p:nvSpPr>
          <p:cNvPr id="3" name="Content Placeholder 2">
            <a:extLst>
              <a:ext uri="{FF2B5EF4-FFF2-40B4-BE49-F238E27FC236}">
                <a16:creationId xmlns:a16="http://schemas.microsoft.com/office/drawing/2014/main" id="{F3D1EC22-0C47-4EB5-B7DD-5762F399FAD0}"/>
              </a:ext>
            </a:extLst>
          </p:cNvPr>
          <p:cNvSpPr>
            <a:spLocks noGrp="1"/>
          </p:cNvSpPr>
          <p:nvPr>
            <p:ph idx="4294967295"/>
          </p:nvPr>
        </p:nvSpPr>
        <p:spPr>
          <a:xfrm>
            <a:off x="591127" y="1524000"/>
            <a:ext cx="10982036" cy="4378027"/>
          </a:xfrm>
        </p:spPr>
        <p:txBody>
          <a:bodyPr/>
          <a:lstStyle/>
          <a:p>
            <a:pPr marL="457200" indent="-457200">
              <a:buFont typeface="+mj-lt"/>
              <a:buAutoNum type="arabicPeriod"/>
              <a:defRPr sz="2200"/>
            </a:pPr>
            <a:endParaRPr lang="en-US">
              <a:solidFill>
                <a:schemeClr val="tx1"/>
              </a:solidFill>
              <a:latin typeface="Arial Black" panose="020B0A04020102020204" pitchFamily="34" charset="0"/>
            </a:endParaRPr>
          </a:p>
          <a:p>
            <a:pPr marL="514350" indent="-514350">
              <a:buFont typeface="+mj-lt"/>
              <a:buAutoNum type="arabicPeriod"/>
              <a:defRPr sz="2200"/>
            </a:pPr>
            <a:r>
              <a:rPr lang="en-US" sz="3200" b="1"/>
              <a:t>Frequently using AI-based tools for learning English indicate  high levels of motivation to learn English.</a:t>
            </a:r>
          </a:p>
          <a:p>
            <a:pPr marL="514350" indent="-514350">
              <a:buFont typeface="+mj-lt"/>
              <a:buAutoNum type="arabicPeriod"/>
              <a:defRPr sz="2200"/>
            </a:pPr>
            <a:r>
              <a:rPr lang="en-US" sz="3200" b="1"/>
              <a:t> Benefits vs. drawbacks </a:t>
            </a:r>
            <a:r>
              <a:rPr lang="en-US" sz="3200" b="1">
                <a:sym typeface="Wingdings" panose="05000000000000000000" pitchFamily="2" charset="2"/>
              </a:rPr>
              <a:t></a:t>
            </a:r>
            <a:r>
              <a:rPr lang="en-US" sz="3200" b="1"/>
              <a:t>SE students’ attitudes towards learning English.</a:t>
            </a:r>
          </a:p>
          <a:p>
            <a:pPr marL="0" indent="0" algn="just">
              <a:buNone/>
              <a:defRPr sz="2200"/>
            </a:pPr>
            <a:endParaRPr lang="en-US" sz="2800">
              <a:solidFill>
                <a:schemeClr val="tx1"/>
              </a:solidFill>
              <a:latin typeface="Arial Black" panose="020B0A04020102020204" pitchFamily="34" charset="0"/>
            </a:endParaRPr>
          </a:p>
          <a:p>
            <a:pPr marL="457200" indent="-457200">
              <a:buFont typeface="+mj-lt"/>
              <a:buAutoNum type="arabicPeriod"/>
              <a:defRPr sz="2200"/>
            </a:pPr>
            <a:endParaRPr lang="en-US" sz="2800">
              <a:solidFill>
                <a:schemeClr val="tx1"/>
              </a:solidFill>
              <a:latin typeface="Algerian" panose="04020705040A02060702" pitchFamily="82" charset="0"/>
            </a:endParaRPr>
          </a:p>
          <a:p>
            <a:pPr marL="0" indent="0">
              <a:buNone/>
            </a:pPr>
            <a:endParaRPr lang="en-US"/>
          </a:p>
        </p:txBody>
      </p:sp>
    </p:spTree>
    <p:extLst>
      <p:ext uri="{BB962C8B-B14F-4D97-AF65-F5344CB8AC3E}">
        <p14:creationId xmlns:p14="http://schemas.microsoft.com/office/powerpoint/2010/main" val="76967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Literature review</a:t>
            </a:r>
          </a:p>
        </p:txBody>
      </p:sp>
      <p:sp>
        <p:nvSpPr>
          <p:cNvPr id="3" name="Content Placeholder 2">
            <a:extLst>
              <a:ext uri="{FF2B5EF4-FFF2-40B4-BE49-F238E27FC236}">
                <a16:creationId xmlns:a16="http://schemas.microsoft.com/office/drawing/2014/main" id="{7FCC22E3-7987-4A13-A1A6-25E7CC86B262}"/>
              </a:ext>
            </a:extLst>
          </p:cNvPr>
          <p:cNvSpPr>
            <a:spLocks noGrp="1"/>
          </p:cNvSpPr>
          <p:nvPr>
            <p:ph idx="4294967295"/>
          </p:nvPr>
        </p:nvSpPr>
        <p:spPr>
          <a:xfrm>
            <a:off x="475380" y="1408253"/>
            <a:ext cx="10982036" cy="4378027"/>
          </a:xfrm>
        </p:spPr>
        <p:txBody>
          <a:bodyPr/>
          <a:lstStyle/>
          <a:p>
            <a:pPr marL="0" indent="0">
              <a:buNone/>
              <a:defRPr sz="2200"/>
            </a:pPr>
            <a:r>
              <a:rPr lang="en-US" b="1"/>
              <a:t>    Opportunities and Challenges AI-assisted ESL Learning</a:t>
            </a:r>
          </a:p>
          <a:p>
            <a:pPr marL="0" indent="0">
              <a:buNone/>
            </a:pPr>
            <a:endParaRPr lang="en-US"/>
          </a:p>
        </p:txBody>
      </p:sp>
      <p:pic>
        <p:nvPicPr>
          <p:cNvPr id="7" name="Picture 6">
            <a:extLst>
              <a:ext uri="{FF2B5EF4-FFF2-40B4-BE49-F238E27FC236}">
                <a16:creationId xmlns:a16="http://schemas.microsoft.com/office/drawing/2014/main" id="{02AFA1BB-92DC-4DDB-B7AE-36E68D7D2491}"/>
              </a:ext>
            </a:extLst>
          </p:cNvPr>
          <p:cNvPicPr>
            <a:picLocks noChangeAspect="1"/>
          </p:cNvPicPr>
          <p:nvPr/>
        </p:nvPicPr>
        <p:blipFill>
          <a:blip r:embed="rId3"/>
          <a:stretch>
            <a:fillRect/>
          </a:stretch>
        </p:blipFill>
        <p:spPr>
          <a:xfrm>
            <a:off x="1554086" y="2057281"/>
            <a:ext cx="9083827" cy="3392466"/>
          </a:xfrm>
          <a:prstGeom prst="rect">
            <a:avLst/>
          </a:prstGeom>
        </p:spPr>
      </p:pic>
    </p:spTree>
    <p:extLst>
      <p:ext uri="{BB962C8B-B14F-4D97-AF65-F5344CB8AC3E}">
        <p14:creationId xmlns:p14="http://schemas.microsoft.com/office/powerpoint/2010/main" val="1252851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Literature review (cont)</a:t>
            </a:r>
          </a:p>
        </p:txBody>
      </p:sp>
      <p:sp>
        <p:nvSpPr>
          <p:cNvPr id="3" name="Content Placeholder 2">
            <a:extLst>
              <a:ext uri="{FF2B5EF4-FFF2-40B4-BE49-F238E27FC236}">
                <a16:creationId xmlns:a16="http://schemas.microsoft.com/office/drawing/2014/main" id="{7FCC22E3-7987-4A13-A1A6-25E7CC86B262}"/>
              </a:ext>
            </a:extLst>
          </p:cNvPr>
          <p:cNvSpPr>
            <a:spLocks noGrp="1"/>
          </p:cNvSpPr>
          <p:nvPr>
            <p:ph idx="4294967295"/>
          </p:nvPr>
        </p:nvSpPr>
        <p:spPr>
          <a:xfrm>
            <a:off x="475380" y="1408253"/>
            <a:ext cx="10982036" cy="4378027"/>
          </a:xfrm>
        </p:spPr>
        <p:txBody>
          <a:bodyPr/>
          <a:lstStyle/>
          <a:p>
            <a:pPr marL="0" indent="0">
              <a:buNone/>
            </a:pPr>
            <a:endParaRPr lang="en-US"/>
          </a:p>
        </p:txBody>
      </p:sp>
      <p:sp>
        <p:nvSpPr>
          <p:cNvPr id="4" name="Rectangle 3">
            <a:extLst>
              <a:ext uri="{FF2B5EF4-FFF2-40B4-BE49-F238E27FC236}">
                <a16:creationId xmlns:a16="http://schemas.microsoft.com/office/drawing/2014/main" id="{247A0356-8C35-432F-81A9-24D2828A597A}"/>
              </a:ext>
            </a:extLst>
          </p:cNvPr>
          <p:cNvSpPr/>
          <p:nvPr/>
        </p:nvSpPr>
        <p:spPr>
          <a:xfrm>
            <a:off x="1429081" y="1701926"/>
            <a:ext cx="3287695" cy="523220"/>
          </a:xfrm>
          <a:prstGeom prst="rect">
            <a:avLst/>
          </a:prstGeom>
        </p:spPr>
        <p:txBody>
          <a:bodyPr wrap="none">
            <a:spAutoFit/>
          </a:bodyPr>
          <a:lstStyle/>
          <a:p>
            <a:r>
              <a:rPr lang="en-US" sz="2800" b="1">
                <a:solidFill>
                  <a:srgbClr val="00B050"/>
                </a:solidFill>
                <a:latin typeface="Calibri" panose="020F0502020204030204" pitchFamily="34" charset="0"/>
              </a:rPr>
              <a:t>AI-Assisted Learning</a:t>
            </a:r>
            <a:r>
              <a:rPr lang="en-US" sz="2800" b="1"/>
              <a:t> </a:t>
            </a:r>
          </a:p>
        </p:txBody>
      </p:sp>
      <p:sp>
        <p:nvSpPr>
          <p:cNvPr id="5" name="Rectangle 4">
            <a:extLst>
              <a:ext uri="{FF2B5EF4-FFF2-40B4-BE49-F238E27FC236}">
                <a16:creationId xmlns:a16="http://schemas.microsoft.com/office/drawing/2014/main" id="{BAA4A0A9-D4E2-4534-B2A2-3EE50118A267}"/>
              </a:ext>
            </a:extLst>
          </p:cNvPr>
          <p:cNvSpPr/>
          <p:nvPr/>
        </p:nvSpPr>
        <p:spPr>
          <a:xfrm>
            <a:off x="2753817" y="2261544"/>
            <a:ext cx="523875" cy="368300"/>
          </a:xfrm>
          <a:prstGeom prst="rect">
            <a:avLst/>
          </a:prstGeom>
        </p:spPr>
        <p:txBody>
          <a:bodyPr wrap="none">
            <a:spAutoFit/>
          </a:bodyPr>
          <a:lstStyle/>
          <a:p>
            <a:r>
              <a:rPr lang="en-US" b="1">
                <a:solidFill>
                  <a:srgbClr val="00B050"/>
                </a:solidFill>
                <a:latin typeface="Calibri" panose="020F0502020204030204" pitchFamily="34" charset="0"/>
              </a:rPr>
              <a:t> ▼</a:t>
            </a:r>
            <a:r>
              <a:rPr lang="en-US"/>
              <a:t> </a:t>
            </a:r>
          </a:p>
        </p:txBody>
      </p:sp>
      <p:graphicFrame>
        <p:nvGraphicFramePr>
          <p:cNvPr id="6" name="Table 5">
            <a:extLst>
              <a:ext uri="{FF2B5EF4-FFF2-40B4-BE49-F238E27FC236}">
                <a16:creationId xmlns:a16="http://schemas.microsoft.com/office/drawing/2014/main" id="{54817C01-4D83-4A3E-BD15-9ED58C74CD2B}"/>
              </a:ext>
            </a:extLst>
          </p:cNvPr>
          <p:cNvGraphicFramePr>
            <a:graphicFrameLocks noGrp="1"/>
          </p:cNvGraphicFramePr>
          <p:nvPr>
            <p:extLst>
              <p:ext uri="{D42A27DB-BD31-4B8C-83A1-F6EECF244321}">
                <p14:modId xmlns:p14="http://schemas.microsoft.com/office/powerpoint/2010/main" val="712644395"/>
              </p:ext>
            </p:extLst>
          </p:nvPr>
        </p:nvGraphicFramePr>
        <p:xfrm>
          <a:off x="907554" y="2731770"/>
          <a:ext cx="4216400" cy="1394460"/>
        </p:xfrm>
        <a:graphic>
          <a:graphicData uri="http://schemas.openxmlformats.org/drawingml/2006/table">
            <a:tbl>
              <a:tblPr>
                <a:tableStyleId>{5C22544A-7EE6-4342-B048-85BDC9FD1C3A}</a:tableStyleId>
              </a:tblPr>
              <a:tblGrid>
                <a:gridCol w="4216400">
                  <a:extLst>
                    <a:ext uri="{9D8B030D-6E8A-4147-A177-3AD203B41FA5}">
                      <a16:colId xmlns:a16="http://schemas.microsoft.com/office/drawing/2014/main" val="2608544488"/>
                    </a:ext>
                  </a:extLst>
                </a:gridCol>
              </a:tblGrid>
              <a:tr h="464820">
                <a:tc>
                  <a:txBody>
                    <a:bodyPr/>
                    <a:lstStyle/>
                    <a:p>
                      <a:pPr algn="l" rtl="0" fontAlgn="ctr"/>
                      <a:r>
                        <a:rPr lang="en-US" sz="2800" b="1" u="none" strike="noStrike">
                          <a:solidFill>
                            <a:schemeClr val="accent2"/>
                          </a:solidFill>
                          <a:effectLst/>
                        </a:rPr>
                        <a:t>       Low-anxiety</a:t>
                      </a:r>
                      <a:endParaRPr lang="en-US" sz="2800" b="1" i="0" u="none" strike="noStrike">
                        <a:solidFill>
                          <a:schemeClr val="accent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76051705"/>
                  </a:ext>
                </a:extLst>
              </a:tr>
              <a:tr h="464820">
                <a:tc>
                  <a:txBody>
                    <a:bodyPr/>
                    <a:lstStyle/>
                    <a:p>
                      <a:pPr algn="l" rtl="0" fontAlgn="ctr"/>
                      <a:r>
                        <a:rPr lang="en-US" sz="2800" b="1" u="none" strike="noStrike">
                          <a:solidFill>
                            <a:schemeClr val="accent2"/>
                          </a:solidFill>
                          <a:effectLst/>
                        </a:rPr>
                        <a:t>       Greater confidence</a:t>
                      </a:r>
                      <a:endParaRPr lang="en-US" sz="2800" b="1" i="0" u="none" strike="noStrike">
                        <a:solidFill>
                          <a:schemeClr val="accent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763515328"/>
                  </a:ext>
                </a:extLst>
              </a:tr>
              <a:tr h="464820">
                <a:tc>
                  <a:txBody>
                    <a:bodyPr/>
                    <a:lstStyle/>
                    <a:p>
                      <a:pPr algn="l" rtl="0" fontAlgn="ctr"/>
                      <a:r>
                        <a:rPr lang="en-US" sz="2800" b="1" u="none" strike="noStrike">
                          <a:solidFill>
                            <a:schemeClr val="accent2"/>
                          </a:solidFill>
                          <a:effectLst/>
                        </a:rPr>
                        <a:t>       More flexible learing</a:t>
                      </a:r>
                      <a:endParaRPr lang="en-US" sz="2800" b="1" i="0" u="none" strike="noStrike">
                        <a:solidFill>
                          <a:schemeClr val="accent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80124409"/>
                  </a:ext>
                </a:extLst>
              </a:tr>
            </a:tbl>
          </a:graphicData>
        </a:graphic>
      </p:graphicFrame>
      <p:sp>
        <p:nvSpPr>
          <p:cNvPr id="8" name="Rectangle 7">
            <a:extLst>
              <a:ext uri="{FF2B5EF4-FFF2-40B4-BE49-F238E27FC236}">
                <a16:creationId xmlns:a16="http://schemas.microsoft.com/office/drawing/2014/main" id="{A6B4BCE1-CA6B-4738-8DEA-17D091FAD8EB}"/>
              </a:ext>
            </a:extLst>
          </p:cNvPr>
          <p:cNvSpPr/>
          <p:nvPr/>
        </p:nvSpPr>
        <p:spPr>
          <a:xfrm>
            <a:off x="2753816" y="4264554"/>
            <a:ext cx="523875" cy="368300"/>
          </a:xfrm>
          <a:prstGeom prst="rect">
            <a:avLst/>
          </a:prstGeom>
        </p:spPr>
        <p:txBody>
          <a:bodyPr wrap="none">
            <a:spAutoFit/>
          </a:bodyPr>
          <a:lstStyle/>
          <a:p>
            <a:r>
              <a:rPr lang="en-US" b="1">
                <a:solidFill>
                  <a:srgbClr val="00B050"/>
                </a:solidFill>
                <a:latin typeface="Calibri" panose="020F0502020204030204" pitchFamily="34" charset="0"/>
              </a:rPr>
              <a:t> ▼</a:t>
            </a:r>
            <a:r>
              <a:rPr lang="en-US"/>
              <a:t> </a:t>
            </a:r>
          </a:p>
        </p:txBody>
      </p:sp>
      <p:graphicFrame>
        <p:nvGraphicFramePr>
          <p:cNvPr id="9" name="Table 8">
            <a:extLst>
              <a:ext uri="{FF2B5EF4-FFF2-40B4-BE49-F238E27FC236}">
                <a16:creationId xmlns:a16="http://schemas.microsoft.com/office/drawing/2014/main" id="{4A288D25-CFE4-4377-92F0-41C20FF50ED6}"/>
              </a:ext>
            </a:extLst>
          </p:cNvPr>
          <p:cNvGraphicFramePr>
            <a:graphicFrameLocks noGrp="1"/>
          </p:cNvGraphicFramePr>
          <p:nvPr>
            <p:extLst>
              <p:ext uri="{D42A27DB-BD31-4B8C-83A1-F6EECF244321}">
                <p14:modId xmlns:p14="http://schemas.microsoft.com/office/powerpoint/2010/main" val="4185510750"/>
              </p:ext>
            </p:extLst>
          </p:nvPr>
        </p:nvGraphicFramePr>
        <p:xfrm>
          <a:off x="997978" y="4744747"/>
          <a:ext cx="4216400" cy="929640"/>
        </p:xfrm>
        <a:graphic>
          <a:graphicData uri="http://schemas.openxmlformats.org/drawingml/2006/table">
            <a:tbl>
              <a:tblPr>
                <a:tableStyleId>{5C22544A-7EE6-4342-B048-85BDC9FD1C3A}</a:tableStyleId>
              </a:tblPr>
              <a:tblGrid>
                <a:gridCol w="4216400">
                  <a:extLst>
                    <a:ext uri="{9D8B030D-6E8A-4147-A177-3AD203B41FA5}">
                      <a16:colId xmlns:a16="http://schemas.microsoft.com/office/drawing/2014/main" val="782546803"/>
                    </a:ext>
                  </a:extLst>
                </a:gridCol>
              </a:tblGrid>
              <a:tr h="464820">
                <a:tc>
                  <a:txBody>
                    <a:bodyPr/>
                    <a:lstStyle/>
                    <a:p>
                      <a:pPr algn="l" rtl="0" fontAlgn="ctr"/>
                      <a:r>
                        <a:rPr lang="en-US" sz="2800" b="1" u="none" strike="noStrike">
                          <a:solidFill>
                            <a:schemeClr val="accent2"/>
                          </a:solidFill>
                          <a:effectLst/>
                        </a:rPr>
                        <a:t>      Higher engagement </a:t>
                      </a:r>
                      <a:endParaRPr lang="en-US" sz="2800" b="1" i="0" u="none" strike="noStrike">
                        <a:solidFill>
                          <a:schemeClr val="accent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007641172"/>
                  </a:ext>
                </a:extLst>
              </a:tr>
              <a:tr h="464820">
                <a:tc>
                  <a:txBody>
                    <a:bodyPr/>
                    <a:lstStyle/>
                    <a:p>
                      <a:pPr algn="l" rtl="0" fontAlgn="ctr"/>
                      <a:r>
                        <a:rPr lang="en-US" sz="2800" b="1" u="none" strike="noStrike">
                          <a:solidFill>
                            <a:schemeClr val="accent2"/>
                          </a:solidFill>
                          <a:effectLst/>
                        </a:rPr>
                        <a:t>      and motivation</a:t>
                      </a:r>
                      <a:endParaRPr lang="en-US" sz="2800" b="1" i="0" u="none" strike="noStrike">
                        <a:solidFill>
                          <a:schemeClr val="accent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00623392"/>
                  </a:ext>
                </a:extLst>
              </a:tr>
            </a:tbl>
          </a:graphicData>
        </a:graphic>
      </p:graphicFrame>
      <p:graphicFrame>
        <p:nvGraphicFramePr>
          <p:cNvPr id="10" name="Table 9">
            <a:extLst>
              <a:ext uri="{FF2B5EF4-FFF2-40B4-BE49-F238E27FC236}">
                <a16:creationId xmlns:a16="http://schemas.microsoft.com/office/drawing/2014/main" id="{1C3251D7-4501-4D2D-ABCE-D97F1EB28025}"/>
              </a:ext>
            </a:extLst>
          </p:cNvPr>
          <p:cNvGraphicFramePr>
            <a:graphicFrameLocks noGrp="1"/>
          </p:cNvGraphicFramePr>
          <p:nvPr>
            <p:extLst>
              <p:ext uri="{D42A27DB-BD31-4B8C-83A1-F6EECF244321}">
                <p14:modId xmlns:p14="http://schemas.microsoft.com/office/powerpoint/2010/main" val="2090465774"/>
              </p:ext>
            </p:extLst>
          </p:nvPr>
        </p:nvGraphicFramePr>
        <p:xfrm>
          <a:off x="6603878" y="1718174"/>
          <a:ext cx="3975100" cy="1325880"/>
        </p:xfrm>
        <a:graphic>
          <a:graphicData uri="http://schemas.openxmlformats.org/drawingml/2006/table">
            <a:tbl>
              <a:tblPr>
                <a:tableStyleId>{5C22544A-7EE6-4342-B048-85BDC9FD1C3A}</a:tableStyleId>
              </a:tblPr>
              <a:tblGrid>
                <a:gridCol w="3975100">
                  <a:extLst>
                    <a:ext uri="{9D8B030D-6E8A-4147-A177-3AD203B41FA5}">
                      <a16:colId xmlns:a16="http://schemas.microsoft.com/office/drawing/2014/main" val="3437864579"/>
                    </a:ext>
                  </a:extLst>
                </a:gridCol>
              </a:tblGrid>
              <a:tr h="464820">
                <a:tc>
                  <a:txBody>
                    <a:bodyPr/>
                    <a:lstStyle/>
                    <a:p>
                      <a:pPr algn="l" rtl="0" fontAlgn="ctr"/>
                      <a:r>
                        <a:rPr lang="en-US" sz="2800" b="1" u="none" strike="noStrike">
                          <a:solidFill>
                            <a:schemeClr val="accent5"/>
                          </a:solidFill>
                          <a:effectLst/>
                        </a:rPr>
                        <a:t>However...</a:t>
                      </a:r>
                      <a:endParaRPr lang="en-US" sz="2800" b="1" i="0" u="none" strike="noStrike">
                        <a:solidFill>
                          <a:schemeClr val="accent5"/>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421555859"/>
                  </a:ext>
                </a:extLst>
              </a:tr>
              <a:tr h="0">
                <a:tc>
                  <a:txBody>
                    <a:bodyPr/>
                    <a:lstStyle/>
                    <a:p>
                      <a:pPr algn="l" rtl="0" fontAlgn="ctr"/>
                      <a:r>
                        <a:rPr lang="en-US" sz="2800" b="1" u="none" strike="noStrike">
                          <a:solidFill>
                            <a:schemeClr val="accent5"/>
                          </a:solidFill>
                          <a:effectLst/>
                        </a:rPr>
                        <a:t>The motivation impact of AI depends on:</a:t>
                      </a:r>
                      <a:endParaRPr lang="en-US" sz="2800" b="1" i="0" u="none" strike="noStrike">
                        <a:solidFill>
                          <a:schemeClr val="accent5"/>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760452783"/>
                  </a:ext>
                </a:extLst>
              </a:tr>
            </a:tbl>
          </a:graphicData>
        </a:graphic>
      </p:graphicFrame>
      <p:graphicFrame>
        <p:nvGraphicFramePr>
          <p:cNvPr id="11" name="Table 10">
            <a:extLst>
              <a:ext uri="{FF2B5EF4-FFF2-40B4-BE49-F238E27FC236}">
                <a16:creationId xmlns:a16="http://schemas.microsoft.com/office/drawing/2014/main" id="{51556592-F24D-4F54-BF8A-A362DEF79649}"/>
              </a:ext>
            </a:extLst>
          </p:cNvPr>
          <p:cNvGraphicFramePr>
            <a:graphicFrameLocks noGrp="1"/>
          </p:cNvGraphicFramePr>
          <p:nvPr>
            <p:extLst>
              <p:ext uri="{D42A27DB-BD31-4B8C-83A1-F6EECF244321}">
                <p14:modId xmlns:p14="http://schemas.microsoft.com/office/powerpoint/2010/main" val="1758699848"/>
              </p:ext>
            </p:extLst>
          </p:nvPr>
        </p:nvGraphicFramePr>
        <p:xfrm>
          <a:off x="6763293" y="3634468"/>
          <a:ext cx="3975100" cy="1394460"/>
        </p:xfrm>
        <a:graphic>
          <a:graphicData uri="http://schemas.openxmlformats.org/drawingml/2006/table">
            <a:tbl>
              <a:tblPr>
                <a:tableStyleId>{5C22544A-7EE6-4342-B048-85BDC9FD1C3A}</a:tableStyleId>
              </a:tblPr>
              <a:tblGrid>
                <a:gridCol w="3975100">
                  <a:extLst>
                    <a:ext uri="{9D8B030D-6E8A-4147-A177-3AD203B41FA5}">
                      <a16:colId xmlns:a16="http://schemas.microsoft.com/office/drawing/2014/main" val="518752613"/>
                    </a:ext>
                  </a:extLst>
                </a:gridCol>
              </a:tblGrid>
              <a:tr h="464820">
                <a:tc>
                  <a:txBody>
                    <a:bodyPr/>
                    <a:lstStyle/>
                    <a:p>
                      <a:pPr algn="l" rtl="0" fontAlgn="ctr"/>
                      <a:r>
                        <a:rPr lang="en-US" sz="2800" b="1" u="none" strike="noStrike">
                          <a:solidFill>
                            <a:schemeClr val="accent5"/>
                          </a:solidFill>
                          <a:effectLst/>
                        </a:rPr>
                        <a:t>• learners' goals</a:t>
                      </a:r>
                      <a:endParaRPr lang="en-US" sz="2800" b="1" i="0" u="none" strike="noStrike">
                        <a:solidFill>
                          <a:schemeClr val="accent5"/>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850437069"/>
                  </a:ext>
                </a:extLst>
              </a:tr>
              <a:tr h="464820">
                <a:tc>
                  <a:txBody>
                    <a:bodyPr/>
                    <a:lstStyle/>
                    <a:p>
                      <a:pPr algn="l" rtl="0" fontAlgn="ctr"/>
                      <a:r>
                        <a:rPr lang="en-US" sz="2800" b="1" u="none" strike="noStrike">
                          <a:solidFill>
                            <a:schemeClr val="accent5"/>
                          </a:solidFill>
                          <a:effectLst/>
                        </a:rPr>
                        <a:t>• learning strategies</a:t>
                      </a:r>
                      <a:endParaRPr lang="en-US" sz="2800" b="1" i="0" u="none" strike="noStrike">
                        <a:solidFill>
                          <a:schemeClr val="accent5"/>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13869327"/>
                  </a:ext>
                </a:extLst>
              </a:tr>
              <a:tr h="464820">
                <a:tc>
                  <a:txBody>
                    <a:bodyPr/>
                    <a:lstStyle/>
                    <a:p>
                      <a:pPr algn="l" rtl="0" fontAlgn="ctr"/>
                      <a:r>
                        <a:rPr lang="en-US" sz="2800" b="1" u="none" strike="noStrike">
                          <a:solidFill>
                            <a:schemeClr val="accent5"/>
                          </a:solidFill>
                          <a:effectLst/>
                        </a:rPr>
                        <a:t>• how students use AI</a:t>
                      </a:r>
                      <a:endParaRPr lang="en-US" sz="2800" b="1" i="0" u="none" strike="noStrike">
                        <a:solidFill>
                          <a:schemeClr val="accent5"/>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7395264"/>
                  </a:ext>
                </a:extLst>
              </a:tr>
            </a:tbl>
          </a:graphicData>
        </a:graphic>
      </p:graphicFrame>
    </p:spTree>
    <p:extLst>
      <p:ext uri="{BB962C8B-B14F-4D97-AF65-F5344CB8AC3E}">
        <p14:creationId xmlns:p14="http://schemas.microsoft.com/office/powerpoint/2010/main" val="136582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Literature review (cont)</a:t>
            </a:r>
            <a:endParaRPr lang="en-US"/>
          </a:p>
        </p:txBody>
      </p:sp>
      <p:sp>
        <p:nvSpPr>
          <p:cNvPr id="3" name="Content Placeholder 2">
            <a:extLst>
              <a:ext uri="{FF2B5EF4-FFF2-40B4-BE49-F238E27FC236}">
                <a16:creationId xmlns:a16="http://schemas.microsoft.com/office/drawing/2014/main" id="{7FCC22E3-7987-4A13-A1A6-25E7CC86B262}"/>
              </a:ext>
            </a:extLst>
          </p:cNvPr>
          <p:cNvSpPr>
            <a:spLocks noGrp="1"/>
          </p:cNvSpPr>
          <p:nvPr>
            <p:ph idx="4294967295"/>
          </p:nvPr>
        </p:nvSpPr>
        <p:spPr>
          <a:xfrm>
            <a:off x="591127" y="1524001"/>
            <a:ext cx="10982036" cy="4378026"/>
          </a:xfrm>
        </p:spPr>
        <p:txBody>
          <a:bodyPr/>
          <a:lstStyle/>
          <a:p>
            <a:pPr marL="0" indent="0">
              <a:buNone/>
            </a:pPr>
            <a:r>
              <a:rPr lang="en-US" sz="2800" b="1">
                <a:solidFill>
                  <a:srgbClr val="00B050"/>
                </a:solidFill>
              </a:rPr>
              <a:t>RESEARCH GAPS</a:t>
            </a:r>
          </a:p>
          <a:p>
            <a:pPr marL="0" indent="0">
              <a:spcBef>
                <a:spcPts val="0"/>
              </a:spcBef>
              <a:spcAft>
                <a:spcPts val="0"/>
              </a:spcAft>
              <a:buNone/>
            </a:pPr>
            <a:r>
              <a:rPr lang="en-US" sz="3200" b="1">
                <a:solidFill>
                  <a:srgbClr val="00B050"/>
                </a:solidFill>
              </a:rPr>
              <a:t>	Existing studies mainly </a:t>
            </a:r>
          </a:p>
          <a:p>
            <a:pPr marL="0" indent="0">
              <a:spcBef>
                <a:spcPts val="0"/>
              </a:spcBef>
              <a:spcAft>
                <a:spcPts val="0"/>
              </a:spcAft>
              <a:buNone/>
            </a:pPr>
            <a:r>
              <a:rPr lang="en-US" sz="3200" b="1">
                <a:solidFill>
                  <a:srgbClr val="00B050"/>
                </a:solidFill>
              </a:rPr>
              <a:t>focus on</a:t>
            </a:r>
            <a:endParaRPr lang="en-US" sz="3200">
              <a:solidFill>
                <a:srgbClr val="00B050"/>
              </a:solidFill>
            </a:endParaRPr>
          </a:p>
          <a:p>
            <a:pPr marL="0" indent="0">
              <a:buNone/>
            </a:pPr>
            <a:r>
              <a:rPr lang="en-US">
                <a:solidFill>
                  <a:srgbClr val="00B050"/>
                </a:solidFill>
              </a:rPr>
              <a:t>                              ▼</a:t>
            </a:r>
          </a:p>
        </p:txBody>
      </p:sp>
      <p:sp>
        <p:nvSpPr>
          <p:cNvPr id="4" name="TextBox 3">
            <a:extLst>
              <a:ext uri="{FF2B5EF4-FFF2-40B4-BE49-F238E27FC236}">
                <a16:creationId xmlns:a16="http://schemas.microsoft.com/office/drawing/2014/main" id="{5272AF6D-4AB0-48A2-8416-A9F81BDE8ACC}"/>
              </a:ext>
            </a:extLst>
          </p:cNvPr>
          <p:cNvSpPr txBox="1"/>
          <p:nvPr/>
        </p:nvSpPr>
        <p:spPr>
          <a:xfrm>
            <a:off x="939338" y="3681540"/>
            <a:ext cx="4796444" cy="2554545"/>
          </a:xfrm>
          <a:prstGeom prst="rect">
            <a:avLst/>
          </a:prstGeom>
          <a:noFill/>
        </p:spPr>
        <p:txBody>
          <a:bodyPr wrap="square" rtlCol="0">
            <a:spAutoFit/>
          </a:bodyPr>
          <a:lstStyle/>
          <a:p>
            <a:pPr marL="457200" indent="-457200">
              <a:buFont typeface="Arial" panose="020B0604020202020204" pitchFamily="34" charset="0"/>
              <a:buChar char="•"/>
            </a:pPr>
            <a:r>
              <a:rPr lang="en-US" sz="3200" b="1">
                <a:solidFill>
                  <a:srgbClr val="00B050"/>
                </a:solidFill>
              </a:rPr>
              <a:t>English majors</a:t>
            </a:r>
          </a:p>
          <a:p>
            <a:pPr marL="457200" indent="-457200">
              <a:buFont typeface="Arial" panose="020B0604020202020204" pitchFamily="34" charset="0"/>
              <a:buChar char="•"/>
            </a:pPr>
            <a:r>
              <a:rPr lang="en-US" sz="3200" b="1">
                <a:solidFill>
                  <a:srgbClr val="00B050"/>
                </a:solidFill>
              </a:rPr>
              <a:t>General university students</a:t>
            </a:r>
          </a:p>
          <a:p>
            <a:pPr marL="457200" indent="-457200">
              <a:buFont typeface="Arial" panose="020B0604020202020204" pitchFamily="34" charset="0"/>
              <a:buChar char="•"/>
            </a:pPr>
            <a:r>
              <a:rPr lang="en-US" sz="3200" b="1">
                <a:solidFill>
                  <a:srgbClr val="00B050"/>
                </a:solidFill>
              </a:rPr>
              <a:t>General benefits of AI</a:t>
            </a:r>
          </a:p>
          <a:p>
            <a:endParaRPr lang="en-US" sz="3200"/>
          </a:p>
        </p:txBody>
      </p:sp>
      <p:sp>
        <p:nvSpPr>
          <p:cNvPr id="6" name="TextBox 5">
            <a:extLst>
              <a:ext uri="{FF2B5EF4-FFF2-40B4-BE49-F238E27FC236}">
                <a16:creationId xmlns:a16="http://schemas.microsoft.com/office/drawing/2014/main" id="{929D67B6-35DD-4114-9204-C960A4B1E720}"/>
              </a:ext>
            </a:extLst>
          </p:cNvPr>
          <p:cNvSpPr txBox="1"/>
          <p:nvPr/>
        </p:nvSpPr>
        <p:spPr>
          <a:xfrm>
            <a:off x="6456220" y="1645920"/>
            <a:ext cx="4796442" cy="4247317"/>
          </a:xfrm>
          <a:prstGeom prst="rect">
            <a:avLst/>
          </a:prstGeom>
          <a:noFill/>
        </p:spPr>
        <p:txBody>
          <a:bodyPr wrap="square" rtlCol="0">
            <a:spAutoFit/>
          </a:bodyPr>
          <a:lstStyle/>
          <a:p>
            <a:pPr lvl="0" algn="just"/>
            <a:r>
              <a:rPr lang="en-US" sz="2800" b="1">
                <a:solidFill>
                  <a:schemeClr val="accent5"/>
                </a:solidFill>
              </a:rPr>
              <a:t>But they have rarely studied:</a:t>
            </a:r>
          </a:p>
          <a:p>
            <a:pPr marL="457200" lvl="0" indent="-457200" algn="just">
              <a:buFont typeface="Arial" panose="020B0604020202020204" pitchFamily="34" charset="0"/>
              <a:buChar char="•"/>
            </a:pPr>
            <a:r>
              <a:rPr lang="en-US" sz="2800" b="1">
                <a:solidFill>
                  <a:schemeClr val="accent5"/>
                </a:solidFill>
              </a:rPr>
              <a:t>SE students, who have high digital competence and frequently use AI tools.</a:t>
            </a:r>
          </a:p>
          <a:p>
            <a:pPr marL="457200" lvl="0" indent="-457200" algn="just">
              <a:buFont typeface="Arial" panose="020B0604020202020204" pitchFamily="34" charset="0"/>
              <a:buChar char="•"/>
            </a:pPr>
            <a:r>
              <a:rPr lang="en-US" sz="2800" b="1">
                <a:solidFill>
                  <a:schemeClr val="accent5"/>
                </a:solidFill>
              </a:rPr>
              <a:t>How AI use influences motivation and attitudes</a:t>
            </a:r>
          </a:p>
          <a:p>
            <a:pPr marL="457200" lvl="0" indent="-457200" algn="just">
              <a:buFont typeface="Arial" panose="020B0604020202020204" pitchFamily="34" charset="0"/>
              <a:buChar char="•"/>
            </a:pPr>
            <a:r>
              <a:rPr lang="en-US" sz="2800" b="1">
                <a:solidFill>
                  <a:schemeClr val="accent5"/>
                </a:solidFill>
              </a:rPr>
              <a:t>How students balance AI's benefits and drawbacks in English learning</a:t>
            </a:r>
          </a:p>
          <a:p>
            <a:endParaRPr lang="en-US"/>
          </a:p>
        </p:txBody>
      </p:sp>
    </p:spTree>
    <p:extLst>
      <p:ext uri="{BB962C8B-B14F-4D97-AF65-F5344CB8AC3E}">
        <p14:creationId xmlns:p14="http://schemas.microsoft.com/office/powerpoint/2010/main" val="2951542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Methodology</a:t>
            </a:r>
          </a:p>
        </p:txBody>
      </p:sp>
      <p:sp>
        <p:nvSpPr>
          <p:cNvPr id="3" name="Content Placeholder 2">
            <a:extLst>
              <a:ext uri="{FF2B5EF4-FFF2-40B4-BE49-F238E27FC236}">
                <a16:creationId xmlns:a16="http://schemas.microsoft.com/office/drawing/2014/main" id="{7FCC22E3-7987-4A13-A1A6-25E7CC86B262}"/>
              </a:ext>
            </a:extLst>
          </p:cNvPr>
          <p:cNvSpPr>
            <a:spLocks noGrp="1"/>
          </p:cNvSpPr>
          <p:nvPr>
            <p:ph idx="4294967295"/>
          </p:nvPr>
        </p:nvSpPr>
        <p:spPr>
          <a:xfrm>
            <a:off x="618837" y="1524001"/>
            <a:ext cx="10982036" cy="4712084"/>
          </a:xfrm>
        </p:spPr>
        <p:txBody>
          <a:bodyPr>
            <a:noAutofit/>
          </a:bodyPr>
          <a:lstStyle/>
          <a:p>
            <a:pPr marL="0" indent="0" algn="just">
              <a:buNone/>
              <a:defRPr sz="2200"/>
            </a:pPr>
            <a:r>
              <a:rPr lang="en-US" sz="2600" b="1">
                <a:latin typeface="Garamond (Body)"/>
                <a:cs typeface="Times New Roman" panose="02020603050405020304" pitchFamily="18" charset="0"/>
              </a:rPr>
              <a:t>Participants</a:t>
            </a:r>
            <a:r>
              <a:rPr lang="en-US" sz="2600">
                <a:latin typeface="Garamond (Body)"/>
                <a:cs typeface="Times New Roman" panose="02020603050405020304" pitchFamily="18" charset="0"/>
              </a:rPr>
              <a:t>: </a:t>
            </a:r>
            <a:r>
              <a:rPr lang="en-US" sz="2600" kern="100">
                <a:latin typeface="Garamond (Body)"/>
                <a:ea typeface="Calibri" panose="020F0502020204030204" pitchFamily="34" charset="0"/>
                <a:cs typeface="Times New Roman" panose="02020603050405020304" pitchFamily="18" charset="0"/>
              </a:rPr>
              <a:t>The sample consisted of 134 undergraduate Software Engineering majors at Ho Chi Minh City University of Foreign Languages and Information Technology (HUFLIT). All the students were in their third or fourth year. </a:t>
            </a:r>
            <a:endParaRPr lang="en-US" sz="2600">
              <a:latin typeface="Garamond (Body)"/>
              <a:cs typeface="Times New Roman" panose="02020603050405020304" pitchFamily="18" charset="0"/>
            </a:endParaRPr>
          </a:p>
          <a:p>
            <a:pPr marL="0" indent="0" algn="just">
              <a:buNone/>
              <a:defRPr sz="2200"/>
            </a:pPr>
            <a:r>
              <a:rPr lang="en-US" sz="2600" b="1">
                <a:latin typeface="Garamond (Body)"/>
                <a:cs typeface="Times New Roman" panose="02020603050405020304" pitchFamily="18" charset="0"/>
              </a:rPr>
              <a:t>Instrument:</a:t>
            </a:r>
            <a:r>
              <a:rPr lang="en-US" sz="2600">
                <a:latin typeface="Garamond (Body)"/>
                <a:cs typeface="Times New Roman" panose="02020603050405020304" pitchFamily="18" charset="0"/>
              </a:rPr>
              <a:t> The questionnaire consisted of both 3-point and 5-point Likert-scale items. </a:t>
            </a:r>
          </a:p>
          <a:p>
            <a:pPr marL="0" indent="0" algn="just">
              <a:buNone/>
              <a:defRPr sz="2200"/>
            </a:pPr>
            <a:r>
              <a:rPr lang="en-US" sz="2600">
                <a:latin typeface="Garamond (Body)"/>
                <a:cs typeface="Times New Roman" panose="02020603050405020304" pitchFamily="18" charset="0"/>
              </a:rPr>
              <a:t>The quantitative data were analyzed using descriptive statistics and hypothesis testing.</a:t>
            </a:r>
          </a:p>
          <a:p>
            <a:pPr marL="0" indent="0" algn="just">
              <a:buNone/>
              <a:defRPr sz="2200"/>
            </a:pPr>
            <a:r>
              <a:rPr lang="en-US" sz="2600">
                <a:latin typeface="Garamond (Body)"/>
                <a:cs typeface="Times New Roman" panose="02020603050405020304" pitchFamily="18" charset="0"/>
              </a:rPr>
              <a:t>Besides the quantitative items, the questionnaire also included several open-ended questions to gain deeper insights into students' experiences and opinions regarding AI-assisted English learning.</a:t>
            </a:r>
          </a:p>
        </p:txBody>
      </p:sp>
    </p:spTree>
    <p:extLst>
      <p:ext uri="{BB962C8B-B14F-4D97-AF65-F5344CB8AC3E}">
        <p14:creationId xmlns:p14="http://schemas.microsoft.com/office/powerpoint/2010/main" val="273049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BE751-3CB1-46F1-BF55-A7FA92C5B882}"/>
              </a:ext>
            </a:extLst>
          </p:cNvPr>
          <p:cNvSpPr>
            <a:spLocks noGrp="1"/>
          </p:cNvSpPr>
          <p:nvPr>
            <p:ph type="title" idx="4294967295"/>
          </p:nvPr>
        </p:nvSpPr>
        <p:spPr>
          <a:xfrm>
            <a:off x="618836" y="621915"/>
            <a:ext cx="10982037" cy="902086"/>
          </a:xfrm>
        </p:spPr>
        <p:txBody>
          <a:bodyPr/>
          <a:lstStyle/>
          <a:p>
            <a:r>
              <a:rPr lang="en-US" b="1"/>
              <a:t>Findings</a:t>
            </a:r>
          </a:p>
        </p:txBody>
      </p:sp>
      <p:pic>
        <p:nvPicPr>
          <p:cNvPr id="6" name="Picture 5">
            <a:extLst>
              <a:ext uri="{FF2B5EF4-FFF2-40B4-BE49-F238E27FC236}">
                <a16:creationId xmlns:a16="http://schemas.microsoft.com/office/drawing/2014/main" id="{ECC1E78C-75FE-40BC-93AA-D432874E6F94}"/>
              </a:ext>
            </a:extLst>
          </p:cNvPr>
          <p:cNvPicPr>
            <a:picLocks noChangeAspect="1"/>
          </p:cNvPicPr>
          <p:nvPr/>
        </p:nvPicPr>
        <p:blipFill>
          <a:blip r:embed="rId3"/>
          <a:stretch>
            <a:fillRect/>
          </a:stretch>
        </p:blipFill>
        <p:spPr>
          <a:xfrm>
            <a:off x="1301144" y="1314123"/>
            <a:ext cx="9589711" cy="4686954"/>
          </a:xfrm>
          <a:prstGeom prst="rect">
            <a:avLst/>
          </a:prstGeom>
        </p:spPr>
      </p:pic>
    </p:spTree>
    <p:extLst>
      <p:ext uri="{BB962C8B-B14F-4D97-AF65-F5344CB8AC3E}">
        <p14:creationId xmlns:p14="http://schemas.microsoft.com/office/powerpoint/2010/main" val="37833206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ria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1376</TotalTime>
  <Words>579</Words>
  <Application>Microsoft Office PowerPoint</Application>
  <PresentationFormat>Widescreen</PresentationFormat>
  <Paragraphs>90</Paragraphs>
  <Slides>17</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Algerian</vt:lpstr>
      <vt:lpstr>Arial</vt:lpstr>
      <vt:lpstr>Arial Black</vt:lpstr>
      <vt:lpstr>Calibri</vt:lpstr>
      <vt:lpstr>Garamond</vt:lpstr>
      <vt:lpstr>Garamond (Body)</vt:lpstr>
      <vt:lpstr>Times New Roman</vt:lpstr>
      <vt:lpstr>Wingdings</vt:lpstr>
      <vt:lpstr>Organic</vt:lpstr>
      <vt:lpstr>AI-ASSISTED ESL LEARNING AND STUDENT MOTIVATION: Challenges and Opportunities for Software Engineering Students</vt:lpstr>
      <vt:lpstr>PowerPoint Presentation</vt:lpstr>
      <vt:lpstr>Research Questions</vt:lpstr>
      <vt:lpstr>Hypotheses</vt:lpstr>
      <vt:lpstr>Literature review</vt:lpstr>
      <vt:lpstr>Literature review (cont)</vt:lpstr>
      <vt:lpstr>Literature review (cont)</vt:lpstr>
      <vt:lpstr>Methodology</vt:lpstr>
      <vt:lpstr>Findings</vt:lpstr>
      <vt:lpstr>Findings (cont)</vt:lpstr>
      <vt:lpstr>PowerPoint Presentation</vt:lpstr>
      <vt:lpstr>PowerPoint Presentation</vt:lpstr>
      <vt:lpstr>PowerPoint Presentation</vt:lpstr>
      <vt:lpstr>Conclusion</vt:lpstr>
      <vt:lpstr>Recommendations</vt:lpstr>
      <vt:lpstr>Recommendations(cont)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AI-ASSISTED ESL LEARNING AND STUDENT MOTIVATION: Challenges and Opportunities for Software Engineering Students</dc:title>
  <dc:creator>Ngan Do</dc:creator>
  <cp:lastModifiedBy>Ngan Do</cp:lastModifiedBy>
  <cp:revision>38</cp:revision>
  <dcterms:created xsi:type="dcterms:W3CDTF">2026-07-15T00:24:47Z</dcterms:created>
  <dcterms:modified xsi:type="dcterms:W3CDTF">2026-08-01T14:07:06Z</dcterms:modified>
</cp:coreProperties>
</file>