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29"/>
  </p:notesMasterIdLst>
  <p:sldIdLst>
    <p:sldId id="259" r:id="rId2"/>
    <p:sldId id="281" r:id="rId3"/>
    <p:sldId id="275" r:id="rId4"/>
    <p:sldId id="261" r:id="rId5"/>
    <p:sldId id="258" r:id="rId6"/>
    <p:sldId id="262" r:id="rId7"/>
    <p:sldId id="295" r:id="rId8"/>
    <p:sldId id="282" r:id="rId9"/>
    <p:sldId id="283" r:id="rId10"/>
    <p:sldId id="280" r:id="rId11"/>
    <p:sldId id="292" r:id="rId12"/>
    <p:sldId id="293" r:id="rId13"/>
    <p:sldId id="294" r:id="rId14"/>
    <p:sldId id="265" r:id="rId15"/>
    <p:sldId id="284" r:id="rId16"/>
    <p:sldId id="285" r:id="rId17"/>
    <p:sldId id="286" r:id="rId18"/>
    <p:sldId id="287" r:id="rId19"/>
    <p:sldId id="269" r:id="rId20"/>
    <p:sldId id="270" r:id="rId21"/>
    <p:sldId id="274" r:id="rId22"/>
    <p:sldId id="273" r:id="rId23"/>
    <p:sldId id="276" r:id="rId24"/>
    <p:sldId id="288" r:id="rId25"/>
    <p:sldId id="289" r:id="rId26"/>
    <p:sldId id="290" r:id="rId27"/>
    <p:sldId id="29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1029" autoAdjust="0"/>
    <p:restoredTop sz="86477" autoAdjust="0"/>
  </p:normalViewPr>
  <p:slideViewPr>
    <p:cSldViewPr>
      <p:cViewPr>
        <p:scale>
          <a:sx n="66" d="100"/>
          <a:sy n="66" d="100"/>
        </p:scale>
        <p:origin x="-1272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444D3-6B40-4F33-85FB-F730879E87D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50469-C212-41F9-B0AF-600EB364C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90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50469-C212-41F9-B0AF-600EB364CF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2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6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75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522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2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2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08A1D-477C-465B-B1B7-1382C0FDBFF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2D22F-CF17-4A29-A43C-FA4B6D7D8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45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91/1478088706qp063oa" TargetMode="External"/><Relationship Id="rId2" Type="http://schemas.openxmlformats.org/officeDocument/2006/relationships/hyperlink" Target="https://doi.org/10.3389/feduc.2021.61865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23977/appep.2024.050122" TargetMode="External"/><Relationship Id="rId4" Type="http://schemas.openxmlformats.org/officeDocument/2006/relationships/hyperlink" Target="https://doi.org/10.33503/journey.v7i2.845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2144-024-06216-w" TargetMode="External"/><Relationship Id="rId2" Type="http://schemas.openxmlformats.org/officeDocument/2006/relationships/hyperlink" Target="https://doi.org/10.23977/appep.2024.05012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58622/vjes.v4i3.197" TargetMode="External"/><Relationship Id="rId5" Type="http://schemas.openxmlformats.org/officeDocument/2006/relationships/hyperlink" Target="https://doi.org/10.35974/acuity.v10i1.3351" TargetMode="External"/><Relationship Id="rId4" Type="http://schemas.openxmlformats.org/officeDocument/2006/relationships/hyperlink" Target="https://doi.org/10.1080/03637757009375677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4GUvC8PSskI5Jlty8qYP6HJ9ntk9MyFD/edit?usp=sharing&amp;ouid=106944625484452431759&amp;rtpof=true&amp;sd=true" TargetMode="External"/><Relationship Id="rId7" Type="http://schemas.openxmlformats.org/officeDocument/2006/relationships/hyperlink" Target="https://docs.google.com/spreadsheets/d/19xrru1cKjMLD6BZhKrK2h3Znjz6_49PP/edit?usp=sharing&amp;ouid=106944625484452431759&amp;rtpof=true&amp;sd=true" TargetMode="External"/><Relationship Id="rId2" Type="http://schemas.openxmlformats.org/officeDocument/2006/relationships/hyperlink" Target="https://docs.google.com/document/d/1TFabSWxGaboPr_JMATcK4kSf1KieKb74/edit?usp=sharing&amp;ouid=106944625484452431759&amp;rtpof=true&amp;sd=tr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drwqnVco5qZ3BTDHHI0Fnob_LUnpQ1Ev/edit?usp=sharing&amp;ouid=106944625484452431759&amp;rtpof=true&amp;sd=true" TargetMode="External"/><Relationship Id="rId5" Type="http://schemas.openxmlformats.org/officeDocument/2006/relationships/hyperlink" Target="https://docs.google.com/spreadsheets/d/144MSojPKwBVn5YmEIIceMCujnI_Qxmsh/edit?usp=sharing&amp;ouid=106944625484452431759&amp;rtpof=true&amp;sd=true" TargetMode="External"/><Relationship Id="rId4" Type="http://schemas.openxmlformats.org/officeDocument/2006/relationships/hyperlink" Target="https://docs.google.com/document/d/1_rIrX_U4rSd-ChoQtHEjToKRu95hZzdC/edit?usp=sharing&amp;ouid=106944625484452431759&amp;rtpof=true&amp;sd=tru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7792" y="1916832"/>
            <a:ext cx="6712600" cy="2160240"/>
          </a:xfrm>
        </p:spPr>
        <p:txBody>
          <a:bodyPr>
            <a:noAutofit/>
          </a:bodyPr>
          <a:lstStyle/>
          <a:p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Unpacking the Barriers: Key Determinants of Public Speaking Anxiety Among English Major Undergraduates at HUFLIT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869160"/>
            <a:ext cx="6408712" cy="1368152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Presenter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Vo </a:t>
            </a:r>
            <a:r>
              <a:rPr lang="en-US" sz="2000" b="0" dirty="0" err="1">
                <a:latin typeface="Times New Roman" pitchFamily="18" charset="0"/>
                <a:cs typeface="Times New Roman" pitchFamily="18" charset="0"/>
              </a:rPr>
              <a:t>Quoc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Viet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Affiliation: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HUFLIT</a:t>
            </a:r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301296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HUFLIT INTESOL CONFERENCE </a:t>
            </a:r>
            <a:endParaRPr lang="en-US" sz="32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Aug. 7</a:t>
            </a:r>
            <a:r>
              <a:rPr lang="en-US" sz="3200" b="1" baseline="30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2026</a:t>
            </a:r>
            <a:endParaRPr lang="en-US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01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492896"/>
            <a:ext cx="7467600" cy="778098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4. Methodology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71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Design &amp; Participants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Research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Framework: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Mixed-methods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study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Approach: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Convergent Parallel Design</a:t>
            </a:r>
          </a:p>
          <a:p>
            <a:pPr lvl="2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Quantitative &amp; qualitative data collected concurrently</a:t>
            </a:r>
          </a:p>
          <a:p>
            <a:pPr lvl="2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Analyzed independently, then merged during interpretation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Population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&amp; Sampling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Target Population: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HUFLIT English majors with Public Speaking coursework experience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Quantitative Sample: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133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students (Convenience Sampling)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Qualitative Sample: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high-anxiety students (Purposeful Sampling based on PRPSA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scores,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developed by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McCroskey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(1970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17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dirty="0"/>
              <a:t>Data Collection Tools &amp; Timeline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908720"/>
            <a:ext cx="663280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74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 &amp; Integration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3" y="1988840"/>
            <a:ext cx="8448210" cy="368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96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188640"/>
            <a:ext cx="7498080" cy="571500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5. Findings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052736"/>
            <a:ext cx="8640961" cy="5269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39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27517" cy="530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93289" y="5589240"/>
            <a:ext cx="8533719" cy="1268760"/>
          </a:xfrm>
        </p:spPr>
        <p:txBody>
          <a:bodyPr>
            <a:normAutofit/>
          </a:bodyPr>
          <a:lstStyle/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Qualitative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Insight: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Large crowds deepen feelings of isolation, while strict time limits exacerbate situational pressure. </a:t>
            </a:r>
          </a:p>
        </p:txBody>
      </p:sp>
    </p:spTree>
    <p:extLst>
      <p:ext uri="{BB962C8B-B14F-4D97-AF65-F5344CB8AC3E}">
        <p14:creationId xmlns:p14="http://schemas.microsoft.com/office/powerpoint/2010/main" val="373043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9466" y="5661248"/>
            <a:ext cx="8496944" cy="936104"/>
          </a:xfrm>
        </p:spPr>
        <p:txBody>
          <a:bodyPr>
            <a:normAutofit/>
          </a:bodyPr>
          <a:lstStyle/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Qualitative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Insight: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Intrinsic pressure to perform flawlessly leads to high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anxiety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fear of negative evaluation.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1"/>
            <a:ext cx="8856984" cy="532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69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88640"/>
            <a:ext cx="8820472" cy="5388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51520" y="5649499"/>
            <a:ext cx="8712968" cy="1091869"/>
          </a:xfrm>
        </p:spPr>
        <p:txBody>
          <a:bodyPr>
            <a:normAutofit/>
          </a:bodyPr>
          <a:lstStyle/>
          <a:p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Qualitative Insight: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Vocabulary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limits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grammar errors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trigger a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self-monitoring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forcing real-time editing and interrupting fluency. </a:t>
            </a:r>
          </a:p>
        </p:txBody>
      </p:sp>
    </p:spTree>
    <p:extLst>
      <p:ext uri="{BB962C8B-B14F-4D97-AF65-F5344CB8AC3E}">
        <p14:creationId xmlns:p14="http://schemas.microsoft.com/office/powerpoint/2010/main" val="39838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05797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11560" y="5661248"/>
            <a:ext cx="8250120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Qualitative Insight: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Lack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practice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leads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ineffective coping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strategies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(e.g., rote memorization, avoidance of public speaking practice). </a:t>
            </a:r>
          </a:p>
        </p:txBody>
      </p:sp>
    </p:spTree>
    <p:extLst>
      <p:ext uri="{BB962C8B-B14F-4D97-AF65-F5344CB8AC3E}">
        <p14:creationId xmlns:p14="http://schemas.microsoft.com/office/powerpoint/2010/main" val="38932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6. Discussion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8147248" cy="4680520"/>
          </a:xfrm>
        </p:spPr>
        <p:txBody>
          <a:bodyPr>
            <a:norm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The Public Speaking Anxiety (PSA) Loop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four barriers do not act in isolation; they form a self-reinforcing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PSA loop.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Linguistic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Insecurity (Trigger):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Grammatical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focus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limited vocabulary create fear of negative evaluation.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Environmental Amplification: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Fear is intensified by large audiences, strict institutional expectations, and time constraints.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Ineffective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Coping Strategies: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High performance stress leads 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practice avoidance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rote memorization rather than skill building.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Reinforcing Loop: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Poor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coping strategies fail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build competence, reinforcing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original linguistic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anxiety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perpetuating the loop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5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to the full paper: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889" y="1700808"/>
            <a:ext cx="3168352" cy="3212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132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7. Conclusion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0"/>
            <a:ext cx="7344816" cy="4873752"/>
          </a:xfrm>
        </p:spPr>
        <p:txBody>
          <a:bodyPr>
            <a:noAutofit/>
          </a:bodyPr>
          <a:lstStyle/>
          <a:p>
            <a:pPr marL="0" lvl="1" indent="0"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Public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speaking anxiety at HUFLIT is driven by a network of interconnected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factors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Primary Trigger: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Environmental factors act as the strongest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barrier.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Psychological &amp; Linguistic Load: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Heightened by English major identity expectations and real-time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self-monitoring state.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Reinforcing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PSA Loop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Practice avoidance leads to inadequate preparation,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reinforces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language anxiety and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perpetuates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loop.</a:t>
            </a:r>
          </a:p>
          <a:p>
            <a:pPr lvl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lvl="1" indent="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08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619672"/>
            <a:ext cx="7467600" cy="792088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For Educators: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594322"/>
            <a:ext cx="7467600" cy="2850902"/>
          </a:xfrm>
        </p:spPr>
        <p:txBody>
          <a:bodyPr>
            <a:norm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Scaffold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presentation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difficulty.</a:t>
            </a:r>
          </a:p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Foster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collaborative 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nteraction.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Reorient rubrics to prioritize communicative flow over grammatical perfection. </a:t>
            </a:r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Discourage rote memorization; encourage outline-based impromptu speaking.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476672"/>
            <a:ext cx="749808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8. Key Recommendations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73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For the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Institution (HUFLIT):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7467600" cy="4413104"/>
          </a:xfrm>
        </p:spPr>
        <p:txBody>
          <a:bodyPr>
            <a:normAutofit/>
          </a:bodyPr>
          <a:lstStyle/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Safe Practice Environments: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Non-graded speaking clubs &amp; workshops</a:t>
            </a:r>
          </a:p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Psychological Support: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Counseling to dismantle "flawless identity" expectations</a:t>
            </a:r>
          </a:p>
        </p:txBody>
      </p:sp>
    </p:spTree>
    <p:extLst>
      <p:ext uri="{BB962C8B-B14F-4D97-AF65-F5344CB8AC3E}">
        <p14:creationId xmlns:p14="http://schemas.microsoft.com/office/powerpoint/2010/main" val="212723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THANK YOU FOR YOUR ATTENTION.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426" y="3068960"/>
            <a:ext cx="485775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07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/>
              <a:t>Alamer</a:t>
            </a:r>
            <a:r>
              <a:rPr lang="en-US" sz="2000" dirty="0"/>
              <a:t>, A., &amp; </a:t>
            </a:r>
            <a:r>
              <a:rPr lang="en-US" sz="2000" dirty="0" err="1"/>
              <a:t>Almulhim</a:t>
            </a:r>
            <a:r>
              <a:rPr lang="en-US" sz="2000" dirty="0"/>
              <a:t>, F. (2021). The interrelation between language anxiety and self-determined motivation: A mixed methods approach. </a:t>
            </a:r>
            <a:r>
              <a:rPr lang="en-US" sz="2000" i="1" dirty="0"/>
              <a:t>Frontiers in Education</a:t>
            </a:r>
            <a:r>
              <a:rPr lang="en-US" sz="2000" dirty="0"/>
              <a:t>, </a:t>
            </a:r>
            <a:r>
              <a:rPr lang="en-US" sz="2000" i="1" dirty="0"/>
              <a:t>6</a:t>
            </a:r>
            <a:r>
              <a:rPr lang="en-US" sz="2000" dirty="0"/>
              <a:t>, Article 618655. </a:t>
            </a:r>
            <a:r>
              <a:rPr lang="en-US" sz="2000" u="sng" dirty="0">
                <a:hlinkClick r:id="rId2"/>
              </a:rPr>
              <a:t>https://doi.org/10.3389/feduc.2021.618655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Boonchuayrod</a:t>
            </a:r>
            <a:r>
              <a:rPr lang="en-US" sz="2000" dirty="0"/>
              <a:t>, P. (2025). Public speaking anxiety in higher education: A comparative analysis of English-major and non-English-major undergraduates. </a:t>
            </a:r>
            <a:r>
              <a:rPr lang="en-US" sz="2000" i="1" dirty="0"/>
              <a:t>International Journal of Development Administration Research</a:t>
            </a:r>
            <a:r>
              <a:rPr lang="en-US" sz="2000" dirty="0"/>
              <a:t>, </a:t>
            </a:r>
            <a:r>
              <a:rPr lang="en-US" sz="2000" i="1" dirty="0"/>
              <a:t>8</a:t>
            </a:r>
            <a:r>
              <a:rPr lang="en-US" sz="2000" dirty="0"/>
              <a:t>(2), 153–172. </a:t>
            </a:r>
          </a:p>
          <a:p>
            <a:pPr marL="0" indent="0">
              <a:buNone/>
            </a:pPr>
            <a:r>
              <a:rPr lang="en-US" sz="2000" dirty="0"/>
              <a:t>Braun, V., &amp; Clarke, V. (2006). Using thematic analysis in psychology. </a:t>
            </a:r>
            <a:r>
              <a:rPr lang="en-US" sz="2000" i="1" dirty="0"/>
              <a:t>Qualitative Research in Psychology</a:t>
            </a:r>
            <a:r>
              <a:rPr lang="en-US" sz="2000" dirty="0"/>
              <a:t>, </a:t>
            </a:r>
            <a:r>
              <a:rPr lang="en-US" sz="2000" i="1" dirty="0"/>
              <a:t>3</a:t>
            </a:r>
            <a:r>
              <a:rPr lang="en-US" sz="2000" dirty="0"/>
              <a:t>(2), 77–101. </a:t>
            </a:r>
            <a:r>
              <a:rPr lang="en-US" sz="2000" u="sng" dirty="0">
                <a:hlinkClick r:id="rId3"/>
              </a:rPr>
              <a:t>https://doi.org/10.1191/1478088706qp063oa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Karmida</a:t>
            </a:r>
            <a:r>
              <a:rPr lang="en-US" sz="2000" dirty="0"/>
              <a:t>, K., </a:t>
            </a:r>
            <a:r>
              <a:rPr lang="en-US" sz="2000" dirty="0" err="1"/>
              <a:t>Wariyati</a:t>
            </a:r>
            <a:r>
              <a:rPr lang="en-US" sz="2000" dirty="0"/>
              <a:t>, W., </a:t>
            </a:r>
            <a:r>
              <a:rPr lang="en-US" sz="2000" dirty="0" err="1"/>
              <a:t>Hasibuan</a:t>
            </a:r>
            <a:r>
              <a:rPr lang="en-US" sz="2000" dirty="0"/>
              <a:t>, A. L., &amp; </a:t>
            </a:r>
            <a:r>
              <a:rPr lang="en-US" sz="2000" dirty="0" err="1"/>
              <a:t>Nurlaili</a:t>
            </a:r>
            <a:r>
              <a:rPr lang="en-US" sz="2000" dirty="0"/>
              <a:t>, N. (2024). An analysis of students’ low confidence in speaking, as the attribute of pronunciation context. </a:t>
            </a:r>
            <a:r>
              <a:rPr lang="en-US" sz="2000" i="1" dirty="0"/>
              <a:t>Journey: Journal of English Language and Pedagogy</a:t>
            </a:r>
            <a:r>
              <a:rPr lang="en-US" sz="2000" dirty="0"/>
              <a:t>, </a:t>
            </a:r>
            <a:r>
              <a:rPr lang="en-US" sz="2000" i="1" dirty="0"/>
              <a:t>7</a:t>
            </a:r>
            <a:r>
              <a:rPr lang="en-US" sz="2000" dirty="0"/>
              <a:t>(2), 331–336. </a:t>
            </a:r>
            <a:r>
              <a:rPr lang="en-US" sz="2000" u="sng" dirty="0">
                <a:hlinkClick r:id="rId4"/>
              </a:rPr>
              <a:t>https://doi.org/10.33503/journey.v7i2.845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Le, Y. (2024). Factors causing college students’ English speaking anxiety. </a:t>
            </a:r>
            <a:r>
              <a:rPr lang="en-US" sz="2000" i="1" dirty="0"/>
              <a:t>Applied &amp; Educational Psychology</a:t>
            </a:r>
            <a:r>
              <a:rPr lang="en-US" sz="2000" dirty="0"/>
              <a:t>, </a:t>
            </a:r>
            <a:r>
              <a:rPr lang="en-US" sz="2000" i="1" dirty="0"/>
              <a:t>5</a:t>
            </a:r>
            <a:r>
              <a:rPr lang="en-US" sz="2000" dirty="0"/>
              <a:t>(1), 159–164. </a:t>
            </a:r>
            <a:r>
              <a:rPr lang="en-US" sz="2000" u="sng" dirty="0">
                <a:hlinkClick r:id="rId5"/>
              </a:rPr>
              <a:t>https://doi.org/10.23977/appep.2024.050122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0132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Le</a:t>
            </a:r>
            <a:r>
              <a:rPr lang="en-US" sz="2000" dirty="0"/>
              <a:t>, Y. (2024). Factors causing college students’ English speaking anxiety. </a:t>
            </a:r>
            <a:r>
              <a:rPr lang="en-US" sz="2000" i="1" dirty="0"/>
              <a:t>Applied &amp; Educational Psychology</a:t>
            </a:r>
            <a:r>
              <a:rPr lang="en-US" sz="2000" dirty="0"/>
              <a:t>, </a:t>
            </a:r>
            <a:r>
              <a:rPr lang="en-US" sz="2000" i="1" dirty="0"/>
              <a:t>5</a:t>
            </a:r>
            <a:r>
              <a:rPr lang="en-US" sz="2000" dirty="0"/>
              <a:t>(1), 159–164. </a:t>
            </a:r>
            <a:r>
              <a:rPr lang="en-US" sz="2000" u="sng" dirty="0">
                <a:hlinkClick r:id="rId2"/>
              </a:rPr>
              <a:t>https://doi.org/10.23977/appep.2024.050122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Lintner</a:t>
            </a:r>
            <a:r>
              <a:rPr lang="en-US" sz="2000" dirty="0"/>
              <a:t>, T., &amp; </a:t>
            </a:r>
            <a:r>
              <a:rPr lang="en-US" sz="2000" dirty="0" err="1"/>
              <a:t>Belovecová</a:t>
            </a:r>
            <a:r>
              <a:rPr lang="en-US" sz="2000" dirty="0"/>
              <a:t>, B. (2024). Demographic predictors of public speaking anxiety among university students. </a:t>
            </a:r>
            <a:r>
              <a:rPr lang="en-US" sz="2000" i="1" dirty="0"/>
              <a:t>Current Psychology</a:t>
            </a:r>
            <a:r>
              <a:rPr lang="en-US" sz="2000" dirty="0"/>
              <a:t>, </a:t>
            </a:r>
            <a:r>
              <a:rPr lang="en-US" sz="2000" i="1" dirty="0"/>
              <a:t>43</a:t>
            </a:r>
            <a:r>
              <a:rPr lang="en-US" sz="2000" dirty="0"/>
              <a:t>(30), 25215–25223. </a:t>
            </a:r>
            <a:r>
              <a:rPr lang="en-US" sz="2000" u="sng" dirty="0">
                <a:hlinkClick r:id="rId3"/>
              </a:rPr>
              <a:t>https://doi.org/10.1007/s12144-024-06216-w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McCroskey</a:t>
            </a:r>
            <a:r>
              <a:rPr lang="en-US" sz="2000" dirty="0"/>
              <a:t>, J. C. (1970). Measures of communication-bound anxiety. </a:t>
            </a:r>
            <a:r>
              <a:rPr lang="en-US" sz="2000" i="1" dirty="0"/>
              <a:t>Speech Monographs</a:t>
            </a:r>
            <a:r>
              <a:rPr lang="en-US" sz="2000" dirty="0"/>
              <a:t>, </a:t>
            </a:r>
            <a:r>
              <a:rPr lang="en-US" sz="2000" i="1" dirty="0"/>
              <a:t>37</a:t>
            </a:r>
            <a:r>
              <a:rPr lang="en-US" sz="2000" dirty="0"/>
              <a:t>(4), 269–277. </a:t>
            </a:r>
            <a:r>
              <a:rPr lang="en-US" sz="2000" u="sng" dirty="0">
                <a:hlinkClick r:id="rId4"/>
              </a:rPr>
              <a:t>https://doi.org/10.1080/03637757009375677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Monib</a:t>
            </a:r>
            <a:r>
              <a:rPr lang="en-US" sz="2000" dirty="0"/>
              <a:t>, W. K. (2025). Determinant factors influencing English speaking skill among undergraduates: Challenges and remedial strategies. </a:t>
            </a:r>
            <a:r>
              <a:rPr lang="en-US" sz="2000" i="1" dirty="0"/>
              <a:t>Acuity: Journal of English Language Pedagogy, Literature and Culture</a:t>
            </a:r>
            <a:r>
              <a:rPr lang="en-US" sz="2000" dirty="0"/>
              <a:t>, </a:t>
            </a:r>
            <a:r>
              <a:rPr lang="en-US" sz="2000" i="1" dirty="0"/>
              <a:t>10</a:t>
            </a:r>
            <a:r>
              <a:rPr lang="en-US" sz="2000" dirty="0"/>
              <a:t>(1), 72–85. </a:t>
            </a:r>
            <a:r>
              <a:rPr lang="en-US" sz="2000" u="sng" dirty="0">
                <a:hlinkClick r:id="rId5"/>
              </a:rPr>
              <a:t>https://doi.org/10.35974/acuity.v10i1.3351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Qayyum</a:t>
            </a:r>
            <a:r>
              <a:rPr lang="en-US" sz="2000" dirty="0"/>
              <a:t>, N. U., </a:t>
            </a:r>
            <a:r>
              <a:rPr lang="en-US" sz="2000" dirty="0" err="1"/>
              <a:t>Zahoor</a:t>
            </a:r>
            <a:r>
              <a:rPr lang="en-US" sz="2000" dirty="0"/>
              <a:t>, N. I., &amp; </a:t>
            </a:r>
            <a:r>
              <a:rPr lang="en-US" sz="2000" dirty="0" err="1"/>
              <a:t>Bibi</a:t>
            </a:r>
            <a:r>
              <a:rPr lang="en-US" sz="2000" dirty="0"/>
              <a:t>, N. M. (2024). Breaking the silence: Unveiling the hidden challenges to English speaking among undergraduates. </a:t>
            </a:r>
            <a:r>
              <a:rPr lang="en-US" sz="2000" i="1" dirty="0"/>
              <a:t>Voyage Journal of Educational Studies</a:t>
            </a:r>
            <a:r>
              <a:rPr lang="en-US" sz="2000" dirty="0"/>
              <a:t>, </a:t>
            </a:r>
            <a:r>
              <a:rPr lang="en-US" sz="2000" i="1" dirty="0"/>
              <a:t>4</a:t>
            </a:r>
            <a:r>
              <a:rPr lang="en-US" sz="2000" dirty="0"/>
              <a:t>(3), 197–210. </a:t>
            </a:r>
            <a:r>
              <a:rPr lang="en-US" sz="2000" u="sng" dirty="0">
                <a:hlinkClick r:id="rId6"/>
              </a:rPr>
              <a:t>https://doi.org/10.58622/vjes.v4i3.197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333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 smtClean="0"/>
              <a:t>Valdivieso</a:t>
            </a:r>
            <a:r>
              <a:rPr lang="en-US" sz="2000" dirty="0" smtClean="0"/>
              <a:t> </a:t>
            </a:r>
            <a:r>
              <a:rPr lang="en-US" sz="2000" dirty="0" err="1"/>
              <a:t>Quinaluisa</a:t>
            </a:r>
            <a:r>
              <a:rPr lang="en-US" sz="2000" dirty="0"/>
              <a:t>, M. G. (2024). </a:t>
            </a:r>
            <a:r>
              <a:rPr lang="en-US" sz="2000" i="1" dirty="0"/>
              <a:t>Speaking anxiety in oral production of the English major undergraduate students</a:t>
            </a:r>
            <a:r>
              <a:rPr lang="en-US" sz="2000" dirty="0"/>
              <a:t> (Undergraduate research report, Technical University of Cotopaxi, </a:t>
            </a:r>
            <a:r>
              <a:rPr lang="en-US" sz="2000" dirty="0" err="1"/>
              <a:t>Pujilí</a:t>
            </a:r>
            <a:r>
              <a:rPr lang="en-US" sz="2000" dirty="0"/>
              <a:t> Campus). </a:t>
            </a:r>
          </a:p>
          <a:p>
            <a:pPr marL="0" indent="0">
              <a:buNone/>
            </a:pPr>
            <a:r>
              <a:rPr lang="en-US" sz="2000" dirty="0" err="1"/>
              <a:t>Viwattanabunchong</a:t>
            </a:r>
            <a:r>
              <a:rPr lang="en-US" sz="2000" dirty="0"/>
              <a:t>, S. (2017). </a:t>
            </a:r>
            <a:r>
              <a:rPr lang="en-US" sz="2000" i="1" dirty="0"/>
              <a:t>A survey of factors that cause public speaking anxiety for EFL learners</a:t>
            </a:r>
            <a:r>
              <a:rPr lang="en-US" sz="2000" dirty="0"/>
              <a:t> [Master's thesis, </a:t>
            </a:r>
            <a:r>
              <a:rPr lang="en-US" sz="2000" dirty="0" err="1"/>
              <a:t>Thammasat</a:t>
            </a:r>
            <a:r>
              <a:rPr lang="en-US" sz="2000" dirty="0"/>
              <a:t> University]. Language Institute, </a:t>
            </a:r>
            <a:r>
              <a:rPr lang="en-US" sz="2000" dirty="0" err="1"/>
              <a:t>Thammasat</a:t>
            </a:r>
            <a:r>
              <a:rPr lang="en-US" sz="2000" dirty="0"/>
              <a:t> University.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042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Links to access data collection instruments and </a:t>
            </a:r>
            <a:r>
              <a:rPr lang="en-US" b="1" dirty="0" smtClean="0"/>
              <a:t>datasets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Quantitative survey (statements) : </a:t>
            </a:r>
          </a:p>
          <a:p>
            <a:pPr marL="0" indent="0">
              <a:buNone/>
            </a:pPr>
            <a:r>
              <a:rPr lang="en-US" u="sng" dirty="0">
                <a:hlinkClick r:id="rId2"/>
              </a:rPr>
              <a:t>https://docs.google.com/document/d/1TFabSWxGaboPr_JMATcK4kSf1KieKb74/edit?usp=sharing&amp;ouid=106944625484452431759&amp;rtpof=true&amp;sd=true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 Quantitative survey (responses) :</a:t>
            </a:r>
          </a:p>
          <a:p>
            <a:pPr marL="0" indent="0">
              <a:buNone/>
            </a:pPr>
            <a:r>
              <a:rPr lang="en-US" u="sng" dirty="0">
                <a:hlinkClick r:id="rId3"/>
              </a:rPr>
              <a:t>https://docs.google.com/spreadsheets/d/14GUvC8PSskI5Jlty8qYP6HJ9ntk9MyFD/edit?usp=sharing&amp;ouid=106944625484452431759&amp;rtpof=true&amp;sd=true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Qualitative semi-structured interview questions:</a:t>
            </a:r>
          </a:p>
          <a:p>
            <a:pPr marL="0" indent="0">
              <a:buNone/>
            </a:pPr>
            <a:r>
              <a:rPr lang="en-US" u="sng" dirty="0">
                <a:hlinkClick r:id="rId4"/>
              </a:rPr>
              <a:t>https://docs.google.com/document/d/1_rIrX_U4rSd-ChoQtHEjToKRu95hZzdC/edit?usp=sharing&amp;ouid=106944625484452431759&amp;rtpof=true&amp;sd=true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4. Qualitative semi-structured interview (responses):</a:t>
            </a:r>
          </a:p>
          <a:p>
            <a:pPr marL="0" indent="0">
              <a:buNone/>
            </a:pPr>
            <a:r>
              <a:rPr lang="en-US" u="sng" dirty="0">
                <a:hlinkClick r:id="rId5"/>
              </a:rPr>
              <a:t>https://docs.google.com/spreadsheets/d/144MSojPKwBVn5YmEIIceMCujnI_Qxmsh/edit?usp=sharing&amp;ouid=106944625484452431759&amp;rtpof=true&amp;sd=true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5. The Personal Report of Public Speaking Anxiety (PRPSA)-Introversion Scale (statements):</a:t>
            </a:r>
          </a:p>
          <a:p>
            <a:pPr marL="0" indent="0">
              <a:buNone/>
            </a:pPr>
            <a:r>
              <a:rPr lang="en-US" u="sng" dirty="0">
                <a:hlinkClick r:id="rId6"/>
              </a:rPr>
              <a:t>https://docs.google.com/document/d/1drwqnVco5qZ3BTDHHI0Fnob_LUnpQ1Ev/edit?usp=sharing&amp;ouid=106944625484452431759&amp;rtpof=true&amp;sd=true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6. The Personal Report of Public Speaking Anxiety (PRPSA)-Introversion Scale (responses):</a:t>
            </a:r>
          </a:p>
          <a:p>
            <a:pPr marL="0" indent="0">
              <a:buNone/>
            </a:pPr>
            <a:r>
              <a:rPr lang="en-US" u="sng" dirty="0">
                <a:hlinkClick r:id="rId7"/>
              </a:rPr>
              <a:t>https://docs.google.com/spreadsheets/d/19xrru1cKjMLD6BZhKrK2h3Znjz6_49PP/edit?usp=sharing&amp;ouid=106944625484452431759&amp;rtpof=true&amp;sd=true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78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effectLst/>
                <a:latin typeface="Times New Roman" pitchFamily="18" charset="0"/>
                <a:cs typeface="Times New Roman" pitchFamily="18" charset="0"/>
              </a:rPr>
              <a:t>Presentation outline</a:t>
            </a:r>
            <a:endParaRPr lang="en-US" sz="36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Problem Statement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Objective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&amp; Research Question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Literature Review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&amp; Research Gap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Methodology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Findings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Discussion 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Conclusion 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</a:p>
          <a:p>
            <a:pPr marL="82296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18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effectLst/>
                <a:latin typeface="Times New Roman" pitchFamily="18" charset="0"/>
                <a:cs typeface="Times New Roman" pitchFamily="18" charset="0"/>
              </a:rPr>
              <a:t>1. Problem </a:t>
            </a:r>
            <a:r>
              <a:rPr lang="en-US" sz="3600" b="1" dirty="0">
                <a:effectLst/>
                <a:latin typeface="Times New Roman" pitchFamily="18" charset="0"/>
                <a:cs typeface="Times New Roman" pitchFamily="18" charset="0"/>
              </a:rPr>
              <a:t>Statement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12776"/>
            <a:ext cx="7498080" cy="4979640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Growing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Issue: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2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High occurrence of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Public Speaking Anxiety (PSA) among HUFLIT English majors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Observed Reality: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00100" lvl="2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Significant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portion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semester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(2025–2026) students show medium-to-high PSA levels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Empirical Validation: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00100" lvl="2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Confirmed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McCroskey’s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(1970)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Personal Report of Public Speaking Anxiety (PRPSA)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Core Consequence: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00100" lvl="2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Acts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as a major affective barrier, blocking effective oral performance</a:t>
            </a:r>
          </a:p>
        </p:txBody>
      </p:sp>
    </p:spTree>
    <p:extLst>
      <p:ext uri="{BB962C8B-B14F-4D97-AF65-F5344CB8AC3E}">
        <p14:creationId xmlns:p14="http://schemas.microsoft.com/office/powerpoint/2010/main" val="38363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smtClean="0">
                <a:effectLst/>
                <a:latin typeface="Times New Roman" pitchFamily="18" charset="0"/>
                <a:cs typeface="Times New Roman" pitchFamily="18" charset="0"/>
              </a:rPr>
              <a:t>Objective </a:t>
            </a:r>
            <a:r>
              <a:rPr lang="en-US" sz="3600" b="1" dirty="0">
                <a:effectLst/>
                <a:latin typeface="Times New Roman" pitchFamily="18" charset="0"/>
                <a:cs typeface="Times New Roman" pitchFamily="18" charset="0"/>
              </a:rPr>
              <a:t>&amp; Research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619672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Identify key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determinants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Public Speaking Anxiety (PSA) among HUFLIT English majors</a:t>
            </a:r>
          </a:p>
          <a:p>
            <a:pPr lvl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Focus Areas: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environmental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psychological, linguistic, and experiential barriers</a:t>
            </a:r>
          </a:p>
          <a:p>
            <a:pPr lvl="1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Goal: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guide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targeted pedagogical interventions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6856" y="3888432"/>
            <a:ext cx="8229600" cy="26369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Research Question: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65810" lvl="2" indent="0" algn="just">
              <a:buFont typeface="Arial" pitchFamily="34" charset="0"/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"What are the primary environmental, psychological, linguistic, and experiential barriers contributing to public speaking anxiety among English major undergraduates at HUFLIT?"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97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564904"/>
            <a:ext cx="7066032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3. Literature Review &amp; Research Gap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8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0"/>
            <a:ext cx="7066032" cy="1143000"/>
          </a:xfrm>
        </p:spPr>
        <p:txBody>
          <a:bodyPr>
            <a:normAutofit fontScale="90000"/>
          </a:bodyPr>
          <a:lstStyle/>
          <a:p>
            <a:pPr marL="82296" indent="0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Literature Review: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Determinants of PSA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7992888" cy="2016224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Environmental: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Intimidating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earning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nvironment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created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by negative evaluation and overly strict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feedback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+ inflexible instructional and classroom management techniques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Sources: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Valdivieso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Quinaluisa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(2024);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Monib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(2025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9552" y="3645024"/>
            <a:ext cx="7992888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Psychological: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Low Self-Confidence: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Key driver of speaking hesitation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(Le, 2024;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Qayyum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et al., 2024)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Cognitive Anxiety: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High stress during spontaneous, unscripted Q&amp;A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Boonchuayrod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2025)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Fear of Negative Evaluation: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Strong dread of making mistakes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Qayyum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et al., 2024)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80728"/>
            <a:ext cx="7704856" cy="2016224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Linguistic: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Linguistic Deficiencies: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Vocabulary and grammar gaps hinder spoken fluency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(Le, 2024;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Monib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, 2025;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Qayyum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et al., 2024)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Excessive Self-Monitoring: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Over-focusing on perfect grammar disrupts natural flow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Monib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, 2025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55576" y="3284984"/>
            <a:ext cx="7704856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Experiential: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Comparative Advantage: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English majors exhibit lower performance anxiety than non-majors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Boonchuayrod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2025)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25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Research Gap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Global Focus: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2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Extensive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existing literature on PSA across international contexts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(e.g.,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(e.g., Thailand, South Korea, Brunei, Saudi Arabia, Indonesia, Ecuador, the Czech Republic, the Philippines, and Pakistan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Vietnamese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Context Gap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00100" lvl="2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Limited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empirical research 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PSA among English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major undergraduates in Vietnam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Under-Researched Dynamics: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2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Lack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of studies examining the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combined, interrelated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effects of all four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barriers: environmental + psychological + linguistic + experiential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72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</TotalTime>
  <Words>1348</Words>
  <Application>Microsoft Office PowerPoint</Application>
  <PresentationFormat>On-screen Show (4:3)</PresentationFormat>
  <Paragraphs>120</Paragraphs>
  <Slides>27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Unpacking the Barriers: Key Determinants of Public Speaking Anxiety Among English Major Undergraduates at HUFLIT</vt:lpstr>
      <vt:lpstr>Access to the full paper:</vt:lpstr>
      <vt:lpstr>Presentation outline</vt:lpstr>
      <vt:lpstr>1. Problem Statement</vt:lpstr>
      <vt:lpstr>2. Objective &amp; Research Question</vt:lpstr>
      <vt:lpstr>3. Literature Review &amp; Research Gap</vt:lpstr>
      <vt:lpstr>Literature Review:  Primary Determinants of PSA</vt:lpstr>
      <vt:lpstr>PowerPoint Presentation</vt:lpstr>
      <vt:lpstr>Research Gap</vt:lpstr>
      <vt:lpstr>4. Methodology</vt:lpstr>
      <vt:lpstr>Research Design &amp; Participants</vt:lpstr>
      <vt:lpstr>Data Collection Tools &amp; Timeline</vt:lpstr>
      <vt:lpstr>Data Analysis &amp; Integration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6. Discussion</vt:lpstr>
      <vt:lpstr>7. Conclusion</vt:lpstr>
      <vt:lpstr>For Educators:</vt:lpstr>
      <vt:lpstr>For the Institution (HUFLIT):</vt:lpstr>
      <vt:lpstr>THANK YOU FOR YOUR ATTENTION.</vt:lpstr>
      <vt:lpstr>References</vt:lpstr>
      <vt:lpstr>PowerPoint Presentation</vt:lpstr>
      <vt:lpstr>PowerPoint Presentation</vt:lpstr>
      <vt:lpstr>Links to access data collection instruments and datasets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77</cp:revision>
  <dcterms:created xsi:type="dcterms:W3CDTF">2026-08-01T04:00:01Z</dcterms:created>
  <dcterms:modified xsi:type="dcterms:W3CDTF">2026-08-03T06:17:20Z</dcterms:modified>
</cp:coreProperties>
</file>