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62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76E62-1C36-4579-A96F-FC78E0FDE8B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F11F6-09E7-44A9-A73B-00AE3FA83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81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everyone.</a:t>
            </a:r>
          </a:p>
          <a:p>
            <a:r>
              <a:rPr lang="en-US" dirty="0"/>
              <a:t>My name is Vu Doan Lien Khe.</a:t>
            </a:r>
          </a:p>
          <a:p>
            <a:r>
              <a:rPr lang="en-US" dirty="0"/>
              <a:t>from the Faculty of Oriental Studies,</a:t>
            </a:r>
            <a:br>
              <a:rPr lang="en-US" dirty="0"/>
            </a:br>
            <a:r>
              <a:rPr lang="en-US" dirty="0"/>
              <a:t>University of Social Sciences and Humanities,</a:t>
            </a:r>
            <a:br>
              <a:rPr lang="en-US" dirty="0"/>
            </a:br>
            <a:r>
              <a:rPr lang="en-US" dirty="0"/>
              <a:t>Vietnam National University Ho Chi Minh City.</a:t>
            </a:r>
          </a:p>
          <a:p>
            <a:r>
              <a:rPr lang="en-US" dirty="0"/>
              <a:t>Thank you very much for joining my presentation today.</a:t>
            </a:r>
          </a:p>
          <a:p>
            <a:r>
              <a:rPr lang="en-US" dirty="0"/>
              <a:t>I would like to share a classroom practice that I have used with fourth-year Japanese-major students.</a:t>
            </a:r>
          </a:p>
          <a:p>
            <a:r>
              <a:rPr lang="en-US" dirty="0"/>
              <a:t>With the title</a:t>
            </a:r>
          </a:p>
          <a:p>
            <a:r>
              <a:rPr lang="en-US" b="1" dirty="0"/>
              <a:t>"ESL Integration in Japanese Reading Instruction:</a:t>
            </a:r>
            <a:br>
              <a:rPr lang="en-US" b="1" dirty="0"/>
            </a:br>
            <a:r>
              <a:rPr lang="en-US" b="1" dirty="0"/>
              <a:t>Exploring the Role of English in Supporting Japanese Reading Comprehension."</a:t>
            </a:r>
            <a:endParaRPr lang="en-US" dirty="0"/>
          </a:p>
          <a:p>
            <a:r>
              <a:rPr lang="en-US" dirty="0"/>
              <a:t>In t twenty minutes, I will explain</a:t>
            </a:r>
          </a:p>
          <a:p>
            <a:r>
              <a:rPr lang="en-US" dirty="0"/>
              <a:t>why I conducted this study, </a:t>
            </a:r>
          </a:p>
          <a:p>
            <a:r>
              <a:rPr lang="en-US" dirty="0"/>
              <a:t>how I applied this teaching method, </a:t>
            </a:r>
          </a:p>
          <a:p>
            <a:r>
              <a:rPr lang="en-US" dirty="0"/>
              <a:t>and what I found from my students.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6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talking about the teaching method,</a:t>
            </a:r>
            <a:br>
              <a:rPr lang="en-US" dirty="0"/>
            </a:br>
            <a:r>
              <a:rPr lang="en-US" dirty="0"/>
              <a:t>I would like to explain the problem.</a:t>
            </a:r>
          </a:p>
          <a:p>
            <a:r>
              <a:rPr lang="en-US" dirty="0"/>
              <a:t>In Vietnam,</a:t>
            </a:r>
            <a:br>
              <a:rPr lang="en-US" dirty="0"/>
            </a:br>
            <a:r>
              <a:rPr lang="en-US" dirty="0"/>
              <a:t>Japanese-major students usually study English for many years before entering university.</a:t>
            </a:r>
          </a:p>
          <a:p>
            <a:r>
              <a:rPr lang="en-US" dirty="0"/>
              <a:t>Then,</a:t>
            </a:r>
            <a:br>
              <a:rPr lang="en-US" dirty="0"/>
            </a:br>
            <a:r>
              <a:rPr lang="en-US" dirty="0"/>
              <a:t>during four years at university,</a:t>
            </a:r>
            <a:br>
              <a:rPr lang="en-US" dirty="0"/>
            </a:br>
            <a:r>
              <a:rPr lang="en-US" dirty="0"/>
              <a:t>they spend most of their time learning Japanese.</a:t>
            </a:r>
          </a:p>
          <a:p>
            <a:r>
              <a:rPr lang="en-US" dirty="0"/>
              <a:t>As a result,</a:t>
            </a:r>
            <a:br>
              <a:rPr lang="en-US" dirty="0"/>
            </a:br>
            <a:r>
              <a:rPr lang="en-US" dirty="0"/>
              <a:t>Japanese becomes stronger,</a:t>
            </a:r>
            <a:br>
              <a:rPr lang="en-US" dirty="0"/>
            </a:br>
            <a:r>
              <a:rPr lang="en-US" dirty="0"/>
              <a:t>but English becomes weaker.</a:t>
            </a:r>
          </a:p>
          <a:p>
            <a:r>
              <a:rPr lang="en-US" dirty="0"/>
              <a:t>This is called </a:t>
            </a:r>
            <a:r>
              <a:rPr lang="en-US" b="1" dirty="0"/>
              <a:t>language attrition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which means gradually forgetting or losing a language because we do not use it often.</a:t>
            </a:r>
          </a:p>
          <a:p>
            <a:r>
              <a:rPr lang="en-US" dirty="0"/>
              <a:t>This creates a paradox.</a:t>
            </a:r>
          </a:p>
          <a:p>
            <a:r>
              <a:rPr lang="en-US" dirty="0"/>
              <a:t>Students become very good at </a:t>
            </a:r>
            <a:r>
              <a:rPr lang="en-US" dirty="0" err="1"/>
              <a:t>Japanese,but</a:t>
            </a:r>
            <a:r>
              <a:rPr lang="en-US" dirty="0"/>
              <a:t> their English slowly declines.</a:t>
            </a:r>
          </a:p>
          <a:p>
            <a:r>
              <a:rPr lang="en-US" dirty="0"/>
              <a:t>However,</a:t>
            </a:r>
            <a:br>
              <a:rPr lang="en-US" dirty="0"/>
            </a:br>
            <a:r>
              <a:rPr lang="en-US" dirty="0"/>
              <a:t>today's job market is different.</a:t>
            </a:r>
          </a:p>
          <a:p>
            <a:r>
              <a:rPr lang="en-US" dirty="0"/>
              <a:t>Many companies expect graduates to have</a:t>
            </a:r>
            <a:br>
              <a:rPr lang="en-US" dirty="0"/>
            </a:br>
            <a:r>
              <a:rPr lang="en-US" b="1" dirty="0"/>
              <a:t>English plus one more foreign language.</a:t>
            </a:r>
            <a:endParaRPr lang="en-US" dirty="0"/>
          </a:p>
          <a:p>
            <a:r>
              <a:rPr lang="en-US" dirty="0"/>
              <a:t>So,</a:t>
            </a:r>
            <a:br>
              <a:rPr lang="en-US" dirty="0"/>
            </a:br>
            <a:r>
              <a:rPr lang="en-US" dirty="0"/>
              <a:t>students need both Japanese and English.</a:t>
            </a:r>
          </a:p>
          <a:p>
            <a:r>
              <a:rPr lang="en-US" dirty="0"/>
              <a:t>If they lose their English, they may have fewer career opportunities.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I asked myself one question.</a:t>
            </a:r>
          </a:p>
          <a:p>
            <a:r>
              <a:rPr lang="en-US" b="1" dirty="0"/>
              <a:t>Can we keep students' English active while teaching Japanese?</a:t>
            </a:r>
            <a:endParaRPr lang="en-US" dirty="0"/>
          </a:p>
          <a:p>
            <a:r>
              <a:rPr lang="en-US" dirty="0"/>
              <a:t>That question became the starting point of this study.</a:t>
            </a:r>
          </a:p>
          <a:p>
            <a:r>
              <a:rPr lang="en-US" b="1" dirty="0"/>
              <a:t>Transition</a:t>
            </a:r>
            <a:endParaRPr lang="en-US" dirty="0"/>
          </a:p>
          <a:p>
            <a:r>
              <a:rPr lang="en-US" dirty="0"/>
              <a:t>To answer this question,</a:t>
            </a:r>
            <a:br>
              <a:rPr lang="en-US" dirty="0"/>
            </a:br>
            <a:r>
              <a:rPr lang="en-US" dirty="0"/>
              <a:t>I developed my teaching model based on several language learning theories.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79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study is based on four main theories.</a:t>
            </a:r>
          </a:p>
          <a:p>
            <a:r>
              <a:rPr lang="en-US" dirty="0"/>
              <a:t>I will explain them briefly.</a:t>
            </a:r>
          </a:p>
          <a:p>
            <a:r>
              <a:rPr lang="en-US" dirty="0"/>
              <a:t>The first theory is </a:t>
            </a:r>
            <a:r>
              <a:rPr lang="en-US" b="1" dirty="0"/>
              <a:t>Language Attrition</a:t>
            </a:r>
            <a:r>
              <a:rPr lang="en-US" dirty="0"/>
              <a:t>.</a:t>
            </a:r>
          </a:p>
          <a:p>
            <a:r>
              <a:rPr lang="en-US" dirty="0"/>
              <a:t>It explains that if we stop using a language, our ability gradually becomes weaker.</a:t>
            </a:r>
          </a:p>
          <a:p>
            <a:r>
              <a:rPr lang="en-US" dirty="0"/>
              <a:t>This is exactly what happens to many Japanese-major students.</a:t>
            </a:r>
          </a:p>
          <a:p>
            <a:r>
              <a:rPr lang="en-US" dirty="0"/>
              <a:t>The second theory is </a:t>
            </a:r>
            <a:r>
              <a:rPr lang="en-US" b="1" dirty="0"/>
              <a:t>Interdependence Hypothesis</a:t>
            </a:r>
            <a:r>
              <a:rPr lang="en-US" dirty="0"/>
              <a:t>.</a:t>
            </a:r>
          </a:p>
          <a:p>
            <a:r>
              <a:rPr lang="en-US" dirty="0"/>
              <a:t>This theory says that different languages can support each other.</a:t>
            </a:r>
          </a:p>
          <a:p>
            <a:r>
              <a:rPr lang="en-US" dirty="0"/>
              <a:t>Learning one language can help us understand another language.</a:t>
            </a:r>
          </a:p>
          <a:p>
            <a:r>
              <a:rPr lang="en-US" dirty="0"/>
              <a:t>The third theory is </a:t>
            </a:r>
            <a:r>
              <a:rPr lang="en-US" b="1" dirty="0"/>
              <a:t>Translanguaging</a:t>
            </a:r>
            <a:r>
              <a:rPr lang="en-US" dirty="0"/>
              <a:t>. Instead of separating languages,</a:t>
            </a:r>
            <a:br>
              <a:rPr lang="en-US" dirty="0"/>
            </a:br>
            <a:r>
              <a:rPr lang="en-US" dirty="0"/>
              <a:t>students can use all of their language knowledge together.</a:t>
            </a:r>
          </a:p>
          <a:p>
            <a:r>
              <a:rPr lang="en-US" dirty="0"/>
              <a:t>For example,</a:t>
            </a:r>
            <a:br>
              <a:rPr lang="en-US" dirty="0"/>
            </a:br>
            <a:r>
              <a:rPr lang="en-US" dirty="0"/>
              <a:t>they can connect </a:t>
            </a:r>
            <a:r>
              <a:rPr lang="en-US" dirty="0" err="1"/>
              <a:t>Japanese,English</a:t>
            </a:r>
            <a:r>
              <a:rPr lang="en-US" dirty="0"/>
              <a:t>, and even Vietnamese during the learning process.</a:t>
            </a:r>
          </a:p>
          <a:p>
            <a:r>
              <a:rPr lang="en-US" dirty="0"/>
              <a:t>Finally, I use </a:t>
            </a:r>
            <a:r>
              <a:rPr lang="en-US" b="1" dirty="0"/>
              <a:t>Cognitive Load Theory</a:t>
            </a:r>
            <a:r>
              <a:rPr lang="en-US" dirty="0"/>
              <a:t>.</a:t>
            </a:r>
          </a:p>
          <a:p>
            <a:r>
              <a:rPr lang="en-US" dirty="0"/>
              <a:t>This theory reminds us that students cannot process too much information at the same time.</a:t>
            </a:r>
          </a:p>
          <a:p>
            <a:r>
              <a:rPr lang="en-US" dirty="0"/>
              <a:t>If English is too difficult, students may feel confused.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English should be used as a support, not as an additional burden.</a:t>
            </a:r>
          </a:p>
          <a:p>
            <a:r>
              <a:rPr lang="en-US" dirty="0"/>
              <a:t>These four theories together provide the foundation for my teaching model.</a:t>
            </a:r>
          </a:p>
          <a:p>
            <a:r>
              <a:rPr lang="en-US" b="1" dirty="0"/>
              <a:t>Transition</a:t>
            </a:r>
            <a:endParaRPr lang="en-US" dirty="0"/>
          </a:p>
          <a:p>
            <a:r>
              <a:rPr lang="en-US" dirty="0"/>
              <a:t>Now,</a:t>
            </a:r>
            <a:br>
              <a:rPr lang="en-US" dirty="0"/>
            </a:br>
            <a:r>
              <a:rPr lang="en-US" dirty="0"/>
              <a:t>let me show you how I applied this idea in my classroom.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799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study uses a mixed-methods case study.</a:t>
            </a:r>
          </a:p>
          <a:p>
            <a:r>
              <a:rPr lang="en-US" dirty="0"/>
              <a:t>That means I collected both quantitative and qualitative data.</a:t>
            </a:r>
          </a:p>
          <a:p>
            <a:r>
              <a:rPr lang="en-US" dirty="0"/>
              <a:t>The participants were 51 fourth-year Japanese-major students</a:t>
            </a:r>
            <a:br>
              <a:rPr lang="en-US" dirty="0"/>
            </a:br>
            <a:r>
              <a:rPr lang="en-US" dirty="0"/>
              <a:t>at the University of Social Sciences and Humanities.</a:t>
            </a:r>
          </a:p>
          <a:p>
            <a:r>
              <a:rPr lang="en-US" dirty="0"/>
              <a:t>They were chosen because they had already studied both English and Japanese for several years.</a:t>
            </a:r>
          </a:p>
          <a:p>
            <a:r>
              <a:rPr lang="en-US" dirty="0"/>
              <a:t>First,</a:t>
            </a:r>
            <a:br>
              <a:rPr lang="en-US" dirty="0"/>
            </a:br>
            <a:r>
              <a:rPr lang="en-US" dirty="0"/>
              <a:t>I conducted a questionnaire using a five-point Likert scale.</a:t>
            </a:r>
          </a:p>
          <a:p>
            <a:r>
              <a:rPr lang="en-US" dirty="0"/>
              <a:t>The survey asked students about</a:t>
            </a:r>
          </a:p>
          <a:p>
            <a:r>
              <a:rPr lang="en-US" dirty="0"/>
              <a:t>their awareness of English attrition, </a:t>
            </a:r>
          </a:p>
          <a:p>
            <a:r>
              <a:rPr lang="en-US" dirty="0"/>
              <a:t>their opinions about the bilingual classroom, </a:t>
            </a:r>
          </a:p>
          <a:p>
            <a:r>
              <a:rPr lang="en-US" dirty="0"/>
              <a:t>and the benefits and challenges of using English during Japanese reading lessons. </a:t>
            </a:r>
          </a:p>
          <a:p>
            <a:r>
              <a:rPr lang="en-US" dirty="0"/>
              <a:t>Besides the questionnaire,</a:t>
            </a:r>
            <a:br>
              <a:rPr lang="en-US" dirty="0"/>
            </a:br>
            <a:r>
              <a:rPr lang="en-US" dirty="0"/>
              <a:t>I also observed students during classroom activities.</a:t>
            </a:r>
          </a:p>
          <a:p>
            <a:r>
              <a:rPr lang="en-US" dirty="0"/>
              <a:t>I paid attention to</a:t>
            </a:r>
          </a:p>
          <a:p>
            <a:r>
              <a:rPr lang="en-US" dirty="0"/>
              <a:t>how quickly they responded, </a:t>
            </a:r>
          </a:p>
          <a:p>
            <a:r>
              <a:rPr lang="en-US" dirty="0"/>
              <a:t>how accurately they translated, </a:t>
            </a:r>
          </a:p>
          <a:p>
            <a:r>
              <a:rPr lang="en-US" dirty="0"/>
              <a:t>and how naturally they used English while reading Japanese. </a:t>
            </a:r>
          </a:p>
          <a:p>
            <a:r>
              <a:rPr lang="en-US" dirty="0"/>
              <a:t>Finally,</a:t>
            </a:r>
            <a:br>
              <a:rPr lang="en-US" dirty="0"/>
            </a:br>
            <a:r>
              <a:rPr lang="en-US" dirty="0"/>
              <a:t>I analyzed the quantitative data with SPSS</a:t>
            </a:r>
            <a:br>
              <a:rPr lang="en-US" dirty="0"/>
            </a:br>
            <a:r>
              <a:rPr lang="en-US" dirty="0"/>
              <a:t>and the qualitative responses using thematic analysis.</a:t>
            </a:r>
          </a:p>
          <a:p>
            <a:r>
              <a:rPr lang="en-US" dirty="0"/>
              <a:t>This combination helped me understand not only the numbers,</a:t>
            </a:r>
            <a:br>
              <a:rPr lang="en-US" dirty="0"/>
            </a:br>
            <a:r>
              <a:rPr lang="en-US" dirty="0"/>
              <a:t>but also the students' real experiences.</a:t>
            </a:r>
          </a:p>
          <a:p>
            <a:endParaRPr lang="en-US" dirty="0"/>
          </a:p>
          <a:p>
            <a:r>
              <a:rPr lang="en-US" dirty="0"/>
              <a:t>Here you can see the participants and the research process.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Now,</a:t>
            </a:r>
            <a:br>
              <a:rPr lang="en-US" dirty="0"/>
            </a:br>
            <a:r>
              <a:rPr lang="en-US" dirty="0"/>
              <a:t>I would like to introduce the classroom model.</a:t>
            </a:r>
          </a:p>
          <a:p>
            <a:r>
              <a:rPr lang="en-US" dirty="0"/>
              <a:t>This is actually the heart of my study.</a:t>
            </a:r>
          </a:p>
          <a:p>
            <a:r>
              <a:rPr lang="en-US" dirty="0"/>
              <a:t>Traditionally,</a:t>
            </a:r>
            <a:br>
              <a:rPr lang="en-US" dirty="0"/>
            </a:br>
            <a:r>
              <a:rPr lang="en-US" dirty="0"/>
              <a:t>Japanese reading classes in Vietnam usually follow one direction.</a:t>
            </a:r>
          </a:p>
          <a:p>
            <a:r>
              <a:rPr lang="en-US" dirty="0"/>
              <a:t>Students translate directly from Japanese into Vietnamese.</a:t>
            </a:r>
          </a:p>
          <a:p>
            <a:r>
              <a:rPr lang="en-US" dirty="0"/>
              <a:t>However,</a:t>
            </a:r>
            <a:br>
              <a:rPr lang="en-US" dirty="0"/>
            </a:br>
            <a:r>
              <a:rPr lang="en-US" dirty="0"/>
              <a:t>in my classroom,</a:t>
            </a:r>
            <a:br>
              <a:rPr lang="en-US" dirty="0"/>
            </a:br>
            <a:r>
              <a:rPr lang="en-US" dirty="0"/>
              <a:t>I changed this process.</a:t>
            </a:r>
          </a:p>
          <a:p>
            <a:r>
              <a:rPr lang="en-US" dirty="0"/>
              <a:t>Instead of using only Vietnamese,</a:t>
            </a:r>
            <a:br>
              <a:rPr lang="en-US" dirty="0"/>
            </a:br>
            <a:r>
              <a:rPr lang="en-US" dirty="0"/>
              <a:t>I encouraged students to use English as another bridge.</a:t>
            </a:r>
          </a:p>
          <a:p>
            <a:r>
              <a:rPr lang="en-US" dirty="0"/>
              <a:t>For example,</a:t>
            </a:r>
            <a:br>
              <a:rPr lang="en-US" dirty="0"/>
            </a:br>
            <a:r>
              <a:rPr lang="en-US" dirty="0"/>
              <a:t>when students met a new Japanese word,</a:t>
            </a:r>
            <a:br>
              <a:rPr lang="en-US" dirty="0"/>
            </a:br>
            <a:r>
              <a:rPr lang="en-US" dirty="0"/>
              <a:t>they first tried to explain it</a:t>
            </a:r>
          </a:p>
          <a:p>
            <a:r>
              <a:rPr lang="en-US" dirty="0"/>
              <a:t>in Japanese,</a:t>
            </a:r>
          </a:p>
          <a:p>
            <a:r>
              <a:rPr lang="en-US" dirty="0"/>
              <a:t>or in English,</a:t>
            </a:r>
          </a:p>
          <a:p>
            <a:r>
              <a:rPr lang="en-US" dirty="0"/>
              <a:t>before using Vietnamese.</a:t>
            </a:r>
          </a:p>
          <a:p>
            <a:r>
              <a:rPr lang="en-US" dirty="0"/>
              <a:t>Students also worked in small groups.</a:t>
            </a:r>
          </a:p>
          <a:p>
            <a:r>
              <a:rPr lang="en-US" dirty="0"/>
              <a:t>Each group prepared one reading passage.</a:t>
            </a:r>
          </a:p>
          <a:p>
            <a:r>
              <a:rPr lang="en-US" dirty="0"/>
              <a:t>During the presentation,</a:t>
            </a:r>
            <a:br>
              <a:rPr lang="en-US" dirty="0"/>
            </a:br>
            <a:r>
              <a:rPr lang="en-US" dirty="0"/>
              <a:t>they explained vocabulary,</a:t>
            </a:r>
            <a:br>
              <a:rPr lang="en-US" dirty="0"/>
            </a:br>
            <a:r>
              <a:rPr lang="en-US" dirty="0"/>
              <a:t>grammar,</a:t>
            </a:r>
            <a:br>
              <a:rPr lang="en-US" dirty="0"/>
            </a:br>
            <a:r>
              <a:rPr lang="en-US" dirty="0"/>
              <a:t>and Kanji.</a:t>
            </a:r>
          </a:p>
          <a:p>
            <a:r>
              <a:rPr lang="en-US" dirty="0"/>
              <a:t>They could use</a:t>
            </a:r>
          </a:p>
          <a:p>
            <a:r>
              <a:rPr lang="en-US" dirty="0"/>
              <a:t>pictures,</a:t>
            </a:r>
          </a:p>
          <a:p>
            <a:r>
              <a:rPr lang="en-US" dirty="0"/>
              <a:t>gestures,</a:t>
            </a:r>
          </a:p>
          <a:p>
            <a:r>
              <a:rPr lang="en-US" dirty="0"/>
              <a:t>examples,</a:t>
            </a:r>
          </a:p>
          <a:p>
            <a:r>
              <a:rPr lang="en-US" dirty="0"/>
              <a:t>synonyms,</a:t>
            </a:r>
          </a:p>
          <a:p>
            <a:r>
              <a:rPr lang="en-US" dirty="0"/>
              <a:t>and English explanations.</a:t>
            </a:r>
          </a:p>
          <a:p>
            <a:r>
              <a:rPr lang="en-US" dirty="0"/>
              <a:t>Another important activity was</a:t>
            </a:r>
            <a:br>
              <a:rPr lang="en-US" dirty="0"/>
            </a:br>
            <a:r>
              <a:rPr lang="en-US" b="1" dirty="0"/>
              <a:t>live translation.</a:t>
            </a:r>
            <a:endParaRPr lang="en-US" dirty="0"/>
          </a:p>
          <a:p>
            <a:r>
              <a:rPr lang="en-US" dirty="0"/>
              <a:t>Students immediately translated Japanese sentences,</a:t>
            </a:r>
            <a:br>
              <a:rPr lang="en-US" dirty="0"/>
            </a:br>
            <a:r>
              <a:rPr lang="en-US" dirty="0"/>
              <a:t>usually into English,</a:t>
            </a:r>
            <a:br>
              <a:rPr lang="en-US" dirty="0"/>
            </a:br>
            <a:r>
              <a:rPr lang="en-US" dirty="0"/>
              <a:t>without using dictionaries.</a:t>
            </a:r>
          </a:p>
          <a:p>
            <a:r>
              <a:rPr lang="en-US" dirty="0"/>
              <a:t>This activity encouraged students to think quickly</a:t>
            </a:r>
            <a:br>
              <a:rPr lang="en-US" dirty="0"/>
            </a:br>
            <a:r>
              <a:rPr lang="en-US" dirty="0"/>
              <a:t>and connect Japanese with English naturally.</a:t>
            </a:r>
          </a:p>
          <a:p>
            <a:r>
              <a:rPr lang="en-US" dirty="0"/>
              <a:t>I would like to emphasize one point.</a:t>
            </a:r>
          </a:p>
          <a:p>
            <a:r>
              <a:rPr lang="en-US" dirty="0"/>
              <a:t>English was never compulsory.</a:t>
            </a:r>
          </a:p>
          <a:p>
            <a:r>
              <a:rPr lang="en-US" dirty="0"/>
              <a:t>Students were free to use it.</a:t>
            </a:r>
          </a:p>
          <a:p>
            <a:r>
              <a:rPr lang="en-US" dirty="0"/>
              <a:t>English was simply another learning tool,</a:t>
            </a:r>
            <a:br>
              <a:rPr lang="en-US" dirty="0"/>
            </a:br>
            <a:r>
              <a:rPr lang="en-US" dirty="0"/>
              <a:t>not an examination.</a:t>
            </a:r>
          </a:p>
          <a:p>
            <a:r>
              <a:rPr lang="en-US" dirty="0"/>
              <a:t>My goal was not to replace Vietnamese.</a:t>
            </a:r>
          </a:p>
          <a:p>
            <a:r>
              <a:rPr lang="en-US" dirty="0"/>
              <a:t>My goal was to keep English alive</a:t>
            </a:r>
            <a:br>
              <a:rPr lang="en-US" dirty="0"/>
            </a:br>
            <a:r>
              <a:rPr lang="en-US" dirty="0"/>
              <a:t>while students were learning Japanese.</a:t>
            </a:r>
          </a:p>
          <a:p>
            <a:r>
              <a:rPr lang="en-US" b="1" dirty="0"/>
              <a:t>English was a bridge.</a:t>
            </a:r>
            <a:r>
              <a:rPr lang="en-US" b="0" dirty="0"/>
              <a:t> </a:t>
            </a:r>
            <a:r>
              <a:rPr lang="en-US" b="1" dirty="0"/>
              <a:t>Not a burden.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32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collected 51 valid responses,</a:t>
            </a:r>
            <a:br>
              <a:rPr lang="en-US" dirty="0"/>
            </a:br>
            <a:r>
              <a:rPr lang="en-US" dirty="0"/>
              <a:t>representing about sixty percent of all fourth-year students.</a:t>
            </a:r>
          </a:p>
          <a:p>
            <a:r>
              <a:rPr lang="en-US" dirty="0"/>
              <a:t>One interesting finding is that</a:t>
            </a:r>
            <a:br>
              <a:rPr lang="en-US" dirty="0"/>
            </a:br>
            <a:r>
              <a:rPr lang="en-US" dirty="0"/>
              <a:t>students had similar Japanese proficiency,</a:t>
            </a:r>
            <a:br>
              <a:rPr lang="en-US" dirty="0"/>
            </a:br>
            <a:r>
              <a:rPr lang="en-US" dirty="0"/>
              <a:t>but very different English proficiency.</a:t>
            </a:r>
          </a:p>
          <a:p>
            <a:r>
              <a:rPr lang="en-US" dirty="0"/>
              <a:t>Most students had already reached</a:t>
            </a:r>
            <a:br>
              <a:rPr lang="en-US" dirty="0"/>
            </a:br>
            <a:r>
              <a:rPr lang="en-US" dirty="0"/>
              <a:t>Japanese level N2.</a:t>
            </a:r>
          </a:p>
          <a:p>
            <a:r>
              <a:rPr lang="en-US" dirty="0"/>
              <a:t>However,</a:t>
            </a:r>
            <a:br>
              <a:rPr lang="en-US" dirty="0"/>
            </a:br>
            <a:r>
              <a:rPr lang="en-US" dirty="0"/>
              <a:t>their English levels varied considerably.</a:t>
            </a:r>
          </a:p>
          <a:p>
            <a:r>
              <a:rPr lang="en-US" dirty="0"/>
              <a:t>Some students had good English,</a:t>
            </a:r>
            <a:br>
              <a:rPr lang="en-US" dirty="0"/>
            </a:br>
            <a:r>
              <a:rPr lang="en-US" dirty="0"/>
              <a:t>while many students had only pre-intermediate English.</a:t>
            </a:r>
          </a:p>
          <a:p>
            <a:r>
              <a:rPr lang="en-US" dirty="0"/>
              <a:t>This difference is important.</a:t>
            </a:r>
          </a:p>
          <a:p>
            <a:r>
              <a:rPr lang="en-US" dirty="0"/>
              <a:t>It allowed us to examine whether English proficiency influences students' opinions about the bilingual model.</a:t>
            </a:r>
          </a:p>
          <a:p>
            <a:r>
              <a:rPr lang="en-US" dirty="0"/>
              <a:t>As you can see in this figure,</a:t>
            </a:r>
            <a:br>
              <a:rPr lang="en-US" dirty="0"/>
            </a:br>
            <a:r>
              <a:rPr lang="en-US" dirty="0"/>
              <a:t>English proficiency was not the same for everyone.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students did not experience the classroom in exactly the same way.</a:t>
            </a:r>
          </a:p>
          <a:p>
            <a:r>
              <a:rPr lang="en-US" dirty="0"/>
              <a:t>Some students had stronger English, while others had weaker English.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34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I will present the main findings.</a:t>
            </a:r>
          </a:p>
          <a:p>
            <a:r>
              <a:rPr lang="en-US" dirty="0"/>
              <a:t>Overall,</a:t>
            </a:r>
            <a:br>
              <a:rPr lang="en-US" dirty="0"/>
            </a:br>
            <a:r>
              <a:rPr lang="en-US" dirty="0"/>
              <a:t>students showed positive attitudes toward the bilingual classroom.</a:t>
            </a:r>
          </a:p>
          <a:p>
            <a:r>
              <a:rPr lang="en-US" dirty="0"/>
              <a:t>First, many students agreed that</a:t>
            </a:r>
            <a:br>
              <a:rPr lang="en-US" dirty="0"/>
            </a:br>
            <a:r>
              <a:rPr lang="en-US" dirty="0"/>
              <a:t>their English was gradually becoming weaker</a:t>
            </a:r>
            <a:br>
              <a:rPr lang="en-US" dirty="0"/>
            </a:br>
            <a:r>
              <a:rPr lang="en-US" dirty="0"/>
              <a:t>because they focused mainly on Japanese.</a:t>
            </a:r>
          </a:p>
          <a:p>
            <a:r>
              <a:rPr lang="en-US" dirty="0"/>
              <a:t>This confirms the problem of language attrition.</a:t>
            </a:r>
          </a:p>
          <a:p>
            <a:r>
              <a:rPr lang="en-US" dirty="0"/>
              <a:t>Second,</a:t>
            </a:r>
            <a:br>
              <a:rPr lang="en-US" dirty="0"/>
            </a:br>
            <a:r>
              <a:rPr lang="en-US" dirty="0"/>
              <a:t>students believed that</a:t>
            </a:r>
            <a:br>
              <a:rPr lang="en-US" dirty="0"/>
            </a:br>
            <a:r>
              <a:rPr lang="en-US" dirty="0"/>
              <a:t>English helped them remember Japanese vocabulary more effectively.</a:t>
            </a:r>
          </a:p>
          <a:p>
            <a:r>
              <a:rPr lang="en-US" dirty="0"/>
              <a:t>They also enjoyed discovering similarities between English and Japanese.</a:t>
            </a:r>
          </a:p>
          <a:p>
            <a:r>
              <a:rPr lang="en-US" dirty="0"/>
              <a:t>Another important finding concerns employability.</a:t>
            </a:r>
          </a:p>
          <a:p>
            <a:r>
              <a:rPr lang="en-US" dirty="0"/>
              <a:t>Students strongly agreed that</a:t>
            </a:r>
            <a:br>
              <a:rPr lang="en-US" dirty="0"/>
            </a:br>
            <a:r>
              <a:rPr lang="en-US" dirty="0"/>
              <a:t>having both English and Japanese</a:t>
            </a:r>
            <a:br>
              <a:rPr lang="en-US" dirty="0"/>
            </a:br>
            <a:r>
              <a:rPr lang="en-US" dirty="0"/>
              <a:t>would improve their future career opportunities.</a:t>
            </a:r>
          </a:p>
          <a:p>
            <a:r>
              <a:rPr lang="en-US" dirty="0"/>
              <a:t>Finally,</a:t>
            </a:r>
            <a:br>
              <a:rPr lang="en-US" dirty="0"/>
            </a:br>
            <a:r>
              <a:rPr lang="en-US" dirty="0"/>
              <a:t>we compared students with different English proficiency levels.</a:t>
            </a:r>
          </a:p>
          <a:p>
            <a:r>
              <a:rPr lang="en-US" dirty="0"/>
              <a:t>The ANOVA analysis showed one interesting result.</a:t>
            </a:r>
          </a:p>
          <a:p>
            <a:r>
              <a:rPr lang="en-US" dirty="0"/>
              <a:t>Students with stronger English</a:t>
            </a:r>
            <a:br>
              <a:rPr lang="en-US" dirty="0"/>
            </a:br>
            <a:r>
              <a:rPr lang="en-US" dirty="0"/>
              <a:t>enjoyed this teaching model more.</a:t>
            </a:r>
          </a:p>
          <a:p>
            <a:r>
              <a:rPr lang="en-US" dirty="0"/>
              <a:t>Students with weaker English</a:t>
            </a:r>
            <a:br>
              <a:rPr lang="en-US" dirty="0"/>
            </a:br>
            <a:r>
              <a:rPr lang="en-US" dirty="0"/>
              <a:t>sometimes found it more difficult.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English proficiency influences students' perceptions of this bilingual classroom.</a:t>
            </a:r>
          </a:p>
          <a:p>
            <a:endParaRPr lang="en-US" dirty="0"/>
          </a:p>
          <a:p>
            <a:r>
              <a:rPr lang="en-US" dirty="0"/>
              <a:t>Overall,</a:t>
            </a:r>
            <a:br>
              <a:rPr lang="en-US" dirty="0"/>
            </a:br>
            <a:r>
              <a:rPr lang="en-US" dirty="0"/>
              <a:t>the quantitative findings support my research hypotheses.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1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Besides the survey,</a:t>
            </a:r>
            <a:br>
              <a:rPr lang="en-US" dirty="0"/>
            </a:br>
            <a:r>
              <a:rPr lang="en-US" dirty="0"/>
              <a:t>students also shared their own experiences.</a:t>
            </a:r>
          </a:p>
          <a:p>
            <a:r>
              <a:rPr lang="en-US" dirty="0"/>
              <a:t>From their comments,</a:t>
            </a:r>
            <a:br>
              <a:rPr lang="en-US" dirty="0"/>
            </a:br>
            <a:r>
              <a:rPr lang="en-US" dirty="0"/>
              <a:t>I found three major themes.</a:t>
            </a:r>
          </a:p>
          <a:p>
            <a:r>
              <a:rPr lang="en-US" dirty="0"/>
              <a:t>The first theme is</a:t>
            </a:r>
            <a:br>
              <a:rPr lang="en-US" dirty="0"/>
            </a:br>
            <a:r>
              <a:rPr lang="en-US" b="1" dirty="0"/>
              <a:t>English as a cognitive bridge.</a:t>
            </a:r>
            <a:endParaRPr lang="en-US" dirty="0"/>
          </a:p>
          <a:p>
            <a:r>
              <a:rPr lang="en-US" dirty="0"/>
              <a:t>Many students said that</a:t>
            </a:r>
            <a:br>
              <a:rPr lang="en-US" dirty="0"/>
            </a:br>
            <a:r>
              <a:rPr lang="en-US" dirty="0"/>
              <a:t>English helped them understand difficult Japanese words more easily.</a:t>
            </a:r>
          </a:p>
          <a:p>
            <a:r>
              <a:rPr lang="en-US" dirty="0"/>
              <a:t>Instead of translating directly into Vietnamese,</a:t>
            </a:r>
            <a:br>
              <a:rPr lang="en-US" dirty="0"/>
            </a:br>
            <a:r>
              <a:rPr lang="en-US" dirty="0"/>
              <a:t>they connected Japanese with English first.</a:t>
            </a:r>
          </a:p>
          <a:p>
            <a:r>
              <a:rPr lang="en-US" dirty="0"/>
              <a:t>The second theme is</a:t>
            </a:r>
            <a:br>
              <a:rPr lang="en-US" dirty="0"/>
            </a:br>
            <a:r>
              <a:rPr lang="en-US" b="1" dirty="0"/>
              <a:t>greater multilingual awareness.</a:t>
            </a:r>
            <a:endParaRPr lang="en-US" dirty="0"/>
          </a:p>
          <a:p>
            <a:r>
              <a:rPr lang="en-US" dirty="0"/>
              <a:t>Students became more aware</a:t>
            </a:r>
            <a:br>
              <a:rPr lang="en-US" dirty="0"/>
            </a:br>
            <a:r>
              <a:rPr lang="en-US" dirty="0"/>
              <a:t>of the similarities between languages.</a:t>
            </a:r>
          </a:p>
          <a:p>
            <a:r>
              <a:rPr lang="en-US" dirty="0"/>
              <a:t>They also felt more confident using both English and Japanese.</a:t>
            </a:r>
          </a:p>
          <a:p>
            <a:r>
              <a:rPr lang="en-US" dirty="0"/>
              <a:t>The third theme is</a:t>
            </a:r>
            <a:br>
              <a:rPr lang="en-US" dirty="0"/>
            </a:br>
            <a:r>
              <a:rPr lang="en-US" b="1" dirty="0"/>
              <a:t>cognitive burden.</a:t>
            </a:r>
            <a:endParaRPr lang="en-US" dirty="0"/>
          </a:p>
          <a:p>
            <a:r>
              <a:rPr lang="en-US" dirty="0"/>
              <a:t>Some students,</a:t>
            </a:r>
            <a:br>
              <a:rPr lang="en-US" dirty="0"/>
            </a:br>
            <a:r>
              <a:rPr lang="en-US" dirty="0"/>
              <a:t>especially those with weaker English,</a:t>
            </a:r>
            <a:br>
              <a:rPr lang="en-US" dirty="0"/>
            </a:br>
            <a:r>
              <a:rPr lang="en-US" dirty="0"/>
              <a:t>felt tired or confused.</a:t>
            </a:r>
          </a:p>
          <a:p>
            <a:r>
              <a:rPr lang="en-US" dirty="0"/>
              <a:t>They sometimes needed more time</a:t>
            </a:r>
            <a:br>
              <a:rPr lang="en-US" dirty="0"/>
            </a:br>
            <a:r>
              <a:rPr lang="en-US" dirty="0"/>
              <a:t>to process two foreign languages together.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the classroom model works well,</a:t>
            </a:r>
            <a:br>
              <a:rPr lang="en-US" dirty="0"/>
            </a:br>
            <a:r>
              <a:rPr lang="en-US" dirty="0"/>
              <a:t>but teachers should adapt it</a:t>
            </a:r>
            <a:br>
              <a:rPr lang="en-US" dirty="0"/>
            </a:br>
            <a:r>
              <a:rPr lang="en-US" dirty="0"/>
              <a:t>according to students' English proficiency.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38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I would like to summarize all the findings in one simple model.</a:t>
            </a:r>
          </a:p>
          <a:p>
            <a:r>
              <a:rPr lang="en-US" dirty="0"/>
              <a:t>This figure is my synthesis of the study.</a:t>
            </a:r>
          </a:p>
          <a:p>
            <a:r>
              <a:rPr lang="en-US" dirty="0"/>
              <a:t>On the horizontal axis,</a:t>
            </a:r>
            <a:br>
              <a:rPr lang="en-US" dirty="0"/>
            </a:br>
            <a:r>
              <a:rPr lang="en-US" dirty="0"/>
              <a:t>we have students' English proficiency,</a:t>
            </a:r>
            <a:br>
              <a:rPr lang="en-US" dirty="0"/>
            </a:br>
            <a:r>
              <a:rPr lang="en-US" dirty="0"/>
              <a:t>from low to high.</a:t>
            </a:r>
          </a:p>
          <a:p>
            <a:r>
              <a:rPr lang="en-US" dirty="0"/>
              <a:t>On the vertical axis,</a:t>
            </a:r>
            <a:br>
              <a:rPr lang="en-US" dirty="0"/>
            </a:br>
            <a:r>
              <a:rPr lang="en-US" dirty="0"/>
              <a:t>we have students' learning experience,</a:t>
            </a:r>
            <a:br>
              <a:rPr lang="en-US" dirty="0"/>
            </a:br>
            <a:r>
              <a:rPr lang="en-US" dirty="0"/>
              <a:t>from cognitive burden at the bottom</a:t>
            </a:r>
            <a:br>
              <a:rPr lang="en-US" dirty="0"/>
            </a:br>
            <a:r>
              <a:rPr lang="en-US" dirty="0"/>
              <a:t>to learning benefits at the top.</a:t>
            </a:r>
          </a:p>
          <a:p>
            <a:r>
              <a:rPr lang="en-US" dirty="0"/>
              <a:t>Let's begin with the left side,</a:t>
            </a:r>
            <a:br>
              <a:rPr lang="en-US" dirty="0"/>
            </a:br>
            <a:r>
              <a:rPr lang="en-US" dirty="0"/>
              <a:t>which is the </a:t>
            </a:r>
            <a:r>
              <a:rPr lang="en-US" b="1" dirty="0"/>
              <a:t>red zone</a:t>
            </a:r>
            <a:r>
              <a:rPr lang="en-US" dirty="0"/>
              <a:t>.</a:t>
            </a:r>
          </a:p>
          <a:p>
            <a:r>
              <a:rPr lang="en-US" dirty="0"/>
              <a:t>This area represents students with lower English proficiency,</a:t>
            </a:r>
            <a:br>
              <a:rPr lang="en-US" dirty="0"/>
            </a:br>
            <a:r>
              <a:rPr lang="en-US" dirty="0"/>
              <a:t>especially those at the pre-intermediate level.</a:t>
            </a:r>
          </a:p>
          <a:p>
            <a:r>
              <a:rPr lang="en-US" dirty="0"/>
              <a:t>For these students,</a:t>
            </a:r>
            <a:br>
              <a:rPr lang="en-US" dirty="0"/>
            </a:br>
            <a:r>
              <a:rPr lang="en-US" dirty="0"/>
              <a:t>using Japanese and English at the same time</a:t>
            </a:r>
            <a:br>
              <a:rPr lang="en-US" dirty="0"/>
            </a:br>
            <a:r>
              <a:rPr lang="en-US" dirty="0"/>
              <a:t>may create cognitive overload.</a:t>
            </a:r>
          </a:p>
          <a:p>
            <a:r>
              <a:rPr lang="en-US" dirty="0"/>
              <a:t>They often feel confused,</a:t>
            </a:r>
            <a:br>
              <a:rPr lang="en-US" dirty="0"/>
            </a:br>
            <a:r>
              <a:rPr lang="en-US" dirty="0"/>
              <a:t>mentally tired,</a:t>
            </a:r>
            <a:br>
              <a:rPr lang="en-US" dirty="0"/>
            </a:br>
            <a:r>
              <a:rPr lang="en-US" dirty="0"/>
              <a:t>and less confident.</a:t>
            </a:r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English does not always help them immediately.</a:t>
            </a:r>
          </a:p>
          <a:p>
            <a:r>
              <a:rPr lang="en-US" dirty="0"/>
              <a:t>In the middle,</a:t>
            </a:r>
            <a:br>
              <a:rPr lang="en-US" dirty="0"/>
            </a:br>
            <a:r>
              <a:rPr lang="en-US" dirty="0"/>
              <a:t>we can see the dotted line.</a:t>
            </a:r>
          </a:p>
          <a:p>
            <a:r>
              <a:rPr lang="en-US" dirty="0"/>
              <a:t>This line represents</a:t>
            </a:r>
            <a:br>
              <a:rPr lang="en-US" dirty="0"/>
            </a:br>
            <a:r>
              <a:rPr lang="en-US" b="1" dirty="0"/>
              <a:t>the language threshold.</a:t>
            </a:r>
            <a:endParaRPr lang="en-US" dirty="0"/>
          </a:p>
          <a:p>
            <a:r>
              <a:rPr lang="en-US" dirty="0"/>
              <a:t>It means that students need a minimum level of English</a:t>
            </a:r>
            <a:br>
              <a:rPr lang="en-US" dirty="0"/>
            </a:br>
            <a:r>
              <a:rPr lang="en-US" dirty="0"/>
              <a:t>before they can benefit from this bilingual approach.</a:t>
            </a:r>
          </a:p>
          <a:p>
            <a:r>
              <a:rPr lang="en-US" dirty="0"/>
              <a:t>Once they reach this threshold,</a:t>
            </a:r>
            <a:br>
              <a:rPr lang="en-US" dirty="0"/>
            </a:br>
            <a:r>
              <a:rPr lang="en-US" dirty="0"/>
              <a:t>the learning experience changes significantly.</a:t>
            </a:r>
          </a:p>
          <a:p>
            <a:r>
              <a:rPr lang="en-US" dirty="0"/>
              <a:t>On the right side,</a:t>
            </a:r>
            <a:br>
              <a:rPr lang="en-US" dirty="0"/>
            </a:br>
            <a:r>
              <a:rPr lang="en-US" dirty="0"/>
              <a:t>we have the </a:t>
            </a:r>
            <a:r>
              <a:rPr lang="en-US" b="1" dirty="0"/>
              <a:t>teal zone</a:t>
            </a:r>
            <a:r>
              <a:rPr lang="en-US" dirty="0"/>
              <a:t>.</a:t>
            </a:r>
          </a:p>
          <a:p>
            <a:r>
              <a:rPr lang="en-US" dirty="0"/>
              <a:t>These are students with intermediate</a:t>
            </a:r>
            <a:br>
              <a:rPr lang="en-US" dirty="0"/>
            </a:br>
            <a:r>
              <a:rPr lang="en-US" dirty="0"/>
              <a:t>or advanced English proficiency.</a:t>
            </a:r>
          </a:p>
          <a:p>
            <a:r>
              <a:rPr lang="en-US" dirty="0"/>
              <a:t>Instead of feeling overloaded,</a:t>
            </a:r>
            <a:br>
              <a:rPr lang="en-US" dirty="0"/>
            </a:br>
            <a:r>
              <a:rPr lang="en-US" dirty="0"/>
              <a:t>they begin to use English as a learning tool.</a:t>
            </a:r>
          </a:p>
          <a:p>
            <a:r>
              <a:rPr lang="en-US" dirty="0"/>
              <a:t>English becomes a cognitive bridge</a:t>
            </a:r>
            <a:br>
              <a:rPr lang="en-US" dirty="0"/>
            </a:br>
            <a:r>
              <a:rPr lang="en-US" dirty="0"/>
              <a:t>that supports Japanese reading.</a:t>
            </a:r>
          </a:p>
          <a:p>
            <a:r>
              <a:rPr lang="en-US" dirty="0"/>
              <a:t>They understand vocabulary more easily,</a:t>
            </a:r>
            <a:br>
              <a:rPr lang="en-US" dirty="0"/>
            </a:br>
            <a:r>
              <a:rPr lang="en-US" dirty="0"/>
              <a:t>recognize language connections,</a:t>
            </a:r>
            <a:br>
              <a:rPr lang="en-US" dirty="0"/>
            </a:br>
            <a:r>
              <a:rPr lang="en-US" dirty="0"/>
              <a:t>and become more confident in multilingual learning.</a:t>
            </a:r>
          </a:p>
          <a:p>
            <a:r>
              <a:rPr lang="en-US" dirty="0"/>
              <a:t>The curve shows this transition.</a:t>
            </a:r>
          </a:p>
          <a:p>
            <a:r>
              <a:rPr lang="en-US" dirty="0"/>
              <a:t>At first,</a:t>
            </a:r>
            <a:br>
              <a:rPr lang="en-US" dirty="0"/>
            </a:br>
            <a:r>
              <a:rPr lang="en-US" dirty="0"/>
              <a:t>the benefits are quite limited.</a:t>
            </a:r>
          </a:p>
          <a:p>
            <a:r>
              <a:rPr lang="en-US" dirty="0"/>
              <a:t>But after students pass the language threshold,</a:t>
            </a:r>
            <a:br>
              <a:rPr lang="en-US" dirty="0"/>
            </a:br>
            <a:r>
              <a:rPr lang="en-US" dirty="0"/>
              <a:t>the benefits increase rapidly.</a:t>
            </a:r>
          </a:p>
          <a:p>
            <a:r>
              <a:rPr lang="en-US" dirty="0"/>
              <a:t>Later,</a:t>
            </a:r>
            <a:br>
              <a:rPr lang="en-US" dirty="0"/>
            </a:br>
            <a:r>
              <a:rPr lang="en-US" dirty="0"/>
              <a:t>the improvement becomes more stable.</a:t>
            </a:r>
          </a:p>
          <a:p>
            <a:r>
              <a:rPr lang="en-US" dirty="0"/>
              <a:t>This model also explains why our ANOVA results showed significant differences between English proficiency groups.</a:t>
            </a:r>
          </a:p>
          <a:p>
            <a:r>
              <a:rPr lang="en-US" dirty="0"/>
              <a:t>It also supports both</a:t>
            </a:r>
            <a:br>
              <a:rPr lang="en-US" dirty="0"/>
            </a:br>
            <a:r>
              <a:rPr lang="en-US" b="1" dirty="0"/>
              <a:t>Language Threshold Theory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b="1" dirty="0"/>
              <a:t>Cognitive Load Theory.</a:t>
            </a:r>
            <a:endParaRPr lang="en-US" dirty="0"/>
          </a:p>
          <a:p>
            <a:r>
              <a:rPr lang="en-US" dirty="0"/>
              <a:t>Therefore,</a:t>
            </a:r>
            <a:br>
              <a:rPr lang="en-US" dirty="0"/>
            </a:br>
            <a:r>
              <a:rPr lang="en-US" dirty="0"/>
              <a:t>the quantitative findings,</a:t>
            </a:r>
            <a:br>
              <a:rPr lang="en-US" dirty="0"/>
            </a:br>
            <a:r>
              <a:rPr lang="en-US" dirty="0"/>
              <a:t>the qualitative findings,</a:t>
            </a:r>
            <a:br>
              <a:rPr lang="en-US" dirty="0"/>
            </a:br>
            <a:r>
              <a:rPr lang="en-US" dirty="0"/>
              <a:t>and the theoretical framework</a:t>
            </a:r>
            <a:br>
              <a:rPr lang="en-US" dirty="0"/>
            </a:br>
            <a:r>
              <a:rPr lang="en-US" dirty="0"/>
              <a:t>all point to the same conclusion.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99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Finally,</a:t>
            </a:r>
            <a:br>
              <a:rPr lang="en-US" dirty="0"/>
            </a:br>
            <a:r>
              <a:rPr lang="en-US" dirty="0"/>
              <a:t>I would like to conclude my presentation.</a:t>
            </a:r>
          </a:p>
          <a:p>
            <a:r>
              <a:rPr lang="en-US" dirty="0"/>
              <a:t>This study suggests that</a:t>
            </a:r>
            <a:br>
              <a:rPr lang="en-US" dirty="0"/>
            </a:br>
            <a:r>
              <a:rPr lang="en-US" dirty="0"/>
              <a:t>English can play an important supporting role</a:t>
            </a:r>
            <a:br>
              <a:rPr lang="en-US" dirty="0"/>
            </a:br>
            <a:r>
              <a:rPr lang="en-US" dirty="0"/>
              <a:t>in Japanese reading instruction.</a:t>
            </a:r>
          </a:p>
          <a:p>
            <a:r>
              <a:rPr lang="en-US" dirty="0"/>
              <a:t>Rather than competing with Japanese,</a:t>
            </a:r>
            <a:br>
              <a:rPr lang="en-US" dirty="0"/>
            </a:br>
            <a:r>
              <a:rPr lang="en-US" dirty="0"/>
              <a:t>English can help students understand Japanese more deeply.</a:t>
            </a:r>
          </a:p>
          <a:p>
            <a:r>
              <a:rPr lang="en-US" dirty="0"/>
              <a:t>At the same time,</a:t>
            </a:r>
            <a:br>
              <a:rPr lang="en-US" dirty="0"/>
            </a:br>
            <a:r>
              <a:rPr lang="en-US" dirty="0"/>
              <a:t>students continue using English,</a:t>
            </a:r>
            <a:br>
              <a:rPr lang="en-US" dirty="0"/>
            </a:br>
            <a:r>
              <a:rPr lang="en-US" dirty="0"/>
              <a:t>reducing the risk of language attrition.</a:t>
            </a:r>
          </a:p>
          <a:p>
            <a:r>
              <a:rPr lang="en-US" dirty="0"/>
              <a:t>However,</a:t>
            </a:r>
            <a:br>
              <a:rPr lang="en-US" dirty="0"/>
            </a:br>
            <a:r>
              <a:rPr lang="en-US" dirty="0"/>
              <a:t>this approach should be flexible.</a:t>
            </a:r>
          </a:p>
          <a:p>
            <a:r>
              <a:rPr lang="en-US" dirty="0"/>
              <a:t>Students with lower English proficiency</a:t>
            </a:r>
            <a:br>
              <a:rPr lang="en-US" dirty="0"/>
            </a:br>
            <a:r>
              <a:rPr lang="en-US" dirty="0"/>
              <a:t>may need additional support.</a:t>
            </a:r>
          </a:p>
          <a:p>
            <a:r>
              <a:rPr lang="en-US" dirty="0"/>
              <a:t>Overall,</a:t>
            </a:r>
            <a:br>
              <a:rPr lang="en-US" dirty="0"/>
            </a:br>
            <a:r>
              <a:rPr lang="en-US" dirty="0"/>
              <a:t>I believe that multilingual classrooms</a:t>
            </a:r>
            <a:br>
              <a:rPr lang="en-US" dirty="0"/>
            </a:br>
            <a:r>
              <a:rPr lang="en-US" dirty="0"/>
              <a:t>can better prepare students</a:t>
            </a:r>
            <a:br>
              <a:rPr lang="en-US" dirty="0"/>
            </a:br>
            <a:r>
              <a:rPr lang="en-US" dirty="0"/>
              <a:t>for today's global job market.</a:t>
            </a:r>
          </a:p>
          <a:p>
            <a:r>
              <a:rPr lang="en-US" dirty="0"/>
              <a:t>I hope this teaching model</a:t>
            </a:r>
            <a:br>
              <a:rPr lang="en-US" dirty="0"/>
            </a:br>
            <a:r>
              <a:rPr lang="en-US" dirty="0"/>
              <a:t>can also be adapted</a:t>
            </a:r>
            <a:br>
              <a:rPr lang="en-US" dirty="0"/>
            </a:br>
            <a:r>
              <a:rPr lang="en-US" dirty="0"/>
              <a:t>to other foreign-language programs in the future.</a:t>
            </a:r>
          </a:p>
          <a:p>
            <a:r>
              <a:rPr lang="en-US" dirty="0"/>
              <a:t>Thank you very much for your attention.</a:t>
            </a:r>
          </a:p>
          <a:p>
            <a:r>
              <a:rPr lang="en-US" dirty="0"/>
              <a:t>I would be happy to answer your questions.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F11F6-09E7-44A9-A73B-00AE3FA83C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3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17C379-0848-AF7C-FE65-BC3ECB2CADC3}"/>
              </a:ext>
            </a:extLst>
          </p:cNvPr>
          <p:cNvSpPr txBox="1"/>
          <p:nvPr/>
        </p:nvSpPr>
        <p:spPr>
          <a:xfrm>
            <a:off x="2032000" y="3200400"/>
            <a:ext cx="115824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9180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1919</Words>
  <Application>Microsoft Office PowerPoint</Application>
  <PresentationFormat>Custom</PresentationFormat>
  <Paragraphs>173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 Thinkpad X1</dc:creator>
  <cp:lastModifiedBy>Lenovo Thinkpad X1</cp:lastModifiedBy>
  <cp:revision>2</cp:revision>
  <dcterms:created xsi:type="dcterms:W3CDTF">2006-08-16T00:00:00Z</dcterms:created>
  <dcterms:modified xsi:type="dcterms:W3CDTF">2026-08-03T15:49:35Z</dcterms:modified>
</cp:coreProperties>
</file>