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1E0D"/>
    <a:srgbClr val="00FF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4B2F1-06DF-4648-B639-06E8140B4FC3}" v="141" dt="2026-08-04T10:51:18.6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32"/>
    <p:restoredTop sz="94675"/>
  </p:normalViewPr>
  <p:slideViewPr>
    <p:cSldViewPr snapToGrid="0" snapToObjects="1">
      <p:cViewPr varScale="1">
        <p:scale>
          <a:sx n="106" d="100"/>
          <a:sy n="106" d="100"/>
        </p:scale>
        <p:origin x="62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ái Hồ" userId="8e11e6d3138be291" providerId="LiveId" clId="{E72F1A22-B62B-59C1-B168-A19D0DF02ADA}"/>
    <pc:docChg chg="undo custSel addSld delSld modSld">
      <pc:chgData name="Thái Hồ" userId="8e11e6d3138be291" providerId="LiveId" clId="{E72F1A22-B62B-59C1-B168-A19D0DF02ADA}" dt="2026-08-04T10:55:11.507" v="472" actId="14100"/>
      <pc:docMkLst>
        <pc:docMk/>
      </pc:docMkLst>
      <pc:sldChg chg="addSp delSp modSp mod setBg">
        <pc:chgData name="Thái Hồ" userId="8e11e6d3138be291" providerId="LiveId" clId="{E72F1A22-B62B-59C1-B168-A19D0DF02ADA}" dt="2026-08-04T10:51:53.244" v="431" actId="20577"/>
        <pc:sldMkLst>
          <pc:docMk/>
          <pc:sldMk cId="0" sldId="256"/>
        </pc:sldMkLst>
        <pc:spChg chg="mod">
          <ac:chgData name="Thái Hồ" userId="8e11e6d3138be291" providerId="LiveId" clId="{E72F1A22-B62B-59C1-B168-A19D0DF02ADA}" dt="2026-08-04T10:51:04.822" v="367" actId="1076"/>
          <ac:spMkLst>
            <pc:docMk/>
            <pc:sldMk cId="0" sldId="256"/>
            <ac:spMk id="3" creationId="{00000000-0000-0000-0000-000000000000}"/>
          </ac:spMkLst>
        </pc:spChg>
        <pc:spChg chg="mod">
          <ac:chgData name="Thái Hồ" userId="8e11e6d3138be291" providerId="LiveId" clId="{E72F1A22-B62B-59C1-B168-A19D0DF02ADA}" dt="2026-08-04T10:51:01.921" v="366" actId="404"/>
          <ac:spMkLst>
            <pc:docMk/>
            <pc:sldMk cId="0" sldId="256"/>
            <ac:spMk id="4" creationId="{00000000-0000-0000-0000-000000000000}"/>
          </ac:spMkLst>
        </pc:spChg>
        <pc:spChg chg="del">
          <ac:chgData name="Thái Hồ" userId="8e11e6d3138be291" providerId="LiveId" clId="{E72F1A22-B62B-59C1-B168-A19D0DF02ADA}" dt="2026-08-04T10:51:16.195" v="368" actId="478"/>
          <ac:spMkLst>
            <pc:docMk/>
            <pc:sldMk cId="0" sldId="256"/>
            <ac:spMk id="5" creationId="{00000000-0000-0000-0000-000000000000}"/>
          </ac:spMkLst>
        </pc:spChg>
        <pc:spChg chg="mod">
          <ac:chgData name="Thái Hồ" userId="8e11e6d3138be291" providerId="LiveId" clId="{E72F1A22-B62B-59C1-B168-A19D0DF02ADA}" dt="2026-08-04T10:51:53.244" v="431" actId="20577"/>
          <ac:spMkLst>
            <pc:docMk/>
            <pc:sldMk cId="0" sldId="256"/>
            <ac:spMk id="6" creationId="{00000000-0000-0000-0000-000000000000}"/>
          </ac:spMkLst>
        </pc:spChg>
        <pc:spChg chg="add mod">
          <ac:chgData name="Thái Hồ" userId="8e11e6d3138be291" providerId="LiveId" clId="{E72F1A22-B62B-59C1-B168-A19D0DF02ADA}" dt="2026-08-04T10:51:24.485" v="370" actId="1076"/>
          <ac:spMkLst>
            <pc:docMk/>
            <pc:sldMk cId="0" sldId="256"/>
            <ac:spMk id="7" creationId="{ED051336-0420-CC7D-A376-3F9777EA17D2}"/>
          </ac:spMkLst>
        </pc:spChg>
      </pc:sldChg>
      <pc:sldChg chg="addSp modSp mod setBg">
        <pc:chgData name="Thái Hồ" userId="8e11e6d3138be291" providerId="LiveId" clId="{E72F1A22-B62B-59C1-B168-A19D0DF02ADA}" dt="2026-08-04T10:54:13.036" v="447" actId="123"/>
        <pc:sldMkLst>
          <pc:docMk/>
          <pc:sldMk cId="0" sldId="257"/>
        </pc:sldMkLst>
        <pc:spChg chg="mod">
          <ac:chgData name="Thái Hồ" userId="8e11e6d3138be291" providerId="LiveId" clId="{E72F1A22-B62B-59C1-B168-A19D0DF02ADA}" dt="2026-08-04T10:54:13.036" v="447" actId="123"/>
          <ac:spMkLst>
            <pc:docMk/>
            <pc:sldMk cId="0" sldId="257"/>
            <ac:spMk id="6" creationId="{00000000-0000-0000-0000-000000000000}"/>
          </ac:spMkLst>
        </pc:spChg>
        <pc:spChg chg="mod">
          <ac:chgData name="Thái Hồ" userId="8e11e6d3138be291" providerId="LiveId" clId="{E72F1A22-B62B-59C1-B168-A19D0DF02ADA}" dt="2026-08-04T10:54:13.036" v="447" actId="123"/>
          <ac:spMkLst>
            <pc:docMk/>
            <pc:sldMk cId="0" sldId="257"/>
            <ac:spMk id="8" creationId="{00000000-0000-0000-0000-000000000000}"/>
          </ac:spMkLst>
        </pc:spChg>
        <pc:spChg chg="mod">
          <ac:chgData name="Thái Hồ" userId="8e11e6d3138be291" providerId="LiveId" clId="{E72F1A22-B62B-59C1-B168-A19D0DF02ADA}" dt="2026-08-04T10:54:13.036" v="447" actId="123"/>
          <ac:spMkLst>
            <pc:docMk/>
            <pc:sldMk cId="0" sldId="257"/>
            <ac:spMk id="10" creationId="{00000000-0000-0000-0000-000000000000}"/>
          </ac:spMkLst>
        </pc:spChg>
        <pc:spChg chg="mod">
          <ac:chgData name="Thái Hồ" userId="8e11e6d3138be291" providerId="LiveId" clId="{E72F1A22-B62B-59C1-B168-A19D0DF02ADA}" dt="2026-08-04T10:54:13.036" v="447" actId="123"/>
          <ac:spMkLst>
            <pc:docMk/>
            <pc:sldMk cId="0" sldId="257"/>
            <ac:spMk id="12" creationId="{00000000-0000-0000-0000-000000000000}"/>
          </ac:spMkLst>
        </pc:spChg>
        <pc:spChg chg="add mod">
          <ac:chgData name="Thái Hồ" userId="8e11e6d3138be291" providerId="LiveId" clId="{E72F1A22-B62B-59C1-B168-A19D0DF02ADA}" dt="2026-08-04T07:58:13.184" v="249"/>
          <ac:spMkLst>
            <pc:docMk/>
            <pc:sldMk cId="0" sldId="257"/>
            <ac:spMk id="14" creationId="{EE82225D-AB24-0C0E-BB87-A340A601CD2E}"/>
          </ac:spMkLst>
        </pc:spChg>
      </pc:sldChg>
      <pc:sldChg chg="addSp modSp mod">
        <pc:chgData name="Thái Hồ" userId="8e11e6d3138be291" providerId="LiveId" clId="{E72F1A22-B62B-59C1-B168-A19D0DF02ADA}" dt="2026-08-04T07:58:05.602" v="248" actId="207"/>
        <pc:sldMkLst>
          <pc:docMk/>
          <pc:sldMk cId="0" sldId="258"/>
        </pc:sldMkLst>
        <pc:spChg chg="mod">
          <ac:chgData name="Thái Hồ" userId="8e11e6d3138be291" providerId="LiveId" clId="{E72F1A22-B62B-59C1-B168-A19D0DF02ADA}" dt="2026-08-04T07:54:28.839" v="49" actId="122"/>
          <ac:spMkLst>
            <pc:docMk/>
            <pc:sldMk cId="0" sldId="258"/>
            <ac:spMk id="15" creationId="{00000000-0000-0000-0000-000000000000}"/>
          </ac:spMkLst>
        </pc:spChg>
        <pc:spChg chg="add mod">
          <ac:chgData name="Thái Hồ" userId="8e11e6d3138be291" providerId="LiveId" clId="{E72F1A22-B62B-59C1-B168-A19D0DF02ADA}" dt="2026-08-04T07:58:05.602" v="248" actId="207"/>
          <ac:spMkLst>
            <pc:docMk/>
            <pc:sldMk cId="0" sldId="258"/>
            <ac:spMk id="19" creationId="{95D5B307-46AB-AD7A-F7AA-906CEA955736}"/>
          </ac:spMkLst>
        </pc:spChg>
      </pc:sldChg>
      <pc:sldChg chg="modSp mod setBg">
        <pc:chgData name="Thái Hồ" userId="8e11e6d3138be291" providerId="LiveId" clId="{E72F1A22-B62B-59C1-B168-A19D0DF02ADA}" dt="2026-08-04T07:56:40.190" v="98" actId="403"/>
        <pc:sldMkLst>
          <pc:docMk/>
          <pc:sldMk cId="0" sldId="259"/>
        </pc:sldMkLst>
        <pc:spChg chg="mod">
          <ac:chgData name="Thái Hồ" userId="8e11e6d3138be291" providerId="LiveId" clId="{E72F1A22-B62B-59C1-B168-A19D0DF02ADA}" dt="2026-08-04T07:56:40.190" v="98" actId="403"/>
          <ac:spMkLst>
            <pc:docMk/>
            <pc:sldMk cId="0" sldId="259"/>
            <ac:spMk id="2" creationId="{00000000-0000-0000-0000-000000000000}"/>
          </ac:spMkLst>
        </pc:spChg>
        <pc:spChg chg="mod">
          <ac:chgData name="Thái Hồ" userId="8e11e6d3138be291" providerId="LiveId" clId="{E72F1A22-B62B-59C1-B168-A19D0DF02ADA}" dt="2026-08-04T07:56:35.824" v="92" actId="1036"/>
          <ac:spMkLst>
            <pc:docMk/>
            <pc:sldMk cId="0" sldId="259"/>
            <ac:spMk id="3" creationId="{00000000-0000-0000-0000-000000000000}"/>
          </ac:spMkLst>
        </pc:spChg>
      </pc:sldChg>
      <pc:sldChg chg="addSp modSp mod">
        <pc:chgData name="Thái Hồ" userId="8e11e6d3138be291" providerId="LiveId" clId="{E72F1A22-B62B-59C1-B168-A19D0DF02ADA}" dt="2026-08-04T10:55:11.507" v="472" actId="14100"/>
        <pc:sldMkLst>
          <pc:docMk/>
          <pc:sldMk cId="0" sldId="260"/>
        </pc:sldMkLst>
        <pc:spChg chg="mod">
          <ac:chgData name="Thái Hồ" userId="8e11e6d3138be291" providerId="LiveId" clId="{E72F1A22-B62B-59C1-B168-A19D0DF02ADA}" dt="2026-08-04T07:53:10.121" v="28" actId="1035"/>
          <ac:spMkLst>
            <pc:docMk/>
            <pc:sldMk cId="0" sldId="260"/>
            <ac:spMk id="4" creationId="{00000000-0000-0000-0000-000000000000}"/>
          </ac:spMkLst>
        </pc:spChg>
        <pc:spChg chg="mod">
          <ac:chgData name="Thái Hồ" userId="8e11e6d3138be291" providerId="LiveId" clId="{E72F1A22-B62B-59C1-B168-A19D0DF02ADA}" dt="2026-08-04T07:53:05.198" v="14" actId="1036"/>
          <ac:spMkLst>
            <pc:docMk/>
            <pc:sldMk cId="0" sldId="260"/>
            <ac:spMk id="5" creationId="{00000000-0000-0000-0000-000000000000}"/>
          </ac:spMkLst>
        </pc:spChg>
        <pc:spChg chg="mod">
          <ac:chgData name="Thái Hồ" userId="8e11e6d3138be291" providerId="LiveId" clId="{E72F1A22-B62B-59C1-B168-A19D0DF02ADA}" dt="2026-08-04T10:55:11.507" v="472" actId="14100"/>
          <ac:spMkLst>
            <pc:docMk/>
            <pc:sldMk cId="0" sldId="260"/>
            <ac:spMk id="12" creationId="{00000000-0000-0000-0000-000000000000}"/>
          </ac:spMkLst>
        </pc:spChg>
        <pc:spChg chg="mod">
          <ac:chgData name="Thái Hồ" userId="8e11e6d3138be291" providerId="LiveId" clId="{E72F1A22-B62B-59C1-B168-A19D0DF02ADA}" dt="2026-08-04T10:55:00.524" v="468" actId="123"/>
          <ac:spMkLst>
            <pc:docMk/>
            <pc:sldMk cId="0" sldId="260"/>
            <ac:spMk id="13" creationId="{00000000-0000-0000-0000-000000000000}"/>
          </ac:spMkLst>
        </pc:spChg>
        <pc:spChg chg="mod">
          <ac:chgData name="Thái Hồ" userId="8e11e6d3138be291" providerId="LiveId" clId="{E72F1A22-B62B-59C1-B168-A19D0DF02ADA}" dt="2026-08-04T10:54:57.992" v="467" actId="123"/>
          <ac:spMkLst>
            <pc:docMk/>
            <pc:sldMk cId="0" sldId="260"/>
            <ac:spMk id="14" creationId="{00000000-0000-0000-0000-000000000000}"/>
          </ac:spMkLst>
        </pc:spChg>
        <pc:spChg chg="mod">
          <ac:chgData name="Thái Hồ" userId="8e11e6d3138be291" providerId="LiveId" clId="{E72F1A22-B62B-59C1-B168-A19D0DF02ADA}" dt="2026-08-04T10:54:37.658" v="450" actId="123"/>
          <ac:spMkLst>
            <pc:docMk/>
            <pc:sldMk cId="0" sldId="260"/>
            <ac:spMk id="16" creationId="{00000000-0000-0000-0000-000000000000}"/>
          </ac:spMkLst>
        </pc:spChg>
        <pc:spChg chg="mod">
          <ac:chgData name="Thái Hồ" userId="8e11e6d3138be291" providerId="LiveId" clId="{E72F1A22-B62B-59C1-B168-A19D0DF02ADA}" dt="2026-08-04T10:54:40.558" v="451" actId="123"/>
          <ac:spMkLst>
            <pc:docMk/>
            <pc:sldMk cId="0" sldId="260"/>
            <ac:spMk id="17" creationId="{00000000-0000-0000-0000-000000000000}"/>
          </ac:spMkLst>
        </pc:spChg>
        <pc:spChg chg="mod">
          <ac:chgData name="Thái Hồ" userId="8e11e6d3138be291" providerId="LiveId" clId="{E72F1A22-B62B-59C1-B168-A19D0DF02ADA}" dt="2026-08-04T10:54:44.385" v="452" actId="1076"/>
          <ac:spMkLst>
            <pc:docMk/>
            <pc:sldMk cId="0" sldId="260"/>
            <ac:spMk id="18" creationId="{00000000-0000-0000-0000-000000000000}"/>
          </ac:spMkLst>
        </pc:spChg>
        <pc:spChg chg="add mod">
          <ac:chgData name="Thái Hồ" userId="8e11e6d3138be291" providerId="LiveId" clId="{E72F1A22-B62B-59C1-B168-A19D0DF02ADA}" dt="2026-08-04T07:58:26.286" v="252"/>
          <ac:spMkLst>
            <pc:docMk/>
            <pc:sldMk cId="0" sldId="260"/>
            <ac:spMk id="26" creationId="{A3ABB30F-E9D8-A27D-7153-83361BF72A16}"/>
          </ac:spMkLst>
        </pc:spChg>
        <pc:picChg chg="mod">
          <ac:chgData name="Thái Hồ" userId="8e11e6d3138be291" providerId="LiveId" clId="{E72F1A22-B62B-59C1-B168-A19D0DF02ADA}" dt="2026-08-04T10:54:53.858" v="466" actId="1036"/>
          <ac:picMkLst>
            <pc:docMk/>
            <pc:sldMk cId="0" sldId="260"/>
            <ac:picMk id="25" creationId="{00000000-0000-0000-0000-000000000000}"/>
          </ac:picMkLst>
        </pc:picChg>
      </pc:sldChg>
      <pc:sldChg chg="setBg">
        <pc:chgData name="Thái Hồ" userId="8e11e6d3138be291" providerId="LiveId" clId="{E72F1A22-B62B-59C1-B168-A19D0DF02ADA}" dt="2026-08-04T07:56:07.329" v="59"/>
        <pc:sldMkLst>
          <pc:docMk/>
          <pc:sldMk cId="0" sldId="261"/>
        </pc:sldMkLst>
      </pc:sldChg>
      <pc:sldChg chg="addSp modSp mod">
        <pc:chgData name="Thái Hồ" userId="8e11e6d3138be291" providerId="LiveId" clId="{E72F1A22-B62B-59C1-B168-A19D0DF02ADA}" dt="2026-08-04T07:58:28.225" v="253"/>
        <pc:sldMkLst>
          <pc:docMk/>
          <pc:sldMk cId="0" sldId="262"/>
        </pc:sldMkLst>
        <pc:spChg chg="mod">
          <ac:chgData name="Thái Hồ" userId="8e11e6d3138be291" providerId="LiveId" clId="{E72F1A22-B62B-59C1-B168-A19D0DF02ADA}" dt="2026-08-04T07:53:21.906" v="43" actId="1076"/>
          <ac:spMkLst>
            <pc:docMk/>
            <pc:sldMk cId="0" sldId="262"/>
            <ac:spMk id="2" creationId="{00000000-0000-0000-0000-000000000000}"/>
          </ac:spMkLst>
        </pc:spChg>
        <pc:spChg chg="mod">
          <ac:chgData name="Thái Hồ" userId="8e11e6d3138be291" providerId="LiveId" clId="{E72F1A22-B62B-59C1-B168-A19D0DF02ADA}" dt="2026-08-04T07:53:18.504" v="42" actId="1036"/>
          <ac:spMkLst>
            <pc:docMk/>
            <pc:sldMk cId="0" sldId="262"/>
            <ac:spMk id="3" creationId="{00000000-0000-0000-0000-000000000000}"/>
          </ac:spMkLst>
        </pc:spChg>
        <pc:spChg chg="add mod">
          <ac:chgData name="Thái Hồ" userId="8e11e6d3138be291" providerId="LiveId" clId="{E72F1A22-B62B-59C1-B168-A19D0DF02ADA}" dt="2026-08-04T07:58:28.225" v="253"/>
          <ac:spMkLst>
            <pc:docMk/>
            <pc:sldMk cId="0" sldId="262"/>
            <ac:spMk id="19" creationId="{7552071C-385E-C967-B1A2-FADAF24288E0}"/>
          </ac:spMkLst>
        </pc:spChg>
      </pc:sldChg>
      <pc:sldChg chg="addSp modSp">
        <pc:chgData name="Thái Hồ" userId="8e11e6d3138be291" providerId="LiveId" clId="{E72F1A22-B62B-59C1-B168-A19D0DF02ADA}" dt="2026-08-04T07:58:29.859" v="254"/>
        <pc:sldMkLst>
          <pc:docMk/>
          <pc:sldMk cId="0" sldId="263"/>
        </pc:sldMkLst>
        <pc:spChg chg="add mod">
          <ac:chgData name="Thái Hồ" userId="8e11e6d3138be291" providerId="LiveId" clId="{E72F1A22-B62B-59C1-B168-A19D0DF02ADA}" dt="2026-08-04T07:58:29.859" v="254"/>
          <ac:spMkLst>
            <pc:docMk/>
            <pc:sldMk cId="0" sldId="263"/>
            <ac:spMk id="8" creationId="{A9777122-E60A-6D6F-4C46-FC102C729D7D}"/>
          </ac:spMkLst>
        </pc:spChg>
      </pc:sldChg>
      <pc:sldChg chg="addSp modSp mod">
        <pc:chgData name="Thái Hồ" userId="8e11e6d3138be291" providerId="LiveId" clId="{E72F1A22-B62B-59C1-B168-A19D0DF02ADA}" dt="2026-08-04T07:58:31.313" v="255"/>
        <pc:sldMkLst>
          <pc:docMk/>
          <pc:sldMk cId="0" sldId="264"/>
        </pc:sldMkLst>
        <pc:spChg chg="mod">
          <ac:chgData name="Thái Hồ" userId="8e11e6d3138be291" providerId="LiveId" clId="{E72F1A22-B62B-59C1-B168-A19D0DF02ADA}" dt="2026-08-04T07:53:43.157" v="45" actId="14100"/>
          <ac:spMkLst>
            <pc:docMk/>
            <pc:sldMk cId="0" sldId="264"/>
            <ac:spMk id="8" creationId="{00000000-0000-0000-0000-000000000000}"/>
          </ac:spMkLst>
        </pc:spChg>
        <pc:spChg chg="mod">
          <ac:chgData name="Thái Hồ" userId="8e11e6d3138be291" providerId="LiveId" clId="{E72F1A22-B62B-59C1-B168-A19D0DF02ADA}" dt="2026-08-04T07:53:47.356" v="47" actId="1076"/>
          <ac:spMkLst>
            <pc:docMk/>
            <pc:sldMk cId="0" sldId="264"/>
            <ac:spMk id="10" creationId="{00000000-0000-0000-0000-000000000000}"/>
          </ac:spMkLst>
        </pc:spChg>
        <pc:spChg chg="add mod">
          <ac:chgData name="Thái Hồ" userId="8e11e6d3138be291" providerId="LiveId" clId="{E72F1A22-B62B-59C1-B168-A19D0DF02ADA}" dt="2026-08-04T07:58:31.313" v="255"/>
          <ac:spMkLst>
            <pc:docMk/>
            <pc:sldMk cId="0" sldId="264"/>
            <ac:spMk id="12" creationId="{BE558553-7B99-8BB7-48E4-D40C2BC15F6B}"/>
          </ac:spMkLst>
        </pc:spChg>
      </pc:sldChg>
      <pc:sldChg chg="addSp modSp mod">
        <pc:chgData name="Thái Hồ" userId="8e11e6d3138be291" providerId="LiveId" clId="{E72F1A22-B62B-59C1-B168-A19D0DF02ADA}" dt="2026-08-04T10:53:44.093" v="441" actId="123"/>
        <pc:sldMkLst>
          <pc:docMk/>
          <pc:sldMk cId="0" sldId="265"/>
        </pc:sldMkLst>
        <pc:spChg chg="mod">
          <ac:chgData name="Thái Hồ" userId="8e11e6d3138be291" providerId="LiveId" clId="{E72F1A22-B62B-59C1-B168-A19D0DF02ADA}" dt="2026-08-04T10:53:40.745" v="440" actId="123"/>
          <ac:spMkLst>
            <pc:docMk/>
            <pc:sldMk cId="0" sldId="265"/>
            <ac:spMk id="6" creationId="{00000000-0000-0000-0000-000000000000}"/>
          </ac:spMkLst>
        </pc:spChg>
        <pc:spChg chg="mod">
          <ac:chgData name="Thái Hồ" userId="8e11e6d3138be291" providerId="LiveId" clId="{E72F1A22-B62B-59C1-B168-A19D0DF02ADA}" dt="2026-08-04T10:53:36.593" v="439" actId="123"/>
          <ac:spMkLst>
            <pc:docMk/>
            <pc:sldMk cId="0" sldId="265"/>
            <ac:spMk id="7" creationId="{00000000-0000-0000-0000-000000000000}"/>
          </ac:spMkLst>
        </pc:spChg>
        <pc:spChg chg="mod">
          <ac:chgData name="Thái Hồ" userId="8e11e6d3138be291" providerId="LiveId" clId="{E72F1A22-B62B-59C1-B168-A19D0DF02ADA}" dt="2026-08-04T10:53:44.093" v="441" actId="123"/>
          <ac:spMkLst>
            <pc:docMk/>
            <pc:sldMk cId="0" sldId="265"/>
            <ac:spMk id="8" creationId="{00000000-0000-0000-0000-000000000000}"/>
          </ac:spMkLst>
        </pc:spChg>
        <pc:spChg chg="add mod">
          <ac:chgData name="Thái Hồ" userId="8e11e6d3138be291" providerId="LiveId" clId="{E72F1A22-B62B-59C1-B168-A19D0DF02ADA}" dt="2026-08-04T07:58:32.751" v="256"/>
          <ac:spMkLst>
            <pc:docMk/>
            <pc:sldMk cId="0" sldId="265"/>
            <ac:spMk id="10" creationId="{FC7524B3-B490-834F-9319-559373798E90}"/>
          </ac:spMkLst>
        </pc:spChg>
      </pc:sldChg>
      <pc:sldChg chg="addSp modSp mod">
        <pc:chgData name="Thái Hồ" userId="8e11e6d3138be291" providerId="LiveId" clId="{E72F1A22-B62B-59C1-B168-A19D0DF02ADA}" dt="2026-08-04T10:53:25.955" v="438" actId="1076"/>
        <pc:sldMkLst>
          <pc:docMk/>
          <pc:sldMk cId="0" sldId="266"/>
        </pc:sldMkLst>
        <pc:spChg chg="mod">
          <ac:chgData name="Thái Hồ" userId="8e11e6d3138be291" providerId="LiveId" clId="{E72F1A22-B62B-59C1-B168-A19D0DF02ADA}" dt="2026-08-04T10:53:02.895" v="432" actId="14100"/>
          <ac:spMkLst>
            <pc:docMk/>
            <pc:sldMk cId="0" sldId="266"/>
            <ac:spMk id="5" creationId="{00000000-0000-0000-0000-000000000000}"/>
          </ac:spMkLst>
        </pc:spChg>
        <pc:spChg chg="mod">
          <ac:chgData name="Thái Hồ" userId="8e11e6d3138be291" providerId="LiveId" clId="{E72F1A22-B62B-59C1-B168-A19D0DF02ADA}" dt="2026-08-04T10:53:14.379" v="435" actId="123"/>
          <ac:spMkLst>
            <pc:docMk/>
            <pc:sldMk cId="0" sldId="266"/>
            <ac:spMk id="6" creationId="{00000000-0000-0000-0000-000000000000}"/>
          </ac:spMkLst>
        </pc:spChg>
        <pc:spChg chg="mod">
          <ac:chgData name="Thái Hồ" userId="8e11e6d3138be291" providerId="LiveId" clId="{E72F1A22-B62B-59C1-B168-A19D0DF02ADA}" dt="2026-08-04T10:53:25.955" v="438" actId="1076"/>
          <ac:spMkLst>
            <pc:docMk/>
            <pc:sldMk cId="0" sldId="266"/>
            <ac:spMk id="8" creationId="{00000000-0000-0000-0000-000000000000}"/>
          </ac:spMkLst>
        </pc:spChg>
        <pc:spChg chg="add mod">
          <ac:chgData name="Thái Hồ" userId="8e11e6d3138be291" providerId="LiveId" clId="{E72F1A22-B62B-59C1-B168-A19D0DF02ADA}" dt="2026-08-04T07:58:34.353" v="257"/>
          <ac:spMkLst>
            <pc:docMk/>
            <pc:sldMk cId="0" sldId="266"/>
            <ac:spMk id="9" creationId="{94560C61-109A-BF17-016F-608872D39520}"/>
          </ac:spMkLst>
        </pc:spChg>
      </pc:sldChg>
      <pc:sldChg chg="delSp modSp mod setBg">
        <pc:chgData name="Thái Hồ" userId="8e11e6d3138be291" providerId="LiveId" clId="{E72F1A22-B62B-59C1-B168-A19D0DF02ADA}" dt="2026-08-04T07:56:25.156" v="68" actId="404"/>
        <pc:sldMkLst>
          <pc:docMk/>
          <pc:sldMk cId="0" sldId="267"/>
        </pc:sldMkLst>
        <pc:spChg chg="mod">
          <ac:chgData name="Thái Hồ" userId="8e11e6d3138be291" providerId="LiveId" clId="{E72F1A22-B62B-59C1-B168-A19D0DF02ADA}" dt="2026-08-04T07:56:25.156" v="68" actId="404"/>
          <ac:spMkLst>
            <pc:docMk/>
            <pc:sldMk cId="0" sldId="267"/>
            <ac:spMk id="2" creationId="{00000000-0000-0000-0000-000000000000}"/>
          </ac:spMkLst>
        </pc:spChg>
        <pc:spChg chg="mod">
          <ac:chgData name="Thái Hồ" userId="8e11e6d3138be291" providerId="LiveId" clId="{E72F1A22-B62B-59C1-B168-A19D0DF02ADA}" dt="2026-08-04T07:56:16.628" v="61" actId="1076"/>
          <ac:spMkLst>
            <pc:docMk/>
            <pc:sldMk cId="0" sldId="267"/>
            <ac:spMk id="3" creationId="{00000000-0000-0000-0000-000000000000}"/>
          </ac:spMkLst>
        </pc:spChg>
        <pc:spChg chg="del">
          <ac:chgData name="Thái Hồ" userId="8e11e6d3138be291" providerId="LiveId" clId="{E72F1A22-B62B-59C1-B168-A19D0DF02ADA}" dt="2026-08-04T07:54:50.722" v="52" actId="478"/>
          <ac:spMkLst>
            <pc:docMk/>
            <pc:sldMk cId="0" sldId="267"/>
            <ac:spMk id="4" creationId="{00000000-0000-0000-0000-000000000000}"/>
          </ac:spMkLst>
        </pc:spChg>
      </pc:sldChg>
      <pc:sldChg chg="del">
        <pc:chgData name="Thái Hồ" userId="8e11e6d3138be291" providerId="LiveId" clId="{E72F1A22-B62B-59C1-B168-A19D0DF02ADA}" dt="2026-08-04T07:55:14.121" v="55" actId="2696"/>
        <pc:sldMkLst>
          <pc:docMk/>
          <pc:sldMk cId="0" sldId="268"/>
        </pc:sldMkLst>
      </pc:sldChg>
      <pc:sldChg chg="add del setBg">
        <pc:chgData name="Thái Hồ" userId="8e11e6d3138be291" providerId="LiveId" clId="{E72F1A22-B62B-59C1-B168-A19D0DF02ADA}" dt="2026-08-04T07:58:20.894" v="251"/>
        <pc:sldMkLst>
          <pc:docMk/>
          <pc:sldMk cId="2288376685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E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4596705"/>
            <a:ext cx="10287000" cy="10001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2500" y="1476450"/>
            <a:ext cx="10801350" cy="2194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sz="4800" b="1" i="0" u="none" dirty="0">
                <a:solidFill>
                  <a:srgbClr val="F8FAFC"/>
                </a:solidFill>
                <a:latin typeface="Merriweather"/>
              </a:rPr>
              <a:t>EFL Teachers’ Perceptions of </a:t>
            </a:r>
            <a:r>
              <a:rPr sz="4800" b="1" i="0" u="none" dirty="0">
                <a:solidFill>
                  <a:srgbClr val="60A5FA"/>
                </a:solidFill>
                <a:latin typeface="Merriweather"/>
              </a:rPr>
              <a:t>AI-Supported Technologies</a:t>
            </a:r>
            <a:r>
              <a:rPr sz="4800" b="1" i="0" u="none" dirty="0">
                <a:solidFill>
                  <a:srgbClr val="F8FAFC"/>
                </a:solidFill>
                <a:latin typeface="Merriweather"/>
              </a:rPr>
              <a:t> in IELTS Teaching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721" y="4122390"/>
            <a:ext cx="10287000" cy="4296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sz="2800" b="0" i="1" u="none" dirty="0">
                <a:solidFill>
                  <a:srgbClr val="94A3B8"/>
                </a:solidFill>
                <a:latin typeface="DM Sans"/>
              </a:rPr>
              <a:t>Focusing on High-</a:t>
            </a:r>
            <a:r>
              <a:rPr lang="en-US" sz="2800" b="0" i="1" u="none" dirty="0">
                <a:solidFill>
                  <a:srgbClr val="94A3B8"/>
                </a:solidFill>
                <a:latin typeface="DM Sans"/>
              </a:rPr>
              <a:t>q</a:t>
            </a:r>
            <a:r>
              <a:rPr sz="2800" b="0" i="1" u="none" dirty="0">
                <a:solidFill>
                  <a:srgbClr val="94A3B8"/>
                </a:solidFill>
                <a:latin typeface="DM Sans"/>
              </a:rPr>
              <a:t>uality </a:t>
            </a:r>
            <a:r>
              <a:rPr lang="en-US" sz="2800" b="0" i="1" u="none" dirty="0">
                <a:solidFill>
                  <a:srgbClr val="94A3B8"/>
                </a:solidFill>
                <a:latin typeface="DM Sans"/>
              </a:rPr>
              <a:t>a</a:t>
            </a:r>
            <a:r>
              <a:rPr sz="2800" b="0" i="1" u="none" dirty="0">
                <a:solidFill>
                  <a:srgbClr val="94A3B8"/>
                </a:solidFill>
                <a:latin typeface="DM Sans"/>
              </a:rPr>
              <a:t>cademic </a:t>
            </a:r>
            <a:r>
              <a:rPr lang="en-US" sz="2800" b="0" i="1" u="none" dirty="0">
                <a:solidFill>
                  <a:srgbClr val="94A3B8"/>
                </a:solidFill>
                <a:latin typeface="DM Sans"/>
              </a:rPr>
              <a:t>p</a:t>
            </a:r>
            <a:r>
              <a:rPr sz="2800" b="0" i="1" u="none" dirty="0">
                <a:solidFill>
                  <a:srgbClr val="94A3B8"/>
                </a:solidFill>
                <a:latin typeface="DM Sans"/>
              </a:rPr>
              <a:t>rograms in Vietnam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2500" y="5292030"/>
            <a:ext cx="10287000" cy="31874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>
                <a:solidFill>
                  <a:srgbClr val="94A3B8"/>
                </a:solidFill>
                <a:latin typeface="DM Sans"/>
              </a:rPr>
              <a:t>Ho Van Thai, M.A.</a:t>
            </a:r>
            <a:endParaRPr sz="2000" b="0" i="0" u="none" dirty="0">
              <a:solidFill>
                <a:srgbClr val="94A3B8"/>
              </a:solidFill>
              <a:latin typeface="DM Sa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051336-0420-CC7D-A376-3F9777EA17D2}"/>
              </a:ext>
            </a:extLst>
          </p:cNvPr>
          <p:cNvSpPr txBox="1"/>
          <p:nvPr/>
        </p:nvSpPr>
        <p:spPr>
          <a:xfrm>
            <a:off x="952500" y="5641540"/>
            <a:ext cx="10287000" cy="31874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i="0" u="none" dirty="0">
                <a:solidFill>
                  <a:srgbClr val="94A3B8"/>
                </a:solidFill>
                <a:latin typeface="DM Sans"/>
              </a:rPr>
              <a:t>Faculty of Foreign Languages, College </a:t>
            </a:r>
            <a:r>
              <a:rPr lang="en-US" sz="2000" b="1" dirty="0">
                <a:solidFill>
                  <a:srgbClr val="94A3B8"/>
                </a:solidFill>
                <a:latin typeface="DM Sans"/>
              </a:rPr>
              <a:t>of Foreign Economic Relations</a:t>
            </a:r>
            <a:r>
              <a:rPr lang="en-US" sz="2000" b="1" i="0" u="none" dirty="0">
                <a:solidFill>
                  <a:srgbClr val="94A3B8"/>
                </a:solidFill>
                <a:latin typeface="DM Sans"/>
              </a:rPr>
              <a:t> </a:t>
            </a:r>
            <a:endParaRPr sz="2000" b="0" i="0" u="none" dirty="0">
              <a:solidFill>
                <a:srgbClr val="94A3B8"/>
              </a:solidFill>
              <a:latin typeface="DM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75" y="2085975"/>
            <a:ext cx="3810000" cy="381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0F172A"/>
                </a:solidFill>
                <a:latin typeface="Merriweather"/>
              </a:rPr>
              <a:t>Discussion: Instructional Agency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85875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381750" y="1724620"/>
            <a:ext cx="5500687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F172A"/>
                </a:solidFill>
                <a:latin typeface="Merriweather"/>
              </a:rPr>
              <a:t>The Teacher as a Digital Mediator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81750" y="2277070"/>
            <a:ext cx="5238750" cy="6439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sz="1650" b="0" i="0" u="none" dirty="0">
                <a:solidFill>
                  <a:srgbClr val="334155"/>
                </a:solidFill>
                <a:latin typeface="DM Sans"/>
              </a:rPr>
              <a:t>To counteract student over-reliance, teachers must exercise high </a:t>
            </a:r>
            <a:r>
              <a:rPr sz="1650" b="1" i="0" u="none" dirty="0">
                <a:solidFill>
                  <a:srgbClr val="334155"/>
                </a:solidFill>
                <a:latin typeface="DM Sans"/>
              </a:rPr>
              <a:t>Instructional Agency (IA)</a:t>
            </a:r>
            <a:r>
              <a:rPr sz="1650" b="0" i="0" u="none" dirty="0">
                <a:solidFill>
                  <a:srgbClr val="334155"/>
                </a:solidFill>
                <a:latin typeface="DM Sans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81750" y="3156942"/>
            <a:ext cx="5238750" cy="16758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sz="1650" b="0" i="0" u="none" dirty="0">
                <a:solidFill>
                  <a:srgbClr val="334155"/>
                </a:solidFill>
                <a:latin typeface="DM Sans"/>
              </a:rPr>
              <a:t>This involves deliberately setting pedagogical boundaries, such as restricting AI use to brainstorming or requiring students to critically critique AI-generated essays against official IELTS rubrics.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81750" y="5042296"/>
            <a:ext cx="5238750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DM Sans"/>
              </a:rPr>
              <a:t>Conclusion:</a:t>
            </a:r>
            <a:r>
              <a:rPr sz="1650" b="0" i="0" u="none">
                <a:solidFill>
                  <a:srgbClr val="334155"/>
                </a:solidFill>
                <a:latin typeface="DM Sans"/>
              </a:rPr>
              <a:t> AI cannot replace human contextual expertise; it demands teachers evolve into critical digital media mediators.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075" y="2162175"/>
            <a:ext cx="3657600" cy="36576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C7524B3-B490-834F-9319-559373798E90}"/>
              </a:ext>
            </a:extLst>
          </p:cNvPr>
          <p:cNvSpPr/>
          <p:nvPr/>
        </p:nvSpPr>
        <p:spPr>
          <a:xfrm>
            <a:off x="51289" y="-18143"/>
            <a:ext cx="224935" cy="6894286"/>
          </a:xfrm>
          <a:prstGeom prst="rect">
            <a:avLst/>
          </a:prstGeom>
          <a:gradFill>
            <a:gsLst>
              <a:gs pos="100000">
                <a:srgbClr val="071E0D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762000"/>
            <a:ext cx="5300662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0F172A"/>
                </a:solidFill>
                <a:latin typeface="Merriweather"/>
              </a:rPr>
              <a:t>The Path Forward</a:t>
            </a:r>
          </a:p>
        </p:txBody>
      </p:sp>
      <p:sp>
        <p:nvSpPr>
          <p:cNvPr id="3" name="Rectangle 2"/>
          <p:cNvSpPr/>
          <p:nvPr/>
        </p:nvSpPr>
        <p:spPr>
          <a:xfrm>
            <a:off x="762000" y="1476375"/>
            <a:ext cx="5048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0" y="0"/>
            <a:ext cx="581025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1790700"/>
            <a:ext cx="5619750" cy="3231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 dirty="0">
                <a:solidFill>
                  <a:srgbClr val="2563EB"/>
                </a:solidFill>
                <a:latin typeface="Merriweather"/>
              </a:rPr>
              <a:t>1. Systematic Professional Development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2259807"/>
            <a:ext cx="5334000" cy="13406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sz="1650" b="0" i="0" u="none" dirty="0">
                <a:solidFill>
                  <a:srgbClr val="334155"/>
                </a:solidFill>
                <a:latin typeface="DM Sans"/>
              </a:rPr>
              <a:t>Universities must transition from passive observation to active structural support. PD must move beyond basic software training to focus on </a:t>
            </a:r>
            <a:r>
              <a:rPr sz="1650" b="1" i="0" u="none" dirty="0">
                <a:solidFill>
                  <a:srgbClr val="334155"/>
                </a:solidFill>
                <a:latin typeface="DM Sans"/>
              </a:rPr>
              <a:t>AI literacy and digital pedagogy</a:t>
            </a:r>
            <a:r>
              <a:rPr sz="1650" b="0" i="0" u="none" dirty="0">
                <a:solidFill>
                  <a:srgbClr val="334155"/>
                </a:solidFill>
                <a:latin typeface="DM Sans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4598193"/>
            <a:ext cx="5300662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2563EB"/>
                </a:solidFill>
                <a:latin typeface="Merriweather"/>
              </a:rPr>
              <a:t>2. Transparent Ethical Guidelines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4961453"/>
            <a:ext cx="5300662" cy="9773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sz="1650" b="0" i="0" u="none" dirty="0">
                <a:solidFill>
                  <a:srgbClr val="334155"/>
                </a:solidFill>
                <a:latin typeface="DM Sans"/>
              </a:rPr>
              <a:t>Establish clear, university-wide policies on AI use and academic integrity to relieve the regulatory burden on individual educators and prevent teacher burnout.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560C61-109A-BF17-016F-608872D39520}"/>
              </a:ext>
            </a:extLst>
          </p:cNvPr>
          <p:cNvSpPr/>
          <p:nvPr/>
        </p:nvSpPr>
        <p:spPr>
          <a:xfrm>
            <a:off x="51289" y="-18143"/>
            <a:ext cx="224935" cy="6894286"/>
          </a:xfrm>
          <a:prstGeom prst="rect">
            <a:avLst/>
          </a:prstGeom>
          <a:gradFill>
            <a:gsLst>
              <a:gs pos="100000">
                <a:srgbClr val="071E0D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E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275" y="2086867"/>
            <a:ext cx="11601450" cy="212365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800" b="1" i="0" u="none" dirty="0">
                <a:solidFill>
                  <a:srgbClr val="F8FAFC"/>
                </a:solidFill>
                <a:latin typeface="Merriweather"/>
              </a:rPr>
              <a:t>Q</a:t>
            </a:r>
            <a:r>
              <a:rPr lang="en-US" sz="13800" b="1" i="0" u="none" dirty="0">
                <a:solidFill>
                  <a:srgbClr val="F8FAFC"/>
                </a:solidFill>
                <a:latin typeface="Merriweather"/>
              </a:rPr>
              <a:t>&amp;A</a:t>
            </a:r>
            <a:r>
              <a:rPr sz="13800" b="1" i="0" u="none" dirty="0">
                <a:solidFill>
                  <a:srgbClr val="F8FAFC"/>
                </a:solidFill>
                <a:latin typeface="Merriweather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500" y="4498053"/>
            <a:ext cx="1104900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100" b="0" i="0" u="none" dirty="0">
                <a:solidFill>
                  <a:srgbClr val="94A3B8"/>
                </a:solidFill>
                <a:latin typeface="DM Sans"/>
              </a:rPr>
              <a:t>Thank you for your attention and participation.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0" y="1599009"/>
            <a:ext cx="5238750" cy="381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475059"/>
            <a:ext cx="11601450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0F172A"/>
                </a:solidFill>
                <a:latin typeface="Merriweather"/>
              </a:rPr>
              <a:t>The Research Context &amp; Gap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189434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3425" y="1599961"/>
            <a:ext cx="7620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34155"/>
                </a:solidFill>
                <a:latin typeface="DM Sans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1599009"/>
            <a:ext cx="5286375" cy="643959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sz="1650" b="1" i="0" u="none" dirty="0">
                <a:solidFill>
                  <a:srgbClr val="2563EB"/>
                </a:solidFill>
                <a:latin typeface="DM Sans"/>
              </a:rPr>
              <a:t>The Rise of AI:</a:t>
            </a:r>
            <a:r>
              <a:rPr sz="1650" b="0" i="0" u="none" dirty="0">
                <a:solidFill>
                  <a:srgbClr val="334155"/>
                </a:solidFill>
                <a:latin typeface="DM Sans"/>
              </a:rPr>
              <a:t> Generative AI and digital tools are reshaping EFL instruction globally.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3425" y="2460783"/>
            <a:ext cx="7620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34155"/>
                </a:solidFill>
                <a:latin typeface="DM Sans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9625" y="2459831"/>
            <a:ext cx="5298407" cy="1005482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sz="1650" b="1" i="0" u="none" dirty="0">
                <a:solidFill>
                  <a:srgbClr val="2563EB"/>
                </a:solidFill>
                <a:latin typeface="DM Sans"/>
              </a:rPr>
              <a:t>High-Stakes Testing:</a:t>
            </a:r>
            <a:r>
              <a:rPr sz="1650" b="0" i="0" u="none" dirty="0">
                <a:solidFill>
                  <a:srgbClr val="334155"/>
                </a:solidFill>
                <a:latin typeface="DM Sans"/>
              </a:rPr>
              <a:t> Vietnamese "high-quality" programs demand rigorous IELTS scores (6.5 - 7.5) for graduation and global integration.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3425" y="3656766"/>
            <a:ext cx="7620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34155"/>
                </a:solidFill>
                <a:latin typeface="DM Sans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9625" y="3655814"/>
            <a:ext cx="5286375" cy="1005482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sz="1650" b="1" i="0" u="none" dirty="0">
                <a:solidFill>
                  <a:srgbClr val="2563EB"/>
                </a:solidFill>
                <a:latin typeface="DM Sans"/>
              </a:rPr>
              <a:t>Teacher Burden:</a:t>
            </a:r>
            <a:r>
              <a:rPr sz="1650" b="0" i="0" u="none" dirty="0">
                <a:solidFill>
                  <a:srgbClr val="334155"/>
                </a:solidFill>
                <a:latin typeface="DM Sans"/>
              </a:rPr>
              <a:t> The responsibility of integrating complex AI ecosystems into strict IELTS rubrics falls heavily on tertiary lecturers.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3425" y="4852749"/>
            <a:ext cx="7620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34155"/>
                </a:solidFill>
                <a:latin typeface="DM Sans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624" y="4851796"/>
            <a:ext cx="5286375" cy="977383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sz="1650" b="1" i="0" u="none" dirty="0">
                <a:solidFill>
                  <a:srgbClr val="2563EB"/>
                </a:solidFill>
                <a:latin typeface="DM Sans"/>
              </a:rPr>
              <a:t>The Gap:</a:t>
            </a:r>
            <a:r>
              <a:rPr sz="1650" b="0" i="0" u="none" dirty="0">
                <a:solidFill>
                  <a:srgbClr val="334155"/>
                </a:solidFill>
                <a:latin typeface="DM Sans"/>
              </a:rPr>
              <a:t> While general AI acceptance is studied, localized research on Vietnamese EFL teachers facing high-stakes prep for elite cohorts remains sparse.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50" y="1599009"/>
            <a:ext cx="5238750" cy="3810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E82225D-AB24-0C0E-BB87-A340A601CD2E}"/>
              </a:ext>
            </a:extLst>
          </p:cNvPr>
          <p:cNvSpPr/>
          <p:nvPr/>
        </p:nvSpPr>
        <p:spPr>
          <a:xfrm>
            <a:off x="51289" y="-18143"/>
            <a:ext cx="224935" cy="6894286"/>
          </a:xfrm>
          <a:prstGeom prst="rect">
            <a:avLst/>
          </a:prstGeom>
          <a:gradFill>
            <a:gsLst>
              <a:gs pos="100000">
                <a:srgbClr val="071E0D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642467"/>
            <a:ext cx="3492549" cy="469701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799" y="1642467"/>
            <a:ext cx="3492549" cy="469701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8099" y="1642467"/>
            <a:ext cx="3492549" cy="46970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518517"/>
            <a:ext cx="11601450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0F172A"/>
                </a:solidFill>
                <a:latin typeface="Merriweather"/>
              </a:rPr>
              <a:t>Theoretical Perspectives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32892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700" y="2032992"/>
            <a:ext cx="762000" cy="76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27539" y="3033117"/>
            <a:ext cx="2580322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100" b="1" i="0" u="none">
                <a:solidFill>
                  <a:srgbClr val="0F172A"/>
                </a:solidFill>
                <a:latin typeface="Merriweather"/>
              </a:rPr>
              <a:t>Teacher Cognition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728442"/>
            <a:ext cx="2901999" cy="20109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DM Sans"/>
              </a:rPr>
              <a:t>Teachers' beliefs, perceptions, and prior experiences strongly influence classroom decision-making and instructional behavior.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0" y="2032992"/>
            <a:ext cx="762000" cy="762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85898" y="3033117"/>
            <a:ext cx="1620202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100" b="1" i="0" u="none">
                <a:solidFill>
                  <a:srgbClr val="0F172A"/>
                </a:solidFill>
                <a:latin typeface="Merriweather"/>
              </a:rPr>
              <a:t>TAM Model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45074" y="3728442"/>
            <a:ext cx="2901999" cy="20109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DM Sans"/>
              </a:rPr>
              <a:t>Technology Acceptance Model suggests adoption is driven by </a:t>
            </a:r>
            <a:r>
              <a:rPr sz="1650" b="1" i="0" u="none">
                <a:solidFill>
                  <a:srgbClr val="334155"/>
                </a:solidFill>
                <a:latin typeface="DM Sans"/>
              </a:rPr>
              <a:t>perceived usefulness</a:t>
            </a:r>
            <a:r>
              <a:rPr sz="1650" b="0" i="0" u="none">
                <a:solidFill>
                  <a:srgbClr val="334155"/>
                </a:solidFill>
                <a:latin typeface="DM Sans"/>
              </a:rPr>
              <a:t> and </a:t>
            </a:r>
            <a:r>
              <a:rPr sz="1650" b="1" i="0" u="none">
                <a:solidFill>
                  <a:srgbClr val="334155"/>
                </a:solidFill>
                <a:latin typeface="DM Sans"/>
              </a:rPr>
              <a:t>perceived ease of use</a:t>
            </a:r>
            <a:r>
              <a:rPr sz="1650" b="0" i="0" u="none">
                <a:solidFill>
                  <a:srgbClr val="334155"/>
                </a:solidFill>
                <a:latin typeface="DM Sans"/>
              </a:rPr>
              <a:t> in high-stakes contexts.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3299" y="2032992"/>
            <a:ext cx="762000" cy="762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844170" y="3033117"/>
            <a:ext cx="2060257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100" b="1" i="0" u="none">
                <a:solidFill>
                  <a:srgbClr val="0F172A"/>
                </a:solidFill>
                <a:latin typeface="Merriweather"/>
              </a:rPr>
              <a:t>TPACK Theory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23374" y="3728442"/>
            <a:ext cx="2901999" cy="20109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0" u="none" dirty="0">
                <a:solidFill>
                  <a:srgbClr val="334155"/>
                </a:solidFill>
                <a:latin typeface="DM Sans"/>
              </a:rPr>
              <a:t>Meaningful integration depends on aligning technological knowledge with pedagogical strategies and IELTS subject matter expertise.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65300" y="2261592"/>
            <a:ext cx="304800" cy="3048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3600" y="2261592"/>
            <a:ext cx="304800" cy="3048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02849" y="2261592"/>
            <a:ext cx="342900" cy="3048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5D5B307-46AB-AD7A-F7AA-906CEA955736}"/>
              </a:ext>
            </a:extLst>
          </p:cNvPr>
          <p:cNvSpPr/>
          <p:nvPr/>
        </p:nvSpPr>
        <p:spPr>
          <a:xfrm>
            <a:off x="51289" y="-18143"/>
            <a:ext cx="224935" cy="6894286"/>
          </a:xfrm>
          <a:prstGeom prst="rect">
            <a:avLst/>
          </a:prstGeom>
          <a:gradFill>
            <a:gsLst>
              <a:gs pos="100000">
                <a:srgbClr val="071E0D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E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275" y="2248792"/>
            <a:ext cx="1160145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600" b="1" i="0" u="none" dirty="0">
                <a:solidFill>
                  <a:srgbClr val="F8FAFC"/>
                </a:solidFill>
                <a:latin typeface="Merriweather"/>
              </a:rPr>
              <a:t>Methodology</a:t>
            </a:r>
          </a:p>
        </p:txBody>
      </p:sp>
      <p:sp>
        <p:nvSpPr>
          <p:cNvPr id="3" name="Rectangle 2"/>
          <p:cNvSpPr/>
          <p:nvPr/>
        </p:nvSpPr>
        <p:spPr>
          <a:xfrm>
            <a:off x="5524500" y="3815875"/>
            <a:ext cx="1143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71500" y="3915667"/>
            <a:ext cx="1104900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100" b="0" i="1" u="none">
                <a:solidFill>
                  <a:srgbClr val="94A3B8"/>
                </a:solidFill>
                <a:latin typeface="DM Sans"/>
              </a:rPr>
              <a:t>A Convergent Parallel Mixed-Methods Design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269206"/>
            <a:ext cx="5238750" cy="5443537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50" y="1053107"/>
            <a:ext cx="5238750" cy="58757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169790"/>
            <a:ext cx="11601450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 dirty="0">
                <a:solidFill>
                  <a:srgbClr val="0F172A"/>
                </a:solidFill>
                <a:latin typeface="Merriweather"/>
              </a:rPr>
              <a:t>Study Design &amp; Participants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860105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50582" y="1754981"/>
            <a:ext cx="4680585" cy="361950"/>
          </a:xfrm>
          <a:prstGeom prst="rect">
            <a:avLst/>
          </a:prstGeom>
          <a:noFill/>
        </p:spPr>
        <p:txBody>
          <a:bodyPr wrap="square" lIns="428625" tIns="0" rIns="0" bIns="0" anchor="t">
            <a:spAutoFit/>
          </a:bodyPr>
          <a:lstStyle/>
          <a:p>
            <a:pPr algn="ctr"/>
            <a:r>
              <a:rPr sz="2100" b="1" i="0" u="none">
                <a:solidFill>
                  <a:srgbClr val="2563EB"/>
                </a:solidFill>
                <a:latin typeface="Merriweather"/>
              </a:rPr>
              <a:t>Participants &amp; Context</a:t>
            </a:r>
          </a:p>
        </p:txBody>
      </p:sp>
      <p:sp>
        <p:nvSpPr>
          <p:cNvPr id="7" name="Rectangle 6"/>
          <p:cNvSpPr/>
          <p:nvPr/>
        </p:nvSpPr>
        <p:spPr>
          <a:xfrm>
            <a:off x="962025" y="2288381"/>
            <a:ext cx="4457700" cy="1905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660832" y="1538882"/>
            <a:ext cx="4680585" cy="361950"/>
          </a:xfrm>
          <a:prstGeom prst="rect">
            <a:avLst/>
          </a:prstGeom>
          <a:noFill/>
        </p:spPr>
        <p:txBody>
          <a:bodyPr wrap="square" lIns="295275" tIns="0" rIns="0" bIns="0" anchor="t">
            <a:spAutoFit/>
          </a:bodyPr>
          <a:lstStyle/>
          <a:p>
            <a:pPr algn="ctr"/>
            <a:r>
              <a:rPr sz="2100" b="1" i="0" u="none">
                <a:solidFill>
                  <a:srgbClr val="2563EB"/>
                </a:solidFill>
                <a:latin typeface="Merriweather"/>
              </a:rPr>
              <a:t>Instruments</a:t>
            </a:r>
          </a:p>
        </p:txBody>
      </p:sp>
      <p:sp>
        <p:nvSpPr>
          <p:cNvPr id="9" name="Rectangle 8"/>
          <p:cNvSpPr/>
          <p:nvPr/>
        </p:nvSpPr>
        <p:spPr>
          <a:xfrm>
            <a:off x="6772275" y="2072282"/>
            <a:ext cx="4457700" cy="1905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2562" y="1793081"/>
            <a:ext cx="333375" cy="2667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95400" y="2593181"/>
            <a:ext cx="412432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2563EB"/>
                </a:solidFill>
                <a:latin typeface="DM Sans"/>
              </a:rPr>
              <a:t>N = 50</a:t>
            </a:r>
            <a:r>
              <a:rPr sz="1650" b="0" i="0" u="none">
                <a:solidFill>
                  <a:srgbClr val="334155"/>
                </a:solidFill>
                <a:latin typeface="DM Sans"/>
              </a:rPr>
              <a:t> tertiary EFL lecturers.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95400" y="3166467"/>
            <a:ext cx="4235767" cy="6439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sz="1650" b="0" i="0" u="none" dirty="0">
                <a:solidFill>
                  <a:srgbClr val="334155"/>
                </a:solidFill>
                <a:latin typeface="DM Sans"/>
              </a:rPr>
              <a:t>Teaching IELTS preparation in "high-quality" undergraduate tracks.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95400" y="4074914"/>
            <a:ext cx="4124325" cy="6439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sz="1650" b="0" i="0" u="none" dirty="0">
                <a:solidFill>
                  <a:srgbClr val="334155"/>
                </a:solidFill>
                <a:latin typeface="DM Sans"/>
              </a:rPr>
              <a:t>Located in Higher Education Institutions in Ho Chi Minh City.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95400" y="4983360"/>
            <a:ext cx="4124325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sz="1650" b="0" i="0" u="none" dirty="0">
                <a:solidFill>
                  <a:srgbClr val="334155"/>
                </a:solidFill>
                <a:latin typeface="DM Sans"/>
              </a:rPr>
              <a:t>All hold postgraduate degrees (Master’s or Ph.D.) with 2+ years of high-stakes prep experience.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00" y="1576982"/>
            <a:ext cx="200025" cy="2667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105650" y="2377082"/>
            <a:ext cx="4124325" cy="13406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640"/>
              </a:lnSpc>
            </a:pPr>
            <a:r>
              <a:rPr sz="1650" b="1" i="0" u="none" dirty="0">
                <a:solidFill>
                  <a:srgbClr val="2563EB"/>
                </a:solidFill>
                <a:latin typeface="DM Sans"/>
              </a:rPr>
              <a:t>Quantitative:</a:t>
            </a:r>
            <a:r>
              <a:rPr sz="1650" b="0" i="0" u="none" dirty="0">
                <a:solidFill>
                  <a:srgbClr val="334155"/>
                </a:solidFill>
                <a:latin typeface="DM Sans"/>
              </a:rPr>
              <a:t> </a:t>
            </a:r>
            <a:endParaRPr lang="en-US" sz="1650" b="0" i="0" u="none" dirty="0">
              <a:solidFill>
                <a:srgbClr val="334155"/>
              </a:solidFill>
              <a:latin typeface="DM Sans"/>
            </a:endParaRPr>
          </a:p>
          <a:p>
            <a:pPr algn="just">
              <a:lnSpc>
                <a:spcPts val="2640"/>
              </a:lnSpc>
            </a:pPr>
            <a:r>
              <a:rPr sz="1650" b="0" i="0" u="none" dirty="0">
                <a:solidFill>
                  <a:srgbClr val="334155"/>
                </a:solidFill>
                <a:latin typeface="DM Sans"/>
              </a:rPr>
              <a:t>Closed-ended questionnaire (5-point Likert scale) mapping 5 core dimensions of technology adoption.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05650" y="3955851"/>
            <a:ext cx="4124325" cy="13108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 dirty="0">
                <a:solidFill>
                  <a:srgbClr val="2563EB"/>
                </a:solidFill>
                <a:latin typeface="DM Sans"/>
              </a:rPr>
              <a:t>Qualitative:</a:t>
            </a:r>
            <a:r>
              <a:rPr sz="1650" b="0" i="0" u="none" dirty="0">
                <a:solidFill>
                  <a:srgbClr val="334155"/>
                </a:solidFill>
                <a:latin typeface="DM Sans"/>
              </a:rPr>
              <a:t> </a:t>
            </a:r>
            <a:endParaRPr lang="en-US" sz="1650" b="0" i="0" u="none" dirty="0">
              <a:solidFill>
                <a:srgbClr val="334155"/>
              </a:solidFill>
              <a:latin typeface="DM Sans"/>
            </a:endParaRPr>
          </a:p>
          <a:p>
            <a:pPr algn="just">
              <a:lnSpc>
                <a:spcPts val="2640"/>
              </a:lnSpc>
            </a:pPr>
            <a:r>
              <a:rPr sz="1650" b="0" i="0" u="none" dirty="0">
                <a:solidFill>
                  <a:srgbClr val="334155"/>
                </a:solidFill>
                <a:latin typeface="DM Sans"/>
              </a:rPr>
              <a:t>Semi-structured interviews with a subset of 10 participants (n=10) for nuanced insights.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05650" y="5431086"/>
            <a:ext cx="4124325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 dirty="0">
                <a:solidFill>
                  <a:srgbClr val="2563EB"/>
                </a:solidFill>
                <a:latin typeface="DM Sans"/>
              </a:rPr>
              <a:t>Analysis:</a:t>
            </a:r>
            <a:r>
              <a:rPr sz="1650" b="0" i="0" u="none" dirty="0">
                <a:solidFill>
                  <a:srgbClr val="334155"/>
                </a:solidFill>
                <a:latin typeface="DM Sans"/>
              </a:rPr>
              <a:t> Descriptive statistics and inductive thematic analysis for triangulation.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025" y="2612231"/>
            <a:ext cx="104775" cy="219075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025" y="3185517"/>
            <a:ext cx="104775" cy="219075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025" y="4093964"/>
            <a:ext cx="104775" cy="219075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025" y="5002410"/>
            <a:ext cx="104775" cy="219075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2275" y="2396132"/>
            <a:ext cx="104775" cy="219075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2275" y="3974901"/>
            <a:ext cx="104775" cy="219075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2275" y="5531333"/>
            <a:ext cx="104775" cy="21907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A3ABB30F-E9D8-A27D-7153-83361BF72A16}"/>
              </a:ext>
            </a:extLst>
          </p:cNvPr>
          <p:cNvSpPr/>
          <p:nvPr/>
        </p:nvSpPr>
        <p:spPr>
          <a:xfrm>
            <a:off x="51289" y="-18143"/>
            <a:ext cx="224935" cy="6894286"/>
          </a:xfrm>
          <a:prstGeom prst="rect">
            <a:avLst/>
          </a:prstGeom>
          <a:gradFill>
            <a:gsLst>
              <a:gs pos="100000">
                <a:srgbClr val="071E0D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E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695450"/>
            <a:ext cx="11049000" cy="45910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8FAFC"/>
                </a:solidFill>
                <a:latin typeface="Merriweather"/>
              </a:rPr>
              <a:t>Quantitative Results (N=50)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85875"/>
            <a:ext cx="11049000" cy="28575"/>
          </a:xfrm>
          <a:prstGeom prst="rect">
            <a:avLst/>
          </a:prstGeom>
          <a:solidFill>
            <a:srgbClr val="60A5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5433119"/>
            <a:ext cx="110490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1" u="none">
                <a:solidFill>
                  <a:srgbClr val="94A3B8"/>
                </a:solidFill>
                <a:latin typeface="DM Sans"/>
              </a:rPr>
              <a:t>Based on a 5-point Likert scale (1 = Strongly Disagree, 5 = Strongly Agree).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285005"/>
            <a:ext cx="11601450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 dirty="0">
                <a:solidFill>
                  <a:srgbClr val="0F172A"/>
                </a:solidFill>
                <a:latin typeface="Merriweather"/>
              </a:rPr>
              <a:t>Key Qualitative Themes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71500" y="953765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333500" y="1170830"/>
            <a:ext cx="9525000" cy="1642020"/>
          </a:xfrm>
          <a:prstGeom prst="roundRect">
            <a:avLst>
              <a:gd name="adj" fmla="val 464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333500" y="3050976"/>
            <a:ext cx="9525000" cy="1642020"/>
          </a:xfrm>
          <a:prstGeom prst="roundRect">
            <a:avLst>
              <a:gd name="adj" fmla="val 464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1333500" y="4931122"/>
            <a:ext cx="9525000" cy="1642020"/>
          </a:xfrm>
          <a:prstGeom prst="roundRect">
            <a:avLst>
              <a:gd name="adj" fmla="val 464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333500" y="1170830"/>
            <a:ext cx="47625" cy="164202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143125" y="1456580"/>
            <a:ext cx="8751093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0F172A"/>
                </a:solidFill>
                <a:latin typeface="Merriweather"/>
              </a:rPr>
              <a:t>Efficiency vs. Algorithmic Reliability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3125" y="1917501"/>
            <a:ext cx="8334375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DM Sans"/>
              </a:rPr>
              <a:t>AI accelerates prep routines (vocabulary, initial grammar) but struggles with the rhetorical depth and logical progression required for advanced IELTS writing bands.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33500" y="3050976"/>
            <a:ext cx="47625" cy="164202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143125" y="3336726"/>
            <a:ext cx="8751093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0F172A"/>
                </a:solidFill>
                <a:latin typeface="Merriweather"/>
              </a:rPr>
              <a:t>Student Dependence in Pragmatic Cohorts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43125" y="3797647"/>
            <a:ext cx="8334375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DM Sans"/>
              </a:rPr>
              <a:t>Tech-savvy, non-language majors (e.g., logistics) use AI as an academic shortcut rather than a cognitive scaffold, threatening authentic communicative competence.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33500" y="4931122"/>
            <a:ext cx="47625" cy="164202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2143125" y="5216872"/>
            <a:ext cx="8751093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0F172A"/>
                </a:solidFill>
                <a:latin typeface="Merriweather"/>
              </a:rPr>
              <a:t>The Burden of Instructional Agency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3125" y="5677792"/>
            <a:ext cx="8334375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DM Sans"/>
              </a:rPr>
              <a:t>Due to a "policy vacuum," the entire burden of regulating AI use and maintaining academic integrity falls on the individual teacher, leading to exhaustion.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1470868"/>
            <a:ext cx="266700" cy="2762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875" y="3351014"/>
            <a:ext cx="238125" cy="2762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6875" y="5231159"/>
            <a:ext cx="333375" cy="27622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552071C-385E-C967-B1A2-FADAF24288E0}"/>
              </a:ext>
            </a:extLst>
          </p:cNvPr>
          <p:cNvSpPr/>
          <p:nvPr/>
        </p:nvSpPr>
        <p:spPr>
          <a:xfrm>
            <a:off x="51289" y="-18143"/>
            <a:ext cx="224935" cy="6894286"/>
          </a:xfrm>
          <a:prstGeom prst="rect">
            <a:avLst/>
          </a:prstGeom>
          <a:gradFill>
            <a:gsLst>
              <a:gs pos="100000">
                <a:srgbClr val="071E0D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571500"/>
            <a:ext cx="11601450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0F172A"/>
                </a:solidFill>
                <a:latin typeface="Merriweather"/>
              </a:rPr>
              <a:t>Voice of the Educator</a:t>
            </a:r>
          </a:p>
        </p:txBody>
      </p:sp>
      <p:sp>
        <p:nvSpPr>
          <p:cNvPr id="3" name="Rectangle 2"/>
          <p:cNvSpPr/>
          <p:nvPr/>
        </p:nvSpPr>
        <p:spPr>
          <a:xfrm>
            <a:off x="571500" y="1285875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400175" y="2152650"/>
            <a:ext cx="9391650" cy="3000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725"/>
              </a:lnSpc>
            </a:pPr>
            <a:r>
              <a:rPr sz="3150" b="0" i="1" u="none">
                <a:solidFill>
                  <a:srgbClr val="0F172A"/>
                </a:solidFill>
                <a:latin typeface="Merriweather Light"/>
              </a:rPr>
              <a:t> Instead of using ChatGPT to outline ideas for a manufacturing prompt, they ask it to write the whole essay, memorize it, and try to replicate it. They are submitting to the technology rather than learning from it...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29062" y="5534025"/>
            <a:ext cx="4333875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1" i="0" u="none">
                <a:solidFill>
                  <a:srgbClr val="64748B"/>
                </a:solidFill>
                <a:latin typeface="DM Sans"/>
              </a:rPr>
              <a:t>— Participant 11 (Qualitative Interview)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19175" y="2533650"/>
            <a:ext cx="333375" cy="1485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0"/>
              </a:lnSpc>
            </a:pPr>
            <a:r>
              <a:rPr sz="9000" b="0" i="1" u="none">
                <a:solidFill>
                  <a:srgbClr val="DBEAFE"/>
                </a:solidFill>
                <a:latin typeface="DM Sans Light"/>
              </a:rPr>
              <a:t>"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39450" y="5343525"/>
            <a:ext cx="333375" cy="1485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0"/>
              </a:lnSpc>
            </a:pPr>
            <a:r>
              <a:rPr sz="9000" b="0" i="1" u="none">
                <a:solidFill>
                  <a:srgbClr val="DBEAFE"/>
                </a:solidFill>
                <a:latin typeface="DM Sans Light"/>
              </a:rPr>
              <a:t>"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777122-E60A-6D6F-4C46-FC102C729D7D}"/>
              </a:ext>
            </a:extLst>
          </p:cNvPr>
          <p:cNvSpPr/>
          <p:nvPr/>
        </p:nvSpPr>
        <p:spPr>
          <a:xfrm>
            <a:off x="51289" y="-18143"/>
            <a:ext cx="224935" cy="6894286"/>
          </a:xfrm>
          <a:prstGeom prst="rect">
            <a:avLst/>
          </a:prstGeom>
          <a:gradFill>
            <a:gsLst>
              <a:gs pos="100000">
                <a:srgbClr val="071E0D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800475"/>
            <a:ext cx="476250" cy="476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0F172A"/>
                </a:solidFill>
                <a:latin typeface="Merriweather"/>
              </a:rPr>
              <a:t>The Operational Dissonance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85875"/>
            <a:ext cx="1104900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381750" y="2164556"/>
            <a:ext cx="5500687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F172A"/>
                </a:solidFill>
                <a:latin typeface="Merriweather"/>
              </a:rPr>
              <a:t>High Optimism, Structural Bottleneck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81750" y="2717006"/>
            <a:ext cx="5238750" cy="13406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DM Sans"/>
              </a:rPr>
              <a:t>Teachers recognize AI’s profound potential to revolutionize labor-intensive test preparation. However, this optimism is undercut by structural realities.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81750" y="4267200"/>
            <a:ext cx="5238750" cy="13406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DM Sans"/>
              </a:rPr>
              <a:t>Expecting educators to seamlessly absorb AI integration into their existing, heavy teaching schedules without adequate time to test reliability is an unsustainable strategy.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19312" y="2190750"/>
            <a:ext cx="2143125" cy="9719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7500"/>
              </a:lnSpc>
            </a:pPr>
            <a:r>
              <a:rPr sz="7500" b="1" i="0" u="none" dirty="0">
                <a:solidFill>
                  <a:srgbClr val="2563EB"/>
                </a:solidFill>
                <a:latin typeface="Merriweather"/>
              </a:rPr>
              <a:t>4.12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52612" y="3238500"/>
            <a:ext cx="2676525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475569"/>
                </a:solidFill>
                <a:latin typeface="DM Sans"/>
              </a:rPr>
              <a:t>PERCEIVED USEFULNESS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7406" y="4466778"/>
            <a:ext cx="2143125" cy="9719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7500"/>
              </a:lnSpc>
            </a:pPr>
            <a:r>
              <a:rPr sz="7500" b="1" i="0" u="none" dirty="0">
                <a:solidFill>
                  <a:srgbClr val="EF4444"/>
                </a:solidFill>
                <a:latin typeface="Merriweather"/>
              </a:rPr>
              <a:t>2.15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19312" y="5514975"/>
            <a:ext cx="2143125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475569"/>
                </a:solidFill>
                <a:latin typeface="DM Sans"/>
              </a:rPr>
              <a:t>TIME CONSTRAINTS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558553-7B99-8BB7-48E4-D40C2BC15F6B}"/>
              </a:ext>
            </a:extLst>
          </p:cNvPr>
          <p:cNvSpPr/>
          <p:nvPr/>
        </p:nvSpPr>
        <p:spPr>
          <a:xfrm>
            <a:off x="51289" y="-18143"/>
            <a:ext cx="224935" cy="6894286"/>
          </a:xfrm>
          <a:prstGeom prst="rect">
            <a:avLst/>
          </a:prstGeom>
          <a:gradFill>
            <a:gsLst>
              <a:gs pos="100000">
                <a:srgbClr val="071E0D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687</Words>
  <Application>Microsoft Macintosh PowerPoint</Application>
  <PresentationFormat>Widescreen</PresentationFormat>
  <Paragraphs>68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DM Sans</vt:lpstr>
      <vt:lpstr>DM Sans Light</vt:lpstr>
      <vt:lpstr>Merriweather</vt:lpstr>
      <vt:lpstr>Merriweather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Thái Hồ</cp:lastModifiedBy>
  <cp:revision>1</cp:revision>
  <dcterms:created xsi:type="dcterms:W3CDTF">2013-01-27T09:14:16Z</dcterms:created>
  <dcterms:modified xsi:type="dcterms:W3CDTF">2026-08-04T10:55:12Z</dcterms:modified>
  <cp:category/>
</cp:coreProperties>
</file>