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0" d="100"/>
          <a:sy n="60" d="100"/>
        </p:scale>
        <p:origin x="55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8389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3390/soc15010006" TargetMode="External"/><Relationship Id="rId3" Type="http://schemas.openxmlformats.org/officeDocument/2006/relationships/hyperlink" Target="https://doi.org/10.46328/ijtes.7018" TargetMode="External"/><Relationship Id="rId7" Type="http://schemas.openxmlformats.org/officeDocument/2006/relationships/hyperlink" Target="https://doi.org/10.1037/0003-066X.34.10.906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i.org/10.1111/bjet.13544" TargetMode="External"/><Relationship Id="rId5" Type="http://schemas.openxmlformats.org/officeDocument/2006/relationships/hyperlink" Target="https://doi.org/10.1016/j.actpsy.2026.107069" TargetMode="External"/><Relationship Id="rId4" Type="http://schemas.openxmlformats.org/officeDocument/2006/relationships/hyperlink" Target="https://doi.org/10.1016/j.heliyon.2024.e29317" TargetMode="External"/><Relationship Id="rId9" Type="http://schemas.openxmlformats.org/officeDocument/2006/relationships/hyperlink" Target="https://doi.org/10.1038/s41598-026-47683-4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145/3706599.3719841" TargetMode="External"/><Relationship Id="rId3" Type="http://schemas.openxmlformats.org/officeDocument/2006/relationships/hyperlink" Target="https://doi.org/10.25304/rlt.v34.3625" TargetMode="External"/><Relationship Id="rId7" Type="http://schemas.openxmlformats.org/officeDocument/2006/relationships/hyperlink" Target="https://doi.org/10.1016/j.chbr.2026.101130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i.org/10.1007/s40593-018-0164-5" TargetMode="External"/><Relationship Id="rId5" Type="http://schemas.openxmlformats.org/officeDocument/2006/relationships/hyperlink" Target="https://doi.org/10.1177/21582440251369189" TargetMode="External"/><Relationship Id="rId10" Type="http://schemas.openxmlformats.org/officeDocument/2006/relationships/hyperlink" Target="https://doi.org/10.1177/13621688261420086" TargetMode="External"/><Relationship Id="rId4" Type="http://schemas.openxmlformats.org/officeDocument/2006/relationships/hyperlink" Target="https://doi.org/10.26565/2218-2926-2025-30-04" TargetMode="External"/><Relationship Id="rId9" Type="http://schemas.openxmlformats.org/officeDocument/2006/relationships/hyperlink" Target="https://doi.org/10.17323/jle.2025.27387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3389/feduc.2025.1697554" TargetMode="External"/><Relationship Id="rId3" Type="http://schemas.openxmlformats.org/officeDocument/2006/relationships/hyperlink" Target="https://doi.org/10.58304/ijts.20250105" TargetMode="External"/><Relationship Id="rId7" Type="http://schemas.openxmlformats.org/officeDocument/2006/relationships/hyperlink" Target="https://doi.org/10.1016/j.system.2025.103848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i.org/10.1111/ejed.12811" TargetMode="External"/><Relationship Id="rId11" Type="http://schemas.openxmlformats.org/officeDocument/2006/relationships/hyperlink" Target="https://doi.org/10.1038/s41598-025-19118-z" TargetMode="External"/><Relationship Id="rId5" Type="http://schemas.openxmlformats.org/officeDocument/2006/relationships/hyperlink" Target="https://doi.org/10.1016/j.actpsy.2025.105956" TargetMode="External"/><Relationship Id="rId10" Type="http://schemas.openxmlformats.org/officeDocument/2006/relationships/hyperlink" Target="https://doi.org/10.1111/bjet.70018" TargetMode="External"/><Relationship Id="rId4" Type="http://schemas.openxmlformats.org/officeDocument/2006/relationships/hyperlink" Target="https://doi.org/10.29140/tltl.v7n4.103824" TargetMode="External"/><Relationship Id="rId9" Type="http://schemas.openxmlformats.org/officeDocument/2006/relationships/hyperlink" Target="https://doi.org/10.1016/j.caeai.2026.100572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777240" y="-777240"/>
            <a:ext cx="2194560" cy="2194560"/>
          </a:xfrm>
          <a:prstGeom prst="ellipse">
            <a:avLst/>
          </a:prstGeom>
          <a:solidFill>
            <a:srgbClr val="1C46B2">
              <a:alpha val="7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3" name="Shape 1"/>
          <p:cNvSpPr/>
          <p:nvPr/>
        </p:nvSpPr>
        <p:spPr>
          <a:xfrm>
            <a:off x="10881360" y="5257800"/>
            <a:ext cx="2103120" cy="2103120"/>
          </a:xfrm>
          <a:prstGeom prst="ellipse">
            <a:avLst/>
          </a:prstGeom>
          <a:solidFill>
            <a:srgbClr val="EEA80B">
              <a:alpha val="10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4" name="Shape 2"/>
          <p:cNvSpPr/>
          <p:nvPr/>
        </p:nvSpPr>
        <p:spPr>
          <a:xfrm>
            <a:off x="11430000" y="-548640"/>
            <a:ext cx="1280160" cy="1280160"/>
          </a:xfrm>
          <a:prstGeom prst="ellipse">
            <a:avLst/>
          </a:prstGeom>
          <a:solidFill>
            <a:srgbClr val="D81E2C">
              <a:alpha val="8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5" name="Shape 3"/>
          <p:cNvSpPr/>
          <p:nvPr/>
        </p:nvSpPr>
        <p:spPr>
          <a:xfrm>
            <a:off x="-502920" y="5440680"/>
            <a:ext cx="1371600" cy="1371600"/>
          </a:xfrm>
          <a:prstGeom prst="ellipse">
            <a:avLst/>
          </a:prstGeom>
          <a:solidFill>
            <a:srgbClr val="3E86C8">
              <a:alpha val="8000"/>
            </a:srgbClr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6" name="Shape 4"/>
          <p:cNvSpPr/>
          <p:nvPr/>
        </p:nvSpPr>
        <p:spPr>
          <a:xfrm>
            <a:off x="9966960" y="502920"/>
            <a:ext cx="256032" cy="256032"/>
          </a:xfrm>
          <a:prstGeom prst="ellipse">
            <a:avLst/>
          </a:prstGeom>
          <a:solidFill>
            <a:srgbClr val="D81E2C">
              <a:alpha val="28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7" name="Shape 5"/>
          <p:cNvSpPr/>
          <p:nvPr/>
        </p:nvSpPr>
        <p:spPr>
          <a:xfrm>
            <a:off x="1097280" y="5943600"/>
            <a:ext cx="182880" cy="182880"/>
          </a:xfrm>
          <a:prstGeom prst="ellipse">
            <a:avLst/>
          </a:prstGeom>
          <a:solidFill>
            <a:srgbClr val="EEA80B">
              <a:alpha val="34000"/>
            </a:srgbClr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8" name="Shape 6"/>
          <p:cNvSpPr/>
          <p:nvPr/>
        </p:nvSpPr>
        <p:spPr>
          <a:xfrm>
            <a:off x="11338560" y="3017520"/>
            <a:ext cx="137160" cy="137160"/>
          </a:xfrm>
          <a:prstGeom prst="ellipse">
            <a:avLst/>
          </a:prstGeom>
          <a:solidFill>
            <a:srgbClr val="1C46B2">
              <a:alpha val="34000"/>
            </a:srgbClr>
          </a:solidFill>
          <a:ln/>
        </p:spPr>
        <p:txBody>
          <a:bodyPr/>
          <a:lstStyle/>
          <a:p>
            <a:endParaRPr lang="vi-VN"/>
          </a:p>
        </p:txBody>
      </p:sp>
      <p:pic>
        <p:nvPicPr>
          <p:cNvPr id="9" name="Image 0" descr="/tmp/logos/va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292608"/>
            <a:ext cx="843534" cy="82296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463040" y="384048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VIETNAM AVIATION ACADEMY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1463040" y="649224"/>
            <a:ext cx="5120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Aerospace University · Ho Chi Minh City, Vietnam</a:t>
            </a:r>
            <a:endParaRPr lang="en-US" sz="950" dirty="0"/>
          </a:p>
        </p:txBody>
      </p:sp>
      <p:pic>
        <p:nvPicPr>
          <p:cNvPr id="12" name="Image 1" descr="/tmp/logos/hufli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1961" y="310896"/>
            <a:ext cx="1174071" cy="78638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498080" y="402336"/>
            <a:ext cx="2876721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5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Host Institution</a:t>
            </a:r>
            <a:endParaRPr lang="en-US" sz="1250" dirty="0"/>
          </a:p>
        </p:txBody>
      </p:sp>
      <p:sp>
        <p:nvSpPr>
          <p:cNvPr id="14" name="Text 10"/>
          <p:cNvSpPr/>
          <p:nvPr/>
        </p:nvSpPr>
        <p:spPr>
          <a:xfrm>
            <a:off x="6949440" y="667512"/>
            <a:ext cx="3425361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TESOL International Conference · 2026</a:t>
            </a:r>
            <a:endParaRPr lang="en-US" sz="950" dirty="0"/>
          </a:p>
        </p:txBody>
      </p:sp>
      <p:sp>
        <p:nvSpPr>
          <p:cNvPr id="15" name="Text 11"/>
          <p:cNvSpPr/>
          <p:nvPr/>
        </p:nvSpPr>
        <p:spPr>
          <a:xfrm>
            <a:off x="594360" y="1627632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250" dirty="0">
                <a:solidFill>
                  <a:srgbClr val="C41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PRESENTED AT THE HUFLIT TESOL CONFERENCE · 2026</a:t>
            </a:r>
            <a:endParaRPr lang="en-US" sz="1250" dirty="0"/>
          </a:p>
        </p:txBody>
      </p:sp>
      <p:sp>
        <p:nvSpPr>
          <p:cNvPr id="16" name="Text 12"/>
          <p:cNvSpPr/>
          <p:nvPr/>
        </p:nvSpPr>
        <p:spPr>
          <a:xfrm>
            <a:off x="548640" y="2011680"/>
            <a:ext cx="110642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0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Beyond the Prompt</a:t>
            </a:r>
            <a:endParaRPr lang="en-US" sz="6000" dirty="0"/>
          </a:p>
        </p:txBody>
      </p:sp>
      <p:sp>
        <p:nvSpPr>
          <p:cNvPr id="17" name="Text 13"/>
          <p:cNvSpPr/>
          <p:nvPr/>
        </p:nvSpPr>
        <p:spPr>
          <a:xfrm>
            <a:off x="594360" y="3236976"/>
            <a:ext cx="10607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Metacognitive Analysis of </a:t>
            </a:r>
            <a:r>
              <a:rPr lang="en-US" sz="3200" b="1" dirty="0">
                <a:solidFill>
                  <a:srgbClr val="1C46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 AI Integration</a:t>
            </a:r>
            <a:r>
              <a:rPr lang="en-US" sz="32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 Higher Education</a:t>
            </a:r>
            <a:endParaRPr lang="en-US" sz="3200" dirty="0"/>
          </a:p>
        </p:txBody>
      </p:sp>
      <p:sp>
        <p:nvSpPr>
          <p:cNvPr id="18" name="Shape 14"/>
          <p:cNvSpPr/>
          <p:nvPr/>
        </p:nvSpPr>
        <p:spPr>
          <a:xfrm>
            <a:off x="594360" y="4242816"/>
            <a:ext cx="6858000" cy="1481328"/>
          </a:xfrm>
          <a:prstGeom prst="roundRect">
            <a:avLst>
              <a:gd name="adj" fmla="val 6173"/>
            </a:avLst>
          </a:prstGeom>
          <a:solidFill>
            <a:srgbClr val="E9EEFA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9" name="Shape 15"/>
          <p:cNvSpPr/>
          <p:nvPr/>
        </p:nvSpPr>
        <p:spPr>
          <a:xfrm>
            <a:off x="864108" y="4521708"/>
            <a:ext cx="923544" cy="923544"/>
          </a:xfrm>
          <a:prstGeom prst="ellipse">
            <a:avLst/>
          </a:prstGeom>
          <a:ln w="17780">
            <a:solidFill>
              <a:srgbClr val="EEA80B"/>
            </a:solidFill>
            <a:prstDash val="solid"/>
          </a:ln>
        </p:spPr>
        <p:txBody>
          <a:bodyPr/>
          <a:lstStyle/>
          <a:p>
            <a:endParaRPr lang="vi-VN" sz="2800"/>
          </a:p>
        </p:txBody>
      </p:sp>
      <p:sp>
        <p:nvSpPr>
          <p:cNvPr id="20" name="Shape 16"/>
          <p:cNvSpPr/>
          <p:nvPr/>
        </p:nvSpPr>
        <p:spPr>
          <a:xfrm>
            <a:off x="914400" y="4572000"/>
            <a:ext cx="822960" cy="822960"/>
          </a:xfrm>
          <a:prstGeom prst="ellipse">
            <a:avLst/>
          </a:prstGeom>
          <a:solidFill>
            <a:srgbClr val="1F2A5E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21" name="Text 17"/>
          <p:cNvSpPr/>
          <p:nvPr/>
        </p:nvSpPr>
        <p:spPr>
          <a:xfrm>
            <a:off x="868680" y="4572000"/>
            <a:ext cx="914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HL</a:t>
            </a:r>
            <a:endParaRPr lang="en-US" sz="3200" dirty="0"/>
          </a:p>
        </p:txBody>
      </p:sp>
      <p:sp>
        <p:nvSpPr>
          <p:cNvPr id="22" name="Text 18"/>
          <p:cNvSpPr/>
          <p:nvPr/>
        </p:nvSpPr>
        <p:spPr>
          <a:xfrm>
            <a:off x="2011680" y="4553712"/>
            <a:ext cx="5303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Hien Ngoc Nguyen Le</a:t>
            </a:r>
            <a:endParaRPr lang="en-US" sz="3200" dirty="0"/>
          </a:p>
        </p:txBody>
      </p:sp>
      <p:sp>
        <p:nvSpPr>
          <p:cNvPr id="23" name="Text 19"/>
          <p:cNvSpPr/>
          <p:nvPr/>
        </p:nvSpPr>
        <p:spPr>
          <a:xfrm>
            <a:off x="2011680" y="4974336"/>
            <a:ext cx="5349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Foreign Language Faculty · Vietnam Aviation Academy</a:t>
            </a:r>
            <a:endParaRPr lang="en-US" dirty="0"/>
          </a:p>
        </p:txBody>
      </p:sp>
      <p:sp>
        <p:nvSpPr>
          <p:cNvPr id="24" name="Text 20"/>
          <p:cNvSpPr/>
          <p:nvPr/>
        </p:nvSpPr>
        <p:spPr>
          <a:xfrm>
            <a:off x="2011680" y="5257800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C46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hienlnn@vaa.edu.vn</a:t>
            </a:r>
            <a:endParaRPr lang="en-US" dirty="0"/>
          </a:p>
        </p:txBody>
      </p:sp>
      <p:sp>
        <p:nvSpPr>
          <p:cNvPr id="25" name="Shape 21"/>
          <p:cNvSpPr/>
          <p:nvPr/>
        </p:nvSpPr>
        <p:spPr>
          <a:xfrm>
            <a:off x="8001000" y="4297680"/>
            <a:ext cx="3566160" cy="420624"/>
          </a:xfrm>
          <a:prstGeom prst="roundRect">
            <a:avLst>
              <a:gd name="adj" fmla="val 50000"/>
            </a:avLst>
          </a:prstGeom>
          <a:solidFill>
            <a:srgbClr val="E9EEFA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26" name="Shape 22"/>
          <p:cNvSpPr/>
          <p:nvPr/>
        </p:nvSpPr>
        <p:spPr>
          <a:xfrm>
            <a:off x="8229600" y="4434840"/>
            <a:ext cx="155448" cy="155448"/>
          </a:xfrm>
          <a:prstGeom prst="ellipse">
            <a:avLst/>
          </a:prstGeom>
          <a:solidFill>
            <a:srgbClr val="1C46B2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27" name="Text 23"/>
          <p:cNvSpPr/>
          <p:nvPr/>
        </p:nvSpPr>
        <p:spPr>
          <a:xfrm>
            <a:off x="8549640" y="4297680"/>
            <a:ext cx="29260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Metacognition</a:t>
            </a:r>
            <a:endParaRPr lang="en-US" dirty="0"/>
          </a:p>
        </p:txBody>
      </p:sp>
      <p:sp>
        <p:nvSpPr>
          <p:cNvPr id="28" name="Shape 24"/>
          <p:cNvSpPr/>
          <p:nvPr/>
        </p:nvSpPr>
        <p:spPr>
          <a:xfrm>
            <a:off x="8001000" y="4800600"/>
            <a:ext cx="3566160" cy="420624"/>
          </a:xfrm>
          <a:prstGeom prst="roundRect">
            <a:avLst>
              <a:gd name="adj" fmla="val 50000"/>
            </a:avLst>
          </a:prstGeom>
          <a:solidFill>
            <a:srgbClr val="FCEAEB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29" name="Shape 25"/>
          <p:cNvSpPr/>
          <p:nvPr/>
        </p:nvSpPr>
        <p:spPr>
          <a:xfrm>
            <a:off x="8229600" y="4937760"/>
            <a:ext cx="155448" cy="155448"/>
          </a:xfrm>
          <a:prstGeom prst="ellipse">
            <a:avLst/>
          </a:prstGeom>
          <a:solidFill>
            <a:srgbClr val="D81E2C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30" name="Text 26"/>
          <p:cNvSpPr/>
          <p:nvPr/>
        </p:nvSpPr>
        <p:spPr>
          <a:xfrm>
            <a:off x="8549640" y="4800600"/>
            <a:ext cx="29260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Generative AI</a:t>
            </a:r>
            <a:endParaRPr lang="en-US" dirty="0"/>
          </a:p>
        </p:txBody>
      </p:sp>
      <p:sp>
        <p:nvSpPr>
          <p:cNvPr id="31" name="Shape 27"/>
          <p:cNvSpPr/>
          <p:nvPr/>
        </p:nvSpPr>
        <p:spPr>
          <a:xfrm>
            <a:off x="8001000" y="5303520"/>
            <a:ext cx="3566160" cy="420624"/>
          </a:xfrm>
          <a:prstGeom prst="roundRect">
            <a:avLst>
              <a:gd name="adj" fmla="val 50000"/>
            </a:avLst>
          </a:prstGeom>
          <a:solidFill>
            <a:srgbClr val="FDF3D6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32" name="Shape 28"/>
          <p:cNvSpPr/>
          <p:nvPr/>
        </p:nvSpPr>
        <p:spPr>
          <a:xfrm>
            <a:off x="8229600" y="5440680"/>
            <a:ext cx="155448" cy="155448"/>
          </a:xfrm>
          <a:prstGeom prst="ellipse">
            <a:avLst/>
          </a:prstGeom>
          <a:solidFill>
            <a:srgbClr val="EEA80B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33" name="Text 29"/>
          <p:cNvSpPr/>
          <p:nvPr/>
        </p:nvSpPr>
        <p:spPr>
          <a:xfrm>
            <a:off x="8549640" y="5303520"/>
            <a:ext cx="29260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 · Aviation English</a:t>
            </a:r>
            <a:endParaRPr lang="en-US" dirty="0"/>
          </a:p>
        </p:txBody>
      </p:sp>
      <p:sp>
        <p:nvSpPr>
          <p:cNvPr id="34" name="Text 30"/>
          <p:cNvSpPr/>
          <p:nvPr/>
        </p:nvSpPr>
        <p:spPr>
          <a:xfrm>
            <a:off x="594360" y="6071616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Grounded in Flavell's (1979) theory of metacognition · Convergent parallel mixed-methods design · N = 78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777240" y="-777240"/>
            <a:ext cx="2194560" cy="2194560"/>
          </a:xfrm>
          <a:prstGeom prst="ellipse">
            <a:avLst/>
          </a:prstGeom>
          <a:solidFill>
            <a:srgbClr val="1C46B2">
              <a:alpha val="7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3" name="Shape 1"/>
          <p:cNvSpPr/>
          <p:nvPr/>
        </p:nvSpPr>
        <p:spPr>
          <a:xfrm>
            <a:off x="10881360" y="5257800"/>
            <a:ext cx="2103120" cy="2103120"/>
          </a:xfrm>
          <a:prstGeom prst="ellipse">
            <a:avLst/>
          </a:prstGeom>
          <a:solidFill>
            <a:srgbClr val="EEA80B">
              <a:alpha val="10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4" name="Shape 2"/>
          <p:cNvSpPr/>
          <p:nvPr/>
        </p:nvSpPr>
        <p:spPr>
          <a:xfrm>
            <a:off x="11430000" y="-548640"/>
            <a:ext cx="1280160" cy="1280160"/>
          </a:xfrm>
          <a:prstGeom prst="ellipse">
            <a:avLst/>
          </a:prstGeom>
          <a:solidFill>
            <a:srgbClr val="D81E2C">
              <a:alpha val="8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5" name="Shape 3"/>
          <p:cNvSpPr/>
          <p:nvPr/>
        </p:nvSpPr>
        <p:spPr>
          <a:xfrm>
            <a:off x="-502920" y="5440680"/>
            <a:ext cx="1371600" cy="1371600"/>
          </a:xfrm>
          <a:prstGeom prst="ellipse">
            <a:avLst/>
          </a:prstGeom>
          <a:solidFill>
            <a:srgbClr val="3E86C8">
              <a:alpha val="8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6" name="Shape 4"/>
          <p:cNvSpPr/>
          <p:nvPr/>
        </p:nvSpPr>
        <p:spPr>
          <a:xfrm>
            <a:off x="9966960" y="502920"/>
            <a:ext cx="256032" cy="256032"/>
          </a:xfrm>
          <a:prstGeom prst="ellipse">
            <a:avLst/>
          </a:prstGeom>
          <a:solidFill>
            <a:srgbClr val="D81E2C">
              <a:alpha val="28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7" name="Shape 5"/>
          <p:cNvSpPr/>
          <p:nvPr/>
        </p:nvSpPr>
        <p:spPr>
          <a:xfrm>
            <a:off x="1097280" y="5943600"/>
            <a:ext cx="182880" cy="182880"/>
          </a:xfrm>
          <a:prstGeom prst="ellipse">
            <a:avLst/>
          </a:prstGeom>
          <a:solidFill>
            <a:srgbClr val="EEA80B">
              <a:alpha val="34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8" name="Shape 6"/>
          <p:cNvSpPr/>
          <p:nvPr/>
        </p:nvSpPr>
        <p:spPr>
          <a:xfrm>
            <a:off x="11338560" y="3017520"/>
            <a:ext cx="137160" cy="137160"/>
          </a:xfrm>
          <a:prstGeom prst="ellipse">
            <a:avLst/>
          </a:prstGeom>
          <a:solidFill>
            <a:srgbClr val="1C46B2">
              <a:alpha val="34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9" name="Shape 7"/>
          <p:cNvSpPr/>
          <p:nvPr/>
        </p:nvSpPr>
        <p:spPr>
          <a:xfrm>
            <a:off x="822960" y="2240280"/>
            <a:ext cx="1097280" cy="1097280"/>
          </a:xfrm>
          <a:prstGeom prst="ellipse">
            <a:avLst/>
          </a:prstGeom>
          <a:solidFill>
            <a:srgbClr val="FCEAEB"/>
          </a:solidFill>
          <a:ln w="25400">
            <a:solidFill>
              <a:srgbClr val="D81E2C"/>
            </a:solidFill>
            <a:prstDash val="solid"/>
          </a:ln>
        </p:spPr>
        <p:txBody>
          <a:bodyPr/>
          <a:lstStyle/>
          <a:p>
            <a:endParaRPr lang="vi-VN"/>
          </a:p>
        </p:txBody>
      </p:sp>
      <p:sp>
        <p:nvSpPr>
          <p:cNvPr id="10" name="Text 8"/>
          <p:cNvSpPr/>
          <p:nvPr/>
        </p:nvSpPr>
        <p:spPr>
          <a:xfrm>
            <a:off x="822960" y="224028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C4182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</a:t>
            </a:r>
            <a:endParaRPr lang="en-US" sz="4600" dirty="0"/>
          </a:p>
        </p:txBody>
      </p:sp>
      <p:sp>
        <p:nvSpPr>
          <p:cNvPr id="11" name="Text 9"/>
          <p:cNvSpPr/>
          <p:nvPr/>
        </p:nvSpPr>
        <p:spPr>
          <a:xfrm>
            <a:off x="2148840" y="239572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1C46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05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2103120" y="2724912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Results</a:t>
            </a:r>
            <a:endParaRPr lang="en-US" sz="5600" dirty="0"/>
          </a:p>
        </p:txBody>
      </p:sp>
      <p:sp>
        <p:nvSpPr>
          <p:cNvPr id="13" name="Shape 11"/>
          <p:cNvSpPr/>
          <p:nvPr/>
        </p:nvSpPr>
        <p:spPr>
          <a:xfrm>
            <a:off x="2176272" y="4023360"/>
            <a:ext cx="1984248" cy="457200"/>
          </a:xfrm>
          <a:prstGeom prst="roundRect">
            <a:avLst>
              <a:gd name="adj" fmla="val 50000"/>
            </a:avLst>
          </a:prstGeom>
          <a:solidFill>
            <a:srgbClr val="E9EEFA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4" name="Shape 12"/>
          <p:cNvSpPr/>
          <p:nvPr/>
        </p:nvSpPr>
        <p:spPr>
          <a:xfrm>
            <a:off x="2359152" y="4178808"/>
            <a:ext cx="146304" cy="146304"/>
          </a:xfrm>
          <a:prstGeom prst="ellipse">
            <a:avLst/>
          </a:prstGeom>
          <a:solidFill>
            <a:srgbClr val="1C46B2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5" name="Text 13"/>
          <p:cNvSpPr/>
          <p:nvPr/>
        </p:nvSpPr>
        <p:spPr>
          <a:xfrm>
            <a:off x="2560320" y="4023360"/>
            <a:ext cx="15270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RQ1 · Awareness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434840" y="4023360"/>
            <a:ext cx="2774290" cy="457200"/>
          </a:xfrm>
          <a:prstGeom prst="roundRect">
            <a:avLst>
              <a:gd name="adj" fmla="val 50000"/>
            </a:avLst>
          </a:prstGeom>
          <a:solidFill>
            <a:srgbClr val="FCEAEB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7" name="Shape 15"/>
          <p:cNvSpPr/>
          <p:nvPr/>
        </p:nvSpPr>
        <p:spPr>
          <a:xfrm>
            <a:off x="4617720" y="4178808"/>
            <a:ext cx="146304" cy="146304"/>
          </a:xfrm>
          <a:prstGeom prst="ellipse">
            <a:avLst/>
          </a:prstGeom>
          <a:solidFill>
            <a:srgbClr val="D81E2C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8" name="Text 16"/>
          <p:cNvSpPr/>
          <p:nvPr/>
        </p:nvSpPr>
        <p:spPr>
          <a:xfrm>
            <a:off x="4818888" y="4023360"/>
            <a:ext cx="231709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RQ2 · Usage &amp; attitudes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7483450" y="4023360"/>
            <a:ext cx="2181758" cy="457200"/>
          </a:xfrm>
          <a:prstGeom prst="roundRect">
            <a:avLst>
              <a:gd name="adj" fmla="val 50000"/>
            </a:avLst>
          </a:prstGeom>
          <a:solidFill>
            <a:srgbClr val="FDF3D6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20" name="Shape 18"/>
          <p:cNvSpPr/>
          <p:nvPr/>
        </p:nvSpPr>
        <p:spPr>
          <a:xfrm>
            <a:off x="7666330" y="4178808"/>
            <a:ext cx="146304" cy="146304"/>
          </a:xfrm>
          <a:prstGeom prst="ellipse">
            <a:avLst/>
          </a:prstGeom>
          <a:solidFill>
            <a:srgbClr val="EEA80B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21" name="Text 19"/>
          <p:cNvSpPr/>
          <p:nvPr/>
        </p:nvSpPr>
        <p:spPr>
          <a:xfrm>
            <a:off x="7867498" y="4023360"/>
            <a:ext cx="172455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RQ3 · The tension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1C46B2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1C46B2">
              <a:alpha val="55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C46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DECLARATIVE VS. EVALUATIVE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RQ1 · Metacognitive Awareness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137160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Awareness is moderate overall (M = 3.51) — but declarative items outscore the evaluative ones that require acting on that knowledge.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822960" y="4919472"/>
            <a:ext cx="6949440" cy="0"/>
          </a:xfrm>
          <a:prstGeom prst="line">
            <a:avLst/>
          </a:prstGeom>
          <a:noFill/>
          <a:ln w="12700">
            <a:solidFill>
              <a:srgbClr val="E4E7F0"/>
            </a:solidFill>
            <a:prstDash val="solid"/>
          </a:ln>
        </p:spPr>
        <p:txBody>
          <a:bodyPr/>
          <a:lstStyle/>
          <a:p>
            <a:endParaRPr lang="vi-VN" sz="3600"/>
          </a:p>
        </p:txBody>
      </p:sp>
      <p:sp>
        <p:nvSpPr>
          <p:cNvPr id="8" name="Shape 6"/>
          <p:cNvSpPr/>
          <p:nvPr/>
        </p:nvSpPr>
        <p:spPr>
          <a:xfrm>
            <a:off x="822960" y="2342784"/>
            <a:ext cx="1272845" cy="2576688"/>
          </a:xfrm>
          <a:prstGeom prst="roundRect">
            <a:avLst>
              <a:gd name="adj" fmla="val 2874"/>
            </a:avLst>
          </a:prstGeom>
          <a:solidFill>
            <a:srgbClr val="1C46B2"/>
          </a:solidFill>
          <a:ln/>
        </p:spPr>
        <p:txBody>
          <a:bodyPr/>
          <a:lstStyle/>
          <a:p>
            <a:endParaRPr lang="vi-VN" sz="3600"/>
          </a:p>
        </p:txBody>
      </p:sp>
      <p:sp>
        <p:nvSpPr>
          <p:cNvPr id="9" name="Text 7"/>
          <p:cNvSpPr/>
          <p:nvPr/>
        </p:nvSpPr>
        <p:spPr>
          <a:xfrm>
            <a:off x="713232" y="2068464"/>
            <a:ext cx="1492301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3.72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76656" y="4974336"/>
            <a:ext cx="1565453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94000"/>
              </a:lnSpc>
              <a:buNone/>
            </a:pPr>
            <a:r>
              <a:rPr lang="en-US" sz="14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 Knows strengths</a:t>
            </a:r>
            <a:endParaRPr lang="en-US" sz="1400" dirty="0"/>
          </a:p>
          <a:p>
            <a:pPr marL="0" indent="0" algn="ctr">
              <a:lnSpc>
                <a:spcPct val="94000"/>
              </a:lnSpc>
              <a:buNone/>
            </a:pPr>
            <a:r>
              <a:rPr lang="en-US" sz="14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limits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2242109" y="2405123"/>
            <a:ext cx="1272845" cy="2514349"/>
          </a:xfrm>
          <a:prstGeom prst="roundRect">
            <a:avLst>
              <a:gd name="adj" fmla="val 2874"/>
            </a:avLst>
          </a:prstGeom>
          <a:solidFill>
            <a:srgbClr val="1C46B2"/>
          </a:solidFill>
          <a:ln/>
        </p:spPr>
        <p:txBody>
          <a:bodyPr/>
          <a:lstStyle/>
          <a:p>
            <a:endParaRPr lang="vi-VN" sz="3600"/>
          </a:p>
        </p:txBody>
      </p:sp>
      <p:sp>
        <p:nvSpPr>
          <p:cNvPr id="12" name="Text 10"/>
          <p:cNvSpPr/>
          <p:nvPr/>
        </p:nvSpPr>
        <p:spPr>
          <a:xfrm>
            <a:off x="2132381" y="2130803"/>
            <a:ext cx="1492301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3.63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2095805" y="4974336"/>
            <a:ext cx="1565453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94000"/>
              </a:lnSpc>
              <a:buNone/>
            </a:pPr>
            <a:r>
              <a:rPr lang="en-US" sz="14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B5 Monitors own</a:t>
            </a:r>
            <a:endParaRPr lang="en-US" sz="1400" dirty="0"/>
          </a:p>
          <a:p>
            <a:pPr marL="0" indent="0" algn="ctr">
              <a:lnSpc>
                <a:spcPct val="94000"/>
              </a:lnSpc>
              <a:buNone/>
            </a:pPr>
            <a:r>
              <a:rPr lang="en-US" sz="14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3661258" y="2529802"/>
            <a:ext cx="1272845" cy="2389670"/>
          </a:xfrm>
          <a:prstGeom prst="roundRect">
            <a:avLst>
              <a:gd name="adj" fmla="val 2874"/>
            </a:avLst>
          </a:prstGeom>
          <a:solidFill>
            <a:srgbClr val="3E86C8"/>
          </a:solidFill>
          <a:ln/>
        </p:spPr>
        <p:txBody>
          <a:bodyPr/>
          <a:lstStyle/>
          <a:p>
            <a:endParaRPr lang="vi-VN" sz="3600"/>
          </a:p>
        </p:txBody>
      </p:sp>
      <p:sp>
        <p:nvSpPr>
          <p:cNvPr id="15" name="Text 13"/>
          <p:cNvSpPr/>
          <p:nvPr/>
        </p:nvSpPr>
        <p:spPr>
          <a:xfrm>
            <a:off x="3551530" y="2255482"/>
            <a:ext cx="1492301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3.45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3514954" y="4974336"/>
            <a:ext cx="1565453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94000"/>
              </a:lnSpc>
              <a:buNone/>
            </a:pPr>
            <a:r>
              <a:rPr lang="en-US" sz="14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B1 Knows what</a:t>
            </a:r>
            <a:endParaRPr lang="en-US" sz="1400" dirty="0"/>
          </a:p>
          <a:p>
            <a:pPr marL="0" indent="0" algn="ctr">
              <a:lnSpc>
                <a:spcPct val="94000"/>
              </a:lnSpc>
              <a:buNone/>
            </a:pPr>
            <a:r>
              <a:rPr lang="en-US" sz="14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can/can't do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5080406" y="2612921"/>
            <a:ext cx="1272845" cy="2306551"/>
          </a:xfrm>
          <a:prstGeom prst="roundRect">
            <a:avLst>
              <a:gd name="adj" fmla="val 2874"/>
            </a:avLst>
          </a:prstGeom>
          <a:solidFill>
            <a:srgbClr val="D81E2C"/>
          </a:solidFill>
          <a:ln/>
        </p:spPr>
        <p:txBody>
          <a:bodyPr/>
          <a:lstStyle/>
          <a:p>
            <a:endParaRPr lang="vi-VN" sz="3600"/>
          </a:p>
        </p:txBody>
      </p:sp>
      <p:sp>
        <p:nvSpPr>
          <p:cNvPr id="18" name="Text 16"/>
          <p:cNvSpPr/>
          <p:nvPr/>
        </p:nvSpPr>
        <p:spPr>
          <a:xfrm>
            <a:off x="4970678" y="2338601"/>
            <a:ext cx="1492301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3.33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4934102" y="4974336"/>
            <a:ext cx="1565453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94000"/>
              </a:lnSpc>
              <a:buNone/>
            </a:pPr>
            <a:r>
              <a:rPr lang="en-US" sz="14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B10 Thinks</a:t>
            </a:r>
            <a:endParaRPr lang="en-US" sz="1400" dirty="0"/>
          </a:p>
          <a:p>
            <a:pPr marL="0" indent="0" algn="ctr">
              <a:lnSpc>
                <a:spcPct val="94000"/>
              </a:lnSpc>
              <a:buNone/>
            </a:pPr>
            <a:r>
              <a:rPr lang="en-US" sz="14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critically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6499555" y="2619847"/>
            <a:ext cx="1272845" cy="2299625"/>
          </a:xfrm>
          <a:prstGeom prst="roundRect">
            <a:avLst>
              <a:gd name="adj" fmla="val 2874"/>
            </a:avLst>
          </a:prstGeom>
          <a:solidFill>
            <a:srgbClr val="D81E2C"/>
          </a:solidFill>
          <a:ln/>
        </p:spPr>
        <p:txBody>
          <a:bodyPr/>
          <a:lstStyle/>
          <a:p>
            <a:endParaRPr lang="vi-VN" sz="3600"/>
          </a:p>
        </p:txBody>
      </p:sp>
      <p:sp>
        <p:nvSpPr>
          <p:cNvPr id="21" name="Text 19"/>
          <p:cNvSpPr/>
          <p:nvPr/>
        </p:nvSpPr>
        <p:spPr>
          <a:xfrm>
            <a:off x="6389827" y="2345527"/>
            <a:ext cx="1492301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3.32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353251" y="4974336"/>
            <a:ext cx="1565453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94000"/>
              </a:lnSpc>
              <a:buNone/>
            </a:pPr>
            <a:r>
              <a:rPr lang="en-US" sz="14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B8 Spots errors</a:t>
            </a:r>
            <a:endParaRPr lang="en-US" sz="1400" dirty="0"/>
          </a:p>
          <a:p>
            <a:pPr marL="0" indent="0" algn="ctr">
              <a:lnSpc>
                <a:spcPct val="94000"/>
              </a:lnSpc>
              <a:buNone/>
            </a:pPr>
            <a:r>
              <a:rPr lang="en-US" sz="14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AI output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8138160" y="2148840"/>
            <a:ext cx="3383280" cy="1554480"/>
          </a:xfrm>
          <a:prstGeom prst="roundRect">
            <a:avLst>
              <a:gd name="adj" fmla="val 5294"/>
            </a:avLst>
          </a:prstGeom>
          <a:solidFill>
            <a:srgbClr val="E9EEFA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24" name="Text 22"/>
          <p:cNvSpPr/>
          <p:nvPr/>
        </p:nvSpPr>
        <p:spPr>
          <a:xfrm>
            <a:off x="8394192" y="2331720"/>
            <a:ext cx="29260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Declarative</a:t>
            </a: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8394192" y="2615184"/>
            <a:ext cx="29260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1C46B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3.56</a:t>
            </a:r>
            <a:endParaRPr lang="en-US" sz="4400" dirty="0"/>
          </a:p>
        </p:txBody>
      </p:sp>
      <p:sp>
        <p:nvSpPr>
          <p:cNvPr id="26" name="Text 24"/>
          <p:cNvSpPr/>
          <p:nvPr/>
        </p:nvSpPr>
        <p:spPr>
          <a:xfrm>
            <a:off x="8394192" y="3310128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B1–B3 · knowing about AI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8138160" y="3840480"/>
            <a:ext cx="3383280" cy="1737360"/>
          </a:xfrm>
          <a:prstGeom prst="roundRect">
            <a:avLst>
              <a:gd name="adj" fmla="val 4737"/>
            </a:avLst>
          </a:prstGeom>
          <a:solidFill>
            <a:srgbClr val="FCEAEB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28" name="Text 26"/>
          <p:cNvSpPr/>
          <p:nvPr/>
        </p:nvSpPr>
        <p:spPr>
          <a:xfrm>
            <a:off x="8394192" y="4023360"/>
            <a:ext cx="29260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Evaluative</a:t>
            </a:r>
            <a:endParaRPr lang="en-US" dirty="0"/>
          </a:p>
        </p:txBody>
      </p:sp>
      <p:sp>
        <p:nvSpPr>
          <p:cNvPr id="29" name="Text 27"/>
          <p:cNvSpPr/>
          <p:nvPr/>
        </p:nvSpPr>
        <p:spPr>
          <a:xfrm>
            <a:off x="8394192" y="4306824"/>
            <a:ext cx="29260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C4182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3.41</a:t>
            </a:r>
            <a:endParaRPr lang="en-US" sz="4400" dirty="0"/>
          </a:p>
        </p:txBody>
      </p:sp>
      <p:sp>
        <p:nvSpPr>
          <p:cNvPr id="30" name="Text 28"/>
          <p:cNvSpPr/>
          <p:nvPr/>
        </p:nvSpPr>
        <p:spPr>
          <a:xfrm>
            <a:off x="8394192" y="5001768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B4, B8, B10 · acting on it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502920" y="5888736"/>
            <a:ext cx="11183112" cy="731520"/>
          </a:xfrm>
          <a:prstGeom prst="roundRect">
            <a:avLst>
              <a:gd name="adj" fmla="val 11250"/>
            </a:avLst>
          </a:prstGeom>
          <a:solidFill>
            <a:srgbClr val="FCEAEB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32" name="Shape 30"/>
          <p:cNvSpPr/>
          <p:nvPr/>
        </p:nvSpPr>
        <p:spPr>
          <a:xfrm>
            <a:off x="777240" y="6099048"/>
            <a:ext cx="310896" cy="310896"/>
          </a:xfrm>
          <a:prstGeom prst="ellipse">
            <a:avLst/>
          </a:prstGeom>
          <a:solidFill>
            <a:srgbClr val="D81E2C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33" name="Text 31"/>
          <p:cNvSpPr/>
          <p:nvPr/>
        </p:nvSpPr>
        <p:spPr>
          <a:xfrm>
            <a:off x="1207008" y="5998464"/>
            <a:ext cx="3657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30" dirty="0">
                <a:solidFill>
                  <a:srgbClr val="C41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DISCONNECT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1207008" y="6208776"/>
            <a:ext cx="1024128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recognise AI's fallibility, yet lack the evaluative confidence to detect AI-generated errors in practice.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10128705" y="365760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D81E2C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D81E2C">
              <a:alpha val="55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41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FORM-FOCUSED VS. SKILL-BASED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RQ2 · Usage Configurations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137160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is uneven across tasks: students lean on AI for form-focused repair far more than for skill-based practice.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822960" y="4965192"/>
            <a:ext cx="7772400" cy="0"/>
          </a:xfrm>
          <a:prstGeom prst="line">
            <a:avLst/>
          </a:prstGeom>
          <a:noFill/>
          <a:ln w="12700">
            <a:solidFill>
              <a:srgbClr val="E4E7F0"/>
            </a:solidFill>
            <a:prstDash val="solid"/>
          </a:ln>
        </p:spPr>
        <p:txBody>
          <a:bodyPr/>
          <a:lstStyle/>
          <a:p>
            <a:endParaRPr lang="vi-VN" sz="2800"/>
          </a:p>
        </p:txBody>
      </p:sp>
      <p:sp>
        <p:nvSpPr>
          <p:cNvPr id="8" name="Shape 6"/>
          <p:cNvSpPr/>
          <p:nvPr/>
        </p:nvSpPr>
        <p:spPr>
          <a:xfrm>
            <a:off x="822960" y="2253379"/>
            <a:ext cx="843534" cy="2711813"/>
          </a:xfrm>
          <a:prstGeom prst="roundRect">
            <a:avLst>
              <a:gd name="adj" fmla="val 4336"/>
            </a:avLst>
          </a:prstGeom>
          <a:solidFill>
            <a:srgbClr val="1C46B2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9" name="Text 7"/>
          <p:cNvSpPr/>
          <p:nvPr/>
        </p:nvSpPr>
        <p:spPr>
          <a:xfrm>
            <a:off x="713232" y="1979059"/>
            <a:ext cx="106299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3.79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76656" y="5020056"/>
            <a:ext cx="1136142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94000"/>
              </a:lnSpc>
              <a:buNone/>
            </a:pPr>
            <a:r>
              <a:rPr lang="en-US" sz="11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Grammar</a:t>
            </a:r>
            <a:endParaRPr lang="en-US" sz="1100" dirty="0"/>
          </a:p>
          <a:p>
            <a:pPr marL="0" indent="0" algn="ctr">
              <a:lnSpc>
                <a:spcPct val="94000"/>
              </a:lnSpc>
              <a:buNone/>
            </a:pPr>
            <a:r>
              <a:rPr lang="en-US" sz="11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1812798" y="2324931"/>
            <a:ext cx="843534" cy="2640261"/>
          </a:xfrm>
          <a:prstGeom prst="roundRect">
            <a:avLst>
              <a:gd name="adj" fmla="val 4336"/>
            </a:avLst>
          </a:prstGeom>
          <a:solidFill>
            <a:srgbClr val="1C46B2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2" name="Text 10"/>
          <p:cNvSpPr/>
          <p:nvPr/>
        </p:nvSpPr>
        <p:spPr>
          <a:xfrm>
            <a:off x="1703070" y="2050611"/>
            <a:ext cx="106299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3.69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1666494" y="5020056"/>
            <a:ext cx="1136142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94000"/>
              </a:lnSpc>
              <a:buNone/>
            </a:pPr>
            <a:r>
              <a:rPr lang="en-US" sz="11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Writing</a:t>
            </a:r>
            <a:endParaRPr lang="en-US" sz="1100" dirty="0"/>
          </a:p>
          <a:p>
            <a:pPr marL="0" indent="0" algn="ctr">
              <a:lnSpc>
                <a:spcPct val="94000"/>
              </a:lnSpc>
              <a:buNone/>
            </a:pPr>
            <a:r>
              <a:rPr lang="en-US" sz="11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revision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2802636" y="2353551"/>
            <a:ext cx="843534" cy="2611641"/>
          </a:xfrm>
          <a:prstGeom prst="roundRect">
            <a:avLst>
              <a:gd name="adj" fmla="val 4336"/>
            </a:avLst>
          </a:prstGeom>
          <a:solidFill>
            <a:srgbClr val="1C46B2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5" name="Text 13"/>
          <p:cNvSpPr/>
          <p:nvPr/>
        </p:nvSpPr>
        <p:spPr>
          <a:xfrm>
            <a:off x="2692908" y="2079231"/>
            <a:ext cx="106299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3.65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2656332" y="5020056"/>
            <a:ext cx="1136142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94000"/>
              </a:lnSpc>
              <a:buNone/>
            </a:pPr>
            <a:r>
              <a:rPr lang="en-US" sz="11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</a:t>
            </a:r>
            <a:endParaRPr lang="en-US" sz="1100" dirty="0"/>
          </a:p>
          <a:p>
            <a:pPr marL="0" indent="0" algn="ctr">
              <a:lnSpc>
                <a:spcPct val="94000"/>
              </a:lnSpc>
              <a:buNone/>
            </a:pPr>
            <a:r>
              <a:rPr lang="en-US" sz="11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792474" y="2375017"/>
            <a:ext cx="843534" cy="2590175"/>
          </a:xfrm>
          <a:prstGeom prst="roundRect">
            <a:avLst>
              <a:gd name="adj" fmla="val 4336"/>
            </a:avLst>
          </a:prstGeom>
          <a:solidFill>
            <a:srgbClr val="1C46B2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8" name="Text 16"/>
          <p:cNvSpPr/>
          <p:nvPr/>
        </p:nvSpPr>
        <p:spPr>
          <a:xfrm>
            <a:off x="3682746" y="2100697"/>
            <a:ext cx="106299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3.62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3646170" y="5020056"/>
            <a:ext cx="1136142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94000"/>
              </a:lnSpc>
              <a:buNone/>
            </a:pPr>
            <a:r>
              <a:rPr lang="en-US" sz="11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Vocabulary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782312" y="2417948"/>
            <a:ext cx="843534" cy="2547244"/>
          </a:xfrm>
          <a:prstGeom prst="roundRect">
            <a:avLst>
              <a:gd name="adj" fmla="val 4336"/>
            </a:avLst>
          </a:prstGeom>
          <a:solidFill>
            <a:srgbClr val="1C46B2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21" name="Text 19"/>
          <p:cNvSpPr/>
          <p:nvPr/>
        </p:nvSpPr>
        <p:spPr>
          <a:xfrm>
            <a:off x="4672584" y="2143628"/>
            <a:ext cx="106299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3.56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636008" y="5020056"/>
            <a:ext cx="1136142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94000"/>
              </a:lnSpc>
              <a:buNone/>
            </a:pPr>
            <a:r>
              <a:rPr lang="en-US" sz="11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Translation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5772150" y="2532431"/>
            <a:ext cx="843534" cy="2432761"/>
          </a:xfrm>
          <a:prstGeom prst="roundRect">
            <a:avLst>
              <a:gd name="adj" fmla="val 4336"/>
            </a:avLst>
          </a:prstGeom>
          <a:solidFill>
            <a:srgbClr val="EEA80B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24" name="Text 22"/>
          <p:cNvSpPr/>
          <p:nvPr/>
        </p:nvSpPr>
        <p:spPr>
          <a:xfrm>
            <a:off x="5662422" y="2258111"/>
            <a:ext cx="106299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3.40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5625846" y="5020056"/>
            <a:ext cx="1136142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94000"/>
              </a:lnSpc>
              <a:buNone/>
            </a:pPr>
            <a:r>
              <a:rPr lang="en-US" sz="11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Aviation</a:t>
            </a:r>
            <a:endParaRPr lang="en-US" sz="1100" dirty="0"/>
          </a:p>
          <a:p>
            <a:pPr marL="0" indent="0" algn="ctr">
              <a:lnSpc>
                <a:spcPct val="94000"/>
              </a:lnSpc>
              <a:buNone/>
            </a:pPr>
            <a:r>
              <a:rPr lang="en-US" sz="11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terms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761988" y="2646914"/>
            <a:ext cx="843534" cy="2318278"/>
          </a:xfrm>
          <a:prstGeom prst="roundRect">
            <a:avLst>
              <a:gd name="adj" fmla="val 4336"/>
            </a:avLst>
          </a:prstGeom>
          <a:solidFill>
            <a:srgbClr val="EEA80B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27" name="Text 25"/>
          <p:cNvSpPr/>
          <p:nvPr/>
        </p:nvSpPr>
        <p:spPr>
          <a:xfrm>
            <a:off x="6652260" y="2372594"/>
            <a:ext cx="106299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3.24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615684" y="5020056"/>
            <a:ext cx="1136142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94000"/>
              </a:lnSpc>
              <a:buNone/>
            </a:pPr>
            <a:r>
              <a:rPr lang="en-US" sz="11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Pronun-</a:t>
            </a:r>
            <a:endParaRPr lang="en-US" sz="1100" dirty="0"/>
          </a:p>
          <a:p>
            <a:pPr marL="0" indent="0" algn="ctr">
              <a:lnSpc>
                <a:spcPct val="94000"/>
              </a:lnSpc>
              <a:buNone/>
            </a:pPr>
            <a:r>
              <a:rPr lang="en-US" sz="11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ciation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7751826" y="2732776"/>
            <a:ext cx="843534" cy="2232416"/>
          </a:xfrm>
          <a:prstGeom prst="roundRect">
            <a:avLst>
              <a:gd name="adj" fmla="val 4336"/>
            </a:avLst>
          </a:prstGeom>
          <a:solidFill>
            <a:srgbClr val="EEA80B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30" name="Text 28"/>
          <p:cNvSpPr/>
          <p:nvPr/>
        </p:nvSpPr>
        <p:spPr>
          <a:xfrm>
            <a:off x="7642098" y="2458456"/>
            <a:ext cx="106299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3.12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7605522" y="5020056"/>
            <a:ext cx="1136142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94000"/>
              </a:lnSpc>
              <a:buNone/>
            </a:pPr>
            <a:r>
              <a:rPr lang="en-US" sz="11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Speaking</a:t>
            </a:r>
            <a:endParaRPr lang="en-US" sz="1100" dirty="0"/>
          </a:p>
          <a:p>
            <a:pPr marL="0" indent="0" algn="ctr">
              <a:lnSpc>
                <a:spcPct val="94000"/>
              </a:lnSpc>
              <a:buNone/>
            </a:pPr>
            <a:r>
              <a:rPr lang="en-US" sz="11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8915400" y="2103120"/>
            <a:ext cx="2606040" cy="1463040"/>
          </a:xfrm>
          <a:prstGeom prst="roundRect">
            <a:avLst>
              <a:gd name="adj" fmla="val 5625"/>
            </a:avLst>
          </a:prstGeom>
          <a:solidFill>
            <a:srgbClr val="E9EEFA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33" name="Text 31"/>
          <p:cNvSpPr/>
          <p:nvPr/>
        </p:nvSpPr>
        <p:spPr>
          <a:xfrm>
            <a:off x="9134856" y="2249424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Form-focused</a:t>
            </a:r>
            <a:endParaRPr lang="en-US" dirty="0"/>
          </a:p>
        </p:txBody>
      </p:sp>
      <p:sp>
        <p:nvSpPr>
          <p:cNvPr id="34" name="Text 32"/>
          <p:cNvSpPr/>
          <p:nvPr/>
        </p:nvSpPr>
        <p:spPr>
          <a:xfrm>
            <a:off x="9134856" y="2505456"/>
            <a:ext cx="21945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C46B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3.67</a:t>
            </a:r>
            <a:endParaRPr lang="en-US" sz="4000" dirty="0"/>
          </a:p>
        </p:txBody>
      </p:sp>
      <p:sp>
        <p:nvSpPr>
          <p:cNvPr id="35" name="Text 33"/>
          <p:cNvSpPr/>
          <p:nvPr/>
        </p:nvSpPr>
        <p:spPr>
          <a:xfrm>
            <a:off x="9134856" y="3127248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C1–C4</a:t>
            </a:r>
            <a:endParaRPr lang="en-US" sz="1400" dirty="0"/>
          </a:p>
        </p:txBody>
      </p:sp>
      <p:sp>
        <p:nvSpPr>
          <p:cNvPr id="36" name="Shape 34"/>
          <p:cNvSpPr/>
          <p:nvPr/>
        </p:nvSpPr>
        <p:spPr>
          <a:xfrm>
            <a:off x="8915400" y="3703320"/>
            <a:ext cx="2606040" cy="1463040"/>
          </a:xfrm>
          <a:prstGeom prst="roundRect">
            <a:avLst>
              <a:gd name="adj" fmla="val 5625"/>
            </a:avLst>
          </a:prstGeom>
          <a:solidFill>
            <a:srgbClr val="FDF3D6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37" name="Text 35"/>
          <p:cNvSpPr/>
          <p:nvPr/>
        </p:nvSpPr>
        <p:spPr>
          <a:xfrm>
            <a:off x="9134856" y="3849624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Skill-based</a:t>
            </a:r>
            <a:endParaRPr lang="en-US" dirty="0"/>
          </a:p>
        </p:txBody>
      </p:sp>
      <p:sp>
        <p:nvSpPr>
          <p:cNvPr id="38" name="Text 36"/>
          <p:cNvSpPr/>
          <p:nvPr/>
        </p:nvSpPr>
        <p:spPr>
          <a:xfrm>
            <a:off x="9134856" y="4105656"/>
            <a:ext cx="21945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9C6B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3.35</a:t>
            </a:r>
            <a:endParaRPr lang="en-US" sz="4000" dirty="0"/>
          </a:p>
        </p:txBody>
      </p:sp>
      <p:sp>
        <p:nvSpPr>
          <p:cNvPr id="39" name="Text 37"/>
          <p:cNvSpPr/>
          <p:nvPr/>
        </p:nvSpPr>
        <p:spPr>
          <a:xfrm>
            <a:off x="9134856" y="4727448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C5–C8</a:t>
            </a:r>
            <a:endParaRPr lang="en-US" sz="1400" dirty="0"/>
          </a:p>
        </p:txBody>
      </p:sp>
      <p:sp>
        <p:nvSpPr>
          <p:cNvPr id="40" name="Shape 38"/>
          <p:cNvSpPr/>
          <p:nvPr/>
        </p:nvSpPr>
        <p:spPr>
          <a:xfrm>
            <a:off x="502920" y="5888736"/>
            <a:ext cx="11183112" cy="731520"/>
          </a:xfrm>
          <a:prstGeom prst="roundRect">
            <a:avLst>
              <a:gd name="adj" fmla="val 11250"/>
            </a:avLst>
          </a:prstGeom>
          <a:solidFill>
            <a:srgbClr val="FCEAEB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41" name="Shape 39"/>
          <p:cNvSpPr/>
          <p:nvPr/>
        </p:nvSpPr>
        <p:spPr>
          <a:xfrm>
            <a:off x="777240" y="6099048"/>
            <a:ext cx="310896" cy="310896"/>
          </a:xfrm>
          <a:prstGeom prst="ellipse">
            <a:avLst/>
          </a:prstGeom>
          <a:solidFill>
            <a:srgbClr val="D81E2C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42" name="Text 40"/>
          <p:cNvSpPr/>
          <p:nvPr/>
        </p:nvSpPr>
        <p:spPr>
          <a:xfrm>
            <a:off x="1207008" y="5998464"/>
            <a:ext cx="3657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30" dirty="0">
                <a:solidFill>
                  <a:srgbClr val="C41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AVIATION IRONY</a:t>
            </a:r>
            <a:endParaRPr lang="en-US" sz="1400" dirty="0"/>
          </a:p>
        </p:txBody>
      </p:sp>
      <p:sp>
        <p:nvSpPr>
          <p:cNvPr id="43" name="Text 41"/>
          <p:cNvSpPr/>
          <p:nvPr/>
        </p:nvSpPr>
        <p:spPr>
          <a:xfrm>
            <a:off x="1207008" y="6208776"/>
            <a:ext cx="1024128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Form-focused use is significantly higher (t(77) = 4.39, p &lt; .001, dz = 0.50) — yet speaking, vital for pilots, is practised least.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9976798" y="351136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1050" dirty="0"/>
          </a:p>
        </p:txBody>
      </p:sp>
      <p:sp>
        <p:nvSpPr>
          <p:cNvPr id="45" name="Text 43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EEA80B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EEA80B">
              <a:alpha val="55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9C6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MOST FAVOURABLE CONSTRUCT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Attitudes Toward AI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640080" y="137160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Attitudes were the highest-rated construct (M = 3.79) — students see clear, tangible gains from AI.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640080" y="2011680"/>
            <a:ext cx="2615184" cy="1600200"/>
          </a:xfrm>
          <a:prstGeom prst="roundRect">
            <a:avLst>
              <a:gd name="adj" fmla="val 5143"/>
            </a:avLst>
          </a:prstGeom>
          <a:solidFill>
            <a:srgbClr val="E9EEFA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8" name="Text 6"/>
          <p:cNvSpPr/>
          <p:nvPr/>
        </p:nvSpPr>
        <p:spPr>
          <a:xfrm>
            <a:off x="640080" y="2267712"/>
            <a:ext cx="261518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1C46B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3.91</a:t>
            </a:r>
            <a:endParaRPr lang="en-US" sz="6000" dirty="0"/>
          </a:p>
        </p:txBody>
      </p:sp>
      <p:sp>
        <p:nvSpPr>
          <p:cNvPr id="9" name="Text 7"/>
          <p:cNvSpPr/>
          <p:nvPr/>
        </p:nvSpPr>
        <p:spPr>
          <a:xfrm>
            <a:off x="777240" y="3035808"/>
            <a:ext cx="234086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6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Helps achieve</a:t>
            </a:r>
            <a:endParaRPr lang="en-US" sz="1600" dirty="0"/>
          </a:p>
          <a:p>
            <a:pPr marL="0" indent="0" algn="ctr">
              <a:lnSpc>
                <a:spcPct val="98000"/>
              </a:lnSpc>
              <a:buNone/>
            </a:pPr>
            <a:r>
              <a:rPr lang="en-US" sz="16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better grades (D6)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3456432" y="2011680"/>
            <a:ext cx="2615184" cy="1600200"/>
          </a:xfrm>
          <a:prstGeom prst="roundRect">
            <a:avLst>
              <a:gd name="adj" fmla="val 5143"/>
            </a:avLst>
          </a:prstGeom>
          <a:solidFill>
            <a:srgbClr val="E6F1FA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1" name="Text 9"/>
          <p:cNvSpPr/>
          <p:nvPr/>
        </p:nvSpPr>
        <p:spPr>
          <a:xfrm>
            <a:off x="3456432" y="2267712"/>
            <a:ext cx="261518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1E72B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3.85</a:t>
            </a:r>
            <a:endParaRPr lang="en-US" sz="6000" dirty="0"/>
          </a:p>
        </p:txBody>
      </p:sp>
      <p:sp>
        <p:nvSpPr>
          <p:cNvPr id="12" name="Text 10"/>
          <p:cNvSpPr/>
          <p:nvPr/>
        </p:nvSpPr>
        <p:spPr>
          <a:xfrm>
            <a:off x="3593592" y="3035808"/>
            <a:ext cx="234086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6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Increases</a:t>
            </a:r>
            <a:endParaRPr lang="en-US" sz="1600" dirty="0"/>
          </a:p>
          <a:p>
            <a:pPr marL="0" indent="0" algn="ctr">
              <a:lnSpc>
                <a:spcPct val="98000"/>
              </a:lnSpc>
              <a:buNone/>
            </a:pPr>
            <a:r>
              <a:rPr lang="en-US" sz="16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 (D5)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6272784" y="2011680"/>
            <a:ext cx="2615184" cy="1600200"/>
          </a:xfrm>
          <a:prstGeom prst="roundRect">
            <a:avLst>
              <a:gd name="adj" fmla="val 5143"/>
            </a:avLst>
          </a:prstGeom>
          <a:solidFill>
            <a:srgbClr val="FCEAEB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4" name="Text 12"/>
          <p:cNvSpPr/>
          <p:nvPr/>
        </p:nvSpPr>
        <p:spPr>
          <a:xfrm>
            <a:off x="6272784" y="2267712"/>
            <a:ext cx="261518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C4182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3.83</a:t>
            </a:r>
            <a:endParaRPr lang="en-US" sz="6000" dirty="0"/>
          </a:p>
        </p:txBody>
      </p:sp>
      <p:sp>
        <p:nvSpPr>
          <p:cNvPr id="15" name="Text 13"/>
          <p:cNvSpPr/>
          <p:nvPr/>
        </p:nvSpPr>
        <p:spPr>
          <a:xfrm>
            <a:off x="6409944" y="3035808"/>
            <a:ext cx="234086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6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Personalized</a:t>
            </a:r>
            <a:endParaRPr lang="en-US" sz="1600" dirty="0"/>
          </a:p>
          <a:p>
            <a:pPr marL="0" indent="0" algn="ctr">
              <a:lnSpc>
                <a:spcPct val="98000"/>
              </a:lnSpc>
              <a:buNone/>
            </a:pPr>
            <a:r>
              <a:rPr lang="en-US" sz="16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(D7)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9089136" y="2011680"/>
            <a:ext cx="2615184" cy="1600200"/>
          </a:xfrm>
          <a:prstGeom prst="roundRect">
            <a:avLst>
              <a:gd name="adj" fmla="val 5143"/>
            </a:avLst>
          </a:prstGeom>
          <a:solidFill>
            <a:srgbClr val="FDF3D6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7" name="Text 15"/>
          <p:cNvSpPr/>
          <p:nvPr/>
        </p:nvSpPr>
        <p:spPr>
          <a:xfrm>
            <a:off x="9089136" y="2267712"/>
            <a:ext cx="261518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9C6B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3.78</a:t>
            </a:r>
            <a:endParaRPr lang="en-US" sz="6000" dirty="0"/>
          </a:p>
        </p:txBody>
      </p:sp>
      <p:sp>
        <p:nvSpPr>
          <p:cNvPr id="18" name="Text 16"/>
          <p:cNvSpPr/>
          <p:nvPr/>
        </p:nvSpPr>
        <p:spPr>
          <a:xfrm>
            <a:off x="9226296" y="3035808"/>
            <a:ext cx="234086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6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Makes learning</a:t>
            </a:r>
            <a:endParaRPr lang="en-US" sz="1600" dirty="0"/>
          </a:p>
          <a:p>
            <a:pPr marL="0" indent="0" algn="ctr">
              <a:lnSpc>
                <a:spcPct val="98000"/>
              </a:lnSpc>
              <a:buNone/>
            </a:pPr>
            <a:r>
              <a:rPr lang="en-US" sz="16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efficient (D3)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640080" y="3913632"/>
            <a:ext cx="10881360" cy="1737360"/>
          </a:xfrm>
          <a:prstGeom prst="roundRect">
            <a:avLst>
              <a:gd name="adj" fmla="val 4737"/>
            </a:avLst>
          </a:prstGeom>
          <a:solidFill>
            <a:srgbClr val="E9EEFA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20" name="Text 18"/>
          <p:cNvSpPr/>
          <p:nvPr/>
        </p:nvSpPr>
        <p:spPr>
          <a:xfrm>
            <a:off x="932688" y="41148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Constructs reinforce one another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932688" y="4572000"/>
            <a:ext cx="2606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C46B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 = .66</a:t>
            </a:r>
            <a:endParaRPr lang="en-US" sz="4000" dirty="0"/>
          </a:p>
        </p:txBody>
      </p:sp>
      <p:sp>
        <p:nvSpPr>
          <p:cNvPr id="22" name="Text 20"/>
          <p:cNvSpPr/>
          <p:nvPr/>
        </p:nvSpPr>
        <p:spPr>
          <a:xfrm>
            <a:off x="932688" y="5138928"/>
            <a:ext cx="2606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Usage ↔ Attitudes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3630168" y="4572000"/>
            <a:ext cx="2606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C4182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 = .61</a:t>
            </a:r>
            <a:endParaRPr lang="en-US" sz="4000" dirty="0"/>
          </a:p>
        </p:txBody>
      </p:sp>
      <p:sp>
        <p:nvSpPr>
          <p:cNvPr id="24" name="Text 22"/>
          <p:cNvSpPr/>
          <p:nvPr/>
        </p:nvSpPr>
        <p:spPr>
          <a:xfrm>
            <a:off x="3630168" y="5138928"/>
            <a:ext cx="2606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Attitudes ↔ Concerns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6327648" y="4572000"/>
            <a:ext cx="2606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9C6B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 = .58</a:t>
            </a:r>
            <a:endParaRPr lang="en-US" sz="4000" dirty="0"/>
          </a:p>
        </p:txBody>
      </p:sp>
      <p:sp>
        <p:nvSpPr>
          <p:cNvPr id="26" name="Text 24"/>
          <p:cNvSpPr/>
          <p:nvPr/>
        </p:nvSpPr>
        <p:spPr>
          <a:xfrm>
            <a:off x="6327648" y="5138928"/>
            <a:ext cx="2606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Awareness ↔ Attitudes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9025128" y="4572000"/>
            <a:ext cx="2606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E72B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 = .54</a:t>
            </a:r>
            <a:endParaRPr lang="en-US" sz="4000" dirty="0"/>
          </a:p>
        </p:txBody>
      </p:sp>
      <p:sp>
        <p:nvSpPr>
          <p:cNvPr id="28" name="Text 26"/>
          <p:cNvSpPr/>
          <p:nvPr/>
        </p:nvSpPr>
        <p:spPr>
          <a:xfrm>
            <a:off x="9025128" y="5138928"/>
            <a:ext cx="2606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Awareness ↔ Usage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932688" y="5440680"/>
            <a:ext cx="10241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correlations significant at p &lt; .001 — awareness, use, and attitude move together.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D81E2C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D81E2C">
              <a:alpha val="55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41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AMBIVALENCE TENSION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RQ3 · Efficiency vs. Autonomy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40080" y="1508760"/>
            <a:ext cx="3794760" cy="4069080"/>
          </a:xfrm>
          <a:prstGeom prst="roundRect">
            <a:avLst>
              <a:gd name="adj" fmla="val 2410"/>
            </a:avLst>
          </a:prstGeom>
          <a:solidFill>
            <a:srgbClr val="E9EEFA"/>
          </a:solidFill>
          <a:ln w="15875">
            <a:solidFill>
              <a:srgbClr val="1C46B2"/>
            </a:solidFill>
            <a:prstDash val="solid"/>
          </a:ln>
        </p:spPr>
        <p:txBody>
          <a:bodyPr/>
          <a:lstStyle/>
          <a:p>
            <a:endParaRPr lang="vi-VN" sz="2800"/>
          </a:p>
        </p:txBody>
      </p:sp>
      <p:sp>
        <p:nvSpPr>
          <p:cNvPr id="7" name="Text 5"/>
          <p:cNvSpPr/>
          <p:nvPr/>
        </p:nvSpPr>
        <p:spPr>
          <a:xfrm>
            <a:off x="914400" y="1783080"/>
            <a:ext cx="3291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200" dirty="0">
                <a:solidFill>
                  <a:srgbClr val="1C46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FINDING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914400" y="2121408"/>
            <a:ext cx="3291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0" b="1" dirty="0">
                <a:solidFill>
                  <a:srgbClr val="1C46B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 = .61</a:t>
            </a:r>
            <a:endParaRPr lang="en-US" sz="8000" dirty="0"/>
          </a:p>
        </p:txBody>
      </p:sp>
      <p:sp>
        <p:nvSpPr>
          <p:cNvPr id="9" name="Text 7"/>
          <p:cNvSpPr/>
          <p:nvPr/>
        </p:nvSpPr>
        <p:spPr>
          <a:xfrm>
            <a:off x="914400" y="3154680"/>
            <a:ext cx="3246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Attitudes and concerns rise together (p &lt; .001) — not a trade-off.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914400" y="4114800"/>
            <a:ext cx="457200" cy="457200"/>
          </a:xfrm>
          <a:prstGeom prst="ellipse">
            <a:avLst/>
          </a:prstGeom>
          <a:solidFill>
            <a:srgbClr val="D81E2C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1" name="Text 9"/>
          <p:cNvSpPr/>
          <p:nvPr/>
        </p:nvSpPr>
        <p:spPr>
          <a:xfrm>
            <a:off x="1417320" y="406908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C4182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53%</a:t>
            </a:r>
            <a:endParaRPr lang="en-US" sz="3600" dirty="0"/>
          </a:p>
        </p:txBody>
      </p:sp>
      <p:sp>
        <p:nvSpPr>
          <p:cNvPr id="12" name="Text 10"/>
          <p:cNvSpPr/>
          <p:nvPr/>
        </p:nvSpPr>
        <p:spPr>
          <a:xfrm>
            <a:off x="914400" y="4663440"/>
            <a:ext cx="3200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scored high on both attitudes and concerns at once — the ambivalent engagers.</a:t>
            </a: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4709160" y="1481328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Strongest concerns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709160" y="1874520"/>
            <a:ext cx="27432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E3 Over-dependence on AI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7452360" y="1947672"/>
            <a:ext cx="3520440" cy="256032"/>
          </a:xfrm>
          <a:prstGeom prst="roundRect">
            <a:avLst>
              <a:gd name="adj" fmla="val 10714"/>
            </a:avLst>
          </a:prstGeom>
          <a:solidFill>
            <a:srgbClr val="EEEFF5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6" name="Shape 14"/>
          <p:cNvSpPr/>
          <p:nvPr/>
        </p:nvSpPr>
        <p:spPr>
          <a:xfrm>
            <a:off x="7452360" y="1947672"/>
            <a:ext cx="2682575" cy="256032"/>
          </a:xfrm>
          <a:prstGeom prst="roundRect">
            <a:avLst>
              <a:gd name="adj" fmla="val 10714"/>
            </a:avLst>
          </a:prstGeom>
          <a:solidFill>
            <a:srgbClr val="D81E2C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7" name="Text 15"/>
          <p:cNvSpPr/>
          <p:nvPr/>
        </p:nvSpPr>
        <p:spPr>
          <a:xfrm>
            <a:off x="10189799" y="1874520"/>
            <a:ext cx="5486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3.81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709160" y="2386584"/>
            <a:ext cx="27432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E6 Privacy &amp; data security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7452360" y="2459736"/>
            <a:ext cx="3520440" cy="256032"/>
          </a:xfrm>
          <a:prstGeom prst="roundRect">
            <a:avLst>
              <a:gd name="adj" fmla="val 10714"/>
            </a:avLst>
          </a:prstGeom>
          <a:solidFill>
            <a:srgbClr val="EEEFF5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20" name="Shape 18"/>
          <p:cNvSpPr/>
          <p:nvPr/>
        </p:nvSpPr>
        <p:spPr>
          <a:xfrm>
            <a:off x="7452360" y="2459736"/>
            <a:ext cx="2591044" cy="256032"/>
          </a:xfrm>
          <a:prstGeom prst="roundRect">
            <a:avLst>
              <a:gd name="adj" fmla="val 10714"/>
            </a:avLst>
          </a:prstGeom>
          <a:solidFill>
            <a:srgbClr val="1C46B2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21" name="Text 19"/>
          <p:cNvSpPr/>
          <p:nvPr/>
        </p:nvSpPr>
        <p:spPr>
          <a:xfrm>
            <a:off x="10098268" y="2386584"/>
            <a:ext cx="5486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3.68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709160" y="2898648"/>
            <a:ext cx="27432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E2 May count as cheating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7452360" y="2971800"/>
            <a:ext cx="3520440" cy="256032"/>
          </a:xfrm>
          <a:prstGeom prst="roundRect">
            <a:avLst>
              <a:gd name="adj" fmla="val 10714"/>
            </a:avLst>
          </a:prstGeom>
          <a:solidFill>
            <a:srgbClr val="EEEFF5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24" name="Shape 22"/>
          <p:cNvSpPr/>
          <p:nvPr/>
        </p:nvSpPr>
        <p:spPr>
          <a:xfrm>
            <a:off x="7452360" y="2971800"/>
            <a:ext cx="2584003" cy="256032"/>
          </a:xfrm>
          <a:prstGeom prst="roundRect">
            <a:avLst>
              <a:gd name="adj" fmla="val 10714"/>
            </a:avLst>
          </a:prstGeom>
          <a:solidFill>
            <a:srgbClr val="3E86C8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25" name="Text 23"/>
          <p:cNvSpPr/>
          <p:nvPr/>
        </p:nvSpPr>
        <p:spPr>
          <a:xfrm>
            <a:off x="10091227" y="2898648"/>
            <a:ext cx="5486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3.67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4709160" y="3410712"/>
            <a:ext cx="27432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E5 Weakens critical thinking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7452360" y="3483864"/>
            <a:ext cx="3520440" cy="256032"/>
          </a:xfrm>
          <a:prstGeom prst="roundRect">
            <a:avLst>
              <a:gd name="adj" fmla="val 10714"/>
            </a:avLst>
          </a:prstGeom>
          <a:solidFill>
            <a:srgbClr val="EEEFF5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28" name="Shape 26"/>
          <p:cNvSpPr/>
          <p:nvPr/>
        </p:nvSpPr>
        <p:spPr>
          <a:xfrm>
            <a:off x="7452360" y="3483864"/>
            <a:ext cx="2569921" cy="256032"/>
          </a:xfrm>
          <a:prstGeom prst="roundRect">
            <a:avLst>
              <a:gd name="adj" fmla="val 10714"/>
            </a:avLst>
          </a:prstGeom>
          <a:solidFill>
            <a:srgbClr val="EEA80B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29" name="Text 27"/>
          <p:cNvSpPr/>
          <p:nvPr/>
        </p:nvSpPr>
        <p:spPr>
          <a:xfrm>
            <a:off x="10077145" y="3410712"/>
            <a:ext cx="5486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3.65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4709160" y="3922776"/>
            <a:ext cx="27432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E4 Prevents autonomy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7452360" y="3995928"/>
            <a:ext cx="3520440" cy="256032"/>
          </a:xfrm>
          <a:prstGeom prst="roundRect">
            <a:avLst>
              <a:gd name="adj" fmla="val 10714"/>
            </a:avLst>
          </a:prstGeom>
          <a:solidFill>
            <a:srgbClr val="EEEFF5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32" name="Shape 30"/>
          <p:cNvSpPr/>
          <p:nvPr/>
        </p:nvSpPr>
        <p:spPr>
          <a:xfrm>
            <a:off x="7452360" y="3995928"/>
            <a:ext cx="2520635" cy="256032"/>
          </a:xfrm>
          <a:prstGeom prst="roundRect">
            <a:avLst>
              <a:gd name="adj" fmla="val 10714"/>
            </a:avLst>
          </a:prstGeom>
          <a:solidFill>
            <a:srgbClr val="1F2A5E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33" name="Text 31"/>
          <p:cNvSpPr/>
          <p:nvPr/>
        </p:nvSpPr>
        <p:spPr>
          <a:xfrm>
            <a:off x="10027859" y="3922776"/>
            <a:ext cx="5486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3.58</a:t>
            </a:r>
            <a:endParaRPr lang="en-US" sz="1400" dirty="0"/>
          </a:p>
        </p:txBody>
      </p:sp>
      <p:sp>
        <p:nvSpPr>
          <p:cNvPr id="34" name="Shape 32"/>
          <p:cNvSpPr/>
          <p:nvPr/>
        </p:nvSpPr>
        <p:spPr>
          <a:xfrm>
            <a:off x="502920" y="5888736"/>
            <a:ext cx="11183112" cy="731520"/>
          </a:xfrm>
          <a:prstGeom prst="roundRect">
            <a:avLst>
              <a:gd name="adj" fmla="val 11250"/>
            </a:avLst>
          </a:prstGeom>
          <a:solidFill>
            <a:srgbClr val="FDF3D6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35" name="Shape 33"/>
          <p:cNvSpPr/>
          <p:nvPr/>
        </p:nvSpPr>
        <p:spPr>
          <a:xfrm>
            <a:off x="777240" y="6099048"/>
            <a:ext cx="310896" cy="310896"/>
          </a:xfrm>
          <a:prstGeom prst="ellipse">
            <a:avLst/>
          </a:prstGeom>
          <a:solidFill>
            <a:srgbClr val="EEA80B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36" name="Text 34"/>
          <p:cNvSpPr/>
          <p:nvPr/>
        </p:nvSpPr>
        <p:spPr>
          <a:xfrm>
            <a:off x="1207008" y="5961888"/>
            <a:ext cx="3657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30" dirty="0">
                <a:solidFill>
                  <a:srgbClr val="9C6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ENTHUSIASTS VS. SKEPTICS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1147213" y="6169809"/>
            <a:ext cx="10662263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very students who value AI most are often the same ones who worry about it most — the tension lives inside each learner.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1050" dirty="0"/>
          </a:p>
        </p:txBody>
      </p:sp>
      <p:sp>
        <p:nvSpPr>
          <p:cNvPr id="39" name="Text 37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1F2A5E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1F2A5E">
              <a:alpha val="55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F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71 SUBSTANTIVE RESPONDENTS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Four Qualitative Themes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640080" y="1481328"/>
            <a:ext cx="5532120" cy="1965960"/>
          </a:xfrm>
          <a:prstGeom prst="roundRect">
            <a:avLst>
              <a:gd name="adj" fmla="val 4186"/>
            </a:avLst>
          </a:prstGeom>
          <a:solidFill>
            <a:srgbClr val="E9EEFA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7" name="Shape 5"/>
          <p:cNvSpPr/>
          <p:nvPr/>
        </p:nvSpPr>
        <p:spPr>
          <a:xfrm>
            <a:off x="932688" y="1792224"/>
            <a:ext cx="603504" cy="603504"/>
          </a:xfrm>
          <a:prstGeom prst="ellipse">
            <a:avLst/>
          </a:prstGeom>
          <a:solidFill>
            <a:srgbClr val="1C46B2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8" name="Text 6"/>
          <p:cNvSpPr/>
          <p:nvPr/>
        </p:nvSpPr>
        <p:spPr>
          <a:xfrm>
            <a:off x="932688" y="1792224"/>
            <a:ext cx="603504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1691640" y="1773936"/>
            <a:ext cx="4297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20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Form-Focused Comfort Zone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691640" y="2414016"/>
            <a:ext cx="429768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On-demand lexico-grammatical repair; low-anxiety conversational rehearsal.</a:t>
            </a:r>
            <a:endParaRPr lang="en-US" dirty="0"/>
          </a:p>
        </p:txBody>
      </p:sp>
      <p:sp>
        <p:nvSpPr>
          <p:cNvPr id="11" name="Shape 9"/>
          <p:cNvSpPr/>
          <p:nvPr/>
        </p:nvSpPr>
        <p:spPr>
          <a:xfrm>
            <a:off x="1691640" y="2990088"/>
            <a:ext cx="1737360" cy="329184"/>
          </a:xfrm>
          <a:prstGeom prst="roundRect">
            <a:avLst>
              <a:gd name="adj" fmla="val 50000"/>
            </a:avLst>
          </a:prstGeom>
          <a:solidFill>
            <a:srgbClr val="E9EEFA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12" name="Text 10"/>
          <p:cNvSpPr/>
          <p:nvPr/>
        </p:nvSpPr>
        <p:spPr>
          <a:xfrm>
            <a:off x="1691640" y="2990088"/>
            <a:ext cx="17373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1C46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54</a:t>
            </a:r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6492240" y="1481328"/>
            <a:ext cx="5532120" cy="1965960"/>
          </a:xfrm>
          <a:prstGeom prst="roundRect">
            <a:avLst>
              <a:gd name="adj" fmla="val 4186"/>
            </a:avLst>
          </a:prstGeom>
          <a:solidFill>
            <a:srgbClr val="FCEAEB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14" name="Shape 12"/>
          <p:cNvSpPr/>
          <p:nvPr/>
        </p:nvSpPr>
        <p:spPr>
          <a:xfrm>
            <a:off x="6784848" y="1792224"/>
            <a:ext cx="603504" cy="603504"/>
          </a:xfrm>
          <a:prstGeom prst="ellipse">
            <a:avLst/>
          </a:prstGeom>
          <a:solidFill>
            <a:srgbClr val="D81E2C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15" name="Text 13"/>
          <p:cNvSpPr/>
          <p:nvPr/>
        </p:nvSpPr>
        <p:spPr>
          <a:xfrm>
            <a:off x="6784848" y="1792224"/>
            <a:ext cx="603504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3200" dirty="0"/>
          </a:p>
        </p:txBody>
      </p:sp>
      <p:sp>
        <p:nvSpPr>
          <p:cNvPr id="16" name="Text 14"/>
          <p:cNvSpPr/>
          <p:nvPr/>
        </p:nvSpPr>
        <p:spPr>
          <a:xfrm>
            <a:off x="7543800" y="1773936"/>
            <a:ext cx="4297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20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Verification Impasse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7543800" y="2414016"/>
            <a:ext cx="429768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Suspicion without a checking procedure; prompt-communication breakdowns.</a:t>
            </a:r>
            <a:endParaRPr lang="en-US" dirty="0"/>
          </a:p>
        </p:txBody>
      </p:sp>
      <p:sp>
        <p:nvSpPr>
          <p:cNvPr id="18" name="Shape 16"/>
          <p:cNvSpPr/>
          <p:nvPr/>
        </p:nvSpPr>
        <p:spPr>
          <a:xfrm>
            <a:off x="7543800" y="2990088"/>
            <a:ext cx="1737360" cy="329184"/>
          </a:xfrm>
          <a:prstGeom prst="roundRect">
            <a:avLst>
              <a:gd name="adj" fmla="val 50000"/>
            </a:avLst>
          </a:prstGeom>
          <a:solidFill>
            <a:srgbClr val="FCEAEB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19" name="Text 17"/>
          <p:cNvSpPr/>
          <p:nvPr/>
        </p:nvSpPr>
        <p:spPr>
          <a:xfrm>
            <a:off x="7543800" y="2990088"/>
            <a:ext cx="17373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C41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28</a:t>
            </a:r>
            <a:endParaRPr lang="en-US" dirty="0"/>
          </a:p>
        </p:txBody>
      </p:sp>
      <p:sp>
        <p:nvSpPr>
          <p:cNvPr id="20" name="Shape 18"/>
          <p:cNvSpPr/>
          <p:nvPr/>
        </p:nvSpPr>
        <p:spPr>
          <a:xfrm>
            <a:off x="640080" y="3703320"/>
            <a:ext cx="5532120" cy="1965960"/>
          </a:xfrm>
          <a:prstGeom prst="roundRect">
            <a:avLst>
              <a:gd name="adj" fmla="val 4186"/>
            </a:avLst>
          </a:prstGeom>
          <a:solidFill>
            <a:srgbClr val="FDF3D6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21" name="Shape 19"/>
          <p:cNvSpPr/>
          <p:nvPr/>
        </p:nvSpPr>
        <p:spPr>
          <a:xfrm>
            <a:off x="932688" y="4014216"/>
            <a:ext cx="603504" cy="603504"/>
          </a:xfrm>
          <a:prstGeom prst="ellipse">
            <a:avLst/>
          </a:prstGeom>
          <a:solidFill>
            <a:srgbClr val="EEA80B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22" name="Text 20"/>
          <p:cNvSpPr/>
          <p:nvPr/>
        </p:nvSpPr>
        <p:spPr>
          <a:xfrm>
            <a:off x="932688" y="4014216"/>
            <a:ext cx="603504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3200" dirty="0"/>
          </a:p>
        </p:txBody>
      </p:sp>
      <p:sp>
        <p:nvSpPr>
          <p:cNvPr id="23" name="Text 21"/>
          <p:cNvSpPr/>
          <p:nvPr/>
        </p:nvSpPr>
        <p:spPr>
          <a:xfrm>
            <a:off x="1691640" y="3995928"/>
            <a:ext cx="4297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20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Dependence-Aware Ambivalence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1691640" y="4636008"/>
            <a:ext cx="429768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Gratitude–worry coexistence; conditional "if abused" framing.</a:t>
            </a:r>
            <a:endParaRPr lang="en-US" dirty="0"/>
          </a:p>
        </p:txBody>
      </p:sp>
      <p:sp>
        <p:nvSpPr>
          <p:cNvPr id="25" name="Shape 23"/>
          <p:cNvSpPr/>
          <p:nvPr/>
        </p:nvSpPr>
        <p:spPr>
          <a:xfrm>
            <a:off x="1691640" y="5212080"/>
            <a:ext cx="1737360" cy="329184"/>
          </a:xfrm>
          <a:prstGeom prst="roundRect">
            <a:avLst>
              <a:gd name="adj" fmla="val 50000"/>
            </a:avLst>
          </a:prstGeom>
          <a:solidFill>
            <a:srgbClr val="FDF3D6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26" name="Text 24"/>
          <p:cNvSpPr/>
          <p:nvPr/>
        </p:nvSpPr>
        <p:spPr>
          <a:xfrm>
            <a:off x="1691640" y="5212080"/>
            <a:ext cx="17373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9C6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29</a:t>
            </a:r>
            <a:endParaRPr lang="en-US" dirty="0"/>
          </a:p>
        </p:txBody>
      </p:sp>
      <p:sp>
        <p:nvSpPr>
          <p:cNvPr id="27" name="Shape 25"/>
          <p:cNvSpPr/>
          <p:nvPr/>
        </p:nvSpPr>
        <p:spPr>
          <a:xfrm>
            <a:off x="6492240" y="3703320"/>
            <a:ext cx="5532120" cy="1965960"/>
          </a:xfrm>
          <a:prstGeom prst="roundRect">
            <a:avLst>
              <a:gd name="adj" fmla="val 4186"/>
            </a:avLst>
          </a:prstGeom>
          <a:solidFill>
            <a:srgbClr val="E6F1FA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28" name="Shape 26"/>
          <p:cNvSpPr/>
          <p:nvPr/>
        </p:nvSpPr>
        <p:spPr>
          <a:xfrm>
            <a:off x="6784848" y="4014216"/>
            <a:ext cx="603504" cy="603504"/>
          </a:xfrm>
          <a:prstGeom prst="ellipse">
            <a:avLst/>
          </a:prstGeom>
          <a:solidFill>
            <a:srgbClr val="3E86C8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29" name="Text 27"/>
          <p:cNvSpPr/>
          <p:nvPr/>
        </p:nvSpPr>
        <p:spPr>
          <a:xfrm>
            <a:off x="6784848" y="4014216"/>
            <a:ext cx="603504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3200" dirty="0"/>
          </a:p>
        </p:txBody>
      </p:sp>
      <p:sp>
        <p:nvSpPr>
          <p:cNvPr id="30" name="Text 28"/>
          <p:cNvSpPr/>
          <p:nvPr/>
        </p:nvSpPr>
        <p:spPr>
          <a:xfrm>
            <a:off x="7543800" y="3995928"/>
            <a:ext cx="4297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20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Scaffolding Hunger</a:t>
            </a:r>
            <a:endParaRPr lang="en-US" sz="2000" dirty="0"/>
          </a:p>
        </p:txBody>
      </p:sp>
      <p:sp>
        <p:nvSpPr>
          <p:cNvPr id="31" name="Text 29"/>
          <p:cNvSpPr/>
          <p:nvPr/>
        </p:nvSpPr>
        <p:spPr>
          <a:xfrm>
            <a:off x="7543800" y="4636008"/>
            <a:ext cx="429768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Requests for prompt training, clear rules, and aviation role-play.</a:t>
            </a:r>
            <a:endParaRPr lang="en-US" dirty="0"/>
          </a:p>
        </p:txBody>
      </p:sp>
      <p:sp>
        <p:nvSpPr>
          <p:cNvPr id="32" name="Shape 30"/>
          <p:cNvSpPr/>
          <p:nvPr/>
        </p:nvSpPr>
        <p:spPr>
          <a:xfrm>
            <a:off x="7543800" y="5212080"/>
            <a:ext cx="1737360" cy="329184"/>
          </a:xfrm>
          <a:prstGeom prst="roundRect">
            <a:avLst>
              <a:gd name="adj" fmla="val 50000"/>
            </a:avLst>
          </a:prstGeom>
          <a:solidFill>
            <a:srgbClr val="E6F1FA"/>
          </a:solidFill>
          <a:ln/>
        </p:spPr>
        <p:txBody>
          <a:bodyPr/>
          <a:lstStyle/>
          <a:p>
            <a:endParaRPr lang="vi-VN" sz="3200"/>
          </a:p>
        </p:txBody>
      </p:sp>
      <p:sp>
        <p:nvSpPr>
          <p:cNvPr id="33" name="Text 31"/>
          <p:cNvSpPr/>
          <p:nvPr/>
        </p:nvSpPr>
        <p:spPr>
          <a:xfrm>
            <a:off x="7543800" y="5212080"/>
            <a:ext cx="17373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1E7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30</a:t>
            </a:r>
            <a:endParaRPr lang="en-US" dirty="0"/>
          </a:p>
        </p:txBody>
      </p:sp>
      <p:sp>
        <p:nvSpPr>
          <p:cNvPr id="34" name="Text 32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5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1C46B2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1C46B2">
              <a:alpha val="55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C46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THEIR OWN WORDS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Student Voices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40080" y="1463040"/>
            <a:ext cx="10881360" cy="1078992"/>
          </a:xfrm>
          <a:prstGeom prst="roundRect">
            <a:avLst>
              <a:gd name="adj" fmla="val 7627"/>
            </a:avLst>
          </a:prstGeom>
          <a:solidFill>
            <a:srgbClr val="E9EEFA"/>
          </a:solidFill>
          <a:ln/>
        </p:spPr>
        <p:txBody>
          <a:bodyPr/>
          <a:lstStyle/>
          <a:p>
            <a:endParaRPr lang="vi-VN" sz="3200"/>
          </a:p>
        </p:txBody>
      </p:sp>
      <p:sp>
        <p:nvSpPr>
          <p:cNvPr id="7" name="Shape 5"/>
          <p:cNvSpPr/>
          <p:nvPr/>
        </p:nvSpPr>
        <p:spPr>
          <a:xfrm>
            <a:off x="914400" y="1737360"/>
            <a:ext cx="530352" cy="530352"/>
          </a:xfrm>
          <a:prstGeom prst="ellipse">
            <a:avLst/>
          </a:prstGeom>
          <a:solidFill>
            <a:srgbClr val="1C46B2"/>
          </a:solidFill>
          <a:ln/>
        </p:spPr>
        <p:txBody>
          <a:bodyPr/>
          <a:lstStyle/>
          <a:p>
            <a:endParaRPr lang="vi-VN" sz="3200"/>
          </a:p>
        </p:txBody>
      </p:sp>
      <p:sp>
        <p:nvSpPr>
          <p:cNvPr id="8" name="Text 6"/>
          <p:cNvSpPr/>
          <p:nvPr/>
        </p:nvSpPr>
        <p:spPr>
          <a:xfrm>
            <a:off x="914400" y="1591056"/>
            <a:ext cx="5303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</a:t>
            </a:r>
            <a:endParaRPr lang="en-US" sz="4800" dirty="0"/>
          </a:p>
        </p:txBody>
      </p:sp>
      <p:sp>
        <p:nvSpPr>
          <p:cNvPr id="9" name="Text 7"/>
          <p:cNvSpPr/>
          <p:nvPr/>
        </p:nvSpPr>
        <p:spPr>
          <a:xfrm>
            <a:off x="1645920" y="1600200"/>
            <a:ext cx="7680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2000" i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 use AI to talk about my daily life in English, then use AI to transform my idea into a more academic version."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9464040" y="1600200"/>
            <a:ext cx="18745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lnSpc>
                <a:spcPct val="105000"/>
              </a:lnSpc>
              <a:buNone/>
            </a:pPr>
            <a:r>
              <a:rPr lang="en-US" sz="1600" b="1" kern="0" spc="100" dirty="0">
                <a:solidFill>
                  <a:srgbClr val="1C46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FORM-FOCUSED COMFORT ZONE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640080" y="2688336"/>
            <a:ext cx="10881360" cy="1078992"/>
          </a:xfrm>
          <a:prstGeom prst="roundRect">
            <a:avLst>
              <a:gd name="adj" fmla="val 7627"/>
            </a:avLst>
          </a:prstGeom>
          <a:solidFill>
            <a:srgbClr val="FCEAEB"/>
          </a:solidFill>
          <a:ln/>
        </p:spPr>
        <p:txBody>
          <a:bodyPr/>
          <a:lstStyle/>
          <a:p>
            <a:endParaRPr lang="vi-VN" sz="3200"/>
          </a:p>
        </p:txBody>
      </p:sp>
      <p:sp>
        <p:nvSpPr>
          <p:cNvPr id="12" name="Shape 10"/>
          <p:cNvSpPr/>
          <p:nvPr/>
        </p:nvSpPr>
        <p:spPr>
          <a:xfrm>
            <a:off x="914400" y="2962656"/>
            <a:ext cx="530352" cy="530352"/>
          </a:xfrm>
          <a:prstGeom prst="ellipse">
            <a:avLst/>
          </a:prstGeom>
          <a:solidFill>
            <a:srgbClr val="D81E2C"/>
          </a:solidFill>
          <a:ln/>
        </p:spPr>
        <p:txBody>
          <a:bodyPr/>
          <a:lstStyle/>
          <a:p>
            <a:endParaRPr lang="vi-VN" sz="3200"/>
          </a:p>
        </p:txBody>
      </p:sp>
      <p:sp>
        <p:nvSpPr>
          <p:cNvPr id="13" name="Text 11"/>
          <p:cNvSpPr/>
          <p:nvPr/>
        </p:nvSpPr>
        <p:spPr>
          <a:xfrm>
            <a:off x="914400" y="2816352"/>
            <a:ext cx="5303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</a:t>
            </a:r>
            <a:endParaRPr lang="en-US" sz="4800" dirty="0"/>
          </a:p>
        </p:txBody>
      </p:sp>
      <p:sp>
        <p:nvSpPr>
          <p:cNvPr id="14" name="Text 12"/>
          <p:cNvSpPr/>
          <p:nvPr/>
        </p:nvSpPr>
        <p:spPr>
          <a:xfrm>
            <a:off x="1645920" y="2825496"/>
            <a:ext cx="7680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2000" i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 had no idea whether AI invented the answers… I still submitted my assignment, then got caught using wrong data and fake information."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9464040" y="2825496"/>
            <a:ext cx="18745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lnSpc>
                <a:spcPct val="105000"/>
              </a:lnSpc>
              <a:buNone/>
            </a:pPr>
            <a:r>
              <a:rPr lang="en-US" sz="1600" b="1" kern="0" spc="100" dirty="0">
                <a:solidFill>
                  <a:srgbClr val="C41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VERIFICATION IMPASSE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640080" y="3913632"/>
            <a:ext cx="10881360" cy="1078992"/>
          </a:xfrm>
          <a:prstGeom prst="roundRect">
            <a:avLst>
              <a:gd name="adj" fmla="val 7627"/>
            </a:avLst>
          </a:prstGeom>
          <a:solidFill>
            <a:srgbClr val="FDF3D6"/>
          </a:solidFill>
          <a:ln/>
        </p:spPr>
        <p:txBody>
          <a:bodyPr/>
          <a:lstStyle/>
          <a:p>
            <a:endParaRPr lang="vi-VN" sz="3200"/>
          </a:p>
        </p:txBody>
      </p:sp>
      <p:sp>
        <p:nvSpPr>
          <p:cNvPr id="17" name="Shape 15"/>
          <p:cNvSpPr/>
          <p:nvPr/>
        </p:nvSpPr>
        <p:spPr>
          <a:xfrm>
            <a:off x="914400" y="4187952"/>
            <a:ext cx="530352" cy="530352"/>
          </a:xfrm>
          <a:prstGeom prst="ellipse">
            <a:avLst/>
          </a:prstGeom>
          <a:solidFill>
            <a:srgbClr val="EEA80B"/>
          </a:solidFill>
          <a:ln/>
        </p:spPr>
        <p:txBody>
          <a:bodyPr/>
          <a:lstStyle/>
          <a:p>
            <a:endParaRPr lang="vi-VN" sz="3200"/>
          </a:p>
        </p:txBody>
      </p:sp>
      <p:sp>
        <p:nvSpPr>
          <p:cNvPr id="18" name="Text 16"/>
          <p:cNvSpPr/>
          <p:nvPr/>
        </p:nvSpPr>
        <p:spPr>
          <a:xfrm>
            <a:off x="914400" y="4041648"/>
            <a:ext cx="5303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</a:t>
            </a:r>
            <a:endParaRPr lang="en-US" sz="4800" dirty="0"/>
          </a:p>
        </p:txBody>
      </p:sp>
      <p:sp>
        <p:nvSpPr>
          <p:cNvPr id="19" name="Text 17"/>
          <p:cNvSpPr/>
          <p:nvPr/>
        </p:nvSpPr>
        <p:spPr>
          <a:xfrm>
            <a:off x="1645920" y="4050792"/>
            <a:ext cx="7680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2000" i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"When I ask a question, AI answers at once — so my critical thinking faded gradually. I became addicted to its answers."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9464040" y="4050792"/>
            <a:ext cx="18745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lnSpc>
                <a:spcPct val="105000"/>
              </a:lnSpc>
              <a:buNone/>
            </a:pPr>
            <a:r>
              <a:rPr lang="en-US" sz="1600" b="1" kern="0" spc="100" dirty="0">
                <a:solidFill>
                  <a:srgbClr val="9C6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DEPENDENCE-AWARE AMBIVALENCE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640080" y="5138928"/>
            <a:ext cx="10881360" cy="1078992"/>
          </a:xfrm>
          <a:prstGeom prst="roundRect">
            <a:avLst>
              <a:gd name="adj" fmla="val 7627"/>
            </a:avLst>
          </a:prstGeom>
          <a:solidFill>
            <a:srgbClr val="E9EBF3"/>
          </a:solidFill>
          <a:ln/>
        </p:spPr>
        <p:txBody>
          <a:bodyPr/>
          <a:lstStyle/>
          <a:p>
            <a:endParaRPr lang="vi-VN" sz="3200"/>
          </a:p>
        </p:txBody>
      </p:sp>
      <p:sp>
        <p:nvSpPr>
          <p:cNvPr id="22" name="Shape 20"/>
          <p:cNvSpPr/>
          <p:nvPr/>
        </p:nvSpPr>
        <p:spPr>
          <a:xfrm>
            <a:off x="914400" y="5413248"/>
            <a:ext cx="530352" cy="530352"/>
          </a:xfrm>
          <a:prstGeom prst="ellipse">
            <a:avLst/>
          </a:prstGeom>
          <a:solidFill>
            <a:srgbClr val="1F2A5E"/>
          </a:solidFill>
          <a:ln/>
        </p:spPr>
        <p:txBody>
          <a:bodyPr/>
          <a:lstStyle/>
          <a:p>
            <a:endParaRPr lang="vi-VN" sz="3200"/>
          </a:p>
        </p:txBody>
      </p:sp>
      <p:sp>
        <p:nvSpPr>
          <p:cNvPr id="23" name="Text 21"/>
          <p:cNvSpPr/>
          <p:nvPr/>
        </p:nvSpPr>
        <p:spPr>
          <a:xfrm>
            <a:off x="914400" y="5266944"/>
            <a:ext cx="5303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</a:t>
            </a:r>
            <a:endParaRPr lang="en-US" sz="4800" dirty="0"/>
          </a:p>
        </p:txBody>
      </p:sp>
      <p:sp>
        <p:nvSpPr>
          <p:cNvPr id="24" name="Text 22"/>
          <p:cNvSpPr/>
          <p:nvPr/>
        </p:nvSpPr>
        <p:spPr>
          <a:xfrm>
            <a:off x="1645920" y="5276088"/>
            <a:ext cx="7680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2000" i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"AI should be a guided support tool… with clear rules, boundaries and training, so students can use it without feeling guilty."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9464040" y="5276088"/>
            <a:ext cx="18745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lnSpc>
                <a:spcPct val="105000"/>
              </a:lnSpc>
              <a:buNone/>
            </a:pPr>
            <a:r>
              <a:rPr lang="en-US" sz="1600" b="1" kern="0" spc="100" dirty="0">
                <a:solidFill>
                  <a:srgbClr val="1F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SCAFFOLDING HUNGER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  <p:transition spd="slow">
    <p:randomBar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3E86C8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3E86C8">
              <a:alpha val="55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E7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NUMBERS MEET NARRATIVES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Integration of Strands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1371600"/>
            <a:ext cx="10881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every step, the quantitative and qualitative strands converge in the same direction.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640080" y="1965960"/>
            <a:ext cx="10881360" cy="475488"/>
          </a:xfrm>
          <a:prstGeom prst="roundRect">
            <a:avLst>
              <a:gd name="adj" fmla="val 11538"/>
            </a:avLst>
          </a:prstGeom>
          <a:solidFill>
            <a:srgbClr val="1C46B2"/>
          </a:solidFill>
          <a:ln/>
        </p:spPr>
        <p:txBody>
          <a:bodyPr/>
          <a:lstStyle/>
          <a:p>
            <a:endParaRPr lang="vi-VN" sz="3200"/>
          </a:p>
        </p:txBody>
      </p:sp>
      <p:sp>
        <p:nvSpPr>
          <p:cNvPr id="8" name="Text 6"/>
          <p:cNvSpPr/>
          <p:nvPr/>
        </p:nvSpPr>
        <p:spPr>
          <a:xfrm>
            <a:off x="1005840" y="1965960"/>
            <a:ext cx="4892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QUANTITATIVE FINDING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6537960" y="1965960"/>
            <a:ext cx="46177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QUALITATIVE THEME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" y="2441448"/>
            <a:ext cx="10881360" cy="786384"/>
          </a:xfrm>
          <a:prstGeom prst="roundRect">
            <a:avLst>
              <a:gd name="adj" fmla="val 6977"/>
            </a:avLst>
          </a:prstGeom>
          <a:solidFill>
            <a:srgbClr val="F7F8FC"/>
          </a:solidFill>
          <a:ln/>
        </p:spPr>
        <p:txBody>
          <a:bodyPr/>
          <a:lstStyle/>
          <a:p>
            <a:endParaRPr lang="vi-VN" sz="3200"/>
          </a:p>
        </p:txBody>
      </p:sp>
      <p:sp>
        <p:nvSpPr>
          <p:cNvPr id="11" name="Shape 9"/>
          <p:cNvSpPr/>
          <p:nvPr/>
        </p:nvSpPr>
        <p:spPr>
          <a:xfrm>
            <a:off x="932688" y="2715768"/>
            <a:ext cx="237744" cy="237744"/>
          </a:xfrm>
          <a:prstGeom prst="ellipse">
            <a:avLst/>
          </a:prstGeom>
          <a:solidFill>
            <a:srgbClr val="1C46B2"/>
          </a:solidFill>
          <a:ln/>
        </p:spPr>
        <p:txBody>
          <a:bodyPr/>
          <a:lstStyle/>
          <a:p>
            <a:endParaRPr lang="vi-VN" sz="3200"/>
          </a:p>
        </p:txBody>
      </p:sp>
      <p:sp>
        <p:nvSpPr>
          <p:cNvPr id="12" name="Text 10"/>
          <p:cNvSpPr/>
          <p:nvPr/>
        </p:nvSpPr>
        <p:spPr>
          <a:xfrm>
            <a:off x="1325880" y="2441448"/>
            <a:ext cx="452628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 vs. skill gap (dz = 0.50)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5577840" y="2688336"/>
            <a:ext cx="822960" cy="292608"/>
          </a:xfrm>
          <a:prstGeom prst="rightArrow">
            <a:avLst/>
          </a:prstGeom>
          <a:solidFill>
            <a:srgbClr val="1C46B2"/>
          </a:solidFill>
          <a:ln/>
        </p:spPr>
        <p:txBody>
          <a:bodyPr/>
          <a:lstStyle/>
          <a:p>
            <a:endParaRPr lang="vi-VN" sz="3200"/>
          </a:p>
        </p:txBody>
      </p:sp>
      <p:sp>
        <p:nvSpPr>
          <p:cNvPr id="14" name="Text 12"/>
          <p:cNvSpPr/>
          <p:nvPr/>
        </p:nvSpPr>
        <p:spPr>
          <a:xfrm>
            <a:off x="6583680" y="2441448"/>
            <a:ext cx="461772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Theme 1 · the comfort zone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640080" y="3319272"/>
            <a:ext cx="10881360" cy="786384"/>
          </a:xfrm>
          <a:prstGeom prst="roundRect">
            <a:avLst>
              <a:gd name="adj" fmla="val 6977"/>
            </a:avLst>
          </a:prstGeom>
          <a:solidFill>
            <a:srgbClr val="EEF1F8"/>
          </a:solidFill>
          <a:ln/>
        </p:spPr>
        <p:txBody>
          <a:bodyPr/>
          <a:lstStyle/>
          <a:p>
            <a:endParaRPr lang="vi-VN" sz="3200"/>
          </a:p>
        </p:txBody>
      </p:sp>
      <p:sp>
        <p:nvSpPr>
          <p:cNvPr id="16" name="Shape 14"/>
          <p:cNvSpPr/>
          <p:nvPr/>
        </p:nvSpPr>
        <p:spPr>
          <a:xfrm>
            <a:off x="932688" y="3593592"/>
            <a:ext cx="237744" cy="237744"/>
          </a:xfrm>
          <a:prstGeom prst="ellipse">
            <a:avLst/>
          </a:prstGeom>
          <a:solidFill>
            <a:srgbClr val="D81E2C"/>
          </a:solidFill>
          <a:ln/>
        </p:spPr>
        <p:txBody>
          <a:bodyPr/>
          <a:lstStyle/>
          <a:p>
            <a:endParaRPr lang="vi-VN" sz="3200"/>
          </a:p>
        </p:txBody>
      </p:sp>
      <p:sp>
        <p:nvSpPr>
          <p:cNvPr id="17" name="Text 15"/>
          <p:cNvSpPr/>
          <p:nvPr/>
        </p:nvSpPr>
        <p:spPr>
          <a:xfrm>
            <a:off x="1325880" y="3319272"/>
            <a:ext cx="452628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Evaluative awareness lowest-scored</a:t>
            </a:r>
            <a:endParaRPr lang="en-US" sz="2000" dirty="0"/>
          </a:p>
        </p:txBody>
      </p:sp>
      <p:sp>
        <p:nvSpPr>
          <p:cNvPr id="18" name="Shape 16"/>
          <p:cNvSpPr/>
          <p:nvPr/>
        </p:nvSpPr>
        <p:spPr>
          <a:xfrm>
            <a:off x="5577840" y="3566160"/>
            <a:ext cx="822960" cy="292608"/>
          </a:xfrm>
          <a:prstGeom prst="rightArrow">
            <a:avLst/>
          </a:prstGeom>
          <a:solidFill>
            <a:srgbClr val="D81E2C"/>
          </a:solidFill>
          <a:ln/>
        </p:spPr>
        <p:txBody>
          <a:bodyPr/>
          <a:lstStyle/>
          <a:p>
            <a:endParaRPr lang="vi-VN" sz="3200"/>
          </a:p>
        </p:txBody>
      </p:sp>
      <p:sp>
        <p:nvSpPr>
          <p:cNvPr id="19" name="Text 17"/>
          <p:cNvSpPr/>
          <p:nvPr/>
        </p:nvSpPr>
        <p:spPr>
          <a:xfrm>
            <a:off x="6583680" y="3319272"/>
            <a:ext cx="461772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Theme 2 · the verification impasse</a:t>
            </a:r>
            <a:endParaRPr lang="en-US" sz="2000" dirty="0"/>
          </a:p>
        </p:txBody>
      </p:sp>
      <p:sp>
        <p:nvSpPr>
          <p:cNvPr id="20" name="Shape 18"/>
          <p:cNvSpPr/>
          <p:nvPr/>
        </p:nvSpPr>
        <p:spPr>
          <a:xfrm>
            <a:off x="640080" y="4197096"/>
            <a:ext cx="10881360" cy="786384"/>
          </a:xfrm>
          <a:prstGeom prst="roundRect">
            <a:avLst>
              <a:gd name="adj" fmla="val 6977"/>
            </a:avLst>
          </a:prstGeom>
          <a:solidFill>
            <a:srgbClr val="F7F8FC"/>
          </a:solidFill>
          <a:ln/>
        </p:spPr>
        <p:txBody>
          <a:bodyPr/>
          <a:lstStyle/>
          <a:p>
            <a:endParaRPr lang="vi-VN" sz="3200"/>
          </a:p>
        </p:txBody>
      </p:sp>
      <p:sp>
        <p:nvSpPr>
          <p:cNvPr id="21" name="Shape 19"/>
          <p:cNvSpPr/>
          <p:nvPr/>
        </p:nvSpPr>
        <p:spPr>
          <a:xfrm>
            <a:off x="932688" y="4471416"/>
            <a:ext cx="237744" cy="237744"/>
          </a:xfrm>
          <a:prstGeom prst="ellipse">
            <a:avLst/>
          </a:prstGeom>
          <a:solidFill>
            <a:srgbClr val="EEA80B"/>
          </a:solidFill>
          <a:ln/>
        </p:spPr>
        <p:txBody>
          <a:bodyPr/>
          <a:lstStyle/>
          <a:p>
            <a:endParaRPr lang="vi-VN" sz="3200"/>
          </a:p>
        </p:txBody>
      </p:sp>
      <p:sp>
        <p:nvSpPr>
          <p:cNvPr id="22" name="Text 20"/>
          <p:cNvSpPr/>
          <p:nvPr/>
        </p:nvSpPr>
        <p:spPr>
          <a:xfrm>
            <a:off x="1325880" y="4197096"/>
            <a:ext cx="452628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Attitude–concern correlation (r = .61)</a:t>
            </a:r>
            <a:endParaRPr lang="en-US" sz="2000" dirty="0"/>
          </a:p>
        </p:txBody>
      </p:sp>
      <p:sp>
        <p:nvSpPr>
          <p:cNvPr id="23" name="Shape 21"/>
          <p:cNvSpPr/>
          <p:nvPr/>
        </p:nvSpPr>
        <p:spPr>
          <a:xfrm>
            <a:off x="5577840" y="4443984"/>
            <a:ext cx="822960" cy="292608"/>
          </a:xfrm>
          <a:prstGeom prst="rightArrow">
            <a:avLst/>
          </a:prstGeom>
          <a:solidFill>
            <a:srgbClr val="EEA80B"/>
          </a:solidFill>
          <a:ln/>
        </p:spPr>
        <p:txBody>
          <a:bodyPr/>
          <a:lstStyle/>
          <a:p>
            <a:endParaRPr lang="vi-VN" sz="3200"/>
          </a:p>
        </p:txBody>
      </p:sp>
      <p:sp>
        <p:nvSpPr>
          <p:cNvPr id="24" name="Text 22"/>
          <p:cNvSpPr/>
          <p:nvPr/>
        </p:nvSpPr>
        <p:spPr>
          <a:xfrm>
            <a:off x="6583680" y="4197096"/>
            <a:ext cx="461772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Theme 3 · dependence-aware ambivalence</a:t>
            </a:r>
            <a:endParaRPr lang="en-US" sz="2000" dirty="0"/>
          </a:p>
        </p:txBody>
      </p:sp>
      <p:sp>
        <p:nvSpPr>
          <p:cNvPr id="25" name="Shape 23"/>
          <p:cNvSpPr/>
          <p:nvPr/>
        </p:nvSpPr>
        <p:spPr>
          <a:xfrm>
            <a:off x="640080" y="5074920"/>
            <a:ext cx="10881360" cy="786384"/>
          </a:xfrm>
          <a:prstGeom prst="roundRect">
            <a:avLst>
              <a:gd name="adj" fmla="val 6977"/>
            </a:avLst>
          </a:prstGeom>
          <a:solidFill>
            <a:srgbClr val="EEF1F8"/>
          </a:solidFill>
          <a:ln/>
        </p:spPr>
        <p:txBody>
          <a:bodyPr/>
          <a:lstStyle/>
          <a:p>
            <a:endParaRPr lang="vi-VN" sz="3200"/>
          </a:p>
        </p:txBody>
      </p:sp>
      <p:sp>
        <p:nvSpPr>
          <p:cNvPr id="26" name="Shape 24"/>
          <p:cNvSpPr/>
          <p:nvPr/>
        </p:nvSpPr>
        <p:spPr>
          <a:xfrm>
            <a:off x="932688" y="5349240"/>
            <a:ext cx="237744" cy="237744"/>
          </a:xfrm>
          <a:prstGeom prst="ellipse">
            <a:avLst/>
          </a:prstGeom>
          <a:solidFill>
            <a:srgbClr val="1F2A5E"/>
          </a:solidFill>
          <a:ln/>
        </p:spPr>
        <p:txBody>
          <a:bodyPr/>
          <a:lstStyle/>
          <a:p>
            <a:endParaRPr lang="vi-VN" sz="3200"/>
          </a:p>
        </p:txBody>
      </p:sp>
      <p:sp>
        <p:nvSpPr>
          <p:cNvPr id="27" name="Text 25"/>
          <p:cNvSpPr/>
          <p:nvPr/>
        </p:nvSpPr>
        <p:spPr>
          <a:xfrm>
            <a:off x="1325880" y="5074920"/>
            <a:ext cx="452628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Points to the needed remedy</a:t>
            </a:r>
            <a:endParaRPr lang="en-US" sz="2000" dirty="0"/>
          </a:p>
        </p:txBody>
      </p:sp>
      <p:sp>
        <p:nvSpPr>
          <p:cNvPr id="28" name="Shape 26"/>
          <p:cNvSpPr/>
          <p:nvPr/>
        </p:nvSpPr>
        <p:spPr>
          <a:xfrm>
            <a:off x="5577840" y="5321808"/>
            <a:ext cx="822960" cy="292608"/>
          </a:xfrm>
          <a:prstGeom prst="rightArrow">
            <a:avLst/>
          </a:prstGeom>
          <a:solidFill>
            <a:srgbClr val="1F2A5E"/>
          </a:solidFill>
          <a:ln/>
        </p:spPr>
        <p:txBody>
          <a:bodyPr/>
          <a:lstStyle/>
          <a:p>
            <a:endParaRPr lang="vi-VN" sz="3200"/>
          </a:p>
        </p:txBody>
      </p:sp>
      <p:sp>
        <p:nvSpPr>
          <p:cNvPr id="29" name="Text 27"/>
          <p:cNvSpPr/>
          <p:nvPr/>
        </p:nvSpPr>
        <p:spPr>
          <a:xfrm>
            <a:off x="6583680" y="5074920"/>
            <a:ext cx="461772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Theme 4 · scaffolding hunger</a:t>
            </a:r>
            <a:endParaRPr lang="en-US" sz="2000" dirty="0"/>
          </a:p>
        </p:txBody>
      </p:sp>
      <p:sp>
        <p:nvSpPr>
          <p:cNvPr id="30" name="Text 28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777240" y="-777240"/>
            <a:ext cx="2194560" cy="2194560"/>
          </a:xfrm>
          <a:prstGeom prst="ellipse">
            <a:avLst/>
          </a:prstGeom>
          <a:solidFill>
            <a:srgbClr val="1C46B2">
              <a:alpha val="7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3" name="Shape 1"/>
          <p:cNvSpPr/>
          <p:nvPr/>
        </p:nvSpPr>
        <p:spPr>
          <a:xfrm>
            <a:off x="10881360" y="5257800"/>
            <a:ext cx="2103120" cy="2103120"/>
          </a:xfrm>
          <a:prstGeom prst="ellipse">
            <a:avLst/>
          </a:prstGeom>
          <a:solidFill>
            <a:srgbClr val="EEA80B">
              <a:alpha val="10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4" name="Shape 2"/>
          <p:cNvSpPr/>
          <p:nvPr/>
        </p:nvSpPr>
        <p:spPr>
          <a:xfrm>
            <a:off x="11430000" y="-548640"/>
            <a:ext cx="1280160" cy="1280160"/>
          </a:xfrm>
          <a:prstGeom prst="ellipse">
            <a:avLst/>
          </a:prstGeom>
          <a:solidFill>
            <a:srgbClr val="D81E2C">
              <a:alpha val="8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5" name="Shape 3"/>
          <p:cNvSpPr/>
          <p:nvPr/>
        </p:nvSpPr>
        <p:spPr>
          <a:xfrm>
            <a:off x="-502920" y="5440680"/>
            <a:ext cx="1371600" cy="1371600"/>
          </a:xfrm>
          <a:prstGeom prst="ellipse">
            <a:avLst/>
          </a:prstGeom>
          <a:solidFill>
            <a:srgbClr val="3E86C8">
              <a:alpha val="8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6" name="Shape 4"/>
          <p:cNvSpPr/>
          <p:nvPr/>
        </p:nvSpPr>
        <p:spPr>
          <a:xfrm>
            <a:off x="9966960" y="502920"/>
            <a:ext cx="256032" cy="256032"/>
          </a:xfrm>
          <a:prstGeom prst="ellipse">
            <a:avLst/>
          </a:prstGeom>
          <a:solidFill>
            <a:srgbClr val="D81E2C">
              <a:alpha val="28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7" name="Shape 5"/>
          <p:cNvSpPr/>
          <p:nvPr/>
        </p:nvSpPr>
        <p:spPr>
          <a:xfrm>
            <a:off x="1097280" y="5943600"/>
            <a:ext cx="182880" cy="182880"/>
          </a:xfrm>
          <a:prstGeom prst="ellipse">
            <a:avLst/>
          </a:prstGeom>
          <a:solidFill>
            <a:srgbClr val="EEA80B">
              <a:alpha val="34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8" name="Shape 6"/>
          <p:cNvSpPr/>
          <p:nvPr/>
        </p:nvSpPr>
        <p:spPr>
          <a:xfrm>
            <a:off x="11338560" y="3017520"/>
            <a:ext cx="137160" cy="137160"/>
          </a:xfrm>
          <a:prstGeom prst="ellipse">
            <a:avLst/>
          </a:prstGeom>
          <a:solidFill>
            <a:srgbClr val="1C46B2">
              <a:alpha val="34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9" name="Shape 7"/>
          <p:cNvSpPr/>
          <p:nvPr/>
        </p:nvSpPr>
        <p:spPr>
          <a:xfrm>
            <a:off x="822960" y="2148840"/>
            <a:ext cx="1097280" cy="1097280"/>
          </a:xfrm>
          <a:prstGeom prst="ellipse">
            <a:avLst/>
          </a:prstGeom>
          <a:solidFill>
            <a:srgbClr val="E9EEFA"/>
          </a:solidFill>
          <a:ln w="25400">
            <a:solidFill>
              <a:srgbClr val="1C46B2"/>
            </a:solidFill>
            <a:prstDash val="solid"/>
          </a:ln>
        </p:spPr>
        <p:txBody>
          <a:bodyPr/>
          <a:lstStyle/>
          <a:p>
            <a:endParaRPr lang="vi-VN"/>
          </a:p>
        </p:txBody>
      </p:sp>
      <p:sp>
        <p:nvSpPr>
          <p:cNvPr id="10" name="Text 8"/>
          <p:cNvSpPr/>
          <p:nvPr/>
        </p:nvSpPr>
        <p:spPr>
          <a:xfrm>
            <a:off x="822960" y="21488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1C46B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4600" dirty="0"/>
          </a:p>
        </p:txBody>
      </p:sp>
      <p:sp>
        <p:nvSpPr>
          <p:cNvPr id="11" name="Text 9"/>
          <p:cNvSpPr/>
          <p:nvPr/>
        </p:nvSpPr>
        <p:spPr>
          <a:xfrm>
            <a:off x="2148840" y="22860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C41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06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2103120" y="2606040"/>
            <a:ext cx="86868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50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Discussion &amp;</a:t>
            </a:r>
            <a:endParaRPr lang="en-US" sz="5000" dirty="0"/>
          </a:p>
          <a:p>
            <a:pPr marL="0" indent="0">
              <a:lnSpc>
                <a:spcPct val="95000"/>
              </a:lnSpc>
              <a:buNone/>
            </a:pPr>
            <a:r>
              <a:rPr lang="en-US" sz="50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Conclusion</a:t>
            </a:r>
            <a:endParaRPr lang="en-US" sz="5000" dirty="0"/>
          </a:p>
        </p:txBody>
      </p:sp>
      <p:sp>
        <p:nvSpPr>
          <p:cNvPr id="13" name="Text 11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1C46B2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1C46B2">
              <a:alpha val="55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C46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CORE INSIGHTS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Discussion</a:t>
            </a:r>
            <a:endParaRPr lang="en-US" sz="4000" dirty="0"/>
          </a:p>
        </p:txBody>
      </p:sp>
      <p:sp>
        <p:nvSpPr>
          <p:cNvPr id="6" name="Shape 4"/>
          <p:cNvSpPr/>
          <p:nvPr/>
        </p:nvSpPr>
        <p:spPr>
          <a:xfrm>
            <a:off x="640080" y="1481328"/>
            <a:ext cx="10881360" cy="1371600"/>
          </a:xfrm>
          <a:prstGeom prst="roundRect">
            <a:avLst>
              <a:gd name="adj" fmla="val 6000"/>
            </a:avLst>
          </a:prstGeom>
          <a:solidFill>
            <a:srgbClr val="E9EEFA"/>
          </a:solidFill>
          <a:ln/>
        </p:spPr>
        <p:txBody>
          <a:bodyPr/>
          <a:lstStyle/>
          <a:p>
            <a:endParaRPr lang="vi-VN" sz="3200"/>
          </a:p>
        </p:txBody>
      </p:sp>
      <p:sp>
        <p:nvSpPr>
          <p:cNvPr id="7" name="Shape 5"/>
          <p:cNvSpPr/>
          <p:nvPr/>
        </p:nvSpPr>
        <p:spPr>
          <a:xfrm>
            <a:off x="914400" y="1792224"/>
            <a:ext cx="731520" cy="731520"/>
          </a:xfrm>
          <a:prstGeom prst="ellipse">
            <a:avLst/>
          </a:prstGeom>
          <a:solidFill>
            <a:srgbClr val="1C46B2"/>
          </a:solidFill>
          <a:ln/>
        </p:spPr>
        <p:txBody>
          <a:bodyPr/>
          <a:lstStyle/>
          <a:p>
            <a:endParaRPr lang="vi-VN" sz="3200"/>
          </a:p>
        </p:txBody>
      </p:sp>
      <p:sp>
        <p:nvSpPr>
          <p:cNvPr id="8" name="Text 6"/>
          <p:cNvSpPr/>
          <p:nvPr/>
        </p:nvSpPr>
        <p:spPr>
          <a:xfrm>
            <a:off x="914400" y="1792224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1874520" y="1591056"/>
            <a:ext cx="9418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Knowledge without regulation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1874520" y="1884441"/>
            <a:ext cx="96774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Awareness is declarative, not evaluative. Students recognise AI can err but cannot detect errors in specific outputs — Flavell's knowledge without regulation; the "expertise paradox" of trust calibration (Stockwell &amp; Wang, 2025).</a:t>
            </a:r>
            <a:endParaRPr lang="en-US" dirty="0"/>
          </a:p>
        </p:txBody>
      </p:sp>
      <p:sp>
        <p:nvSpPr>
          <p:cNvPr id="11" name="Shape 9"/>
          <p:cNvSpPr/>
          <p:nvPr/>
        </p:nvSpPr>
        <p:spPr>
          <a:xfrm>
            <a:off x="640080" y="3035808"/>
            <a:ext cx="10881360" cy="1371600"/>
          </a:xfrm>
          <a:prstGeom prst="roundRect">
            <a:avLst>
              <a:gd name="adj" fmla="val 6000"/>
            </a:avLst>
          </a:prstGeom>
          <a:solidFill>
            <a:srgbClr val="FCEAEB"/>
          </a:solidFill>
          <a:ln/>
        </p:spPr>
        <p:txBody>
          <a:bodyPr/>
          <a:lstStyle/>
          <a:p>
            <a:endParaRPr lang="vi-VN" sz="3200"/>
          </a:p>
        </p:txBody>
      </p:sp>
      <p:sp>
        <p:nvSpPr>
          <p:cNvPr id="12" name="Shape 10"/>
          <p:cNvSpPr/>
          <p:nvPr/>
        </p:nvSpPr>
        <p:spPr>
          <a:xfrm>
            <a:off x="914400" y="3346704"/>
            <a:ext cx="731520" cy="731520"/>
          </a:xfrm>
          <a:prstGeom prst="ellipse">
            <a:avLst/>
          </a:prstGeom>
          <a:solidFill>
            <a:srgbClr val="D81E2C"/>
          </a:solidFill>
          <a:ln/>
        </p:spPr>
        <p:txBody>
          <a:bodyPr/>
          <a:lstStyle/>
          <a:p>
            <a:endParaRPr lang="vi-VN" sz="3200"/>
          </a:p>
        </p:txBody>
      </p:sp>
      <p:sp>
        <p:nvSpPr>
          <p:cNvPr id="13" name="Text 11"/>
          <p:cNvSpPr/>
          <p:nvPr/>
        </p:nvSpPr>
        <p:spPr>
          <a:xfrm>
            <a:off x="914400" y="3346704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4000" dirty="0"/>
          </a:p>
        </p:txBody>
      </p:sp>
      <p:sp>
        <p:nvSpPr>
          <p:cNvPr id="14" name="Text 12"/>
          <p:cNvSpPr/>
          <p:nvPr/>
        </p:nvSpPr>
        <p:spPr>
          <a:xfrm>
            <a:off x="1874520" y="3236976"/>
            <a:ext cx="9418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lower-order bias — with an irony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1874520" y="3602736"/>
            <a:ext cx="946404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comfort zone confirms AI's reliability for lower-order tasks. Yet speaking, the exact skill aviation professionals need, is treated with the least AI practice.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640080" y="4590288"/>
            <a:ext cx="10881360" cy="1371600"/>
          </a:xfrm>
          <a:prstGeom prst="roundRect">
            <a:avLst>
              <a:gd name="adj" fmla="val 6000"/>
            </a:avLst>
          </a:prstGeom>
          <a:solidFill>
            <a:srgbClr val="FDF3D6"/>
          </a:solidFill>
          <a:ln/>
        </p:spPr>
        <p:txBody>
          <a:bodyPr/>
          <a:lstStyle/>
          <a:p>
            <a:endParaRPr lang="vi-VN" sz="3200"/>
          </a:p>
        </p:txBody>
      </p:sp>
      <p:sp>
        <p:nvSpPr>
          <p:cNvPr id="17" name="Shape 15"/>
          <p:cNvSpPr/>
          <p:nvPr/>
        </p:nvSpPr>
        <p:spPr>
          <a:xfrm>
            <a:off x="914400" y="4901184"/>
            <a:ext cx="731520" cy="731520"/>
          </a:xfrm>
          <a:prstGeom prst="ellipse">
            <a:avLst/>
          </a:prstGeom>
          <a:solidFill>
            <a:srgbClr val="EEA80B"/>
          </a:solidFill>
          <a:ln/>
        </p:spPr>
        <p:txBody>
          <a:bodyPr/>
          <a:lstStyle/>
          <a:p>
            <a:endParaRPr lang="vi-VN" sz="3200"/>
          </a:p>
        </p:txBody>
      </p:sp>
      <p:sp>
        <p:nvSpPr>
          <p:cNvPr id="18" name="Text 16"/>
          <p:cNvSpPr/>
          <p:nvPr/>
        </p:nvSpPr>
        <p:spPr>
          <a:xfrm>
            <a:off x="914400" y="4901184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4000" dirty="0"/>
          </a:p>
        </p:txBody>
      </p:sp>
      <p:sp>
        <p:nvSpPr>
          <p:cNvPr id="19" name="Text 17"/>
          <p:cNvSpPr/>
          <p:nvPr/>
        </p:nvSpPr>
        <p:spPr>
          <a:xfrm>
            <a:off x="1874520" y="4791456"/>
            <a:ext cx="9418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Ambivalence, not adoption vs. resistance</a:t>
            </a:r>
            <a:endParaRPr lang="en-US" sz="2800" dirty="0"/>
          </a:p>
        </p:txBody>
      </p:sp>
      <p:sp>
        <p:nvSpPr>
          <p:cNvPr id="20" name="Text 18"/>
          <p:cNvSpPr/>
          <p:nvPr/>
        </p:nvSpPr>
        <p:spPr>
          <a:xfrm>
            <a:off x="1874520" y="5157216"/>
            <a:ext cx="946404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Enthusiasm and worry rise together (r = .61). Fear of dependence is a running commentary alongside use, not a brake — managed through conditional "if abused" framing.</a:t>
            </a: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1C46B2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1C46B2">
              <a:alpha val="55000"/>
            </a:srgbClr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C46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Agenda</a:t>
            </a:r>
            <a:endParaRPr lang="en-US" sz="4000" dirty="0"/>
          </a:p>
        </p:txBody>
      </p:sp>
      <p:sp>
        <p:nvSpPr>
          <p:cNvPr id="6" name="Shape 4"/>
          <p:cNvSpPr/>
          <p:nvPr/>
        </p:nvSpPr>
        <p:spPr>
          <a:xfrm>
            <a:off x="640080" y="1508760"/>
            <a:ext cx="5532120" cy="1371600"/>
          </a:xfrm>
          <a:prstGeom prst="roundRect">
            <a:avLst>
              <a:gd name="adj" fmla="val 6000"/>
            </a:avLst>
          </a:prstGeom>
          <a:solidFill>
            <a:srgbClr val="E9EEFA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7" name="Shape 5"/>
          <p:cNvSpPr/>
          <p:nvPr/>
        </p:nvSpPr>
        <p:spPr>
          <a:xfrm>
            <a:off x="896112" y="1837944"/>
            <a:ext cx="713232" cy="713232"/>
          </a:xfrm>
          <a:prstGeom prst="ellipse">
            <a:avLst/>
          </a:prstGeom>
          <a:solidFill>
            <a:srgbClr val="1C46B2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8" name="Text 6"/>
          <p:cNvSpPr/>
          <p:nvPr/>
        </p:nvSpPr>
        <p:spPr>
          <a:xfrm>
            <a:off x="896112" y="1837944"/>
            <a:ext cx="71323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1828800" y="1819656"/>
            <a:ext cx="4160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Introduction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1828800" y="2221992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regulatory paradox in ESP learning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6492240" y="1508760"/>
            <a:ext cx="5532120" cy="1371600"/>
          </a:xfrm>
          <a:prstGeom prst="roundRect">
            <a:avLst>
              <a:gd name="adj" fmla="val 6000"/>
            </a:avLst>
          </a:prstGeom>
          <a:solidFill>
            <a:srgbClr val="FCEAEB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2" name="Shape 10"/>
          <p:cNvSpPr/>
          <p:nvPr/>
        </p:nvSpPr>
        <p:spPr>
          <a:xfrm>
            <a:off x="6748272" y="1837944"/>
            <a:ext cx="713232" cy="713232"/>
          </a:xfrm>
          <a:prstGeom prst="ellipse">
            <a:avLst/>
          </a:prstGeom>
          <a:solidFill>
            <a:srgbClr val="D81E2C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3" name="Text 11"/>
          <p:cNvSpPr/>
          <p:nvPr/>
        </p:nvSpPr>
        <p:spPr>
          <a:xfrm>
            <a:off x="6748272" y="1837944"/>
            <a:ext cx="71323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3200" dirty="0"/>
          </a:p>
        </p:txBody>
      </p:sp>
      <p:sp>
        <p:nvSpPr>
          <p:cNvPr id="14" name="Text 12"/>
          <p:cNvSpPr/>
          <p:nvPr/>
        </p:nvSpPr>
        <p:spPr>
          <a:xfrm>
            <a:off x="7680960" y="1819656"/>
            <a:ext cx="4160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Literature Review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7680960" y="2221992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Affordances, awareness, risks, ambivalence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640080" y="3136392"/>
            <a:ext cx="5532120" cy="1371600"/>
          </a:xfrm>
          <a:prstGeom prst="roundRect">
            <a:avLst>
              <a:gd name="adj" fmla="val 6000"/>
            </a:avLst>
          </a:prstGeom>
          <a:solidFill>
            <a:srgbClr val="FDF3D6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7" name="Shape 15"/>
          <p:cNvSpPr/>
          <p:nvPr/>
        </p:nvSpPr>
        <p:spPr>
          <a:xfrm>
            <a:off x="896112" y="3465576"/>
            <a:ext cx="713232" cy="713232"/>
          </a:xfrm>
          <a:prstGeom prst="ellipse">
            <a:avLst/>
          </a:prstGeom>
          <a:solidFill>
            <a:srgbClr val="EEA80B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8" name="Text 16"/>
          <p:cNvSpPr/>
          <p:nvPr/>
        </p:nvSpPr>
        <p:spPr>
          <a:xfrm>
            <a:off x="896112" y="3465576"/>
            <a:ext cx="71323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3200" dirty="0"/>
          </a:p>
        </p:txBody>
      </p:sp>
      <p:sp>
        <p:nvSpPr>
          <p:cNvPr id="19" name="Text 17"/>
          <p:cNvSpPr/>
          <p:nvPr/>
        </p:nvSpPr>
        <p:spPr>
          <a:xfrm>
            <a:off x="1828800" y="3447288"/>
            <a:ext cx="4160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Theoretical Framework</a:t>
            </a:r>
            <a:endParaRPr lang="en-US" sz="2400" dirty="0"/>
          </a:p>
        </p:txBody>
      </p:sp>
      <p:sp>
        <p:nvSpPr>
          <p:cNvPr id="20" name="Text 18"/>
          <p:cNvSpPr/>
          <p:nvPr/>
        </p:nvSpPr>
        <p:spPr>
          <a:xfrm>
            <a:off x="1828800" y="3849624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Flavell's (1979) metacognition model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6492240" y="3136392"/>
            <a:ext cx="5532120" cy="1371600"/>
          </a:xfrm>
          <a:prstGeom prst="roundRect">
            <a:avLst>
              <a:gd name="adj" fmla="val 6000"/>
            </a:avLst>
          </a:prstGeom>
          <a:solidFill>
            <a:srgbClr val="E9EBF3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22" name="Shape 20"/>
          <p:cNvSpPr/>
          <p:nvPr/>
        </p:nvSpPr>
        <p:spPr>
          <a:xfrm>
            <a:off x="6748272" y="3465576"/>
            <a:ext cx="713232" cy="713232"/>
          </a:xfrm>
          <a:prstGeom prst="ellipse">
            <a:avLst/>
          </a:prstGeom>
          <a:solidFill>
            <a:srgbClr val="1F2A5E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23" name="Text 21"/>
          <p:cNvSpPr/>
          <p:nvPr/>
        </p:nvSpPr>
        <p:spPr>
          <a:xfrm>
            <a:off x="6748272" y="3465576"/>
            <a:ext cx="71323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3200" dirty="0"/>
          </a:p>
        </p:txBody>
      </p:sp>
      <p:sp>
        <p:nvSpPr>
          <p:cNvPr id="24" name="Text 22"/>
          <p:cNvSpPr/>
          <p:nvPr/>
        </p:nvSpPr>
        <p:spPr>
          <a:xfrm>
            <a:off x="7680960" y="3447288"/>
            <a:ext cx="4160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Methodology &amp; Participants</a:t>
            </a:r>
            <a:endParaRPr lang="en-US" sz="2400" dirty="0"/>
          </a:p>
        </p:txBody>
      </p:sp>
      <p:sp>
        <p:nvSpPr>
          <p:cNvPr id="25" name="Text 23"/>
          <p:cNvSpPr/>
          <p:nvPr/>
        </p:nvSpPr>
        <p:spPr>
          <a:xfrm>
            <a:off x="7680960" y="3849624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Convergent mixed methods · N = 78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640080" y="4764024"/>
            <a:ext cx="5532120" cy="1371600"/>
          </a:xfrm>
          <a:prstGeom prst="roundRect">
            <a:avLst>
              <a:gd name="adj" fmla="val 6000"/>
            </a:avLst>
          </a:prstGeom>
          <a:solidFill>
            <a:srgbClr val="E6F1FA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27" name="Shape 25"/>
          <p:cNvSpPr/>
          <p:nvPr/>
        </p:nvSpPr>
        <p:spPr>
          <a:xfrm>
            <a:off x="896112" y="5093208"/>
            <a:ext cx="713232" cy="713232"/>
          </a:xfrm>
          <a:prstGeom prst="ellipse">
            <a:avLst/>
          </a:prstGeom>
          <a:solidFill>
            <a:srgbClr val="3E86C8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28" name="Text 26"/>
          <p:cNvSpPr/>
          <p:nvPr/>
        </p:nvSpPr>
        <p:spPr>
          <a:xfrm>
            <a:off x="896112" y="5093208"/>
            <a:ext cx="71323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3200" dirty="0"/>
          </a:p>
        </p:txBody>
      </p:sp>
      <p:sp>
        <p:nvSpPr>
          <p:cNvPr id="29" name="Text 27"/>
          <p:cNvSpPr/>
          <p:nvPr/>
        </p:nvSpPr>
        <p:spPr>
          <a:xfrm>
            <a:off x="1828800" y="5074920"/>
            <a:ext cx="4160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Results (RQ1–RQ3)</a:t>
            </a:r>
            <a:endParaRPr lang="en-US" sz="2400" dirty="0"/>
          </a:p>
        </p:txBody>
      </p:sp>
      <p:sp>
        <p:nvSpPr>
          <p:cNvPr id="30" name="Text 28"/>
          <p:cNvSpPr/>
          <p:nvPr/>
        </p:nvSpPr>
        <p:spPr>
          <a:xfrm>
            <a:off x="1828800" y="5477256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Awareness · usage · the ambivalence tension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6492240" y="4764024"/>
            <a:ext cx="5532120" cy="1371600"/>
          </a:xfrm>
          <a:prstGeom prst="roundRect">
            <a:avLst>
              <a:gd name="adj" fmla="val 6000"/>
            </a:avLst>
          </a:prstGeom>
          <a:solidFill>
            <a:srgbClr val="E9EEFA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32" name="Shape 30"/>
          <p:cNvSpPr/>
          <p:nvPr/>
        </p:nvSpPr>
        <p:spPr>
          <a:xfrm>
            <a:off x="6748272" y="5093208"/>
            <a:ext cx="713232" cy="713232"/>
          </a:xfrm>
          <a:prstGeom prst="ellipse">
            <a:avLst/>
          </a:prstGeom>
          <a:solidFill>
            <a:srgbClr val="1C46B2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33" name="Text 31"/>
          <p:cNvSpPr/>
          <p:nvPr/>
        </p:nvSpPr>
        <p:spPr>
          <a:xfrm>
            <a:off x="6748272" y="5093208"/>
            <a:ext cx="71323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3200" dirty="0"/>
          </a:p>
        </p:txBody>
      </p:sp>
      <p:sp>
        <p:nvSpPr>
          <p:cNvPr id="34" name="Text 32"/>
          <p:cNvSpPr/>
          <p:nvPr/>
        </p:nvSpPr>
        <p:spPr>
          <a:xfrm>
            <a:off x="7680960" y="5074920"/>
            <a:ext cx="4160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Discussion &amp; Implications</a:t>
            </a:r>
            <a:endParaRPr lang="en-US" sz="2400" dirty="0"/>
          </a:p>
        </p:txBody>
      </p:sp>
      <p:sp>
        <p:nvSpPr>
          <p:cNvPr id="35" name="Text 33"/>
          <p:cNvSpPr/>
          <p:nvPr/>
        </p:nvSpPr>
        <p:spPr>
          <a:xfrm>
            <a:off x="7680960" y="5477256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oracle to disciplined cognitive mirror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EEA80B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EEA80B">
              <a:alpha val="55000"/>
            </a:srgbClr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9C6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THEME 4 · SCAFFOLDING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Implications for Practice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640080" y="1508759"/>
            <a:ext cx="3566160" cy="3761651"/>
          </a:xfrm>
          <a:prstGeom prst="roundRect">
            <a:avLst>
              <a:gd name="adj" fmla="val 2985"/>
            </a:avLst>
          </a:prstGeom>
          <a:solidFill>
            <a:srgbClr val="E9EEFA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7" name="Shape 5"/>
          <p:cNvSpPr/>
          <p:nvPr/>
        </p:nvSpPr>
        <p:spPr>
          <a:xfrm>
            <a:off x="960120" y="1828800"/>
            <a:ext cx="777240" cy="777240"/>
          </a:xfrm>
          <a:prstGeom prst="ellipse">
            <a:avLst/>
          </a:prstGeom>
          <a:solidFill>
            <a:srgbClr val="1C46B2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8" name="Text 6"/>
          <p:cNvSpPr/>
          <p:nvPr/>
        </p:nvSpPr>
        <p:spPr>
          <a:xfrm>
            <a:off x="960120" y="1828800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932688" y="2788920"/>
            <a:ext cx="3017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24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Prompt &amp; verification training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932688" y="3447288"/>
            <a:ext cx="2999232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Short, explicit sessions on constructing prompts and cross-checking AI output against course materials, glossaries and authoritative aviation references.</a:t>
            </a:r>
            <a:endParaRPr lang="en-US" dirty="0"/>
          </a:p>
        </p:txBody>
      </p:sp>
      <p:sp>
        <p:nvSpPr>
          <p:cNvPr id="11" name="Shape 9"/>
          <p:cNvSpPr/>
          <p:nvPr/>
        </p:nvSpPr>
        <p:spPr>
          <a:xfrm>
            <a:off x="4389120" y="1508759"/>
            <a:ext cx="3566160" cy="3761651"/>
          </a:xfrm>
          <a:prstGeom prst="roundRect">
            <a:avLst>
              <a:gd name="adj" fmla="val 2985"/>
            </a:avLst>
          </a:prstGeom>
          <a:solidFill>
            <a:srgbClr val="FCEAEB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2" name="Shape 10"/>
          <p:cNvSpPr/>
          <p:nvPr/>
        </p:nvSpPr>
        <p:spPr>
          <a:xfrm>
            <a:off x="4709160" y="1828800"/>
            <a:ext cx="777240" cy="777240"/>
          </a:xfrm>
          <a:prstGeom prst="ellipse">
            <a:avLst/>
          </a:prstGeom>
          <a:solidFill>
            <a:srgbClr val="D81E2C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3" name="Text 11"/>
          <p:cNvSpPr/>
          <p:nvPr/>
        </p:nvSpPr>
        <p:spPr>
          <a:xfrm>
            <a:off x="4709160" y="1828800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4000" dirty="0"/>
          </a:p>
        </p:txBody>
      </p:sp>
      <p:sp>
        <p:nvSpPr>
          <p:cNvPr id="14" name="Text 12"/>
          <p:cNvSpPr/>
          <p:nvPr/>
        </p:nvSpPr>
        <p:spPr>
          <a:xfrm>
            <a:off x="4681728" y="2788920"/>
            <a:ext cx="3017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24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Guided configuration shift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4681728" y="3447288"/>
            <a:ext cx="2999232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tasks that push AI up the skill ladder students avoid — e.g. AI-simulated pilot–controller dialogues that elicit thinking (the cognitive mirror).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8138160" y="1508759"/>
            <a:ext cx="3566160" cy="3761651"/>
          </a:xfrm>
          <a:prstGeom prst="roundRect">
            <a:avLst>
              <a:gd name="adj" fmla="val 2985"/>
            </a:avLst>
          </a:prstGeom>
          <a:solidFill>
            <a:srgbClr val="FDF3D6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7" name="Shape 15"/>
          <p:cNvSpPr/>
          <p:nvPr/>
        </p:nvSpPr>
        <p:spPr>
          <a:xfrm>
            <a:off x="8458200" y="1828800"/>
            <a:ext cx="777240" cy="777240"/>
          </a:xfrm>
          <a:prstGeom prst="ellipse">
            <a:avLst/>
          </a:prstGeom>
          <a:solidFill>
            <a:srgbClr val="EEA80B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8" name="Text 16"/>
          <p:cNvSpPr/>
          <p:nvPr/>
        </p:nvSpPr>
        <p:spPr>
          <a:xfrm>
            <a:off x="8458200" y="1828800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4000" dirty="0"/>
          </a:p>
        </p:txBody>
      </p:sp>
      <p:sp>
        <p:nvSpPr>
          <p:cNvPr id="19" name="Text 17"/>
          <p:cNvSpPr/>
          <p:nvPr/>
        </p:nvSpPr>
        <p:spPr>
          <a:xfrm>
            <a:off x="8430768" y="2788920"/>
            <a:ext cx="3017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24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Clear institutional rules</a:t>
            </a:r>
            <a:endParaRPr lang="en-US" sz="2400" dirty="0"/>
          </a:p>
        </p:txBody>
      </p:sp>
      <p:sp>
        <p:nvSpPr>
          <p:cNvPr id="20" name="Text 18"/>
          <p:cNvSpPr/>
          <p:nvPr/>
        </p:nvSpPr>
        <p:spPr>
          <a:xfrm>
            <a:off x="8430768" y="3447288"/>
            <a:ext cx="3145536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Legitimise AI as a supportive tool with explicit usage guidelines, buffering learners against technostress and language-learning apprehension.</a:t>
            </a:r>
            <a:endParaRPr lang="en-US" dirty="0"/>
          </a:p>
        </p:txBody>
      </p:sp>
      <p:sp>
        <p:nvSpPr>
          <p:cNvPr id="21" name="Shape 19"/>
          <p:cNvSpPr/>
          <p:nvPr/>
        </p:nvSpPr>
        <p:spPr>
          <a:xfrm>
            <a:off x="694944" y="5579813"/>
            <a:ext cx="10881360" cy="804672"/>
          </a:xfrm>
          <a:prstGeom prst="roundRect">
            <a:avLst>
              <a:gd name="adj" fmla="val 11364"/>
            </a:avLst>
          </a:prstGeom>
          <a:solidFill>
            <a:srgbClr val="E9EEFA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22" name="Text 20"/>
          <p:cNvSpPr/>
          <p:nvPr/>
        </p:nvSpPr>
        <p:spPr>
          <a:xfrm>
            <a:off x="838200" y="5596128"/>
            <a:ext cx="105156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Transform AI from an </a:t>
            </a:r>
            <a:r>
              <a:rPr lang="en-US" sz="2400" b="1" dirty="0">
                <a:solidFill>
                  <a:srgbClr val="C4182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unstructured oracle</a:t>
            </a:r>
            <a:r>
              <a:rPr lang="en-US" sz="2400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 into a  </a:t>
            </a:r>
            <a:r>
              <a:rPr lang="en-US" sz="2400" b="1" dirty="0">
                <a:solidFill>
                  <a:srgbClr val="1C46B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disciplined cognitive mirror.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D81E2C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D81E2C">
              <a:alpha val="55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41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BOUNDARIES &amp; NEXT STEPS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Limitations &amp; Future Research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640080" y="146304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4182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Limitations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685800" y="1920240"/>
            <a:ext cx="525780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20000"/>
              </a:lnSpc>
              <a:spcAft>
                <a:spcPts val="1100"/>
              </a:spcAft>
              <a:buSzPct val="100000"/>
              <a:buChar char="•"/>
            </a:pPr>
            <a:r>
              <a:rPr lang="en-US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institution, one cohort (N = 78) — generalisation needs caution</a:t>
            </a:r>
            <a:endParaRPr lang="en-US" dirty="0"/>
          </a:p>
          <a:p>
            <a:pPr marL="177800" indent="-177800">
              <a:lnSpc>
                <a:spcPct val="120000"/>
              </a:lnSpc>
              <a:spcAft>
                <a:spcPts val="1100"/>
              </a:spcAft>
              <a:buSzPct val="100000"/>
              <a:buChar char="•"/>
            </a:pPr>
            <a:r>
              <a:rPr lang="en-US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measures self-reported; error detection needs behavioural testing</a:t>
            </a:r>
            <a:endParaRPr lang="en-US" dirty="0"/>
          </a:p>
          <a:p>
            <a:pPr marL="177800" indent="-177800">
              <a:lnSpc>
                <a:spcPct val="120000"/>
              </a:lnSpc>
              <a:spcAft>
                <a:spcPts val="1100"/>
              </a:spcAft>
              <a:buSzPct val="100000"/>
              <a:buChar char="•"/>
            </a:pPr>
            <a:r>
              <a:rPr lang="en-US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Cross-sectional — cannot track how ambivalence resolves over time</a:t>
            </a:r>
            <a:endParaRPr lang="en-US" dirty="0"/>
          </a:p>
          <a:p>
            <a:pPr marL="177800" indent="-177800">
              <a:lnSpc>
                <a:spcPct val="120000"/>
              </a:lnSpc>
              <a:spcAft>
                <a:spcPts val="1100"/>
              </a:spcAft>
              <a:buSzPct val="100000"/>
              <a:buChar char="•"/>
            </a:pPr>
            <a:r>
              <a:rPr lang="en-US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Open-ended responses are broader but shallower than interviews</a:t>
            </a:r>
            <a:endParaRPr lang="en-US" dirty="0"/>
          </a:p>
          <a:p>
            <a:pPr marL="177800" indent="-177800">
              <a:lnSpc>
                <a:spcPct val="120000"/>
              </a:lnSpc>
              <a:spcAft>
                <a:spcPts val="1100"/>
              </a:spcAft>
              <a:buSzPct val="100000"/>
              <a:buChar char="•"/>
            </a:pPr>
            <a:r>
              <a:rPr lang="en-US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reliability (α .94–.98) may signal some item redundancy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6309360" y="146304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C46B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Future Research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6309360" y="1920240"/>
            <a:ext cx="5212080" cy="1252728"/>
          </a:xfrm>
          <a:prstGeom prst="roundRect">
            <a:avLst>
              <a:gd name="adj" fmla="val 7619"/>
            </a:avLst>
          </a:prstGeom>
          <a:solidFill>
            <a:srgbClr val="E6F1FA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0" name="Shape 8"/>
          <p:cNvSpPr/>
          <p:nvPr/>
        </p:nvSpPr>
        <p:spPr>
          <a:xfrm>
            <a:off x="6528816" y="2267712"/>
            <a:ext cx="274320" cy="274320"/>
          </a:xfrm>
          <a:prstGeom prst="ellipse">
            <a:avLst/>
          </a:prstGeom>
          <a:solidFill>
            <a:srgbClr val="3E86C8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1" name="Text 9"/>
          <p:cNvSpPr/>
          <p:nvPr/>
        </p:nvSpPr>
        <p:spPr>
          <a:xfrm>
            <a:off x="6931152" y="2066544"/>
            <a:ext cx="4434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Behavioural error-detection tasks</a:t>
            </a: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6931152" y="2414015"/>
            <a:ext cx="4480560" cy="700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Seeded-hallucination tests to measure real evaluative competence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6294120" y="3434644"/>
            <a:ext cx="5212080" cy="1161288"/>
          </a:xfrm>
          <a:prstGeom prst="roundRect">
            <a:avLst>
              <a:gd name="adj" fmla="val 7619"/>
            </a:avLst>
          </a:prstGeom>
          <a:solidFill>
            <a:srgbClr val="E9EEFA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4" name="Shape 12"/>
          <p:cNvSpPr/>
          <p:nvPr/>
        </p:nvSpPr>
        <p:spPr>
          <a:xfrm>
            <a:off x="6513576" y="3544372"/>
            <a:ext cx="274320" cy="274320"/>
          </a:xfrm>
          <a:prstGeom prst="ellipse">
            <a:avLst/>
          </a:prstGeom>
          <a:solidFill>
            <a:srgbClr val="1C46B2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5" name="Text 13"/>
          <p:cNvSpPr/>
          <p:nvPr/>
        </p:nvSpPr>
        <p:spPr>
          <a:xfrm>
            <a:off x="6900672" y="3521511"/>
            <a:ext cx="4434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Longitudinal designs</a:t>
            </a: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6900672" y="3868983"/>
            <a:ext cx="448056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whether ambivalence turns into regulation or resignation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294120" y="4937759"/>
            <a:ext cx="5212080" cy="1271793"/>
          </a:xfrm>
          <a:prstGeom prst="roundRect">
            <a:avLst>
              <a:gd name="adj" fmla="val 7619"/>
            </a:avLst>
          </a:prstGeom>
          <a:solidFill>
            <a:srgbClr val="FDF3D6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8" name="Shape 16"/>
          <p:cNvSpPr/>
          <p:nvPr/>
        </p:nvSpPr>
        <p:spPr>
          <a:xfrm>
            <a:off x="6466332" y="5157216"/>
            <a:ext cx="274320" cy="274320"/>
          </a:xfrm>
          <a:prstGeom prst="ellipse">
            <a:avLst/>
          </a:prstGeom>
          <a:solidFill>
            <a:srgbClr val="EEA80B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9" name="Text 17"/>
          <p:cNvSpPr/>
          <p:nvPr/>
        </p:nvSpPr>
        <p:spPr>
          <a:xfrm>
            <a:off x="6915912" y="5084064"/>
            <a:ext cx="4434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Usage logs + proficiency outcomes</a:t>
            </a: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6915912" y="5431536"/>
            <a:ext cx="448056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whether the comfort zone retards higher-order growth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777240" y="-777240"/>
            <a:ext cx="2194560" cy="2194560"/>
          </a:xfrm>
          <a:prstGeom prst="ellipse">
            <a:avLst/>
          </a:prstGeom>
          <a:solidFill>
            <a:srgbClr val="1C46B2">
              <a:alpha val="7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3" name="Shape 1"/>
          <p:cNvSpPr/>
          <p:nvPr/>
        </p:nvSpPr>
        <p:spPr>
          <a:xfrm>
            <a:off x="10881360" y="5257800"/>
            <a:ext cx="2103120" cy="2103120"/>
          </a:xfrm>
          <a:prstGeom prst="ellipse">
            <a:avLst/>
          </a:prstGeom>
          <a:solidFill>
            <a:srgbClr val="EEA80B">
              <a:alpha val="10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4" name="Shape 2"/>
          <p:cNvSpPr/>
          <p:nvPr/>
        </p:nvSpPr>
        <p:spPr>
          <a:xfrm>
            <a:off x="11430000" y="-548640"/>
            <a:ext cx="1280160" cy="1280160"/>
          </a:xfrm>
          <a:prstGeom prst="ellipse">
            <a:avLst/>
          </a:prstGeom>
          <a:solidFill>
            <a:srgbClr val="D81E2C">
              <a:alpha val="8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5" name="Shape 3"/>
          <p:cNvSpPr/>
          <p:nvPr/>
        </p:nvSpPr>
        <p:spPr>
          <a:xfrm>
            <a:off x="-502920" y="5440680"/>
            <a:ext cx="1371600" cy="1371600"/>
          </a:xfrm>
          <a:prstGeom prst="ellipse">
            <a:avLst/>
          </a:prstGeom>
          <a:solidFill>
            <a:srgbClr val="3E86C8">
              <a:alpha val="8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6" name="Shape 4"/>
          <p:cNvSpPr/>
          <p:nvPr/>
        </p:nvSpPr>
        <p:spPr>
          <a:xfrm>
            <a:off x="9966960" y="502920"/>
            <a:ext cx="256032" cy="256032"/>
          </a:xfrm>
          <a:prstGeom prst="ellipse">
            <a:avLst/>
          </a:prstGeom>
          <a:solidFill>
            <a:srgbClr val="D81E2C">
              <a:alpha val="28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7" name="Shape 5"/>
          <p:cNvSpPr/>
          <p:nvPr/>
        </p:nvSpPr>
        <p:spPr>
          <a:xfrm>
            <a:off x="1127760" y="5943600"/>
            <a:ext cx="182880" cy="182880"/>
          </a:xfrm>
          <a:prstGeom prst="ellipse">
            <a:avLst/>
          </a:prstGeom>
          <a:solidFill>
            <a:srgbClr val="EEA80B">
              <a:alpha val="34000"/>
            </a:srgbClr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8" name="Shape 6"/>
          <p:cNvSpPr/>
          <p:nvPr/>
        </p:nvSpPr>
        <p:spPr>
          <a:xfrm>
            <a:off x="11369040" y="3017520"/>
            <a:ext cx="137160" cy="137160"/>
          </a:xfrm>
          <a:prstGeom prst="ellipse">
            <a:avLst/>
          </a:prstGeom>
          <a:solidFill>
            <a:srgbClr val="1C46B2">
              <a:alpha val="34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9" name="Text 7"/>
          <p:cNvSpPr/>
          <p:nvPr/>
        </p:nvSpPr>
        <p:spPr>
          <a:xfrm>
            <a:off x="640080" y="7772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C41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94360" y="1207008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 ignorance. Not resistance.</a:t>
            </a:r>
            <a:endParaRPr lang="en-US" sz="4000" dirty="0"/>
          </a:p>
        </p:txBody>
      </p:sp>
      <p:sp>
        <p:nvSpPr>
          <p:cNvPr id="11" name="Text 9"/>
          <p:cNvSpPr/>
          <p:nvPr/>
        </p:nvSpPr>
        <p:spPr>
          <a:xfrm>
            <a:off x="640080" y="22402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9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barrier to healthy AI use is an </a:t>
            </a:r>
            <a:r>
              <a:rPr lang="en-US" sz="1900" b="1" dirty="0">
                <a:solidFill>
                  <a:srgbClr val="1C46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unmet need for institutional guidance</a:t>
            </a:r>
            <a:r>
              <a:rPr lang="en-US" sz="19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on how to evaluate and regulate these tools.</a:t>
            </a:r>
            <a:endParaRPr lang="en-US" sz="1900" dirty="0"/>
          </a:p>
        </p:txBody>
      </p:sp>
      <p:sp>
        <p:nvSpPr>
          <p:cNvPr id="12" name="Shape 10"/>
          <p:cNvSpPr/>
          <p:nvPr/>
        </p:nvSpPr>
        <p:spPr>
          <a:xfrm>
            <a:off x="670560" y="3429000"/>
            <a:ext cx="3502152" cy="1371600"/>
          </a:xfrm>
          <a:prstGeom prst="roundRect">
            <a:avLst>
              <a:gd name="adj" fmla="val 6667"/>
            </a:avLst>
          </a:prstGeom>
          <a:solidFill>
            <a:srgbClr val="E9EEFA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3" name="Shape 11"/>
          <p:cNvSpPr/>
          <p:nvPr/>
        </p:nvSpPr>
        <p:spPr>
          <a:xfrm>
            <a:off x="960120" y="3541118"/>
            <a:ext cx="457200" cy="457200"/>
          </a:xfrm>
          <a:prstGeom prst="ellipse">
            <a:avLst/>
          </a:prstGeom>
          <a:solidFill>
            <a:srgbClr val="1C46B2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4" name="Text 12"/>
          <p:cNvSpPr/>
          <p:nvPr/>
        </p:nvSpPr>
        <p:spPr>
          <a:xfrm>
            <a:off x="1554480" y="3522830"/>
            <a:ext cx="24963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Know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960120" y="4101980"/>
            <a:ext cx="2953512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Awareness is declarative, not yet evaluative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4355592" y="3429000"/>
            <a:ext cx="3502152" cy="1371600"/>
          </a:xfrm>
          <a:prstGeom prst="roundRect">
            <a:avLst>
              <a:gd name="adj" fmla="val 6667"/>
            </a:avLst>
          </a:prstGeom>
          <a:solidFill>
            <a:srgbClr val="FCEAEB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7" name="Shape 15"/>
          <p:cNvSpPr/>
          <p:nvPr/>
        </p:nvSpPr>
        <p:spPr>
          <a:xfrm>
            <a:off x="4629912" y="3576200"/>
            <a:ext cx="457200" cy="457200"/>
          </a:xfrm>
          <a:prstGeom prst="ellipse">
            <a:avLst/>
          </a:prstGeom>
          <a:solidFill>
            <a:srgbClr val="D81E2C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8" name="Text 16"/>
          <p:cNvSpPr/>
          <p:nvPr/>
        </p:nvSpPr>
        <p:spPr>
          <a:xfrm>
            <a:off x="5224272" y="3557912"/>
            <a:ext cx="24963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Use</a:t>
            </a:r>
            <a:endParaRPr lang="en-US" sz="2800" dirty="0"/>
          </a:p>
        </p:txBody>
      </p:sp>
      <p:sp>
        <p:nvSpPr>
          <p:cNvPr id="19" name="Text 17"/>
          <p:cNvSpPr/>
          <p:nvPr/>
        </p:nvSpPr>
        <p:spPr>
          <a:xfrm>
            <a:off x="4645152" y="4101980"/>
            <a:ext cx="2953512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form-focused comfort zone, shadowed by fear</a:t>
            </a:r>
            <a:endParaRPr lang="en-US" dirty="0"/>
          </a:p>
        </p:txBody>
      </p:sp>
      <p:sp>
        <p:nvSpPr>
          <p:cNvPr id="20" name="Shape 18"/>
          <p:cNvSpPr/>
          <p:nvPr/>
        </p:nvSpPr>
        <p:spPr>
          <a:xfrm>
            <a:off x="8040624" y="3429000"/>
            <a:ext cx="3502152" cy="1371600"/>
          </a:xfrm>
          <a:prstGeom prst="roundRect">
            <a:avLst>
              <a:gd name="adj" fmla="val 6667"/>
            </a:avLst>
          </a:prstGeom>
          <a:solidFill>
            <a:srgbClr val="FDF3D6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21" name="Shape 19"/>
          <p:cNvSpPr/>
          <p:nvPr/>
        </p:nvSpPr>
        <p:spPr>
          <a:xfrm>
            <a:off x="8314944" y="3557912"/>
            <a:ext cx="457200" cy="457200"/>
          </a:xfrm>
          <a:prstGeom prst="ellipse">
            <a:avLst/>
          </a:prstGeom>
          <a:solidFill>
            <a:srgbClr val="EEA80B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22" name="Text 20"/>
          <p:cNvSpPr/>
          <p:nvPr/>
        </p:nvSpPr>
        <p:spPr>
          <a:xfrm>
            <a:off x="8909304" y="3539624"/>
            <a:ext cx="24963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Ask</a:t>
            </a:r>
            <a:endParaRPr lang="en-US" sz="2800" dirty="0"/>
          </a:p>
        </p:txBody>
      </p:sp>
      <p:sp>
        <p:nvSpPr>
          <p:cNvPr id="23" name="Text 21"/>
          <p:cNvSpPr/>
          <p:nvPr/>
        </p:nvSpPr>
        <p:spPr>
          <a:xfrm>
            <a:off x="8330184" y="4101980"/>
            <a:ext cx="2953512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request scaffolding, not less AI</a:t>
            </a:r>
            <a:endParaRPr lang="en-US" dirty="0"/>
          </a:p>
        </p:txBody>
      </p:sp>
      <p:sp>
        <p:nvSpPr>
          <p:cNvPr id="24" name="Shape 22"/>
          <p:cNvSpPr/>
          <p:nvPr/>
        </p:nvSpPr>
        <p:spPr>
          <a:xfrm>
            <a:off x="670560" y="5074920"/>
            <a:ext cx="10881360" cy="1051560"/>
          </a:xfrm>
          <a:prstGeom prst="roundRect">
            <a:avLst>
              <a:gd name="adj" fmla="val 8696"/>
            </a:avLst>
          </a:prstGeom>
          <a:solidFill>
            <a:srgbClr val="E9EEFA"/>
          </a:solidFill>
          <a:ln w="12700">
            <a:solidFill>
              <a:srgbClr val="1C46B2"/>
            </a:solidFill>
            <a:prstDash val="solid"/>
          </a:ln>
        </p:spPr>
        <p:txBody>
          <a:bodyPr/>
          <a:lstStyle/>
          <a:p>
            <a:endParaRPr lang="vi-VN" sz="2800"/>
          </a:p>
        </p:txBody>
      </p:sp>
      <p:sp>
        <p:nvSpPr>
          <p:cNvPr id="25" name="Text 23"/>
          <p:cNvSpPr/>
          <p:nvPr/>
        </p:nvSpPr>
        <p:spPr>
          <a:xfrm>
            <a:off x="960120" y="5074920"/>
            <a:ext cx="10445496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Scaffold the need — and transform an </a:t>
            </a:r>
            <a:r>
              <a:rPr lang="en-US" sz="2000" b="1" dirty="0">
                <a:solidFill>
                  <a:srgbClr val="C4182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unstructured oracle</a:t>
            </a:r>
            <a:r>
              <a:rPr lang="en-US" sz="20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into a </a:t>
            </a:r>
            <a:r>
              <a:rPr lang="en-US" sz="2000" b="1" dirty="0">
                <a:solidFill>
                  <a:srgbClr val="1C46B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disciplined cognitive mirror </a:t>
            </a:r>
            <a:r>
              <a:rPr lang="en-US" sz="20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before the comfort zone turns into dependence.</a:t>
            </a:r>
            <a:endParaRPr lang="en-US" sz="2000" dirty="0"/>
          </a:p>
        </p:txBody>
      </p:sp>
      <p:sp>
        <p:nvSpPr>
          <p:cNvPr id="26" name="Text 24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1F2A5E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1F2A5E">
              <a:alpha val="55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F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APA 7 · PART 1 OF 3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References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40080" y="1536192"/>
            <a:ext cx="109728" cy="316992"/>
          </a:xfrm>
          <a:prstGeom prst="roundRect">
            <a:avLst>
              <a:gd name="adj" fmla="val 25000"/>
            </a:avLst>
          </a:prstGeom>
          <a:solidFill>
            <a:srgbClr val="1C46B2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7" name="Text 5"/>
          <p:cNvSpPr/>
          <p:nvPr/>
        </p:nvSpPr>
        <p:spPr>
          <a:xfrm>
            <a:off x="932688" y="1481328"/>
            <a:ext cx="10515600" cy="490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Alshammari, S. H., &amp; Alhamazany, A. (2026). Artificial intelligence-supported English as a foreign language learning: A narrative review of personalisation, feedback, engagement and pedagogical collaboration. International Journal of Technology in Education and Science, 10(2), 219–236. 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/>
              </a:rPr>
              <a:t>https://doi.org/10.46328/ijtes.7018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640080" y="2072640"/>
            <a:ext cx="109728" cy="316992"/>
          </a:xfrm>
          <a:prstGeom prst="roundRect">
            <a:avLst>
              <a:gd name="adj" fmla="val 25000"/>
            </a:avLst>
          </a:prstGeom>
          <a:solidFill>
            <a:srgbClr val="D81E2C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9" name="Text 7"/>
          <p:cNvSpPr/>
          <p:nvPr/>
        </p:nvSpPr>
        <p:spPr>
          <a:xfrm>
            <a:off x="932688" y="2017776"/>
            <a:ext cx="10515600" cy="490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Braun, V., &amp; Clarke, V. (2012). Thematic analysis. In APA handbook of research methods in psychology (Vol. 2). American Psychological Association.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40080" y="2609088"/>
            <a:ext cx="109728" cy="316992"/>
          </a:xfrm>
          <a:prstGeom prst="roundRect">
            <a:avLst>
              <a:gd name="adj" fmla="val 25000"/>
            </a:avLst>
          </a:prstGeom>
          <a:solidFill>
            <a:srgbClr val="EEA80B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1" name="Text 9"/>
          <p:cNvSpPr/>
          <p:nvPr/>
        </p:nvSpPr>
        <p:spPr>
          <a:xfrm>
            <a:off x="932688" y="2554224"/>
            <a:ext cx="10515600" cy="490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Creswell, J. W., &amp; Creswell, J. D. (2017). Research design: Qualitative, quantitative, and mixed methods approaches. SAGE Publications.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40080" y="3145536"/>
            <a:ext cx="109728" cy="316992"/>
          </a:xfrm>
          <a:prstGeom prst="roundRect">
            <a:avLst>
              <a:gd name="adj" fmla="val 25000"/>
            </a:avLst>
          </a:prstGeom>
          <a:solidFill>
            <a:srgbClr val="1F2A5E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3" name="Text 11"/>
          <p:cNvSpPr/>
          <p:nvPr/>
        </p:nvSpPr>
        <p:spPr>
          <a:xfrm>
            <a:off x="932688" y="3090672"/>
            <a:ext cx="10515600" cy="490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Dahri, N. A., Yahaya, N., Al-Rahmi, W. M., Aldraiweesh, A., Alturki, U., Almutairy, S., Shutaleva, A., &amp; Soomro, R. B. (2024). Extended TAM based acceptance of AI-powered ChatGPT for supporting metacognitive self-regulated learning in education: A mixed-methods study. Heliyon, 10(8), e29317. 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/>
              </a:rPr>
              <a:t>https://doi.org/10.1016/j.heliyon.2024.e29317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40080" y="3681984"/>
            <a:ext cx="109728" cy="316992"/>
          </a:xfrm>
          <a:prstGeom prst="roundRect">
            <a:avLst>
              <a:gd name="adj" fmla="val 25000"/>
            </a:avLst>
          </a:prstGeom>
          <a:solidFill>
            <a:srgbClr val="3E86C8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5" name="Text 13"/>
          <p:cNvSpPr/>
          <p:nvPr/>
        </p:nvSpPr>
        <p:spPr>
          <a:xfrm>
            <a:off x="932688" y="3627120"/>
            <a:ext cx="10515600" cy="490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Fan, K., &amp; Gao, T. (2026). The role of AI-mediated metacognitive interventions in EFL writing development: A cross-sectional study of textual accuracy, lexical sophistication, and cohesion. Acta Psychologica, 267, 107069. 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/>
              </a:rPr>
              <a:t>https://doi.org/10.1016/j.actpsy.2026.107069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40080" y="4218432"/>
            <a:ext cx="109728" cy="316992"/>
          </a:xfrm>
          <a:prstGeom prst="roundRect">
            <a:avLst>
              <a:gd name="adj" fmla="val 25000"/>
            </a:avLst>
          </a:prstGeom>
          <a:solidFill>
            <a:srgbClr val="1C46B2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7" name="Text 15"/>
          <p:cNvSpPr/>
          <p:nvPr/>
        </p:nvSpPr>
        <p:spPr>
          <a:xfrm>
            <a:off x="932688" y="4163568"/>
            <a:ext cx="10515600" cy="490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Fan, Y., Tang, L., Le, H., Shen, K., Tan, S., Zhao, Y., Shen, Y., Li, X., &amp; Gašević, D. (2025). Beware of metacognitive laziness: Effects of generative artificial intelligence on learning motivation, processes, and performance. British Journal of Educational Technology, 56(2), 489–530. 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/>
              </a:rPr>
              <a:t>https://doi.org/10.1111/bjet.13544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640080" y="4754880"/>
            <a:ext cx="109728" cy="316992"/>
          </a:xfrm>
          <a:prstGeom prst="roundRect">
            <a:avLst>
              <a:gd name="adj" fmla="val 25000"/>
            </a:avLst>
          </a:prstGeom>
          <a:solidFill>
            <a:srgbClr val="D81E2C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9" name="Text 17"/>
          <p:cNvSpPr/>
          <p:nvPr/>
        </p:nvSpPr>
        <p:spPr>
          <a:xfrm>
            <a:off x="932688" y="4700016"/>
            <a:ext cx="10515600" cy="490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Flavell, J. H. (1979). Metacognition and cognitive monitoring: A new area of cognitive–developmental inquiry. American Psychologist, 34(10), 906–911. 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/>
              </a:rPr>
              <a:t>https://doi.org/10.1037/0003-066X.34.10.906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40080" y="5291328"/>
            <a:ext cx="109728" cy="316992"/>
          </a:xfrm>
          <a:prstGeom prst="roundRect">
            <a:avLst>
              <a:gd name="adj" fmla="val 25000"/>
            </a:avLst>
          </a:prstGeom>
          <a:solidFill>
            <a:srgbClr val="EEA80B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21" name="Text 19"/>
          <p:cNvSpPr/>
          <p:nvPr/>
        </p:nvSpPr>
        <p:spPr>
          <a:xfrm>
            <a:off x="932688" y="5236464"/>
            <a:ext cx="10515600" cy="490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Gerlich, M. (2025). AI tools in society: Impacts on cognitive offloading and the future of critical thinking. Societies, 15(1), 6. 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/>
              </a:rPr>
              <a:t>https://doi.org/10.3390/soc15010006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40080" y="5827776"/>
            <a:ext cx="109728" cy="316992"/>
          </a:xfrm>
          <a:prstGeom prst="roundRect">
            <a:avLst>
              <a:gd name="adj" fmla="val 25000"/>
            </a:avLst>
          </a:prstGeom>
          <a:solidFill>
            <a:srgbClr val="1F2A5E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23" name="Text 21"/>
          <p:cNvSpPr/>
          <p:nvPr/>
        </p:nvSpPr>
        <p:spPr>
          <a:xfrm>
            <a:off x="932688" y="5772912"/>
            <a:ext cx="10515600" cy="490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Jingjing, Q., Yan, Z., Xiaobing, X., Li, L., &amp; Nusrat, A. (2026). The impact of technostress and generative AI on EFL mathematic metacognitive reading strategies and digital classroom burnout in SDG-aligned education. Scientific Reports, 16(1), 17026. 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/>
              </a:rPr>
              <a:t>https://doi.org/10.1038/s41598-026-47683-4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1F2A5E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1F2A5E">
              <a:alpha val="55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F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APA 7 · PART 2 OF 3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References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40080" y="1536192"/>
            <a:ext cx="109728" cy="316992"/>
          </a:xfrm>
          <a:prstGeom prst="roundRect">
            <a:avLst>
              <a:gd name="adj" fmla="val 25000"/>
            </a:avLst>
          </a:prstGeom>
          <a:solidFill>
            <a:srgbClr val="3E86C8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7" name="Text 5"/>
          <p:cNvSpPr/>
          <p:nvPr/>
        </p:nvSpPr>
        <p:spPr>
          <a:xfrm>
            <a:off x="932688" y="1481328"/>
            <a:ext cx="10515600" cy="490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Karmazinuk, K., &amp; Helik, J. (2026). Bridging technical and emotional skill gaps: AI-enhanced adaptive learning and emotional intelligence in project management education. Research in Learning Technology, 34. 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/>
              </a:rPr>
              <a:t>https://doi.org/10.25304/rlt.v34.3625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640080" y="2072640"/>
            <a:ext cx="109728" cy="316992"/>
          </a:xfrm>
          <a:prstGeom prst="roundRect">
            <a:avLst>
              <a:gd name="adj" fmla="val 25000"/>
            </a:avLst>
          </a:prstGeom>
          <a:solidFill>
            <a:srgbClr val="1C46B2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9" name="Text 7"/>
          <p:cNvSpPr/>
          <p:nvPr/>
        </p:nvSpPr>
        <p:spPr>
          <a:xfrm>
            <a:off x="932688" y="2017776"/>
            <a:ext cx="10515600" cy="490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Ketzer-Nöltge, A., &amp; Rüger, A. (2025). Meta-cognition on AI: What students think about using AI for academic purposes. Cognition, Communication, Discourse, (30), 53–80. 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/>
              </a:rPr>
              <a:t>https://doi.org/10.26565/2218-2926-2025-30-04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40080" y="2609088"/>
            <a:ext cx="109728" cy="316992"/>
          </a:xfrm>
          <a:prstGeom prst="roundRect">
            <a:avLst>
              <a:gd name="adj" fmla="val 25000"/>
            </a:avLst>
          </a:prstGeom>
          <a:solidFill>
            <a:srgbClr val="D81E2C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1" name="Text 9"/>
          <p:cNvSpPr/>
          <p:nvPr/>
        </p:nvSpPr>
        <p:spPr>
          <a:xfrm>
            <a:off x="932688" y="2554224"/>
            <a:ext cx="10515600" cy="490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Kılıçkaya, F., &amp; Kic-Drgas, J. (2025). Enhancing collaborative learning practices via chatbots: Insights from an EFL context. SAGE Open, 15(3), 21582440251369189. 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/>
              </a:rPr>
              <a:t>https://doi.org/10.1177/21582440251369189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40080" y="3145536"/>
            <a:ext cx="109728" cy="316992"/>
          </a:xfrm>
          <a:prstGeom prst="roundRect">
            <a:avLst>
              <a:gd name="adj" fmla="val 25000"/>
            </a:avLst>
          </a:prstGeom>
          <a:solidFill>
            <a:srgbClr val="EEA80B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3" name="Text 11"/>
          <p:cNvSpPr/>
          <p:nvPr/>
        </p:nvSpPr>
        <p:spPr>
          <a:xfrm>
            <a:off x="932688" y="3090672"/>
            <a:ext cx="10515600" cy="490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McCarthy, K. S., Likens, A. D., Johnson, A. M., Guerrero, T. A., &amp; McNamara, D. S. (2018). Metacognitive overload!: Positive and negative effects of metacognitive prompts in an intelligent tutoring system. International Journal of Artificial Intelligence in Education, 28(3), 420–438. 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/>
              </a:rPr>
              <a:t>https://doi.org/10.1007/s40593-018-0164-5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40080" y="3681984"/>
            <a:ext cx="109728" cy="316992"/>
          </a:xfrm>
          <a:prstGeom prst="roundRect">
            <a:avLst>
              <a:gd name="adj" fmla="val 25000"/>
            </a:avLst>
          </a:prstGeom>
          <a:solidFill>
            <a:srgbClr val="1F2A5E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5" name="Text 13"/>
          <p:cNvSpPr/>
          <p:nvPr/>
        </p:nvSpPr>
        <p:spPr>
          <a:xfrm>
            <a:off x="932688" y="3627120"/>
            <a:ext cx="10515600" cy="490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Misiejuk, K., López-Pernas, S., Kaliisa, R., &amp; Saqr, M. (2026). Cognitive offloading in student–AI collaboration: A longitudinal analysis of prompting strategies. Computers in Human Behavior Reports, 22, 101130. 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/>
              </a:rPr>
              <a:t>https://doi.org/10.1016/j.chbr.2026.101130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40080" y="4218432"/>
            <a:ext cx="109728" cy="316992"/>
          </a:xfrm>
          <a:prstGeom prst="roundRect">
            <a:avLst>
              <a:gd name="adj" fmla="val 25000"/>
            </a:avLst>
          </a:prstGeom>
          <a:solidFill>
            <a:srgbClr val="3E86C8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7" name="Text 15"/>
          <p:cNvSpPr/>
          <p:nvPr/>
        </p:nvSpPr>
        <p:spPr>
          <a:xfrm>
            <a:off x="932688" y="4163568"/>
            <a:ext cx="10515600" cy="490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Olaide, A. A., Nathaniel, S., Ayodeji, O., &amp; Abayomi, A. K. (2024). Artificial intelligence with agile teaching strategies for personalized learning. NOJEST, 6(1).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640080" y="4754880"/>
            <a:ext cx="109728" cy="316992"/>
          </a:xfrm>
          <a:prstGeom prst="roundRect">
            <a:avLst>
              <a:gd name="adj" fmla="val 25000"/>
            </a:avLst>
          </a:prstGeom>
          <a:solidFill>
            <a:srgbClr val="1C46B2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9" name="Text 17"/>
          <p:cNvSpPr/>
          <p:nvPr/>
        </p:nvSpPr>
        <p:spPr>
          <a:xfrm>
            <a:off x="932688" y="4700016"/>
            <a:ext cx="10515600" cy="490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Qu, X., Sherwood, J., Liu, P., &amp; Aleisa, N. (2025). Generative AI tools in higher education: A meta-analysis of cognitive impact. Extended Abstracts of the CHI Conference on Human Factors in Computing Systems, 1–9. 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/>
              </a:rPr>
              <a:t>https://doi.org/10.1145/3706599.3719841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40080" y="5291328"/>
            <a:ext cx="109728" cy="316992"/>
          </a:xfrm>
          <a:prstGeom prst="roundRect">
            <a:avLst>
              <a:gd name="adj" fmla="val 25000"/>
            </a:avLst>
          </a:prstGeom>
          <a:solidFill>
            <a:srgbClr val="D81E2C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21" name="Text 19"/>
          <p:cNvSpPr/>
          <p:nvPr/>
        </p:nvSpPr>
        <p:spPr>
          <a:xfrm>
            <a:off x="932688" y="5236464"/>
            <a:ext cx="10515600" cy="490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Raitskaya, L., &amp; Tikhonova, E. (2025). Enhancing critical thinking skills in ChatGPT-human interaction: A scoping review. Journal of Language and Education, 11(2), 5–19. 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/>
              </a:rPr>
              <a:t>https://doi.org/10.17323/jle.2025.27387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40080" y="5827776"/>
            <a:ext cx="109728" cy="316992"/>
          </a:xfrm>
          <a:prstGeom prst="roundRect">
            <a:avLst>
              <a:gd name="adj" fmla="val 25000"/>
            </a:avLst>
          </a:prstGeom>
          <a:solidFill>
            <a:srgbClr val="EEA80B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23" name="Text 21"/>
          <p:cNvSpPr/>
          <p:nvPr/>
        </p:nvSpPr>
        <p:spPr>
          <a:xfrm>
            <a:off x="932688" y="5772912"/>
            <a:ext cx="10515600" cy="490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Rogti, M., &amp; Ouarniki, O. (2026). From error correction to strategy support: AI-powered metacognitive scaffolding in assessing EFL writing performance and self-regulatory engagement. Language Teaching Research. 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0"/>
              </a:rPr>
              <a:t>https://doi.org/10.1177/13621688261420086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1F2A5E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1F2A5E">
              <a:alpha val="55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F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APA 7 · PART 3 OF 3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References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40080" y="1536192"/>
            <a:ext cx="109728" cy="316992"/>
          </a:xfrm>
          <a:prstGeom prst="roundRect">
            <a:avLst>
              <a:gd name="adj" fmla="val 25000"/>
            </a:avLst>
          </a:prstGeom>
          <a:solidFill>
            <a:srgbClr val="1F2A5E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7" name="Text 5"/>
          <p:cNvSpPr/>
          <p:nvPr/>
        </p:nvSpPr>
        <p:spPr>
          <a:xfrm>
            <a:off x="932688" y="1481328"/>
            <a:ext cx="10515600" cy="490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Shen, X., &amp; Tao, Y. (2025). Metacognitive strategies, AI-based writing self-efficacy and writing anxiety in AI-assisted writing contexts: A structural equation modeling analysis. International Journal of TESOL Studies, 7(1), 70–87. 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/>
              </a:rPr>
              <a:t>https://doi.org/10.58304/ijts.20250105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640080" y="2072640"/>
            <a:ext cx="109728" cy="316992"/>
          </a:xfrm>
          <a:prstGeom prst="roundRect">
            <a:avLst>
              <a:gd name="adj" fmla="val 25000"/>
            </a:avLst>
          </a:prstGeom>
          <a:solidFill>
            <a:srgbClr val="3E86C8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9" name="Text 7"/>
          <p:cNvSpPr/>
          <p:nvPr/>
        </p:nvSpPr>
        <p:spPr>
          <a:xfrm>
            <a:off x="932688" y="2017776"/>
            <a:ext cx="10515600" cy="490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Stockwell, G., &amp; Wang, Y. (2025). Framing human-AI collaboration in language education. Technology in Language Teaching &amp; Learning, 7(4), 103824. 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/>
              </a:rPr>
              <a:t>https://doi.org/10.29140/tltl.v7n4.103824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40080" y="2609088"/>
            <a:ext cx="109728" cy="316992"/>
          </a:xfrm>
          <a:prstGeom prst="roundRect">
            <a:avLst>
              <a:gd name="adj" fmla="val 25000"/>
            </a:avLst>
          </a:prstGeom>
          <a:solidFill>
            <a:srgbClr val="1C46B2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1" name="Text 9"/>
          <p:cNvSpPr/>
          <p:nvPr/>
        </p:nvSpPr>
        <p:spPr>
          <a:xfrm>
            <a:off x="932688" y="2554224"/>
            <a:ext cx="10515600" cy="490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Sun, X., Dou, W., &amp; Yang, Y. (2025). The socio-emotional dangers of using artificial intelligence (AI) technologies in second language (L2) education: Unveiling Chinese EFL teachers' perceptions and experiences. Acta Psychologica, 261, 105956. 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/>
              </a:rPr>
              <a:t>https://doi.org/10.1016/j.actpsy.2025.105956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40080" y="3145536"/>
            <a:ext cx="109728" cy="316992"/>
          </a:xfrm>
          <a:prstGeom prst="roundRect">
            <a:avLst>
              <a:gd name="adj" fmla="val 25000"/>
            </a:avLst>
          </a:prstGeom>
          <a:solidFill>
            <a:srgbClr val="D81E2C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3" name="Text 11"/>
          <p:cNvSpPr/>
          <p:nvPr/>
        </p:nvSpPr>
        <p:spPr>
          <a:xfrm>
            <a:off x="932688" y="3090672"/>
            <a:ext cx="10515600" cy="490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Teng, M. F. (2025a). Metacognitive awareness and EFL learners' perceptions and experiences in utilising ChatGPT for writing feedback. European Journal of Education, 60(1), e12811. 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/>
              </a:rPr>
              <a:t>https://doi.org/10.1111/ejed.12811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40080" y="3681984"/>
            <a:ext cx="109728" cy="316992"/>
          </a:xfrm>
          <a:prstGeom prst="roundRect">
            <a:avLst>
              <a:gd name="adj" fmla="val 25000"/>
            </a:avLst>
          </a:prstGeom>
          <a:solidFill>
            <a:srgbClr val="EEA80B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5" name="Text 13"/>
          <p:cNvSpPr/>
          <p:nvPr/>
        </p:nvSpPr>
        <p:spPr>
          <a:xfrm>
            <a:off x="932688" y="3627120"/>
            <a:ext cx="10515600" cy="490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Teng, M. F. (2025b). Understanding EFL student writers' metacognitive awareness in utilizing ChatGPT. System, 135, 103848. 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/>
              </a:rPr>
              <a:t>https://doi.org/10.1016/j.system.2025.103848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40080" y="4218432"/>
            <a:ext cx="109728" cy="316992"/>
          </a:xfrm>
          <a:prstGeom prst="roundRect">
            <a:avLst>
              <a:gd name="adj" fmla="val 25000"/>
            </a:avLst>
          </a:prstGeom>
          <a:solidFill>
            <a:srgbClr val="1F2A5E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7" name="Text 15"/>
          <p:cNvSpPr/>
          <p:nvPr/>
        </p:nvSpPr>
        <p:spPr>
          <a:xfrm>
            <a:off x="932688" y="4163568"/>
            <a:ext cx="10515600" cy="490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Tomisu, H., Ueda, J., &amp; Yamanaka, T. (2025). The cognitive mirror: A framework for AI-powered metacognition and self-regulated learning. Frontiers in Education, 10, 1697554. 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/>
              </a:rPr>
              <a:t>https://doi.org/10.3389/feduc.2025.1697554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640080" y="4754880"/>
            <a:ext cx="109728" cy="316992"/>
          </a:xfrm>
          <a:prstGeom prst="roundRect">
            <a:avLst>
              <a:gd name="adj" fmla="val 25000"/>
            </a:avLst>
          </a:prstGeom>
          <a:solidFill>
            <a:srgbClr val="3E86C8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9" name="Text 17"/>
          <p:cNvSpPr/>
          <p:nvPr/>
        </p:nvSpPr>
        <p:spPr>
          <a:xfrm>
            <a:off x="932688" y="4700016"/>
            <a:ext cx="10515600" cy="490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Vendrell, M., &amp; Johnston, S.-K. (2026). Scaffolding critical thinking with generative AI: Design principles for integrating large language models in higher education. Computers and Education: Artificial Intelligence, 10, 100572. 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/>
              </a:rPr>
              <a:t>https://doi.org/10.1016/j.caeai.2026.100572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40080" y="5291328"/>
            <a:ext cx="109728" cy="316992"/>
          </a:xfrm>
          <a:prstGeom prst="roundRect">
            <a:avLst>
              <a:gd name="adj" fmla="val 25000"/>
            </a:avLst>
          </a:prstGeom>
          <a:solidFill>
            <a:srgbClr val="1C46B2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21" name="Text 19"/>
          <p:cNvSpPr/>
          <p:nvPr/>
        </p:nvSpPr>
        <p:spPr>
          <a:xfrm>
            <a:off x="932688" y="5236464"/>
            <a:ext cx="10515600" cy="490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Wang, P., Liu, T., Yang, Y., &amp; Xiang, X. (2025). Optimizing self-regulated learning: A mixed-methods study on GAI's impact on undergraduate task strategies and metacognition. British Journal of Educational Technology. 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0"/>
              </a:rPr>
              <a:t>https://doi.org/10.1111/bjet.70018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40080" y="5827776"/>
            <a:ext cx="109728" cy="316992"/>
          </a:xfrm>
          <a:prstGeom prst="roundRect">
            <a:avLst>
              <a:gd name="adj" fmla="val 25000"/>
            </a:avLst>
          </a:prstGeom>
          <a:solidFill>
            <a:srgbClr val="D81E2C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23" name="Text 21"/>
          <p:cNvSpPr/>
          <p:nvPr/>
        </p:nvSpPr>
        <p:spPr>
          <a:xfrm>
            <a:off x="932688" y="5772912"/>
            <a:ext cx="10515600" cy="490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Zhai, Y., &amp; Nezakatgoo, B. (2025). Evaluating AI-powered applications for enhancing undergraduate students' metacognitive strategies, self-determined motivation, and social learning in English language education. Scientific Reports, 15(1), 35199. 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1"/>
              </a:rPr>
              <a:t>https://doi.org/10.1038/s41598-025-19118-z</a:t>
            </a:r>
            <a:r>
              <a:rPr lang="en-US" sz="1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777240" y="-777240"/>
            <a:ext cx="2194560" cy="2194560"/>
          </a:xfrm>
          <a:prstGeom prst="ellipse">
            <a:avLst/>
          </a:prstGeom>
          <a:solidFill>
            <a:srgbClr val="1C46B2">
              <a:alpha val="7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3" name="Shape 1"/>
          <p:cNvSpPr/>
          <p:nvPr/>
        </p:nvSpPr>
        <p:spPr>
          <a:xfrm>
            <a:off x="10881360" y="5257800"/>
            <a:ext cx="2103120" cy="2103120"/>
          </a:xfrm>
          <a:prstGeom prst="ellipse">
            <a:avLst/>
          </a:prstGeom>
          <a:solidFill>
            <a:srgbClr val="EEA80B">
              <a:alpha val="10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4" name="Shape 2"/>
          <p:cNvSpPr/>
          <p:nvPr/>
        </p:nvSpPr>
        <p:spPr>
          <a:xfrm>
            <a:off x="11430000" y="-548640"/>
            <a:ext cx="1280160" cy="1280160"/>
          </a:xfrm>
          <a:prstGeom prst="ellipse">
            <a:avLst/>
          </a:prstGeom>
          <a:solidFill>
            <a:srgbClr val="D81E2C">
              <a:alpha val="8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5" name="Shape 3"/>
          <p:cNvSpPr/>
          <p:nvPr/>
        </p:nvSpPr>
        <p:spPr>
          <a:xfrm>
            <a:off x="-502920" y="5440680"/>
            <a:ext cx="1371600" cy="1371600"/>
          </a:xfrm>
          <a:prstGeom prst="ellipse">
            <a:avLst/>
          </a:prstGeom>
          <a:solidFill>
            <a:srgbClr val="3E86C8">
              <a:alpha val="8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6" name="Shape 4"/>
          <p:cNvSpPr/>
          <p:nvPr/>
        </p:nvSpPr>
        <p:spPr>
          <a:xfrm>
            <a:off x="9966960" y="502920"/>
            <a:ext cx="256032" cy="256032"/>
          </a:xfrm>
          <a:prstGeom prst="ellipse">
            <a:avLst/>
          </a:prstGeom>
          <a:solidFill>
            <a:srgbClr val="D81E2C">
              <a:alpha val="28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7" name="Shape 5"/>
          <p:cNvSpPr/>
          <p:nvPr/>
        </p:nvSpPr>
        <p:spPr>
          <a:xfrm>
            <a:off x="1097280" y="5943600"/>
            <a:ext cx="182880" cy="182880"/>
          </a:xfrm>
          <a:prstGeom prst="ellipse">
            <a:avLst/>
          </a:prstGeom>
          <a:solidFill>
            <a:srgbClr val="EEA80B">
              <a:alpha val="34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8" name="Shape 6"/>
          <p:cNvSpPr/>
          <p:nvPr/>
        </p:nvSpPr>
        <p:spPr>
          <a:xfrm>
            <a:off x="11338560" y="3017520"/>
            <a:ext cx="137160" cy="137160"/>
          </a:xfrm>
          <a:prstGeom prst="ellipse">
            <a:avLst/>
          </a:prstGeom>
          <a:solidFill>
            <a:srgbClr val="1C46B2">
              <a:alpha val="34000"/>
            </a:srgbClr>
          </a:solidFill>
          <a:ln/>
        </p:spPr>
        <p:txBody>
          <a:bodyPr/>
          <a:lstStyle/>
          <a:p>
            <a:endParaRPr lang="vi-VN"/>
          </a:p>
        </p:txBody>
      </p:sp>
      <p:pic>
        <p:nvPicPr>
          <p:cNvPr id="9" name="Image 0" descr="/tmp/logos/va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365760"/>
            <a:ext cx="674827" cy="65836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280160" y="502920"/>
            <a:ext cx="4206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Vietnam Aviation Academy</a:t>
            </a:r>
            <a:endParaRPr lang="en-US" sz="1250" dirty="0"/>
          </a:p>
        </p:txBody>
      </p:sp>
      <p:pic>
        <p:nvPicPr>
          <p:cNvPr id="11" name="Image 1" descr="/tmp/logos/hufli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30393" y="384048"/>
            <a:ext cx="955639" cy="64008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98080" y="502920"/>
            <a:ext cx="3095153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5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Host · HUFLIT</a:t>
            </a:r>
            <a:endParaRPr lang="en-US" sz="1250" dirty="0"/>
          </a:p>
        </p:txBody>
      </p:sp>
      <p:sp>
        <p:nvSpPr>
          <p:cNvPr id="13" name="Text 9"/>
          <p:cNvSpPr/>
          <p:nvPr/>
        </p:nvSpPr>
        <p:spPr>
          <a:xfrm>
            <a:off x="640080" y="182880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400" dirty="0">
                <a:solidFill>
                  <a:srgbClr val="C41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594360" y="2240280"/>
            <a:ext cx="109728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Questions &amp; Discussion</a:t>
            </a:r>
            <a:endParaRPr lang="en-US" sz="5400" dirty="0"/>
          </a:p>
        </p:txBody>
      </p:sp>
      <p:sp>
        <p:nvSpPr>
          <p:cNvPr id="15" name="Shape 11"/>
          <p:cNvSpPr/>
          <p:nvPr/>
        </p:nvSpPr>
        <p:spPr>
          <a:xfrm>
            <a:off x="640080" y="3886200"/>
            <a:ext cx="7589520" cy="1554480"/>
          </a:xfrm>
          <a:prstGeom prst="roundRect">
            <a:avLst>
              <a:gd name="adj" fmla="val 5882"/>
            </a:avLst>
          </a:prstGeom>
          <a:solidFill>
            <a:srgbClr val="E9EEFA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6" name="Shape 12"/>
          <p:cNvSpPr/>
          <p:nvPr/>
        </p:nvSpPr>
        <p:spPr>
          <a:xfrm>
            <a:off x="909828" y="4155948"/>
            <a:ext cx="969264" cy="969264"/>
          </a:xfrm>
          <a:prstGeom prst="ellipse">
            <a:avLst/>
          </a:prstGeom>
          <a:ln w="17780">
            <a:solidFill>
              <a:srgbClr val="EEA80B"/>
            </a:solidFill>
            <a:prstDash val="solid"/>
          </a:ln>
        </p:spPr>
        <p:txBody>
          <a:bodyPr/>
          <a:lstStyle/>
          <a:p>
            <a:endParaRPr lang="vi-VN"/>
          </a:p>
        </p:txBody>
      </p:sp>
      <p:sp>
        <p:nvSpPr>
          <p:cNvPr id="17" name="Shape 13"/>
          <p:cNvSpPr/>
          <p:nvPr/>
        </p:nvSpPr>
        <p:spPr>
          <a:xfrm>
            <a:off x="960120" y="4206240"/>
            <a:ext cx="868680" cy="868680"/>
          </a:xfrm>
          <a:prstGeom prst="ellipse">
            <a:avLst/>
          </a:prstGeom>
          <a:solidFill>
            <a:srgbClr val="1F2A5E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8" name="Text 14"/>
          <p:cNvSpPr/>
          <p:nvPr/>
        </p:nvSpPr>
        <p:spPr>
          <a:xfrm>
            <a:off x="914400" y="4206240"/>
            <a:ext cx="9601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HL</a:t>
            </a:r>
            <a:endParaRPr lang="en-US" sz="2400" dirty="0"/>
          </a:p>
        </p:txBody>
      </p:sp>
      <p:sp>
        <p:nvSpPr>
          <p:cNvPr id="19" name="Text 15"/>
          <p:cNvSpPr/>
          <p:nvPr/>
        </p:nvSpPr>
        <p:spPr>
          <a:xfrm>
            <a:off x="2103120" y="4187952"/>
            <a:ext cx="5943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Hien Ngoc Nguyen Le</a:t>
            </a:r>
            <a:endParaRPr lang="en-US" sz="2200" dirty="0"/>
          </a:p>
        </p:txBody>
      </p:sp>
      <p:sp>
        <p:nvSpPr>
          <p:cNvPr id="20" name="Text 16"/>
          <p:cNvSpPr/>
          <p:nvPr/>
        </p:nvSpPr>
        <p:spPr>
          <a:xfrm>
            <a:off x="2103120" y="4626864"/>
            <a:ext cx="6035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Foreign Language Faculty · Vietnam Aviation Academy</a:t>
            </a:r>
            <a:endParaRPr lang="en-US" sz="1250" dirty="0"/>
          </a:p>
        </p:txBody>
      </p:sp>
      <p:sp>
        <p:nvSpPr>
          <p:cNvPr id="21" name="Text 17"/>
          <p:cNvSpPr/>
          <p:nvPr/>
        </p:nvSpPr>
        <p:spPr>
          <a:xfrm>
            <a:off x="2103120" y="4946904"/>
            <a:ext cx="5943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C46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hienlnn@vaa.edu.vn</a:t>
            </a:r>
            <a:endParaRPr lang="en-US" sz="1400" dirty="0"/>
          </a:p>
        </p:txBody>
      </p:sp>
      <p:sp>
        <p:nvSpPr>
          <p:cNvPr id="22" name="Shape 18"/>
          <p:cNvSpPr/>
          <p:nvPr/>
        </p:nvSpPr>
        <p:spPr>
          <a:xfrm>
            <a:off x="9235440" y="3977640"/>
            <a:ext cx="502920" cy="502920"/>
          </a:xfrm>
          <a:prstGeom prst="ellipse">
            <a:avLst/>
          </a:prstGeom>
          <a:solidFill>
            <a:srgbClr val="1C46B2">
              <a:alpha val="65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23" name="Shape 19"/>
          <p:cNvSpPr/>
          <p:nvPr/>
        </p:nvSpPr>
        <p:spPr>
          <a:xfrm>
            <a:off x="10058400" y="4206240"/>
            <a:ext cx="502920" cy="502920"/>
          </a:xfrm>
          <a:prstGeom prst="ellipse">
            <a:avLst/>
          </a:prstGeom>
          <a:solidFill>
            <a:srgbClr val="D81E2C">
              <a:alpha val="65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24" name="Shape 20"/>
          <p:cNvSpPr/>
          <p:nvPr/>
        </p:nvSpPr>
        <p:spPr>
          <a:xfrm>
            <a:off x="9692640" y="4846320"/>
            <a:ext cx="502920" cy="502920"/>
          </a:xfrm>
          <a:prstGeom prst="ellipse">
            <a:avLst/>
          </a:prstGeom>
          <a:solidFill>
            <a:srgbClr val="EEA80B">
              <a:alpha val="65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25" name="Shape 21"/>
          <p:cNvSpPr/>
          <p:nvPr/>
        </p:nvSpPr>
        <p:spPr>
          <a:xfrm>
            <a:off x="10515600" y="4937760"/>
            <a:ext cx="502920" cy="502920"/>
          </a:xfrm>
          <a:prstGeom prst="ellipse">
            <a:avLst/>
          </a:prstGeom>
          <a:solidFill>
            <a:srgbClr val="3E86C8">
              <a:alpha val="65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26" name="Shape 22"/>
          <p:cNvSpPr/>
          <p:nvPr/>
        </p:nvSpPr>
        <p:spPr>
          <a:xfrm>
            <a:off x="9189720" y="5029200"/>
            <a:ext cx="502920" cy="502920"/>
          </a:xfrm>
          <a:prstGeom prst="ellipse">
            <a:avLst/>
          </a:prstGeom>
          <a:solidFill>
            <a:srgbClr val="1F2A5E">
              <a:alpha val="65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27" name="Text 23"/>
          <p:cNvSpPr/>
          <p:nvPr/>
        </p:nvSpPr>
        <p:spPr>
          <a:xfrm>
            <a:off x="640080" y="608076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Grounded in Flavell's (1979) metacognition · HUFLIT TESOL Conference 2026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1C46B2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1C46B2">
              <a:alpha val="55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200" dirty="0">
                <a:solidFill>
                  <a:srgbClr val="1C46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 &amp; PROBLEM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Introduction</a:t>
            </a:r>
            <a:endParaRPr lang="en-US" sz="3600" dirty="0"/>
          </a:p>
        </p:txBody>
      </p:sp>
      <p:pic>
        <p:nvPicPr>
          <p:cNvPr id="6" name="Image 0" descr="/tmp/logos/hufli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4432" y="475488"/>
            <a:ext cx="627992" cy="420624"/>
          </a:xfrm>
          <a:prstGeom prst="rect">
            <a:avLst/>
          </a:prstGeom>
        </p:spPr>
      </p:pic>
      <p:pic>
        <p:nvPicPr>
          <p:cNvPr id="7" name="Image 1" descr="/tmp/logos/va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27664" y="457200"/>
            <a:ext cx="468630" cy="45720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640080" y="1481328"/>
            <a:ext cx="5349240" cy="4023360"/>
          </a:xfrm>
          <a:prstGeom prst="roundRect">
            <a:avLst>
              <a:gd name="adj" fmla="val 2045"/>
            </a:avLst>
          </a:prstGeom>
          <a:solidFill>
            <a:srgbClr val="E6F1FA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9" name="Shape 5"/>
          <p:cNvSpPr/>
          <p:nvPr/>
        </p:nvSpPr>
        <p:spPr>
          <a:xfrm>
            <a:off x="896112" y="1719072"/>
            <a:ext cx="365760" cy="365760"/>
          </a:xfrm>
          <a:prstGeom prst="ellipse">
            <a:avLst/>
          </a:prstGeom>
          <a:solidFill>
            <a:srgbClr val="3E86C8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10" name="Text 6"/>
          <p:cNvSpPr/>
          <p:nvPr/>
        </p:nvSpPr>
        <p:spPr>
          <a:xfrm>
            <a:off x="896112" y="16916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</a:t>
            </a:r>
            <a:endParaRPr lang="en-US" sz="2800" dirty="0"/>
          </a:p>
        </p:txBody>
      </p:sp>
      <p:sp>
        <p:nvSpPr>
          <p:cNvPr id="11" name="Text 7"/>
          <p:cNvSpPr/>
          <p:nvPr/>
        </p:nvSpPr>
        <p:spPr>
          <a:xfrm>
            <a:off x="1389888" y="1700784"/>
            <a:ext cx="4297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Promise</a:t>
            </a:r>
            <a:endParaRPr lang="en-US" sz="3200" dirty="0"/>
          </a:p>
        </p:txBody>
      </p:sp>
      <p:sp>
        <p:nvSpPr>
          <p:cNvPr id="12" name="Text 8"/>
          <p:cNvSpPr/>
          <p:nvPr/>
        </p:nvSpPr>
        <p:spPr>
          <a:xfrm>
            <a:off x="960120" y="2203704"/>
            <a:ext cx="475488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20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GenAI (ChatGPT, Gemini) is now indispensable in ESP and aviation English</a:t>
            </a:r>
            <a:endParaRPr lang="en-US" sz="2000" dirty="0"/>
          </a:p>
          <a:p>
            <a:pPr marL="177800" indent="-177800">
              <a:lnSpc>
                <a:spcPct val="120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Instant, personalized feedback accelerates learning paths</a:t>
            </a:r>
            <a:endParaRPr lang="en-US" sz="2000" dirty="0"/>
          </a:p>
          <a:p>
            <a:pPr marL="177800" indent="-177800">
              <a:lnSpc>
                <a:spcPct val="120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adoption builds strong trust among L2 learners</a:t>
            </a:r>
            <a:endParaRPr lang="en-US" sz="2000" dirty="0"/>
          </a:p>
          <a:p>
            <a:pPr marL="177800" indent="-177800">
              <a:lnSpc>
                <a:spcPct val="120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Acts as a low-anxiety psychological safety net</a:t>
            </a:r>
            <a:endParaRPr lang="en-US" sz="2000" dirty="0"/>
          </a:p>
        </p:txBody>
      </p:sp>
      <p:sp>
        <p:nvSpPr>
          <p:cNvPr id="13" name="Shape 9"/>
          <p:cNvSpPr/>
          <p:nvPr/>
        </p:nvSpPr>
        <p:spPr>
          <a:xfrm>
            <a:off x="6172200" y="1481328"/>
            <a:ext cx="5349240" cy="4023360"/>
          </a:xfrm>
          <a:prstGeom prst="roundRect">
            <a:avLst>
              <a:gd name="adj" fmla="val 2045"/>
            </a:avLst>
          </a:prstGeom>
          <a:solidFill>
            <a:srgbClr val="FCEAEB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14" name="Shape 10"/>
          <p:cNvSpPr/>
          <p:nvPr/>
        </p:nvSpPr>
        <p:spPr>
          <a:xfrm>
            <a:off x="6428232" y="1719072"/>
            <a:ext cx="365760" cy="365760"/>
          </a:xfrm>
          <a:prstGeom prst="ellipse">
            <a:avLst/>
          </a:prstGeom>
          <a:solidFill>
            <a:srgbClr val="D81E2C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15" name="Text 11"/>
          <p:cNvSpPr/>
          <p:nvPr/>
        </p:nvSpPr>
        <p:spPr>
          <a:xfrm>
            <a:off x="6428232" y="16916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!</a:t>
            </a:r>
            <a:endParaRPr lang="en-US" sz="2800" dirty="0"/>
          </a:p>
        </p:txBody>
      </p:sp>
      <p:sp>
        <p:nvSpPr>
          <p:cNvPr id="16" name="Text 12"/>
          <p:cNvSpPr/>
          <p:nvPr/>
        </p:nvSpPr>
        <p:spPr>
          <a:xfrm>
            <a:off x="6922008" y="1700784"/>
            <a:ext cx="4297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Peril</a:t>
            </a:r>
            <a:endParaRPr lang="en-US" sz="3200" dirty="0"/>
          </a:p>
        </p:txBody>
      </p:sp>
      <p:sp>
        <p:nvSpPr>
          <p:cNvPr id="17" name="Text 13"/>
          <p:cNvSpPr/>
          <p:nvPr/>
        </p:nvSpPr>
        <p:spPr>
          <a:xfrm>
            <a:off x="6469380" y="2170116"/>
            <a:ext cx="475488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20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Unstructured use triggers cognitive offloading</a:t>
            </a:r>
            <a:endParaRPr lang="en-US" sz="2000" dirty="0"/>
          </a:p>
          <a:p>
            <a:pPr marL="177800" indent="-177800">
              <a:lnSpc>
                <a:spcPct val="120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Metacognitive disengagement erodes self-monitoring</a:t>
            </a:r>
            <a:endParaRPr lang="en-US" sz="2000" dirty="0"/>
          </a:p>
          <a:p>
            <a:pPr marL="177800" indent="-177800">
              <a:lnSpc>
                <a:spcPct val="120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Fluency heuristic: polish mistaken for mastery</a:t>
            </a:r>
            <a:endParaRPr lang="en-US" sz="2000" dirty="0"/>
          </a:p>
          <a:p>
            <a:pPr marL="177800" indent="-177800">
              <a:lnSpc>
                <a:spcPct val="120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gap: no ESP self-regulation study in developing SE Asia (Vietnam)</a:t>
            </a:r>
            <a:endParaRPr lang="en-US" sz="2000" dirty="0"/>
          </a:p>
        </p:txBody>
      </p:sp>
      <p:sp>
        <p:nvSpPr>
          <p:cNvPr id="18" name="Shape 14"/>
          <p:cNvSpPr/>
          <p:nvPr/>
        </p:nvSpPr>
        <p:spPr>
          <a:xfrm>
            <a:off x="502920" y="5934456"/>
            <a:ext cx="11183112" cy="731520"/>
          </a:xfrm>
          <a:prstGeom prst="roundRect">
            <a:avLst>
              <a:gd name="adj" fmla="val 11250"/>
            </a:avLst>
          </a:prstGeom>
          <a:solidFill>
            <a:srgbClr val="FDF3D6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9" name="Shape 15"/>
          <p:cNvSpPr/>
          <p:nvPr/>
        </p:nvSpPr>
        <p:spPr>
          <a:xfrm>
            <a:off x="777240" y="6144768"/>
            <a:ext cx="310896" cy="310896"/>
          </a:xfrm>
          <a:prstGeom prst="ellipse">
            <a:avLst/>
          </a:prstGeom>
          <a:solidFill>
            <a:srgbClr val="EEA80B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20" name="Text 16"/>
          <p:cNvSpPr/>
          <p:nvPr/>
        </p:nvSpPr>
        <p:spPr>
          <a:xfrm>
            <a:off x="1207008" y="6044184"/>
            <a:ext cx="3657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30" dirty="0">
                <a:solidFill>
                  <a:srgbClr val="9C6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REAL CHALLENGE</a:t>
            </a:r>
            <a:endParaRPr lang="en-US" sz="1200" dirty="0"/>
          </a:p>
        </p:txBody>
      </p:sp>
      <p:sp>
        <p:nvSpPr>
          <p:cNvPr id="21" name="Text 17"/>
          <p:cNvSpPr/>
          <p:nvPr/>
        </p:nvSpPr>
        <p:spPr>
          <a:xfrm>
            <a:off x="1197864" y="6200409"/>
            <a:ext cx="10762488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whether AI is allowed — but how regulation is </a:t>
            </a:r>
            <a:r>
              <a:rPr lang="en-US" sz="16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cultivated</a:t>
            </a:r>
            <a:r>
              <a:rPr lang="en-US" sz="16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without triggering </a:t>
            </a:r>
            <a:r>
              <a:rPr lang="en-US" sz="1600" b="1" dirty="0">
                <a:solidFill>
                  <a:srgbClr val="007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blind trust </a:t>
            </a:r>
            <a:r>
              <a:rPr lang="en-US" sz="16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 exhausting students' vigilance.</a:t>
            </a:r>
            <a:endParaRPr lang="en-US" sz="1600" b="1" dirty="0"/>
          </a:p>
        </p:txBody>
      </p:sp>
      <p:sp>
        <p:nvSpPr>
          <p:cNvPr id="22" name="Text 18"/>
          <p:cNvSpPr/>
          <p:nvPr/>
        </p:nvSpPr>
        <p:spPr>
          <a:xfrm>
            <a:off x="228600" y="6574536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1000" dirty="0"/>
          </a:p>
        </p:txBody>
      </p:sp>
      <p:sp>
        <p:nvSpPr>
          <p:cNvPr id="23" name="Text 19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3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3E86C8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3E86C8">
              <a:alpha val="55000"/>
            </a:srgbClr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200" dirty="0">
                <a:solidFill>
                  <a:srgbClr val="1E7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SUBTHEMES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Literature Review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640080" y="1481328"/>
            <a:ext cx="5532120" cy="1481328"/>
          </a:xfrm>
          <a:prstGeom prst="roundRect">
            <a:avLst>
              <a:gd name="adj" fmla="val 5556"/>
            </a:avLst>
          </a:prstGeom>
          <a:solidFill>
            <a:srgbClr val="E9EEFA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7" name="Shape 5"/>
          <p:cNvSpPr/>
          <p:nvPr/>
        </p:nvSpPr>
        <p:spPr>
          <a:xfrm>
            <a:off x="914400" y="1580134"/>
            <a:ext cx="457200" cy="457200"/>
          </a:xfrm>
          <a:prstGeom prst="ellipse">
            <a:avLst/>
          </a:prstGeom>
          <a:solidFill>
            <a:srgbClr val="1C46B2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8" name="Text 6"/>
          <p:cNvSpPr/>
          <p:nvPr/>
        </p:nvSpPr>
        <p:spPr>
          <a:xfrm>
            <a:off x="891032" y="156362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1536192" y="1591056"/>
            <a:ext cx="4434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Affordances in ESP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536192" y="1956816"/>
            <a:ext cx="438912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Cognitive &amp; motivational scaffold; instant personalized feedback; relief from dense technical texts.</a:t>
            </a:r>
            <a:endParaRPr lang="en-US" dirty="0"/>
          </a:p>
        </p:txBody>
      </p:sp>
      <p:sp>
        <p:nvSpPr>
          <p:cNvPr id="11" name="Shape 9"/>
          <p:cNvSpPr/>
          <p:nvPr/>
        </p:nvSpPr>
        <p:spPr>
          <a:xfrm>
            <a:off x="6492240" y="1481328"/>
            <a:ext cx="5532120" cy="1481328"/>
          </a:xfrm>
          <a:prstGeom prst="roundRect">
            <a:avLst>
              <a:gd name="adj" fmla="val 5556"/>
            </a:avLst>
          </a:prstGeom>
          <a:solidFill>
            <a:srgbClr val="FCEAEB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2" name="Shape 10"/>
          <p:cNvSpPr/>
          <p:nvPr/>
        </p:nvSpPr>
        <p:spPr>
          <a:xfrm>
            <a:off x="6766560" y="1755648"/>
            <a:ext cx="457200" cy="457200"/>
          </a:xfrm>
          <a:prstGeom prst="ellipse">
            <a:avLst/>
          </a:prstGeom>
          <a:solidFill>
            <a:srgbClr val="D81E2C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3" name="Text 11"/>
          <p:cNvSpPr/>
          <p:nvPr/>
        </p:nvSpPr>
        <p:spPr>
          <a:xfrm>
            <a:off x="6766560" y="175564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7388352" y="1719072"/>
            <a:ext cx="4434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Metacognitive Awareness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7388352" y="2139696"/>
            <a:ext cx="438912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referee of scaffold vs. crutch — high awareness enables a "cognitive mirror."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640080" y="3236976"/>
            <a:ext cx="5532120" cy="1481328"/>
          </a:xfrm>
          <a:prstGeom prst="roundRect">
            <a:avLst>
              <a:gd name="adj" fmla="val 5556"/>
            </a:avLst>
          </a:prstGeom>
          <a:solidFill>
            <a:srgbClr val="FDF3D6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7" name="Shape 15"/>
          <p:cNvSpPr/>
          <p:nvPr/>
        </p:nvSpPr>
        <p:spPr>
          <a:xfrm>
            <a:off x="914400" y="3511296"/>
            <a:ext cx="457200" cy="457200"/>
          </a:xfrm>
          <a:prstGeom prst="ellipse">
            <a:avLst/>
          </a:prstGeom>
          <a:solidFill>
            <a:srgbClr val="EEA80B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8" name="Text 16"/>
          <p:cNvSpPr/>
          <p:nvPr/>
        </p:nvSpPr>
        <p:spPr>
          <a:xfrm>
            <a:off x="914400" y="351129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800" dirty="0"/>
          </a:p>
        </p:txBody>
      </p:sp>
      <p:sp>
        <p:nvSpPr>
          <p:cNvPr id="19" name="Text 17"/>
          <p:cNvSpPr/>
          <p:nvPr/>
        </p:nvSpPr>
        <p:spPr>
          <a:xfrm>
            <a:off x="1536192" y="3474720"/>
            <a:ext cx="4434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Risks of Unstructured Use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1536192" y="3895344"/>
            <a:ext cx="438912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Cognitive offloading, fluency heuristic, and metacognitive overload compound in ESP.</a:t>
            </a:r>
            <a:endParaRPr lang="en-US" dirty="0"/>
          </a:p>
        </p:txBody>
      </p:sp>
      <p:sp>
        <p:nvSpPr>
          <p:cNvPr id="21" name="Shape 19"/>
          <p:cNvSpPr/>
          <p:nvPr/>
        </p:nvSpPr>
        <p:spPr>
          <a:xfrm>
            <a:off x="6492240" y="3236976"/>
            <a:ext cx="5532120" cy="1481328"/>
          </a:xfrm>
          <a:prstGeom prst="roundRect">
            <a:avLst>
              <a:gd name="adj" fmla="val 5556"/>
            </a:avLst>
          </a:prstGeom>
          <a:solidFill>
            <a:srgbClr val="E9EBF3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22" name="Shape 20"/>
          <p:cNvSpPr/>
          <p:nvPr/>
        </p:nvSpPr>
        <p:spPr>
          <a:xfrm>
            <a:off x="6766560" y="3511296"/>
            <a:ext cx="457200" cy="457200"/>
          </a:xfrm>
          <a:prstGeom prst="ellipse">
            <a:avLst/>
          </a:prstGeom>
          <a:solidFill>
            <a:srgbClr val="1F2A5E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23" name="Text 21"/>
          <p:cNvSpPr/>
          <p:nvPr/>
        </p:nvSpPr>
        <p:spPr>
          <a:xfrm>
            <a:off x="6766560" y="351129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800" dirty="0"/>
          </a:p>
        </p:txBody>
      </p:sp>
      <p:sp>
        <p:nvSpPr>
          <p:cNvPr id="24" name="Text 22"/>
          <p:cNvSpPr/>
          <p:nvPr/>
        </p:nvSpPr>
        <p:spPr>
          <a:xfrm>
            <a:off x="7388352" y="3474720"/>
            <a:ext cx="4434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Ambivalent Engagement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7388352" y="3895344"/>
            <a:ext cx="438912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Enthusiasm and worry coexist — an affective paradox, not two camps of students.</a:t>
            </a:r>
            <a:endParaRPr lang="en-US" dirty="0"/>
          </a:p>
        </p:txBody>
      </p:sp>
      <p:sp>
        <p:nvSpPr>
          <p:cNvPr id="26" name="Shape 24"/>
          <p:cNvSpPr/>
          <p:nvPr/>
        </p:nvSpPr>
        <p:spPr>
          <a:xfrm>
            <a:off x="504444" y="5340096"/>
            <a:ext cx="11183112" cy="1060704"/>
          </a:xfrm>
          <a:prstGeom prst="roundRect">
            <a:avLst>
              <a:gd name="adj" fmla="val 11250"/>
            </a:avLst>
          </a:prstGeom>
          <a:solidFill>
            <a:srgbClr val="E9EEFA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27" name="Shape 25"/>
          <p:cNvSpPr/>
          <p:nvPr/>
        </p:nvSpPr>
        <p:spPr>
          <a:xfrm>
            <a:off x="661536" y="5477256"/>
            <a:ext cx="310896" cy="310896"/>
          </a:xfrm>
          <a:prstGeom prst="ellipse">
            <a:avLst/>
          </a:prstGeom>
          <a:solidFill>
            <a:srgbClr val="1C46B2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28" name="Text 26"/>
          <p:cNvSpPr/>
          <p:nvPr/>
        </p:nvSpPr>
        <p:spPr>
          <a:xfrm>
            <a:off x="1207008" y="5449824"/>
            <a:ext cx="377516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130" dirty="0">
                <a:solidFill>
                  <a:srgbClr val="1C46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GAP</a:t>
            </a:r>
            <a:endParaRPr lang="en-US" dirty="0"/>
          </a:p>
        </p:txBody>
      </p:sp>
      <p:sp>
        <p:nvSpPr>
          <p:cNvPr id="29" name="Text 27"/>
          <p:cNvSpPr/>
          <p:nvPr/>
        </p:nvSpPr>
        <p:spPr>
          <a:xfrm>
            <a:off x="1207008" y="5660136"/>
            <a:ext cx="1057046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Western-dominated evidence and single-strand designs leave Vietnam's ESP learners' metacognitive configuration unmapped.</a:t>
            </a:r>
            <a:endParaRPr lang="en-US" dirty="0"/>
          </a:p>
        </p:txBody>
      </p:sp>
      <p:sp>
        <p:nvSpPr>
          <p:cNvPr id="30" name="Text 28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8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D81E2C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D81E2C">
              <a:alpha val="55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41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FIGURE 1 · CONCEPTUAL FRAMEWORK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Theoretical Framework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1233185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2000"/>
              </a:lnSpc>
              <a:buNone/>
            </a:pPr>
            <a:r>
              <a:rPr lang="en-US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Grounded in Flavell's (1979) metacognition: two components ground four measured constructs, whose tension defines the scaffolding educators must design.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548640" y="1874520"/>
            <a:ext cx="1664208" cy="2395728"/>
          </a:xfrm>
          <a:prstGeom prst="roundRect">
            <a:avLst>
              <a:gd name="adj" fmla="val 5495"/>
            </a:avLst>
          </a:prstGeom>
          <a:solidFill>
            <a:srgbClr val="1F2A5E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8" name="Text 6"/>
          <p:cNvSpPr/>
          <p:nvPr/>
        </p:nvSpPr>
        <p:spPr>
          <a:xfrm>
            <a:off x="548640" y="2029968"/>
            <a:ext cx="166420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kern="0" spc="100" dirty="0">
                <a:solidFill>
                  <a:srgbClr val="F2C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FLAVELL (1979)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48640" y="2249424"/>
            <a:ext cx="16642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Metacognition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94944" y="2852928"/>
            <a:ext cx="1371600" cy="566928"/>
          </a:xfrm>
          <a:prstGeom prst="roundRect">
            <a:avLst>
              <a:gd name="adj" fmla="val 11290"/>
            </a:avLst>
          </a:prstGeom>
          <a:solidFill>
            <a:srgbClr val="31407A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1" name="Text 9"/>
          <p:cNvSpPr/>
          <p:nvPr/>
        </p:nvSpPr>
        <p:spPr>
          <a:xfrm>
            <a:off x="694944" y="2852928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Metacognitive</a:t>
            </a:r>
            <a:endParaRPr lang="en-US" sz="1000" dirty="0"/>
          </a:p>
          <a:p>
            <a:pPr marL="0" indent="0" algn="ctr">
              <a:lnSpc>
                <a:spcPct val="90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Knowledge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94944" y="3529584"/>
            <a:ext cx="1371600" cy="566928"/>
          </a:xfrm>
          <a:prstGeom prst="roundRect">
            <a:avLst>
              <a:gd name="adj" fmla="val 11290"/>
            </a:avLst>
          </a:prstGeom>
          <a:solidFill>
            <a:srgbClr val="31407A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3" name="Text 11"/>
          <p:cNvSpPr/>
          <p:nvPr/>
        </p:nvSpPr>
        <p:spPr>
          <a:xfrm>
            <a:off x="694944" y="3529584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Metacognitive</a:t>
            </a:r>
            <a:endParaRPr lang="en-US" sz="1000" dirty="0"/>
          </a:p>
          <a:p>
            <a:pPr marL="0" indent="0" algn="ctr">
              <a:lnSpc>
                <a:spcPct val="90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Regulation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2249424" y="2907792"/>
            <a:ext cx="420624" cy="310896"/>
          </a:xfrm>
          <a:prstGeom prst="rightArrow">
            <a:avLst/>
          </a:prstGeom>
          <a:solidFill>
            <a:srgbClr val="1F2A5E"/>
          </a:solidFill>
          <a:ln/>
        </p:spPr>
        <p:txBody>
          <a:bodyPr/>
          <a:lstStyle/>
          <a:p>
            <a:endParaRPr lang="vi-VN" dirty="0"/>
          </a:p>
        </p:txBody>
      </p:sp>
      <p:sp>
        <p:nvSpPr>
          <p:cNvPr id="15" name="Shape 13"/>
          <p:cNvSpPr/>
          <p:nvPr/>
        </p:nvSpPr>
        <p:spPr>
          <a:xfrm>
            <a:off x="2724912" y="1874520"/>
            <a:ext cx="3703320" cy="658368"/>
          </a:xfrm>
          <a:prstGeom prst="roundRect">
            <a:avLst>
              <a:gd name="adj" fmla="val 11111"/>
            </a:avLst>
          </a:prstGeom>
          <a:solidFill>
            <a:srgbClr val="1C46B2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6" name="Text 14"/>
          <p:cNvSpPr/>
          <p:nvPr/>
        </p:nvSpPr>
        <p:spPr>
          <a:xfrm>
            <a:off x="2852928" y="1874520"/>
            <a:ext cx="295351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2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Metacognitive Awareness of AI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769864" y="2048256"/>
            <a:ext cx="512064" cy="310896"/>
          </a:xfrm>
          <a:prstGeom prst="roundRect">
            <a:avLst>
              <a:gd name="adj" fmla="val 50000"/>
            </a:avLst>
          </a:prstGeom>
          <a:solidFill>
            <a:srgbClr val="FFFFFF">
              <a:alpha val="22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8" name="Text 16"/>
          <p:cNvSpPr/>
          <p:nvPr/>
        </p:nvSpPr>
        <p:spPr>
          <a:xfrm>
            <a:off x="5769864" y="2048256"/>
            <a:ext cx="51206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RQ1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2724912" y="2761488"/>
            <a:ext cx="1783080" cy="658368"/>
          </a:xfrm>
          <a:prstGeom prst="roundRect">
            <a:avLst>
              <a:gd name="adj" fmla="val 11111"/>
            </a:avLst>
          </a:prstGeom>
          <a:solidFill>
            <a:srgbClr val="3E86C8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20" name="Text 18"/>
          <p:cNvSpPr/>
          <p:nvPr/>
        </p:nvSpPr>
        <p:spPr>
          <a:xfrm>
            <a:off x="2852928" y="2761488"/>
            <a:ext cx="103327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2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Usage</a:t>
            </a:r>
            <a:endParaRPr lang="en-US" sz="1250" dirty="0"/>
          </a:p>
          <a:p>
            <a:pPr marL="0" indent="0">
              <a:lnSpc>
                <a:spcPct val="92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Configurations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3849624" y="2935224"/>
            <a:ext cx="512064" cy="310896"/>
          </a:xfrm>
          <a:prstGeom prst="roundRect">
            <a:avLst>
              <a:gd name="adj" fmla="val 50000"/>
            </a:avLst>
          </a:prstGeom>
          <a:solidFill>
            <a:srgbClr val="FFFFFF">
              <a:alpha val="22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22" name="Text 20"/>
          <p:cNvSpPr/>
          <p:nvPr/>
        </p:nvSpPr>
        <p:spPr>
          <a:xfrm>
            <a:off x="3849624" y="2935224"/>
            <a:ext cx="51206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RQ2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4645152" y="2761488"/>
            <a:ext cx="1783080" cy="658368"/>
          </a:xfrm>
          <a:prstGeom prst="roundRect">
            <a:avLst>
              <a:gd name="adj" fmla="val 11111"/>
            </a:avLst>
          </a:prstGeom>
          <a:solidFill>
            <a:srgbClr val="EEA80B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24" name="Text 22"/>
          <p:cNvSpPr/>
          <p:nvPr/>
        </p:nvSpPr>
        <p:spPr>
          <a:xfrm>
            <a:off x="4773168" y="2761488"/>
            <a:ext cx="103327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2000"/>
              </a:lnSpc>
              <a:buNone/>
            </a:pPr>
            <a:r>
              <a:rPr lang="en-US" sz="125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Attitudes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5769864" y="2935224"/>
            <a:ext cx="512064" cy="310896"/>
          </a:xfrm>
          <a:prstGeom prst="roundRect">
            <a:avLst>
              <a:gd name="adj" fmla="val 50000"/>
            </a:avLst>
          </a:prstGeom>
          <a:solidFill>
            <a:srgbClr val="1F2A5E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26" name="Text 24"/>
          <p:cNvSpPr/>
          <p:nvPr/>
        </p:nvSpPr>
        <p:spPr>
          <a:xfrm>
            <a:off x="5769864" y="2935224"/>
            <a:ext cx="51206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RQ2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2724912" y="3648456"/>
            <a:ext cx="3703320" cy="658368"/>
          </a:xfrm>
          <a:prstGeom prst="roundRect">
            <a:avLst>
              <a:gd name="adj" fmla="val 11111"/>
            </a:avLst>
          </a:prstGeom>
          <a:solidFill>
            <a:srgbClr val="D81E2C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28" name="Text 26"/>
          <p:cNvSpPr/>
          <p:nvPr/>
        </p:nvSpPr>
        <p:spPr>
          <a:xfrm>
            <a:off x="2852928" y="3648456"/>
            <a:ext cx="344728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2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Concerns — feared loss of autonomy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>
            <a:off x="3401568" y="2551176"/>
            <a:ext cx="237744" cy="201168"/>
          </a:xfrm>
          <a:prstGeom prst="downArrow">
            <a:avLst/>
          </a:prstGeom>
          <a:solidFill>
            <a:srgbClr val="5E6580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30" name="Shape 28"/>
          <p:cNvSpPr/>
          <p:nvPr/>
        </p:nvSpPr>
        <p:spPr>
          <a:xfrm>
            <a:off x="5440680" y="2551176"/>
            <a:ext cx="237744" cy="201168"/>
          </a:xfrm>
          <a:prstGeom prst="downArrow">
            <a:avLst/>
          </a:prstGeom>
          <a:solidFill>
            <a:srgbClr val="5E6580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31" name="Shape 29"/>
          <p:cNvSpPr/>
          <p:nvPr/>
        </p:nvSpPr>
        <p:spPr>
          <a:xfrm>
            <a:off x="3401568" y="3438144"/>
            <a:ext cx="237744" cy="201168"/>
          </a:xfrm>
          <a:prstGeom prst="downArrow">
            <a:avLst/>
          </a:prstGeom>
          <a:solidFill>
            <a:srgbClr val="5E6580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32" name="Shape 30"/>
          <p:cNvSpPr/>
          <p:nvPr/>
        </p:nvSpPr>
        <p:spPr>
          <a:xfrm>
            <a:off x="5440680" y="3438144"/>
            <a:ext cx="237744" cy="201168"/>
          </a:xfrm>
          <a:prstGeom prst="downArrow">
            <a:avLst/>
          </a:prstGeom>
          <a:solidFill>
            <a:srgbClr val="5E6580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33" name="Shape 31"/>
          <p:cNvSpPr/>
          <p:nvPr/>
        </p:nvSpPr>
        <p:spPr>
          <a:xfrm>
            <a:off x="6468618" y="2952257"/>
            <a:ext cx="402336" cy="329184"/>
          </a:xfrm>
          <a:prstGeom prst="rightArrow">
            <a:avLst/>
          </a:prstGeom>
          <a:solidFill>
            <a:srgbClr val="1F2A5E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34" name="Shape 32"/>
          <p:cNvSpPr/>
          <p:nvPr/>
        </p:nvSpPr>
        <p:spPr>
          <a:xfrm>
            <a:off x="6912864" y="2395728"/>
            <a:ext cx="2121408" cy="1481328"/>
          </a:xfrm>
          <a:prstGeom prst="roundRect">
            <a:avLst>
              <a:gd name="adj" fmla="val 7407"/>
            </a:avLst>
          </a:prstGeom>
          <a:solidFill>
            <a:srgbClr val="1F2A5E"/>
          </a:solidFill>
          <a:ln w="22225">
            <a:solidFill>
              <a:srgbClr val="D81E2C"/>
            </a:solidFill>
            <a:prstDash val="solid"/>
          </a:ln>
        </p:spPr>
        <p:txBody>
          <a:bodyPr/>
          <a:lstStyle/>
          <a:p>
            <a:endParaRPr lang="vi-VN"/>
          </a:p>
        </p:txBody>
      </p:sp>
      <p:sp>
        <p:nvSpPr>
          <p:cNvPr id="35" name="Text 33"/>
          <p:cNvSpPr/>
          <p:nvPr/>
        </p:nvSpPr>
        <p:spPr>
          <a:xfrm>
            <a:off x="6912864" y="2560320"/>
            <a:ext cx="212140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92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Metacognitive</a:t>
            </a:r>
            <a:endParaRPr lang="en-US" sz="1400" dirty="0"/>
          </a:p>
          <a:p>
            <a:pPr marL="0" indent="0" algn="ctr">
              <a:lnSpc>
                <a:spcPct val="92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Tension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6912864" y="3127248"/>
            <a:ext cx="212140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F2C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efficiency ⇄ autonomy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7699248" y="3419856"/>
            <a:ext cx="548640" cy="310896"/>
          </a:xfrm>
          <a:prstGeom prst="roundRect">
            <a:avLst>
              <a:gd name="adj" fmla="val 50000"/>
            </a:avLst>
          </a:prstGeom>
          <a:solidFill>
            <a:srgbClr val="FFFFFF">
              <a:alpha val="20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38" name="Text 36"/>
          <p:cNvSpPr/>
          <p:nvPr/>
        </p:nvSpPr>
        <p:spPr>
          <a:xfrm>
            <a:off x="7699248" y="3419856"/>
            <a:ext cx="5486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RQ3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9052560" y="2962656"/>
            <a:ext cx="384048" cy="329184"/>
          </a:xfrm>
          <a:prstGeom prst="rightArrow">
            <a:avLst/>
          </a:prstGeom>
          <a:solidFill>
            <a:srgbClr val="EEA80B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40" name="Shape 38"/>
          <p:cNvSpPr/>
          <p:nvPr/>
        </p:nvSpPr>
        <p:spPr>
          <a:xfrm>
            <a:off x="9454896" y="2615184"/>
            <a:ext cx="2231136" cy="1042416"/>
          </a:xfrm>
          <a:prstGeom prst="roundRect">
            <a:avLst>
              <a:gd name="adj" fmla="val 8772"/>
            </a:avLst>
          </a:prstGeom>
          <a:solidFill>
            <a:srgbClr val="FDF3D6"/>
          </a:solidFill>
          <a:ln w="19050">
            <a:solidFill>
              <a:srgbClr val="EEA80B"/>
            </a:solidFill>
            <a:prstDash val="solid"/>
          </a:ln>
        </p:spPr>
        <p:txBody>
          <a:bodyPr/>
          <a:lstStyle/>
          <a:p>
            <a:endParaRPr lang="vi-VN"/>
          </a:p>
        </p:txBody>
      </p:sp>
      <p:sp>
        <p:nvSpPr>
          <p:cNvPr id="41" name="Text 39"/>
          <p:cNvSpPr/>
          <p:nvPr/>
        </p:nvSpPr>
        <p:spPr>
          <a:xfrm>
            <a:off x="9454896" y="2724912"/>
            <a:ext cx="223113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92000"/>
              </a:lnSpc>
              <a:buNone/>
            </a:pPr>
            <a:r>
              <a:rPr lang="en-US" sz="14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Pedagogical</a:t>
            </a:r>
            <a:endParaRPr lang="en-US" sz="1400" dirty="0"/>
          </a:p>
          <a:p>
            <a:pPr marL="0" indent="0" algn="ctr">
              <a:lnSpc>
                <a:spcPct val="92000"/>
              </a:lnSpc>
              <a:buNone/>
            </a:pPr>
            <a:r>
              <a:rPr lang="en-US" sz="14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Scaffolding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9454896" y="3273552"/>
            <a:ext cx="223113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designed by educators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548640" y="4572000"/>
            <a:ext cx="10972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INTER-CONSTRUCT CORRELATIONS  ·  ALL p &lt; .001</a:t>
            </a:r>
            <a:endParaRPr lang="en-US" sz="1200" dirty="0"/>
          </a:p>
        </p:txBody>
      </p:sp>
      <p:sp>
        <p:nvSpPr>
          <p:cNvPr id="44" name="Shape 42"/>
          <p:cNvSpPr/>
          <p:nvPr/>
        </p:nvSpPr>
        <p:spPr>
          <a:xfrm>
            <a:off x="548640" y="4846320"/>
            <a:ext cx="2697480" cy="457200"/>
          </a:xfrm>
          <a:prstGeom prst="roundRect">
            <a:avLst>
              <a:gd name="adj" fmla="val 18000"/>
            </a:avLst>
          </a:prstGeom>
          <a:solidFill>
            <a:srgbClr val="E9EEFA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45" name="Shape 43"/>
          <p:cNvSpPr/>
          <p:nvPr/>
        </p:nvSpPr>
        <p:spPr>
          <a:xfrm>
            <a:off x="713232" y="5001768"/>
            <a:ext cx="146304" cy="146304"/>
          </a:xfrm>
          <a:prstGeom prst="ellipse">
            <a:avLst/>
          </a:prstGeom>
          <a:solidFill>
            <a:srgbClr val="1C46B2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46" name="Text 44"/>
          <p:cNvSpPr/>
          <p:nvPr/>
        </p:nvSpPr>
        <p:spPr>
          <a:xfrm>
            <a:off x="969264" y="484632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Awareness – Usage  </a:t>
            </a:r>
          </a:p>
          <a:p>
            <a:pPr marL="0" indent="0">
              <a:buNone/>
            </a:pPr>
            <a:r>
              <a:rPr lang="en-US" sz="1600" b="1" dirty="0">
                <a:solidFill>
                  <a:srgbClr val="1C46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.54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3364992" y="4846320"/>
            <a:ext cx="2697480" cy="457200"/>
          </a:xfrm>
          <a:prstGeom prst="roundRect">
            <a:avLst>
              <a:gd name="adj" fmla="val 18000"/>
            </a:avLst>
          </a:prstGeom>
          <a:solidFill>
            <a:srgbClr val="E6F1FA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48" name="Shape 46"/>
          <p:cNvSpPr/>
          <p:nvPr/>
        </p:nvSpPr>
        <p:spPr>
          <a:xfrm>
            <a:off x="3529584" y="5001768"/>
            <a:ext cx="146304" cy="146304"/>
          </a:xfrm>
          <a:prstGeom prst="ellipse">
            <a:avLst/>
          </a:prstGeom>
          <a:solidFill>
            <a:srgbClr val="3E86C8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49" name="Text 47"/>
          <p:cNvSpPr/>
          <p:nvPr/>
        </p:nvSpPr>
        <p:spPr>
          <a:xfrm>
            <a:off x="3785616" y="484632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Usage – Attitudes  </a:t>
            </a:r>
          </a:p>
          <a:p>
            <a:pPr marL="0" indent="0">
              <a:buNone/>
            </a:pPr>
            <a:r>
              <a:rPr lang="en-US" sz="1600" b="1" dirty="0">
                <a:solidFill>
                  <a:srgbClr val="1E7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.66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6181344" y="4846320"/>
            <a:ext cx="2697480" cy="457200"/>
          </a:xfrm>
          <a:prstGeom prst="roundRect">
            <a:avLst>
              <a:gd name="adj" fmla="val 18000"/>
            </a:avLst>
          </a:prstGeom>
          <a:solidFill>
            <a:srgbClr val="FCEAEB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51" name="Shape 49"/>
          <p:cNvSpPr/>
          <p:nvPr/>
        </p:nvSpPr>
        <p:spPr>
          <a:xfrm>
            <a:off x="6345936" y="5001768"/>
            <a:ext cx="146304" cy="146304"/>
          </a:xfrm>
          <a:prstGeom prst="ellipse">
            <a:avLst/>
          </a:prstGeom>
          <a:solidFill>
            <a:srgbClr val="D81E2C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52" name="Text 50"/>
          <p:cNvSpPr/>
          <p:nvPr/>
        </p:nvSpPr>
        <p:spPr>
          <a:xfrm>
            <a:off x="6601968" y="484632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Attitudes – Concerns </a:t>
            </a:r>
          </a:p>
          <a:p>
            <a:pPr marL="0" indent="0">
              <a:buNone/>
            </a:pPr>
            <a:r>
              <a:rPr lang="en-US" sz="16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>
                <a:solidFill>
                  <a:srgbClr val="C41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.61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8997696" y="4846320"/>
            <a:ext cx="2697480" cy="457200"/>
          </a:xfrm>
          <a:prstGeom prst="roundRect">
            <a:avLst>
              <a:gd name="adj" fmla="val 18000"/>
            </a:avLst>
          </a:prstGeom>
          <a:solidFill>
            <a:srgbClr val="FDF3D6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54" name="Shape 52"/>
          <p:cNvSpPr/>
          <p:nvPr/>
        </p:nvSpPr>
        <p:spPr>
          <a:xfrm>
            <a:off x="9162288" y="5001768"/>
            <a:ext cx="146304" cy="146304"/>
          </a:xfrm>
          <a:prstGeom prst="ellipse">
            <a:avLst/>
          </a:prstGeom>
          <a:solidFill>
            <a:srgbClr val="EEA80B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55" name="Text 53"/>
          <p:cNvSpPr/>
          <p:nvPr/>
        </p:nvSpPr>
        <p:spPr>
          <a:xfrm>
            <a:off x="9418320" y="484632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Awareness – Attitudes  </a:t>
            </a:r>
          </a:p>
          <a:p>
            <a:pPr marL="0" indent="0">
              <a:buNone/>
            </a:pPr>
            <a:r>
              <a:rPr lang="en-US" sz="1600" b="1" dirty="0">
                <a:solidFill>
                  <a:srgbClr val="9C6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.58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548640" y="5449824"/>
            <a:ext cx="11155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Figure 1. </a:t>
            </a:r>
            <a:r>
              <a:rPr lang="en-US" sz="1400" i="1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Conceptual framework: Flavell's (1979) metacognition applied to AI-assisted aviation English learning — the four constructs, three research questions, and observed inter-construct correlations (all p &lt; .001).</a:t>
            </a:r>
            <a:endParaRPr lang="en-US" sz="1400" dirty="0"/>
          </a:p>
        </p:txBody>
      </p:sp>
      <p:sp>
        <p:nvSpPr>
          <p:cNvPr id="57" name="Text 55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850" dirty="0"/>
          </a:p>
        </p:txBody>
      </p:sp>
      <p:sp>
        <p:nvSpPr>
          <p:cNvPr id="58" name="Text 56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1C46B2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1C46B2">
              <a:alpha val="55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C46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FRAMEWORK JUSTIFICATION · FOUR GROUNDS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Metacognition?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40080" y="1481328"/>
            <a:ext cx="5532120" cy="2084832"/>
          </a:xfrm>
          <a:prstGeom prst="roundRect">
            <a:avLst>
              <a:gd name="adj" fmla="val 3947"/>
            </a:avLst>
          </a:prstGeom>
          <a:solidFill>
            <a:srgbClr val="E9EEFA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7" name="Shape 5"/>
          <p:cNvSpPr/>
          <p:nvPr/>
        </p:nvSpPr>
        <p:spPr>
          <a:xfrm>
            <a:off x="932688" y="1773936"/>
            <a:ext cx="548640" cy="548640"/>
          </a:xfrm>
          <a:prstGeom prst="ellipse">
            <a:avLst/>
          </a:prstGeom>
          <a:solidFill>
            <a:srgbClr val="1C46B2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8" name="Text 6"/>
          <p:cNvSpPr/>
          <p:nvPr/>
        </p:nvSpPr>
        <p:spPr>
          <a:xfrm>
            <a:off x="932688" y="1773936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1627632" y="1792224"/>
            <a:ext cx="4343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Explanatory fit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645920" y="2267712"/>
            <a:ext cx="4325112" cy="11704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delegate cognitive work to AI while consciously aware of costs like weakening critical thinking — at its core a self-regulation problem, the primary mediator of AI-triggered cognitive offloading in L2 learning.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492240" y="1481328"/>
            <a:ext cx="5532120" cy="2084832"/>
          </a:xfrm>
          <a:prstGeom prst="roundRect">
            <a:avLst>
              <a:gd name="adj" fmla="val 3947"/>
            </a:avLst>
          </a:prstGeom>
          <a:solidFill>
            <a:srgbClr val="FCEAEB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12" name="Shape 10"/>
          <p:cNvSpPr/>
          <p:nvPr/>
        </p:nvSpPr>
        <p:spPr>
          <a:xfrm>
            <a:off x="6784848" y="1773936"/>
            <a:ext cx="548640" cy="548640"/>
          </a:xfrm>
          <a:prstGeom prst="ellipse">
            <a:avLst/>
          </a:prstGeom>
          <a:solidFill>
            <a:srgbClr val="D81E2C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13" name="Text 11"/>
          <p:cNvSpPr/>
          <p:nvPr/>
        </p:nvSpPr>
        <p:spPr>
          <a:xfrm>
            <a:off x="6784848" y="1773936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7479792" y="1792224"/>
            <a:ext cx="4343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Conceptual alignment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7479792" y="2267712"/>
            <a:ext cx="4325112" cy="11704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Flavell's two components map onto the measures: knowledge = awareness of AI's affordances and limits; regulation = verify → adjust → appraise, captured by the usage, attitude and concern scales — isolating declarative awareness vs. evaluative competence.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40080" y="3822192"/>
            <a:ext cx="5532120" cy="2084832"/>
          </a:xfrm>
          <a:prstGeom prst="roundRect">
            <a:avLst>
              <a:gd name="adj" fmla="val 3947"/>
            </a:avLst>
          </a:prstGeom>
          <a:solidFill>
            <a:srgbClr val="FDF3D6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17" name="Shape 15"/>
          <p:cNvSpPr/>
          <p:nvPr/>
        </p:nvSpPr>
        <p:spPr>
          <a:xfrm>
            <a:off x="932688" y="4114800"/>
            <a:ext cx="548640" cy="548640"/>
          </a:xfrm>
          <a:prstGeom prst="ellipse">
            <a:avLst/>
          </a:prstGeom>
          <a:solidFill>
            <a:srgbClr val="EEA80B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18" name="Text 16"/>
          <p:cNvSpPr/>
          <p:nvPr/>
        </p:nvSpPr>
        <p:spPr>
          <a:xfrm>
            <a:off x="932688" y="411480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800" dirty="0"/>
          </a:p>
        </p:txBody>
      </p:sp>
      <p:sp>
        <p:nvSpPr>
          <p:cNvPr id="19" name="Text 17"/>
          <p:cNvSpPr/>
          <p:nvPr/>
        </p:nvSpPr>
        <p:spPr>
          <a:xfrm>
            <a:off x="1627632" y="4133088"/>
            <a:ext cx="4343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Contextual relevance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1645920" y="4608576"/>
            <a:ext cx="4325112" cy="11704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theory targets internal cognitive processes, not culture-specific behaviours; it is validated in Asian EFL settings comparable to Vietnam and extends to ESP, where verifying one's own understanding is safety-relevant.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6492240" y="3822192"/>
            <a:ext cx="5532120" cy="2084832"/>
          </a:xfrm>
          <a:prstGeom prst="roundRect">
            <a:avLst>
              <a:gd name="adj" fmla="val 3947"/>
            </a:avLst>
          </a:prstGeom>
          <a:solidFill>
            <a:srgbClr val="E9EBF3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22" name="Shape 20"/>
          <p:cNvSpPr/>
          <p:nvPr/>
        </p:nvSpPr>
        <p:spPr>
          <a:xfrm>
            <a:off x="6784848" y="4114800"/>
            <a:ext cx="548640" cy="548640"/>
          </a:xfrm>
          <a:prstGeom prst="ellipse">
            <a:avLst/>
          </a:prstGeom>
          <a:solidFill>
            <a:srgbClr val="1F2A5E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23" name="Text 21"/>
          <p:cNvSpPr/>
          <p:nvPr/>
        </p:nvSpPr>
        <p:spPr>
          <a:xfrm>
            <a:off x="6784848" y="411480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800" dirty="0"/>
          </a:p>
        </p:txBody>
      </p:sp>
      <p:sp>
        <p:nvSpPr>
          <p:cNvPr id="24" name="Text 22"/>
          <p:cNvSpPr/>
          <p:nvPr/>
        </p:nvSpPr>
        <p:spPr>
          <a:xfrm>
            <a:off x="7479792" y="4133088"/>
            <a:ext cx="4343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Scholarly credibility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7498080" y="4608576"/>
            <a:ext cx="4325112" cy="11704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Cognitive load, technology acceptance (TAM) and self-determination theory act as contextual conditions; metacognition carries the analytical work — the knowledge-verification stage at the heart of this study.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1F2A5E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1F2A5E">
              <a:alpha val="55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F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GUIDING QUESTIONS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Research Questions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40080" y="1600200"/>
            <a:ext cx="10881360" cy="1371600"/>
          </a:xfrm>
          <a:prstGeom prst="roundRect">
            <a:avLst>
              <a:gd name="adj" fmla="val 6667"/>
            </a:avLst>
          </a:prstGeom>
          <a:solidFill>
            <a:srgbClr val="E9EEFA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7" name="Shape 5"/>
          <p:cNvSpPr/>
          <p:nvPr/>
        </p:nvSpPr>
        <p:spPr>
          <a:xfrm>
            <a:off x="960120" y="1965960"/>
            <a:ext cx="658368" cy="658368"/>
          </a:xfrm>
          <a:prstGeom prst="ellipse">
            <a:avLst/>
          </a:prstGeom>
          <a:solidFill>
            <a:srgbClr val="1C46B2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8" name="Text 6"/>
          <p:cNvSpPr/>
          <p:nvPr/>
        </p:nvSpPr>
        <p:spPr>
          <a:xfrm>
            <a:off x="960120" y="196596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RQ1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874520" y="1783080"/>
            <a:ext cx="9326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what extent do third-year VAA students demonstrate metacognitive awareness of generative AI tools in learning aviation English?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94944" y="3321603"/>
            <a:ext cx="10881360" cy="1371600"/>
          </a:xfrm>
          <a:prstGeom prst="roundRect">
            <a:avLst>
              <a:gd name="adj" fmla="val 6667"/>
            </a:avLst>
          </a:prstGeom>
          <a:solidFill>
            <a:srgbClr val="FCEAEB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1" name="Shape 9"/>
          <p:cNvSpPr/>
          <p:nvPr/>
        </p:nvSpPr>
        <p:spPr>
          <a:xfrm>
            <a:off x="960120" y="3593592"/>
            <a:ext cx="658368" cy="658368"/>
          </a:xfrm>
          <a:prstGeom prst="ellipse">
            <a:avLst/>
          </a:prstGeom>
          <a:solidFill>
            <a:srgbClr val="D81E2C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2" name="Text 10"/>
          <p:cNvSpPr/>
          <p:nvPr/>
        </p:nvSpPr>
        <p:spPr>
          <a:xfrm>
            <a:off x="960120" y="3593592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RQ2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874520" y="3410712"/>
            <a:ext cx="9326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are their prevailing usage configurations and attitudes toward generative AI tools?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640080" y="4855464"/>
            <a:ext cx="10881360" cy="1371600"/>
          </a:xfrm>
          <a:prstGeom prst="roundRect">
            <a:avLst>
              <a:gd name="adj" fmla="val 6667"/>
            </a:avLst>
          </a:prstGeom>
          <a:solidFill>
            <a:srgbClr val="FDF3D6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5" name="Shape 13"/>
          <p:cNvSpPr/>
          <p:nvPr/>
        </p:nvSpPr>
        <p:spPr>
          <a:xfrm>
            <a:off x="960120" y="5221224"/>
            <a:ext cx="658368" cy="658368"/>
          </a:xfrm>
          <a:prstGeom prst="ellipse">
            <a:avLst/>
          </a:prstGeom>
          <a:solidFill>
            <a:srgbClr val="EEA80B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6" name="Text 14"/>
          <p:cNvSpPr/>
          <p:nvPr/>
        </p:nvSpPr>
        <p:spPr>
          <a:xfrm>
            <a:off x="960120" y="5221224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RQ3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874520" y="5038344"/>
            <a:ext cx="9326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 they navigate the tension between AI-driven efficiency and the potential loss of autonomous language-learning skills?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EEA80B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EEA80B">
              <a:alpha val="55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9C6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CONVERGENT MIXED METHODS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Methodology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40080" y="1481328"/>
            <a:ext cx="10881360" cy="749808"/>
          </a:xfrm>
          <a:prstGeom prst="roundRect">
            <a:avLst>
              <a:gd name="adj" fmla="val 10976"/>
            </a:avLst>
          </a:prstGeom>
          <a:solidFill>
            <a:srgbClr val="E9EEFA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7" name="Shape 5"/>
          <p:cNvSpPr/>
          <p:nvPr/>
        </p:nvSpPr>
        <p:spPr>
          <a:xfrm>
            <a:off x="896112" y="1673352"/>
            <a:ext cx="365760" cy="365760"/>
          </a:xfrm>
          <a:prstGeom prst="ellipse">
            <a:avLst/>
          </a:prstGeom>
          <a:solidFill>
            <a:srgbClr val="1C46B2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8" name="Text 6"/>
          <p:cNvSpPr/>
          <p:nvPr/>
        </p:nvSpPr>
        <p:spPr>
          <a:xfrm>
            <a:off x="1371600" y="1572768"/>
            <a:ext cx="4206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Convergent parallel design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5486400" y="1572768"/>
            <a:ext cx="5852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6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bilingual (EN–VN) instrument · quantitative + qualitative in parallel (Creswell &amp; Creswell, 2017)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40080" y="2432304"/>
            <a:ext cx="5349240" cy="1517904"/>
          </a:xfrm>
          <a:prstGeom prst="roundRect">
            <a:avLst>
              <a:gd name="adj" fmla="val 5422"/>
            </a:avLst>
          </a:prstGeom>
          <a:solidFill>
            <a:srgbClr val="E9EEFA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1" name="Text 9"/>
          <p:cNvSpPr/>
          <p:nvPr/>
        </p:nvSpPr>
        <p:spPr>
          <a:xfrm>
            <a:off x="914400" y="263347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150" dirty="0">
                <a:solidFill>
                  <a:srgbClr val="1C46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QUANTITATIVE</a:t>
            </a: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932688" y="2935224"/>
            <a:ext cx="48920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2000"/>
              </a:lnSpc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 Likert items across four constructs</a:t>
            </a:r>
            <a:endParaRPr lang="en-US" sz="1600" dirty="0"/>
          </a:p>
          <a:p>
            <a:pPr marL="165100" indent="-165100">
              <a:lnSpc>
                <a:spcPct val="112000"/>
              </a:lnSpc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Cronbach's α, paired-samples t-tests, Pearson r</a:t>
            </a:r>
            <a:endParaRPr lang="en-US" sz="1600" dirty="0"/>
          </a:p>
          <a:p>
            <a:pPr marL="165100" indent="-165100">
              <a:lnSpc>
                <a:spcPct val="112000"/>
              </a:lnSpc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Addresses </a:t>
            </a:r>
            <a:r>
              <a:rPr lang="en-US" sz="16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RQ1 &amp; RQ2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172200" y="2432304"/>
            <a:ext cx="5349240" cy="1517904"/>
          </a:xfrm>
          <a:prstGeom prst="roundRect">
            <a:avLst>
              <a:gd name="adj" fmla="val 5422"/>
            </a:avLst>
          </a:prstGeom>
          <a:solidFill>
            <a:srgbClr val="FCEAEB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4" name="Text 12"/>
          <p:cNvSpPr/>
          <p:nvPr/>
        </p:nvSpPr>
        <p:spPr>
          <a:xfrm>
            <a:off x="6446520" y="263347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150" dirty="0">
                <a:solidFill>
                  <a:srgbClr val="C418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QUALITATIVE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6464808" y="2935224"/>
            <a:ext cx="48920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2000"/>
              </a:lnSpc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open-ended questions (bilingual responses)</a:t>
            </a:r>
            <a:endParaRPr lang="en-US" sz="1600" dirty="0"/>
          </a:p>
          <a:p>
            <a:pPr marL="165100" indent="-165100">
              <a:lnSpc>
                <a:spcPct val="112000"/>
              </a:lnSpc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Reflexive thematic analysis (Braun &amp; Clarke, 2012)</a:t>
            </a:r>
            <a:endParaRPr lang="en-US" sz="1600" dirty="0"/>
          </a:p>
          <a:p>
            <a:pPr marL="165100" indent="-165100">
              <a:lnSpc>
                <a:spcPct val="112000"/>
              </a:lnSpc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Deepens </a:t>
            </a:r>
            <a:r>
              <a:rPr lang="en-US" sz="16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RQ3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40080" y="4160520"/>
            <a:ext cx="10881360" cy="713232"/>
          </a:xfrm>
          <a:prstGeom prst="roundRect">
            <a:avLst>
              <a:gd name="adj" fmla="val 11538"/>
            </a:avLst>
          </a:prstGeom>
          <a:solidFill>
            <a:srgbClr val="E6F1FA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7" name="Shape 15"/>
          <p:cNvSpPr/>
          <p:nvPr/>
        </p:nvSpPr>
        <p:spPr>
          <a:xfrm>
            <a:off x="896112" y="4325112"/>
            <a:ext cx="365760" cy="365760"/>
          </a:xfrm>
          <a:prstGeom prst="ellipse">
            <a:avLst/>
          </a:prstGeom>
          <a:solidFill>
            <a:srgbClr val="3E86C8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18" name="Text 16"/>
          <p:cNvSpPr/>
          <p:nvPr/>
        </p:nvSpPr>
        <p:spPr>
          <a:xfrm>
            <a:off x="896112" y="430682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⇄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1371600" y="4233672"/>
            <a:ext cx="99669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Strands merged by side-by-side comparison to evaluate convergence between numbers and narratives.</a:t>
            </a:r>
            <a:endParaRPr lang="en-US" dirty="0"/>
          </a:p>
        </p:txBody>
      </p:sp>
      <p:sp>
        <p:nvSpPr>
          <p:cNvPr id="20" name="Shape 18"/>
          <p:cNvSpPr/>
          <p:nvPr/>
        </p:nvSpPr>
        <p:spPr>
          <a:xfrm>
            <a:off x="580644" y="5184648"/>
            <a:ext cx="11183112" cy="731520"/>
          </a:xfrm>
          <a:prstGeom prst="roundRect">
            <a:avLst>
              <a:gd name="adj" fmla="val 11250"/>
            </a:avLst>
          </a:prstGeom>
          <a:solidFill>
            <a:srgbClr val="E9EBF3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21" name="Shape 19"/>
          <p:cNvSpPr/>
          <p:nvPr/>
        </p:nvSpPr>
        <p:spPr>
          <a:xfrm>
            <a:off x="854964" y="5394960"/>
            <a:ext cx="310896" cy="310896"/>
          </a:xfrm>
          <a:prstGeom prst="ellipse">
            <a:avLst/>
          </a:prstGeom>
          <a:solidFill>
            <a:srgbClr val="1F2A5E"/>
          </a:solidFill>
          <a:ln/>
        </p:spPr>
        <p:txBody>
          <a:bodyPr/>
          <a:lstStyle/>
          <a:p>
            <a:endParaRPr lang="vi-VN" sz="2800"/>
          </a:p>
        </p:txBody>
      </p:sp>
      <p:sp>
        <p:nvSpPr>
          <p:cNvPr id="22" name="Text 20"/>
          <p:cNvSpPr/>
          <p:nvPr/>
        </p:nvSpPr>
        <p:spPr>
          <a:xfrm>
            <a:off x="1284732" y="5294376"/>
            <a:ext cx="3657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30" dirty="0">
                <a:solidFill>
                  <a:srgbClr val="1F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284732" y="5504688"/>
            <a:ext cx="1024128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VAA, Ho Chi Minh City · third-year aviation English majors · second semester, late Dec 2025 – Apr 2026.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3E86C8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3E86C8">
              <a:alpha val="55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kern="0" spc="200" dirty="0">
                <a:solidFill>
                  <a:srgbClr val="1E72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78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Participants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40080" y="1481328"/>
            <a:ext cx="2615184" cy="1371600"/>
          </a:xfrm>
          <a:prstGeom prst="roundRect">
            <a:avLst>
              <a:gd name="adj" fmla="val 6000"/>
            </a:avLst>
          </a:prstGeom>
          <a:solidFill>
            <a:srgbClr val="E9EEFA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7" name="Text 5"/>
          <p:cNvSpPr/>
          <p:nvPr/>
        </p:nvSpPr>
        <p:spPr>
          <a:xfrm>
            <a:off x="640080" y="1627632"/>
            <a:ext cx="261518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1C46B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78</a:t>
            </a:r>
            <a:endParaRPr lang="en-US" sz="4400" dirty="0"/>
          </a:p>
        </p:txBody>
      </p:sp>
      <p:sp>
        <p:nvSpPr>
          <p:cNvPr id="8" name="Text 6"/>
          <p:cNvSpPr/>
          <p:nvPr/>
        </p:nvSpPr>
        <p:spPr>
          <a:xfrm>
            <a:off x="777240" y="2304288"/>
            <a:ext cx="234086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4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retained</a:t>
            </a:r>
            <a:endParaRPr lang="en-US" sz="1400" dirty="0"/>
          </a:p>
          <a:p>
            <a:pPr marL="0" indent="0" algn="ctr">
              <a:lnSpc>
                <a:spcPct val="98000"/>
              </a:lnSpc>
              <a:buNone/>
            </a:pPr>
            <a:r>
              <a:rPr lang="en-US" sz="14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(from 80 collected)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456432" y="1481328"/>
            <a:ext cx="2615184" cy="1371600"/>
          </a:xfrm>
          <a:prstGeom prst="roundRect">
            <a:avLst>
              <a:gd name="adj" fmla="val 6000"/>
            </a:avLst>
          </a:prstGeom>
          <a:solidFill>
            <a:srgbClr val="E6F1FA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10" name="Text 8"/>
          <p:cNvSpPr/>
          <p:nvPr/>
        </p:nvSpPr>
        <p:spPr>
          <a:xfrm>
            <a:off x="3456432" y="1627632"/>
            <a:ext cx="261518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1E72B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19.6</a:t>
            </a:r>
            <a:endParaRPr lang="en-US" sz="4400" dirty="0"/>
          </a:p>
        </p:txBody>
      </p:sp>
      <p:sp>
        <p:nvSpPr>
          <p:cNvPr id="11" name="Text 9"/>
          <p:cNvSpPr/>
          <p:nvPr/>
        </p:nvSpPr>
        <p:spPr>
          <a:xfrm>
            <a:off x="3593592" y="2304288"/>
            <a:ext cx="234086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4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 age</a:t>
            </a:r>
            <a:endParaRPr lang="en-US" sz="1400" dirty="0"/>
          </a:p>
          <a:p>
            <a:pPr marL="0" indent="0" algn="ctr">
              <a:lnSpc>
                <a:spcPct val="98000"/>
              </a:lnSpc>
              <a:buNone/>
            </a:pPr>
            <a:r>
              <a:rPr lang="en-US" sz="14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(SD = 1.4)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272784" y="1481328"/>
            <a:ext cx="2615184" cy="1371600"/>
          </a:xfrm>
          <a:prstGeom prst="roundRect">
            <a:avLst>
              <a:gd name="adj" fmla="val 6000"/>
            </a:avLst>
          </a:prstGeom>
          <a:solidFill>
            <a:srgbClr val="FCEAEB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13" name="Text 11"/>
          <p:cNvSpPr/>
          <p:nvPr/>
        </p:nvSpPr>
        <p:spPr>
          <a:xfrm>
            <a:off x="6272784" y="1627632"/>
            <a:ext cx="261518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C4182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69%</a:t>
            </a:r>
            <a:endParaRPr lang="en-US" sz="4400" dirty="0"/>
          </a:p>
        </p:txBody>
      </p:sp>
      <p:sp>
        <p:nvSpPr>
          <p:cNvPr id="14" name="Text 12"/>
          <p:cNvSpPr/>
          <p:nvPr/>
        </p:nvSpPr>
        <p:spPr>
          <a:xfrm>
            <a:off x="6409944" y="2304288"/>
            <a:ext cx="234086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4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AI ≥ 3×</a:t>
            </a:r>
            <a:endParaRPr lang="en-US" sz="1400" dirty="0"/>
          </a:p>
          <a:p>
            <a:pPr marL="0" indent="0" algn="ctr">
              <a:lnSpc>
                <a:spcPct val="98000"/>
              </a:lnSpc>
              <a:buNone/>
            </a:pPr>
            <a:r>
              <a:rPr lang="en-US" sz="14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week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9089136" y="1481328"/>
            <a:ext cx="2615184" cy="1371600"/>
          </a:xfrm>
          <a:prstGeom prst="roundRect">
            <a:avLst>
              <a:gd name="adj" fmla="val 6000"/>
            </a:avLst>
          </a:prstGeom>
          <a:solidFill>
            <a:srgbClr val="FDF3D6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16" name="Text 14"/>
          <p:cNvSpPr/>
          <p:nvPr/>
        </p:nvSpPr>
        <p:spPr>
          <a:xfrm>
            <a:off x="9089136" y="1627632"/>
            <a:ext cx="261518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9C6B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55%</a:t>
            </a:r>
            <a:endParaRPr lang="en-US" sz="4400" dirty="0"/>
          </a:p>
        </p:txBody>
      </p:sp>
      <p:sp>
        <p:nvSpPr>
          <p:cNvPr id="17" name="Text 15"/>
          <p:cNvSpPr/>
          <p:nvPr/>
        </p:nvSpPr>
        <p:spPr>
          <a:xfrm>
            <a:off x="9226296" y="2304288"/>
            <a:ext cx="234086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4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B1–B2</a:t>
            </a:r>
            <a:endParaRPr lang="en-US" sz="1400" dirty="0"/>
          </a:p>
          <a:p>
            <a:pPr marL="0" indent="0" algn="ctr">
              <a:lnSpc>
                <a:spcPct val="98000"/>
              </a:lnSpc>
              <a:buNone/>
            </a:pPr>
            <a:r>
              <a:rPr lang="en-US" sz="14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proficiency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40080" y="310896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Tools used for English study</a:t>
            </a: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640080" y="3520440"/>
            <a:ext cx="1737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2377440" y="3584448"/>
            <a:ext cx="3154680" cy="256032"/>
          </a:xfrm>
          <a:prstGeom prst="roundRect">
            <a:avLst>
              <a:gd name="adj" fmla="val 10714"/>
            </a:avLst>
          </a:prstGeom>
          <a:solidFill>
            <a:srgbClr val="EEEFF5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21" name="Shape 19"/>
          <p:cNvSpPr/>
          <p:nvPr/>
        </p:nvSpPr>
        <p:spPr>
          <a:xfrm>
            <a:off x="2377440" y="3584448"/>
            <a:ext cx="2618384" cy="256032"/>
          </a:xfrm>
          <a:prstGeom prst="roundRect">
            <a:avLst>
              <a:gd name="adj" fmla="val 10714"/>
            </a:avLst>
          </a:prstGeom>
          <a:solidFill>
            <a:srgbClr val="1C46B2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22" name="Text 20"/>
          <p:cNvSpPr/>
          <p:nvPr/>
        </p:nvSpPr>
        <p:spPr>
          <a:xfrm>
            <a:off x="5586984" y="3520440"/>
            <a:ext cx="548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83%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40080" y="4005072"/>
            <a:ext cx="1737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Gemini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2377440" y="4069080"/>
            <a:ext cx="3154680" cy="256032"/>
          </a:xfrm>
          <a:prstGeom prst="roundRect">
            <a:avLst>
              <a:gd name="adj" fmla="val 10714"/>
            </a:avLst>
          </a:prstGeom>
          <a:solidFill>
            <a:srgbClr val="EEEFF5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25" name="Shape 23"/>
          <p:cNvSpPr/>
          <p:nvPr/>
        </p:nvSpPr>
        <p:spPr>
          <a:xfrm>
            <a:off x="2377440" y="4069080"/>
            <a:ext cx="2555291" cy="256032"/>
          </a:xfrm>
          <a:prstGeom prst="roundRect">
            <a:avLst>
              <a:gd name="adj" fmla="val 10714"/>
            </a:avLst>
          </a:prstGeom>
          <a:solidFill>
            <a:srgbClr val="3E86C8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26" name="Text 24"/>
          <p:cNvSpPr/>
          <p:nvPr/>
        </p:nvSpPr>
        <p:spPr>
          <a:xfrm>
            <a:off x="5586984" y="4005072"/>
            <a:ext cx="548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81%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40080" y="4489704"/>
            <a:ext cx="1737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Translate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2377440" y="4553712"/>
            <a:ext cx="3154680" cy="256032"/>
          </a:xfrm>
          <a:prstGeom prst="roundRect">
            <a:avLst>
              <a:gd name="adj" fmla="val 10714"/>
            </a:avLst>
          </a:prstGeom>
          <a:solidFill>
            <a:srgbClr val="EEEFF5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29" name="Shape 27"/>
          <p:cNvSpPr/>
          <p:nvPr/>
        </p:nvSpPr>
        <p:spPr>
          <a:xfrm>
            <a:off x="2377440" y="4553712"/>
            <a:ext cx="1419606" cy="256032"/>
          </a:xfrm>
          <a:prstGeom prst="roundRect">
            <a:avLst>
              <a:gd name="adj" fmla="val 10714"/>
            </a:avLst>
          </a:prstGeom>
          <a:solidFill>
            <a:srgbClr val="D81E2C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30" name="Text 28"/>
          <p:cNvSpPr/>
          <p:nvPr/>
        </p:nvSpPr>
        <p:spPr>
          <a:xfrm>
            <a:off x="5586984" y="4489704"/>
            <a:ext cx="548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45%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640080" y="4974336"/>
            <a:ext cx="1737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Grammarly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2377440" y="5038344"/>
            <a:ext cx="3154680" cy="256032"/>
          </a:xfrm>
          <a:prstGeom prst="roundRect">
            <a:avLst>
              <a:gd name="adj" fmla="val 10714"/>
            </a:avLst>
          </a:prstGeom>
          <a:solidFill>
            <a:srgbClr val="EEEFF5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33" name="Shape 31"/>
          <p:cNvSpPr/>
          <p:nvPr/>
        </p:nvSpPr>
        <p:spPr>
          <a:xfrm>
            <a:off x="2377440" y="5038344"/>
            <a:ext cx="725576" cy="256032"/>
          </a:xfrm>
          <a:prstGeom prst="roundRect">
            <a:avLst>
              <a:gd name="adj" fmla="val 10714"/>
            </a:avLst>
          </a:prstGeom>
          <a:solidFill>
            <a:srgbClr val="EEA80B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34" name="Text 32"/>
          <p:cNvSpPr/>
          <p:nvPr/>
        </p:nvSpPr>
        <p:spPr>
          <a:xfrm>
            <a:off x="5586984" y="4974336"/>
            <a:ext cx="548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23%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640080" y="5458968"/>
            <a:ext cx="1737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Copilot</a:t>
            </a:r>
            <a:endParaRPr lang="en-US" sz="1400" dirty="0"/>
          </a:p>
        </p:txBody>
      </p:sp>
      <p:sp>
        <p:nvSpPr>
          <p:cNvPr id="36" name="Shape 34"/>
          <p:cNvSpPr/>
          <p:nvPr/>
        </p:nvSpPr>
        <p:spPr>
          <a:xfrm>
            <a:off x="2377440" y="5522976"/>
            <a:ext cx="3154680" cy="256032"/>
          </a:xfrm>
          <a:prstGeom prst="roundRect">
            <a:avLst>
              <a:gd name="adj" fmla="val 10714"/>
            </a:avLst>
          </a:prstGeom>
          <a:solidFill>
            <a:srgbClr val="EEEFF5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37" name="Shape 35"/>
          <p:cNvSpPr/>
          <p:nvPr/>
        </p:nvSpPr>
        <p:spPr>
          <a:xfrm>
            <a:off x="2377440" y="5522976"/>
            <a:ext cx="536296" cy="256032"/>
          </a:xfrm>
          <a:prstGeom prst="roundRect">
            <a:avLst>
              <a:gd name="adj" fmla="val 10714"/>
            </a:avLst>
          </a:prstGeom>
          <a:solidFill>
            <a:srgbClr val="1F2A5E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38" name="Text 36"/>
          <p:cNvSpPr/>
          <p:nvPr/>
        </p:nvSpPr>
        <p:spPr>
          <a:xfrm>
            <a:off x="5586984" y="5458968"/>
            <a:ext cx="548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17%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640080" y="5943600"/>
            <a:ext cx="1737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DeepSeek</a:t>
            </a:r>
            <a:endParaRPr lang="en-US" sz="1400" dirty="0"/>
          </a:p>
        </p:txBody>
      </p:sp>
      <p:sp>
        <p:nvSpPr>
          <p:cNvPr id="40" name="Shape 38"/>
          <p:cNvSpPr/>
          <p:nvPr/>
        </p:nvSpPr>
        <p:spPr>
          <a:xfrm>
            <a:off x="2377440" y="6007608"/>
            <a:ext cx="3154680" cy="256032"/>
          </a:xfrm>
          <a:prstGeom prst="roundRect">
            <a:avLst>
              <a:gd name="adj" fmla="val 10714"/>
            </a:avLst>
          </a:prstGeom>
          <a:solidFill>
            <a:srgbClr val="EEEFF5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41" name="Shape 39"/>
          <p:cNvSpPr/>
          <p:nvPr/>
        </p:nvSpPr>
        <p:spPr>
          <a:xfrm>
            <a:off x="2377440" y="6007608"/>
            <a:ext cx="410108" cy="256032"/>
          </a:xfrm>
          <a:prstGeom prst="roundRect">
            <a:avLst>
              <a:gd name="adj" fmla="val 10714"/>
            </a:avLst>
          </a:prstGeom>
          <a:solidFill>
            <a:srgbClr val="1C46B2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42" name="Text 40"/>
          <p:cNvSpPr/>
          <p:nvPr/>
        </p:nvSpPr>
        <p:spPr>
          <a:xfrm>
            <a:off x="5586984" y="5943600"/>
            <a:ext cx="548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13%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6446520" y="310896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Cohort composition</a:t>
            </a:r>
            <a:endParaRPr lang="en-US" dirty="0"/>
          </a:p>
        </p:txBody>
      </p:sp>
      <p:sp>
        <p:nvSpPr>
          <p:cNvPr id="44" name="Shape 42"/>
          <p:cNvSpPr/>
          <p:nvPr/>
        </p:nvSpPr>
        <p:spPr>
          <a:xfrm>
            <a:off x="6446520" y="3520440"/>
            <a:ext cx="5074920" cy="896112"/>
          </a:xfrm>
          <a:prstGeom prst="roundRect">
            <a:avLst>
              <a:gd name="adj" fmla="val 8163"/>
            </a:avLst>
          </a:prstGeom>
          <a:solidFill>
            <a:srgbClr val="E6F1FA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45" name="Shape 43"/>
          <p:cNvSpPr/>
          <p:nvPr/>
        </p:nvSpPr>
        <p:spPr>
          <a:xfrm>
            <a:off x="6665976" y="3849624"/>
            <a:ext cx="237744" cy="237744"/>
          </a:xfrm>
          <a:prstGeom prst="ellipse">
            <a:avLst/>
          </a:prstGeom>
          <a:solidFill>
            <a:srgbClr val="3E86C8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46" name="Text 44"/>
          <p:cNvSpPr/>
          <p:nvPr/>
        </p:nvSpPr>
        <p:spPr>
          <a:xfrm>
            <a:off x="7031736" y="3666744"/>
            <a:ext cx="4343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Gender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7031736" y="3977640"/>
            <a:ext cx="429768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Male 53% · Female 38% · Prefer not to say 9%</a:t>
            </a:r>
            <a:endParaRPr lang="en-US" sz="1400" dirty="0"/>
          </a:p>
        </p:txBody>
      </p:sp>
      <p:sp>
        <p:nvSpPr>
          <p:cNvPr id="48" name="Shape 46"/>
          <p:cNvSpPr/>
          <p:nvPr/>
        </p:nvSpPr>
        <p:spPr>
          <a:xfrm>
            <a:off x="6446520" y="4535424"/>
            <a:ext cx="5074920" cy="896112"/>
          </a:xfrm>
          <a:prstGeom prst="roundRect">
            <a:avLst>
              <a:gd name="adj" fmla="val 8163"/>
            </a:avLst>
          </a:prstGeom>
          <a:solidFill>
            <a:srgbClr val="FDF3D6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49" name="Shape 47"/>
          <p:cNvSpPr/>
          <p:nvPr/>
        </p:nvSpPr>
        <p:spPr>
          <a:xfrm>
            <a:off x="6665976" y="4864608"/>
            <a:ext cx="237744" cy="237744"/>
          </a:xfrm>
          <a:prstGeom prst="ellipse">
            <a:avLst/>
          </a:prstGeom>
          <a:solidFill>
            <a:srgbClr val="EEA80B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50" name="Text 48"/>
          <p:cNvSpPr/>
          <p:nvPr/>
        </p:nvSpPr>
        <p:spPr>
          <a:xfrm>
            <a:off x="7031736" y="4681728"/>
            <a:ext cx="4343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Proficiency (CEFR)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7031736" y="4992624"/>
            <a:ext cx="429768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Intermediate B1–B2 55% · Beginner A1–A2 36% · Advanced C1–C2 9%</a:t>
            </a:r>
            <a:endParaRPr lang="en-US" sz="1400" dirty="0"/>
          </a:p>
        </p:txBody>
      </p:sp>
      <p:sp>
        <p:nvSpPr>
          <p:cNvPr id="52" name="Shape 50"/>
          <p:cNvSpPr/>
          <p:nvPr/>
        </p:nvSpPr>
        <p:spPr>
          <a:xfrm>
            <a:off x="6446520" y="5550408"/>
            <a:ext cx="5074920" cy="896112"/>
          </a:xfrm>
          <a:prstGeom prst="roundRect">
            <a:avLst>
              <a:gd name="adj" fmla="val 8163"/>
            </a:avLst>
          </a:prstGeom>
          <a:solidFill>
            <a:srgbClr val="FCEAEB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53" name="Shape 51"/>
          <p:cNvSpPr/>
          <p:nvPr/>
        </p:nvSpPr>
        <p:spPr>
          <a:xfrm>
            <a:off x="6665976" y="5879592"/>
            <a:ext cx="237744" cy="237744"/>
          </a:xfrm>
          <a:prstGeom prst="ellipse">
            <a:avLst/>
          </a:prstGeom>
          <a:solidFill>
            <a:srgbClr val="D81E2C"/>
          </a:solidFill>
          <a:ln/>
        </p:spPr>
        <p:txBody>
          <a:bodyPr/>
          <a:lstStyle/>
          <a:p>
            <a:endParaRPr lang="vi-VN" sz="2400"/>
          </a:p>
        </p:txBody>
      </p:sp>
      <p:sp>
        <p:nvSpPr>
          <p:cNvPr id="54" name="Text 52"/>
          <p:cNvSpPr/>
          <p:nvPr/>
        </p:nvSpPr>
        <p:spPr>
          <a:xfrm>
            <a:off x="7031736" y="5696712"/>
            <a:ext cx="4343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3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Double learning load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7031736" y="6007608"/>
            <a:ext cx="429768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English + safety-critical aviation terminology &amp; protocols</a:t>
            </a:r>
            <a:endParaRPr lang="en-US" sz="1400" dirty="0"/>
          </a:p>
        </p:txBody>
      </p:sp>
      <p:sp>
        <p:nvSpPr>
          <p:cNvPr id="56" name="Text 54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1000" dirty="0"/>
          </a:p>
        </p:txBody>
      </p:sp>
      <p:sp>
        <p:nvSpPr>
          <p:cNvPr id="57" name="Text 55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5E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5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3657</Words>
  <Application>Microsoft Office PowerPoint</Application>
  <PresentationFormat>Widescreen</PresentationFormat>
  <Paragraphs>496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hiennguyenngocle0307</cp:lastModifiedBy>
  <cp:revision>5</cp:revision>
  <dcterms:created xsi:type="dcterms:W3CDTF">2026-07-31T13:56:08Z</dcterms:created>
  <dcterms:modified xsi:type="dcterms:W3CDTF">2026-08-02T09:58:32Z</dcterms:modified>
</cp:coreProperties>
</file>