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3"/>
  </p:notesMasterIdLst>
  <p:sldIdLst>
    <p:sldId id="286" r:id="rId2"/>
    <p:sldId id="256" r:id="rId3"/>
    <p:sldId id="269" r:id="rId4"/>
    <p:sldId id="287" r:id="rId5"/>
    <p:sldId id="257" r:id="rId6"/>
    <p:sldId id="258" r:id="rId7"/>
    <p:sldId id="260" r:id="rId8"/>
    <p:sldId id="259" r:id="rId9"/>
    <p:sldId id="261" r:id="rId10"/>
    <p:sldId id="262" r:id="rId11"/>
    <p:sldId id="268" r:id="rId12"/>
    <p:sldId id="270" r:id="rId13"/>
    <p:sldId id="271" r:id="rId14"/>
    <p:sldId id="263" r:id="rId15"/>
    <p:sldId id="264" r:id="rId16"/>
    <p:sldId id="265" r:id="rId17"/>
    <p:sldId id="272" r:id="rId18"/>
    <p:sldId id="266" r:id="rId19"/>
    <p:sldId id="273" r:id="rId20"/>
    <p:sldId id="274" r:id="rId21"/>
    <p:sldId id="275" r:id="rId22"/>
    <p:sldId id="276" r:id="rId23"/>
    <p:sldId id="277" r:id="rId24"/>
    <p:sldId id="278" r:id="rId25"/>
    <p:sldId id="280" r:id="rId26"/>
    <p:sldId id="279" r:id="rId27"/>
    <p:sldId id="281" r:id="rId28"/>
    <p:sldId id="282" r:id="rId29"/>
    <p:sldId id="283" r:id="rId30"/>
    <p:sldId id="284" r:id="rId31"/>
    <p:sldId id="285"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FDE3F5"/>
    <a:srgbClr val="D21CB4"/>
    <a:srgbClr val="DDCCF0"/>
    <a:srgbClr val="FFFF99"/>
    <a:srgbClr val="F2A0E4"/>
    <a:srgbClr val="CBBC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FEADB1-1999-49EA-B284-68622ABAF0EC}" v="454" dt="2026-07-19T19:09:28.4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9" autoAdjust="0"/>
    <p:restoredTop sz="94660"/>
  </p:normalViewPr>
  <p:slideViewPr>
    <p:cSldViewPr snapToGrid="0">
      <p:cViewPr varScale="1">
        <p:scale>
          <a:sx n="54" d="100"/>
          <a:sy n="54" d="100"/>
        </p:scale>
        <p:origin x="114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ạm Thị Bích Tiên" userId="76f20d9c-8b82-4364-886f-11e17891aa49" providerId="ADAL" clId="{81EEF94C-40C6-4A16-82DE-2C02EC7E32BD}"/>
    <pc:docChg chg="undo custSel addSld modSld sldOrd">
      <pc:chgData name="Phạm Thị Bích Tiên" userId="76f20d9c-8b82-4364-886f-11e17891aa49" providerId="ADAL" clId="{81EEF94C-40C6-4A16-82DE-2C02EC7E32BD}" dt="2026-07-19T19:09:28.496" v="1597"/>
      <pc:docMkLst>
        <pc:docMk/>
      </pc:docMkLst>
      <pc:sldChg chg="ord">
        <pc:chgData name="Phạm Thị Bích Tiên" userId="76f20d9c-8b82-4364-886f-11e17891aa49" providerId="ADAL" clId="{81EEF94C-40C6-4A16-82DE-2C02EC7E32BD}" dt="2026-07-18T10:48:29.765" v="37"/>
        <pc:sldMkLst>
          <pc:docMk/>
          <pc:sldMk cId="3386773632" sldId="256"/>
        </pc:sldMkLst>
      </pc:sldChg>
      <pc:sldChg chg="addSp delSp modSp mod delAnim modAnim">
        <pc:chgData name="Phạm Thị Bích Tiên" userId="76f20d9c-8b82-4364-886f-11e17891aa49" providerId="ADAL" clId="{81EEF94C-40C6-4A16-82DE-2C02EC7E32BD}" dt="2026-07-19T17:28:52.609" v="742"/>
        <pc:sldMkLst>
          <pc:docMk/>
          <pc:sldMk cId="3350553167" sldId="257"/>
        </pc:sldMkLst>
        <pc:spChg chg="add mod">
          <ac:chgData name="Phạm Thị Bích Tiên" userId="76f20d9c-8b82-4364-886f-11e17891aa49" providerId="ADAL" clId="{81EEF94C-40C6-4A16-82DE-2C02EC7E32BD}" dt="2026-07-18T11:35:18.729" v="381" actId="1076"/>
          <ac:spMkLst>
            <pc:docMk/>
            <pc:sldMk cId="3350553167" sldId="257"/>
            <ac:spMk id="2" creationId="{2EED2AF8-ED40-AA0A-F5BA-36AD6AB06F50}"/>
          </ac:spMkLst>
        </pc:spChg>
        <pc:spChg chg="del">
          <ac:chgData name="Phạm Thị Bích Tiên" userId="76f20d9c-8b82-4364-886f-11e17891aa49" providerId="ADAL" clId="{81EEF94C-40C6-4A16-82DE-2C02EC7E32BD}" dt="2026-07-18T11:33:03.393" v="326" actId="478"/>
          <ac:spMkLst>
            <pc:docMk/>
            <pc:sldMk cId="3350553167" sldId="257"/>
            <ac:spMk id="8" creationId="{F617030F-A902-EC85-5F99-27D1F98858EC}"/>
          </ac:spMkLst>
        </pc:spChg>
        <pc:spChg chg="add mod">
          <ac:chgData name="Phạm Thị Bích Tiên" userId="76f20d9c-8b82-4364-886f-11e17891aa49" providerId="ADAL" clId="{81EEF94C-40C6-4A16-82DE-2C02EC7E32BD}" dt="2026-07-18T11:35:55.112" v="412" actId="1076"/>
          <ac:spMkLst>
            <pc:docMk/>
            <pc:sldMk cId="3350553167" sldId="257"/>
            <ac:spMk id="9" creationId="{35CADC61-D68E-43DD-22AD-92B7E011F52A}"/>
          </ac:spMkLst>
        </pc:spChg>
        <pc:spChg chg="del">
          <ac:chgData name="Phạm Thị Bích Tiên" userId="76f20d9c-8b82-4364-886f-11e17891aa49" providerId="ADAL" clId="{81EEF94C-40C6-4A16-82DE-2C02EC7E32BD}" dt="2026-07-18T11:33:09.558" v="328" actId="478"/>
          <ac:spMkLst>
            <pc:docMk/>
            <pc:sldMk cId="3350553167" sldId="257"/>
            <ac:spMk id="10" creationId="{706E3256-4F3A-AE20-FD3E-25D582F0CEE4}"/>
          </ac:spMkLst>
        </pc:spChg>
        <pc:spChg chg="del">
          <ac:chgData name="Phạm Thị Bích Tiên" userId="76f20d9c-8b82-4364-886f-11e17891aa49" providerId="ADAL" clId="{81EEF94C-40C6-4A16-82DE-2C02EC7E32BD}" dt="2026-07-18T11:33:06.303" v="327" actId="478"/>
          <ac:spMkLst>
            <pc:docMk/>
            <pc:sldMk cId="3350553167" sldId="257"/>
            <ac:spMk id="12" creationId="{46A70F03-3EBD-6572-738C-00E8AEC99E75}"/>
          </ac:spMkLst>
        </pc:spChg>
        <pc:spChg chg="add mod">
          <ac:chgData name="Phạm Thị Bích Tiên" userId="76f20d9c-8b82-4364-886f-11e17891aa49" providerId="ADAL" clId="{81EEF94C-40C6-4A16-82DE-2C02EC7E32BD}" dt="2026-07-18T11:36:47.591" v="438" actId="1076"/>
          <ac:spMkLst>
            <pc:docMk/>
            <pc:sldMk cId="3350553167" sldId="257"/>
            <ac:spMk id="14" creationId="{0EA1ADE9-1C0C-0A3D-7D09-2E20D61AE972}"/>
          </ac:spMkLst>
        </pc:spChg>
        <pc:spChg chg="add mod">
          <ac:chgData name="Phạm Thị Bích Tiên" userId="76f20d9c-8b82-4364-886f-11e17891aa49" providerId="ADAL" clId="{81EEF94C-40C6-4A16-82DE-2C02EC7E32BD}" dt="2026-07-18T11:37:55.235" v="488" actId="1076"/>
          <ac:spMkLst>
            <pc:docMk/>
            <pc:sldMk cId="3350553167" sldId="257"/>
            <ac:spMk id="18" creationId="{EDEC88CE-EFEF-3A23-8C50-E8A0DC8A21FC}"/>
          </ac:spMkLst>
        </pc:spChg>
        <pc:spChg chg="add mod">
          <ac:chgData name="Phạm Thị Bích Tiên" userId="76f20d9c-8b82-4364-886f-11e17891aa49" providerId="ADAL" clId="{81EEF94C-40C6-4A16-82DE-2C02EC7E32BD}" dt="2026-07-18T11:40:00.284" v="569" actId="207"/>
          <ac:spMkLst>
            <pc:docMk/>
            <pc:sldMk cId="3350553167" sldId="257"/>
            <ac:spMk id="20" creationId="{284DD13D-4AC8-074A-E59B-DC50BC934B4E}"/>
          </ac:spMkLst>
        </pc:spChg>
        <pc:picChg chg="mod">
          <ac:chgData name="Phạm Thị Bích Tiên" userId="76f20d9c-8b82-4364-886f-11e17891aa49" providerId="ADAL" clId="{81EEF94C-40C6-4A16-82DE-2C02EC7E32BD}" dt="2026-07-19T17:02:31.439" v="578" actId="14100"/>
          <ac:picMkLst>
            <pc:docMk/>
            <pc:sldMk cId="3350553167" sldId="257"/>
            <ac:picMk id="4" creationId="{BB797421-A12E-A348-9CCC-109B6397B1E2}"/>
          </ac:picMkLst>
        </pc:picChg>
        <pc:picChg chg="mod">
          <ac:chgData name="Phạm Thị Bích Tiên" userId="76f20d9c-8b82-4364-886f-11e17891aa49" providerId="ADAL" clId="{81EEF94C-40C6-4A16-82DE-2C02EC7E32BD}" dt="2026-07-19T17:02:28.002" v="577" actId="1076"/>
          <ac:picMkLst>
            <pc:docMk/>
            <pc:sldMk cId="3350553167" sldId="257"/>
            <ac:picMk id="7" creationId="{CCCB7F4A-AF12-3BDE-C214-549868A5A23A}"/>
          </ac:picMkLst>
        </pc:picChg>
      </pc:sldChg>
      <pc:sldChg chg="addAnim delAnim modAnim">
        <pc:chgData name="Phạm Thị Bích Tiên" userId="76f20d9c-8b82-4364-886f-11e17891aa49" providerId="ADAL" clId="{81EEF94C-40C6-4A16-82DE-2C02EC7E32BD}" dt="2026-07-19T18:28:05.119" v="1182"/>
        <pc:sldMkLst>
          <pc:docMk/>
          <pc:sldMk cId="3585114035" sldId="263"/>
        </pc:sldMkLst>
      </pc:sldChg>
      <pc:sldChg chg="addSp modSp mod modAnim">
        <pc:chgData name="Phạm Thị Bích Tiên" userId="76f20d9c-8b82-4364-886f-11e17891aa49" providerId="ADAL" clId="{81EEF94C-40C6-4A16-82DE-2C02EC7E32BD}" dt="2026-07-19T17:48:09.467" v="821" actId="14100"/>
        <pc:sldMkLst>
          <pc:docMk/>
          <pc:sldMk cId="3099605765" sldId="268"/>
        </pc:sldMkLst>
        <pc:spChg chg="add mod">
          <ac:chgData name="Phạm Thị Bích Tiên" userId="76f20d9c-8b82-4364-886f-11e17891aa49" providerId="ADAL" clId="{81EEF94C-40C6-4A16-82DE-2C02EC7E32BD}" dt="2026-07-19T17:48:09.467" v="821" actId="14100"/>
          <ac:spMkLst>
            <pc:docMk/>
            <pc:sldMk cId="3099605765" sldId="268"/>
            <ac:spMk id="2" creationId="{77F46A3E-4B52-434D-F1A6-9FD30495C651}"/>
          </ac:spMkLst>
        </pc:spChg>
      </pc:sldChg>
      <pc:sldChg chg="addSp delSp modSp mod addAnim delAnim modAnim">
        <pc:chgData name="Phạm Thị Bích Tiên" userId="76f20d9c-8b82-4364-886f-11e17891aa49" providerId="ADAL" clId="{81EEF94C-40C6-4A16-82DE-2C02EC7E32BD}" dt="2026-07-19T16:53:14.601" v="575" actId="478"/>
        <pc:sldMkLst>
          <pc:docMk/>
          <pc:sldMk cId="819017162" sldId="269"/>
        </pc:sldMkLst>
        <pc:spChg chg="add mod">
          <ac:chgData name="Phạm Thị Bích Tiên" userId="76f20d9c-8b82-4364-886f-11e17891aa49" providerId="ADAL" clId="{81EEF94C-40C6-4A16-82DE-2C02EC7E32BD}" dt="2026-07-18T11:00:10.832" v="218" actId="207"/>
          <ac:spMkLst>
            <pc:docMk/>
            <pc:sldMk cId="819017162" sldId="269"/>
            <ac:spMk id="2" creationId="{D849E6D1-4E3C-48FE-1F2A-A99776B4B025}"/>
          </ac:spMkLst>
        </pc:spChg>
        <pc:spChg chg="add mod">
          <ac:chgData name="Phạm Thị Bích Tiên" userId="76f20d9c-8b82-4364-886f-11e17891aa49" providerId="ADAL" clId="{81EEF94C-40C6-4A16-82DE-2C02EC7E32BD}" dt="2026-07-18T11:00:16.406" v="219" actId="207"/>
          <ac:spMkLst>
            <pc:docMk/>
            <pc:sldMk cId="819017162" sldId="269"/>
            <ac:spMk id="3" creationId="{F2897751-9040-4147-29D3-73095F2D2DEE}"/>
          </ac:spMkLst>
        </pc:spChg>
        <pc:spChg chg="add mod">
          <ac:chgData name="Phạm Thị Bích Tiên" userId="76f20d9c-8b82-4364-886f-11e17891aa49" providerId="ADAL" clId="{81EEF94C-40C6-4A16-82DE-2C02EC7E32BD}" dt="2026-07-18T11:01:22.991" v="289" actId="20577"/>
          <ac:spMkLst>
            <pc:docMk/>
            <pc:sldMk cId="819017162" sldId="269"/>
            <ac:spMk id="4" creationId="{3CA26BAF-BDD4-879C-D067-1EA8DE8E8A96}"/>
          </ac:spMkLst>
        </pc:spChg>
        <pc:spChg chg="mod">
          <ac:chgData name="Phạm Thị Bích Tiên" userId="76f20d9c-8b82-4364-886f-11e17891aa49" providerId="ADAL" clId="{81EEF94C-40C6-4A16-82DE-2C02EC7E32BD}" dt="2026-07-18T11:19:56.367" v="325" actId="1076"/>
          <ac:spMkLst>
            <pc:docMk/>
            <pc:sldMk cId="819017162" sldId="269"/>
            <ac:spMk id="10" creationId="{7E2BB9B6-2C3B-84E8-6C3B-924629107801}"/>
          </ac:spMkLst>
        </pc:spChg>
        <pc:spChg chg="mod">
          <ac:chgData name="Phạm Thị Bích Tiên" userId="76f20d9c-8b82-4364-886f-11e17891aa49" providerId="ADAL" clId="{81EEF94C-40C6-4A16-82DE-2C02EC7E32BD}" dt="2026-07-18T10:57:10.856" v="56" actId="1076"/>
          <ac:spMkLst>
            <pc:docMk/>
            <pc:sldMk cId="819017162" sldId="269"/>
            <ac:spMk id="25" creationId="{DC2B0203-35D9-6F96-62E8-5B34AFAA3D99}"/>
          </ac:spMkLst>
        </pc:spChg>
        <pc:spChg chg="mod">
          <ac:chgData name="Phạm Thị Bích Tiên" userId="76f20d9c-8b82-4364-886f-11e17891aa49" providerId="ADAL" clId="{81EEF94C-40C6-4A16-82DE-2C02EC7E32BD}" dt="2026-07-18T10:57:02.471" v="53" actId="1076"/>
          <ac:spMkLst>
            <pc:docMk/>
            <pc:sldMk cId="819017162" sldId="269"/>
            <ac:spMk id="27" creationId="{F0E220F4-304D-7368-FD05-1082593CDE05}"/>
          </ac:spMkLst>
        </pc:spChg>
        <pc:spChg chg="mod">
          <ac:chgData name="Phạm Thị Bích Tiên" userId="76f20d9c-8b82-4364-886f-11e17891aa49" providerId="ADAL" clId="{81EEF94C-40C6-4A16-82DE-2C02EC7E32BD}" dt="2026-07-18T10:57:08.505" v="55" actId="1076"/>
          <ac:spMkLst>
            <pc:docMk/>
            <pc:sldMk cId="819017162" sldId="269"/>
            <ac:spMk id="29" creationId="{05C1DE78-9277-10AE-6CD8-8E5CA6174BCD}"/>
          </ac:spMkLst>
        </pc:spChg>
        <pc:spChg chg="mod">
          <ac:chgData name="Phạm Thị Bích Tiên" userId="76f20d9c-8b82-4364-886f-11e17891aa49" providerId="ADAL" clId="{81EEF94C-40C6-4A16-82DE-2C02EC7E32BD}" dt="2026-07-18T10:57:13.368" v="57" actId="1076"/>
          <ac:spMkLst>
            <pc:docMk/>
            <pc:sldMk cId="819017162" sldId="269"/>
            <ac:spMk id="31" creationId="{2E60B998-D4B1-5CE3-0777-AB066DD3B020}"/>
          </ac:spMkLst>
        </pc:spChg>
        <pc:spChg chg="del mod">
          <ac:chgData name="Phạm Thị Bích Tiên" userId="76f20d9c-8b82-4364-886f-11e17891aa49" providerId="ADAL" clId="{81EEF94C-40C6-4A16-82DE-2C02EC7E32BD}" dt="2026-07-19T16:53:14.601" v="575" actId="478"/>
          <ac:spMkLst>
            <pc:docMk/>
            <pc:sldMk cId="819017162" sldId="269"/>
            <ac:spMk id="37" creationId="{1FD13A16-7ED6-C727-07C8-8BE1DBA0B10D}"/>
          </ac:spMkLst>
        </pc:spChg>
        <pc:spChg chg="mod">
          <ac:chgData name="Phạm Thị Bích Tiên" userId="76f20d9c-8b82-4364-886f-11e17891aa49" providerId="ADAL" clId="{81EEF94C-40C6-4A16-82DE-2C02EC7E32BD}" dt="2026-07-18T10:56:19.344" v="46" actId="1076"/>
          <ac:spMkLst>
            <pc:docMk/>
            <pc:sldMk cId="819017162" sldId="269"/>
            <ac:spMk id="51" creationId="{154D265F-8C5E-B993-DA87-64E27BDD6CEA}"/>
          </ac:spMkLst>
        </pc:spChg>
        <pc:spChg chg="mod">
          <ac:chgData name="Phạm Thị Bích Tiên" userId="76f20d9c-8b82-4364-886f-11e17891aa49" providerId="ADAL" clId="{81EEF94C-40C6-4A16-82DE-2C02EC7E32BD}" dt="2026-07-18T10:57:06.856" v="54" actId="1076"/>
          <ac:spMkLst>
            <pc:docMk/>
            <pc:sldMk cId="819017162" sldId="269"/>
            <ac:spMk id="53" creationId="{885DBAD4-F4CA-2148-2BB2-7EE959989881}"/>
          </ac:spMkLst>
        </pc:spChg>
      </pc:sldChg>
      <pc:sldChg chg="addSp modSp mod addAnim delAnim modAnim">
        <pc:chgData name="Phạm Thị Bích Tiên" userId="76f20d9c-8b82-4364-886f-11e17891aa49" providerId="ADAL" clId="{81EEF94C-40C6-4A16-82DE-2C02EC7E32BD}" dt="2026-07-19T18:07:16.063" v="899"/>
        <pc:sldMkLst>
          <pc:docMk/>
          <pc:sldMk cId="1486186836" sldId="270"/>
        </pc:sldMkLst>
        <pc:picChg chg="add mod">
          <ac:chgData name="Phạm Thị Bích Tiên" userId="76f20d9c-8b82-4364-886f-11e17891aa49" providerId="ADAL" clId="{81EEF94C-40C6-4A16-82DE-2C02EC7E32BD}" dt="2026-07-19T17:57:32.270" v="843" actId="1076"/>
          <ac:picMkLst>
            <pc:docMk/>
            <pc:sldMk cId="1486186836" sldId="270"/>
            <ac:picMk id="2" creationId="{6D42FE34-E355-D832-5D27-05A8D15B431B}"/>
          </ac:picMkLst>
        </pc:picChg>
        <pc:picChg chg="add mod">
          <ac:chgData name="Phạm Thị Bích Tiên" userId="76f20d9c-8b82-4364-886f-11e17891aa49" providerId="ADAL" clId="{81EEF94C-40C6-4A16-82DE-2C02EC7E32BD}" dt="2026-07-19T17:57:35.169" v="844" actId="1076"/>
          <ac:picMkLst>
            <pc:docMk/>
            <pc:sldMk cId="1486186836" sldId="270"/>
            <ac:picMk id="4" creationId="{DFC996B2-B1D9-B40C-A4D4-AE3308161B65}"/>
          </ac:picMkLst>
        </pc:picChg>
        <pc:picChg chg="add mod">
          <ac:chgData name="Phạm Thị Bích Tiên" userId="76f20d9c-8b82-4364-886f-11e17891aa49" providerId="ADAL" clId="{81EEF94C-40C6-4A16-82DE-2C02EC7E32BD}" dt="2026-07-19T17:58:31.302" v="848" actId="1076"/>
          <ac:picMkLst>
            <pc:docMk/>
            <pc:sldMk cId="1486186836" sldId="270"/>
            <ac:picMk id="6" creationId="{5BA0B83F-8C6C-6957-7FAE-0EF495FF79E4}"/>
          </ac:picMkLst>
        </pc:picChg>
        <pc:picChg chg="add mod">
          <ac:chgData name="Phạm Thị Bích Tiên" userId="76f20d9c-8b82-4364-886f-11e17891aa49" providerId="ADAL" clId="{81EEF94C-40C6-4A16-82DE-2C02EC7E32BD}" dt="2026-07-19T17:59:23.966" v="854" actId="1076"/>
          <ac:picMkLst>
            <pc:docMk/>
            <pc:sldMk cId="1486186836" sldId="270"/>
            <ac:picMk id="7" creationId="{EDEC0B78-712C-8768-15F9-5D7F7B5D43D8}"/>
          </ac:picMkLst>
        </pc:picChg>
        <pc:picChg chg="add mod">
          <ac:chgData name="Phạm Thị Bích Tiên" userId="76f20d9c-8b82-4364-886f-11e17891aa49" providerId="ADAL" clId="{81EEF94C-40C6-4A16-82DE-2C02EC7E32BD}" dt="2026-07-19T18:05:55.906" v="889" actId="688"/>
          <ac:picMkLst>
            <pc:docMk/>
            <pc:sldMk cId="1486186836" sldId="270"/>
            <ac:picMk id="9" creationId="{E9B37A54-1DCA-A4CD-44D5-2192328B0995}"/>
          </ac:picMkLst>
        </pc:picChg>
        <pc:picChg chg="add mod">
          <ac:chgData name="Phạm Thị Bích Tiên" userId="76f20d9c-8b82-4364-886f-11e17891aa49" providerId="ADAL" clId="{81EEF94C-40C6-4A16-82DE-2C02EC7E32BD}" dt="2026-07-19T18:05:38.728" v="888" actId="1076"/>
          <ac:picMkLst>
            <pc:docMk/>
            <pc:sldMk cId="1486186836" sldId="270"/>
            <ac:picMk id="11" creationId="{2158C405-CABF-4C68-5B17-B207852AA9ED}"/>
          </ac:picMkLst>
        </pc:picChg>
      </pc:sldChg>
      <pc:sldChg chg="addSp modSp mod modAnim">
        <pc:chgData name="Phạm Thị Bích Tiên" userId="76f20d9c-8b82-4364-886f-11e17891aa49" providerId="ADAL" clId="{81EEF94C-40C6-4A16-82DE-2C02EC7E32BD}" dt="2026-07-19T18:22:01.719" v="1173" actId="20577"/>
        <pc:sldMkLst>
          <pc:docMk/>
          <pc:sldMk cId="2013543053" sldId="271"/>
        </pc:sldMkLst>
        <pc:spChg chg="add mod">
          <ac:chgData name="Phạm Thị Bích Tiên" userId="76f20d9c-8b82-4364-886f-11e17891aa49" providerId="ADAL" clId="{81EEF94C-40C6-4A16-82DE-2C02EC7E32BD}" dt="2026-07-19T18:22:01.719" v="1173" actId="20577"/>
          <ac:spMkLst>
            <pc:docMk/>
            <pc:sldMk cId="2013543053" sldId="271"/>
            <ac:spMk id="2" creationId="{83A52D28-96F9-F628-003B-B99293018687}"/>
          </ac:spMkLst>
        </pc:spChg>
        <pc:spChg chg="mod">
          <ac:chgData name="Phạm Thị Bích Tiên" userId="76f20d9c-8b82-4364-886f-11e17891aa49" providerId="ADAL" clId="{81EEF94C-40C6-4A16-82DE-2C02EC7E32BD}" dt="2026-07-19T18:15:47.849" v="912" actId="1076"/>
          <ac:spMkLst>
            <pc:docMk/>
            <pc:sldMk cId="2013543053" sldId="271"/>
            <ac:spMk id="3" creationId="{420346EA-CCF5-7AD5-B97B-3CA0C8F0C13B}"/>
          </ac:spMkLst>
        </pc:spChg>
        <pc:spChg chg="mod">
          <ac:chgData name="Phạm Thị Bích Tiên" userId="76f20d9c-8b82-4364-886f-11e17891aa49" providerId="ADAL" clId="{81EEF94C-40C6-4A16-82DE-2C02EC7E32BD}" dt="2026-07-19T18:16:04.814" v="917" actId="1076"/>
          <ac:spMkLst>
            <pc:docMk/>
            <pc:sldMk cId="2013543053" sldId="271"/>
            <ac:spMk id="7" creationId="{AAE2D5CC-C3AF-BAD6-44E1-3270B2E760A7}"/>
          </ac:spMkLst>
        </pc:spChg>
        <pc:spChg chg="mod">
          <ac:chgData name="Phạm Thị Bích Tiên" userId="76f20d9c-8b82-4364-886f-11e17891aa49" providerId="ADAL" clId="{81EEF94C-40C6-4A16-82DE-2C02EC7E32BD}" dt="2026-07-19T18:15:59.136" v="915" actId="1076"/>
          <ac:spMkLst>
            <pc:docMk/>
            <pc:sldMk cId="2013543053" sldId="271"/>
            <ac:spMk id="9" creationId="{DB16D1CF-063B-8DA8-3447-44CD47F48DE7}"/>
          </ac:spMkLst>
        </pc:spChg>
        <pc:spChg chg="mod">
          <ac:chgData name="Phạm Thị Bích Tiên" userId="76f20d9c-8b82-4364-886f-11e17891aa49" providerId="ADAL" clId="{81EEF94C-40C6-4A16-82DE-2C02EC7E32BD}" dt="2026-07-19T18:16:14.259" v="920" actId="1076"/>
          <ac:spMkLst>
            <pc:docMk/>
            <pc:sldMk cId="2013543053" sldId="271"/>
            <ac:spMk id="11" creationId="{C3DC8C6D-D657-F7CC-1A17-F932567FA0E2}"/>
          </ac:spMkLst>
        </pc:spChg>
        <pc:spChg chg="mod">
          <ac:chgData name="Phạm Thị Bích Tiên" userId="76f20d9c-8b82-4364-886f-11e17891aa49" providerId="ADAL" clId="{81EEF94C-40C6-4A16-82DE-2C02EC7E32BD}" dt="2026-07-19T18:16:09.350" v="918" actId="1076"/>
          <ac:spMkLst>
            <pc:docMk/>
            <pc:sldMk cId="2013543053" sldId="271"/>
            <ac:spMk id="13" creationId="{BEAF03E6-77A5-D478-9C01-3E06CB5261B5}"/>
          </ac:spMkLst>
        </pc:spChg>
        <pc:spChg chg="mod">
          <ac:chgData name="Phạm Thị Bích Tiên" userId="76f20d9c-8b82-4364-886f-11e17891aa49" providerId="ADAL" clId="{81EEF94C-40C6-4A16-82DE-2C02EC7E32BD}" dt="2026-07-19T18:16:00.590" v="916" actId="1076"/>
          <ac:spMkLst>
            <pc:docMk/>
            <pc:sldMk cId="2013543053" sldId="271"/>
            <ac:spMk id="15" creationId="{CA22D841-3EC1-4FDE-B930-6D21119E6769}"/>
          </ac:spMkLst>
        </pc:spChg>
        <pc:spChg chg="mod">
          <ac:chgData name="Phạm Thị Bích Tiên" userId="76f20d9c-8b82-4364-886f-11e17891aa49" providerId="ADAL" clId="{81EEF94C-40C6-4A16-82DE-2C02EC7E32BD}" dt="2026-07-19T18:16:16.972" v="921" actId="1076"/>
          <ac:spMkLst>
            <pc:docMk/>
            <pc:sldMk cId="2013543053" sldId="271"/>
            <ac:spMk id="17" creationId="{57FBF735-A81E-F486-0241-7C1F4B4AAB3E}"/>
          </ac:spMkLst>
        </pc:spChg>
      </pc:sldChg>
      <pc:sldChg chg="addSp modSp mod modAnim">
        <pc:chgData name="Phạm Thị Bích Tiên" userId="76f20d9c-8b82-4364-886f-11e17891aa49" providerId="ADAL" clId="{81EEF94C-40C6-4A16-82DE-2C02EC7E32BD}" dt="2026-07-19T19:09:28.496" v="1597"/>
        <pc:sldMkLst>
          <pc:docMk/>
          <pc:sldMk cId="4214598028" sldId="273"/>
        </pc:sldMkLst>
        <pc:spChg chg="add mod">
          <ac:chgData name="Phạm Thị Bích Tiên" userId="76f20d9c-8b82-4364-886f-11e17891aa49" providerId="ADAL" clId="{81EEF94C-40C6-4A16-82DE-2C02EC7E32BD}" dt="2026-07-19T19:04:01.328" v="1317" actId="14100"/>
          <ac:spMkLst>
            <pc:docMk/>
            <pc:sldMk cId="4214598028" sldId="273"/>
            <ac:spMk id="2" creationId="{D1EB756E-9B03-9DE3-29A1-3F6452AB80D7}"/>
          </ac:spMkLst>
        </pc:spChg>
        <pc:spChg chg="add mod">
          <ac:chgData name="Phạm Thị Bích Tiên" userId="76f20d9c-8b82-4364-886f-11e17891aa49" providerId="ADAL" clId="{81EEF94C-40C6-4A16-82DE-2C02EC7E32BD}" dt="2026-07-19T19:06:56.725" v="1497" actId="1076"/>
          <ac:spMkLst>
            <pc:docMk/>
            <pc:sldMk cId="4214598028" sldId="273"/>
            <ac:spMk id="6" creationId="{A9F3AA2A-86B3-31D6-9BF4-71E54764656F}"/>
          </ac:spMkLst>
        </pc:spChg>
        <pc:spChg chg="add mod">
          <ac:chgData name="Phạm Thị Bích Tiên" userId="76f20d9c-8b82-4364-886f-11e17891aa49" providerId="ADAL" clId="{81EEF94C-40C6-4A16-82DE-2C02EC7E32BD}" dt="2026-07-19T19:08:47.862" v="1591" actId="1076"/>
          <ac:spMkLst>
            <pc:docMk/>
            <pc:sldMk cId="4214598028" sldId="273"/>
            <ac:spMk id="11" creationId="{BE02731E-0DA6-100E-FD23-7D8C86C9AD32}"/>
          </ac:spMkLst>
        </pc:spChg>
      </pc:sldChg>
      <pc:sldChg chg="addSp delSp modSp new mod ord">
        <pc:chgData name="Phạm Thị Bích Tiên" userId="76f20d9c-8b82-4364-886f-11e17891aa49" providerId="ADAL" clId="{81EEF94C-40C6-4A16-82DE-2C02EC7E32BD}" dt="2026-07-18T10:45:58.128" v="35" actId="114"/>
        <pc:sldMkLst>
          <pc:docMk/>
          <pc:sldMk cId="2209064979" sldId="286"/>
        </pc:sldMkLst>
        <pc:spChg chg="del">
          <ac:chgData name="Phạm Thị Bích Tiên" userId="76f20d9c-8b82-4364-886f-11e17891aa49" providerId="ADAL" clId="{81EEF94C-40C6-4A16-82DE-2C02EC7E32BD}" dt="2026-07-18T10:32:29.345" v="3" actId="478"/>
          <ac:spMkLst>
            <pc:docMk/>
            <pc:sldMk cId="2209064979" sldId="286"/>
            <ac:spMk id="2" creationId="{3D9FD7CA-209A-64AB-E5DD-8A34E78509B1}"/>
          </ac:spMkLst>
        </pc:spChg>
        <pc:spChg chg="del">
          <ac:chgData name="Phạm Thị Bích Tiên" userId="76f20d9c-8b82-4364-886f-11e17891aa49" providerId="ADAL" clId="{81EEF94C-40C6-4A16-82DE-2C02EC7E32BD}" dt="2026-07-18T10:32:32.234" v="4" actId="478"/>
          <ac:spMkLst>
            <pc:docMk/>
            <pc:sldMk cId="2209064979" sldId="286"/>
            <ac:spMk id="3" creationId="{67FA4615-8BCF-4AEB-D96A-6E50174993C0}"/>
          </ac:spMkLst>
        </pc:spChg>
        <pc:spChg chg="add mod ord">
          <ac:chgData name="Phạm Thị Bích Tiên" userId="76f20d9c-8b82-4364-886f-11e17891aa49" providerId="ADAL" clId="{81EEF94C-40C6-4A16-82DE-2C02EC7E32BD}" dt="2026-07-18T10:41:58.660" v="27" actId="1076"/>
          <ac:spMkLst>
            <pc:docMk/>
            <pc:sldMk cId="2209064979" sldId="286"/>
            <ac:spMk id="5" creationId="{D987E50C-2824-5FC0-003F-D81572E70D71}"/>
          </ac:spMkLst>
        </pc:spChg>
        <pc:spChg chg="add mod">
          <ac:chgData name="Phạm Thị Bích Tiên" userId="76f20d9c-8b82-4364-886f-11e17891aa49" providerId="ADAL" clId="{81EEF94C-40C6-4A16-82DE-2C02EC7E32BD}" dt="2026-07-18T10:45:58.128" v="35" actId="114"/>
          <ac:spMkLst>
            <pc:docMk/>
            <pc:sldMk cId="2209064979" sldId="286"/>
            <ac:spMk id="7" creationId="{B5CB808C-2757-B777-F2C0-D29C95F25387}"/>
          </ac:spMkLst>
        </pc:spChg>
        <pc:picChg chg="add mod">
          <ac:chgData name="Phạm Thị Bích Tiên" userId="76f20d9c-8b82-4364-886f-11e17891aa49" providerId="ADAL" clId="{81EEF94C-40C6-4A16-82DE-2C02EC7E32BD}" dt="2026-07-18T10:40:51.214" v="15" actId="1076"/>
          <ac:picMkLst>
            <pc:docMk/>
            <pc:sldMk cId="2209064979" sldId="286"/>
            <ac:picMk id="4" creationId="{587A78B4-8FBD-ED8C-F805-E0325CE51878}"/>
          </ac:picMkLst>
        </pc:picChg>
      </pc:sldChg>
      <pc:sldChg chg="addSp delSp modSp new mod setBg addAnim delAnim modAnim">
        <pc:chgData name="Phạm Thị Bích Tiên" userId="76f20d9c-8b82-4364-886f-11e17891aa49" providerId="ADAL" clId="{81EEF94C-40C6-4A16-82DE-2C02EC7E32BD}" dt="2026-07-19T17:24:08.916" v="740"/>
        <pc:sldMkLst>
          <pc:docMk/>
          <pc:sldMk cId="2636532831" sldId="287"/>
        </pc:sldMkLst>
        <pc:spChg chg="del">
          <ac:chgData name="Phạm Thị Bích Tiên" userId="76f20d9c-8b82-4364-886f-11e17891aa49" providerId="ADAL" clId="{81EEF94C-40C6-4A16-82DE-2C02EC7E32BD}" dt="2026-07-19T17:03:46.647" v="580" actId="478"/>
          <ac:spMkLst>
            <pc:docMk/>
            <pc:sldMk cId="2636532831" sldId="287"/>
            <ac:spMk id="2" creationId="{3B2C78CD-18BA-ADB6-669E-D9F1F6083318}"/>
          </ac:spMkLst>
        </pc:spChg>
        <pc:spChg chg="del">
          <ac:chgData name="Phạm Thị Bích Tiên" userId="76f20d9c-8b82-4364-886f-11e17891aa49" providerId="ADAL" clId="{81EEF94C-40C6-4A16-82DE-2C02EC7E32BD}" dt="2026-07-19T17:03:55.606" v="581" actId="478"/>
          <ac:spMkLst>
            <pc:docMk/>
            <pc:sldMk cId="2636532831" sldId="287"/>
            <ac:spMk id="3" creationId="{80ECCB0F-B454-25C2-DE3B-0737BC6E8105}"/>
          </ac:spMkLst>
        </pc:spChg>
        <pc:spChg chg="add mod">
          <ac:chgData name="Phạm Thị Bích Tiên" userId="76f20d9c-8b82-4364-886f-11e17891aa49" providerId="ADAL" clId="{81EEF94C-40C6-4A16-82DE-2C02EC7E32BD}" dt="2026-07-19T17:12:15.103" v="711" actId="1076"/>
          <ac:spMkLst>
            <pc:docMk/>
            <pc:sldMk cId="2636532831" sldId="287"/>
            <ac:spMk id="7" creationId="{AD533839-A936-588E-417B-B12DC3D1D883}"/>
          </ac:spMkLst>
        </pc:spChg>
        <pc:spChg chg="add mod">
          <ac:chgData name="Phạm Thị Bích Tiên" userId="76f20d9c-8b82-4364-886f-11e17891aa49" providerId="ADAL" clId="{81EEF94C-40C6-4A16-82DE-2C02EC7E32BD}" dt="2026-07-19T17:10:07.288" v="646" actId="207"/>
          <ac:spMkLst>
            <pc:docMk/>
            <pc:sldMk cId="2636532831" sldId="287"/>
            <ac:spMk id="8" creationId="{BDD6A651-F92F-E062-10AC-0F0BDE587937}"/>
          </ac:spMkLst>
        </pc:spChg>
        <pc:spChg chg="add mod">
          <ac:chgData name="Phạm Thị Bích Tiên" userId="76f20d9c-8b82-4364-886f-11e17891aa49" providerId="ADAL" clId="{81EEF94C-40C6-4A16-82DE-2C02EC7E32BD}" dt="2026-07-19T17:11:04.330" v="702" actId="1076"/>
          <ac:spMkLst>
            <pc:docMk/>
            <pc:sldMk cId="2636532831" sldId="287"/>
            <ac:spMk id="9" creationId="{07CF4BEF-7BBB-2542-2207-EBD470086884}"/>
          </ac:spMkLst>
        </pc:spChg>
        <pc:spChg chg="add del">
          <ac:chgData name="Phạm Thị Bích Tiên" userId="76f20d9c-8b82-4364-886f-11e17891aa49" providerId="ADAL" clId="{81EEF94C-40C6-4A16-82DE-2C02EC7E32BD}" dt="2026-07-19T17:08:16.216" v="597" actId="26606"/>
          <ac:spMkLst>
            <pc:docMk/>
            <pc:sldMk cId="2636532831" sldId="287"/>
            <ac:spMk id="11" creationId="{FABB624F-BF77-4AE1-B71D-2D681D4731B8}"/>
          </ac:spMkLst>
        </pc:spChg>
        <pc:spChg chg="add mod">
          <ac:chgData name="Phạm Thị Bích Tiên" userId="76f20d9c-8b82-4364-886f-11e17891aa49" providerId="ADAL" clId="{81EEF94C-40C6-4A16-82DE-2C02EC7E32BD}" dt="2026-07-19T17:12:35.435" v="713" actId="1076"/>
          <ac:spMkLst>
            <pc:docMk/>
            <pc:sldMk cId="2636532831" sldId="287"/>
            <ac:spMk id="12" creationId="{2FC1119C-3A1B-E289-B356-4DBAEF49FD12}"/>
          </ac:spMkLst>
        </pc:spChg>
        <pc:spChg chg="add">
          <ac:chgData name="Phạm Thị Bích Tiên" userId="76f20d9c-8b82-4364-886f-11e17891aa49" providerId="ADAL" clId="{81EEF94C-40C6-4A16-82DE-2C02EC7E32BD}" dt="2026-07-19T17:12:58.042" v="714" actId="22"/>
          <ac:spMkLst>
            <pc:docMk/>
            <pc:sldMk cId="2636532831" sldId="287"/>
            <ac:spMk id="14" creationId="{CA4D61D0-7E26-A63A-11D1-8B696011BA6F}"/>
          </ac:spMkLst>
        </pc:spChg>
        <pc:spChg chg="add del">
          <ac:chgData name="Phạm Thị Bích Tiên" userId="76f20d9c-8b82-4364-886f-11e17891aa49" providerId="ADAL" clId="{81EEF94C-40C6-4A16-82DE-2C02EC7E32BD}" dt="2026-07-19T17:08:16.200" v="596" actId="26606"/>
          <ac:spMkLst>
            <pc:docMk/>
            <pc:sldMk cId="2636532831" sldId="287"/>
            <ac:spMk id="16" creationId="{42A4FC2C-047E-45A5-965D-8E1E3BF09BC6}"/>
          </ac:spMkLst>
        </pc:spChg>
        <pc:spChg chg="add">
          <ac:chgData name="Phạm Thị Bích Tiên" userId="76f20d9c-8b82-4364-886f-11e17891aa49" providerId="ADAL" clId="{81EEF94C-40C6-4A16-82DE-2C02EC7E32BD}" dt="2026-07-19T17:08:16.216" v="597" actId="26606"/>
          <ac:spMkLst>
            <pc:docMk/>
            <pc:sldMk cId="2636532831" sldId="287"/>
            <ac:spMk id="18" creationId="{4F7B9026-36AD-42E4-B172-8D68F3A339B4}"/>
          </ac:spMkLst>
        </pc:spChg>
        <pc:picChg chg="add mod">
          <ac:chgData name="Phạm Thị Bích Tiên" userId="76f20d9c-8b82-4364-886f-11e17891aa49" providerId="ADAL" clId="{81EEF94C-40C6-4A16-82DE-2C02EC7E32BD}" dt="2026-07-19T17:12:13.295" v="710" actId="14100"/>
          <ac:picMkLst>
            <pc:docMk/>
            <pc:sldMk cId="2636532831" sldId="287"/>
            <ac:picMk id="4" creationId="{BE0D995E-90CE-0982-EBB9-294CBC16B568}"/>
          </ac:picMkLst>
        </pc:picChg>
        <pc:picChg chg="add mod ord">
          <ac:chgData name="Phạm Thị Bích Tiên" userId="76f20d9c-8b82-4364-886f-11e17891aa49" providerId="ADAL" clId="{81EEF94C-40C6-4A16-82DE-2C02EC7E32BD}" dt="2026-07-19T17:12:02.146" v="708" actId="14100"/>
          <ac:picMkLst>
            <pc:docMk/>
            <pc:sldMk cId="2636532831" sldId="287"/>
            <ac:picMk id="5" creationId="{EA6E64F8-809D-E1A7-91C8-25990736626A}"/>
          </ac:picMkLst>
        </pc:picChg>
        <pc:picChg chg="add mod ord">
          <ac:chgData name="Phạm Thị Bích Tiên" userId="76f20d9c-8b82-4364-886f-11e17891aa49" providerId="ADAL" clId="{81EEF94C-40C6-4A16-82DE-2C02EC7E32BD}" dt="2026-07-19T17:12:05.894" v="709" actId="14100"/>
          <ac:picMkLst>
            <pc:docMk/>
            <pc:sldMk cId="2636532831" sldId="287"/>
            <ac:picMk id="6" creationId="{2583AEA1-E02C-08A2-15F5-067C03C0803D}"/>
          </ac:picMkLst>
        </pc:picChg>
        <pc:picChg chg="add mod">
          <ac:chgData name="Phạm Thị Bích Tiên" userId="76f20d9c-8b82-4364-886f-11e17891aa49" providerId="ADAL" clId="{81EEF94C-40C6-4A16-82DE-2C02EC7E32BD}" dt="2026-07-19T17:19:40.857" v="728" actId="1076"/>
          <ac:picMkLst>
            <pc:docMk/>
            <pc:sldMk cId="2636532831" sldId="287"/>
            <ac:picMk id="15" creationId="{86182329-7C09-7727-C7E6-67527991DAD6}"/>
          </ac:picMkLst>
        </pc:picChg>
        <pc:picChg chg="add mod">
          <ac:chgData name="Phạm Thị Bích Tiên" userId="76f20d9c-8b82-4364-886f-11e17891aa49" providerId="ADAL" clId="{81EEF94C-40C6-4A16-82DE-2C02EC7E32BD}" dt="2026-07-19T17:22:38.639" v="734" actId="1076"/>
          <ac:picMkLst>
            <pc:docMk/>
            <pc:sldMk cId="2636532831" sldId="287"/>
            <ac:picMk id="17" creationId="{736BF1EC-FF84-1B7E-315C-4FC8AF7BC7C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4A77D3-7B09-4F17-A1EF-37C9B2AB7C5B}" type="datetimeFigureOut">
              <a:rPr lang="en-US" smtClean="0"/>
              <a:t>7/28/2026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31E5D4-6629-481D-8FB7-34DC2985EACC}" type="slidenum">
              <a:rPr lang="en-US" smtClean="0"/>
              <a:t>‹#›</a:t>
            </a:fld>
            <a:endParaRPr lang="en-US"/>
          </a:p>
        </p:txBody>
      </p:sp>
    </p:spTree>
    <p:extLst>
      <p:ext uri="{BB962C8B-B14F-4D97-AF65-F5344CB8AC3E}">
        <p14:creationId xmlns:p14="http://schemas.microsoft.com/office/powerpoint/2010/main" val="582164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31E5D4-6629-481D-8FB7-34DC2985EACC}" type="slidenum">
              <a:rPr lang="en-US" smtClean="0"/>
              <a:t>11</a:t>
            </a:fld>
            <a:endParaRPr lang="en-US"/>
          </a:p>
        </p:txBody>
      </p:sp>
    </p:spTree>
    <p:extLst>
      <p:ext uri="{BB962C8B-B14F-4D97-AF65-F5344CB8AC3E}">
        <p14:creationId xmlns:p14="http://schemas.microsoft.com/office/powerpoint/2010/main" val="33037664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7/28/2026</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7/28/2026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7/28/2026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7/28/2026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7/28/2026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7/28/2026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7/28/2026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7/28/2026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p>
            </p:txBody>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7/28/2026</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hyperlink" Target="https://doi.org/10.1017/S0272263109990520"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te Turtle Cartoon With White Board, Turtle Clipart, Board Clipart, White Clipart PNG and Vector with Transparent Background for Free Download">
            <a:extLst>
              <a:ext uri="{FF2B5EF4-FFF2-40B4-BE49-F238E27FC236}">
                <a16:creationId xmlns:a16="http://schemas.microsoft.com/office/drawing/2014/main" id="{587A78B4-8FBD-ED8C-F805-E0325CE51878}"/>
              </a:ext>
            </a:extLst>
          </p:cNvPr>
          <p:cNvPicPr>
            <a:picLocks noChangeAspect="1"/>
          </p:cNvPicPr>
          <p:nvPr/>
        </p:nvPicPr>
        <p:blipFill>
          <a:blip r:embed="rId2"/>
          <a:stretch>
            <a:fillRect/>
          </a:stretch>
        </p:blipFill>
        <p:spPr>
          <a:xfrm rot="21062834">
            <a:off x="1068779" y="857992"/>
            <a:ext cx="7597239" cy="5147954"/>
          </a:xfrm>
          <a:prstGeom prst="rect">
            <a:avLst/>
          </a:prstGeom>
        </p:spPr>
      </p:pic>
      <p:sp>
        <p:nvSpPr>
          <p:cNvPr id="5" name="TextBox 4">
            <a:extLst>
              <a:ext uri="{FF2B5EF4-FFF2-40B4-BE49-F238E27FC236}">
                <a16:creationId xmlns:a16="http://schemas.microsoft.com/office/drawing/2014/main" id="{D987E50C-2824-5FC0-003F-D81572E70D71}"/>
              </a:ext>
            </a:extLst>
          </p:cNvPr>
          <p:cNvSpPr txBox="1"/>
          <p:nvPr/>
        </p:nvSpPr>
        <p:spPr>
          <a:xfrm rot="21034030">
            <a:off x="3736460" y="3746683"/>
            <a:ext cx="3968168" cy="1107996"/>
          </a:xfrm>
          <a:prstGeom prst="rect">
            <a:avLst/>
          </a:prstGeom>
          <a:noFill/>
        </p:spPr>
        <p:txBody>
          <a:bodyPr wrap="square" rtlCol="0">
            <a:spAutoFit/>
          </a:bodyPr>
          <a:lstStyle/>
          <a:p>
            <a:pPr algn="ctr"/>
            <a:r>
              <a:rPr lang="en-US" sz="6600" dirty="0">
                <a:solidFill>
                  <a:srgbClr val="C00000"/>
                </a:solidFill>
                <a:latin typeface="Arial Black" panose="020B0A04020102020204" pitchFamily="34" charset="0"/>
              </a:rPr>
              <a:t>SORRY</a:t>
            </a:r>
          </a:p>
        </p:txBody>
      </p:sp>
      <p:sp>
        <p:nvSpPr>
          <p:cNvPr id="7" name="TextBox 6">
            <a:extLst>
              <a:ext uri="{FF2B5EF4-FFF2-40B4-BE49-F238E27FC236}">
                <a16:creationId xmlns:a16="http://schemas.microsoft.com/office/drawing/2014/main" id="{B5CB808C-2757-B777-F2C0-D29C95F25387}"/>
              </a:ext>
            </a:extLst>
          </p:cNvPr>
          <p:cNvSpPr txBox="1"/>
          <p:nvPr/>
        </p:nvSpPr>
        <p:spPr>
          <a:xfrm>
            <a:off x="7682163" y="5508930"/>
            <a:ext cx="4252537" cy="646331"/>
          </a:xfrm>
          <a:prstGeom prst="rect">
            <a:avLst/>
          </a:prstGeom>
          <a:solidFill>
            <a:schemeClr val="tx2">
              <a:lumMod val="20000"/>
              <a:lumOff val="80000"/>
            </a:schemeClr>
          </a:solidFill>
          <a:ln>
            <a:solidFill>
              <a:srgbClr val="0070C0"/>
            </a:solidFill>
          </a:ln>
        </p:spPr>
        <p:txBody>
          <a:bodyPr wrap="square" rtlCol="0">
            <a:spAutoFit/>
          </a:bodyPr>
          <a:lstStyle/>
          <a:p>
            <a:r>
              <a:rPr lang="en-US" b="1" dirty="0">
                <a:solidFill>
                  <a:schemeClr val="bg1"/>
                </a:solidFill>
                <a:latin typeface="Arial" panose="020B0604020202020204" pitchFamily="34" charset="0"/>
                <a:cs typeface="Arial" panose="020B0604020202020204" pitchFamily="34" charset="0"/>
              </a:rPr>
              <a:t>SPEAKER: </a:t>
            </a:r>
            <a:r>
              <a:rPr lang="en-US" b="1" i="1" dirty="0">
                <a:solidFill>
                  <a:schemeClr val="bg1"/>
                </a:solidFill>
                <a:latin typeface="Arial" panose="020B0604020202020204" pitchFamily="34" charset="0"/>
                <a:cs typeface="Arial" panose="020B0604020202020204" pitchFamily="34" charset="0"/>
              </a:rPr>
              <a:t>Phạm </a:t>
            </a:r>
            <a:r>
              <a:rPr lang="en-US" b="1" i="1" dirty="0" err="1">
                <a:solidFill>
                  <a:schemeClr val="bg1"/>
                </a:solidFill>
                <a:latin typeface="Arial" panose="020B0604020202020204" pitchFamily="34" charset="0"/>
                <a:cs typeface="Arial" panose="020B0604020202020204" pitchFamily="34" charset="0"/>
              </a:rPr>
              <a:t>thị</a:t>
            </a:r>
            <a:r>
              <a:rPr lang="en-US" b="1" i="1" dirty="0">
                <a:solidFill>
                  <a:schemeClr val="bg1"/>
                </a:solidFill>
                <a:latin typeface="Arial" panose="020B0604020202020204" pitchFamily="34" charset="0"/>
                <a:cs typeface="Arial" panose="020B0604020202020204" pitchFamily="34" charset="0"/>
              </a:rPr>
              <a:t> Bích Tiên</a:t>
            </a:r>
          </a:p>
          <a:p>
            <a:r>
              <a:rPr lang="en-US" b="1" dirty="0">
                <a:solidFill>
                  <a:schemeClr val="bg1"/>
                </a:solidFill>
                <a:latin typeface="Arial" panose="020B0604020202020204" pitchFamily="34" charset="0"/>
                <a:cs typeface="Arial" panose="020B0604020202020204" pitchFamily="34" charset="0"/>
              </a:rPr>
              <a:t>Faculty of Business Administration</a:t>
            </a:r>
          </a:p>
        </p:txBody>
      </p:sp>
      <p:sp>
        <p:nvSpPr>
          <p:cNvPr id="3" name="TextBox 2">
            <a:extLst>
              <a:ext uri="{FF2B5EF4-FFF2-40B4-BE49-F238E27FC236}">
                <a16:creationId xmlns:a16="http://schemas.microsoft.com/office/drawing/2014/main" id="{0C374403-3604-241D-5435-95ED7B9542B9}"/>
              </a:ext>
            </a:extLst>
          </p:cNvPr>
          <p:cNvSpPr txBox="1"/>
          <p:nvPr/>
        </p:nvSpPr>
        <p:spPr>
          <a:xfrm>
            <a:off x="4595566" y="540164"/>
            <a:ext cx="7241974" cy="1323439"/>
          </a:xfrm>
          <a:prstGeom prst="rect">
            <a:avLst/>
          </a:prstGeom>
          <a:solidFill>
            <a:schemeClr val="tx2">
              <a:lumMod val="20000"/>
              <a:lumOff val="80000"/>
            </a:schemeClr>
          </a:solidFill>
          <a:ln>
            <a:solidFill>
              <a:schemeClr val="bg2">
                <a:lumMod val="75000"/>
              </a:schemeClr>
            </a:solidFill>
          </a:ln>
        </p:spPr>
        <p:txBody>
          <a:bodyPr wrap="square">
            <a:spAutoFit/>
          </a:bodyPr>
          <a:lstStyle/>
          <a:p>
            <a:r>
              <a:rPr lang="en-US" sz="2000" b="1" dirty="0">
                <a:solidFill>
                  <a:srgbClr val="000000"/>
                </a:solidFill>
                <a:effectLst/>
                <a:latin typeface="Arial" panose="020B0604020202020204" pitchFamily="34" charset="0"/>
                <a:ea typeface="Aptos" panose="020B0004020202020204" pitchFamily="34" charset="0"/>
                <a:cs typeface="Arial" panose="020B0604020202020204" pitchFamily="34" charset="0"/>
              </a:rPr>
              <a:t>I would like to send my most sincere apologies to the conference for not being able to attend in person, due to some previously scheduled commitments at the university that could not be changed. </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9064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2B88B6-2F94-4494-4525-F635B74DE05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DA51FE0-2394-212A-D395-FA6AEA94391D}"/>
              </a:ext>
            </a:extLst>
          </p:cNvPr>
          <p:cNvSpPr txBox="1"/>
          <p:nvPr/>
        </p:nvSpPr>
        <p:spPr>
          <a:xfrm>
            <a:off x="2518410" y="856430"/>
            <a:ext cx="4514850" cy="646331"/>
          </a:xfrm>
          <a:prstGeom prst="rect">
            <a:avLst/>
          </a:prstGeom>
          <a:solidFill>
            <a:schemeClr val="tx2">
              <a:lumMod val="20000"/>
              <a:lumOff val="80000"/>
            </a:schemeClr>
          </a:solidFill>
        </p:spPr>
        <p:txBody>
          <a:bodyPr wrap="square">
            <a:spAutoFit/>
          </a:bodyPr>
          <a:lstStyle/>
          <a:p>
            <a:r>
              <a:rPr lang="en-US" dirty="0">
                <a:solidFill>
                  <a:schemeClr val="bg1"/>
                </a:solidFill>
                <a:latin typeface="Arial" panose="020B0604020202020204" pitchFamily="34" charset="0"/>
                <a:ea typeface="Aptos" panose="020B0004020202020204" pitchFamily="34" charset="0"/>
                <a:cs typeface="Arial" panose="020B0604020202020204" pitchFamily="34" charset="0"/>
              </a:rPr>
              <a:t>F</a:t>
            </a:r>
            <a:r>
              <a:rPr lang="en-US" dirty="0">
                <a:solidFill>
                  <a:schemeClr val="bg1"/>
                </a:solidFill>
                <a:effectLst/>
                <a:latin typeface="Arial" panose="020B0604020202020204" pitchFamily="34" charset="0"/>
                <a:ea typeface="Aptos" panose="020B0004020202020204" pitchFamily="34" charset="0"/>
                <a:cs typeface="Arial" panose="020B0604020202020204" pitchFamily="34" charset="0"/>
              </a:rPr>
              <a:t>ocus specifically on non-English-major university students </a:t>
            </a:r>
            <a:endParaRPr lang="en-US" dirty="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FFBBEB15-6C35-D79F-41CF-D1FBEA550253}"/>
              </a:ext>
            </a:extLst>
          </p:cNvPr>
          <p:cNvSpPr txBox="1"/>
          <p:nvPr/>
        </p:nvSpPr>
        <p:spPr>
          <a:xfrm>
            <a:off x="2606040" y="289716"/>
            <a:ext cx="4754880" cy="369332"/>
          </a:xfrm>
          <a:prstGeom prst="rect">
            <a:avLst/>
          </a:prstGeom>
          <a:solidFill>
            <a:schemeClr val="accent5">
              <a:lumMod val="75000"/>
            </a:schemeClr>
          </a:solidFill>
        </p:spPr>
        <p:txBody>
          <a:bodyPr wrap="square" rtlCol="0">
            <a:spAutoFit/>
          </a:bodyPr>
          <a:lstStyle/>
          <a:p>
            <a:pPr algn="ctr"/>
            <a:r>
              <a:rPr lang="en-US" b="1" dirty="0">
                <a:latin typeface="Arial" panose="020B0604020202020204" pitchFamily="34" charset="0"/>
                <a:cs typeface="Arial" panose="020B0604020202020204" pitchFamily="34" charset="0"/>
              </a:rPr>
              <a:t>SCOPE &amp; DELIMITATION OF THE STUDY</a:t>
            </a:r>
          </a:p>
        </p:txBody>
      </p:sp>
      <p:pic>
        <p:nvPicPr>
          <p:cNvPr id="6" name="Picture 5" descr="First major database of non-native English | MIT News | Massachusetts Institute of Technology">
            <a:extLst>
              <a:ext uri="{FF2B5EF4-FFF2-40B4-BE49-F238E27FC236}">
                <a16:creationId xmlns:a16="http://schemas.microsoft.com/office/drawing/2014/main" id="{6C7FFD03-8C4C-6D99-A591-DCD86C7E7379}"/>
              </a:ext>
            </a:extLst>
          </p:cNvPr>
          <p:cNvPicPr>
            <a:picLocks noChangeAspect="1"/>
          </p:cNvPicPr>
          <p:nvPr/>
        </p:nvPicPr>
        <p:blipFill>
          <a:blip r:embed="rId2"/>
          <a:stretch>
            <a:fillRect/>
          </a:stretch>
        </p:blipFill>
        <p:spPr>
          <a:xfrm>
            <a:off x="233363" y="1627972"/>
            <a:ext cx="2605087" cy="1738312"/>
          </a:xfrm>
          <a:prstGeom prst="rect">
            <a:avLst/>
          </a:prstGeom>
        </p:spPr>
      </p:pic>
      <p:sp>
        <p:nvSpPr>
          <p:cNvPr id="8" name="TextBox 7">
            <a:extLst>
              <a:ext uri="{FF2B5EF4-FFF2-40B4-BE49-F238E27FC236}">
                <a16:creationId xmlns:a16="http://schemas.microsoft.com/office/drawing/2014/main" id="{9F218AC0-7A3C-10CB-9F2A-FE1872159AE3}"/>
              </a:ext>
            </a:extLst>
          </p:cNvPr>
          <p:cNvSpPr txBox="1"/>
          <p:nvPr/>
        </p:nvSpPr>
        <p:spPr>
          <a:xfrm>
            <a:off x="3234690" y="1597861"/>
            <a:ext cx="5817870" cy="923330"/>
          </a:xfrm>
          <a:prstGeom prst="rect">
            <a:avLst/>
          </a:prstGeom>
          <a:solidFill>
            <a:schemeClr val="tx2">
              <a:lumMod val="20000"/>
              <a:lumOff val="80000"/>
            </a:schemeClr>
          </a:solidFill>
          <a:ln>
            <a:solidFill>
              <a:srgbClr val="0070C0"/>
            </a:solidFill>
          </a:ln>
        </p:spPr>
        <p:txBody>
          <a:bodyPr wrap="square">
            <a:spAutoFit/>
          </a:bodyPr>
          <a:lstStyle/>
          <a:p>
            <a:r>
              <a:rPr lang="en-US" dirty="0">
                <a:solidFill>
                  <a:schemeClr val="bg1"/>
                </a:solidFill>
                <a:latin typeface="Arial" panose="020B0604020202020204" pitchFamily="34" charset="0"/>
                <a:ea typeface="Times New Roman" panose="02020603050405020304" pitchFamily="18" charset="0"/>
                <a:cs typeface="Arial" panose="020B0604020202020204" pitchFamily="34" charset="0"/>
              </a:rPr>
              <a:t>Develop on</a:t>
            </a:r>
            <a:r>
              <a:rPr lang="en-US"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speaking proficiency and willingness to communicate (WTC) in English, rather than the full spectrum of language skills (reading, writing, listening).</a:t>
            </a:r>
            <a:endParaRPr lang="en-US" dirty="0">
              <a:solidFill>
                <a:schemeClr val="bg1"/>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F6D6B8DC-AAC0-5181-E6ED-1009D8298CDE}"/>
              </a:ext>
            </a:extLst>
          </p:cNvPr>
          <p:cNvSpPr txBox="1"/>
          <p:nvPr/>
        </p:nvSpPr>
        <p:spPr>
          <a:xfrm>
            <a:off x="3501390" y="2616291"/>
            <a:ext cx="5817870" cy="1200329"/>
          </a:xfrm>
          <a:prstGeom prst="rect">
            <a:avLst/>
          </a:prstGeom>
          <a:solidFill>
            <a:schemeClr val="tx2">
              <a:lumMod val="20000"/>
              <a:lumOff val="80000"/>
            </a:schemeClr>
          </a:solidFill>
          <a:ln>
            <a:solidFill>
              <a:srgbClr val="0070C0"/>
            </a:solidFill>
          </a:ln>
        </p:spPr>
        <p:txBody>
          <a:bodyPr wrap="square">
            <a:spAutoFit/>
          </a:bodyPr>
          <a:lstStyle/>
          <a:p>
            <a:r>
              <a:rPr lang="en-US" dirty="0">
                <a:solidFill>
                  <a:schemeClr val="bg1"/>
                </a:solidFill>
                <a:latin typeface="Arial" panose="020B0604020202020204" pitchFamily="34" charset="0"/>
                <a:cs typeface="Arial" panose="020B0604020202020204" pitchFamily="34" charset="0"/>
              </a:rPr>
              <a:t>The findings and recommendations of this study may not be directly transferable to other educational or cultural contexts without appropriate adaptation, just only in Vietnamese university context</a:t>
            </a:r>
          </a:p>
        </p:txBody>
      </p:sp>
      <p:sp>
        <p:nvSpPr>
          <p:cNvPr id="16" name="TextBox 15">
            <a:extLst>
              <a:ext uri="{FF2B5EF4-FFF2-40B4-BE49-F238E27FC236}">
                <a16:creationId xmlns:a16="http://schemas.microsoft.com/office/drawing/2014/main" id="{8DC9FE3D-A442-73A0-B057-34DBF429B0E9}"/>
              </a:ext>
            </a:extLst>
          </p:cNvPr>
          <p:cNvSpPr txBox="1"/>
          <p:nvPr/>
        </p:nvSpPr>
        <p:spPr>
          <a:xfrm>
            <a:off x="598170" y="4007006"/>
            <a:ext cx="4373880" cy="1200329"/>
          </a:xfrm>
          <a:prstGeom prst="rect">
            <a:avLst/>
          </a:prstGeom>
          <a:solidFill>
            <a:schemeClr val="tx2">
              <a:lumMod val="20000"/>
              <a:lumOff val="80000"/>
            </a:schemeClr>
          </a:solidFill>
        </p:spPr>
        <p:txBody>
          <a:bodyPr wrap="square">
            <a:spAutoFit/>
          </a:bodyPr>
          <a:lstStyle/>
          <a:p>
            <a:r>
              <a:rPr lang="en-US"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 </a:t>
            </a:r>
            <a:r>
              <a:rPr lang="en-US" dirty="0">
                <a:solidFill>
                  <a:schemeClr val="bg1"/>
                </a:solidFill>
                <a:latin typeface="Arial" panose="020B0604020202020204" pitchFamily="34" charset="0"/>
                <a:ea typeface="Times New Roman" panose="02020603050405020304" pitchFamily="18" charset="0"/>
                <a:cs typeface="Arial" panose="020B0604020202020204" pitchFamily="34" charset="0"/>
              </a:rPr>
              <a:t>N</a:t>
            </a:r>
            <a:r>
              <a:rPr lang="en-US"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ot constitute an empirical investigation. </a:t>
            </a:r>
          </a:p>
          <a:p>
            <a:r>
              <a:rPr lang="en-US"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No primary data was collected through surveys, interviews, or experiments. </a:t>
            </a:r>
            <a:endParaRPr lang="en-US" dirty="0">
              <a:solidFill>
                <a:schemeClr val="bg1"/>
              </a:solidFill>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5990544A-6CE1-5E25-F529-1755D3135380}"/>
              </a:ext>
            </a:extLst>
          </p:cNvPr>
          <p:cNvSpPr txBox="1"/>
          <p:nvPr/>
        </p:nvSpPr>
        <p:spPr>
          <a:xfrm>
            <a:off x="5490210" y="4146232"/>
            <a:ext cx="6103620" cy="1200329"/>
          </a:xfrm>
          <a:prstGeom prst="rect">
            <a:avLst/>
          </a:prstGeom>
          <a:solidFill>
            <a:schemeClr val="tx2">
              <a:lumMod val="20000"/>
              <a:lumOff val="80000"/>
            </a:schemeClr>
          </a:solidFill>
        </p:spPr>
        <p:txBody>
          <a:bodyPr wrap="square">
            <a:spAutoFit/>
          </a:bodyPr>
          <a:lstStyle/>
          <a:p>
            <a:r>
              <a:rPr lang="en-US" dirty="0">
                <a:solidFill>
                  <a:schemeClr val="bg1"/>
                </a:solidFill>
                <a:latin typeface="Arial" panose="020B0604020202020204" pitchFamily="34" charset="0"/>
                <a:ea typeface="Times New Roman" panose="02020603050405020304" pitchFamily="18" charset="0"/>
                <a:cs typeface="Arial" panose="020B0604020202020204" pitchFamily="34" charset="0"/>
              </a:rPr>
              <a:t>-</a:t>
            </a:r>
            <a:r>
              <a:rPr lang="en-US" sz="18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theoretical and propositional in nature, drawing on established second language acquisition theory and relevant literature to construct a reasoned framework of recommendations. </a:t>
            </a:r>
            <a:endParaRPr lang="en-US" dirty="0">
              <a:solidFill>
                <a:schemeClr val="bg1"/>
              </a:solidFill>
            </a:endParaRPr>
          </a:p>
        </p:txBody>
      </p:sp>
      <p:sp>
        <p:nvSpPr>
          <p:cNvPr id="20" name="TextBox 19">
            <a:extLst>
              <a:ext uri="{FF2B5EF4-FFF2-40B4-BE49-F238E27FC236}">
                <a16:creationId xmlns:a16="http://schemas.microsoft.com/office/drawing/2014/main" id="{5062256B-382E-633C-1B0D-9F623E45AA8E}"/>
              </a:ext>
            </a:extLst>
          </p:cNvPr>
          <p:cNvSpPr txBox="1"/>
          <p:nvPr/>
        </p:nvSpPr>
        <p:spPr>
          <a:xfrm>
            <a:off x="2948940" y="5539905"/>
            <a:ext cx="5634990" cy="923330"/>
          </a:xfrm>
          <a:prstGeom prst="rect">
            <a:avLst/>
          </a:prstGeom>
          <a:solidFill>
            <a:schemeClr val="tx2">
              <a:lumMod val="20000"/>
              <a:lumOff val="80000"/>
            </a:schemeClr>
          </a:solidFill>
        </p:spPr>
        <p:txBody>
          <a:bodyPr wrap="square">
            <a:spAutoFit/>
          </a:bodyPr>
          <a:lstStyle/>
          <a:p>
            <a:r>
              <a:rPr lang="en-US" dirty="0">
                <a:solidFill>
                  <a:schemeClr val="bg1"/>
                </a:solidFill>
                <a:latin typeface="Arial" panose="020B0604020202020204" pitchFamily="34" charset="0"/>
                <a:cs typeface="Arial" panose="020B0604020202020204" pitchFamily="34" charset="0"/>
              </a:rPr>
              <a:t>The effectiveness of the proposed strategies remains inferential rather than empirically validated; future studies should test these hypotheses.</a:t>
            </a:r>
          </a:p>
        </p:txBody>
      </p:sp>
    </p:spTree>
    <p:extLst>
      <p:ext uri="{BB962C8B-B14F-4D97-AF65-F5344CB8AC3E}">
        <p14:creationId xmlns:p14="http://schemas.microsoft.com/office/powerpoint/2010/main" val="4098852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barn(inVertical)">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barn(inVertical)">
                                      <p:cBhvr>
                                        <p:cTn id="3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14" grpId="0" animBg="1"/>
      <p:bldP spid="16" grpId="0" animBg="1"/>
      <p:bldP spid="18" grpId="0" animBg="1"/>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739838-9958-5E6A-41F0-8EBC976DDBEE}"/>
              </a:ext>
            </a:extLst>
          </p:cNvPr>
          <p:cNvSpPr txBox="1"/>
          <p:nvPr/>
        </p:nvSpPr>
        <p:spPr>
          <a:xfrm>
            <a:off x="4034790" y="390179"/>
            <a:ext cx="5829300" cy="560410"/>
          </a:xfrm>
          <a:prstGeom prst="rect">
            <a:avLst/>
          </a:prstGeom>
          <a:solidFill>
            <a:schemeClr val="accent1">
              <a:lumMod val="20000"/>
              <a:lumOff val="80000"/>
            </a:schemeClr>
          </a:solidFill>
        </p:spPr>
        <p:txBody>
          <a:bodyPr wrap="square">
            <a:spAutoFit/>
          </a:bodyPr>
          <a:lstStyle/>
          <a:p>
            <a:pPr>
              <a:lnSpc>
                <a:spcPct val="200000"/>
              </a:lnSpc>
              <a:spcBef>
                <a:spcPts val="1200"/>
              </a:spcBef>
              <a:spcAft>
                <a:spcPts val="1000"/>
              </a:spcAft>
              <a:buNone/>
            </a:pPr>
            <a:r>
              <a:rPr lang="en-US" b="1" dirty="0">
                <a:solidFill>
                  <a:srgbClr val="000000"/>
                </a:solidFill>
                <a:effectLst/>
                <a:latin typeface="Arial" panose="020B0604020202020204" pitchFamily="34" charset="0"/>
                <a:cs typeface="Arial" panose="020B0604020202020204" pitchFamily="34" charset="0"/>
              </a:rPr>
              <a:t>The Concept of a Language Learning Environment</a:t>
            </a:r>
            <a:endParaRPr lang="en-US" b="1" dirty="0">
              <a:solidFill>
                <a:srgbClr val="2E74B5"/>
              </a:solidFill>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DA159317-F376-82AF-BD92-1BA1AA42B431}"/>
              </a:ext>
            </a:extLst>
          </p:cNvPr>
          <p:cNvSpPr txBox="1"/>
          <p:nvPr/>
        </p:nvSpPr>
        <p:spPr>
          <a:xfrm>
            <a:off x="9977688" y="208719"/>
            <a:ext cx="2000021" cy="923330"/>
          </a:xfrm>
          <a:prstGeom prst="rect">
            <a:avLst/>
          </a:prstGeom>
          <a:solidFill>
            <a:schemeClr val="accent6">
              <a:lumMod val="20000"/>
              <a:lumOff val="80000"/>
            </a:schemeClr>
          </a:solidFill>
        </p:spPr>
        <p:txBody>
          <a:bodyPr wrap="square" rtlCol="0">
            <a:spAutoFit/>
          </a:bodyPr>
          <a:lstStyle/>
          <a:p>
            <a:r>
              <a:rPr lang="en-US" dirty="0">
                <a:solidFill>
                  <a:srgbClr val="C00000"/>
                </a:solidFill>
                <a:latin typeface="Arial Black" panose="020B0A04020102020204" pitchFamily="34" charset="0"/>
              </a:rPr>
              <a:t>CHAPTER 2: Theoretical foundation</a:t>
            </a:r>
          </a:p>
        </p:txBody>
      </p:sp>
      <p:sp>
        <p:nvSpPr>
          <p:cNvPr id="7" name="TextBox 6">
            <a:extLst>
              <a:ext uri="{FF2B5EF4-FFF2-40B4-BE49-F238E27FC236}">
                <a16:creationId xmlns:a16="http://schemas.microsoft.com/office/drawing/2014/main" id="{FA08B1E6-A5CB-EFA0-0858-30A4A18291E6}"/>
              </a:ext>
            </a:extLst>
          </p:cNvPr>
          <p:cNvSpPr txBox="1"/>
          <p:nvPr/>
        </p:nvSpPr>
        <p:spPr>
          <a:xfrm>
            <a:off x="1705507" y="1239753"/>
            <a:ext cx="4080510" cy="923330"/>
          </a:xfrm>
          <a:prstGeom prst="rect">
            <a:avLst/>
          </a:prstGeom>
          <a:solidFill>
            <a:schemeClr val="tx1">
              <a:lumMod val="95000"/>
            </a:schemeClr>
          </a:solidFill>
          <a:ln>
            <a:solidFill>
              <a:srgbClr val="C00000"/>
            </a:solidFill>
          </a:ln>
        </p:spPr>
        <p:txBody>
          <a:bodyPr wrap="square">
            <a:spAutoFit/>
          </a:bodyPr>
          <a:lstStyle/>
          <a:p>
            <a:r>
              <a:rPr lang="en-US" dirty="0">
                <a:solidFill>
                  <a:schemeClr val="bg1"/>
                </a:solidFill>
                <a:latin typeface="Times New Roman" panose="02020603050405020304" pitchFamily="18" charset="0"/>
                <a:ea typeface="Times New Roman" panose="02020603050405020304" pitchFamily="18" charset="0"/>
              </a:rPr>
              <a:t>T</a:t>
            </a:r>
            <a:r>
              <a:rPr lang="en-US" dirty="0">
                <a:solidFill>
                  <a:schemeClr val="bg1"/>
                </a:solidFill>
                <a:effectLst/>
                <a:latin typeface="Times New Roman" panose="02020603050405020304" pitchFamily="18" charset="0"/>
                <a:ea typeface="Times New Roman" panose="02020603050405020304" pitchFamily="18" charset="0"/>
              </a:rPr>
              <a:t>he notion of a “language learning environment” is not limited to physical classroom space</a:t>
            </a:r>
            <a:endParaRPr lang="en-US" dirty="0">
              <a:solidFill>
                <a:schemeClr val="bg1"/>
              </a:solidFill>
            </a:endParaRPr>
          </a:p>
        </p:txBody>
      </p:sp>
      <p:pic>
        <p:nvPicPr>
          <p:cNvPr id="8" name="Picture 7" descr="🌳🇬🇧 Learning English doesn't have to happen only inside a classroom! This week, we took our lesson to the park and enjoyed an afternoon full of English, conversations, laughter and great company.">
            <a:extLst>
              <a:ext uri="{FF2B5EF4-FFF2-40B4-BE49-F238E27FC236}">
                <a16:creationId xmlns:a16="http://schemas.microsoft.com/office/drawing/2014/main" id="{A627CCA4-D2E2-20FE-2CF1-A43FDD87D085}"/>
              </a:ext>
            </a:extLst>
          </p:cNvPr>
          <p:cNvPicPr>
            <a:picLocks noChangeAspect="1"/>
          </p:cNvPicPr>
          <p:nvPr/>
        </p:nvPicPr>
        <p:blipFill>
          <a:blip r:embed="rId3"/>
          <a:stretch>
            <a:fillRect/>
          </a:stretch>
        </p:blipFill>
        <p:spPr>
          <a:xfrm rot="985843">
            <a:off x="57149" y="268727"/>
            <a:ext cx="1774507" cy="1774507"/>
          </a:xfrm>
          <a:prstGeom prst="rect">
            <a:avLst/>
          </a:prstGeom>
        </p:spPr>
      </p:pic>
      <p:sp>
        <p:nvSpPr>
          <p:cNvPr id="12" name="TextBox 11">
            <a:extLst>
              <a:ext uri="{FF2B5EF4-FFF2-40B4-BE49-F238E27FC236}">
                <a16:creationId xmlns:a16="http://schemas.microsoft.com/office/drawing/2014/main" id="{C218F25F-E4F4-6D1B-FC1B-17BA2AA3AD9D}"/>
              </a:ext>
            </a:extLst>
          </p:cNvPr>
          <p:cNvSpPr txBox="1"/>
          <p:nvPr/>
        </p:nvSpPr>
        <p:spPr>
          <a:xfrm>
            <a:off x="548640" y="2505670"/>
            <a:ext cx="2745637" cy="923330"/>
          </a:xfrm>
          <a:prstGeom prst="rect">
            <a:avLst/>
          </a:prstGeom>
          <a:solidFill>
            <a:schemeClr val="tx1">
              <a:lumMod val="95000"/>
            </a:schemeClr>
          </a:solidFill>
        </p:spPr>
        <p:txBody>
          <a:bodyPr wrap="square">
            <a:spAutoFit/>
          </a:bodyPr>
          <a:lstStyle/>
          <a:p>
            <a:r>
              <a:rPr lang="en-US" sz="1800" dirty="0">
                <a:solidFill>
                  <a:schemeClr val="bg1"/>
                </a:solidFill>
                <a:effectLst/>
                <a:latin typeface="Times New Roman" panose="02020603050405020304" pitchFamily="18" charset="0"/>
                <a:ea typeface="Times New Roman" panose="02020603050405020304" pitchFamily="18" charset="0"/>
              </a:rPr>
              <a:t>A language learning environment includes </a:t>
            </a:r>
            <a:r>
              <a:rPr lang="en-US" sz="1800" b="1" dirty="0">
                <a:solidFill>
                  <a:srgbClr val="C00000"/>
                </a:solidFill>
                <a:effectLst/>
                <a:latin typeface="Times New Roman" panose="02020603050405020304" pitchFamily="18" charset="0"/>
                <a:ea typeface="Times New Roman" panose="02020603050405020304" pitchFamily="18" charset="0"/>
              </a:rPr>
              <a:t>five</a:t>
            </a:r>
            <a:r>
              <a:rPr lang="en-US" sz="1800" dirty="0">
                <a:solidFill>
                  <a:schemeClr val="bg1"/>
                </a:solidFill>
                <a:effectLst/>
                <a:latin typeface="Times New Roman" panose="02020603050405020304" pitchFamily="18" charset="0"/>
                <a:ea typeface="Times New Roman" panose="02020603050405020304" pitchFamily="18" charset="0"/>
              </a:rPr>
              <a:t> key components</a:t>
            </a:r>
            <a:endParaRPr lang="en-US" dirty="0">
              <a:solidFill>
                <a:schemeClr val="bg1"/>
              </a:solidFill>
            </a:endParaRPr>
          </a:p>
        </p:txBody>
      </p:sp>
      <p:sp>
        <p:nvSpPr>
          <p:cNvPr id="13" name="Rectangle 12">
            <a:extLst>
              <a:ext uri="{FF2B5EF4-FFF2-40B4-BE49-F238E27FC236}">
                <a16:creationId xmlns:a16="http://schemas.microsoft.com/office/drawing/2014/main" id="{7D2DFEDB-9610-7DAE-6501-4C686CD5AE15}"/>
              </a:ext>
            </a:extLst>
          </p:cNvPr>
          <p:cNvSpPr/>
          <p:nvPr/>
        </p:nvSpPr>
        <p:spPr>
          <a:xfrm>
            <a:off x="3566160" y="2564273"/>
            <a:ext cx="1108710" cy="488990"/>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resources</a:t>
            </a:r>
          </a:p>
        </p:txBody>
      </p:sp>
      <p:sp>
        <p:nvSpPr>
          <p:cNvPr id="15" name="Rectangle 14">
            <a:extLst>
              <a:ext uri="{FF2B5EF4-FFF2-40B4-BE49-F238E27FC236}">
                <a16:creationId xmlns:a16="http://schemas.microsoft.com/office/drawing/2014/main" id="{2D9C1CC9-2A48-C6B5-DEA1-1F61E8A6CE31}"/>
              </a:ext>
            </a:extLst>
          </p:cNvPr>
          <p:cNvSpPr/>
          <p:nvPr/>
        </p:nvSpPr>
        <p:spPr>
          <a:xfrm>
            <a:off x="615761" y="4227230"/>
            <a:ext cx="1314088" cy="488990"/>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Interacting</a:t>
            </a:r>
          </a:p>
          <a:p>
            <a:pPr algn="ctr"/>
            <a:r>
              <a:rPr lang="en-US" dirty="0"/>
              <a:t>with people </a:t>
            </a:r>
          </a:p>
        </p:txBody>
      </p:sp>
      <p:sp>
        <p:nvSpPr>
          <p:cNvPr id="17" name="Rectangle 16">
            <a:extLst>
              <a:ext uri="{FF2B5EF4-FFF2-40B4-BE49-F238E27FC236}">
                <a16:creationId xmlns:a16="http://schemas.microsoft.com/office/drawing/2014/main" id="{650F0CB5-0427-37E1-56C8-204FDAEBBDF9}"/>
              </a:ext>
            </a:extLst>
          </p:cNvPr>
          <p:cNvSpPr/>
          <p:nvPr/>
        </p:nvSpPr>
        <p:spPr>
          <a:xfrm>
            <a:off x="6408422" y="2505670"/>
            <a:ext cx="1108710" cy="488990"/>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Learning activities</a:t>
            </a:r>
          </a:p>
        </p:txBody>
      </p:sp>
      <p:sp>
        <p:nvSpPr>
          <p:cNvPr id="19" name="Rectangle 18">
            <a:extLst>
              <a:ext uri="{FF2B5EF4-FFF2-40B4-BE49-F238E27FC236}">
                <a16:creationId xmlns:a16="http://schemas.microsoft.com/office/drawing/2014/main" id="{19E6A63E-69A0-C3AB-8B12-D1BFCA93CAFF}"/>
              </a:ext>
            </a:extLst>
          </p:cNvPr>
          <p:cNvSpPr/>
          <p:nvPr/>
        </p:nvSpPr>
        <p:spPr>
          <a:xfrm>
            <a:off x="8540119" y="2505670"/>
            <a:ext cx="1421130" cy="488990"/>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Language-use norms</a:t>
            </a:r>
          </a:p>
        </p:txBody>
      </p:sp>
      <p:sp>
        <p:nvSpPr>
          <p:cNvPr id="21" name="Rectangle 20">
            <a:extLst>
              <a:ext uri="{FF2B5EF4-FFF2-40B4-BE49-F238E27FC236}">
                <a16:creationId xmlns:a16="http://schemas.microsoft.com/office/drawing/2014/main" id="{3F5C1ABC-061C-87AA-C4D8-2962B4E817E7}"/>
              </a:ext>
            </a:extLst>
          </p:cNvPr>
          <p:cNvSpPr/>
          <p:nvPr/>
        </p:nvSpPr>
        <p:spPr>
          <a:xfrm>
            <a:off x="10544174" y="2505670"/>
            <a:ext cx="1228725" cy="488990"/>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motivation</a:t>
            </a:r>
          </a:p>
        </p:txBody>
      </p:sp>
      <p:sp>
        <p:nvSpPr>
          <p:cNvPr id="23" name="TextBox 22">
            <a:extLst>
              <a:ext uri="{FF2B5EF4-FFF2-40B4-BE49-F238E27FC236}">
                <a16:creationId xmlns:a16="http://schemas.microsoft.com/office/drawing/2014/main" id="{0B4D4986-9431-EAB5-FA95-69A6C5416308}"/>
              </a:ext>
            </a:extLst>
          </p:cNvPr>
          <p:cNvSpPr txBox="1"/>
          <p:nvPr/>
        </p:nvSpPr>
        <p:spPr>
          <a:xfrm>
            <a:off x="3258263" y="3174310"/>
            <a:ext cx="2357619" cy="1077218"/>
          </a:xfrm>
          <a:prstGeom prst="rect">
            <a:avLst/>
          </a:prstGeom>
          <a:solidFill>
            <a:schemeClr val="accent6">
              <a:lumMod val="20000"/>
              <a:lumOff val="80000"/>
            </a:schemeClr>
          </a:solidFill>
        </p:spPr>
        <p:txBody>
          <a:bodyPr wrap="square">
            <a:spAutoFit/>
          </a:bodyPr>
          <a:lstStyle/>
          <a:p>
            <a:r>
              <a:rPr lang="en-US" sz="1600" dirty="0">
                <a:solidFill>
                  <a:schemeClr val="accent6">
                    <a:lumMod val="50000"/>
                  </a:schemeClr>
                </a:solidFill>
                <a:effectLst/>
                <a:latin typeface="Times New Roman" panose="02020603050405020304" pitchFamily="18" charset="0"/>
                <a:ea typeface="Times New Roman" panose="02020603050405020304" pitchFamily="18" charset="0"/>
              </a:rPr>
              <a:t>reading materials, </a:t>
            </a:r>
          </a:p>
          <a:p>
            <a:r>
              <a:rPr lang="en-US" sz="1600" dirty="0">
                <a:solidFill>
                  <a:schemeClr val="accent6">
                    <a:lumMod val="50000"/>
                  </a:schemeClr>
                </a:solidFill>
                <a:effectLst/>
                <a:latin typeface="Times New Roman" panose="02020603050405020304" pitchFamily="18" charset="0"/>
                <a:ea typeface="Times New Roman" panose="02020603050405020304" pitchFamily="18" charset="0"/>
              </a:rPr>
              <a:t>videos, podcasts, </a:t>
            </a:r>
          </a:p>
          <a:p>
            <a:r>
              <a:rPr lang="en-US" sz="1600" dirty="0">
                <a:solidFill>
                  <a:schemeClr val="accent6">
                    <a:lumMod val="50000"/>
                  </a:schemeClr>
                </a:solidFill>
                <a:effectLst/>
                <a:latin typeface="Times New Roman" panose="02020603050405020304" pitchFamily="18" charset="0"/>
                <a:ea typeface="Times New Roman" panose="02020603050405020304" pitchFamily="18" charset="0"/>
              </a:rPr>
              <a:t>textbooks, online posts, </a:t>
            </a:r>
          </a:p>
          <a:p>
            <a:r>
              <a:rPr lang="en-US" sz="1600" dirty="0">
                <a:solidFill>
                  <a:schemeClr val="accent6">
                    <a:lumMod val="50000"/>
                  </a:schemeClr>
                </a:solidFill>
                <a:effectLst/>
                <a:latin typeface="Times New Roman" panose="02020603050405020304" pitchFamily="18" charset="0"/>
                <a:ea typeface="Times New Roman" panose="02020603050405020304" pitchFamily="18" charset="0"/>
              </a:rPr>
              <a:t>and academic documents</a:t>
            </a:r>
            <a:r>
              <a:rPr lang="en-US" sz="1200" dirty="0">
                <a:solidFill>
                  <a:schemeClr val="accent6">
                    <a:lumMod val="50000"/>
                  </a:schemeClr>
                </a:solidFill>
                <a:effectLst/>
                <a:latin typeface="Times New Roman" panose="02020603050405020304" pitchFamily="18" charset="0"/>
                <a:ea typeface="Times New Roman" panose="02020603050405020304" pitchFamily="18" charset="0"/>
              </a:rPr>
              <a:t>. </a:t>
            </a:r>
            <a:endParaRPr lang="en-US" dirty="0">
              <a:solidFill>
                <a:schemeClr val="accent6">
                  <a:lumMod val="50000"/>
                </a:schemeClr>
              </a:solidFill>
            </a:endParaRPr>
          </a:p>
        </p:txBody>
      </p:sp>
      <p:sp>
        <p:nvSpPr>
          <p:cNvPr id="25" name="TextBox 24">
            <a:extLst>
              <a:ext uri="{FF2B5EF4-FFF2-40B4-BE49-F238E27FC236}">
                <a16:creationId xmlns:a16="http://schemas.microsoft.com/office/drawing/2014/main" id="{33A97005-3DE7-F2B6-0FC4-F89588F37599}"/>
              </a:ext>
            </a:extLst>
          </p:cNvPr>
          <p:cNvSpPr txBox="1"/>
          <p:nvPr/>
        </p:nvSpPr>
        <p:spPr>
          <a:xfrm>
            <a:off x="766847" y="4870727"/>
            <a:ext cx="1163002" cy="1077218"/>
          </a:xfrm>
          <a:prstGeom prst="rect">
            <a:avLst/>
          </a:prstGeom>
          <a:solidFill>
            <a:schemeClr val="accent6">
              <a:lumMod val="20000"/>
              <a:lumOff val="80000"/>
            </a:schemeClr>
          </a:solidFill>
        </p:spPr>
        <p:txBody>
          <a:bodyPr wrap="square">
            <a:spAutoFit/>
          </a:bodyPr>
          <a:lstStyle/>
          <a:p>
            <a:r>
              <a:rPr lang="en-US" sz="1600" dirty="0">
                <a:solidFill>
                  <a:schemeClr val="accent6">
                    <a:lumMod val="50000"/>
                  </a:schemeClr>
                </a:solidFill>
                <a:effectLst/>
                <a:latin typeface="Times New Roman" panose="02020603050405020304" pitchFamily="18" charset="0"/>
                <a:ea typeface="Times New Roman" panose="02020603050405020304" pitchFamily="18" charset="0"/>
              </a:rPr>
              <a:t>dialogue partners</a:t>
            </a:r>
          </a:p>
          <a:p>
            <a:r>
              <a:rPr lang="en-US" sz="1600" dirty="0">
                <a:solidFill>
                  <a:schemeClr val="accent6">
                    <a:lumMod val="50000"/>
                  </a:schemeClr>
                </a:solidFill>
                <a:latin typeface="Times New Roman" panose="02020603050405020304" pitchFamily="18" charset="0"/>
                <a:ea typeface="Times New Roman" panose="02020603050405020304" pitchFamily="18" charset="0"/>
              </a:rPr>
              <a:t>classmates, instructors,</a:t>
            </a:r>
            <a:endParaRPr lang="en-US" sz="1600" dirty="0">
              <a:solidFill>
                <a:schemeClr val="accent6">
                  <a:lumMod val="50000"/>
                </a:schemeClr>
              </a:solidFill>
            </a:endParaRPr>
          </a:p>
        </p:txBody>
      </p:sp>
      <p:sp>
        <p:nvSpPr>
          <p:cNvPr id="27" name="TextBox 26">
            <a:extLst>
              <a:ext uri="{FF2B5EF4-FFF2-40B4-BE49-F238E27FC236}">
                <a16:creationId xmlns:a16="http://schemas.microsoft.com/office/drawing/2014/main" id="{F622C5A4-08C7-7D8E-B9B6-812090900F32}"/>
              </a:ext>
            </a:extLst>
          </p:cNvPr>
          <p:cNvSpPr txBox="1"/>
          <p:nvPr/>
        </p:nvSpPr>
        <p:spPr>
          <a:xfrm>
            <a:off x="2221172" y="4716220"/>
            <a:ext cx="1813618" cy="1569660"/>
          </a:xfrm>
          <a:prstGeom prst="rect">
            <a:avLst/>
          </a:prstGeom>
          <a:solidFill>
            <a:schemeClr val="accent6">
              <a:lumMod val="20000"/>
              <a:lumOff val="80000"/>
            </a:schemeClr>
          </a:solidFill>
        </p:spPr>
        <p:txBody>
          <a:bodyPr wrap="square">
            <a:spAutoFit/>
          </a:bodyPr>
          <a:lstStyle/>
          <a:p>
            <a:r>
              <a:rPr lang="en-US" sz="1600" dirty="0">
                <a:solidFill>
                  <a:schemeClr val="accent6">
                    <a:lumMod val="50000"/>
                  </a:schemeClr>
                </a:solidFill>
                <a:effectLst/>
                <a:latin typeface="Times New Roman" panose="02020603050405020304" pitchFamily="18" charset="0"/>
                <a:ea typeface="Times New Roman" panose="02020603050405020304" pitchFamily="18" charset="0"/>
              </a:rPr>
              <a:t>, event organizers, </a:t>
            </a:r>
          </a:p>
          <a:p>
            <a:r>
              <a:rPr lang="en-US" sz="1600" dirty="0">
                <a:solidFill>
                  <a:schemeClr val="accent6">
                    <a:lumMod val="50000"/>
                  </a:schemeClr>
                </a:solidFill>
                <a:effectLst/>
                <a:latin typeface="Times New Roman" panose="02020603050405020304" pitchFamily="18" charset="0"/>
                <a:ea typeface="Times New Roman" panose="02020603050405020304" pitchFamily="18" charset="0"/>
              </a:rPr>
              <a:t>members of an </a:t>
            </a:r>
          </a:p>
          <a:p>
            <a:r>
              <a:rPr lang="en-US" sz="1600" dirty="0">
                <a:solidFill>
                  <a:schemeClr val="accent6">
                    <a:lumMod val="50000"/>
                  </a:schemeClr>
                </a:solidFill>
                <a:effectLst/>
                <a:latin typeface="Times New Roman" panose="02020603050405020304" pitchFamily="18" charset="0"/>
                <a:ea typeface="Times New Roman" panose="02020603050405020304" pitchFamily="18" charset="0"/>
              </a:rPr>
              <a:t>online </a:t>
            </a:r>
            <a:r>
              <a:rPr lang="en-US" sz="1600" dirty="0">
                <a:solidFill>
                  <a:schemeClr val="accent6">
                    <a:lumMod val="50000"/>
                  </a:schemeClr>
                </a:solidFill>
              </a:rPr>
              <a:t>community, </a:t>
            </a:r>
          </a:p>
          <a:p>
            <a:r>
              <a:rPr lang="en-US" sz="1600" dirty="0">
                <a:solidFill>
                  <a:schemeClr val="accent6">
                    <a:lumMod val="50000"/>
                  </a:schemeClr>
                </a:solidFill>
              </a:rPr>
              <a:t>or speakers encountered </a:t>
            </a:r>
          </a:p>
          <a:p>
            <a:r>
              <a:rPr lang="en-US" sz="1600" dirty="0">
                <a:solidFill>
                  <a:schemeClr val="accent6">
                    <a:lumMod val="50000"/>
                  </a:schemeClr>
                </a:solidFill>
              </a:rPr>
              <a:t>in digital spaces</a:t>
            </a:r>
          </a:p>
        </p:txBody>
      </p:sp>
      <p:sp>
        <p:nvSpPr>
          <p:cNvPr id="29" name="TextBox 28">
            <a:extLst>
              <a:ext uri="{FF2B5EF4-FFF2-40B4-BE49-F238E27FC236}">
                <a16:creationId xmlns:a16="http://schemas.microsoft.com/office/drawing/2014/main" id="{A763CD0D-9FB1-526A-4AB8-0DD0C290847B}"/>
              </a:ext>
            </a:extLst>
          </p:cNvPr>
          <p:cNvSpPr txBox="1"/>
          <p:nvPr/>
        </p:nvSpPr>
        <p:spPr>
          <a:xfrm>
            <a:off x="6269850" y="3174310"/>
            <a:ext cx="1702468" cy="1077218"/>
          </a:xfrm>
          <a:prstGeom prst="rect">
            <a:avLst/>
          </a:prstGeom>
          <a:solidFill>
            <a:schemeClr val="accent6">
              <a:lumMod val="20000"/>
              <a:lumOff val="80000"/>
            </a:schemeClr>
          </a:solidFill>
        </p:spPr>
        <p:txBody>
          <a:bodyPr wrap="square">
            <a:spAutoFit/>
          </a:bodyPr>
          <a:lstStyle/>
          <a:p>
            <a:r>
              <a:rPr lang="en-US" sz="1600" dirty="0">
                <a:solidFill>
                  <a:schemeClr val="accent6">
                    <a:lumMod val="50000"/>
                  </a:schemeClr>
                </a:solidFill>
                <a:effectLst/>
                <a:latin typeface="Times New Roman" panose="02020603050405020304" pitchFamily="18" charset="0"/>
                <a:ea typeface="Times New Roman" panose="02020603050405020304" pitchFamily="18" charset="0"/>
              </a:rPr>
              <a:t>the tasks and interactional practices in which learners take part</a:t>
            </a:r>
            <a:endParaRPr lang="en-US" sz="1600" dirty="0">
              <a:solidFill>
                <a:schemeClr val="accent6">
                  <a:lumMod val="50000"/>
                </a:schemeClr>
              </a:solidFill>
            </a:endParaRPr>
          </a:p>
        </p:txBody>
      </p:sp>
      <p:sp>
        <p:nvSpPr>
          <p:cNvPr id="31" name="TextBox 30">
            <a:extLst>
              <a:ext uri="{FF2B5EF4-FFF2-40B4-BE49-F238E27FC236}">
                <a16:creationId xmlns:a16="http://schemas.microsoft.com/office/drawing/2014/main" id="{13B3249B-0077-E042-24D6-940DEE97A451}"/>
              </a:ext>
            </a:extLst>
          </p:cNvPr>
          <p:cNvSpPr txBox="1"/>
          <p:nvPr/>
        </p:nvSpPr>
        <p:spPr>
          <a:xfrm>
            <a:off x="8201506" y="3319289"/>
            <a:ext cx="2098355" cy="1815882"/>
          </a:xfrm>
          <a:prstGeom prst="rect">
            <a:avLst/>
          </a:prstGeom>
          <a:solidFill>
            <a:schemeClr val="accent6">
              <a:lumMod val="20000"/>
              <a:lumOff val="80000"/>
            </a:schemeClr>
          </a:solidFill>
        </p:spPr>
        <p:txBody>
          <a:bodyPr wrap="square">
            <a:spAutoFit/>
          </a:bodyPr>
          <a:lstStyle/>
          <a:p>
            <a:r>
              <a:rPr lang="en-US" sz="1600" dirty="0">
                <a:solidFill>
                  <a:schemeClr val="accent6">
                    <a:lumMod val="50000"/>
                  </a:schemeClr>
                </a:solidFill>
                <a:effectLst/>
                <a:latin typeface="Times New Roman" panose="02020603050405020304" pitchFamily="18" charset="0"/>
                <a:ea typeface="Times New Roman" panose="02020603050405020304" pitchFamily="18" charset="0"/>
              </a:rPr>
              <a:t>politeness levels, contextual phrasing, appropriate word choices, and language patterns depending on relationships between speakers</a:t>
            </a:r>
            <a:endParaRPr lang="en-US" sz="1600" dirty="0">
              <a:solidFill>
                <a:schemeClr val="accent6">
                  <a:lumMod val="50000"/>
                </a:schemeClr>
              </a:solidFill>
            </a:endParaRPr>
          </a:p>
        </p:txBody>
      </p:sp>
      <p:sp>
        <p:nvSpPr>
          <p:cNvPr id="33" name="TextBox 32">
            <a:extLst>
              <a:ext uri="{FF2B5EF4-FFF2-40B4-BE49-F238E27FC236}">
                <a16:creationId xmlns:a16="http://schemas.microsoft.com/office/drawing/2014/main" id="{9895BFE2-78DC-82C0-B174-8F12896491A0}"/>
              </a:ext>
            </a:extLst>
          </p:cNvPr>
          <p:cNvSpPr txBox="1"/>
          <p:nvPr/>
        </p:nvSpPr>
        <p:spPr>
          <a:xfrm>
            <a:off x="10422280" y="3201621"/>
            <a:ext cx="1555429" cy="1323439"/>
          </a:xfrm>
          <a:prstGeom prst="rect">
            <a:avLst/>
          </a:prstGeom>
          <a:solidFill>
            <a:schemeClr val="accent6">
              <a:lumMod val="20000"/>
              <a:lumOff val="80000"/>
            </a:schemeClr>
          </a:solidFill>
        </p:spPr>
        <p:txBody>
          <a:bodyPr wrap="square">
            <a:spAutoFit/>
          </a:bodyPr>
          <a:lstStyle/>
          <a:p>
            <a:r>
              <a:rPr lang="en-US" sz="1600" dirty="0">
                <a:solidFill>
                  <a:schemeClr val="accent6">
                    <a:lumMod val="50000"/>
                  </a:schemeClr>
                </a:solidFill>
                <a:effectLst/>
                <a:latin typeface="Times New Roman" panose="02020603050405020304" pitchFamily="18" charset="0"/>
                <a:ea typeface="Times New Roman" panose="02020603050405020304" pitchFamily="18" charset="0"/>
              </a:rPr>
              <a:t>academic needs, career goals, or the sense of personal progress. </a:t>
            </a:r>
            <a:endParaRPr lang="en-US" sz="1600" dirty="0">
              <a:solidFill>
                <a:schemeClr val="accent6">
                  <a:lumMod val="50000"/>
                </a:schemeClr>
              </a:solidFill>
            </a:endParaRPr>
          </a:p>
        </p:txBody>
      </p:sp>
      <p:sp>
        <p:nvSpPr>
          <p:cNvPr id="2" name="TextBox 1">
            <a:extLst>
              <a:ext uri="{FF2B5EF4-FFF2-40B4-BE49-F238E27FC236}">
                <a16:creationId xmlns:a16="http://schemas.microsoft.com/office/drawing/2014/main" id="{77F46A3E-4B52-434D-F1A6-9FD30495C651}"/>
              </a:ext>
            </a:extLst>
          </p:cNvPr>
          <p:cNvSpPr txBox="1"/>
          <p:nvPr/>
        </p:nvSpPr>
        <p:spPr>
          <a:xfrm>
            <a:off x="5927348" y="4431178"/>
            <a:ext cx="2098355" cy="1200329"/>
          </a:xfrm>
          <a:prstGeom prst="rect">
            <a:avLst/>
          </a:prstGeom>
          <a:solidFill>
            <a:schemeClr val="accent6">
              <a:lumMod val="20000"/>
              <a:lumOff val="80000"/>
            </a:schemeClr>
          </a:solidFill>
        </p:spPr>
        <p:txBody>
          <a:bodyPr wrap="square">
            <a:spAutoFit/>
          </a:bodyPr>
          <a:lstStyle/>
          <a:p>
            <a:r>
              <a:rPr lang="en-US" dirty="0">
                <a:solidFill>
                  <a:schemeClr val="accent6">
                    <a:lumMod val="50000"/>
                  </a:schemeClr>
                </a:solidFill>
                <a:latin typeface="Times New Roman" panose="02020603050405020304" pitchFamily="18" charset="0"/>
                <a:cs typeface="Times New Roman" panose="02020603050405020304" pitchFamily="18" charset="0"/>
              </a:rPr>
              <a:t>Discussion, responding to others, presenting, asking questions..</a:t>
            </a:r>
          </a:p>
        </p:txBody>
      </p:sp>
    </p:spTree>
    <p:extLst>
      <p:ext uri="{BB962C8B-B14F-4D97-AF65-F5344CB8AC3E}">
        <p14:creationId xmlns:p14="http://schemas.microsoft.com/office/powerpoint/2010/main" val="3099605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barn(inVertical)">
                                      <p:cBhvr>
                                        <p:cTn id="25" dur="50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barn(inVertical)">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barn(inVertical)">
                                      <p:cBhvr>
                                        <p:cTn id="35" dur="500"/>
                                        <p:tgtEl>
                                          <p:spTgt spid="25"/>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barn(inVertical)">
                                      <p:cBhvr>
                                        <p:cTn id="40" dur="500"/>
                                        <p:tgtEl>
                                          <p:spTgt spid="27"/>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barn(inVertical)">
                                      <p:cBhvr>
                                        <p:cTn id="45" dur="500"/>
                                        <p:tgtEl>
                                          <p:spTgt spid="17"/>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barn(inVertical)">
                                      <p:cBhvr>
                                        <p:cTn id="50" dur="500"/>
                                        <p:tgtEl>
                                          <p:spTgt spid="29"/>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2"/>
                                        </p:tgtEl>
                                        <p:attrNameLst>
                                          <p:attrName>style.visibility</p:attrName>
                                        </p:attrNameLst>
                                      </p:cBhvr>
                                      <p:to>
                                        <p:strVal val="visible"/>
                                      </p:to>
                                    </p:set>
                                    <p:animEffect transition="in" filter="barn(inVertical)">
                                      <p:cBhvr>
                                        <p:cTn id="55" dur="500"/>
                                        <p:tgtEl>
                                          <p:spTgt spid="2"/>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19"/>
                                        </p:tgtEl>
                                        <p:attrNameLst>
                                          <p:attrName>style.visibility</p:attrName>
                                        </p:attrNameLst>
                                      </p:cBhvr>
                                      <p:to>
                                        <p:strVal val="visible"/>
                                      </p:to>
                                    </p:set>
                                    <p:animEffect transition="in" filter="barn(inVertical)">
                                      <p:cBhvr>
                                        <p:cTn id="60" dur="500"/>
                                        <p:tgtEl>
                                          <p:spTgt spid="19"/>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31"/>
                                        </p:tgtEl>
                                        <p:attrNameLst>
                                          <p:attrName>style.visibility</p:attrName>
                                        </p:attrNameLst>
                                      </p:cBhvr>
                                      <p:to>
                                        <p:strVal val="visible"/>
                                      </p:to>
                                    </p:set>
                                    <p:animEffect transition="in" filter="barn(inVertical)">
                                      <p:cBhvr>
                                        <p:cTn id="65" dur="500"/>
                                        <p:tgtEl>
                                          <p:spTgt spid="31"/>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grpId="0" nodeType="clickEffect">
                                  <p:stCondLst>
                                    <p:cond delay="0"/>
                                  </p:stCondLst>
                                  <p:childTnLst>
                                    <p:set>
                                      <p:cBhvr>
                                        <p:cTn id="69" dur="1" fill="hold">
                                          <p:stCondLst>
                                            <p:cond delay="0"/>
                                          </p:stCondLst>
                                        </p:cTn>
                                        <p:tgtEl>
                                          <p:spTgt spid="21"/>
                                        </p:tgtEl>
                                        <p:attrNameLst>
                                          <p:attrName>style.visibility</p:attrName>
                                        </p:attrNameLst>
                                      </p:cBhvr>
                                      <p:to>
                                        <p:strVal val="visible"/>
                                      </p:to>
                                    </p:set>
                                    <p:animEffect transition="in" filter="barn(inVertical)">
                                      <p:cBhvr>
                                        <p:cTn id="70" dur="500"/>
                                        <p:tgtEl>
                                          <p:spTgt spid="21"/>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grpId="0" nodeType="clickEffect">
                                  <p:stCondLst>
                                    <p:cond delay="0"/>
                                  </p:stCondLst>
                                  <p:childTnLst>
                                    <p:set>
                                      <p:cBhvr>
                                        <p:cTn id="74" dur="1" fill="hold">
                                          <p:stCondLst>
                                            <p:cond delay="0"/>
                                          </p:stCondLst>
                                        </p:cTn>
                                        <p:tgtEl>
                                          <p:spTgt spid="33"/>
                                        </p:tgtEl>
                                        <p:attrNameLst>
                                          <p:attrName>style.visibility</p:attrName>
                                        </p:attrNameLst>
                                      </p:cBhvr>
                                      <p:to>
                                        <p:strVal val="visible"/>
                                      </p:to>
                                    </p:set>
                                    <p:animEffect transition="in" filter="barn(inVertical)">
                                      <p:cBhvr>
                                        <p:cTn id="7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3" grpId="0" animBg="1"/>
      <p:bldP spid="15" grpId="0" animBg="1"/>
      <p:bldP spid="17" grpId="0" animBg="1"/>
      <p:bldP spid="19" grpId="0" animBg="1"/>
      <p:bldP spid="21" grpId="0" animBg="1"/>
      <p:bldP spid="23" grpId="0" animBg="1"/>
      <p:bldP spid="25" grpId="0" animBg="1"/>
      <p:bldP spid="27" grpId="0" animBg="1"/>
      <p:bldP spid="29" grpId="0" animBg="1"/>
      <p:bldP spid="31" grpId="0" animBg="1"/>
      <p:bldP spid="33" grpId="0" animBg="1"/>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95B96E2-AD22-288D-095D-D92D260C058C}"/>
              </a:ext>
            </a:extLst>
          </p:cNvPr>
          <p:cNvSpPr txBox="1"/>
          <p:nvPr/>
        </p:nvSpPr>
        <p:spPr>
          <a:xfrm>
            <a:off x="4815840" y="208719"/>
            <a:ext cx="5071110" cy="560410"/>
          </a:xfrm>
          <a:prstGeom prst="rect">
            <a:avLst/>
          </a:prstGeom>
          <a:solidFill>
            <a:schemeClr val="accent1">
              <a:lumMod val="20000"/>
              <a:lumOff val="80000"/>
            </a:schemeClr>
          </a:solidFill>
        </p:spPr>
        <p:txBody>
          <a:bodyPr wrap="square">
            <a:spAutoFit/>
          </a:bodyPr>
          <a:lstStyle/>
          <a:p>
            <a:pPr>
              <a:lnSpc>
                <a:spcPct val="200000"/>
              </a:lnSpc>
              <a:spcBef>
                <a:spcPts val="1200"/>
              </a:spcBef>
              <a:spcAft>
                <a:spcPts val="1000"/>
              </a:spcAft>
              <a:buNone/>
            </a:pPr>
            <a:r>
              <a:rPr lang="en-US" b="1" dirty="0">
                <a:solidFill>
                  <a:srgbClr val="000000"/>
                </a:solidFill>
                <a:effectLst/>
                <a:latin typeface="Arial" panose="020B0604020202020204" pitchFamily="34" charset="0"/>
                <a:cs typeface="Arial" panose="020B0604020202020204" pitchFamily="34" charset="0"/>
              </a:rPr>
              <a:t>The </a:t>
            </a:r>
            <a:r>
              <a:rPr lang="en-US" b="1" dirty="0">
                <a:solidFill>
                  <a:srgbClr val="000000"/>
                </a:solidFill>
                <a:latin typeface="Arial" panose="020B0604020202020204" pitchFamily="34" charset="0"/>
                <a:cs typeface="Arial" panose="020B0604020202020204" pitchFamily="34" charset="0"/>
              </a:rPr>
              <a:t>Role of Learning beyond the classroom</a:t>
            </a:r>
            <a:endParaRPr lang="en-US" b="1" dirty="0">
              <a:solidFill>
                <a:srgbClr val="2E74B5"/>
              </a:solidFill>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ACB6375F-EFA4-6292-1BF6-630FDD33214A}"/>
              </a:ext>
            </a:extLst>
          </p:cNvPr>
          <p:cNvSpPr txBox="1"/>
          <p:nvPr/>
        </p:nvSpPr>
        <p:spPr>
          <a:xfrm>
            <a:off x="9977688" y="208719"/>
            <a:ext cx="2000021" cy="923330"/>
          </a:xfrm>
          <a:prstGeom prst="rect">
            <a:avLst/>
          </a:prstGeom>
          <a:solidFill>
            <a:schemeClr val="accent6">
              <a:lumMod val="20000"/>
              <a:lumOff val="80000"/>
            </a:schemeClr>
          </a:solidFill>
        </p:spPr>
        <p:txBody>
          <a:bodyPr wrap="square" rtlCol="0">
            <a:spAutoFit/>
          </a:bodyPr>
          <a:lstStyle/>
          <a:p>
            <a:r>
              <a:rPr lang="en-US" dirty="0">
                <a:solidFill>
                  <a:srgbClr val="C00000"/>
                </a:solidFill>
                <a:latin typeface="Arial Black" panose="020B0A04020102020204" pitchFamily="34" charset="0"/>
              </a:rPr>
              <a:t>CHAPTER 2: Theoretical foundation</a:t>
            </a:r>
          </a:p>
        </p:txBody>
      </p:sp>
      <p:sp>
        <p:nvSpPr>
          <p:cNvPr id="8" name="Cloud 7">
            <a:extLst>
              <a:ext uri="{FF2B5EF4-FFF2-40B4-BE49-F238E27FC236}">
                <a16:creationId xmlns:a16="http://schemas.microsoft.com/office/drawing/2014/main" id="{4601D3B4-CFD0-BD85-9DFE-E04C244F9E8B}"/>
              </a:ext>
            </a:extLst>
          </p:cNvPr>
          <p:cNvSpPr/>
          <p:nvPr/>
        </p:nvSpPr>
        <p:spPr>
          <a:xfrm rot="20839613">
            <a:off x="1008575" y="3399964"/>
            <a:ext cx="2834640" cy="1485900"/>
          </a:xfrm>
          <a:prstGeom prst="cloud">
            <a:avLst/>
          </a:prstGeom>
          <a:solidFill>
            <a:schemeClr val="accent4">
              <a:lumMod val="20000"/>
              <a:lumOff val="80000"/>
            </a:schemeClr>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7030A0"/>
                </a:solidFill>
              </a:rPr>
              <a:t>Increase the frequency of exposure to real language</a:t>
            </a:r>
          </a:p>
        </p:txBody>
      </p:sp>
      <p:pic>
        <p:nvPicPr>
          <p:cNvPr id="10" name="Picture 9" descr="3,648 Girl Two Hands Open Stock Photos - Free &amp; Royalty-Free Stock Photos from Dreamstime">
            <a:extLst>
              <a:ext uri="{FF2B5EF4-FFF2-40B4-BE49-F238E27FC236}">
                <a16:creationId xmlns:a16="http://schemas.microsoft.com/office/drawing/2014/main" id="{37A38E59-8F15-1123-E08D-D75FBC1B3CBD}"/>
              </a:ext>
            </a:extLst>
          </p:cNvPr>
          <p:cNvPicPr>
            <a:picLocks noChangeAspect="1"/>
          </p:cNvPicPr>
          <p:nvPr/>
        </p:nvPicPr>
        <p:blipFill>
          <a:blip r:embed="rId2"/>
          <a:stretch>
            <a:fillRect/>
          </a:stretch>
        </p:blipFill>
        <p:spPr>
          <a:xfrm>
            <a:off x="3844787" y="3040329"/>
            <a:ext cx="2842260" cy="2138378"/>
          </a:xfrm>
          <a:prstGeom prst="rect">
            <a:avLst/>
          </a:prstGeom>
        </p:spPr>
      </p:pic>
      <p:sp>
        <p:nvSpPr>
          <p:cNvPr id="14" name="Cloud 13">
            <a:extLst>
              <a:ext uri="{FF2B5EF4-FFF2-40B4-BE49-F238E27FC236}">
                <a16:creationId xmlns:a16="http://schemas.microsoft.com/office/drawing/2014/main" id="{7AD6372C-7680-B2EB-C0EE-B299F96FFC0E}"/>
              </a:ext>
            </a:extLst>
          </p:cNvPr>
          <p:cNvSpPr/>
          <p:nvPr/>
        </p:nvSpPr>
        <p:spPr>
          <a:xfrm rot="21058724">
            <a:off x="4172839" y="1048446"/>
            <a:ext cx="3059262" cy="1762938"/>
          </a:xfrm>
          <a:prstGeom prst="cloud">
            <a:avLst/>
          </a:prstGeom>
          <a:solidFill>
            <a:schemeClr val="accent4">
              <a:lumMod val="20000"/>
              <a:lumOff val="80000"/>
            </a:schemeClr>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7030A0"/>
                </a:solidFill>
              </a:rPr>
              <a:t>Enable students to develop skills in a situational and integrated manner</a:t>
            </a:r>
          </a:p>
        </p:txBody>
      </p:sp>
      <p:sp>
        <p:nvSpPr>
          <p:cNvPr id="18" name="Cloud 17">
            <a:extLst>
              <a:ext uri="{FF2B5EF4-FFF2-40B4-BE49-F238E27FC236}">
                <a16:creationId xmlns:a16="http://schemas.microsoft.com/office/drawing/2014/main" id="{A105CA47-4034-E577-20F1-1AAB802965EB}"/>
              </a:ext>
            </a:extLst>
          </p:cNvPr>
          <p:cNvSpPr/>
          <p:nvPr/>
        </p:nvSpPr>
        <p:spPr>
          <a:xfrm rot="21058724">
            <a:off x="6799132" y="2832700"/>
            <a:ext cx="3059262" cy="1762938"/>
          </a:xfrm>
          <a:prstGeom prst="cloud">
            <a:avLst/>
          </a:prstGeom>
          <a:solidFill>
            <a:schemeClr val="accent4">
              <a:lumMod val="20000"/>
              <a:lumOff val="80000"/>
            </a:schemeClr>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7030A0"/>
                </a:solidFill>
              </a:rPr>
              <a:t>Reduce fear of making mistakes and increase confidence</a:t>
            </a:r>
          </a:p>
        </p:txBody>
      </p:sp>
      <p:sp>
        <p:nvSpPr>
          <p:cNvPr id="20" name="TextBox 19">
            <a:extLst>
              <a:ext uri="{FF2B5EF4-FFF2-40B4-BE49-F238E27FC236}">
                <a16:creationId xmlns:a16="http://schemas.microsoft.com/office/drawing/2014/main" id="{B5FCDD87-63A3-9989-83F7-C0EF3A2DCCEF}"/>
              </a:ext>
            </a:extLst>
          </p:cNvPr>
          <p:cNvSpPr txBox="1"/>
          <p:nvPr/>
        </p:nvSpPr>
        <p:spPr>
          <a:xfrm>
            <a:off x="3394710" y="5649958"/>
            <a:ext cx="4846320" cy="646331"/>
          </a:xfrm>
          <a:prstGeom prst="rect">
            <a:avLst/>
          </a:prstGeom>
          <a:solidFill>
            <a:schemeClr val="accent2">
              <a:lumMod val="40000"/>
              <a:lumOff val="60000"/>
            </a:schemeClr>
          </a:solidFill>
        </p:spPr>
        <p:txBody>
          <a:bodyPr wrap="square">
            <a:spAutoFit/>
          </a:bodyPr>
          <a:lstStyle/>
          <a:p>
            <a:r>
              <a:rPr lang="en-US" dirty="0">
                <a:solidFill>
                  <a:srgbClr val="7030A0"/>
                </a:solidFill>
                <a:effectLst/>
                <a:latin typeface="Arial" panose="020B0604020202020204" pitchFamily="34" charset="0"/>
                <a:ea typeface="Times New Roman" panose="02020603050405020304" pitchFamily="18" charset="0"/>
                <a:cs typeface="Arial" panose="020B0604020202020204" pitchFamily="34" charset="0"/>
              </a:rPr>
              <a:t>English is used  as a communication tool rather than only as an object for testing</a:t>
            </a:r>
            <a:endParaRPr lang="en-US" dirty="0">
              <a:solidFill>
                <a:srgbClr val="7030A0"/>
              </a:solidFill>
              <a:latin typeface="Arial" panose="020B0604020202020204" pitchFamily="34" charset="0"/>
              <a:cs typeface="Arial" panose="020B0604020202020204" pitchFamily="34" charset="0"/>
            </a:endParaRPr>
          </a:p>
        </p:txBody>
      </p:sp>
      <p:pic>
        <p:nvPicPr>
          <p:cNvPr id="2" name="Picture 1" descr="Top 20 Social Media Platforms for Mobile App Marketing | by Pratik K Rupareliya | Intuz | Medium">
            <a:extLst>
              <a:ext uri="{FF2B5EF4-FFF2-40B4-BE49-F238E27FC236}">
                <a16:creationId xmlns:a16="http://schemas.microsoft.com/office/drawing/2014/main" id="{6D42FE34-E355-D832-5D27-05A8D15B431B}"/>
              </a:ext>
            </a:extLst>
          </p:cNvPr>
          <p:cNvPicPr>
            <a:picLocks noChangeAspect="1"/>
          </p:cNvPicPr>
          <p:nvPr/>
        </p:nvPicPr>
        <p:blipFill>
          <a:blip r:embed="rId3"/>
          <a:stretch>
            <a:fillRect/>
          </a:stretch>
        </p:blipFill>
        <p:spPr>
          <a:xfrm rot="21126569">
            <a:off x="185293" y="3107224"/>
            <a:ext cx="1389630" cy="911223"/>
          </a:xfrm>
          <a:prstGeom prst="rect">
            <a:avLst/>
          </a:prstGeom>
        </p:spPr>
      </p:pic>
      <p:pic>
        <p:nvPicPr>
          <p:cNvPr id="4" name="Picture 3" descr="Top videos Vectors - Download Free High-Quality Vectors | Magnific (formerly Freepik)">
            <a:extLst>
              <a:ext uri="{FF2B5EF4-FFF2-40B4-BE49-F238E27FC236}">
                <a16:creationId xmlns:a16="http://schemas.microsoft.com/office/drawing/2014/main" id="{DFC996B2-B1D9-B40C-A4D4-AE3308161B65}"/>
              </a:ext>
            </a:extLst>
          </p:cNvPr>
          <p:cNvPicPr>
            <a:picLocks noChangeAspect="1"/>
          </p:cNvPicPr>
          <p:nvPr/>
        </p:nvPicPr>
        <p:blipFill>
          <a:blip r:embed="rId4"/>
          <a:stretch>
            <a:fillRect/>
          </a:stretch>
        </p:blipFill>
        <p:spPr>
          <a:xfrm>
            <a:off x="1185697" y="2262152"/>
            <a:ext cx="1003808" cy="1003808"/>
          </a:xfrm>
          <a:prstGeom prst="rect">
            <a:avLst/>
          </a:prstGeom>
        </p:spPr>
      </p:pic>
      <p:pic>
        <p:nvPicPr>
          <p:cNvPr id="6" name="Picture 5" descr="News clipart Images - Free Download on Magnific (formerly Freepik)">
            <a:extLst>
              <a:ext uri="{FF2B5EF4-FFF2-40B4-BE49-F238E27FC236}">
                <a16:creationId xmlns:a16="http://schemas.microsoft.com/office/drawing/2014/main" id="{5BA0B83F-8C6C-6957-7FAE-0EF495FF79E4}"/>
              </a:ext>
            </a:extLst>
          </p:cNvPr>
          <p:cNvPicPr>
            <a:picLocks noChangeAspect="1"/>
          </p:cNvPicPr>
          <p:nvPr/>
        </p:nvPicPr>
        <p:blipFill>
          <a:blip r:embed="rId5"/>
          <a:stretch>
            <a:fillRect/>
          </a:stretch>
        </p:blipFill>
        <p:spPr>
          <a:xfrm>
            <a:off x="2031613" y="1761607"/>
            <a:ext cx="1335706" cy="1032040"/>
          </a:xfrm>
          <a:prstGeom prst="rect">
            <a:avLst/>
          </a:prstGeom>
        </p:spPr>
      </p:pic>
      <p:pic>
        <p:nvPicPr>
          <p:cNvPr id="7" name="Picture 6" descr="1.3.4: Social Interaction in Everyday Life - Social Sci LibreTexts">
            <a:extLst>
              <a:ext uri="{FF2B5EF4-FFF2-40B4-BE49-F238E27FC236}">
                <a16:creationId xmlns:a16="http://schemas.microsoft.com/office/drawing/2014/main" id="{EDEC0B78-712C-8768-15F9-5D7F7B5D43D8}"/>
              </a:ext>
            </a:extLst>
          </p:cNvPr>
          <p:cNvPicPr>
            <a:picLocks noChangeAspect="1"/>
          </p:cNvPicPr>
          <p:nvPr/>
        </p:nvPicPr>
        <p:blipFill>
          <a:blip r:embed="rId6"/>
          <a:stretch>
            <a:fillRect/>
          </a:stretch>
        </p:blipFill>
        <p:spPr>
          <a:xfrm>
            <a:off x="436727" y="899861"/>
            <a:ext cx="1817322" cy="1071034"/>
          </a:xfrm>
          <a:prstGeom prst="rect">
            <a:avLst/>
          </a:prstGeom>
        </p:spPr>
      </p:pic>
      <p:pic>
        <p:nvPicPr>
          <p:cNvPr id="9" name="Picture 8" descr="11,900+ English Club Stock Illustrations, Royalty-Free Vector Graphics &amp; Clip Art - iStock">
            <a:extLst>
              <a:ext uri="{FF2B5EF4-FFF2-40B4-BE49-F238E27FC236}">
                <a16:creationId xmlns:a16="http://schemas.microsoft.com/office/drawing/2014/main" id="{E9B37A54-1DCA-A4CD-44D5-2192328B0995}"/>
              </a:ext>
            </a:extLst>
          </p:cNvPr>
          <p:cNvPicPr>
            <a:picLocks noChangeAspect="1"/>
          </p:cNvPicPr>
          <p:nvPr/>
        </p:nvPicPr>
        <p:blipFill>
          <a:blip r:embed="rId7"/>
          <a:stretch>
            <a:fillRect/>
          </a:stretch>
        </p:blipFill>
        <p:spPr>
          <a:xfrm rot="691161">
            <a:off x="9672100" y="1970895"/>
            <a:ext cx="1334203" cy="1334203"/>
          </a:xfrm>
          <a:prstGeom prst="rect">
            <a:avLst/>
          </a:prstGeom>
        </p:spPr>
      </p:pic>
      <p:pic>
        <p:nvPicPr>
          <p:cNvPr id="11" name="Picture 10" descr="72,000+ English Club Photos Stock Photos, Pictures &amp; Royalty-Free Images - iStock">
            <a:extLst>
              <a:ext uri="{FF2B5EF4-FFF2-40B4-BE49-F238E27FC236}">
                <a16:creationId xmlns:a16="http://schemas.microsoft.com/office/drawing/2014/main" id="{2158C405-CABF-4C68-5B17-B207852AA9ED}"/>
              </a:ext>
            </a:extLst>
          </p:cNvPr>
          <p:cNvPicPr>
            <a:picLocks noChangeAspect="1"/>
          </p:cNvPicPr>
          <p:nvPr/>
        </p:nvPicPr>
        <p:blipFill>
          <a:blip r:embed="rId8"/>
          <a:stretch>
            <a:fillRect/>
          </a:stretch>
        </p:blipFill>
        <p:spPr>
          <a:xfrm>
            <a:off x="8490823" y="1722860"/>
            <a:ext cx="1320135" cy="880895"/>
          </a:xfrm>
          <a:prstGeom prst="rect">
            <a:avLst/>
          </a:prstGeom>
        </p:spPr>
      </p:pic>
    </p:spTree>
    <p:extLst>
      <p:ext uri="{BB962C8B-B14F-4D97-AF65-F5344CB8AC3E}">
        <p14:creationId xmlns:p14="http://schemas.microsoft.com/office/powerpoint/2010/main" val="1486186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xit" presetSubtype="4" fill="hold" nodeType="clickEffect">
                                  <p:stCondLst>
                                    <p:cond delay="0"/>
                                  </p:stCondLst>
                                  <p:childTnLst>
                                    <p:anim calcmode="lin" valueType="num">
                                      <p:cBhvr additive="base">
                                        <p:cTn id="31" dur="500"/>
                                        <p:tgtEl>
                                          <p:spTgt spid="2"/>
                                        </p:tgtEl>
                                        <p:attrNameLst>
                                          <p:attrName>ppt_x</p:attrName>
                                        </p:attrNameLst>
                                      </p:cBhvr>
                                      <p:tavLst>
                                        <p:tav tm="0">
                                          <p:val>
                                            <p:strVal val="ppt_x"/>
                                          </p:val>
                                        </p:tav>
                                        <p:tav tm="100000">
                                          <p:val>
                                            <p:strVal val="ppt_x"/>
                                          </p:val>
                                        </p:tav>
                                      </p:tavLst>
                                    </p:anim>
                                    <p:anim calcmode="lin" valueType="num">
                                      <p:cBhvr additive="base">
                                        <p:cTn id="32" dur="500"/>
                                        <p:tgtEl>
                                          <p:spTgt spid="2"/>
                                        </p:tgtEl>
                                        <p:attrNameLst>
                                          <p:attrName>ppt_y</p:attrName>
                                        </p:attrNameLst>
                                      </p:cBhvr>
                                      <p:tavLst>
                                        <p:tav tm="0">
                                          <p:val>
                                            <p:strVal val="ppt_y"/>
                                          </p:val>
                                        </p:tav>
                                        <p:tav tm="100000">
                                          <p:val>
                                            <p:strVal val="1+ppt_h/2"/>
                                          </p:val>
                                        </p:tav>
                                      </p:tavLst>
                                    </p:anim>
                                    <p:set>
                                      <p:cBhvr>
                                        <p:cTn id="33" dur="1" fill="hold">
                                          <p:stCondLst>
                                            <p:cond delay="499"/>
                                          </p:stCondLst>
                                        </p:cTn>
                                        <p:tgtEl>
                                          <p:spTgt spid="2"/>
                                        </p:tgtEl>
                                        <p:attrNameLst>
                                          <p:attrName>style.visibility</p:attrName>
                                        </p:attrNameLst>
                                      </p:cBhvr>
                                      <p:to>
                                        <p:strVal val="hidden"/>
                                      </p:to>
                                    </p:set>
                                  </p:childTnLst>
                                </p:cTn>
                              </p:par>
                              <p:par>
                                <p:cTn id="34" presetID="2" presetClass="exit" presetSubtype="4" fill="hold" nodeType="withEffect">
                                  <p:stCondLst>
                                    <p:cond delay="0"/>
                                  </p:stCondLst>
                                  <p:childTnLst>
                                    <p:anim calcmode="lin" valueType="num">
                                      <p:cBhvr additive="base">
                                        <p:cTn id="35" dur="500"/>
                                        <p:tgtEl>
                                          <p:spTgt spid="4"/>
                                        </p:tgtEl>
                                        <p:attrNameLst>
                                          <p:attrName>ppt_x</p:attrName>
                                        </p:attrNameLst>
                                      </p:cBhvr>
                                      <p:tavLst>
                                        <p:tav tm="0">
                                          <p:val>
                                            <p:strVal val="ppt_x"/>
                                          </p:val>
                                        </p:tav>
                                        <p:tav tm="100000">
                                          <p:val>
                                            <p:strVal val="ppt_x"/>
                                          </p:val>
                                        </p:tav>
                                      </p:tavLst>
                                    </p:anim>
                                    <p:anim calcmode="lin" valueType="num">
                                      <p:cBhvr additive="base">
                                        <p:cTn id="36" dur="500"/>
                                        <p:tgtEl>
                                          <p:spTgt spid="4"/>
                                        </p:tgtEl>
                                        <p:attrNameLst>
                                          <p:attrName>ppt_y</p:attrName>
                                        </p:attrNameLst>
                                      </p:cBhvr>
                                      <p:tavLst>
                                        <p:tav tm="0">
                                          <p:val>
                                            <p:strVal val="ppt_y"/>
                                          </p:val>
                                        </p:tav>
                                        <p:tav tm="100000">
                                          <p:val>
                                            <p:strVal val="1+ppt_h/2"/>
                                          </p:val>
                                        </p:tav>
                                      </p:tavLst>
                                    </p:anim>
                                    <p:set>
                                      <p:cBhvr>
                                        <p:cTn id="37" dur="1" fill="hold">
                                          <p:stCondLst>
                                            <p:cond delay="499"/>
                                          </p:stCondLst>
                                        </p:cTn>
                                        <p:tgtEl>
                                          <p:spTgt spid="4"/>
                                        </p:tgtEl>
                                        <p:attrNameLst>
                                          <p:attrName>style.visibility</p:attrName>
                                        </p:attrNameLst>
                                      </p:cBhvr>
                                      <p:to>
                                        <p:strVal val="hidden"/>
                                      </p:to>
                                    </p:set>
                                  </p:childTnLst>
                                </p:cTn>
                              </p:par>
                              <p:par>
                                <p:cTn id="38" presetID="2" presetClass="exit" presetSubtype="4" fill="hold" nodeType="withEffect">
                                  <p:stCondLst>
                                    <p:cond delay="0"/>
                                  </p:stCondLst>
                                  <p:childTnLst>
                                    <p:anim calcmode="lin" valueType="num">
                                      <p:cBhvr additive="base">
                                        <p:cTn id="39" dur="500"/>
                                        <p:tgtEl>
                                          <p:spTgt spid="6"/>
                                        </p:tgtEl>
                                        <p:attrNameLst>
                                          <p:attrName>ppt_x</p:attrName>
                                        </p:attrNameLst>
                                      </p:cBhvr>
                                      <p:tavLst>
                                        <p:tav tm="0">
                                          <p:val>
                                            <p:strVal val="ppt_x"/>
                                          </p:val>
                                        </p:tav>
                                        <p:tav tm="100000">
                                          <p:val>
                                            <p:strVal val="ppt_x"/>
                                          </p:val>
                                        </p:tav>
                                      </p:tavLst>
                                    </p:anim>
                                    <p:anim calcmode="lin" valueType="num">
                                      <p:cBhvr additive="base">
                                        <p:cTn id="40" dur="500"/>
                                        <p:tgtEl>
                                          <p:spTgt spid="6"/>
                                        </p:tgtEl>
                                        <p:attrNameLst>
                                          <p:attrName>ppt_y</p:attrName>
                                        </p:attrNameLst>
                                      </p:cBhvr>
                                      <p:tavLst>
                                        <p:tav tm="0">
                                          <p:val>
                                            <p:strVal val="ppt_y"/>
                                          </p:val>
                                        </p:tav>
                                        <p:tav tm="100000">
                                          <p:val>
                                            <p:strVal val="1+ppt_h/2"/>
                                          </p:val>
                                        </p:tav>
                                      </p:tavLst>
                                    </p:anim>
                                    <p:set>
                                      <p:cBhvr>
                                        <p:cTn id="41" dur="1" fill="hold">
                                          <p:stCondLst>
                                            <p:cond delay="499"/>
                                          </p:stCondLst>
                                        </p:cTn>
                                        <p:tgtEl>
                                          <p:spTgt spid="6"/>
                                        </p:tgtEl>
                                        <p:attrNameLst>
                                          <p:attrName>style.visibility</p:attrName>
                                        </p:attrNameLst>
                                      </p:cBhvr>
                                      <p:to>
                                        <p:strVal val="hidden"/>
                                      </p:to>
                                    </p:set>
                                  </p:childTnLst>
                                </p:cTn>
                              </p:par>
                              <p:par>
                                <p:cTn id="42" presetID="2" presetClass="exit" presetSubtype="4" fill="hold" nodeType="withEffect">
                                  <p:stCondLst>
                                    <p:cond delay="0"/>
                                  </p:stCondLst>
                                  <p:childTnLst>
                                    <p:anim calcmode="lin" valueType="num">
                                      <p:cBhvr additive="base">
                                        <p:cTn id="43" dur="500"/>
                                        <p:tgtEl>
                                          <p:spTgt spid="7"/>
                                        </p:tgtEl>
                                        <p:attrNameLst>
                                          <p:attrName>ppt_x</p:attrName>
                                        </p:attrNameLst>
                                      </p:cBhvr>
                                      <p:tavLst>
                                        <p:tav tm="0">
                                          <p:val>
                                            <p:strVal val="ppt_x"/>
                                          </p:val>
                                        </p:tav>
                                        <p:tav tm="100000">
                                          <p:val>
                                            <p:strVal val="ppt_x"/>
                                          </p:val>
                                        </p:tav>
                                      </p:tavLst>
                                    </p:anim>
                                    <p:anim calcmode="lin" valueType="num">
                                      <p:cBhvr additive="base">
                                        <p:cTn id="44" dur="500"/>
                                        <p:tgtEl>
                                          <p:spTgt spid="7"/>
                                        </p:tgtEl>
                                        <p:attrNameLst>
                                          <p:attrName>ppt_y</p:attrName>
                                        </p:attrNameLst>
                                      </p:cBhvr>
                                      <p:tavLst>
                                        <p:tav tm="0">
                                          <p:val>
                                            <p:strVal val="ppt_y"/>
                                          </p:val>
                                        </p:tav>
                                        <p:tav tm="100000">
                                          <p:val>
                                            <p:strVal val="1+ppt_h/2"/>
                                          </p:val>
                                        </p:tav>
                                      </p:tavLst>
                                    </p:anim>
                                    <p:set>
                                      <p:cBhvr>
                                        <p:cTn id="45" dur="1" fill="hold">
                                          <p:stCondLst>
                                            <p:cond delay="499"/>
                                          </p:stCondLst>
                                        </p:cTn>
                                        <p:tgtEl>
                                          <p:spTgt spid="7"/>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barn(inVertical)">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barn(inVertical)">
                                      <p:cBhvr>
                                        <p:cTn id="55" dur="500"/>
                                        <p:tgtEl>
                                          <p:spTgt spid="18"/>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barn(inVertical)">
                                      <p:cBhvr>
                                        <p:cTn id="60" dur="500"/>
                                        <p:tgtEl>
                                          <p:spTgt spid="11"/>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nodeType="clickEffect">
                                  <p:stCondLst>
                                    <p:cond delay="0"/>
                                  </p:stCondLst>
                                  <p:childTnLst>
                                    <p:set>
                                      <p:cBhvr>
                                        <p:cTn id="64" dur="1" fill="hold">
                                          <p:stCondLst>
                                            <p:cond delay="0"/>
                                          </p:stCondLst>
                                        </p:cTn>
                                        <p:tgtEl>
                                          <p:spTgt spid="9"/>
                                        </p:tgtEl>
                                        <p:attrNameLst>
                                          <p:attrName>style.visibility</p:attrName>
                                        </p:attrNameLst>
                                      </p:cBhvr>
                                      <p:to>
                                        <p:strVal val="visible"/>
                                      </p:to>
                                    </p:set>
                                    <p:animEffect transition="in" filter="barn(inVertical)">
                                      <p:cBhvr>
                                        <p:cTn id="65" dur="500"/>
                                        <p:tgtEl>
                                          <p:spTgt spid="9"/>
                                        </p:tgtEl>
                                      </p:cBhvr>
                                    </p:animEffect>
                                  </p:childTnLst>
                                </p:cTn>
                              </p:par>
                            </p:childTnLst>
                          </p:cTn>
                        </p:par>
                      </p:childTnLst>
                    </p:cTn>
                  </p:par>
                  <p:par>
                    <p:cTn id="66" fill="hold">
                      <p:stCondLst>
                        <p:cond delay="indefinite"/>
                      </p:stCondLst>
                      <p:childTnLst>
                        <p:par>
                          <p:cTn id="67" fill="hold">
                            <p:stCondLst>
                              <p:cond delay="0"/>
                            </p:stCondLst>
                            <p:childTnLst>
                              <p:par>
                                <p:cTn id="68" presetID="2" presetClass="exit" presetSubtype="4" fill="hold" nodeType="clickEffect">
                                  <p:stCondLst>
                                    <p:cond delay="0"/>
                                  </p:stCondLst>
                                  <p:childTnLst>
                                    <p:anim calcmode="lin" valueType="num">
                                      <p:cBhvr additive="base">
                                        <p:cTn id="69" dur="500"/>
                                        <p:tgtEl>
                                          <p:spTgt spid="11"/>
                                        </p:tgtEl>
                                        <p:attrNameLst>
                                          <p:attrName>ppt_x</p:attrName>
                                        </p:attrNameLst>
                                      </p:cBhvr>
                                      <p:tavLst>
                                        <p:tav tm="0">
                                          <p:val>
                                            <p:strVal val="ppt_x"/>
                                          </p:val>
                                        </p:tav>
                                        <p:tav tm="100000">
                                          <p:val>
                                            <p:strVal val="ppt_x"/>
                                          </p:val>
                                        </p:tav>
                                      </p:tavLst>
                                    </p:anim>
                                    <p:anim calcmode="lin" valueType="num">
                                      <p:cBhvr additive="base">
                                        <p:cTn id="70" dur="500"/>
                                        <p:tgtEl>
                                          <p:spTgt spid="11"/>
                                        </p:tgtEl>
                                        <p:attrNameLst>
                                          <p:attrName>ppt_y</p:attrName>
                                        </p:attrNameLst>
                                      </p:cBhvr>
                                      <p:tavLst>
                                        <p:tav tm="0">
                                          <p:val>
                                            <p:strVal val="ppt_y"/>
                                          </p:val>
                                        </p:tav>
                                        <p:tav tm="100000">
                                          <p:val>
                                            <p:strVal val="1+ppt_h/2"/>
                                          </p:val>
                                        </p:tav>
                                      </p:tavLst>
                                    </p:anim>
                                    <p:set>
                                      <p:cBhvr>
                                        <p:cTn id="71" dur="1" fill="hold">
                                          <p:stCondLst>
                                            <p:cond delay="499"/>
                                          </p:stCondLst>
                                        </p:cTn>
                                        <p:tgtEl>
                                          <p:spTgt spid="11"/>
                                        </p:tgtEl>
                                        <p:attrNameLst>
                                          <p:attrName>style.visibility</p:attrName>
                                        </p:attrNameLst>
                                      </p:cBhvr>
                                      <p:to>
                                        <p:strVal val="hidden"/>
                                      </p:to>
                                    </p:set>
                                  </p:childTnLst>
                                </p:cTn>
                              </p:par>
                              <p:par>
                                <p:cTn id="72" presetID="2" presetClass="exit" presetSubtype="4" fill="hold" nodeType="withEffect">
                                  <p:stCondLst>
                                    <p:cond delay="0"/>
                                  </p:stCondLst>
                                  <p:childTnLst>
                                    <p:anim calcmode="lin" valueType="num">
                                      <p:cBhvr additive="base">
                                        <p:cTn id="73" dur="500"/>
                                        <p:tgtEl>
                                          <p:spTgt spid="9"/>
                                        </p:tgtEl>
                                        <p:attrNameLst>
                                          <p:attrName>ppt_x</p:attrName>
                                        </p:attrNameLst>
                                      </p:cBhvr>
                                      <p:tavLst>
                                        <p:tav tm="0">
                                          <p:val>
                                            <p:strVal val="ppt_x"/>
                                          </p:val>
                                        </p:tav>
                                        <p:tav tm="100000">
                                          <p:val>
                                            <p:strVal val="ppt_x"/>
                                          </p:val>
                                        </p:tav>
                                      </p:tavLst>
                                    </p:anim>
                                    <p:anim calcmode="lin" valueType="num">
                                      <p:cBhvr additive="base">
                                        <p:cTn id="74" dur="500"/>
                                        <p:tgtEl>
                                          <p:spTgt spid="9"/>
                                        </p:tgtEl>
                                        <p:attrNameLst>
                                          <p:attrName>ppt_y</p:attrName>
                                        </p:attrNameLst>
                                      </p:cBhvr>
                                      <p:tavLst>
                                        <p:tav tm="0">
                                          <p:val>
                                            <p:strVal val="ppt_y"/>
                                          </p:val>
                                        </p:tav>
                                        <p:tav tm="100000">
                                          <p:val>
                                            <p:strVal val="1+ppt_h/2"/>
                                          </p:val>
                                        </p:tav>
                                      </p:tavLst>
                                    </p:anim>
                                    <p:set>
                                      <p:cBhvr>
                                        <p:cTn id="75" dur="1" fill="hold">
                                          <p:stCondLst>
                                            <p:cond delay="499"/>
                                          </p:stCondLst>
                                        </p:cTn>
                                        <p:tgtEl>
                                          <p:spTgt spid="9"/>
                                        </p:tgtEl>
                                        <p:attrNameLst>
                                          <p:attrName>style.visibility</p:attrName>
                                        </p:attrNameLst>
                                      </p:cBhvr>
                                      <p:to>
                                        <p:strVal val="hidden"/>
                                      </p:to>
                                    </p:se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grpId="0" nodeType="clickEffect">
                                  <p:stCondLst>
                                    <p:cond delay="0"/>
                                  </p:stCondLst>
                                  <p:childTnLst>
                                    <p:set>
                                      <p:cBhvr>
                                        <p:cTn id="79" dur="1" fill="hold">
                                          <p:stCondLst>
                                            <p:cond delay="0"/>
                                          </p:stCondLst>
                                        </p:cTn>
                                        <p:tgtEl>
                                          <p:spTgt spid="20"/>
                                        </p:tgtEl>
                                        <p:attrNameLst>
                                          <p:attrName>style.visibility</p:attrName>
                                        </p:attrNameLst>
                                      </p:cBhvr>
                                      <p:to>
                                        <p:strVal val="visible"/>
                                      </p:to>
                                    </p:set>
                                    <p:animEffect transition="in" filter="barn(inVertical)">
                                      <p:cBhvr>
                                        <p:cTn id="8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4" grpId="0" animBg="1"/>
      <p:bldP spid="18" grpId="0"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English Speaking Environment Vector Art, Icons, and Graphics for Free Download">
            <a:extLst>
              <a:ext uri="{FF2B5EF4-FFF2-40B4-BE49-F238E27FC236}">
                <a16:creationId xmlns:a16="http://schemas.microsoft.com/office/drawing/2014/main" id="{ED2637AF-141F-7092-3A1E-E34AD5F1754D}"/>
              </a:ext>
            </a:extLst>
          </p:cNvPr>
          <p:cNvPicPr>
            <a:picLocks noChangeAspect="1"/>
          </p:cNvPicPr>
          <p:nvPr/>
        </p:nvPicPr>
        <p:blipFill>
          <a:blip r:embed="rId2"/>
          <a:stretch>
            <a:fillRect/>
          </a:stretch>
        </p:blipFill>
        <p:spPr>
          <a:xfrm>
            <a:off x="3657600" y="1074284"/>
            <a:ext cx="4876800" cy="3333750"/>
          </a:xfrm>
          <a:prstGeom prst="rect">
            <a:avLst/>
          </a:prstGeom>
        </p:spPr>
      </p:pic>
      <p:sp>
        <p:nvSpPr>
          <p:cNvPr id="3" name="TextBox 2">
            <a:extLst>
              <a:ext uri="{FF2B5EF4-FFF2-40B4-BE49-F238E27FC236}">
                <a16:creationId xmlns:a16="http://schemas.microsoft.com/office/drawing/2014/main" id="{420346EA-CCF5-7AD5-B97B-3CA0C8F0C13B}"/>
              </a:ext>
            </a:extLst>
          </p:cNvPr>
          <p:cNvSpPr txBox="1"/>
          <p:nvPr/>
        </p:nvSpPr>
        <p:spPr>
          <a:xfrm rot="175115">
            <a:off x="5081767" y="344340"/>
            <a:ext cx="4160520" cy="646331"/>
          </a:xfrm>
          <a:prstGeom prst="rect">
            <a:avLst/>
          </a:prstGeom>
          <a:solidFill>
            <a:schemeClr val="accent6">
              <a:lumMod val="40000"/>
              <a:lumOff val="60000"/>
            </a:schemeClr>
          </a:solidFill>
          <a:ln>
            <a:solidFill>
              <a:srgbClr val="C00000"/>
            </a:solidFill>
          </a:ln>
        </p:spPr>
        <p:txBody>
          <a:bodyPr wrap="square">
            <a:spAutoFit/>
          </a:bodyPr>
          <a:lstStyle/>
          <a:p>
            <a:pPr>
              <a:spcBef>
                <a:spcPts val="1200"/>
              </a:spcBef>
              <a:spcAft>
                <a:spcPts val="1000"/>
              </a:spcAft>
              <a:buNone/>
            </a:pPr>
            <a:r>
              <a:rPr lang="en-US" b="1" dirty="0">
                <a:solidFill>
                  <a:srgbClr val="000000"/>
                </a:solidFill>
                <a:effectLst/>
                <a:latin typeface="Arial" panose="020B0604020202020204" pitchFamily="34" charset="0"/>
                <a:cs typeface="Arial" panose="020B0604020202020204" pitchFamily="34" charset="0"/>
              </a:rPr>
              <a:t>Principles for Creating an Effective Language Learning Environment</a:t>
            </a:r>
            <a:endParaRPr lang="en-US" b="1" dirty="0">
              <a:solidFill>
                <a:srgbClr val="2E74B5"/>
              </a:solidFill>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D7591116-ADB2-B9F4-13D0-7F074907DD93}"/>
              </a:ext>
            </a:extLst>
          </p:cNvPr>
          <p:cNvSpPr txBox="1"/>
          <p:nvPr/>
        </p:nvSpPr>
        <p:spPr>
          <a:xfrm>
            <a:off x="9977688" y="208719"/>
            <a:ext cx="2000021" cy="923330"/>
          </a:xfrm>
          <a:prstGeom prst="rect">
            <a:avLst/>
          </a:prstGeom>
          <a:solidFill>
            <a:schemeClr val="accent6">
              <a:lumMod val="20000"/>
              <a:lumOff val="80000"/>
            </a:schemeClr>
          </a:solidFill>
          <a:ln>
            <a:solidFill>
              <a:srgbClr val="C00000"/>
            </a:solidFill>
          </a:ln>
        </p:spPr>
        <p:txBody>
          <a:bodyPr wrap="square" rtlCol="0">
            <a:spAutoFit/>
          </a:bodyPr>
          <a:lstStyle/>
          <a:p>
            <a:r>
              <a:rPr lang="en-US" dirty="0">
                <a:solidFill>
                  <a:srgbClr val="C00000"/>
                </a:solidFill>
                <a:latin typeface="Arial Black" panose="020B0A04020102020204" pitchFamily="34" charset="0"/>
              </a:rPr>
              <a:t>CHAPTER 2: Theoretical foundation</a:t>
            </a:r>
          </a:p>
        </p:txBody>
      </p:sp>
      <p:sp>
        <p:nvSpPr>
          <p:cNvPr id="7" name="Oval 6">
            <a:extLst>
              <a:ext uri="{FF2B5EF4-FFF2-40B4-BE49-F238E27FC236}">
                <a16:creationId xmlns:a16="http://schemas.microsoft.com/office/drawing/2014/main" id="{AAE2D5CC-C3AF-BAD6-44E1-3270B2E760A7}"/>
              </a:ext>
            </a:extLst>
          </p:cNvPr>
          <p:cNvSpPr/>
          <p:nvPr/>
        </p:nvSpPr>
        <p:spPr>
          <a:xfrm rot="478335">
            <a:off x="933734" y="590245"/>
            <a:ext cx="3359703" cy="1234440"/>
          </a:xfrm>
          <a:prstGeom prst="ellipse">
            <a:avLst/>
          </a:prstGeom>
          <a:solidFill>
            <a:srgbClr val="D21CB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Arial" panose="020B0604020202020204" pitchFamily="34" charset="0"/>
                <a:cs typeface="Arial" panose="020B0604020202020204" pitchFamily="34" charset="0"/>
              </a:rPr>
              <a:t>COMPREHENSIBLE INPUT</a:t>
            </a:r>
          </a:p>
        </p:txBody>
      </p:sp>
      <p:sp>
        <p:nvSpPr>
          <p:cNvPr id="9" name="Oval 8">
            <a:extLst>
              <a:ext uri="{FF2B5EF4-FFF2-40B4-BE49-F238E27FC236}">
                <a16:creationId xmlns:a16="http://schemas.microsoft.com/office/drawing/2014/main" id="{DB16D1CF-063B-8DA8-3447-44CD47F48DE7}"/>
              </a:ext>
            </a:extLst>
          </p:cNvPr>
          <p:cNvSpPr/>
          <p:nvPr/>
        </p:nvSpPr>
        <p:spPr>
          <a:xfrm rot="20865592">
            <a:off x="715548" y="1801032"/>
            <a:ext cx="3123140" cy="1234440"/>
          </a:xfrm>
          <a:prstGeom prst="ellipse">
            <a:avLst/>
          </a:prstGeom>
          <a:solidFill>
            <a:srgbClr val="F2A0E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rial" panose="020B0604020202020204" pitchFamily="34" charset="0"/>
                <a:cs typeface="Arial" panose="020B0604020202020204" pitchFamily="34" charset="0"/>
              </a:rPr>
              <a:t>MEANINGFUL INTERACTION</a:t>
            </a:r>
          </a:p>
        </p:txBody>
      </p:sp>
      <p:sp>
        <p:nvSpPr>
          <p:cNvPr id="11" name="Oval 10">
            <a:extLst>
              <a:ext uri="{FF2B5EF4-FFF2-40B4-BE49-F238E27FC236}">
                <a16:creationId xmlns:a16="http://schemas.microsoft.com/office/drawing/2014/main" id="{C3DC8C6D-D657-F7CC-1A17-F932567FA0E2}"/>
              </a:ext>
            </a:extLst>
          </p:cNvPr>
          <p:cNvSpPr/>
          <p:nvPr/>
        </p:nvSpPr>
        <p:spPr>
          <a:xfrm rot="1143909">
            <a:off x="8284941" y="2314150"/>
            <a:ext cx="2752087" cy="1234440"/>
          </a:xfrm>
          <a:prstGeom prst="ellipse">
            <a:avLst/>
          </a:prstGeom>
          <a:solidFill>
            <a:srgbClr val="F2A0E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rial" panose="020B0604020202020204" pitchFamily="34" charset="0"/>
                <a:cs typeface="Arial" panose="020B0604020202020204" pitchFamily="34" charset="0"/>
              </a:rPr>
              <a:t>CONTINUITY &amp; DIFFICULTY INCREASE</a:t>
            </a:r>
          </a:p>
        </p:txBody>
      </p:sp>
      <p:sp>
        <p:nvSpPr>
          <p:cNvPr id="13" name="Oval 12">
            <a:extLst>
              <a:ext uri="{FF2B5EF4-FFF2-40B4-BE49-F238E27FC236}">
                <a16:creationId xmlns:a16="http://schemas.microsoft.com/office/drawing/2014/main" id="{BEAF03E6-77A5-D478-9C01-3E06CB5261B5}"/>
              </a:ext>
            </a:extLst>
          </p:cNvPr>
          <p:cNvSpPr/>
          <p:nvPr/>
        </p:nvSpPr>
        <p:spPr>
          <a:xfrm rot="21124114">
            <a:off x="7840634" y="1093747"/>
            <a:ext cx="2536125" cy="1234440"/>
          </a:xfrm>
          <a:prstGeom prst="ellipse">
            <a:avLst/>
          </a:prstGeom>
          <a:solidFill>
            <a:srgbClr val="D21CB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Arial" panose="020B0604020202020204" pitchFamily="34" charset="0"/>
                <a:cs typeface="Arial" panose="020B0604020202020204" pitchFamily="34" charset="0"/>
              </a:rPr>
              <a:t>PUSHED OUTPUT</a:t>
            </a:r>
          </a:p>
        </p:txBody>
      </p:sp>
      <p:sp>
        <p:nvSpPr>
          <p:cNvPr id="15" name="Oval 14">
            <a:extLst>
              <a:ext uri="{FF2B5EF4-FFF2-40B4-BE49-F238E27FC236}">
                <a16:creationId xmlns:a16="http://schemas.microsoft.com/office/drawing/2014/main" id="{CA22D841-3EC1-4FDE-B930-6D21119E6769}"/>
              </a:ext>
            </a:extLst>
          </p:cNvPr>
          <p:cNvSpPr/>
          <p:nvPr/>
        </p:nvSpPr>
        <p:spPr>
          <a:xfrm rot="1301539">
            <a:off x="1031998" y="3144999"/>
            <a:ext cx="2800477" cy="1234440"/>
          </a:xfrm>
          <a:prstGeom prst="ellipse">
            <a:avLst/>
          </a:prstGeom>
          <a:solidFill>
            <a:srgbClr val="D21CB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Arial" panose="020B0604020202020204" pitchFamily="34" charset="0"/>
                <a:cs typeface="Arial" panose="020B0604020202020204" pitchFamily="34" charset="0"/>
              </a:rPr>
              <a:t>TASK-BASED LEARNING</a:t>
            </a:r>
          </a:p>
        </p:txBody>
      </p:sp>
      <p:sp>
        <p:nvSpPr>
          <p:cNvPr id="17" name="Oval 16">
            <a:extLst>
              <a:ext uri="{FF2B5EF4-FFF2-40B4-BE49-F238E27FC236}">
                <a16:creationId xmlns:a16="http://schemas.microsoft.com/office/drawing/2014/main" id="{57FBF735-A81E-F486-0241-7C1F4B4AAB3E}"/>
              </a:ext>
            </a:extLst>
          </p:cNvPr>
          <p:cNvSpPr/>
          <p:nvPr/>
        </p:nvSpPr>
        <p:spPr>
          <a:xfrm rot="20865592">
            <a:off x="7547126" y="3604764"/>
            <a:ext cx="3123140" cy="1234440"/>
          </a:xfrm>
          <a:prstGeom prst="ellipse">
            <a:avLst/>
          </a:prstGeom>
          <a:solidFill>
            <a:srgbClr val="F2A0E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rial" panose="020B0604020202020204" pitchFamily="34" charset="0"/>
                <a:cs typeface="Arial" panose="020B0604020202020204" pitchFamily="34" charset="0"/>
              </a:rPr>
              <a:t>PURPOSEFUL LEARNING</a:t>
            </a:r>
          </a:p>
        </p:txBody>
      </p:sp>
      <p:sp>
        <p:nvSpPr>
          <p:cNvPr id="2" name="TextBox 1">
            <a:extLst>
              <a:ext uri="{FF2B5EF4-FFF2-40B4-BE49-F238E27FC236}">
                <a16:creationId xmlns:a16="http://schemas.microsoft.com/office/drawing/2014/main" id="{83A52D28-96F9-F628-003B-B99293018687}"/>
              </a:ext>
            </a:extLst>
          </p:cNvPr>
          <p:cNvSpPr txBox="1"/>
          <p:nvPr/>
        </p:nvSpPr>
        <p:spPr>
          <a:xfrm>
            <a:off x="2137558" y="4987636"/>
            <a:ext cx="8419606" cy="1703030"/>
          </a:xfrm>
          <a:prstGeom prst="rect">
            <a:avLst/>
          </a:prstGeom>
          <a:solidFill>
            <a:srgbClr val="FDE3F5"/>
          </a:solidFill>
          <a:ln>
            <a:solidFill>
              <a:srgbClr val="002060"/>
            </a:solidFill>
          </a:ln>
        </p:spPr>
        <p:txBody>
          <a:bodyPr wrap="square" rtlCol="0">
            <a:spAutoFit/>
          </a:bodyPr>
          <a:lstStyle/>
          <a:p>
            <a:pPr>
              <a:lnSpc>
                <a:spcPct val="150000"/>
              </a:lnSpc>
            </a:pPr>
            <a:r>
              <a:rPr lang="en-US" b="1" dirty="0">
                <a:solidFill>
                  <a:srgbClr val="0070C0"/>
                </a:solidFill>
                <a:latin typeface="Arial" panose="020B0604020202020204" pitchFamily="34" charset="0"/>
                <a:cs typeface="Arial" panose="020B0604020202020204" pitchFamily="34" charset="0"/>
              </a:rPr>
              <a:t>Creating an English-rich environment beyond the classroom should be treated as an intentional  educational design that includes </a:t>
            </a:r>
            <a:r>
              <a:rPr lang="en-US" b="1" dirty="0">
                <a:solidFill>
                  <a:srgbClr val="C00000"/>
                </a:solidFill>
                <a:latin typeface="Arial" panose="020B0604020202020204" pitchFamily="34" charset="0"/>
                <a:cs typeface="Arial" panose="020B0604020202020204" pitchFamily="34" charset="0"/>
              </a:rPr>
              <a:t>appropriate input, meaningful interaction, required output, task-based goals, and continuous follow-up</a:t>
            </a:r>
          </a:p>
        </p:txBody>
      </p:sp>
    </p:spTree>
    <p:extLst>
      <p:ext uri="{BB962C8B-B14F-4D97-AF65-F5344CB8AC3E}">
        <p14:creationId xmlns:p14="http://schemas.microsoft.com/office/powerpoint/2010/main" val="2013543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barn(inVertical)">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 calcmode="lin" valueType="num">
                                      <p:cBhvr additive="base">
                                        <p:cTn id="37" dur="500" fill="hold"/>
                                        <p:tgtEl>
                                          <p:spTgt spid="2"/>
                                        </p:tgtEl>
                                        <p:attrNameLst>
                                          <p:attrName>ppt_x</p:attrName>
                                        </p:attrNameLst>
                                      </p:cBhvr>
                                      <p:tavLst>
                                        <p:tav tm="0">
                                          <p:val>
                                            <p:strVal val="#ppt_x"/>
                                          </p:val>
                                        </p:tav>
                                        <p:tav tm="100000">
                                          <p:val>
                                            <p:strVal val="#ppt_x"/>
                                          </p:val>
                                        </p:tav>
                                      </p:tavLst>
                                    </p:anim>
                                    <p:anim calcmode="lin" valueType="num">
                                      <p:cBhvr additive="base">
                                        <p:cTn id="3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P spid="13" grpId="0" animBg="1"/>
      <p:bldP spid="15" grpId="0" animBg="1"/>
      <p:bldP spid="17" grpId="0" animBg="1"/>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78987-ABD9-08AE-82DF-748075F801E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8E39C80-E3D3-4727-8FFA-BFFA1D665DD2}"/>
              </a:ext>
            </a:extLst>
          </p:cNvPr>
          <p:cNvSpPr txBox="1"/>
          <p:nvPr/>
        </p:nvSpPr>
        <p:spPr>
          <a:xfrm>
            <a:off x="9977688" y="208719"/>
            <a:ext cx="2000021" cy="923330"/>
          </a:xfrm>
          <a:prstGeom prst="rect">
            <a:avLst/>
          </a:prstGeom>
          <a:solidFill>
            <a:schemeClr val="accent6">
              <a:lumMod val="20000"/>
              <a:lumOff val="80000"/>
            </a:schemeClr>
          </a:solidFill>
        </p:spPr>
        <p:txBody>
          <a:bodyPr wrap="square" rtlCol="0">
            <a:spAutoFit/>
          </a:bodyPr>
          <a:lstStyle/>
          <a:p>
            <a:r>
              <a:rPr lang="en-US" dirty="0">
                <a:solidFill>
                  <a:srgbClr val="C00000"/>
                </a:solidFill>
                <a:latin typeface="Arial Black" panose="020B0A04020102020204" pitchFamily="34" charset="0"/>
              </a:rPr>
              <a:t>CHAPTER 2: Theoretical foundation</a:t>
            </a:r>
          </a:p>
        </p:txBody>
      </p:sp>
      <p:sp>
        <p:nvSpPr>
          <p:cNvPr id="6" name="TextBox 5">
            <a:extLst>
              <a:ext uri="{FF2B5EF4-FFF2-40B4-BE49-F238E27FC236}">
                <a16:creationId xmlns:a16="http://schemas.microsoft.com/office/drawing/2014/main" id="{59976144-8F3A-F4C9-5926-69B2F3C0799E}"/>
              </a:ext>
            </a:extLst>
          </p:cNvPr>
          <p:cNvSpPr txBox="1"/>
          <p:nvPr/>
        </p:nvSpPr>
        <p:spPr>
          <a:xfrm>
            <a:off x="500041" y="1231254"/>
            <a:ext cx="4193813" cy="646331"/>
          </a:xfrm>
          <a:prstGeom prst="rect">
            <a:avLst/>
          </a:prstGeom>
          <a:solidFill>
            <a:schemeClr val="accent2">
              <a:lumMod val="20000"/>
              <a:lumOff val="80000"/>
            </a:schemeClr>
          </a:solidFill>
          <a:ln>
            <a:solidFill>
              <a:srgbClr val="C00000"/>
            </a:solidFill>
          </a:ln>
        </p:spPr>
        <p:txBody>
          <a:bodyPr wrap="square">
            <a:spAutoFit/>
          </a:bodyPr>
          <a:lstStyle/>
          <a:p>
            <a:pPr>
              <a:spcBef>
                <a:spcPts val="1200"/>
              </a:spcBef>
              <a:spcAft>
                <a:spcPts val="1000"/>
              </a:spcAft>
              <a:buNone/>
            </a:pPr>
            <a:r>
              <a:rPr lang="en-US" b="1" dirty="0">
                <a:solidFill>
                  <a:srgbClr val="C00000"/>
                </a:solidFill>
                <a:effectLst/>
                <a:latin typeface="+mj-lt"/>
                <a:cs typeface="Arial" panose="020B0604020202020204" pitchFamily="34" charset="0"/>
              </a:rPr>
              <a:t>Theme 1</a:t>
            </a:r>
            <a:r>
              <a:rPr lang="en-US" b="1" dirty="0">
                <a:solidFill>
                  <a:srgbClr val="000000"/>
                </a:solidFill>
                <a:effectLst/>
                <a:latin typeface="+mj-lt"/>
                <a:cs typeface="Arial" panose="020B0604020202020204" pitchFamily="34" charset="0"/>
              </a:rPr>
              <a:t>: Psychological Inhibition – Fear, Anxiety, and Performance Pressure</a:t>
            </a:r>
            <a:endParaRPr lang="en-US" b="1" dirty="0">
              <a:solidFill>
                <a:srgbClr val="2E74B5"/>
              </a:solidFill>
              <a:effectLst/>
              <a:latin typeface="+mj-lt"/>
              <a:cs typeface="Arial" panose="020B0604020202020204" pitchFamily="34" charset="0"/>
            </a:endParaRPr>
          </a:p>
        </p:txBody>
      </p:sp>
      <p:sp>
        <p:nvSpPr>
          <p:cNvPr id="10" name="TextBox 9">
            <a:extLst>
              <a:ext uri="{FF2B5EF4-FFF2-40B4-BE49-F238E27FC236}">
                <a16:creationId xmlns:a16="http://schemas.microsoft.com/office/drawing/2014/main" id="{023C075F-758C-47FA-E5A2-0BD987F188CE}"/>
              </a:ext>
            </a:extLst>
          </p:cNvPr>
          <p:cNvSpPr txBox="1"/>
          <p:nvPr/>
        </p:nvSpPr>
        <p:spPr>
          <a:xfrm>
            <a:off x="3794058" y="252280"/>
            <a:ext cx="6183630" cy="560410"/>
          </a:xfrm>
          <a:prstGeom prst="rect">
            <a:avLst/>
          </a:prstGeom>
          <a:solidFill>
            <a:schemeClr val="accent6">
              <a:lumMod val="20000"/>
              <a:lumOff val="80000"/>
            </a:schemeClr>
          </a:solidFill>
          <a:ln>
            <a:solidFill>
              <a:srgbClr val="C00000"/>
            </a:solidFill>
          </a:ln>
        </p:spPr>
        <p:txBody>
          <a:bodyPr wrap="square">
            <a:spAutoFit/>
          </a:bodyPr>
          <a:lstStyle/>
          <a:p>
            <a:pPr algn="ctr">
              <a:lnSpc>
                <a:spcPct val="200000"/>
              </a:lnSpc>
              <a:spcBef>
                <a:spcPts val="1200"/>
              </a:spcBef>
              <a:spcAft>
                <a:spcPts val="1000"/>
              </a:spcAft>
              <a:buNone/>
            </a:pPr>
            <a:r>
              <a:rPr lang="en-US" sz="1800" b="1" kern="0" dirty="0">
                <a:solidFill>
                  <a:srgbClr val="000000"/>
                </a:solidFill>
                <a:effectLst/>
                <a:latin typeface="Arial" panose="020B0604020202020204" pitchFamily="34" charset="0"/>
                <a:cs typeface="Arial" panose="020B0604020202020204" pitchFamily="34" charset="0"/>
              </a:rPr>
              <a:t>Thematic Analysis of Barriers in the University Context</a:t>
            </a:r>
            <a:endParaRPr lang="en-US" sz="1800" b="1" kern="0" dirty="0">
              <a:solidFill>
                <a:srgbClr val="2E74B5"/>
              </a:solidFill>
              <a:effectLst/>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FCEC716-DEF6-87D6-8DCB-2A98EA836AB2}"/>
              </a:ext>
            </a:extLst>
          </p:cNvPr>
          <p:cNvSpPr txBox="1"/>
          <p:nvPr/>
        </p:nvSpPr>
        <p:spPr>
          <a:xfrm>
            <a:off x="500040" y="2986027"/>
            <a:ext cx="4193813" cy="646331"/>
          </a:xfrm>
          <a:prstGeom prst="rect">
            <a:avLst/>
          </a:prstGeom>
          <a:solidFill>
            <a:schemeClr val="accent2">
              <a:lumMod val="20000"/>
              <a:lumOff val="80000"/>
            </a:schemeClr>
          </a:solidFill>
          <a:ln>
            <a:solidFill>
              <a:srgbClr val="C00000"/>
            </a:solidFill>
          </a:ln>
        </p:spPr>
        <p:txBody>
          <a:bodyPr wrap="square">
            <a:spAutoFit/>
          </a:bodyPr>
          <a:lstStyle/>
          <a:p>
            <a:pPr>
              <a:spcBef>
                <a:spcPts val="1200"/>
              </a:spcBef>
              <a:spcAft>
                <a:spcPts val="1000"/>
              </a:spcAft>
              <a:buNone/>
            </a:pPr>
            <a:r>
              <a:rPr lang="en-US" b="1" dirty="0">
                <a:solidFill>
                  <a:srgbClr val="C00000"/>
                </a:solidFill>
                <a:effectLst/>
                <a:latin typeface="+mj-lt"/>
                <a:cs typeface="Arial" panose="020B0604020202020204" pitchFamily="34" charset="0"/>
              </a:rPr>
              <a:t>Theme 2</a:t>
            </a:r>
            <a:r>
              <a:rPr lang="en-US" b="1" dirty="0">
                <a:solidFill>
                  <a:srgbClr val="000000"/>
                </a:solidFill>
                <a:effectLst/>
                <a:latin typeface="+mj-lt"/>
                <a:cs typeface="Arial" panose="020B0604020202020204" pitchFamily="34" charset="0"/>
              </a:rPr>
              <a:t>: </a:t>
            </a:r>
            <a:r>
              <a:rPr lang="en-US" b="1" dirty="0">
                <a:solidFill>
                  <a:srgbClr val="000000"/>
                </a:solidFill>
                <a:latin typeface="+mj-lt"/>
                <a:cs typeface="Arial" panose="020B0604020202020204" pitchFamily="34" charset="0"/>
              </a:rPr>
              <a:t>Methodological passivity</a:t>
            </a:r>
            <a:r>
              <a:rPr lang="en-US" b="1" dirty="0">
                <a:solidFill>
                  <a:srgbClr val="000000"/>
                </a:solidFill>
                <a:effectLst/>
                <a:latin typeface="+mj-lt"/>
                <a:cs typeface="Arial" panose="020B0604020202020204" pitchFamily="34" charset="0"/>
              </a:rPr>
              <a:t> – </a:t>
            </a:r>
            <a:r>
              <a:rPr lang="en-US" b="1" dirty="0">
                <a:solidFill>
                  <a:srgbClr val="000000"/>
                </a:solidFill>
                <a:latin typeface="+mj-lt"/>
                <a:cs typeface="Arial" panose="020B0604020202020204" pitchFamily="34" charset="0"/>
              </a:rPr>
              <a:t>Input without output</a:t>
            </a:r>
            <a:endParaRPr lang="en-US" b="1" dirty="0">
              <a:solidFill>
                <a:srgbClr val="2E74B5"/>
              </a:solidFill>
              <a:effectLst/>
              <a:latin typeface="+mj-lt"/>
              <a:cs typeface="Arial" panose="020B0604020202020204" pitchFamily="34" charset="0"/>
            </a:endParaRPr>
          </a:p>
        </p:txBody>
      </p:sp>
      <p:sp>
        <p:nvSpPr>
          <p:cNvPr id="12" name="TextBox 11">
            <a:extLst>
              <a:ext uri="{FF2B5EF4-FFF2-40B4-BE49-F238E27FC236}">
                <a16:creationId xmlns:a16="http://schemas.microsoft.com/office/drawing/2014/main" id="{3A669C4E-E2E6-4FC5-444A-0020D0CD398E}"/>
              </a:ext>
            </a:extLst>
          </p:cNvPr>
          <p:cNvSpPr txBox="1"/>
          <p:nvPr/>
        </p:nvSpPr>
        <p:spPr>
          <a:xfrm>
            <a:off x="366691" y="4763660"/>
            <a:ext cx="4833959" cy="646331"/>
          </a:xfrm>
          <a:prstGeom prst="rect">
            <a:avLst/>
          </a:prstGeom>
          <a:solidFill>
            <a:schemeClr val="accent2">
              <a:lumMod val="20000"/>
              <a:lumOff val="80000"/>
            </a:schemeClr>
          </a:solidFill>
          <a:ln>
            <a:solidFill>
              <a:srgbClr val="C00000"/>
            </a:solidFill>
          </a:ln>
        </p:spPr>
        <p:txBody>
          <a:bodyPr wrap="square">
            <a:spAutoFit/>
          </a:bodyPr>
          <a:lstStyle/>
          <a:p>
            <a:pPr>
              <a:spcBef>
                <a:spcPts val="1200"/>
              </a:spcBef>
              <a:spcAft>
                <a:spcPts val="1000"/>
              </a:spcAft>
              <a:buNone/>
            </a:pPr>
            <a:r>
              <a:rPr lang="en-US" b="1" dirty="0">
                <a:solidFill>
                  <a:srgbClr val="C00000"/>
                </a:solidFill>
                <a:effectLst/>
                <a:latin typeface="+mj-lt"/>
                <a:cs typeface="Arial" panose="020B0604020202020204" pitchFamily="34" charset="0"/>
              </a:rPr>
              <a:t>Theme 3</a:t>
            </a:r>
            <a:r>
              <a:rPr lang="en-US" b="1" dirty="0">
                <a:solidFill>
                  <a:srgbClr val="000000"/>
                </a:solidFill>
                <a:effectLst/>
                <a:latin typeface="+mj-lt"/>
                <a:cs typeface="Arial" panose="020B0604020202020204" pitchFamily="34" charset="0"/>
              </a:rPr>
              <a:t>: </a:t>
            </a:r>
            <a:r>
              <a:rPr lang="en-US" b="1" dirty="0">
                <a:solidFill>
                  <a:srgbClr val="000000"/>
                </a:solidFill>
                <a:latin typeface="+mj-lt"/>
                <a:cs typeface="Arial" panose="020B0604020202020204" pitchFamily="34" charset="0"/>
              </a:rPr>
              <a:t>Structural</a:t>
            </a:r>
            <a:r>
              <a:rPr lang="en-US" b="1" dirty="0">
                <a:solidFill>
                  <a:srgbClr val="000000"/>
                </a:solidFill>
                <a:effectLst/>
                <a:latin typeface="+mj-lt"/>
                <a:cs typeface="Arial" panose="020B0604020202020204" pitchFamily="34" charset="0"/>
              </a:rPr>
              <a:t>  Disconnection – The gap between Classroom and Real-world use</a:t>
            </a:r>
            <a:endParaRPr lang="en-US" b="1" dirty="0">
              <a:solidFill>
                <a:srgbClr val="2E74B5"/>
              </a:solidFill>
              <a:effectLst/>
              <a:latin typeface="+mj-lt"/>
              <a:cs typeface="Arial" panose="020B0604020202020204" pitchFamily="34" charset="0"/>
            </a:endParaRPr>
          </a:p>
        </p:txBody>
      </p:sp>
      <p:pic>
        <p:nvPicPr>
          <p:cNvPr id="17" name="Picture 16" descr="Scared worry and face of indian woman on pink background with fear nervous  and confused expression stress anxiety mockup and isolated female with  worried anxious and crisis reaction in studio | Premium">
            <a:extLst>
              <a:ext uri="{FF2B5EF4-FFF2-40B4-BE49-F238E27FC236}">
                <a16:creationId xmlns:a16="http://schemas.microsoft.com/office/drawing/2014/main" id="{570C5129-2039-0907-C316-FEFB47B5658F}"/>
              </a:ext>
            </a:extLst>
          </p:cNvPr>
          <p:cNvPicPr>
            <a:picLocks noChangeAspect="1"/>
          </p:cNvPicPr>
          <p:nvPr/>
        </p:nvPicPr>
        <p:blipFill>
          <a:blip r:embed="rId2"/>
          <a:stretch>
            <a:fillRect/>
          </a:stretch>
        </p:blipFill>
        <p:spPr>
          <a:xfrm>
            <a:off x="4926330" y="1083512"/>
            <a:ext cx="1685223" cy="1428335"/>
          </a:xfrm>
          <a:prstGeom prst="rect">
            <a:avLst/>
          </a:prstGeom>
        </p:spPr>
      </p:pic>
      <p:pic>
        <p:nvPicPr>
          <p:cNvPr id="18" name="Picture 17" descr="Nervous, worried and scared black woman in fear and bitting nails isolated against a studio blue background. Mental health, anxiety and anxious female in terror feeling confused, problem and crisis | Buy">
            <a:extLst>
              <a:ext uri="{FF2B5EF4-FFF2-40B4-BE49-F238E27FC236}">
                <a16:creationId xmlns:a16="http://schemas.microsoft.com/office/drawing/2014/main" id="{58DD47C7-B631-E1DC-F07B-F130981F7993}"/>
              </a:ext>
            </a:extLst>
          </p:cNvPr>
          <p:cNvPicPr>
            <a:picLocks noChangeAspect="1"/>
          </p:cNvPicPr>
          <p:nvPr/>
        </p:nvPicPr>
        <p:blipFill>
          <a:blip r:embed="rId3"/>
          <a:stretch>
            <a:fillRect/>
          </a:stretch>
        </p:blipFill>
        <p:spPr>
          <a:xfrm>
            <a:off x="4830473" y="2537504"/>
            <a:ext cx="1781080" cy="1834307"/>
          </a:xfrm>
          <a:prstGeom prst="rect">
            <a:avLst/>
          </a:prstGeom>
        </p:spPr>
      </p:pic>
      <p:pic>
        <p:nvPicPr>
          <p:cNvPr id="20" name="Picture 19" descr="Cambridge University Press Vietnam Expert Shares Strategies for Designing Differentiated Teaching and Learning Activities with Faculty of English - Faculty Of English Language">
            <a:extLst>
              <a:ext uri="{FF2B5EF4-FFF2-40B4-BE49-F238E27FC236}">
                <a16:creationId xmlns:a16="http://schemas.microsoft.com/office/drawing/2014/main" id="{EF7A6A2C-70EB-5D30-30C0-0EA03D318045}"/>
              </a:ext>
            </a:extLst>
          </p:cNvPr>
          <p:cNvPicPr>
            <a:picLocks noChangeAspect="1"/>
          </p:cNvPicPr>
          <p:nvPr/>
        </p:nvPicPr>
        <p:blipFill>
          <a:blip r:embed="rId4"/>
          <a:stretch>
            <a:fillRect/>
          </a:stretch>
        </p:blipFill>
        <p:spPr>
          <a:xfrm rot="21319700">
            <a:off x="5496962" y="4660133"/>
            <a:ext cx="1944089" cy="1032714"/>
          </a:xfrm>
          <a:prstGeom prst="rect">
            <a:avLst/>
          </a:prstGeom>
        </p:spPr>
      </p:pic>
      <p:pic>
        <p:nvPicPr>
          <p:cNvPr id="22" name="Picture 21" descr="5 Real-Life Examples of Effective Communication in the Workplace">
            <a:extLst>
              <a:ext uri="{FF2B5EF4-FFF2-40B4-BE49-F238E27FC236}">
                <a16:creationId xmlns:a16="http://schemas.microsoft.com/office/drawing/2014/main" id="{AC225189-D69C-D9A9-4AEB-7A17EDBFCE68}"/>
              </a:ext>
            </a:extLst>
          </p:cNvPr>
          <p:cNvPicPr>
            <a:picLocks noChangeAspect="1"/>
          </p:cNvPicPr>
          <p:nvPr/>
        </p:nvPicPr>
        <p:blipFill>
          <a:blip r:embed="rId5"/>
          <a:stretch>
            <a:fillRect/>
          </a:stretch>
        </p:blipFill>
        <p:spPr>
          <a:xfrm rot="305836">
            <a:off x="7523165" y="4675263"/>
            <a:ext cx="2131728" cy="1069318"/>
          </a:xfrm>
          <a:prstGeom prst="rect">
            <a:avLst/>
          </a:prstGeom>
        </p:spPr>
      </p:pic>
    </p:spTree>
    <p:extLst>
      <p:ext uri="{BB962C8B-B14F-4D97-AF65-F5344CB8AC3E}">
        <p14:creationId xmlns:p14="http://schemas.microsoft.com/office/powerpoint/2010/main" val="3585114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arn(inVertical)">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barn(inVertical)">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barn(inVertical)">
                                      <p:cBhvr>
                                        <p:cTn id="3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65BDB-0BF7-6E2C-33E4-300B1E0DB38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0466F78-510E-091C-D62E-588F6AD8F424}"/>
              </a:ext>
            </a:extLst>
          </p:cNvPr>
          <p:cNvSpPr txBox="1"/>
          <p:nvPr/>
        </p:nvSpPr>
        <p:spPr>
          <a:xfrm>
            <a:off x="3090288" y="347096"/>
            <a:ext cx="6977160" cy="560410"/>
          </a:xfrm>
          <a:prstGeom prst="rect">
            <a:avLst/>
          </a:prstGeom>
          <a:solidFill>
            <a:schemeClr val="accent6">
              <a:lumMod val="20000"/>
              <a:lumOff val="80000"/>
            </a:schemeClr>
          </a:solidFill>
          <a:ln>
            <a:solidFill>
              <a:srgbClr val="C00000"/>
            </a:solidFill>
          </a:ln>
        </p:spPr>
        <p:txBody>
          <a:bodyPr wrap="square">
            <a:spAutoFit/>
          </a:bodyPr>
          <a:lstStyle/>
          <a:p>
            <a:pPr algn="ctr">
              <a:lnSpc>
                <a:spcPct val="200000"/>
              </a:lnSpc>
              <a:spcBef>
                <a:spcPts val="1200"/>
              </a:spcBef>
              <a:spcAft>
                <a:spcPts val="1000"/>
              </a:spcAft>
              <a:buNone/>
            </a:pPr>
            <a:r>
              <a:rPr lang="en-US" b="1" kern="0" dirty="0">
                <a:solidFill>
                  <a:srgbClr val="000000"/>
                </a:solidFill>
                <a:latin typeface="Arial" panose="020B0604020202020204" pitchFamily="34" charset="0"/>
                <a:cs typeface="Arial" panose="020B0604020202020204" pitchFamily="34" charset="0"/>
              </a:rPr>
              <a:t>The non-use loop and the case for an integrated intervention</a:t>
            </a:r>
            <a:endParaRPr lang="en-US" sz="1800" b="1" kern="0" dirty="0">
              <a:solidFill>
                <a:srgbClr val="2E74B5"/>
              </a:solidFill>
              <a:effectLst/>
              <a:latin typeface="Arial" panose="020B0604020202020204" pitchFamily="34" charset="0"/>
              <a:cs typeface="Arial" panose="020B0604020202020204" pitchFamily="34" charset="0"/>
            </a:endParaRPr>
          </a:p>
        </p:txBody>
      </p:sp>
      <p:pic>
        <p:nvPicPr>
          <p:cNvPr id="4" name="Picture 3" descr="Research - Free business and finance icons">
            <a:extLst>
              <a:ext uri="{FF2B5EF4-FFF2-40B4-BE49-F238E27FC236}">
                <a16:creationId xmlns:a16="http://schemas.microsoft.com/office/drawing/2014/main" id="{312CE335-C320-CCEF-E271-0236E171869C}"/>
              </a:ext>
            </a:extLst>
          </p:cNvPr>
          <p:cNvPicPr>
            <a:picLocks noChangeAspect="1"/>
          </p:cNvPicPr>
          <p:nvPr/>
        </p:nvPicPr>
        <p:blipFill>
          <a:blip r:embed="rId2"/>
          <a:stretch>
            <a:fillRect/>
          </a:stretch>
        </p:blipFill>
        <p:spPr>
          <a:xfrm rot="1001752">
            <a:off x="808673" y="671513"/>
            <a:ext cx="1283018" cy="1283018"/>
          </a:xfrm>
          <a:prstGeom prst="rect">
            <a:avLst/>
          </a:prstGeom>
        </p:spPr>
      </p:pic>
      <p:sp>
        <p:nvSpPr>
          <p:cNvPr id="7" name="Oval 6">
            <a:extLst>
              <a:ext uri="{FF2B5EF4-FFF2-40B4-BE49-F238E27FC236}">
                <a16:creationId xmlns:a16="http://schemas.microsoft.com/office/drawing/2014/main" id="{099ACA34-A508-E0D0-F779-6D580527997F}"/>
              </a:ext>
            </a:extLst>
          </p:cNvPr>
          <p:cNvSpPr/>
          <p:nvPr/>
        </p:nvSpPr>
        <p:spPr>
          <a:xfrm>
            <a:off x="2042350" y="2075351"/>
            <a:ext cx="2020442" cy="828845"/>
          </a:xfrm>
          <a:prstGeom prst="ellipse">
            <a:avLst/>
          </a:prstGeom>
          <a:solidFill>
            <a:schemeClr val="accent3">
              <a:lumMod val="20000"/>
              <a:lumOff val="8000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bg1"/>
                </a:solidFill>
              </a:rPr>
              <a:t>Psychological</a:t>
            </a:r>
          </a:p>
          <a:p>
            <a:pPr algn="ctr"/>
            <a:r>
              <a:rPr lang="en-US" b="1" i="1" dirty="0">
                <a:solidFill>
                  <a:schemeClr val="bg1"/>
                </a:solidFill>
              </a:rPr>
              <a:t>inhibition</a:t>
            </a:r>
          </a:p>
        </p:txBody>
      </p:sp>
      <p:sp>
        <p:nvSpPr>
          <p:cNvPr id="8" name="Arrow: Right 7">
            <a:extLst>
              <a:ext uri="{FF2B5EF4-FFF2-40B4-BE49-F238E27FC236}">
                <a16:creationId xmlns:a16="http://schemas.microsoft.com/office/drawing/2014/main" id="{5603951A-AC0C-0BA9-4E41-D390ADC1E51A}"/>
              </a:ext>
            </a:extLst>
          </p:cNvPr>
          <p:cNvSpPr/>
          <p:nvPr/>
        </p:nvSpPr>
        <p:spPr>
          <a:xfrm>
            <a:off x="3950972" y="2489773"/>
            <a:ext cx="502920" cy="323166"/>
          </a:xfrm>
          <a:prstGeom prst="rightArrow">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9C9A27CB-BD6F-AE8D-DAEE-B91D15FA88CC}"/>
              </a:ext>
            </a:extLst>
          </p:cNvPr>
          <p:cNvSpPr txBox="1"/>
          <p:nvPr/>
        </p:nvSpPr>
        <p:spPr>
          <a:xfrm>
            <a:off x="4665346" y="2075351"/>
            <a:ext cx="3164204" cy="646331"/>
          </a:xfrm>
          <a:prstGeom prst="rect">
            <a:avLst/>
          </a:prstGeom>
          <a:noFill/>
        </p:spPr>
        <p:txBody>
          <a:bodyPr wrap="square">
            <a:spAutoFit/>
          </a:bodyPr>
          <a:lstStyle/>
          <a:p>
            <a:r>
              <a:rPr lang="en-US" dirty="0">
                <a:solidFill>
                  <a:srgbClr val="FFFF99"/>
                </a:solidFill>
                <a:effectLst/>
                <a:latin typeface="Times New Roman" panose="02020603050405020304" pitchFamily="18" charset="0"/>
                <a:ea typeface="Times New Roman" panose="02020603050405020304" pitchFamily="18" charset="0"/>
              </a:rPr>
              <a:t>reduces learners' willingness to engage in speaking practice </a:t>
            </a:r>
            <a:endParaRPr lang="en-US" dirty="0">
              <a:solidFill>
                <a:srgbClr val="FFFF99"/>
              </a:solidFill>
            </a:endParaRPr>
          </a:p>
        </p:txBody>
      </p:sp>
      <p:sp>
        <p:nvSpPr>
          <p:cNvPr id="12" name="Oval 11">
            <a:extLst>
              <a:ext uri="{FF2B5EF4-FFF2-40B4-BE49-F238E27FC236}">
                <a16:creationId xmlns:a16="http://schemas.microsoft.com/office/drawing/2014/main" id="{DD86988A-EC1F-87D1-5D36-FBE6612382F5}"/>
              </a:ext>
            </a:extLst>
          </p:cNvPr>
          <p:cNvSpPr/>
          <p:nvPr/>
        </p:nvSpPr>
        <p:spPr>
          <a:xfrm>
            <a:off x="1233012" y="3109193"/>
            <a:ext cx="2323052" cy="828845"/>
          </a:xfrm>
          <a:prstGeom prst="ellipse">
            <a:avLst/>
          </a:prstGeom>
          <a:solidFill>
            <a:schemeClr val="accent3">
              <a:lumMod val="20000"/>
              <a:lumOff val="8000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bg1"/>
                </a:solidFill>
              </a:rPr>
              <a:t>Methodological Passivity</a:t>
            </a:r>
          </a:p>
        </p:txBody>
      </p:sp>
      <p:sp>
        <p:nvSpPr>
          <p:cNvPr id="14" name="Arrow: Right 13">
            <a:extLst>
              <a:ext uri="{FF2B5EF4-FFF2-40B4-BE49-F238E27FC236}">
                <a16:creationId xmlns:a16="http://schemas.microsoft.com/office/drawing/2014/main" id="{60F5FF67-C540-EA3F-842D-96AEB151391C}"/>
              </a:ext>
            </a:extLst>
          </p:cNvPr>
          <p:cNvSpPr/>
          <p:nvPr/>
        </p:nvSpPr>
        <p:spPr>
          <a:xfrm>
            <a:off x="3304604" y="3440885"/>
            <a:ext cx="502920" cy="323166"/>
          </a:xfrm>
          <a:prstGeom prst="rightArrow">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7921EB6D-DA70-07AE-F64C-F7287FEE72D0}"/>
              </a:ext>
            </a:extLst>
          </p:cNvPr>
          <p:cNvSpPr txBox="1"/>
          <p:nvPr/>
        </p:nvSpPr>
        <p:spPr>
          <a:xfrm>
            <a:off x="4062792" y="3454444"/>
            <a:ext cx="3469578" cy="646331"/>
          </a:xfrm>
          <a:prstGeom prst="rect">
            <a:avLst/>
          </a:prstGeom>
          <a:noFill/>
        </p:spPr>
        <p:txBody>
          <a:bodyPr wrap="square">
            <a:spAutoFit/>
          </a:bodyPr>
          <a:lstStyle/>
          <a:p>
            <a:r>
              <a:rPr lang="en-US" dirty="0">
                <a:solidFill>
                  <a:srgbClr val="FFFF99"/>
                </a:solidFill>
                <a:effectLst/>
                <a:latin typeface="Times New Roman" panose="02020603050405020304" pitchFamily="18" charset="0"/>
                <a:ea typeface="Times New Roman" panose="02020603050405020304" pitchFamily="18" charset="0"/>
              </a:rPr>
              <a:t>generate insufficient output to build confidence or automaticity</a:t>
            </a:r>
            <a:r>
              <a:rPr lang="en-US" sz="1200" dirty="0">
                <a:effectLst/>
                <a:latin typeface="Times New Roman" panose="02020603050405020304" pitchFamily="18" charset="0"/>
                <a:ea typeface="Times New Roman" panose="02020603050405020304" pitchFamily="18" charset="0"/>
              </a:rPr>
              <a:t>.</a:t>
            </a:r>
            <a:endParaRPr lang="en-US" dirty="0"/>
          </a:p>
        </p:txBody>
      </p:sp>
      <p:sp>
        <p:nvSpPr>
          <p:cNvPr id="18" name="Oval 17">
            <a:extLst>
              <a:ext uri="{FF2B5EF4-FFF2-40B4-BE49-F238E27FC236}">
                <a16:creationId xmlns:a16="http://schemas.microsoft.com/office/drawing/2014/main" id="{35929C35-7CEB-330E-EB34-17F30AFD88FC}"/>
              </a:ext>
            </a:extLst>
          </p:cNvPr>
          <p:cNvSpPr/>
          <p:nvPr/>
        </p:nvSpPr>
        <p:spPr>
          <a:xfrm>
            <a:off x="651416" y="4119985"/>
            <a:ext cx="2323052" cy="828845"/>
          </a:xfrm>
          <a:prstGeom prst="ellipse">
            <a:avLst/>
          </a:prstGeom>
          <a:solidFill>
            <a:schemeClr val="accent3">
              <a:lumMod val="20000"/>
              <a:lumOff val="8000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bg1"/>
                </a:solidFill>
              </a:rPr>
              <a:t>Structural Disconnection</a:t>
            </a:r>
          </a:p>
        </p:txBody>
      </p:sp>
      <p:sp>
        <p:nvSpPr>
          <p:cNvPr id="20" name="Arrow: Right 19">
            <a:extLst>
              <a:ext uri="{FF2B5EF4-FFF2-40B4-BE49-F238E27FC236}">
                <a16:creationId xmlns:a16="http://schemas.microsoft.com/office/drawing/2014/main" id="{0863D7E8-AEE6-99CF-4EFF-BAED859D9E82}"/>
              </a:ext>
            </a:extLst>
          </p:cNvPr>
          <p:cNvSpPr/>
          <p:nvPr/>
        </p:nvSpPr>
        <p:spPr>
          <a:xfrm>
            <a:off x="2723008" y="4478007"/>
            <a:ext cx="502920" cy="323166"/>
          </a:xfrm>
          <a:prstGeom prst="rightArrow">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3B0BEFB6-D466-6A6D-E7C0-AC9813D2B422}"/>
              </a:ext>
            </a:extLst>
          </p:cNvPr>
          <p:cNvSpPr txBox="1"/>
          <p:nvPr/>
        </p:nvSpPr>
        <p:spPr>
          <a:xfrm>
            <a:off x="4202432" y="1017270"/>
            <a:ext cx="6164578" cy="461665"/>
          </a:xfrm>
          <a:prstGeom prst="rect">
            <a:avLst/>
          </a:prstGeom>
          <a:noFill/>
        </p:spPr>
        <p:txBody>
          <a:bodyPr wrap="square" rtlCol="0">
            <a:spAutoFit/>
          </a:bodyPr>
          <a:lstStyle/>
          <a:p>
            <a:r>
              <a:rPr lang="en-US" b="1" i="1" dirty="0">
                <a:solidFill>
                  <a:srgbClr val="7030A0"/>
                </a:solidFill>
                <a:latin typeface="Arial" panose="020B0604020202020204" pitchFamily="34" charset="0"/>
                <a:cs typeface="Arial" panose="020B0604020202020204" pitchFamily="34" charset="0"/>
              </a:rPr>
              <a:t>The </a:t>
            </a:r>
            <a:r>
              <a:rPr lang="en-US" sz="2400" b="1" i="1" dirty="0">
                <a:solidFill>
                  <a:srgbClr val="7030A0"/>
                </a:solidFill>
                <a:latin typeface="Arial" panose="020B0604020202020204" pitchFamily="34" charset="0"/>
                <a:cs typeface="Arial" panose="020B0604020202020204" pitchFamily="34" charset="0"/>
              </a:rPr>
              <a:t>3</a:t>
            </a:r>
            <a:r>
              <a:rPr lang="en-US" b="1" i="1" dirty="0">
                <a:solidFill>
                  <a:srgbClr val="7030A0"/>
                </a:solidFill>
                <a:latin typeface="Arial" panose="020B0604020202020204" pitchFamily="34" charset="0"/>
                <a:cs typeface="Arial" panose="020B0604020202020204" pitchFamily="34" charset="0"/>
              </a:rPr>
              <a:t> themes interact to form a self-reinforcing cycle</a:t>
            </a:r>
          </a:p>
        </p:txBody>
      </p:sp>
      <p:sp>
        <p:nvSpPr>
          <p:cNvPr id="23" name="TextBox 22">
            <a:extLst>
              <a:ext uri="{FF2B5EF4-FFF2-40B4-BE49-F238E27FC236}">
                <a16:creationId xmlns:a16="http://schemas.microsoft.com/office/drawing/2014/main" id="{1C246A01-AFBF-A278-F745-DE70D2261EE3}"/>
              </a:ext>
            </a:extLst>
          </p:cNvPr>
          <p:cNvSpPr txBox="1"/>
          <p:nvPr/>
        </p:nvSpPr>
        <p:spPr>
          <a:xfrm>
            <a:off x="3454813" y="4465283"/>
            <a:ext cx="3174587" cy="646331"/>
          </a:xfrm>
          <a:prstGeom prst="rect">
            <a:avLst/>
          </a:prstGeom>
          <a:noFill/>
        </p:spPr>
        <p:txBody>
          <a:bodyPr wrap="square">
            <a:spAutoFit/>
          </a:bodyPr>
          <a:lstStyle/>
          <a:p>
            <a:r>
              <a:rPr lang="en-US" dirty="0">
                <a:solidFill>
                  <a:srgbClr val="FFFF99"/>
                </a:solidFill>
                <a:effectLst/>
                <a:latin typeface="Times New Roman" panose="02020603050405020304" pitchFamily="18" charset="0"/>
                <a:ea typeface="Times New Roman" panose="02020603050405020304" pitchFamily="18" charset="0"/>
              </a:rPr>
              <a:t>no institutional mechanism intervenes to break the cycle</a:t>
            </a:r>
            <a:endParaRPr lang="en-US" dirty="0">
              <a:solidFill>
                <a:srgbClr val="FFFF99"/>
              </a:solidFill>
            </a:endParaRPr>
          </a:p>
        </p:txBody>
      </p:sp>
      <p:sp>
        <p:nvSpPr>
          <p:cNvPr id="24" name="TextBox 23">
            <a:extLst>
              <a:ext uri="{FF2B5EF4-FFF2-40B4-BE49-F238E27FC236}">
                <a16:creationId xmlns:a16="http://schemas.microsoft.com/office/drawing/2014/main" id="{D1BF487A-1888-260F-B875-A2F9D01E1814}"/>
              </a:ext>
            </a:extLst>
          </p:cNvPr>
          <p:cNvSpPr txBox="1"/>
          <p:nvPr/>
        </p:nvSpPr>
        <p:spPr>
          <a:xfrm>
            <a:off x="9132570" y="2075351"/>
            <a:ext cx="1783080" cy="646331"/>
          </a:xfrm>
          <a:prstGeom prst="rect">
            <a:avLst/>
          </a:prstGeom>
          <a:solidFill>
            <a:schemeClr val="tx2">
              <a:lumMod val="20000"/>
              <a:lumOff val="80000"/>
            </a:schemeClr>
          </a:solidFill>
        </p:spPr>
        <p:txBody>
          <a:bodyPr wrap="square" rtlCol="0">
            <a:spAutoFit/>
          </a:bodyPr>
          <a:lstStyle/>
          <a:p>
            <a:r>
              <a:rPr lang="en-US" dirty="0">
                <a:solidFill>
                  <a:schemeClr val="bg1"/>
                </a:solidFill>
              </a:rPr>
              <a:t>Psychological safety design</a:t>
            </a:r>
          </a:p>
        </p:txBody>
      </p:sp>
      <p:sp>
        <p:nvSpPr>
          <p:cNvPr id="26" name="TextBox 25">
            <a:extLst>
              <a:ext uri="{FF2B5EF4-FFF2-40B4-BE49-F238E27FC236}">
                <a16:creationId xmlns:a16="http://schemas.microsoft.com/office/drawing/2014/main" id="{D0B406DF-AAF0-BA63-6FAA-3C34343C01CA}"/>
              </a:ext>
            </a:extLst>
          </p:cNvPr>
          <p:cNvSpPr txBox="1"/>
          <p:nvPr/>
        </p:nvSpPr>
        <p:spPr>
          <a:xfrm>
            <a:off x="9175908" y="3523615"/>
            <a:ext cx="1783080" cy="646331"/>
          </a:xfrm>
          <a:prstGeom prst="rect">
            <a:avLst/>
          </a:prstGeom>
          <a:solidFill>
            <a:schemeClr val="tx2">
              <a:lumMod val="20000"/>
              <a:lumOff val="80000"/>
            </a:schemeClr>
          </a:solidFill>
        </p:spPr>
        <p:txBody>
          <a:bodyPr wrap="square" rtlCol="0">
            <a:spAutoFit/>
          </a:bodyPr>
          <a:lstStyle/>
          <a:p>
            <a:r>
              <a:rPr lang="en-US" dirty="0">
                <a:solidFill>
                  <a:schemeClr val="bg1"/>
                </a:solidFill>
              </a:rPr>
              <a:t>Output-driven task structures</a:t>
            </a:r>
          </a:p>
        </p:txBody>
      </p:sp>
      <p:sp>
        <p:nvSpPr>
          <p:cNvPr id="28" name="TextBox 27">
            <a:extLst>
              <a:ext uri="{FF2B5EF4-FFF2-40B4-BE49-F238E27FC236}">
                <a16:creationId xmlns:a16="http://schemas.microsoft.com/office/drawing/2014/main" id="{FBE50857-8360-D0C7-7776-59DDD35D0A58}"/>
              </a:ext>
            </a:extLst>
          </p:cNvPr>
          <p:cNvSpPr txBox="1"/>
          <p:nvPr/>
        </p:nvSpPr>
        <p:spPr>
          <a:xfrm>
            <a:off x="9132570" y="4648713"/>
            <a:ext cx="2219802" cy="646331"/>
          </a:xfrm>
          <a:prstGeom prst="rect">
            <a:avLst/>
          </a:prstGeom>
          <a:solidFill>
            <a:schemeClr val="tx2">
              <a:lumMod val="20000"/>
              <a:lumOff val="80000"/>
            </a:schemeClr>
          </a:solidFill>
        </p:spPr>
        <p:txBody>
          <a:bodyPr wrap="square" rtlCol="0">
            <a:spAutoFit/>
          </a:bodyPr>
          <a:lstStyle/>
          <a:p>
            <a:r>
              <a:rPr lang="en-US" dirty="0">
                <a:solidFill>
                  <a:schemeClr val="bg1"/>
                </a:solidFill>
              </a:rPr>
              <a:t>Institutional alignment mechanism</a:t>
            </a:r>
          </a:p>
        </p:txBody>
      </p:sp>
      <p:sp>
        <p:nvSpPr>
          <p:cNvPr id="30" name="Arrow: Right 29">
            <a:extLst>
              <a:ext uri="{FF2B5EF4-FFF2-40B4-BE49-F238E27FC236}">
                <a16:creationId xmlns:a16="http://schemas.microsoft.com/office/drawing/2014/main" id="{7D42582D-6163-9206-6732-CDC55BFDC7E8}"/>
              </a:ext>
            </a:extLst>
          </p:cNvPr>
          <p:cNvSpPr/>
          <p:nvPr/>
        </p:nvSpPr>
        <p:spPr>
          <a:xfrm>
            <a:off x="8229600" y="2253033"/>
            <a:ext cx="502920" cy="323166"/>
          </a:xfrm>
          <a:prstGeom prst="rightArrow">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row: Right 31">
            <a:extLst>
              <a:ext uri="{FF2B5EF4-FFF2-40B4-BE49-F238E27FC236}">
                <a16:creationId xmlns:a16="http://schemas.microsoft.com/office/drawing/2014/main" id="{48E9A37F-344F-2778-35B4-5EAE17EF6650}"/>
              </a:ext>
            </a:extLst>
          </p:cNvPr>
          <p:cNvSpPr/>
          <p:nvPr/>
        </p:nvSpPr>
        <p:spPr>
          <a:xfrm>
            <a:off x="8442962" y="3685197"/>
            <a:ext cx="502920" cy="323166"/>
          </a:xfrm>
          <a:prstGeom prst="rightArrow">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Arrow: Right 33">
            <a:extLst>
              <a:ext uri="{FF2B5EF4-FFF2-40B4-BE49-F238E27FC236}">
                <a16:creationId xmlns:a16="http://schemas.microsoft.com/office/drawing/2014/main" id="{557AB529-0D69-E61D-5C7C-7699BD8EED98}"/>
              </a:ext>
            </a:extLst>
          </p:cNvPr>
          <p:cNvSpPr/>
          <p:nvPr/>
        </p:nvSpPr>
        <p:spPr>
          <a:xfrm>
            <a:off x="8442962" y="4782461"/>
            <a:ext cx="502920" cy="323166"/>
          </a:xfrm>
          <a:prstGeom prst="rightArrow">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1D111B1E-1211-637C-CEB0-DEA221823D44}"/>
              </a:ext>
            </a:extLst>
          </p:cNvPr>
          <p:cNvSpPr txBox="1"/>
          <p:nvPr/>
        </p:nvSpPr>
        <p:spPr>
          <a:xfrm>
            <a:off x="10044588" y="243172"/>
            <a:ext cx="1748790" cy="646331"/>
          </a:xfrm>
          <a:prstGeom prst="rect">
            <a:avLst/>
          </a:prstGeom>
          <a:solidFill>
            <a:schemeClr val="accent6">
              <a:lumMod val="20000"/>
              <a:lumOff val="80000"/>
            </a:schemeClr>
          </a:solidFill>
        </p:spPr>
        <p:txBody>
          <a:bodyPr wrap="square" rtlCol="0">
            <a:spAutoFit/>
          </a:bodyPr>
          <a:lstStyle/>
          <a:p>
            <a:r>
              <a:rPr lang="en-US" dirty="0">
                <a:solidFill>
                  <a:srgbClr val="C00000"/>
                </a:solidFill>
                <a:latin typeface="Arial Black" panose="020B0A04020102020204" pitchFamily="34" charset="0"/>
              </a:rPr>
              <a:t>CHAPTER 3: Synthesis</a:t>
            </a:r>
          </a:p>
        </p:txBody>
      </p:sp>
    </p:spTree>
    <p:extLst>
      <p:ext uri="{BB962C8B-B14F-4D97-AF65-F5344CB8AC3E}">
        <p14:creationId xmlns:p14="http://schemas.microsoft.com/office/powerpoint/2010/main" val="849012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arn(inVertical)">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barn(inVertical)">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barn(inVertical)">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barn(inVertical)">
                                      <p:cBhvr>
                                        <p:cTn id="42" dur="500"/>
                                        <p:tgtEl>
                                          <p:spTgt spid="30"/>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barn(inVertical)">
                                      <p:cBhvr>
                                        <p:cTn id="47" dur="500"/>
                                        <p:tgtEl>
                                          <p:spTgt spid="24"/>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barn(inVertical)">
                                      <p:cBhvr>
                                        <p:cTn id="52" dur="500"/>
                                        <p:tgtEl>
                                          <p:spTgt spid="32"/>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barn(inVertical)">
                                      <p:cBhvr>
                                        <p:cTn id="57" dur="500"/>
                                        <p:tgtEl>
                                          <p:spTgt spid="26"/>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34"/>
                                        </p:tgtEl>
                                        <p:attrNameLst>
                                          <p:attrName>style.visibility</p:attrName>
                                        </p:attrNameLst>
                                      </p:cBhvr>
                                      <p:to>
                                        <p:strVal val="visible"/>
                                      </p:to>
                                    </p:set>
                                    <p:animEffect transition="in" filter="barn(inVertical)">
                                      <p:cBhvr>
                                        <p:cTn id="62" dur="500"/>
                                        <p:tgtEl>
                                          <p:spTgt spid="34"/>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barn(inVertical)">
                                      <p:cBhvr>
                                        <p:cTn id="6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4" grpId="0" animBg="1"/>
      <p:bldP spid="16" grpId="0"/>
      <p:bldP spid="20" grpId="0" animBg="1"/>
      <p:bldP spid="21" grpId="0"/>
      <p:bldP spid="23" grpId="0"/>
      <p:bldP spid="24" grpId="0" animBg="1"/>
      <p:bldP spid="26" grpId="0" animBg="1"/>
      <p:bldP spid="28" grpId="0" animBg="1"/>
      <p:bldP spid="30" grpId="0" animBg="1"/>
      <p:bldP spid="32" grpId="0" animBg="1"/>
      <p:bldP spid="3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9104E-5850-1D47-D457-8B21F9EE05A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1207D34-A746-3274-7EFC-0008B51A9BA3}"/>
              </a:ext>
            </a:extLst>
          </p:cNvPr>
          <p:cNvSpPr txBox="1"/>
          <p:nvPr/>
        </p:nvSpPr>
        <p:spPr>
          <a:xfrm>
            <a:off x="10114963" y="206061"/>
            <a:ext cx="1748790" cy="646331"/>
          </a:xfrm>
          <a:prstGeom prst="rect">
            <a:avLst/>
          </a:prstGeom>
          <a:solidFill>
            <a:schemeClr val="accent6">
              <a:lumMod val="20000"/>
              <a:lumOff val="80000"/>
            </a:schemeClr>
          </a:solidFill>
        </p:spPr>
        <p:txBody>
          <a:bodyPr wrap="square" rtlCol="0">
            <a:spAutoFit/>
          </a:bodyPr>
          <a:lstStyle/>
          <a:p>
            <a:r>
              <a:rPr lang="en-US" dirty="0">
                <a:solidFill>
                  <a:srgbClr val="C00000"/>
                </a:solidFill>
                <a:latin typeface="Arial Black" panose="020B0A04020102020204" pitchFamily="34" charset="0"/>
              </a:rPr>
              <a:t>CHAPTER 4: Solutions</a:t>
            </a:r>
          </a:p>
        </p:txBody>
      </p:sp>
      <p:pic>
        <p:nvPicPr>
          <p:cNvPr id="4" name="Picture 3" descr="3d People Carrying Solution Arrow Stock Illustration - Illustration of character, cooperation: 29611692">
            <a:extLst>
              <a:ext uri="{FF2B5EF4-FFF2-40B4-BE49-F238E27FC236}">
                <a16:creationId xmlns:a16="http://schemas.microsoft.com/office/drawing/2014/main" id="{75E749AE-7345-9CD8-79E8-ACEE5062A469}"/>
              </a:ext>
            </a:extLst>
          </p:cNvPr>
          <p:cNvPicPr>
            <a:picLocks noChangeAspect="1"/>
          </p:cNvPicPr>
          <p:nvPr/>
        </p:nvPicPr>
        <p:blipFill>
          <a:blip r:embed="rId2"/>
          <a:stretch>
            <a:fillRect/>
          </a:stretch>
        </p:blipFill>
        <p:spPr>
          <a:xfrm rot="1092195">
            <a:off x="7706677" y="555212"/>
            <a:ext cx="3254693" cy="1990978"/>
          </a:xfrm>
          <a:prstGeom prst="rect">
            <a:avLst/>
          </a:prstGeom>
        </p:spPr>
      </p:pic>
      <p:sp>
        <p:nvSpPr>
          <p:cNvPr id="5" name="TextBox 4">
            <a:extLst>
              <a:ext uri="{FF2B5EF4-FFF2-40B4-BE49-F238E27FC236}">
                <a16:creationId xmlns:a16="http://schemas.microsoft.com/office/drawing/2014/main" id="{ECD25583-814E-F8D9-C4A4-E56245AD8E6B}"/>
              </a:ext>
            </a:extLst>
          </p:cNvPr>
          <p:cNvSpPr txBox="1"/>
          <p:nvPr/>
        </p:nvSpPr>
        <p:spPr>
          <a:xfrm>
            <a:off x="348901" y="1221723"/>
            <a:ext cx="2005679" cy="369332"/>
          </a:xfrm>
          <a:prstGeom prst="rect">
            <a:avLst/>
          </a:prstGeom>
          <a:solidFill>
            <a:schemeClr val="accent6">
              <a:lumMod val="40000"/>
              <a:lumOff val="60000"/>
            </a:schemeClr>
          </a:solidFill>
          <a:ln>
            <a:solidFill>
              <a:srgbClr val="C00000"/>
            </a:solidFill>
          </a:ln>
        </p:spPr>
        <p:txBody>
          <a:bodyPr wrap="square" rtlCol="0">
            <a:spAutoFit/>
          </a:bodyPr>
          <a:lstStyle/>
          <a:p>
            <a:r>
              <a:rPr lang="en-US" b="1" dirty="0">
                <a:solidFill>
                  <a:srgbClr val="C00000"/>
                </a:solidFill>
              </a:rPr>
              <a:t>Individual solution</a:t>
            </a:r>
          </a:p>
        </p:txBody>
      </p:sp>
      <p:sp>
        <p:nvSpPr>
          <p:cNvPr id="7" name="TextBox 6">
            <a:extLst>
              <a:ext uri="{FF2B5EF4-FFF2-40B4-BE49-F238E27FC236}">
                <a16:creationId xmlns:a16="http://schemas.microsoft.com/office/drawing/2014/main" id="{457AD52E-4DFD-6237-3509-A9C1F70079D5}"/>
              </a:ext>
            </a:extLst>
          </p:cNvPr>
          <p:cNvSpPr txBox="1"/>
          <p:nvPr/>
        </p:nvSpPr>
        <p:spPr>
          <a:xfrm>
            <a:off x="2724081" y="529226"/>
            <a:ext cx="3981561" cy="1754326"/>
          </a:xfrm>
          <a:prstGeom prst="rect">
            <a:avLst/>
          </a:prstGeom>
          <a:solidFill>
            <a:schemeClr val="tx1">
              <a:lumMod val="95000"/>
            </a:schemeClr>
          </a:solidFill>
          <a:ln>
            <a:solidFill>
              <a:srgbClr val="0070C0"/>
            </a:solidFill>
          </a:ln>
        </p:spPr>
        <p:txBody>
          <a:bodyPr wrap="square">
            <a:spAutoFit/>
          </a:bodyPr>
          <a:lstStyle/>
          <a:p>
            <a:pPr marL="285750" indent="-285750">
              <a:buFont typeface="Arial" panose="020B0604020202020204" pitchFamily="34" charset="0"/>
              <a:buChar char="•"/>
            </a:pPr>
            <a:r>
              <a:rPr lang="en-US" b="1" dirty="0">
                <a:solidFill>
                  <a:schemeClr val="bg1"/>
                </a:solidFill>
                <a:latin typeface="Times New Roman" panose="02020603050405020304" pitchFamily="18" charset="0"/>
                <a:ea typeface="Times New Roman" panose="02020603050405020304" pitchFamily="18" charset="0"/>
              </a:rPr>
              <a:t>D</a:t>
            </a:r>
            <a:r>
              <a:rPr lang="en-US" b="1" dirty="0">
                <a:solidFill>
                  <a:schemeClr val="bg1"/>
                </a:solidFill>
                <a:effectLst/>
                <a:latin typeface="Times New Roman" panose="02020603050405020304" pitchFamily="18" charset="0"/>
                <a:ea typeface="Times New Roman" panose="02020603050405020304" pitchFamily="18" charset="0"/>
              </a:rPr>
              <a:t>esign a micro-learning roadmap</a:t>
            </a:r>
          </a:p>
          <a:p>
            <a:pPr marL="285750" indent="-285750">
              <a:buFont typeface="Arial" panose="020B0604020202020204" pitchFamily="34" charset="0"/>
              <a:buChar char="•"/>
            </a:pPr>
            <a:r>
              <a:rPr lang="en-US" dirty="0">
                <a:solidFill>
                  <a:schemeClr val="bg1"/>
                </a:solidFill>
                <a:latin typeface="Times New Roman" panose="02020603050405020304" pitchFamily="18" charset="0"/>
                <a:ea typeface="Times New Roman" panose="02020603050405020304" pitchFamily="18" charset="0"/>
              </a:rPr>
              <a:t>Input-output model</a:t>
            </a:r>
            <a:endParaRPr lang="en-US" dirty="0">
              <a:solidFill>
                <a:schemeClr val="bg1"/>
              </a:solidFill>
              <a:effectLst/>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r>
              <a:rPr lang="en-US" dirty="0">
                <a:solidFill>
                  <a:schemeClr val="bg1"/>
                </a:solidFill>
                <a:latin typeface="Times New Roman" panose="02020603050405020304" pitchFamily="18" charset="0"/>
              </a:rPr>
              <a:t>25-30- minute session</a:t>
            </a:r>
          </a:p>
          <a:p>
            <a:pPr marL="285750" indent="-285750">
              <a:buFont typeface="Arial" panose="020B0604020202020204" pitchFamily="34" charset="0"/>
              <a:buChar char="•"/>
            </a:pPr>
            <a:r>
              <a:rPr lang="en-US" dirty="0">
                <a:solidFill>
                  <a:schemeClr val="bg1"/>
                </a:solidFill>
                <a:latin typeface="Times New Roman" panose="02020603050405020304" pitchFamily="18" charset="0"/>
              </a:rPr>
              <a:t>A brief daily learning diary ( input received, output produced, errors noticed, next practice target)</a:t>
            </a:r>
            <a:endParaRPr lang="en-US" dirty="0">
              <a:solidFill>
                <a:schemeClr val="bg1"/>
              </a:solidFill>
            </a:endParaRPr>
          </a:p>
        </p:txBody>
      </p:sp>
      <p:sp>
        <p:nvSpPr>
          <p:cNvPr id="11" name="TextBox 10">
            <a:extLst>
              <a:ext uri="{FF2B5EF4-FFF2-40B4-BE49-F238E27FC236}">
                <a16:creationId xmlns:a16="http://schemas.microsoft.com/office/drawing/2014/main" id="{DF859D5F-4FD6-7B34-2DB0-09164D5E8DBB}"/>
              </a:ext>
            </a:extLst>
          </p:cNvPr>
          <p:cNvSpPr txBox="1"/>
          <p:nvPr/>
        </p:nvSpPr>
        <p:spPr>
          <a:xfrm>
            <a:off x="348901" y="3059668"/>
            <a:ext cx="1639919" cy="369332"/>
          </a:xfrm>
          <a:prstGeom prst="rect">
            <a:avLst/>
          </a:prstGeom>
          <a:solidFill>
            <a:schemeClr val="accent6">
              <a:lumMod val="40000"/>
              <a:lumOff val="60000"/>
            </a:schemeClr>
          </a:solidFill>
          <a:ln>
            <a:solidFill>
              <a:srgbClr val="C00000"/>
            </a:solidFill>
          </a:ln>
        </p:spPr>
        <p:txBody>
          <a:bodyPr wrap="square" rtlCol="0">
            <a:spAutoFit/>
          </a:bodyPr>
          <a:lstStyle/>
          <a:p>
            <a:r>
              <a:rPr lang="en-US" b="1" dirty="0">
                <a:solidFill>
                  <a:srgbClr val="C00000"/>
                </a:solidFill>
              </a:rPr>
              <a:t>Group solution</a:t>
            </a:r>
          </a:p>
        </p:txBody>
      </p:sp>
      <p:sp>
        <p:nvSpPr>
          <p:cNvPr id="12" name="Oval 11">
            <a:extLst>
              <a:ext uri="{FF2B5EF4-FFF2-40B4-BE49-F238E27FC236}">
                <a16:creationId xmlns:a16="http://schemas.microsoft.com/office/drawing/2014/main" id="{B9DCA499-7991-B520-3958-3330822C7A83}"/>
              </a:ext>
            </a:extLst>
          </p:cNvPr>
          <p:cNvSpPr/>
          <p:nvPr/>
        </p:nvSpPr>
        <p:spPr>
          <a:xfrm rot="20716599">
            <a:off x="6494922" y="566642"/>
            <a:ext cx="1291590" cy="571500"/>
          </a:xfrm>
          <a:prstGeom prst="ellipse">
            <a:avLst/>
          </a:prstGeom>
          <a:solidFill>
            <a:schemeClr val="tx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0070C0"/>
                </a:solidFill>
                <a:latin typeface="Arial Black" panose="020B0A04020102020204" pitchFamily="34" charset="0"/>
              </a:rPr>
              <a:t>Theme 1&amp;2</a:t>
            </a:r>
          </a:p>
        </p:txBody>
      </p:sp>
      <p:sp>
        <p:nvSpPr>
          <p:cNvPr id="14" name="TextBox 13">
            <a:extLst>
              <a:ext uri="{FF2B5EF4-FFF2-40B4-BE49-F238E27FC236}">
                <a16:creationId xmlns:a16="http://schemas.microsoft.com/office/drawing/2014/main" id="{1067C32C-F646-FA38-09B6-2E3B45AB57AB}"/>
              </a:ext>
            </a:extLst>
          </p:cNvPr>
          <p:cNvSpPr txBox="1"/>
          <p:nvPr/>
        </p:nvSpPr>
        <p:spPr>
          <a:xfrm>
            <a:off x="2705563" y="2637243"/>
            <a:ext cx="6255557" cy="2862322"/>
          </a:xfrm>
          <a:prstGeom prst="rect">
            <a:avLst/>
          </a:prstGeom>
          <a:solidFill>
            <a:schemeClr val="tx1">
              <a:lumMod val="95000"/>
            </a:schemeClr>
          </a:solidFill>
          <a:ln>
            <a:solidFill>
              <a:srgbClr val="0070C0"/>
            </a:solidFill>
          </a:ln>
        </p:spPr>
        <p:txBody>
          <a:bodyPr wrap="square">
            <a:spAutoFit/>
          </a:bodyPr>
          <a:lstStyle/>
          <a:p>
            <a:pPr marL="285750" indent="-285750">
              <a:buFont typeface="Arial" panose="020B0604020202020204" pitchFamily="34" charset="0"/>
              <a:buChar char="•"/>
            </a:pPr>
            <a:r>
              <a:rPr lang="en-US" b="1" dirty="0">
                <a:solidFill>
                  <a:schemeClr val="bg1"/>
                </a:solidFill>
                <a:latin typeface="Times New Roman" panose="02020603050405020304" pitchFamily="18" charset="0"/>
                <a:cs typeface="Times New Roman" panose="02020603050405020304" pitchFamily="18" charset="0"/>
              </a:rPr>
              <a:t>Create a “Safe Space for Speaking” with Task-Based Interaction</a:t>
            </a:r>
          </a:p>
          <a:p>
            <a:pPr marL="285750" indent="-285750">
              <a:buFont typeface="Arial" panose="020B0604020202020204" pitchFamily="34" charset="0"/>
              <a:buChar char="•"/>
            </a:pPr>
            <a:r>
              <a:rPr lang="en-US" dirty="0">
                <a:solidFill>
                  <a:schemeClr val="bg1"/>
                </a:solidFill>
                <a:latin typeface="Times New Roman" panose="02020603050405020304" pitchFamily="18" charset="0"/>
                <a:cs typeface="Times New Roman" panose="02020603050405020304" pitchFamily="18" charset="0"/>
              </a:rPr>
              <a:t>Learners develop more effectively when collaborating with peers </a:t>
            </a:r>
          </a:p>
          <a:p>
            <a:pPr marL="285750" indent="-285750">
              <a:buFont typeface="Arial" panose="020B0604020202020204" pitchFamily="34" charset="0"/>
              <a:buChar char="•"/>
            </a:pPr>
            <a:r>
              <a:rPr lang="en-US" dirty="0">
                <a:solidFill>
                  <a:schemeClr val="bg1"/>
                </a:solidFill>
                <a:latin typeface="Times New Roman" panose="02020603050405020304" pitchFamily="18" charset="0"/>
                <a:cs typeface="Times New Roman" panose="02020603050405020304" pitchFamily="18" charset="0"/>
              </a:rPr>
              <a:t>Groups should operate with clear norms from the outset</a:t>
            </a:r>
          </a:p>
          <a:p>
            <a:pPr marL="285750" indent="-285750">
              <a:buFont typeface="Arial" panose="020B0604020202020204" pitchFamily="34" charset="0"/>
              <a:buChar char="•"/>
            </a:pPr>
            <a:r>
              <a:rPr lang="en-US" dirty="0">
                <a:solidFill>
                  <a:schemeClr val="bg1"/>
                </a:solidFill>
                <a:latin typeface="Times New Roman" panose="02020603050405020304" pitchFamily="18" charset="0"/>
                <a:cs typeface="Times New Roman" panose="02020603050405020304" pitchFamily="18" charset="0"/>
              </a:rPr>
              <a:t>A suitable mechanism is the task-based learning cycle </a:t>
            </a:r>
          </a:p>
          <a:p>
            <a:pPr marL="285750" indent="-285750">
              <a:buFont typeface="Arial" panose="020B0604020202020204" pitchFamily="34" charset="0"/>
              <a:buChar char="•"/>
            </a:pPr>
            <a:r>
              <a:rPr lang="en-US" dirty="0">
                <a:solidFill>
                  <a:schemeClr val="bg1"/>
                </a:solidFill>
                <a:latin typeface="Times New Roman" panose="02020603050405020304" pitchFamily="18" charset="0"/>
                <a:cs typeface="Times New Roman" panose="02020603050405020304" pitchFamily="18" charset="0"/>
              </a:rPr>
              <a:t>group discussion, role-play, peer interviews, debates </a:t>
            </a:r>
          </a:p>
          <a:p>
            <a:pPr marL="285750" indent="-285750">
              <a:buFont typeface="Arial" panose="020B0604020202020204" pitchFamily="34" charset="0"/>
              <a:buChar char="•"/>
            </a:pPr>
            <a:r>
              <a:rPr lang="en-US" dirty="0">
                <a:solidFill>
                  <a:schemeClr val="bg1"/>
                </a:solidFill>
                <a:latin typeface="Times New Roman" panose="02020603050405020304" pitchFamily="18" charset="0"/>
                <a:cs typeface="Times New Roman" panose="02020603050405020304" pitchFamily="18" charset="0"/>
              </a:rPr>
              <a:t>a one-to-two-minute speaking segment or a short- written paragraph</a:t>
            </a:r>
            <a:endParaRPr lang="en-US" b="1" dirty="0">
              <a:solidFill>
                <a:schemeClr val="bg1"/>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US" dirty="0">
              <a:solidFill>
                <a:schemeClr val="bg1"/>
              </a:solidFill>
            </a:endParaRPr>
          </a:p>
        </p:txBody>
      </p:sp>
      <p:sp>
        <p:nvSpPr>
          <p:cNvPr id="16" name="Oval 15">
            <a:extLst>
              <a:ext uri="{FF2B5EF4-FFF2-40B4-BE49-F238E27FC236}">
                <a16:creationId xmlns:a16="http://schemas.microsoft.com/office/drawing/2014/main" id="{AD0771E9-D18B-B408-1F64-424D71A77206}"/>
              </a:ext>
            </a:extLst>
          </p:cNvPr>
          <p:cNvSpPr/>
          <p:nvPr/>
        </p:nvSpPr>
        <p:spPr>
          <a:xfrm rot="20716599">
            <a:off x="8688227" y="3966399"/>
            <a:ext cx="1291590" cy="571500"/>
          </a:xfrm>
          <a:prstGeom prst="ellipse">
            <a:avLst/>
          </a:prstGeom>
          <a:solidFill>
            <a:schemeClr val="tx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0070C0"/>
                </a:solidFill>
                <a:latin typeface="Arial Black" panose="020B0A04020102020204" pitchFamily="34" charset="0"/>
              </a:rPr>
              <a:t>Theme 1&amp;2</a:t>
            </a:r>
          </a:p>
        </p:txBody>
      </p:sp>
    </p:spTree>
    <p:extLst>
      <p:ext uri="{BB962C8B-B14F-4D97-AF65-F5344CB8AC3E}">
        <p14:creationId xmlns:p14="http://schemas.microsoft.com/office/powerpoint/2010/main" val="3117386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arn(inVertical)">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11" grpId="0" animBg="1"/>
      <p:bldP spid="12" grpId="0" animBg="1"/>
      <p:bldP spid="14" grpId="0" animBg="1"/>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7071F-EC0A-9282-A32B-0382C9C8905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31EA9F7-255C-085D-741A-36092FE1F1FB}"/>
              </a:ext>
            </a:extLst>
          </p:cNvPr>
          <p:cNvSpPr txBox="1"/>
          <p:nvPr/>
        </p:nvSpPr>
        <p:spPr>
          <a:xfrm>
            <a:off x="10114963" y="206061"/>
            <a:ext cx="1748790" cy="646331"/>
          </a:xfrm>
          <a:prstGeom prst="rect">
            <a:avLst/>
          </a:prstGeom>
          <a:solidFill>
            <a:schemeClr val="accent6">
              <a:lumMod val="20000"/>
              <a:lumOff val="80000"/>
            </a:schemeClr>
          </a:solidFill>
        </p:spPr>
        <p:txBody>
          <a:bodyPr wrap="square" rtlCol="0">
            <a:spAutoFit/>
          </a:bodyPr>
          <a:lstStyle/>
          <a:p>
            <a:r>
              <a:rPr lang="en-US" dirty="0">
                <a:solidFill>
                  <a:srgbClr val="C00000"/>
                </a:solidFill>
                <a:latin typeface="Arial Black" panose="020B0A04020102020204" pitchFamily="34" charset="0"/>
              </a:rPr>
              <a:t>CHAPTER 4: Solutions</a:t>
            </a:r>
          </a:p>
        </p:txBody>
      </p:sp>
      <p:pic>
        <p:nvPicPr>
          <p:cNvPr id="4" name="Picture 3" descr="3d People Carrying Solution Arrow Stock Illustration - Illustration of character, cooperation: 29611692">
            <a:extLst>
              <a:ext uri="{FF2B5EF4-FFF2-40B4-BE49-F238E27FC236}">
                <a16:creationId xmlns:a16="http://schemas.microsoft.com/office/drawing/2014/main" id="{A3C2D870-3589-4ECF-A64D-989F83315AC6}"/>
              </a:ext>
            </a:extLst>
          </p:cNvPr>
          <p:cNvPicPr>
            <a:picLocks noChangeAspect="1"/>
          </p:cNvPicPr>
          <p:nvPr/>
        </p:nvPicPr>
        <p:blipFill>
          <a:blip r:embed="rId2"/>
          <a:stretch>
            <a:fillRect/>
          </a:stretch>
        </p:blipFill>
        <p:spPr>
          <a:xfrm rot="1092195">
            <a:off x="7706677" y="555212"/>
            <a:ext cx="3254693" cy="1990978"/>
          </a:xfrm>
          <a:prstGeom prst="rect">
            <a:avLst/>
          </a:prstGeom>
        </p:spPr>
      </p:pic>
      <p:sp>
        <p:nvSpPr>
          <p:cNvPr id="5" name="TextBox 4">
            <a:extLst>
              <a:ext uri="{FF2B5EF4-FFF2-40B4-BE49-F238E27FC236}">
                <a16:creationId xmlns:a16="http://schemas.microsoft.com/office/drawing/2014/main" id="{238839CD-AC51-3B0E-41AE-694B5A6E20AD}"/>
              </a:ext>
            </a:extLst>
          </p:cNvPr>
          <p:cNvSpPr txBox="1"/>
          <p:nvPr/>
        </p:nvSpPr>
        <p:spPr>
          <a:xfrm>
            <a:off x="147346" y="943252"/>
            <a:ext cx="2005679" cy="369332"/>
          </a:xfrm>
          <a:prstGeom prst="rect">
            <a:avLst/>
          </a:prstGeom>
          <a:solidFill>
            <a:schemeClr val="accent6">
              <a:lumMod val="40000"/>
              <a:lumOff val="60000"/>
            </a:schemeClr>
          </a:solidFill>
          <a:ln>
            <a:solidFill>
              <a:srgbClr val="C00000"/>
            </a:solidFill>
          </a:ln>
        </p:spPr>
        <p:txBody>
          <a:bodyPr wrap="square" rtlCol="0">
            <a:spAutoFit/>
          </a:bodyPr>
          <a:lstStyle/>
          <a:p>
            <a:r>
              <a:rPr lang="en-US" b="1" dirty="0">
                <a:solidFill>
                  <a:srgbClr val="C00000"/>
                </a:solidFill>
              </a:rPr>
              <a:t>University solution</a:t>
            </a:r>
          </a:p>
        </p:txBody>
      </p:sp>
      <p:sp>
        <p:nvSpPr>
          <p:cNvPr id="7" name="TextBox 6">
            <a:extLst>
              <a:ext uri="{FF2B5EF4-FFF2-40B4-BE49-F238E27FC236}">
                <a16:creationId xmlns:a16="http://schemas.microsoft.com/office/drawing/2014/main" id="{6E3D77F2-880A-BD11-88F4-D0BAFF94E1B0}"/>
              </a:ext>
            </a:extLst>
          </p:cNvPr>
          <p:cNvSpPr txBox="1"/>
          <p:nvPr/>
        </p:nvSpPr>
        <p:spPr>
          <a:xfrm>
            <a:off x="2194686" y="206061"/>
            <a:ext cx="4659699" cy="4247317"/>
          </a:xfrm>
          <a:prstGeom prst="rect">
            <a:avLst/>
          </a:prstGeom>
          <a:solidFill>
            <a:schemeClr val="tx1">
              <a:lumMod val="95000"/>
            </a:schemeClr>
          </a:solidFill>
          <a:ln>
            <a:solidFill>
              <a:srgbClr val="0070C0"/>
            </a:solidFill>
          </a:ln>
        </p:spPr>
        <p:txBody>
          <a:bodyPr wrap="square">
            <a:spAutoFit/>
          </a:bodyPr>
          <a:lstStyle/>
          <a:p>
            <a:pPr marL="285750" indent="-285750">
              <a:buFont typeface="Arial" panose="020B0604020202020204" pitchFamily="34" charset="0"/>
              <a:buChar char="•"/>
            </a:pPr>
            <a:r>
              <a:rPr lang="en-US" b="1" dirty="0">
                <a:solidFill>
                  <a:schemeClr val="bg1"/>
                </a:solidFill>
                <a:latin typeface="Times New Roman" panose="02020603050405020304" pitchFamily="18" charset="0"/>
                <a:cs typeface="Times New Roman" panose="02020603050405020304" pitchFamily="18" charset="0"/>
              </a:rPr>
              <a:t>Align Classroom Learning with Out-of-Class Practice</a:t>
            </a:r>
          </a:p>
          <a:p>
            <a:pPr marL="285750" indent="-285750">
              <a:buFont typeface="Arial" panose="020B0604020202020204" pitchFamily="34" charset="0"/>
              <a:buChar char="•"/>
            </a:pPr>
            <a:r>
              <a:rPr lang="en-US" dirty="0">
                <a:solidFill>
                  <a:schemeClr val="bg1"/>
                </a:solidFill>
                <a:latin typeface="Times New Roman" panose="02020603050405020304" pitchFamily="18" charset="0"/>
                <a:cs typeface="Times New Roman" panose="02020603050405020304" pitchFamily="18" charset="0"/>
              </a:rPr>
              <a:t>embed an input-task-feedback cycle in each course</a:t>
            </a:r>
          </a:p>
          <a:p>
            <a:pPr marL="285750" indent="-285750">
              <a:buFont typeface="Arial" panose="020B0604020202020204" pitchFamily="34" charset="0"/>
              <a:buChar char="•"/>
            </a:pPr>
            <a:r>
              <a:rPr lang="en-US" dirty="0">
                <a:solidFill>
                  <a:schemeClr val="bg1"/>
                </a:solidFill>
                <a:latin typeface="Times New Roman" panose="02020603050405020304" pitchFamily="18" charset="0"/>
                <a:cs typeface="Times New Roman" panose="02020603050405020304" pitchFamily="18" charset="0"/>
              </a:rPr>
              <a:t>summarizing a reading in English, recording a one-minute presentation, writing a short counter argument, participating in structured group discussions </a:t>
            </a:r>
          </a:p>
          <a:p>
            <a:pPr marL="285750" indent="-285750">
              <a:buFont typeface="Arial" panose="020B0604020202020204" pitchFamily="34" charset="0"/>
              <a:buChar char="•"/>
            </a:pPr>
            <a:r>
              <a:rPr lang="en-US" dirty="0">
                <a:solidFill>
                  <a:schemeClr val="bg1"/>
                </a:solidFill>
                <a:latin typeface="Times New Roman" panose="02020603050405020304" pitchFamily="18" charset="0"/>
                <a:cs typeface="Times New Roman" panose="02020603050405020304" pitchFamily="18" charset="0"/>
              </a:rPr>
              <a:t>provide accessible learning spaces and channels</a:t>
            </a:r>
          </a:p>
          <a:p>
            <a:pPr marL="285750" indent="-285750">
              <a:buFont typeface="Arial" panose="020B0604020202020204" pitchFamily="34" charset="0"/>
              <a:buChar char="•"/>
            </a:pPr>
            <a:r>
              <a:rPr lang="en-US" dirty="0">
                <a:solidFill>
                  <a:schemeClr val="bg1"/>
                </a:solidFill>
                <a:latin typeface="Times New Roman" panose="02020603050405020304" pitchFamily="18" charset="0"/>
                <a:cs typeface="Times New Roman" panose="02020603050405020304" pitchFamily="18" charset="0"/>
              </a:rPr>
              <a:t>periodic events with clearly defined language objectives</a:t>
            </a:r>
          </a:p>
          <a:p>
            <a:pPr marL="285750" indent="-285750">
              <a:buFont typeface="Arial" panose="020B0604020202020204" pitchFamily="34" charset="0"/>
              <a:buChar char="•"/>
            </a:pPr>
            <a:r>
              <a:rPr lang="en-US" dirty="0">
                <a:solidFill>
                  <a:schemeClr val="bg1"/>
                </a:solidFill>
                <a:latin typeface="Times New Roman" panose="02020603050405020304" pitchFamily="18" charset="0"/>
                <a:cs typeface="Times New Roman" panose="02020603050405020304" pitchFamily="18" charset="0"/>
              </a:rPr>
              <a:t>implement mechanisms to recognize progress, </a:t>
            </a:r>
          </a:p>
          <a:p>
            <a:pPr marL="285750" indent="-285750">
              <a:buFont typeface="Arial" panose="020B0604020202020204" pitchFamily="34" charset="0"/>
              <a:buChar char="•"/>
            </a:pPr>
            <a:endParaRPr lang="en-US" dirty="0">
              <a:solidFill>
                <a:schemeClr val="bg1"/>
              </a:solidFill>
              <a:latin typeface="Times New Roman" panose="02020603050405020304" pitchFamily="18" charset="0"/>
              <a:cs typeface="Times New Roman" panose="02020603050405020304" pitchFamily="18" charset="0"/>
            </a:endParaRPr>
          </a:p>
        </p:txBody>
      </p:sp>
      <p:sp>
        <p:nvSpPr>
          <p:cNvPr id="12" name="Oval 11">
            <a:extLst>
              <a:ext uri="{FF2B5EF4-FFF2-40B4-BE49-F238E27FC236}">
                <a16:creationId xmlns:a16="http://schemas.microsoft.com/office/drawing/2014/main" id="{DAE88ACF-A3C7-7399-2C46-B9CC2B4B8FB9}"/>
              </a:ext>
            </a:extLst>
          </p:cNvPr>
          <p:cNvSpPr/>
          <p:nvPr/>
        </p:nvSpPr>
        <p:spPr>
          <a:xfrm rot="20716599">
            <a:off x="6410256" y="281933"/>
            <a:ext cx="1291590" cy="571500"/>
          </a:xfrm>
          <a:prstGeom prst="ellipse">
            <a:avLst/>
          </a:prstGeom>
          <a:solidFill>
            <a:schemeClr val="tx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0070C0"/>
                </a:solidFill>
                <a:latin typeface="Arial Black" panose="020B0A04020102020204" pitchFamily="34" charset="0"/>
              </a:rPr>
              <a:t>Theme 3</a:t>
            </a:r>
          </a:p>
        </p:txBody>
      </p:sp>
      <p:sp>
        <p:nvSpPr>
          <p:cNvPr id="2" name="TextBox 1">
            <a:extLst>
              <a:ext uri="{FF2B5EF4-FFF2-40B4-BE49-F238E27FC236}">
                <a16:creationId xmlns:a16="http://schemas.microsoft.com/office/drawing/2014/main" id="{7679DAE9-A5D4-CCA1-091D-4CCCE0C9FD5F}"/>
              </a:ext>
            </a:extLst>
          </p:cNvPr>
          <p:cNvSpPr txBox="1"/>
          <p:nvPr/>
        </p:nvSpPr>
        <p:spPr>
          <a:xfrm>
            <a:off x="6527587" y="3630825"/>
            <a:ext cx="5106210" cy="2862322"/>
          </a:xfrm>
          <a:prstGeom prst="rect">
            <a:avLst/>
          </a:prstGeom>
          <a:solidFill>
            <a:schemeClr val="tx1">
              <a:lumMod val="95000"/>
            </a:schemeClr>
          </a:solidFill>
          <a:ln>
            <a:solidFill>
              <a:srgbClr val="0070C0"/>
            </a:solidFill>
          </a:ln>
        </p:spPr>
        <p:txBody>
          <a:bodyPr wrap="square">
            <a:spAutoFit/>
          </a:bodyPr>
          <a:lstStyle/>
          <a:p>
            <a:pPr marL="285750" indent="-285750">
              <a:buFont typeface="Arial" panose="020B0604020202020204" pitchFamily="34" charset="0"/>
              <a:buChar char="•"/>
            </a:pPr>
            <a:r>
              <a:rPr lang="en-US" dirty="0">
                <a:solidFill>
                  <a:schemeClr val="bg1"/>
                </a:solidFill>
                <a:latin typeface="Times New Roman" panose="02020603050405020304" pitchFamily="18" charset="0"/>
                <a:cs typeface="Times New Roman" panose="02020603050405020304" pitchFamily="18" charset="0"/>
              </a:rPr>
              <a:t>experience English in contexts approximating real-world use</a:t>
            </a:r>
          </a:p>
          <a:p>
            <a:pPr marL="285750" indent="-285750">
              <a:buFont typeface="Arial" panose="020B0604020202020204" pitchFamily="34" charset="0"/>
              <a:buChar char="•"/>
            </a:pPr>
            <a:r>
              <a:rPr lang="en-US" dirty="0">
                <a:solidFill>
                  <a:schemeClr val="bg1"/>
                </a:solidFill>
                <a:latin typeface="Times New Roman" panose="02020603050405020304" pitchFamily="18" charset="0"/>
                <a:cs typeface="Times New Roman" panose="02020603050405020304" pitchFamily="18" charset="0"/>
              </a:rPr>
              <a:t>alumni career talks, mock interviews with professionals, and collaborative projects with organizations </a:t>
            </a:r>
          </a:p>
          <a:p>
            <a:pPr marL="285750" indent="-285750">
              <a:buFont typeface="Arial" panose="020B0604020202020204" pitchFamily="34" charset="0"/>
              <a:buChar char="•"/>
            </a:pPr>
            <a:r>
              <a:rPr lang="en-US" dirty="0">
                <a:solidFill>
                  <a:schemeClr val="bg1"/>
                </a:solidFill>
                <a:latin typeface="Times New Roman" panose="02020603050405020304" pitchFamily="18" charset="0"/>
                <a:cs typeface="Times New Roman" panose="02020603050405020304" pitchFamily="18" charset="0"/>
              </a:rPr>
              <a:t>writing service brochures, producing academic communication content, editing project proposals</a:t>
            </a:r>
          </a:p>
          <a:p>
            <a:pPr marL="285750" indent="-285750">
              <a:buFont typeface="Arial" panose="020B0604020202020204" pitchFamily="34" charset="0"/>
              <a:buChar char="•"/>
            </a:pPr>
            <a:r>
              <a:rPr lang="en-US" dirty="0">
                <a:solidFill>
                  <a:schemeClr val="bg1"/>
                </a:solidFill>
                <a:latin typeface="Times New Roman" panose="02020603050405020304" pitchFamily="18" charset="0"/>
                <a:cs typeface="Times New Roman" panose="02020603050405020304" pitchFamily="18" charset="0"/>
              </a:rPr>
              <a:t>task framework: topic, product criteria, time allocation, and feedback guidance </a:t>
            </a:r>
          </a:p>
          <a:p>
            <a:pPr marL="285750" indent="-285750">
              <a:buFont typeface="Arial" panose="020B0604020202020204" pitchFamily="34" charset="0"/>
              <a:buChar char="•"/>
            </a:pPr>
            <a:r>
              <a:rPr lang="en-US" dirty="0">
                <a:solidFill>
                  <a:schemeClr val="bg1"/>
                </a:solidFill>
                <a:latin typeface="Times New Roman" panose="02020603050405020304" pitchFamily="18" charset="0"/>
                <a:cs typeface="Times New Roman" panose="02020603050405020304" pitchFamily="18" charset="0"/>
              </a:rPr>
              <a:t>evaluation should focus on progress </a:t>
            </a:r>
          </a:p>
        </p:txBody>
      </p:sp>
      <p:sp>
        <p:nvSpPr>
          <p:cNvPr id="6" name="TextBox 5">
            <a:extLst>
              <a:ext uri="{FF2B5EF4-FFF2-40B4-BE49-F238E27FC236}">
                <a16:creationId xmlns:a16="http://schemas.microsoft.com/office/drawing/2014/main" id="{EB7BAC26-D2D5-7461-4A63-167F5EEB6136}"/>
              </a:ext>
            </a:extLst>
          </p:cNvPr>
          <p:cNvSpPr txBox="1"/>
          <p:nvPr/>
        </p:nvSpPr>
        <p:spPr>
          <a:xfrm>
            <a:off x="4193138" y="4907145"/>
            <a:ext cx="2165699" cy="646331"/>
          </a:xfrm>
          <a:prstGeom prst="rect">
            <a:avLst/>
          </a:prstGeom>
          <a:solidFill>
            <a:schemeClr val="accent6">
              <a:lumMod val="40000"/>
              <a:lumOff val="60000"/>
            </a:schemeClr>
          </a:solidFill>
          <a:ln>
            <a:solidFill>
              <a:srgbClr val="C00000"/>
            </a:solidFill>
          </a:ln>
        </p:spPr>
        <p:txBody>
          <a:bodyPr wrap="square" rtlCol="0">
            <a:spAutoFit/>
          </a:bodyPr>
          <a:lstStyle/>
          <a:p>
            <a:r>
              <a:rPr lang="en-US" b="1" dirty="0">
                <a:solidFill>
                  <a:srgbClr val="C00000"/>
                </a:solidFill>
              </a:rPr>
              <a:t>Community/partner solution</a:t>
            </a:r>
          </a:p>
        </p:txBody>
      </p:sp>
      <p:sp>
        <p:nvSpPr>
          <p:cNvPr id="8" name="Oval 7">
            <a:extLst>
              <a:ext uri="{FF2B5EF4-FFF2-40B4-BE49-F238E27FC236}">
                <a16:creationId xmlns:a16="http://schemas.microsoft.com/office/drawing/2014/main" id="{6A614B4F-E939-F103-9CF1-8C003A6FF55C}"/>
              </a:ext>
            </a:extLst>
          </p:cNvPr>
          <p:cNvSpPr/>
          <p:nvPr/>
        </p:nvSpPr>
        <p:spPr>
          <a:xfrm rot="20716599">
            <a:off x="10541490" y="3127019"/>
            <a:ext cx="1291590" cy="571500"/>
          </a:xfrm>
          <a:prstGeom prst="ellipse">
            <a:avLst/>
          </a:prstGeom>
          <a:solidFill>
            <a:schemeClr val="tx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0070C0"/>
                </a:solidFill>
                <a:latin typeface="Arial Black" panose="020B0A04020102020204" pitchFamily="34" charset="0"/>
              </a:rPr>
              <a:t>Theme 1,2,3</a:t>
            </a:r>
          </a:p>
        </p:txBody>
      </p:sp>
    </p:spTree>
    <p:extLst>
      <p:ext uri="{BB962C8B-B14F-4D97-AF65-F5344CB8AC3E}">
        <p14:creationId xmlns:p14="http://schemas.microsoft.com/office/powerpoint/2010/main" val="3811346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arn(inVertical)">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12" grpId="0" animBg="1"/>
      <p:bldP spid="2" grpId="0" animBg="1"/>
      <p:bldP spid="6"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a:extLst>
            <a:ext uri="{FF2B5EF4-FFF2-40B4-BE49-F238E27FC236}">
              <a16:creationId xmlns:a16="http://schemas.microsoft.com/office/drawing/2014/main" id="{945F8C69-28D9-5A0F-47B6-0A2DA5BE8DBE}"/>
            </a:ext>
          </a:extLst>
        </p:cNvPr>
        <p:cNvGrpSpPr/>
        <p:nvPr/>
      </p:nvGrpSpPr>
      <p:grpSpPr>
        <a:xfrm>
          <a:off x="0" y="0"/>
          <a:ext cx="0" cy="0"/>
          <a:chOff x="0" y="0"/>
          <a:chExt cx="0" cy="0"/>
        </a:xfrm>
      </p:grpSpPr>
      <p:pic>
        <p:nvPicPr>
          <p:cNvPr id="7" name="Picture 2">
            <a:extLst>
              <a:ext uri="{FF2B5EF4-FFF2-40B4-BE49-F238E27FC236}">
                <a16:creationId xmlns:a16="http://schemas.microsoft.com/office/drawing/2014/main" id="{705E34FB-F15B-4B97-A591-8EE92E5FAEB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sp>
        <p:nvSpPr>
          <p:cNvPr id="9" name="Round Diagonal Corner Rectangle 6">
            <a:extLst>
              <a:ext uri="{FF2B5EF4-FFF2-40B4-BE49-F238E27FC236}">
                <a16:creationId xmlns:a16="http://schemas.microsoft.com/office/drawing/2014/main" id="{1E43660D-412A-41EF-9745-E92C0AC604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0544" y="808057"/>
            <a:ext cx="10227733" cy="5234394"/>
          </a:xfrm>
          <a:prstGeom prst="round2DiagRect">
            <a:avLst>
              <a:gd name="adj1" fmla="val 6185"/>
              <a:gd name="adj2" fmla="val 0"/>
            </a:avLst>
          </a:prstGeom>
          <a:solidFill>
            <a:srgbClr val="FFFFFF"/>
          </a:solidFill>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conclusion nghĩa là gì? | Từ điển Anh-Việt Lingoland">
            <a:extLst>
              <a:ext uri="{FF2B5EF4-FFF2-40B4-BE49-F238E27FC236}">
                <a16:creationId xmlns:a16="http://schemas.microsoft.com/office/drawing/2014/main" id="{97F058DE-8EFD-9041-A482-DE4DCB3BEE7B}"/>
              </a:ext>
            </a:extLst>
          </p:cNvPr>
          <p:cNvPicPr>
            <a:picLocks noChangeAspect="1"/>
          </p:cNvPicPr>
          <p:nvPr/>
        </p:nvPicPr>
        <p:blipFill>
          <a:blip r:embed="rId4"/>
          <a:srcRect r="1" b="28453"/>
          <a:stretch>
            <a:fillRect/>
          </a:stretch>
        </p:blipFill>
        <p:spPr>
          <a:xfrm>
            <a:off x="1302278" y="1136606"/>
            <a:ext cx="9584265" cy="4577297"/>
          </a:xfrm>
          <a:prstGeom prst="rect">
            <a:avLst/>
          </a:prstGeom>
        </p:spPr>
      </p:pic>
      <p:sp>
        <p:nvSpPr>
          <p:cNvPr id="4" name="TextBox 3">
            <a:extLst>
              <a:ext uri="{FF2B5EF4-FFF2-40B4-BE49-F238E27FC236}">
                <a16:creationId xmlns:a16="http://schemas.microsoft.com/office/drawing/2014/main" id="{0AF52969-972A-EAC8-AF6B-073254536292}"/>
              </a:ext>
            </a:extLst>
          </p:cNvPr>
          <p:cNvSpPr txBox="1"/>
          <p:nvPr/>
        </p:nvSpPr>
        <p:spPr>
          <a:xfrm rot="20887433">
            <a:off x="447428" y="780694"/>
            <a:ext cx="5268816" cy="984885"/>
          </a:xfrm>
          <a:prstGeom prst="rect">
            <a:avLst/>
          </a:prstGeom>
          <a:solidFill>
            <a:srgbClr val="00B050"/>
          </a:solidFill>
          <a:ln>
            <a:solidFill>
              <a:schemeClr val="tx1"/>
            </a:solidFill>
          </a:ln>
        </p:spPr>
        <p:txBody>
          <a:bodyPr wrap="square">
            <a:spAutoFit/>
          </a:bodyPr>
          <a:lstStyle/>
          <a:p>
            <a:r>
              <a:rPr lang="en-US" sz="2000" b="1" dirty="0">
                <a:latin typeface="Aptos Black" panose="020B0004020202020204" pitchFamily="34" charset="0"/>
              </a:rPr>
              <a:t>CREATING ENGLISH – RICH LEARNING ENVIRONMENT BEYOND THE CLASSROOM</a:t>
            </a:r>
            <a:br>
              <a:rPr lang="en-US" sz="3100" dirty="0">
                <a:latin typeface="Aptos Black" panose="020B0004020202020204" pitchFamily="34" charset="0"/>
              </a:rPr>
            </a:br>
            <a:endParaRPr lang="en-US" dirty="0"/>
          </a:p>
        </p:txBody>
      </p:sp>
      <p:sp>
        <p:nvSpPr>
          <p:cNvPr id="6" name="TextBox 5">
            <a:extLst>
              <a:ext uri="{FF2B5EF4-FFF2-40B4-BE49-F238E27FC236}">
                <a16:creationId xmlns:a16="http://schemas.microsoft.com/office/drawing/2014/main" id="{95DC043D-7E6D-E011-0B66-0DFC8A41A596}"/>
              </a:ext>
            </a:extLst>
          </p:cNvPr>
          <p:cNvSpPr txBox="1"/>
          <p:nvPr/>
        </p:nvSpPr>
        <p:spPr>
          <a:xfrm>
            <a:off x="10114963" y="206061"/>
            <a:ext cx="1748790" cy="646331"/>
          </a:xfrm>
          <a:prstGeom prst="rect">
            <a:avLst/>
          </a:prstGeom>
          <a:solidFill>
            <a:schemeClr val="accent6">
              <a:lumMod val="20000"/>
              <a:lumOff val="80000"/>
            </a:schemeClr>
          </a:solidFill>
        </p:spPr>
        <p:txBody>
          <a:bodyPr wrap="square" rtlCol="0">
            <a:spAutoFit/>
          </a:bodyPr>
          <a:lstStyle/>
          <a:p>
            <a:r>
              <a:rPr lang="en-US" dirty="0">
                <a:solidFill>
                  <a:srgbClr val="C00000"/>
                </a:solidFill>
                <a:latin typeface="Arial Black" panose="020B0A04020102020204" pitchFamily="34" charset="0"/>
              </a:rPr>
              <a:t>CHAPTER 5: Conclusion</a:t>
            </a:r>
          </a:p>
        </p:txBody>
      </p:sp>
    </p:spTree>
    <p:extLst>
      <p:ext uri="{BB962C8B-B14F-4D97-AF65-F5344CB8AC3E}">
        <p14:creationId xmlns:p14="http://schemas.microsoft.com/office/powerpoint/2010/main" val="34419706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67311D0-C3F2-C005-1D9B-89A880755889}"/>
              </a:ext>
            </a:extLst>
          </p:cNvPr>
          <p:cNvSpPr txBox="1"/>
          <p:nvPr/>
        </p:nvSpPr>
        <p:spPr>
          <a:xfrm>
            <a:off x="196132" y="262242"/>
            <a:ext cx="3211830" cy="1200329"/>
          </a:xfrm>
          <a:prstGeom prst="rect">
            <a:avLst/>
          </a:prstGeom>
          <a:solidFill>
            <a:schemeClr val="tx2">
              <a:lumMod val="20000"/>
              <a:lumOff val="80000"/>
            </a:schemeClr>
          </a:solidFill>
        </p:spPr>
        <p:txBody>
          <a:bodyPr wrap="square">
            <a:spAutoFit/>
          </a:bodyPr>
          <a:lstStyle/>
          <a:p>
            <a:r>
              <a:rPr lang="en-US" dirty="0">
                <a:solidFill>
                  <a:schemeClr val="bg1"/>
                </a:solidFill>
                <a:latin typeface="Times New Roman" panose="02020603050405020304" pitchFamily="18" charset="0"/>
                <a:ea typeface="Times New Roman" panose="02020603050405020304" pitchFamily="18" charset="0"/>
              </a:rPr>
              <a:t>T</a:t>
            </a:r>
            <a:r>
              <a:rPr lang="en-US" dirty="0">
                <a:solidFill>
                  <a:schemeClr val="bg1"/>
                </a:solidFill>
                <a:effectLst/>
                <a:latin typeface="Times New Roman" panose="02020603050405020304" pitchFamily="18" charset="0"/>
                <a:ea typeface="Times New Roman" panose="02020603050405020304" pitchFamily="18" charset="0"/>
              </a:rPr>
              <a:t>he limitations in Vietnamese university students' English speaking skills are not primarily linguistic in origin.</a:t>
            </a:r>
            <a:endParaRPr lang="en-US" dirty="0">
              <a:solidFill>
                <a:schemeClr val="bg1"/>
              </a:solidFill>
            </a:endParaRPr>
          </a:p>
        </p:txBody>
      </p:sp>
      <p:pic>
        <p:nvPicPr>
          <p:cNvPr id="7" name="Picture 6" descr="conclusion nghĩa là gì? | Từ điển Anh-Việt Lingoland">
            <a:extLst>
              <a:ext uri="{FF2B5EF4-FFF2-40B4-BE49-F238E27FC236}">
                <a16:creationId xmlns:a16="http://schemas.microsoft.com/office/drawing/2014/main" id="{1FC565CC-C4B1-EF13-B963-BE51A41AC74B}"/>
              </a:ext>
            </a:extLst>
          </p:cNvPr>
          <p:cNvPicPr>
            <a:picLocks noChangeAspect="1"/>
          </p:cNvPicPr>
          <p:nvPr/>
        </p:nvPicPr>
        <p:blipFill>
          <a:blip r:embed="rId2"/>
          <a:srcRect r="1" b="28453"/>
          <a:stretch>
            <a:fillRect/>
          </a:stretch>
        </p:blipFill>
        <p:spPr>
          <a:xfrm>
            <a:off x="3274004" y="552535"/>
            <a:ext cx="6694438" cy="5322485"/>
          </a:xfrm>
          <a:prstGeom prst="rect">
            <a:avLst/>
          </a:prstGeom>
        </p:spPr>
      </p:pic>
      <p:pic>
        <p:nvPicPr>
          <p:cNvPr id="8" name="Picture 7" descr="Young Vietnamese Woman Overwhelmed by Academic Stress | Stable ...">
            <a:extLst>
              <a:ext uri="{FF2B5EF4-FFF2-40B4-BE49-F238E27FC236}">
                <a16:creationId xmlns:a16="http://schemas.microsoft.com/office/drawing/2014/main" id="{97B4F526-92DB-3142-1149-714798BF98D7}"/>
              </a:ext>
            </a:extLst>
          </p:cNvPr>
          <p:cNvPicPr>
            <a:picLocks noChangeAspect="1"/>
          </p:cNvPicPr>
          <p:nvPr/>
        </p:nvPicPr>
        <p:blipFill>
          <a:blip r:embed="rId3"/>
          <a:stretch>
            <a:fillRect/>
          </a:stretch>
        </p:blipFill>
        <p:spPr>
          <a:xfrm>
            <a:off x="523874" y="1843714"/>
            <a:ext cx="3211830" cy="2383892"/>
          </a:xfrm>
          <a:prstGeom prst="rect">
            <a:avLst/>
          </a:prstGeom>
        </p:spPr>
      </p:pic>
      <p:pic>
        <p:nvPicPr>
          <p:cNvPr id="9" name="Picture 8" descr="Amazing things in Vietnam that tourists must try at least once">
            <a:extLst>
              <a:ext uri="{FF2B5EF4-FFF2-40B4-BE49-F238E27FC236}">
                <a16:creationId xmlns:a16="http://schemas.microsoft.com/office/drawing/2014/main" id="{98784697-03BE-C8C7-9DFE-8A1841CB9A82}"/>
              </a:ext>
            </a:extLst>
          </p:cNvPr>
          <p:cNvPicPr>
            <a:picLocks noChangeAspect="1"/>
          </p:cNvPicPr>
          <p:nvPr/>
        </p:nvPicPr>
        <p:blipFill>
          <a:blip r:embed="rId4"/>
          <a:stretch>
            <a:fillRect/>
          </a:stretch>
        </p:blipFill>
        <p:spPr>
          <a:xfrm>
            <a:off x="7068950" y="1790587"/>
            <a:ext cx="3510917" cy="2340611"/>
          </a:xfrm>
          <a:prstGeom prst="rect">
            <a:avLst/>
          </a:prstGeom>
        </p:spPr>
      </p:pic>
      <p:sp>
        <p:nvSpPr>
          <p:cNvPr id="12" name="TextBox 11">
            <a:extLst>
              <a:ext uri="{FF2B5EF4-FFF2-40B4-BE49-F238E27FC236}">
                <a16:creationId xmlns:a16="http://schemas.microsoft.com/office/drawing/2014/main" id="{1D80A5BF-0C7F-5B85-4D80-069F042582C6}"/>
              </a:ext>
            </a:extLst>
          </p:cNvPr>
          <p:cNvSpPr txBox="1"/>
          <p:nvPr/>
        </p:nvSpPr>
        <p:spPr>
          <a:xfrm>
            <a:off x="445770" y="660314"/>
            <a:ext cx="1720215" cy="1354217"/>
          </a:xfrm>
          <a:prstGeom prst="rect">
            <a:avLst/>
          </a:prstGeom>
          <a:solidFill>
            <a:schemeClr val="accent1">
              <a:lumMod val="40000"/>
              <a:lumOff val="60000"/>
            </a:schemeClr>
          </a:solidFill>
        </p:spPr>
        <p:txBody>
          <a:bodyPr wrap="square" rtlCol="0">
            <a:spAutoFit/>
          </a:bodyPr>
          <a:lstStyle/>
          <a:p>
            <a:pPr algn="ctr"/>
            <a:r>
              <a:rPr lang="en-US" sz="2800" b="1" dirty="0">
                <a:solidFill>
                  <a:srgbClr val="C00000"/>
                </a:solidFill>
                <a:latin typeface="Arial" panose="020B0604020202020204" pitchFamily="34" charset="0"/>
                <a:cs typeface="Arial" panose="020B0604020202020204" pitchFamily="34" charset="0"/>
              </a:rPr>
              <a:t>3</a:t>
            </a:r>
            <a:r>
              <a:rPr lang="en-US" b="1" dirty="0">
                <a:solidFill>
                  <a:schemeClr val="bg1"/>
                </a:solidFill>
                <a:latin typeface="Arial" panose="020B0604020202020204" pitchFamily="34" charset="0"/>
                <a:cs typeface="Arial" panose="020B0604020202020204" pitchFamily="34" charset="0"/>
              </a:rPr>
              <a:t> interlocking barriers were identified:</a:t>
            </a:r>
          </a:p>
        </p:txBody>
      </p:sp>
      <p:sp>
        <p:nvSpPr>
          <p:cNvPr id="13" name="TextBox 12">
            <a:extLst>
              <a:ext uri="{FF2B5EF4-FFF2-40B4-BE49-F238E27FC236}">
                <a16:creationId xmlns:a16="http://schemas.microsoft.com/office/drawing/2014/main" id="{1A2E2AE9-AA82-1C90-F8B6-1EBF8F89157A}"/>
              </a:ext>
            </a:extLst>
          </p:cNvPr>
          <p:cNvSpPr txBox="1"/>
          <p:nvPr/>
        </p:nvSpPr>
        <p:spPr>
          <a:xfrm>
            <a:off x="3266755" y="55057"/>
            <a:ext cx="2389612" cy="646331"/>
          </a:xfrm>
          <a:prstGeom prst="rect">
            <a:avLst/>
          </a:prstGeom>
          <a:solidFill>
            <a:schemeClr val="accent1">
              <a:lumMod val="40000"/>
              <a:lumOff val="60000"/>
            </a:schemeClr>
          </a:solidFill>
          <a:ln>
            <a:solidFill>
              <a:srgbClr val="0070C0"/>
            </a:solidFill>
          </a:ln>
        </p:spPr>
        <p:txBody>
          <a:bodyPr wrap="square" rtlCol="0">
            <a:spAutoFit/>
          </a:bodyPr>
          <a:lstStyle/>
          <a:p>
            <a:r>
              <a:rPr lang="en-US" dirty="0">
                <a:solidFill>
                  <a:schemeClr val="bg1"/>
                </a:solidFill>
              </a:rPr>
              <a:t>Theme 1: psychological inhibition</a:t>
            </a:r>
            <a:r>
              <a:rPr lang="en-US" dirty="0"/>
              <a:t>:</a:t>
            </a:r>
          </a:p>
        </p:txBody>
      </p:sp>
      <p:sp>
        <p:nvSpPr>
          <p:cNvPr id="15" name="TextBox 14">
            <a:extLst>
              <a:ext uri="{FF2B5EF4-FFF2-40B4-BE49-F238E27FC236}">
                <a16:creationId xmlns:a16="http://schemas.microsoft.com/office/drawing/2014/main" id="{D6C7967D-CCBD-B4FB-F8C2-C7CEA017D01B}"/>
              </a:ext>
            </a:extLst>
          </p:cNvPr>
          <p:cNvSpPr txBox="1"/>
          <p:nvPr/>
        </p:nvSpPr>
        <p:spPr>
          <a:xfrm>
            <a:off x="3274004" y="722045"/>
            <a:ext cx="1756410" cy="923330"/>
          </a:xfrm>
          <a:prstGeom prst="rect">
            <a:avLst/>
          </a:prstGeom>
          <a:solidFill>
            <a:schemeClr val="accent1">
              <a:lumMod val="40000"/>
              <a:lumOff val="60000"/>
            </a:schemeClr>
          </a:solidFill>
          <a:ln>
            <a:solidFill>
              <a:srgbClr val="0070C0"/>
            </a:solidFill>
          </a:ln>
        </p:spPr>
        <p:txBody>
          <a:bodyPr wrap="square" rtlCol="0">
            <a:spAutoFit/>
          </a:bodyPr>
          <a:lstStyle/>
          <a:p>
            <a:pPr algn="ctr"/>
            <a:r>
              <a:rPr lang="en-US" dirty="0">
                <a:solidFill>
                  <a:schemeClr val="bg1"/>
                </a:solidFill>
              </a:rPr>
              <a:t>Theme 2: methodological passivity</a:t>
            </a:r>
            <a:endParaRPr lang="en-US" dirty="0"/>
          </a:p>
        </p:txBody>
      </p:sp>
      <p:sp>
        <p:nvSpPr>
          <p:cNvPr id="17" name="TextBox 16">
            <a:extLst>
              <a:ext uri="{FF2B5EF4-FFF2-40B4-BE49-F238E27FC236}">
                <a16:creationId xmlns:a16="http://schemas.microsoft.com/office/drawing/2014/main" id="{83AB6C8E-4E3D-4A46-C41C-655902F08E61}"/>
              </a:ext>
            </a:extLst>
          </p:cNvPr>
          <p:cNvSpPr txBox="1"/>
          <p:nvPr/>
        </p:nvSpPr>
        <p:spPr>
          <a:xfrm>
            <a:off x="3274004" y="1691366"/>
            <a:ext cx="2055075" cy="646331"/>
          </a:xfrm>
          <a:prstGeom prst="rect">
            <a:avLst/>
          </a:prstGeom>
          <a:solidFill>
            <a:schemeClr val="accent1">
              <a:lumMod val="40000"/>
              <a:lumOff val="60000"/>
            </a:schemeClr>
          </a:solidFill>
          <a:ln>
            <a:solidFill>
              <a:srgbClr val="0070C0"/>
            </a:solidFill>
          </a:ln>
        </p:spPr>
        <p:txBody>
          <a:bodyPr wrap="square" rtlCol="0">
            <a:spAutoFit/>
          </a:bodyPr>
          <a:lstStyle/>
          <a:p>
            <a:r>
              <a:rPr lang="en-US" dirty="0">
                <a:solidFill>
                  <a:schemeClr val="bg1"/>
                </a:solidFill>
              </a:rPr>
              <a:t>Theme 3: Structural disconnection</a:t>
            </a:r>
            <a:endParaRPr lang="en-US" dirty="0"/>
          </a:p>
        </p:txBody>
      </p:sp>
      <p:sp>
        <p:nvSpPr>
          <p:cNvPr id="18" name="Arrow: Right 17">
            <a:extLst>
              <a:ext uri="{FF2B5EF4-FFF2-40B4-BE49-F238E27FC236}">
                <a16:creationId xmlns:a16="http://schemas.microsoft.com/office/drawing/2014/main" id="{07644D7B-8D53-8B10-46A4-A644EF4B4A79}"/>
              </a:ext>
            </a:extLst>
          </p:cNvPr>
          <p:cNvSpPr/>
          <p:nvPr/>
        </p:nvSpPr>
        <p:spPr>
          <a:xfrm>
            <a:off x="5554980" y="1085850"/>
            <a:ext cx="274320" cy="186159"/>
          </a:xfrm>
          <a:prstGeom prst="rightArrow">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122E6BC0-9973-BAA1-0E51-94E21353C72C}"/>
              </a:ext>
            </a:extLst>
          </p:cNvPr>
          <p:cNvSpPr txBox="1"/>
          <p:nvPr/>
        </p:nvSpPr>
        <p:spPr>
          <a:xfrm>
            <a:off x="6217919" y="308763"/>
            <a:ext cx="2951165" cy="1200329"/>
          </a:xfrm>
          <a:prstGeom prst="rect">
            <a:avLst/>
          </a:prstGeom>
          <a:solidFill>
            <a:srgbClr val="0070C0"/>
          </a:solidFill>
        </p:spPr>
        <p:txBody>
          <a:bodyPr wrap="square" rtlCol="0">
            <a:spAutoFit/>
          </a:bodyPr>
          <a:lstStyle/>
          <a:p>
            <a:r>
              <a:rPr lang="en-US" dirty="0"/>
              <a:t>A non-use loop =&gt; reduced speaking =&gt; lower confidence =&gt; further reduces speaking practice</a:t>
            </a:r>
          </a:p>
        </p:txBody>
      </p:sp>
      <p:sp>
        <p:nvSpPr>
          <p:cNvPr id="21" name="TextBox 20">
            <a:extLst>
              <a:ext uri="{FF2B5EF4-FFF2-40B4-BE49-F238E27FC236}">
                <a16:creationId xmlns:a16="http://schemas.microsoft.com/office/drawing/2014/main" id="{20F62D33-0784-6DA9-56B9-5812B1731AE4}"/>
              </a:ext>
            </a:extLst>
          </p:cNvPr>
          <p:cNvSpPr txBox="1"/>
          <p:nvPr/>
        </p:nvSpPr>
        <p:spPr>
          <a:xfrm>
            <a:off x="10172113" y="308763"/>
            <a:ext cx="1748790" cy="646331"/>
          </a:xfrm>
          <a:prstGeom prst="rect">
            <a:avLst/>
          </a:prstGeom>
          <a:solidFill>
            <a:schemeClr val="accent6">
              <a:lumMod val="20000"/>
              <a:lumOff val="80000"/>
            </a:schemeClr>
          </a:solidFill>
        </p:spPr>
        <p:txBody>
          <a:bodyPr wrap="square" rtlCol="0">
            <a:spAutoFit/>
          </a:bodyPr>
          <a:lstStyle/>
          <a:p>
            <a:r>
              <a:rPr lang="en-US" dirty="0">
                <a:solidFill>
                  <a:srgbClr val="C00000"/>
                </a:solidFill>
                <a:latin typeface="Arial Black" panose="020B0A04020102020204" pitchFamily="34" charset="0"/>
              </a:rPr>
              <a:t>CHAPTER 5: Conclusion</a:t>
            </a:r>
          </a:p>
        </p:txBody>
      </p:sp>
      <p:sp>
        <p:nvSpPr>
          <p:cNvPr id="3" name="TextBox 2">
            <a:extLst>
              <a:ext uri="{FF2B5EF4-FFF2-40B4-BE49-F238E27FC236}">
                <a16:creationId xmlns:a16="http://schemas.microsoft.com/office/drawing/2014/main" id="{8BA58F4A-1AD5-100C-5C05-160B564B1BA3}"/>
              </a:ext>
            </a:extLst>
          </p:cNvPr>
          <p:cNvSpPr txBox="1"/>
          <p:nvPr/>
        </p:nvSpPr>
        <p:spPr>
          <a:xfrm rot="20866512">
            <a:off x="5999267" y="4193955"/>
            <a:ext cx="5634990" cy="923330"/>
          </a:xfrm>
          <a:prstGeom prst="rect">
            <a:avLst/>
          </a:prstGeom>
          <a:solidFill>
            <a:schemeClr val="tx2">
              <a:lumMod val="20000"/>
              <a:lumOff val="80000"/>
            </a:schemeClr>
          </a:solidFill>
        </p:spPr>
        <p:txBody>
          <a:bodyPr wrap="square">
            <a:spAutoFit/>
          </a:bodyPr>
          <a:lstStyle/>
          <a:p>
            <a:r>
              <a:rPr lang="en-US" dirty="0">
                <a:solidFill>
                  <a:schemeClr val="bg1"/>
                </a:solidFill>
                <a:latin typeface="Arial" panose="020B0604020202020204" pitchFamily="34" charset="0"/>
                <a:ea typeface="Times New Roman" panose="02020603050405020304" pitchFamily="18" charset="0"/>
                <a:cs typeface="Arial" panose="020B0604020202020204" pitchFamily="34" charset="0"/>
              </a:rPr>
              <a:t>E</a:t>
            </a:r>
            <a:r>
              <a:rPr lang="en-US"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ffective out-of-class learning environments must coordinate exposure, output tasks, psychological safety, and feedback mechanisms. </a:t>
            </a:r>
            <a:endParaRPr lang="en-US" dirty="0">
              <a:solidFill>
                <a:schemeClr val="bg1"/>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D1EB756E-9B03-9DE3-29A1-3F6452AB80D7}"/>
              </a:ext>
            </a:extLst>
          </p:cNvPr>
          <p:cNvSpPr txBox="1"/>
          <p:nvPr/>
        </p:nvSpPr>
        <p:spPr>
          <a:xfrm>
            <a:off x="3312162" y="92152"/>
            <a:ext cx="3120468" cy="1477328"/>
          </a:xfrm>
          <a:prstGeom prst="rect">
            <a:avLst/>
          </a:prstGeom>
          <a:solidFill>
            <a:srgbClr val="FFFFCC"/>
          </a:solidFill>
        </p:spPr>
        <p:txBody>
          <a:bodyPr wrap="square" rtlCol="0">
            <a:spAutoFit/>
          </a:bodyPr>
          <a:lstStyle/>
          <a:p>
            <a:r>
              <a:rPr lang="en-US" dirty="0">
                <a:solidFill>
                  <a:srgbClr val="0070C0"/>
                </a:solidFill>
                <a:latin typeface="Times New Roman" panose="02020603050405020304" pitchFamily="18" charset="0"/>
                <a:cs typeface="Times New Roman" panose="02020603050405020304" pitchFamily="18" charset="0"/>
              </a:rPr>
              <a:t>1.These barriers  mutually reinforce one another, and therefore why single-level interventions have limited effectiveness</a:t>
            </a:r>
          </a:p>
        </p:txBody>
      </p:sp>
      <p:sp>
        <p:nvSpPr>
          <p:cNvPr id="6" name="TextBox 5">
            <a:extLst>
              <a:ext uri="{FF2B5EF4-FFF2-40B4-BE49-F238E27FC236}">
                <a16:creationId xmlns:a16="http://schemas.microsoft.com/office/drawing/2014/main" id="{A9F3AA2A-86B3-31D6-9BF4-71E54764656F}"/>
              </a:ext>
            </a:extLst>
          </p:cNvPr>
          <p:cNvSpPr txBox="1"/>
          <p:nvPr/>
        </p:nvSpPr>
        <p:spPr>
          <a:xfrm>
            <a:off x="3111208" y="1767819"/>
            <a:ext cx="3456093" cy="1754326"/>
          </a:xfrm>
          <a:prstGeom prst="rect">
            <a:avLst/>
          </a:prstGeom>
          <a:solidFill>
            <a:srgbClr val="FFFFCC"/>
          </a:solidFill>
        </p:spPr>
        <p:txBody>
          <a:bodyPr wrap="square" rtlCol="0">
            <a:spAutoFit/>
          </a:bodyPr>
          <a:lstStyle/>
          <a:p>
            <a:r>
              <a:rPr lang="en-US" dirty="0">
                <a:solidFill>
                  <a:srgbClr val="0070C0"/>
                </a:solidFill>
                <a:latin typeface="Times New Roman" panose="02020603050405020304" pitchFamily="18" charset="0"/>
                <a:cs typeface="Times New Roman" panose="02020603050405020304" pitchFamily="18" charset="0"/>
              </a:rPr>
              <a:t>2.The proposed multi-level solution framework is explicitly mapped to the identified  themes, ensuring that each recommendation is evidence-grounded rather than prescriptive</a:t>
            </a:r>
          </a:p>
        </p:txBody>
      </p:sp>
      <p:sp>
        <p:nvSpPr>
          <p:cNvPr id="11" name="TextBox 10">
            <a:extLst>
              <a:ext uri="{FF2B5EF4-FFF2-40B4-BE49-F238E27FC236}">
                <a16:creationId xmlns:a16="http://schemas.microsoft.com/office/drawing/2014/main" id="{BE02731E-0DA6-100E-FD23-7D8C86C9AD32}"/>
              </a:ext>
            </a:extLst>
          </p:cNvPr>
          <p:cNvSpPr txBox="1"/>
          <p:nvPr/>
        </p:nvSpPr>
        <p:spPr>
          <a:xfrm>
            <a:off x="3312162" y="3724451"/>
            <a:ext cx="3133502" cy="1200329"/>
          </a:xfrm>
          <a:prstGeom prst="rect">
            <a:avLst/>
          </a:prstGeom>
          <a:solidFill>
            <a:srgbClr val="FFFFCC"/>
          </a:solidFill>
        </p:spPr>
        <p:txBody>
          <a:bodyPr wrap="square" rtlCol="0">
            <a:spAutoFit/>
          </a:bodyPr>
          <a:lstStyle/>
          <a:p>
            <a:r>
              <a:rPr lang="en-US" dirty="0">
                <a:solidFill>
                  <a:srgbClr val="0070C0"/>
                </a:solidFill>
                <a:latin typeface="Times New Roman" panose="02020603050405020304" pitchFamily="18" charset="0"/>
                <a:cs typeface="Times New Roman" panose="02020603050405020304" pitchFamily="18" charset="0"/>
              </a:rPr>
              <a:t>3.The study situates this framework specifically within the Vietnamese university context</a:t>
            </a:r>
          </a:p>
        </p:txBody>
      </p:sp>
    </p:spTree>
    <p:extLst>
      <p:ext uri="{BB962C8B-B14F-4D97-AF65-F5344CB8AC3E}">
        <p14:creationId xmlns:p14="http://schemas.microsoft.com/office/powerpoint/2010/main" val="4214598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5"/>
                                        </p:tgtEl>
                                        <p:attrNameLst>
                                          <p:attrName>ppt_x</p:attrName>
                                        </p:attrNameLst>
                                      </p:cBhvr>
                                      <p:tavLst>
                                        <p:tav tm="0">
                                          <p:val>
                                            <p:strVal val="ppt_x"/>
                                          </p:val>
                                        </p:tav>
                                        <p:tav tm="100000">
                                          <p:val>
                                            <p:strVal val="ppt_x"/>
                                          </p:val>
                                        </p:tav>
                                      </p:tavLst>
                                    </p:anim>
                                    <p:anim calcmode="lin" valueType="num">
                                      <p:cBhvr additive="base">
                                        <p:cTn id="12" dur="500"/>
                                        <p:tgtEl>
                                          <p:spTgt spid="5"/>
                                        </p:tgtEl>
                                        <p:attrNameLst>
                                          <p:attrName>ppt_y</p:attrName>
                                        </p:attrNameLst>
                                      </p:cBhvr>
                                      <p:tavLst>
                                        <p:tav tm="0">
                                          <p:val>
                                            <p:strVal val="ppt_y"/>
                                          </p:val>
                                        </p:tav>
                                        <p:tav tm="100000">
                                          <p:val>
                                            <p:strVal val="1+ppt_h/2"/>
                                          </p:val>
                                        </p:tav>
                                      </p:tavLst>
                                    </p:anim>
                                    <p:set>
                                      <p:cBhvr>
                                        <p:cTn id="13" dur="1" fill="hold">
                                          <p:stCondLst>
                                            <p:cond delay="499"/>
                                          </p:stCondLst>
                                        </p:cTn>
                                        <p:tgtEl>
                                          <p:spTgt spid="5"/>
                                        </p:tgtEl>
                                        <p:attrNameLst>
                                          <p:attrName>style.visibility</p:attrName>
                                        </p:attrNameLst>
                                      </p:cBhvr>
                                      <p:to>
                                        <p:strVal val="hidden"/>
                                      </p:to>
                                    </p:set>
                                  </p:childTnLst>
                                </p:cTn>
                              </p:par>
                              <p:par>
                                <p:cTn id="14" presetID="16" presetClass="entr" presetSubtype="21"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barn(inVertical)">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arn(inVertical)">
                                      <p:cBhvr>
                                        <p:cTn id="26" dur="500"/>
                                        <p:tgtEl>
                                          <p:spTgt spid="15"/>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barn(inVertical)">
                                      <p:cBhvr>
                                        <p:cTn id="29" dur="500"/>
                                        <p:tgtEl>
                                          <p:spTgt spid="17"/>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barn(inVertical)">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barn(inVertical)">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xit" presetSubtype="4" fill="hold" grpId="1" nodeType="clickEffect">
                                  <p:stCondLst>
                                    <p:cond delay="0"/>
                                  </p:stCondLst>
                                  <p:childTnLst>
                                    <p:anim calcmode="lin" valueType="num">
                                      <p:cBhvr additive="base">
                                        <p:cTn id="43" dur="500"/>
                                        <p:tgtEl>
                                          <p:spTgt spid="13"/>
                                        </p:tgtEl>
                                        <p:attrNameLst>
                                          <p:attrName>ppt_x</p:attrName>
                                        </p:attrNameLst>
                                      </p:cBhvr>
                                      <p:tavLst>
                                        <p:tav tm="0">
                                          <p:val>
                                            <p:strVal val="ppt_x"/>
                                          </p:val>
                                        </p:tav>
                                        <p:tav tm="100000">
                                          <p:val>
                                            <p:strVal val="ppt_x"/>
                                          </p:val>
                                        </p:tav>
                                      </p:tavLst>
                                    </p:anim>
                                    <p:anim calcmode="lin" valueType="num">
                                      <p:cBhvr additive="base">
                                        <p:cTn id="44" dur="500"/>
                                        <p:tgtEl>
                                          <p:spTgt spid="13"/>
                                        </p:tgtEl>
                                        <p:attrNameLst>
                                          <p:attrName>ppt_y</p:attrName>
                                        </p:attrNameLst>
                                      </p:cBhvr>
                                      <p:tavLst>
                                        <p:tav tm="0">
                                          <p:val>
                                            <p:strVal val="ppt_y"/>
                                          </p:val>
                                        </p:tav>
                                        <p:tav tm="100000">
                                          <p:val>
                                            <p:strVal val="1+ppt_h/2"/>
                                          </p:val>
                                        </p:tav>
                                      </p:tavLst>
                                    </p:anim>
                                    <p:set>
                                      <p:cBhvr>
                                        <p:cTn id="45" dur="1" fill="hold">
                                          <p:stCondLst>
                                            <p:cond delay="499"/>
                                          </p:stCondLst>
                                        </p:cTn>
                                        <p:tgtEl>
                                          <p:spTgt spid="13"/>
                                        </p:tgtEl>
                                        <p:attrNameLst>
                                          <p:attrName>style.visibility</p:attrName>
                                        </p:attrNameLst>
                                      </p:cBhvr>
                                      <p:to>
                                        <p:strVal val="hidden"/>
                                      </p:to>
                                    </p:set>
                                  </p:childTnLst>
                                </p:cTn>
                              </p:par>
                              <p:par>
                                <p:cTn id="46" presetID="2" presetClass="exit" presetSubtype="4" fill="hold" grpId="1" nodeType="withEffect">
                                  <p:stCondLst>
                                    <p:cond delay="0"/>
                                  </p:stCondLst>
                                  <p:childTnLst>
                                    <p:anim calcmode="lin" valueType="num">
                                      <p:cBhvr additive="base">
                                        <p:cTn id="47" dur="500"/>
                                        <p:tgtEl>
                                          <p:spTgt spid="15"/>
                                        </p:tgtEl>
                                        <p:attrNameLst>
                                          <p:attrName>ppt_x</p:attrName>
                                        </p:attrNameLst>
                                      </p:cBhvr>
                                      <p:tavLst>
                                        <p:tav tm="0">
                                          <p:val>
                                            <p:strVal val="ppt_x"/>
                                          </p:val>
                                        </p:tav>
                                        <p:tav tm="100000">
                                          <p:val>
                                            <p:strVal val="ppt_x"/>
                                          </p:val>
                                        </p:tav>
                                      </p:tavLst>
                                    </p:anim>
                                    <p:anim calcmode="lin" valueType="num">
                                      <p:cBhvr additive="base">
                                        <p:cTn id="48" dur="500"/>
                                        <p:tgtEl>
                                          <p:spTgt spid="15"/>
                                        </p:tgtEl>
                                        <p:attrNameLst>
                                          <p:attrName>ppt_y</p:attrName>
                                        </p:attrNameLst>
                                      </p:cBhvr>
                                      <p:tavLst>
                                        <p:tav tm="0">
                                          <p:val>
                                            <p:strVal val="ppt_y"/>
                                          </p:val>
                                        </p:tav>
                                        <p:tav tm="100000">
                                          <p:val>
                                            <p:strVal val="1+ppt_h/2"/>
                                          </p:val>
                                        </p:tav>
                                      </p:tavLst>
                                    </p:anim>
                                    <p:set>
                                      <p:cBhvr>
                                        <p:cTn id="49" dur="1" fill="hold">
                                          <p:stCondLst>
                                            <p:cond delay="499"/>
                                          </p:stCondLst>
                                        </p:cTn>
                                        <p:tgtEl>
                                          <p:spTgt spid="15"/>
                                        </p:tgtEl>
                                        <p:attrNameLst>
                                          <p:attrName>style.visibility</p:attrName>
                                        </p:attrNameLst>
                                      </p:cBhvr>
                                      <p:to>
                                        <p:strVal val="hidden"/>
                                      </p:to>
                                    </p:set>
                                  </p:childTnLst>
                                </p:cTn>
                              </p:par>
                              <p:par>
                                <p:cTn id="50" presetID="2" presetClass="exit" presetSubtype="4" fill="hold" grpId="1" nodeType="withEffect">
                                  <p:stCondLst>
                                    <p:cond delay="0"/>
                                  </p:stCondLst>
                                  <p:childTnLst>
                                    <p:anim calcmode="lin" valueType="num">
                                      <p:cBhvr additive="base">
                                        <p:cTn id="51" dur="500"/>
                                        <p:tgtEl>
                                          <p:spTgt spid="17"/>
                                        </p:tgtEl>
                                        <p:attrNameLst>
                                          <p:attrName>ppt_x</p:attrName>
                                        </p:attrNameLst>
                                      </p:cBhvr>
                                      <p:tavLst>
                                        <p:tav tm="0">
                                          <p:val>
                                            <p:strVal val="ppt_x"/>
                                          </p:val>
                                        </p:tav>
                                        <p:tav tm="100000">
                                          <p:val>
                                            <p:strVal val="ppt_x"/>
                                          </p:val>
                                        </p:tav>
                                      </p:tavLst>
                                    </p:anim>
                                    <p:anim calcmode="lin" valueType="num">
                                      <p:cBhvr additive="base">
                                        <p:cTn id="52" dur="500"/>
                                        <p:tgtEl>
                                          <p:spTgt spid="17"/>
                                        </p:tgtEl>
                                        <p:attrNameLst>
                                          <p:attrName>ppt_y</p:attrName>
                                        </p:attrNameLst>
                                      </p:cBhvr>
                                      <p:tavLst>
                                        <p:tav tm="0">
                                          <p:val>
                                            <p:strVal val="ppt_y"/>
                                          </p:val>
                                        </p:tav>
                                        <p:tav tm="100000">
                                          <p:val>
                                            <p:strVal val="1+ppt_h/2"/>
                                          </p:val>
                                        </p:tav>
                                      </p:tavLst>
                                    </p:anim>
                                    <p:set>
                                      <p:cBhvr>
                                        <p:cTn id="53" dur="1" fill="hold">
                                          <p:stCondLst>
                                            <p:cond delay="499"/>
                                          </p:stCondLst>
                                        </p:cTn>
                                        <p:tgtEl>
                                          <p:spTgt spid="17"/>
                                        </p:tgtEl>
                                        <p:attrNameLst>
                                          <p:attrName>style.visibility</p:attrName>
                                        </p:attrNameLst>
                                      </p:cBhvr>
                                      <p:to>
                                        <p:strVal val="hidden"/>
                                      </p:to>
                                    </p:set>
                                  </p:childTnLst>
                                </p:cTn>
                              </p:par>
                              <p:par>
                                <p:cTn id="54" presetID="2" presetClass="exit" presetSubtype="4" fill="hold" grpId="1" nodeType="withEffect">
                                  <p:stCondLst>
                                    <p:cond delay="0"/>
                                  </p:stCondLst>
                                  <p:childTnLst>
                                    <p:anim calcmode="lin" valueType="num">
                                      <p:cBhvr additive="base">
                                        <p:cTn id="55" dur="500"/>
                                        <p:tgtEl>
                                          <p:spTgt spid="18"/>
                                        </p:tgtEl>
                                        <p:attrNameLst>
                                          <p:attrName>ppt_x</p:attrName>
                                        </p:attrNameLst>
                                      </p:cBhvr>
                                      <p:tavLst>
                                        <p:tav tm="0">
                                          <p:val>
                                            <p:strVal val="ppt_x"/>
                                          </p:val>
                                        </p:tav>
                                        <p:tav tm="100000">
                                          <p:val>
                                            <p:strVal val="ppt_x"/>
                                          </p:val>
                                        </p:tav>
                                      </p:tavLst>
                                    </p:anim>
                                    <p:anim calcmode="lin" valueType="num">
                                      <p:cBhvr additive="base">
                                        <p:cTn id="56" dur="500"/>
                                        <p:tgtEl>
                                          <p:spTgt spid="18"/>
                                        </p:tgtEl>
                                        <p:attrNameLst>
                                          <p:attrName>ppt_y</p:attrName>
                                        </p:attrNameLst>
                                      </p:cBhvr>
                                      <p:tavLst>
                                        <p:tav tm="0">
                                          <p:val>
                                            <p:strVal val="ppt_y"/>
                                          </p:val>
                                        </p:tav>
                                        <p:tav tm="100000">
                                          <p:val>
                                            <p:strVal val="1+ppt_h/2"/>
                                          </p:val>
                                        </p:tav>
                                      </p:tavLst>
                                    </p:anim>
                                    <p:set>
                                      <p:cBhvr>
                                        <p:cTn id="57" dur="1" fill="hold">
                                          <p:stCondLst>
                                            <p:cond delay="499"/>
                                          </p:stCondLst>
                                        </p:cTn>
                                        <p:tgtEl>
                                          <p:spTgt spid="18"/>
                                        </p:tgtEl>
                                        <p:attrNameLst>
                                          <p:attrName>style.visibility</p:attrName>
                                        </p:attrNameLst>
                                      </p:cBhvr>
                                      <p:to>
                                        <p:strVal val="hidden"/>
                                      </p:to>
                                    </p:set>
                                  </p:childTnLst>
                                </p:cTn>
                              </p:par>
                              <p:par>
                                <p:cTn id="58" presetID="2" presetClass="exit" presetSubtype="4" fill="hold" grpId="1" nodeType="withEffect">
                                  <p:stCondLst>
                                    <p:cond delay="0"/>
                                  </p:stCondLst>
                                  <p:childTnLst>
                                    <p:anim calcmode="lin" valueType="num">
                                      <p:cBhvr additive="base">
                                        <p:cTn id="59" dur="500"/>
                                        <p:tgtEl>
                                          <p:spTgt spid="19"/>
                                        </p:tgtEl>
                                        <p:attrNameLst>
                                          <p:attrName>ppt_x</p:attrName>
                                        </p:attrNameLst>
                                      </p:cBhvr>
                                      <p:tavLst>
                                        <p:tav tm="0">
                                          <p:val>
                                            <p:strVal val="ppt_x"/>
                                          </p:val>
                                        </p:tav>
                                        <p:tav tm="100000">
                                          <p:val>
                                            <p:strVal val="ppt_x"/>
                                          </p:val>
                                        </p:tav>
                                      </p:tavLst>
                                    </p:anim>
                                    <p:anim calcmode="lin" valueType="num">
                                      <p:cBhvr additive="base">
                                        <p:cTn id="60" dur="500"/>
                                        <p:tgtEl>
                                          <p:spTgt spid="19"/>
                                        </p:tgtEl>
                                        <p:attrNameLst>
                                          <p:attrName>ppt_y</p:attrName>
                                        </p:attrNameLst>
                                      </p:cBhvr>
                                      <p:tavLst>
                                        <p:tav tm="0">
                                          <p:val>
                                            <p:strVal val="ppt_y"/>
                                          </p:val>
                                        </p:tav>
                                        <p:tav tm="100000">
                                          <p:val>
                                            <p:strVal val="1+ppt_h/2"/>
                                          </p:val>
                                        </p:tav>
                                      </p:tavLst>
                                    </p:anim>
                                    <p:set>
                                      <p:cBhvr>
                                        <p:cTn id="61" dur="1" fill="hold">
                                          <p:stCondLst>
                                            <p:cond delay="499"/>
                                          </p:stCondLst>
                                        </p:cTn>
                                        <p:tgtEl>
                                          <p:spTgt spid="19"/>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grpId="0" nodeType="clickEffect">
                                  <p:stCondLst>
                                    <p:cond delay="0"/>
                                  </p:stCondLst>
                                  <p:childTnLst>
                                    <p:set>
                                      <p:cBhvr>
                                        <p:cTn id="65" dur="1" fill="hold">
                                          <p:stCondLst>
                                            <p:cond delay="0"/>
                                          </p:stCondLst>
                                        </p:cTn>
                                        <p:tgtEl>
                                          <p:spTgt spid="2"/>
                                        </p:tgtEl>
                                        <p:attrNameLst>
                                          <p:attrName>style.visibility</p:attrName>
                                        </p:attrNameLst>
                                      </p:cBhvr>
                                      <p:to>
                                        <p:strVal val="visible"/>
                                      </p:to>
                                    </p:set>
                                    <p:animEffect transition="in" filter="barn(inVertical)">
                                      <p:cBhvr>
                                        <p:cTn id="66" dur="500"/>
                                        <p:tgtEl>
                                          <p:spTgt spid="2"/>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grpId="0" nodeType="clickEffect">
                                  <p:stCondLst>
                                    <p:cond delay="0"/>
                                  </p:stCondLst>
                                  <p:childTnLst>
                                    <p:set>
                                      <p:cBhvr>
                                        <p:cTn id="70" dur="1" fill="hold">
                                          <p:stCondLst>
                                            <p:cond delay="0"/>
                                          </p:stCondLst>
                                        </p:cTn>
                                        <p:tgtEl>
                                          <p:spTgt spid="6"/>
                                        </p:tgtEl>
                                        <p:attrNameLst>
                                          <p:attrName>style.visibility</p:attrName>
                                        </p:attrNameLst>
                                      </p:cBhvr>
                                      <p:to>
                                        <p:strVal val="visible"/>
                                      </p:to>
                                    </p:set>
                                    <p:animEffect transition="in" filter="barn(inVertical)">
                                      <p:cBhvr>
                                        <p:cTn id="71" dur="500"/>
                                        <p:tgtEl>
                                          <p:spTgt spid="6"/>
                                        </p:tgtEl>
                                      </p:cBhvr>
                                    </p:animEffect>
                                  </p:childTnLst>
                                </p:cTn>
                              </p:par>
                            </p:childTnLst>
                          </p:cTn>
                        </p:par>
                      </p:childTnLst>
                    </p:cTn>
                  </p:par>
                  <p:par>
                    <p:cTn id="72" fill="hold">
                      <p:stCondLst>
                        <p:cond delay="indefinite"/>
                      </p:stCondLst>
                      <p:childTnLst>
                        <p:par>
                          <p:cTn id="73" fill="hold">
                            <p:stCondLst>
                              <p:cond delay="0"/>
                            </p:stCondLst>
                            <p:childTnLst>
                              <p:par>
                                <p:cTn id="74" presetID="16" presetClass="entr" presetSubtype="21" fill="hold" grpId="0" nodeType="click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barn(inVertical)">
                                      <p:cBhvr>
                                        <p:cTn id="76" dur="500"/>
                                        <p:tgtEl>
                                          <p:spTgt spid="11"/>
                                        </p:tgtEl>
                                      </p:cBhvr>
                                    </p:animEffect>
                                  </p:childTnLst>
                                </p:cTn>
                              </p:par>
                            </p:childTnLst>
                          </p:cTn>
                        </p:par>
                      </p:childTnLst>
                    </p:cTn>
                  </p:par>
                  <p:par>
                    <p:cTn id="77" fill="hold">
                      <p:stCondLst>
                        <p:cond delay="indefinite"/>
                      </p:stCondLst>
                      <p:childTnLst>
                        <p:par>
                          <p:cTn id="78" fill="hold">
                            <p:stCondLst>
                              <p:cond delay="0"/>
                            </p:stCondLst>
                            <p:childTnLst>
                              <p:par>
                                <p:cTn id="79" presetID="16" presetClass="entr" presetSubtype="21" fill="hold" nodeType="clickEffect">
                                  <p:stCondLst>
                                    <p:cond delay="0"/>
                                  </p:stCondLst>
                                  <p:childTnLst>
                                    <p:set>
                                      <p:cBhvr>
                                        <p:cTn id="80" dur="1" fill="hold">
                                          <p:stCondLst>
                                            <p:cond delay="0"/>
                                          </p:stCondLst>
                                        </p:cTn>
                                        <p:tgtEl>
                                          <p:spTgt spid="9"/>
                                        </p:tgtEl>
                                        <p:attrNameLst>
                                          <p:attrName>style.visibility</p:attrName>
                                        </p:attrNameLst>
                                      </p:cBhvr>
                                      <p:to>
                                        <p:strVal val="visible"/>
                                      </p:to>
                                    </p:set>
                                    <p:animEffect transition="in" filter="barn(inVertical)">
                                      <p:cBhvr>
                                        <p:cTn id="81" dur="500"/>
                                        <p:tgtEl>
                                          <p:spTgt spid="9"/>
                                        </p:tgtEl>
                                      </p:cBhvr>
                                    </p:animEffect>
                                  </p:childTnLst>
                                </p:cTn>
                              </p:par>
                            </p:childTnLst>
                          </p:cTn>
                        </p:par>
                      </p:childTnLst>
                    </p:cTn>
                  </p:par>
                  <p:par>
                    <p:cTn id="82" fill="hold">
                      <p:stCondLst>
                        <p:cond delay="indefinite"/>
                      </p:stCondLst>
                      <p:childTnLst>
                        <p:par>
                          <p:cTn id="83" fill="hold">
                            <p:stCondLst>
                              <p:cond delay="0"/>
                            </p:stCondLst>
                            <p:childTnLst>
                              <p:par>
                                <p:cTn id="84" presetID="16" presetClass="entr" presetSubtype="21" fill="hold" grpId="0" nodeType="clickEffect">
                                  <p:stCondLst>
                                    <p:cond delay="0"/>
                                  </p:stCondLst>
                                  <p:childTnLst>
                                    <p:set>
                                      <p:cBhvr>
                                        <p:cTn id="85" dur="1" fill="hold">
                                          <p:stCondLst>
                                            <p:cond delay="0"/>
                                          </p:stCondLst>
                                        </p:cTn>
                                        <p:tgtEl>
                                          <p:spTgt spid="3"/>
                                        </p:tgtEl>
                                        <p:attrNameLst>
                                          <p:attrName>style.visibility</p:attrName>
                                        </p:attrNameLst>
                                      </p:cBhvr>
                                      <p:to>
                                        <p:strVal val="visible"/>
                                      </p:to>
                                    </p:set>
                                    <p:animEffect transition="in" filter="barn(inVertical)">
                                      <p:cBhvr>
                                        <p:cTn id="8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12" grpId="0" animBg="1"/>
      <p:bldP spid="13" grpId="0" animBg="1"/>
      <p:bldP spid="13" grpId="1" animBg="1"/>
      <p:bldP spid="15" grpId="0" animBg="1"/>
      <p:bldP spid="15" grpId="1" animBg="1"/>
      <p:bldP spid="17" grpId="0" animBg="1"/>
      <p:bldP spid="17" grpId="1" animBg="1"/>
      <p:bldP spid="18" grpId="0" animBg="1"/>
      <p:bldP spid="18" grpId="1" animBg="1"/>
      <p:bldP spid="19" grpId="0" animBg="1"/>
      <p:bldP spid="19" grpId="1" animBg="1"/>
      <p:bldP spid="3" grpId="0" animBg="1"/>
      <p:bldP spid="2" grpId="0" animBg="1"/>
      <p:bldP spid="6"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pic>
        <p:nvPicPr>
          <p:cNvPr id="13" name="Picture 2">
            <a:extLst>
              <a:ext uri="{FF2B5EF4-FFF2-40B4-BE49-F238E27FC236}">
                <a16:creationId xmlns:a16="http://schemas.microsoft.com/office/drawing/2014/main" id="{FD3BFD04-77D1-4FB5-A159-35084E2C614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30B85FB2-B686-4546-B01D-17A122BACAF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053888" cy="6858001"/>
            <a:chOff x="-14288" y="0"/>
            <a:chExt cx="12053888" cy="6858001"/>
          </a:xfrm>
        </p:grpSpPr>
        <p:grpSp>
          <p:nvGrpSpPr>
            <p:cNvPr id="16" name="Group 15">
              <a:extLst>
                <a:ext uri="{FF2B5EF4-FFF2-40B4-BE49-F238E27FC236}">
                  <a16:creationId xmlns:a16="http://schemas.microsoft.com/office/drawing/2014/main" id="{45CCB97F-DB3B-4939-ABF0-CEDED724964E}"/>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8" name="Rectangle 5">
                <a:extLst>
                  <a:ext uri="{FF2B5EF4-FFF2-40B4-BE49-F238E27FC236}">
                    <a16:creationId xmlns:a16="http://schemas.microsoft.com/office/drawing/2014/main" id="{9DEDF1F5-B144-4E61-A93B-DF131E62CEF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29" name="Freeform 6">
                <a:extLst>
                  <a:ext uri="{FF2B5EF4-FFF2-40B4-BE49-F238E27FC236}">
                    <a16:creationId xmlns:a16="http://schemas.microsoft.com/office/drawing/2014/main" id="{AB937A00-7D28-489C-BF2D-85C9FE13301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0" name="Freeform 7">
                <a:extLst>
                  <a:ext uri="{FF2B5EF4-FFF2-40B4-BE49-F238E27FC236}">
                    <a16:creationId xmlns:a16="http://schemas.microsoft.com/office/drawing/2014/main" id="{9B6FDA50-4B9D-47D9-8807-59651FD0D3F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1" name="Freeform 8">
                <a:extLst>
                  <a:ext uri="{FF2B5EF4-FFF2-40B4-BE49-F238E27FC236}">
                    <a16:creationId xmlns:a16="http://schemas.microsoft.com/office/drawing/2014/main" id="{BFBE3212-C518-48C0-A538-22E13450EE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 name="Freeform 9">
                <a:extLst>
                  <a:ext uri="{FF2B5EF4-FFF2-40B4-BE49-F238E27FC236}">
                    <a16:creationId xmlns:a16="http://schemas.microsoft.com/office/drawing/2014/main" id="{DB66EBCA-80AB-4133-A201-9F8134577F3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 name="Freeform 10">
                <a:extLst>
                  <a:ext uri="{FF2B5EF4-FFF2-40B4-BE49-F238E27FC236}">
                    <a16:creationId xmlns:a16="http://schemas.microsoft.com/office/drawing/2014/main" id="{BE2107C9-8602-4900-B4B4-D13611B68B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 name="Freeform 11">
                <a:extLst>
                  <a:ext uri="{FF2B5EF4-FFF2-40B4-BE49-F238E27FC236}">
                    <a16:creationId xmlns:a16="http://schemas.microsoft.com/office/drawing/2014/main" id="{24B5E7BF-E3D5-41ED-908A-569FA6DE45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5" name="Freeform 12">
                <a:extLst>
                  <a:ext uri="{FF2B5EF4-FFF2-40B4-BE49-F238E27FC236}">
                    <a16:creationId xmlns:a16="http://schemas.microsoft.com/office/drawing/2014/main" id="{D270C773-B463-4311-BB4C-DC4C44FDAA9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6" name="Freeform 13">
                <a:extLst>
                  <a:ext uri="{FF2B5EF4-FFF2-40B4-BE49-F238E27FC236}">
                    <a16:creationId xmlns:a16="http://schemas.microsoft.com/office/drawing/2014/main" id="{6BC18564-A239-4C4B-B7D5-4A3769CE3DA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7" name="Freeform 14">
                <a:extLst>
                  <a:ext uri="{FF2B5EF4-FFF2-40B4-BE49-F238E27FC236}">
                    <a16:creationId xmlns:a16="http://schemas.microsoft.com/office/drawing/2014/main" id="{3D9A7A0F-04F5-4EF6-B884-50AE0610F1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8" name="Freeform 15">
                <a:extLst>
                  <a:ext uri="{FF2B5EF4-FFF2-40B4-BE49-F238E27FC236}">
                    <a16:creationId xmlns:a16="http://schemas.microsoft.com/office/drawing/2014/main" id="{7E0D4876-341D-4983-815A-4AEDD46F6FD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9" name="Line 16">
                <a:extLst>
                  <a:ext uri="{FF2B5EF4-FFF2-40B4-BE49-F238E27FC236}">
                    <a16:creationId xmlns:a16="http://schemas.microsoft.com/office/drawing/2014/main" id="{5BEF60E7-344C-49D0-8748-3A3A37BD3F40}"/>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txBody>
              <a:bodyPr/>
              <a:lstStyle/>
              <a:p>
                <a:endParaRPr lang="en-US"/>
              </a:p>
            </p:txBody>
          </p:sp>
          <p:sp>
            <p:nvSpPr>
              <p:cNvPr id="40" name="Freeform 17">
                <a:extLst>
                  <a:ext uri="{FF2B5EF4-FFF2-40B4-BE49-F238E27FC236}">
                    <a16:creationId xmlns:a16="http://schemas.microsoft.com/office/drawing/2014/main" id="{FB606D79-EB93-49B4-9387-4302CC9F3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1" name="Freeform 18">
                <a:extLst>
                  <a:ext uri="{FF2B5EF4-FFF2-40B4-BE49-F238E27FC236}">
                    <a16:creationId xmlns:a16="http://schemas.microsoft.com/office/drawing/2014/main" id="{BF49C646-5DA1-4717-B05F-99AB8E046E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2" name="Freeform 19">
                <a:extLst>
                  <a:ext uri="{FF2B5EF4-FFF2-40B4-BE49-F238E27FC236}">
                    <a16:creationId xmlns:a16="http://schemas.microsoft.com/office/drawing/2014/main" id="{ADE02A67-7AE8-4FC3-B101-230871F1DF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3" name="Freeform 20">
                <a:extLst>
                  <a:ext uri="{FF2B5EF4-FFF2-40B4-BE49-F238E27FC236}">
                    <a16:creationId xmlns:a16="http://schemas.microsoft.com/office/drawing/2014/main" id="{72BAD5DE-952F-4D28-96DE-61ECA1FFE2B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4" name="Rectangle 21">
                <a:extLst>
                  <a:ext uri="{FF2B5EF4-FFF2-40B4-BE49-F238E27FC236}">
                    <a16:creationId xmlns:a16="http://schemas.microsoft.com/office/drawing/2014/main" id="{51BB8E4C-85FF-4480-A425-F9C672FCD70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45" name="Freeform 22">
                <a:extLst>
                  <a:ext uri="{FF2B5EF4-FFF2-40B4-BE49-F238E27FC236}">
                    <a16:creationId xmlns:a16="http://schemas.microsoft.com/office/drawing/2014/main" id="{3E649AA8-8534-4C24-BA83-9C0F4D9C09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6" name="Freeform 23">
                <a:extLst>
                  <a:ext uri="{FF2B5EF4-FFF2-40B4-BE49-F238E27FC236}">
                    <a16:creationId xmlns:a16="http://schemas.microsoft.com/office/drawing/2014/main" id="{3A3C2D0A-7FF6-4F97-99B9-973E5E8381A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7" name="Freeform 24">
                <a:extLst>
                  <a:ext uri="{FF2B5EF4-FFF2-40B4-BE49-F238E27FC236}">
                    <a16:creationId xmlns:a16="http://schemas.microsoft.com/office/drawing/2014/main" id="{1D33A404-96DB-40D1-A361-5C09D2FF7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8" name="Freeform 25">
                <a:extLst>
                  <a:ext uri="{FF2B5EF4-FFF2-40B4-BE49-F238E27FC236}">
                    <a16:creationId xmlns:a16="http://schemas.microsoft.com/office/drawing/2014/main" id="{B67A8029-EDD8-46B3-A24F-3484B84ADA1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9" name="Freeform 26">
                <a:extLst>
                  <a:ext uri="{FF2B5EF4-FFF2-40B4-BE49-F238E27FC236}">
                    <a16:creationId xmlns:a16="http://schemas.microsoft.com/office/drawing/2014/main" id="{2C111128-EAC0-4125-BEAF-48D4861BE2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0" name="Freeform 27">
                <a:extLst>
                  <a:ext uri="{FF2B5EF4-FFF2-40B4-BE49-F238E27FC236}">
                    <a16:creationId xmlns:a16="http://schemas.microsoft.com/office/drawing/2014/main" id="{90EF503E-0E60-484F-8786-498B524487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1" name="Freeform 28">
                <a:extLst>
                  <a:ext uri="{FF2B5EF4-FFF2-40B4-BE49-F238E27FC236}">
                    <a16:creationId xmlns:a16="http://schemas.microsoft.com/office/drawing/2014/main" id="{BAEB64C1-8AA2-4861-8AFD-01864EF2384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2" name="Freeform 29">
                <a:extLst>
                  <a:ext uri="{FF2B5EF4-FFF2-40B4-BE49-F238E27FC236}">
                    <a16:creationId xmlns:a16="http://schemas.microsoft.com/office/drawing/2014/main" id="{7B868A5A-03B3-474C-AB72-31AB04835E7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3" name="Freeform 30">
                <a:extLst>
                  <a:ext uri="{FF2B5EF4-FFF2-40B4-BE49-F238E27FC236}">
                    <a16:creationId xmlns:a16="http://schemas.microsoft.com/office/drawing/2014/main" id="{C09ACD48-1E0F-4BCB-9028-0B79C43DE5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4" name="Freeform 31">
                <a:extLst>
                  <a:ext uri="{FF2B5EF4-FFF2-40B4-BE49-F238E27FC236}">
                    <a16:creationId xmlns:a16="http://schemas.microsoft.com/office/drawing/2014/main" id="{B5D4FF3D-341E-4DFE-B4CD-9916246F59D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grpSp>
          <p:nvGrpSpPr>
            <p:cNvPr id="17" name="Group 16">
              <a:extLst>
                <a:ext uri="{FF2B5EF4-FFF2-40B4-BE49-F238E27FC236}">
                  <a16:creationId xmlns:a16="http://schemas.microsoft.com/office/drawing/2014/main" id="{3E7B0719-8F32-457D-83EB-E0A00622B48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8" name="Freeform 32">
                <a:extLst>
                  <a:ext uri="{FF2B5EF4-FFF2-40B4-BE49-F238E27FC236}">
                    <a16:creationId xmlns:a16="http://schemas.microsoft.com/office/drawing/2014/main" id="{E056FF60-EFE3-4685-95A1-AEDB7F5626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 name="Freeform 33">
                <a:extLst>
                  <a:ext uri="{FF2B5EF4-FFF2-40B4-BE49-F238E27FC236}">
                    <a16:creationId xmlns:a16="http://schemas.microsoft.com/office/drawing/2014/main" id="{5E9EA8FB-5CA0-4030-853C-54B49930493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0" name="Freeform 34">
                <a:extLst>
                  <a:ext uri="{FF2B5EF4-FFF2-40B4-BE49-F238E27FC236}">
                    <a16:creationId xmlns:a16="http://schemas.microsoft.com/office/drawing/2014/main" id="{387B387A-44A6-42A0-BACA-71AC19FCA04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 name="Freeform 35">
                <a:extLst>
                  <a:ext uri="{FF2B5EF4-FFF2-40B4-BE49-F238E27FC236}">
                    <a16:creationId xmlns:a16="http://schemas.microsoft.com/office/drawing/2014/main" id="{4424F11E-20C0-4CFE-BE79-CDE4469FED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 name="Freeform 36">
                <a:extLst>
                  <a:ext uri="{FF2B5EF4-FFF2-40B4-BE49-F238E27FC236}">
                    <a16:creationId xmlns:a16="http://schemas.microsoft.com/office/drawing/2014/main" id="{7BEDF974-EB25-4769-BDD6-F16430FF2C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 name="Freeform 37">
                <a:extLst>
                  <a:ext uri="{FF2B5EF4-FFF2-40B4-BE49-F238E27FC236}">
                    <a16:creationId xmlns:a16="http://schemas.microsoft.com/office/drawing/2014/main" id="{7AD36026-D842-4FF4-905B-CEA8481F55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4" name="Freeform 38">
                <a:extLst>
                  <a:ext uri="{FF2B5EF4-FFF2-40B4-BE49-F238E27FC236}">
                    <a16:creationId xmlns:a16="http://schemas.microsoft.com/office/drawing/2014/main" id="{5EBAAB58-B39B-410E-97BA-4D33B0A9C0E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 name="Freeform 39">
                <a:extLst>
                  <a:ext uri="{FF2B5EF4-FFF2-40B4-BE49-F238E27FC236}">
                    <a16:creationId xmlns:a16="http://schemas.microsoft.com/office/drawing/2014/main" id="{57F900A9-A201-4C4D-9229-14F784AECE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 name="Freeform 40">
                <a:extLst>
                  <a:ext uri="{FF2B5EF4-FFF2-40B4-BE49-F238E27FC236}">
                    <a16:creationId xmlns:a16="http://schemas.microsoft.com/office/drawing/2014/main" id="{EFF4B280-5D63-4917-8757-8088E70BA2B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 name="Rectangle 41">
                <a:extLst>
                  <a:ext uri="{FF2B5EF4-FFF2-40B4-BE49-F238E27FC236}">
                    <a16:creationId xmlns:a16="http://schemas.microsoft.com/office/drawing/2014/main" id="{9CD67EA3-2BB1-4AE4-AFF9-BE18B6161B6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939587" y="6596063"/>
                <a:ext cx="23813" cy="2524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grpSp>
      </p:grpSp>
      <p:sp>
        <p:nvSpPr>
          <p:cNvPr id="2" name="Title 1">
            <a:extLst>
              <a:ext uri="{FF2B5EF4-FFF2-40B4-BE49-F238E27FC236}">
                <a16:creationId xmlns:a16="http://schemas.microsoft.com/office/drawing/2014/main" id="{C029507D-128E-4B03-25CD-09CB24C12471}"/>
              </a:ext>
            </a:extLst>
          </p:cNvPr>
          <p:cNvSpPr>
            <a:spLocks noGrp="1"/>
          </p:cNvSpPr>
          <p:nvPr>
            <p:ph type="ctrTitle"/>
          </p:nvPr>
        </p:nvSpPr>
        <p:spPr>
          <a:xfrm>
            <a:off x="8193196" y="4721068"/>
            <a:ext cx="3281003" cy="1478570"/>
          </a:xfrm>
        </p:spPr>
        <p:txBody>
          <a:bodyPr vert="horz" lIns="91440" tIns="45720" rIns="91440" bIns="45720" rtlCol="0" anchor="b">
            <a:normAutofit/>
          </a:bodyPr>
          <a:lstStyle/>
          <a:p>
            <a:br>
              <a:rPr lang="en-US" sz="2000" b="1" dirty="0"/>
            </a:br>
            <a:endParaRPr lang="en-US" sz="3100" dirty="0">
              <a:latin typeface="Aptos Black" panose="020B0004020202020204" pitchFamily="34" charset="0"/>
            </a:endParaRPr>
          </a:p>
        </p:txBody>
      </p:sp>
      <p:sp>
        <p:nvSpPr>
          <p:cNvPr id="56" name="Round Diagonal Corner Rectangle 11">
            <a:extLst>
              <a:ext uri="{FF2B5EF4-FFF2-40B4-BE49-F238E27FC236}">
                <a16:creationId xmlns:a16="http://schemas.microsoft.com/office/drawing/2014/main" id="{E704FA00-F5B1-4BF3-BFB2-F832D36702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8949" y="808057"/>
            <a:ext cx="6752461" cy="5234394"/>
          </a:xfrm>
          <a:prstGeom prst="round2DiagRect">
            <a:avLst>
              <a:gd name="adj1" fmla="val 7418"/>
              <a:gd name="adj2" fmla="val 0"/>
            </a:avLst>
          </a:prstGeom>
          <a:solidFill>
            <a:srgbClr val="FFFFFF"/>
          </a:solidFill>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English Outdoors Morning Class - English Outdoors, LLC (Outdoor Learning Classes) | Language International">
            <a:extLst>
              <a:ext uri="{FF2B5EF4-FFF2-40B4-BE49-F238E27FC236}">
                <a16:creationId xmlns:a16="http://schemas.microsoft.com/office/drawing/2014/main" id="{A896F553-FA10-DCBB-4AF0-744B4E8C9084}"/>
              </a:ext>
            </a:extLst>
          </p:cNvPr>
          <p:cNvPicPr>
            <a:picLocks noChangeAspect="1"/>
          </p:cNvPicPr>
          <p:nvPr/>
        </p:nvPicPr>
        <p:blipFill>
          <a:blip r:embed="rId4"/>
          <a:stretch>
            <a:fillRect/>
          </a:stretch>
        </p:blipFill>
        <p:spPr>
          <a:xfrm rot="21600000">
            <a:off x="1101724" y="1105898"/>
            <a:ext cx="2263096" cy="1702979"/>
          </a:xfrm>
          <a:prstGeom prst="rect">
            <a:avLst/>
          </a:prstGeom>
        </p:spPr>
      </p:pic>
      <p:pic>
        <p:nvPicPr>
          <p:cNvPr id="8" name="Picture 7" descr="How to Improve Your English Speaking and Listening Skills: 10 Practical Ideas - BSC Education">
            <a:extLst>
              <a:ext uri="{FF2B5EF4-FFF2-40B4-BE49-F238E27FC236}">
                <a16:creationId xmlns:a16="http://schemas.microsoft.com/office/drawing/2014/main" id="{52E87164-56A8-0AAD-F08D-54C166155ACF}"/>
              </a:ext>
            </a:extLst>
          </p:cNvPr>
          <p:cNvPicPr>
            <a:picLocks noChangeAspect="1"/>
          </p:cNvPicPr>
          <p:nvPr/>
        </p:nvPicPr>
        <p:blipFill>
          <a:blip r:embed="rId5"/>
          <a:stretch>
            <a:fillRect/>
          </a:stretch>
        </p:blipFill>
        <p:spPr>
          <a:xfrm>
            <a:off x="3890068" y="1358065"/>
            <a:ext cx="2737524" cy="1827296"/>
          </a:xfrm>
          <a:prstGeom prst="rect">
            <a:avLst/>
          </a:prstGeom>
        </p:spPr>
      </p:pic>
      <p:sp>
        <p:nvSpPr>
          <p:cNvPr id="6" name="TextBox 5">
            <a:extLst>
              <a:ext uri="{FF2B5EF4-FFF2-40B4-BE49-F238E27FC236}">
                <a16:creationId xmlns:a16="http://schemas.microsoft.com/office/drawing/2014/main" id="{C6803EB4-4DE2-B2A9-E92D-097056E02D05}"/>
              </a:ext>
            </a:extLst>
          </p:cNvPr>
          <p:cNvSpPr txBox="1"/>
          <p:nvPr/>
        </p:nvSpPr>
        <p:spPr>
          <a:xfrm>
            <a:off x="7812112" y="706519"/>
            <a:ext cx="3665186" cy="2501736"/>
          </a:xfrm>
          <a:prstGeom prst="rect">
            <a:avLst/>
          </a:prstGeom>
        </p:spPr>
        <p:txBody>
          <a:bodyPr vert="horz" lIns="91440" tIns="45720" rIns="91440" bIns="45720" rtlCol="0">
            <a:normAutofit/>
          </a:bodyPr>
          <a:lstStyle/>
          <a:p>
            <a:pPr indent="-228600" defTabSz="914400">
              <a:lnSpc>
                <a:spcPct val="120000"/>
              </a:lnSpc>
              <a:spcAft>
                <a:spcPts val="600"/>
              </a:spcAft>
              <a:buSzPct val="125000"/>
              <a:buFont typeface="Arial" panose="020B0604020202020204" pitchFamily="34" charset="0"/>
              <a:buChar char="•"/>
            </a:pPr>
            <a:endParaRPr lang="en-US" dirty="0"/>
          </a:p>
        </p:txBody>
      </p:sp>
      <p:pic>
        <p:nvPicPr>
          <p:cNvPr id="11" name="Picture 10" descr="English Outdoors | Immersive Language Learning">
            <a:extLst>
              <a:ext uri="{FF2B5EF4-FFF2-40B4-BE49-F238E27FC236}">
                <a16:creationId xmlns:a16="http://schemas.microsoft.com/office/drawing/2014/main" id="{7544C4CA-0776-EA62-5665-523419EC19F8}"/>
              </a:ext>
            </a:extLst>
          </p:cNvPr>
          <p:cNvPicPr>
            <a:picLocks noChangeAspect="1"/>
          </p:cNvPicPr>
          <p:nvPr/>
        </p:nvPicPr>
        <p:blipFill>
          <a:blip r:embed="rId6"/>
          <a:stretch>
            <a:fillRect/>
          </a:stretch>
        </p:blipFill>
        <p:spPr>
          <a:xfrm rot="21255237">
            <a:off x="966224" y="3429001"/>
            <a:ext cx="2812023" cy="2071452"/>
          </a:xfrm>
          <a:prstGeom prst="rect">
            <a:avLst/>
          </a:prstGeom>
        </p:spPr>
      </p:pic>
      <p:sp>
        <p:nvSpPr>
          <p:cNvPr id="10" name="TextBox 9">
            <a:extLst>
              <a:ext uri="{FF2B5EF4-FFF2-40B4-BE49-F238E27FC236}">
                <a16:creationId xmlns:a16="http://schemas.microsoft.com/office/drawing/2014/main" id="{536172CE-D791-0AAE-411B-6D9AF16137A9}"/>
              </a:ext>
            </a:extLst>
          </p:cNvPr>
          <p:cNvSpPr txBox="1"/>
          <p:nvPr/>
        </p:nvSpPr>
        <p:spPr>
          <a:xfrm rot="20887433">
            <a:off x="3718052" y="3710450"/>
            <a:ext cx="5268816" cy="1800493"/>
          </a:xfrm>
          <a:prstGeom prst="rect">
            <a:avLst/>
          </a:prstGeom>
          <a:solidFill>
            <a:srgbClr val="0070C0"/>
          </a:solidFill>
          <a:ln>
            <a:solidFill>
              <a:schemeClr val="tx1"/>
            </a:solidFill>
          </a:ln>
        </p:spPr>
        <p:txBody>
          <a:bodyPr wrap="square">
            <a:spAutoFit/>
          </a:bodyPr>
          <a:lstStyle/>
          <a:p>
            <a:r>
              <a:rPr lang="en-US" sz="3100" b="1" dirty="0">
                <a:latin typeface="Aptos Black" panose="020B0004020202020204" pitchFamily="34" charset="0"/>
              </a:rPr>
              <a:t>CREATING ENGLISH – RICH LEARNING ENVIRONMENT BEYOND THE CLASSROOM</a:t>
            </a:r>
            <a:br>
              <a:rPr lang="en-US" sz="3100" dirty="0">
                <a:latin typeface="Aptos Black" panose="020B0004020202020204" pitchFamily="34" charset="0"/>
              </a:rPr>
            </a:br>
            <a:endParaRPr lang="en-US" dirty="0"/>
          </a:p>
        </p:txBody>
      </p:sp>
      <p:sp>
        <p:nvSpPr>
          <p:cNvPr id="12" name="TextBox 11">
            <a:extLst>
              <a:ext uri="{FF2B5EF4-FFF2-40B4-BE49-F238E27FC236}">
                <a16:creationId xmlns:a16="http://schemas.microsoft.com/office/drawing/2014/main" id="{632F5D60-55AD-E983-53AC-FD6FA4AD680E}"/>
              </a:ext>
            </a:extLst>
          </p:cNvPr>
          <p:cNvSpPr txBox="1"/>
          <p:nvPr/>
        </p:nvSpPr>
        <p:spPr>
          <a:xfrm>
            <a:off x="7915645" y="5920274"/>
            <a:ext cx="3795342" cy="646331"/>
          </a:xfrm>
          <a:prstGeom prst="rect">
            <a:avLst/>
          </a:prstGeom>
          <a:solidFill>
            <a:schemeClr val="tx2">
              <a:lumMod val="20000"/>
              <a:lumOff val="80000"/>
            </a:schemeClr>
          </a:solidFill>
          <a:ln>
            <a:solidFill>
              <a:schemeClr val="bg2">
                <a:lumMod val="75000"/>
              </a:schemeClr>
            </a:solidFill>
          </a:ln>
        </p:spPr>
        <p:txBody>
          <a:bodyPr wrap="square" rtlCol="0">
            <a:spAutoFit/>
          </a:bodyPr>
          <a:lstStyle/>
          <a:p>
            <a:r>
              <a:rPr lang="en-US" dirty="0">
                <a:solidFill>
                  <a:srgbClr val="0070C0"/>
                </a:solidFill>
              </a:rPr>
              <a:t>SPEAKER: Phạm </a:t>
            </a:r>
            <a:r>
              <a:rPr lang="en-US" dirty="0" err="1">
                <a:solidFill>
                  <a:srgbClr val="0070C0"/>
                </a:solidFill>
              </a:rPr>
              <a:t>thị</a:t>
            </a:r>
            <a:r>
              <a:rPr lang="en-US" dirty="0">
                <a:solidFill>
                  <a:srgbClr val="0070C0"/>
                </a:solidFill>
              </a:rPr>
              <a:t> Bích Tiên</a:t>
            </a:r>
          </a:p>
          <a:p>
            <a:r>
              <a:rPr lang="en-US" dirty="0">
                <a:solidFill>
                  <a:srgbClr val="0070C0"/>
                </a:solidFill>
              </a:rPr>
              <a:t>Faculty of Business Administration</a:t>
            </a:r>
          </a:p>
        </p:txBody>
      </p:sp>
    </p:spTree>
    <p:extLst>
      <p:ext uri="{BB962C8B-B14F-4D97-AF65-F5344CB8AC3E}">
        <p14:creationId xmlns:p14="http://schemas.microsoft.com/office/powerpoint/2010/main" val="33867736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D9E22D-31BF-7AC4-180D-0C522DC78548}"/>
              </a:ext>
            </a:extLst>
          </p:cNvPr>
          <p:cNvSpPr txBox="1"/>
          <p:nvPr/>
        </p:nvSpPr>
        <p:spPr>
          <a:xfrm>
            <a:off x="2686050" y="0"/>
            <a:ext cx="5783580" cy="718466"/>
          </a:xfrm>
          <a:prstGeom prst="rect">
            <a:avLst/>
          </a:prstGeom>
          <a:solidFill>
            <a:schemeClr val="tx2">
              <a:lumMod val="20000"/>
              <a:lumOff val="80000"/>
            </a:schemeClr>
          </a:solidFill>
        </p:spPr>
        <p:txBody>
          <a:bodyPr wrap="square">
            <a:spAutoFit/>
          </a:bodyPr>
          <a:lstStyle/>
          <a:p>
            <a:pPr>
              <a:lnSpc>
                <a:spcPct val="200000"/>
              </a:lnSpc>
              <a:spcBef>
                <a:spcPts val="1200"/>
              </a:spcBef>
              <a:spcAft>
                <a:spcPts val="1000"/>
              </a:spcAft>
              <a:buNone/>
            </a:pPr>
            <a:r>
              <a:rPr lang="en-US" sz="2400" b="1" dirty="0">
                <a:solidFill>
                  <a:srgbClr val="000000"/>
                </a:solidFill>
                <a:effectLst/>
                <a:latin typeface="Times New Roman" panose="02020603050405020304" pitchFamily="18" charset="0"/>
              </a:rPr>
              <a:t>Recommendations by Stakeholder Group</a:t>
            </a:r>
            <a:endParaRPr lang="en-US" sz="2400" b="1" dirty="0">
              <a:solidFill>
                <a:srgbClr val="2E74B5"/>
              </a:solidFill>
              <a:effectLst/>
              <a:latin typeface="Times New Roman" panose="02020603050405020304" pitchFamily="18" charset="0"/>
            </a:endParaRPr>
          </a:p>
        </p:txBody>
      </p:sp>
      <p:pic>
        <p:nvPicPr>
          <p:cNvPr id="4" name="Picture 3" descr="Student holding paper Images - Free Download on Magnific (formerly Freepik)">
            <a:extLst>
              <a:ext uri="{FF2B5EF4-FFF2-40B4-BE49-F238E27FC236}">
                <a16:creationId xmlns:a16="http://schemas.microsoft.com/office/drawing/2014/main" id="{EC5FDD3F-A93B-167E-B305-91A2667A20B1}"/>
              </a:ext>
            </a:extLst>
          </p:cNvPr>
          <p:cNvPicPr>
            <a:picLocks noChangeAspect="1"/>
          </p:cNvPicPr>
          <p:nvPr/>
        </p:nvPicPr>
        <p:blipFill>
          <a:blip r:embed="rId2"/>
          <a:stretch>
            <a:fillRect/>
          </a:stretch>
        </p:blipFill>
        <p:spPr>
          <a:xfrm>
            <a:off x="594359" y="1748790"/>
            <a:ext cx="4377691" cy="2655570"/>
          </a:xfrm>
          <a:prstGeom prst="rect">
            <a:avLst/>
          </a:prstGeom>
        </p:spPr>
      </p:pic>
      <p:sp>
        <p:nvSpPr>
          <p:cNvPr id="8" name="TextBox 7">
            <a:extLst>
              <a:ext uri="{FF2B5EF4-FFF2-40B4-BE49-F238E27FC236}">
                <a16:creationId xmlns:a16="http://schemas.microsoft.com/office/drawing/2014/main" id="{89BDD472-18B8-AD84-1B5E-5E067AD883F6}"/>
              </a:ext>
            </a:extLst>
          </p:cNvPr>
          <p:cNvSpPr txBox="1"/>
          <p:nvPr/>
        </p:nvSpPr>
        <p:spPr>
          <a:xfrm>
            <a:off x="594359" y="4235083"/>
            <a:ext cx="4377691" cy="338554"/>
          </a:xfrm>
          <a:prstGeom prst="rect">
            <a:avLst/>
          </a:prstGeom>
          <a:solidFill>
            <a:srgbClr val="FFFF99"/>
          </a:solidFill>
        </p:spPr>
        <p:txBody>
          <a:bodyPr wrap="square" rtlCol="0">
            <a:spAutoFit/>
          </a:bodyPr>
          <a:lstStyle/>
          <a:p>
            <a:r>
              <a:rPr lang="en-US" sz="1600" b="1" dirty="0">
                <a:solidFill>
                  <a:schemeClr val="bg1"/>
                </a:solidFill>
                <a:latin typeface="Times New Roman" panose="02020603050405020304" pitchFamily="18" charset="0"/>
                <a:cs typeface="Times New Roman" panose="02020603050405020304" pitchFamily="18" charset="0"/>
              </a:rPr>
              <a:t>Recommendation for students (individual level)</a:t>
            </a:r>
          </a:p>
        </p:txBody>
      </p:sp>
      <p:sp>
        <p:nvSpPr>
          <p:cNvPr id="10" name="TextBox 9">
            <a:extLst>
              <a:ext uri="{FF2B5EF4-FFF2-40B4-BE49-F238E27FC236}">
                <a16:creationId xmlns:a16="http://schemas.microsoft.com/office/drawing/2014/main" id="{097C77E9-8D7C-32C0-F7DB-4AEFA555A6A2}"/>
              </a:ext>
            </a:extLst>
          </p:cNvPr>
          <p:cNvSpPr txBox="1"/>
          <p:nvPr/>
        </p:nvSpPr>
        <p:spPr>
          <a:xfrm>
            <a:off x="10183543" y="72135"/>
            <a:ext cx="1748790" cy="646331"/>
          </a:xfrm>
          <a:prstGeom prst="rect">
            <a:avLst/>
          </a:prstGeom>
          <a:solidFill>
            <a:schemeClr val="accent6">
              <a:lumMod val="20000"/>
              <a:lumOff val="80000"/>
            </a:schemeClr>
          </a:solidFill>
        </p:spPr>
        <p:txBody>
          <a:bodyPr wrap="square" rtlCol="0">
            <a:spAutoFit/>
          </a:bodyPr>
          <a:lstStyle/>
          <a:p>
            <a:r>
              <a:rPr lang="en-US" dirty="0">
                <a:solidFill>
                  <a:srgbClr val="C00000"/>
                </a:solidFill>
                <a:latin typeface="Arial Black" panose="020B0A04020102020204" pitchFamily="34" charset="0"/>
              </a:rPr>
              <a:t>CHAPTER 5: Conclusion</a:t>
            </a:r>
          </a:p>
        </p:txBody>
      </p:sp>
      <p:sp>
        <p:nvSpPr>
          <p:cNvPr id="13" name="TextBox 12">
            <a:extLst>
              <a:ext uri="{FF2B5EF4-FFF2-40B4-BE49-F238E27FC236}">
                <a16:creationId xmlns:a16="http://schemas.microsoft.com/office/drawing/2014/main" id="{2E8DF077-AC44-AAAE-9D47-CB0E7B752660}"/>
              </a:ext>
            </a:extLst>
          </p:cNvPr>
          <p:cNvSpPr txBox="1"/>
          <p:nvPr/>
        </p:nvSpPr>
        <p:spPr>
          <a:xfrm rot="21154337">
            <a:off x="5725272" y="1170684"/>
            <a:ext cx="5269230" cy="1323439"/>
          </a:xfrm>
          <a:prstGeom prst="rect">
            <a:avLst/>
          </a:prstGeom>
          <a:solidFill>
            <a:srgbClr val="FFFFCC"/>
          </a:solidFill>
          <a:ln>
            <a:solidFill>
              <a:schemeClr val="accent6">
                <a:lumMod val="50000"/>
              </a:schemeClr>
            </a:solidFill>
          </a:ln>
        </p:spPr>
        <p:txBody>
          <a:bodyPr wrap="square" rtlCol="0">
            <a:spAutoFit/>
          </a:bodyPr>
          <a:lstStyle/>
          <a:p>
            <a:pPr marL="342900" indent="-342900">
              <a:buFont typeface="Arial" panose="020B0604020202020204" pitchFamily="34" charset="0"/>
              <a:buChar char="•"/>
            </a:pPr>
            <a:r>
              <a:rPr lang="en-US" sz="2000" dirty="0">
                <a:solidFill>
                  <a:schemeClr val="bg1"/>
                </a:solidFill>
                <a:latin typeface="Times New Roman" panose="02020603050405020304" pitchFamily="18" charset="0"/>
                <a:cs typeface="Times New Roman" panose="02020603050405020304" pitchFamily="18" charset="0"/>
              </a:rPr>
              <a:t>Design </a:t>
            </a:r>
            <a:r>
              <a:rPr lang="en-US" sz="2000" dirty="0">
                <a:solidFill>
                  <a:schemeClr val="bg1"/>
                </a:solidFill>
                <a:latin typeface="Times New Roman" panose="02020603050405020304" pitchFamily="18" charset="0"/>
                <a:ea typeface="Times New Roman" panose="02020603050405020304" pitchFamily="18" charset="0"/>
              </a:rPr>
              <a:t>a micro-learning roadmap: each learning session (20–30 minutes) should produce at least one speaking/writing output (1–5 sentences, or a 30–60 second recording), </a:t>
            </a:r>
          </a:p>
        </p:txBody>
      </p:sp>
      <p:sp>
        <p:nvSpPr>
          <p:cNvPr id="15" name="TextBox 14">
            <a:extLst>
              <a:ext uri="{FF2B5EF4-FFF2-40B4-BE49-F238E27FC236}">
                <a16:creationId xmlns:a16="http://schemas.microsoft.com/office/drawing/2014/main" id="{AEA30171-4E71-3958-3F3A-B9DF9B5205C0}"/>
              </a:ext>
            </a:extLst>
          </p:cNvPr>
          <p:cNvSpPr txBox="1"/>
          <p:nvPr/>
        </p:nvSpPr>
        <p:spPr>
          <a:xfrm rot="254018">
            <a:off x="5760720" y="2939700"/>
            <a:ext cx="5269230" cy="1015663"/>
          </a:xfrm>
          <a:prstGeom prst="rect">
            <a:avLst/>
          </a:prstGeom>
          <a:solidFill>
            <a:srgbClr val="FFFFCC"/>
          </a:solidFill>
          <a:ln>
            <a:solidFill>
              <a:schemeClr val="accent6">
                <a:lumMod val="50000"/>
              </a:schemeClr>
            </a:solidFill>
          </a:ln>
        </p:spPr>
        <p:txBody>
          <a:bodyPr wrap="square">
            <a:spAutoFit/>
          </a:bodyPr>
          <a:lstStyle/>
          <a:p>
            <a:pPr marL="342900" indent="-342900">
              <a:buFont typeface="Arial" panose="020B0604020202020204" pitchFamily="34" charset="0"/>
              <a:buChar char="•"/>
            </a:pPr>
            <a:r>
              <a:rPr lang="en-US" sz="2000" dirty="0">
                <a:solidFill>
                  <a:schemeClr val="bg1"/>
                </a:solidFill>
                <a:effectLst/>
                <a:latin typeface="Times New Roman" panose="02020603050405020304" pitchFamily="18" charset="0"/>
                <a:ea typeface="Times New Roman" panose="02020603050405020304" pitchFamily="18" charset="0"/>
              </a:rPr>
              <a:t>Shift the goal from “speaking perfectly” to “speaking to practice,” prioritizing communicative intent</a:t>
            </a:r>
            <a:endParaRPr lang="en-US" dirty="0"/>
          </a:p>
        </p:txBody>
      </p:sp>
      <p:sp>
        <p:nvSpPr>
          <p:cNvPr id="17" name="TextBox 16">
            <a:extLst>
              <a:ext uri="{FF2B5EF4-FFF2-40B4-BE49-F238E27FC236}">
                <a16:creationId xmlns:a16="http://schemas.microsoft.com/office/drawing/2014/main" id="{2B923C22-E71C-4045-69FF-E61BA5877103}"/>
              </a:ext>
            </a:extLst>
          </p:cNvPr>
          <p:cNvSpPr txBox="1"/>
          <p:nvPr/>
        </p:nvSpPr>
        <p:spPr>
          <a:xfrm rot="21285628">
            <a:off x="5599154" y="4050417"/>
            <a:ext cx="5269230" cy="707886"/>
          </a:xfrm>
          <a:prstGeom prst="rect">
            <a:avLst/>
          </a:prstGeom>
          <a:solidFill>
            <a:srgbClr val="FFFFCC"/>
          </a:solidFill>
          <a:ln>
            <a:solidFill>
              <a:schemeClr val="accent6">
                <a:lumMod val="50000"/>
              </a:schemeClr>
            </a:solidFill>
          </a:ln>
        </p:spPr>
        <p:txBody>
          <a:bodyPr wrap="square">
            <a:spAutoFit/>
          </a:bodyPr>
          <a:lstStyle/>
          <a:p>
            <a:pPr marL="342900" indent="-342900">
              <a:buFont typeface="Arial" panose="020B0604020202020204" pitchFamily="34" charset="0"/>
              <a:buChar char="•"/>
            </a:pPr>
            <a:r>
              <a:rPr lang="en-US" sz="2000" dirty="0">
                <a:solidFill>
                  <a:schemeClr val="bg1"/>
                </a:solidFill>
                <a:effectLst/>
                <a:latin typeface="Times New Roman" panose="02020603050405020304" pitchFamily="18" charset="0"/>
                <a:ea typeface="Times New Roman" panose="02020603050405020304" pitchFamily="18" charset="0"/>
              </a:rPr>
              <a:t>Use sentence frames to reduce cognitive load and speaking anxiety </a:t>
            </a:r>
            <a:endParaRPr lang="en-US" dirty="0"/>
          </a:p>
        </p:txBody>
      </p:sp>
      <p:sp>
        <p:nvSpPr>
          <p:cNvPr id="19" name="TextBox 18">
            <a:extLst>
              <a:ext uri="{FF2B5EF4-FFF2-40B4-BE49-F238E27FC236}">
                <a16:creationId xmlns:a16="http://schemas.microsoft.com/office/drawing/2014/main" id="{F4C50213-AF23-45B8-13ED-DB7C914527DC}"/>
              </a:ext>
            </a:extLst>
          </p:cNvPr>
          <p:cNvSpPr txBox="1"/>
          <p:nvPr/>
        </p:nvSpPr>
        <p:spPr>
          <a:xfrm>
            <a:off x="3644265" y="4997417"/>
            <a:ext cx="4903470" cy="1323439"/>
          </a:xfrm>
          <a:prstGeom prst="rect">
            <a:avLst/>
          </a:prstGeom>
          <a:solidFill>
            <a:schemeClr val="accent4">
              <a:lumMod val="20000"/>
              <a:lumOff val="80000"/>
            </a:schemeClr>
          </a:solidFill>
          <a:ln>
            <a:solidFill>
              <a:schemeClr val="accent6">
                <a:lumMod val="50000"/>
              </a:schemeClr>
            </a:solidFill>
          </a:ln>
        </p:spPr>
        <p:txBody>
          <a:bodyPr wrap="square">
            <a:spAutoFit/>
          </a:bodyPr>
          <a:lstStyle/>
          <a:p>
            <a:pPr marL="342900" lvl="0" indent="-342900" algn="just">
              <a:spcAft>
                <a:spcPts val="1000"/>
              </a:spcAft>
              <a:buFont typeface="Arial" panose="020B0604020202020204" pitchFamily="34" charset="0"/>
              <a:buChar char="•"/>
            </a:pPr>
            <a:r>
              <a:rPr lang="en-US" sz="2000" dirty="0">
                <a:solidFill>
                  <a:schemeClr val="bg1"/>
                </a:solidFill>
                <a:effectLst/>
                <a:latin typeface="Times New Roman" panose="02020603050405020304" pitchFamily="18" charset="0"/>
                <a:ea typeface="Times New Roman" panose="02020603050405020304" pitchFamily="18" charset="0"/>
              </a:rPr>
              <a:t>Track progress through behavioral indicators: number of recordings/speaking attempts, frequency of repeated errors, and improvement in clarity of meaning.</a:t>
            </a:r>
          </a:p>
        </p:txBody>
      </p:sp>
    </p:spTree>
    <p:extLst>
      <p:ext uri="{BB962C8B-B14F-4D97-AF65-F5344CB8AC3E}">
        <p14:creationId xmlns:p14="http://schemas.microsoft.com/office/powerpoint/2010/main" val="2118631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circle(in)">
                                      <p:cBhvr>
                                        <p:cTn id="17" dur="20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randombar(horizontal)">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7" grpId="0" animBg="1"/>
      <p:bldP spid="1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543F5A-C3D5-968C-A5BA-8A5482255CD5}"/>
              </a:ext>
            </a:extLst>
          </p:cNvPr>
          <p:cNvSpPr txBox="1"/>
          <p:nvPr/>
        </p:nvSpPr>
        <p:spPr>
          <a:xfrm>
            <a:off x="10172113" y="308763"/>
            <a:ext cx="1748790" cy="646331"/>
          </a:xfrm>
          <a:prstGeom prst="rect">
            <a:avLst/>
          </a:prstGeom>
          <a:solidFill>
            <a:schemeClr val="accent6">
              <a:lumMod val="20000"/>
              <a:lumOff val="80000"/>
            </a:schemeClr>
          </a:solidFill>
        </p:spPr>
        <p:txBody>
          <a:bodyPr wrap="square" rtlCol="0">
            <a:spAutoFit/>
          </a:bodyPr>
          <a:lstStyle/>
          <a:p>
            <a:r>
              <a:rPr lang="en-US" dirty="0">
                <a:solidFill>
                  <a:srgbClr val="C00000"/>
                </a:solidFill>
                <a:latin typeface="Arial Black" panose="020B0A04020102020204" pitchFamily="34" charset="0"/>
              </a:rPr>
              <a:t>CHAPTER 5: Conclusion</a:t>
            </a:r>
          </a:p>
        </p:txBody>
      </p:sp>
      <p:pic>
        <p:nvPicPr>
          <p:cNvPr id="4" name="Picture 3" descr="English group Images - Free Download on Magnific (formerly Freepik)">
            <a:extLst>
              <a:ext uri="{FF2B5EF4-FFF2-40B4-BE49-F238E27FC236}">
                <a16:creationId xmlns:a16="http://schemas.microsoft.com/office/drawing/2014/main" id="{398154CB-E5BD-413E-9AC1-7EB6EC7BC97F}"/>
              </a:ext>
            </a:extLst>
          </p:cNvPr>
          <p:cNvPicPr>
            <a:picLocks noChangeAspect="1"/>
          </p:cNvPicPr>
          <p:nvPr/>
        </p:nvPicPr>
        <p:blipFill>
          <a:blip r:embed="rId2"/>
          <a:stretch>
            <a:fillRect/>
          </a:stretch>
        </p:blipFill>
        <p:spPr>
          <a:xfrm>
            <a:off x="383858" y="1614487"/>
            <a:ext cx="4616042" cy="2626043"/>
          </a:xfrm>
          <a:prstGeom prst="rect">
            <a:avLst/>
          </a:prstGeom>
        </p:spPr>
      </p:pic>
      <p:sp>
        <p:nvSpPr>
          <p:cNvPr id="6" name="TextBox 5">
            <a:extLst>
              <a:ext uri="{FF2B5EF4-FFF2-40B4-BE49-F238E27FC236}">
                <a16:creationId xmlns:a16="http://schemas.microsoft.com/office/drawing/2014/main" id="{CEA47D4F-FD31-E5A2-DF48-1BA69DBC2439}"/>
              </a:ext>
            </a:extLst>
          </p:cNvPr>
          <p:cNvSpPr txBox="1"/>
          <p:nvPr/>
        </p:nvSpPr>
        <p:spPr>
          <a:xfrm>
            <a:off x="383858" y="4114799"/>
            <a:ext cx="4616042" cy="338554"/>
          </a:xfrm>
          <a:prstGeom prst="rect">
            <a:avLst/>
          </a:prstGeom>
          <a:solidFill>
            <a:srgbClr val="FFFF99"/>
          </a:solidFill>
        </p:spPr>
        <p:txBody>
          <a:bodyPr wrap="square" rtlCol="0">
            <a:spAutoFit/>
          </a:bodyPr>
          <a:lstStyle/>
          <a:p>
            <a:r>
              <a:rPr lang="en-US" sz="1600" b="1" dirty="0">
                <a:solidFill>
                  <a:schemeClr val="bg1"/>
                </a:solidFill>
                <a:latin typeface="Times New Roman" panose="02020603050405020304" pitchFamily="18" charset="0"/>
                <a:cs typeface="Times New Roman" panose="02020603050405020304" pitchFamily="18" charset="0"/>
              </a:rPr>
              <a:t>Recommendation for learning groups (group level)</a:t>
            </a:r>
          </a:p>
        </p:txBody>
      </p:sp>
      <p:sp>
        <p:nvSpPr>
          <p:cNvPr id="7" name="TextBox 6">
            <a:extLst>
              <a:ext uri="{FF2B5EF4-FFF2-40B4-BE49-F238E27FC236}">
                <a16:creationId xmlns:a16="http://schemas.microsoft.com/office/drawing/2014/main" id="{3C72DB4A-B4E1-4A1B-34DD-E670F418CAB7}"/>
              </a:ext>
            </a:extLst>
          </p:cNvPr>
          <p:cNvSpPr txBox="1"/>
          <p:nvPr/>
        </p:nvSpPr>
        <p:spPr>
          <a:xfrm rot="21154337">
            <a:off x="4967330" y="1123538"/>
            <a:ext cx="5008037" cy="1015663"/>
          </a:xfrm>
          <a:prstGeom prst="rect">
            <a:avLst/>
          </a:prstGeom>
          <a:solidFill>
            <a:schemeClr val="accent6">
              <a:lumMod val="20000"/>
              <a:lumOff val="80000"/>
            </a:schemeClr>
          </a:solidFill>
          <a:ln>
            <a:solidFill>
              <a:schemeClr val="accent6">
                <a:lumMod val="50000"/>
              </a:schemeClr>
            </a:solidFill>
          </a:ln>
        </p:spPr>
        <p:txBody>
          <a:bodyPr wrap="square" rtlCol="0">
            <a:spAutoFit/>
          </a:bodyPr>
          <a:lstStyle/>
          <a:p>
            <a:pPr marL="342900" indent="-342900">
              <a:buFont typeface="Arial" panose="020B0604020202020204" pitchFamily="34" charset="0"/>
              <a:buChar char="•"/>
            </a:pPr>
            <a:r>
              <a:rPr lang="en-US" sz="2000" dirty="0">
                <a:solidFill>
                  <a:schemeClr val="bg1"/>
                </a:solidFill>
                <a:latin typeface="Times New Roman" panose="02020603050405020304" pitchFamily="18" charset="0"/>
                <a:ea typeface="Times New Roman" panose="02020603050405020304" pitchFamily="18" charset="0"/>
              </a:rPr>
              <a:t>Design activities using the task-based learning cycle: warm-up → task execution → end-of-session output</a:t>
            </a:r>
          </a:p>
        </p:txBody>
      </p:sp>
      <p:sp>
        <p:nvSpPr>
          <p:cNvPr id="8" name="TextBox 7">
            <a:extLst>
              <a:ext uri="{FF2B5EF4-FFF2-40B4-BE49-F238E27FC236}">
                <a16:creationId xmlns:a16="http://schemas.microsoft.com/office/drawing/2014/main" id="{4F84573F-606B-0FDA-C02D-B25C0556F11C}"/>
              </a:ext>
            </a:extLst>
          </p:cNvPr>
          <p:cNvSpPr txBox="1"/>
          <p:nvPr/>
        </p:nvSpPr>
        <p:spPr>
          <a:xfrm rot="254018">
            <a:off x="5306530" y="2505036"/>
            <a:ext cx="4588641" cy="1323439"/>
          </a:xfrm>
          <a:prstGeom prst="rect">
            <a:avLst/>
          </a:prstGeom>
          <a:solidFill>
            <a:schemeClr val="accent6">
              <a:lumMod val="20000"/>
              <a:lumOff val="80000"/>
            </a:schemeClr>
          </a:solidFill>
          <a:ln>
            <a:solidFill>
              <a:schemeClr val="accent6">
                <a:lumMod val="50000"/>
              </a:schemeClr>
            </a:solidFill>
          </a:ln>
        </p:spPr>
        <p:txBody>
          <a:bodyPr wrap="square">
            <a:spAutoFit/>
          </a:bodyPr>
          <a:lstStyle/>
          <a:p>
            <a:pPr marL="342900" indent="-342900">
              <a:buFont typeface="Arial" panose="020B0604020202020204" pitchFamily="34" charset="0"/>
              <a:buChar char="•"/>
            </a:pPr>
            <a:r>
              <a:rPr lang="en-US" sz="2000" dirty="0">
                <a:solidFill>
                  <a:schemeClr val="bg1"/>
                </a:solidFill>
                <a:latin typeface="Times New Roman" panose="02020603050405020304" pitchFamily="18" charset="0"/>
                <a:ea typeface="Times New Roman" panose="02020603050405020304" pitchFamily="18" charset="0"/>
              </a:rPr>
              <a:t>Establish two-layer feedback: content clarity first, then language accuracy. Focused, staged feedback maximizes uptake without increasing anxiety.</a:t>
            </a:r>
          </a:p>
        </p:txBody>
      </p:sp>
      <p:sp>
        <p:nvSpPr>
          <p:cNvPr id="10" name="TextBox 9">
            <a:extLst>
              <a:ext uri="{FF2B5EF4-FFF2-40B4-BE49-F238E27FC236}">
                <a16:creationId xmlns:a16="http://schemas.microsoft.com/office/drawing/2014/main" id="{D012D7AB-3074-2B78-F241-F2B56660EF61}"/>
              </a:ext>
            </a:extLst>
          </p:cNvPr>
          <p:cNvSpPr txBox="1"/>
          <p:nvPr/>
        </p:nvSpPr>
        <p:spPr>
          <a:xfrm rot="20900156">
            <a:off x="5318039" y="4322654"/>
            <a:ext cx="4704057" cy="1015663"/>
          </a:xfrm>
          <a:prstGeom prst="rect">
            <a:avLst/>
          </a:prstGeom>
          <a:solidFill>
            <a:schemeClr val="accent6">
              <a:lumMod val="20000"/>
              <a:lumOff val="80000"/>
            </a:schemeClr>
          </a:solidFill>
          <a:ln>
            <a:solidFill>
              <a:schemeClr val="accent6">
                <a:lumMod val="50000"/>
              </a:schemeClr>
            </a:solidFill>
          </a:ln>
        </p:spPr>
        <p:txBody>
          <a:bodyPr wrap="square">
            <a:spAutoFit/>
          </a:bodyPr>
          <a:lstStyle/>
          <a:p>
            <a:pPr marL="342900" lvl="0" indent="-342900" algn="just">
              <a:spcAft>
                <a:spcPts val="1000"/>
              </a:spcAft>
              <a:buFont typeface="Arial" panose="020B0604020202020204" pitchFamily="34" charset="0"/>
              <a:buChar char="•"/>
            </a:pPr>
            <a:r>
              <a:rPr lang="en-US" sz="2000" dirty="0">
                <a:solidFill>
                  <a:schemeClr val="bg1"/>
                </a:solidFill>
                <a:effectLst/>
                <a:latin typeface="Times New Roman" panose="02020603050405020304" pitchFamily="18" charset="0"/>
                <a:ea typeface="Times New Roman" panose="02020603050405020304" pitchFamily="18" charset="0"/>
              </a:rPr>
              <a:t>Apply a buddy system and rotate speaking roles to ensure equal practice opportunities for all members.</a:t>
            </a:r>
          </a:p>
        </p:txBody>
      </p:sp>
    </p:spTree>
    <p:extLst>
      <p:ext uri="{BB962C8B-B14F-4D97-AF65-F5344CB8AC3E}">
        <p14:creationId xmlns:p14="http://schemas.microsoft.com/office/powerpoint/2010/main" val="7280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AB6D1-F716-B416-8A34-C4664BC640C7}"/>
            </a:ext>
          </a:extLst>
        </p:cNvPr>
        <p:cNvGrpSpPr/>
        <p:nvPr/>
      </p:nvGrpSpPr>
      <p:grpSpPr>
        <a:xfrm>
          <a:off x="0" y="0"/>
          <a:ext cx="0" cy="0"/>
          <a:chOff x="0" y="0"/>
          <a:chExt cx="0" cy="0"/>
        </a:xfrm>
      </p:grpSpPr>
      <p:pic>
        <p:nvPicPr>
          <p:cNvPr id="2" name="Picture 1" descr="34,301 University Students Speaking Royalty-Free Images, Stock Photos &amp; Pictures | Shutterstock">
            <a:extLst>
              <a:ext uri="{FF2B5EF4-FFF2-40B4-BE49-F238E27FC236}">
                <a16:creationId xmlns:a16="http://schemas.microsoft.com/office/drawing/2014/main" id="{C544DBB1-A203-58B1-AB65-5DE15EAAD0EA}"/>
              </a:ext>
            </a:extLst>
          </p:cNvPr>
          <p:cNvPicPr>
            <a:picLocks noChangeAspect="1"/>
          </p:cNvPicPr>
          <p:nvPr/>
        </p:nvPicPr>
        <p:blipFill>
          <a:blip r:embed="rId2"/>
          <a:stretch>
            <a:fillRect/>
          </a:stretch>
        </p:blipFill>
        <p:spPr>
          <a:xfrm>
            <a:off x="341948" y="1660250"/>
            <a:ext cx="4904422" cy="2843168"/>
          </a:xfrm>
          <a:prstGeom prst="rect">
            <a:avLst/>
          </a:prstGeom>
        </p:spPr>
      </p:pic>
      <p:sp>
        <p:nvSpPr>
          <p:cNvPr id="3" name="TextBox 2">
            <a:extLst>
              <a:ext uri="{FF2B5EF4-FFF2-40B4-BE49-F238E27FC236}">
                <a16:creationId xmlns:a16="http://schemas.microsoft.com/office/drawing/2014/main" id="{BE7AC52A-A619-8470-8E32-B7E4559B7B9B}"/>
              </a:ext>
            </a:extLst>
          </p:cNvPr>
          <p:cNvSpPr txBox="1"/>
          <p:nvPr/>
        </p:nvSpPr>
        <p:spPr>
          <a:xfrm>
            <a:off x="10172113" y="308763"/>
            <a:ext cx="1748790" cy="646331"/>
          </a:xfrm>
          <a:prstGeom prst="rect">
            <a:avLst/>
          </a:prstGeom>
          <a:solidFill>
            <a:schemeClr val="accent6">
              <a:lumMod val="20000"/>
              <a:lumOff val="80000"/>
            </a:schemeClr>
          </a:solidFill>
        </p:spPr>
        <p:txBody>
          <a:bodyPr wrap="square" rtlCol="0">
            <a:spAutoFit/>
          </a:bodyPr>
          <a:lstStyle/>
          <a:p>
            <a:r>
              <a:rPr lang="en-US" dirty="0">
                <a:solidFill>
                  <a:srgbClr val="C00000"/>
                </a:solidFill>
                <a:latin typeface="Arial Black" panose="020B0A04020102020204" pitchFamily="34" charset="0"/>
              </a:rPr>
              <a:t>CHAPTER 5: Conclusion</a:t>
            </a:r>
          </a:p>
        </p:txBody>
      </p:sp>
      <p:sp>
        <p:nvSpPr>
          <p:cNvPr id="6" name="TextBox 5">
            <a:extLst>
              <a:ext uri="{FF2B5EF4-FFF2-40B4-BE49-F238E27FC236}">
                <a16:creationId xmlns:a16="http://schemas.microsoft.com/office/drawing/2014/main" id="{B91400C2-CC36-C3F9-2106-736FCEE2AB3A}"/>
              </a:ext>
            </a:extLst>
          </p:cNvPr>
          <p:cNvSpPr txBox="1"/>
          <p:nvPr/>
        </p:nvSpPr>
        <p:spPr>
          <a:xfrm>
            <a:off x="341948" y="4334141"/>
            <a:ext cx="4908232" cy="338554"/>
          </a:xfrm>
          <a:prstGeom prst="rect">
            <a:avLst/>
          </a:prstGeom>
          <a:solidFill>
            <a:srgbClr val="FFFF99"/>
          </a:solidFill>
        </p:spPr>
        <p:txBody>
          <a:bodyPr wrap="square" rtlCol="0">
            <a:spAutoFit/>
          </a:bodyPr>
          <a:lstStyle/>
          <a:p>
            <a:r>
              <a:rPr lang="en-US" sz="1600" b="1" dirty="0">
                <a:solidFill>
                  <a:schemeClr val="bg1"/>
                </a:solidFill>
                <a:latin typeface="Times New Roman" panose="02020603050405020304" pitchFamily="18" charset="0"/>
                <a:cs typeface="Times New Roman" panose="02020603050405020304" pitchFamily="18" charset="0"/>
              </a:rPr>
              <a:t>Recommendation for Universities (Institutional level)</a:t>
            </a:r>
          </a:p>
        </p:txBody>
      </p:sp>
      <p:sp>
        <p:nvSpPr>
          <p:cNvPr id="10" name="TextBox 9">
            <a:extLst>
              <a:ext uri="{FF2B5EF4-FFF2-40B4-BE49-F238E27FC236}">
                <a16:creationId xmlns:a16="http://schemas.microsoft.com/office/drawing/2014/main" id="{271352A3-C1CC-E2A1-0E14-F474A0A7D655}"/>
              </a:ext>
            </a:extLst>
          </p:cNvPr>
          <p:cNvSpPr txBox="1"/>
          <p:nvPr/>
        </p:nvSpPr>
        <p:spPr>
          <a:xfrm rot="21154337">
            <a:off x="4971796" y="884567"/>
            <a:ext cx="3943553" cy="1631216"/>
          </a:xfrm>
          <a:prstGeom prst="rect">
            <a:avLst/>
          </a:prstGeom>
          <a:solidFill>
            <a:schemeClr val="accent3">
              <a:lumMod val="20000"/>
              <a:lumOff val="80000"/>
            </a:schemeClr>
          </a:solidFill>
          <a:ln>
            <a:solidFill>
              <a:schemeClr val="accent6">
                <a:lumMod val="50000"/>
              </a:schemeClr>
            </a:solidFill>
          </a:ln>
        </p:spPr>
        <p:txBody>
          <a:bodyPr wrap="square" rtlCol="0">
            <a:spAutoFit/>
          </a:bodyPr>
          <a:lstStyle/>
          <a:p>
            <a:pPr marL="342900" indent="-342900">
              <a:buFont typeface="Arial" panose="020B0604020202020204" pitchFamily="34" charset="0"/>
              <a:buChar char="•"/>
            </a:pPr>
            <a:r>
              <a:rPr lang="en-US" sz="2000" dirty="0">
                <a:solidFill>
                  <a:schemeClr val="bg1"/>
                </a:solidFill>
                <a:latin typeface="Times New Roman" panose="02020603050405020304" pitchFamily="18" charset="0"/>
                <a:ea typeface="Times New Roman" panose="02020603050405020304" pitchFamily="18" charset="0"/>
              </a:rPr>
              <a:t>Embed an out-of-class practice cycle in each course: in-class input → output-based tasks → product submission → rubric-based feedback</a:t>
            </a:r>
          </a:p>
        </p:txBody>
      </p:sp>
      <p:sp>
        <p:nvSpPr>
          <p:cNvPr id="11" name="TextBox 10">
            <a:extLst>
              <a:ext uri="{FF2B5EF4-FFF2-40B4-BE49-F238E27FC236}">
                <a16:creationId xmlns:a16="http://schemas.microsoft.com/office/drawing/2014/main" id="{1FCFCF25-B653-61A5-072A-9F32A45459DC}"/>
              </a:ext>
            </a:extLst>
          </p:cNvPr>
          <p:cNvSpPr txBox="1"/>
          <p:nvPr/>
        </p:nvSpPr>
        <p:spPr>
          <a:xfrm>
            <a:off x="5116947" y="2763842"/>
            <a:ext cx="3887295" cy="1015663"/>
          </a:xfrm>
          <a:prstGeom prst="rect">
            <a:avLst/>
          </a:prstGeom>
          <a:solidFill>
            <a:schemeClr val="accent3">
              <a:lumMod val="20000"/>
              <a:lumOff val="80000"/>
            </a:schemeClr>
          </a:solidFill>
          <a:ln>
            <a:solidFill>
              <a:schemeClr val="accent6">
                <a:lumMod val="50000"/>
              </a:schemeClr>
            </a:solidFill>
          </a:ln>
        </p:spPr>
        <p:txBody>
          <a:bodyPr wrap="square" rtlCol="0">
            <a:spAutoFit/>
          </a:bodyPr>
          <a:lstStyle/>
          <a:p>
            <a:pPr marL="342900" indent="-342900">
              <a:buFont typeface="Arial" panose="020B0604020202020204" pitchFamily="34" charset="0"/>
              <a:buChar char="•"/>
            </a:pPr>
            <a:r>
              <a:rPr lang="en-US" sz="2000" dirty="0">
                <a:solidFill>
                  <a:schemeClr val="bg1"/>
                </a:solidFill>
                <a:latin typeface="Times New Roman" panose="02020603050405020304" pitchFamily="18" charset="0"/>
                <a:ea typeface="Times New Roman" panose="02020603050405020304" pitchFamily="18" charset="0"/>
              </a:rPr>
              <a:t>Build accessible submission and feedback channels to reduce the psychological cost of evaluation</a:t>
            </a:r>
          </a:p>
        </p:txBody>
      </p:sp>
      <p:sp>
        <p:nvSpPr>
          <p:cNvPr id="12" name="TextBox 11">
            <a:extLst>
              <a:ext uri="{FF2B5EF4-FFF2-40B4-BE49-F238E27FC236}">
                <a16:creationId xmlns:a16="http://schemas.microsoft.com/office/drawing/2014/main" id="{1C6AC9FE-5366-74EF-F060-C768BDB0C9D7}"/>
              </a:ext>
            </a:extLst>
          </p:cNvPr>
          <p:cNvSpPr txBox="1"/>
          <p:nvPr/>
        </p:nvSpPr>
        <p:spPr>
          <a:xfrm rot="21154337">
            <a:off x="5954045" y="3857087"/>
            <a:ext cx="5008037" cy="1631216"/>
          </a:xfrm>
          <a:prstGeom prst="rect">
            <a:avLst/>
          </a:prstGeom>
          <a:solidFill>
            <a:schemeClr val="accent3">
              <a:lumMod val="20000"/>
              <a:lumOff val="80000"/>
            </a:schemeClr>
          </a:solidFill>
          <a:ln>
            <a:solidFill>
              <a:schemeClr val="accent6">
                <a:lumMod val="50000"/>
              </a:schemeClr>
            </a:solidFill>
          </a:ln>
        </p:spPr>
        <p:txBody>
          <a:bodyPr wrap="square" rtlCol="0">
            <a:spAutoFit/>
          </a:bodyPr>
          <a:lstStyle/>
          <a:p>
            <a:pPr marL="342900" indent="-342900">
              <a:buFont typeface="Arial" panose="020B0604020202020204" pitchFamily="34" charset="0"/>
              <a:buChar char="•"/>
            </a:pPr>
            <a:r>
              <a:rPr lang="en-US" sz="2000" dirty="0">
                <a:solidFill>
                  <a:schemeClr val="bg1"/>
                </a:solidFill>
                <a:latin typeface="Times New Roman" panose="02020603050405020304" pitchFamily="18" charset="0"/>
                <a:ea typeface="Times New Roman" panose="02020603050405020304" pitchFamily="18" charset="0"/>
              </a:rPr>
              <a:t>Organize periodic speaking events (e.g., speaking day, mini presentations, academic-club seminars) with a gradual ladder design, brief, low-stakes tasks first, increasing in length and complexity</a:t>
            </a:r>
          </a:p>
        </p:txBody>
      </p:sp>
    </p:spTree>
    <p:extLst>
      <p:ext uri="{BB962C8B-B14F-4D97-AF65-F5344CB8AC3E}">
        <p14:creationId xmlns:p14="http://schemas.microsoft.com/office/powerpoint/2010/main" val="879813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ircle(in)">
                                      <p:cBhvr>
                                        <p:cTn id="1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6218B-CB87-6549-522F-92286235CF2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7D2084E-E91C-7B26-BAC7-4F77C501B517}"/>
              </a:ext>
            </a:extLst>
          </p:cNvPr>
          <p:cNvSpPr txBox="1"/>
          <p:nvPr/>
        </p:nvSpPr>
        <p:spPr>
          <a:xfrm>
            <a:off x="10172113" y="308763"/>
            <a:ext cx="1748790" cy="646331"/>
          </a:xfrm>
          <a:prstGeom prst="rect">
            <a:avLst/>
          </a:prstGeom>
          <a:solidFill>
            <a:schemeClr val="accent6">
              <a:lumMod val="20000"/>
              <a:lumOff val="80000"/>
            </a:schemeClr>
          </a:solidFill>
        </p:spPr>
        <p:txBody>
          <a:bodyPr wrap="square" rtlCol="0">
            <a:spAutoFit/>
          </a:bodyPr>
          <a:lstStyle/>
          <a:p>
            <a:r>
              <a:rPr lang="en-US" dirty="0">
                <a:solidFill>
                  <a:srgbClr val="C00000"/>
                </a:solidFill>
                <a:latin typeface="Arial Black" panose="020B0A04020102020204" pitchFamily="34" charset="0"/>
              </a:rPr>
              <a:t>CHAPTER 5: Conclusion</a:t>
            </a:r>
          </a:p>
        </p:txBody>
      </p:sp>
      <p:sp>
        <p:nvSpPr>
          <p:cNvPr id="6" name="TextBox 5">
            <a:extLst>
              <a:ext uri="{FF2B5EF4-FFF2-40B4-BE49-F238E27FC236}">
                <a16:creationId xmlns:a16="http://schemas.microsoft.com/office/drawing/2014/main" id="{CF403E68-12FB-DE5C-0481-1B06B89DFF6D}"/>
              </a:ext>
            </a:extLst>
          </p:cNvPr>
          <p:cNvSpPr txBox="1"/>
          <p:nvPr/>
        </p:nvSpPr>
        <p:spPr>
          <a:xfrm>
            <a:off x="383858" y="4114799"/>
            <a:ext cx="4616042" cy="584775"/>
          </a:xfrm>
          <a:prstGeom prst="rect">
            <a:avLst/>
          </a:prstGeom>
          <a:solidFill>
            <a:srgbClr val="FFFF99"/>
          </a:solidFill>
        </p:spPr>
        <p:txBody>
          <a:bodyPr wrap="square" rtlCol="0">
            <a:spAutoFit/>
          </a:bodyPr>
          <a:lstStyle/>
          <a:p>
            <a:r>
              <a:rPr lang="en-US" sz="1600" b="1" dirty="0">
                <a:solidFill>
                  <a:schemeClr val="bg1"/>
                </a:solidFill>
                <a:latin typeface="Times New Roman" panose="02020603050405020304" pitchFamily="18" charset="0"/>
                <a:cs typeface="Times New Roman" panose="02020603050405020304" pitchFamily="18" charset="0"/>
              </a:rPr>
              <a:t>Recommendation for Communities and partners (External level)</a:t>
            </a:r>
          </a:p>
        </p:txBody>
      </p:sp>
      <p:pic>
        <p:nvPicPr>
          <p:cNvPr id="2" name="Picture 1" descr="154,900+ Community Group Talking Stock Photos, Pictures &amp; Royalty-Free  Images - iStock">
            <a:extLst>
              <a:ext uri="{FF2B5EF4-FFF2-40B4-BE49-F238E27FC236}">
                <a16:creationId xmlns:a16="http://schemas.microsoft.com/office/drawing/2014/main" id="{B8BB938A-5CB0-B674-D81F-F74DBF90C4D7}"/>
              </a:ext>
            </a:extLst>
          </p:cNvPr>
          <p:cNvPicPr>
            <a:picLocks noChangeAspect="1"/>
          </p:cNvPicPr>
          <p:nvPr/>
        </p:nvPicPr>
        <p:blipFill>
          <a:blip r:embed="rId2"/>
          <a:stretch>
            <a:fillRect/>
          </a:stretch>
        </p:blipFill>
        <p:spPr>
          <a:xfrm>
            <a:off x="383858" y="1520188"/>
            <a:ext cx="4616042" cy="2594611"/>
          </a:xfrm>
          <a:prstGeom prst="rect">
            <a:avLst/>
          </a:prstGeom>
        </p:spPr>
      </p:pic>
      <p:sp>
        <p:nvSpPr>
          <p:cNvPr id="8" name="TextBox 7">
            <a:extLst>
              <a:ext uri="{FF2B5EF4-FFF2-40B4-BE49-F238E27FC236}">
                <a16:creationId xmlns:a16="http://schemas.microsoft.com/office/drawing/2014/main" id="{43C573D7-BF06-8D8C-4ECA-F63A97634F57}"/>
              </a:ext>
            </a:extLst>
          </p:cNvPr>
          <p:cNvSpPr txBox="1"/>
          <p:nvPr/>
        </p:nvSpPr>
        <p:spPr>
          <a:xfrm rot="20957145">
            <a:off x="4868926" y="808411"/>
            <a:ext cx="3943553" cy="1323439"/>
          </a:xfrm>
          <a:prstGeom prst="rect">
            <a:avLst/>
          </a:prstGeom>
          <a:solidFill>
            <a:srgbClr val="FDE3F5"/>
          </a:solidFill>
          <a:ln>
            <a:solidFill>
              <a:srgbClr val="C00000"/>
            </a:solidFill>
          </a:ln>
        </p:spPr>
        <p:txBody>
          <a:bodyPr wrap="square" rtlCol="0">
            <a:spAutoFit/>
          </a:bodyPr>
          <a:lstStyle/>
          <a:p>
            <a:pPr marL="342900" indent="-342900">
              <a:buFont typeface="Arial" panose="020B0604020202020204" pitchFamily="34" charset="0"/>
              <a:buChar char="•"/>
            </a:pPr>
            <a:r>
              <a:rPr lang="en-US" sz="2000" dirty="0">
                <a:solidFill>
                  <a:schemeClr val="bg1"/>
                </a:solidFill>
                <a:latin typeface="Times New Roman" panose="02020603050405020304" pitchFamily="18" charset="0"/>
                <a:ea typeface="Times New Roman" panose="02020603050405020304" pitchFamily="18" charset="0"/>
              </a:rPr>
              <a:t>Create activities with authentic communicative purpose (career talks, mock interviews, academic communication projects</a:t>
            </a:r>
          </a:p>
        </p:txBody>
      </p:sp>
      <p:sp>
        <p:nvSpPr>
          <p:cNvPr id="9" name="TextBox 8">
            <a:extLst>
              <a:ext uri="{FF2B5EF4-FFF2-40B4-BE49-F238E27FC236}">
                <a16:creationId xmlns:a16="http://schemas.microsoft.com/office/drawing/2014/main" id="{23225841-20E3-3DC9-6231-8A2AEE944CB0}"/>
              </a:ext>
            </a:extLst>
          </p:cNvPr>
          <p:cNvSpPr txBox="1"/>
          <p:nvPr/>
        </p:nvSpPr>
        <p:spPr>
          <a:xfrm rot="292716">
            <a:off x="4978737" y="2698458"/>
            <a:ext cx="3943553" cy="1015663"/>
          </a:xfrm>
          <a:prstGeom prst="rect">
            <a:avLst/>
          </a:prstGeom>
          <a:solidFill>
            <a:srgbClr val="FDE3F5"/>
          </a:solidFill>
          <a:ln>
            <a:solidFill>
              <a:srgbClr val="C00000"/>
            </a:solidFill>
          </a:ln>
        </p:spPr>
        <p:txBody>
          <a:bodyPr wrap="square" rtlCol="0">
            <a:spAutoFit/>
          </a:bodyPr>
          <a:lstStyle/>
          <a:p>
            <a:pPr marL="342900" indent="-342900">
              <a:buFont typeface="Arial" panose="020B0604020202020204" pitchFamily="34" charset="0"/>
              <a:buChar char="•"/>
            </a:pPr>
            <a:r>
              <a:rPr lang="en-US" sz="2000" dirty="0">
                <a:solidFill>
                  <a:schemeClr val="bg1"/>
                </a:solidFill>
                <a:latin typeface="Times New Roman" panose="02020603050405020304" pitchFamily="18" charset="0"/>
                <a:ea typeface="Times New Roman" panose="02020603050405020304" pitchFamily="18" charset="0"/>
              </a:rPr>
              <a:t>Provide clear task frameworks in advance (time limits, expected products, feedback criteria).</a:t>
            </a:r>
          </a:p>
        </p:txBody>
      </p:sp>
      <p:sp>
        <p:nvSpPr>
          <p:cNvPr id="10" name="TextBox 9">
            <a:extLst>
              <a:ext uri="{FF2B5EF4-FFF2-40B4-BE49-F238E27FC236}">
                <a16:creationId xmlns:a16="http://schemas.microsoft.com/office/drawing/2014/main" id="{80741176-15F9-1676-697B-80C58B90B762}"/>
              </a:ext>
            </a:extLst>
          </p:cNvPr>
          <p:cNvSpPr txBox="1"/>
          <p:nvPr/>
        </p:nvSpPr>
        <p:spPr>
          <a:xfrm rot="20404897">
            <a:off x="6515637" y="4070368"/>
            <a:ext cx="3943553" cy="1015663"/>
          </a:xfrm>
          <a:prstGeom prst="rect">
            <a:avLst/>
          </a:prstGeom>
          <a:solidFill>
            <a:srgbClr val="FDE3F5"/>
          </a:solidFill>
          <a:ln>
            <a:solidFill>
              <a:schemeClr val="accent6">
                <a:lumMod val="50000"/>
              </a:schemeClr>
            </a:solidFill>
          </a:ln>
        </p:spPr>
        <p:txBody>
          <a:bodyPr wrap="square" rtlCol="0">
            <a:spAutoFit/>
          </a:bodyPr>
          <a:lstStyle/>
          <a:p>
            <a:pPr marL="342900" indent="-342900">
              <a:buFont typeface="Arial" panose="020B0604020202020204" pitchFamily="34" charset="0"/>
              <a:buChar char="•"/>
            </a:pPr>
            <a:r>
              <a:rPr lang="en-US" sz="2000" dirty="0">
                <a:solidFill>
                  <a:schemeClr val="bg1"/>
                </a:solidFill>
                <a:latin typeface="Times New Roman" panose="02020603050405020304" pitchFamily="18" charset="0"/>
                <a:ea typeface="Times New Roman" panose="02020603050405020304" pitchFamily="18" charset="0"/>
              </a:rPr>
              <a:t>Base evaluation on progress, not only final performance, to encourage broad participation.</a:t>
            </a:r>
          </a:p>
        </p:txBody>
      </p:sp>
    </p:spTree>
    <p:extLst>
      <p:ext uri="{BB962C8B-B14F-4D97-AF65-F5344CB8AC3E}">
        <p14:creationId xmlns:p14="http://schemas.microsoft.com/office/powerpoint/2010/main" val="1677406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ircle(in)">
                                      <p:cBhvr>
                                        <p:cTn id="1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3DBE8-A1B1-D7DA-269A-0BD40A942F7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DF72E0A-F021-85C0-E75C-366DC36FB97A}"/>
              </a:ext>
            </a:extLst>
          </p:cNvPr>
          <p:cNvSpPr txBox="1"/>
          <p:nvPr/>
        </p:nvSpPr>
        <p:spPr>
          <a:xfrm>
            <a:off x="10172113" y="308763"/>
            <a:ext cx="1748790" cy="646331"/>
          </a:xfrm>
          <a:prstGeom prst="rect">
            <a:avLst/>
          </a:prstGeom>
          <a:solidFill>
            <a:schemeClr val="accent6">
              <a:lumMod val="20000"/>
              <a:lumOff val="80000"/>
            </a:schemeClr>
          </a:solidFill>
        </p:spPr>
        <p:txBody>
          <a:bodyPr wrap="square" rtlCol="0">
            <a:spAutoFit/>
          </a:bodyPr>
          <a:lstStyle/>
          <a:p>
            <a:r>
              <a:rPr lang="en-US">
                <a:solidFill>
                  <a:srgbClr val="C00000"/>
                </a:solidFill>
                <a:latin typeface="Arial Black" panose="020B0A04020102020204" pitchFamily="34" charset="0"/>
              </a:rPr>
              <a:t>CHAPTER 5: Conclusion</a:t>
            </a:r>
            <a:endParaRPr lang="en-US" dirty="0">
              <a:solidFill>
                <a:srgbClr val="C00000"/>
              </a:solidFill>
              <a:latin typeface="Arial Black" panose="020B0A04020102020204" pitchFamily="34" charset="0"/>
            </a:endParaRPr>
          </a:p>
        </p:txBody>
      </p:sp>
      <p:pic>
        <p:nvPicPr>
          <p:cNvPr id="2" name="Picture 1" descr="Quick Tips: Provide Your Students with a Roadmap for Class | The Innovative Instructor">
            <a:extLst>
              <a:ext uri="{FF2B5EF4-FFF2-40B4-BE49-F238E27FC236}">
                <a16:creationId xmlns:a16="http://schemas.microsoft.com/office/drawing/2014/main" id="{320E27BB-8F77-E424-C17B-172B5730BFF8}"/>
              </a:ext>
            </a:extLst>
          </p:cNvPr>
          <p:cNvPicPr>
            <a:picLocks noChangeAspect="1"/>
          </p:cNvPicPr>
          <p:nvPr/>
        </p:nvPicPr>
        <p:blipFill>
          <a:blip r:embed="rId2"/>
          <a:stretch>
            <a:fillRect/>
          </a:stretch>
        </p:blipFill>
        <p:spPr>
          <a:xfrm>
            <a:off x="3096211" y="1726243"/>
            <a:ext cx="6467475" cy="4286250"/>
          </a:xfrm>
          <a:prstGeom prst="rect">
            <a:avLst/>
          </a:prstGeom>
        </p:spPr>
      </p:pic>
      <p:sp>
        <p:nvSpPr>
          <p:cNvPr id="7" name="TextBox 6">
            <a:extLst>
              <a:ext uri="{FF2B5EF4-FFF2-40B4-BE49-F238E27FC236}">
                <a16:creationId xmlns:a16="http://schemas.microsoft.com/office/drawing/2014/main" id="{3D11D52A-FB9A-BC90-91F2-9D407F549287}"/>
              </a:ext>
            </a:extLst>
          </p:cNvPr>
          <p:cNvSpPr txBox="1"/>
          <p:nvPr/>
        </p:nvSpPr>
        <p:spPr>
          <a:xfrm>
            <a:off x="1543050" y="308763"/>
            <a:ext cx="8275320" cy="461665"/>
          </a:xfrm>
          <a:prstGeom prst="rect">
            <a:avLst/>
          </a:prstGeom>
          <a:solidFill>
            <a:srgbClr val="FDE3F5"/>
          </a:solidFill>
        </p:spPr>
        <p:txBody>
          <a:bodyPr wrap="square">
            <a:spAutoFit/>
          </a:bodyPr>
          <a:lstStyle/>
          <a:p>
            <a:r>
              <a:rPr lang="en-US" sz="2400" b="1" dirty="0">
                <a:solidFill>
                  <a:srgbClr val="000000"/>
                </a:solidFill>
                <a:effectLst/>
                <a:latin typeface="Arial Black" panose="020B0A04020102020204" pitchFamily="34" charset="0"/>
                <a:ea typeface="Times New Roman" panose="02020603050405020304" pitchFamily="18" charset="0"/>
              </a:rPr>
              <a:t>Sample Implementation Roadmap (8–10 Weeks)</a:t>
            </a:r>
            <a:endParaRPr lang="en-US" sz="2400" dirty="0">
              <a:latin typeface="Arial Black" panose="020B0A04020102020204" pitchFamily="34" charset="0"/>
            </a:endParaRPr>
          </a:p>
        </p:txBody>
      </p:sp>
      <p:sp>
        <p:nvSpPr>
          <p:cNvPr id="9" name="TextBox 8">
            <a:extLst>
              <a:ext uri="{FF2B5EF4-FFF2-40B4-BE49-F238E27FC236}">
                <a16:creationId xmlns:a16="http://schemas.microsoft.com/office/drawing/2014/main" id="{565C7E95-B41A-9D52-07AC-8075D02FB682}"/>
              </a:ext>
            </a:extLst>
          </p:cNvPr>
          <p:cNvSpPr txBox="1"/>
          <p:nvPr/>
        </p:nvSpPr>
        <p:spPr>
          <a:xfrm>
            <a:off x="196453" y="1013809"/>
            <a:ext cx="1280160" cy="369332"/>
          </a:xfrm>
          <a:prstGeom prst="rect">
            <a:avLst/>
          </a:prstGeom>
          <a:solidFill>
            <a:schemeClr val="accent2"/>
          </a:solidFill>
        </p:spPr>
        <p:txBody>
          <a:bodyPr wrap="square" rtlCol="0">
            <a:spAutoFit/>
          </a:bodyPr>
          <a:lstStyle/>
          <a:p>
            <a:r>
              <a:rPr lang="en-US" dirty="0">
                <a:solidFill>
                  <a:schemeClr val="bg1"/>
                </a:solidFill>
                <a:latin typeface="Arial Black" panose="020B0A04020102020204" pitchFamily="34" charset="0"/>
              </a:rPr>
              <a:t>WEEK 1</a:t>
            </a:r>
          </a:p>
        </p:txBody>
      </p:sp>
      <p:sp>
        <p:nvSpPr>
          <p:cNvPr id="54" name="TextBox 53">
            <a:extLst>
              <a:ext uri="{FF2B5EF4-FFF2-40B4-BE49-F238E27FC236}">
                <a16:creationId xmlns:a16="http://schemas.microsoft.com/office/drawing/2014/main" id="{1AD68700-CA0A-D445-76B4-1AA50F62E2C5}"/>
              </a:ext>
            </a:extLst>
          </p:cNvPr>
          <p:cNvSpPr txBox="1"/>
          <p:nvPr/>
        </p:nvSpPr>
        <p:spPr>
          <a:xfrm>
            <a:off x="9941242" y="2642730"/>
            <a:ext cx="1280160" cy="369332"/>
          </a:xfrm>
          <a:prstGeom prst="rect">
            <a:avLst/>
          </a:prstGeom>
          <a:solidFill>
            <a:schemeClr val="accent2"/>
          </a:solidFill>
        </p:spPr>
        <p:txBody>
          <a:bodyPr wrap="square" rtlCol="0">
            <a:spAutoFit/>
          </a:bodyPr>
          <a:lstStyle/>
          <a:p>
            <a:r>
              <a:rPr lang="en-US" dirty="0">
                <a:solidFill>
                  <a:schemeClr val="bg1"/>
                </a:solidFill>
                <a:latin typeface="Arial Black" panose="020B0A04020102020204" pitchFamily="34" charset="0"/>
              </a:rPr>
              <a:t>WEEK 6</a:t>
            </a:r>
          </a:p>
        </p:txBody>
      </p:sp>
      <p:sp>
        <p:nvSpPr>
          <p:cNvPr id="111" name="TextBox 110">
            <a:extLst>
              <a:ext uri="{FF2B5EF4-FFF2-40B4-BE49-F238E27FC236}">
                <a16:creationId xmlns:a16="http://schemas.microsoft.com/office/drawing/2014/main" id="{129C8D03-37E1-624C-4DAA-09288268E459}"/>
              </a:ext>
            </a:extLst>
          </p:cNvPr>
          <p:cNvSpPr txBox="1"/>
          <p:nvPr/>
        </p:nvSpPr>
        <p:spPr>
          <a:xfrm>
            <a:off x="10172113" y="5448265"/>
            <a:ext cx="1280160" cy="369332"/>
          </a:xfrm>
          <a:prstGeom prst="rect">
            <a:avLst/>
          </a:prstGeom>
          <a:solidFill>
            <a:schemeClr val="accent2"/>
          </a:solidFill>
        </p:spPr>
        <p:txBody>
          <a:bodyPr wrap="square" rtlCol="0">
            <a:spAutoFit/>
          </a:bodyPr>
          <a:lstStyle/>
          <a:p>
            <a:r>
              <a:rPr lang="en-US" dirty="0">
                <a:solidFill>
                  <a:schemeClr val="bg1"/>
                </a:solidFill>
                <a:latin typeface="Arial Black" panose="020B0A04020102020204" pitchFamily="34" charset="0"/>
              </a:rPr>
              <a:t>WEEK 8</a:t>
            </a:r>
          </a:p>
        </p:txBody>
      </p:sp>
      <p:sp>
        <p:nvSpPr>
          <p:cNvPr id="113" name="TextBox 112">
            <a:extLst>
              <a:ext uri="{FF2B5EF4-FFF2-40B4-BE49-F238E27FC236}">
                <a16:creationId xmlns:a16="http://schemas.microsoft.com/office/drawing/2014/main" id="{3181A20D-B5BA-EF45-9549-B0D59B77E460}"/>
              </a:ext>
            </a:extLst>
          </p:cNvPr>
          <p:cNvSpPr txBox="1"/>
          <p:nvPr/>
        </p:nvSpPr>
        <p:spPr>
          <a:xfrm>
            <a:off x="330518" y="3869368"/>
            <a:ext cx="1280160" cy="369332"/>
          </a:xfrm>
          <a:prstGeom prst="rect">
            <a:avLst/>
          </a:prstGeom>
          <a:solidFill>
            <a:schemeClr val="accent2"/>
          </a:solidFill>
        </p:spPr>
        <p:txBody>
          <a:bodyPr wrap="square" rtlCol="0">
            <a:spAutoFit/>
          </a:bodyPr>
          <a:lstStyle/>
          <a:p>
            <a:r>
              <a:rPr lang="en-US" dirty="0">
                <a:solidFill>
                  <a:schemeClr val="bg1"/>
                </a:solidFill>
                <a:latin typeface="Arial Black" panose="020B0A04020102020204" pitchFamily="34" charset="0"/>
              </a:rPr>
              <a:t>WEEK 3</a:t>
            </a:r>
          </a:p>
        </p:txBody>
      </p:sp>
      <p:sp>
        <p:nvSpPr>
          <p:cNvPr id="115" name="TextBox 114">
            <a:extLst>
              <a:ext uri="{FF2B5EF4-FFF2-40B4-BE49-F238E27FC236}">
                <a16:creationId xmlns:a16="http://schemas.microsoft.com/office/drawing/2014/main" id="{23E13676-2367-5961-EDB8-6A70D7B033F8}"/>
              </a:ext>
            </a:extLst>
          </p:cNvPr>
          <p:cNvSpPr txBox="1"/>
          <p:nvPr/>
        </p:nvSpPr>
        <p:spPr>
          <a:xfrm>
            <a:off x="10172113" y="4053469"/>
            <a:ext cx="1280160" cy="369332"/>
          </a:xfrm>
          <a:prstGeom prst="rect">
            <a:avLst/>
          </a:prstGeom>
          <a:solidFill>
            <a:schemeClr val="accent2"/>
          </a:solidFill>
        </p:spPr>
        <p:txBody>
          <a:bodyPr wrap="square" rtlCol="0">
            <a:spAutoFit/>
          </a:bodyPr>
          <a:lstStyle/>
          <a:p>
            <a:r>
              <a:rPr lang="en-US" dirty="0">
                <a:solidFill>
                  <a:schemeClr val="bg1"/>
                </a:solidFill>
                <a:latin typeface="Arial Black" panose="020B0A04020102020204" pitchFamily="34" charset="0"/>
              </a:rPr>
              <a:t>WEEK 7</a:t>
            </a:r>
          </a:p>
        </p:txBody>
      </p:sp>
      <p:sp>
        <p:nvSpPr>
          <p:cNvPr id="117" name="TextBox 116">
            <a:extLst>
              <a:ext uri="{FF2B5EF4-FFF2-40B4-BE49-F238E27FC236}">
                <a16:creationId xmlns:a16="http://schemas.microsoft.com/office/drawing/2014/main" id="{6DD530E4-C180-EC53-8481-12D09E1331F3}"/>
              </a:ext>
            </a:extLst>
          </p:cNvPr>
          <p:cNvSpPr txBox="1"/>
          <p:nvPr/>
        </p:nvSpPr>
        <p:spPr>
          <a:xfrm>
            <a:off x="330518" y="5320823"/>
            <a:ext cx="1280160" cy="369332"/>
          </a:xfrm>
          <a:prstGeom prst="rect">
            <a:avLst/>
          </a:prstGeom>
          <a:solidFill>
            <a:srgbClr val="92D050"/>
          </a:solidFill>
        </p:spPr>
        <p:txBody>
          <a:bodyPr wrap="square" rtlCol="0">
            <a:spAutoFit/>
          </a:bodyPr>
          <a:lstStyle/>
          <a:p>
            <a:r>
              <a:rPr lang="en-US" dirty="0">
                <a:solidFill>
                  <a:schemeClr val="bg1"/>
                </a:solidFill>
                <a:latin typeface="Arial Black" panose="020B0A04020102020204" pitchFamily="34" charset="0"/>
              </a:rPr>
              <a:t>WEEK 4</a:t>
            </a:r>
          </a:p>
        </p:txBody>
      </p:sp>
      <p:sp>
        <p:nvSpPr>
          <p:cNvPr id="119" name="TextBox 118">
            <a:extLst>
              <a:ext uri="{FF2B5EF4-FFF2-40B4-BE49-F238E27FC236}">
                <a16:creationId xmlns:a16="http://schemas.microsoft.com/office/drawing/2014/main" id="{F1A5A0D8-DEDE-6889-5CD1-8CAEE071BF19}"/>
              </a:ext>
            </a:extLst>
          </p:cNvPr>
          <p:cNvSpPr txBox="1"/>
          <p:nvPr/>
        </p:nvSpPr>
        <p:spPr>
          <a:xfrm>
            <a:off x="9941242" y="1198028"/>
            <a:ext cx="1280160" cy="369332"/>
          </a:xfrm>
          <a:prstGeom prst="rect">
            <a:avLst/>
          </a:prstGeom>
          <a:solidFill>
            <a:schemeClr val="accent2"/>
          </a:solidFill>
        </p:spPr>
        <p:txBody>
          <a:bodyPr wrap="square" rtlCol="0">
            <a:spAutoFit/>
          </a:bodyPr>
          <a:lstStyle/>
          <a:p>
            <a:r>
              <a:rPr lang="en-US" dirty="0">
                <a:solidFill>
                  <a:schemeClr val="bg1"/>
                </a:solidFill>
                <a:latin typeface="Arial Black" panose="020B0A04020102020204" pitchFamily="34" charset="0"/>
              </a:rPr>
              <a:t>WEEK 5</a:t>
            </a:r>
          </a:p>
        </p:txBody>
      </p:sp>
      <p:sp>
        <p:nvSpPr>
          <p:cNvPr id="121" name="TextBox 120">
            <a:extLst>
              <a:ext uri="{FF2B5EF4-FFF2-40B4-BE49-F238E27FC236}">
                <a16:creationId xmlns:a16="http://schemas.microsoft.com/office/drawing/2014/main" id="{D10DDDE5-E579-483D-33A9-5778F0EBC36D}"/>
              </a:ext>
            </a:extLst>
          </p:cNvPr>
          <p:cNvSpPr txBox="1"/>
          <p:nvPr/>
        </p:nvSpPr>
        <p:spPr>
          <a:xfrm>
            <a:off x="273844" y="2747843"/>
            <a:ext cx="1280160" cy="369332"/>
          </a:xfrm>
          <a:prstGeom prst="rect">
            <a:avLst/>
          </a:prstGeom>
          <a:solidFill>
            <a:srgbClr val="92D050"/>
          </a:solidFill>
        </p:spPr>
        <p:txBody>
          <a:bodyPr wrap="square" rtlCol="0">
            <a:spAutoFit/>
          </a:bodyPr>
          <a:lstStyle/>
          <a:p>
            <a:r>
              <a:rPr lang="en-US" dirty="0">
                <a:solidFill>
                  <a:schemeClr val="bg1"/>
                </a:solidFill>
                <a:latin typeface="Arial Black" panose="020B0A04020102020204" pitchFamily="34" charset="0"/>
              </a:rPr>
              <a:t>WEEK 2</a:t>
            </a:r>
          </a:p>
        </p:txBody>
      </p:sp>
      <p:sp>
        <p:nvSpPr>
          <p:cNvPr id="123" name="TextBox 122">
            <a:extLst>
              <a:ext uri="{FF2B5EF4-FFF2-40B4-BE49-F238E27FC236}">
                <a16:creationId xmlns:a16="http://schemas.microsoft.com/office/drawing/2014/main" id="{71099136-7DF7-20D9-7FF5-5D7B0AF5A752}"/>
              </a:ext>
            </a:extLst>
          </p:cNvPr>
          <p:cNvSpPr txBox="1"/>
          <p:nvPr/>
        </p:nvSpPr>
        <p:spPr>
          <a:xfrm>
            <a:off x="108583" y="1494583"/>
            <a:ext cx="2514600" cy="1200329"/>
          </a:xfrm>
          <a:prstGeom prst="rect">
            <a:avLst/>
          </a:prstGeom>
          <a:solidFill>
            <a:srgbClr val="FFFFCC"/>
          </a:solidFill>
        </p:spPr>
        <p:txBody>
          <a:bodyPr wrap="square">
            <a:spAutoFit/>
          </a:bodyPr>
          <a:lstStyle/>
          <a:p>
            <a:r>
              <a:rPr lang="en-US"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Establish Psychological Safety and Speaking Norms </a:t>
            </a:r>
            <a:r>
              <a:rPr lang="en-US"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(Theme 1)</a:t>
            </a:r>
            <a:endParaRPr lang="en-US" b="1" dirty="0">
              <a:solidFill>
                <a:srgbClr val="C00000"/>
              </a:solidFill>
              <a:latin typeface="Arial" panose="020B0604020202020204" pitchFamily="34" charset="0"/>
              <a:cs typeface="Arial" panose="020B0604020202020204" pitchFamily="34" charset="0"/>
            </a:endParaRPr>
          </a:p>
        </p:txBody>
      </p:sp>
      <p:sp>
        <p:nvSpPr>
          <p:cNvPr id="128" name="TextBox 127">
            <a:extLst>
              <a:ext uri="{FF2B5EF4-FFF2-40B4-BE49-F238E27FC236}">
                <a16:creationId xmlns:a16="http://schemas.microsoft.com/office/drawing/2014/main" id="{D7B176CB-D8C7-0746-8846-EA80004D24A1}"/>
              </a:ext>
            </a:extLst>
          </p:cNvPr>
          <p:cNvSpPr txBox="1"/>
          <p:nvPr/>
        </p:nvSpPr>
        <p:spPr>
          <a:xfrm>
            <a:off x="108583" y="3170106"/>
            <a:ext cx="2133599" cy="646331"/>
          </a:xfrm>
          <a:prstGeom prst="rect">
            <a:avLst/>
          </a:prstGeom>
          <a:solidFill>
            <a:schemeClr val="accent6">
              <a:lumMod val="20000"/>
              <a:lumOff val="80000"/>
            </a:schemeClr>
          </a:solidFill>
        </p:spPr>
        <p:txBody>
          <a:bodyPr wrap="square">
            <a:spAutoFit/>
          </a:bodyPr>
          <a:lstStyle/>
          <a:p>
            <a:r>
              <a:rPr lang="en-US" dirty="0">
                <a:solidFill>
                  <a:schemeClr val="bg1"/>
                </a:solidFill>
                <a:latin typeface="Arial" panose="020B0604020202020204" pitchFamily="34" charset="0"/>
                <a:ea typeface="Times New Roman" panose="02020603050405020304" pitchFamily="18" charset="0"/>
                <a:cs typeface="Arial" panose="020B0604020202020204" pitchFamily="34" charset="0"/>
              </a:rPr>
              <a:t>Build basic Output Chains</a:t>
            </a:r>
            <a:r>
              <a:rPr lang="en-US"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(Theme 2)</a:t>
            </a:r>
            <a:endParaRPr lang="en-US" b="1" dirty="0">
              <a:solidFill>
                <a:srgbClr val="C00000"/>
              </a:solidFill>
              <a:latin typeface="Arial" panose="020B0604020202020204" pitchFamily="34" charset="0"/>
              <a:cs typeface="Arial" panose="020B0604020202020204" pitchFamily="34" charset="0"/>
            </a:endParaRPr>
          </a:p>
        </p:txBody>
      </p:sp>
      <p:sp>
        <p:nvSpPr>
          <p:cNvPr id="131" name="TextBox 130">
            <a:extLst>
              <a:ext uri="{FF2B5EF4-FFF2-40B4-BE49-F238E27FC236}">
                <a16:creationId xmlns:a16="http://schemas.microsoft.com/office/drawing/2014/main" id="{613AF7EC-C03B-D687-256F-6DFF936DCC36}"/>
              </a:ext>
            </a:extLst>
          </p:cNvPr>
          <p:cNvSpPr txBox="1"/>
          <p:nvPr/>
        </p:nvSpPr>
        <p:spPr>
          <a:xfrm>
            <a:off x="2475914" y="1285875"/>
            <a:ext cx="6103620" cy="1754326"/>
          </a:xfrm>
          <a:prstGeom prst="rect">
            <a:avLst/>
          </a:prstGeom>
          <a:solidFill>
            <a:schemeClr val="tx1">
              <a:lumMod val="95000"/>
            </a:schemeClr>
          </a:solidFill>
          <a:ln>
            <a:solidFill>
              <a:srgbClr val="C00000"/>
            </a:solidFill>
          </a:ln>
        </p:spPr>
        <p:txBody>
          <a:bodyPr wrap="square">
            <a:spAutoFit/>
          </a:bodyPr>
          <a:lstStyle/>
          <a:p>
            <a:pPr marL="285750" lvl="0" indent="-285750">
              <a:buFont typeface="Arial" panose="020B0604020202020204" pitchFamily="34" charset="0"/>
              <a:buChar char="•"/>
            </a:pPr>
            <a:r>
              <a:rPr lang="en-US" b="1" dirty="0">
                <a:solidFill>
                  <a:schemeClr val="bg1"/>
                </a:solidFill>
                <a:latin typeface="Arial" panose="020B0604020202020204" pitchFamily="34" charset="0"/>
                <a:cs typeface="Arial" panose="020B0604020202020204" pitchFamily="34" charset="0"/>
              </a:rPr>
              <a:t>Individual</a:t>
            </a:r>
            <a:r>
              <a:rPr lang="en-US" dirty="0">
                <a:solidFill>
                  <a:schemeClr val="bg1"/>
                </a:solidFill>
                <a:latin typeface="Arial" panose="020B0604020202020204" pitchFamily="34" charset="0"/>
                <a:cs typeface="Arial" panose="020B0604020202020204" pitchFamily="34" charset="0"/>
              </a:rPr>
              <a:t>: complete three “listen → summarize (3–5 sentences) → speak (60 seconds)” cycles.</a:t>
            </a:r>
          </a:p>
          <a:p>
            <a:pPr marL="285750" lvl="0" indent="-285750">
              <a:buFont typeface="Arial" panose="020B0604020202020204" pitchFamily="34" charset="0"/>
              <a:buChar char="•"/>
            </a:pPr>
            <a:r>
              <a:rPr lang="en-US" b="1" dirty="0">
                <a:solidFill>
                  <a:schemeClr val="bg1"/>
                </a:solidFill>
                <a:latin typeface="Arial" panose="020B0604020202020204" pitchFamily="34" charset="0"/>
                <a:cs typeface="Arial" panose="020B0604020202020204" pitchFamily="34" charset="0"/>
              </a:rPr>
              <a:t>Group</a:t>
            </a:r>
            <a:r>
              <a:rPr lang="en-US" dirty="0">
                <a:solidFill>
                  <a:schemeClr val="bg1"/>
                </a:solidFill>
                <a:latin typeface="Arial" panose="020B0604020202020204" pitchFamily="34" charset="0"/>
                <a:cs typeface="Arial" panose="020B0604020202020204" pitchFamily="34" charset="0"/>
              </a:rPr>
              <a:t>: implement a buddy system with scripted Q&amp;A (self-introduction, learning goals).</a:t>
            </a:r>
          </a:p>
          <a:p>
            <a:pPr marL="285750" lvl="0" indent="-285750">
              <a:buFont typeface="Arial" panose="020B0604020202020204" pitchFamily="34" charset="0"/>
              <a:buChar char="•"/>
            </a:pPr>
            <a:r>
              <a:rPr lang="en-US" b="1" dirty="0">
                <a:solidFill>
                  <a:srgbClr val="C00000"/>
                </a:solidFill>
                <a:latin typeface="Arial" panose="020B0604020202020204" pitchFamily="34" charset="0"/>
                <a:cs typeface="Arial" panose="020B0604020202020204" pitchFamily="34" charset="0"/>
              </a:rPr>
              <a:t>Output</a:t>
            </a:r>
            <a:r>
              <a:rPr lang="en-US" dirty="0">
                <a:solidFill>
                  <a:schemeClr val="bg1"/>
                </a:solidFill>
                <a:latin typeface="Arial" panose="020B0604020202020204" pitchFamily="34" charset="0"/>
                <a:cs typeface="Arial" panose="020B0604020202020204" pitchFamily="34" charset="0"/>
              </a:rPr>
              <a:t>: each pair submits a short, recorded dialogue.</a:t>
            </a:r>
          </a:p>
          <a:p>
            <a:pPr marL="342900" lvl="0" indent="-342900" algn="just">
              <a:spcAft>
                <a:spcPts val="1000"/>
              </a:spcAft>
              <a:buFont typeface="Arial" panose="020B0604020202020204" pitchFamily="34" charset="0"/>
              <a:buChar char="•"/>
            </a:pPr>
            <a:endParaRPr lang="en-US"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125" name="TextBox 124">
            <a:extLst>
              <a:ext uri="{FF2B5EF4-FFF2-40B4-BE49-F238E27FC236}">
                <a16:creationId xmlns:a16="http://schemas.microsoft.com/office/drawing/2014/main" id="{156015F7-BDF7-C8BD-D183-3C6CC2C4E550}"/>
              </a:ext>
            </a:extLst>
          </p:cNvPr>
          <p:cNvSpPr txBox="1"/>
          <p:nvPr/>
        </p:nvSpPr>
        <p:spPr>
          <a:xfrm>
            <a:off x="2432684" y="1846818"/>
            <a:ext cx="6103620" cy="2010807"/>
          </a:xfrm>
          <a:prstGeom prst="rect">
            <a:avLst/>
          </a:prstGeom>
          <a:solidFill>
            <a:schemeClr val="tx1">
              <a:lumMod val="95000"/>
            </a:schemeClr>
          </a:solidFill>
          <a:ln>
            <a:solidFill>
              <a:srgbClr val="C00000"/>
            </a:solidFill>
          </a:ln>
        </p:spPr>
        <p:txBody>
          <a:bodyPr wrap="square">
            <a:spAutoFit/>
          </a:bodyPr>
          <a:lstStyle/>
          <a:p>
            <a:pPr marL="342900" lvl="0" indent="-342900" algn="just">
              <a:spcAft>
                <a:spcPts val="1000"/>
              </a:spcAft>
              <a:buFont typeface="Arial" panose="020B0604020202020204" pitchFamily="34" charset="0"/>
              <a:buChar char="•"/>
            </a:pPr>
            <a:r>
              <a:rPr lang="en-US"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Individual</a:t>
            </a:r>
            <a:r>
              <a:rPr lang="en-US"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begin a voice journal (2–3 times/week), 30–45 seconds using sentence frames.</a:t>
            </a:r>
          </a:p>
          <a:p>
            <a:pPr marL="342900" lvl="0" indent="-342900" algn="just">
              <a:spcAft>
                <a:spcPts val="1000"/>
              </a:spcAft>
              <a:buFont typeface="Arial" panose="020B0604020202020204" pitchFamily="34" charset="0"/>
              <a:buChar char="•"/>
            </a:pPr>
            <a:r>
              <a:rPr lang="en-US"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Group</a:t>
            </a:r>
            <a:r>
              <a:rPr lang="en-US"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agree on feedback norms; run a “round-robin” activity (30 seconds per learner on a familiar topic).</a:t>
            </a:r>
          </a:p>
          <a:p>
            <a:pPr marL="342900" lvl="0" indent="-342900">
              <a:spcAft>
                <a:spcPts val="1000"/>
              </a:spcAft>
              <a:buFont typeface="Arial" panose="020B0604020202020204" pitchFamily="34" charset="0"/>
              <a:buChar char="•"/>
            </a:pPr>
            <a:r>
              <a:rPr lang="en-US"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Output:</a:t>
            </a:r>
            <a:r>
              <a:rPr lang="en-US"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one personal recording plus two-layer peer feedback.</a:t>
            </a:r>
          </a:p>
        </p:txBody>
      </p:sp>
      <p:sp>
        <p:nvSpPr>
          <p:cNvPr id="132" name="TextBox 131">
            <a:extLst>
              <a:ext uri="{FF2B5EF4-FFF2-40B4-BE49-F238E27FC236}">
                <a16:creationId xmlns:a16="http://schemas.microsoft.com/office/drawing/2014/main" id="{D1F7FD94-FFC2-AE28-2AEB-76CA28F79674}"/>
              </a:ext>
            </a:extLst>
          </p:cNvPr>
          <p:cNvSpPr txBox="1"/>
          <p:nvPr/>
        </p:nvSpPr>
        <p:spPr>
          <a:xfrm>
            <a:off x="330518" y="4291631"/>
            <a:ext cx="1782129" cy="923330"/>
          </a:xfrm>
          <a:prstGeom prst="rect">
            <a:avLst/>
          </a:prstGeom>
          <a:solidFill>
            <a:srgbClr val="FFFFCC"/>
          </a:solidFill>
        </p:spPr>
        <p:txBody>
          <a:bodyPr wrap="square">
            <a:spAutoFit/>
          </a:bodyPr>
          <a:lstStyle/>
          <a:p>
            <a:r>
              <a:rPr lang="en-US" dirty="0">
                <a:solidFill>
                  <a:schemeClr val="bg1"/>
                </a:solidFill>
                <a:latin typeface="Arial" panose="020B0604020202020204" pitchFamily="34" charset="0"/>
                <a:cs typeface="Arial" panose="020B0604020202020204" pitchFamily="34" charset="0"/>
              </a:rPr>
              <a:t>Increase Task Complexity</a:t>
            </a:r>
          </a:p>
          <a:p>
            <a:r>
              <a:rPr lang="en-US"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(Theme </a:t>
            </a:r>
            <a:r>
              <a:rPr lang="en-US" b="1" dirty="0">
                <a:solidFill>
                  <a:srgbClr val="C00000"/>
                </a:solidFill>
                <a:latin typeface="Arial" panose="020B0604020202020204" pitchFamily="34" charset="0"/>
                <a:ea typeface="Times New Roman" panose="02020603050405020304" pitchFamily="18" charset="0"/>
                <a:cs typeface="Arial" panose="020B0604020202020204" pitchFamily="34" charset="0"/>
              </a:rPr>
              <a:t>2</a:t>
            </a:r>
            <a:r>
              <a:rPr lang="en-US"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a:t>
            </a:r>
            <a:endParaRPr lang="en-US" b="1" dirty="0">
              <a:solidFill>
                <a:srgbClr val="C00000"/>
              </a:solidFill>
              <a:latin typeface="Arial" panose="020B0604020202020204" pitchFamily="34" charset="0"/>
              <a:cs typeface="Arial" panose="020B0604020202020204" pitchFamily="34" charset="0"/>
            </a:endParaRPr>
          </a:p>
        </p:txBody>
      </p:sp>
      <p:sp>
        <p:nvSpPr>
          <p:cNvPr id="133" name="TextBox 132">
            <a:extLst>
              <a:ext uri="{FF2B5EF4-FFF2-40B4-BE49-F238E27FC236}">
                <a16:creationId xmlns:a16="http://schemas.microsoft.com/office/drawing/2014/main" id="{13329BD6-9768-4A01-1570-DAF09C8A1262}"/>
              </a:ext>
            </a:extLst>
          </p:cNvPr>
          <p:cNvSpPr txBox="1"/>
          <p:nvPr/>
        </p:nvSpPr>
        <p:spPr>
          <a:xfrm>
            <a:off x="2129200" y="3222473"/>
            <a:ext cx="5176472" cy="2031325"/>
          </a:xfrm>
          <a:prstGeom prst="rect">
            <a:avLst/>
          </a:prstGeom>
          <a:solidFill>
            <a:schemeClr val="tx1">
              <a:lumMod val="95000"/>
            </a:schemeClr>
          </a:solidFill>
          <a:ln>
            <a:solidFill>
              <a:srgbClr val="C00000"/>
            </a:solidFill>
          </a:ln>
        </p:spPr>
        <p:txBody>
          <a:bodyPr wrap="square">
            <a:spAutoFit/>
          </a:bodyPr>
          <a:lstStyle/>
          <a:p>
            <a:pPr marL="285750" lvl="0" indent="-285750">
              <a:buFont typeface="Arial" panose="020B0604020202020204" pitchFamily="34" charset="0"/>
              <a:buChar char="•"/>
            </a:pPr>
            <a:r>
              <a:rPr lang="en-US" b="1" dirty="0">
                <a:solidFill>
                  <a:schemeClr val="bg1"/>
                </a:solidFill>
                <a:latin typeface="Arial" panose="020B0604020202020204" pitchFamily="34" charset="0"/>
                <a:cs typeface="Arial" panose="020B0604020202020204" pitchFamily="34" charset="0"/>
              </a:rPr>
              <a:t>Group</a:t>
            </a:r>
            <a:r>
              <a:rPr lang="en-US" dirty="0">
                <a:solidFill>
                  <a:schemeClr val="bg1"/>
                </a:solidFill>
                <a:latin typeface="Arial" panose="020B0604020202020204" pitchFamily="34" charset="0"/>
                <a:cs typeface="Arial" panose="020B0604020202020204" pitchFamily="34" charset="0"/>
              </a:rPr>
              <a:t>: discussion tasks with a “claim-reason-example” structure.</a:t>
            </a:r>
          </a:p>
          <a:p>
            <a:pPr marL="285750" lvl="0" indent="-285750">
              <a:buFont typeface="Arial" panose="020B0604020202020204" pitchFamily="34" charset="0"/>
              <a:buChar char="•"/>
            </a:pPr>
            <a:r>
              <a:rPr lang="en-US" b="1" dirty="0">
                <a:solidFill>
                  <a:schemeClr val="bg1"/>
                </a:solidFill>
                <a:latin typeface="Arial" panose="020B0604020202020204" pitchFamily="34" charset="0"/>
                <a:cs typeface="Arial" panose="020B0604020202020204" pitchFamily="34" charset="0"/>
              </a:rPr>
              <a:t>Feedback</a:t>
            </a:r>
            <a:r>
              <a:rPr lang="en-US" dirty="0">
                <a:solidFill>
                  <a:schemeClr val="bg1"/>
                </a:solidFill>
                <a:latin typeface="Arial" panose="020B0604020202020204" pitchFamily="34" charset="0"/>
                <a:cs typeface="Arial" panose="020B0604020202020204" pitchFamily="34" charset="0"/>
              </a:rPr>
              <a:t>: rubric focusing on two main criteria, clarity of meaning and appropriateness of vocabulary.</a:t>
            </a:r>
          </a:p>
          <a:p>
            <a:pPr marL="285750" lvl="0" indent="-285750">
              <a:buFont typeface="Arial" panose="020B0604020202020204" pitchFamily="34" charset="0"/>
              <a:buChar char="•"/>
            </a:pPr>
            <a:r>
              <a:rPr lang="en-US" b="1" dirty="0">
                <a:solidFill>
                  <a:srgbClr val="C00000"/>
                </a:solidFill>
                <a:latin typeface="Arial" panose="020B0604020202020204" pitchFamily="34" charset="0"/>
                <a:cs typeface="Arial" panose="020B0604020202020204" pitchFamily="34" charset="0"/>
              </a:rPr>
              <a:t>Output:</a:t>
            </a:r>
            <a:r>
              <a:rPr lang="en-US" dirty="0">
                <a:solidFill>
                  <a:schemeClr val="bg1"/>
                </a:solidFill>
                <a:latin typeface="Arial" panose="020B0604020202020204" pitchFamily="34" charset="0"/>
                <a:cs typeface="Arial" panose="020B0604020202020204" pitchFamily="34" charset="0"/>
              </a:rPr>
              <a:t> one-to-two-minute speaking segment per group.</a:t>
            </a:r>
          </a:p>
        </p:txBody>
      </p:sp>
      <p:sp>
        <p:nvSpPr>
          <p:cNvPr id="134" name="TextBox 133">
            <a:extLst>
              <a:ext uri="{FF2B5EF4-FFF2-40B4-BE49-F238E27FC236}">
                <a16:creationId xmlns:a16="http://schemas.microsoft.com/office/drawing/2014/main" id="{2E60CD99-E231-F036-9B53-CD047CE1E72D}"/>
              </a:ext>
            </a:extLst>
          </p:cNvPr>
          <p:cNvSpPr txBox="1"/>
          <p:nvPr/>
        </p:nvSpPr>
        <p:spPr>
          <a:xfrm>
            <a:off x="185737" y="5742522"/>
            <a:ext cx="2514600" cy="923330"/>
          </a:xfrm>
          <a:prstGeom prst="rect">
            <a:avLst/>
          </a:prstGeom>
          <a:solidFill>
            <a:schemeClr val="accent6">
              <a:lumMod val="20000"/>
              <a:lumOff val="80000"/>
            </a:schemeClr>
          </a:solidFill>
        </p:spPr>
        <p:txBody>
          <a:bodyPr wrap="square">
            <a:spAutoFit/>
          </a:bodyPr>
          <a:lstStyle/>
          <a:p>
            <a:r>
              <a:rPr lang="en-US" dirty="0">
                <a:solidFill>
                  <a:schemeClr val="bg1"/>
                </a:solidFill>
                <a:latin typeface="Arial" panose="020B0604020202020204" pitchFamily="34" charset="0"/>
                <a:cs typeface="Arial" panose="020B0604020202020204" pitchFamily="34" charset="0"/>
              </a:rPr>
              <a:t>Integrate Course Content into Speaking Tasks </a:t>
            </a:r>
            <a:r>
              <a:rPr lang="en-US" b="1" dirty="0">
                <a:solidFill>
                  <a:srgbClr val="C00000"/>
                </a:solidFill>
                <a:latin typeface="Arial" panose="020B0604020202020204" pitchFamily="34" charset="0"/>
                <a:cs typeface="Arial" panose="020B0604020202020204" pitchFamily="34" charset="0"/>
              </a:rPr>
              <a:t>(Theme 3)</a:t>
            </a:r>
          </a:p>
        </p:txBody>
      </p:sp>
      <p:sp>
        <p:nvSpPr>
          <p:cNvPr id="135" name="TextBox 134">
            <a:extLst>
              <a:ext uri="{FF2B5EF4-FFF2-40B4-BE49-F238E27FC236}">
                <a16:creationId xmlns:a16="http://schemas.microsoft.com/office/drawing/2014/main" id="{C20FD0C2-A905-BEBA-087C-076A84865D23}"/>
              </a:ext>
            </a:extLst>
          </p:cNvPr>
          <p:cNvSpPr txBox="1"/>
          <p:nvPr/>
        </p:nvSpPr>
        <p:spPr>
          <a:xfrm>
            <a:off x="2579369" y="4755768"/>
            <a:ext cx="4880610" cy="1754326"/>
          </a:xfrm>
          <a:prstGeom prst="rect">
            <a:avLst/>
          </a:prstGeom>
          <a:solidFill>
            <a:schemeClr val="tx1">
              <a:lumMod val="95000"/>
            </a:schemeClr>
          </a:solidFill>
          <a:ln>
            <a:solidFill>
              <a:srgbClr val="C00000"/>
            </a:solidFill>
          </a:ln>
        </p:spPr>
        <p:txBody>
          <a:bodyPr wrap="square">
            <a:spAutoFit/>
          </a:bodyPr>
          <a:lstStyle/>
          <a:p>
            <a:pPr marL="285750" lvl="0" indent="-285750">
              <a:buFont typeface="Arial" panose="020B0604020202020204" pitchFamily="34" charset="0"/>
              <a:buChar char="•"/>
            </a:pPr>
            <a:r>
              <a:rPr lang="en-US" b="1" dirty="0">
                <a:solidFill>
                  <a:schemeClr val="bg1"/>
                </a:solidFill>
                <a:latin typeface="Arial" panose="020B0604020202020204" pitchFamily="34" charset="0"/>
                <a:cs typeface="Arial" panose="020B0604020202020204" pitchFamily="34" charset="0"/>
              </a:rPr>
              <a:t>University/Instructor</a:t>
            </a:r>
            <a:r>
              <a:rPr lang="en-US" dirty="0">
                <a:solidFill>
                  <a:schemeClr val="bg1"/>
                </a:solidFill>
                <a:latin typeface="Arial" panose="020B0604020202020204" pitchFamily="34" charset="0"/>
                <a:cs typeface="Arial" panose="020B0604020202020204" pitchFamily="34" charset="0"/>
              </a:rPr>
              <a:t>: assign speaking output tasks aligned with in-class content.</a:t>
            </a:r>
          </a:p>
          <a:p>
            <a:pPr marL="285750" lvl="0" indent="-285750">
              <a:buFont typeface="Arial" panose="020B0604020202020204" pitchFamily="34" charset="0"/>
              <a:buChar char="•"/>
            </a:pPr>
            <a:r>
              <a:rPr lang="en-US" b="1" dirty="0">
                <a:solidFill>
                  <a:schemeClr val="bg1"/>
                </a:solidFill>
                <a:latin typeface="Arial" panose="020B0604020202020204" pitchFamily="34" charset="0"/>
                <a:cs typeface="Arial" panose="020B0604020202020204" pitchFamily="34" charset="0"/>
              </a:rPr>
              <a:t>Individual</a:t>
            </a:r>
            <a:r>
              <a:rPr lang="en-US" dirty="0">
                <a:solidFill>
                  <a:schemeClr val="bg1"/>
                </a:solidFill>
                <a:latin typeface="Arial" panose="020B0604020202020204" pitchFamily="34" charset="0"/>
                <a:cs typeface="Arial" panose="020B0604020202020204" pitchFamily="34" charset="0"/>
              </a:rPr>
              <a:t>: record a one-to-two-minute talk and write an 80–120-word summary.</a:t>
            </a:r>
          </a:p>
          <a:p>
            <a:pPr marL="285750" lvl="0" indent="-285750">
              <a:buFont typeface="Arial" panose="020B0604020202020204" pitchFamily="34" charset="0"/>
              <a:buChar char="•"/>
            </a:pPr>
            <a:r>
              <a:rPr lang="en-US" b="1" dirty="0">
                <a:solidFill>
                  <a:srgbClr val="C00000"/>
                </a:solidFill>
                <a:latin typeface="Arial" panose="020B0604020202020204" pitchFamily="34" charset="0"/>
                <a:cs typeface="Arial" panose="020B0604020202020204" pitchFamily="34" charset="0"/>
              </a:rPr>
              <a:t>Output</a:t>
            </a:r>
            <a:r>
              <a:rPr lang="en-US" dirty="0">
                <a:solidFill>
                  <a:schemeClr val="bg1"/>
                </a:solidFill>
                <a:latin typeface="Arial" panose="020B0604020202020204" pitchFamily="34" charset="0"/>
                <a:cs typeface="Arial" panose="020B0604020202020204" pitchFamily="34" charset="0"/>
              </a:rPr>
              <a:t>: products submitted for rubric-based feedback.</a:t>
            </a:r>
          </a:p>
        </p:txBody>
      </p:sp>
      <p:sp>
        <p:nvSpPr>
          <p:cNvPr id="136" name="TextBox 135">
            <a:extLst>
              <a:ext uri="{FF2B5EF4-FFF2-40B4-BE49-F238E27FC236}">
                <a16:creationId xmlns:a16="http://schemas.microsoft.com/office/drawing/2014/main" id="{5E59B693-A11C-8C72-4F0B-2B24BD6A3770}"/>
              </a:ext>
            </a:extLst>
          </p:cNvPr>
          <p:cNvSpPr txBox="1"/>
          <p:nvPr/>
        </p:nvSpPr>
        <p:spPr>
          <a:xfrm>
            <a:off x="9724658" y="1633082"/>
            <a:ext cx="2093101" cy="923330"/>
          </a:xfrm>
          <a:prstGeom prst="rect">
            <a:avLst/>
          </a:prstGeom>
          <a:solidFill>
            <a:srgbClr val="FFFFCC"/>
          </a:solidFill>
        </p:spPr>
        <p:txBody>
          <a:bodyPr wrap="square">
            <a:spAutoFit/>
          </a:bodyPr>
          <a:lstStyle/>
          <a:p>
            <a:r>
              <a:rPr lang="en-US" dirty="0">
                <a:solidFill>
                  <a:schemeClr val="bg1"/>
                </a:solidFill>
                <a:latin typeface="Arial" panose="020B0604020202020204" pitchFamily="34" charset="0"/>
                <a:cs typeface="Arial" panose="020B0604020202020204" pitchFamily="34" charset="0"/>
              </a:rPr>
              <a:t>Develop Fluency through Re-telling </a:t>
            </a:r>
            <a:r>
              <a:rPr lang="en-US"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(Theme 1&amp;2)</a:t>
            </a:r>
            <a:endParaRPr lang="en-US" b="1" dirty="0">
              <a:solidFill>
                <a:srgbClr val="C00000"/>
              </a:solidFill>
              <a:latin typeface="Arial" panose="020B0604020202020204" pitchFamily="34" charset="0"/>
              <a:cs typeface="Arial" panose="020B0604020202020204" pitchFamily="34" charset="0"/>
            </a:endParaRPr>
          </a:p>
        </p:txBody>
      </p:sp>
      <p:sp>
        <p:nvSpPr>
          <p:cNvPr id="137" name="TextBox 136">
            <a:extLst>
              <a:ext uri="{FF2B5EF4-FFF2-40B4-BE49-F238E27FC236}">
                <a16:creationId xmlns:a16="http://schemas.microsoft.com/office/drawing/2014/main" id="{B7E98299-99C6-25B3-D326-3943EA2732D1}"/>
              </a:ext>
            </a:extLst>
          </p:cNvPr>
          <p:cNvSpPr txBox="1"/>
          <p:nvPr/>
        </p:nvSpPr>
        <p:spPr>
          <a:xfrm>
            <a:off x="2628314" y="1438275"/>
            <a:ext cx="6103620" cy="2031325"/>
          </a:xfrm>
          <a:prstGeom prst="rect">
            <a:avLst/>
          </a:prstGeom>
          <a:solidFill>
            <a:srgbClr val="DDCCF0"/>
          </a:solidFill>
          <a:ln>
            <a:solidFill>
              <a:srgbClr val="C00000"/>
            </a:solidFill>
          </a:ln>
        </p:spPr>
        <p:txBody>
          <a:bodyPr wrap="square">
            <a:spAutoFit/>
          </a:bodyPr>
          <a:lstStyle/>
          <a:p>
            <a:pPr marL="285750" lvl="0" indent="-285750">
              <a:buFont typeface="Arial" panose="020B0604020202020204" pitchFamily="34" charset="0"/>
              <a:buChar char="•"/>
            </a:pPr>
            <a:r>
              <a:rPr lang="en-US" b="1" dirty="0">
                <a:solidFill>
                  <a:schemeClr val="bg1"/>
                </a:solidFill>
                <a:latin typeface="Arial" panose="020B0604020202020204" pitchFamily="34" charset="0"/>
                <a:cs typeface="Arial" panose="020B0604020202020204" pitchFamily="34" charset="0"/>
              </a:rPr>
              <a:t>Individual</a:t>
            </a:r>
            <a:r>
              <a:rPr lang="en-US" dirty="0">
                <a:solidFill>
                  <a:schemeClr val="bg1"/>
                </a:solidFill>
                <a:latin typeface="Arial" panose="020B0604020202020204" pitchFamily="34" charset="0"/>
                <a:cs typeface="Arial" panose="020B0604020202020204" pitchFamily="34" charset="0"/>
              </a:rPr>
              <a:t>: re-telling practice, listen to a previous clip and retell it with targeted improvement (1–2 aspects).</a:t>
            </a:r>
          </a:p>
          <a:p>
            <a:pPr marL="285750" lvl="0" indent="-285750">
              <a:buFont typeface="Arial" panose="020B0604020202020204" pitchFamily="34" charset="0"/>
              <a:buChar char="•"/>
            </a:pPr>
            <a:r>
              <a:rPr lang="en-US" b="1" dirty="0">
                <a:solidFill>
                  <a:schemeClr val="bg1"/>
                </a:solidFill>
                <a:latin typeface="Arial" panose="020B0604020202020204" pitchFamily="34" charset="0"/>
                <a:cs typeface="Arial" panose="020B0604020202020204" pitchFamily="34" charset="0"/>
              </a:rPr>
              <a:t>Group</a:t>
            </a:r>
            <a:r>
              <a:rPr lang="en-US" dirty="0">
                <a:solidFill>
                  <a:schemeClr val="bg1"/>
                </a:solidFill>
                <a:latin typeface="Arial" panose="020B0604020202020204" pitchFamily="34" charset="0"/>
                <a:cs typeface="Arial" panose="020B0604020202020204" pitchFamily="34" charset="0"/>
              </a:rPr>
              <a:t>: role-play academic situations (challenging an idea, reporting project progress).</a:t>
            </a:r>
          </a:p>
          <a:p>
            <a:pPr marL="285750" lvl="0" indent="-285750">
              <a:buFont typeface="Arial" panose="020B0604020202020204" pitchFamily="34" charset="0"/>
              <a:buChar char="•"/>
            </a:pPr>
            <a:r>
              <a:rPr lang="en-US" b="1" dirty="0">
                <a:solidFill>
                  <a:srgbClr val="C00000"/>
                </a:solidFill>
                <a:latin typeface="Arial" panose="020B0604020202020204" pitchFamily="34" charset="0"/>
                <a:cs typeface="Arial" panose="020B0604020202020204" pitchFamily="34" charset="0"/>
              </a:rPr>
              <a:t>Output</a:t>
            </a:r>
            <a:r>
              <a:rPr lang="en-US" dirty="0">
                <a:solidFill>
                  <a:schemeClr val="bg1"/>
                </a:solidFill>
                <a:latin typeface="Arial" panose="020B0604020202020204" pitchFamily="34" charset="0"/>
                <a:cs typeface="Arial" panose="020B0604020202020204" pitchFamily="34" charset="0"/>
              </a:rPr>
              <a:t>: Version 1 and Version 2 re-tellings within the same week.</a:t>
            </a:r>
          </a:p>
          <a:p>
            <a:pPr marL="342900" lvl="0" indent="-342900" algn="just">
              <a:spcAft>
                <a:spcPts val="1000"/>
              </a:spcAft>
              <a:buFont typeface="Arial" panose="020B0604020202020204" pitchFamily="34" charset="0"/>
              <a:buChar char="•"/>
            </a:pPr>
            <a:endParaRPr lang="en-US"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138" name="TextBox 137">
            <a:extLst>
              <a:ext uri="{FF2B5EF4-FFF2-40B4-BE49-F238E27FC236}">
                <a16:creationId xmlns:a16="http://schemas.microsoft.com/office/drawing/2014/main" id="{4D3C036B-9090-4E37-F4F5-CFB39FF1E86E}"/>
              </a:ext>
            </a:extLst>
          </p:cNvPr>
          <p:cNvSpPr txBox="1"/>
          <p:nvPr/>
        </p:nvSpPr>
        <p:spPr>
          <a:xfrm>
            <a:off x="9818370" y="3064417"/>
            <a:ext cx="1822500" cy="923330"/>
          </a:xfrm>
          <a:prstGeom prst="rect">
            <a:avLst/>
          </a:prstGeom>
          <a:solidFill>
            <a:schemeClr val="accent6">
              <a:lumMod val="20000"/>
              <a:lumOff val="80000"/>
            </a:schemeClr>
          </a:solidFill>
        </p:spPr>
        <p:txBody>
          <a:bodyPr wrap="square">
            <a:spAutoFit/>
          </a:bodyPr>
          <a:lstStyle/>
          <a:p>
            <a:r>
              <a:rPr lang="en-US" dirty="0">
                <a:solidFill>
                  <a:schemeClr val="bg1"/>
                </a:solidFill>
                <a:latin typeface="Arial" panose="020B0604020202020204" pitchFamily="34" charset="0"/>
                <a:cs typeface="Arial" panose="020B0604020202020204" pitchFamily="34" charset="0"/>
              </a:rPr>
              <a:t>Move to Academic-Style </a:t>
            </a:r>
            <a:r>
              <a:rPr lang="en-US"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(Theme 2)</a:t>
            </a:r>
            <a:endParaRPr lang="en-US" b="1" dirty="0">
              <a:solidFill>
                <a:srgbClr val="C00000"/>
              </a:solidFill>
              <a:latin typeface="Arial" panose="020B0604020202020204" pitchFamily="34" charset="0"/>
              <a:cs typeface="Arial" panose="020B0604020202020204" pitchFamily="34" charset="0"/>
            </a:endParaRPr>
          </a:p>
        </p:txBody>
      </p:sp>
      <p:sp>
        <p:nvSpPr>
          <p:cNvPr id="139" name="TextBox 138">
            <a:extLst>
              <a:ext uri="{FF2B5EF4-FFF2-40B4-BE49-F238E27FC236}">
                <a16:creationId xmlns:a16="http://schemas.microsoft.com/office/drawing/2014/main" id="{AF6A8E70-709A-437A-0538-E14D4825E0FE}"/>
              </a:ext>
            </a:extLst>
          </p:cNvPr>
          <p:cNvSpPr txBox="1"/>
          <p:nvPr/>
        </p:nvSpPr>
        <p:spPr>
          <a:xfrm>
            <a:off x="3120862" y="2197812"/>
            <a:ext cx="5221235" cy="2031325"/>
          </a:xfrm>
          <a:prstGeom prst="rect">
            <a:avLst/>
          </a:prstGeom>
          <a:solidFill>
            <a:srgbClr val="DDCCF0"/>
          </a:solidFill>
          <a:ln>
            <a:solidFill>
              <a:srgbClr val="C00000"/>
            </a:solidFill>
          </a:ln>
        </p:spPr>
        <p:txBody>
          <a:bodyPr wrap="square">
            <a:spAutoFit/>
          </a:bodyPr>
          <a:lstStyle/>
          <a:p>
            <a:pPr lvl="0"/>
            <a:r>
              <a:rPr lang="en-US" b="1" dirty="0">
                <a:solidFill>
                  <a:schemeClr val="bg1"/>
                </a:solidFill>
                <a:latin typeface="Arial" panose="020B0604020202020204" pitchFamily="34" charset="0"/>
                <a:cs typeface="Arial" panose="020B0604020202020204" pitchFamily="34" charset="0"/>
              </a:rPr>
              <a:t>Group</a:t>
            </a:r>
            <a:r>
              <a:rPr lang="en-US" dirty="0">
                <a:solidFill>
                  <a:schemeClr val="bg1"/>
                </a:solidFill>
                <a:latin typeface="Arial" panose="020B0604020202020204" pitchFamily="34" charset="0"/>
                <a:cs typeface="Arial" panose="020B0604020202020204" pitchFamily="34" charset="0"/>
              </a:rPr>
              <a:t>: mini-debate or seminar-style discussion with assigned roles.</a:t>
            </a:r>
          </a:p>
          <a:p>
            <a:pPr lvl="0"/>
            <a:r>
              <a:rPr lang="en-US" b="1" dirty="0">
                <a:solidFill>
                  <a:schemeClr val="bg1"/>
                </a:solidFill>
                <a:latin typeface="Arial" panose="020B0604020202020204" pitchFamily="34" charset="0"/>
                <a:cs typeface="Arial" panose="020B0604020202020204" pitchFamily="34" charset="0"/>
              </a:rPr>
              <a:t>Feedback</a:t>
            </a:r>
            <a:r>
              <a:rPr lang="en-US" dirty="0">
                <a:solidFill>
                  <a:schemeClr val="bg1"/>
                </a:solidFill>
                <a:latin typeface="Arial" panose="020B0604020202020204" pitchFamily="34" charset="0"/>
                <a:cs typeface="Arial" panose="020B0604020202020204" pitchFamily="34" charset="0"/>
              </a:rPr>
              <a:t>: introduce an “error log” to identify and target recurring group-level errors.</a:t>
            </a:r>
          </a:p>
          <a:p>
            <a:pPr lvl="0"/>
            <a:r>
              <a:rPr lang="en-US" b="1" dirty="0">
                <a:solidFill>
                  <a:srgbClr val="C00000"/>
                </a:solidFill>
                <a:latin typeface="Arial" panose="020B0604020202020204" pitchFamily="34" charset="0"/>
                <a:cs typeface="Arial" panose="020B0604020202020204" pitchFamily="34" charset="0"/>
              </a:rPr>
              <a:t>Output</a:t>
            </a:r>
            <a:r>
              <a:rPr lang="en-US" dirty="0">
                <a:solidFill>
                  <a:schemeClr val="bg1"/>
                </a:solidFill>
                <a:latin typeface="Arial" panose="020B0604020202020204" pitchFamily="34" charset="0"/>
                <a:cs typeface="Arial" panose="020B0604020202020204" pitchFamily="34" charset="0"/>
              </a:rPr>
              <a:t>: two-to-three-minute presentation or debate segment.</a:t>
            </a:r>
          </a:p>
          <a:p>
            <a:pPr marL="342900" lvl="0" indent="-342900" algn="just">
              <a:spcAft>
                <a:spcPts val="1000"/>
              </a:spcAft>
              <a:buFont typeface="Arial" panose="020B0604020202020204" pitchFamily="34" charset="0"/>
              <a:buChar char="•"/>
            </a:pPr>
            <a:endParaRPr lang="en-US"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140" name="TextBox 139">
            <a:extLst>
              <a:ext uri="{FF2B5EF4-FFF2-40B4-BE49-F238E27FC236}">
                <a16:creationId xmlns:a16="http://schemas.microsoft.com/office/drawing/2014/main" id="{56761305-07DA-B286-0A91-1026D8E9F3DC}"/>
              </a:ext>
            </a:extLst>
          </p:cNvPr>
          <p:cNvSpPr txBox="1"/>
          <p:nvPr/>
        </p:nvSpPr>
        <p:spPr>
          <a:xfrm>
            <a:off x="9818370" y="4488523"/>
            <a:ext cx="2194560" cy="923330"/>
          </a:xfrm>
          <a:prstGeom prst="rect">
            <a:avLst/>
          </a:prstGeom>
          <a:solidFill>
            <a:srgbClr val="FFFFCC"/>
          </a:solidFill>
        </p:spPr>
        <p:txBody>
          <a:bodyPr wrap="square">
            <a:spAutoFit/>
          </a:bodyPr>
          <a:lstStyle/>
          <a:p>
            <a:r>
              <a:rPr lang="en-US" dirty="0">
                <a:solidFill>
                  <a:schemeClr val="bg1"/>
                </a:solidFill>
                <a:latin typeface="Arial" panose="020B0604020202020204" pitchFamily="34" charset="0"/>
                <a:cs typeface="Arial" panose="020B0604020202020204" pitchFamily="34" charset="0"/>
              </a:rPr>
              <a:t>Connect to Authentic Contexts </a:t>
            </a:r>
            <a:r>
              <a:rPr lang="en-US"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(Theme </a:t>
            </a:r>
            <a:r>
              <a:rPr lang="en-US" b="1" dirty="0">
                <a:solidFill>
                  <a:srgbClr val="C00000"/>
                </a:solidFill>
                <a:latin typeface="Arial" panose="020B0604020202020204" pitchFamily="34" charset="0"/>
                <a:ea typeface="Times New Roman" panose="02020603050405020304" pitchFamily="18" charset="0"/>
                <a:cs typeface="Arial" panose="020B0604020202020204" pitchFamily="34" charset="0"/>
              </a:rPr>
              <a:t>3</a:t>
            </a:r>
            <a:r>
              <a:rPr lang="en-US"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a:t>
            </a:r>
            <a:endParaRPr lang="en-US" b="1" dirty="0">
              <a:solidFill>
                <a:srgbClr val="C00000"/>
              </a:solidFill>
              <a:latin typeface="Arial" panose="020B0604020202020204" pitchFamily="34" charset="0"/>
              <a:cs typeface="Arial" panose="020B0604020202020204" pitchFamily="34" charset="0"/>
            </a:endParaRPr>
          </a:p>
        </p:txBody>
      </p:sp>
      <p:sp>
        <p:nvSpPr>
          <p:cNvPr id="141" name="TextBox 140">
            <a:extLst>
              <a:ext uri="{FF2B5EF4-FFF2-40B4-BE49-F238E27FC236}">
                <a16:creationId xmlns:a16="http://schemas.microsoft.com/office/drawing/2014/main" id="{60C5A439-8559-3F69-1683-C342603E105E}"/>
              </a:ext>
            </a:extLst>
          </p:cNvPr>
          <p:cNvSpPr txBox="1"/>
          <p:nvPr/>
        </p:nvSpPr>
        <p:spPr>
          <a:xfrm>
            <a:off x="3658174" y="3210630"/>
            <a:ext cx="5221235" cy="2031325"/>
          </a:xfrm>
          <a:prstGeom prst="rect">
            <a:avLst/>
          </a:prstGeom>
          <a:solidFill>
            <a:srgbClr val="DDCCF0"/>
          </a:solidFill>
          <a:ln>
            <a:solidFill>
              <a:srgbClr val="C00000"/>
            </a:solidFill>
          </a:ln>
        </p:spPr>
        <p:txBody>
          <a:bodyPr wrap="square">
            <a:spAutoFit/>
          </a:bodyPr>
          <a:lstStyle/>
          <a:p>
            <a:pPr marL="285750" lvl="0" indent="-285750">
              <a:buFont typeface="Arial" panose="020B0604020202020204" pitchFamily="34" charset="0"/>
              <a:buChar char="•"/>
            </a:pPr>
            <a:r>
              <a:rPr lang="en-US" dirty="0">
                <a:solidFill>
                  <a:schemeClr val="bg1"/>
                </a:solidFill>
                <a:latin typeface="Arial" panose="020B0604020202020204" pitchFamily="34" charset="0"/>
                <a:cs typeface="Arial" panose="020B0604020202020204" pitchFamily="34" charset="0"/>
              </a:rPr>
              <a:t>Invite an alumni speaker or professional staff member for a structured Q&amp;A in English.</a:t>
            </a:r>
          </a:p>
          <a:p>
            <a:pPr marL="285750" lvl="0" indent="-285750">
              <a:buFont typeface="Arial" panose="020B0604020202020204" pitchFamily="34" charset="0"/>
              <a:buChar char="•"/>
            </a:pPr>
            <a:r>
              <a:rPr lang="en-US" dirty="0">
                <a:solidFill>
                  <a:schemeClr val="bg1"/>
                </a:solidFill>
                <a:latin typeface="Arial" panose="020B0604020202020204" pitchFamily="34" charset="0"/>
                <a:cs typeface="Arial" panose="020B0604020202020204" pitchFamily="34" charset="0"/>
              </a:rPr>
              <a:t>Learners complete mock interviews based on a provided question set.</a:t>
            </a:r>
          </a:p>
          <a:p>
            <a:pPr marL="285750" lvl="0" indent="-285750">
              <a:buFont typeface="Arial" panose="020B0604020202020204" pitchFamily="34" charset="0"/>
              <a:buChar char="•"/>
            </a:pPr>
            <a:r>
              <a:rPr lang="en-US" b="1" dirty="0">
                <a:solidFill>
                  <a:srgbClr val="C00000"/>
                </a:solidFill>
                <a:latin typeface="Arial" panose="020B0604020202020204" pitchFamily="34" charset="0"/>
                <a:cs typeface="Arial" panose="020B0604020202020204" pitchFamily="34" charset="0"/>
              </a:rPr>
              <a:t>Output</a:t>
            </a:r>
            <a:r>
              <a:rPr lang="en-US" dirty="0">
                <a:solidFill>
                  <a:schemeClr val="bg1"/>
                </a:solidFill>
                <a:latin typeface="Arial" panose="020B0604020202020204" pitchFamily="34" charset="0"/>
                <a:cs typeface="Arial" panose="020B0604020202020204" pitchFamily="34" charset="0"/>
              </a:rPr>
              <a:t>: recorded answers plus a brief self-reflection on improvement.</a:t>
            </a:r>
          </a:p>
          <a:p>
            <a:pPr lvl="0"/>
            <a:endParaRPr lang="en-US"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142" name="TextBox 141">
            <a:extLst>
              <a:ext uri="{FF2B5EF4-FFF2-40B4-BE49-F238E27FC236}">
                <a16:creationId xmlns:a16="http://schemas.microsoft.com/office/drawing/2014/main" id="{089A494E-2643-F5DE-1EBA-14A9786870DD}"/>
              </a:ext>
            </a:extLst>
          </p:cNvPr>
          <p:cNvSpPr txBox="1"/>
          <p:nvPr/>
        </p:nvSpPr>
        <p:spPr>
          <a:xfrm>
            <a:off x="9697880" y="5893247"/>
            <a:ext cx="2063480" cy="923330"/>
          </a:xfrm>
          <a:prstGeom prst="rect">
            <a:avLst/>
          </a:prstGeom>
          <a:solidFill>
            <a:schemeClr val="accent6">
              <a:lumMod val="20000"/>
              <a:lumOff val="80000"/>
            </a:schemeClr>
          </a:solidFill>
        </p:spPr>
        <p:txBody>
          <a:bodyPr wrap="square">
            <a:spAutoFit/>
          </a:bodyPr>
          <a:lstStyle/>
          <a:p>
            <a:r>
              <a:rPr lang="en-US" dirty="0">
                <a:solidFill>
                  <a:schemeClr val="bg1"/>
                </a:solidFill>
                <a:latin typeface="Arial" panose="020B0604020202020204" pitchFamily="34" charset="0"/>
                <a:cs typeface="Arial" panose="020B0604020202020204" pitchFamily="34" charset="0"/>
              </a:rPr>
              <a:t> Consolidate and Evaluate Progress</a:t>
            </a:r>
            <a:r>
              <a:rPr lang="en-US" dirty="0"/>
              <a:t> </a:t>
            </a:r>
            <a:r>
              <a:rPr lang="en-US"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(Theme 1&amp;3)</a:t>
            </a:r>
            <a:endParaRPr lang="en-US" b="1" dirty="0">
              <a:solidFill>
                <a:srgbClr val="C00000"/>
              </a:solidFill>
              <a:latin typeface="Arial" panose="020B0604020202020204" pitchFamily="34" charset="0"/>
              <a:cs typeface="Arial" panose="020B0604020202020204" pitchFamily="34" charset="0"/>
            </a:endParaRPr>
          </a:p>
        </p:txBody>
      </p:sp>
      <p:sp>
        <p:nvSpPr>
          <p:cNvPr id="143" name="TextBox 142">
            <a:extLst>
              <a:ext uri="{FF2B5EF4-FFF2-40B4-BE49-F238E27FC236}">
                <a16:creationId xmlns:a16="http://schemas.microsoft.com/office/drawing/2014/main" id="{4D4F0E6E-88B8-F18F-8EAD-E9967C0670BF}"/>
              </a:ext>
            </a:extLst>
          </p:cNvPr>
          <p:cNvSpPr txBox="1"/>
          <p:nvPr/>
        </p:nvSpPr>
        <p:spPr>
          <a:xfrm>
            <a:off x="3521408" y="4819110"/>
            <a:ext cx="5494765" cy="1754326"/>
          </a:xfrm>
          <a:prstGeom prst="rect">
            <a:avLst/>
          </a:prstGeom>
          <a:solidFill>
            <a:srgbClr val="DDCCF0"/>
          </a:solidFill>
          <a:ln>
            <a:solidFill>
              <a:srgbClr val="C00000"/>
            </a:solidFill>
          </a:ln>
        </p:spPr>
        <p:txBody>
          <a:bodyPr wrap="square">
            <a:spAutoFit/>
          </a:bodyPr>
          <a:lstStyle/>
          <a:p>
            <a:pPr marL="285750" lvl="0" indent="-285750">
              <a:buFont typeface="Arial" panose="020B0604020202020204" pitchFamily="34" charset="0"/>
              <a:buChar char="•"/>
            </a:pPr>
            <a:r>
              <a:rPr lang="en-US" b="1" dirty="0">
                <a:solidFill>
                  <a:schemeClr val="bg1"/>
                </a:solidFill>
                <a:latin typeface="Arial" panose="020B0604020202020204" pitchFamily="34" charset="0"/>
                <a:cs typeface="Arial" panose="020B0604020202020204" pitchFamily="34" charset="0"/>
              </a:rPr>
              <a:t>Individual</a:t>
            </a:r>
            <a:r>
              <a:rPr lang="en-US" dirty="0">
                <a:solidFill>
                  <a:schemeClr val="bg1"/>
                </a:solidFill>
                <a:latin typeface="Arial" panose="020B0604020202020204" pitchFamily="34" charset="0"/>
                <a:cs typeface="Arial" panose="020B0604020202020204" pitchFamily="34" charset="0"/>
              </a:rPr>
              <a:t>: produce a “before-after” reflection comparing early and final recordings.</a:t>
            </a:r>
          </a:p>
          <a:p>
            <a:pPr marL="285750" lvl="0" indent="-285750">
              <a:buFont typeface="Arial" panose="020B0604020202020204" pitchFamily="34" charset="0"/>
              <a:buChar char="•"/>
            </a:pPr>
            <a:r>
              <a:rPr lang="en-US" b="1" dirty="0">
                <a:solidFill>
                  <a:schemeClr val="bg1"/>
                </a:solidFill>
                <a:latin typeface="Arial" panose="020B0604020202020204" pitchFamily="34" charset="0"/>
                <a:cs typeface="Arial" panose="020B0604020202020204" pitchFamily="34" charset="0"/>
              </a:rPr>
              <a:t>Group</a:t>
            </a:r>
            <a:r>
              <a:rPr lang="en-US" dirty="0">
                <a:solidFill>
                  <a:schemeClr val="bg1"/>
                </a:solidFill>
                <a:latin typeface="Arial" panose="020B0604020202020204" pitchFamily="34" charset="0"/>
                <a:cs typeface="Arial" panose="020B0604020202020204" pitchFamily="34" charset="0"/>
              </a:rPr>
              <a:t>: deliver a consolidated topic presentation; receive rubric-based feedback.</a:t>
            </a:r>
          </a:p>
          <a:p>
            <a:pPr marL="285750" lvl="0" indent="-285750">
              <a:buFont typeface="Arial" panose="020B0604020202020204" pitchFamily="34" charset="0"/>
              <a:buChar char="•"/>
            </a:pPr>
            <a:r>
              <a:rPr lang="en-US" b="1" dirty="0">
                <a:solidFill>
                  <a:srgbClr val="C00000"/>
                </a:solidFill>
                <a:latin typeface="Arial" panose="020B0604020202020204" pitchFamily="34" charset="0"/>
                <a:cs typeface="Arial" panose="020B0604020202020204" pitchFamily="34" charset="0"/>
              </a:rPr>
              <a:t>Final output</a:t>
            </a:r>
            <a:r>
              <a:rPr lang="en-US" dirty="0">
                <a:solidFill>
                  <a:schemeClr val="bg1"/>
                </a:solidFill>
                <a:latin typeface="Arial" panose="020B0604020202020204" pitchFamily="34" charset="0"/>
                <a:cs typeface="Arial" panose="020B0604020202020204" pitchFamily="34" charset="0"/>
              </a:rPr>
              <a:t>: three-to-five-minute speaking performance plus a four-week self-practice plan.</a:t>
            </a:r>
          </a:p>
        </p:txBody>
      </p:sp>
    </p:spTree>
    <p:extLst>
      <p:ext uri="{BB962C8B-B14F-4D97-AF65-F5344CB8AC3E}">
        <p14:creationId xmlns:p14="http://schemas.microsoft.com/office/powerpoint/2010/main" val="356889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3"/>
                                        </p:tgtEl>
                                        <p:attrNameLst>
                                          <p:attrName>style.visibility</p:attrName>
                                        </p:attrNameLst>
                                      </p:cBhvr>
                                      <p:to>
                                        <p:strVal val="visible"/>
                                      </p:to>
                                    </p:set>
                                    <p:animEffect transition="in" filter="barn(inVertical)">
                                      <p:cBhvr>
                                        <p:cTn id="7" dur="500"/>
                                        <p:tgtEl>
                                          <p:spTgt spid="12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5"/>
                                        </p:tgtEl>
                                        <p:attrNameLst>
                                          <p:attrName>style.visibility</p:attrName>
                                        </p:attrNameLst>
                                      </p:cBhvr>
                                      <p:to>
                                        <p:strVal val="visible"/>
                                      </p:to>
                                    </p:set>
                                    <p:animEffect transition="in" filter="barn(inVertical)">
                                      <p:cBhvr>
                                        <p:cTn id="12" dur="500"/>
                                        <p:tgtEl>
                                          <p:spTgt spid="1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125"/>
                                        </p:tgtEl>
                                      </p:cBhvr>
                                    </p:animEffect>
                                    <p:set>
                                      <p:cBhvr>
                                        <p:cTn id="17" dur="1" fill="hold">
                                          <p:stCondLst>
                                            <p:cond delay="499"/>
                                          </p:stCondLst>
                                        </p:cTn>
                                        <p:tgtEl>
                                          <p:spTgt spid="12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8"/>
                                        </p:tgtEl>
                                        <p:attrNameLst>
                                          <p:attrName>style.visibility</p:attrName>
                                        </p:attrNameLst>
                                      </p:cBhvr>
                                      <p:to>
                                        <p:strVal val="visible"/>
                                      </p:to>
                                    </p:set>
                                    <p:animEffect transition="in" filter="barn(inVertical)">
                                      <p:cBhvr>
                                        <p:cTn id="22" dur="500"/>
                                        <p:tgtEl>
                                          <p:spTgt spid="12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31"/>
                                        </p:tgtEl>
                                        <p:attrNameLst>
                                          <p:attrName>style.visibility</p:attrName>
                                        </p:attrNameLst>
                                      </p:cBhvr>
                                      <p:to>
                                        <p:strVal val="visible"/>
                                      </p:to>
                                    </p:set>
                                    <p:animEffect transition="in" filter="barn(inVertical)">
                                      <p:cBhvr>
                                        <p:cTn id="27" dur="500"/>
                                        <p:tgtEl>
                                          <p:spTgt spid="13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1" nodeType="clickEffect">
                                  <p:stCondLst>
                                    <p:cond delay="0"/>
                                  </p:stCondLst>
                                  <p:childTnLst>
                                    <p:animEffect transition="out" filter="fade">
                                      <p:cBhvr>
                                        <p:cTn id="31" dur="500"/>
                                        <p:tgtEl>
                                          <p:spTgt spid="131"/>
                                        </p:tgtEl>
                                      </p:cBhvr>
                                    </p:animEffect>
                                    <p:set>
                                      <p:cBhvr>
                                        <p:cTn id="32" dur="1" fill="hold">
                                          <p:stCondLst>
                                            <p:cond delay="499"/>
                                          </p:stCondLst>
                                        </p:cTn>
                                        <p:tgtEl>
                                          <p:spTgt spid="131"/>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32"/>
                                        </p:tgtEl>
                                        <p:attrNameLst>
                                          <p:attrName>style.visibility</p:attrName>
                                        </p:attrNameLst>
                                      </p:cBhvr>
                                      <p:to>
                                        <p:strVal val="visible"/>
                                      </p:to>
                                    </p:set>
                                    <p:animEffect transition="in" filter="barn(inVertical)">
                                      <p:cBhvr>
                                        <p:cTn id="37" dur="500"/>
                                        <p:tgtEl>
                                          <p:spTgt spid="13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33"/>
                                        </p:tgtEl>
                                        <p:attrNameLst>
                                          <p:attrName>style.visibility</p:attrName>
                                        </p:attrNameLst>
                                      </p:cBhvr>
                                      <p:to>
                                        <p:strVal val="visible"/>
                                      </p:to>
                                    </p:set>
                                    <p:animEffect transition="in" filter="barn(inVertical)">
                                      <p:cBhvr>
                                        <p:cTn id="42" dur="500"/>
                                        <p:tgtEl>
                                          <p:spTgt spid="13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1" nodeType="clickEffect">
                                  <p:stCondLst>
                                    <p:cond delay="0"/>
                                  </p:stCondLst>
                                  <p:childTnLst>
                                    <p:animEffect transition="out" filter="fade">
                                      <p:cBhvr>
                                        <p:cTn id="46" dur="500"/>
                                        <p:tgtEl>
                                          <p:spTgt spid="133"/>
                                        </p:tgtEl>
                                      </p:cBhvr>
                                    </p:animEffect>
                                    <p:set>
                                      <p:cBhvr>
                                        <p:cTn id="47" dur="1" fill="hold">
                                          <p:stCondLst>
                                            <p:cond delay="499"/>
                                          </p:stCondLst>
                                        </p:cTn>
                                        <p:tgtEl>
                                          <p:spTgt spid="133"/>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34"/>
                                        </p:tgtEl>
                                        <p:attrNameLst>
                                          <p:attrName>style.visibility</p:attrName>
                                        </p:attrNameLst>
                                      </p:cBhvr>
                                      <p:to>
                                        <p:strVal val="visible"/>
                                      </p:to>
                                    </p:set>
                                    <p:animEffect transition="in" filter="barn(inVertical)">
                                      <p:cBhvr>
                                        <p:cTn id="52" dur="500"/>
                                        <p:tgtEl>
                                          <p:spTgt spid="134"/>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35"/>
                                        </p:tgtEl>
                                        <p:attrNameLst>
                                          <p:attrName>style.visibility</p:attrName>
                                        </p:attrNameLst>
                                      </p:cBhvr>
                                      <p:to>
                                        <p:strVal val="visible"/>
                                      </p:to>
                                    </p:set>
                                    <p:animEffect transition="in" filter="barn(inVertical)">
                                      <p:cBhvr>
                                        <p:cTn id="57" dur="500"/>
                                        <p:tgtEl>
                                          <p:spTgt spid="13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1" nodeType="clickEffect">
                                  <p:stCondLst>
                                    <p:cond delay="0"/>
                                  </p:stCondLst>
                                  <p:childTnLst>
                                    <p:animEffect transition="out" filter="fade">
                                      <p:cBhvr>
                                        <p:cTn id="61" dur="500"/>
                                        <p:tgtEl>
                                          <p:spTgt spid="135"/>
                                        </p:tgtEl>
                                      </p:cBhvr>
                                    </p:animEffect>
                                    <p:set>
                                      <p:cBhvr>
                                        <p:cTn id="62" dur="1" fill="hold">
                                          <p:stCondLst>
                                            <p:cond delay="499"/>
                                          </p:stCondLst>
                                        </p:cTn>
                                        <p:tgtEl>
                                          <p:spTgt spid="135"/>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136"/>
                                        </p:tgtEl>
                                        <p:attrNameLst>
                                          <p:attrName>style.visibility</p:attrName>
                                        </p:attrNameLst>
                                      </p:cBhvr>
                                      <p:to>
                                        <p:strVal val="visible"/>
                                      </p:to>
                                    </p:set>
                                    <p:animEffect transition="in" filter="barn(inVertical)">
                                      <p:cBhvr>
                                        <p:cTn id="67" dur="500"/>
                                        <p:tgtEl>
                                          <p:spTgt spid="136"/>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137"/>
                                        </p:tgtEl>
                                        <p:attrNameLst>
                                          <p:attrName>style.visibility</p:attrName>
                                        </p:attrNameLst>
                                      </p:cBhvr>
                                      <p:to>
                                        <p:strVal val="visible"/>
                                      </p:to>
                                    </p:set>
                                    <p:animEffect transition="in" filter="barn(inVertical)">
                                      <p:cBhvr>
                                        <p:cTn id="72" dur="500"/>
                                        <p:tgtEl>
                                          <p:spTgt spid="137"/>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xit" presetSubtype="0" fill="hold" grpId="1" nodeType="clickEffect">
                                  <p:stCondLst>
                                    <p:cond delay="0"/>
                                  </p:stCondLst>
                                  <p:childTnLst>
                                    <p:animEffect transition="out" filter="fade">
                                      <p:cBhvr>
                                        <p:cTn id="76" dur="500"/>
                                        <p:tgtEl>
                                          <p:spTgt spid="137"/>
                                        </p:tgtEl>
                                      </p:cBhvr>
                                    </p:animEffect>
                                    <p:set>
                                      <p:cBhvr>
                                        <p:cTn id="77" dur="1" fill="hold">
                                          <p:stCondLst>
                                            <p:cond delay="499"/>
                                          </p:stCondLst>
                                        </p:cTn>
                                        <p:tgtEl>
                                          <p:spTgt spid="137"/>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grpId="0" nodeType="clickEffect">
                                  <p:stCondLst>
                                    <p:cond delay="0"/>
                                  </p:stCondLst>
                                  <p:childTnLst>
                                    <p:set>
                                      <p:cBhvr>
                                        <p:cTn id="81" dur="1" fill="hold">
                                          <p:stCondLst>
                                            <p:cond delay="0"/>
                                          </p:stCondLst>
                                        </p:cTn>
                                        <p:tgtEl>
                                          <p:spTgt spid="138"/>
                                        </p:tgtEl>
                                        <p:attrNameLst>
                                          <p:attrName>style.visibility</p:attrName>
                                        </p:attrNameLst>
                                      </p:cBhvr>
                                      <p:to>
                                        <p:strVal val="visible"/>
                                      </p:to>
                                    </p:set>
                                    <p:animEffect transition="in" filter="barn(inVertical)">
                                      <p:cBhvr>
                                        <p:cTn id="82" dur="500"/>
                                        <p:tgtEl>
                                          <p:spTgt spid="138"/>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grpId="0" nodeType="clickEffect">
                                  <p:stCondLst>
                                    <p:cond delay="0"/>
                                  </p:stCondLst>
                                  <p:childTnLst>
                                    <p:set>
                                      <p:cBhvr>
                                        <p:cTn id="86" dur="1" fill="hold">
                                          <p:stCondLst>
                                            <p:cond delay="0"/>
                                          </p:stCondLst>
                                        </p:cTn>
                                        <p:tgtEl>
                                          <p:spTgt spid="139"/>
                                        </p:tgtEl>
                                        <p:attrNameLst>
                                          <p:attrName>style.visibility</p:attrName>
                                        </p:attrNameLst>
                                      </p:cBhvr>
                                      <p:to>
                                        <p:strVal val="visible"/>
                                      </p:to>
                                    </p:set>
                                    <p:animEffect transition="in" filter="barn(inVertical)">
                                      <p:cBhvr>
                                        <p:cTn id="87" dur="500"/>
                                        <p:tgtEl>
                                          <p:spTgt spid="139"/>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xit" presetSubtype="0" fill="hold" grpId="1" nodeType="clickEffect">
                                  <p:stCondLst>
                                    <p:cond delay="0"/>
                                  </p:stCondLst>
                                  <p:childTnLst>
                                    <p:animEffect transition="out" filter="fade">
                                      <p:cBhvr>
                                        <p:cTn id="91" dur="500"/>
                                        <p:tgtEl>
                                          <p:spTgt spid="139"/>
                                        </p:tgtEl>
                                      </p:cBhvr>
                                    </p:animEffect>
                                    <p:set>
                                      <p:cBhvr>
                                        <p:cTn id="92" dur="1" fill="hold">
                                          <p:stCondLst>
                                            <p:cond delay="499"/>
                                          </p:stCondLst>
                                        </p:cTn>
                                        <p:tgtEl>
                                          <p:spTgt spid="139"/>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grpId="0" nodeType="clickEffect">
                                  <p:stCondLst>
                                    <p:cond delay="0"/>
                                  </p:stCondLst>
                                  <p:childTnLst>
                                    <p:set>
                                      <p:cBhvr>
                                        <p:cTn id="96" dur="1" fill="hold">
                                          <p:stCondLst>
                                            <p:cond delay="0"/>
                                          </p:stCondLst>
                                        </p:cTn>
                                        <p:tgtEl>
                                          <p:spTgt spid="140"/>
                                        </p:tgtEl>
                                        <p:attrNameLst>
                                          <p:attrName>style.visibility</p:attrName>
                                        </p:attrNameLst>
                                      </p:cBhvr>
                                      <p:to>
                                        <p:strVal val="visible"/>
                                      </p:to>
                                    </p:set>
                                    <p:animEffect transition="in" filter="barn(inVertical)">
                                      <p:cBhvr>
                                        <p:cTn id="97" dur="500"/>
                                        <p:tgtEl>
                                          <p:spTgt spid="140"/>
                                        </p:tgtEl>
                                      </p:cBhvr>
                                    </p:animEffect>
                                  </p:childTnLst>
                                </p:cTn>
                              </p:par>
                            </p:childTnLst>
                          </p:cTn>
                        </p:par>
                      </p:childTnLst>
                    </p:cTn>
                  </p:par>
                  <p:par>
                    <p:cTn id="98" fill="hold">
                      <p:stCondLst>
                        <p:cond delay="indefinite"/>
                      </p:stCondLst>
                      <p:childTnLst>
                        <p:par>
                          <p:cTn id="99" fill="hold">
                            <p:stCondLst>
                              <p:cond delay="0"/>
                            </p:stCondLst>
                            <p:childTnLst>
                              <p:par>
                                <p:cTn id="100" presetID="16" presetClass="entr" presetSubtype="21" fill="hold" grpId="0" nodeType="clickEffect">
                                  <p:stCondLst>
                                    <p:cond delay="0"/>
                                  </p:stCondLst>
                                  <p:childTnLst>
                                    <p:set>
                                      <p:cBhvr>
                                        <p:cTn id="101" dur="1" fill="hold">
                                          <p:stCondLst>
                                            <p:cond delay="0"/>
                                          </p:stCondLst>
                                        </p:cTn>
                                        <p:tgtEl>
                                          <p:spTgt spid="141"/>
                                        </p:tgtEl>
                                        <p:attrNameLst>
                                          <p:attrName>style.visibility</p:attrName>
                                        </p:attrNameLst>
                                      </p:cBhvr>
                                      <p:to>
                                        <p:strVal val="visible"/>
                                      </p:to>
                                    </p:set>
                                    <p:animEffect transition="in" filter="barn(inVertical)">
                                      <p:cBhvr>
                                        <p:cTn id="102" dur="500"/>
                                        <p:tgtEl>
                                          <p:spTgt spid="141"/>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xit" presetSubtype="0" fill="hold" grpId="1" nodeType="clickEffect">
                                  <p:stCondLst>
                                    <p:cond delay="0"/>
                                  </p:stCondLst>
                                  <p:childTnLst>
                                    <p:animEffect transition="out" filter="fade">
                                      <p:cBhvr>
                                        <p:cTn id="106" dur="500"/>
                                        <p:tgtEl>
                                          <p:spTgt spid="141"/>
                                        </p:tgtEl>
                                      </p:cBhvr>
                                    </p:animEffect>
                                    <p:set>
                                      <p:cBhvr>
                                        <p:cTn id="107" dur="1" fill="hold">
                                          <p:stCondLst>
                                            <p:cond delay="499"/>
                                          </p:stCondLst>
                                        </p:cTn>
                                        <p:tgtEl>
                                          <p:spTgt spid="141"/>
                                        </p:tgtEl>
                                        <p:attrNameLst>
                                          <p:attrName>style.visibility</p:attrName>
                                        </p:attrNameLst>
                                      </p:cBhvr>
                                      <p:to>
                                        <p:strVal val="hidden"/>
                                      </p:to>
                                    </p:set>
                                  </p:childTnLst>
                                </p:cTn>
                              </p:par>
                            </p:childTnLst>
                          </p:cTn>
                        </p:par>
                      </p:childTnLst>
                    </p:cTn>
                  </p:par>
                  <p:par>
                    <p:cTn id="108" fill="hold">
                      <p:stCondLst>
                        <p:cond delay="indefinite"/>
                      </p:stCondLst>
                      <p:childTnLst>
                        <p:par>
                          <p:cTn id="109" fill="hold">
                            <p:stCondLst>
                              <p:cond delay="0"/>
                            </p:stCondLst>
                            <p:childTnLst>
                              <p:par>
                                <p:cTn id="110" presetID="16" presetClass="entr" presetSubtype="21" fill="hold" grpId="0" nodeType="clickEffect">
                                  <p:stCondLst>
                                    <p:cond delay="0"/>
                                  </p:stCondLst>
                                  <p:childTnLst>
                                    <p:set>
                                      <p:cBhvr>
                                        <p:cTn id="111" dur="1" fill="hold">
                                          <p:stCondLst>
                                            <p:cond delay="0"/>
                                          </p:stCondLst>
                                        </p:cTn>
                                        <p:tgtEl>
                                          <p:spTgt spid="142"/>
                                        </p:tgtEl>
                                        <p:attrNameLst>
                                          <p:attrName>style.visibility</p:attrName>
                                        </p:attrNameLst>
                                      </p:cBhvr>
                                      <p:to>
                                        <p:strVal val="visible"/>
                                      </p:to>
                                    </p:set>
                                    <p:animEffect transition="in" filter="barn(inVertical)">
                                      <p:cBhvr>
                                        <p:cTn id="112" dur="500"/>
                                        <p:tgtEl>
                                          <p:spTgt spid="142"/>
                                        </p:tgtEl>
                                      </p:cBhvr>
                                    </p:animEffect>
                                  </p:childTnLst>
                                </p:cTn>
                              </p:par>
                            </p:childTnLst>
                          </p:cTn>
                        </p:par>
                      </p:childTnLst>
                    </p:cTn>
                  </p:par>
                  <p:par>
                    <p:cTn id="113" fill="hold">
                      <p:stCondLst>
                        <p:cond delay="indefinite"/>
                      </p:stCondLst>
                      <p:childTnLst>
                        <p:par>
                          <p:cTn id="114" fill="hold">
                            <p:stCondLst>
                              <p:cond delay="0"/>
                            </p:stCondLst>
                            <p:childTnLst>
                              <p:par>
                                <p:cTn id="115" presetID="16" presetClass="entr" presetSubtype="21" fill="hold" grpId="0" nodeType="clickEffect">
                                  <p:stCondLst>
                                    <p:cond delay="0"/>
                                  </p:stCondLst>
                                  <p:childTnLst>
                                    <p:set>
                                      <p:cBhvr>
                                        <p:cTn id="116" dur="1" fill="hold">
                                          <p:stCondLst>
                                            <p:cond delay="0"/>
                                          </p:stCondLst>
                                        </p:cTn>
                                        <p:tgtEl>
                                          <p:spTgt spid="143"/>
                                        </p:tgtEl>
                                        <p:attrNameLst>
                                          <p:attrName>style.visibility</p:attrName>
                                        </p:attrNameLst>
                                      </p:cBhvr>
                                      <p:to>
                                        <p:strVal val="visible"/>
                                      </p:to>
                                    </p:set>
                                    <p:animEffect transition="in" filter="barn(inVertical)">
                                      <p:cBhvr>
                                        <p:cTn id="117" dur="500"/>
                                        <p:tgtEl>
                                          <p:spTgt spid="143"/>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xit" presetSubtype="0" fill="hold" grpId="1" nodeType="clickEffect">
                                  <p:stCondLst>
                                    <p:cond delay="0"/>
                                  </p:stCondLst>
                                  <p:childTnLst>
                                    <p:animEffect transition="out" filter="fade">
                                      <p:cBhvr>
                                        <p:cTn id="121" dur="500"/>
                                        <p:tgtEl>
                                          <p:spTgt spid="143"/>
                                        </p:tgtEl>
                                      </p:cBhvr>
                                    </p:animEffect>
                                    <p:set>
                                      <p:cBhvr>
                                        <p:cTn id="122" dur="1" fill="hold">
                                          <p:stCondLst>
                                            <p:cond delay="499"/>
                                          </p:stCondLst>
                                        </p:cTn>
                                        <p:tgtEl>
                                          <p:spTgt spid="14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 grpId="0" animBg="1"/>
      <p:bldP spid="128" grpId="0" animBg="1"/>
      <p:bldP spid="131" grpId="0" animBg="1"/>
      <p:bldP spid="131" grpId="1" animBg="1"/>
      <p:bldP spid="125" grpId="0" animBg="1"/>
      <p:bldP spid="125" grpId="1" animBg="1"/>
      <p:bldP spid="132" grpId="0" animBg="1"/>
      <p:bldP spid="133" grpId="0" animBg="1"/>
      <p:bldP spid="133" grpId="1" animBg="1"/>
      <p:bldP spid="134" grpId="0" animBg="1"/>
      <p:bldP spid="135" grpId="0" animBg="1"/>
      <p:bldP spid="135" grpId="1" animBg="1"/>
      <p:bldP spid="136" grpId="0" animBg="1"/>
      <p:bldP spid="137" grpId="0" animBg="1"/>
      <p:bldP spid="137" grpId="1" animBg="1"/>
      <p:bldP spid="138" grpId="0" animBg="1"/>
      <p:bldP spid="139" grpId="0" animBg="1"/>
      <p:bldP spid="139" grpId="1" animBg="1"/>
      <p:bldP spid="140" grpId="0" animBg="1"/>
      <p:bldP spid="141" grpId="0" animBg="1"/>
      <p:bldP spid="141" grpId="1" animBg="1"/>
      <p:bldP spid="142" grpId="0" animBg="1"/>
      <p:bldP spid="143" grpId="0" animBg="1"/>
      <p:bldP spid="143"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ointing Cartoon Animal Images – Browse 38,502 Stock Photos, Vectors, and Video | Adobe Stock">
            <a:extLst>
              <a:ext uri="{FF2B5EF4-FFF2-40B4-BE49-F238E27FC236}">
                <a16:creationId xmlns:a16="http://schemas.microsoft.com/office/drawing/2014/main" id="{CD6D1562-F428-0CF9-EA1F-249AAFDFA36B}"/>
              </a:ext>
            </a:extLst>
          </p:cNvPr>
          <p:cNvPicPr>
            <a:picLocks noChangeAspect="1"/>
          </p:cNvPicPr>
          <p:nvPr/>
        </p:nvPicPr>
        <p:blipFill>
          <a:blip r:embed="rId2"/>
          <a:stretch>
            <a:fillRect/>
          </a:stretch>
        </p:blipFill>
        <p:spPr>
          <a:xfrm>
            <a:off x="537210" y="2671669"/>
            <a:ext cx="3429000" cy="3429000"/>
          </a:xfrm>
          <a:prstGeom prst="rect">
            <a:avLst/>
          </a:prstGeom>
        </p:spPr>
      </p:pic>
      <p:sp>
        <p:nvSpPr>
          <p:cNvPr id="2" name="Cloud 1">
            <a:extLst>
              <a:ext uri="{FF2B5EF4-FFF2-40B4-BE49-F238E27FC236}">
                <a16:creationId xmlns:a16="http://schemas.microsoft.com/office/drawing/2014/main" id="{E4A26422-1F9C-953F-B037-783841DB0EF2}"/>
              </a:ext>
            </a:extLst>
          </p:cNvPr>
          <p:cNvSpPr/>
          <p:nvPr/>
        </p:nvSpPr>
        <p:spPr>
          <a:xfrm rot="21259113">
            <a:off x="3578932" y="1565910"/>
            <a:ext cx="7301067" cy="3726180"/>
          </a:xfrm>
          <a:prstGeom prst="cloud">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dirty="0">
                <a:latin typeface="Arial Black" panose="020B0A04020102020204" pitchFamily="34" charset="0"/>
              </a:rPr>
              <a:t>In short, the core strategy is to engineer an environment and routine in which speaking becomes a repeated, supported, and purpose-driven practice.</a:t>
            </a:r>
          </a:p>
        </p:txBody>
      </p:sp>
      <p:sp>
        <p:nvSpPr>
          <p:cNvPr id="4" name="TextBox 3">
            <a:extLst>
              <a:ext uri="{FF2B5EF4-FFF2-40B4-BE49-F238E27FC236}">
                <a16:creationId xmlns:a16="http://schemas.microsoft.com/office/drawing/2014/main" id="{AA0BA364-72C2-2460-9765-CE1AF7208771}"/>
              </a:ext>
            </a:extLst>
          </p:cNvPr>
          <p:cNvSpPr txBox="1"/>
          <p:nvPr/>
        </p:nvSpPr>
        <p:spPr>
          <a:xfrm>
            <a:off x="10172113" y="308763"/>
            <a:ext cx="1748790" cy="646331"/>
          </a:xfrm>
          <a:prstGeom prst="rect">
            <a:avLst/>
          </a:prstGeom>
          <a:solidFill>
            <a:schemeClr val="accent6">
              <a:lumMod val="20000"/>
              <a:lumOff val="80000"/>
            </a:schemeClr>
          </a:solidFill>
        </p:spPr>
        <p:txBody>
          <a:bodyPr wrap="square" rtlCol="0">
            <a:spAutoFit/>
          </a:bodyPr>
          <a:lstStyle/>
          <a:p>
            <a:r>
              <a:rPr lang="en-US" dirty="0">
                <a:solidFill>
                  <a:srgbClr val="C00000"/>
                </a:solidFill>
                <a:latin typeface="Arial Black" panose="020B0A04020102020204" pitchFamily="34" charset="0"/>
              </a:rPr>
              <a:t>CHAPTER 5: Conclusion</a:t>
            </a:r>
          </a:p>
        </p:txBody>
      </p:sp>
    </p:spTree>
    <p:extLst>
      <p:ext uri="{BB962C8B-B14F-4D97-AF65-F5344CB8AC3E}">
        <p14:creationId xmlns:p14="http://schemas.microsoft.com/office/powerpoint/2010/main" val="12346608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0901EAC-2DB1-15A7-F98E-5438E11F9AAB}"/>
              </a:ext>
            </a:extLst>
          </p:cNvPr>
          <p:cNvPicPr>
            <a:picLocks noChangeAspect="1"/>
          </p:cNvPicPr>
          <p:nvPr/>
        </p:nvPicPr>
        <p:blipFill>
          <a:blip r:embed="rId2"/>
          <a:stretch>
            <a:fillRect/>
          </a:stretch>
        </p:blipFill>
        <p:spPr>
          <a:xfrm>
            <a:off x="1062990" y="1228724"/>
            <a:ext cx="9898379" cy="5000625"/>
          </a:xfrm>
          <a:prstGeom prst="rect">
            <a:avLst/>
          </a:prstGeom>
        </p:spPr>
      </p:pic>
      <p:pic>
        <p:nvPicPr>
          <p:cNvPr id="5" name="Picture 4" descr="Animated Goodbye">
            <a:extLst>
              <a:ext uri="{FF2B5EF4-FFF2-40B4-BE49-F238E27FC236}">
                <a16:creationId xmlns:a16="http://schemas.microsoft.com/office/drawing/2014/main" id="{67BB8A2F-B805-A7C1-8067-6AB45B82145F}"/>
              </a:ext>
            </a:extLst>
          </p:cNvPr>
          <p:cNvPicPr>
            <a:picLocks noChangeAspect="1"/>
          </p:cNvPicPr>
          <p:nvPr/>
        </p:nvPicPr>
        <p:blipFill>
          <a:blip r:embed="rId3"/>
          <a:stretch>
            <a:fillRect/>
          </a:stretch>
        </p:blipFill>
        <p:spPr>
          <a:xfrm rot="1562799">
            <a:off x="866774" y="4301489"/>
            <a:ext cx="2539365" cy="1882140"/>
          </a:xfrm>
          <a:prstGeom prst="rect">
            <a:avLst/>
          </a:prstGeom>
        </p:spPr>
      </p:pic>
    </p:spTree>
    <p:extLst>
      <p:ext uri="{BB962C8B-B14F-4D97-AF65-F5344CB8AC3E}">
        <p14:creationId xmlns:p14="http://schemas.microsoft.com/office/powerpoint/2010/main" val="26802042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769DF68-5F60-489C-9F86-F50D3CA5C068}"/>
              </a:ext>
            </a:extLst>
          </p:cNvPr>
          <p:cNvSpPr txBox="1"/>
          <p:nvPr/>
        </p:nvSpPr>
        <p:spPr>
          <a:xfrm>
            <a:off x="3726180" y="185937"/>
            <a:ext cx="2263140" cy="621580"/>
          </a:xfrm>
          <a:prstGeom prst="rect">
            <a:avLst/>
          </a:prstGeom>
          <a:solidFill>
            <a:schemeClr val="accent6">
              <a:lumMod val="50000"/>
            </a:schemeClr>
          </a:solidFill>
        </p:spPr>
        <p:txBody>
          <a:bodyPr wrap="square">
            <a:spAutoFit/>
          </a:bodyPr>
          <a:lstStyle/>
          <a:p>
            <a:pPr algn="ctr">
              <a:lnSpc>
                <a:spcPct val="200000"/>
              </a:lnSpc>
              <a:spcBef>
                <a:spcPts val="1200"/>
              </a:spcBef>
              <a:spcAft>
                <a:spcPts val="1000"/>
              </a:spcAft>
              <a:buNone/>
            </a:pPr>
            <a:r>
              <a:rPr lang="en-US" sz="2000" b="1" kern="0" dirty="0">
                <a:solidFill>
                  <a:srgbClr val="FFFF00"/>
                </a:solidFill>
                <a:effectLst/>
                <a:latin typeface="Arial Black" panose="020B0A04020102020204" pitchFamily="34" charset="0"/>
              </a:rPr>
              <a:t>References</a:t>
            </a:r>
          </a:p>
        </p:txBody>
      </p:sp>
      <p:sp>
        <p:nvSpPr>
          <p:cNvPr id="9" name="TextBox 8">
            <a:extLst>
              <a:ext uri="{FF2B5EF4-FFF2-40B4-BE49-F238E27FC236}">
                <a16:creationId xmlns:a16="http://schemas.microsoft.com/office/drawing/2014/main" id="{09EED8BD-4FC4-11BF-542F-EEE179B5FBAD}"/>
              </a:ext>
            </a:extLst>
          </p:cNvPr>
          <p:cNvSpPr txBox="1"/>
          <p:nvPr/>
        </p:nvSpPr>
        <p:spPr>
          <a:xfrm>
            <a:off x="819150" y="1067813"/>
            <a:ext cx="11315700" cy="4398897"/>
          </a:xfrm>
          <a:prstGeom prst="rect">
            <a:avLst/>
          </a:prstGeom>
          <a:noFill/>
        </p:spPr>
        <p:txBody>
          <a:bodyPr wrap="square">
            <a:spAutoFit/>
          </a:bodyPr>
          <a:lstStyle/>
          <a:p>
            <a:pPr marL="457200" indent="-457200">
              <a:lnSpc>
                <a:spcPct val="200000"/>
              </a:lnSpc>
              <a:spcAft>
                <a:spcPts val="1000"/>
              </a:spcAft>
              <a:buNone/>
            </a:pPr>
            <a:r>
              <a:rPr lang="en-US" dirty="0">
                <a:effectLst/>
                <a:latin typeface="Times New Roman" panose="02020603050405020304" pitchFamily="18" charset="0"/>
                <a:ea typeface="Times New Roman" panose="02020603050405020304" pitchFamily="18" charset="0"/>
              </a:rPr>
              <a:t>Benson, P. (2011). </a:t>
            </a:r>
            <a:r>
              <a:rPr lang="en-US" i="1" dirty="0">
                <a:effectLst/>
                <a:latin typeface="Times New Roman" panose="02020603050405020304" pitchFamily="18" charset="0"/>
                <a:ea typeface="Times New Roman" panose="02020603050405020304" pitchFamily="18" charset="0"/>
              </a:rPr>
              <a:t>Teaching and researching autonomy in language learning</a:t>
            </a:r>
            <a:r>
              <a:rPr lang="en-US" dirty="0">
                <a:effectLst/>
                <a:latin typeface="Times New Roman" panose="02020603050405020304" pitchFamily="18" charset="0"/>
                <a:ea typeface="Times New Roman" panose="02020603050405020304" pitchFamily="18" charset="0"/>
              </a:rPr>
              <a:t> (2nd ed.). Pearson Longman.</a:t>
            </a:r>
          </a:p>
          <a:p>
            <a:pPr marL="457200" indent="-457200">
              <a:lnSpc>
                <a:spcPct val="200000"/>
              </a:lnSpc>
              <a:spcAft>
                <a:spcPts val="1000"/>
              </a:spcAft>
              <a:buNone/>
            </a:pPr>
            <a:r>
              <a:rPr lang="en-US" dirty="0">
                <a:effectLst/>
                <a:latin typeface="Times New Roman" panose="02020603050405020304" pitchFamily="18" charset="0"/>
                <a:ea typeface="Times New Roman" panose="02020603050405020304" pitchFamily="18" charset="0"/>
              </a:rPr>
              <a:t>Deci, E. L., &amp; Ryan, R. M. (1985). </a:t>
            </a:r>
            <a:r>
              <a:rPr lang="en-US" i="1" dirty="0">
                <a:effectLst/>
                <a:latin typeface="Times New Roman" panose="02020603050405020304" pitchFamily="18" charset="0"/>
                <a:ea typeface="Times New Roman" panose="02020603050405020304" pitchFamily="18" charset="0"/>
              </a:rPr>
              <a:t>Intrinsic motivation and self-determination in human behavior</a:t>
            </a:r>
            <a:r>
              <a:rPr lang="en-US" dirty="0">
                <a:effectLst/>
                <a:latin typeface="Times New Roman" panose="02020603050405020304" pitchFamily="18" charset="0"/>
                <a:ea typeface="Times New Roman" panose="02020603050405020304" pitchFamily="18" charset="0"/>
              </a:rPr>
              <a:t>. Plenum Press.</a:t>
            </a:r>
          </a:p>
          <a:p>
            <a:pPr marL="457200" indent="-457200">
              <a:lnSpc>
                <a:spcPct val="200000"/>
              </a:lnSpc>
              <a:spcAft>
                <a:spcPts val="1000"/>
              </a:spcAft>
              <a:buNone/>
            </a:pPr>
            <a:r>
              <a:rPr lang="en-US" dirty="0">
                <a:effectLst/>
                <a:latin typeface="Times New Roman" panose="02020603050405020304" pitchFamily="18" charset="0"/>
                <a:ea typeface="Times New Roman" panose="02020603050405020304" pitchFamily="18" charset="0"/>
              </a:rPr>
              <a:t>Dörnyei, Z. (2005). </a:t>
            </a:r>
            <a:r>
              <a:rPr lang="en-US" i="1" dirty="0">
                <a:effectLst/>
                <a:latin typeface="Times New Roman" panose="02020603050405020304" pitchFamily="18" charset="0"/>
                <a:ea typeface="Times New Roman" panose="02020603050405020304" pitchFamily="18" charset="0"/>
              </a:rPr>
              <a:t>The psychology of the language learner: Individual differences in second language acquisition</a:t>
            </a:r>
            <a:r>
              <a:rPr lang="en-US" dirty="0">
                <a:effectLst/>
                <a:latin typeface="Times New Roman" panose="02020603050405020304" pitchFamily="18" charset="0"/>
                <a:ea typeface="Times New Roman" panose="02020603050405020304" pitchFamily="18" charset="0"/>
              </a:rPr>
              <a:t>. Lawrence Erlbaum Associates.</a:t>
            </a:r>
          </a:p>
          <a:p>
            <a:pPr marL="457200" indent="-457200">
              <a:lnSpc>
                <a:spcPct val="200000"/>
              </a:lnSpc>
              <a:spcAft>
                <a:spcPts val="1000"/>
              </a:spcAft>
              <a:buNone/>
            </a:pPr>
            <a:r>
              <a:rPr lang="en-US" dirty="0">
                <a:effectLst/>
                <a:latin typeface="Times New Roman" panose="02020603050405020304" pitchFamily="18" charset="0"/>
                <a:ea typeface="Times New Roman" panose="02020603050405020304" pitchFamily="18" charset="0"/>
              </a:rPr>
              <a:t>Ellis, R. (2003). </a:t>
            </a:r>
            <a:r>
              <a:rPr lang="en-US" i="1" dirty="0">
                <a:effectLst/>
                <a:latin typeface="Times New Roman" panose="02020603050405020304" pitchFamily="18" charset="0"/>
                <a:ea typeface="Times New Roman" panose="02020603050405020304" pitchFamily="18" charset="0"/>
              </a:rPr>
              <a:t>Task-based language learning and teaching</a:t>
            </a:r>
            <a:r>
              <a:rPr lang="en-US" dirty="0">
                <a:effectLst/>
                <a:latin typeface="Times New Roman" panose="02020603050405020304" pitchFamily="18" charset="0"/>
                <a:ea typeface="Times New Roman" panose="02020603050405020304" pitchFamily="18" charset="0"/>
              </a:rPr>
              <a:t>. Oxford University Press.</a:t>
            </a:r>
          </a:p>
          <a:p>
            <a:pPr marL="457200" indent="-457200">
              <a:lnSpc>
                <a:spcPct val="200000"/>
              </a:lnSpc>
              <a:spcAft>
                <a:spcPts val="1000"/>
              </a:spcAft>
              <a:buNone/>
            </a:pPr>
            <a:r>
              <a:rPr lang="en-US" dirty="0">
                <a:effectLst/>
                <a:latin typeface="Times New Roman" panose="02020603050405020304" pitchFamily="18" charset="0"/>
                <a:ea typeface="Times New Roman" panose="02020603050405020304" pitchFamily="18" charset="0"/>
              </a:rPr>
              <a:t>Ellis, R. (2009). Task-based language teaching: Sorting out misunderstandings. </a:t>
            </a:r>
            <a:r>
              <a:rPr lang="en-US" i="1" dirty="0">
                <a:effectLst/>
                <a:latin typeface="Times New Roman" panose="02020603050405020304" pitchFamily="18" charset="0"/>
                <a:ea typeface="Times New Roman" panose="02020603050405020304" pitchFamily="18" charset="0"/>
              </a:rPr>
              <a:t>International Journal of Applied Linguistics, 19</a:t>
            </a:r>
            <a:r>
              <a:rPr lang="en-US" dirty="0">
                <a:effectLst/>
                <a:latin typeface="Times New Roman" panose="02020603050405020304" pitchFamily="18" charset="0"/>
                <a:ea typeface="Times New Roman" panose="02020603050405020304" pitchFamily="18" charset="0"/>
              </a:rPr>
              <a:t>(3), 221–246. https://doi.org/10.1111/j.1473-4192.2009.00231.x</a:t>
            </a:r>
          </a:p>
        </p:txBody>
      </p:sp>
    </p:spTree>
    <p:extLst>
      <p:ext uri="{BB962C8B-B14F-4D97-AF65-F5344CB8AC3E}">
        <p14:creationId xmlns:p14="http://schemas.microsoft.com/office/powerpoint/2010/main" val="40111431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9CA3B4A-186D-EF7C-EAB3-DA0D3CDE9882}"/>
              </a:ext>
            </a:extLst>
          </p:cNvPr>
          <p:cNvSpPr txBox="1"/>
          <p:nvPr/>
        </p:nvSpPr>
        <p:spPr>
          <a:xfrm>
            <a:off x="857250" y="569179"/>
            <a:ext cx="10778490" cy="6614888"/>
          </a:xfrm>
          <a:prstGeom prst="rect">
            <a:avLst/>
          </a:prstGeom>
          <a:noFill/>
        </p:spPr>
        <p:txBody>
          <a:bodyPr wrap="square">
            <a:spAutoFit/>
          </a:bodyPr>
          <a:lstStyle/>
          <a:p>
            <a:pPr marL="457200" indent="-457200">
              <a:lnSpc>
                <a:spcPct val="200000"/>
              </a:lnSpc>
              <a:spcAft>
                <a:spcPts val="1000"/>
              </a:spcAft>
              <a:buNone/>
            </a:pPr>
            <a:r>
              <a:rPr lang="en-US" dirty="0">
                <a:effectLst/>
                <a:latin typeface="Times New Roman" panose="02020603050405020304" pitchFamily="18" charset="0"/>
                <a:ea typeface="Times New Roman" panose="02020603050405020304" pitchFamily="18" charset="0"/>
              </a:rPr>
              <a:t>Ericsson, K. A., Krampe, R. T., &amp; Tesch-Römer, C. (1993). The role of deliberate practice in the acquisition of expert performance. </a:t>
            </a:r>
            <a:r>
              <a:rPr lang="en-US" i="1" dirty="0">
                <a:effectLst/>
                <a:latin typeface="Times New Roman" panose="02020603050405020304" pitchFamily="18" charset="0"/>
                <a:ea typeface="Times New Roman" panose="02020603050405020304" pitchFamily="18" charset="0"/>
              </a:rPr>
              <a:t>Psychological Review, 100</a:t>
            </a:r>
            <a:r>
              <a:rPr lang="en-US" dirty="0">
                <a:effectLst/>
                <a:latin typeface="Times New Roman" panose="02020603050405020304" pitchFamily="18" charset="0"/>
                <a:ea typeface="Times New Roman" panose="02020603050405020304" pitchFamily="18" charset="0"/>
              </a:rPr>
              <a:t>(3), 363–406. https://doi.org/10.1037/0033-295X.100.3.363</a:t>
            </a:r>
          </a:p>
          <a:p>
            <a:pPr marL="457200" indent="-457200">
              <a:lnSpc>
                <a:spcPct val="200000"/>
              </a:lnSpc>
              <a:spcAft>
                <a:spcPts val="1000"/>
              </a:spcAft>
              <a:buNone/>
            </a:pPr>
            <a:r>
              <a:rPr lang="en-US" dirty="0">
                <a:effectLst/>
                <a:latin typeface="Times New Roman" panose="02020603050405020304" pitchFamily="18" charset="0"/>
                <a:ea typeface="Times New Roman" panose="02020603050405020304" pitchFamily="18" charset="0"/>
              </a:rPr>
              <a:t>Hattie, J., &amp; Timperley, H. (2007). The power of feedback. </a:t>
            </a:r>
            <a:r>
              <a:rPr lang="en-US" i="1" dirty="0">
                <a:effectLst/>
                <a:latin typeface="Times New Roman" panose="02020603050405020304" pitchFamily="18" charset="0"/>
                <a:ea typeface="Times New Roman" panose="02020603050405020304" pitchFamily="18" charset="0"/>
              </a:rPr>
              <a:t>Review of Educational Research, 77</a:t>
            </a:r>
            <a:r>
              <a:rPr lang="en-US" dirty="0">
                <a:effectLst/>
                <a:latin typeface="Times New Roman" panose="02020603050405020304" pitchFamily="18" charset="0"/>
                <a:ea typeface="Times New Roman" panose="02020603050405020304" pitchFamily="18" charset="0"/>
              </a:rPr>
              <a:t>(1), 81–112. https://doi.org/10.3102/003465430298487</a:t>
            </a:r>
          </a:p>
          <a:p>
            <a:pPr marL="457200" indent="-457200">
              <a:lnSpc>
                <a:spcPct val="200000"/>
              </a:lnSpc>
              <a:spcAft>
                <a:spcPts val="1000"/>
              </a:spcAft>
              <a:buNone/>
            </a:pPr>
            <a:r>
              <a:rPr lang="en-US" dirty="0">
                <a:effectLst/>
                <a:latin typeface="Times New Roman" panose="02020603050405020304" pitchFamily="18" charset="0"/>
                <a:ea typeface="Times New Roman" panose="02020603050405020304" pitchFamily="18" charset="0"/>
              </a:rPr>
              <a:t>Horwitz, E. K., Horwitz, M. B., &amp; Cope, J. (1986). Foreign language classroom anxiety. </a:t>
            </a:r>
            <a:r>
              <a:rPr lang="en-US" i="1" dirty="0">
                <a:effectLst/>
                <a:latin typeface="Times New Roman" panose="02020603050405020304" pitchFamily="18" charset="0"/>
                <a:ea typeface="Times New Roman" panose="02020603050405020304" pitchFamily="18" charset="0"/>
              </a:rPr>
              <a:t>The Modern Language Journal, 70</a:t>
            </a:r>
            <a:r>
              <a:rPr lang="en-US" dirty="0">
                <a:effectLst/>
                <a:latin typeface="Times New Roman" panose="02020603050405020304" pitchFamily="18" charset="0"/>
                <a:ea typeface="Times New Roman" panose="02020603050405020304" pitchFamily="18" charset="0"/>
              </a:rPr>
              <a:t>(2), 125–132. https://doi.org/10.1111/j.1540-4781.1986.tb05256.x</a:t>
            </a:r>
          </a:p>
          <a:p>
            <a:pPr marL="457200" indent="-457200">
              <a:lnSpc>
                <a:spcPct val="200000"/>
              </a:lnSpc>
              <a:spcAft>
                <a:spcPts val="1000"/>
              </a:spcAft>
              <a:buNone/>
            </a:pPr>
            <a:r>
              <a:rPr lang="en-US" dirty="0">
                <a:effectLst/>
                <a:latin typeface="Times New Roman" panose="02020603050405020304" pitchFamily="18" charset="0"/>
                <a:ea typeface="Times New Roman" panose="02020603050405020304" pitchFamily="18" charset="0"/>
              </a:rPr>
              <a:t>Izumi, S. (2002). Output, input enhancement, and the noticing hypothesis: An experimental study on ESL relativization. </a:t>
            </a:r>
            <a:r>
              <a:rPr lang="en-US" i="1" dirty="0">
                <a:effectLst/>
                <a:latin typeface="Times New Roman" panose="02020603050405020304" pitchFamily="18" charset="0"/>
                <a:ea typeface="Times New Roman" panose="02020603050405020304" pitchFamily="18" charset="0"/>
              </a:rPr>
              <a:t>Studies in Second Language Acquisition, 24</a:t>
            </a:r>
            <a:r>
              <a:rPr lang="en-US" dirty="0">
                <a:effectLst/>
                <a:latin typeface="Times New Roman" panose="02020603050405020304" pitchFamily="18" charset="0"/>
                <a:ea typeface="Times New Roman" panose="02020603050405020304" pitchFamily="18" charset="0"/>
              </a:rPr>
              <a:t>(4), 541–577. https://doi.org/10.1017/S0272263102004023</a:t>
            </a:r>
          </a:p>
          <a:p>
            <a:pPr marL="457200" indent="-457200">
              <a:lnSpc>
                <a:spcPct val="200000"/>
              </a:lnSpc>
              <a:spcAft>
                <a:spcPts val="1000"/>
              </a:spcAft>
              <a:buNone/>
            </a:pPr>
            <a:r>
              <a:rPr lang="en-US" dirty="0">
                <a:effectLst/>
                <a:latin typeface="Times New Roman" panose="02020603050405020304" pitchFamily="18" charset="0"/>
                <a:ea typeface="Times New Roman" panose="02020603050405020304" pitchFamily="18" charset="0"/>
              </a:rPr>
              <a:t>Kowal, M., &amp; Swain, M. (1994). Using collaborative language production tasks to promote students' language awareness. </a:t>
            </a:r>
            <a:r>
              <a:rPr lang="en-US" i="1" dirty="0">
                <a:effectLst/>
                <a:latin typeface="Times New Roman" panose="02020603050405020304" pitchFamily="18" charset="0"/>
                <a:ea typeface="Times New Roman" panose="02020603050405020304" pitchFamily="18" charset="0"/>
              </a:rPr>
              <a:t>Language Awareness, 3</a:t>
            </a:r>
            <a:r>
              <a:rPr lang="en-US" dirty="0">
                <a:effectLst/>
                <a:latin typeface="Times New Roman" panose="02020603050405020304" pitchFamily="18" charset="0"/>
                <a:ea typeface="Times New Roman" panose="02020603050405020304" pitchFamily="18" charset="0"/>
              </a:rPr>
              <a:t>(2), 73–93. https://doi.org/10.1080/09658416.1994.9959845</a:t>
            </a:r>
          </a:p>
        </p:txBody>
      </p:sp>
    </p:spTree>
    <p:extLst>
      <p:ext uri="{BB962C8B-B14F-4D97-AF65-F5344CB8AC3E}">
        <p14:creationId xmlns:p14="http://schemas.microsoft.com/office/powerpoint/2010/main" val="27408961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A84251D-A6A9-4A73-D7F9-FA397E67142F}"/>
              </a:ext>
            </a:extLst>
          </p:cNvPr>
          <p:cNvSpPr txBox="1"/>
          <p:nvPr/>
        </p:nvSpPr>
        <p:spPr>
          <a:xfrm>
            <a:off x="640080" y="139956"/>
            <a:ext cx="10389870" cy="6337889"/>
          </a:xfrm>
          <a:prstGeom prst="rect">
            <a:avLst/>
          </a:prstGeom>
          <a:noFill/>
        </p:spPr>
        <p:txBody>
          <a:bodyPr wrap="square">
            <a:spAutoFit/>
          </a:bodyPr>
          <a:lstStyle/>
          <a:p>
            <a:pPr marL="457200" indent="-457200">
              <a:lnSpc>
                <a:spcPct val="200000"/>
              </a:lnSpc>
              <a:spcAft>
                <a:spcPts val="1000"/>
              </a:spcAft>
              <a:buNone/>
            </a:pPr>
            <a:r>
              <a:rPr lang="en-US" dirty="0">
                <a:effectLst/>
                <a:latin typeface="Times New Roman" panose="02020603050405020304" pitchFamily="18" charset="0"/>
                <a:ea typeface="Times New Roman" panose="02020603050405020304" pitchFamily="18" charset="0"/>
              </a:rPr>
              <a:t>Krashen, S. D. (1982). </a:t>
            </a:r>
            <a:r>
              <a:rPr lang="en-US" i="1" dirty="0">
                <a:effectLst/>
                <a:latin typeface="Times New Roman" panose="02020603050405020304" pitchFamily="18" charset="0"/>
                <a:ea typeface="Times New Roman" panose="02020603050405020304" pitchFamily="18" charset="0"/>
              </a:rPr>
              <a:t>Principles and practice in second language acquisition</a:t>
            </a:r>
            <a:r>
              <a:rPr lang="en-US" dirty="0">
                <a:effectLst/>
                <a:latin typeface="Times New Roman" panose="02020603050405020304" pitchFamily="18" charset="0"/>
                <a:ea typeface="Times New Roman" panose="02020603050405020304" pitchFamily="18" charset="0"/>
              </a:rPr>
              <a:t>. Pergamon Press.</a:t>
            </a:r>
          </a:p>
          <a:p>
            <a:pPr marL="457200" indent="-457200">
              <a:lnSpc>
                <a:spcPct val="200000"/>
              </a:lnSpc>
              <a:spcAft>
                <a:spcPts val="1000"/>
              </a:spcAft>
              <a:buNone/>
            </a:pPr>
            <a:r>
              <a:rPr lang="en-US" dirty="0">
                <a:effectLst/>
                <a:latin typeface="Times New Roman" panose="02020603050405020304" pitchFamily="18" charset="0"/>
                <a:ea typeface="Times New Roman" panose="02020603050405020304" pitchFamily="18" charset="0"/>
              </a:rPr>
              <a:t>Little, D. (2007). Language learner autonomy: Some fundamental considerations revisited. </a:t>
            </a:r>
            <a:r>
              <a:rPr lang="en-US" i="1" dirty="0">
                <a:effectLst/>
                <a:latin typeface="Times New Roman" panose="02020603050405020304" pitchFamily="18" charset="0"/>
                <a:ea typeface="Times New Roman" panose="02020603050405020304" pitchFamily="18" charset="0"/>
              </a:rPr>
              <a:t>Innovation in Language Learning and Teaching, 1</a:t>
            </a:r>
            <a:r>
              <a:rPr lang="en-US" dirty="0">
                <a:effectLst/>
                <a:latin typeface="Times New Roman" panose="02020603050405020304" pitchFamily="18" charset="0"/>
                <a:ea typeface="Times New Roman" panose="02020603050405020304" pitchFamily="18" charset="0"/>
              </a:rPr>
              <a:t>(1), 14–29. https://doi.org/10.2167/illt040.0</a:t>
            </a:r>
          </a:p>
          <a:p>
            <a:pPr marL="457200" indent="-457200">
              <a:lnSpc>
                <a:spcPct val="200000"/>
              </a:lnSpc>
              <a:spcAft>
                <a:spcPts val="1000"/>
              </a:spcAft>
              <a:buNone/>
            </a:pPr>
            <a:r>
              <a:rPr lang="en-US" dirty="0">
                <a:effectLst/>
                <a:latin typeface="Times New Roman" panose="02020603050405020304" pitchFamily="18" charset="0"/>
                <a:ea typeface="Times New Roman" panose="02020603050405020304" pitchFamily="18" charset="0"/>
              </a:rPr>
              <a:t>Long, M. H. (1983). Native speaker/non-native speaker conversation and the negotiation of comprehensible input. </a:t>
            </a:r>
            <a:r>
              <a:rPr lang="en-US" i="1" dirty="0">
                <a:effectLst/>
                <a:latin typeface="Times New Roman" panose="02020603050405020304" pitchFamily="18" charset="0"/>
                <a:ea typeface="Times New Roman" panose="02020603050405020304" pitchFamily="18" charset="0"/>
              </a:rPr>
              <a:t>Applied Linguistics, 4</a:t>
            </a:r>
            <a:r>
              <a:rPr lang="en-US" dirty="0">
                <a:effectLst/>
                <a:latin typeface="Times New Roman" panose="02020603050405020304" pitchFamily="18" charset="0"/>
                <a:ea typeface="Times New Roman" panose="02020603050405020304" pitchFamily="18" charset="0"/>
              </a:rPr>
              <a:t>(2), 126–141. https://doi.org/10.1093/applin/4.2.126</a:t>
            </a:r>
          </a:p>
          <a:p>
            <a:pPr marL="457200" indent="-457200">
              <a:lnSpc>
                <a:spcPct val="200000"/>
              </a:lnSpc>
              <a:spcAft>
                <a:spcPts val="1000"/>
              </a:spcAft>
              <a:buNone/>
            </a:pPr>
            <a:r>
              <a:rPr lang="en-US" dirty="0">
                <a:effectLst/>
                <a:latin typeface="Times New Roman" panose="02020603050405020304" pitchFamily="18" charset="0"/>
                <a:ea typeface="Times New Roman" panose="02020603050405020304" pitchFamily="18" charset="0"/>
              </a:rPr>
              <a:t>Lyster, R., &amp; Saito, K. (2010). Oral feedback in classroom SLA: A meta-analysis. </a:t>
            </a:r>
            <a:r>
              <a:rPr lang="en-US" i="1" dirty="0">
                <a:effectLst/>
                <a:latin typeface="Times New Roman" panose="02020603050405020304" pitchFamily="18" charset="0"/>
                <a:ea typeface="Times New Roman" panose="02020603050405020304" pitchFamily="18" charset="0"/>
              </a:rPr>
              <a:t>Studies in Second Language Acquisition, 32</a:t>
            </a:r>
            <a:r>
              <a:rPr lang="en-US" dirty="0">
                <a:effectLst/>
                <a:latin typeface="Times New Roman" panose="02020603050405020304" pitchFamily="18" charset="0"/>
                <a:ea typeface="Times New Roman" panose="02020603050405020304" pitchFamily="18" charset="0"/>
              </a:rPr>
              <a:t>(1), 1–31. </a:t>
            </a:r>
            <a:r>
              <a:rPr lang="en-US" dirty="0">
                <a:effectLst/>
                <a:latin typeface="Times New Roman" panose="02020603050405020304" pitchFamily="18" charset="0"/>
                <a:ea typeface="Times New Roman" panose="02020603050405020304" pitchFamily="18" charset="0"/>
                <a:hlinkClick r:id="rId2"/>
              </a:rPr>
              <a:t>https://doi.org/10.1017/S0272263109990520</a:t>
            </a:r>
            <a:endParaRPr lang="en-US" dirty="0">
              <a:effectLst/>
              <a:latin typeface="Times New Roman" panose="02020603050405020304" pitchFamily="18" charset="0"/>
              <a:ea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MacIntyre, P. D., Dörnyei, Z., Clément, R., &amp; Noels, K. A. (1998). Conceptualizing willingness to communicate in a L2: A situational model of L2 confidence and affiliation. </a:t>
            </a:r>
            <a:r>
              <a:rPr lang="en-US" i="1" dirty="0">
                <a:latin typeface="Times New Roman" panose="02020603050405020304" pitchFamily="18" charset="0"/>
                <a:cs typeface="Times New Roman" panose="02020603050405020304" pitchFamily="18" charset="0"/>
              </a:rPr>
              <a:t>The Modern Language Journal, 82</a:t>
            </a:r>
            <a:r>
              <a:rPr lang="en-US" dirty="0">
                <a:latin typeface="Times New Roman" panose="02020603050405020304" pitchFamily="18" charset="0"/>
                <a:cs typeface="Times New Roman" panose="02020603050405020304" pitchFamily="18" charset="0"/>
              </a:rPr>
              <a:t>(4), 545–562. https://doi.org/10.1111/j.1540-4781.1998.tb05543.x</a:t>
            </a:r>
          </a:p>
          <a:p>
            <a:r>
              <a:rPr lang="en-US" dirty="0">
                <a:latin typeface="Times New Roman" panose="02020603050405020304" pitchFamily="18" charset="0"/>
                <a:cs typeface="Times New Roman" panose="02020603050405020304" pitchFamily="18" charset="0"/>
              </a:rPr>
              <a:t>MacIntyre, P. D., &amp; Vincze, L. (2017). Positive and negative emotions underlie motivation for L2 learning. </a:t>
            </a:r>
            <a:r>
              <a:rPr lang="en-US" i="1" dirty="0">
                <a:latin typeface="Times New Roman" panose="02020603050405020304" pitchFamily="18" charset="0"/>
                <a:cs typeface="Times New Roman" panose="02020603050405020304" pitchFamily="18" charset="0"/>
              </a:rPr>
              <a:t>Studies in Second Language Learning and Teaching, 7</a:t>
            </a:r>
            <a:r>
              <a:rPr lang="en-US" dirty="0">
                <a:latin typeface="Times New Roman" panose="02020603050405020304" pitchFamily="18" charset="0"/>
                <a:cs typeface="Times New Roman" panose="02020603050405020304" pitchFamily="18" charset="0"/>
              </a:rPr>
              <a:t>(1), 61–88. https://doi.org/10.14746/ssllt.2017.7.1.4</a:t>
            </a:r>
          </a:p>
          <a:p>
            <a:pPr marL="457200" indent="-457200">
              <a:lnSpc>
                <a:spcPct val="200000"/>
              </a:lnSpc>
              <a:spcAft>
                <a:spcPts val="1000"/>
              </a:spcAft>
              <a:buNone/>
            </a:pPr>
            <a:endParaRPr lang="en-US"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80174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031EDC4-48CC-4E8F-C0E5-BD3CE6177515}"/>
              </a:ext>
            </a:extLst>
          </p:cNvPr>
          <p:cNvSpPr txBox="1"/>
          <p:nvPr/>
        </p:nvSpPr>
        <p:spPr>
          <a:xfrm>
            <a:off x="2299564" y="210606"/>
            <a:ext cx="6424734" cy="584775"/>
          </a:xfrm>
          <a:prstGeom prst="rect">
            <a:avLst/>
          </a:prstGeom>
          <a:solidFill>
            <a:schemeClr val="accent1">
              <a:lumMod val="60000"/>
              <a:lumOff val="40000"/>
            </a:schemeClr>
          </a:solidFill>
          <a:ln>
            <a:solidFill>
              <a:srgbClr val="C00000"/>
            </a:solidFill>
          </a:ln>
        </p:spPr>
        <p:txBody>
          <a:bodyPr wrap="square" rtlCol="0">
            <a:spAutoFit/>
          </a:bodyPr>
          <a:lstStyle/>
          <a:p>
            <a:r>
              <a:rPr lang="en-US" sz="3200" b="1" dirty="0">
                <a:solidFill>
                  <a:schemeClr val="bg1"/>
                </a:solidFill>
                <a:latin typeface="Arial" panose="020B0604020202020204" pitchFamily="34" charset="0"/>
                <a:cs typeface="Arial" panose="020B0604020202020204" pitchFamily="34" charset="0"/>
              </a:rPr>
              <a:t>ORGANIZATION OF THE STUDY</a:t>
            </a:r>
          </a:p>
        </p:txBody>
      </p:sp>
      <p:sp>
        <p:nvSpPr>
          <p:cNvPr id="6" name="TextBox 5">
            <a:extLst>
              <a:ext uri="{FF2B5EF4-FFF2-40B4-BE49-F238E27FC236}">
                <a16:creationId xmlns:a16="http://schemas.microsoft.com/office/drawing/2014/main" id="{CB31F63C-0D4E-7BCF-915A-57D88C901A50}"/>
              </a:ext>
            </a:extLst>
          </p:cNvPr>
          <p:cNvSpPr txBox="1"/>
          <p:nvPr/>
        </p:nvSpPr>
        <p:spPr>
          <a:xfrm>
            <a:off x="238760" y="922702"/>
            <a:ext cx="1911854" cy="646331"/>
          </a:xfrm>
          <a:prstGeom prst="rect">
            <a:avLst/>
          </a:prstGeom>
          <a:solidFill>
            <a:schemeClr val="accent6">
              <a:lumMod val="20000"/>
              <a:lumOff val="80000"/>
            </a:schemeClr>
          </a:solidFill>
        </p:spPr>
        <p:txBody>
          <a:bodyPr wrap="square" rtlCol="0">
            <a:spAutoFit/>
          </a:bodyPr>
          <a:lstStyle/>
          <a:p>
            <a:r>
              <a:rPr lang="en-US" dirty="0">
                <a:solidFill>
                  <a:srgbClr val="C00000"/>
                </a:solidFill>
                <a:latin typeface="Arial Black" panose="020B0A04020102020204" pitchFamily="34" charset="0"/>
              </a:rPr>
              <a:t>CHAPTER 1:</a:t>
            </a:r>
          </a:p>
          <a:p>
            <a:r>
              <a:rPr lang="en-US" dirty="0">
                <a:solidFill>
                  <a:srgbClr val="C00000"/>
                </a:solidFill>
                <a:latin typeface="Arial Black" panose="020B0A04020102020204" pitchFamily="34" charset="0"/>
              </a:rPr>
              <a:t> introduction</a:t>
            </a:r>
          </a:p>
        </p:txBody>
      </p:sp>
      <p:sp>
        <p:nvSpPr>
          <p:cNvPr id="8" name="TextBox 7">
            <a:extLst>
              <a:ext uri="{FF2B5EF4-FFF2-40B4-BE49-F238E27FC236}">
                <a16:creationId xmlns:a16="http://schemas.microsoft.com/office/drawing/2014/main" id="{72EF8025-122D-44DF-9F14-041FF33071FD}"/>
              </a:ext>
            </a:extLst>
          </p:cNvPr>
          <p:cNvSpPr txBox="1"/>
          <p:nvPr/>
        </p:nvSpPr>
        <p:spPr>
          <a:xfrm>
            <a:off x="2913948" y="894519"/>
            <a:ext cx="2000021" cy="923330"/>
          </a:xfrm>
          <a:prstGeom prst="rect">
            <a:avLst/>
          </a:prstGeom>
          <a:solidFill>
            <a:schemeClr val="accent6">
              <a:lumMod val="20000"/>
              <a:lumOff val="80000"/>
            </a:schemeClr>
          </a:solidFill>
        </p:spPr>
        <p:txBody>
          <a:bodyPr wrap="square" rtlCol="0">
            <a:spAutoFit/>
          </a:bodyPr>
          <a:lstStyle/>
          <a:p>
            <a:r>
              <a:rPr lang="en-US" dirty="0">
                <a:solidFill>
                  <a:srgbClr val="C00000"/>
                </a:solidFill>
                <a:latin typeface="Arial Black" panose="020B0A04020102020204" pitchFamily="34" charset="0"/>
              </a:rPr>
              <a:t>CHAPTER 2: Theoretical foundation</a:t>
            </a:r>
          </a:p>
        </p:txBody>
      </p:sp>
      <p:sp>
        <p:nvSpPr>
          <p:cNvPr id="10" name="TextBox 9">
            <a:extLst>
              <a:ext uri="{FF2B5EF4-FFF2-40B4-BE49-F238E27FC236}">
                <a16:creationId xmlns:a16="http://schemas.microsoft.com/office/drawing/2014/main" id="{7E2BB9B6-2C3B-84E8-6C3B-924629107801}"/>
              </a:ext>
            </a:extLst>
          </p:cNvPr>
          <p:cNvSpPr txBox="1"/>
          <p:nvPr/>
        </p:nvSpPr>
        <p:spPr>
          <a:xfrm>
            <a:off x="5277776" y="910996"/>
            <a:ext cx="2509070" cy="646331"/>
          </a:xfrm>
          <a:prstGeom prst="rect">
            <a:avLst/>
          </a:prstGeom>
          <a:solidFill>
            <a:schemeClr val="accent6">
              <a:lumMod val="20000"/>
              <a:lumOff val="80000"/>
            </a:schemeClr>
          </a:solidFill>
        </p:spPr>
        <p:txBody>
          <a:bodyPr wrap="square" rtlCol="0">
            <a:spAutoFit/>
          </a:bodyPr>
          <a:lstStyle/>
          <a:p>
            <a:r>
              <a:rPr lang="en-US" dirty="0">
                <a:solidFill>
                  <a:srgbClr val="C00000"/>
                </a:solidFill>
                <a:latin typeface="Arial Black" panose="020B0A04020102020204" pitchFamily="34" charset="0"/>
              </a:rPr>
              <a:t>CHAPTER 3: Thematic Analysis</a:t>
            </a:r>
          </a:p>
        </p:txBody>
      </p:sp>
      <p:sp>
        <p:nvSpPr>
          <p:cNvPr id="12" name="TextBox 11">
            <a:extLst>
              <a:ext uri="{FF2B5EF4-FFF2-40B4-BE49-F238E27FC236}">
                <a16:creationId xmlns:a16="http://schemas.microsoft.com/office/drawing/2014/main" id="{503C9F99-D612-1EB9-BF01-DCB41F3BFB05}"/>
              </a:ext>
            </a:extLst>
          </p:cNvPr>
          <p:cNvSpPr txBox="1"/>
          <p:nvPr/>
        </p:nvSpPr>
        <p:spPr>
          <a:xfrm>
            <a:off x="8091853" y="1154751"/>
            <a:ext cx="1748790" cy="646331"/>
          </a:xfrm>
          <a:prstGeom prst="rect">
            <a:avLst/>
          </a:prstGeom>
          <a:solidFill>
            <a:schemeClr val="accent6">
              <a:lumMod val="20000"/>
              <a:lumOff val="80000"/>
            </a:schemeClr>
          </a:solidFill>
        </p:spPr>
        <p:txBody>
          <a:bodyPr wrap="square" rtlCol="0">
            <a:spAutoFit/>
          </a:bodyPr>
          <a:lstStyle/>
          <a:p>
            <a:r>
              <a:rPr lang="en-US" dirty="0">
                <a:solidFill>
                  <a:srgbClr val="C00000"/>
                </a:solidFill>
                <a:latin typeface="Arial Black" panose="020B0A04020102020204" pitchFamily="34" charset="0"/>
              </a:rPr>
              <a:t>CHAPTER 4: Solution</a:t>
            </a:r>
          </a:p>
        </p:txBody>
      </p:sp>
      <p:sp>
        <p:nvSpPr>
          <p:cNvPr id="14" name="TextBox 13">
            <a:extLst>
              <a:ext uri="{FF2B5EF4-FFF2-40B4-BE49-F238E27FC236}">
                <a16:creationId xmlns:a16="http://schemas.microsoft.com/office/drawing/2014/main" id="{B1AD33BF-95DF-08C9-30FF-E3F932652F2F}"/>
              </a:ext>
            </a:extLst>
          </p:cNvPr>
          <p:cNvSpPr txBox="1"/>
          <p:nvPr/>
        </p:nvSpPr>
        <p:spPr>
          <a:xfrm>
            <a:off x="10204450" y="1137998"/>
            <a:ext cx="1748790" cy="646331"/>
          </a:xfrm>
          <a:prstGeom prst="rect">
            <a:avLst/>
          </a:prstGeom>
          <a:solidFill>
            <a:schemeClr val="accent6">
              <a:lumMod val="20000"/>
              <a:lumOff val="80000"/>
            </a:schemeClr>
          </a:solidFill>
        </p:spPr>
        <p:txBody>
          <a:bodyPr wrap="square" rtlCol="0">
            <a:spAutoFit/>
          </a:bodyPr>
          <a:lstStyle/>
          <a:p>
            <a:r>
              <a:rPr lang="en-US" dirty="0">
                <a:solidFill>
                  <a:srgbClr val="C00000"/>
                </a:solidFill>
                <a:latin typeface="Arial Black" panose="020B0A04020102020204" pitchFamily="34" charset="0"/>
              </a:rPr>
              <a:t>CHAPTER 5: Conclusion</a:t>
            </a:r>
          </a:p>
        </p:txBody>
      </p:sp>
      <p:sp>
        <p:nvSpPr>
          <p:cNvPr id="15" name="TextBox 14">
            <a:extLst>
              <a:ext uri="{FF2B5EF4-FFF2-40B4-BE49-F238E27FC236}">
                <a16:creationId xmlns:a16="http://schemas.microsoft.com/office/drawing/2014/main" id="{896CFA0D-D7E0-D8CB-4949-CCA66E0DBF1E}"/>
              </a:ext>
            </a:extLst>
          </p:cNvPr>
          <p:cNvSpPr txBox="1"/>
          <p:nvPr/>
        </p:nvSpPr>
        <p:spPr>
          <a:xfrm>
            <a:off x="236207" y="1801082"/>
            <a:ext cx="2255718" cy="646331"/>
          </a:xfrm>
          <a:prstGeom prst="rect">
            <a:avLst/>
          </a:prstGeom>
          <a:solidFill>
            <a:schemeClr val="accent6">
              <a:lumMod val="50000"/>
            </a:schemeClr>
          </a:solidFill>
          <a:ln>
            <a:solidFill>
              <a:srgbClr val="FFFF00"/>
            </a:solidFill>
          </a:ln>
        </p:spPr>
        <p:txBody>
          <a:bodyPr wrap="square" rtlCol="0">
            <a:spAutoFit/>
          </a:bodyPr>
          <a:lstStyle/>
          <a:p>
            <a:pPr algn="ctr"/>
            <a:r>
              <a:rPr lang="en-US" dirty="0">
                <a:latin typeface="Arial" panose="020B0604020202020204" pitchFamily="34" charset="0"/>
                <a:cs typeface="Arial" panose="020B0604020202020204" pitchFamily="34" charset="0"/>
              </a:rPr>
              <a:t> Background of the study</a:t>
            </a:r>
          </a:p>
        </p:txBody>
      </p:sp>
      <p:cxnSp>
        <p:nvCxnSpPr>
          <p:cNvPr id="17" name="Straight Arrow Connector 16">
            <a:extLst>
              <a:ext uri="{FF2B5EF4-FFF2-40B4-BE49-F238E27FC236}">
                <a16:creationId xmlns:a16="http://schemas.microsoft.com/office/drawing/2014/main" id="{C4E3AB0E-9881-3779-47F2-E5222A000948}"/>
              </a:ext>
            </a:extLst>
          </p:cNvPr>
          <p:cNvCxnSpPr>
            <a:cxnSpLocks/>
          </p:cNvCxnSpPr>
          <p:nvPr/>
        </p:nvCxnSpPr>
        <p:spPr>
          <a:xfrm>
            <a:off x="1190381" y="1492343"/>
            <a:ext cx="0" cy="29198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3BAF7EB3-069F-5441-250B-E250427117B1}"/>
              </a:ext>
            </a:extLst>
          </p:cNvPr>
          <p:cNvSpPr txBox="1"/>
          <p:nvPr/>
        </p:nvSpPr>
        <p:spPr>
          <a:xfrm>
            <a:off x="522894" y="2567756"/>
            <a:ext cx="1682344" cy="646331"/>
          </a:xfrm>
          <a:prstGeom prst="rect">
            <a:avLst/>
          </a:prstGeom>
          <a:solidFill>
            <a:schemeClr val="accent6">
              <a:lumMod val="50000"/>
            </a:schemeClr>
          </a:solidFill>
          <a:ln>
            <a:solidFill>
              <a:srgbClr val="FFFF00"/>
            </a:solidFill>
          </a:ln>
        </p:spPr>
        <p:txBody>
          <a:bodyPr wrap="square" rtlCol="0">
            <a:spAutoFit/>
          </a:bodyPr>
          <a:lstStyle/>
          <a:p>
            <a:pPr algn="ctr"/>
            <a:r>
              <a:rPr lang="en-US" dirty="0">
                <a:latin typeface="Arial" panose="020B0604020202020204" pitchFamily="34" charset="0"/>
                <a:cs typeface="Arial" panose="020B0604020202020204" pitchFamily="34" charset="0"/>
              </a:rPr>
              <a:t> Problem statement </a:t>
            </a:r>
          </a:p>
        </p:txBody>
      </p:sp>
      <p:sp>
        <p:nvSpPr>
          <p:cNvPr id="21" name="TextBox 20">
            <a:extLst>
              <a:ext uri="{FF2B5EF4-FFF2-40B4-BE49-F238E27FC236}">
                <a16:creationId xmlns:a16="http://schemas.microsoft.com/office/drawing/2014/main" id="{02A87E66-784E-9333-1F45-D16955A1705D}"/>
              </a:ext>
            </a:extLst>
          </p:cNvPr>
          <p:cNvSpPr txBox="1"/>
          <p:nvPr/>
        </p:nvSpPr>
        <p:spPr>
          <a:xfrm>
            <a:off x="694069" y="3281262"/>
            <a:ext cx="1445300" cy="646331"/>
          </a:xfrm>
          <a:prstGeom prst="rect">
            <a:avLst/>
          </a:prstGeom>
          <a:solidFill>
            <a:schemeClr val="accent6">
              <a:lumMod val="50000"/>
            </a:schemeClr>
          </a:solidFill>
          <a:ln>
            <a:solidFill>
              <a:srgbClr val="FFFF00"/>
            </a:solidFill>
          </a:ln>
        </p:spPr>
        <p:txBody>
          <a:bodyPr wrap="square" rtlCol="0">
            <a:spAutoFit/>
          </a:bodyPr>
          <a:lstStyle/>
          <a:p>
            <a:pPr algn="ctr"/>
            <a:r>
              <a:rPr lang="en-US" dirty="0">
                <a:latin typeface="Arial" panose="020B0604020202020204" pitchFamily="34" charset="0"/>
                <a:cs typeface="Arial" panose="020B0604020202020204" pitchFamily="34" charset="0"/>
              </a:rPr>
              <a:t>Research objectives</a:t>
            </a:r>
          </a:p>
        </p:txBody>
      </p:sp>
      <p:sp>
        <p:nvSpPr>
          <p:cNvPr id="22" name="TextBox 21">
            <a:extLst>
              <a:ext uri="{FF2B5EF4-FFF2-40B4-BE49-F238E27FC236}">
                <a16:creationId xmlns:a16="http://schemas.microsoft.com/office/drawing/2014/main" id="{884BE8D2-A250-86EB-3A03-0166916FD8C7}"/>
              </a:ext>
            </a:extLst>
          </p:cNvPr>
          <p:cNvSpPr txBox="1"/>
          <p:nvPr/>
        </p:nvSpPr>
        <p:spPr>
          <a:xfrm>
            <a:off x="800891" y="4021352"/>
            <a:ext cx="1317567" cy="646331"/>
          </a:xfrm>
          <a:prstGeom prst="rect">
            <a:avLst/>
          </a:prstGeom>
          <a:solidFill>
            <a:schemeClr val="accent6">
              <a:lumMod val="50000"/>
            </a:schemeClr>
          </a:solidFill>
          <a:ln>
            <a:solidFill>
              <a:srgbClr val="FFFF00"/>
            </a:solidFill>
          </a:ln>
        </p:spPr>
        <p:txBody>
          <a:bodyPr wrap="square" rtlCol="0">
            <a:spAutoFit/>
          </a:bodyPr>
          <a:lstStyle/>
          <a:p>
            <a:r>
              <a:rPr lang="en-US" dirty="0">
                <a:latin typeface="Arial" panose="020B0604020202020204" pitchFamily="34" charset="0"/>
                <a:cs typeface="Arial" panose="020B0604020202020204" pitchFamily="34" charset="0"/>
              </a:rPr>
              <a:t>Research questions</a:t>
            </a:r>
          </a:p>
        </p:txBody>
      </p:sp>
      <p:sp>
        <p:nvSpPr>
          <p:cNvPr id="23" name="TextBox 22">
            <a:extLst>
              <a:ext uri="{FF2B5EF4-FFF2-40B4-BE49-F238E27FC236}">
                <a16:creationId xmlns:a16="http://schemas.microsoft.com/office/drawing/2014/main" id="{50AA800E-8483-1F28-4EE5-4D57E8CA2553}"/>
              </a:ext>
            </a:extLst>
          </p:cNvPr>
          <p:cNvSpPr txBox="1"/>
          <p:nvPr/>
        </p:nvSpPr>
        <p:spPr>
          <a:xfrm>
            <a:off x="727040" y="4761442"/>
            <a:ext cx="1465268" cy="369332"/>
          </a:xfrm>
          <a:prstGeom prst="rect">
            <a:avLst/>
          </a:prstGeom>
          <a:solidFill>
            <a:schemeClr val="accent6">
              <a:lumMod val="50000"/>
            </a:schemeClr>
          </a:solidFill>
          <a:ln>
            <a:solidFill>
              <a:srgbClr val="FFFF00"/>
            </a:solidFill>
          </a:ln>
        </p:spPr>
        <p:txBody>
          <a:bodyPr wrap="square" rtlCol="0">
            <a:spAutoFit/>
          </a:bodyPr>
          <a:lstStyle/>
          <a:p>
            <a:pPr algn="ctr"/>
            <a:r>
              <a:rPr lang="en-US" dirty="0">
                <a:latin typeface="Arial" panose="020B0604020202020204" pitchFamily="34" charset="0"/>
                <a:cs typeface="Arial" panose="020B0604020202020204" pitchFamily="34" charset="0"/>
              </a:rPr>
              <a:t>Hypotheses</a:t>
            </a:r>
          </a:p>
        </p:txBody>
      </p:sp>
      <p:sp>
        <p:nvSpPr>
          <p:cNvPr id="24" name="TextBox 23">
            <a:extLst>
              <a:ext uri="{FF2B5EF4-FFF2-40B4-BE49-F238E27FC236}">
                <a16:creationId xmlns:a16="http://schemas.microsoft.com/office/drawing/2014/main" id="{B52323C2-88FE-7A50-990C-3515E04699CC}"/>
              </a:ext>
            </a:extLst>
          </p:cNvPr>
          <p:cNvSpPr txBox="1"/>
          <p:nvPr/>
        </p:nvSpPr>
        <p:spPr>
          <a:xfrm>
            <a:off x="415408" y="5224533"/>
            <a:ext cx="2002621" cy="923330"/>
          </a:xfrm>
          <a:prstGeom prst="rect">
            <a:avLst/>
          </a:prstGeom>
          <a:solidFill>
            <a:schemeClr val="accent6">
              <a:lumMod val="50000"/>
            </a:schemeClr>
          </a:solidFill>
          <a:ln>
            <a:solidFill>
              <a:srgbClr val="FFFF00"/>
            </a:solidFill>
          </a:ln>
        </p:spPr>
        <p:txBody>
          <a:bodyPr wrap="square" rtlCol="0">
            <a:spAutoFit/>
          </a:bodyPr>
          <a:lstStyle/>
          <a:p>
            <a:pPr algn="ctr"/>
            <a:r>
              <a:rPr lang="en-US" dirty="0">
                <a:latin typeface="Arial" panose="020B0604020202020204" pitchFamily="34" charset="0"/>
                <a:cs typeface="Arial" panose="020B0604020202020204" pitchFamily="34" charset="0"/>
              </a:rPr>
              <a:t>Scope and delimitation of the study</a:t>
            </a:r>
          </a:p>
        </p:txBody>
      </p:sp>
      <p:sp>
        <p:nvSpPr>
          <p:cNvPr id="51" name="TextBox 50">
            <a:extLst>
              <a:ext uri="{FF2B5EF4-FFF2-40B4-BE49-F238E27FC236}">
                <a16:creationId xmlns:a16="http://schemas.microsoft.com/office/drawing/2014/main" id="{154D265F-8C5E-B993-DA87-64E27BDD6CEA}"/>
              </a:ext>
            </a:extLst>
          </p:cNvPr>
          <p:cNvSpPr txBox="1"/>
          <p:nvPr/>
        </p:nvSpPr>
        <p:spPr>
          <a:xfrm>
            <a:off x="6227368" y="1638483"/>
            <a:ext cx="1041076" cy="369332"/>
          </a:xfrm>
          <a:prstGeom prst="rect">
            <a:avLst/>
          </a:prstGeom>
          <a:solidFill>
            <a:schemeClr val="accent1">
              <a:lumMod val="20000"/>
              <a:lumOff val="80000"/>
            </a:schemeClr>
          </a:solidFill>
        </p:spPr>
        <p:txBody>
          <a:bodyPr wrap="square" rtlCol="0">
            <a:spAutoFit/>
          </a:bodyPr>
          <a:lstStyle/>
          <a:p>
            <a:r>
              <a:rPr lang="en-US" dirty="0">
                <a:solidFill>
                  <a:schemeClr val="bg2">
                    <a:lumMod val="75000"/>
                  </a:schemeClr>
                </a:solidFill>
              </a:rPr>
              <a:t>Theme 1</a:t>
            </a:r>
          </a:p>
        </p:txBody>
      </p:sp>
      <p:sp>
        <p:nvSpPr>
          <p:cNvPr id="53" name="TextBox 52">
            <a:extLst>
              <a:ext uri="{FF2B5EF4-FFF2-40B4-BE49-F238E27FC236}">
                <a16:creationId xmlns:a16="http://schemas.microsoft.com/office/drawing/2014/main" id="{885DBAD4-F4CA-2148-2BB2-7EE959989881}"/>
              </a:ext>
            </a:extLst>
          </p:cNvPr>
          <p:cNvSpPr txBox="1"/>
          <p:nvPr/>
        </p:nvSpPr>
        <p:spPr>
          <a:xfrm>
            <a:off x="6290497" y="3025968"/>
            <a:ext cx="1041076" cy="369332"/>
          </a:xfrm>
          <a:prstGeom prst="rect">
            <a:avLst/>
          </a:prstGeom>
          <a:solidFill>
            <a:schemeClr val="accent1">
              <a:lumMod val="20000"/>
              <a:lumOff val="80000"/>
            </a:schemeClr>
          </a:solidFill>
        </p:spPr>
        <p:txBody>
          <a:bodyPr wrap="square" rtlCol="0">
            <a:spAutoFit/>
          </a:bodyPr>
          <a:lstStyle/>
          <a:p>
            <a:r>
              <a:rPr lang="en-US" dirty="0">
                <a:solidFill>
                  <a:schemeClr val="bg2">
                    <a:lumMod val="75000"/>
                  </a:schemeClr>
                </a:solidFill>
              </a:rPr>
              <a:t>Theme 2</a:t>
            </a:r>
          </a:p>
        </p:txBody>
      </p:sp>
      <p:sp>
        <p:nvSpPr>
          <p:cNvPr id="25" name="TextBox 24">
            <a:extLst>
              <a:ext uri="{FF2B5EF4-FFF2-40B4-BE49-F238E27FC236}">
                <a16:creationId xmlns:a16="http://schemas.microsoft.com/office/drawing/2014/main" id="{DC2B0203-35D9-6F96-62E8-5B34AFAA3D99}"/>
              </a:ext>
            </a:extLst>
          </p:cNvPr>
          <p:cNvSpPr txBox="1"/>
          <p:nvPr/>
        </p:nvSpPr>
        <p:spPr>
          <a:xfrm>
            <a:off x="6293612" y="4176433"/>
            <a:ext cx="1041076" cy="369332"/>
          </a:xfrm>
          <a:prstGeom prst="rect">
            <a:avLst/>
          </a:prstGeom>
          <a:solidFill>
            <a:schemeClr val="accent1">
              <a:lumMod val="20000"/>
              <a:lumOff val="80000"/>
            </a:schemeClr>
          </a:solidFill>
        </p:spPr>
        <p:txBody>
          <a:bodyPr wrap="square" rtlCol="0">
            <a:spAutoFit/>
          </a:bodyPr>
          <a:lstStyle/>
          <a:p>
            <a:r>
              <a:rPr lang="en-US" dirty="0">
                <a:solidFill>
                  <a:schemeClr val="bg2">
                    <a:lumMod val="75000"/>
                  </a:schemeClr>
                </a:solidFill>
              </a:rPr>
              <a:t>Theme 3</a:t>
            </a:r>
          </a:p>
        </p:txBody>
      </p:sp>
      <p:sp>
        <p:nvSpPr>
          <p:cNvPr id="27" name="TextBox 26">
            <a:extLst>
              <a:ext uri="{FF2B5EF4-FFF2-40B4-BE49-F238E27FC236}">
                <a16:creationId xmlns:a16="http://schemas.microsoft.com/office/drawing/2014/main" id="{F0E220F4-304D-7368-FD05-1082593CDE05}"/>
              </a:ext>
            </a:extLst>
          </p:cNvPr>
          <p:cNvSpPr txBox="1"/>
          <p:nvPr/>
        </p:nvSpPr>
        <p:spPr>
          <a:xfrm>
            <a:off x="5445267" y="2042176"/>
            <a:ext cx="2716831" cy="923330"/>
          </a:xfrm>
          <a:prstGeom prst="rect">
            <a:avLst/>
          </a:prstGeom>
          <a:solidFill>
            <a:schemeClr val="accent2">
              <a:lumMod val="20000"/>
              <a:lumOff val="80000"/>
            </a:schemeClr>
          </a:solidFill>
        </p:spPr>
        <p:txBody>
          <a:bodyPr wrap="square">
            <a:spAutoFit/>
          </a:bodyPr>
          <a:lstStyle/>
          <a:p>
            <a:pPr>
              <a:spcBef>
                <a:spcPts val="1200"/>
              </a:spcBef>
              <a:spcAft>
                <a:spcPts val="1000"/>
              </a:spcAft>
              <a:buNone/>
            </a:pPr>
            <a:r>
              <a:rPr lang="en-US" b="1" dirty="0">
                <a:solidFill>
                  <a:srgbClr val="000000"/>
                </a:solidFill>
                <a:effectLst/>
                <a:latin typeface="+mj-lt"/>
                <a:cs typeface="Arial" panose="020B0604020202020204" pitchFamily="34" charset="0"/>
              </a:rPr>
              <a:t>Psychological Inhibition – Fear, Anxiety, and Performance Pressure</a:t>
            </a:r>
            <a:endParaRPr lang="en-US" b="1" dirty="0">
              <a:solidFill>
                <a:srgbClr val="2E74B5"/>
              </a:solidFill>
              <a:effectLst/>
              <a:latin typeface="+mj-lt"/>
              <a:cs typeface="Arial" panose="020B0604020202020204" pitchFamily="34" charset="0"/>
            </a:endParaRPr>
          </a:p>
        </p:txBody>
      </p:sp>
      <p:sp>
        <p:nvSpPr>
          <p:cNvPr id="29" name="TextBox 28">
            <a:extLst>
              <a:ext uri="{FF2B5EF4-FFF2-40B4-BE49-F238E27FC236}">
                <a16:creationId xmlns:a16="http://schemas.microsoft.com/office/drawing/2014/main" id="{05C1DE78-9277-10AE-6CD8-8E5CA6174BCD}"/>
              </a:ext>
            </a:extLst>
          </p:cNvPr>
          <p:cNvSpPr txBox="1"/>
          <p:nvPr/>
        </p:nvSpPr>
        <p:spPr>
          <a:xfrm>
            <a:off x="5511931" y="3462701"/>
            <a:ext cx="2716831" cy="646331"/>
          </a:xfrm>
          <a:prstGeom prst="rect">
            <a:avLst/>
          </a:prstGeom>
          <a:solidFill>
            <a:schemeClr val="accent2">
              <a:lumMod val="20000"/>
              <a:lumOff val="80000"/>
            </a:schemeClr>
          </a:solidFill>
        </p:spPr>
        <p:txBody>
          <a:bodyPr wrap="square">
            <a:spAutoFit/>
          </a:bodyPr>
          <a:lstStyle/>
          <a:p>
            <a:pPr>
              <a:spcBef>
                <a:spcPts val="1200"/>
              </a:spcBef>
              <a:spcAft>
                <a:spcPts val="1000"/>
              </a:spcAft>
            </a:pPr>
            <a:r>
              <a:rPr lang="en-US" b="1" dirty="0">
                <a:solidFill>
                  <a:schemeClr val="bg1"/>
                </a:solidFill>
              </a:rPr>
              <a:t>Methodological Passivity – Input without Output</a:t>
            </a:r>
          </a:p>
        </p:txBody>
      </p:sp>
      <p:sp>
        <p:nvSpPr>
          <p:cNvPr id="31" name="TextBox 30">
            <a:extLst>
              <a:ext uri="{FF2B5EF4-FFF2-40B4-BE49-F238E27FC236}">
                <a16:creationId xmlns:a16="http://schemas.microsoft.com/office/drawing/2014/main" id="{2E60B998-D4B1-5CE3-0777-AB066DD3B020}"/>
              </a:ext>
            </a:extLst>
          </p:cNvPr>
          <p:cNvSpPr txBox="1"/>
          <p:nvPr/>
        </p:nvSpPr>
        <p:spPr>
          <a:xfrm>
            <a:off x="5393522" y="4606129"/>
            <a:ext cx="2953647" cy="923330"/>
          </a:xfrm>
          <a:prstGeom prst="rect">
            <a:avLst/>
          </a:prstGeom>
          <a:solidFill>
            <a:schemeClr val="accent2">
              <a:lumMod val="20000"/>
              <a:lumOff val="80000"/>
            </a:schemeClr>
          </a:solidFill>
        </p:spPr>
        <p:txBody>
          <a:bodyPr wrap="square">
            <a:spAutoFit/>
          </a:bodyPr>
          <a:lstStyle/>
          <a:p>
            <a:r>
              <a:rPr lang="en-US" b="1" dirty="0">
                <a:solidFill>
                  <a:schemeClr val="bg1"/>
                </a:solidFill>
              </a:rPr>
              <a:t>Structural Disconnection – The Gap between Classroom and Real-World Use</a:t>
            </a:r>
          </a:p>
        </p:txBody>
      </p:sp>
      <p:sp>
        <p:nvSpPr>
          <p:cNvPr id="39" name="TextBox 38">
            <a:extLst>
              <a:ext uri="{FF2B5EF4-FFF2-40B4-BE49-F238E27FC236}">
                <a16:creationId xmlns:a16="http://schemas.microsoft.com/office/drawing/2014/main" id="{F719432E-25E8-3B90-732E-80E8FB05A2B9}"/>
              </a:ext>
            </a:extLst>
          </p:cNvPr>
          <p:cNvSpPr txBox="1"/>
          <p:nvPr/>
        </p:nvSpPr>
        <p:spPr>
          <a:xfrm>
            <a:off x="8406689" y="2019528"/>
            <a:ext cx="1210867" cy="584775"/>
          </a:xfrm>
          <a:prstGeom prst="rect">
            <a:avLst/>
          </a:prstGeom>
          <a:solidFill>
            <a:schemeClr val="accent4">
              <a:lumMod val="20000"/>
              <a:lumOff val="80000"/>
            </a:schemeClr>
          </a:solidFill>
        </p:spPr>
        <p:txBody>
          <a:bodyPr wrap="square">
            <a:spAutoFit/>
          </a:bodyPr>
          <a:lstStyle/>
          <a:p>
            <a:r>
              <a:rPr lang="en-US" sz="1600" b="1" dirty="0">
                <a:solidFill>
                  <a:srgbClr val="000000"/>
                </a:solidFill>
                <a:latin typeface="Tw Cen MT" panose="020B0602020104020603" pitchFamily="34" charset="0"/>
              </a:rPr>
              <a:t>Individual solution</a:t>
            </a:r>
            <a:endParaRPr lang="en-US" sz="1600" dirty="0">
              <a:latin typeface="Tw Cen MT" panose="020B0602020104020603" pitchFamily="34" charset="0"/>
            </a:endParaRPr>
          </a:p>
        </p:txBody>
      </p:sp>
      <p:sp>
        <p:nvSpPr>
          <p:cNvPr id="41" name="TextBox 40">
            <a:extLst>
              <a:ext uri="{FF2B5EF4-FFF2-40B4-BE49-F238E27FC236}">
                <a16:creationId xmlns:a16="http://schemas.microsoft.com/office/drawing/2014/main" id="{E3737DC5-2815-2E95-7826-245B7421AF5C}"/>
              </a:ext>
            </a:extLst>
          </p:cNvPr>
          <p:cNvSpPr txBox="1"/>
          <p:nvPr/>
        </p:nvSpPr>
        <p:spPr>
          <a:xfrm>
            <a:off x="8406689" y="2724263"/>
            <a:ext cx="1210867" cy="584775"/>
          </a:xfrm>
          <a:prstGeom prst="rect">
            <a:avLst/>
          </a:prstGeom>
          <a:solidFill>
            <a:schemeClr val="accent4">
              <a:lumMod val="20000"/>
              <a:lumOff val="80000"/>
            </a:schemeClr>
          </a:solidFill>
        </p:spPr>
        <p:txBody>
          <a:bodyPr wrap="square">
            <a:spAutoFit/>
          </a:bodyPr>
          <a:lstStyle/>
          <a:p>
            <a:pPr algn="ctr"/>
            <a:r>
              <a:rPr lang="en-US" sz="1600" b="1" dirty="0">
                <a:solidFill>
                  <a:srgbClr val="000000"/>
                </a:solidFill>
                <a:latin typeface="Tw Cen MT" panose="020B0602020104020603" pitchFamily="34" charset="0"/>
              </a:rPr>
              <a:t>Group solution</a:t>
            </a:r>
            <a:endParaRPr lang="en-US" sz="1600" dirty="0">
              <a:latin typeface="Tw Cen MT" panose="020B0602020104020603" pitchFamily="34" charset="0"/>
            </a:endParaRPr>
          </a:p>
        </p:txBody>
      </p:sp>
      <p:sp>
        <p:nvSpPr>
          <p:cNvPr id="43" name="TextBox 42">
            <a:extLst>
              <a:ext uri="{FF2B5EF4-FFF2-40B4-BE49-F238E27FC236}">
                <a16:creationId xmlns:a16="http://schemas.microsoft.com/office/drawing/2014/main" id="{C3AC8225-852A-FF68-CD3F-17F244A2BF28}"/>
              </a:ext>
            </a:extLst>
          </p:cNvPr>
          <p:cNvSpPr txBox="1"/>
          <p:nvPr/>
        </p:nvSpPr>
        <p:spPr>
          <a:xfrm>
            <a:off x="8406688" y="3505944"/>
            <a:ext cx="1210867" cy="584775"/>
          </a:xfrm>
          <a:prstGeom prst="rect">
            <a:avLst/>
          </a:prstGeom>
          <a:solidFill>
            <a:schemeClr val="accent4">
              <a:lumMod val="20000"/>
              <a:lumOff val="80000"/>
            </a:schemeClr>
          </a:solidFill>
        </p:spPr>
        <p:txBody>
          <a:bodyPr wrap="square">
            <a:spAutoFit/>
          </a:bodyPr>
          <a:lstStyle/>
          <a:p>
            <a:pPr algn="ctr"/>
            <a:r>
              <a:rPr lang="en-US" sz="1600" b="1" dirty="0">
                <a:solidFill>
                  <a:srgbClr val="000000"/>
                </a:solidFill>
                <a:latin typeface="Tw Cen MT" panose="020B0602020104020603" pitchFamily="34" charset="0"/>
              </a:rPr>
              <a:t>University solution</a:t>
            </a:r>
            <a:endParaRPr lang="en-US" sz="1600" dirty="0">
              <a:latin typeface="Tw Cen MT" panose="020B0602020104020603" pitchFamily="34" charset="0"/>
            </a:endParaRPr>
          </a:p>
        </p:txBody>
      </p:sp>
      <p:sp>
        <p:nvSpPr>
          <p:cNvPr id="45" name="TextBox 44">
            <a:extLst>
              <a:ext uri="{FF2B5EF4-FFF2-40B4-BE49-F238E27FC236}">
                <a16:creationId xmlns:a16="http://schemas.microsoft.com/office/drawing/2014/main" id="{DE3022A2-3874-672B-5673-7816EA71A9FE}"/>
              </a:ext>
            </a:extLst>
          </p:cNvPr>
          <p:cNvSpPr txBox="1"/>
          <p:nvPr/>
        </p:nvSpPr>
        <p:spPr>
          <a:xfrm>
            <a:off x="8406688" y="4359870"/>
            <a:ext cx="1210867" cy="584775"/>
          </a:xfrm>
          <a:prstGeom prst="rect">
            <a:avLst/>
          </a:prstGeom>
          <a:solidFill>
            <a:schemeClr val="accent4">
              <a:lumMod val="20000"/>
              <a:lumOff val="80000"/>
            </a:schemeClr>
          </a:solidFill>
        </p:spPr>
        <p:txBody>
          <a:bodyPr wrap="square">
            <a:spAutoFit/>
          </a:bodyPr>
          <a:lstStyle/>
          <a:p>
            <a:pPr algn="ctr"/>
            <a:r>
              <a:rPr lang="en-US" sz="1600" b="1" dirty="0">
                <a:solidFill>
                  <a:srgbClr val="000000"/>
                </a:solidFill>
                <a:latin typeface="Tw Cen MT" panose="020B0602020104020603" pitchFamily="34" charset="0"/>
              </a:rPr>
              <a:t>Community solution</a:t>
            </a:r>
            <a:endParaRPr lang="en-US" sz="1600" dirty="0">
              <a:latin typeface="Tw Cen MT" panose="020B0602020104020603" pitchFamily="34" charset="0"/>
            </a:endParaRPr>
          </a:p>
        </p:txBody>
      </p:sp>
      <p:sp>
        <p:nvSpPr>
          <p:cNvPr id="47" name="TextBox 46">
            <a:extLst>
              <a:ext uri="{FF2B5EF4-FFF2-40B4-BE49-F238E27FC236}">
                <a16:creationId xmlns:a16="http://schemas.microsoft.com/office/drawing/2014/main" id="{9F229FD3-89CD-4EBD-4801-AC7C7CC9C609}"/>
              </a:ext>
            </a:extLst>
          </p:cNvPr>
          <p:cNvSpPr txBox="1"/>
          <p:nvPr/>
        </p:nvSpPr>
        <p:spPr>
          <a:xfrm>
            <a:off x="10223299" y="2019528"/>
            <a:ext cx="1210867" cy="338554"/>
          </a:xfrm>
          <a:prstGeom prst="rect">
            <a:avLst/>
          </a:prstGeom>
          <a:solidFill>
            <a:srgbClr val="92D050"/>
          </a:solidFill>
        </p:spPr>
        <p:txBody>
          <a:bodyPr wrap="square">
            <a:spAutoFit/>
          </a:bodyPr>
          <a:lstStyle/>
          <a:p>
            <a:r>
              <a:rPr lang="en-US" sz="1600" b="1" dirty="0">
                <a:solidFill>
                  <a:srgbClr val="000000"/>
                </a:solidFill>
                <a:latin typeface="Tw Cen MT" panose="020B0602020104020603" pitchFamily="34" charset="0"/>
              </a:rPr>
              <a:t>Conclusion</a:t>
            </a:r>
            <a:endParaRPr lang="en-US" sz="1600" dirty="0">
              <a:latin typeface="Tw Cen MT" panose="020B0602020104020603" pitchFamily="34" charset="0"/>
            </a:endParaRPr>
          </a:p>
        </p:txBody>
      </p:sp>
      <p:sp>
        <p:nvSpPr>
          <p:cNvPr id="49" name="TextBox 48">
            <a:extLst>
              <a:ext uri="{FF2B5EF4-FFF2-40B4-BE49-F238E27FC236}">
                <a16:creationId xmlns:a16="http://schemas.microsoft.com/office/drawing/2014/main" id="{437DC19E-8F9A-725D-BD97-2B100AE4A10D}"/>
              </a:ext>
            </a:extLst>
          </p:cNvPr>
          <p:cNvSpPr txBox="1"/>
          <p:nvPr/>
        </p:nvSpPr>
        <p:spPr>
          <a:xfrm>
            <a:off x="10106737" y="2559527"/>
            <a:ext cx="1748789" cy="338554"/>
          </a:xfrm>
          <a:prstGeom prst="rect">
            <a:avLst/>
          </a:prstGeom>
          <a:solidFill>
            <a:srgbClr val="92D050"/>
          </a:solidFill>
        </p:spPr>
        <p:txBody>
          <a:bodyPr wrap="square">
            <a:spAutoFit/>
          </a:bodyPr>
          <a:lstStyle/>
          <a:p>
            <a:r>
              <a:rPr lang="en-US" sz="1600" b="1" dirty="0">
                <a:solidFill>
                  <a:srgbClr val="000000"/>
                </a:solidFill>
                <a:latin typeface="Tw Cen MT" panose="020B0602020104020603" pitchFamily="34" charset="0"/>
              </a:rPr>
              <a:t>Recommendation</a:t>
            </a:r>
            <a:endParaRPr lang="en-US" sz="1600" dirty="0">
              <a:latin typeface="Tw Cen MT" panose="020B0602020104020603" pitchFamily="34" charset="0"/>
            </a:endParaRPr>
          </a:p>
        </p:txBody>
      </p:sp>
      <p:sp>
        <p:nvSpPr>
          <p:cNvPr id="52" name="TextBox 51">
            <a:extLst>
              <a:ext uri="{FF2B5EF4-FFF2-40B4-BE49-F238E27FC236}">
                <a16:creationId xmlns:a16="http://schemas.microsoft.com/office/drawing/2014/main" id="{C91CC840-ADD3-114A-1AB1-038AF5674A58}"/>
              </a:ext>
            </a:extLst>
          </p:cNvPr>
          <p:cNvSpPr txBox="1"/>
          <p:nvPr/>
        </p:nvSpPr>
        <p:spPr>
          <a:xfrm>
            <a:off x="10223299" y="3214087"/>
            <a:ext cx="1531228" cy="584775"/>
          </a:xfrm>
          <a:prstGeom prst="rect">
            <a:avLst/>
          </a:prstGeom>
          <a:solidFill>
            <a:srgbClr val="92D050"/>
          </a:solidFill>
        </p:spPr>
        <p:txBody>
          <a:bodyPr wrap="square">
            <a:spAutoFit/>
          </a:bodyPr>
          <a:lstStyle/>
          <a:p>
            <a:r>
              <a:rPr lang="en-US" sz="1600" b="1" dirty="0">
                <a:solidFill>
                  <a:srgbClr val="000000"/>
                </a:solidFill>
                <a:latin typeface="Tw Cen MT" panose="020B0602020104020603" pitchFamily="34" charset="0"/>
              </a:rPr>
              <a:t>Implementation Roadmap</a:t>
            </a:r>
            <a:endParaRPr lang="en-US" sz="1600" dirty="0">
              <a:latin typeface="Tw Cen MT" panose="020B0602020104020603" pitchFamily="34" charset="0"/>
            </a:endParaRPr>
          </a:p>
        </p:txBody>
      </p:sp>
      <p:sp>
        <p:nvSpPr>
          <p:cNvPr id="2" name="TextBox 1">
            <a:extLst>
              <a:ext uri="{FF2B5EF4-FFF2-40B4-BE49-F238E27FC236}">
                <a16:creationId xmlns:a16="http://schemas.microsoft.com/office/drawing/2014/main" id="{D849E6D1-4E3C-48FE-1F2A-A99776B4B025}"/>
              </a:ext>
            </a:extLst>
          </p:cNvPr>
          <p:cNvSpPr txBox="1"/>
          <p:nvPr/>
        </p:nvSpPr>
        <p:spPr>
          <a:xfrm>
            <a:off x="2837760" y="1967591"/>
            <a:ext cx="2152396" cy="1200329"/>
          </a:xfrm>
          <a:prstGeom prst="rect">
            <a:avLst/>
          </a:prstGeom>
          <a:solidFill>
            <a:schemeClr val="accent6">
              <a:lumMod val="20000"/>
              <a:lumOff val="80000"/>
            </a:schemeClr>
          </a:solidFill>
          <a:ln>
            <a:solidFill>
              <a:srgbClr val="002060"/>
            </a:solidFill>
          </a:ln>
        </p:spPr>
        <p:txBody>
          <a:bodyPr wrap="square">
            <a:spAutoFit/>
          </a:bodyPr>
          <a:lstStyle/>
          <a:p>
            <a:pPr algn="ctr">
              <a:spcBef>
                <a:spcPts val="1200"/>
              </a:spcBef>
              <a:spcAft>
                <a:spcPts val="1000"/>
              </a:spcAft>
              <a:buNone/>
            </a:pPr>
            <a:r>
              <a:rPr lang="en-US" b="1" dirty="0">
                <a:solidFill>
                  <a:srgbClr val="002060"/>
                </a:solidFill>
                <a:effectLst/>
                <a:latin typeface="+mj-lt"/>
                <a:cs typeface="Arial" panose="020B0604020202020204" pitchFamily="34" charset="0"/>
              </a:rPr>
              <a:t>The concept of a language learning environment with 5 key components</a:t>
            </a:r>
          </a:p>
        </p:txBody>
      </p:sp>
      <p:sp>
        <p:nvSpPr>
          <p:cNvPr id="3" name="TextBox 2">
            <a:extLst>
              <a:ext uri="{FF2B5EF4-FFF2-40B4-BE49-F238E27FC236}">
                <a16:creationId xmlns:a16="http://schemas.microsoft.com/office/drawing/2014/main" id="{F2897751-9040-4147-29D3-73095F2D2DEE}"/>
              </a:ext>
            </a:extLst>
          </p:cNvPr>
          <p:cNvSpPr txBox="1"/>
          <p:nvPr/>
        </p:nvSpPr>
        <p:spPr>
          <a:xfrm>
            <a:off x="2795100" y="3647367"/>
            <a:ext cx="2235995" cy="923330"/>
          </a:xfrm>
          <a:prstGeom prst="rect">
            <a:avLst/>
          </a:prstGeom>
          <a:solidFill>
            <a:schemeClr val="accent6">
              <a:lumMod val="20000"/>
              <a:lumOff val="80000"/>
            </a:schemeClr>
          </a:solidFill>
          <a:ln>
            <a:solidFill>
              <a:srgbClr val="002060"/>
            </a:solidFill>
          </a:ln>
        </p:spPr>
        <p:txBody>
          <a:bodyPr wrap="square">
            <a:spAutoFit/>
          </a:bodyPr>
          <a:lstStyle/>
          <a:p>
            <a:pPr algn="ctr">
              <a:spcBef>
                <a:spcPts val="1200"/>
              </a:spcBef>
              <a:spcAft>
                <a:spcPts val="1000"/>
              </a:spcAft>
              <a:buNone/>
            </a:pPr>
            <a:r>
              <a:rPr lang="en-US" b="1" dirty="0">
                <a:solidFill>
                  <a:srgbClr val="002060"/>
                </a:solidFill>
                <a:effectLst/>
                <a:latin typeface="+mj-lt"/>
                <a:cs typeface="Arial" panose="020B0604020202020204" pitchFamily="34" charset="0"/>
              </a:rPr>
              <a:t>The role of learning beyond the classroom</a:t>
            </a:r>
          </a:p>
        </p:txBody>
      </p:sp>
      <p:sp>
        <p:nvSpPr>
          <p:cNvPr id="4" name="TextBox 3">
            <a:extLst>
              <a:ext uri="{FF2B5EF4-FFF2-40B4-BE49-F238E27FC236}">
                <a16:creationId xmlns:a16="http://schemas.microsoft.com/office/drawing/2014/main" id="{3CA26BAF-BDD4-879C-D067-1EA8DE8E8A96}"/>
              </a:ext>
            </a:extLst>
          </p:cNvPr>
          <p:cNvSpPr txBox="1"/>
          <p:nvPr/>
        </p:nvSpPr>
        <p:spPr>
          <a:xfrm>
            <a:off x="2837760" y="5005205"/>
            <a:ext cx="2235995" cy="1200329"/>
          </a:xfrm>
          <a:prstGeom prst="rect">
            <a:avLst/>
          </a:prstGeom>
          <a:solidFill>
            <a:schemeClr val="accent6">
              <a:lumMod val="20000"/>
              <a:lumOff val="80000"/>
            </a:schemeClr>
          </a:solidFill>
          <a:ln>
            <a:solidFill>
              <a:srgbClr val="002060"/>
            </a:solidFill>
          </a:ln>
        </p:spPr>
        <p:txBody>
          <a:bodyPr wrap="square">
            <a:spAutoFit/>
          </a:bodyPr>
          <a:lstStyle/>
          <a:p>
            <a:pPr algn="ctr">
              <a:spcBef>
                <a:spcPts val="1200"/>
              </a:spcBef>
              <a:spcAft>
                <a:spcPts val="1000"/>
              </a:spcAft>
              <a:buNone/>
            </a:pPr>
            <a:r>
              <a:rPr lang="en-US" b="1" dirty="0">
                <a:solidFill>
                  <a:srgbClr val="002060"/>
                </a:solidFill>
                <a:effectLst/>
                <a:latin typeface="+mj-lt"/>
                <a:cs typeface="Arial" panose="020B0604020202020204" pitchFamily="34" charset="0"/>
              </a:rPr>
              <a:t>Principles for Creating an effective Language Learning Environment</a:t>
            </a:r>
          </a:p>
        </p:txBody>
      </p:sp>
    </p:spTree>
    <p:extLst>
      <p:ext uri="{BB962C8B-B14F-4D97-AF65-F5344CB8AC3E}">
        <p14:creationId xmlns:p14="http://schemas.microsoft.com/office/powerpoint/2010/main" val="81901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inVertical)">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barn(inVertical)">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barn(inVertical)">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barn(inVertical)">
                                      <p:cBhvr>
                                        <p:cTn id="37" dur="500"/>
                                        <p:tgtEl>
                                          <p:spTgt spid="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barn(inVertical)">
                                      <p:cBhvr>
                                        <p:cTn id="42" dur="500"/>
                                        <p:tgtEl>
                                          <p:spTgt spid="3"/>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barn(inVertical)">
                                      <p:cBhvr>
                                        <p:cTn id="47" dur="500"/>
                                        <p:tgtEl>
                                          <p:spTgt spid="4"/>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51"/>
                                        </p:tgtEl>
                                        <p:attrNameLst>
                                          <p:attrName>style.visibility</p:attrName>
                                        </p:attrNameLst>
                                      </p:cBhvr>
                                      <p:to>
                                        <p:strVal val="visible"/>
                                      </p:to>
                                    </p:set>
                                    <p:animEffect transition="in" filter="barn(inVertical)">
                                      <p:cBhvr>
                                        <p:cTn id="52" dur="500"/>
                                        <p:tgtEl>
                                          <p:spTgt spid="51"/>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barn(inVertical)">
                                      <p:cBhvr>
                                        <p:cTn id="55" dur="500"/>
                                        <p:tgtEl>
                                          <p:spTgt spid="27"/>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53"/>
                                        </p:tgtEl>
                                        <p:attrNameLst>
                                          <p:attrName>style.visibility</p:attrName>
                                        </p:attrNameLst>
                                      </p:cBhvr>
                                      <p:to>
                                        <p:strVal val="visible"/>
                                      </p:to>
                                    </p:set>
                                    <p:animEffect transition="in" filter="barn(inVertical)">
                                      <p:cBhvr>
                                        <p:cTn id="60" dur="500"/>
                                        <p:tgtEl>
                                          <p:spTgt spid="53"/>
                                        </p:tgtEl>
                                      </p:cBhvr>
                                    </p:animEffect>
                                  </p:childTnLst>
                                </p:cTn>
                              </p:par>
                              <p:par>
                                <p:cTn id="61" presetID="16" presetClass="entr" presetSubtype="21" fill="hold" grpId="0" nodeType="with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barn(inVertical)">
                                      <p:cBhvr>
                                        <p:cTn id="63" dur="500"/>
                                        <p:tgtEl>
                                          <p:spTgt spid="29"/>
                                        </p:tgtEl>
                                      </p:cBhvr>
                                    </p:animEffect>
                                  </p:childTnLst>
                                </p:cTn>
                              </p:par>
                            </p:childTnLst>
                          </p:cTn>
                        </p:par>
                      </p:childTnLst>
                    </p:cTn>
                  </p:par>
                  <p:par>
                    <p:cTn id="64" fill="hold">
                      <p:stCondLst>
                        <p:cond delay="indefinite"/>
                      </p:stCondLst>
                      <p:childTnLst>
                        <p:par>
                          <p:cTn id="65" fill="hold">
                            <p:stCondLst>
                              <p:cond delay="0"/>
                            </p:stCondLst>
                            <p:childTnLst>
                              <p:par>
                                <p:cTn id="66" presetID="16" presetClass="entr" presetSubtype="21" fill="hold" grpId="0" nodeType="clickEffect">
                                  <p:stCondLst>
                                    <p:cond delay="0"/>
                                  </p:stCondLst>
                                  <p:childTnLst>
                                    <p:set>
                                      <p:cBhvr>
                                        <p:cTn id="67" dur="1" fill="hold">
                                          <p:stCondLst>
                                            <p:cond delay="0"/>
                                          </p:stCondLst>
                                        </p:cTn>
                                        <p:tgtEl>
                                          <p:spTgt spid="25"/>
                                        </p:tgtEl>
                                        <p:attrNameLst>
                                          <p:attrName>style.visibility</p:attrName>
                                        </p:attrNameLst>
                                      </p:cBhvr>
                                      <p:to>
                                        <p:strVal val="visible"/>
                                      </p:to>
                                    </p:set>
                                    <p:animEffect transition="in" filter="barn(inVertical)">
                                      <p:cBhvr>
                                        <p:cTn id="68" dur="500"/>
                                        <p:tgtEl>
                                          <p:spTgt spid="25"/>
                                        </p:tgtEl>
                                      </p:cBhvr>
                                    </p:animEffect>
                                  </p:childTnLst>
                                </p:cTn>
                              </p:par>
                              <p:par>
                                <p:cTn id="69" presetID="16" presetClass="entr" presetSubtype="21" fill="hold" grpId="0" nodeType="withEffect">
                                  <p:stCondLst>
                                    <p:cond delay="0"/>
                                  </p:stCondLst>
                                  <p:childTnLst>
                                    <p:set>
                                      <p:cBhvr>
                                        <p:cTn id="70" dur="1" fill="hold">
                                          <p:stCondLst>
                                            <p:cond delay="0"/>
                                          </p:stCondLst>
                                        </p:cTn>
                                        <p:tgtEl>
                                          <p:spTgt spid="31"/>
                                        </p:tgtEl>
                                        <p:attrNameLst>
                                          <p:attrName>style.visibility</p:attrName>
                                        </p:attrNameLst>
                                      </p:cBhvr>
                                      <p:to>
                                        <p:strVal val="visible"/>
                                      </p:to>
                                    </p:set>
                                    <p:animEffect transition="in" filter="barn(inVertical)">
                                      <p:cBhvr>
                                        <p:cTn id="71" dur="500"/>
                                        <p:tgtEl>
                                          <p:spTgt spid="31"/>
                                        </p:tgtEl>
                                      </p:cBhvr>
                                    </p:animEffect>
                                  </p:childTnLst>
                                </p:cTn>
                              </p:par>
                            </p:childTnLst>
                          </p:cTn>
                        </p:par>
                      </p:childTnLst>
                    </p:cTn>
                  </p:par>
                  <p:par>
                    <p:cTn id="72" fill="hold">
                      <p:stCondLst>
                        <p:cond delay="indefinite"/>
                      </p:stCondLst>
                      <p:childTnLst>
                        <p:par>
                          <p:cTn id="73" fill="hold">
                            <p:stCondLst>
                              <p:cond delay="0"/>
                            </p:stCondLst>
                            <p:childTnLst>
                              <p:par>
                                <p:cTn id="74" presetID="16" presetClass="entr" presetSubtype="21" fill="hold" grpId="0" nodeType="clickEffect">
                                  <p:stCondLst>
                                    <p:cond delay="0"/>
                                  </p:stCondLst>
                                  <p:childTnLst>
                                    <p:set>
                                      <p:cBhvr>
                                        <p:cTn id="75" dur="1" fill="hold">
                                          <p:stCondLst>
                                            <p:cond delay="0"/>
                                          </p:stCondLst>
                                        </p:cTn>
                                        <p:tgtEl>
                                          <p:spTgt spid="39"/>
                                        </p:tgtEl>
                                        <p:attrNameLst>
                                          <p:attrName>style.visibility</p:attrName>
                                        </p:attrNameLst>
                                      </p:cBhvr>
                                      <p:to>
                                        <p:strVal val="visible"/>
                                      </p:to>
                                    </p:set>
                                    <p:animEffect transition="in" filter="barn(inVertical)">
                                      <p:cBhvr>
                                        <p:cTn id="76" dur="500"/>
                                        <p:tgtEl>
                                          <p:spTgt spid="39"/>
                                        </p:tgtEl>
                                      </p:cBhvr>
                                    </p:animEffect>
                                  </p:childTnLst>
                                </p:cTn>
                              </p:par>
                            </p:childTnLst>
                          </p:cTn>
                        </p:par>
                      </p:childTnLst>
                    </p:cTn>
                  </p:par>
                  <p:par>
                    <p:cTn id="77" fill="hold">
                      <p:stCondLst>
                        <p:cond delay="indefinite"/>
                      </p:stCondLst>
                      <p:childTnLst>
                        <p:par>
                          <p:cTn id="78" fill="hold">
                            <p:stCondLst>
                              <p:cond delay="0"/>
                            </p:stCondLst>
                            <p:childTnLst>
                              <p:par>
                                <p:cTn id="79" presetID="16" presetClass="entr" presetSubtype="21" fill="hold" grpId="0" nodeType="clickEffect">
                                  <p:stCondLst>
                                    <p:cond delay="0"/>
                                  </p:stCondLst>
                                  <p:childTnLst>
                                    <p:set>
                                      <p:cBhvr>
                                        <p:cTn id="80" dur="1" fill="hold">
                                          <p:stCondLst>
                                            <p:cond delay="0"/>
                                          </p:stCondLst>
                                        </p:cTn>
                                        <p:tgtEl>
                                          <p:spTgt spid="41"/>
                                        </p:tgtEl>
                                        <p:attrNameLst>
                                          <p:attrName>style.visibility</p:attrName>
                                        </p:attrNameLst>
                                      </p:cBhvr>
                                      <p:to>
                                        <p:strVal val="visible"/>
                                      </p:to>
                                    </p:set>
                                    <p:animEffect transition="in" filter="barn(inVertical)">
                                      <p:cBhvr>
                                        <p:cTn id="81" dur="500"/>
                                        <p:tgtEl>
                                          <p:spTgt spid="41"/>
                                        </p:tgtEl>
                                      </p:cBhvr>
                                    </p:animEffect>
                                  </p:childTnLst>
                                </p:cTn>
                              </p:par>
                            </p:childTnLst>
                          </p:cTn>
                        </p:par>
                      </p:childTnLst>
                    </p:cTn>
                  </p:par>
                  <p:par>
                    <p:cTn id="82" fill="hold">
                      <p:stCondLst>
                        <p:cond delay="indefinite"/>
                      </p:stCondLst>
                      <p:childTnLst>
                        <p:par>
                          <p:cTn id="83" fill="hold">
                            <p:stCondLst>
                              <p:cond delay="0"/>
                            </p:stCondLst>
                            <p:childTnLst>
                              <p:par>
                                <p:cTn id="84" presetID="16" presetClass="entr" presetSubtype="21" fill="hold" grpId="0" nodeType="clickEffect">
                                  <p:stCondLst>
                                    <p:cond delay="0"/>
                                  </p:stCondLst>
                                  <p:childTnLst>
                                    <p:set>
                                      <p:cBhvr>
                                        <p:cTn id="85" dur="1" fill="hold">
                                          <p:stCondLst>
                                            <p:cond delay="0"/>
                                          </p:stCondLst>
                                        </p:cTn>
                                        <p:tgtEl>
                                          <p:spTgt spid="43"/>
                                        </p:tgtEl>
                                        <p:attrNameLst>
                                          <p:attrName>style.visibility</p:attrName>
                                        </p:attrNameLst>
                                      </p:cBhvr>
                                      <p:to>
                                        <p:strVal val="visible"/>
                                      </p:to>
                                    </p:set>
                                    <p:animEffect transition="in" filter="barn(inVertical)">
                                      <p:cBhvr>
                                        <p:cTn id="86" dur="500"/>
                                        <p:tgtEl>
                                          <p:spTgt spid="43"/>
                                        </p:tgtEl>
                                      </p:cBhvr>
                                    </p:animEffect>
                                  </p:childTnLst>
                                </p:cTn>
                              </p:par>
                            </p:childTnLst>
                          </p:cTn>
                        </p:par>
                      </p:childTnLst>
                    </p:cTn>
                  </p:par>
                  <p:par>
                    <p:cTn id="87" fill="hold">
                      <p:stCondLst>
                        <p:cond delay="indefinite"/>
                      </p:stCondLst>
                      <p:childTnLst>
                        <p:par>
                          <p:cTn id="88" fill="hold">
                            <p:stCondLst>
                              <p:cond delay="0"/>
                            </p:stCondLst>
                            <p:childTnLst>
                              <p:par>
                                <p:cTn id="89" presetID="16" presetClass="entr" presetSubtype="21" fill="hold" grpId="0" nodeType="clickEffect">
                                  <p:stCondLst>
                                    <p:cond delay="0"/>
                                  </p:stCondLst>
                                  <p:childTnLst>
                                    <p:set>
                                      <p:cBhvr>
                                        <p:cTn id="90" dur="1" fill="hold">
                                          <p:stCondLst>
                                            <p:cond delay="0"/>
                                          </p:stCondLst>
                                        </p:cTn>
                                        <p:tgtEl>
                                          <p:spTgt spid="45"/>
                                        </p:tgtEl>
                                        <p:attrNameLst>
                                          <p:attrName>style.visibility</p:attrName>
                                        </p:attrNameLst>
                                      </p:cBhvr>
                                      <p:to>
                                        <p:strVal val="visible"/>
                                      </p:to>
                                    </p:set>
                                    <p:animEffect transition="in" filter="barn(inVertical)">
                                      <p:cBhvr>
                                        <p:cTn id="91" dur="500"/>
                                        <p:tgtEl>
                                          <p:spTgt spid="45"/>
                                        </p:tgtEl>
                                      </p:cBhvr>
                                    </p:animEffect>
                                  </p:childTnLst>
                                </p:cTn>
                              </p:par>
                            </p:childTnLst>
                          </p:cTn>
                        </p:par>
                      </p:childTnLst>
                    </p:cTn>
                  </p:par>
                  <p:par>
                    <p:cTn id="92" fill="hold">
                      <p:stCondLst>
                        <p:cond delay="indefinite"/>
                      </p:stCondLst>
                      <p:childTnLst>
                        <p:par>
                          <p:cTn id="93" fill="hold">
                            <p:stCondLst>
                              <p:cond delay="0"/>
                            </p:stCondLst>
                            <p:childTnLst>
                              <p:par>
                                <p:cTn id="94" presetID="16" presetClass="entr" presetSubtype="21" fill="hold" grpId="0" nodeType="clickEffect">
                                  <p:stCondLst>
                                    <p:cond delay="0"/>
                                  </p:stCondLst>
                                  <p:childTnLst>
                                    <p:set>
                                      <p:cBhvr>
                                        <p:cTn id="95" dur="1" fill="hold">
                                          <p:stCondLst>
                                            <p:cond delay="0"/>
                                          </p:stCondLst>
                                        </p:cTn>
                                        <p:tgtEl>
                                          <p:spTgt spid="47"/>
                                        </p:tgtEl>
                                        <p:attrNameLst>
                                          <p:attrName>style.visibility</p:attrName>
                                        </p:attrNameLst>
                                      </p:cBhvr>
                                      <p:to>
                                        <p:strVal val="visible"/>
                                      </p:to>
                                    </p:set>
                                    <p:animEffect transition="in" filter="barn(inVertical)">
                                      <p:cBhvr>
                                        <p:cTn id="96" dur="500"/>
                                        <p:tgtEl>
                                          <p:spTgt spid="47"/>
                                        </p:tgtEl>
                                      </p:cBhvr>
                                    </p:animEffect>
                                  </p:childTnLst>
                                </p:cTn>
                              </p:par>
                            </p:childTnLst>
                          </p:cTn>
                        </p:par>
                      </p:childTnLst>
                    </p:cTn>
                  </p:par>
                  <p:par>
                    <p:cTn id="97" fill="hold">
                      <p:stCondLst>
                        <p:cond delay="indefinite"/>
                      </p:stCondLst>
                      <p:childTnLst>
                        <p:par>
                          <p:cTn id="98" fill="hold">
                            <p:stCondLst>
                              <p:cond delay="0"/>
                            </p:stCondLst>
                            <p:childTnLst>
                              <p:par>
                                <p:cTn id="99" presetID="16" presetClass="entr" presetSubtype="21" fill="hold" grpId="0" nodeType="clickEffect">
                                  <p:stCondLst>
                                    <p:cond delay="0"/>
                                  </p:stCondLst>
                                  <p:childTnLst>
                                    <p:set>
                                      <p:cBhvr>
                                        <p:cTn id="100" dur="1" fill="hold">
                                          <p:stCondLst>
                                            <p:cond delay="0"/>
                                          </p:stCondLst>
                                        </p:cTn>
                                        <p:tgtEl>
                                          <p:spTgt spid="49"/>
                                        </p:tgtEl>
                                        <p:attrNameLst>
                                          <p:attrName>style.visibility</p:attrName>
                                        </p:attrNameLst>
                                      </p:cBhvr>
                                      <p:to>
                                        <p:strVal val="visible"/>
                                      </p:to>
                                    </p:set>
                                    <p:animEffect transition="in" filter="barn(inVertical)">
                                      <p:cBhvr>
                                        <p:cTn id="101" dur="500"/>
                                        <p:tgtEl>
                                          <p:spTgt spid="49"/>
                                        </p:tgtEl>
                                      </p:cBhvr>
                                    </p:animEffect>
                                  </p:childTnLst>
                                </p:cTn>
                              </p:par>
                            </p:childTnLst>
                          </p:cTn>
                        </p:par>
                      </p:childTnLst>
                    </p:cTn>
                  </p:par>
                  <p:par>
                    <p:cTn id="102" fill="hold">
                      <p:stCondLst>
                        <p:cond delay="indefinite"/>
                      </p:stCondLst>
                      <p:childTnLst>
                        <p:par>
                          <p:cTn id="103" fill="hold">
                            <p:stCondLst>
                              <p:cond delay="0"/>
                            </p:stCondLst>
                            <p:childTnLst>
                              <p:par>
                                <p:cTn id="104" presetID="16" presetClass="entr" presetSubtype="21" fill="hold" grpId="0" nodeType="clickEffect">
                                  <p:stCondLst>
                                    <p:cond delay="0"/>
                                  </p:stCondLst>
                                  <p:childTnLst>
                                    <p:set>
                                      <p:cBhvr>
                                        <p:cTn id="105" dur="1" fill="hold">
                                          <p:stCondLst>
                                            <p:cond delay="0"/>
                                          </p:stCondLst>
                                        </p:cTn>
                                        <p:tgtEl>
                                          <p:spTgt spid="52"/>
                                        </p:tgtEl>
                                        <p:attrNameLst>
                                          <p:attrName>style.visibility</p:attrName>
                                        </p:attrNameLst>
                                      </p:cBhvr>
                                      <p:to>
                                        <p:strVal val="visible"/>
                                      </p:to>
                                    </p:set>
                                    <p:animEffect transition="in" filter="barn(inVertical)">
                                      <p:cBhvr>
                                        <p:cTn id="106"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0" grpId="0" animBg="1"/>
      <p:bldP spid="21" grpId="0" animBg="1"/>
      <p:bldP spid="22" grpId="0" animBg="1"/>
      <p:bldP spid="23" grpId="0" animBg="1"/>
      <p:bldP spid="24" grpId="0" animBg="1"/>
      <p:bldP spid="51" grpId="0" animBg="1"/>
      <p:bldP spid="53" grpId="0" animBg="1"/>
      <p:bldP spid="25" grpId="0" animBg="1"/>
      <p:bldP spid="27" grpId="0" animBg="1"/>
      <p:bldP spid="29" grpId="0" animBg="1"/>
      <p:bldP spid="31" grpId="0" animBg="1"/>
      <p:bldP spid="39" grpId="0" animBg="1"/>
      <p:bldP spid="41" grpId="0" animBg="1"/>
      <p:bldP spid="43" grpId="0" animBg="1"/>
      <p:bldP spid="45" grpId="0" animBg="1"/>
      <p:bldP spid="47" grpId="0" animBg="1"/>
      <p:bldP spid="49" grpId="0" animBg="1"/>
      <p:bldP spid="52" grpId="0" animBg="1"/>
      <p:bldP spid="2" grpId="0" animBg="1"/>
      <p:bldP spid="3" grpId="0" animBg="1"/>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4D2799F-5D2E-FF83-1444-FB2382919DF2}"/>
              </a:ext>
            </a:extLst>
          </p:cNvPr>
          <p:cNvSpPr txBox="1"/>
          <p:nvPr/>
        </p:nvSpPr>
        <p:spPr>
          <a:xfrm>
            <a:off x="468630" y="190277"/>
            <a:ext cx="10904220" cy="4632037"/>
          </a:xfrm>
          <a:prstGeom prst="rect">
            <a:avLst/>
          </a:prstGeom>
          <a:noFill/>
        </p:spPr>
        <p:txBody>
          <a:bodyPr wrap="square">
            <a:spAutoFit/>
          </a:bodyPr>
          <a:lstStyle/>
          <a:p>
            <a:pPr marL="457200" indent="-457200">
              <a:lnSpc>
                <a:spcPct val="200000"/>
              </a:lnSpc>
              <a:spcAft>
                <a:spcPts val="1000"/>
              </a:spcAft>
              <a:buNone/>
            </a:pPr>
            <a:r>
              <a:rPr lang="en-US" dirty="0">
                <a:effectLst/>
                <a:latin typeface="Times New Roman" panose="02020603050405020304" pitchFamily="18" charset="0"/>
                <a:ea typeface="Times New Roman" panose="02020603050405020304" pitchFamily="18" charset="0"/>
              </a:rPr>
              <a:t>Nguyen, H. T. M. (2011). Primary English language education policy in Vietnam: Insights from implementation. </a:t>
            </a:r>
            <a:r>
              <a:rPr lang="en-US" i="1" dirty="0">
                <a:effectLst/>
                <a:latin typeface="Times New Roman" panose="02020603050405020304" pitchFamily="18" charset="0"/>
                <a:ea typeface="Times New Roman" panose="02020603050405020304" pitchFamily="18" charset="0"/>
              </a:rPr>
              <a:t>Current Issues in Language Planning, 12</a:t>
            </a:r>
            <a:r>
              <a:rPr lang="en-US" dirty="0">
                <a:effectLst/>
                <a:latin typeface="Times New Roman" panose="02020603050405020304" pitchFamily="18" charset="0"/>
                <a:ea typeface="Times New Roman" panose="02020603050405020304" pitchFamily="18" charset="0"/>
              </a:rPr>
              <a:t>(2), 225–249. https://doi.org/10.1080/14664208.2011.597048</a:t>
            </a:r>
          </a:p>
          <a:p>
            <a:pPr marL="457200" indent="-457200">
              <a:lnSpc>
                <a:spcPct val="200000"/>
              </a:lnSpc>
              <a:spcAft>
                <a:spcPts val="1000"/>
              </a:spcAft>
              <a:buNone/>
            </a:pPr>
            <a:r>
              <a:rPr lang="en-US" dirty="0">
                <a:effectLst/>
                <a:latin typeface="Times New Roman" panose="02020603050405020304" pitchFamily="18" charset="0"/>
                <a:ea typeface="Times New Roman" panose="02020603050405020304" pitchFamily="18" charset="0"/>
              </a:rPr>
              <a:t>Skehan, P., &amp; Foster, P. (1999). The influence of task structure and processing conditions on narrative retellings. </a:t>
            </a:r>
            <a:r>
              <a:rPr lang="en-US" i="1" dirty="0">
                <a:effectLst/>
                <a:latin typeface="Times New Roman" panose="02020603050405020304" pitchFamily="18" charset="0"/>
                <a:ea typeface="Times New Roman" panose="02020603050405020304" pitchFamily="18" charset="0"/>
              </a:rPr>
              <a:t>Language Learning, 49</a:t>
            </a:r>
            <a:r>
              <a:rPr lang="en-US" dirty="0">
                <a:effectLst/>
                <a:latin typeface="Times New Roman" panose="02020603050405020304" pitchFamily="18" charset="0"/>
                <a:ea typeface="Times New Roman" panose="02020603050405020304" pitchFamily="18" charset="0"/>
              </a:rPr>
              <a:t>(1), 93–120. https://doi.org/10.1111/0023-8333.00039</a:t>
            </a:r>
          </a:p>
          <a:p>
            <a:pPr marL="457200" indent="-457200">
              <a:lnSpc>
                <a:spcPct val="200000"/>
              </a:lnSpc>
              <a:spcAft>
                <a:spcPts val="1000"/>
              </a:spcAft>
              <a:buNone/>
            </a:pPr>
            <a:r>
              <a:rPr lang="en-US" dirty="0">
                <a:effectLst/>
                <a:latin typeface="Times New Roman" panose="02020603050405020304" pitchFamily="18" charset="0"/>
                <a:ea typeface="Times New Roman" panose="02020603050405020304" pitchFamily="18" charset="0"/>
              </a:rPr>
              <a:t>Swain, M. (1985). Communicative competence: Some roles of comprehensible input and comprehensible output in its development. In S. M. Gass &amp; C. G. Madden (Eds.), </a:t>
            </a:r>
            <a:r>
              <a:rPr lang="en-US" i="1" dirty="0">
                <a:effectLst/>
                <a:latin typeface="Times New Roman" panose="02020603050405020304" pitchFamily="18" charset="0"/>
                <a:ea typeface="Times New Roman" panose="02020603050405020304" pitchFamily="18" charset="0"/>
              </a:rPr>
              <a:t>Input in second language acquisition</a:t>
            </a:r>
            <a:r>
              <a:rPr lang="en-US" dirty="0">
                <a:effectLst/>
                <a:latin typeface="Times New Roman" panose="02020603050405020304" pitchFamily="18" charset="0"/>
                <a:ea typeface="Times New Roman" panose="02020603050405020304" pitchFamily="18" charset="0"/>
              </a:rPr>
              <a:t> (pp. 235–253). Newbury House.</a:t>
            </a:r>
          </a:p>
          <a:p>
            <a:pPr>
              <a:buNone/>
            </a:pPr>
            <a:r>
              <a:rPr lang="en-US" dirty="0">
                <a:effectLst/>
                <a:latin typeface="Times New Roman" panose="02020603050405020304" pitchFamily="18" charset="0"/>
                <a:ea typeface="Times New Roman" panose="02020603050405020304" pitchFamily="18" charset="0"/>
              </a:rPr>
              <a:t>Swain, M. (1995). Three functions of output in second language learning. In G. Cook &amp; B. </a:t>
            </a:r>
            <a:endParaRPr lang="en-US" dirty="0"/>
          </a:p>
        </p:txBody>
      </p:sp>
    </p:spTree>
    <p:extLst>
      <p:ext uri="{BB962C8B-B14F-4D97-AF65-F5344CB8AC3E}">
        <p14:creationId xmlns:p14="http://schemas.microsoft.com/office/powerpoint/2010/main" val="42893358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3811C55-3718-3429-89FB-5A17D8F0F3D2}"/>
              </a:ext>
            </a:extLst>
          </p:cNvPr>
          <p:cNvSpPr txBox="1"/>
          <p:nvPr/>
        </p:nvSpPr>
        <p:spPr>
          <a:xfrm>
            <a:off x="582930" y="426845"/>
            <a:ext cx="10995660" cy="4270656"/>
          </a:xfrm>
          <a:prstGeom prst="rect">
            <a:avLst/>
          </a:prstGeom>
          <a:noFill/>
        </p:spPr>
        <p:txBody>
          <a:bodyPr wrap="square">
            <a:spAutoFit/>
          </a:bodyPr>
          <a:lstStyle/>
          <a:p>
            <a:pPr marL="457200" indent="-457200">
              <a:lnSpc>
                <a:spcPct val="200000"/>
              </a:lnSpc>
              <a:spcAft>
                <a:spcPts val="1000"/>
              </a:spcAft>
              <a:buNone/>
            </a:pPr>
            <a:r>
              <a:rPr lang="en-US" dirty="0">
                <a:effectLst/>
                <a:latin typeface="Times New Roman" panose="02020603050405020304" pitchFamily="18" charset="0"/>
                <a:ea typeface="Times New Roman" panose="02020603050405020304" pitchFamily="18" charset="0"/>
              </a:rPr>
              <a:t>Swain, M., &amp; Lapkin, S. (1998). Interaction and second language learning: Two adolescent French immersion students working together. </a:t>
            </a:r>
            <a:r>
              <a:rPr lang="en-US" i="1" dirty="0">
                <a:effectLst/>
                <a:latin typeface="Times New Roman" panose="02020603050405020304" pitchFamily="18" charset="0"/>
                <a:ea typeface="Times New Roman" panose="02020603050405020304" pitchFamily="18" charset="0"/>
              </a:rPr>
              <a:t>The Modern Language Journal, 82</a:t>
            </a:r>
            <a:r>
              <a:rPr lang="en-US" dirty="0">
                <a:effectLst/>
                <a:latin typeface="Times New Roman" panose="02020603050405020304" pitchFamily="18" charset="0"/>
                <a:ea typeface="Times New Roman" panose="02020603050405020304" pitchFamily="18" charset="0"/>
              </a:rPr>
              <a:t>(3), 320–337. https://doi.org/10.1111/j.1540-4781.1998.tb01209.x</a:t>
            </a:r>
          </a:p>
          <a:p>
            <a:pPr marL="457200" indent="-457200">
              <a:lnSpc>
                <a:spcPct val="200000"/>
              </a:lnSpc>
              <a:spcAft>
                <a:spcPts val="1000"/>
              </a:spcAft>
              <a:buNone/>
            </a:pPr>
            <a:r>
              <a:rPr lang="en-US" dirty="0">
                <a:effectLst/>
                <a:latin typeface="Times New Roman" panose="02020603050405020304" pitchFamily="18" charset="0"/>
                <a:ea typeface="Times New Roman" panose="02020603050405020304" pitchFamily="18" charset="0"/>
              </a:rPr>
              <a:t>VanPatten, B. (1996). </a:t>
            </a:r>
            <a:r>
              <a:rPr lang="en-US" i="1" dirty="0">
                <a:effectLst/>
                <a:latin typeface="Times New Roman" panose="02020603050405020304" pitchFamily="18" charset="0"/>
                <a:ea typeface="Times New Roman" panose="02020603050405020304" pitchFamily="18" charset="0"/>
              </a:rPr>
              <a:t>Input processing and grammar instruction: Theory and research</a:t>
            </a:r>
            <a:r>
              <a:rPr lang="en-US"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Ablex</a:t>
            </a:r>
            <a:r>
              <a:rPr lang="en-US" dirty="0">
                <a:effectLst/>
                <a:latin typeface="Times New Roman" panose="02020603050405020304" pitchFamily="18" charset="0"/>
                <a:ea typeface="Times New Roman" panose="02020603050405020304" pitchFamily="18" charset="0"/>
              </a:rPr>
              <a:t> Publishing.</a:t>
            </a:r>
          </a:p>
          <a:p>
            <a:pPr marL="457200" indent="-457200">
              <a:lnSpc>
                <a:spcPct val="200000"/>
              </a:lnSpc>
              <a:spcAft>
                <a:spcPts val="1000"/>
              </a:spcAft>
              <a:buNone/>
            </a:pPr>
            <a:r>
              <a:rPr lang="en-US" dirty="0">
                <a:effectLst/>
                <a:latin typeface="Times New Roman" panose="02020603050405020304" pitchFamily="18" charset="0"/>
                <a:ea typeface="Times New Roman" panose="02020603050405020304" pitchFamily="18" charset="0"/>
              </a:rPr>
              <a:t>Vygotsky, L. S. (1978). </a:t>
            </a:r>
            <a:r>
              <a:rPr lang="en-US" i="1" dirty="0">
                <a:effectLst/>
                <a:latin typeface="Times New Roman" panose="02020603050405020304" pitchFamily="18" charset="0"/>
                <a:ea typeface="Times New Roman" panose="02020603050405020304" pitchFamily="18" charset="0"/>
              </a:rPr>
              <a:t>Mind in society: The development of higher psychological processes</a:t>
            </a:r>
            <a:r>
              <a:rPr lang="en-US" dirty="0">
                <a:effectLst/>
                <a:latin typeface="Times New Roman" panose="02020603050405020304" pitchFamily="18" charset="0"/>
                <a:ea typeface="Times New Roman" panose="02020603050405020304" pitchFamily="18" charset="0"/>
              </a:rPr>
              <a:t> (M. Cole, V. John-Steiner, S. Scribner, &amp; E. Soberman, Eds.). Harvard University Press.</a:t>
            </a:r>
          </a:p>
          <a:p>
            <a:pPr marL="457200" indent="-457200">
              <a:lnSpc>
                <a:spcPct val="200000"/>
              </a:lnSpc>
              <a:spcAft>
                <a:spcPts val="1000"/>
              </a:spcAft>
              <a:buNone/>
            </a:pPr>
            <a:r>
              <a:rPr lang="en-US" dirty="0">
                <a:effectLst/>
                <a:latin typeface="Times New Roman" panose="02020603050405020304" pitchFamily="18" charset="0"/>
                <a:ea typeface="Times New Roman" panose="02020603050405020304" pitchFamily="18" charset="0"/>
              </a:rPr>
              <a:t>Wray, A. (2002). </a:t>
            </a:r>
            <a:r>
              <a:rPr lang="en-US" i="1" dirty="0">
                <a:effectLst/>
                <a:latin typeface="Times New Roman" panose="02020603050405020304" pitchFamily="18" charset="0"/>
                <a:ea typeface="Times New Roman" panose="02020603050405020304" pitchFamily="18" charset="0"/>
              </a:rPr>
              <a:t>Formulaic language and lexicon</a:t>
            </a:r>
            <a:r>
              <a:rPr lang="en-US" dirty="0">
                <a:effectLst/>
                <a:latin typeface="Times New Roman" panose="02020603050405020304" pitchFamily="18" charset="0"/>
                <a:ea typeface="Times New Roman" panose="02020603050405020304" pitchFamily="18" charset="0"/>
              </a:rPr>
              <a:t>. Cambridge University Press.</a:t>
            </a:r>
          </a:p>
        </p:txBody>
      </p:sp>
      <p:sp>
        <p:nvSpPr>
          <p:cNvPr id="4" name="TextBox 3">
            <a:extLst>
              <a:ext uri="{FF2B5EF4-FFF2-40B4-BE49-F238E27FC236}">
                <a16:creationId xmlns:a16="http://schemas.microsoft.com/office/drawing/2014/main" id="{134A618F-2CB5-D9BC-D2AC-980F95D575DB}"/>
              </a:ext>
            </a:extLst>
          </p:cNvPr>
          <p:cNvSpPr txBox="1"/>
          <p:nvPr/>
        </p:nvSpPr>
        <p:spPr>
          <a:xfrm>
            <a:off x="3669030" y="5063490"/>
            <a:ext cx="2811780" cy="369332"/>
          </a:xfrm>
          <a:prstGeom prst="rect">
            <a:avLst/>
          </a:prstGeom>
          <a:noFill/>
        </p:spPr>
        <p:txBody>
          <a:bodyPr wrap="square" rtlCol="0">
            <a:spAutoFit/>
          </a:bodyPr>
          <a:lstStyle/>
          <a:p>
            <a:r>
              <a:rPr lang="en-US" dirty="0"/>
              <a:t>-----------o0o------------</a:t>
            </a:r>
          </a:p>
        </p:txBody>
      </p:sp>
    </p:spTree>
    <p:extLst>
      <p:ext uri="{BB962C8B-B14F-4D97-AF65-F5344CB8AC3E}">
        <p14:creationId xmlns:p14="http://schemas.microsoft.com/office/powerpoint/2010/main" val="3222671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4F7B9026-36AD-42E4-B172-8D68F3A33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descr="Study Material PNG Transparent Images Free Download | Vector Files | Pngtree">
            <a:extLst>
              <a:ext uri="{FF2B5EF4-FFF2-40B4-BE49-F238E27FC236}">
                <a16:creationId xmlns:a16="http://schemas.microsoft.com/office/drawing/2014/main" id="{BE0D995E-90CE-0982-EBB9-294CBC16B568}"/>
              </a:ext>
            </a:extLst>
          </p:cNvPr>
          <p:cNvPicPr>
            <a:picLocks noChangeAspect="1"/>
          </p:cNvPicPr>
          <p:nvPr/>
        </p:nvPicPr>
        <p:blipFill>
          <a:blip r:embed="rId2"/>
          <a:srcRect l="20886" r="20886"/>
          <a:stretch>
            <a:fillRect/>
          </a:stretch>
        </p:blipFill>
        <p:spPr>
          <a:xfrm rot="21600000">
            <a:off x="637308" y="935582"/>
            <a:ext cx="3348488" cy="5750699"/>
          </a:xfrm>
          <a:prstGeom prst="rect">
            <a:avLst/>
          </a:prstGeom>
        </p:spPr>
      </p:pic>
      <p:pic>
        <p:nvPicPr>
          <p:cNvPr id="5" name="Picture 4" descr="Academic Conferences: 4 Great Reasons to Attend">
            <a:extLst>
              <a:ext uri="{FF2B5EF4-FFF2-40B4-BE49-F238E27FC236}">
                <a16:creationId xmlns:a16="http://schemas.microsoft.com/office/drawing/2014/main" id="{EA6E64F8-809D-E1A7-91C8-25990736626A}"/>
              </a:ext>
            </a:extLst>
          </p:cNvPr>
          <p:cNvPicPr>
            <a:picLocks noChangeAspect="1"/>
          </p:cNvPicPr>
          <p:nvPr/>
        </p:nvPicPr>
        <p:blipFill>
          <a:blip r:embed="rId3"/>
          <a:srcRect l="21078" r="39751"/>
          <a:stretch>
            <a:fillRect/>
          </a:stretch>
        </p:blipFill>
        <p:spPr>
          <a:xfrm>
            <a:off x="4184538" y="677249"/>
            <a:ext cx="3822924" cy="6009032"/>
          </a:xfrm>
          <a:prstGeom prst="rect">
            <a:avLst/>
          </a:prstGeom>
        </p:spPr>
      </p:pic>
      <p:pic>
        <p:nvPicPr>
          <p:cNvPr id="6" name="Picture 5" descr="The benefits of student exchange for your child | Good Schools Guide">
            <a:extLst>
              <a:ext uri="{FF2B5EF4-FFF2-40B4-BE49-F238E27FC236}">
                <a16:creationId xmlns:a16="http://schemas.microsoft.com/office/drawing/2014/main" id="{2583AEA1-E02C-08A2-15F5-067C03C0803D}"/>
              </a:ext>
            </a:extLst>
          </p:cNvPr>
          <p:cNvPicPr>
            <a:picLocks noChangeAspect="1"/>
          </p:cNvPicPr>
          <p:nvPr/>
        </p:nvPicPr>
        <p:blipFill>
          <a:blip r:embed="rId4"/>
          <a:srcRect l="25215" r="36006" b="1"/>
          <a:stretch>
            <a:fillRect/>
          </a:stretch>
        </p:blipFill>
        <p:spPr>
          <a:xfrm>
            <a:off x="8188032" y="1185553"/>
            <a:ext cx="3799007" cy="5500728"/>
          </a:xfrm>
          <a:prstGeom prst="rect">
            <a:avLst/>
          </a:prstGeom>
        </p:spPr>
      </p:pic>
      <p:sp>
        <p:nvSpPr>
          <p:cNvPr id="7" name="TextBox 6">
            <a:extLst>
              <a:ext uri="{FF2B5EF4-FFF2-40B4-BE49-F238E27FC236}">
                <a16:creationId xmlns:a16="http://schemas.microsoft.com/office/drawing/2014/main" id="{AD533839-A936-588E-417B-B12DC3D1D883}"/>
              </a:ext>
            </a:extLst>
          </p:cNvPr>
          <p:cNvSpPr txBox="1"/>
          <p:nvPr/>
        </p:nvSpPr>
        <p:spPr>
          <a:xfrm>
            <a:off x="908861" y="1185552"/>
            <a:ext cx="2078182" cy="646331"/>
          </a:xfrm>
          <a:prstGeom prst="rect">
            <a:avLst/>
          </a:prstGeom>
          <a:solidFill>
            <a:schemeClr val="accent5">
              <a:lumMod val="50000"/>
            </a:schemeClr>
          </a:solidFill>
        </p:spPr>
        <p:txBody>
          <a:bodyPr wrap="square" rtlCol="0">
            <a:spAutoFit/>
          </a:bodyPr>
          <a:lstStyle/>
          <a:p>
            <a:pPr algn="ctr"/>
            <a:r>
              <a:rPr lang="en-US" dirty="0">
                <a:latin typeface="Arial Black" panose="020B0A04020102020204" pitchFamily="34" charset="0"/>
              </a:rPr>
              <a:t>ACADEMIC MATERIALS</a:t>
            </a:r>
          </a:p>
        </p:txBody>
      </p:sp>
      <p:sp>
        <p:nvSpPr>
          <p:cNvPr id="8" name="TextBox 7">
            <a:extLst>
              <a:ext uri="{FF2B5EF4-FFF2-40B4-BE49-F238E27FC236}">
                <a16:creationId xmlns:a16="http://schemas.microsoft.com/office/drawing/2014/main" id="{BDD6A651-F92F-E062-10AC-0F0BDE587937}"/>
              </a:ext>
            </a:extLst>
          </p:cNvPr>
          <p:cNvSpPr txBox="1"/>
          <p:nvPr/>
        </p:nvSpPr>
        <p:spPr>
          <a:xfrm>
            <a:off x="6009954" y="1185553"/>
            <a:ext cx="2078182" cy="646331"/>
          </a:xfrm>
          <a:prstGeom prst="rect">
            <a:avLst/>
          </a:prstGeom>
          <a:solidFill>
            <a:srgbClr val="C00000"/>
          </a:solidFill>
        </p:spPr>
        <p:txBody>
          <a:bodyPr wrap="square" rtlCol="0">
            <a:spAutoFit/>
          </a:bodyPr>
          <a:lstStyle/>
          <a:p>
            <a:pPr algn="ctr"/>
            <a:r>
              <a:rPr lang="en-US" dirty="0">
                <a:latin typeface="Arial Black" panose="020B0A04020102020204" pitchFamily="34" charset="0"/>
              </a:rPr>
              <a:t>ACADEMIC CONFERENCE</a:t>
            </a:r>
          </a:p>
        </p:txBody>
      </p:sp>
      <p:sp>
        <p:nvSpPr>
          <p:cNvPr id="9" name="TextBox 8">
            <a:extLst>
              <a:ext uri="{FF2B5EF4-FFF2-40B4-BE49-F238E27FC236}">
                <a16:creationId xmlns:a16="http://schemas.microsoft.com/office/drawing/2014/main" id="{07CF4BEF-7BBB-2542-2207-EBD470086884}"/>
              </a:ext>
            </a:extLst>
          </p:cNvPr>
          <p:cNvSpPr txBox="1"/>
          <p:nvPr/>
        </p:nvSpPr>
        <p:spPr>
          <a:xfrm>
            <a:off x="9148824" y="2967333"/>
            <a:ext cx="2405868" cy="923330"/>
          </a:xfrm>
          <a:prstGeom prst="rect">
            <a:avLst/>
          </a:prstGeom>
          <a:solidFill>
            <a:srgbClr val="D21CB4"/>
          </a:solidFill>
        </p:spPr>
        <p:txBody>
          <a:bodyPr wrap="square" rtlCol="0">
            <a:spAutoFit/>
          </a:bodyPr>
          <a:lstStyle/>
          <a:p>
            <a:pPr algn="ctr"/>
            <a:r>
              <a:rPr lang="en-US" dirty="0">
                <a:latin typeface="Arial Black" panose="020B0A04020102020204" pitchFamily="34" charset="0"/>
              </a:rPr>
              <a:t>INTERNATIONAL EXCHANGE PROGRAM</a:t>
            </a:r>
          </a:p>
        </p:txBody>
      </p:sp>
      <p:sp>
        <p:nvSpPr>
          <p:cNvPr id="12" name="TextBox 11">
            <a:extLst>
              <a:ext uri="{FF2B5EF4-FFF2-40B4-BE49-F238E27FC236}">
                <a16:creationId xmlns:a16="http://schemas.microsoft.com/office/drawing/2014/main" id="{2FC1119C-3A1B-E289-B356-4DBAEF49FD12}"/>
              </a:ext>
            </a:extLst>
          </p:cNvPr>
          <p:cNvSpPr txBox="1"/>
          <p:nvPr/>
        </p:nvSpPr>
        <p:spPr>
          <a:xfrm>
            <a:off x="9820054" y="171715"/>
            <a:ext cx="1911854" cy="646331"/>
          </a:xfrm>
          <a:prstGeom prst="rect">
            <a:avLst/>
          </a:prstGeom>
          <a:solidFill>
            <a:schemeClr val="accent6">
              <a:lumMod val="20000"/>
              <a:lumOff val="80000"/>
            </a:schemeClr>
          </a:solidFill>
        </p:spPr>
        <p:txBody>
          <a:bodyPr wrap="square" rtlCol="0">
            <a:spAutoFit/>
          </a:bodyPr>
          <a:lstStyle/>
          <a:p>
            <a:r>
              <a:rPr lang="en-US" dirty="0">
                <a:solidFill>
                  <a:srgbClr val="C00000"/>
                </a:solidFill>
                <a:latin typeface="Arial Black" panose="020B0A04020102020204" pitchFamily="34" charset="0"/>
              </a:rPr>
              <a:t>CHAPTER 1:</a:t>
            </a:r>
          </a:p>
          <a:p>
            <a:r>
              <a:rPr lang="en-US" dirty="0">
                <a:solidFill>
                  <a:srgbClr val="C00000"/>
                </a:solidFill>
                <a:latin typeface="Arial Black" panose="020B0A04020102020204" pitchFamily="34" charset="0"/>
              </a:rPr>
              <a:t> introduction</a:t>
            </a:r>
          </a:p>
        </p:txBody>
      </p:sp>
      <p:sp>
        <p:nvSpPr>
          <p:cNvPr id="14" name="TextBox 13">
            <a:extLst>
              <a:ext uri="{FF2B5EF4-FFF2-40B4-BE49-F238E27FC236}">
                <a16:creationId xmlns:a16="http://schemas.microsoft.com/office/drawing/2014/main" id="{CA4D61D0-7E26-A63A-11D1-8B696011BA6F}"/>
              </a:ext>
            </a:extLst>
          </p:cNvPr>
          <p:cNvSpPr txBox="1"/>
          <p:nvPr/>
        </p:nvSpPr>
        <p:spPr>
          <a:xfrm>
            <a:off x="229402" y="198278"/>
            <a:ext cx="3586348" cy="369332"/>
          </a:xfrm>
          <a:prstGeom prst="rect">
            <a:avLst/>
          </a:prstGeom>
          <a:solidFill>
            <a:schemeClr val="accent6">
              <a:lumMod val="50000"/>
            </a:schemeClr>
          </a:solidFill>
        </p:spPr>
        <p:txBody>
          <a:bodyPr wrap="square" rtlCol="0">
            <a:spAutoFit/>
          </a:bodyPr>
          <a:lstStyle/>
          <a:p>
            <a:r>
              <a:rPr lang="en-US" dirty="0">
                <a:latin typeface="Arial" panose="020B0604020202020204" pitchFamily="34" charset="0"/>
                <a:cs typeface="Arial" panose="020B0604020202020204" pitchFamily="34" charset="0"/>
              </a:rPr>
              <a:t>BACKGROUND OF THE STUDY</a:t>
            </a:r>
          </a:p>
        </p:txBody>
      </p:sp>
      <p:pic>
        <p:nvPicPr>
          <p:cNvPr id="15" name="Picture 14" descr="Job Interviews: Dressing for Success - Alabama Cooperative Extension System">
            <a:extLst>
              <a:ext uri="{FF2B5EF4-FFF2-40B4-BE49-F238E27FC236}">
                <a16:creationId xmlns:a16="http://schemas.microsoft.com/office/drawing/2014/main" id="{86182329-7C09-7727-C7E6-67527991DAD6}"/>
              </a:ext>
            </a:extLst>
          </p:cNvPr>
          <p:cNvPicPr>
            <a:picLocks noChangeAspect="1"/>
          </p:cNvPicPr>
          <p:nvPr/>
        </p:nvPicPr>
        <p:blipFill>
          <a:blip r:embed="rId5"/>
          <a:stretch>
            <a:fillRect/>
          </a:stretch>
        </p:blipFill>
        <p:spPr>
          <a:xfrm>
            <a:off x="3167613" y="958187"/>
            <a:ext cx="2621087" cy="1747391"/>
          </a:xfrm>
          <a:prstGeom prst="rect">
            <a:avLst/>
          </a:prstGeom>
        </p:spPr>
      </p:pic>
      <p:pic>
        <p:nvPicPr>
          <p:cNvPr id="17" name="Picture 16" descr="How to Improve Communication Skills for Workplace Success - Glassdoor US">
            <a:extLst>
              <a:ext uri="{FF2B5EF4-FFF2-40B4-BE49-F238E27FC236}">
                <a16:creationId xmlns:a16="http://schemas.microsoft.com/office/drawing/2014/main" id="{736BF1EC-FF84-1B7E-315C-4FC8AF7BC7CF}"/>
              </a:ext>
            </a:extLst>
          </p:cNvPr>
          <p:cNvPicPr>
            <a:picLocks noChangeAspect="1"/>
          </p:cNvPicPr>
          <p:nvPr/>
        </p:nvPicPr>
        <p:blipFill>
          <a:blip r:embed="rId6"/>
          <a:stretch>
            <a:fillRect/>
          </a:stretch>
        </p:blipFill>
        <p:spPr>
          <a:xfrm>
            <a:off x="2987043" y="2921174"/>
            <a:ext cx="3041447" cy="2029485"/>
          </a:xfrm>
          <a:prstGeom prst="rect">
            <a:avLst/>
          </a:prstGeom>
        </p:spPr>
      </p:pic>
    </p:spTree>
    <p:extLst>
      <p:ext uri="{BB962C8B-B14F-4D97-AF65-F5344CB8AC3E}">
        <p14:creationId xmlns:p14="http://schemas.microsoft.com/office/powerpoint/2010/main" val="2636532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arn(inVertical)">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barn(inVertical)">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15"/>
                                        </p:tgtEl>
                                        <p:attrNameLst>
                                          <p:attrName>ppt_x</p:attrName>
                                        </p:attrNameLst>
                                      </p:cBhvr>
                                      <p:tavLst>
                                        <p:tav tm="0">
                                          <p:val>
                                            <p:strVal val="ppt_x"/>
                                          </p:val>
                                        </p:tav>
                                        <p:tav tm="100000">
                                          <p:val>
                                            <p:strVal val="ppt_x"/>
                                          </p:val>
                                        </p:tav>
                                      </p:tavLst>
                                    </p:anim>
                                    <p:anim calcmode="lin" valueType="num">
                                      <p:cBhvr additive="base">
                                        <p:cTn id="25" dur="500"/>
                                        <p:tgtEl>
                                          <p:spTgt spid="15"/>
                                        </p:tgtEl>
                                        <p:attrNameLst>
                                          <p:attrName>ppt_y</p:attrName>
                                        </p:attrNameLst>
                                      </p:cBhvr>
                                      <p:tavLst>
                                        <p:tav tm="0">
                                          <p:val>
                                            <p:strVal val="ppt_y"/>
                                          </p:val>
                                        </p:tav>
                                        <p:tav tm="100000">
                                          <p:val>
                                            <p:strVal val="1+ppt_h/2"/>
                                          </p:val>
                                        </p:tav>
                                      </p:tavLst>
                                    </p:anim>
                                    <p:set>
                                      <p:cBhvr>
                                        <p:cTn id="26" dur="1" fill="hold">
                                          <p:stCondLst>
                                            <p:cond delay="499"/>
                                          </p:stCondLst>
                                        </p:cTn>
                                        <p:tgtEl>
                                          <p:spTgt spid="15"/>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xit" presetSubtype="4" fill="hold" nodeType="clickEffect">
                                  <p:stCondLst>
                                    <p:cond delay="0"/>
                                  </p:stCondLst>
                                  <p:childTnLst>
                                    <p:anim calcmode="lin" valueType="num">
                                      <p:cBhvr additive="base">
                                        <p:cTn id="30" dur="500"/>
                                        <p:tgtEl>
                                          <p:spTgt spid="17"/>
                                        </p:tgtEl>
                                        <p:attrNameLst>
                                          <p:attrName>ppt_x</p:attrName>
                                        </p:attrNameLst>
                                      </p:cBhvr>
                                      <p:tavLst>
                                        <p:tav tm="0">
                                          <p:val>
                                            <p:strVal val="ppt_x"/>
                                          </p:val>
                                        </p:tav>
                                        <p:tav tm="100000">
                                          <p:val>
                                            <p:strVal val="ppt_x"/>
                                          </p:val>
                                        </p:tav>
                                      </p:tavLst>
                                    </p:anim>
                                    <p:anim calcmode="lin" valueType="num">
                                      <p:cBhvr additive="base">
                                        <p:cTn id="31" dur="500"/>
                                        <p:tgtEl>
                                          <p:spTgt spid="17"/>
                                        </p:tgtEl>
                                        <p:attrNameLst>
                                          <p:attrName>ppt_y</p:attrName>
                                        </p:attrNameLst>
                                      </p:cBhvr>
                                      <p:tavLst>
                                        <p:tav tm="0">
                                          <p:val>
                                            <p:strVal val="ppt_y"/>
                                          </p:val>
                                        </p:tav>
                                        <p:tav tm="100000">
                                          <p:val>
                                            <p:strVal val="1+ppt_h/2"/>
                                          </p:val>
                                        </p:tav>
                                      </p:tavLst>
                                    </p:anim>
                                    <p:set>
                                      <p:cBhvr>
                                        <p:cTn id="32" dur="1" fill="hold">
                                          <p:stCondLst>
                                            <p:cond delay="499"/>
                                          </p:stCondLst>
                                        </p:cTn>
                                        <p:tgtEl>
                                          <p:spTgt spid="17"/>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barn(inVertical)">
                                      <p:cBhvr>
                                        <p:cTn id="37" dur="500"/>
                                        <p:tgtEl>
                                          <p:spTgt spid="5"/>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barn(inVertical)">
                                      <p:cBhvr>
                                        <p:cTn id="40" dur="500"/>
                                        <p:tgtEl>
                                          <p:spTgt spid="8"/>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barn(inVertical)">
                                      <p:cBhvr>
                                        <p:cTn id="45" dur="500"/>
                                        <p:tgtEl>
                                          <p:spTgt spid="6"/>
                                        </p:tgtEl>
                                      </p:cBhvr>
                                    </p:animEffect>
                                  </p:childTnLst>
                                </p:cTn>
                              </p:par>
                              <p:par>
                                <p:cTn id="46" presetID="16" presetClass="entr" presetSubtype="21" fill="hold" grpId="0"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barn(inVertical)">
                                      <p:cBhvr>
                                        <p:cTn id="4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Vietnam - An Emerging Magnet for International Students">
            <a:extLst>
              <a:ext uri="{FF2B5EF4-FFF2-40B4-BE49-F238E27FC236}">
                <a16:creationId xmlns:a16="http://schemas.microsoft.com/office/drawing/2014/main" id="{BB797421-A12E-A348-9CCC-109B6397B1E2}"/>
              </a:ext>
            </a:extLst>
          </p:cNvPr>
          <p:cNvPicPr>
            <a:picLocks noChangeAspect="1"/>
          </p:cNvPicPr>
          <p:nvPr/>
        </p:nvPicPr>
        <p:blipFill>
          <a:blip r:embed="rId2"/>
          <a:stretch>
            <a:fillRect/>
          </a:stretch>
        </p:blipFill>
        <p:spPr>
          <a:xfrm rot="624868">
            <a:off x="6974768" y="1721657"/>
            <a:ext cx="4269194" cy="2848731"/>
          </a:xfrm>
          <a:prstGeom prst="rect">
            <a:avLst/>
          </a:prstGeom>
        </p:spPr>
      </p:pic>
      <p:sp>
        <p:nvSpPr>
          <p:cNvPr id="6" name="TextBox 5">
            <a:extLst>
              <a:ext uri="{FF2B5EF4-FFF2-40B4-BE49-F238E27FC236}">
                <a16:creationId xmlns:a16="http://schemas.microsoft.com/office/drawing/2014/main" id="{29CD0CEA-978E-CEF0-1C54-C4C39F68D0F6}"/>
              </a:ext>
            </a:extLst>
          </p:cNvPr>
          <p:cNvSpPr txBox="1"/>
          <p:nvPr/>
        </p:nvSpPr>
        <p:spPr>
          <a:xfrm>
            <a:off x="6867482" y="4563457"/>
            <a:ext cx="4225635" cy="369332"/>
          </a:xfrm>
          <a:prstGeom prst="rect">
            <a:avLst/>
          </a:prstGeom>
          <a:solidFill>
            <a:schemeClr val="accent3">
              <a:lumMod val="60000"/>
              <a:lumOff val="40000"/>
            </a:schemeClr>
          </a:solidFill>
          <a:ln>
            <a:solidFill>
              <a:schemeClr val="bg2">
                <a:lumMod val="75000"/>
              </a:schemeClr>
            </a:solidFill>
          </a:ln>
        </p:spPr>
        <p:txBody>
          <a:bodyPr wrap="square" rtlCol="0">
            <a:spAutoFit/>
          </a:bodyPr>
          <a:lstStyle/>
          <a:p>
            <a:r>
              <a:rPr lang="en-US" b="1" dirty="0">
                <a:solidFill>
                  <a:schemeClr val="bg1"/>
                </a:solidFill>
              </a:rPr>
              <a:t>Real-world communicative competence</a:t>
            </a:r>
          </a:p>
        </p:txBody>
      </p:sp>
      <p:pic>
        <p:nvPicPr>
          <p:cNvPr id="7" name="Picture 6" descr="Improving Assessment of Student Achievements in Vietnam">
            <a:extLst>
              <a:ext uri="{FF2B5EF4-FFF2-40B4-BE49-F238E27FC236}">
                <a16:creationId xmlns:a16="http://schemas.microsoft.com/office/drawing/2014/main" id="{CCCB7F4A-AF12-3BDE-C214-549868A5A23A}"/>
              </a:ext>
            </a:extLst>
          </p:cNvPr>
          <p:cNvPicPr>
            <a:picLocks noChangeAspect="1"/>
          </p:cNvPicPr>
          <p:nvPr/>
        </p:nvPicPr>
        <p:blipFill>
          <a:blip r:embed="rId3"/>
          <a:stretch>
            <a:fillRect/>
          </a:stretch>
        </p:blipFill>
        <p:spPr>
          <a:xfrm rot="21225489">
            <a:off x="225302" y="1328267"/>
            <a:ext cx="4495784" cy="2522760"/>
          </a:xfrm>
          <a:prstGeom prst="rect">
            <a:avLst/>
          </a:prstGeom>
        </p:spPr>
      </p:pic>
      <p:sp>
        <p:nvSpPr>
          <p:cNvPr id="3" name="TextBox 2">
            <a:extLst>
              <a:ext uri="{FF2B5EF4-FFF2-40B4-BE49-F238E27FC236}">
                <a16:creationId xmlns:a16="http://schemas.microsoft.com/office/drawing/2014/main" id="{F202CCB9-88DD-51CD-053A-4D8454934369}"/>
              </a:ext>
            </a:extLst>
          </p:cNvPr>
          <p:cNvSpPr txBox="1"/>
          <p:nvPr/>
        </p:nvSpPr>
        <p:spPr>
          <a:xfrm rot="293972">
            <a:off x="622367" y="3903286"/>
            <a:ext cx="3080079" cy="369332"/>
          </a:xfrm>
          <a:prstGeom prst="rect">
            <a:avLst/>
          </a:prstGeom>
          <a:solidFill>
            <a:schemeClr val="accent3">
              <a:lumMod val="60000"/>
              <a:lumOff val="40000"/>
            </a:schemeClr>
          </a:solidFill>
          <a:ln>
            <a:solidFill>
              <a:schemeClr val="bg2">
                <a:lumMod val="75000"/>
              </a:schemeClr>
            </a:solidFill>
          </a:ln>
        </p:spPr>
        <p:txBody>
          <a:bodyPr wrap="square" rtlCol="0">
            <a:spAutoFit/>
          </a:bodyPr>
          <a:lstStyle/>
          <a:p>
            <a:r>
              <a:rPr lang="en-US" b="1" dirty="0">
                <a:solidFill>
                  <a:schemeClr val="bg1"/>
                </a:solidFill>
              </a:rPr>
              <a:t>Classroom-based instruction</a:t>
            </a:r>
          </a:p>
        </p:txBody>
      </p:sp>
      <p:sp>
        <p:nvSpPr>
          <p:cNvPr id="13" name="Cloud 12">
            <a:extLst>
              <a:ext uri="{FF2B5EF4-FFF2-40B4-BE49-F238E27FC236}">
                <a16:creationId xmlns:a16="http://schemas.microsoft.com/office/drawing/2014/main" id="{00DDFFA6-E03C-E6D7-C106-2FB09669E499}"/>
              </a:ext>
            </a:extLst>
          </p:cNvPr>
          <p:cNvSpPr/>
          <p:nvPr/>
        </p:nvSpPr>
        <p:spPr>
          <a:xfrm>
            <a:off x="2967137" y="5593278"/>
            <a:ext cx="152400" cy="95003"/>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C8E89851-FF4F-A2D9-13D3-B275CDEB0CCA}"/>
              </a:ext>
            </a:extLst>
          </p:cNvPr>
          <p:cNvSpPr txBox="1"/>
          <p:nvPr/>
        </p:nvSpPr>
        <p:spPr>
          <a:xfrm>
            <a:off x="229402" y="198278"/>
            <a:ext cx="3586348" cy="369332"/>
          </a:xfrm>
          <a:prstGeom prst="rect">
            <a:avLst/>
          </a:prstGeom>
          <a:solidFill>
            <a:schemeClr val="accent6">
              <a:lumMod val="50000"/>
            </a:schemeClr>
          </a:solidFill>
        </p:spPr>
        <p:txBody>
          <a:bodyPr wrap="square" rtlCol="0">
            <a:spAutoFit/>
          </a:bodyPr>
          <a:lstStyle/>
          <a:p>
            <a:r>
              <a:rPr lang="en-US" dirty="0">
                <a:latin typeface="Arial" panose="020B0604020202020204" pitchFamily="34" charset="0"/>
                <a:cs typeface="Arial" panose="020B0604020202020204" pitchFamily="34" charset="0"/>
              </a:rPr>
              <a:t>BACKGROUND OF THE STUDY</a:t>
            </a:r>
          </a:p>
        </p:txBody>
      </p:sp>
      <p:sp>
        <p:nvSpPr>
          <p:cNvPr id="17" name="TextBox 16">
            <a:extLst>
              <a:ext uri="{FF2B5EF4-FFF2-40B4-BE49-F238E27FC236}">
                <a16:creationId xmlns:a16="http://schemas.microsoft.com/office/drawing/2014/main" id="{7D2C5F4D-7AB5-2571-BC30-81304E60E430}"/>
              </a:ext>
            </a:extLst>
          </p:cNvPr>
          <p:cNvSpPr txBox="1"/>
          <p:nvPr/>
        </p:nvSpPr>
        <p:spPr>
          <a:xfrm>
            <a:off x="9689426" y="248442"/>
            <a:ext cx="1911854" cy="646331"/>
          </a:xfrm>
          <a:prstGeom prst="rect">
            <a:avLst/>
          </a:prstGeom>
          <a:solidFill>
            <a:schemeClr val="accent6">
              <a:lumMod val="20000"/>
              <a:lumOff val="80000"/>
            </a:schemeClr>
          </a:solidFill>
        </p:spPr>
        <p:txBody>
          <a:bodyPr wrap="square" rtlCol="0">
            <a:spAutoFit/>
          </a:bodyPr>
          <a:lstStyle/>
          <a:p>
            <a:r>
              <a:rPr lang="en-US" dirty="0">
                <a:solidFill>
                  <a:srgbClr val="C00000"/>
                </a:solidFill>
                <a:latin typeface="Arial Black" panose="020B0A04020102020204" pitchFamily="34" charset="0"/>
              </a:rPr>
              <a:t>CHAPTER 1:</a:t>
            </a:r>
          </a:p>
          <a:p>
            <a:r>
              <a:rPr lang="en-US" dirty="0">
                <a:solidFill>
                  <a:srgbClr val="C00000"/>
                </a:solidFill>
                <a:latin typeface="Arial Black" panose="020B0A04020102020204" pitchFamily="34" charset="0"/>
              </a:rPr>
              <a:t> introduction</a:t>
            </a:r>
          </a:p>
        </p:txBody>
      </p:sp>
      <p:sp>
        <p:nvSpPr>
          <p:cNvPr id="2" name="Cloud 1">
            <a:extLst>
              <a:ext uri="{FF2B5EF4-FFF2-40B4-BE49-F238E27FC236}">
                <a16:creationId xmlns:a16="http://schemas.microsoft.com/office/drawing/2014/main" id="{2EED2AF8-ED40-AA0A-F5BA-36AD6AB06F50}"/>
              </a:ext>
            </a:extLst>
          </p:cNvPr>
          <p:cNvSpPr/>
          <p:nvPr/>
        </p:nvSpPr>
        <p:spPr>
          <a:xfrm rot="21280994">
            <a:off x="157279" y="4341660"/>
            <a:ext cx="2893057" cy="1338579"/>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002060"/>
                </a:solidFill>
              </a:rPr>
              <a:t>Limited hours of formal language instruction</a:t>
            </a:r>
          </a:p>
        </p:txBody>
      </p:sp>
      <p:sp>
        <p:nvSpPr>
          <p:cNvPr id="9" name="Cloud 8">
            <a:extLst>
              <a:ext uri="{FF2B5EF4-FFF2-40B4-BE49-F238E27FC236}">
                <a16:creationId xmlns:a16="http://schemas.microsoft.com/office/drawing/2014/main" id="{35CADC61-D68E-43DD-22AD-92B7E011F52A}"/>
              </a:ext>
            </a:extLst>
          </p:cNvPr>
          <p:cNvSpPr/>
          <p:nvPr/>
        </p:nvSpPr>
        <p:spPr>
          <a:xfrm rot="21280994">
            <a:off x="2202721" y="4748439"/>
            <a:ext cx="2200588" cy="972337"/>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002060"/>
                </a:solidFill>
              </a:rPr>
              <a:t>“Learning without using”</a:t>
            </a:r>
          </a:p>
        </p:txBody>
      </p:sp>
      <p:sp>
        <p:nvSpPr>
          <p:cNvPr id="14" name="Cloud 13">
            <a:extLst>
              <a:ext uri="{FF2B5EF4-FFF2-40B4-BE49-F238E27FC236}">
                <a16:creationId xmlns:a16="http://schemas.microsoft.com/office/drawing/2014/main" id="{0EA1ADE9-1C0C-0A3D-7D09-2E20D61AE972}"/>
              </a:ext>
            </a:extLst>
          </p:cNvPr>
          <p:cNvSpPr/>
          <p:nvPr/>
        </p:nvSpPr>
        <p:spPr>
          <a:xfrm rot="21280994">
            <a:off x="4000121" y="3979285"/>
            <a:ext cx="1539322" cy="1338579"/>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002060"/>
                </a:solidFill>
              </a:rPr>
              <a:t>Fear of making errors</a:t>
            </a:r>
          </a:p>
        </p:txBody>
      </p:sp>
      <p:sp>
        <p:nvSpPr>
          <p:cNvPr id="18" name="Cloud 17">
            <a:extLst>
              <a:ext uri="{FF2B5EF4-FFF2-40B4-BE49-F238E27FC236}">
                <a16:creationId xmlns:a16="http://schemas.microsoft.com/office/drawing/2014/main" id="{EDEC88CE-EFEF-3A23-8C50-E8A0DC8A21FC}"/>
              </a:ext>
            </a:extLst>
          </p:cNvPr>
          <p:cNvSpPr/>
          <p:nvPr/>
        </p:nvSpPr>
        <p:spPr>
          <a:xfrm rot="21280994">
            <a:off x="3733659" y="5311624"/>
            <a:ext cx="1724517" cy="1338579"/>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rgbClr val="002060"/>
                </a:solidFill>
              </a:rPr>
              <a:t>Anxiety of being evaluated by others</a:t>
            </a:r>
          </a:p>
        </p:txBody>
      </p:sp>
      <p:sp>
        <p:nvSpPr>
          <p:cNvPr id="20" name="Cloud 19">
            <a:extLst>
              <a:ext uri="{FF2B5EF4-FFF2-40B4-BE49-F238E27FC236}">
                <a16:creationId xmlns:a16="http://schemas.microsoft.com/office/drawing/2014/main" id="{284DD13D-4AC8-074A-E59B-DC50BC934B4E}"/>
              </a:ext>
            </a:extLst>
          </p:cNvPr>
          <p:cNvSpPr/>
          <p:nvPr/>
        </p:nvSpPr>
        <p:spPr>
          <a:xfrm rot="21280994">
            <a:off x="7503937" y="4918067"/>
            <a:ext cx="3535501" cy="1554783"/>
          </a:xfrm>
          <a:prstGeom prst="cloud">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rgbClr val="002060"/>
                </a:solidFill>
              </a:rPr>
              <a:t>English gradually becomes woven into the fabric of their everyday lives</a:t>
            </a:r>
          </a:p>
        </p:txBody>
      </p:sp>
    </p:spTree>
    <p:extLst>
      <p:ext uri="{BB962C8B-B14F-4D97-AF65-F5344CB8AC3E}">
        <p14:creationId xmlns:p14="http://schemas.microsoft.com/office/powerpoint/2010/main" val="3350553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barn(inVertical)">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barn(inVertical)">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barn(inVertical)">
                                      <p:cBhvr>
                                        <p:cTn id="35" dur="500"/>
                                        <p:tgtEl>
                                          <p:spTgt spid="4"/>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barn(inVertical)">
                                      <p:cBhvr>
                                        <p:cTn id="40" dur="5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barn(inVertical)">
                                      <p:cBhvr>
                                        <p:cTn id="4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P spid="2" grpId="0" animBg="1"/>
      <p:bldP spid="9" grpId="0" animBg="1"/>
      <p:bldP spid="14" grpId="0" animBg="1"/>
      <p:bldP spid="18" grpId="0" animBg="1"/>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a:extLst>
            <a:ext uri="{FF2B5EF4-FFF2-40B4-BE49-F238E27FC236}">
              <a16:creationId xmlns:a16="http://schemas.microsoft.com/office/drawing/2014/main" id="{764271FB-B153-751C-CF42-92068C75DB7A}"/>
            </a:ext>
          </a:extLst>
        </p:cNvPr>
        <p:cNvGrpSpPr/>
        <p:nvPr/>
      </p:nvGrpSpPr>
      <p:grpSpPr>
        <a:xfrm>
          <a:off x="0" y="0"/>
          <a:ext cx="0" cy="0"/>
          <a:chOff x="0" y="0"/>
          <a:chExt cx="0" cy="0"/>
        </a:xfrm>
      </p:grpSpPr>
      <p:pic>
        <p:nvPicPr>
          <p:cNvPr id="13" name="Picture 2">
            <a:extLst>
              <a:ext uri="{FF2B5EF4-FFF2-40B4-BE49-F238E27FC236}">
                <a16:creationId xmlns:a16="http://schemas.microsoft.com/office/drawing/2014/main" id="{5BD33659-8797-414B-BBDC-24F9423295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6="http://schemas.microsoft.com/office/drawing/2014/main" xmlns:p14="http://schemas.microsoft.com/office/powerpoint/2010/main"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F810FE48-5F0C-4E97-BD7F-FDE128D8537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6" name="Rectangle 5">
              <a:extLst>
                <a:ext uri="{FF2B5EF4-FFF2-40B4-BE49-F238E27FC236}">
                  <a16:creationId xmlns:a16="http://schemas.microsoft.com/office/drawing/2014/main" id="{9E9C04BA-ABF7-4D41-9977-2AC221BD441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17" name="Freeform 6">
              <a:extLst>
                <a:ext uri="{FF2B5EF4-FFF2-40B4-BE49-F238E27FC236}">
                  <a16:creationId xmlns:a16="http://schemas.microsoft.com/office/drawing/2014/main" id="{56AF6CAB-66FF-4AA8-8332-92421FA16CA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8" name="Freeform 7">
              <a:extLst>
                <a:ext uri="{FF2B5EF4-FFF2-40B4-BE49-F238E27FC236}">
                  <a16:creationId xmlns:a16="http://schemas.microsoft.com/office/drawing/2014/main" id="{2A7D0399-D212-4CE1-A9C0-9B98A2F0C19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19" name="Rectangle 8">
              <a:extLst>
                <a:ext uri="{FF2B5EF4-FFF2-40B4-BE49-F238E27FC236}">
                  <a16:creationId xmlns:a16="http://schemas.microsoft.com/office/drawing/2014/main" id="{18DF3D3C-1A48-496B-B941-76DF67EA739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20" name="Freeform 9">
              <a:extLst>
                <a:ext uri="{FF2B5EF4-FFF2-40B4-BE49-F238E27FC236}">
                  <a16:creationId xmlns:a16="http://schemas.microsoft.com/office/drawing/2014/main" id="{913F4BC7-7179-4E16-9FD6-A32BC13A0BD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1" name="Freeform 10">
              <a:extLst>
                <a:ext uri="{FF2B5EF4-FFF2-40B4-BE49-F238E27FC236}">
                  <a16:creationId xmlns:a16="http://schemas.microsoft.com/office/drawing/2014/main" id="{509355FA-2026-4EBE-8C72-9B94B1F1B4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2" name="Freeform 11">
              <a:extLst>
                <a:ext uri="{FF2B5EF4-FFF2-40B4-BE49-F238E27FC236}">
                  <a16:creationId xmlns:a16="http://schemas.microsoft.com/office/drawing/2014/main" id="{CDD190A1-6E3E-4C34-A19B-A52C6D3179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3" name="Freeform 12">
              <a:extLst>
                <a:ext uri="{FF2B5EF4-FFF2-40B4-BE49-F238E27FC236}">
                  <a16:creationId xmlns:a16="http://schemas.microsoft.com/office/drawing/2014/main" id="{D5BA1962-F2E3-4CA2-BE44-53381D18F6D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4" name="Freeform 13">
              <a:extLst>
                <a:ext uri="{FF2B5EF4-FFF2-40B4-BE49-F238E27FC236}">
                  <a16:creationId xmlns:a16="http://schemas.microsoft.com/office/drawing/2014/main" id="{C2FA9E59-0DE1-449C-8D17-1475D5CC7E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5" name="Freeform 14">
              <a:extLst>
                <a:ext uri="{FF2B5EF4-FFF2-40B4-BE49-F238E27FC236}">
                  <a16:creationId xmlns:a16="http://schemas.microsoft.com/office/drawing/2014/main" id="{F1582807-3DE3-42F1-9941-728273E086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6" name="Freeform 15">
              <a:extLst>
                <a:ext uri="{FF2B5EF4-FFF2-40B4-BE49-F238E27FC236}">
                  <a16:creationId xmlns:a16="http://schemas.microsoft.com/office/drawing/2014/main" id="{6C574FB1-69C5-49C2-A1C4-2A6590BF45E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7" name="Freeform 16">
              <a:extLst>
                <a:ext uri="{FF2B5EF4-FFF2-40B4-BE49-F238E27FC236}">
                  <a16:creationId xmlns:a16="http://schemas.microsoft.com/office/drawing/2014/main" id="{D4175D29-82CB-41CD-9E0F-17524FB027A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8" name="Freeform 17">
              <a:extLst>
                <a:ext uri="{FF2B5EF4-FFF2-40B4-BE49-F238E27FC236}">
                  <a16:creationId xmlns:a16="http://schemas.microsoft.com/office/drawing/2014/main" id="{9893387B-BD94-47D2-80DC-B9ADB6BD9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29" name="Freeform 18">
              <a:extLst>
                <a:ext uri="{FF2B5EF4-FFF2-40B4-BE49-F238E27FC236}">
                  <a16:creationId xmlns:a16="http://schemas.microsoft.com/office/drawing/2014/main" id="{BC2223CF-E8B9-48C3-8E70-7B38DBE2A7C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0" name="Freeform 19">
              <a:extLst>
                <a:ext uri="{FF2B5EF4-FFF2-40B4-BE49-F238E27FC236}">
                  <a16:creationId xmlns:a16="http://schemas.microsoft.com/office/drawing/2014/main" id="{CB660EF5-7021-48D0-B131-DA22FAF8DA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1" name="Freeform 20">
              <a:extLst>
                <a:ext uri="{FF2B5EF4-FFF2-40B4-BE49-F238E27FC236}">
                  <a16:creationId xmlns:a16="http://schemas.microsoft.com/office/drawing/2014/main" id="{7A02052F-7B58-4423-9CBA-27D8D838A91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2" name="Freeform 21">
              <a:extLst>
                <a:ext uri="{FF2B5EF4-FFF2-40B4-BE49-F238E27FC236}">
                  <a16:creationId xmlns:a16="http://schemas.microsoft.com/office/drawing/2014/main" id="{42231171-7F2B-4B11-B34A-D98DB414390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3" name="Freeform 22">
              <a:extLst>
                <a:ext uri="{FF2B5EF4-FFF2-40B4-BE49-F238E27FC236}">
                  <a16:creationId xmlns:a16="http://schemas.microsoft.com/office/drawing/2014/main" id="{AED192E7-1105-4649-8D4D-C86FFEDF61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4" name="Freeform 23">
              <a:extLst>
                <a:ext uri="{FF2B5EF4-FFF2-40B4-BE49-F238E27FC236}">
                  <a16:creationId xmlns:a16="http://schemas.microsoft.com/office/drawing/2014/main" id="{8BA48BFE-2223-4E9C-A0EE-DE11843C3DC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5" name="Freeform 24">
              <a:extLst>
                <a:ext uri="{FF2B5EF4-FFF2-40B4-BE49-F238E27FC236}">
                  <a16:creationId xmlns:a16="http://schemas.microsoft.com/office/drawing/2014/main" id="{B3FB57C9-C83B-4ADC-8E93-312492D4317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6" name="Freeform 25">
              <a:extLst>
                <a:ext uri="{FF2B5EF4-FFF2-40B4-BE49-F238E27FC236}">
                  <a16:creationId xmlns:a16="http://schemas.microsoft.com/office/drawing/2014/main" id="{AF6405A6-6E98-40DD-945A-E6D969231C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7" name="Freeform 26">
              <a:extLst>
                <a:ext uri="{FF2B5EF4-FFF2-40B4-BE49-F238E27FC236}">
                  <a16:creationId xmlns:a16="http://schemas.microsoft.com/office/drawing/2014/main" id="{2D181A4A-23A5-4683-9F05-61228AD268F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8" name="Freeform 27">
              <a:extLst>
                <a:ext uri="{FF2B5EF4-FFF2-40B4-BE49-F238E27FC236}">
                  <a16:creationId xmlns:a16="http://schemas.microsoft.com/office/drawing/2014/main" id="{201ABEF6-F58B-46EC-85FB-228E609623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39" name="Freeform 28">
              <a:extLst>
                <a:ext uri="{FF2B5EF4-FFF2-40B4-BE49-F238E27FC236}">
                  <a16:creationId xmlns:a16="http://schemas.microsoft.com/office/drawing/2014/main" id="{D6EBECB6-1B5C-43E5-84BF-8D5385C030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0" name="Freeform 29">
              <a:extLst>
                <a:ext uri="{FF2B5EF4-FFF2-40B4-BE49-F238E27FC236}">
                  <a16:creationId xmlns:a16="http://schemas.microsoft.com/office/drawing/2014/main" id="{6D5B4EBF-EF44-4914-AE66-247EF3D359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1" name="Freeform 30">
              <a:extLst>
                <a:ext uri="{FF2B5EF4-FFF2-40B4-BE49-F238E27FC236}">
                  <a16:creationId xmlns:a16="http://schemas.microsoft.com/office/drawing/2014/main" id="{43593E76-10EF-45B3-86EB-CA59047CC64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2" name="Freeform 31">
              <a:extLst>
                <a:ext uri="{FF2B5EF4-FFF2-40B4-BE49-F238E27FC236}">
                  <a16:creationId xmlns:a16="http://schemas.microsoft.com/office/drawing/2014/main" id="{FC3720B0-AA35-49D1-B5A6-9215D01383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3" name="Freeform 32">
              <a:extLst>
                <a:ext uri="{FF2B5EF4-FFF2-40B4-BE49-F238E27FC236}">
                  <a16:creationId xmlns:a16="http://schemas.microsoft.com/office/drawing/2014/main" id="{EEE267FA-B493-44EE-B372-8CB3A0450DD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4" name="Rectangle 33">
              <a:extLst>
                <a:ext uri="{FF2B5EF4-FFF2-40B4-BE49-F238E27FC236}">
                  <a16:creationId xmlns:a16="http://schemas.microsoft.com/office/drawing/2014/main" id="{3DA75F6F-8EDF-4DF8-89BF-9C1137D1729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45" name="Freeform 34">
              <a:extLst>
                <a:ext uri="{FF2B5EF4-FFF2-40B4-BE49-F238E27FC236}">
                  <a16:creationId xmlns:a16="http://schemas.microsoft.com/office/drawing/2014/main" id="{5BEEC465-A6AB-47E5-8FB5-DCA91F165F2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6" name="Freeform 35">
              <a:extLst>
                <a:ext uri="{FF2B5EF4-FFF2-40B4-BE49-F238E27FC236}">
                  <a16:creationId xmlns:a16="http://schemas.microsoft.com/office/drawing/2014/main" id="{89B9E785-F9F2-4951-8158-002B551268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7" name="Freeform 36">
              <a:extLst>
                <a:ext uri="{FF2B5EF4-FFF2-40B4-BE49-F238E27FC236}">
                  <a16:creationId xmlns:a16="http://schemas.microsoft.com/office/drawing/2014/main" id="{E1F4058F-C686-4BF1-9DE9-C917CAB901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8" name="Freeform 37">
              <a:extLst>
                <a:ext uri="{FF2B5EF4-FFF2-40B4-BE49-F238E27FC236}">
                  <a16:creationId xmlns:a16="http://schemas.microsoft.com/office/drawing/2014/main" id="{F1337D0C-63AE-4024-A976-13928776143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49" name="Freeform 38">
              <a:extLst>
                <a:ext uri="{FF2B5EF4-FFF2-40B4-BE49-F238E27FC236}">
                  <a16:creationId xmlns:a16="http://schemas.microsoft.com/office/drawing/2014/main" id="{7F12E32F-60F1-4DA3-A0B8-05E6AF31DF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0" name="Freeform 39">
              <a:extLst>
                <a:ext uri="{FF2B5EF4-FFF2-40B4-BE49-F238E27FC236}">
                  <a16:creationId xmlns:a16="http://schemas.microsoft.com/office/drawing/2014/main" id="{7CC92CAE-5F95-49A9-B9F9-94A1DEE987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1" name="Freeform 40">
              <a:extLst>
                <a:ext uri="{FF2B5EF4-FFF2-40B4-BE49-F238E27FC236}">
                  <a16:creationId xmlns:a16="http://schemas.microsoft.com/office/drawing/2014/main" id="{610BE2B0-1D02-4099-9DD8-339F22FEE21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2" name="Freeform 41">
              <a:extLst>
                <a:ext uri="{FF2B5EF4-FFF2-40B4-BE49-F238E27FC236}">
                  <a16:creationId xmlns:a16="http://schemas.microsoft.com/office/drawing/2014/main" id="{E10409A3-2BB1-41E7-90AE-3D296FC1F7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3" name="Freeform 42">
              <a:extLst>
                <a:ext uri="{FF2B5EF4-FFF2-40B4-BE49-F238E27FC236}">
                  <a16:creationId xmlns:a16="http://schemas.microsoft.com/office/drawing/2014/main" id="{F8F8E99E-F806-4235-ADFB-25B49D4A83B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4" name="Freeform 43">
              <a:extLst>
                <a:ext uri="{FF2B5EF4-FFF2-40B4-BE49-F238E27FC236}">
                  <a16:creationId xmlns:a16="http://schemas.microsoft.com/office/drawing/2014/main" id="{3C4715E6-9985-446B-ADB4-B822729888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5" name="Freeform 44">
              <a:extLst>
                <a:ext uri="{FF2B5EF4-FFF2-40B4-BE49-F238E27FC236}">
                  <a16:creationId xmlns:a16="http://schemas.microsoft.com/office/drawing/2014/main" id="{071C6B3A-09E9-4DEC-ADEE-FA919B782DE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6" name="Rectangle 45">
              <a:extLst>
                <a:ext uri="{FF2B5EF4-FFF2-40B4-BE49-F238E27FC236}">
                  <a16:creationId xmlns:a16="http://schemas.microsoft.com/office/drawing/2014/main" id="{DE1E82C9-0A74-451A-A063-6818E33B0E10}"/>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txBody>
            <a:bodyPr/>
            <a:lstStyle/>
            <a:p>
              <a:endParaRPr lang="en-US"/>
            </a:p>
          </p:txBody>
        </p:sp>
        <p:sp>
          <p:nvSpPr>
            <p:cNvPr id="57" name="Freeform 46">
              <a:extLst>
                <a:ext uri="{FF2B5EF4-FFF2-40B4-BE49-F238E27FC236}">
                  <a16:creationId xmlns:a16="http://schemas.microsoft.com/office/drawing/2014/main" id="{F3662B80-5B88-475B-89A9-8E6AFBDCAC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8" name="Freeform 47">
              <a:extLst>
                <a:ext uri="{FF2B5EF4-FFF2-40B4-BE49-F238E27FC236}">
                  <a16:creationId xmlns:a16="http://schemas.microsoft.com/office/drawing/2014/main" id="{ECA55A40-ECA9-4F56-9D04-8C68C1910E8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59" name="Freeform 48">
              <a:extLst>
                <a:ext uri="{FF2B5EF4-FFF2-40B4-BE49-F238E27FC236}">
                  <a16:creationId xmlns:a16="http://schemas.microsoft.com/office/drawing/2014/main" id="{D1CED64C-F0D9-4EA6-B88B-E4795F81D4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0" name="Freeform 49">
              <a:extLst>
                <a:ext uri="{FF2B5EF4-FFF2-40B4-BE49-F238E27FC236}">
                  <a16:creationId xmlns:a16="http://schemas.microsoft.com/office/drawing/2014/main" id="{4641FE6D-04B5-4BBE-B700-E3A0C057BFF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1" name="Freeform 50">
              <a:extLst>
                <a:ext uri="{FF2B5EF4-FFF2-40B4-BE49-F238E27FC236}">
                  <a16:creationId xmlns:a16="http://schemas.microsoft.com/office/drawing/2014/main" id="{1426A56A-D27A-4C9A-A74C-5A73E5AD6F0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2" name="Freeform 51">
              <a:extLst>
                <a:ext uri="{FF2B5EF4-FFF2-40B4-BE49-F238E27FC236}">
                  <a16:creationId xmlns:a16="http://schemas.microsoft.com/office/drawing/2014/main" id="{0D2887A6-6597-4932-AEA0-A1B3C719B9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3" name="Freeform 52">
              <a:extLst>
                <a:ext uri="{FF2B5EF4-FFF2-40B4-BE49-F238E27FC236}">
                  <a16:creationId xmlns:a16="http://schemas.microsoft.com/office/drawing/2014/main" id="{32CCC3DB-409A-48A3-A79A-2E37A9603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4" name="Freeform 53">
              <a:extLst>
                <a:ext uri="{FF2B5EF4-FFF2-40B4-BE49-F238E27FC236}">
                  <a16:creationId xmlns:a16="http://schemas.microsoft.com/office/drawing/2014/main" id="{1C2C9C8A-AD45-4AA6-817C-3010FCF2056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5" name="Freeform 54">
              <a:extLst>
                <a:ext uri="{FF2B5EF4-FFF2-40B4-BE49-F238E27FC236}">
                  <a16:creationId xmlns:a16="http://schemas.microsoft.com/office/drawing/2014/main" id="{BD8D346A-C641-4BD2-B5AE-C48CC6A451C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6" name="Freeform 55">
              <a:extLst>
                <a:ext uri="{FF2B5EF4-FFF2-40B4-BE49-F238E27FC236}">
                  <a16:creationId xmlns:a16="http://schemas.microsoft.com/office/drawing/2014/main" id="{6BD8EEEB-07A6-4582-9E40-4AA094FED4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7" name="Freeform 56">
              <a:extLst>
                <a:ext uri="{FF2B5EF4-FFF2-40B4-BE49-F238E27FC236}">
                  <a16:creationId xmlns:a16="http://schemas.microsoft.com/office/drawing/2014/main" id="{9E6A63A8-37FA-425D-86BE-BF9A568AFE9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8" name="Freeform 57">
              <a:extLst>
                <a:ext uri="{FF2B5EF4-FFF2-40B4-BE49-F238E27FC236}">
                  <a16:creationId xmlns:a16="http://schemas.microsoft.com/office/drawing/2014/main" id="{3F5FAEF2-49E0-4F5C-A6D4-26C2FE15F0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sp>
          <p:nvSpPr>
            <p:cNvPr id="69" name="Freeform 58">
              <a:extLst>
                <a:ext uri="{FF2B5EF4-FFF2-40B4-BE49-F238E27FC236}">
                  <a16:creationId xmlns:a16="http://schemas.microsoft.com/office/drawing/2014/main" id="{BF106702-ED0E-4145-BF3A-08F15BCC2F2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txBody>
            <a:bodyPr/>
            <a:lstStyle/>
            <a:p>
              <a:endParaRPr lang="en-US"/>
            </a:p>
          </p:txBody>
        </p:sp>
      </p:grpSp>
      <p:sp>
        <p:nvSpPr>
          <p:cNvPr id="5" name="TextBox 4">
            <a:extLst>
              <a:ext uri="{FF2B5EF4-FFF2-40B4-BE49-F238E27FC236}">
                <a16:creationId xmlns:a16="http://schemas.microsoft.com/office/drawing/2014/main" id="{3C14B6CA-7F5B-7627-DAE8-713987A572DE}"/>
              </a:ext>
            </a:extLst>
          </p:cNvPr>
          <p:cNvSpPr txBox="1"/>
          <p:nvPr/>
        </p:nvSpPr>
        <p:spPr>
          <a:xfrm>
            <a:off x="1617233" y="4539573"/>
            <a:ext cx="8957534" cy="1182838"/>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en-US" sz="4800" cap="all">
                <a:latin typeface="+mj-lt"/>
                <a:ea typeface="+mj-ea"/>
                <a:cs typeface="+mj-cs"/>
              </a:rPr>
              <a:t>PROBLEM STATEMENT</a:t>
            </a:r>
          </a:p>
        </p:txBody>
      </p:sp>
      <p:sp>
        <p:nvSpPr>
          <p:cNvPr id="71" name="Round Single Corner Rectangle 4">
            <a:extLst>
              <a:ext uri="{FF2B5EF4-FFF2-40B4-BE49-F238E27FC236}">
                <a16:creationId xmlns:a16="http://schemas.microsoft.com/office/drawing/2014/main" id="{2A4362C1-4CBA-464D-98B4-208037B13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4541" y="636678"/>
            <a:ext cx="3415770" cy="3601835"/>
          </a:xfrm>
          <a:prstGeom prst="round1Rect">
            <a:avLst>
              <a:gd name="adj" fmla="val 9975"/>
            </a:avLst>
          </a:prstGeom>
          <a:solidFill>
            <a:srgbClr val="FFFFFF"/>
          </a:solidFill>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ound Diagonal Corner Rectangle 18">
            <a:extLst>
              <a:ext uri="{FF2B5EF4-FFF2-40B4-BE49-F238E27FC236}">
                <a16:creationId xmlns:a16="http://schemas.microsoft.com/office/drawing/2014/main" id="{DAC8B1B5-358F-4498-A98B-80EE307C2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6909" y="639965"/>
            <a:ext cx="3415769" cy="3598548"/>
          </a:xfrm>
          <a:prstGeom prst="round2DiagRect">
            <a:avLst>
              <a:gd name="adj1" fmla="val 0"/>
              <a:gd name="adj2" fmla="val 0"/>
            </a:avLst>
          </a:prstGeom>
          <a:solidFill>
            <a:srgbClr val="FFFFFF"/>
          </a:solidFill>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English learning challenges persist as Vietnamese educators promote thinking-based method">
            <a:extLst>
              <a:ext uri="{FF2B5EF4-FFF2-40B4-BE49-F238E27FC236}">
                <a16:creationId xmlns:a16="http://schemas.microsoft.com/office/drawing/2014/main" id="{5A3A2CB7-E05D-E7BE-4FA5-5A02AE24C2D4}"/>
              </a:ext>
            </a:extLst>
          </p:cNvPr>
          <p:cNvPicPr>
            <a:picLocks noChangeAspect="1"/>
          </p:cNvPicPr>
          <p:nvPr/>
        </p:nvPicPr>
        <p:blipFill>
          <a:blip r:embed="rId4"/>
          <a:stretch>
            <a:fillRect/>
          </a:stretch>
        </p:blipFill>
        <p:spPr>
          <a:xfrm rot="21600000">
            <a:off x="938213" y="1883711"/>
            <a:ext cx="2773419" cy="1728504"/>
          </a:xfrm>
          <a:prstGeom prst="rect">
            <a:avLst/>
          </a:prstGeom>
        </p:spPr>
      </p:pic>
      <p:sp>
        <p:nvSpPr>
          <p:cNvPr id="75" name="Round Single Corner Rectangle 22">
            <a:extLst>
              <a:ext uri="{FF2B5EF4-FFF2-40B4-BE49-F238E27FC236}">
                <a16:creationId xmlns:a16="http://schemas.microsoft.com/office/drawing/2014/main" id="{AE9AA0E3-147E-4905-B268-5A9FFE34A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146844" y="644263"/>
            <a:ext cx="3415770" cy="3601835"/>
          </a:xfrm>
          <a:prstGeom prst="round1Rect">
            <a:avLst>
              <a:gd name="adj" fmla="val 9975"/>
            </a:avLst>
          </a:prstGeom>
          <a:solidFill>
            <a:srgbClr val="FFFFFF"/>
          </a:solidFill>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7" name="Picture 6" descr="Cambridge University Press Vietnam Expert Shares Strategies for Designing Differentiated Teaching and Learning Activities with Faculty of English - Faculty Of English Language">
            <a:extLst>
              <a:ext uri="{FF2B5EF4-FFF2-40B4-BE49-F238E27FC236}">
                <a16:creationId xmlns:a16="http://schemas.microsoft.com/office/drawing/2014/main" id="{F5889A53-AE46-346F-D751-47003030C4D2}"/>
              </a:ext>
            </a:extLst>
          </p:cNvPr>
          <p:cNvPicPr>
            <a:picLocks noChangeAspect="1"/>
          </p:cNvPicPr>
          <p:nvPr/>
        </p:nvPicPr>
        <p:blipFill>
          <a:blip r:embed="rId5"/>
          <a:stretch>
            <a:fillRect/>
          </a:stretch>
        </p:blipFill>
        <p:spPr>
          <a:xfrm>
            <a:off x="4709290" y="1957388"/>
            <a:ext cx="2773419" cy="1171769"/>
          </a:xfrm>
          <a:prstGeom prst="rect">
            <a:avLst/>
          </a:prstGeom>
        </p:spPr>
      </p:pic>
      <p:pic>
        <p:nvPicPr>
          <p:cNvPr id="8" name="Picture 7" descr="5 Real-Life Examples of Effective Communication in the Workplace">
            <a:extLst>
              <a:ext uri="{FF2B5EF4-FFF2-40B4-BE49-F238E27FC236}">
                <a16:creationId xmlns:a16="http://schemas.microsoft.com/office/drawing/2014/main" id="{80930569-F182-D79C-3181-F0225E741E0E}"/>
              </a:ext>
            </a:extLst>
          </p:cNvPr>
          <p:cNvPicPr>
            <a:picLocks noChangeAspect="1"/>
          </p:cNvPicPr>
          <p:nvPr/>
        </p:nvPicPr>
        <p:blipFill>
          <a:blip r:embed="rId6"/>
          <a:stretch>
            <a:fillRect/>
          </a:stretch>
        </p:blipFill>
        <p:spPr>
          <a:xfrm>
            <a:off x="8468019" y="1611313"/>
            <a:ext cx="2773419" cy="1851257"/>
          </a:xfrm>
          <a:prstGeom prst="rect">
            <a:avLst/>
          </a:prstGeom>
        </p:spPr>
      </p:pic>
      <p:sp>
        <p:nvSpPr>
          <p:cNvPr id="10" name="TextBox 9">
            <a:extLst>
              <a:ext uri="{FF2B5EF4-FFF2-40B4-BE49-F238E27FC236}">
                <a16:creationId xmlns:a16="http://schemas.microsoft.com/office/drawing/2014/main" id="{E070BCBD-5AFD-179E-1470-97BE8A24BA29}"/>
              </a:ext>
            </a:extLst>
          </p:cNvPr>
          <p:cNvSpPr txBox="1"/>
          <p:nvPr/>
        </p:nvSpPr>
        <p:spPr>
          <a:xfrm>
            <a:off x="1209675" y="841154"/>
            <a:ext cx="9674454" cy="646331"/>
          </a:xfrm>
          <a:prstGeom prst="rect">
            <a:avLst/>
          </a:prstGeom>
          <a:solidFill>
            <a:schemeClr val="tx1">
              <a:lumMod val="85000"/>
            </a:schemeClr>
          </a:solidFill>
        </p:spPr>
        <p:txBody>
          <a:bodyPr wrap="square">
            <a:spAutoFit/>
          </a:bodyPr>
          <a:lstStyle/>
          <a:p>
            <a:r>
              <a:rPr lang="en-US" dirty="0">
                <a:solidFill>
                  <a:schemeClr val="accent4">
                    <a:lumMod val="50000"/>
                  </a:schemeClr>
                </a:solidFill>
                <a:latin typeface="Arial" panose="020B0604020202020204" pitchFamily="34" charset="0"/>
                <a:ea typeface="Times New Roman" panose="02020603050405020304" pitchFamily="18" charset="0"/>
                <a:cs typeface="Arial" panose="020B0604020202020204" pitchFamily="34" charset="0"/>
              </a:rPr>
              <a:t>A</a:t>
            </a:r>
            <a:r>
              <a:rPr lang="en-US" dirty="0">
                <a:solidFill>
                  <a:schemeClr val="accent4">
                    <a:lumMod val="50000"/>
                  </a:schemeClr>
                </a:solidFill>
                <a:effectLst/>
                <a:latin typeface="Arial" panose="020B0604020202020204" pitchFamily="34" charset="0"/>
                <a:ea typeface="Times New Roman" panose="02020603050405020304" pitchFamily="18" charset="0"/>
                <a:cs typeface="Arial" panose="020B0604020202020204" pitchFamily="34" charset="0"/>
              </a:rPr>
              <a:t>  gap persists between classroom-based language instruction and the communicative competence that students are expected to demonstrate in real-world settings. </a:t>
            </a:r>
            <a:endParaRPr lang="en-US" dirty="0">
              <a:solidFill>
                <a:schemeClr val="accent4">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8239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4CBFA-86DD-5918-ADA9-0B4E699C0682}"/>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31AB0990-B094-DFC8-F923-653D0ECCC61D}"/>
              </a:ext>
            </a:extLst>
          </p:cNvPr>
          <p:cNvSpPr txBox="1"/>
          <p:nvPr/>
        </p:nvSpPr>
        <p:spPr>
          <a:xfrm>
            <a:off x="3738412" y="198277"/>
            <a:ext cx="3071938" cy="369332"/>
          </a:xfrm>
          <a:prstGeom prst="rect">
            <a:avLst/>
          </a:prstGeom>
          <a:solidFill>
            <a:schemeClr val="accent6">
              <a:lumMod val="50000"/>
            </a:schemeClr>
          </a:solidFill>
        </p:spPr>
        <p:txBody>
          <a:bodyPr wrap="square" rtlCol="0">
            <a:spAutoFit/>
          </a:bodyPr>
          <a:lstStyle/>
          <a:p>
            <a:r>
              <a:rPr lang="en-US" dirty="0">
                <a:latin typeface="Arial" panose="020B0604020202020204" pitchFamily="34" charset="0"/>
                <a:cs typeface="Arial" panose="020B0604020202020204" pitchFamily="34" charset="0"/>
              </a:rPr>
              <a:t>RESEARCH OBJECTIVES</a:t>
            </a:r>
          </a:p>
        </p:txBody>
      </p:sp>
      <p:sp>
        <p:nvSpPr>
          <p:cNvPr id="8" name="TextBox 7">
            <a:extLst>
              <a:ext uri="{FF2B5EF4-FFF2-40B4-BE49-F238E27FC236}">
                <a16:creationId xmlns:a16="http://schemas.microsoft.com/office/drawing/2014/main" id="{CC26F76A-32D5-8C1B-1D0C-55723AAEB49A}"/>
              </a:ext>
            </a:extLst>
          </p:cNvPr>
          <p:cNvSpPr txBox="1"/>
          <p:nvPr/>
        </p:nvSpPr>
        <p:spPr>
          <a:xfrm>
            <a:off x="783770" y="723206"/>
            <a:ext cx="9331780" cy="1000787"/>
          </a:xfrm>
          <a:prstGeom prst="rect">
            <a:avLst/>
          </a:prstGeom>
          <a:solidFill>
            <a:schemeClr val="tx1">
              <a:lumMod val="85000"/>
            </a:schemeClr>
          </a:solidFill>
        </p:spPr>
        <p:txBody>
          <a:bodyPr wrap="square">
            <a:spAutoFit/>
          </a:bodyPr>
          <a:lstStyle/>
          <a:p>
            <a:pPr marL="342900" lvl="0" indent="-342900" algn="just">
              <a:lnSpc>
                <a:spcPct val="200000"/>
              </a:lnSpc>
              <a:spcAft>
                <a:spcPts val="1000"/>
              </a:spcAft>
              <a:buFont typeface="+mj-lt"/>
              <a:buAutoNum type="arabicPeriod"/>
            </a:pPr>
            <a:r>
              <a:rPr lang="en-US" sz="1600" dirty="0">
                <a:solidFill>
                  <a:schemeClr val="accent4">
                    <a:lumMod val="50000"/>
                  </a:schemeClr>
                </a:solidFill>
                <a:effectLst/>
                <a:latin typeface="Times New Roman" panose="02020603050405020304" pitchFamily="18" charset="0"/>
                <a:ea typeface="Times New Roman" panose="02020603050405020304" pitchFamily="18" charset="0"/>
              </a:rPr>
              <a:t>To </a:t>
            </a:r>
            <a:r>
              <a:rPr lang="en-US" sz="1600" dirty="0">
                <a:solidFill>
                  <a:schemeClr val="accent4">
                    <a:lumMod val="50000"/>
                  </a:schemeClr>
                </a:solidFill>
                <a:effectLst/>
                <a:latin typeface="Arial" panose="020B0604020202020204" pitchFamily="34" charset="0"/>
                <a:ea typeface="Times New Roman" panose="02020603050405020304" pitchFamily="18" charset="0"/>
                <a:cs typeface="Arial" panose="020B0604020202020204" pitchFamily="34" charset="0"/>
              </a:rPr>
              <a:t>identify the key barriers that prevent university students from practicing English outside the classroom, with particular focus on speaking proficiency and willingness to communicate.</a:t>
            </a:r>
          </a:p>
        </p:txBody>
      </p:sp>
      <p:sp>
        <p:nvSpPr>
          <p:cNvPr id="10" name="TextBox 9">
            <a:extLst>
              <a:ext uri="{FF2B5EF4-FFF2-40B4-BE49-F238E27FC236}">
                <a16:creationId xmlns:a16="http://schemas.microsoft.com/office/drawing/2014/main" id="{F51BF9BE-1145-E4D8-FA7F-CDC1A27135B2}"/>
              </a:ext>
            </a:extLst>
          </p:cNvPr>
          <p:cNvSpPr txBox="1"/>
          <p:nvPr/>
        </p:nvSpPr>
        <p:spPr>
          <a:xfrm>
            <a:off x="783770" y="1879590"/>
            <a:ext cx="9331780" cy="1000787"/>
          </a:xfrm>
          <a:prstGeom prst="rect">
            <a:avLst/>
          </a:prstGeom>
          <a:solidFill>
            <a:schemeClr val="tx1">
              <a:lumMod val="85000"/>
            </a:schemeClr>
          </a:solidFill>
        </p:spPr>
        <p:txBody>
          <a:bodyPr wrap="square">
            <a:spAutoFit/>
          </a:bodyPr>
          <a:lstStyle/>
          <a:p>
            <a:pPr lvl="0" algn="just">
              <a:lnSpc>
                <a:spcPct val="200000"/>
              </a:lnSpc>
              <a:spcAft>
                <a:spcPts val="1000"/>
              </a:spcAft>
            </a:pPr>
            <a:r>
              <a:rPr lang="en-US" sz="1600" dirty="0">
                <a:solidFill>
                  <a:schemeClr val="accent4">
                    <a:lumMod val="50000"/>
                  </a:schemeClr>
                </a:solidFill>
                <a:latin typeface="Arial" panose="020B0604020202020204" pitchFamily="34" charset="0"/>
                <a:ea typeface="Times New Roman" panose="02020603050405020304" pitchFamily="18" charset="0"/>
                <a:cs typeface="Arial" panose="020B0604020202020204" pitchFamily="34" charset="0"/>
              </a:rPr>
              <a:t>2. To</a:t>
            </a:r>
            <a:r>
              <a:rPr lang="en-US" sz="1600" dirty="0">
                <a:solidFill>
                  <a:schemeClr val="accent4">
                    <a:lumMod val="50000"/>
                  </a:schemeClr>
                </a:solidFill>
                <a:effectLst/>
                <a:latin typeface="Arial" panose="020B0604020202020204" pitchFamily="34" charset="0"/>
                <a:ea typeface="Times New Roman" panose="02020603050405020304" pitchFamily="18" charset="0"/>
                <a:cs typeface="Arial" panose="020B0604020202020204" pitchFamily="34" charset="0"/>
              </a:rPr>
              <a:t> examine the theoretical foundations of extracurricular language learning environments and their role in second language acquisition</a:t>
            </a:r>
            <a:r>
              <a:rPr lang="en-US" sz="1600" dirty="0">
                <a:effectLst/>
                <a:latin typeface="Arial" panose="020B0604020202020204" pitchFamily="34" charset="0"/>
                <a:ea typeface="Times New Roman" panose="02020603050405020304" pitchFamily="18" charset="0"/>
                <a:cs typeface="Arial" panose="020B0604020202020204" pitchFamily="34" charset="0"/>
              </a:rPr>
              <a:t>.</a:t>
            </a:r>
          </a:p>
        </p:txBody>
      </p:sp>
      <p:sp>
        <p:nvSpPr>
          <p:cNvPr id="12" name="TextBox 11">
            <a:extLst>
              <a:ext uri="{FF2B5EF4-FFF2-40B4-BE49-F238E27FC236}">
                <a16:creationId xmlns:a16="http://schemas.microsoft.com/office/drawing/2014/main" id="{24C692E6-E8F2-F9CD-81FE-A15CF4EA9CA7}"/>
              </a:ext>
            </a:extLst>
          </p:cNvPr>
          <p:cNvSpPr txBox="1"/>
          <p:nvPr/>
        </p:nvSpPr>
        <p:spPr>
          <a:xfrm>
            <a:off x="726620" y="3144006"/>
            <a:ext cx="9388930" cy="1000787"/>
          </a:xfrm>
          <a:prstGeom prst="rect">
            <a:avLst/>
          </a:prstGeom>
          <a:solidFill>
            <a:schemeClr val="tx1">
              <a:lumMod val="85000"/>
            </a:schemeClr>
          </a:solidFill>
        </p:spPr>
        <p:txBody>
          <a:bodyPr wrap="square">
            <a:spAutoFit/>
          </a:bodyPr>
          <a:lstStyle/>
          <a:p>
            <a:pPr algn="just">
              <a:lnSpc>
                <a:spcPct val="200000"/>
              </a:lnSpc>
              <a:spcAft>
                <a:spcPts val="1000"/>
              </a:spcAft>
            </a:pPr>
            <a:r>
              <a:rPr lang="en-US" sz="1600" dirty="0">
                <a:solidFill>
                  <a:schemeClr val="accent4">
                    <a:lumMod val="50000"/>
                  </a:schemeClr>
                </a:solidFill>
                <a:effectLst/>
                <a:latin typeface="Arial" panose="020B0604020202020204" pitchFamily="34" charset="0"/>
                <a:ea typeface="Times New Roman" panose="02020603050405020304" pitchFamily="18" charset="0"/>
                <a:cs typeface="Arial" panose="020B0604020202020204" pitchFamily="34" charset="0"/>
              </a:rPr>
              <a:t>3.</a:t>
            </a:r>
            <a:r>
              <a:rPr lang="en-US" sz="1600" dirty="0">
                <a:solidFill>
                  <a:schemeClr val="accent4">
                    <a:lumMod val="50000"/>
                  </a:schemeClr>
                </a:solidFill>
                <a:latin typeface="Arial" panose="020B0604020202020204" pitchFamily="34" charset="0"/>
                <a:cs typeface="Arial" panose="020B0604020202020204" pitchFamily="34" charset="0"/>
              </a:rPr>
              <a:t> To propose a structured, multi-level system of practical strategies for building an English-rich learning environment beyond the classroom.</a:t>
            </a:r>
          </a:p>
        </p:txBody>
      </p:sp>
      <p:sp>
        <p:nvSpPr>
          <p:cNvPr id="14" name="TextBox 13">
            <a:extLst>
              <a:ext uri="{FF2B5EF4-FFF2-40B4-BE49-F238E27FC236}">
                <a16:creationId xmlns:a16="http://schemas.microsoft.com/office/drawing/2014/main" id="{B06B06CC-A8BB-7A54-8A7A-B06E941CF1B1}"/>
              </a:ext>
            </a:extLst>
          </p:cNvPr>
          <p:cNvSpPr txBox="1"/>
          <p:nvPr/>
        </p:nvSpPr>
        <p:spPr>
          <a:xfrm>
            <a:off x="726620" y="4300390"/>
            <a:ext cx="9388930" cy="1000787"/>
          </a:xfrm>
          <a:prstGeom prst="rect">
            <a:avLst/>
          </a:prstGeom>
          <a:solidFill>
            <a:schemeClr val="tx1">
              <a:lumMod val="85000"/>
            </a:schemeClr>
          </a:solidFill>
        </p:spPr>
        <p:txBody>
          <a:bodyPr wrap="square">
            <a:spAutoFit/>
          </a:bodyPr>
          <a:lstStyle/>
          <a:p>
            <a:pPr algn="just">
              <a:lnSpc>
                <a:spcPct val="200000"/>
              </a:lnSpc>
              <a:spcAft>
                <a:spcPts val="1000"/>
              </a:spcAft>
            </a:pPr>
            <a:r>
              <a:rPr lang="en-US" sz="1600" dirty="0">
                <a:solidFill>
                  <a:schemeClr val="accent4">
                    <a:lumMod val="50000"/>
                  </a:schemeClr>
                </a:solidFill>
                <a:latin typeface="Arial" panose="020B0604020202020204" pitchFamily="34" charset="0"/>
                <a:ea typeface="Times New Roman" panose="02020603050405020304" pitchFamily="18" charset="0"/>
                <a:cs typeface="Arial" panose="020B0604020202020204" pitchFamily="34" charset="0"/>
              </a:rPr>
              <a:t>4. </a:t>
            </a:r>
            <a:r>
              <a:rPr lang="en-US" sz="1600" dirty="0">
                <a:solidFill>
                  <a:schemeClr val="accent4">
                    <a:lumMod val="50000"/>
                  </a:schemeClr>
                </a:solidFill>
                <a:latin typeface="Arial" panose="020B0604020202020204" pitchFamily="34" charset="0"/>
                <a:cs typeface="Arial" panose="020B0604020202020204" pitchFamily="34" charset="0"/>
              </a:rPr>
              <a:t>To design a feasible 8-week implementation roadmap that enables students to progressively develop their speaking skills and communicative confidence through extracurricular engagement.</a:t>
            </a:r>
          </a:p>
        </p:txBody>
      </p:sp>
    </p:spTree>
    <p:extLst>
      <p:ext uri="{BB962C8B-B14F-4D97-AF65-F5344CB8AC3E}">
        <p14:creationId xmlns:p14="http://schemas.microsoft.com/office/powerpoint/2010/main" val="293603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2"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5CD9C-F6AD-5C6E-5395-6FB5E37CBCE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F24267F-AD7A-5AE3-044C-735DC88E47E4}"/>
              </a:ext>
            </a:extLst>
          </p:cNvPr>
          <p:cNvSpPr txBox="1"/>
          <p:nvPr/>
        </p:nvSpPr>
        <p:spPr>
          <a:xfrm>
            <a:off x="3738412" y="198277"/>
            <a:ext cx="3071938" cy="369332"/>
          </a:xfrm>
          <a:prstGeom prst="rect">
            <a:avLst/>
          </a:prstGeom>
          <a:solidFill>
            <a:schemeClr val="accent6">
              <a:lumMod val="50000"/>
            </a:schemeClr>
          </a:solidFill>
        </p:spPr>
        <p:txBody>
          <a:bodyPr wrap="square" rtlCol="0">
            <a:spAutoFit/>
          </a:bodyPr>
          <a:lstStyle/>
          <a:p>
            <a:r>
              <a:rPr lang="en-US" dirty="0">
                <a:latin typeface="Arial" panose="020B0604020202020204" pitchFamily="34" charset="0"/>
                <a:cs typeface="Arial" panose="020B0604020202020204" pitchFamily="34" charset="0"/>
              </a:rPr>
              <a:t>RESEARCH QUESTIONS</a:t>
            </a:r>
          </a:p>
        </p:txBody>
      </p:sp>
      <p:pic>
        <p:nvPicPr>
          <p:cNvPr id="6" name="Picture 5" descr="To Get the Most Out of Your Team, Ask Better Questions - Business HorsePower">
            <a:extLst>
              <a:ext uri="{FF2B5EF4-FFF2-40B4-BE49-F238E27FC236}">
                <a16:creationId xmlns:a16="http://schemas.microsoft.com/office/drawing/2014/main" id="{74B6B82E-609F-72BB-7087-884B01B885FE}"/>
              </a:ext>
            </a:extLst>
          </p:cNvPr>
          <p:cNvPicPr>
            <a:picLocks noChangeAspect="1"/>
          </p:cNvPicPr>
          <p:nvPr/>
        </p:nvPicPr>
        <p:blipFill>
          <a:blip r:embed="rId2"/>
          <a:stretch>
            <a:fillRect/>
          </a:stretch>
        </p:blipFill>
        <p:spPr>
          <a:xfrm>
            <a:off x="3931920" y="1417320"/>
            <a:ext cx="3520440" cy="3577590"/>
          </a:xfrm>
          <a:prstGeom prst="rect">
            <a:avLst/>
          </a:prstGeom>
        </p:spPr>
      </p:pic>
      <p:sp>
        <p:nvSpPr>
          <p:cNvPr id="8" name="TextBox 7">
            <a:extLst>
              <a:ext uri="{FF2B5EF4-FFF2-40B4-BE49-F238E27FC236}">
                <a16:creationId xmlns:a16="http://schemas.microsoft.com/office/drawing/2014/main" id="{CB038AF8-9B41-9EF7-B5F1-A6044E48B369}"/>
              </a:ext>
            </a:extLst>
          </p:cNvPr>
          <p:cNvSpPr txBox="1"/>
          <p:nvPr/>
        </p:nvSpPr>
        <p:spPr>
          <a:xfrm rot="20298928">
            <a:off x="569032" y="1527642"/>
            <a:ext cx="4292251" cy="1077218"/>
          </a:xfrm>
          <a:prstGeom prst="rect">
            <a:avLst/>
          </a:prstGeom>
          <a:solidFill>
            <a:schemeClr val="tx1">
              <a:lumMod val="85000"/>
            </a:schemeClr>
          </a:solidFill>
          <a:ln>
            <a:solidFill>
              <a:schemeClr val="bg2"/>
            </a:solidFill>
          </a:ln>
        </p:spPr>
        <p:txBody>
          <a:bodyPr wrap="square">
            <a:spAutoFit/>
          </a:bodyPr>
          <a:lstStyle/>
          <a:p>
            <a:pPr lvl="0" algn="just">
              <a:spcAft>
                <a:spcPts val="1000"/>
              </a:spcAft>
              <a:buSzPts val="1200"/>
            </a:pPr>
            <a:r>
              <a:rPr lang="en-US" sz="1600" dirty="0">
                <a:solidFill>
                  <a:schemeClr val="accent4">
                    <a:lumMod val="50000"/>
                  </a:schemeClr>
                </a:solidFill>
                <a:effectLst/>
                <a:latin typeface="Times New Roman" panose="02020603050405020304" pitchFamily="18" charset="0"/>
                <a:ea typeface="Times New Roman" panose="02020603050405020304" pitchFamily="18" charset="0"/>
              </a:rPr>
              <a:t>1. </a:t>
            </a:r>
            <a:r>
              <a:rPr lang="en-US" sz="1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What are the primary obstacles that hinder university students from using English outside the classroom, particularly in terms of speaking and communication?</a:t>
            </a:r>
          </a:p>
        </p:txBody>
      </p:sp>
      <p:sp>
        <p:nvSpPr>
          <p:cNvPr id="10" name="TextBox 9">
            <a:extLst>
              <a:ext uri="{FF2B5EF4-FFF2-40B4-BE49-F238E27FC236}">
                <a16:creationId xmlns:a16="http://schemas.microsoft.com/office/drawing/2014/main" id="{01FC04D5-5427-6502-53B2-AE96ED1920AB}"/>
              </a:ext>
            </a:extLst>
          </p:cNvPr>
          <p:cNvSpPr txBox="1"/>
          <p:nvPr/>
        </p:nvSpPr>
        <p:spPr>
          <a:xfrm rot="177231">
            <a:off x="6329762" y="1313020"/>
            <a:ext cx="5303626" cy="861774"/>
          </a:xfrm>
          <a:prstGeom prst="rect">
            <a:avLst/>
          </a:prstGeom>
          <a:solidFill>
            <a:schemeClr val="accent1">
              <a:lumMod val="20000"/>
              <a:lumOff val="80000"/>
            </a:schemeClr>
          </a:solidFill>
        </p:spPr>
        <p:txBody>
          <a:bodyPr wrap="square">
            <a:spAutoFit/>
          </a:bodyPr>
          <a:lstStyle/>
          <a:p>
            <a:pPr lvl="0" algn="just">
              <a:spcAft>
                <a:spcPts val="1000"/>
              </a:spcAft>
              <a:buSzPts val="1200"/>
            </a:pPr>
            <a:r>
              <a:rPr lang="en-US"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2. </a:t>
            </a:r>
            <a:r>
              <a:rPr lang="en-US" sz="1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How can theoretical principles of second language acquisition inform the design of an extracurricular English-rich learning environment?</a:t>
            </a:r>
          </a:p>
        </p:txBody>
      </p:sp>
      <p:sp>
        <p:nvSpPr>
          <p:cNvPr id="12" name="TextBox 11">
            <a:extLst>
              <a:ext uri="{FF2B5EF4-FFF2-40B4-BE49-F238E27FC236}">
                <a16:creationId xmlns:a16="http://schemas.microsoft.com/office/drawing/2014/main" id="{E14623E9-744E-334B-2E6F-5157A75A0C5D}"/>
              </a:ext>
            </a:extLst>
          </p:cNvPr>
          <p:cNvSpPr txBox="1"/>
          <p:nvPr/>
        </p:nvSpPr>
        <p:spPr>
          <a:xfrm rot="352458">
            <a:off x="835513" y="4503720"/>
            <a:ext cx="5110931" cy="1323439"/>
          </a:xfrm>
          <a:prstGeom prst="rect">
            <a:avLst/>
          </a:prstGeom>
          <a:solidFill>
            <a:srgbClr val="FFFF99"/>
          </a:solidFill>
        </p:spPr>
        <p:txBody>
          <a:bodyPr wrap="square">
            <a:spAutoFit/>
          </a:bodyPr>
          <a:lstStyle/>
          <a:p>
            <a:pPr lvl="0" algn="just">
              <a:spcAft>
                <a:spcPts val="1000"/>
              </a:spcAft>
              <a:buSzPts val="1200"/>
            </a:pPr>
            <a:r>
              <a:rPr lang="en-US" sz="1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3. What multi-level strategies, encompassing individual habits, peer interaction, institutional support, and community engagement, can effectively enhance students' English speaking proficiency and willingness to communicate beyond the classroom?</a:t>
            </a:r>
          </a:p>
        </p:txBody>
      </p:sp>
      <p:sp>
        <p:nvSpPr>
          <p:cNvPr id="14" name="TextBox 13">
            <a:extLst>
              <a:ext uri="{FF2B5EF4-FFF2-40B4-BE49-F238E27FC236}">
                <a16:creationId xmlns:a16="http://schemas.microsoft.com/office/drawing/2014/main" id="{C2884EF1-60EC-58BA-8C16-47D12A037F99}"/>
              </a:ext>
            </a:extLst>
          </p:cNvPr>
          <p:cNvSpPr txBox="1"/>
          <p:nvPr/>
        </p:nvSpPr>
        <p:spPr>
          <a:xfrm rot="20902488">
            <a:off x="6683443" y="4524820"/>
            <a:ext cx="4936039" cy="830997"/>
          </a:xfrm>
          <a:prstGeom prst="rect">
            <a:avLst/>
          </a:prstGeom>
          <a:solidFill>
            <a:schemeClr val="accent5">
              <a:lumMod val="20000"/>
              <a:lumOff val="80000"/>
            </a:schemeClr>
          </a:solidFill>
        </p:spPr>
        <p:txBody>
          <a:bodyPr wrap="square">
            <a:spAutoFit/>
          </a:bodyPr>
          <a:lstStyle/>
          <a:p>
            <a:pPr lvl="0" algn="just">
              <a:spcAft>
                <a:spcPts val="1000"/>
              </a:spcAft>
              <a:buSzPts val="1200"/>
            </a:pPr>
            <a:r>
              <a:rPr lang="en-US" sz="1600" dirty="0">
                <a:solidFill>
                  <a:schemeClr val="bg1"/>
                </a:solidFill>
                <a:latin typeface="Arial" panose="020B0604020202020204" pitchFamily="34" charset="0"/>
                <a:ea typeface="Times New Roman" panose="02020603050405020304" pitchFamily="18" charset="0"/>
                <a:cs typeface="Arial" panose="020B0604020202020204" pitchFamily="34" charset="0"/>
              </a:rPr>
              <a:t>4</a:t>
            </a:r>
            <a:r>
              <a:rPr lang="en-US" sz="1200" dirty="0">
                <a:solidFill>
                  <a:schemeClr val="bg1"/>
                </a:solidFill>
                <a:latin typeface="Times New Roman" panose="02020603050405020304" pitchFamily="18" charset="0"/>
                <a:ea typeface="Times New Roman" panose="02020603050405020304" pitchFamily="18" charset="0"/>
                <a:cs typeface="Arial" panose="020B0604020202020204" pitchFamily="34" charset="0"/>
              </a:rPr>
              <a:t>. </a:t>
            </a:r>
            <a:r>
              <a:rPr lang="en-US" sz="1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How can these strategies be structured into a coherent and practical implementation plan suitable for university students?</a:t>
            </a:r>
          </a:p>
        </p:txBody>
      </p:sp>
    </p:spTree>
    <p:extLst>
      <p:ext uri="{BB962C8B-B14F-4D97-AF65-F5344CB8AC3E}">
        <p14:creationId xmlns:p14="http://schemas.microsoft.com/office/powerpoint/2010/main" val="532047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2"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F6EA3-4EF0-CC13-277A-0563E15D08F7}"/>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B93E632E-6B35-8C31-72E8-55B6D718EED0}"/>
              </a:ext>
            </a:extLst>
          </p:cNvPr>
          <p:cNvSpPr/>
          <p:nvPr/>
        </p:nvSpPr>
        <p:spPr>
          <a:xfrm rot="275860">
            <a:off x="3823639" y="4130976"/>
            <a:ext cx="5028800" cy="2520315"/>
          </a:xfrm>
          <a:prstGeom prst="rect">
            <a:avLst/>
          </a:prstGeom>
          <a:solidFill>
            <a:schemeClr val="accent2">
              <a:lumMod val="20000"/>
              <a:lumOff val="8000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nSpc>
                <a:spcPct val="150000"/>
              </a:lnSpc>
            </a:pPr>
            <a:r>
              <a:rPr lang="en-US" dirty="0">
                <a:solidFill>
                  <a:schemeClr val="bg1"/>
                </a:solidFill>
                <a:latin typeface="Arial" panose="020B0604020202020204" pitchFamily="34" charset="0"/>
                <a:cs typeface="Arial" panose="020B0604020202020204" pitchFamily="34" charset="0"/>
              </a:rPr>
              <a:t>        A multi-level approach to building an extracurricular English environment, incorporating individual, peer, institutional, and community dimensions, will be perceived by students as more feasible and motivating than single-level interventions.</a:t>
            </a:r>
          </a:p>
        </p:txBody>
      </p:sp>
      <p:sp>
        <p:nvSpPr>
          <p:cNvPr id="10" name="Rectangle 9">
            <a:extLst>
              <a:ext uri="{FF2B5EF4-FFF2-40B4-BE49-F238E27FC236}">
                <a16:creationId xmlns:a16="http://schemas.microsoft.com/office/drawing/2014/main" id="{82907F84-5507-BD5B-7F93-9938031C43B1}"/>
              </a:ext>
            </a:extLst>
          </p:cNvPr>
          <p:cNvSpPr/>
          <p:nvPr/>
        </p:nvSpPr>
        <p:spPr>
          <a:xfrm rot="21070859">
            <a:off x="318439" y="1105837"/>
            <a:ext cx="5028800" cy="2520315"/>
          </a:xfrm>
          <a:prstGeom prst="rect">
            <a:avLst/>
          </a:prstGeom>
          <a:solidFill>
            <a:schemeClr val="tx1">
              <a:lumMod val="9500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nSpc>
                <a:spcPct val="150000"/>
              </a:lnSpc>
            </a:pPr>
            <a:r>
              <a:rPr lang="en-US" dirty="0">
                <a:solidFill>
                  <a:schemeClr val="bg1"/>
                </a:solidFill>
                <a:latin typeface="Arial" panose="020B0604020202020204" pitchFamily="34" charset="0"/>
                <a:cs typeface="Arial" panose="020B0604020202020204" pitchFamily="34" charset="0"/>
              </a:rPr>
              <a:t>    University students who are exposed to a deliberately constructed English-rich environment outside the classroom will demonstrate greater improvement in speaking proficiency compared to those who rely solely on classroom instruction.</a:t>
            </a:r>
          </a:p>
        </p:txBody>
      </p:sp>
      <p:sp>
        <p:nvSpPr>
          <p:cNvPr id="3" name="TextBox 2">
            <a:extLst>
              <a:ext uri="{FF2B5EF4-FFF2-40B4-BE49-F238E27FC236}">
                <a16:creationId xmlns:a16="http://schemas.microsoft.com/office/drawing/2014/main" id="{09E2C162-960F-1E15-D2F4-1519799D2E02}"/>
              </a:ext>
            </a:extLst>
          </p:cNvPr>
          <p:cNvSpPr txBox="1"/>
          <p:nvPr/>
        </p:nvSpPr>
        <p:spPr>
          <a:xfrm>
            <a:off x="4469932" y="289717"/>
            <a:ext cx="2148038" cy="369332"/>
          </a:xfrm>
          <a:prstGeom prst="rect">
            <a:avLst/>
          </a:prstGeom>
          <a:solidFill>
            <a:schemeClr val="accent4">
              <a:lumMod val="75000"/>
            </a:schemeClr>
          </a:solidFill>
        </p:spPr>
        <p:txBody>
          <a:bodyPr wrap="square" rtlCol="0">
            <a:spAutoFit/>
          </a:bodyPr>
          <a:lstStyle/>
          <a:p>
            <a:pPr algn="ctr"/>
            <a:r>
              <a:rPr lang="en-US" b="1" dirty="0">
                <a:latin typeface="Arial" panose="020B0604020202020204" pitchFamily="34" charset="0"/>
                <a:cs typeface="Arial" panose="020B0604020202020204" pitchFamily="34" charset="0"/>
              </a:rPr>
              <a:t>HYPOTHESES</a:t>
            </a:r>
          </a:p>
        </p:txBody>
      </p:sp>
      <p:sp>
        <p:nvSpPr>
          <p:cNvPr id="4" name="Cloud 3">
            <a:extLst>
              <a:ext uri="{FF2B5EF4-FFF2-40B4-BE49-F238E27FC236}">
                <a16:creationId xmlns:a16="http://schemas.microsoft.com/office/drawing/2014/main" id="{73D41B68-E439-0C4B-59A5-46AF7902B1B7}"/>
              </a:ext>
            </a:extLst>
          </p:cNvPr>
          <p:cNvSpPr/>
          <p:nvPr/>
        </p:nvSpPr>
        <p:spPr>
          <a:xfrm>
            <a:off x="331470" y="569595"/>
            <a:ext cx="1143000" cy="925830"/>
          </a:xfrm>
          <a:prstGeom prst="cloud">
            <a:avLst/>
          </a:prstGeom>
          <a:solidFill>
            <a:schemeClr val="accent4">
              <a:lumMod val="20000"/>
              <a:lumOff val="8000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7030A0"/>
                </a:solidFill>
                <a:latin typeface="Arial" panose="020B0604020202020204" pitchFamily="34" charset="0"/>
                <a:cs typeface="Arial" panose="020B0604020202020204" pitchFamily="34" charset="0"/>
              </a:rPr>
              <a:t>H1</a:t>
            </a:r>
          </a:p>
        </p:txBody>
      </p:sp>
      <p:sp>
        <p:nvSpPr>
          <p:cNvPr id="6" name="Cloud 5">
            <a:extLst>
              <a:ext uri="{FF2B5EF4-FFF2-40B4-BE49-F238E27FC236}">
                <a16:creationId xmlns:a16="http://schemas.microsoft.com/office/drawing/2014/main" id="{549EB0C4-B164-6F8C-364D-BAD50A963A17}"/>
              </a:ext>
            </a:extLst>
          </p:cNvPr>
          <p:cNvSpPr/>
          <p:nvPr/>
        </p:nvSpPr>
        <p:spPr>
          <a:xfrm>
            <a:off x="8373861" y="3956340"/>
            <a:ext cx="1143000" cy="925830"/>
          </a:xfrm>
          <a:prstGeom prst="cloud">
            <a:avLst/>
          </a:prstGeom>
          <a:solidFill>
            <a:schemeClr val="accent4">
              <a:lumMod val="20000"/>
              <a:lumOff val="8000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7030A0"/>
                </a:solidFill>
                <a:latin typeface="Arial" panose="020B0604020202020204" pitchFamily="34" charset="0"/>
                <a:cs typeface="Arial" panose="020B0604020202020204" pitchFamily="34" charset="0"/>
              </a:rPr>
              <a:t>H3</a:t>
            </a:r>
          </a:p>
        </p:txBody>
      </p:sp>
      <p:sp>
        <p:nvSpPr>
          <p:cNvPr id="12" name="Rectangle 11">
            <a:extLst>
              <a:ext uri="{FF2B5EF4-FFF2-40B4-BE49-F238E27FC236}">
                <a16:creationId xmlns:a16="http://schemas.microsoft.com/office/drawing/2014/main" id="{4B7FFC10-75BB-EB3A-23C9-835D1DDAD0E7}"/>
              </a:ext>
            </a:extLst>
          </p:cNvPr>
          <p:cNvSpPr/>
          <p:nvPr/>
        </p:nvSpPr>
        <p:spPr>
          <a:xfrm rot="971849">
            <a:off x="6756522" y="1125751"/>
            <a:ext cx="5028800" cy="2520315"/>
          </a:xfrm>
          <a:prstGeom prst="rect">
            <a:avLst/>
          </a:prstGeom>
          <a:solidFill>
            <a:schemeClr val="tx2">
              <a:lumMod val="20000"/>
              <a:lumOff val="8000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nSpc>
                <a:spcPct val="150000"/>
              </a:lnSpc>
            </a:pPr>
            <a:r>
              <a:rPr lang="en-US" dirty="0">
                <a:solidFill>
                  <a:schemeClr val="bg1"/>
                </a:solidFill>
                <a:latin typeface="Arial" panose="020B0604020202020204" pitchFamily="34" charset="0"/>
                <a:cs typeface="Arial" panose="020B0604020202020204" pitchFamily="34" charset="0"/>
              </a:rPr>
              <a:t>         Students who engage in structured extracurricular English activities, such as English-speaking clubs, media consumption in English, and peer conversation practice, will report higher levels of willingness to communicate in English.</a:t>
            </a:r>
          </a:p>
        </p:txBody>
      </p:sp>
      <p:sp>
        <p:nvSpPr>
          <p:cNvPr id="8" name="Cloud 7">
            <a:extLst>
              <a:ext uri="{FF2B5EF4-FFF2-40B4-BE49-F238E27FC236}">
                <a16:creationId xmlns:a16="http://schemas.microsoft.com/office/drawing/2014/main" id="{BB6D1310-F9D9-11B0-6BFA-9E2B2209633B}"/>
              </a:ext>
            </a:extLst>
          </p:cNvPr>
          <p:cNvSpPr/>
          <p:nvPr/>
        </p:nvSpPr>
        <p:spPr>
          <a:xfrm>
            <a:off x="10541052" y="735242"/>
            <a:ext cx="1143000" cy="925830"/>
          </a:xfrm>
          <a:prstGeom prst="cloud">
            <a:avLst/>
          </a:prstGeom>
          <a:solidFill>
            <a:schemeClr val="accent4">
              <a:lumMod val="20000"/>
              <a:lumOff val="8000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7030A0"/>
                </a:solidFill>
                <a:latin typeface="Arial" panose="020B0604020202020204" pitchFamily="34" charset="0"/>
                <a:cs typeface="Arial" panose="020B0604020202020204" pitchFamily="34" charset="0"/>
              </a:rPr>
              <a:t>H2</a:t>
            </a:r>
          </a:p>
        </p:txBody>
      </p:sp>
    </p:spTree>
    <p:extLst>
      <p:ext uri="{BB962C8B-B14F-4D97-AF65-F5344CB8AC3E}">
        <p14:creationId xmlns:p14="http://schemas.microsoft.com/office/powerpoint/2010/main" val="1519818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0" grpId="0" animBg="1"/>
      <p:bldP spid="12"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TM04033919[[fn=Circuit]]</Template>
  <TotalTime>6655</TotalTime>
  <Words>3055</Words>
  <Application>Microsoft Office PowerPoint</Application>
  <PresentationFormat>Widescreen</PresentationFormat>
  <Paragraphs>276</Paragraphs>
  <Slides>31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Aptos</vt:lpstr>
      <vt:lpstr>Aptos Black</vt:lpstr>
      <vt:lpstr>Arial</vt:lpstr>
      <vt:lpstr>Arial Black</vt:lpstr>
      <vt:lpstr>Times New Roman</vt:lpstr>
      <vt:lpstr>Tw Cen MT</vt:lpstr>
      <vt:lpstr>Circuit</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Phạm Thị Bích Tiên</dc:creator>
  <cp:lastModifiedBy>Phạm Thị Bích Tiên</cp:lastModifiedBy>
  <cp:revision>23</cp:revision>
  <dcterms:created xsi:type="dcterms:W3CDTF">2026-07-13T03:31:25Z</dcterms:created>
  <dcterms:modified xsi:type="dcterms:W3CDTF">2026-07-28T08:40:23Z</dcterms:modified>
</cp:coreProperties>
</file>