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91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</p:sldIdLst>
  <p:sldSz cx="18288000" cy="10287000"/>
  <p:notesSz cx="6858000" cy="9144000"/>
  <p:embeddedFontLst>
    <p:embeddedFont>
      <p:font typeface="Calibri" panose="020F0502020204030204"/>
      <p:regular r:id="rId42"/>
      <p:bold r:id="rId43"/>
      <p:italic r:id="rId44"/>
      <p:boldItalic r:id="rId45"/>
    </p:embeddedFont>
    <p:embeddedFont>
      <p:font typeface="Poppins" panose="00000500000000000000"/>
      <p:regular r:id="rId46"/>
      <p:bold r:id="rId47"/>
      <p:italic r:id="rId48"/>
      <p:boldItalic r:id="rId49"/>
    </p:embeddedFont>
    <p:embeddedFont>
      <p:font typeface="Poppins Black" panose="00000800000000000000"/>
      <p:bold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E279DB2-6BA1-41ED-8CCF-CA6A36C1F6D9}" styleName="Table_0">
    <a:wholeTbl>
      <a:tcTxStyle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586D9D92-53E3-4D32-B3C8-8E3193C6D0BD}" styleName="Table_1">
    <a:wholeTbl>
      <a:tcTxStyle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/>
      <a:tcStyle>
        <a:tcBdr>
          <a:bottom>
            <a:ln w="254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216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1" Type="http://schemas.openxmlformats.org/officeDocument/2006/relationships/font" Target="fonts/font10.fntdata"/><Relationship Id="rId50" Type="http://schemas.openxmlformats.org/officeDocument/2006/relationships/font" Target="fonts/font9.fntdata"/><Relationship Id="rId5" Type="http://schemas.openxmlformats.org/officeDocument/2006/relationships/slide" Target="slides/slide2.xml"/><Relationship Id="rId49" Type="http://schemas.openxmlformats.org/officeDocument/2006/relationships/font" Target="fonts/font8.fntdata"/><Relationship Id="rId48" Type="http://schemas.openxmlformats.org/officeDocument/2006/relationships/font" Target="fonts/font7.fntdata"/><Relationship Id="rId47" Type="http://schemas.openxmlformats.org/officeDocument/2006/relationships/font" Target="fonts/font6.fntdata"/><Relationship Id="rId46" Type="http://schemas.openxmlformats.org/officeDocument/2006/relationships/font" Target="fonts/font5.fntdata"/><Relationship Id="rId45" Type="http://schemas.openxmlformats.org/officeDocument/2006/relationships/font" Target="fonts/font4.fntdata"/><Relationship Id="rId44" Type="http://schemas.openxmlformats.org/officeDocument/2006/relationships/font" Target="fonts/font3.fntdata"/><Relationship Id="rId43" Type="http://schemas.openxmlformats.org/officeDocument/2006/relationships/font" Target="fonts/font2.fntdata"/><Relationship Id="rId42" Type="http://schemas.openxmlformats.org/officeDocument/2006/relationships/font" Target="fonts/font1.fntdata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fld>
            <a:endParaRPr sz="1200" b="0" i="0" u="none" strike="noStrike" cap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86" name="Google Shape;86;p1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5894a2c76_0_105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86" name="Google Shape;186;g3f5894a2c76_0_105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5894a2c76_0_116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200" name="Google Shape;200;g3f5894a2c76_0_116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f5bb495518_0_0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214" name="Google Shape;214;g3f5bb495518_0_0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f5bb495518_0_15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228" name="Google Shape;228;g3f5bb495518_0_15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f5bb495518_0_29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242" name="Google Shape;242;g3f5bb495518_0_29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f5bb495518_0_50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260" name="Google Shape;260;g3f5bb495518_0_50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e401e4d0b9_0_26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272" name="Google Shape;272;g3e401e4d0b9_0_26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f62c7f682f_0_0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282" name="Google Shape;282;g3f62c7f682f_0_0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3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01" name="Google Shape;301;p13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7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14" name="Google Shape;314;p17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5" name="Google Shape;95;p2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8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38" name="Google Shape;338;p18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e401e4d0b9_0_35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51" name="Google Shape;351;g3e401e4d0b9_0_35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f5bb495518_0_130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61" name="Google Shape;361;g3f5bb495518_0_130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f5bb495518_0_143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75" name="Google Shape;375;g3f5bb495518_0_143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f5bb495518_0_164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90" name="Google Shape;390;g3f5bb495518_0_164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f62c7f682f_0_43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04" name="Google Shape;404;g3f62c7f682f_0_43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0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21" name="Google Shape;421;p20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e3c919d57b_0_25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32" name="Google Shape;432;g3e3c919d57b_0_25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e401e4d0b9_0_44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43" name="Google Shape;443;g3e401e4d0b9_0_44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2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53" name="Google Shape;453;p22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e401e4d0b9_0_4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09" name="Google Shape;109;g3e401e4d0b9_0_4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3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60" name="Google Shape;460;p23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24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67" name="Google Shape;467;p24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7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74" name="Google Shape;474;p27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25:notes"/>
          <p:cNvSpPr/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6" name="Google Shape;486;p25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3f5bb495518_0_184:notes"/>
          <p:cNvSpPr/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8" name="Google Shape;498;g3f5bb495518_0_184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f5bb495518_0_195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510" name="Google Shape;510;g3f5bb495518_0_195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:notes"/>
          <p:cNvSpPr txBox="1"/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19" name="Google Shape;119;p3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5894a2c76_0_44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31" name="Google Shape;131;g3f5894a2c76_0_44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894a2c76_0_58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45" name="Google Shape;145;g3f5894a2c76_0_58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5894a2c76_0_78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64" name="Google Shape;164;g3f5894a2c76_0_78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e401e4d0b9_0_17:notes"/>
          <p:cNvSpPr txBox="1"/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76" name="Google Shape;176;g3e401e4d0b9_0_17:notes"/>
          <p:cNvSpPr/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5894a2c76_0_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86" name="Google Shape;186;g3f5894a2c76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9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9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9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itle and Vertical Text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8"/>
          <p:cNvSpPr txBox="1"/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8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8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8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Vertical Title and Text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9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9"/>
          <p:cNvSpPr txBox="1"/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9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9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9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0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0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0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1"/>
          <p:cNvSpPr txBox="1"/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31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1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31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itle and Content">
  <p:cSld name="OBJEC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32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32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2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2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 panose="020F0502020204030204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3"/>
          <p:cNvSpPr txBox="1"/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33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3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3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wo Content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4"/>
          <p:cNvSpPr txBox="1"/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34"/>
          <p:cNvSpPr txBox="1"/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34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4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4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ison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5"/>
          <p:cNvSpPr txBox="1"/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35"/>
          <p:cNvSpPr txBox="1"/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35"/>
          <p:cNvSpPr txBox="1"/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35"/>
          <p:cNvSpPr txBox="1"/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35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5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5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t with Caption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6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6"/>
          <p:cNvSpPr txBox="1"/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36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6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6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Picture with Caption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 panose="020F0502020204030204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7"/>
          <p:cNvSpPr/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7"/>
          <p:cNvSpPr txBox="1"/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37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7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7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p:transition spd="med">
    <p:push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28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2" name="Google Shape;12;p28"/>
          <p:cNvSpPr txBox="1"/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28"/>
          <p:cNvSpPr txBox="1"/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4" name="Google Shape;14;p28"/>
          <p:cNvSpPr txBox="1"/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3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5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hyperlink" Target="https://doi.org/10.46223/hcmcoujs.soci.en.13.2.2608.2023" TargetMode="External"/><Relationship Id="rId8" Type="http://schemas.openxmlformats.org/officeDocument/2006/relationships/hyperlink" Target="https://doi.org/10.17509/jpp.v20i2.27046" TargetMode="External"/><Relationship Id="rId7" Type="http://schemas.openxmlformats.org/officeDocument/2006/relationships/hyperlink" Target="https://doi.org/10.1080/09500782.2019.1682599" TargetMode="External"/><Relationship Id="rId6" Type="http://schemas.openxmlformats.org/officeDocument/2006/relationships/hyperlink" Target="https://doi.org/10.1016/j.lingua.2020.102959" TargetMode="External"/><Relationship Id="rId5" Type="http://schemas.openxmlformats.org/officeDocument/2006/relationships/hyperlink" Target="https://doi.org/10.1080/13670050.2016.1189509" TargetMode="External"/><Relationship Id="rId4" Type="http://schemas.openxmlformats.org/officeDocument/2006/relationships/hyperlink" Target="https://doi.org/10.1080/09658416.2021.1903911" TargetMode="External"/><Relationship Id="rId3" Type="http://schemas.openxmlformats.org/officeDocument/2006/relationships/hyperlink" Target="https://doi.org/10.3389/fpsyg.2020.00273" TargetMode="External"/><Relationship Id="rId2" Type="http://schemas.openxmlformats.org/officeDocument/2006/relationships/hyperlink" Target="https://doi.org/10.36892/ijlls.v5i4.1460" TargetMode="External"/><Relationship Id="rId12" Type="http://schemas.openxmlformats.org/officeDocument/2006/relationships/notesSlide" Target="../notesSlides/notesSlide33.xml"/><Relationship Id="rId11" Type="http://schemas.openxmlformats.org/officeDocument/2006/relationships/slideLayout" Target="../slideLayouts/slideLayout2.xml"/><Relationship Id="rId10" Type="http://schemas.openxmlformats.org/officeDocument/2006/relationships/hyperlink" Target="https://doi.org/10.1080/13562517.2022.2129961" TargetMode="External"/><Relationship Id="rId1" Type="http://schemas.openxmlformats.org/officeDocument/2006/relationships/hyperlink" Target="https://doi.org/10.1016/j.heliyon.2022.e10537" TargetMode="Externa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hyperlink" Target="https://doi.org/10.36366/frontiers.v27i1.376" TargetMode="External"/><Relationship Id="rId8" Type="http://schemas.openxmlformats.org/officeDocument/2006/relationships/hyperlink" Target="https://doi.org/10.23887/ls.v25i1.18821" TargetMode="External"/><Relationship Id="rId7" Type="http://schemas.openxmlformats.org/officeDocument/2006/relationships/hyperlink" Target="https://doi.org/10.18592/let.v9i2.3124" TargetMode="External"/><Relationship Id="rId6" Type="http://schemas.openxmlformats.org/officeDocument/2006/relationships/hyperlink" Target="https://doi.org/10.30762/jeels.v8i2.3379" TargetMode="External"/><Relationship Id="rId5" Type="http://schemas.openxmlformats.org/officeDocument/2006/relationships/hyperlink" Target="https://www.um.edu.mt/library/oar/handle/123456789/102446" TargetMode="External"/><Relationship Id="rId4" Type="http://schemas.openxmlformats.org/officeDocument/2006/relationships/hyperlink" Target="https://doi.org/10.54855/ijte.222322" TargetMode="External"/><Relationship Id="rId3" Type="http://schemas.openxmlformats.org/officeDocument/2006/relationships/hyperlink" Target="https://doi.org/10.54855/ijli.25414" TargetMode="External"/><Relationship Id="rId2" Type="http://schemas.openxmlformats.org/officeDocument/2006/relationships/hyperlink" Target="https://doi.org/10.1080/13670050.2019.1620678" TargetMode="External"/><Relationship Id="rId13" Type="http://schemas.openxmlformats.org/officeDocument/2006/relationships/notesSlide" Target="../notesSlides/notesSlide34.xml"/><Relationship Id="rId12" Type="http://schemas.openxmlformats.org/officeDocument/2006/relationships/slideLayout" Target="../slideLayouts/slideLayout2.xml"/><Relationship Id="rId11" Type="http://schemas.openxmlformats.org/officeDocument/2006/relationships/hyperlink" Target="https://doi.org/10.26858/ijole.v1i1.7510" TargetMode="External"/><Relationship Id="rId10" Type="http://schemas.openxmlformats.org/officeDocument/2006/relationships/hyperlink" Target="https://doi.org/10.17263/jlls.586811" TargetMode="External"/><Relationship Id="rId1" Type="http://schemas.openxmlformats.org/officeDocument/2006/relationships/hyperlink" Target="https://doi.org/10.1017/s0261444809990310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6" Type="http://schemas.openxmlformats.org/officeDocument/2006/relationships/slide" Target="slide15.xml"/><Relationship Id="rId5" Type="http://schemas.openxmlformats.org/officeDocument/2006/relationships/slide" Target="slide13.xml"/><Relationship Id="rId4" Type="http://schemas.openxmlformats.org/officeDocument/2006/relationships/slide" Target="slide12.xml"/><Relationship Id="rId3" Type="http://schemas.openxmlformats.org/officeDocument/2006/relationships/slide" Target="slide11.xml"/><Relationship Id="rId2" Type="http://schemas.openxmlformats.org/officeDocument/2006/relationships/slide" Target="slide10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>
          <a:xfrm>
            <a:off x="686763" y="7671273"/>
            <a:ext cx="9061200" cy="15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600" b="1" i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Authors</a:t>
            </a:r>
            <a:r>
              <a:rPr lang="en-US" sz="2600" i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Thinh Vu (International University)</a:t>
            </a:r>
            <a:endParaRPr sz="2600" i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137160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600" i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Nhi Hoang (International University)</a:t>
            </a:r>
            <a:endParaRPr sz="2600" i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600" b="1" i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Date</a:t>
            </a:r>
            <a:r>
              <a:rPr lang="en-US" sz="2600" i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07/08/2026 </a:t>
            </a:r>
            <a:endParaRPr sz="2600" i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0" y="456225"/>
            <a:ext cx="10742700" cy="11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/>
              <a:buNone/>
            </a:pPr>
            <a:r>
              <a:rPr lang="en-US" sz="26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INTESOL INTERNATIONAL CONFERENCE 2025</a:t>
            </a:r>
            <a:endParaRPr sz="2600" b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0" algn="ctr" rtl="0">
              <a:lnSpc>
                <a:spcPct val="18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/>
              <a:buNone/>
            </a:pPr>
            <a:r>
              <a:rPr lang="en-US" sz="2600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Teaching English with INTESOL in an Artificial Intelligence World</a:t>
            </a:r>
            <a:endParaRPr sz="2600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799955" y="2485450"/>
            <a:ext cx="16688100" cy="42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 panose="020B0604020202020204"/>
              <a:buNone/>
            </a:pPr>
            <a:r>
              <a:rPr lang="en-US" sz="4800" b="1" i="0" u="none" strike="noStrike" cap="none">
                <a:solidFill>
                  <a:srgbClr val="00309C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EXPLORING FIRST-YEAR </a:t>
            </a:r>
            <a:endParaRPr sz="4800" b="1" i="0" u="none" strike="noStrike" cap="none">
              <a:solidFill>
                <a:srgbClr val="00309C"/>
              </a:solidFill>
              <a:latin typeface="Poppins Black" panose="00000800000000000000"/>
              <a:ea typeface="Poppins Black" panose="00000800000000000000"/>
              <a:cs typeface="Poppins Black" panose="00000800000000000000"/>
              <a:sym typeface="Poppins Black" panose="00000800000000000000"/>
            </a:endParaRPr>
          </a:p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 panose="020B0604020202020204"/>
              <a:buNone/>
            </a:pPr>
            <a:r>
              <a:rPr lang="en-US" sz="4800" b="1" i="0" u="none" strike="noStrike" cap="none">
                <a:solidFill>
                  <a:srgbClr val="00309C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ENGLISH-MAJORED STUDENTS’ PERCEPTIONS </a:t>
            </a:r>
            <a:endParaRPr sz="4800" b="1" i="0" u="none" strike="noStrike" cap="none">
              <a:solidFill>
                <a:srgbClr val="00309C"/>
              </a:solidFill>
              <a:latin typeface="Poppins Black" panose="00000800000000000000"/>
              <a:ea typeface="Poppins Black" panose="00000800000000000000"/>
              <a:cs typeface="Poppins Black" panose="00000800000000000000"/>
              <a:sym typeface="Poppins Black" panose="00000800000000000000"/>
            </a:endParaRPr>
          </a:p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 panose="020B0604020202020204"/>
              <a:buNone/>
            </a:pPr>
            <a:r>
              <a:rPr lang="en-US" sz="4800" b="1" i="0" u="none" strike="noStrike" cap="none">
                <a:solidFill>
                  <a:srgbClr val="00309C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OF PEDAGOGICAL TRANSLANGUAGING </a:t>
            </a:r>
            <a:endParaRPr sz="4800" b="1" i="0" u="none" strike="noStrike" cap="none">
              <a:solidFill>
                <a:srgbClr val="00309C"/>
              </a:solidFill>
              <a:latin typeface="Poppins Black" panose="00000800000000000000"/>
              <a:ea typeface="Poppins Black" panose="00000800000000000000"/>
              <a:cs typeface="Poppins Black" panose="00000800000000000000"/>
              <a:sym typeface="Poppins Black" panose="00000800000000000000"/>
            </a:endParaRPr>
          </a:p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 panose="020B0604020202020204"/>
              <a:buNone/>
            </a:pPr>
            <a:r>
              <a:rPr lang="en-US" sz="4800" b="1" i="0" u="none" strike="noStrike" cap="none">
                <a:solidFill>
                  <a:srgbClr val="00309C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IN AN EMI CONTEXT</a:t>
            </a:r>
            <a:endParaRPr sz="4800" b="1" i="0" u="none" strike="noStrike" cap="none">
              <a:solidFill>
                <a:srgbClr val="00309C"/>
              </a:solidFill>
              <a:latin typeface="Poppins Black" panose="00000800000000000000"/>
              <a:ea typeface="Poppins Black" panose="00000800000000000000"/>
              <a:cs typeface="Poppins Black" panose="00000800000000000000"/>
              <a:sym typeface="Poppins Black" panose="00000800000000000000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0742700" y="429975"/>
            <a:ext cx="7491601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>
          <a:blip r:embed="rId2"/>
          <a:stretch>
            <a:fillRect/>
          </a:stretch>
        </p:blipFill>
        <p:spPr>
          <a:xfrm flipH="1">
            <a:off x="12815464" y="3066300"/>
            <a:ext cx="8849083" cy="9902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7F7F7"/>
        </a:solidFill>
        <a:effectLst/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f5894a2c76_0_105"/>
          <p:cNvSpPr txBox="1"/>
          <p:nvPr/>
        </p:nvSpPr>
        <p:spPr>
          <a:xfrm>
            <a:off x="2301425" y="499513"/>
            <a:ext cx="87066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EMI Context</a:t>
            </a:r>
            <a:endParaRPr sz="6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189" name="Google Shape;189;g3f5894a2c76_0_105"/>
          <p:cNvGrpSpPr/>
          <p:nvPr/>
        </p:nvGrpSpPr>
        <p:grpSpPr>
          <a:xfrm rot="-5400000">
            <a:off x="16091414" y="-1909312"/>
            <a:ext cx="78523" cy="5703851"/>
            <a:chOff x="0" y="-66675"/>
            <a:chExt cx="41400" cy="1502239"/>
          </a:xfrm>
        </p:grpSpPr>
        <p:sp>
          <p:nvSpPr>
            <p:cNvPr id="190" name="Google Shape;190;g3f5894a2c76_0_105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91" name="Google Shape;191;g3f5894a2c76_0_105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92" name="Google Shape;192;g3f5894a2c76_0_105"/>
          <p:cNvSpPr txBox="1"/>
          <p:nvPr/>
        </p:nvSpPr>
        <p:spPr>
          <a:xfrm>
            <a:off x="13278750" y="328900"/>
            <a:ext cx="49803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3000" b="1" i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02 - LITERATURE REVIEW</a:t>
            </a:r>
            <a:endParaRPr sz="3000" b="1" i="1"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193" name="Google Shape;193;g3f5894a2c76_0_105"/>
          <p:cNvSpPr txBox="1"/>
          <p:nvPr/>
        </p:nvSpPr>
        <p:spPr>
          <a:xfrm>
            <a:off x="1230898" y="1908375"/>
            <a:ext cx="15826200" cy="3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6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EMI (English Medium of Instruction)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The provision of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instruction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in contexts where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English is not the commonly used language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(Macaro, 2020)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The implementation of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using English to teach academic subjects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in countries or jurisdictions where the mother tongue (L1) of most of the population is not English (Dearden, 2014) 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⇒ The use of English to teach academic subjects in countries such as Vietnam, where the majority of the population speaks a language other than English.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194" name="Google Shape;194;g3f5894a2c76_0_10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93587" y="-1814687"/>
            <a:ext cx="1438275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g3f5894a2c76_0_105"/>
          <p:cNvSpPr txBox="1"/>
          <p:nvPr/>
        </p:nvSpPr>
        <p:spPr>
          <a:xfrm>
            <a:off x="2301425" y="6248225"/>
            <a:ext cx="43842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Perception</a:t>
            </a:r>
            <a:endParaRPr sz="6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196" name="Google Shape;196;g3f5894a2c76_0_105"/>
          <p:cNvSpPr txBox="1"/>
          <p:nvPr/>
        </p:nvSpPr>
        <p:spPr>
          <a:xfrm>
            <a:off x="1230898" y="7657075"/>
            <a:ext cx="158262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→ The </a:t>
            </a: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beliefs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or </a:t>
            </a: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opinions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held by first-year English-majored students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Students' perceptions of actual classroom activities can be more important than what outsiders observe → students' perceptions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guide their own learning behaviour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, based on their own understanding (André et al., 2020)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197" name="Google Shape;197;g3f5894a2c76_0_105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-2450078">
            <a:off x="9487414" y="300991"/>
            <a:ext cx="13408031" cy="135602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ũi tên cong sang trái 1">
            <a:hlinkClick r:id="" action="ppaction://hlinkshowjump?jump=lastslideviewed"/>
          </p:cNvPr>
          <p:cNvSpPr/>
          <p:nvPr/>
        </p:nvSpPr>
        <p:spPr>
          <a:xfrm>
            <a:off x="274955" y="8763000"/>
            <a:ext cx="681990" cy="696595"/>
          </a:xfrm>
          <a:prstGeom prst="curvedLef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vi-V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7F7F7"/>
        </a:solidFill>
        <a:effectLst/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5894a2c76_0_116"/>
          <p:cNvSpPr txBox="1"/>
          <p:nvPr/>
        </p:nvSpPr>
        <p:spPr>
          <a:xfrm>
            <a:off x="2301425" y="499513"/>
            <a:ext cx="87066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Translanguaging</a:t>
            </a:r>
            <a:endParaRPr sz="6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203" name="Google Shape;203;g3f5894a2c76_0_116"/>
          <p:cNvGrpSpPr/>
          <p:nvPr/>
        </p:nvGrpSpPr>
        <p:grpSpPr>
          <a:xfrm rot="-5400000">
            <a:off x="16091414" y="-1909312"/>
            <a:ext cx="78523" cy="5703851"/>
            <a:chOff x="0" y="-66675"/>
            <a:chExt cx="41400" cy="1502239"/>
          </a:xfrm>
        </p:grpSpPr>
        <p:sp>
          <p:nvSpPr>
            <p:cNvPr id="204" name="Google Shape;204;g3f5894a2c76_0_116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05" name="Google Shape;205;g3f5894a2c76_0_116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06" name="Google Shape;206;g3f5894a2c76_0_116"/>
          <p:cNvSpPr txBox="1"/>
          <p:nvPr/>
        </p:nvSpPr>
        <p:spPr>
          <a:xfrm>
            <a:off x="1230898" y="1908375"/>
            <a:ext cx="158262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Allowing students to draw on their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native language repertoires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to support learning in a target-language classroom (Khairunnisa &amp; Lukmana, 2020)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Two perspectives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(Nguyen, 2022):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Sociolinguistic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the fluid language practices of communities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 b="1">
                <a:solidFill>
                  <a:srgbClr val="C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Pedagogical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teachers and students collaboratively create spaces that embrace diverse language use to support creative and critical learning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207" name="Google Shape;207;g3f5894a2c76_0_116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93587" y="-1814687"/>
            <a:ext cx="1438275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g3f5894a2c76_0_116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-2450078">
            <a:off x="9487414" y="300991"/>
            <a:ext cx="13408031" cy="1356029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g3f5894a2c76_0_116"/>
          <p:cNvSpPr txBox="1"/>
          <p:nvPr/>
        </p:nvSpPr>
        <p:spPr>
          <a:xfrm>
            <a:off x="2301425" y="5571113"/>
            <a:ext cx="15520500" cy="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4800" b="1" i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Translanguaging and Code-Switching</a:t>
            </a:r>
            <a:endParaRPr sz="4800" b="1" i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10" name="Google Shape;210;g3f5894a2c76_0_116"/>
          <p:cNvSpPr txBox="1"/>
          <p:nvPr/>
        </p:nvSpPr>
        <p:spPr>
          <a:xfrm>
            <a:off x="1230898" y="6802975"/>
            <a:ext cx="158262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 b="1" u="sng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Similarity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(Sahib, 2019):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the use of students’ first language to support second-language learning in the classroom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 b="1" u="sng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Differences</a:t>
            </a:r>
            <a:r>
              <a:rPr lang="en-US" sz="2400" u="sng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(Cahyani et al., 2016)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Code-switching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 conversion between two separate monolingual languages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 b="1">
                <a:solidFill>
                  <a:srgbClr val="C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Translanguaging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combines the two languages into a unified whole to achieve effective communication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11" name="Google Shape;211;g3f5894a2c76_0_116"/>
          <p:cNvSpPr txBox="1"/>
          <p:nvPr/>
        </p:nvSpPr>
        <p:spPr>
          <a:xfrm>
            <a:off x="13278750" y="328900"/>
            <a:ext cx="49803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3000" b="1" i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02 - LITERATURE REVIEW</a:t>
            </a:r>
            <a:endParaRPr sz="3000" b="1" i="1"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" name="Mũi tên cong sang trái 1">
            <a:hlinkClick r:id="" action="ppaction://hlinkshowjump?jump=lastslideviewed"/>
          </p:cNvPr>
          <p:cNvSpPr/>
          <p:nvPr/>
        </p:nvSpPr>
        <p:spPr>
          <a:xfrm>
            <a:off x="274955" y="8763000"/>
            <a:ext cx="681990" cy="696595"/>
          </a:xfrm>
          <a:prstGeom prst="curvedLef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vi-V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7F7F7"/>
        </a:solidFill>
        <a:effectLst/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f5bb495518_0_0"/>
          <p:cNvSpPr txBox="1"/>
          <p:nvPr/>
        </p:nvSpPr>
        <p:spPr>
          <a:xfrm>
            <a:off x="2301425" y="554763"/>
            <a:ext cx="8706600" cy="17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Pedagogical Translanguaging</a:t>
            </a:r>
            <a:endParaRPr sz="6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217" name="Google Shape;217;g3f5bb495518_0_0"/>
          <p:cNvGrpSpPr/>
          <p:nvPr/>
        </p:nvGrpSpPr>
        <p:grpSpPr>
          <a:xfrm rot="-5400000">
            <a:off x="16091414" y="-1909312"/>
            <a:ext cx="78523" cy="5703851"/>
            <a:chOff x="0" y="-66675"/>
            <a:chExt cx="41400" cy="1502239"/>
          </a:xfrm>
        </p:grpSpPr>
        <p:sp>
          <p:nvSpPr>
            <p:cNvPr id="218" name="Google Shape;218;g3f5bb495518_0_0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19" name="Google Shape;219;g3f5bb495518_0_0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20" name="Google Shape;220;g3f5bb495518_0_0"/>
          <p:cNvSpPr txBox="1"/>
          <p:nvPr/>
        </p:nvSpPr>
        <p:spPr>
          <a:xfrm>
            <a:off x="1230898" y="2458663"/>
            <a:ext cx="158262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In this study,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pedagogical translanguaging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he </a:t>
            </a:r>
            <a:r>
              <a:rPr lang="en-US" sz="2400" b="1">
                <a:solidFill>
                  <a:srgbClr val="C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intentional classroom practice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in which a teacher actively </a:t>
            </a: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values students' full linguistic repertoires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as a fundamental right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 b="1">
                <a:solidFill>
                  <a:srgbClr val="C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D</a:t>
            </a:r>
            <a:r>
              <a:rPr lang="en-US" sz="2400" b="1">
                <a:solidFill>
                  <a:srgbClr val="C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esigns lessons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that purposefully connect home languages to ensure complete comprehension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Flexibly </a:t>
            </a:r>
            <a:r>
              <a:rPr lang="en-US" sz="2400" b="1">
                <a:solidFill>
                  <a:srgbClr val="C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utilises spontaneous language shifts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during interactions to support meaningful learning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221" name="Google Shape;221;g3f5bb495518_0_0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93587" y="-1814687"/>
            <a:ext cx="1438275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3f5bb495518_0_0"/>
          <p:cNvSpPr txBox="1"/>
          <p:nvPr/>
        </p:nvSpPr>
        <p:spPr>
          <a:xfrm>
            <a:off x="13278750" y="328900"/>
            <a:ext cx="49803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3000" b="1" i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02 - LITERATURE REVIEW</a:t>
            </a:r>
            <a:endParaRPr sz="3000" b="1" i="1"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23" name="Google Shape;223;g3f5bb495518_0_0"/>
          <p:cNvSpPr txBox="1"/>
          <p:nvPr/>
        </p:nvSpPr>
        <p:spPr>
          <a:xfrm>
            <a:off x="2301425" y="5835863"/>
            <a:ext cx="15520500" cy="7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4800" b="1" i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Translanguaging </a:t>
            </a:r>
            <a:r>
              <a:rPr lang="en-US" sz="4800" b="1" i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Practices </a:t>
            </a:r>
            <a:endParaRPr sz="4800" b="1" i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24" name="Google Shape;224;g3f5bb495518_0_0"/>
          <p:cNvSpPr txBox="1"/>
          <p:nvPr/>
        </p:nvSpPr>
        <p:spPr>
          <a:xfrm>
            <a:off x="1230898" y="6823950"/>
            <a:ext cx="158262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Five pedagogical purposes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(Fang &amp; Liu, 2020):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Explaining concepts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Checking comprehension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Localising content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Reinforcing instructions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Building relationships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225" name="Google Shape;225;g3f5bb495518_0_0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-2450078">
            <a:off x="9487414" y="300991"/>
            <a:ext cx="13408031" cy="135602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ũi tên cong sang trái 1">
            <a:hlinkClick r:id="" action="ppaction://hlinkshowjump?jump=lastslideviewed"/>
          </p:cNvPr>
          <p:cNvSpPr/>
          <p:nvPr/>
        </p:nvSpPr>
        <p:spPr>
          <a:xfrm>
            <a:off x="274955" y="8763000"/>
            <a:ext cx="681990" cy="696595"/>
          </a:xfrm>
          <a:prstGeom prst="curvedLef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vi-V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7F7F7"/>
        </a:solidFill>
        <a:effectLst/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5bb495518_0_15"/>
          <p:cNvSpPr txBox="1"/>
          <p:nvPr/>
        </p:nvSpPr>
        <p:spPr>
          <a:xfrm>
            <a:off x="2301425" y="499513"/>
            <a:ext cx="35109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Benefits</a:t>
            </a:r>
            <a:endParaRPr sz="6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231" name="Google Shape;231;g3f5bb495518_0_15"/>
          <p:cNvGrpSpPr/>
          <p:nvPr/>
        </p:nvGrpSpPr>
        <p:grpSpPr>
          <a:xfrm rot="-5400000">
            <a:off x="16091414" y="-1909312"/>
            <a:ext cx="78523" cy="5703851"/>
            <a:chOff x="0" y="-66675"/>
            <a:chExt cx="41400" cy="1502239"/>
          </a:xfrm>
        </p:grpSpPr>
        <p:sp>
          <p:nvSpPr>
            <p:cNvPr id="232" name="Google Shape;232;g3f5bb495518_0_15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33" name="Google Shape;233;g3f5bb495518_0_15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34" name="Google Shape;234;g3f5bb495518_0_15"/>
          <p:cNvSpPr txBox="1"/>
          <p:nvPr/>
        </p:nvSpPr>
        <p:spPr>
          <a:xfrm>
            <a:off x="1230898" y="1581888"/>
            <a:ext cx="15826200" cy="36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Four educational advantages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(Baker, 2011):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Help learners better understand the subject matter through interdependence and language transfer between their native language (L1) and the target language (TL)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L1 offer learners greater comfort and a sense of safety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Facilitate communication between school and family, especially when parents do not understand the target language their child is being taught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Allow learners to develop their second-language skills while learning the subject matter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235" name="Google Shape;235;g3f5bb495518_0_1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93587" y="-1814687"/>
            <a:ext cx="1438275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g3f5bb495518_0_15"/>
          <p:cNvSpPr txBox="1"/>
          <p:nvPr/>
        </p:nvSpPr>
        <p:spPr>
          <a:xfrm>
            <a:off x="13278750" y="328900"/>
            <a:ext cx="49803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3000" b="1" i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02 - LITERATURE REVIEW</a:t>
            </a:r>
            <a:endParaRPr sz="3000" b="1" i="1"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37" name="Google Shape;237;g3f5bb495518_0_15"/>
          <p:cNvSpPr txBox="1"/>
          <p:nvPr/>
        </p:nvSpPr>
        <p:spPr>
          <a:xfrm>
            <a:off x="2301425" y="5876125"/>
            <a:ext cx="70524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Disadvantages</a:t>
            </a:r>
            <a:endParaRPr sz="6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38" name="Google Shape;238;g3f5bb495518_0_15"/>
          <p:cNvSpPr txBox="1"/>
          <p:nvPr/>
        </p:nvSpPr>
        <p:spPr>
          <a:xfrm>
            <a:off x="1230898" y="6958488"/>
            <a:ext cx="15826200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Distract and reduce students’ ability to absorb knowledge in the target language (Allard, 2017)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The overuse of the mother tongue in the classroom can hinder students' language development (Yuvayapan, 2019)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239" name="Google Shape;239;g3f5bb495518_0_15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-2450078">
            <a:off x="9487414" y="300991"/>
            <a:ext cx="13408031" cy="135602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ũi tên cong sang trái 1">
            <a:hlinkClick r:id="" action="ppaction://hlinkshowjump?jump=lastslideviewed"/>
          </p:cNvPr>
          <p:cNvSpPr/>
          <p:nvPr/>
        </p:nvSpPr>
        <p:spPr>
          <a:xfrm>
            <a:off x="274955" y="8763000"/>
            <a:ext cx="681990" cy="696595"/>
          </a:xfrm>
          <a:prstGeom prst="curvedLef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vi-V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f5bb495518_0_29"/>
          <p:cNvSpPr txBox="1"/>
          <p:nvPr/>
        </p:nvSpPr>
        <p:spPr>
          <a:xfrm>
            <a:off x="2301425" y="499525"/>
            <a:ext cx="96756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Conceptual framework</a:t>
            </a:r>
            <a:endParaRPr sz="6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245" name="Google Shape;245;g3f5bb495518_0_29"/>
          <p:cNvGrpSpPr/>
          <p:nvPr/>
        </p:nvGrpSpPr>
        <p:grpSpPr>
          <a:xfrm rot="-5400000">
            <a:off x="16091414" y="-1909312"/>
            <a:ext cx="78523" cy="5703851"/>
            <a:chOff x="0" y="-66675"/>
            <a:chExt cx="41400" cy="1502239"/>
          </a:xfrm>
        </p:grpSpPr>
        <p:sp>
          <p:nvSpPr>
            <p:cNvPr id="246" name="Google Shape;246;g3f5bb495518_0_29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47" name="Google Shape;247;g3f5bb495518_0_29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248" name="Google Shape;248;g3f5bb495518_0_29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93587" y="-1814687"/>
            <a:ext cx="1438275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g3f5bb495518_0_29"/>
          <p:cNvSpPr txBox="1"/>
          <p:nvPr/>
        </p:nvSpPr>
        <p:spPr>
          <a:xfrm>
            <a:off x="13278750" y="328900"/>
            <a:ext cx="49803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3000" b="1" i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02 - LITERATURE REVIEW</a:t>
            </a:r>
            <a:endParaRPr sz="3000" b="1" i="1"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250" name="Google Shape;250;g3f5bb495518_0_2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2989029" y="2563176"/>
            <a:ext cx="13030606" cy="417286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g3f5bb495518_0_29"/>
          <p:cNvSpPr txBox="1"/>
          <p:nvPr/>
        </p:nvSpPr>
        <p:spPr>
          <a:xfrm>
            <a:off x="4154700" y="2000988"/>
            <a:ext cx="10148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>
                <a:solidFill>
                  <a:srgbClr val="C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Pedagogical Translanguaging framework by García et al. (2017)</a:t>
            </a:r>
            <a:endParaRPr sz="2400" b="1" i="1">
              <a:solidFill>
                <a:srgbClr val="C0000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252" name="Google Shape;252;g3f5bb495518_0_29"/>
          <p:cNvPicPr preferRelativeResize="0"/>
          <p:nvPr/>
        </p:nvPicPr>
        <p:blipFill>
          <a:blip r:embed="rId3"/>
          <a:stretch>
            <a:fillRect/>
          </a:stretch>
        </p:blipFill>
        <p:spPr>
          <a:xfrm rot="9865549">
            <a:off x="2510078" y="6965536"/>
            <a:ext cx="1816587" cy="781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g3f5bb495518_0_29"/>
          <p:cNvPicPr preferRelativeResize="0"/>
          <p:nvPr/>
        </p:nvPicPr>
        <p:blipFill>
          <a:blip r:embed="rId3"/>
          <a:stretch>
            <a:fillRect/>
          </a:stretch>
        </p:blipFill>
        <p:spPr>
          <a:xfrm rot="9865549">
            <a:off x="8448274" y="6965536"/>
            <a:ext cx="1816587" cy="781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g3f5bb495518_0_29"/>
          <p:cNvPicPr preferRelativeResize="0"/>
          <p:nvPr/>
        </p:nvPicPr>
        <p:blipFill>
          <a:blip r:embed="rId3"/>
          <a:stretch>
            <a:fillRect/>
          </a:stretch>
        </p:blipFill>
        <p:spPr>
          <a:xfrm rot="9865549">
            <a:off x="13275873" y="6965536"/>
            <a:ext cx="1816587" cy="781829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g3f5bb495518_0_29"/>
          <p:cNvSpPr txBox="1"/>
          <p:nvPr/>
        </p:nvSpPr>
        <p:spPr>
          <a:xfrm>
            <a:off x="220925" y="8004450"/>
            <a:ext cx="5100000" cy="10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Teacher’s belief</a:t>
            </a:r>
            <a:r>
              <a:rPr lang="en-US" sz="1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that a bilingual student has one </a:t>
            </a:r>
            <a:r>
              <a:rPr lang="en-US" sz="1800" b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holistic language repertoire</a:t>
            </a:r>
            <a:r>
              <a:rPr lang="en-US" sz="1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that he or she draws on at school</a:t>
            </a:r>
            <a:endParaRPr sz="1800"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56" name="Google Shape;256;g3f5bb495518_0_29"/>
          <p:cNvSpPr txBox="1"/>
          <p:nvPr/>
        </p:nvSpPr>
        <p:spPr>
          <a:xfrm>
            <a:off x="6259200" y="8004450"/>
            <a:ext cx="4592400" cy="10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Deliberate integration</a:t>
            </a:r>
            <a:r>
              <a:rPr lang="en-US" sz="1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of </a:t>
            </a:r>
            <a:r>
              <a:rPr lang="en-US" sz="1800" b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students' native</a:t>
            </a:r>
            <a:r>
              <a:rPr lang="en-US" sz="1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and </a:t>
            </a:r>
            <a:r>
              <a:rPr lang="en-US" sz="1800" b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school languages</a:t>
            </a:r>
            <a:r>
              <a:rPr lang="en-US" sz="1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into classroom activities</a:t>
            </a:r>
            <a:endParaRPr sz="1800"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57" name="Google Shape;257;g3f5bb495518_0_29"/>
          <p:cNvSpPr txBox="1"/>
          <p:nvPr/>
        </p:nvSpPr>
        <p:spPr>
          <a:xfrm>
            <a:off x="11789875" y="7976875"/>
            <a:ext cx="6277200" cy="14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Unplanned, spontaneous translanguaging</a:t>
            </a:r>
            <a:r>
              <a:rPr lang="en-US" sz="1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, with the teacher making </a:t>
            </a:r>
            <a:r>
              <a:rPr lang="en-US" sz="1800" b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immediate decisions </a:t>
            </a:r>
            <a:r>
              <a:rPr lang="en-US" sz="1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that demonstrate </a:t>
            </a:r>
            <a:r>
              <a:rPr lang="en-US" sz="1800" b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flexibility </a:t>
            </a:r>
            <a:r>
              <a:rPr lang="en-US" sz="1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and a </a:t>
            </a:r>
            <a:r>
              <a:rPr lang="en-US" sz="1800" b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willingness </a:t>
            </a:r>
            <a:r>
              <a:rPr lang="en-US" sz="1800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to </a:t>
            </a:r>
            <a:r>
              <a:rPr lang="en-US" sz="1800" b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support students' voices</a:t>
            </a:r>
            <a:endParaRPr sz="1800" b="1"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</p:spTree>
  </p:cSld>
  <p:clrMapOvr>
    <a:masterClrMapping/>
  </p:clrMapOvr>
  <p:transition spd="med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7F7F7"/>
        </a:solidFill>
        <a:effectLst/>
      </p:bgPr>
    </p:bg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5bb495518_0_50"/>
          <p:cNvSpPr txBox="1"/>
          <p:nvPr/>
        </p:nvSpPr>
        <p:spPr>
          <a:xfrm>
            <a:off x="2301425" y="499525"/>
            <a:ext cx="96756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Previous studies</a:t>
            </a:r>
            <a:endParaRPr sz="6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263" name="Google Shape;263;g3f5bb495518_0_50"/>
          <p:cNvGrpSpPr/>
          <p:nvPr/>
        </p:nvGrpSpPr>
        <p:grpSpPr>
          <a:xfrm rot="-5400000">
            <a:off x="16091414" y="-1909312"/>
            <a:ext cx="78523" cy="5703851"/>
            <a:chOff x="0" y="-66675"/>
            <a:chExt cx="41400" cy="1502239"/>
          </a:xfrm>
        </p:grpSpPr>
        <p:sp>
          <p:nvSpPr>
            <p:cNvPr id="264" name="Google Shape;264;g3f5bb495518_0_50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65" name="Google Shape;265;g3f5bb495518_0_50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266" name="Google Shape;266;g3f5bb495518_0_50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93587" y="-1814687"/>
            <a:ext cx="1438275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g3f5bb495518_0_50"/>
          <p:cNvSpPr txBox="1"/>
          <p:nvPr/>
        </p:nvSpPr>
        <p:spPr>
          <a:xfrm>
            <a:off x="13278750" y="328900"/>
            <a:ext cx="49803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3000" b="1" i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02 - LITERATURE REVIEW</a:t>
            </a:r>
            <a:endParaRPr sz="3000" b="1" i="1"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68" name="Google Shape;268;g3f5bb495518_0_50"/>
          <p:cNvSpPr txBox="1"/>
          <p:nvPr/>
        </p:nvSpPr>
        <p:spPr>
          <a:xfrm>
            <a:off x="1230898" y="2742288"/>
            <a:ext cx="15826200" cy="48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Romanowski (2020), Almatrafi (2023)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highlighted the usefulness of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pedagogical translanguaging, which helps l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essons and activities less challenging and more comprehensible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Pham and Vu (2023)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emphasized the role of pedagogical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translanguaging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in scaffolding students’ learning, particularly for cognitive functions such as explaining grammar and vocabulary, supporting translanguaging use in EFL classrooms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Ngo (2025)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emphasized the useful medium, increased comprehension and created a supportive learning atmosphere → More appropriate for lower-proficiency classes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269" name="Google Shape;269;g3f5bb495518_0_50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-2450078">
            <a:off x="9487414" y="300991"/>
            <a:ext cx="13408031" cy="1356029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Mũi tên cong sang trái 1">
            <a:hlinkClick r:id="" action="ppaction://hlinkshowjump?jump=lastslideviewed"/>
          </p:cNvPr>
          <p:cNvSpPr/>
          <p:nvPr/>
        </p:nvSpPr>
        <p:spPr>
          <a:xfrm>
            <a:off x="274955" y="8763000"/>
            <a:ext cx="681990" cy="696595"/>
          </a:xfrm>
          <a:prstGeom prst="curvedLef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vi-V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e401e4d0b9_0_26"/>
          <p:cNvSpPr/>
          <p:nvPr/>
        </p:nvSpPr>
        <p:spPr>
          <a:xfrm>
            <a:off x="1826725" y="1019325"/>
            <a:ext cx="2243328" cy="1929982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2657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</a:pPr>
            <a:r>
              <a:rPr lang="en-US" sz="9600" b="1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3</a:t>
            </a:r>
            <a:endParaRPr sz="96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275" name="Google Shape;275;g3e401e4d0b9_0_26"/>
          <p:cNvGrpSpPr/>
          <p:nvPr/>
        </p:nvGrpSpPr>
        <p:grpSpPr>
          <a:xfrm rot="-5400000">
            <a:off x="1736485" y="6318397"/>
            <a:ext cx="157192" cy="5703851"/>
            <a:chOff x="0" y="-66675"/>
            <a:chExt cx="41400" cy="1502239"/>
          </a:xfrm>
        </p:grpSpPr>
        <p:sp>
          <p:nvSpPr>
            <p:cNvPr id="276" name="Google Shape;276;g3e401e4d0b9_0_26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highlight>
                  <a:srgbClr val="2657C1"/>
                </a:highlight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77" name="Google Shape;277;g3e401e4d0b9_0_26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highlight>
                  <a:srgbClr val="2657C1"/>
                </a:highlight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78" name="Google Shape;278;g3e401e4d0b9_0_26"/>
          <p:cNvSpPr txBox="1"/>
          <p:nvPr/>
        </p:nvSpPr>
        <p:spPr>
          <a:xfrm>
            <a:off x="3297750" y="4127550"/>
            <a:ext cx="116925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 panose="020B0604020202020204"/>
              <a:buNone/>
            </a:pPr>
            <a:r>
              <a:rPr lang="en-US" sz="126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Methodology</a:t>
            </a:r>
            <a:endParaRPr sz="12600" b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279" name="Google Shape;279;g3e401e4d0b9_0_26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9665724" y="2836874"/>
            <a:ext cx="10268651" cy="1148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" name="Google Shape;284;g3f62c7f682f_0_0"/>
          <p:cNvGrpSpPr/>
          <p:nvPr/>
        </p:nvGrpSpPr>
        <p:grpSpPr>
          <a:xfrm>
            <a:off x="609300" y="2189876"/>
            <a:ext cx="13121410" cy="792007"/>
            <a:chOff x="591750" y="1790701"/>
            <a:chExt cx="13121410" cy="792007"/>
          </a:xfrm>
        </p:grpSpPr>
        <p:sp>
          <p:nvSpPr>
            <p:cNvPr id="285" name="Google Shape;285;g3f62c7f682f_0_0"/>
            <p:cNvSpPr/>
            <p:nvPr/>
          </p:nvSpPr>
          <p:spPr>
            <a:xfrm>
              <a:off x="5360860" y="1790702"/>
              <a:ext cx="8350730" cy="792006"/>
            </a:xfrm>
            <a:custGeom>
              <a:avLst/>
              <a:gdLst/>
              <a:ahLst/>
              <a:cxnLst/>
              <a:rect l="l" t="t" r="r" b="b"/>
              <a:pathLst>
                <a:path w="1920812" h="704005" extrusionOk="0">
                  <a:moveTo>
                    <a:pt x="0" y="0"/>
                  </a:moveTo>
                  <a:lnTo>
                    <a:pt x="1920812" y="0"/>
                  </a:lnTo>
                  <a:lnTo>
                    <a:pt x="1920812" y="704005"/>
                  </a:lnTo>
                  <a:lnTo>
                    <a:pt x="0" y="704005"/>
                  </a:lnTo>
                  <a:close/>
                </a:path>
              </a:pathLst>
            </a:custGeom>
            <a:solidFill>
              <a:srgbClr val="F7F7F7"/>
            </a:solidFill>
            <a:ln w="38100" cap="sq" cmpd="sng">
              <a:solidFill>
                <a:srgbClr val="2657C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86" name="Google Shape;286;g3f62c7f682f_0_0"/>
            <p:cNvSpPr/>
            <p:nvPr/>
          </p:nvSpPr>
          <p:spPr>
            <a:xfrm>
              <a:off x="591760" y="1790701"/>
              <a:ext cx="4768416" cy="792006"/>
            </a:xfrm>
            <a:custGeom>
              <a:avLst/>
              <a:gdLst/>
              <a:ahLst/>
              <a:cxnLst/>
              <a:rect l="l" t="t" r="r" b="b"/>
              <a:pathLst>
                <a:path w="1920812" h="704005" extrusionOk="0">
                  <a:moveTo>
                    <a:pt x="0" y="0"/>
                  </a:moveTo>
                  <a:lnTo>
                    <a:pt x="1920812" y="0"/>
                  </a:lnTo>
                  <a:lnTo>
                    <a:pt x="1920812" y="704005"/>
                  </a:lnTo>
                  <a:lnTo>
                    <a:pt x="0" y="704005"/>
                  </a:lnTo>
                  <a:close/>
                </a:path>
              </a:pathLst>
            </a:custGeom>
            <a:solidFill>
              <a:srgbClr val="2657C1"/>
            </a:solidFill>
            <a:ln w="9525" cap="flat" cmpd="sng">
              <a:solidFill>
                <a:srgbClr val="2657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87" name="Google Shape;287;g3f62c7f682f_0_0"/>
            <p:cNvSpPr txBox="1"/>
            <p:nvPr/>
          </p:nvSpPr>
          <p:spPr>
            <a:xfrm>
              <a:off x="591750" y="1909475"/>
              <a:ext cx="47691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 panose="020B0604020202020204"/>
                <a:buNone/>
              </a:pPr>
              <a:r>
                <a:rPr lang="en-US" sz="3000" b="1">
                  <a:solidFill>
                    <a:schemeClr val="lt1"/>
                  </a:solidFill>
                  <a:latin typeface="Poppins Black" panose="00000800000000000000"/>
                  <a:ea typeface="Poppins Black" panose="00000800000000000000"/>
                  <a:cs typeface="Poppins Black" panose="00000800000000000000"/>
                  <a:sym typeface="Poppins Black" panose="00000800000000000000"/>
                </a:rPr>
                <a:t>Approach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88" name="Google Shape;288;g3f62c7f682f_0_0"/>
            <p:cNvSpPr txBox="1"/>
            <p:nvPr/>
          </p:nvSpPr>
          <p:spPr>
            <a:xfrm>
              <a:off x="5360860" y="1940302"/>
              <a:ext cx="8352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 panose="020B0604020202020204"/>
                <a:buNone/>
              </a:pPr>
              <a:r>
                <a:rPr lang="en-US" sz="2600" b="0" i="0" u="none" strike="noStrike" cap="none">
                  <a:solidFill>
                    <a:srgbClr val="00309C"/>
                  </a:solidFill>
                  <a:latin typeface="Poppins" panose="00000500000000000000"/>
                  <a:ea typeface="Poppins" panose="00000500000000000000"/>
                  <a:cs typeface="Poppins" panose="00000500000000000000"/>
                  <a:sym typeface="Poppins" panose="00000500000000000000"/>
                </a:rPr>
                <a:t>Quantitative research methods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89" name="Google Shape;289;g3f62c7f682f_0_0"/>
          <p:cNvSpPr/>
          <p:nvPr/>
        </p:nvSpPr>
        <p:spPr>
          <a:xfrm>
            <a:off x="609601" y="271953"/>
            <a:ext cx="17068800" cy="1121501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0030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 panose="020B0604020202020204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3. METHODOLOGY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0" name="Google Shape;290;g3f62c7f682f_0_0"/>
          <p:cNvSpPr/>
          <p:nvPr/>
        </p:nvSpPr>
        <p:spPr>
          <a:xfrm>
            <a:off x="5379835" y="3428990"/>
            <a:ext cx="8350730" cy="792006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solidFill>
            <a:srgbClr val="F7F7F7"/>
          </a:solidFill>
          <a:ln w="38100" cap="sq" cmpd="sng">
            <a:solidFill>
              <a:srgbClr val="2657C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91" name="Google Shape;291;g3f62c7f682f_0_0"/>
          <p:cNvSpPr txBox="1"/>
          <p:nvPr/>
        </p:nvSpPr>
        <p:spPr>
          <a:xfrm>
            <a:off x="5379835" y="3578590"/>
            <a:ext cx="8352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 panose="020B0604020202020204"/>
              <a:buNone/>
            </a:pPr>
            <a:r>
              <a:rPr lang="en-US" sz="2600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Purposive sampling</a:t>
            </a:r>
            <a:endParaRPr sz="2600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92" name="Google Shape;292;g3f62c7f682f_0_0"/>
          <p:cNvSpPr/>
          <p:nvPr/>
        </p:nvSpPr>
        <p:spPr>
          <a:xfrm>
            <a:off x="611884" y="4812925"/>
            <a:ext cx="17066415" cy="3842107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solidFill>
            <a:srgbClr val="F7F7F7"/>
          </a:solidFill>
          <a:ln w="38100" cap="sq" cmpd="sng">
            <a:solidFill>
              <a:srgbClr val="2657C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293" name="Google Shape;293;g3f62c7f682f_0_0"/>
          <p:cNvGrpSpPr/>
          <p:nvPr/>
        </p:nvGrpSpPr>
        <p:grpSpPr>
          <a:xfrm>
            <a:off x="610743" y="4801406"/>
            <a:ext cx="17066499" cy="795526"/>
            <a:chOff x="609598" y="4484531"/>
            <a:chExt cx="3276600" cy="795526"/>
          </a:xfrm>
        </p:grpSpPr>
        <p:sp>
          <p:nvSpPr>
            <p:cNvPr id="294" name="Google Shape;294;g3f62c7f682f_0_0"/>
            <p:cNvSpPr/>
            <p:nvPr/>
          </p:nvSpPr>
          <p:spPr>
            <a:xfrm>
              <a:off x="609599" y="4484531"/>
              <a:ext cx="3274984" cy="795526"/>
            </a:xfrm>
            <a:custGeom>
              <a:avLst/>
              <a:gdLst/>
              <a:ahLst/>
              <a:cxnLst/>
              <a:rect l="l" t="t" r="r" b="b"/>
              <a:pathLst>
                <a:path w="1920812" h="704005" extrusionOk="0">
                  <a:moveTo>
                    <a:pt x="0" y="0"/>
                  </a:moveTo>
                  <a:lnTo>
                    <a:pt x="1920812" y="0"/>
                  </a:lnTo>
                  <a:lnTo>
                    <a:pt x="1920812" y="704005"/>
                  </a:lnTo>
                  <a:lnTo>
                    <a:pt x="0" y="704005"/>
                  </a:lnTo>
                  <a:close/>
                </a:path>
              </a:pathLst>
            </a:custGeom>
            <a:solidFill>
              <a:srgbClr val="2657C1"/>
            </a:solidFill>
            <a:ln w="9525" cap="flat" cmpd="sng">
              <a:solidFill>
                <a:srgbClr val="2657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95" name="Google Shape;295;g3f62c7f682f_0_0"/>
            <p:cNvSpPr txBox="1"/>
            <p:nvPr/>
          </p:nvSpPr>
          <p:spPr>
            <a:xfrm>
              <a:off x="609598" y="4605296"/>
              <a:ext cx="32766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 panose="020B0604020202020204"/>
                <a:buNone/>
              </a:pPr>
              <a:r>
                <a:rPr lang="en-US" sz="3000" b="1">
                  <a:solidFill>
                    <a:schemeClr val="lt1"/>
                  </a:solidFill>
                  <a:latin typeface="Poppins Black" panose="00000800000000000000"/>
                  <a:ea typeface="Poppins Black" panose="00000800000000000000"/>
                  <a:cs typeface="Poppins Black" panose="00000800000000000000"/>
                  <a:sym typeface="Poppins Black" panose="00000800000000000000"/>
                </a:rPr>
                <a:t>Participants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96" name="Google Shape;296;g3f62c7f682f_0_0"/>
          <p:cNvSpPr txBox="1"/>
          <p:nvPr/>
        </p:nvSpPr>
        <p:spPr>
          <a:xfrm>
            <a:off x="609594" y="5596618"/>
            <a:ext cx="170688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Poppins" panose="00000500000000000000"/>
              <a:buChar char="-"/>
            </a:pPr>
            <a:r>
              <a:rPr lang="en-US" sz="24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50 first-year English-majored students</a:t>
            </a:r>
            <a:r>
              <a:rPr lang="en-US" sz="24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at an EMI university in Ho Chi Minh City.</a:t>
            </a:r>
            <a:endParaRPr sz="2400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381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Poppins" panose="00000500000000000000"/>
              <a:buChar char="-"/>
            </a:pPr>
            <a:r>
              <a:rPr lang="en-US" sz="24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The participants were recent high school graduates who were </a:t>
            </a:r>
            <a:r>
              <a:rPr lang="en-US" sz="24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gradually adapting to a teaching and learning environment conducted entirely in English</a:t>
            </a:r>
            <a:r>
              <a:rPr lang="en-US" sz="24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. </a:t>
            </a:r>
            <a:endParaRPr sz="2400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→ Many </a:t>
            </a:r>
            <a:r>
              <a:rPr lang="en-US" sz="2400" b="1">
                <a:solidFill>
                  <a:srgbClr val="C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first-year students may feel overwhelmed</a:t>
            </a:r>
            <a:r>
              <a:rPr lang="en-US" sz="24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by the amount of information they receive in English.</a:t>
            </a:r>
            <a:endParaRPr sz="2400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297" name="Google Shape;297;g3f62c7f682f_0_0"/>
          <p:cNvSpPr/>
          <p:nvPr/>
        </p:nvSpPr>
        <p:spPr>
          <a:xfrm>
            <a:off x="610735" y="3428989"/>
            <a:ext cx="4768416" cy="792006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solidFill>
            <a:srgbClr val="2657C1"/>
          </a:solidFill>
          <a:ln w="9525" cap="flat" cmpd="sng">
            <a:solidFill>
              <a:srgbClr val="2657C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98" name="Google Shape;298;g3f62c7f682f_0_0"/>
          <p:cNvSpPr txBox="1"/>
          <p:nvPr/>
        </p:nvSpPr>
        <p:spPr>
          <a:xfrm>
            <a:off x="610725" y="3547763"/>
            <a:ext cx="4769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 panose="020B0604020202020204"/>
              <a:buNone/>
            </a:pPr>
            <a:r>
              <a:rPr lang="en-US" sz="3000" b="1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Sampling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3"/>
          <p:cNvSpPr/>
          <p:nvPr/>
        </p:nvSpPr>
        <p:spPr>
          <a:xfrm>
            <a:off x="609601" y="271953"/>
            <a:ext cx="17068799" cy="1121653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0030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 panose="020B0604020202020204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3. METHODOLOGY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04" name="Google Shape;304;p13"/>
          <p:cNvSpPr/>
          <p:nvPr/>
        </p:nvSpPr>
        <p:spPr>
          <a:xfrm>
            <a:off x="610525" y="1809375"/>
            <a:ext cx="17066415" cy="4732674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solidFill>
            <a:srgbClr val="F7F7F7"/>
          </a:solidFill>
          <a:ln w="38100" cap="sq" cmpd="sng">
            <a:solidFill>
              <a:srgbClr val="2657C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05" name="Google Shape;305;p13"/>
          <p:cNvGrpSpPr/>
          <p:nvPr/>
        </p:nvGrpSpPr>
        <p:grpSpPr>
          <a:xfrm>
            <a:off x="609358" y="1797844"/>
            <a:ext cx="4770730" cy="795526"/>
            <a:chOff x="609598" y="4484531"/>
            <a:chExt cx="3276600" cy="795526"/>
          </a:xfrm>
        </p:grpSpPr>
        <p:sp>
          <p:nvSpPr>
            <p:cNvPr id="306" name="Google Shape;306;p13"/>
            <p:cNvSpPr/>
            <p:nvPr/>
          </p:nvSpPr>
          <p:spPr>
            <a:xfrm>
              <a:off x="609599" y="4484531"/>
              <a:ext cx="3274984" cy="795526"/>
            </a:xfrm>
            <a:custGeom>
              <a:avLst/>
              <a:gdLst/>
              <a:ahLst/>
              <a:cxnLst/>
              <a:rect l="l" t="t" r="r" b="b"/>
              <a:pathLst>
                <a:path w="1920812" h="704005" extrusionOk="0">
                  <a:moveTo>
                    <a:pt x="0" y="0"/>
                  </a:moveTo>
                  <a:lnTo>
                    <a:pt x="1920812" y="0"/>
                  </a:lnTo>
                  <a:lnTo>
                    <a:pt x="1920812" y="704005"/>
                  </a:lnTo>
                  <a:lnTo>
                    <a:pt x="0" y="704005"/>
                  </a:lnTo>
                  <a:close/>
                </a:path>
              </a:pathLst>
            </a:custGeom>
            <a:solidFill>
              <a:srgbClr val="2657C1"/>
            </a:solidFill>
            <a:ln w="9525" cap="flat" cmpd="sng">
              <a:solidFill>
                <a:srgbClr val="2657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07" name="Google Shape;307;p13"/>
            <p:cNvSpPr txBox="1"/>
            <p:nvPr/>
          </p:nvSpPr>
          <p:spPr>
            <a:xfrm>
              <a:off x="609598" y="4605296"/>
              <a:ext cx="32766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 panose="020B0604020202020204"/>
                <a:buNone/>
              </a:pPr>
              <a:r>
                <a:rPr lang="en-US" sz="3000" b="1" i="0" u="none" strike="noStrike" cap="none">
                  <a:solidFill>
                    <a:schemeClr val="lt1"/>
                  </a:solidFill>
                  <a:latin typeface="Poppins Black" panose="00000800000000000000"/>
                  <a:ea typeface="Poppins Black" panose="00000800000000000000"/>
                  <a:cs typeface="Poppins Black" panose="00000800000000000000"/>
                  <a:sym typeface="Poppins Black" panose="00000800000000000000"/>
                </a:rPr>
                <a:t>Instruments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08" name="Google Shape;308;p13"/>
          <p:cNvSpPr txBox="1"/>
          <p:nvPr/>
        </p:nvSpPr>
        <p:spPr>
          <a:xfrm>
            <a:off x="5378900" y="1809375"/>
            <a:ext cx="12298500" cy="792000"/>
          </a:xfrm>
          <a:prstGeom prst="rect">
            <a:avLst/>
          </a:prstGeom>
          <a:solidFill>
            <a:srgbClr val="0030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 panose="020B0604020202020204"/>
              <a:buNone/>
            </a:pPr>
            <a:r>
              <a:rPr lang="en-US" sz="3000" b="0" i="0" u="none" strike="noStrike" cap="none">
                <a:solidFill>
                  <a:schemeClr val="lt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Questionnaire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09" name="Google Shape;309;p13"/>
          <p:cNvSpPr txBox="1"/>
          <p:nvPr/>
        </p:nvSpPr>
        <p:spPr>
          <a:xfrm>
            <a:off x="8163202" y="2771475"/>
            <a:ext cx="6729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600" b="1" i="0" u="none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5-point Likert scale questionnaire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10" name="Google Shape;310;p13"/>
          <p:cNvSpPr txBox="1"/>
          <p:nvPr/>
        </p:nvSpPr>
        <p:spPr>
          <a:xfrm>
            <a:off x="1782162" y="4065977"/>
            <a:ext cx="14723700" cy="2305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/>
              <a:buNone/>
            </a:pPr>
            <a:r>
              <a:rPr lang="en-US" sz="2400" b="1" i="0" u="sng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Google Form</a:t>
            </a:r>
            <a:endParaRPr sz="2400" b="0" i="0" u="sng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/>
              <a:buNone/>
            </a:pPr>
            <a:r>
              <a:rPr lang="en-US" sz="2400" b="0" i="1" u="none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Section A: </a:t>
            </a:r>
            <a:r>
              <a:rPr lang="en-US" sz="2400" b="1" i="1" u="none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Demographic </a:t>
            </a:r>
            <a:r>
              <a:rPr lang="en-US" sz="2400" b="0" i="1" u="none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Information - 2 questions</a:t>
            </a:r>
            <a:endParaRPr sz="2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/>
              <a:buNone/>
            </a:pPr>
            <a:r>
              <a:rPr lang="en-US" sz="2400" b="0" i="1" u="none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Section B: </a:t>
            </a:r>
            <a:r>
              <a:rPr lang="en-US" sz="2400" b="1" i="1" u="none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Perceived </a:t>
            </a:r>
            <a:r>
              <a:rPr lang="en-US" sz="2400" b="0" i="1" u="none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pedagogical translanguaging (Stace, Design, Shift) - 18 questions</a:t>
            </a:r>
            <a:endParaRPr sz="2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/>
              <a:buNone/>
            </a:pPr>
            <a:r>
              <a:rPr lang="en-US" sz="2400" b="0" i="1" u="none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Section C: </a:t>
            </a:r>
            <a:r>
              <a:rPr lang="en-US" sz="2400" b="1" i="1" u="none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Overall perceptions - </a:t>
            </a:r>
            <a:r>
              <a:rPr lang="en-US" sz="2400" i="1" u="none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3 questions</a:t>
            </a:r>
            <a:endParaRPr lang="en-US" sz="2400" i="1" u="none" strike="noStrike" cap="none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311" name="Google Shape;311;p13"/>
          <p:cNvSpPr txBox="1"/>
          <p:nvPr/>
        </p:nvSpPr>
        <p:spPr>
          <a:xfrm>
            <a:off x="609301" y="3434177"/>
            <a:ext cx="17069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→ Theoretical framework of pedagogical translanguaging proposed by </a:t>
            </a:r>
            <a:r>
              <a:rPr lang="en-US" sz="2400" b="1" i="0" u="none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García et al. (2017)</a:t>
            </a:r>
            <a:endParaRPr sz="2400" b="1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7"/>
          <p:cNvSpPr/>
          <p:nvPr/>
        </p:nvSpPr>
        <p:spPr>
          <a:xfrm>
            <a:off x="615775" y="1638300"/>
            <a:ext cx="17066415" cy="8076697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solidFill>
            <a:srgbClr val="F7F7F7"/>
          </a:solidFill>
          <a:ln w="30950" cap="sq" cmpd="sng">
            <a:solidFill>
              <a:srgbClr val="2657C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74275" tIns="37125" rIns="74275" bIns="37125" anchor="t" anchorCtr="0">
            <a:noAutofit/>
          </a:bodyPr>
          <a:lstStyle/>
          <a:p>
            <a:pPr marL="0" marR="0" lvl="0" indent="0" algn="ctr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3"/>
              <a:buFont typeface="Arial" panose="020B0604020202020204"/>
              <a:buNone/>
            </a:pPr>
            <a:endParaRPr sz="1465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17" name="Google Shape;317;p17"/>
          <p:cNvGrpSpPr/>
          <p:nvPr/>
        </p:nvGrpSpPr>
        <p:grpSpPr>
          <a:xfrm>
            <a:off x="609601" y="1638292"/>
            <a:ext cx="17068799" cy="795528"/>
            <a:chOff x="609598" y="4484531"/>
            <a:chExt cx="3276600" cy="795528"/>
          </a:xfrm>
        </p:grpSpPr>
        <p:sp>
          <p:nvSpPr>
            <p:cNvPr id="318" name="Google Shape;318;p17"/>
            <p:cNvSpPr/>
            <p:nvPr/>
          </p:nvSpPr>
          <p:spPr>
            <a:xfrm>
              <a:off x="609599" y="4484531"/>
              <a:ext cx="3276599" cy="795528"/>
            </a:xfrm>
            <a:custGeom>
              <a:avLst/>
              <a:gdLst/>
              <a:ahLst/>
              <a:cxnLst/>
              <a:rect l="l" t="t" r="r" b="b"/>
              <a:pathLst>
                <a:path w="1920812" h="704005" extrusionOk="0">
                  <a:moveTo>
                    <a:pt x="0" y="0"/>
                  </a:moveTo>
                  <a:lnTo>
                    <a:pt x="1920812" y="0"/>
                  </a:lnTo>
                  <a:lnTo>
                    <a:pt x="1920812" y="704005"/>
                  </a:lnTo>
                  <a:lnTo>
                    <a:pt x="0" y="704005"/>
                  </a:lnTo>
                  <a:close/>
                </a:path>
              </a:pathLst>
            </a:custGeom>
            <a:solidFill>
              <a:srgbClr val="2657C1"/>
            </a:solidFill>
            <a:ln w="9525" cap="flat" cmpd="sng">
              <a:solidFill>
                <a:srgbClr val="2657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19" name="Google Shape;319;p17"/>
            <p:cNvSpPr txBox="1"/>
            <p:nvPr/>
          </p:nvSpPr>
          <p:spPr>
            <a:xfrm>
              <a:off x="609598" y="4605296"/>
              <a:ext cx="3276599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 panose="020B0604020202020204"/>
                <a:buNone/>
              </a:pPr>
              <a:r>
                <a:rPr lang="en-US" sz="3000" b="1" i="0" u="none" strike="noStrike" cap="none">
                  <a:solidFill>
                    <a:schemeClr val="lt1"/>
                  </a:solidFill>
                  <a:latin typeface="Poppins Black" panose="00000800000000000000"/>
                  <a:ea typeface="Poppins Black" panose="00000800000000000000"/>
                  <a:cs typeface="Poppins Black" panose="00000800000000000000"/>
                  <a:sym typeface="Poppins Black" panose="00000800000000000000"/>
                </a:rPr>
                <a:t>Data Collection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20" name="Google Shape;320;p17"/>
          <p:cNvSpPr txBox="1"/>
          <p:nvPr/>
        </p:nvSpPr>
        <p:spPr>
          <a:xfrm>
            <a:off x="608112" y="2460175"/>
            <a:ext cx="17068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</a:pPr>
            <a:r>
              <a:rPr lang="en-US" sz="3200" i="0" u="none" strike="noStrike" cap="none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Questionnaire - Distribute Google Form (in-person</a:t>
            </a:r>
            <a:r>
              <a:rPr lang="en-US" sz="3200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)</a:t>
            </a:r>
            <a:endParaRPr sz="3200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321" name="Google Shape;321;p17"/>
          <p:cNvSpPr txBox="1"/>
          <p:nvPr/>
        </p:nvSpPr>
        <p:spPr>
          <a:xfrm>
            <a:off x="635479" y="3406069"/>
            <a:ext cx="4738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Introduce &amp; Instruct</a:t>
            </a:r>
            <a:endParaRPr sz="2400" b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322" name="Google Shape;322;p17"/>
          <p:cNvSpPr txBox="1"/>
          <p:nvPr/>
        </p:nvSpPr>
        <p:spPr>
          <a:xfrm>
            <a:off x="7272050" y="3434800"/>
            <a:ext cx="4267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 panose="020B0604020202020204"/>
              <a:buNone/>
            </a:pPr>
            <a:r>
              <a:rPr lang="en-US" sz="23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Distribute questionnaire</a:t>
            </a:r>
            <a:endParaRPr sz="1400" b="1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323" name="Google Shape;323;p17"/>
          <p:cNvSpPr txBox="1"/>
          <p:nvPr/>
        </p:nvSpPr>
        <p:spPr>
          <a:xfrm>
            <a:off x="14117224" y="3406075"/>
            <a:ext cx="3586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Collect data</a:t>
            </a:r>
            <a:endParaRPr sz="2400" b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cxnSp>
        <p:nvCxnSpPr>
          <p:cNvPr id="324" name="Google Shape;324;p17"/>
          <p:cNvCxnSpPr>
            <a:stCxn id="321" idx="3"/>
            <a:endCxn id="322" idx="1"/>
          </p:cNvCxnSpPr>
          <p:nvPr/>
        </p:nvCxnSpPr>
        <p:spPr>
          <a:xfrm>
            <a:off x="5374279" y="3636919"/>
            <a:ext cx="1897800" cy="210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325" name="Google Shape;325;p17"/>
          <p:cNvCxnSpPr/>
          <p:nvPr/>
        </p:nvCxnSpPr>
        <p:spPr>
          <a:xfrm rot="10800000" flipH="1">
            <a:off x="11846974" y="3617725"/>
            <a:ext cx="2577900" cy="384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26" name="Google Shape;326;p17"/>
          <p:cNvSpPr/>
          <p:nvPr/>
        </p:nvSpPr>
        <p:spPr>
          <a:xfrm>
            <a:off x="609601" y="271953"/>
            <a:ext cx="17068799" cy="1121653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0030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 panose="020B0604020202020204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3. METHODOLOGY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27" name="Google Shape;327;p17"/>
          <p:cNvGrpSpPr/>
          <p:nvPr/>
        </p:nvGrpSpPr>
        <p:grpSpPr>
          <a:xfrm>
            <a:off x="621177" y="5215917"/>
            <a:ext cx="17068792" cy="795526"/>
            <a:chOff x="609598" y="4484531"/>
            <a:chExt cx="3276600" cy="795526"/>
          </a:xfrm>
        </p:grpSpPr>
        <p:sp>
          <p:nvSpPr>
            <p:cNvPr id="328" name="Google Shape;328;p17"/>
            <p:cNvSpPr/>
            <p:nvPr/>
          </p:nvSpPr>
          <p:spPr>
            <a:xfrm>
              <a:off x="609599" y="4484531"/>
              <a:ext cx="3274984" cy="795526"/>
            </a:xfrm>
            <a:custGeom>
              <a:avLst/>
              <a:gdLst/>
              <a:ahLst/>
              <a:cxnLst/>
              <a:rect l="l" t="t" r="r" b="b"/>
              <a:pathLst>
                <a:path w="1920812" h="704005" extrusionOk="0">
                  <a:moveTo>
                    <a:pt x="0" y="0"/>
                  </a:moveTo>
                  <a:lnTo>
                    <a:pt x="1920812" y="0"/>
                  </a:lnTo>
                  <a:lnTo>
                    <a:pt x="1920812" y="704005"/>
                  </a:lnTo>
                  <a:lnTo>
                    <a:pt x="0" y="704005"/>
                  </a:lnTo>
                  <a:close/>
                </a:path>
              </a:pathLst>
            </a:custGeom>
            <a:solidFill>
              <a:srgbClr val="2657C1"/>
            </a:solidFill>
            <a:ln w="9525" cap="flat" cmpd="sng">
              <a:solidFill>
                <a:srgbClr val="2657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29" name="Google Shape;329;p17"/>
            <p:cNvSpPr txBox="1"/>
            <p:nvPr/>
          </p:nvSpPr>
          <p:spPr>
            <a:xfrm>
              <a:off x="609598" y="4605296"/>
              <a:ext cx="32766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0"/>
                <a:buFont typeface="Arial" panose="020B0604020202020204"/>
                <a:buNone/>
              </a:pPr>
              <a:r>
                <a:rPr lang="en-US" sz="3000" b="1" i="0" u="none" strike="noStrike" cap="none">
                  <a:solidFill>
                    <a:schemeClr val="lt1"/>
                  </a:solidFill>
                  <a:latin typeface="Poppins Black" panose="00000800000000000000"/>
                  <a:ea typeface="Poppins Black" panose="00000800000000000000"/>
                  <a:cs typeface="Poppins Black" panose="00000800000000000000"/>
                  <a:sym typeface="Poppins Black" panose="00000800000000000000"/>
                </a:rPr>
                <a:t>Validity &amp; Reliability</a:t>
              </a:r>
              <a:endParaRPr sz="30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endParaRPr>
            </a:p>
          </p:txBody>
        </p:sp>
      </p:grpSp>
      <p:cxnSp>
        <p:nvCxnSpPr>
          <p:cNvPr id="330" name="Google Shape;330;p17"/>
          <p:cNvCxnSpPr/>
          <p:nvPr/>
        </p:nvCxnSpPr>
        <p:spPr>
          <a:xfrm>
            <a:off x="6212222" y="6362807"/>
            <a:ext cx="13200" cy="33519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31" name="Google Shape;331;p17"/>
          <p:cNvCxnSpPr/>
          <p:nvPr/>
        </p:nvCxnSpPr>
        <p:spPr>
          <a:xfrm>
            <a:off x="11935539" y="6362807"/>
            <a:ext cx="23100" cy="335190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2" name="Google Shape;332;p17"/>
          <p:cNvSpPr txBox="1"/>
          <p:nvPr/>
        </p:nvSpPr>
        <p:spPr>
          <a:xfrm>
            <a:off x="658200" y="6239083"/>
            <a:ext cx="5576400" cy="33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600" b="1" i="0" u="none" strike="noStrike" cap="none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Validity</a:t>
            </a:r>
            <a:endParaRPr sz="1140" b="1" i="0" u="none" strike="noStrike" cap="none">
              <a:solidFill>
                <a:srgbClr val="000000"/>
              </a:solidFill>
            </a:endParaRPr>
          </a:p>
          <a:p>
            <a:pPr marL="457200" marR="0" lvl="0" indent="-3835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309C"/>
              </a:buClr>
              <a:buSzPts val="2438"/>
              <a:buFont typeface="Poppins" panose="00000500000000000000"/>
              <a:buChar char="-"/>
            </a:pPr>
            <a:r>
              <a:rPr lang="en-US" sz="2440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Develop on relevant theoretical framework</a:t>
            </a:r>
            <a:endParaRPr sz="2440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3835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309C"/>
              </a:buClr>
              <a:buSzPts val="2438"/>
              <a:buFont typeface="Poppins" panose="00000500000000000000"/>
              <a:buChar char="-"/>
            </a:pPr>
            <a:r>
              <a:rPr lang="en-US" sz="2440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Have one expert in the field to review the items</a:t>
            </a:r>
            <a:endParaRPr sz="2440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3835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309C"/>
              </a:buClr>
              <a:buSzPts val="2438"/>
              <a:buFont typeface="Poppins" panose="00000500000000000000"/>
              <a:buChar char="-"/>
            </a:pPr>
            <a:r>
              <a:rPr lang="en-US" sz="2440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Modify from feedbacks</a:t>
            </a:r>
            <a:endParaRPr sz="2440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333" name="Google Shape;333;p17"/>
          <p:cNvSpPr txBox="1"/>
          <p:nvPr/>
        </p:nvSpPr>
        <p:spPr>
          <a:xfrm>
            <a:off x="6212227" y="6239082"/>
            <a:ext cx="5727900" cy="21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600" b="1" i="0" u="none" strike="noStrike" cap="none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Pilot test</a:t>
            </a:r>
            <a:endParaRPr sz="114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457200" marR="0" lvl="0" indent="-3835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309C"/>
              </a:buClr>
              <a:buSzPts val="2438"/>
              <a:buFont typeface="Poppins" panose="00000500000000000000"/>
              <a:buChar char="-"/>
            </a:pPr>
            <a:r>
              <a:rPr lang="en-US" sz="2440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16 participants</a:t>
            </a:r>
            <a:endParaRPr sz="2440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3835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309C"/>
              </a:buClr>
              <a:buSzPts val="2438"/>
              <a:buFont typeface="Poppins" panose="00000500000000000000"/>
              <a:buChar char="-"/>
            </a:pPr>
            <a:r>
              <a:rPr lang="en-US" sz="2440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Collect feedbacks</a:t>
            </a:r>
            <a:endParaRPr sz="2440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38"/>
              <a:buFont typeface="Arial" panose="020B0604020202020204"/>
              <a:buNone/>
            </a:pPr>
            <a:endParaRPr sz="2440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334" name="Google Shape;334;p17"/>
          <p:cNvSpPr txBox="1"/>
          <p:nvPr/>
        </p:nvSpPr>
        <p:spPr>
          <a:xfrm>
            <a:off x="11935551" y="6239082"/>
            <a:ext cx="5725800" cy="247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4275" tIns="37125" rIns="74275" bIns="3712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600" b="1" i="0" u="none" strike="noStrike" cap="none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Reliability</a:t>
            </a:r>
            <a:endParaRPr sz="114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71475" marR="0" lvl="0" indent="-3714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309C"/>
              </a:buClr>
              <a:buSzPts val="2600"/>
              <a:buFont typeface="Poppins" panose="00000500000000000000"/>
              <a:buChar char="-"/>
            </a:pPr>
            <a:r>
              <a:rPr lang="en-US" sz="2600" b="0" i="0" u="none" strike="noStrike" cap="none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Calculating Cronbach’s Alpha coefficients. </a:t>
            </a:r>
            <a:endParaRPr sz="114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 panose="020B0604020202020204"/>
              <a:buNone/>
            </a:pPr>
            <a:r>
              <a:rPr lang="en-US" sz="2600" b="0" i="0" u="none" strike="noStrike" cap="none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	+ Pilot stud</a:t>
            </a:r>
            <a:r>
              <a:rPr lang="en-US" sz="2600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y = .93</a:t>
            </a:r>
            <a:endParaRPr sz="114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5" name="Google Shape;335;p17"/>
          <p:cNvSpPr txBox="1"/>
          <p:nvPr/>
        </p:nvSpPr>
        <p:spPr>
          <a:xfrm>
            <a:off x="621176" y="4205175"/>
            <a:ext cx="17068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</a:pPr>
            <a:r>
              <a:rPr lang="en-US" sz="2400" i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*All participants gave consent before data collection began.</a:t>
            </a:r>
            <a:endParaRPr sz="2400" i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  <p:bldLst>
      <p:bldP spid="321" grpId="0"/>
      <p:bldP spid="322" grpId="0"/>
      <p:bldP spid="321" grpId="1"/>
      <p:bldP spid="322" grpId="1"/>
      <p:bldP spid="335" grpId="0"/>
      <p:bldP spid="335" grpId="1"/>
      <p:bldP spid="332" grpId="0"/>
      <p:bldP spid="333" grpId="0"/>
      <p:bldP spid="334" grpId="0"/>
      <p:bldP spid="332" grpId="1"/>
      <p:bldP spid="333" grpId="1"/>
      <p:bldP spid="33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"/>
          <p:cNvPicPr preferRelativeResize="0"/>
          <p:nvPr/>
        </p:nvPicPr>
        <p:blipFill>
          <a:blip r:embed="rId1"/>
          <a:stretch>
            <a:fillRect/>
          </a:stretch>
        </p:blipFill>
        <p:spPr>
          <a:xfrm rot="-2450078">
            <a:off x="9487414" y="300991"/>
            <a:ext cx="13408031" cy="1356029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/>
          <p:nvPr/>
        </p:nvSpPr>
        <p:spPr>
          <a:xfrm>
            <a:off x="383932" y="3802159"/>
            <a:ext cx="5640832" cy="1121501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2657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1. I</a:t>
            </a:r>
            <a:r>
              <a:rPr lang="en-US" sz="3200" b="1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ntroduction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99" name="Google Shape;99;p2"/>
          <p:cNvGrpSpPr/>
          <p:nvPr/>
        </p:nvGrpSpPr>
        <p:grpSpPr>
          <a:xfrm rot="-5400000">
            <a:off x="1736485" y="6318397"/>
            <a:ext cx="157192" cy="5703851"/>
            <a:chOff x="0" y="-66675"/>
            <a:chExt cx="41400" cy="1502239"/>
          </a:xfrm>
        </p:grpSpPr>
        <p:sp>
          <p:nvSpPr>
            <p:cNvPr id="100" name="Google Shape;100;p2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01" name="Google Shape;101;p2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02" name="Google Shape;102;p2"/>
          <p:cNvSpPr txBox="1"/>
          <p:nvPr/>
        </p:nvSpPr>
        <p:spPr>
          <a:xfrm>
            <a:off x="3810000" y="1181100"/>
            <a:ext cx="10668000" cy="13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 panose="020B0604020202020204"/>
              <a:buNone/>
            </a:pPr>
            <a:r>
              <a:rPr lang="en-US" sz="80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Main</a:t>
            </a:r>
            <a:r>
              <a:rPr lang="en-US" sz="8000" b="1" i="0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Contents</a:t>
            </a:r>
            <a:endParaRPr sz="1400" b="0" i="0" u="none" strike="noStrike" cap="none">
              <a:solidFill>
                <a:srgbClr val="2657C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6323132" y="3802159"/>
            <a:ext cx="5640832" cy="1121501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2657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2. L</a:t>
            </a:r>
            <a:r>
              <a:rPr lang="en-US" sz="3200" b="1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iterature Review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12262332" y="3783109"/>
            <a:ext cx="5640832" cy="1121501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2657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3. M</a:t>
            </a:r>
            <a:r>
              <a:rPr lang="en-US" sz="3200" b="1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ethodology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2281143" y="6208235"/>
            <a:ext cx="6565392" cy="1124742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2657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4. F</a:t>
            </a:r>
            <a:r>
              <a:rPr lang="en-US" sz="3200" b="1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indings</a:t>
            </a:r>
            <a:r>
              <a:rPr lang="en-US" sz="32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 &amp; </a:t>
            </a:r>
            <a:r>
              <a:rPr lang="en-US" sz="3200" b="1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Discussion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9441466" y="6211294"/>
            <a:ext cx="5640832" cy="1121501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2657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5. C</a:t>
            </a:r>
            <a:r>
              <a:rPr lang="en-US" sz="3200" b="1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onclusion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8"/>
          <p:cNvSpPr/>
          <p:nvPr/>
        </p:nvSpPr>
        <p:spPr>
          <a:xfrm>
            <a:off x="609600" y="1682006"/>
            <a:ext cx="17095227" cy="8333659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solidFill>
            <a:srgbClr val="F7F7F7"/>
          </a:solidFill>
          <a:ln w="38100" cap="sq" cmpd="sng">
            <a:solidFill>
              <a:srgbClr val="2657C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341" name="Google Shape;341;p18"/>
          <p:cNvGrpSpPr/>
          <p:nvPr/>
        </p:nvGrpSpPr>
        <p:grpSpPr>
          <a:xfrm>
            <a:off x="609601" y="1682006"/>
            <a:ext cx="17068799" cy="795528"/>
            <a:chOff x="609598" y="4484531"/>
            <a:chExt cx="3276600" cy="795528"/>
          </a:xfrm>
        </p:grpSpPr>
        <p:sp>
          <p:nvSpPr>
            <p:cNvPr id="342" name="Google Shape;342;p18"/>
            <p:cNvSpPr/>
            <p:nvPr/>
          </p:nvSpPr>
          <p:spPr>
            <a:xfrm>
              <a:off x="609599" y="4484531"/>
              <a:ext cx="3276599" cy="795528"/>
            </a:xfrm>
            <a:custGeom>
              <a:avLst/>
              <a:gdLst/>
              <a:ahLst/>
              <a:cxnLst/>
              <a:rect l="l" t="t" r="r" b="b"/>
              <a:pathLst>
                <a:path w="1920812" h="704005" extrusionOk="0">
                  <a:moveTo>
                    <a:pt x="0" y="0"/>
                  </a:moveTo>
                  <a:lnTo>
                    <a:pt x="1920812" y="0"/>
                  </a:lnTo>
                  <a:lnTo>
                    <a:pt x="1920812" y="704005"/>
                  </a:lnTo>
                  <a:lnTo>
                    <a:pt x="0" y="704005"/>
                  </a:lnTo>
                  <a:close/>
                </a:path>
              </a:pathLst>
            </a:custGeom>
            <a:solidFill>
              <a:srgbClr val="2657C1"/>
            </a:solidFill>
            <a:ln w="9525" cap="flat" cmpd="sng">
              <a:solidFill>
                <a:srgbClr val="2657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43" name="Google Shape;343;p18"/>
            <p:cNvSpPr txBox="1"/>
            <p:nvPr/>
          </p:nvSpPr>
          <p:spPr>
            <a:xfrm>
              <a:off x="609598" y="4605296"/>
              <a:ext cx="3276599" cy="553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 panose="020B0604020202020204"/>
                <a:buNone/>
              </a:pPr>
              <a:r>
                <a:rPr lang="en-US" sz="3000" b="1" i="0" u="none" strike="noStrike" cap="none">
                  <a:solidFill>
                    <a:schemeClr val="lt1"/>
                  </a:solidFill>
                  <a:latin typeface="Poppins Black" panose="00000800000000000000"/>
                  <a:ea typeface="Poppins Black" panose="00000800000000000000"/>
                  <a:cs typeface="Poppins Black" panose="00000800000000000000"/>
                  <a:sym typeface="Poppins Black" panose="00000800000000000000"/>
                </a:rPr>
                <a:t>Data Analysis</a:t>
              </a:r>
              <a:endPara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44" name="Google Shape;344;p18"/>
          <p:cNvSpPr txBox="1"/>
          <p:nvPr/>
        </p:nvSpPr>
        <p:spPr>
          <a:xfrm>
            <a:off x="609462" y="2647600"/>
            <a:ext cx="17095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</a:pPr>
            <a:r>
              <a:rPr lang="en-US" sz="3200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Quantitative data: Descriptive statistics (mean &amp; SD)</a:t>
            </a:r>
            <a:endParaRPr sz="3200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cxnSp>
        <p:nvCxnSpPr>
          <p:cNvPr id="345" name="Google Shape;345;p18"/>
          <p:cNvCxnSpPr>
            <a:stCxn id="346" idx="3"/>
            <a:endCxn id="347" idx="1"/>
          </p:cNvCxnSpPr>
          <p:nvPr/>
        </p:nvCxnSpPr>
        <p:spPr>
          <a:xfrm>
            <a:off x="6791250" y="4333775"/>
            <a:ext cx="4671600" cy="0"/>
          </a:xfrm>
          <a:prstGeom prst="straightConnector1">
            <a:avLst/>
          </a:prstGeom>
          <a:noFill/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47" name="Google Shape;347;p18"/>
          <p:cNvSpPr/>
          <p:nvPr/>
        </p:nvSpPr>
        <p:spPr>
          <a:xfrm>
            <a:off x="11462850" y="3772875"/>
            <a:ext cx="5210700" cy="11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Summary table of mean scores of all items in a construct</a:t>
            </a:r>
            <a:endParaRPr sz="2400" b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346" name="Google Shape;346;p18"/>
          <p:cNvSpPr/>
          <p:nvPr/>
        </p:nvSpPr>
        <p:spPr>
          <a:xfrm>
            <a:off x="1580550" y="3772925"/>
            <a:ext cx="5210700" cy="112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Mean and SD of each item</a:t>
            </a:r>
            <a:endParaRPr sz="2400" b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348" name="Google Shape;348;p18"/>
          <p:cNvSpPr/>
          <p:nvPr/>
        </p:nvSpPr>
        <p:spPr>
          <a:xfrm>
            <a:off x="609601" y="271953"/>
            <a:ext cx="17068799" cy="1121653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0030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 panose="020B0604020202020204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3. METHODOLOGY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e401e4d0b9_0_35"/>
          <p:cNvSpPr/>
          <p:nvPr/>
        </p:nvSpPr>
        <p:spPr>
          <a:xfrm>
            <a:off x="1826725" y="1019325"/>
            <a:ext cx="2243328" cy="1929982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2657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</a:pPr>
            <a:r>
              <a:rPr lang="en-US" sz="9600" b="1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4</a:t>
            </a:r>
            <a:endParaRPr sz="96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54" name="Google Shape;354;g3e401e4d0b9_0_35"/>
          <p:cNvGrpSpPr/>
          <p:nvPr/>
        </p:nvGrpSpPr>
        <p:grpSpPr>
          <a:xfrm rot="-5400000">
            <a:off x="1736485" y="6318397"/>
            <a:ext cx="157192" cy="5703851"/>
            <a:chOff x="0" y="-66675"/>
            <a:chExt cx="41400" cy="1502239"/>
          </a:xfrm>
        </p:grpSpPr>
        <p:sp>
          <p:nvSpPr>
            <p:cNvPr id="355" name="Google Shape;355;g3e401e4d0b9_0_35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56" name="Google Shape;356;g3e401e4d0b9_0_35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357" name="Google Shape;357;g3e401e4d0b9_0_35"/>
          <p:cNvSpPr txBox="1"/>
          <p:nvPr/>
        </p:nvSpPr>
        <p:spPr>
          <a:xfrm>
            <a:off x="3810000" y="3157950"/>
            <a:ext cx="10668000" cy="39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 panose="020B0604020202020204"/>
              <a:buNone/>
            </a:pPr>
            <a:r>
              <a:rPr lang="en-US" sz="126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Results &amp; Discussion</a:t>
            </a:r>
            <a:endParaRPr sz="12600" b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358" name="Google Shape;358;g3e401e4d0b9_0_35"/>
          <p:cNvPicPr preferRelativeResize="0"/>
          <p:nvPr/>
        </p:nvPicPr>
        <p:blipFill>
          <a:blip r:embed="rId1"/>
          <a:stretch>
            <a:fillRect/>
          </a:stretch>
        </p:blipFill>
        <p:spPr>
          <a:xfrm rot="-5399998">
            <a:off x="10039063" y="2453063"/>
            <a:ext cx="10487725" cy="11730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f5bb495518_0_130"/>
          <p:cNvSpPr txBox="1"/>
          <p:nvPr/>
        </p:nvSpPr>
        <p:spPr>
          <a:xfrm>
            <a:off x="682801" y="1648140"/>
            <a:ext cx="169224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 panose="020B0604020202020204"/>
              <a:buNone/>
            </a:pPr>
            <a:r>
              <a:rPr lang="en-US" sz="3500" b="0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RQ1: First-year English-majored </a:t>
            </a:r>
            <a:r>
              <a:rPr lang="en-US" sz="3500" b="1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students perceived teachers’ PT practices</a:t>
            </a:r>
            <a:endParaRPr sz="3500" b="1" i="1" u="none" strike="noStrike" cap="none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364" name="Google Shape;364;g3f5bb495518_0_130"/>
          <p:cNvSpPr/>
          <p:nvPr/>
        </p:nvSpPr>
        <p:spPr>
          <a:xfrm>
            <a:off x="609601" y="271953"/>
            <a:ext cx="17068800" cy="1121501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0030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 panose="020B0604020202020204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4. FINDINGS &amp; DISCUSSION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5" name="Google Shape;365;g3f5bb495518_0_130"/>
          <p:cNvSpPr/>
          <p:nvPr/>
        </p:nvSpPr>
        <p:spPr>
          <a:xfrm rot="-5400000">
            <a:off x="541346" y="7470216"/>
            <a:ext cx="685800" cy="5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25400" cap="flat" cmpd="sng">
            <a:solidFill>
              <a:srgbClr val="003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66" name="Google Shape;366;g3f5bb495518_0_130"/>
          <p:cNvSpPr/>
          <p:nvPr/>
        </p:nvSpPr>
        <p:spPr>
          <a:xfrm>
            <a:off x="1294050" y="7184300"/>
            <a:ext cx="16384526" cy="1121128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noFill/>
          <a:ln w="38100" cap="sq" cmpd="sng">
            <a:solidFill>
              <a:srgbClr val="2657C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</a:pP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Similar findings to </a:t>
            </a:r>
            <a:r>
              <a:rPr lang="en-US" sz="22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Pantalleresco (2021)</a:t>
            </a: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, who emphasized that </a:t>
            </a:r>
            <a:r>
              <a:rPr lang="en-US" sz="22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teachers' acknowledgement of learners' L1 </a:t>
            </a: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facilitates understanding and fosters a comfortable classroom environment  </a:t>
            </a:r>
            <a:endParaRPr sz="2200" i="0" u="none" strike="noStrike" cap="none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367" name="Google Shape;367;g3f5bb495518_0_130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791075" y="3055365"/>
            <a:ext cx="8705850" cy="395287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g3f5bb495518_0_130"/>
          <p:cNvSpPr txBox="1"/>
          <p:nvPr/>
        </p:nvSpPr>
        <p:spPr>
          <a:xfrm>
            <a:off x="6414375" y="2419750"/>
            <a:ext cx="4678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/>
              <a:buNone/>
            </a:pPr>
            <a:r>
              <a:rPr lang="en-US" sz="2400" b="1">
                <a:solidFill>
                  <a:srgbClr val="C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Perceived Teacher’s Stance</a:t>
            </a:r>
            <a:endParaRPr sz="2400" b="1" u="none" strike="noStrike" cap="none">
              <a:solidFill>
                <a:srgbClr val="C00000"/>
              </a:solidFill>
            </a:endParaRPr>
          </a:p>
        </p:txBody>
      </p:sp>
      <p:pic>
        <p:nvPicPr>
          <p:cNvPr id="369" name="Google Shape;369;g3f5bb495518_0_130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1887536" y="3802170"/>
            <a:ext cx="7614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g3f5bb495518_0_130"/>
          <p:cNvSpPr/>
          <p:nvPr/>
        </p:nvSpPr>
        <p:spPr>
          <a:xfrm rot="-5400000">
            <a:off x="541258" y="8960191"/>
            <a:ext cx="685800" cy="5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25400" cap="flat" cmpd="sng">
            <a:solidFill>
              <a:srgbClr val="003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71" name="Google Shape;371;g3f5bb495518_0_130"/>
          <p:cNvSpPr/>
          <p:nvPr/>
        </p:nvSpPr>
        <p:spPr>
          <a:xfrm>
            <a:off x="1293963" y="8674275"/>
            <a:ext cx="16384526" cy="1121128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noFill/>
          <a:ln w="38100" cap="sq" cmpd="sng">
            <a:solidFill>
              <a:srgbClr val="2657C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</a:pP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Aligns with </a:t>
            </a:r>
            <a:r>
              <a:rPr lang="en-US" sz="22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Liu (2021)</a:t>
            </a: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, who highlighted a shift toward the </a:t>
            </a:r>
            <a:r>
              <a:rPr lang="en-US" sz="22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"meaning-making" process</a:t>
            </a: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where L1 serves as a crucial tool for facilitating learning and understanding of the target language </a:t>
            </a:r>
            <a:endParaRPr sz="2200" i="0" u="none" strike="noStrike" cap="none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372" name="Google Shape;372;g3f5bb495518_0_130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1887536" y="5901000"/>
            <a:ext cx="761400" cy="4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f5bb495518_0_143"/>
          <p:cNvSpPr txBox="1"/>
          <p:nvPr/>
        </p:nvSpPr>
        <p:spPr>
          <a:xfrm>
            <a:off x="682801" y="1648140"/>
            <a:ext cx="169224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 panose="020B0604020202020204"/>
              <a:buNone/>
            </a:pPr>
            <a:r>
              <a:rPr lang="en-US" sz="3500" b="0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RQ1: First-year English-majored </a:t>
            </a:r>
            <a:r>
              <a:rPr lang="en-US" sz="3500" b="1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students perceived teachers’ PT practices</a:t>
            </a:r>
            <a:endParaRPr sz="3500" b="1" i="1" u="none" strike="noStrike" cap="none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378" name="Google Shape;378;g3f5bb495518_0_143"/>
          <p:cNvSpPr/>
          <p:nvPr/>
        </p:nvSpPr>
        <p:spPr>
          <a:xfrm>
            <a:off x="609601" y="271953"/>
            <a:ext cx="17068800" cy="1121501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0030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 panose="020B0604020202020204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4. FINDINGS &amp; DISCUSSION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9" name="Google Shape;379;g3f5bb495518_0_143"/>
          <p:cNvSpPr txBox="1"/>
          <p:nvPr/>
        </p:nvSpPr>
        <p:spPr>
          <a:xfrm>
            <a:off x="2325150" y="2419750"/>
            <a:ext cx="4678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/>
              <a:buNone/>
            </a:pPr>
            <a:r>
              <a:rPr lang="en-US" sz="2400" b="1">
                <a:solidFill>
                  <a:srgbClr val="C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Perceived Teacher’s Design</a:t>
            </a:r>
            <a:endParaRPr sz="2400" b="1" u="none" strike="noStrike" cap="none">
              <a:solidFill>
                <a:srgbClr val="C00000"/>
              </a:solidFill>
            </a:endParaRPr>
          </a:p>
        </p:txBody>
      </p:sp>
      <p:pic>
        <p:nvPicPr>
          <p:cNvPr id="380" name="Google Shape;380;g3f5bb495518_0_143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682811" y="3136150"/>
            <a:ext cx="7962900" cy="695325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g3f5bb495518_0_143"/>
          <p:cNvSpPr/>
          <p:nvPr/>
        </p:nvSpPr>
        <p:spPr>
          <a:xfrm>
            <a:off x="9777825" y="7180600"/>
            <a:ext cx="7961766" cy="1496011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noFill/>
          <a:ln w="17775" cap="sq" cmpd="sng">
            <a:solidFill>
              <a:srgbClr val="2657C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2650" tIns="21300" rIns="42650" bIns="213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 panose="020B0604020202020204"/>
              <a:buNone/>
            </a:pPr>
            <a:r>
              <a:rPr lang="en-US" sz="24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Phuong and Dang (2022)</a:t>
            </a:r>
            <a:r>
              <a:rPr lang="en-US" sz="24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found that over-reliance on the mother tongue can reduce learners' motivation to learn</a:t>
            </a:r>
            <a:r>
              <a:rPr lang="en-US" sz="24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</a:t>
            </a:r>
            <a:endParaRPr sz="2400" i="0" u="none" strike="noStrike" cap="none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382" name="Google Shape;382;g3f5bb495518_0_143"/>
          <p:cNvSpPr/>
          <p:nvPr/>
        </p:nvSpPr>
        <p:spPr>
          <a:xfrm>
            <a:off x="9777825" y="3248537"/>
            <a:ext cx="7644832" cy="1569931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noFill/>
          <a:ln w="17775" cap="sq" cmpd="sng">
            <a:solidFill>
              <a:srgbClr val="2657C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2650" tIns="21300" rIns="42650" bIns="213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 panose="020B0604020202020204"/>
              <a:buNone/>
            </a:pPr>
            <a:r>
              <a:rPr lang="en-US" sz="24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Aligns with </a:t>
            </a:r>
            <a:r>
              <a:rPr lang="en-US" sz="24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Alasmari et al. (2022)</a:t>
            </a:r>
            <a:r>
              <a:rPr lang="en-US" sz="24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, who suggested that </a:t>
            </a:r>
            <a:r>
              <a:rPr lang="en-US" sz="24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using the mother tongue reinforces learning by clarifying complex concepts and terminology</a:t>
            </a:r>
            <a:endParaRPr sz="2400" i="0" u="none" strike="noStrike" cap="none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383" name="Google Shape;383;g3f5bb495518_0_14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110961" y="3802645"/>
            <a:ext cx="7614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g3f5bb495518_0_14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127672" y="7697744"/>
            <a:ext cx="7614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g3f5bb495518_0_143"/>
          <p:cNvSpPr/>
          <p:nvPr/>
        </p:nvSpPr>
        <p:spPr>
          <a:xfrm rot="-5400000">
            <a:off x="8996959" y="3758841"/>
            <a:ext cx="685800" cy="5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25400" cap="flat" cmpd="sng">
            <a:solidFill>
              <a:srgbClr val="003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6" name="Google Shape;386;g3f5bb495518_0_143"/>
          <p:cNvSpPr/>
          <p:nvPr/>
        </p:nvSpPr>
        <p:spPr>
          <a:xfrm rot="-5400000">
            <a:off x="8801109" y="7653941"/>
            <a:ext cx="685800" cy="5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25400" cap="flat" cmpd="sng">
            <a:solidFill>
              <a:srgbClr val="003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387" name="Google Shape;387;g3f5bb495518_0_14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889072" y="7697744"/>
            <a:ext cx="761400" cy="4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g3f5bb495518_0_16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682775" y="3136175"/>
            <a:ext cx="7961774" cy="6946362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g3f5bb495518_0_164"/>
          <p:cNvSpPr txBox="1"/>
          <p:nvPr/>
        </p:nvSpPr>
        <p:spPr>
          <a:xfrm>
            <a:off x="682801" y="1648140"/>
            <a:ext cx="169224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 panose="020B0604020202020204"/>
              <a:buNone/>
            </a:pPr>
            <a:r>
              <a:rPr lang="en-US" sz="3500" b="0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RQ1: First-year English-majored </a:t>
            </a:r>
            <a:r>
              <a:rPr lang="en-US" sz="3500" b="1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students perceived teachers’ PT practices</a:t>
            </a:r>
            <a:endParaRPr sz="3500" b="1" i="1" u="none" strike="noStrike" cap="none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394" name="Google Shape;394;g3f5bb495518_0_164"/>
          <p:cNvSpPr/>
          <p:nvPr/>
        </p:nvSpPr>
        <p:spPr>
          <a:xfrm>
            <a:off x="609601" y="271953"/>
            <a:ext cx="17068800" cy="1121501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0030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 panose="020B0604020202020204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4. FINDINGS &amp; DISCUSSION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95" name="Google Shape;395;g3f5bb495518_0_164"/>
          <p:cNvSpPr txBox="1"/>
          <p:nvPr/>
        </p:nvSpPr>
        <p:spPr>
          <a:xfrm>
            <a:off x="2325150" y="2419750"/>
            <a:ext cx="4678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/>
              <a:buNone/>
            </a:pPr>
            <a:r>
              <a:rPr lang="en-US" sz="2400" b="1">
                <a:solidFill>
                  <a:srgbClr val="C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Perceived Teacher’s Shift</a:t>
            </a:r>
            <a:endParaRPr sz="2400" b="1" u="none" strike="noStrike" cap="none">
              <a:solidFill>
                <a:srgbClr val="C00000"/>
              </a:solidFill>
            </a:endParaRPr>
          </a:p>
        </p:txBody>
      </p:sp>
      <p:sp>
        <p:nvSpPr>
          <p:cNvPr id="396" name="Google Shape;396;g3f5bb495518_0_164"/>
          <p:cNvSpPr/>
          <p:nvPr/>
        </p:nvSpPr>
        <p:spPr>
          <a:xfrm>
            <a:off x="9777825" y="6201750"/>
            <a:ext cx="7961766" cy="1682572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noFill/>
          <a:ln w="17775" cap="sq" cmpd="sng">
            <a:solidFill>
              <a:srgbClr val="2657C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2650" tIns="21300" rIns="42650" bIns="213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</a:pP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Similar findings to </a:t>
            </a:r>
            <a:r>
              <a:rPr lang="en-US" sz="22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Almatrafi (2023)</a:t>
            </a: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, who emphasized that translanguaging helps lower-level learners feel more confident in participating and fully utilising their language skills</a:t>
            </a:r>
            <a:endParaRPr sz="2400" b="1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397" name="Google Shape;397;g3f5bb495518_0_164"/>
          <p:cNvSpPr/>
          <p:nvPr/>
        </p:nvSpPr>
        <p:spPr>
          <a:xfrm>
            <a:off x="9777825" y="3248522"/>
            <a:ext cx="7644832" cy="2036334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noFill/>
          <a:ln w="17775" cap="sq" cmpd="sng">
            <a:solidFill>
              <a:srgbClr val="2657C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2650" tIns="21300" rIns="42650" bIns="213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20"/>
              <a:buFont typeface="Arial" panose="020B0604020202020204"/>
              <a:buNone/>
            </a:pPr>
            <a:r>
              <a:rPr lang="en-US" sz="24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Aligns with </a:t>
            </a:r>
            <a:r>
              <a:rPr lang="en-US" sz="24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Liu et al. (2022)</a:t>
            </a:r>
            <a:r>
              <a:rPr lang="en-US" sz="24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, who found </a:t>
            </a:r>
            <a:r>
              <a:rPr lang="en-US" sz="24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translanguaging activities help create a sense of “safety” in the classroom, reducing learner anxiety and promoting collaborative learning</a:t>
            </a:r>
            <a:endParaRPr sz="2400" i="0" u="none" strike="noStrike" cap="none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398" name="Google Shape;398;g3f5bb495518_0_164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110961" y="3802645"/>
            <a:ext cx="7614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g3f5bb495518_0_164"/>
          <p:cNvSpPr/>
          <p:nvPr/>
        </p:nvSpPr>
        <p:spPr>
          <a:xfrm rot="-5400000">
            <a:off x="8996959" y="3758841"/>
            <a:ext cx="685800" cy="5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25400" cap="flat" cmpd="sng">
            <a:solidFill>
              <a:srgbClr val="003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00" name="Google Shape;400;g3f5bb495518_0_164"/>
          <p:cNvSpPr/>
          <p:nvPr/>
        </p:nvSpPr>
        <p:spPr>
          <a:xfrm rot="-5400000">
            <a:off x="8996946" y="6675091"/>
            <a:ext cx="685800" cy="5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25400" cap="flat" cmpd="sng">
            <a:solidFill>
              <a:srgbClr val="003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01" name="Google Shape;401;g3f5bb495518_0_164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7110961" y="6718895"/>
            <a:ext cx="761400" cy="4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g3f62c7f682f_0_43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568350" y="3236725"/>
            <a:ext cx="9151299" cy="4031400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g3f62c7f682f_0_43"/>
          <p:cNvSpPr txBox="1"/>
          <p:nvPr/>
        </p:nvSpPr>
        <p:spPr>
          <a:xfrm>
            <a:off x="682801" y="1648140"/>
            <a:ext cx="169224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 panose="020B0604020202020204"/>
              <a:buNone/>
            </a:pPr>
            <a:r>
              <a:rPr lang="en-US" sz="3500" b="0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RQ1: First-year English-majored </a:t>
            </a:r>
            <a:r>
              <a:rPr lang="en-US" sz="3500" b="1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students perceived teachers’ PT practices</a:t>
            </a:r>
            <a:endParaRPr sz="3500" b="1" i="1" u="none" strike="noStrike" cap="none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408" name="Google Shape;408;g3f62c7f682f_0_43"/>
          <p:cNvSpPr/>
          <p:nvPr/>
        </p:nvSpPr>
        <p:spPr>
          <a:xfrm>
            <a:off x="609601" y="271953"/>
            <a:ext cx="17068800" cy="1121501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0030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 panose="020B0604020202020204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4. FINDINGS &amp; DISCUSSION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09" name="Google Shape;409;g3f62c7f682f_0_43"/>
          <p:cNvSpPr txBox="1"/>
          <p:nvPr/>
        </p:nvSpPr>
        <p:spPr>
          <a:xfrm>
            <a:off x="7199400" y="2566175"/>
            <a:ext cx="3889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/>
              <a:buNone/>
            </a:pPr>
            <a:r>
              <a:rPr lang="en-US" sz="2400" b="1">
                <a:solidFill>
                  <a:srgbClr val="C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Overview perceptions</a:t>
            </a:r>
            <a:endParaRPr sz="2400" b="1" u="none" strike="noStrike" cap="none">
              <a:solidFill>
                <a:srgbClr val="C00000"/>
              </a:solidFill>
            </a:endParaRPr>
          </a:p>
        </p:txBody>
      </p:sp>
      <p:pic>
        <p:nvPicPr>
          <p:cNvPr id="410" name="Google Shape;410;g3f62c7f682f_0_4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2033339" y="4052611"/>
            <a:ext cx="7614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g3f62c7f682f_0_4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2033347" y="5098481"/>
            <a:ext cx="761400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g3f62c7f682f_0_4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2033347" y="6144344"/>
            <a:ext cx="761400" cy="4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g3f62c7f682f_0_43"/>
          <p:cNvSpPr txBox="1"/>
          <p:nvPr/>
        </p:nvSpPr>
        <p:spPr>
          <a:xfrm>
            <a:off x="3099875" y="85930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57200" algn="just" rtl="0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None/>
            </a:pPr>
          </a:p>
        </p:txBody>
      </p:sp>
      <p:sp>
        <p:nvSpPr>
          <p:cNvPr id="414" name="Google Shape;414;g3f62c7f682f_0_43"/>
          <p:cNvSpPr/>
          <p:nvPr/>
        </p:nvSpPr>
        <p:spPr>
          <a:xfrm>
            <a:off x="3285775" y="7784625"/>
            <a:ext cx="12451664" cy="931047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noFill/>
          <a:ln w="17775" cap="sq" cmpd="sng">
            <a:solidFill>
              <a:srgbClr val="2657C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2650" tIns="21300" rIns="42650" bIns="213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</a:pP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Students </a:t>
            </a:r>
            <a:r>
              <a:rPr lang="en-US" sz="22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responded positively </a:t>
            </a: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to the implementation of pedagogical translanguaging in EMI classrooms</a:t>
            </a:r>
            <a:endParaRPr sz="2200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415" name="Google Shape;415;g3f62c7f682f_0_43"/>
          <p:cNvSpPr/>
          <p:nvPr/>
        </p:nvSpPr>
        <p:spPr>
          <a:xfrm rot="-5400000">
            <a:off x="2482321" y="7975491"/>
            <a:ext cx="685800" cy="5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25400" cap="flat" cmpd="sng">
            <a:solidFill>
              <a:srgbClr val="003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16" name="Google Shape;416;g3f62c7f682f_0_43"/>
          <p:cNvSpPr txBox="1"/>
          <p:nvPr/>
        </p:nvSpPr>
        <p:spPr>
          <a:xfrm>
            <a:off x="3099875" y="98016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457200" algn="just" rtl="0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None/>
            </a:pPr>
          </a:p>
        </p:txBody>
      </p:sp>
      <p:sp>
        <p:nvSpPr>
          <p:cNvPr id="417" name="Google Shape;417;g3f62c7f682f_0_43"/>
          <p:cNvSpPr/>
          <p:nvPr/>
        </p:nvSpPr>
        <p:spPr>
          <a:xfrm>
            <a:off x="3285775" y="8993250"/>
            <a:ext cx="12451664" cy="931047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noFill/>
          <a:ln w="17775" cap="sq" cmpd="sng">
            <a:solidFill>
              <a:srgbClr val="2657C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2650" tIns="21300" rIns="42650" bIns="21300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</a:pP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First-year students consider pedagogical translanguaging a </a:t>
            </a:r>
            <a:r>
              <a:rPr lang="en-US" sz="22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helpful approach</a:t>
            </a: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in EMI classrooms</a:t>
            </a:r>
            <a:endParaRPr sz="2200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418" name="Google Shape;418;g3f62c7f682f_0_43"/>
          <p:cNvSpPr/>
          <p:nvPr/>
        </p:nvSpPr>
        <p:spPr>
          <a:xfrm rot="-5400000">
            <a:off x="2482321" y="9184116"/>
            <a:ext cx="685800" cy="5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25400" cap="flat" cmpd="sng">
            <a:solidFill>
              <a:srgbClr val="003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p:transition spd="med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0"/>
          <p:cNvSpPr txBox="1"/>
          <p:nvPr/>
        </p:nvSpPr>
        <p:spPr>
          <a:xfrm>
            <a:off x="609601" y="1648140"/>
            <a:ext cx="169224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 panose="020B0604020202020204"/>
              <a:buNone/>
            </a:pPr>
            <a:r>
              <a:rPr lang="en-US" sz="3500" b="0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RQ2: </a:t>
            </a:r>
            <a:r>
              <a:rPr lang="en-US" sz="3500" b="1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Teachers’ PT practices</a:t>
            </a:r>
            <a:r>
              <a:rPr lang="en-US" sz="3500" b="0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are most frequently reported in EMI classes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24" name="Google Shape;424;p20"/>
          <p:cNvSpPr/>
          <p:nvPr/>
        </p:nvSpPr>
        <p:spPr>
          <a:xfrm>
            <a:off x="609601" y="271953"/>
            <a:ext cx="17068799" cy="1121653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0030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 panose="020B0604020202020204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4. FINDINGS &amp; DISCUSSION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425" name="Google Shape;425;p20"/>
          <p:cNvGraphicFramePr/>
          <p:nvPr/>
        </p:nvGraphicFramePr>
        <p:xfrm>
          <a:off x="596899" y="2383325"/>
          <a:ext cx="17068800" cy="4045800"/>
        </p:xfrm>
        <a:graphic>
          <a:graphicData uri="http://schemas.openxmlformats.org/drawingml/2006/table">
            <a:tbl>
              <a:tblPr firstRow="1" bandRow="1">
                <a:noFill/>
                <a:tableStyleId>{DE279DB2-6BA1-41ED-8CCF-CA6A36C1F6D9}</a:tableStyleId>
              </a:tblPr>
              <a:tblGrid>
                <a:gridCol w="3975100"/>
                <a:gridCol w="8781450"/>
                <a:gridCol w="4312250"/>
              </a:tblGrid>
              <a:tr h="674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Dimension</a:t>
                      </a:r>
                      <a:endParaRPr sz="2400" b="1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Item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b="1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Mean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</a:tr>
              <a:tr h="866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Shift</a:t>
                      </a:r>
                      <a:endParaRPr sz="24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It helps me learn better when my teacher uses Vietnamese to </a:t>
                      </a:r>
                      <a:r>
                        <a:rPr lang="en-US" sz="2400" b="1" u="none" strike="noStrike" cap="none">
                          <a:solidFill>
                            <a:srgbClr val="C00000"/>
                          </a:solidFill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clarify difficult concepts</a:t>
                      </a:r>
                      <a:endParaRPr sz="2400" b="1" u="none" strike="noStrike" cap="none">
                        <a:solidFill>
                          <a:srgbClr val="C00000"/>
                        </a:solidFill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4.50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</a:tr>
              <a:tr h="1252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Design</a:t>
                      </a:r>
                      <a:endParaRPr sz="24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It helps me learn better when my teacher </a:t>
                      </a:r>
                      <a:r>
                        <a:rPr lang="en-US" sz="2400" b="1" u="none" strike="noStrike" cap="none">
                          <a:solidFill>
                            <a:srgbClr val="C00000"/>
                          </a:solidFill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intentionally </a:t>
                      </a: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uses both Vietnamese and English to </a:t>
                      </a:r>
                      <a:r>
                        <a:rPr lang="en-US" sz="2400" b="1" u="none" strike="noStrike" cap="none">
                          <a:solidFill>
                            <a:srgbClr val="C00000"/>
                          </a:solidFill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explain complex academic content</a:t>
                      </a:r>
                      <a:endParaRPr sz="1400" b="1" u="none" strike="noStrike" cap="none">
                        <a:solidFill>
                          <a:srgbClr val="C00000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4.48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</a:tr>
              <a:tr h="12522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Shift</a:t>
                      </a:r>
                      <a:endParaRPr sz="24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It helps me learn better when my teacher </a:t>
                      </a:r>
                      <a:r>
                        <a:rPr lang="en-US" sz="2400" b="1" u="none" strike="noStrike" cap="none">
                          <a:solidFill>
                            <a:srgbClr val="C00000"/>
                          </a:solidFill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explains unfamiliar vocabulary or grammar</a:t>
                      </a: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 using both Vietnamese and English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4.38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</a:tr>
            </a:tbl>
          </a:graphicData>
        </a:graphic>
      </p:graphicFrame>
      <p:sp>
        <p:nvSpPr>
          <p:cNvPr id="426" name="Google Shape;426;p20"/>
          <p:cNvSpPr/>
          <p:nvPr/>
        </p:nvSpPr>
        <p:spPr>
          <a:xfrm>
            <a:off x="1204350" y="7518825"/>
            <a:ext cx="7227055" cy="1786413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noFill/>
          <a:ln w="38100" cap="sq" cmpd="sng">
            <a:solidFill>
              <a:srgbClr val="00309C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/>
              <a:buNone/>
            </a:pPr>
            <a:r>
              <a:rPr lang="en-US" sz="22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Cenoz and Etxague (2013): </a:t>
            </a: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teachers' immediate use of Vietnamese serves as an essential scaffold to bridge the comprehension gap in real time</a:t>
            </a:r>
            <a:endParaRPr sz="2200" i="0" u="none" strike="noStrike" cap="none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427" name="Google Shape;427;p20"/>
          <p:cNvSpPr/>
          <p:nvPr/>
        </p:nvSpPr>
        <p:spPr>
          <a:xfrm>
            <a:off x="4474977" y="6747195"/>
            <a:ext cx="685800" cy="5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25400" cap="flat" cmpd="sng">
            <a:solidFill>
              <a:srgbClr val="003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8" name="Google Shape;428;p20"/>
          <p:cNvSpPr/>
          <p:nvPr/>
        </p:nvSpPr>
        <p:spPr>
          <a:xfrm>
            <a:off x="9467625" y="7518825"/>
            <a:ext cx="7616020" cy="1786413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noFill/>
          <a:ln w="38100" cap="sq" cmpd="sng">
            <a:solidFill>
              <a:srgbClr val="00309C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/>
              <a:buNone/>
            </a:pPr>
            <a:r>
              <a:rPr lang="en-US" sz="22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Yen and Danh (2021): </a:t>
            </a: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incorporating the native language can shorten explanation time and create a safe learning environment for students</a:t>
            </a:r>
            <a:endParaRPr sz="2200" i="0" u="none" strike="noStrike" cap="none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429" name="Google Shape;429;p20"/>
          <p:cNvSpPr/>
          <p:nvPr/>
        </p:nvSpPr>
        <p:spPr>
          <a:xfrm>
            <a:off x="12932727" y="6747207"/>
            <a:ext cx="685800" cy="5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25400" cap="flat" cmpd="sng">
            <a:solidFill>
              <a:srgbClr val="003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e3c919d57b_0_25"/>
          <p:cNvSpPr txBox="1"/>
          <p:nvPr/>
        </p:nvSpPr>
        <p:spPr>
          <a:xfrm>
            <a:off x="609601" y="1648140"/>
            <a:ext cx="16922400" cy="5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 panose="020B0604020202020204"/>
              <a:buNone/>
            </a:pPr>
            <a:r>
              <a:rPr lang="en-US" sz="3500" b="0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RQ2: </a:t>
            </a:r>
            <a:r>
              <a:rPr lang="en-US" sz="3500" b="1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Teachers’ PT practices</a:t>
            </a:r>
            <a:r>
              <a:rPr lang="en-US" sz="3500" b="0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are </a:t>
            </a:r>
            <a:r>
              <a:rPr lang="en-US" sz="3500" i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least </a:t>
            </a:r>
            <a:r>
              <a:rPr lang="en-US" sz="3500" b="0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frequently reported in EMI classes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435" name="Google Shape;435;g3e3c919d57b_0_25"/>
          <p:cNvSpPr/>
          <p:nvPr/>
        </p:nvSpPr>
        <p:spPr>
          <a:xfrm>
            <a:off x="609601" y="271953"/>
            <a:ext cx="17068800" cy="1121501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0030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 panose="020B0604020202020204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4. FINDINGS &amp; DISCUSSION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aphicFrame>
        <p:nvGraphicFramePr>
          <p:cNvPr id="436" name="Google Shape;436;g3e3c919d57b_0_25"/>
          <p:cNvGraphicFramePr/>
          <p:nvPr/>
        </p:nvGraphicFramePr>
        <p:xfrm>
          <a:off x="596899" y="2383325"/>
          <a:ext cx="17068800" cy="3000000"/>
        </p:xfrm>
        <a:graphic>
          <a:graphicData uri="http://schemas.openxmlformats.org/drawingml/2006/table">
            <a:tbl>
              <a:tblPr firstRow="1" bandRow="1">
                <a:noFill/>
                <a:tableStyleId>{DE279DB2-6BA1-41ED-8CCF-CA6A36C1F6D9}</a:tableStyleId>
              </a:tblPr>
              <a:tblGrid>
                <a:gridCol w="3975100"/>
                <a:gridCol w="8781450"/>
                <a:gridCol w="4312250"/>
              </a:tblGrid>
              <a:tr h="6743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Dimension</a:t>
                      </a:r>
                      <a:endParaRPr sz="2400" b="1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Item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 b="1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Mean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</a:tr>
              <a:tr h="8669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Stance</a:t>
                      </a:r>
                      <a:endParaRPr sz="24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My teachers </a:t>
                      </a:r>
                      <a:r>
                        <a:rPr lang="en-US" sz="2400" b="1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allow students</a:t>
                      </a:r>
                      <a:r>
                        <a:rPr lang="en-US" sz="2400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 to use Vietnamese to clarify or negotiate meaning</a:t>
                      </a:r>
                      <a:endParaRPr sz="2400" b="1" u="none" strike="noStrike" cap="none">
                        <a:solidFill>
                          <a:srgbClr val="C00000"/>
                        </a:solidFill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3.98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</a:tr>
              <a:tr h="12522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Stance</a:t>
                      </a:r>
                      <a:endParaRPr sz="24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My teachers views the use of </a:t>
                      </a:r>
                      <a:r>
                        <a:rPr lang="en-US" sz="2400" b="1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Vietnamese </a:t>
                      </a:r>
                      <a:r>
                        <a:rPr lang="en-US" sz="2400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in class as </a:t>
                      </a:r>
                      <a:r>
                        <a:rPr lang="en-US" sz="2400" b="1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part of the EMI learning environment</a:t>
                      </a:r>
                      <a:endParaRPr sz="1400" b="1" u="none" strike="noStrike" cap="none">
                        <a:solidFill>
                          <a:srgbClr val="C00000"/>
                        </a:solidFill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 panose="020B0604020202020204"/>
                        <a:buNone/>
                      </a:pPr>
                      <a:r>
                        <a:rPr lang="en-US" sz="2400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3.84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</a:tr>
            </a:tbl>
          </a:graphicData>
        </a:graphic>
      </p:graphicFrame>
      <p:sp>
        <p:nvSpPr>
          <p:cNvPr id="437" name="Google Shape;437;g3e3c919d57b_0_25"/>
          <p:cNvSpPr/>
          <p:nvPr/>
        </p:nvSpPr>
        <p:spPr>
          <a:xfrm>
            <a:off x="1204350" y="6583025"/>
            <a:ext cx="7227055" cy="1786413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noFill/>
          <a:ln w="38100" cap="sq" cmpd="sng">
            <a:solidFill>
              <a:srgbClr val="00309C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/>
              <a:buNone/>
            </a:pPr>
            <a:r>
              <a:rPr lang="en-US" sz="22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Surtees (2016</a:t>
            </a:r>
            <a:r>
              <a:rPr lang="en-US" sz="22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): </a:t>
            </a: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Some students associate EMI environment with a learning condition like English immersion or study abroad programs, which helps to boost their language competence</a:t>
            </a:r>
            <a:endParaRPr sz="2200" i="0" u="none" strike="noStrike" cap="none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438" name="Google Shape;438;g3e3c919d57b_0_25"/>
          <p:cNvSpPr/>
          <p:nvPr/>
        </p:nvSpPr>
        <p:spPr>
          <a:xfrm>
            <a:off x="4474977" y="5811395"/>
            <a:ext cx="685800" cy="5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25400" cap="flat" cmpd="sng">
            <a:solidFill>
              <a:srgbClr val="003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39" name="Google Shape;439;g3e3c919d57b_0_25"/>
          <p:cNvSpPr/>
          <p:nvPr/>
        </p:nvSpPr>
        <p:spPr>
          <a:xfrm>
            <a:off x="9467625" y="6583025"/>
            <a:ext cx="7616020" cy="1786413"/>
          </a:xfrm>
          <a:custGeom>
            <a:avLst/>
            <a:gdLst/>
            <a:ahLst/>
            <a:cxnLst/>
            <a:rect l="l" t="t" r="r" b="b"/>
            <a:pathLst>
              <a:path w="1920812" h="704005" extrusionOk="0">
                <a:moveTo>
                  <a:pt x="0" y="0"/>
                </a:moveTo>
                <a:lnTo>
                  <a:pt x="1920812" y="0"/>
                </a:lnTo>
                <a:lnTo>
                  <a:pt x="1920812" y="704005"/>
                </a:lnTo>
                <a:lnTo>
                  <a:pt x="0" y="704005"/>
                </a:lnTo>
                <a:close/>
              </a:path>
            </a:pathLst>
          </a:custGeom>
          <a:noFill/>
          <a:ln w="38100" cap="sq" cmpd="sng">
            <a:solidFill>
              <a:srgbClr val="00309C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 panose="020B0604020202020204"/>
              <a:buNone/>
            </a:pPr>
            <a:r>
              <a:rPr lang="en-US" sz="22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Breeze and Roothooft (2021)</a:t>
            </a:r>
            <a:r>
              <a:rPr lang="en-US" sz="2200" b="1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</a:t>
            </a:r>
            <a:r>
              <a:rPr lang="en-US" sz="2200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Some students might perceive the use of L1 as “dangerous territory”, reducing their exposure to English</a:t>
            </a:r>
            <a:endParaRPr sz="2200" i="0" u="none" strike="noStrike" cap="none">
              <a:solidFill>
                <a:srgbClr val="00206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440" name="Google Shape;440;g3e3c919d57b_0_25"/>
          <p:cNvSpPr/>
          <p:nvPr/>
        </p:nvSpPr>
        <p:spPr>
          <a:xfrm>
            <a:off x="12932727" y="5811407"/>
            <a:ext cx="685800" cy="549300"/>
          </a:xfrm>
          <a:prstGeom prst="downArrow">
            <a:avLst>
              <a:gd name="adj1" fmla="val 50000"/>
              <a:gd name="adj2" fmla="val 50000"/>
            </a:avLst>
          </a:prstGeom>
          <a:noFill/>
          <a:ln w="25400" cap="flat" cmpd="sng">
            <a:solidFill>
              <a:srgbClr val="003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e401e4d0b9_0_44"/>
          <p:cNvSpPr/>
          <p:nvPr/>
        </p:nvSpPr>
        <p:spPr>
          <a:xfrm>
            <a:off x="1826725" y="1019325"/>
            <a:ext cx="2243328" cy="1929982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2657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</a:pPr>
            <a:r>
              <a:rPr lang="en-US" sz="9600" b="1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5</a:t>
            </a:r>
            <a:endParaRPr sz="96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446" name="Google Shape;446;g3e401e4d0b9_0_44"/>
          <p:cNvGrpSpPr/>
          <p:nvPr/>
        </p:nvGrpSpPr>
        <p:grpSpPr>
          <a:xfrm rot="-5400000">
            <a:off x="1736485" y="6318397"/>
            <a:ext cx="157192" cy="5703851"/>
            <a:chOff x="0" y="-66675"/>
            <a:chExt cx="41400" cy="1502239"/>
          </a:xfrm>
        </p:grpSpPr>
        <p:sp>
          <p:nvSpPr>
            <p:cNvPr id="447" name="Google Shape;447;g3e401e4d0b9_0_44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8" name="Google Shape;448;g3e401e4d0b9_0_44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449" name="Google Shape;449;g3e401e4d0b9_0_44"/>
          <p:cNvSpPr txBox="1"/>
          <p:nvPr/>
        </p:nvSpPr>
        <p:spPr>
          <a:xfrm>
            <a:off x="3810000" y="4127550"/>
            <a:ext cx="106680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 panose="020B0604020202020204"/>
              <a:buNone/>
            </a:pPr>
            <a:r>
              <a:rPr lang="en-US" sz="126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Conclusion</a:t>
            </a:r>
            <a:endParaRPr sz="12600" b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450" name="Google Shape;450;g3e401e4d0b9_0_4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9665724" y="2836874"/>
            <a:ext cx="10268651" cy="1148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5" name="Google Shape;455;p22"/>
          <p:cNvGraphicFramePr/>
          <p:nvPr/>
        </p:nvGraphicFramePr>
        <p:xfrm>
          <a:off x="609600" y="2361036"/>
          <a:ext cx="17068800" cy="4405600"/>
        </p:xfrm>
        <a:graphic>
          <a:graphicData uri="http://schemas.openxmlformats.org/drawingml/2006/table">
            <a:tbl>
              <a:tblPr firstRow="1" bandRow="1">
                <a:noFill/>
                <a:tableStyleId>{586D9D92-53E3-4D32-B3C8-8E3193C6D0BD}</a:tableStyleId>
              </a:tblPr>
              <a:tblGrid>
                <a:gridCol w="8534400"/>
                <a:gridCol w="8534400"/>
              </a:tblGrid>
              <a:tr h="1498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solidFill>
                            <a:schemeClr val="lt1"/>
                          </a:solidFill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First-year English-majored students perceived teachers’ PT practices</a:t>
                      </a:r>
                      <a:endParaRPr sz="2400" u="none" strike="noStrike" cap="none"/>
                    </a:p>
                  </a:txBody>
                  <a:tcPr marL="91450" marR="91450" marT="45725" marB="45725" anchor="ctr">
                    <a:solidFill>
                      <a:srgbClr val="2657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/>
                        <a:buNone/>
                      </a:pPr>
                      <a:r>
                        <a:rPr lang="en-US" sz="2400" u="none" strike="noStrike" cap="none">
                          <a:solidFill>
                            <a:schemeClr val="lt1"/>
                          </a:solidFill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Teachers’ PT practices are most and leas</a:t>
                      </a:r>
                      <a:r>
                        <a:rPr lang="en-US" sz="2400">
                          <a:solidFill>
                            <a:schemeClr val="lt1"/>
                          </a:solidFill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t </a:t>
                      </a:r>
                      <a:r>
                        <a:rPr lang="en-US" sz="2400" u="none" strike="noStrike" cap="none">
                          <a:solidFill>
                            <a:schemeClr val="lt1"/>
                          </a:solidFill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frequently reported in EMI classes</a:t>
                      </a:r>
                      <a:endParaRPr sz="2400" u="none" strike="noStrike" cap="none"/>
                    </a:p>
                  </a:txBody>
                  <a:tcPr marL="91450" marR="91450" marT="45725" marB="45725" anchor="ctr">
                    <a:solidFill>
                      <a:srgbClr val="2657C1"/>
                    </a:solidFill>
                  </a:tcPr>
                </a:tc>
              </a:tr>
              <a:tr h="2907075">
                <a:tc>
                  <a:txBody>
                    <a:bodyPr/>
                    <a:lstStyle/>
                    <a:p>
                      <a:pPr marL="457200" marR="0" lvl="0" indent="-4318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Poppins" panose="00000500000000000000"/>
                        <a:buChar char="-"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A useful tool to support comprehension</a:t>
                      </a:r>
                      <a:endParaRPr sz="24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  <a:p>
                      <a:pPr marL="457200" marR="0" lvl="0" indent="-4318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Poppins" panose="00000500000000000000"/>
                        <a:buChar char="-"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Positive approach</a:t>
                      </a:r>
                      <a:endParaRPr sz="24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457200" marR="0" lvl="0" indent="-3810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400"/>
                        <a:buFont typeface="Poppins" panose="00000500000000000000"/>
                        <a:buChar char="●"/>
                      </a:pPr>
                      <a:r>
                        <a:rPr lang="en-US" sz="2400" b="1" u="sng">
                          <a:solidFill>
                            <a:srgbClr val="C00000"/>
                          </a:solidFill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Most: </a:t>
                      </a:r>
                      <a:endParaRPr sz="2400" b="1" u="sng">
                        <a:solidFill>
                          <a:srgbClr val="C00000"/>
                        </a:solidFill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  <a:p>
                      <a:pPr marL="457200" marR="0" lvl="0" indent="-3810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2400"/>
                        <a:buFont typeface="Poppins" panose="00000500000000000000"/>
                        <a:buAutoNum type="arabicParenR"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Clarify</a:t>
                      </a: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 difficult concepts</a:t>
                      </a:r>
                      <a:endParaRPr sz="24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  <a:p>
                      <a:pPr marL="457200" marR="0" lvl="0" indent="-3810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2400"/>
                        <a:buFont typeface="Poppins" panose="00000500000000000000"/>
                        <a:buAutoNum type="arabicParenR"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Explain complex academic content</a:t>
                      </a:r>
                      <a:endParaRPr sz="24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  <a:p>
                      <a:pPr marL="457200" marR="0" lvl="0" indent="-3810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2400"/>
                        <a:buFont typeface="Poppins" panose="00000500000000000000"/>
                        <a:buAutoNum type="arabicParenR"/>
                      </a:pPr>
                      <a:r>
                        <a:rPr lang="en-US" sz="24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Explains unfamiliar vocabulary or grammar</a:t>
                      </a:r>
                      <a:endParaRPr sz="24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⇒ Pedagogical purpose: explaining concepts</a:t>
                      </a:r>
                      <a:endParaRPr sz="2400" b="1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  <a:p>
                      <a:pPr marL="457200" marR="0" lvl="0" indent="-3810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Pts val="2400"/>
                        <a:buFont typeface="Poppins" panose="00000500000000000000"/>
                        <a:buChar char="●"/>
                      </a:pPr>
                      <a:r>
                        <a:rPr lang="en-US" sz="2400" b="1" u="sng">
                          <a:solidFill>
                            <a:srgbClr val="C00000"/>
                          </a:solidFill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Least:</a:t>
                      </a:r>
                      <a:endParaRPr sz="2400" b="1" u="sng">
                        <a:solidFill>
                          <a:srgbClr val="C00000"/>
                        </a:solidFill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  <a:p>
                      <a:pPr marL="457200" marR="0" lvl="0" indent="-3810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2400"/>
                        <a:buFont typeface="Poppins" panose="00000500000000000000"/>
                        <a:buAutoNum type="arabicParenR"/>
                      </a:pPr>
                      <a:r>
                        <a:rPr lang="en-US" sz="2400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Teachers allow students to use Vietnamese to clarify or negotiate meaning</a:t>
                      </a:r>
                      <a:endParaRPr sz="2400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  <a:p>
                      <a:pPr marL="457200" marR="0" lvl="0" indent="-3810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2400"/>
                        <a:buFont typeface="Poppins" panose="00000500000000000000"/>
                        <a:buAutoNum type="arabicParenR"/>
                      </a:pPr>
                      <a:r>
                        <a:rPr lang="en-US" sz="2400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Teachers views the use of Vietnamese in class as part of the EMI learning environment</a:t>
                      </a:r>
                      <a:endParaRPr sz="2400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  <p:sp>
        <p:nvSpPr>
          <p:cNvPr id="456" name="Google Shape;456;p22"/>
          <p:cNvSpPr txBox="1"/>
          <p:nvPr/>
        </p:nvSpPr>
        <p:spPr>
          <a:xfrm>
            <a:off x="609601" y="1648140"/>
            <a:ext cx="16922332" cy="452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 panose="020B0604020202020204"/>
              <a:buNone/>
            </a:pPr>
            <a:r>
              <a:rPr lang="en-US" sz="3500" b="0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Result Summary</a:t>
            </a:r>
            <a:endParaRPr sz="3500" b="1" i="1" u="none" strike="noStrike" cap="none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457" name="Google Shape;457;p22"/>
          <p:cNvSpPr/>
          <p:nvPr/>
        </p:nvSpPr>
        <p:spPr>
          <a:xfrm>
            <a:off x="609601" y="271953"/>
            <a:ext cx="17068799" cy="1121653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0030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 panose="020B0604020202020204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5. CONCLUSION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e401e4d0b9_0_4"/>
          <p:cNvSpPr/>
          <p:nvPr/>
        </p:nvSpPr>
        <p:spPr>
          <a:xfrm>
            <a:off x="1826725" y="1019325"/>
            <a:ext cx="2243328" cy="1929982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2657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</a:pPr>
            <a:r>
              <a:rPr lang="en-US" sz="96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1</a:t>
            </a:r>
            <a:endParaRPr sz="96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12" name="Google Shape;112;g3e401e4d0b9_0_4"/>
          <p:cNvGrpSpPr/>
          <p:nvPr/>
        </p:nvGrpSpPr>
        <p:grpSpPr>
          <a:xfrm rot="-5400000">
            <a:off x="1736485" y="6318397"/>
            <a:ext cx="157192" cy="5703851"/>
            <a:chOff x="0" y="-66675"/>
            <a:chExt cx="41400" cy="1502239"/>
          </a:xfrm>
        </p:grpSpPr>
        <p:sp>
          <p:nvSpPr>
            <p:cNvPr id="113" name="Google Shape;113;g3e401e4d0b9_0_4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4" name="Google Shape;114;g3e401e4d0b9_0_4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15" name="Google Shape;115;g3e401e4d0b9_0_4"/>
          <p:cNvSpPr txBox="1"/>
          <p:nvPr/>
        </p:nvSpPr>
        <p:spPr>
          <a:xfrm>
            <a:off x="3810000" y="4127550"/>
            <a:ext cx="106680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 panose="020B0604020202020204"/>
              <a:buNone/>
            </a:pPr>
            <a:r>
              <a:rPr lang="en-US" sz="126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Introduction</a:t>
            </a:r>
            <a:endParaRPr sz="12600" b="0" i="0" u="none" strike="noStrike" cap="none">
              <a:solidFill>
                <a:srgbClr val="2657C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116" name="Google Shape;116;g3e401e4d0b9_0_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9665724" y="2836874"/>
            <a:ext cx="10268651" cy="1148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2" name="Google Shape;462;p23"/>
          <p:cNvGraphicFramePr/>
          <p:nvPr/>
        </p:nvGraphicFramePr>
        <p:xfrm>
          <a:off x="609601" y="2355387"/>
          <a:ext cx="17068800" cy="3457050"/>
        </p:xfrm>
        <a:graphic>
          <a:graphicData uri="http://schemas.openxmlformats.org/drawingml/2006/table">
            <a:tbl>
              <a:tblPr bandRow="1">
                <a:noFill/>
                <a:tableStyleId>{DE279DB2-6BA1-41ED-8CCF-CA6A36C1F6D9}</a:tableStyleId>
              </a:tblPr>
              <a:tblGrid>
                <a:gridCol w="5047225"/>
                <a:gridCol w="12021575"/>
              </a:tblGrid>
              <a:tr h="1728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Teachers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Know how to </a:t>
                      </a:r>
                      <a:r>
                        <a:rPr lang="en-US" sz="2800" b="1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design </a:t>
                      </a: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and </a:t>
                      </a:r>
                      <a:r>
                        <a:rPr lang="en-US" sz="2800" b="1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implement lesson plans </a:t>
                      </a: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and </a:t>
                      </a:r>
                      <a:r>
                        <a:rPr lang="en-US" sz="2800" b="1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activities </a:t>
                      </a: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suitable for students at varying levels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728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Schools and educational institutions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Provide </a:t>
                      </a:r>
                      <a:r>
                        <a:rPr lang="en-US" sz="2800" b="1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resources</a:t>
                      </a: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 for the club to practice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800" b="1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develop </a:t>
                      </a: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and </a:t>
                      </a:r>
                      <a:r>
                        <a:rPr lang="en-US" sz="2800" b="1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deepen </a:t>
                      </a: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their </a:t>
                      </a:r>
                      <a:r>
                        <a:rPr lang="en-US" sz="2800" b="1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understanding </a:t>
                      </a: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of pedagogical translanguaging</a:t>
                      </a:r>
                      <a:endParaRPr sz="1400" u="none" strike="noStrike" cap="none"/>
                    </a:p>
                  </a:txBody>
                  <a:tcPr marL="91450" marR="91450" marT="45725" marB="457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463" name="Google Shape;463;p23"/>
          <p:cNvSpPr txBox="1"/>
          <p:nvPr/>
        </p:nvSpPr>
        <p:spPr>
          <a:xfrm>
            <a:off x="609601" y="1648140"/>
            <a:ext cx="16922332" cy="452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 panose="020B0604020202020204"/>
              <a:buNone/>
            </a:pPr>
            <a:r>
              <a:rPr lang="en-US" sz="3500" b="0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Implications</a:t>
            </a:r>
            <a:endParaRPr sz="3500" b="1" i="1" u="none" strike="noStrike" cap="none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464" name="Google Shape;464;p23"/>
          <p:cNvSpPr/>
          <p:nvPr/>
        </p:nvSpPr>
        <p:spPr>
          <a:xfrm>
            <a:off x="609601" y="271953"/>
            <a:ext cx="17068799" cy="1121653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0030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 panose="020B0604020202020204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5. CONCLUSION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9" name="Google Shape;469;p24"/>
          <p:cNvGraphicFramePr/>
          <p:nvPr/>
        </p:nvGraphicFramePr>
        <p:xfrm>
          <a:off x="609600" y="2355362"/>
          <a:ext cx="17068800" cy="6091175"/>
        </p:xfrm>
        <a:graphic>
          <a:graphicData uri="http://schemas.openxmlformats.org/drawingml/2006/table">
            <a:tbl>
              <a:tblPr firstRow="1" bandRow="1">
                <a:noFill/>
                <a:tableStyleId>{586D9D92-53E3-4D32-B3C8-8E3193C6D0BD}</a:tableStyleId>
              </a:tblPr>
              <a:tblGrid>
                <a:gridCol w="8534400"/>
                <a:gridCol w="8534400"/>
              </a:tblGrid>
              <a:tr h="846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/>
                        <a:buNone/>
                      </a:pPr>
                      <a:r>
                        <a:rPr lang="en-US" sz="3200" b="1" u="none" strike="noStrike" cap="none">
                          <a:solidFill>
                            <a:schemeClr val="lt1"/>
                          </a:solidFill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Limitations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2657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 panose="020B0604020202020204"/>
                        <a:buNone/>
                      </a:pPr>
                      <a:r>
                        <a:rPr lang="en-US" sz="3200" b="1" u="none" strike="noStrike" cap="none">
                          <a:solidFill>
                            <a:schemeClr val="lt1"/>
                          </a:solidFill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Recommendations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2657C1"/>
                    </a:solidFill>
                  </a:tcPr>
                </a:tc>
              </a:tr>
              <a:tr h="16609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- Small sample size</a:t>
                      </a:r>
                      <a:endParaRPr sz="28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- Single context</a:t>
                      </a:r>
                      <a:endParaRPr sz="28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800" b="0" i="0" u="none" strike="noStrike" cap="none">
                          <a:solidFill>
                            <a:schemeClr val="dk1"/>
                          </a:solidFill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- </a:t>
                      </a: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Longer periods</a:t>
                      </a:r>
                      <a:endParaRPr sz="28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- Diverse contexts</a:t>
                      </a:r>
                      <a:endParaRPr sz="28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 anchor="ctr"/>
                </a:tc>
              </a:tr>
              <a:tr h="1511000">
                <a:tc>
                  <a:txBody>
                    <a:bodyPr/>
                    <a:lstStyle/>
                    <a:p>
                      <a:pPr marL="457200" marR="0" lvl="0" indent="-4064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Poppins" panose="00000500000000000000"/>
                        <a:buChar char="-"/>
                      </a:pP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Quantitative design</a:t>
                      </a:r>
                      <a:endParaRPr sz="28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- Mixed-methods approach</a:t>
                      </a:r>
                      <a:endParaRPr sz="28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 anchor="ctr"/>
                </a:tc>
              </a:tr>
              <a:tr h="2073150">
                <a:tc>
                  <a:txBody>
                    <a:bodyPr/>
                    <a:lstStyle/>
                    <a:p>
                      <a:pPr marL="457200" marR="0" lvl="0" indent="-4064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Poppins" panose="00000500000000000000"/>
                        <a:buChar char="-"/>
                      </a:pP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Focuses solely on English majors</a:t>
                      </a:r>
                      <a:endParaRPr sz="28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  <a:p>
                      <a:pPr marL="457200" marR="0" lvl="0" indent="-4064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Poppins" panose="00000500000000000000"/>
                        <a:buChar char="-"/>
                      </a:pP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Neglecting the perspectives of non-English majors</a:t>
                      </a:r>
                      <a:endParaRPr sz="2800" u="none" strike="noStrike" cap="none">
                        <a:latin typeface="Poppins" panose="00000500000000000000"/>
                        <a:ea typeface="Poppins" panose="00000500000000000000"/>
                        <a:cs typeface="Poppins" panose="00000500000000000000"/>
                        <a:sym typeface="Poppins" panose="00000500000000000000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 panose="020B0604020202020204"/>
                        <a:buNone/>
                      </a:pPr>
                      <a:r>
                        <a:rPr lang="en-US" sz="2800" u="none" strike="noStrike" cap="none">
                          <a:latin typeface="Poppins" panose="00000500000000000000"/>
                          <a:ea typeface="Poppins" panose="00000500000000000000"/>
                          <a:cs typeface="Poppins" panose="00000500000000000000"/>
                          <a:sym typeface="Poppins" panose="00000500000000000000"/>
                        </a:rPr>
                        <a:t>- More varied participants</a:t>
                      </a:r>
                      <a:endParaRPr sz="1400" u="none" strike="noStrike" cap="none"/>
                    </a:p>
                  </a:txBody>
                  <a:tcPr marL="91450" marR="91450" marT="45725" marB="45725" anchor="ctr"/>
                </a:tc>
              </a:tr>
            </a:tbl>
          </a:graphicData>
        </a:graphic>
      </p:graphicFrame>
      <p:sp>
        <p:nvSpPr>
          <p:cNvPr id="470" name="Google Shape;470;p24"/>
          <p:cNvSpPr txBox="1"/>
          <p:nvPr/>
        </p:nvSpPr>
        <p:spPr>
          <a:xfrm>
            <a:off x="609601" y="1648140"/>
            <a:ext cx="16922332" cy="452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 panose="020B0604020202020204"/>
              <a:buNone/>
            </a:pPr>
            <a:r>
              <a:rPr lang="en-US" sz="3500" b="0" i="1" u="none" strike="noStrike" cap="none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Limitations and Recommendations</a:t>
            </a:r>
            <a:endParaRPr sz="3500" b="1" i="1" u="none" strike="noStrike" cap="none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471" name="Google Shape;471;p24"/>
          <p:cNvSpPr/>
          <p:nvPr/>
        </p:nvSpPr>
        <p:spPr>
          <a:xfrm>
            <a:off x="609601" y="271953"/>
            <a:ext cx="17068799" cy="1121653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00309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" panose="020B0604020202020204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5. CONCLUSION</a:t>
            </a:r>
            <a:endParaRPr sz="14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7"/>
          <p:cNvSpPr txBox="1"/>
          <p:nvPr/>
        </p:nvSpPr>
        <p:spPr>
          <a:xfrm>
            <a:off x="2045400" y="3665850"/>
            <a:ext cx="14197200" cy="29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0"/>
              <a:buFont typeface="Arial" panose="020B0604020202020204"/>
              <a:buNone/>
            </a:pPr>
            <a:r>
              <a:rPr lang="en-US" sz="96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Thank you so much for your listening!</a:t>
            </a:r>
            <a:endParaRPr sz="9600" b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477" name="Google Shape;477;p27"/>
          <p:cNvGrpSpPr/>
          <p:nvPr/>
        </p:nvGrpSpPr>
        <p:grpSpPr>
          <a:xfrm rot="-5400000">
            <a:off x="16815025" y="-1401967"/>
            <a:ext cx="178381" cy="6730344"/>
            <a:chOff x="0" y="-66675"/>
            <a:chExt cx="46981" cy="1772601"/>
          </a:xfrm>
        </p:grpSpPr>
        <p:sp>
          <p:nvSpPr>
            <p:cNvPr id="478" name="Google Shape;478;p27"/>
            <p:cNvSpPr/>
            <p:nvPr/>
          </p:nvSpPr>
          <p:spPr>
            <a:xfrm>
              <a:off x="0" y="0"/>
              <a:ext cx="46981" cy="1705926"/>
            </a:xfrm>
            <a:custGeom>
              <a:avLst/>
              <a:gdLst/>
              <a:ahLst/>
              <a:cxnLst/>
              <a:rect l="l" t="t" r="r" b="b"/>
              <a:pathLst>
                <a:path w="46981" h="1705926" extrusionOk="0">
                  <a:moveTo>
                    <a:pt x="0" y="0"/>
                  </a:moveTo>
                  <a:lnTo>
                    <a:pt x="46981" y="0"/>
                  </a:lnTo>
                  <a:lnTo>
                    <a:pt x="46981" y="1705926"/>
                  </a:lnTo>
                  <a:lnTo>
                    <a:pt x="0" y="1705926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79" name="Google Shape;479;p27"/>
            <p:cNvSpPr txBox="1"/>
            <p:nvPr/>
          </p:nvSpPr>
          <p:spPr>
            <a:xfrm>
              <a:off x="0" y="-66675"/>
              <a:ext cx="46981" cy="17726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just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80" name="Google Shape;480;p27"/>
          <p:cNvGrpSpPr/>
          <p:nvPr/>
        </p:nvGrpSpPr>
        <p:grpSpPr>
          <a:xfrm rot="-5400000">
            <a:off x="660625" y="4958622"/>
            <a:ext cx="178381" cy="6730344"/>
            <a:chOff x="0" y="-66675"/>
            <a:chExt cx="46981" cy="1772601"/>
          </a:xfrm>
        </p:grpSpPr>
        <p:sp>
          <p:nvSpPr>
            <p:cNvPr id="481" name="Google Shape;481;p27"/>
            <p:cNvSpPr/>
            <p:nvPr/>
          </p:nvSpPr>
          <p:spPr>
            <a:xfrm>
              <a:off x="0" y="0"/>
              <a:ext cx="46981" cy="1705926"/>
            </a:xfrm>
            <a:custGeom>
              <a:avLst/>
              <a:gdLst/>
              <a:ahLst/>
              <a:cxnLst/>
              <a:rect l="l" t="t" r="r" b="b"/>
              <a:pathLst>
                <a:path w="46981" h="1705926" extrusionOk="0">
                  <a:moveTo>
                    <a:pt x="0" y="0"/>
                  </a:moveTo>
                  <a:lnTo>
                    <a:pt x="46981" y="0"/>
                  </a:lnTo>
                  <a:lnTo>
                    <a:pt x="46981" y="1705926"/>
                  </a:lnTo>
                  <a:lnTo>
                    <a:pt x="0" y="1705926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82" name="Google Shape;482;p27"/>
            <p:cNvSpPr txBox="1"/>
            <p:nvPr/>
          </p:nvSpPr>
          <p:spPr>
            <a:xfrm>
              <a:off x="0" y="-66675"/>
              <a:ext cx="46981" cy="17726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just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483" name="Google Shape;483;p27"/>
          <p:cNvPicPr preferRelativeResize="0"/>
          <p:nvPr/>
        </p:nvPicPr>
        <p:blipFill>
          <a:blip r:embed="rId1"/>
          <a:stretch>
            <a:fillRect/>
          </a:stretch>
        </p:blipFill>
        <p:spPr>
          <a:xfrm flipH="1">
            <a:off x="12815464" y="3066300"/>
            <a:ext cx="8849083" cy="9902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25"/>
          <p:cNvSpPr txBox="1"/>
          <p:nvPr>
            <p:ph type="title"/>
          </p:nvPr>
        </p:nvSpPr>
        <p:spPr>
          <a:xfrm>
            <a:off x="5981700" y="0"/>
            <a:ext cx="6324600" cy="1295400"/>
          </a:xfrm>
          <a:prstGeom prst="rect">
            <a:avLst/>
          </a:prstGeom>
          <a:solidFill>
            <a:srgbClr val="00309C"/>
          </a:solidFill>
          <a:ln w="9525" cap="flat" cmpd="sng">
            <a:solidFill>
              <a:srgbClr val="003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5000"/>
              <a:buFont typeface="Poppins Black" panose="00000800000000000000"/>
              <a:buNone/>
            </a:pPr>
            <a:r>
              <a:rPr lang="en-US" sz="5000" b="1">
                <a:solidFill>
                  <a:srgbClr val="F2F2F2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REFERENCES</a:t>
            </a:r>
            <a:endParaRPr lang="en-US" sz="5000" b="1">
              <a:solidFill>
                <a:srgbClr val="F2F2F2"/>
              </a:solidFill>
              <a:latin typeface="Poppins Black" panose="00000800000000000000"/>
              <a:ea typeface="Poppins Black" panose="00000800000000000000"/>
              <a:cs typeface="Poppins Black" panose="00000800000000000000"/>
              <a:sym typeface="Poppins Black" panose="00000800000000000000"/>
            </a:endParaRPr>
          </a:p>
        </p:txBody>
      </p:sp>
      <p:grpSp>
        <p:nvGrpSpPr>
          <p:cNvPr id="489" name="Google Shape;489;p25"/>
          <p:cNvGrpSpPr/>
          <p:nvPr/>
        </p:nvGrpSpPr>
        <p:grpSpPr>
          <a:xfrm rot="-5400000">
            <a:off x="16776832" y="-2717471"/>
            <a:ext cx="178381" cy="6730344"/>
            <a:chOff x="0" y="-66675"/>
            <a:chExt cx="46981" cy="1772601"/>
          </a:xfrm>
        </p:grpSpPr>
        <p:sp>
          <p:nvSpPr>
            <p:cNvPr id="490" name="Google Shape;490;p25"/>
            <p:cNvSpPr/>
            <p:nvPr/>
          </p:nvSpPr>
          <p:spPr>
            <a:xfrm>
              <a:off x="0" y="0"/>
              <a:ext cx="46981" cy="1705926"/>
            </a:xfrm>
            <a:custGeom>
              <a:avLst/>
              <a:gdLst/>
              <a:ahLst/>
              <a:cxnLst/>
              <a:rect l="l" t="t" r="r" b="b"/>
              <a:pathLst>
                <a:path w="46981" h="1705926" extrusionOk="0">
                  <a:moveTo>
                    <a:pt x="0" y="0"/>
                  </a:moveTo>
                  <a:lnTo>
                    <a:pt x="46981" y="0"/>
                  </a:lnTo>
                  <a:lnTo>
                    <a:pt x="46981" y="1705926"/>
                  </a:lnTo>
                  <a:lnTo>
                    <a:pt x="0" y="1705926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91" name="Google Shape;491;p25"/>
            <p:cNvSpPr txBox="1"/>
            <p:nvPr/>
          </p:nvSpPr>
          <p:spPr>
            <a:xfrm>
              <a:off x="0" y="-66675"/>
              <a:ext cx="46981" cy="17726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just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92" name="Google Shape;492;p25"/>
          <p:cNvGrpSpPr/>
          <p:nvPr/>
        </p:nvGrpSpPr>
        <p:grpSpPr>
          <a:xfrm rot="-5400000">
            <a:off x="1079632" y="-2717471"/>
            <a:ext cx="178381" cy="6730344"/>
            <a:chOff x="0" y="-66675"/>
            <a:chExt cx="46981" cy="1772601"/>
          </a:xfrm>
        </p:grpSpPr>
        <p:sp>
          <p:nvSpPr>
            <p:cNvPr id="493" name="Google Shape;493;p25"/>
            <p:cNvSpPr/>
            <p:nvPr/>
          </p:nvSpPr>
          <p:spPr>
            <a:xfrm>
              <a:off x="0" y="0"/>
              <a:ext cx="46981" cy="1705926"/>
            </a:xfrm>
            <a:custGeom>
              <a:avLst/>
              <a:gdLst/>
              <a:ahLst/>
              <a:cxnLst/>
              <a:rect l="l" t="t" r="r" b="b"/>
              <a:pathLst>
                <a:path w="46981" h="1705926" extrusionOk="0">
                  <a:moveTo>
                    <a:pt x="0" y="0"/>
                  </a:moveTo>
                  <a:lnTo>
                    <a:pt x="46981" y="0"/>
                  </a:lnTo>
                  <a:lnTo>
                    <a:pt x="46981" y="1705926"/>
                  </a:lnTo>
                  <a:lnTo>
                    <a:pt x="0" y="1705926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94" name="Google Shape;494;p25"/>
            <p:cNvSpPr txBox="1"/>
            <p:nvPr/>
          </p:nvSpPr>
          <p:spPr>
            <a:xfrm>
              <a:off x="0" y="-66675"/>
              <a:ext cx="46981" cy="17726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just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495" name="Google Shape;495;p25"/>
          <p:cNvSpPr txBox="1"/>
          <p:nvPr/>
        </p:nvSpPr>
        <p:spPr>
          <a:xfrm>
            <a:off x="253950" y="1465550"/>
            <a:ext cx="17780100" cy="840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Alasmari, M., Qasem, F., Ahmed, R., &amp; Alrayes, M. (2022). Bilingual teachers’ translanguaging practices and ideologies in online classrooms in Saudi Arabia. Heliyon, 8 (9), e10537.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1"/>
              </a:rPr>
              <a:t>https://doi.org/10.1016/j.heliyon.2022.e10537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Almatrafi, B. (2023). Saudi EFL Students’ Perceptions of Pedagogical Translanguaging in English Medium Instruction. International Journal of Language and Literary Studies, 5(4), 172-191.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2"/>
              </a:rPr>
              <a:t>https://doi.org/10.36892/ijlls.v5i4.1460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André, S., Maulana, R., Helms-Lorenz, M., Telli, S., Chun, S., Fernández-García, C.-M., De Jager, T., Irnidayanti, Y., Inda-Caro, M., Lee, O., Safrina, R., Coetzee, T., &amp; Jeon, M. (2020). Student Perceptions in Measuring Teaching Behavior Across Six Countries: A Multi-Group Confirmatory Factor Analysis Approach to Measurement Invariance. Frontiers in Psychology, 11, 1-19.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3"/>
              </a:rPr>
              <a:t>https://doi.org/10.3389/fpsyg.2020.00273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Baker, C. (2011). Foundations of bilingual education and bilingualism. Multilingual matters.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Breeze, R., &amp; Roothooft, H. (2021). Using the L1 in university-level EMI: Attitudes among lecturers in Spain. Language awareness, 30(2), 195-215.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4"/>
              </a:rPr>
              <a:t>https://doi.org/10.1080/09658416.2021.1903911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Cahyani, H., De Courcy, M., &amp; Barnett, J. (2016). Teachers’ code-switching in bilingual classrooms: Exploring pedagogical and sociocultural functions. International Journal of Bilingual Education and Bilingualism, 21(4), 465-479.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5"/>
              </a:rPr>
              <a:t>https://doi.org/10.1080/13670050.2016.1189509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Cenoz, J., &amp; Etxague, X. (2013). Spanish and English in Higher Education. Bilingual and multilingual education in the 21st century: Building on experience, 94, 85-106.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Dearden, J. (2014). English as a medium of instruction-a growing global phenomenon. British Council.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Fang, F., &amp; Liu, Y. (2020). ‘Using all English is not always meaningful’: Stakeholders’ perspectives on the use of and attitudes towards translanguaging at a Chinese university. Lingua, 247, 102959.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6"/>
              </a:rPr>
              <a:t>https://doi.org/10.1016/j.lingua.2020.102959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García, O., Ibarra-Johnson, S., &amp; Seltzer, K. (2017). The translanguaging classroom: Leveraging student bilingualism for learning. Caslon.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Iversen, J. Y. (2019). Pre-service teachers’ translanguaging during field placement in multilingual, mainstream classrooms in Norway. Language and Education, 34(1), 51-65.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7"/>
              </a:rPr>
              <a:t>https://doi.org/10.1080/09500782.2019.1682599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Khairunnisa, K., &amp; Lukmana, I. (2020). Teachers’ Attitudes towards Translanguaging in Indonesian EFL Classrooms. Jurnal Penelitian Pendidikan, 20(2), 254-266.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8"/>
              </a:rPr>
              <a:t>https://doi.org/10.17509/jpp.v20i2.27046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Kien, P. T., &amp; Van, V. T. H. (2023). Vietnamese EFL secondary teachers’ translanguaging use and their perceptions. HO CHI MINH CITY OPEN UNIVERSITY JOURNAL OF SCIENCE - SOCIAL SCIENCES, 13(2), 35-52.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9"/>
              </a:rPr>
              <a:t>https://doi.org/10.46223/hcmcoujs.soci.en.13.2.2608.2023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Liu, D. (2021). A study of graduate students’ perceptions towards pedagogical translanguaging at an international university in Bangkok. Language in India, 21(3), 1-36.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Liu, D., Deng, Y., &amp; Wimpenny, K. (2022). Students’ perceptions and experiences of translanguaging pedagogy in teaching English for academic purposes in China. Teaching in Higher Education, 29(5), 1234-1252.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10"/>
              </a:rPr>
              <a:t>https://doi.org/10.1080/13562517.2022.2129961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</p:spTree>
  </p:cSld>
  <p:clrMapOvr>
    <a:masterClrMapping/>
  </p:clrMapOvr>
  <p:transition spd="med">
    <p:pu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f5bb495518_0_184"/>
          <p:cNvSpPr txBox="1"/>
          <p:nvPr>
            <p:ph type="title"/>
          </p:nvPr>
        </p:nvSpPr>
        <p:spPr>
          <a:xfrm>
            <a:off x="5981700" y="0"/>
            <a:ext cx="6324600" cy="1295400"/>
          </a:xfrm>
          <a:prstGeom prst="rect">
            <a:avLst/>
          </a:prstGeom>
          <a:solidFill>
            <a:srgbClr val="00309C"/>
          </a:solidFill>
          <a:ln w="9525" cap="flat" cmpd="sng">
            <a:solidFill>
              <a:srgbClr val="00309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5000"/>
              <a:buFont typeface="Poppins Black" panose="00000800000000000000"/>
              <a:buNone/>
            </a:pPr>
            <a:r>
              <a:rPr lang="en-US" sz="5000" b="1">
                <a:solidFill>
                  <a:srgbClr val="F2F2F2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REFERENCES</a:t>
            </a:r>
            <a:endParaRPr lang="en-US" sz="5000" b="1">
              <a:solidFill>
                <a:srgbClr val="F2F2F2"/>
              </a:solidFill>
              <a:latin typeface="Poppins Black" panose="00000800000000000000"/>
              <a:ea typeface="Poppins Black" panose="00000800000000000000"/>
              <a:cs typeface="Poppins Black" panose="00000800000000000000"/>
              <a:sym typeface="Poppins Black" panose="00000800000000000000"/>
            </a:endParaRPr>
          </a:p>
        </p:txBody>
      </p:sp>
      <p:grpSp>
        <p:nvGrpSpPr>
          <p:cNvPr id="501" name="Google Shape;501;g3f5bb495518_0_184"/>
          <p:cNvGrpSpPr/>
          <p:nvPr/>
        </p:nvGrpSpPr>
        <p:grpSpPr>
          <a:xfrm rot="-5400000">
            <a:off x="16776814" y="-2717908"/>
            <a:ext cx="178834" cy="6730765"/>
            <a:chOff x="0" y="-66675"/>
            <a:chExt cx="47100" cy="1772700"/>
          </a:xfrm>
        </p:grpSpPr>
        <p:sp>
          <p:nvSpPr>
            <p:cNvPr id="502" name="Google Shape;502;g3f5bb495518_0_184"/>
            <p:cNvSpPr/>
            <p:nvPr/>
          </p:nvSpPr>
          <p:spPr>
            <a:xfrm>
              <a:off x="0" y="0"/>
              <a:ext cx="46981" cy="1705926"/>
            </a:xfrm>
            <a:custGeom>
              <a:avLst/>
              <a:gdLst/>
              <a:ahLst/>
              <a:cxnLst/>
              <a:rect l="l" t="t" r="r" b="b"/>
              <a:pathLst>
                <a:path w="46981" h="1705926" extrusionOk="0">
                  <a:moveTo>
                    <a:pt x="0" y="0"/>
                  </a:moveTo>
                  <a:lnTo>
                    <a:pt x="46981" y="0"/>
                  </a:lnTo>
                  <a:lnTo>
                    <a:pt x="46981" y="1705926"/>
                  </a:lnTo>
                  <a:lnTo>
                    <a:pt x="0" y="1705926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03" name="Google Shape;503;g3f5bb495518_0_184"/>
            <p:cNvSpPr txBox="1"/>
            <p:nvPr/>
          </p:nvSpPr>
          <p:spPr>
            <a:xfrm>
              <a:off x="0" y="-66675"/>
              <a:ext cx="47100" cy="17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just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504" name="Google Shape;504;g3f5bb495518_0_184"/>
          <p:cNvGrpSpPr/>
          <p:nvPr/>
        </p:nvGrpSpPr>
        <p:grpSpPr>
          <a:xfrm rot="-5400000">
            <a:off x="1079614" y="-2717908"/>
            <a:ext cx="178834" cy="6730765"/>
            <a:chOff x="0" y="-66675"/>
            <a:chExt cx="47100" cy="1772700"/>
          </a:xfrm>
        </p:grpSpPr>
        <p:sp>
          <p:nvSpPr>
            <p:cNvPr id="505" name="Google Shape;505;g3f5bb495518_0_184"/>
            <p:cNvSpPr/>
            <p:nvPr/>
          </p:nvSpPr>
          <p:spPr>
            <a:xfrm>
              <a:off x="0" y="0"/>
              <a:ext cx="46981" cy="1705926"/>
            </a:xfrm>
            <a:custGeom>
              <a:avLst/>
              <a:gdLst/>
              <a:ahLst/>
              <a:cxnLst/>
              <a:rect l="l" t="t" r="r" b="b"/>
              <a:pathLst>
                <a:path w="46981" h="1705926" extrusionOk="0">
                  <a:moveTo>
                    <a:pt x="0" y="0"/>
                  </a:moveTo>
                  <a:lnTo>
                    <a:pt x="46981" y="0"/>
                  </a:lnTo>
                  <a:lnTo>
                    <a:pt x="46981" y="1705926"/>
                  </a:lnTo>
                  <a:lnTo>
                    <a:pt x="0" y="1705926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06" name="Google Shape;506;g3f5bb495518_0_184"/>
            <p:cNvSpPr txBox="1"/>
            <p:nvPr/>
          </p:nvSpPr>
          <p:spPr>
            <a:xfrm>
              <a:off x="0" y="-66675"/>
              <a:ext cx="47100" cy="17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just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507" name="Google Shape;507;g3f5bb495518_0_184"/>
          <p:cNvSpPr txBox="1"/>
          <p:nvPr/>
        </p:nvSpPr>
        <p:spPr>
          <a:xfrm>
            <a:off x="220500" y="1457100"/>
            <a:ext cx="17847000" cy="73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Littlewood, W., &amp; Yu, B. (2009). First language and target language in the foreign language classroom. Language Teaching, 44(1), 64-77.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1"/>
              </a:rPr>
              <a:t>https://doi.org/10.1017/s0261444809990310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Macaro, E. (2020). Exploring the role of language in English medium instruction. International Journal of Bilingual Education and Bilingualism.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2"/>
              </a:rPr>
              <a:t>https://doi.org/10.1080/13670050.2019.1620678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Ngo, K. T. (2025). EFL Learners’ Perceptions of Translanguaging in English classes at an HCM English Centre. International Journal of Language Instruction, 4(1), 50-64.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3"/>
              </a:rPr>
              <a:t>https://doi.org/10.54855/ijli.25414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Nguyen, T. N. T. (2022). A Review of Studies on EFL Teachers’ and Students’ Perceptions of Tranglanguaging as a Pedagogical Approach. International Journal of TESOL &amp; Education, 2(3), 324-331.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4"/>
              </a:rPr>
              <a:t>https://doi.org/10.54855/ijte.222322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Pantalleresco, J. (2021). The teachers’ beliefs on translanguaging practices during speaking tasks in the Spanish as a foreign language classroom (Master’s dissertation, University of Malta). University of Malta Institutional Repository.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5"/>
              </a:rPr>
              <a:t>https://www.um.edu.mt/library/oar/handle/123456789/102446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Phuong, H. Y., &amp; Dang, T. D. (2022). English - majored students’ perceptions on teachers’ use of Vietnamese in EFL classrooms. Journal of English Education and Linguistics Studies (JEELS), 8(2), 371-391.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6"/>
              </a:rPr>
              <a:t>https://doi.org/10.30762/jeels.v8i2.3379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Romanowski, P. (2020). Perceptions of translanguaging among the students and teachers of EMI classrooms in Poland. Lenguas Modernas, (55), 151-165.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Sahib, R. B. (2019). The use of translanguaging as a pedagogical strategy in efl classroom: A case study at bulukumba regency. LET: Linguistics, Literature and English Teaching Journal, 9(2), 154-180.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7"/>
              </a:rPr>
              <a:t>https://doi.org/10.18592/let.v9i2.3124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Sapitri, N. M., Batan, I. G., &amp; Myartawan, I. P. N. W. (2018). Functions of teachers’ translanguaging in the EFL classroom at two junior high schools in Singaraja. Jurnal Ilmiah Pendidikan dan Pembelajaran, 25(1).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8"/>
              </a:rPr>
              <a:t>https://doi.org/10.23887/ls.v25i1.18821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Surtees, V. (2016). Beliefs about Language Learning in Study Abroad: Advocating for a Language Ideology Approach. Frontiers: The Interdisciplinary Journal of Study Abroad, 27, 85-103.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9"/>
              </a:rPr>
              <a:t>https://doi.org/10.36366/frontiers.v27i1.376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Yen, P. H., &amp; Danh, D. T. (2021). English – Majored Students’ Perceptions on Teachers’ Use Of Vietnamese In EFL Classrooms. JEELS (Journal of English Education and Linguistics Studies), 8(2), 371-391.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6"/>
              </a:rPr>
              <a:t>https://doi.org/10.30762/jeels.v8i2.3379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Yuvayapan, F. (2019). Translanguaging in EFL classrooms: Teachers’ perceptions and practices. Dil Ve Dilbilimi Çalışmaları Dergisi, 15(2), 678-694.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10"/>
              </a:rPr>
              <a:t>https://doi.org/10.17263/jlls.586811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457200" algn="just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</a:pP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Zumor, A., &amp; Qasem, A. (2019). Challenges of using EMI in teaching and learning of university scientific disciplines: Student voice. International Journal of Language Education, 3(1), 74-90. </a:t>
            </a:r>
            <a:r>
              <a:rPr lang="en-US" sz="1500" u="sng">
                <a:solidFill>
                  <a:schemeClr val="hlink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11"/>
              </a:rPr>
              <a:t>https://doi.org/10.26858/ijole.v1i1.7510</a:t>
            </a:r>
            <a:r>
              <a:rPr lang="en-US" sz="15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 </a:t>
            </a:r>
            <a:endParaRPr sz="15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</p:spTree>
  </p:cSld>
  <p:clrMapOvr>
    <a:masterClrMapping/>
  </p:clrMapOvr>
  <p:transition spd="med">
    <p:push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3f5bb495518_0_195"/>
          <p:cNvSpPr txBox="1"/>
          <p:nvPr/>
        </p:nvSpPr>
        <p:spPr>
          <a:xfrm>
            <a:off x="2045400" y="4173525"/>
            <a:ext cx="141972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126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Q&amp;A Section!</a:t>
            </a:r>
            <a:endParaRPr sz="12600" b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513" name="Google Shape;513;g3f5bb495518_0_195"/>
          <p:cNvGrpSpPr/>
          <p:nvPr/>
        </p:nvGrpSpPr>
        <p:grpSpPr>
          <a:xfrm rot="-5400000">
            <a:off x="16815007" y="-1402404"/>
            <a:ext cx="178834" cy="6730765"/>
            <a:chOff x="0" y="-66675"/>
            <a:chExt cx="47100" cy="1772700"/>
          </a:xfrm>
        </p:grpSpPr>
        <p:sp>
          <p:nvSpPr>
            <p:cNvPr id="514" name="Google Shape;514;g3f5bb495518_0_195"/>
            <p:cNvSpPr/>
            <p:nvPr/>
          </p:nvSpPr>
          <p:spPr>
            <a:xfrm>
              <a:off x="0" y="0"/>
              <a:ext cx="46981" cy="1705926"/>
            </a:xfrm>
            <a:custGeom>
              <a:avLst/>
              <a:gdLst/>
              <a:ahLst/>
              <a:cxnLst/>
              <a:rect l="l" t="t" r="r" b="b"/>
              <a:pathLst>
                <a:path w="46981" h="1705926" extrusionOk="0">
                  <a:moveTo>
                    <a:pt x="0" y="0"/>
                  </a:moveTo>
                  <a:lnTo>
                    <a:pt x="46981" y="0"/>
                  </a:lnTo>
                  <a:lnTo>
                    <a:pt x="46981" y="1705926"/>
                  </a:lnTo>
                  <a:lnTo>
                    <a:pt x="0" y="1705926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15" name="Google Shape;515;g3f5bb495518_0_195"/>
            <p:cNvSpPr txBox="1"/>
            <p:nvPr/>
          </p:nvSpPr>
          <p:spPr>
            <a:xfrm>
              <a:off x="0" y="-66675"/>
              <a:ext cx="47100" cy="17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just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516" name="Google Shape;516;g3f5bb495518_0_195"/>
          <p:cNvGrpSpPr/>
          <p:nvPr/>
        </p:nvGrpSpPr>
        <p:grpSpPr>
          <a:xfrm rot="-5400000">
            <a:off x="660607" y="4958185"/>
            <a:ext cx="178834" cy="6730765"/>
            <a:chOff x="0" y="-66675"/>
            <a:chExt cx="47100" cy="1772700"/>
          </a:xfrm>
        </p:grpSpPr>
        <p:sp>
          <p:nvSpPr>
            <p:cNvPr id="517" name="Google Shape;517;g3f5bb495518_0_195"/>
            <p:cNvSpPr/>
            <p:nvPr/>
          </p:nvSpPr>
          <p:spPr>
            <a:xfrm>
              <a:off x="0" y="0"/>
              <a:ext cx="46981" cy="1705926"/>
            </a:xfrm>
            <a:custGeom>
              <a:avLst/>
              <a:gdLst/>
              <a:ahLst/>
              <a:cxnLst/>
              <a:rect l="l" t="t" r="r" b="b"/>
              <a:pathLst>
                <a:path w="46981" h="1705926" extrusionOk="0">
                  <a:moveTo>
                    <a:pt x="0" y="0"/>
                  </a:moveTo>
                  <a:lnTo>
                    <a:pt x="46981" y="0"/>
                  </a:lnTo>
                  <a:lnTo>
                    <a:pt x="46981" y="1705926"/>
                  </a:lnTo>
                  <a:lnTo>
                    <a:pt x="0" y="1705926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18" name="Google Shape;518;g3f5bb495518_0_195"/>
            <p:cNvSpPr txBox="1"/>
            <p:nvPr/>
          </p:nvSpPr>
          <p:spPr>
            <a:xfrm>
              <a:off x="0" y="-66675"/>
              <a:ext cx="47100" cy="177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just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519" name="Google Shape;519;g3f5bb495518_0_195"/>
          <p:cNvPicPr preferRelativeResize="0"/>
          <p:nvPr/>
        </p:nvPicPr>
        <p:blipFill>
          <a:blip r:embed="rId1"/>
          <a:stretch>
            <a:fillRect/>
          </a:stretch>
        </p:blipFill>
        <p:spPr>
          <a:xfrm flipH="1">
            <a:off x="12815464" y="3066300"/>
            <a:ext cx="8849083" cy="9902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 txBox="1"/>
          <p:nvPr/>
        </p:nvSpPr>
        <p:spPr>
          <a:xfrm>
            <a:off x="1836300" y="499513"/>
            <a:ext cx="87066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Research problems</a:t>
            </a:r>
            <a:endParaRPr sz="6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122" name="Google Shape;122;p3"/>
          <p:cNvGrpSpPr/>
          <p:nvPr/>
        </p:nvGrpSpPr>
        <p:grpSpPr>
          <a:xfrm rot="-5400000">
            <a:off x="16091414" y="-1909312"/>
            <a:ext cx="78523" cy="5703851"/>
            <a:chOff x="0" y="-66675"/>
            <a:chExt cx="41400" cy="1502239"/>
          </a:xfrm>
        </p:grpSpPr>
        <p:sp>
          <p:nvSpPr>
            <p:cNvPr id="123" name="Google Shape;123;p3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4" name="Google Shape;124;p3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25" name="Google Shape;125;p3"/>
          <p:cNvSpPr txBox="1"/>
          <p:nvPr/>
        </p:nvSpPr>
        <p:spPr>
          <a:xfrm>
            <a:off x="13587350" y="328900"/>
            <a:ext cx="44607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3000" b="1" i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01 - INTRODUCTION</a:t>
            </a:r>
            <a:endParaRPr sz="3000" b="1" i="1"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126" name="Google Shape;126;p3"/>
          <p:cNvSpPr txBox="1"/>
          <p:nvPr/>
        </p:nvSpPr>
        <p:spPr>
          <a:xfrm>
            <a:off x="1230898" y="1908375"/>
            <a:ext cx="15826200" cy="70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30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English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an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unparalleled position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in global internationalisation and the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medium of instruction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in educational settings (Liu, 2021)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30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English as a Medium of Instruction (EMI)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an </a:t>
            </a:r>
            <a:r>
              <a:rPr lang="en-US" sz="2400" b="1">
                <a:solidFill>
                  <a:srgbClr val="CC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educational phenomenon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, which increasingly attracting researchers' attention in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applied linguistics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(Macaro, 2020)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 b="1" u="sng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Principle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teachers should use </a:t>
            </a:r>
            <a:r>
              <a:rPr lang="en-US" sz="2400" b="1">
                <a:solidFill>
                  <a:srgbClr val="CC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only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the target language (TL) and avoid the native language (L1) unless necessary (Littlewood &amp; Yu, 2009) 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→ A new and developing teaching and learning method: </a:t>
            </a:r>
            <a:r>
              <a:rPr lang="en-US" sz="3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Translanguaging </a:t>
            </a:r>
            <a:endParaRPr sz="3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⇒ </a:t>
            </a:r>
            <a:r>
              <a:rPr lang="en-US" sz="3000" b="1">
                <a:solidFill>
                  <a:srgbClr val="CC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Pedagogical Translanguaging </a:t>
            </a:r>
            <a:endParaRPr sz="3000" b="1">
              <a:solidFill>
                <a:srgbClr val="CC000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→ The use of L1 alongside the target language is considered a </a:t>
            </a: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functional language practice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(Sapitri et al., 2018).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⇒ </a:t>
            </a:r>
            <a:r>
              <a:rPr lang="en-US" sz="2400" b="1">
                <a:solidFill>
                  <a:srgbClr val="C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Addressing challenges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such as monolingual bias and the </a:t>
            </a:r>
            <a:r>
              <a:rPr lang="en-US" sz="2400" b="1">
                <a:solidFill>
                  <a:srgbClr val="CC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difficulties faced by learners with low English proficiency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(Nguyen, 2022)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127" name="Google Shape;127;p3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93587" y="-1814687"/>
            <a:ext cx="1438275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3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-2450078">
            <a:off x="9487414" y="300991"/>
            <a:ext cx="13408031" cy="13560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5894a2c76_0_44"/>
          <p:cNvSpPr txBox="1"/>
          <p:nvPr/>
        </p:nvSpPr>
        <p:spPr>
          <a:xfrm>
            <a:off x="1836300" y="499513"/>
            <a:ext cx="87066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Research problems</a:t>
            </a:r>
            <a:endParaRPr sz="6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134" name="Google Shape;134;g3f5894a2c76_0_44"/>
          <p:cNvGrpSpPr/>
          <p:nvPr/>
        </p:nvGrpSpPr>
        <p:grpSpPr>
          <a:xfrm rot="-5400000">
            <a:off x="16091414" y="-1909312"/>
            <a:ext cx="78523" cy="5703851"/>
            <a:chOff x="0" y="-66675"/>
            <a:chExt cx="41400" cy="1502239"/>
          </a:xfrm>
        </p:grpSpPr>
        <p:sp>
          <p:nvSpPr>
            <p:cNvPr id="135" name="Google Shape;135;g3f5894a2c76_0_44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6" name="Google Shape;136;g3f5894a2c76_0_44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37" name="Google Shape;137;g3f5894a2c76_0_44"/>
          <p:cNvSpPr txBox="1"/>
          <p:nvPr/>
        </p:nvSpPr>
        <p:spPr>
          <a:xfrm>
            <a:off x="13587350" y="328900"/>
            <a:ext cx="44607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3000" b="1" i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01 - INTRODUCTION</a:t>
            </a:r>
            <a:endParaRPr sz="3000" b="1" i="1"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138" name="Google Shape;138;g3f5894a2c76_0_44"/>
          <p:cNvSpPr txBox="1"/>
          <p:nvPr/>
        </p:nvSpPr>
        <p:spPr>
          <a:xfrm>
            <a:off x="1230898" y="1908375"/>
            <a:ext cx="158262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8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Language barrier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significant factor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in student failure (Zumor &amp; Qasem, 2019)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13716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+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Create an immediate academic crisis for </a:t>
            </a:r>
            <a:r>
              <a:rPr lang="en-US" sz="24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Vietnamese first-year English-majored students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</a:t>
            </a:r>
            <a:r>
              <a:rPr lang="en-US" sz="2400" i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(suddenly forced to shift to a completely English-speaking environment)</a:t>
            </a:r>
            <a:endParaRPr sz="2400" i="1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→ </a:t>
            </a:r>
            <a:r>
              <a:rPr lang="en-US" sz="2800" b="1">
                <a:solidFill>
                  <a:srgbClr val="CC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Pedagogical translanguaging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: a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supplementary tool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for students with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low-level language proficiency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to understand the content of a text or lesson (Iversen, 2019)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139" name="Google Shape;139;g3f5894a2c76_0_44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93587" y="-1814687"/>
            <a:ext cx="1438275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g3f5894a2c76_0_44"/>
          <p:cNvSpPr txBox="1"/>
          <p:nvPr/>
        </p:nvSpPr>
        <p:spPr>
          <a:xfrm>
            <a:off x="1931850" y="5661938"/>
            <a:ext cx="87066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Research gaps</a:t>
            </a:r>
            <a:endParaRPr sz="6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141" name="Google Shape;141;g3f5894a2c76_0_44"/>
          <p:cNvSpPr txBox="1"/>
          <p:nvPr/>
        </p:nvSpPr>
        <p:spPr>
          <a:xfrm>
            <a:off x="1230898" y="6835625"/>
            <a:ext cx="15826200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Previous literature has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focused primarily on teachers' perspectives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→ </a:t>
            </a:r>
            <a:r>
              <a:rPr lang="en-US" sz="24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N</a:t>
            </a:r>
            <a:r>
              <a:rPr lang="en-US" sz="24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eglecting quantitative data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on the </a:t>
            </a: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perceptions of first-year English-majored students regarding the use of pedagogical translanguaging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in EMI environments within a Vietnamese context.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142" name="Google Shape;142;g3f5894a2c76_0_44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-2450078">
            <a:off x="9487414" y="300991"/>
            <a:ext cx="13408031" cy="135602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5894a2c76_0_58"/>
          <p:cNvSpPr txBox="1"/>
          <p:nvPr/>
        </p:nvSpPr>
        <p:spPr>
          <a:xfrm>
            <a:off x="1836300" y="499513"/>
            <a:ext cx="87066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Research </a:t>
            </a: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objectives</a:t>
            </a:r>
            <a:endParaRPr sz="6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148" name="Google Shape;148;g3f5894a2c76_0_58"/>
          <p:cNvGrpSpPr/>
          <p:nvPr/>
        </p:nvGrpSpPr>
        <p:grpSpPr>
          <a:xfrm rot="-5400000">
            <a:off x="16091414" y="-1909312"/>
            <a:ext cx="78523" cy="5703851"/>
            <a:chOff x="0" y="-66675"/>
            <a:chExt cx="41400" cy="1502239"/>
          </a:xfrm>
        </p:grpSpPr>
        <p:sp>
          <p:nvSpPr>
            <p:cNvPr id="149" name="Google Shape;149;g3f5894a2c76_0_58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50" name="Google Shape;150;g3f5894a2c76_0_58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51" name="Google Shape;151;g3f5894a2c76_0_58"/>
          <p:cNvSpPr txBox="1"/>
          <p:nvPr/>
        </p:nvSpPr>
        <p:spPr>
          <a:xfrm>
            <a:off x="13587350" y="328900"/>
            <a:ext cx="44607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3000" b="1" i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01 - INTRODUCTION</a:t>
            </a:r>
            <a:endParaRPr sz="3000" b="1" i="1"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152" name="Google Shape;152;g3f5894a2c76_0_58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93587" y="-1814687"/>
            <a:ext cx="1438275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g3f5894a2c76_0_58"/>
          <p:cNvSpPr txBox="1"/>
          <p:nvPr/>
        </p:nvSpPr>
        <p:spPr>
          <a:xfrm>
            <a:off x="1931850" y="4699188"/>
            <a:ext cx="87066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Research questions</a:t>
            </a:r>
            <a:endParaRPr sz="6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154" name="Google Shape;154;g3f5894a2c76_0_58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-2450078">
            <a:off x="9487414" y="300991"/>
            <a:ext cx="13408031" cy="1356029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3f5894a2c76_0_58"/>
          <p:cNvSpPr txBox="1"/>
          <p:nvPr/>
        </p:nvSpPr>
        <p:spPr>
          <a:xfrm>
            <a:off x="1230898" y="2156525"/>
            <a:ext cx="15826200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To </a:t>
            </a:r>
            <a:r>
              <a:rPr lang="en-US" sz="2400" b="1" u="sng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explore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first-year English-majored students’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perceptions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of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pedagogical translanguaging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in an EMI context 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To </a:t>
            </a:r>
            <a:r>
              <a:rPr lang="en-US" sz="2400" b="1" u="sng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identify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the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practices most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and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least valued 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by students in EMI classrooms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156" name="Google Shape;156;g3f5894a2c76_0_58"/>
          <p:cNvGrpSpPr/>
          <p:nvPr/>
        </p:nvGrpSpPr>
        <p:grpSpPr>
          <a:xfrm>
            <a:off x="1678762" y="6095872"/>
            <a:ext cx="14930476" cy="1003869"/>
            <a:chOff x="526688" y="2750523"/>
            <a:chExt cx="17169361" cy="1154403"/>
          </a:xfrm>
        </p:grpSpPr>
        <p:sp>
          <p:nvSpPr>
            <p:cNvPr id="157" name="Google Shape;157;g3f5894a2c76_0_58"/>
            <p:cNvSpPr txBox="1"/>
            <p:nvPr/>
          </p:nvSpPr>
          <p:spPr>
            <a:xfrm>
              <a:off x="1541649" y="2750523"/>
              <a:ext cx="16154400" cy="1154400"/>
            </a:xfrm>
            <a:prstGeom prst="rect">
              <a:avLst/>
            </a:prstGeom>
            <a:noFill/>
            <a:ln w="8275" cap="flat" cmpd="sng">
              <a:solidFill>
                <a:srgbClr val="0030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500" tIns="39750" rIns="79500" bIns="39750" anchor="ctr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83"/>
                <a:buFont typeface="Arial" panose="020B0604020202020204"/>
                <a:buNone/>
              </a:pPr>
              <a:r>
                <a:rPr lang="en-US" sz="2400">
                  <a:solidFill>
                    <a:srgbClr val="002060"/>
                  </a:solidFill>
                  <a:latin typeface="Poppins" panose="00000500000000000000"/>
                  <a:ea typeface="Poppins" panose="00000500000000000000"/>
                  <a:cs typeface="Poppins" panose="00000500000000000000"/>
                  <a:sym typeface="Poppins" panose="00000500000000000000"/>
                </a:rPr>
                <a:t>How do first-year English-majored students </a:t>
              </a:r>
              <a:r>
                <a:rPr lang="en-US" sz="2400" b="1">
                  <a:solidFill>
                    <a:srgbClr val="002060"/>
                  </a:solidFill>
                  <a:latin typeface="Poppins" panose="00000500000000000000"/>
                  <a:ea typeface="Poppins" panose="00000500000000000000"/>
                  <a:cs typeface="Poppins" panose="00000500000000000000"/>
                  <a:sym typeface="Poppins" panose="00000500000000000000"/>
                </a:rPr>
                <a:t>perceive </a:t>
              </a:r>
              <a:r>
                <a:rPr lang="en-US" sz="2400">
                  <a:solidFill>
                    <a:srgbClr val="002060"/>
                  </a:solidFill>
                  <a:latin typeface="Poppins" panose="00000500000000000000"/>
                  <a:ea typeface="Poppins" panose="00000500000000000000"/>
                  <a:cs typeface="Poppins" panose="00000500000000000000"/>
                  <a:sym typeface="Poppins" panose="00000500000000000000"/>
                </a:rPr>
                <a:t>teachers’ pedagogical translanguaging practices in EMI classes?</a:t>
              </a:r>
              <a:endParaRPr sz="2400" b="0" i="0" u="none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endParaRPr>
            </a:p>
          </p:txBody>
        </p:sp>
        <p:sp>
          <p:nvSpPr>
            <p:cNvPr id="158" name="Google Shape;158;g3f5894a2c76_0_58"/>
            <p:cNvSpPr txBox="1"/>
            <p:nvPr/>
          </p:nvSpPr>
          <p:spPr>
            <a:xfrm>
              <a:off x="526688" y="2750526"/>
              <a:ext cx="1014900" cy="1154400"/>
            </a:xfrm>
            <a:prstGeom prst="rect">
              <a:avLst/>
            </a:prstGeom>
            <a:solidFill>
              <a:srgbClr val="2657C1"/>
            </a:solidFill>
            <a:ln w="8275" cap="flat" cmpd="sng">
              <a:solidFill>
                <a:srgbClr val="2657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500" tIns="39750" rIns="79500" bIns="39750" anchor="ctr" anchorCtr="0">
              <a:no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83"/>
                <a:buFont typeface="Arial" panose="020B0604020202020204"/>
                <a:buNone/>
              </a:pPr>
              <a:r>
                <a:rPr lang="en-US" sz="2785" b="1" i="0" u="none" strike="noStrike" cap="none">
                  <a:solidFill>
                    <a:schemeClr val="lt1"/>
                  </a:solidFill>
                  <a:latin typeface="Poppins" panose="00000500000000000000"/>
                  <a:ea typeface="Poppins" panose="00000500000000000000"/>
                  <a:cs typeface="Poppins" panose="00000500000000000000"/>
                  <a:sym typeface="Poppins" panose="00000500000000000000"/>
                </a:rPr>
                <a:t>RQ1</a:t>
              </a:r>
              <a:endParaRPr sz="121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159" name="Google Shape;159;g3f5894a2c76_0_58"/>
          <p:cNvGrpSpPr/>
          <p:nvPr/>
        </p:nvGrpSpPr>
        <p:grpSpPr>
          <a:xfrm>
            <a:off x="1600337" y="7610223"/>
            <a:ext cx="15087330" cy="1003868"/>
            <a:chOff x="741875" y="4523387"/>
            <a:chExt cx="17168105" cy="1154402"/>
          </a:xfrm>
        </p:grpSpPr>
        <p:sp>
          <p:nvSpPr>
            <p:cNvPr id="160" name="Google Shape;160;g3f5894a2c76_0_58"/>
            <p:cNvSpPr txBox="1"/>
            <p:nvPr/>
          </p:nvSpPr>
          <p:spPr>
            <a:xfrm>
              <a:off x="1755580" y="4523387"/>
              <a:ext cx="16154400" cy="1154400"/>
            </a:xfrm>
            <a:prstGeom prst="rect">
              <a:avLst/>
            </a:prstGeom>
            <a:noFill/>
            <a:ln w="8275" cap="flat" cmpd="sng">
              <a:solidFill>
                <a:srgbClr val="00309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500" tIns="39750" rIns="79500" bIns="39750" anchor="ctr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83"/>
                <a:buFont typeface="Arial" panose="020B0604020202020204"/>
                <a:buNone/>
              </a:pPr>
              <a:r>
                <a:rPr lang="en-US" sz="2400">
                  <a:solidFill>
                    <a:srgbClr val="002060"/>
                  </a:solidFill>
                  <a:latin typeface="Poppins" panose="00000500000000000000"/>
                  <a:ea typeface="Poppins" panose="00000500000000000000"/>
                  <a:cs typeface="Poppins" panose="00000500000000000000"/>
                  <a:sym typeface="Poppins" panose="00000500000000000000"/>
                </a:rPr>
                <a:t>Which pedagogical translanguaging </a:t>
              </a:r>
              <a:r>
                <a:rPr lang="en-US" sz="2400" b="1">
                  <a:solidFill>
                    <a:srgbClr val="002060"/>
                  </a:solidFill>
                  <a:latin typeface="Poppins" panose="00000500000000000000"/>
                  <a:ea typeface="Poppins" panose="00000500000000000000"/>
                  <a:cs typeface="Poppins" panose="00000500000000000000"/>
                  <a:sym typeface="Poppins" panose="00000500000000000000"/>
                </a:rPr>
                <a:t>practices </a:t>
              </a:r>
              <a:r>
                <a:rPr lang="en-US" sz="2400">
                  <a:solidFill>
                    <a:srgbClr val="002060"/>
                  </a:solidFill>
                  <a:latin typeface="Poppins" panose="00000500000000000000"/>
                  <a:ea typeface="Poppins" panose="00000500000000000000"/>
                  <a:cs typeface="Poppins" panose="00000500000000000000"/>
                  <a:sym typeface="Poppins" panose="00000500000000000000"/>
                </a:rPr>
                <a:t>are </a:t>
              </a:r>
              <a:r>
                <a:rPr lang="en-US" sz="2400" b="1">
                  <a:solidFill>
                    <a:srgbClr val="002060"/>
                  </a:solidFill>
                  <a:latin typeface="Poppins" panose="00000500000000000000"/>
                  <a:ea typeface="Poppins" panose="00000500000000000000"/>
                  <a:cs typeface="Poppins" panose="00000500000000000000"/>
                  <a:sym typeface="Poppins" panose="00000500000000000000"/>
                </a:rPr>
                <a:t>most and least valued</a:t>
              </a:r>
              <a:r>
                <a:rPr lang="en-US" sz="2400">
                  <a:solidFill>
                    <a:srgbClr val="002060"/>
                  </a:solidFill>
                  <a:latin typeface="Poppins" panose="00000500000000000000"/>
                  <a:ea typeface="Poppins" panose="00000500000000000000"/>
                  <a:cs typeface="Poppins" panose="00000500000000000000"/>
                  <a:sym typeface="Poppins" panose="00000500000000000000"/>
                </a:rPr>
                <a:t> by first-year English-majored students in EMI classrooms?</a:t>
              </a:r>
              <a:r>
                <a:rPr lang="en-US" sz="2400" b="0" i="0" u="none" strike="noStrike" cap="none">
                  <a:solidFill>
                    <a:srgbClr val="002060"/>
                  </a:solidFill>
                  <a:latin typeface="Poppins" panose="00000500000000000000"/>
                  <a:ea typeface="Poppins" panose="00000500000000000000"/>
                  <a:cs typeface="Poppins" panose="00000500000000000000"/>
                  <a:sym typeface="Poppins" panose="00000500000000000000"/>
                </a:rPr>
                <a:t> </a:t>
              </a:r>
              <a:endParaRPr sz="2400" b="0" i="0" u="none" strike="noStrike" cap="none">
                <a:solidFill>
                  <a:srgbClr val="00206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endParaRPr>
            </a:p>
          </p:txBody>
        </p:sp>
        <p:sp>
          <p:nvSpPr>
            <p:cNvPr id="161" name="Google Shape;161;g3f5894a2c76_0_58"/>
            <p:cNvSpPr txBox="1"/>
            <p:nvPr/>
          </p:nvSpPr>
          <p:spPr>
            <a:xfrm>
              <a:off x="741875" y="4523389"/>
              <a:ext cx="1013700" cy="1154400"/>
            </a:xfrm>
            <a:prstGeom prst="rect">
              <a:avLst/>
            </a:prstGeom>
            <a:solidFill>
              <a:srgbClr val="2657C1"/>
            </a:solidFill>
            <a:ln w="8275" cap="flat" cmpd="sng">
              <a:solidFill>
                <a:srgbClr val="2657C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500" tIns="39750" rIns="79500" bIns="39750" anchor="ctr" anchorCtr="0">
              <a:noAutofit/>
            </a:bodyPr>
            <a:lstStyle/>
            <a:p>
              <a:pPr marL="0" marR="0" lvl="0" indent="0" algn="ct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83"/>
                <a:buFont typeface="Arial" panose="020B0604020202020204"/>
                <a:buNone/>
              </a:pPr>
              <a:r>
                <a:rPr lang="en-US" sz="2785" b="1" i="0" u="none" strike="noStrike" cap="none">
                  <a:solidFill>
                    <a:schemeClr val="lt1"/>
                  </a:solidFill>
                  <a:latin typeface="Poppins" panose="00000500000000000000"/>
                  <a:ea typeface="Poppins" panose="00000500000000000000"/>
                  <a:cs typeface="Poppins" panose="00000500000000000000"/>
                  <a:sym typeface="Poppins" panose="00000500000000000000"/>
                </a:rPr>
                <a:t>RQ2</a:t>
              </a:r>
              <a:endParaRPr sz="1215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  <p:transition spd="med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5894a2c76_0_78"/>
          <p:cNvSpPr txBox="1"/>
          <p:nvPr/>
        </p:nvSpPr>
        <p:spPr>
          <a:xfrm>
            <a:off x="1931850" y="499513"/>
            <a:ext cx="103233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Significance of the study</a:t>
            </a:r>
            <a:endParaRPr sz="6000" b="1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167" name="Google Shape;167;g3f5894a2c76_0_78"/>
          <p:cNvGrpSpPr/>
          <p:nvPr/>
        </p:nvGrpSpPr>
        <p:grpSpPr>
          <a:xfrm rot="-5400000">
            <a:off x="16091414" y="-1909312"/>
            <a:ext cx="78523" cy="5703851"/>
            <a:chOff x="0" y="-66675"/>
            <a:chExt cx="41400" cy="1502239"/>
          </a:xfrm>
        </p:grpSpPr>
        <p:sp>
          <p:nvSpPr>
            <p:cNvPr id="168" name="Google Shape;168;g3f5894a2c76_0_78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69" name="Google Shape;169;g3f5894a2c76_0_78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70" name="Google Shape;170;g3f5894a2c76_0_78"/>
          <p:cNvSpPr txBox="1"/>
          <p:nvPr/>
        </p:nvSpPr>
        <p:spPr>
          <a:xfrm>
            <a:off x="13587350" y="328900"/>
            <a:ext cx="44607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3000" b="1" i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01 - INTRODUCTION</a:t>
            </a:r>
            <a:endParaRPr sz="3000" b="1" i="1"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171" name="Google Shape;171;g3f5894a2c76_0_78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493587" y="-1814687"/>
            <a:ext cx="1438275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3f5894a2c76_0_78"/>
          <p:cNvPicPr preferRelativeResize="0"/>
          <p:nvPr/>
        </p:nvPicPr>
        <p:blipFill>
          <a:blip r:embed="rId2"/>
          <a:stretch>
            <a:fillRect/>
          </a:stretch>
        </p:blipFill>
        <p:spPr>
          <a:xfrm rot="-2450078">
            <a:off x="9487414" y="300991"/>
            <a:ext cx="13408031" cy="1356029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3f5894a2c76_0_78"/>
          <p:cNvSpPr txBox="1"/>
          <p:nvPr/>
        </p:nvSpPr>
        <p:spPr>
          <a:xfrm>
            <a:off x="1230898" y="2156525"/>
            <a:ext cx="15826200" cy="57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CC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Theoretical Significance:</a:t>
            </a:r>
            <a:endParaRPr sz="3200" b="1">
              <a:solidFill>
                <a:srgbClr val="CC000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Contributes to the limited body of research on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pedagogical translanguaging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in teaching and learning within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EMI environments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, particularly </a:t>
            </a: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shifts the focus from teachers to students</a:t>
            </a:r>
            <a:endParaRPr sz="2400" b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C0000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Practical significance:</a:t>
            </a:r>
            <a:endParaRPr sz="3200" b="1">
              <a:solidFill>
                <a:srgbClr val="C0000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9144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offers a deeper understanding of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learners’ experiences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of </a:t>
            </a:r>
            <a:r>
              <a:rPr lang="en-US" sz="2400" b="1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pedagogical translanguaging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in the EMI context. 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→ Teachers and curriculum designers can know </a:t>
            </a: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how students engage with translanguaging activities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, thereby supporting more </a:t>
            </a:r>
            <a:r>
              <a:rPr lang="en-US" sz="24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effective pedagogical decisions</a:t>
            </a:r>
            <a:r>
              <a:rPr lang="en-US" sz="2400">
                <a:solidFill>
                  <a:schemeClr val="dk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 in EMI classrooms</a:t>
            </a:r>
            <a:endParaRPr sz="2400">
              <a:solidFill>
                <a:schemeClr val="dk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</p:spTree>
  </p:cSld>
  <p:clrMapOvr>
    <a:masterClrMapping/>
  </p:clrMapOvr>
  <p:transition spd="med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e401e4d0b9_0_17"/>
          <p:cNvSpPr/>
          <p:nvPr/>
        </p:nvSpPr>
        <p:spPr>
          <a:xfrm>
            <a:off x="1826725" y="1019325"/>
            <a:ext cx="2243328" cy="1929982"/>
          </a:xfrm>
          <a:custGeom>
            <a:avLst/>
            <a:gdLst/>
            <a:ahLst/>
            <a:cxnLst/>
            <a:rect l="l" t="t" r="r" b="b"/>
            <a:pathLst>
              <a:path w="812800" h="185219" extrusionOk="0">
                <a:moveTo>
                  <a:pt x="0" y="0"/>
                </a:moveTo>
                <a:lnTo>
                  <a:pt x="812800" y="0"/>
                </a:lnTo>
                <a:lnTo>
                  <a:pt x="812800" y="185219"/>
                </a:lnTo>
                <a:lnTo>
                  <a:pt x="0" y="185219"/>
                </a:lnTo>
                <a:close/>
              </a:path>
            </a:pathLst>
          </a:custGeom>
          <a:solidFill>
            <a:srgbClr val="2657C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</a:pPr>
            <a:r>
              <a:rPr lang="en-US" sz="9600" b="1">
                <a:solidFill>
                  <a:schemeClr val="lt1"/>
                </a:solidFill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rPr>
              <a:t>2</a:t>
            </a:r>
            <a:endParaRPr sz="96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79" name="Google Shape;179;g3e401e4d0b9_0_17"/>
          <p:cNvGrpSpPr/>
          <p:nvPr/>
        </p:nvGrpSpPr>
        <p:grpSpPr>
          <a:xfrm rot="-5400000">
            <a:off x="1736485" y="6318397"/>
            <a:ext cx="157192" cy="5703851"/>
            <a:chOff x="0" y="-66675"/>
            <a:chExt cx="41400" cy="1502239"/>
          </a:xfrm>
        </p:grpSpPr>
        <p:sp>
          <p:nvSpPr>
            <p:cNvPr id="180" name="Google Shape;180;g3e401e4d0b9_0_17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81" name="Google Shape;181;g3e401e4d0b9_0_17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82" name="Google Shape;182;g3e401e4d0b9_0_17"/>
          <p:cNvSpPr txBox="1"/>
          <p:nvPr/>
        </p:nvSpPr>
        <p:spPr>
          <a:xfrm>
            <a:off x="3810000" y="3157950"/>
            <a:ext cx="10668000" cy="39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 panose="020B0604020202020204"/>
              <a:buNone/>
            </a:pPr>
            <a:r>
              <a:rPr lang="en-US" sz="12600" b="1">
                <a:solidFill>
                  <a:srgbClr val="2657C1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Literature Review</a:t>
            </a:r>
            <a:endParaRPr sz="12600" b="1">
              <a:solidFill>
                <a:srgbClr val="2657C1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183" name="Google Shape;183;g3e401e4d0b9_0_17"/>
          <p:cNvPicPr preferRelativeResize="0"/>
          <p:nvPr/>
        </p:nvPicPr>
        <p:blipFill>
          <a:blip r:embed="rId1"/>
          <a:stretch>
            <a:fillRect/>
          </a:stretch>
        </p:blipFill>
        <p:spPr>
          <a:xfrm rot="-5399998">
            <a:off x="10039063" y="2453063"/>
            <a:ext cx="10487725" cy="117306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1"/>
          <p:cNvPicPr preferRelativeResize="0"/>
          <p:nvPr/>
        </p:nvPicPr>
        <p:blipFill>
          <a:blip r:embed="rId1"/>
          <a:stretch>
            <a:fillRect/>
          </a:stretch>
        </p:blipFill>
        <p:spPr>
          <a:xfrm rot="-2450078">
            <a:off x="9487414" y="300991"/>
            <a:ext cx="13408031" cy="1356029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1"/>
          <p:cNvSpPr txBox="1"/>
          <p:nvPr/>
        </p:nvSpPr>
        <p:spPr>
          <a:xfrm>
            <a:off x="2301425" y="499513"/>
            <a:ext cx="87066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6000" b="1" dirty="0">
                <a:solidFill>
                  <a:srgbClr val="00309C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Key issues</a:t>
            </a:r>
            <a:endParaRPr sz="6000" b="1" dirty="0">
              <a:solidFill>
                <a:srgbClr val="00309C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grpSp>
        <p:nvGrpSpPr>
          <p:cNvPr id="189" name="Google Shape;189;p21"/>
          <p:cNvGrpSpPr/>
          <p:nvPr/>
        </p:nvGrpSpPr>
        <p:grpSpPr>
          <a:xfrm rot="-5400000">
            <a:off x="16091414" y="-1909312"/>
            <a:ext cx="78523" cy="5703851"/>
            <a:chOff x="0" y="-66675"/>
            <a:chExt cx="41400" cy="1502239"/>
          </a:xfrm>
        </p:grpSpPr>
        <p:sp>
          <p:nvSpPr>
            <p:cNvPr id="190" name="Google Shape;190;p21"/>
            <p:cNvSpPr/>
            <p:nvPr/>
          </p:nvSpPr>
          <p:spPr>
            <a:xfrm>
              <a:off x="0" y="0"/>
              <a:ext cx="41387" cy="1435564"/>
            </a:xfrm>
            <a:custGeom>
              <a:avLst/>
              <a:gdLst/>
              <a:ahLst/>
              <a:cxnLst/>
              <a:rect l="l" t="t" r="r" b="b"/>
              <a:pathLst>
                <a:path w="41387" h="1435564" extrusionOk="0">
                  <a:moveTo>
                    <a:pt x="0" y="0"/>
                  </a:moveTo>
                  <a:lnTo>
                    <a:pt x="41387" y="0"/>
                  </a:lnTo>
                  <a:lnTo>
                    <a:pt x="41387" y="1435564"/>
                  </a:lnTo>
                  <a:lnTo>
                    <a:pt x="0" y="1435564"/>
                  </a:lnTo>
                  <a:close/>
                </a:path>
              </a:pathLst>
            </a:custGeom>
            <a:solidFill>
              <a:srgbClr val="2657C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91" name="Google Shape;191;p21"/>
            <p:cNvSpPr txBox="1"/>
            <p:nvPr/>
          </p:nvSpPr>
          <p:spPr>
            <a:xfrm>
              <a:off x="0" y="-66675"/>
              <a:ext cx="41400" cy="1502100"/>
            </a:xfrm>
            <a:prstGeom prst="rect">
              <a:avLst/>
            </a:prstGeom>
            <a:solidFill>
              <a:srgbClr val="2657C1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02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92" name="Google Shape;192;p21"/>
          <p:cNvSpPr txBox="1"/>
          <p:nvPr/>
        </p:nvSpPr>
        <p:spPr>
          <a:xfrm>
            <a:off x="13278750" y="328900"/>
            <a:ext cx="49803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US" sz="3000" b="1" i="1"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</a:rPr>
              <a:t>02 - LITERATURE REVIEW</a:t>
            </a:r>
            <a:endParaRPr sz="3000" b="1" i="1"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sp>
        <p:nvSpPr>
          <p:cNvPr id="193" name="Google Shape;193;p21"/>
          <p:cNvSpPr txBox="1"/>
          <p:nvPr/>
        </p:nvSpPr>
        <p:spPr>
          <a:xfrm>
            <a:off x="1230898" y="1908375"/>
            <a:ext cx="15826200" cy="517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3200" b="1" dirty="0">
                <a:solidFill>
                  <a:srgbClr val="0070C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2" action="ppaction://hlinksldjump"/>
              </a:rPr>
              <a:t>EMI (English Medium of Instruction) </a:t>
            </a:r>
            <a:endParaRPr lang="en-US" sz="3200" b="1" dirty="0">
              <a:solidFill>
                <a:srgbClr val="0070C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3200" b="1" dirty="0">
                <a:solidFill>
                  <a:srgbClr val="0070C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2" action="ppaction://hlinksldjump"/>
              </a:rPr>
              <a:t>Perception</a:t>
            </a:r>
            <a:endParaRPr lang="en-US" sz="3200" b="1" dirty="0">
              <a:solidFill>
                <a:srgbClr val="0070C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3200" b="1" dirty="0">
                <a:solidFill>
                  <a:srgbClr val="0070C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3" action="ppaction://hlinksldjump"/>
              </a:rPr>
              <a:t>Translanguaging</a:t>
            </a:r>
            <a:endParaRPr lang="en-US" sz="3200" b="1" dirty="0">
              <a:solidFill>
                <a:srgbClr val="0070C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3200" b="1" dirty="0">
                <a:solidFill>
                  <a:srgbClr val="0070C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4" action="ppaction://hlinksldjump"/>
              </a:rPr>
              <a:t>Pedagogical Translanguaging</a:t>
            </a:r>
            <a:endParaRPr lang="en-US" sz="3200" b="1" dirty="0">
              <a:solidFill>
                <a:srgbClr val="0070C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3200" b="1" dirty="0">
                <a:solidFill>
                  <a:srgbClr val="0070C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4" action="ppaction://hlinksldjump"/>
              </a:rPr>
              <a:t>Translanguaging Practices </a:t>
            </a:r>
            <a:endParaRPr lang="en-US" sz="3200" b="1" dirty="0">
              <a:solidFill>
                <a:srgbClr val="0070C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3200" b="1" dirty="0">
                <a:solidFill>
                  <a:srgbClr val="0070C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5" action="ppaction://hlinksldjump"/>
              </a:rPr>
              <a:t>Benefits &amp; Disadvantages</a:t>
            </a:r>
            <a:endParaRPr lang="en-US" sz="3200" b="1" dirty="0">
              <a:solidFill>
                <a:srgbClr val="0070C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  <a:p>
            <a:pPr marL="457200" marR="0" lvl="0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500000000000000"/>
              <a:buChar char="-"/>
            </a:pPr>
            <a:r>
              <a:rPr lang="en-US" sz="3200" b="1" dirty="0">
                <a:solidFill>
                  <a:srgbClr val="0070C0"/>
                </a:solidFill>
                <a:latin typeface="Poppins" panose="00000500000000000000"/>
                <a:ea typeface="Poppins" panose="00000500000000000000"/>
                <a:cs typeface="Poppins" panose="00000500000000000000"/>
                <a:sym typeface="Poppins" panose="00000500000000000000"/>
                <a:hlinkClick r:id="rId6" action="ppaction://hlinksldjump"/>
              </a:rPr>
              <a:t>Previous studies</a:t>
            </a:r>
            <a:endParaRPr lang="en-US" sz="3200" b="1" dirty="0">
              <a:solidFill>
                <a:srgbClr val="0070C0"/>
              </a:solidFill>
              <a:latin typeface="Poppins" panose="00000500000000000000"/>
              <a:ea typeface="Poppins" panose="00000500000000000000"/>
              <a:cs typeface="Poppins" panose="00000500000000000000"/>
              <a:sym typeface="Poppins" panose="00000500000000000000"/>
            </a:endParaRPr>
          </a:p>
        </p:txBody>
      </p:sp>
      <p:pic>
        <p:nvPicPr>
          <p:cNvPr id="194" name="Google Shape;194;p21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493587" y="-1814687"/>
            <a:ext cx="1438275" cy="320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18776</Words>
  <Application>WPS Presentation</Application>
  <PresentationFormat/>
  <Paragraphs>457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5" baseType="lpstr">
      <vt:lpstr>Arial</vt:lpstr>
      <vt:lpstr>SimSun</vt:lpstr>
      <vt:lpstr>Wingdings</vt:lpstr>
      <vt:lpstr>Arial</vt:lpstr>
      <vt:lpstr>Calibri</vt:lpstr>
      <vt:lpstr>Poppins</vt:lpstr>
      <vt:lpstr>Poppins Black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REFERENCES</vt:lpstr>
      <vt:lpstr>REFERENCES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Nhi Hoàng</cp:lastModifiedBy>
  <cp:revision>4</cp:revision>
  <dcterms:created xsi:type="dcterms:W3CDTF">2026-08-03T03:59:00Z</dcterms:created>
  <dcterms:modified xsi:type="dcterms:W3CDTF">2026-08-06T10:10:35Z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1066-12.1.0.28032</vt:lpwstr>
  </property>
  <property fmtid="{D5CDD505-2E9C-101B-9397-08002B2CF9AE}" pid="3" name="ICV">
    <vt:lpwstr>D1D331297F5745B79891EFF022780150_12</vt:lpwstr>
  </property>
</Properties>
</file>