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 id="2147483684"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F0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55733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1276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6125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48A87A34-81AB-432B-8DAE-1953F412C126}" type="datetimeFigureOut">
              <a:rPr lang="en-US" smtClean="0"/>
              <a:pPr/>
              <a:t>8/1/2026</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22F896-40B5-4ADD-8801-0D06FADFA095}"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3794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3819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87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7914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3453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0466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3933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83425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26476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9381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5767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3597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8A87A34-81AB-432B-8DAE-1953F412C126}" type="datetimeFigureOut">
              <a:rPr lang="en-US" smtClean="0"/>
              <a:t>8/1/2026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911912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0183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67464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7291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33728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43356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8/1/2026</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473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8A87A34-81AB-432B-8DAE-1953F412C126}" type="datetimeFigureOut">
              <a:rPr lang="en-US" smtClean="0"/>
              <a:pPr/>
              <a:t>8/1/2026</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687413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48A87A34-81AB-432B-8DAE-1953F412C126}" type="datetimeFigureOut">
              <a:rPr lang="en-US" smtClean="0"/>
              <a:pPr/>
              <a:t>8/1/2026</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540707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1F89A-4E73-130D-F68D-B9416934E20E}"/>
              </a:ext>
            </a:extLst>
          </p:cNvPr>
          <p:cNvSpPr>
            <a:spLocks noGrp="1"/>
          </p:cNvSpPr>
          <p:nvPr>
            <p:ph type="ctrTitle"/>
          </p:nvPr>
        </p:nvSpPr>
        <p:spPr>
          <a:xfrm>
            <a:off x="461481" y="1346634"/>
            <a:ext cx="11269037" cy="3035808"/>
          </a:xfrm>
          <a:solidFill>
            <a:srgbClr val="EEF0F6"/>
          </a:solidFill>
        </p:spPr>
        <p:txBody>
          <a:bodyPr/>
          <a:lstStyle/>
          <a:p>
            <a:pPr algn="ctr"/>
            <a:r>
              <a:rPr lang="en-US" sz="4200" b="1" dirty="0"/>
              <a:t>THE USE OF ARTIFICIAL INTELLIGENCE TOOLS</a:t>
            </a:r>
            <a:br>
              <a:rPr lang="en-US" sz="4200" b="1" dirty="0"/>
            </a:br>
            <a:r>
              <a:rPr lang="en-US" sz="4200" b="1" dirty="0"/>
              <a:t> IN ESSAY WRITING </a:t>
            </a:r>
            <a:br>
              <a:rPr lang="vi-VN" sz="4200" dirty="0"/>
            </a:br>
            <a:r>
              <a:rPr lang="en-US" sz="4200" b="1" dirty="0"/>
              <a:t>AMONG FIRST-YEAR ENGLISH MAJORS</a:t>
            </a:r>
            <a:br>
              <a:rPr lang="vi-VN" sz="4800" dirty="0"/>
            </a:br>
            <a:endParaRPr lang="vi-VN" sz="4800" dirty="0"/>
          </a:p>
        </p:txBody>
      </p:sp>
      <p:sp>
        <p:nvSpPr>
          <p:cNvPr id="3" name="Subtitle 2">
            <a:extLst>
              <a:ext uri="{FF2B5EF4-FFF2-40B4-BE49-F238E27FC236}">
                <a16:creationId xmlns:a16="http://schemas.microsoft.com/office/drawing/2014/main" id="{EE28B5B4-0C8D-B388-C067-658AF0A57328}"/>
              </a:ext>
            </a:extLst>
          </p:cNvPr>
          <p:cNvSpPr>
            <a:spLocks noGrp="1"/>
          </p:cNvSpPr>
          <p:nvPr>
            <p:ph type="subTitle" idx="1"/>
          </p:nvPr>
        </p:nvSpPr>
        <p:spPr>
          <a:xfrm>
            <a:off x="3839246" y="4626452"/>
            <a:ext cx="7891272" cy="1069848"/>
          </a:xfrm>
        </p:spPr>
        <p:txBody>
          <a:bodyPr/>
          <a:lstStyle/>
          <a:p>
            <a:pPr algn="ctr"/>
            <a:r>
              <a:rPr lang="en-US" b="1" dirty="0">
                <a:solidFill>
                  <a:schemeClr val="bg1"/>
                </a:solidFill>
              </a:rPr>
              <a:t>Nguyen Phuong Thao</a:t>
            </a:r>
            <a:endParaRPr lang="vi-VN" dirty="0">
              <a:solidFill>
                <a:schemeClr val="bg1"/>
              </a:solidFill>
            </a:endParaRPr>
          </a:p>
          <a:p>
            <a:pPr algn="ctr"/>
            <a:r>
              <a:rPr lang="en-US" dirty="0">
                <a:solidFill>
                  <a:schemeClr val="bg1"/>
                </a:solidFill>
              </a:rPr>
              <a:t>HUFLIT</a:t>
            </a:r>
            <a:endParaRPr lang="vi-VN" dirty="0">
              <a:solidFill>
                <a:schemeClr val="bg1"/>
              </a:solidFill>
            </a:endParaRPr>
          </a:p>
        </p:txBody>
      </p:sp>
    </p:spTree>
    <p:extLst>
      <p:ext uri="{BB962C8B-B14F-4D97-AF65-F5344CB8AC3E}">
        <p14:creationId xmlns:p14="http://schemas.microsoft.com/office/powerpoint/2010/main" val="3218214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F5A75-FD21-FDD8-5EFC-9DB5B52C0F8D}"/>
              </a:ext>
            </a:extLst>
          </p:cNvPr>
          <p:cNvSpPr>
            <a:spLocks noGrp="1"/>
          </p:cNvSpPr>
          <p:nvPr>
            <p:ph type="title"/>
          </p:nvPr>
        </p:nvSpPr>
        <p:spPr/>
        <p:txBody>
          <a:bodyPr/>
          <a:lstStyle/>
          <a:p>
            <a:r>
              <a:rPr lang="en-US" b="1" dirty="0">
                <a:solidFill>
                  <a:srgbClr val="0070C0"/>
                </a:solidFill>
              </a:rPr>
              <a:t>FINDINGS</a:t>
            </a:r>
            <a:endParaRPr lang="vi-VN" b="1" dirty="0">
              <a:solidFill>
                <a:srgbClr val="0070C0"/>
              </a:solidFill>
            </a:endParaRPr>
          </a:p>
        </p:txBody>
      </p:sp>
      <p:sp>
        <p:nvSpPr>
          <p:cNvPr id="3" name="Content Placeholder 2">
            <a:extLst>
              <a:ext uri="{FF2B5EF4-FFF2-40B4-BE49-F238E27FC236}">
                <a16:creationId xmlns:a16="http://schemas.microsoft.com/office/drawing/2014/main" id="{FBB75EAD-6DD0-E581-74AE-CD763F634BE3}"/>
              </a:ext>
            </a:extLst>
          </p:cNvPr>
          <p:cNvSpPr>
            <a:spLocks noGrp="1"/>
          </p:cNvSpPr>
          <p:nvPr>
            <p:ph idx="1"/>
          </p:nvPr>
        </p:nvSpPr>
        <p:spPr/>
        <p:txBody>
          <a:bodyPr/>
          <a:lstStyle/>
          <a:p>
            <a:pPr marL="45720" indent="0">
              <a:buNone/>
            </a:pPr>
            <a:r>
              <a:rPr lang="en-US" b="1" dirty="0">
                <a:solidFill>
                  <a:srgbClr val="C00000"/>
                </a:solidFill>
                <a:latin typeface="Arial" panose="020B0604020202020204" pitchFamily="34" charset="0"/>
                <a:cs typeface="Arial" panose="020B0604020202020204" pitchFamily="34" charset="0"/>
              </a:rPr>
              <a:t>1. From questionnaires</a:t>
            </a:r>
            <a:endParaRPr lang="vi-VN" dirty="0">
              <a:solidFill>
                <a:srgbClr val="C00000"/>
              </a:solidFill>
              <a:latin typeface="Arial" panose="020B0604020202020204" pitchFamily="34" charset="0"/>
              <a:cs typeface="Arial" panose="020B0604020202020204" pitchFamily="34" charset="0"/>
            </a:endParaRPr>
          </a:p>
          <a:p>
            <a:pPr marL="45720" indent="0">
              <a:buNone/>
            </a:pPr>
            <a:r>
              <a:rPr lang="en-US" b="1" dirty="0">
                <a:solidFill>
                  <a:srgbClr val="0070C0"/>
                </a:solidFill>
                <a:latin typeface="Arial" panose="020B0604020202020204" pitchFamily="34" charset="0"/>
                <a:cs typeface="Arial" panose="020B0604020202020204" pitchFamily="34" charset="0"/>
              </a:rPr>
              <a:t>1.1. S</a:t>
            </a:r>
            <a:r>
              <a:rPr lang="vi-VN" b="1" dirty="0">
                <a:solidFill>
                  <a:srgbClr val="0070C0"/>
                </a:solidFill>
                <a:latin typeface="Arial" panose="020B0604020202020204" pitchFamily="34" charset="0"/>
                <a:cs typeface="Arial" panose="020B0604020202020204" pitchFamily="34" charset="0"/>
              </a:rPr>
              <a:t>tudents’ patterns of using AI tools in English essay writing </a:t>
            </a:r>
            <a:endParaRPr lang="en-US" b="1" dirty="0">
              <a:solidFill>
                <a:srgbClr val="0070C0"/>
              </a:solidFill>
              <a:latin typeface="Arial" panose="020B0604020202020204" pitchFamily="34" charset="0"/>
              <a:cs typeface="Arial" panose="020B0604020202020204" pitchFamily="34" charset="0"/>
            </a:endParaRPr>
          </a:p>
          <a:p>
            <a:endParaRPr lang="vi-VN" dirty="0"/>
          </a:p>
        </p:txBody>
      </p:sp>
      <p:graphicFrame>
        <p:nvGraphicFramePr>
          <p:cNvPr id="4" name="Table 3">
            <a:extLst>
              <a:ext uri="{FF2B5EF4-FFF2-40B4-BE49-F238E27FC236}">
                <a16:creationId xmlns:a16="http://schemas.microsoft.com/office/drawing/2014/main" id="{7A1FDE46-9733-3C3F-07B8-EEFEF6A04EE7}"/>
              </a:ext>
            </a:extLst>
          </p:cNvPr>
          <p:cNvGraphicFramePr>
            <a:graphicFrameLocks noGrp="1"/>
          </p:cNvGraphicFramePr>
          <p:nvPr>
            <p:extLst>
              <p:ext uri="{D42A27DB-BD31-4B8C-83A1-F6EECF244321}">
                <p14:modId xmlns:p14="http://schemas.microsoft.com/office/powerpoint/2010/main" val="2084685687"/>
              </p:ext>
            </p:extLst>
          </p:nvPr>
        </p:nvGraphicFramePr>
        <p:xfrm>
          <a:off x="1176130" y="3123345"/>
          <a:ext cx="4443834" cy="2157570"/>
        </p:xfrm>
        <a:graphic>
          <a:graphicData uri="http://schemas.openxmlformats.org/drawingml/2006/table">
            <a:tbl>
              <a:tblPr firstRow="1" firstCol="1" bandRow="1">
                <a:tableStyleId>{00A15C55-8517-42AA-B614-E9B94910E393}</a:tableStyleId>
              </a:tblPr>
              <a:tblGrid>
                <a:gridCol w="1814612">
                  <a:extLst>
                    <a:ext uri="{9D8B030D-6E8A-4147-A177-3AD203B41FA5}">
                      <a16:colId xmlns:a16="http://schemas.microsoft.com/office/drawing/2014/main" val="1884467545"/>
                    </a:ext>
                  </a:extLst>
                </a:gridCol>
                <a:gridCol w="1466297">
                  <a:extLst>
                    <a:ext uri="{9D8B030D-6E8A-4147-A177-3AD203B41FA5}">
                      <a16:colId xmlns:a16="http://schemas.microsoft.com/office/drawing/2014/main" val="2465939715"/>
                    </a:ext>
                  </a:extLst>
                </a:gridCol>
                <a:gridCol w="1162925">
                  <a:extLst>
                    <a:ext uri="{9D8B030D-6E8A-4147-A177-3AD203B41FA5}">
                      <a16:colId xmlns:a16="http://schemas.microsoft.com/office/drawing/2014/main" val="1526233318"/>
                    </a:ext>
                  </a:extLst>
                </a:gridCol>
              </a:tblGrid>
              <a:tr h="431514">
                <a:tc>
                  <a:txBody>
                    <a:bodyPr/>
                    <a:lstStyle/>
                    <a:p>
                      <a:pPr marL="0" marR="0" algn="just">
                        <a:lnSpc>
                          <a:spcPct val="115000"/>
                        </a:lnSpc>
                        <a:spcAft>
                          <a:spcPts val="800"/>
                        </a:spcAft>
                        <a:buNone/>
                      </a:pPr>
                      <a:r>
                        <a:rPr lang="en-US" sz="1200" kern="100" dirty="0">
                          <a:effectLst/>
                        </a:rPr>
                        <a:t>AI usage</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rPr>
                        <a:t>Frequency</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Percent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07179686"/>
                  </a:ext>
                </a:extLst>
              </a:tr>
              <a:tr h="431514">
                <a:tc>
                  <a:txBody>
                    <a:bodyPr/>
                    <a:lstStyle/>
                    <a:p>
                      <a:pPr marL="0" marR="0" algn="just">
                        <a:lnSpc>
                          <a:spcPct val="115000"/>
                        </a:lnSpc>
                        <a:spcAft>
                          <a:spcPts val="800"/>
                        </a:spcAft>
                        <a:buNone/>
                      </a:pPr>
                      <a:r>
                        <a:rPr lang="en-US" sz="1200" kern="100" dirty="0">
                          <a:effectLst/>
                        </a:rPr>
                        <a:t>Always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6</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10%</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492637105"/>
                  </a:ext>
                </a:extLst>
              </a:tr>
              <a:tr h="431514">
                <a:tc>
                  <a:txBody>
                    <a:bodyPr/>
                    <a:lstStyle/>
                    <a:p>
                      <a:pPr marL="0" marR="0" algn="just">
                        <a:lnSpc>
                          <a:spcPct val="115000"/>
                        </a:lnSpc>
                        <a:spcAft>
                          <a:spcPts val="800"/>
                        </a:spcAft>
                        <a:buNone/>
                      </a:pPr>
                      <a:r>
                        <a:rPr lang="en-US" sz="1200" kern="100" dirty="0">
                          <a:solidFill>
                            <a:schemeClr val="bg1"/>
                          </a:solidFill>
                          <a:effectLst/>
                        </a:rPr>
                        <a:t>Often</a:t>
                      </a:r>
                      <a:endParaRPr lang="vi-VN" sz="1200" kern="100" dirty="0">
                        <a:solidFill>
                          <a:schemeClr val="bg1"/>
                        </a:solidFill>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34</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56.7%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852525214"/>
                  </a:ext>
                </a:extLst>
              </a:tr>
              <a:tr h="431514">
                <a:tc>
                  <a:txBody>
                    <a:bodyPr/>
                    <a:lstStyle/>
                    <a:p>
                      <a:pPr marL="0" marR="0" algn="just">
                        <a:lnSpc>
                          <a:spcPct val="115000"/>
                        </a:lnSpc>
                        <a:spcAft>
                          <a:spcPts val="800"/>
                        </a:spcAft>
                        <a:buNone/>
                      </a:pPr>
                      <a:r>
                        <a:rPr lang="en-US" sz="1200" kern="100">
                          <a:effectLst/>
                        </a:rPr>
                        <a:t>Rarely</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1</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158646570"/>
                  </a:ext>
                </a:extLst>
              </a:tr>
              <a:tr h="431514">
                <a:tc>
                  <a:txBody>
                    <a:bodyPr/>
                    <a:lstStyle/>
                    <a:p>
                      <a:pPr marL="0" marR="0" algn="just">
                        <a:lnSpc>
                          <a:spcPct val="115000"/>
                        </a:lnSpc>
                        <a:spcAft>
                          <a:spcPts val="800"/>
                        </a:spcAft>
                        <a:buNone/>
                      </a:pPr>
                      <a:r>
                        <a:rPr lang="en-US" sz="1200" kern="100">
                          <a:effectLst/>
                        </a:rPr>
                        <a:t>Sometimes</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19</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412716412"/>
                  </a:ext>
                </a:extLst>
              </a:tr>
            </a:tbl>
          </a:graphicData>
        </a:graphic>
      </p:graphicFrame>
      <p:graphicFrame>
        <p:nvGraphicFramePr>
          <p:cNvPr id="5" name="Table 4">
            <a:extLst>
              <a:ext uri="{FF2B5EF4-FFF2-40B4-BE49-F238E27FC236}">
                <a16:creationId xmlns:a16="http://schemas.microsoft.com/office/drawing/2014/main" id="{4A99EB81-5040-EDAA-E0D4-3E2CB22973BC}"/>
              </a:ext>
            </a:extLst>
          </p:cNvPr>
          <p:cNvGraphicFramePr>
            <a:graphicFrameLocks noGrp="1"/>
          </p:cNvGraphicFramePr>
          <p:nvPr>
            <p:extLst>
              <p:ext uri="{D42A27DB-BD31-4B8C-83A1-F6EECF244321}">
                <p14:modId xmlns:p14="http://schemas.microsoft.com/office/powerpoint/2010/main" val="3766487533"/>
              </p:ext>
            </p:extLst>
          </p:nvPr>
        </p:nvGraphicFramePr>
        <p:xfrm>
          <a:off x="6380997" y="3123345"/>
          <a:ext cx="4365771" cy="2157572"/>
        </p:xfrm>
        <a:graphic>
          <a:graphicData uri="http://schemas.openxmlformats.org/drawingml/2006/table">
            <a:tbl>
              <a:tblPr firstRow="1" firstCol="1" bandRow="1">
                <a:tableStyleId>{00A15C55-8517-42AA-B614-E9B94910E393}</a:tableStyleId>
              </a:tblPr>
              <a:tblGrid>
                <a:gridCol w="2873569">
                  <a:extLst>
                    <a:ext uri="{9D8B030D-6E8A-4147-A177-3AD203B41FA5}">
                      <a16:colId xmlns:a16="http://schemas.microsoft.com/office/drawing/2014/main" val="1217489788"/>
                    </a:ext>
                  </a:extLst>
                </a:gridCol>
                <a:gridCol w="1492202">
                  <a:extLst>
                    <a:ext uri="{9D8B030D-6E8A-4147-A177-3AD203B41FA5}">
                      <a16:colId xmlns:a16="http://schemas.microsoft.com/office/drawing/2014/main" val="4151920485"/>
                    </a:ext>
                  </a:extLst>
                </a:gridCol>
              </a:tblGrid>
              <a:tr h="386402">
                <a:tc>
                  <a:txBody>
                    <a:bodyPr/>
                    <a:lstStyle/>
                    <a:p>
                      <a:pPr marL="0" marR="0" algn="just">
                        <a:lnSpc>
                          <a:spcPct val="115000"/>
                        </a:lnSpc>
                        <a:spcAft>
                          <a:spcPts val="800"/>
                        </a:spcAft>
                        <a:buNone/>
                      </a:pPr>
                      <a:r>
                        <a:rPr lang="en-US" sz="1200" kern="100" dirty="0">
                          <a:effectLst/>
                        </a:rPr>
                        <a:t>AI Tools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Percent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74583817"/>
                  </a:ext>
                </a:extLst>
              </a:tr>
              <a:tr h="354234">
                <a:tc>
                  <a:txBody>
                    <a:bodyPr/>
                    <a:lstStyle/>
                    <a:p>
                      <a:pPr marL="0" marR="0" algn="just">
                        <a:lnSpc>
                          <a:spcPct val="115000"/>
                        </a:lnSpc>
                        <a:spcAft>
                          <a:spcPts val="800"/>
                        </a:spcAft>
                        <a:buNone/>
                      </a:pPr>
                      <a:r>
                        <a:rPr lang="en-US" sz="1100" kern="100">
                          <a:effectLst/>
                        </a:rPr>
                        <a:t>ChatGPT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100" kern="100" dirty="0">
                          <a:effectLst/>
                          <a:latin typeface="Arial" panose="020B0604020202020204" pitchFamily="34" charset="0"/>
                          <a:cs typeface="Arial" panose="020B0604020202020204" pitchFamily="34" charset="0"/>
                        </a:rPr>
                        <a:t>75%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913993691"/>
                  </a:ext>
                </a:extLst>
              </a:tr>
              <a:tr h="354234">
                <a:tc>
                  <a:txBody>
                    <a:bodyPr/>
                    <a:lstStyle/>
                    <a:p>
                      <a:pPr marL="0" marR="0" algn="just">
                        <a:lnSpc>
                          <a:spcPct val="115000"/>
                        </a:lnSpc>
                        <a:spcAft>
                          <a:spcPts val="800"/>
                        </a:spcAft>
                        <a:buNone/>
                      </a:pPr>
                      <a:r>
                        <a:rPr lang="en-US" sz="1100" kern="100" dirty="0">
                          <a:effectLst/>
                        </a:rPr>
                        <a:t>Grammarly</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100" kern="100" dirty="0">
                          <a:effectLst/>
                          <a:latin typeface="Arial" panose="020B0604020202020204" pitchFamily="34" charset="0"/>
                          <a:cs typeface="Arial" panose="020B0604020202020204" pitchFamily="34" charset="0"/>
                        </a:rPr>
                        <a:t>20%</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893011747"/>
                  </a:ext>
                </a:extLst>
              </a:tr>
              <a:tr h="354234">
                <a:tc>
                  <a:txBody>
                    <a:bodyPr/>
                    <a:lstStyle/>
                    <a:p>
                      <a:pPr marL="0" marR="0" algn="just">
                        <a:lnSpc>
                          <a:spcPct val="115000"/>
                        </a:lnSpc>
                        <a:spcAft>
                          <a:spcPts val="800"/>
                        </a:spcAft>
                        <a:buNone/>
                      </a:pPr>
                      <a:r>
                        <a:rPr lang="en-US" sz="1100" kern="100" dirty="0" err="1">
                          <a:effectLst/>
                        </a:rPr>
                        <a:t>QuillBot</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100" kern="100" dirty="0">
                          <a:effectLst/>
                          <a:latin typeface="Arial" panose="020B0604020202020204" pitchFamily="34" charset="0"/>
                          <a:cs typeface="Arial" panose="020B0604020202020204" pitchFamily="34" charset="0"/>
                        </a:rPr>
                        <a:t>3.3%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672679067"/>
                  </a:ext>
                </a:extLst>
              </a:tr>
              <a:tr h="354234">
                <a:tc>
                  <a:txBody>
                    <a:bodyPr/>
                    <a:lstStyle/>
                    <a:p>
                      <a:pPr marL="0" marR="0" algn="just">
                        <a:lnSpc>
                          <a:spcPct val="115000"/>
                        </a:lnSpc>
                        <a:spcAft>
                          <a:spcPts val="800"/>
                        </a:spcAft>
                        <a:buNone/>
                      </a:pPr>
                      <a:r>
                        <a:rPr lang="en-US" sz="1100" kern="100">
                          <a:effectLst/>
                        </a:rPr>
                        <a:t>Google Gemini</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100" kern="100" dirty="0">
                          <a:effectLst/>
                          <a:latin typeface="Arial" panose="020B0604020202020204" pitchFamily="34" charset="0"/>
                          <a:cs typeface="Arial" panose="020B0604020202020204" pitchFamily="34" charset="0"/>
                        </a:rPr>
                        <a:t>66.7%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4168052"/>
                  </a:ext>
                </a:extLst>
              </a:tr>
              <a:tr h="354234">
                <a:tc>
                  <a:txBody>
                    <a:bodyPr/>
                    <a:lstStyle/>
                    <a:p>
                      <a:pPr marL="0" marR="0" algn="just">
                        <a:lnSpc>
                          <a:spcPct val="115000"/>
                        </a:lnSpc>
                        <a:spcAft>
                          <a:spcPts val="800"/>
                        </a:spcAft>
                        <a:buNone/>
                      </a:pPr>
                      <a:r>
                        <a:rPr lang="en-US" sz="1100" kern="100">
                          <a:effectLst/>
                        </a:rPr>
                        <a:t>Other</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100" kern="100" dirty="0">
                          <a:effectLst/>
                          <a:latin typeface="Arial" panose="020B0604020202020204" pitchFamily="34" charset="0"/>
                          <a:cs typeface="Arial" panose="020B0604020202020204" pitchFamily="34" charset="0"/>
                        </a:rPr>
                        <a:t>11.7%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270116521"/>
                  </a:ext>
                </a:extLst>
              </a:tr>
            </a:tbl>
          </a:graphicData>
        </a:graphic>
      </p:graphicFrame>
      <p:sp>
        <p:nvSpPr>
          <p:cNvPr id="6" name="Text Box 2">
            <a:extLst>
              <a:ext uri="{FF2B5EF4-FFF2-40B4-BE49-F238E27FC236}">
                <a16:creationId xmlns:a16="http://schemas.microsoft.com/office/drawing/2014/main" id="{858ADC7E-A9B6-EC22-5214-13F7E1CC04F3}"/>
              </a:ext>
            </a:extLst>
          </p:cNvPr>
          <p:cNvSpPr txBox="1">
            <a:spLocks noChangeArrowheads="1"/>
          </p:cNvSpPr>
          <p:nvPr/>
        </p:nvSpPr>
        <p:spPr bwMode="auto">
          <a:xfrm>
            <a:off x="1603121" y="5462410"/>
            <a:ext cx="3862731" cy="451684"/>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1. The frequency of using AI tools in essay writing</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
        <p:nvSpPr>
          <p:cNvPr id="7" name="Text Box 2">
            <a:extLst>
              <a:ext uri="{FF2B5EF4-FFF2-40B4-BE49-F238E27FC236}">
                <a16:creationId xmlns:a16="http://schemas.microsoft.com/office/drawing/2014/main" id="{02664E2D-B736-4BFE-1AE8-4F36E51A3C0B}"/>
              </a:ext>
            </a:extLst>
          </p:cNvPr>
          <p:cNvSpPr txBox="1">
            <a:spLocks noChangeArrowheads="1"/>
          </p:cNvSpPr>
          <p:nvPr/>
        </p:nvSpPr>
        <p:spPr bwMode="auto">
          <a:xfrm>
            <a:off x="7110147" y="5440834"/>
            <a:ext cx="2753360" cy="24257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000" kern="100" dirty="0">
                <a:effectLst/>
                <a:latin typeface="Times New Roman" panose="02020603050405020304" pitchFamily="18" charset="0"/>
                <a:ea typeface="DengXian" panose="02010600030101010101" pitchFamily="2" charset="-122"/>
                <a:cs typeface="Times New Roman" panose="02020603050405020304" pitchFamily="18" charset="0"/>
              </a:rPr>
              <a:t>Table 2. AI </a:t>
            </a: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tools</a:t>
            </a:r>
            <a:r>
              <a:rPr lang="en-US" sz="1000" kern="100" dirty="0">
                <a:effectLst/>
                <a:latin typeface="Times New Roman" panose="02020603050405020304" pitchFamily="18" charset="0"/>
                <a:ea typeface="DengXian" panose="02010600030101010101" pitchFamily="2" charset="-122"/>
                <a:cs typeface="Times New Roman" panose="02020603050405020304" pitchFamily="18" charset="0"/>
              </a:rPr>
              <a:t> used in essay writing</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5642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EFBA9-80A6-D9D0-026E-0AC3E25652A8}"/>
              </a:ext>
            </a:extLst>
          </p:cNvPr>
          <p:cNvSpPr>
            <a:spLocks noGrp="1"/>
          </p:cNvSpPr>
          <p:nvPr>
            <p:ph type="title"/>
          </p:nvPr>
        </p:nvSpPr>
        <p:spPr/>
        <p:txBody>
          <a:bodyPr/>
          <a:lstStyle/>
          <a:p>
            <a:r>
              <a:rPr lang="en-US" b="1" dirty="0">
                <a:solidFill>
                  <a:srgbClr val="0070C0"/>
                </a:solidFill>
              </a:rPr>
              <a:t>FINDINGS</a:t>
            </a:r>
            <a:endParaRPr lang="vi-VN" b="1" dirty="0"/>
          </a:p>
        </p:txBody>
      </p:sp>
      <p:sp>
        <p:nvSpPr>
          <p:cNvPr id="3" name="Content Placeholder 2">
            <a:extLst>
              <a:ext uri="{FF2B5EF4-FFF2-40B4-BE49-F238E27FC236}">
                <a16:creationId xmlns:a16="http://schemas.microsoft.com/office/drawing/2014/main" id="{D19730BF-F3C7-D7EF-9F25-9675C7AA36DC}"/>
              </a:ext>
            </a:extLst>
          </p:cNvPr>
          <p:cNvSpPr>
            <a:spLocks noGrp="1"/>
          </p:cNvSpPr>
          <p:nvPr>
            <p:ph idx="1"/>
          </p:nvPr>
        </p:nvSpPr>
        <p:spPr/>
        <p:txBody>
          <a:bodyPr/>
          <a:lstStyle/>
          <a:p>
            <a:pPr marL="45720" indent="0">
              <a:buNone/>
            </a:pPr>
            <a:r>
              <a:rPr lang="en-US" b="1" dirty="0">
                <a:solidFill>
                  <a:srgbClr val="C00000"/>
                </a:solidFill>
                <a:latin typeface="Arial" panose="020B0604020202020204" pitchFamily="34" charset="0"/>
                <a:cs typeface="Arial" panose="020B0604020202020204" pitchFamily="34" charset="0"/>
              </a:rPr>
              <a:t>1. From questionnaires</a:t>
            </a:r>
            <a:endParaRPr lang="vi-VN" dirty="0">
              <a:solidFill>
                <a:srgbClr val="C00000"/>
              </a:solidFill>
              <a:latin typeface="Arial" panose="020B0604020202020204" pitchFamily="34" charset="0"/>
              <a:cs typeface="Arial" panose="020B0604020202020204" pitchFamily="34" charset="0"/>
            </a:endParaRPr>
          </a:p>
          <a:p>
            <a:pPr marL="45720" indent="0">
              <a:buNone/>
            </a:pPr>
            <a:r>
              <a:rPr lang="en-US" b="1" dirty="0">
                <a:solidFill>
                  <a:srgbClr val="0070C0"/>
                </a:solidFill>
                <a:latin typeface="Arial" panose="020B0604020202020204" pitchFamily="34" charset="0"/>
                <a:cs typeface="Arial" panose="020B0604020202020204" pitchFamily="34" charset="0"/>
              </a:rPr>
              <a:t>1.1. S</a:t>
            </a:r>
            <a:r>
              <a:rPr lang="vi-VN" b="1" dirty="0">
                <a:solidFill>
                  <a:srgbClr val="0070C0"/>
                </a:solidFill>
                <a:latin typeface="Arial" panose="020B0604020202020204" pitchFamily="34" charset="0"/>
                <a:cs typeface="Arial" panose="020B0604020202020204" pitchFamily="34" charset="0"/>
              </a:rPr>
              <a:t>tudents’ patterns of using AI tools in English essay writing </a:t>
            </a:r>
            <a:endParaRPr lang="en-US" b="1" dirty="0">
              <a:solidFill>
                <a:srgbClr val="0070C0"/>
              </a:solidFill>
              <a:latin typeface="Arial" panose="020B0604020202020204" pitchFamily="34" charset="0"/>
              <a:cs typeface="Arial" panose="020B0604020202020204" pitchFamily="34" charset="0"/>
            </a:endParaRPr>
          </a:p>
          <a:p>
            <a:endParaRPr lang="vi-VN" dirty="0"/>
          </a:p>
        </p:txBody>
      </p:sp>
      <p:graphicFrame>
        <p:nvGraphicFramePr>
          <p:cNvPr id="4" name="Table 3">
            <a:extLst>
              <a:ext uri="{FF2B5EF4-FFF2-40B4-BE49-F238E27FC236}">
                <a16:creationId xmlns:a16="http://schemas.microsoft.com/office/drawing/2014/main" id="{4FFBEB0F-0A97-C4DA-C44C-D5D6154C69DA}"/>
              </a:ext>
            </a:extLst>
          </p:cNvPr>
          <p:cNvGraphicFramePr>
            <a:graphicFrameLocks noGrp="1"/>
          </p:cNvGraphicFramePr>
          <p:nvPr>
            <p:extLst>
              <p:ext uri="{D42A27DB-BD31-4B8C-83A1-F6EECF244321}">
                <p14:modId xmlns:p14="http://schemas.microsoft.com/office/powerpoint/2010/main" val="2129432484"/>
              </p:ext>
            </p:extLst>
          </p:nvPr>
        </p:nvGraphicFramePr>
        <p:xfrm>
          <a:off x="2496620" y="3051425"/>
          <a:ext cx="6935056" cy="2609635"/>
        </p:xfrm>
        <a:graphic>
          <a:graphicData uri="http://schemas.openxmlformats.org/drawingml/2006/table">
            <a:tbl>
              <a:tblPr firstRow="1" firstCol="1" bandRow="1">
                <a:tableStyleId>{00A15C55-8517-42AA-B614-E9B94910E393}</a:tableStyleId>
              </a:tblPr>
              <a:tblGrid>
                <a:gridCol w="4667604">
                  <a:extLst>
                    <a:ext uri="{9D8B030D-6E8A-4147-A177-3AD203B41FA5}">
                      <a16:colId xmlns:a16="http://schemas.microsoft.com/office/drawing/2014/main" val="145096719"/>
                    </a:ext>
                  </a:extLst>
                </a:gridCol>
                <a:gridCol w="2267452">
                  <a:extLst>
                    <a:ext uri="{9D8B030D-6E8A-4147-A177-3AD203B41FA5}">
                      <a16:colId xmlns:a16="http://schemas.microsoft.com/office/drawing/2014/main" val="1685234231"/>
                    </a:ext>
                  </a:extLst>
                </a:gridCol>
              </a:tblGrid>
              <a:tr h="372805">
                <a:tc>
                  <a:txBody>
                    <a:bodyPr/>
                    <a:lstStyle/>
                    <a:p>
                      <a:pPr marL="0" marR="0" algn="just">
                        <a:lnSpc>
                          <a:spcPct val="115000"/>
                        </a:lnSpc>
                        <a:spcAft>
                          <a:spcPts val="800"/>
                        </a:spcAft>
                        <a:buNone/>
                      </a:pPr>
                      <a:r>
                        <a:rPr lang="en-US" sz="1600" kern="100" dirty="0">
                          <a:effectLst/>
                        </a:rPr>
                        <a:t>Writing Stages</a:t>
                      </a:r>
                      <a:endParaRPr lang="vi-VN" sz="16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effectLst/>
                        </a:rPr>
                        <a:t>Percent</a:t>
                      </a:r>
                      <a:endParaRPr lang="vi-VN" sz="16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56406708"/>
                  </a:ext>
                </a:extLst>
              </a:tr>
              <a:tr h="372805">
                <a:tc>
                  <a:txBody>
                    <a:bodyPr/>
                    <a:lstStyle/>
                    <a:p>
                      <a:pPr marL="0" marR="0" algn="just">
                        <a:lnSpc>
                          <a:spcPct val="115000"/>
                        </a:lnSpc>
                        <a:spcAft>
                          <a:spcPts val="800"/>
                        </a:spcAft>
                        <a:buNone/>
                      </a:pPr>
                      <a:r>
                        <a:rPr lang="en-US" sz="1200" kern="100">
                          <a:effectLst/>
                        </a:rPr>
                        <a:t>Brainstorm</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95618049"/>
                  </a:ext>
                </a:extLst>
              </a:tr>
              <a:tr h="372805">
                <a:tc>
                  <a:txBody>
                    <a:bodyPr/>
                    <a:lstStyle/>
                    <a:p>
                      <a:pPr marL="0" marR="0" algn="just">
                        <a:lnSpc>
                          <a:spcPct val="115000"/>
                        </a:lnSpc>
                        <a:spcAft>
                          <a:spcPts val="800"/>
                        </a:spcAft>
                        <a:buNone/>
                      </a:pPr>
                      <a:r>
                        <a:rPr lang="en-US" sz="1200" kern="100" dirty="0">
                          <a:effectLst/>
                        </a:rPr>
                        <a:t>Create outlines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48.3%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132091852"/>
                  </a:ext>
                </a:extLst>
              </a:tr>
              <a:tr h="372805">
                <a:tc>
                  <a:txBody>
                    <a:bodyPr/>
                    <a:lstStyle/>
                    <a:p>
                      <a:pPr marL="0" marR="0" algn="just">
                        <a:lnSpc>
                          <a:spcPct val="115000"/>
                        </a:lnSpc>
                        <a:spcAft>
                          <a:spcPts val="800"/>
                        </a:spcAft>
                        <a:buNone/>
                      </a:pPr>
                      <a:r>
                        <a:rPr lang="en-US" sz="1200" kern="100">
                          <a:effectLst/>
                        </a:rPr>
                        <a:t>Write first draft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26.7%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049079441"/>
                  </a:ext>
                </a:extLst>
              </a:tr>
              <a:tr h="372805">
                <a:tc>
                  <a:txBody>
                    <a:bodyPr/>
                    <a:lstStyle/>
                    <a:p>
                      <a:pPr marL="0" marR="0" algn="just">
                        <a:lnSpc>
                          <a:spcPct val="115000"/>
                        </a:lnSpc>
                        <a:spcAft>
                          <a:spcPts val="800"/>
                        </a:spcAft>
                        <a:buNone/>
                      </a:pPr>
                      <a:r>
                        <a:rPr lang="en-US" sz="1200" kern="100">
                          <a:effectLst/>
                        </a:rPr>
                        <a:t>Check grammar and vocabulary</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81.7%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186248076"/>
                  </a:ext>
                </a:extLst>
              </a:tr>
              <a:tr h="372805">
                <a:tc>
                  <a:txBody>
                    <a:bodyPr/>
                    <a:lstStyle/>
                    <a:p>
                      <a:pPr marL="0" marR="0" algn="just">
                        <a:lnSpc>
                          <a:spcPct val="115000"/>
                        </a:lnSpc>
                        <a:spcAft>
                          <a:spcPts val="800"/>
                        </a:spcAft>
                        <a:buNone/>
                      </a:pPr>
                      <a:r>
                        <a:rPr lang="en-US" sz="1200" kern="100">
                          <a:effectLst/>
                        </a:rPr>
                        <a:t>Revise and edit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571773347"/>
                  </a:ext>
                </a:extLst>
              </a:tr>
              <a:tr h="372805">
                <a:tc>
                  <a:txBody>
                    <a:bodyPr/>
                    <a:lstStyle/>
                    <a:p>
                      <a:pPr marL="0" marR="0" algn="just">
                        <a:lnSpc>
                          <a:spcPct val="115000"/>
                        </a:lnSpc>
                        <a:spcAft>
                          <a:spcPts val="800"/>
                        </a:spcAft>
                        <a:buNone/>
                      </a:pPr>
                      <a:r>
                        <a:rPr lang="en-US" sz="1200" kern="100">
                          <a:effectLst/>
                        </a:rPr>
                        <a:t>Cite</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13.3%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584589170"/>
                  </a:ext>
                </a:extLst>
              </a:tr>
            </a:tbl>
          </a:graphicData>
        </a:graphic>
      </p:graphicFrame>
      <p:sp>
        <p:nvSpPr>
          <p:cNvPr id="5" name="Text Box 2">
            <a:extLst>
              <a:ext uri="{FF2B5EF4-FFF2-40B4-BE49-F238E27FC236}">
                <a16:creationId xmlns:a16="http://schemas.microsoft.com/office/drawing/2014/main" id="{1DF4D1C0-897C-3E3D-1BE7-08753DE73AFB}"/>
              </a:ext>
            </a:extLst>
          </p:cNvPr>
          <p:cNvSpPr txBox="1">
            <a:spLocks noChangeArrowheads="1"/>
          </p:cNvSpPr>
          <p:nvPr/>
        </p:nvSpPr>
        <p:spPr bwMode="auto">
          <a:xfrm>
            <a:off x="4374087" y="5819582"/>
            <a:ext cx="3443826" cy="5528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3. Essay writing stages with AI support</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6544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C1505-42AF-F944-9FFC-E8B2E18E3ACD}"/>
              </a:ext>
            </a:extLst>
          </p:cNvPr>
          <p:cNvSpPr>
            <a:spLocks noGrp="1"/>
          </p:cNvSpPr>
          <p:nvPr>
            <p:ph type="title"/>
          </p:nvPr>
        </p:nvSpPr>
        <p:spPr/>
        <p:txBody>
          <a:bodyPr/>
          <a:lstStyle/>
          <a:p>
            <a:r>
              <a:rPr lang="en-US" b="1" dirty="0">
                <a:solidFill>
                  <a:srgbClr val="0070C0"/>
                </a:solidFill>
              </a:rPr>
              <a:t>FINDINGS</a:t>
            </a:r>
            <a:endParaRPr lang="vi-VN" b="1" dirty="0"/>
          </a:p>
        </p:txBody>
      </p:sp>
      <p:sp>
        <p:nvSpPr>
          <p:cNvPr id="3" name="Content Placeholder 2">
            <a:extLst>
              <a:ext uri="{FF2B5EF4-FFF2-40B4-BE49-F238E27FC236}">
                <a16:creationId xmlns:a16="http://schemas.microsoft.com/office/drawing/2014/main" id="{3E65F278-E4FE-D273-A4E0-1940506D1099}"/>
              </a:ext>
            </a:extLst>
          </p:cNvPr>
          <p:cNvSpPr>
            <a:spLocks noGrp="1"/>
          </p:cNvSpPr>
          <p:nvPr>
            <p:ph idx="1"/>
          </p:nvPr>
        </p:nvSpPr>
        <p:spPr/>
        <p:txBody>
          <a:bodyPr/>
          <a:lstStyle/>
          <a:p>
            <a:pPr marL="45720" indent="0">
              <a:buNone/>
            </a:pPr>
            <a:r>
              <a:rPr lang="en-US" b="1" dirty="0">
                <a:solidFill>
                  <a:srgbClr val="C00000"/>
                </a:solidFill>
                <a:latin typeface="Arial" panose="020B0604020202020204" pitchFamily="34" charset="0"/>
                <a:cs typeface="Arial" panose="020B0604020202020204" pitchFamily="34" charset="0"/>
              </a:rPr>
              <a:t>1. From questionnaires</a:t>
            </a:r>
            <a:endParaRPr lang="vi-VN" dirty="0">
              <a:solidFill>
                <a:srgbClr val="C00000"/>
              </a:solidFill>
              <a:latin typeface="Arial" panose="020B0604020202020204" pitchFamily="34" charset="0"/>
              <a:cs typeface="Arial" panose="020B0604020202020204" pitchFamily="34" charset="0"/>
            </a:endParaRPr>
          </a:p>
          <a:p>
            <a:pPr marL="45720" indent="0">
              <a:buNone/>
            </a:pPr>
            <a:r>
              <a:rPr lang="en-US" b="1" dirty="0">
                <a:solidFill>
                  <a:srgbClr val="0070C0"/>
                </a:solidFill>
                <a:latin typeface="Arial" panose="020B0604020202020204" pitchFamily="34" charset="0"/>
                <a:cs typeface="Arial" panose="020B0604020202020204" pitchFamily="34" charset="0"/>
              </a:rPr>
              <a:t>1.1. S</a:t>
            </a:r>
            <a:r>
              <a:rPr lang="vi-VN" b="1" dirty="0">
                <a:solidFill>
                  <a:srgbClr val="0070C0"/>
                </a:solidFill>
                <a:latin typeface="Arial" panose="020B0604020202020204" pitchFamily="34" charset="0"/>
                <a:cs typeface="Arial" panose="020B0604020202020204" pitchFamily="34" charset="0"/>
              </a:rPr>
              <a:t>tudents’ patterns of using AI tools in English essay writing </a:t>
            </a:r>
            <a:endParaRPr lang="en-US" b="1" dirty="0">
              <a:solidFill>
                <a:srgbClr val="0070C0"/>
              </a:solidFill>
              <a:latin typeface="Arial" panose="020B0604020202020204" pitchFamily="34" charset="0"/>
              <a:cs typeface="Arial" panose="020B0604020202020204" pitchFamily="34" charset="0"/>
            </a:endParaRPr>
          </a:p>
          <a:p>
            <a:endParaRPr lang="vi-VN" dirty="0"/>
          </a:p>
        </p:txBody>
      </p:sp>
      <p:graphicFrame>
        <p:nvGraphicFramePr>
          <p:cNvPr id="4" name="Table 3">
            <a:extLst>
              <a:ext uri="{FF2B5EF4-FFF2-40B4-BE49-F238E27FC236}">
                <a16:creationId xmlns:a16="http://schemas.microsoft.com/office/drawing/2014/main" id="{35FDB4FD-0151-7028-6C50-F8D674182F1C}"/>
              </a:ext>
            </a:extLst>
          </p:cNvPr>
          <p:cNvGraphicFramePr>
            <a:graphicFrameLocks noGrp="1"/>
          </p:cNvGraphicFramePr>
          <p:nvPr>
            <p:extLst>
              <p:ext uri="{D42A27DB-BD31-4B8C-83A1-F6EECF244321}">
                <p14:modId xmlns:p14="http://schemas.microsoft.com/office/powerpoint/2010/main" val="28006557"/>
              </p:ext>
            </p:extLst>
          </p:nvPr>
        </p:nvGraphicFramePr>
        <p:xfrm>
          <a:off x="1941815" y="3095877"/>
          <a:ext cx="7530957" cy="2462444"/>
        </p:xfrm>
        <a:graphic>
          <a:graphicData uri="http://schemas.openxmlformats.org/drawingml/2006/table">
            <a:tbl>
              <a:tblPr firstRow="1" firstCol="1" bandRow="1">
                <a:tableStyleId>{00A15C55-8517-42AA-B614-E9B94910E393}</a:tableStyleId>
              </a:tblPr>
              <a:tblGrid>
                <a:gridCol w="5258138">
                  <a:extLst>
                    <a:ext uri="{9D8B030D-6E8A-4147-A177-3AD203B41FA5}">
                      <a16:colId xmlns:a16="http://schemas.microsoft.com/office/drawing/2014/main" val="1867675394"/>
                    </a:ext>
                  </a:extLst>
                </a:gridCol>
                <a:gridCol w="1127639">
                  <a:extLst>
                    <a:ext uri="{9D8B030D-6E8A-4147-A177-3AD203B41FA5}">
                      <a16:colId xmlns:a16="http://schemas.microsoft.com/office/drawing/2014/main" val="1335385706"/>
                    </a:ext>
                  </a:extLst>
                </a:gridCol>
                <a:gridCol w="1145180">
                  <a:extLst>
                    <a:ext uri="{9D8B030D-6E8A-4147-A177-3AD203B41FA5}">
                      <a16:colId xmlns:a16="http://schemas.microsoft.com/office/drawing/2014/main" val="676549743"/>
                    </a:ext>
                  </a:extLst>
                </a:gridCol>
              </a:tblGrid>
              <a:tr h="271628">
                <a:tc>
                  <a:txBody>
                    <a:bodyPr/>
                    <a:lstStyle/>
                    <a:p>
                      <a:pPr marL="0" marR="0" algn="just">
                        <a:lnSpc>
                          <a:spcPct val="115000"/>
                        </a:lnSpc>
                        <a:spcAft>
                          <a:spcPts val="800"/>
                        </a:spcAft>
                        <a:buNone/>
                      </a:pPr>
                      <a:r>
                        <a:rPr lang="en-US" sz="1400" kern="100" dirty="0">
                          <a:effectLst/>
                        </a:rPr>
                        <a:t>Essay writing process</a:t>
                      </a:r>
                      <a:endParaRPr lang="vi-VN" sz="14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400" kern="100">
                          <a:effectLst/>
                        </a:rPr>
                        <a:t>Frequency</a:t>
                      </a:r>
                      <a:endParaRPr lang="vi-VN" sz="14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400" kern="100" dirty="0">
                          <a:effectLst/>
                        </a:rPr>
                        <a:t>Percent</a:t>
                      </a:r>
                      <a:endParaRPr lang="vi-VN" sz="14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690752546"/>
                  </a:ext>
                </a:extLst>
              </a:tr>
              <a:tr h="271628">
                <a:tc>
                  <a:txBody>
                    <a:bodyPr/>
                    <a:lstStyle/>
                    <a:p>
                      <a:pPr marL="0" marR="0" algn="just">
                        <a:lnSpc>
                          <a:spcPct val="115000"/>
                        </a:lnSpc>
                        <a:spcAft>
                          <a:spcPts val="800"/>
                        </a:spcAft>
                        <a:buNone/>
                      </a:pPr>
                      <a:r>
                        <a:rPr lang="vi-VN" sz="1200" kern="100" dirty="0">
                          <a:effectLst/>
                        </a:rPr>
                        <a:t>I rarely or never use AI in my writing process</a:t>
                      </a:r>
                      <a:r>
                        <a:rPr lang="en-US" sz="1200" kern="100" dirty="0">
                          <a:effectLst/>
                        </a:rPr>
                        <a:t>.</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128265387"/>
                  </a:ext>
                </a:extLst>
              </a:tr>
              <a:tr h="271628">
                <a:tc>
                  <a:txBody>
                    <a:bodyPr/>
                    <a:lstStyle/>
                    <a:p>
                      <a:pPr marL="0" marR="0" algn="just">
                        <a:lnSpc>
                          <a:spcPct val="115000"/>
                        </a:lnSpc>
                        <a:spcAft>
                          <a:spcPts val="800"/>
                        </a:spcAft>
                        <a:buNone/>
                      </a:pPr>
                      <a:r>
                        <a:rPr lang="vi-VN" sz="1200" kern="100">
                          <a:effectLst/>
                        </a:rPr>
                        <a:t>I write first, then use AI to improve or correct my writing</a:t>
                      </a:r>
                      <a:r>
                        <a:rPr lang="en-US" sz="1200" kern="100">
                          <a:effectLst/>
                        </a:rPr>
                        <a: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26</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43.3%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59279968"/>
                  </a:ext>
                </a:extLst>
              </a:tr>
              <a:tr h="561048">
                <a:tc>
                  <a:txBody>
                    <a:bodyPr/>
                    <a:lstStyle/>
                    <a:p>
                      <a:pPr marL="0" marR="0" algn="just">
                        <a:lnSpc>
                          <a:spcPct val="115000"/>
                        </a:lnSpc>
                        <a:spcAft>
                          <a:spcPts val="800"/>
                        </a:spcAft>
                        <a:buNone/>
                      </a:pPr>
                      <a:r>
                        <a:rPr lang="vi-VN" sz="1200" kern="100">
                          <a:effectLst/>
                        </a:rPr>
                        <a:t>I use AI to generate ideas, then write the essay mostly by myself</a:t>
                      </a:r>
                      <a:r>
                        <a:rPr lang="en-US" sz="1200" kern="100">
                          <a:effectLst/>
                        </a:rPr>
                        <a: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594673803"/>
                  </a:ext>
                </a:extLst>
              </a:tr>
              <a:tr h="271628">
                <a:tc>
                  <a:txBody>
                    <a:bodyPr/>
                    <a:lstStyle/>
                    <a:p>
                      <a:pPr marL="0" marR="0" algn="just">
                        <a:lnSpc>
                          <a:spcPct val="115000"/>
                        </a:lnSpc>
                        <a:spcAft>
                          <a:spcPts val="800"/>
                        </a:spcAft>
                        <a:buNone/>
                      </a:pPr>
                      <a:r>
                        <a:rPr lang="vi-VN" sz="1200" kern="100">
                          <a:effectLst/>
                        </a:rPr>
                        <a:t>I use AI to create an outline, then develop it on my own</a:t>
                      </a:r>
                      <a:r>
                        <a:rPr lang="en-US" sz="1200" kern="100">
                          <a:effectLst/>
                        </a:rPr>
                        <a: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17</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28.3%</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939705620"/>
                  </a:ext>
                </a:extLst>
              </a:tr>
              <a:tr h="271628">
                <a:tc>
                  <a:txBody>
                    <a:bodyPr/>
                    <a:lstStyle/>
                    <a:p>
                      <a:pPr marL="0" marR="0" algn="just">
                        <a:lnSpc>
                          <a:spcPct val="115000"/>
                        </a:lnSpc>
                        <a:spcAft>
                          <a:spcPts val="800"/>
                        </a:spcAft>
                        <a:buNone/>
                      </a:pPr>
                      <a:r>
                        <a:rPr lang="vi-VN" sz="1200" kern="100">
                          <a:effectLst/>
                        </a:rPr>
                        <a:t>I use AI to generate a full draft, then revise and edit it</a:t>
                      </a:r>
                      <a:r>
                        <a:rPr lang="en-US" sz="1200" kern="100">
                          <a:effectLst/>
                        </a:rPr>
                        <a: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3</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946023351"/>
                  </a:ext>
                </a:extLst>
              </a:tr>
              <a:tr h="271628">
                <a:tc>
                  <a:txBody>
                    <a:bodyPr/>
                    <a:lstStyle/>
                    <a:p>
                      <a:pPr marL="0" marR="0" algn="just">
                        <a:lnSpc>
                          <a:spcPct val="115000"/>
                        </a:lnSpc>
                        <a:spcAft>
                          <a:spcPts val="800"/>
                        </a:spcAft>
                        <a:buNone/>
                      </a:pPr>
                      <a:r>
                        <a:rPr lang="vi-VN" sz="1200" kern="100">
                          <a:effectLst/>
                        </a:rPr>
                        <a:t>I use AI throughout the entire writing process</a:t>
                      </a:r>
                      <a:r>
                        <a:rPr lang="en-US" sz="1200" kern="100">
                          <a:effectLst/>
                        </a:rPr>
                        <a: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5</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8.3%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138759399"/>
                  </a:ext>
                </a:extLst>
              </a:tr>
              <a:tr h="271628">
                <a:tc>
                  <a:txBody>
                    <a:bodyPr/>
                    <a:lstStyle/>
                    <a:p>
                      <a:pPr marL="0" marR="0" algn="just">
                        <a:lnSpc>
                          <a:spcPct val="115000"/>
                        </a:lnSpc>
                        <a:spcAft>
                          <a:spcPts val="800"/>
                        </a:spcAft>
                        <a:buNone/>
                      </a:pPr>
                      <a:r>
                        <a:rPr lang="vi-VN" sz="1200" kern="100">
                          <a:effectLst/>
                        </a:rPr>
                        <a:t>Other</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981678536"/>
                  </a:ext>
                </a:extLst>
              </a:tr>
            </a:tbl>
          </a:graphicData>
        </a:graphic>
      </p:graphicFrame>
      <p:sp>
        <p:nvSpPr>
          <p:cNvPr id="5" name="Text Box 2">
            <a:extLst>
              <a:ext uri="{FF2B5EF4-FFF2-40B4-BE49-F238E27FC236}">
                <a16:creationId xmlns:a16="http://schemas.microsoft.com/office/drawing/2014/main" id="{A8B80F80-FDA1-C6D2-6F14-87EF2A9D2F71}"/>
              </a:ext>
            </a:extLst>
          </p:cNvPr>
          <p:cNvSpPr txBox="1">
            <a:spLocks noChangeArrowheads="1"/>
          </p:cNvSpPr>
          <p:nvPr/>
        </p:nvSpPr>
        <p:spPr bwMode="auto">
          <a:xfrm>
            <a:off x="4292613" y="5646820"/>
            <a:ext cx="3075940" cy="36068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4. Students’ essay writing process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0364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7EEEB-933C-2189-084D-C8372341A6B7}"/>
              </a:ext>
            </a:extLst>
          </p:cNvPr>
          <p:cNvSpPr>
            <a:spLocks noGrp="1"/>
          </p:cNvSpPr>
          <p:nvPr>
            <p:ph type="title"/>
          </p:nvPr>
        </p:nvSpPr>
        <p:spPr/>
        <p:txBody>
          <a:bodyPr/>
          <a:lstStyle/>
          <a:p>
            <a:r>
              <a:rPr lang="en-US" b="1" dirty="0">
                <a:solidFill>
                  <a:srgbClr val="0070C0"/>
                </a:solidFill>
              </a:rPr>
              <a:t>FINDINGS</a:t>
            </a:r>
            <a:endParaRPr lang="vi-VN" b="1" dirty="0"/>
          </a:p>
        </p:txBody>
      </p:sp>
      <p:sp>
        <p:nvSpPr>
          <p:cNvPr id="3" name="Content Placeholder 2">
            <a:extLst>
              <a:ext uri="{FF2B5EF4-FFF2-40B4-BE49-F238E27FC236}">
                <a16:creationId xmlns:a16="http://schemas.microsoft.com/office/drawing/2014/main" id="{A0555511-81ED-CBAE-DF9B-0F4D8DB53BBF}"/>
              </a:ext>
            </a:extLst>
          </p:cNvPr>
          <p:cNvSpPr>
            <a:spLocks noGrp="1"/>
          </p:cNvSpPr>
          <p:nvPr>
            <p:ph idx="1"/>
          </p:nvPr>
        </p:nvSpPr>
        <p:spPr>
          <a:xfrm>
            <a:off x="1143000" y="1965960"/>
            <a:ext cx="9872871" cy="4038600"/>
          </a:xfrm>
        </p:spPr>
        <p:txBody>
          <a:bodyPr/>
          <a:lstStyle/>
          <a:p>
            <a:pPr marL="45720" indent="0">
              <a:buNone/>
            </a:pPr>
            <a:r>
              <a:rPr lang="en-US" b="1" dirty="0">
                <a:solidFill>
                  <a:srgbClr val="C00000"/>
                </a:solidFill>
                <a:latin typeface="Arial" panose="020B0604020202020204" pitchFamily="34" charset="0"/>
                <a:cs typeface="Arial" panose="020B0604020202020204" pitchFamily="34" charset="0"/>
              </a:rPr>
              <a:t>1. From questionnaires</a:t>
            </a:r>
            <a:endParaRPr lang="vi-VN" dirty="0">
              <a:solidFill>
                <a:srgbClr val="C00000"/>
              </a:solidFill>
              <a:latin typeface="Arial" panose="020B0604020202020204" pitchFamily="34" charset="0"/>
              <a:cs typeface="Arial" panose="020B0604020202020204" pitchFamily="34" charset="0"/>
            </a:endParaRPr>
          </a:p>
          <a:p>
            <a:pPr marL="45720" indent="0">
              <a:buNone/>
            </a:pPr>
            <a:r>
              <a:rPr lang="en-US" b="1" dirty="0">
                <a:solidFill>
                  <a:srgbClr val="0070C0"/>
                </a:solidFill>
                <a:latin typeface="Arial" panose="020B0604020202020204" pitchFamily="34" charset="0"/>
                <a:cs typeface="Arial" panose="020B0604020202020204" pitchFamily="34" charset="0"/>
              </a:rPr>
              <a:t>1.1. S</a:t>
            </a:r>
            <a:r>
              <a:rPr lang="vi-VN" b="1" dirty="0">
                <a:solidFill>
                  <a:srgbClr val="0070C0"/>
                </a:solidFill>
                <a:latin typeface="Arial" panose="020B0604020202020204" pitchFamily="34" charset="0"/>
                <a:cs typeface="Arial" panose="020B0604020202020204" pitchFamily="34" charset="0"/>
              </a:rPr>
              <a:t>tudents’ patterns of using AI tools in English essay writing </a:t>
            </a:r>
            <a:endParaRPr lang="en-US" b="1" dirty="0">
              <a:solidFill>
                <a:srgbClr val="0070C0"/>
              </a:solidFill>
              <a:latin typeface="Arial" panose="020B0604020202020204" pitchFamily="34" charset="0"/>
              <a:cs typeface="Arial" panose="020B0604020202020204" pitchFamily="34" charset="0"/>
            </a:endParaRPr>
          </a:p>
          <a:p>
            <a:endParaRPr lang="vi-VN" dirty="0"/>
          </a:p>
        </p:txBody>
      </p:sp>
      <p:graphicFrame>
        <p:nvGraphicFramePr>
          <p:cNvPr id="4" name="Table 3">
            <a:extLst>
              <a:ext uri="{FF2B5EF4-FFF2-40B4-BE49-F238E27FC236}">
                <a16:creationId xmlns:a16="http://schemas.microsoft.com/office/drawing/2014/main" id="{E9995189-14D9-75CD-0FD0-4BBE9BE5F073}"/>
              </a:ext>
            </a:extLst>
          </p:cNvPr>
          <p:cNvGraphicFramePr>
            <a:graphicFrameLocks noGrp="1"/>
          </p:cNvGraphicFramePr>
          <p:nvPr>
            <p:extLst>
              <p:ext uri="{D42A27DB-BD31-4B8C-83A1-F6EECF244321}">
                <p14:modId xmlns:p14="http://schemas.microsoft.com/office/powerpoint/2010/main" val="1062968791"/>
              </p:ext>
            </p:extLst>
          </p:nvPr>
        </p:nvGraphicFramePr>
        <p:xfrm>
          <a:off x="1963303" y="3004795"/>
          <a:ext cx="5725160" cy="393574"/>
        </p:xfrm>
        <a:graphic>
          <a:graphicData uri="http://schemas.openxmlformats.org/drawingml/2006/table">
            <a:tbl>
              <a:tblPr firstRow="1" firstCol="1" bandRow="1">
                <a:tableStyleId>{00A15C55-8517-42AA-B614-E9B94910E393}</a:tableStyleId>
              </a:tblPr>
              <a:tblGrid>
                <a:gridCol w="1611630">
                  <a:extLst>
                    <a:ext uri="{9D8B030D-6E8A-4147-A177-3AD203B41FA5}">
                      <a16:colId xmlns:a16="http://schemas.microsoft.com/office/drawing/2014/main" val="240273532"/>
                    </a:ext>
                  </a:extLst>
                </a:gridCol>
                <a:gridCol w="1071245">
                  <a:extLst>
                    <a:ext uri="{9D8B030D-6E8A-4147-A177-3AD203B41FA5}">
                      <a16:colId xmlns:a16="http://schemas.microsoft.com/office/drawing/2014/main" val="1292146434"/>
                    </a:ext>
                  </a:extLst>
                </a:gridCol>
                <a:gridCol w="914400">
                  <a:extLst>
                    <a:ext uri="{9D8B030D-6E8A-4147-A177-3AD203B41FA5}">
                      <a16:colId xmlns:a16="http://schemas.microsoft.com/office/drawing/2014/main" val="2439475254"/>
                    </a:ext>
                  </a:extLst>
                </a:gridCol>
                <a:gridCol w="992505">
                  <a:extLst>
                    <a:ext uri="{9D8B030D-6E8A-4147-A177-3AD203B41FA5}">
                      <a16:colId xmlns:a16="http://schemas.microsoft.com/office/drawing/2014/main" val="3223096643"/>
                    </a:ext>
                  </a:extLst>
                </a:gridCol>
                <a:gridCol w="1135380">
                  <a:extLst>
                    <a:ext uri="{9D8B030D-6E8A-4147-A177-3AD203B41FA5}">
                      <a16:colId xmlns:a16="http://schemas.microsoft.com/office/drawing/2014/main" val="2156828521"/>
                    </a:ext>
                  </a:extLst>
                </a:gridCol>
              </a:tblGrid>
              <a:tr h="0">
                <a:tc>
                  <a:txBody>
                    <a:bodyPr/>
                    <a:lstStyle/>
                    <a:p>
                      <a:pPr marL="0" marR="0" algn="just">
                        <a:lnSpc>
                          <a:spcPct val="115000"/>
                        </a:lnSpc>
                        <a:spcAft>
                          <a:spcPts val="800"/>
                        </a:spcAft>
                        <a:buNone/>
                      </a:pPr>
                      <a:r>
                        <a:rPr lang="en-US" sz="1200" kern="100">
                          <a:effectLst/>
                        </a:rPr>
                        <a: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rPr>
                        <a:t>Minimum</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rPr>
                        <a:t>Maximum</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rPr>
                        <a:t>Mean</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Std.Deviation</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902770568"/>
                  </a:ext>
                </a:extLst>
              </a:tr>
              <a:tr h="0">
                <a:tc>
                  <a:txBody>
                    <a:bodyPr/>
                    <a:lstStyle/>
                    <a:p>
                      <a:pPr marL="0" marR="0">
                        <a:lnSpc>
                          <a:spcPct val="115000"/>
                        </a:lnSpc>
                        <a:spcAft>
                          <a:spcPts val="800"/>
                        </a:spcAft>
                        <a:buNone/>
                      </a:pPr>
                      <a:r>
                        <a:rPr lang="en-US" sz="1200" kern="100">
                          <a:effectLst/>
                        </a:rPr>
                        <a:t>Revision frequency</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3.9</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0.72952</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57340516"/>
                  </a:ext>
                </a:extLst>
              </a:tr>
            </a:tbl>
          </a:graphicData>
        </a:graphic>
      </p:graphicFrame>
      <p:sp>
        <p:nvSpPr>
          <p:cNvPr id="5" name="Text Box 2">
            <a:extLst>
              <a:ext uri="{FF2B5EF4-FFF2-40B4-BE49-F238E27FC236}">
                <a16:creationId xmlns:a16="http://schemas.microsoft.com/office/drawing/2014/main" id="{7CB0A937-93BF-BD69-0973-2A18F83F12C1}"/>
              </a:ext>
            </a:extLst>
          </p:cNvPr>
          <p:cNvSpPr txBox="1">
            <a:spLocks noChangeArrowheads="1"/>
          </p:cNvSpPr>
          <p:nvPr/>
        </p:nvSpPr>
        <p:spPr bwMode="auto">
          <a:xfrm>
            <a:off x="3438147" y="3581400"/>
            <a:ext cx="3075940" cy="26924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000" kern="100" dirty="0">
                <a:effectLst/>
                <a:latin typeface="Times New Roman" panose="02020603050405020304" pitchFamily="18" charset="0"/>
                <a:ea typeface="DengXian" panose="02010600030101010101" pitchFamily="2" charset="-122"/>
                <a:cs typeface="Times New Roman" panose="02020603050405020304" pitchFamily="18" charset="0"/>
              </a:rPr>
              <a:t>Table 5. Revision frequency after using AI tools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graphicFrame>
        <p:nvGraphicFramePr>
          <p:cNvPr id="6" name="Table 5">
            <a:extLst>
              <a:ext uri="{FF2B5EF4-FFF2-40B4-BE49-F238E27FC236}">
                <a16:creationId xmlns:a16="http://schemas.microsoft.com/office/drawing/2014/main" id="{4420D53E-0869-DDE2-E89B-10D411DBBE27}"/>
              </a:ext>
            </a:extLst>
          </p:cNvPr>
          <p:cNvGraphicFramePr>
            <a:graphicFrameLocks noGrp="1"/>
          </p:cNvGraphicFramePr>
          <p:nvPr>
            <p:extLst>
              <p:ext uri="{D42A27DB-BD31-4B8C-83A1-F6EECF244321}">
                <p14:modId xmlns:p14="http://schemas.microsoft.com/office/powerpoint/2010/main" val="3566600697"/>
              </p:ext>
            </p:extLst>
          </p:nvPr>
        </p:nvGraphicFramePr>
        <p:xfrm>
          <a:off x="1860562" y="4025314"/>
          <a:ext cx="6913569" cy="2070686"/>
        </p:xfrm>
        <a:graphic>
          <a:graphicData uri="http://schemas.openxmlformats.org/drawingml/2006/table">
            <a:tbl>
              <a:tblPr firstRow="1" firstCol="1" bandRow="1">
                <a:tableStyleId>{00A15C55-8517-42AA-B614-E9B94910E393}</a:tableStyleId>
              </a:tblPr>
              <a:tblGrid>
                <a:gridCol w="5103128">
                  <a:extLst>
                    <a:ext uri="{9D8B030D-6E8A-4147-A177-3AD203B41FA5}">
                      <a16:colId xmlns:a16="http://schemas.microsoft.com/office/drawing/2014/main" val="779389128"/>
                    </a:ext>
                  </a:extLst>
                </a:gridCol>
                <a:gridCol w="1810441">
                  <a:extLst>
                    <a:ext uri="{9D8B030D-6E8A-4147-A177-3AD203B41FA5}">
                      <a16:colId xmlns:a16="http://schemas.microsoft.com/office/drawing/2014/main" val="145840933"/>
                    </a:ext>
                  </a:extLst>
                </a:gridCol>
              </a:tblGrid>
              <a:tr h="147960">
                <a:tc>
                  <a:txBody>
                    <a:bodyPr/>
                    <a:lstStyle/>
                    <a:p>
                      <a:pPr marL="0" marR="0" algn="just">
                        <a:lnSpc>
                          <a:spcPct val="115000"/>
                        </a:lnSpc>
                        <a:spcAft>
                          <a:spcPts val="800"/>
                        </a:spcAft>
                        <a:buNone/>
                      </a:pPr>
                      <a:r>
                        <a:rPr lang="en-US" sz="1200" kern="100">
                          <a:effectLst/>
                        </a:rPr>
                        <a:t>Revised aspects</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Percent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254495529"/>
                  </a:ext>
                </a:extLst>
              </a:tr>
              <a:tr h="302412">
                <a:tc>
                  <a:txBody>
                    <a:bodyPr/>
                    <a:lstStyle/>
                    <a:p>
                      <a:pPr marL="0" marR="0">
                        <a:lnSpc>
                          <a:spcPct val="115000"/>
                        </a:lnSpc>
                        <a:spcAft>
                          <a:spcPts val="800"/>
                        </a:spcAft>
                        <a:buNone/>
                      </a:pPr>
                      <a:r>
                        <a:rPr lang="vi-VN" sz="1200" kern="100">
                          <a:effectLst/>
                        </a:rPr>
                        <a:t>I correct grammar and vocabulary based on AI feedback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70%</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212132774"/>
                  </a:ext>
                </a:extLst>
              </a:tr>
              <a:tr h="145990">
                <a:tc>
                  <a:txBody>
                    <a:bodyPr/>
                    <a:lstStyle/>
                    <a:p>
                      <a:pPr marL="0" marR="0">
                        <a:lnSpc>
                          <a:spcPct val="115000"/>
                        </a:lnSpc>
                        <a:spcAft>
                          <a:spcPts val="800"/>
                        </a:spcAft>
                        <a:buNone/>
                      </a:pPr>
                      <a:r>
                        <a:rPr lang="vi-VN" sz="1200" kern="100" dirty="0">
                          <a:effectLst/>
                        </a:rPr>
                        <a:t>I rewrite sentences to make them sound more natural </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129665559"/>
                  </a:ext>
                </a:extLst>
              </a:tr>
              <a:tr h="147960">
                <a:tc>
                  <a:txBody>
                    <a:bodyPr/>
                    <a:lstStyle/>
                    <a:p>
                      <a:pPr marL="0" marR="0">
                        <a:lnSpc>
                          <a:spcPct val="115000"/>
                        </a:lnSpc>
                        <a:spcAft>
                          <a:spcPts val="800"/>
                        </a:spcAft>
                        <a:buNone/>
                      </a:pPr>
                      <a:r>
                        <a:rPr lang="vi-VN" sz="1200" kern="100" dirty="0">
                          <a:effectLst/>
                        </a:rPr>
                        <a:t>I reorganize ideas or paragraph structure </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36.7%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358150302"/>
                  </a:ext>
                </a:extLst>
              </a:tr>
              <a:tr h="147960">
                <a:tc>
                  <a:txBody>
                    <a:bodyPr/>
                    <a:lstStyle/>
                    <a:p>
                      <a:pPr marL="0" marR="0" algn="just">
                        <a:lnSpc>
                          <a:spcPct val="115000"/>
                        </a:lnSpc>
                        <a:spcAft>
                          <a:spcPts val="800"/>
                        </a:spcAft>
                        <a:buNone/>
                      </a:pPr>
                      <a:r>
                        <a:rPr lang="vi-VN" sz="1200" kern="100">
                          <a:effectLst/>
                        </a:rPr>
                        <a:t>I simplify or clarify ideas</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23.3%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865746423"/>
                  </a:ext>
                </a:extLst>
              </a:tr>
              <a:tr h="302412">
                <a:tc>
                  <a:txBody>
                    <a:bodyPr/>
                    <a:lstStyle/>
                    <a:p>
                      <a:pPr marL="0" marR="0">
                        <a:lnSpc>
                          <a:spcPct val="115000"/>
                        </a:lnSpc>
                        <a:spcAft>
                          <a:spcPts val="800"/>
                        </a:spcAft>
                        <a:buNone/>
                      </a:pPr>
                      <a:r>
                        <a:rPr lang="vi-VN" sz="1200" kern="100">
                          <a:effectLst/>
                        </a:rPr>
                        <a:t>I combine my own ideas with AI-generated content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41.7%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571481936"/>
                  </a:ext>
                </a:extLst>
              </a:tr>
              <a:tr h="302412">
                <a:tc>
                  <a:txBody>
                    <a:bodyPr/>
                    <a:lstStyle/>
                    <a:p>
                      <a:pPr marL="0" marR="0">
                        <a:lnSpc>
                          <a:spcPct val="115000"/>
                        </a:lnSpc>
                        <a:spcAft>
                          <a:spcPts val="800"/>
                        </a:spcAft>
                        <a:buNone/>
                      </a:pPr>
                      <a:r>
                        <a:rPr lang="vi-VN" sz="1200" kern="100" dirty="0">
                          <a:effectLst/>
                        </a:rPr>
                        <a:t>I remove parts I think are incorrect or unnatural </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20%</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89982266"/>
                  </a:ext>
                </a:extLst>
              </a:tr>
              <a:tr h="147960">
                <a:tc>
                  <a:txBody>
                    <a:bodyPr/>
                    <a:lstStyle/>
                    <a:p>
                      <a:pPr marL="0" marR="0">
                        <a:lnSpc>
                          <a:spcPct val="115000"/>
                        </a:lnSpc>
                        <a:spcAft>
                          <a:spcPts val="800"/>
                        </a:spcAft>
                        <a:buNone/>
                      </a:pPr>
                      <a:r>
                        <a:rPr lang="vi-VN" sz="1200" kern="100">
                          <a:effectLst/>
                        </a:rPr>
                        <a:t>I make only minor changes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996548409"/>
                  </a:ext>
                </a:extLst>
              </a:tr>
              <a:tr h="147960">
                <a:tc>
                  <a:txBody>
                    <a:bodyPr/>
                    <a:lstStyle/>
                    <a:p>
                      <a:pPr marL="0" marR="0">
                        <a:lnSpc>
                          <a:spcPct val="115000"/>
                        </a:lnSpc>
                        <a:spcAft>
                          <a:spcPts val="800"/>
                        </a:spcAft>
                        <a:buNone/>
                      </a:pPr>
                      <a:r>
                        <a:rPr lang="en-US" sz="1200" kern="100">
                          <a:effectLst/>
                        </a:rPr>
                        <a:t>Other</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48547695"/>
                  </a:ext>
                </a:extLst>
              </a:tr>
            </a:tbl>
          </a:graphicData>
        </a:graphic>
      </p:graphicFrame>
      <p:sp>
        <p:nvSpPr>
          <p:cNvPr id="7" name="Text Box 2">
            <a:extLst>
              <a:ext uri="{FF2B5EF4-FFF2-40B4-BE49-F238E27FC236}">
                <a16:creationId xmlns:a16="http://schemas.microsoft.com/office/drawing/2014/main" id="{791ECAEF-0FFE-8BC1-6BA9-657076BC05DA}"/>
              </a:ext>
            </a:extLst>
          </p:cNvPr>
          <p:cNvSpPr txBox="1">
            <a:spLocks noChangeArrowheads="1"/>
          </p:cNvSpPr>
          <p:nvPr/>
        </p:nvSpPr>
        <p:spPr bwMode="auto">
          <a:xfrm>
            <a:off x="3684726" y="6187440"/>
            <a:ext cx="3075940" cy="26924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6. Revised aspects after using AI tools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35622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E341-50EF-6B6A-25FC-C11A78AF8B16}"/>
              </a:ext>
            </a:extLst>
          </p:cNvPr>
          <p:cNvSpPr>
            <a:spLocks noGrp="1"/>
          </p:cNvSpPr>
          <p:nvPr>
            <p:ph type="title"/>
          </p:nvPr>
        </p:nvSpPr>
        <p:spPr/>
        <p:txBody>
          <a:bodyPr/>
          <a:lstStyle/>
          <a:p>
            <a:r>
              <a:rPr lang="en-US" b="1" dirty="0">
                <a:solidFill>
                  <a:srgbClr val="0070C0"/>
                </a:solidFill>
              </a:rPr>
              <a:t>FINDINGS</a:t>
            </a:r>
            <a:endParaRPr lang="vi-VN" b="1" dirty="0"/>
          </a:p>
        </p:txBody>
      </p:sp>
      <p:sp>
        <p:nvSpPr>
          <p:cNvPr id="3" name="Content Placeholder 2">
            <a:extLst>
              <a:ext uri="{FF2B5EF4-FFF2-40B4-BE49-F238E27FC236}">
                <a16:creationId xmlns:a16="http://schemas.microsoft.com/office/drawing/2014/main" id="{0BF5B128-3E76-1126-AE41-BDBB3CE5B451}"/>
              </a:ext>
            </a:extLst>
          </p:cNvPr>
          <p:cNvSpPr>
            <a:spLocks noGrp="1"/>
          </p:cNvSpPr>
          <p:nvPr>
            <p:ph idx="1"/>
          </p:nvPr>
        </p:nvSpPr>
        <p:spPr/>
        <p:txBody>
          <a:bodyPr/>
          <a:lstStyle/>
          <a:p>
            <a:pPr marL="45720" indent="0">
              <a:buNone/>
            </a:pPr>
            <a:r>
              <a:rPr lang="en-US" b="1" dirty="0">
                <a:solidFill>
                  <a:srgbClr val="C00000"/>
                </a:solidFill>
                <a:latin typeface="Arial" panose="020B0604020202020204" pitchFamily="34" charset="0"/>
                <a:cs typeface="Arial" panose="020B0604020202020204" pitchFamily="34" charset="0"/>
              </a:rPr>
              <a:t>1. From questionnaires</a:t>
            </a:r>
            <a:endParaRPr lang="vi-VN" dirty="0">
              <a:solidFill>
                <a:srgbClr val="C00000"/>
              </a:solidFill>
              <a:latin typeface="Arial" panose="020B0604020202020204" pitchFamily="34" charset="0"/>
              <a:cs typeface="Arial" panose="020B0604020202020204" pitchFamily="34" charset="0"/>
            </a:endParaRPr>
          </a:p>
          <a:p>
            <a:pPr marL="45720" indent="0">
              <a:buNone/>
            </a:pPr>
            <a:r>
              <a:rPr lang="en-US" b="1" dirty="0">
                <a:solidFill>
                  <a:srgbClr val="0070C0"/>
                </a:solidFill>
                <a:latin typeface="Arial" panose="020B0604020202020204" pitchFamily="34" charset="0"/>
                <a:cs typeface="Arial" panose="020B0604020202020204" pitchFamily="34" charset="0"/>
              </a:rPr>
              <a:t>1.2. Students’ opinions regarding their dependence on AI tools during their English essay writing process</a:t>
            </a:r>
          </a:p>
          <a:p>
            <a:endParaRPr lang="vi-VN" dirty="0"/>
          </a:p>
        </p:txBody>
      </p:sp>
      <p:graphicFrame>
        <p:nvGraphicFramePr>
          <p:cNvPr id="4" name="Table 3">
            <a:extLst>
              <a:ext uri="{FF2B5EF4-FFF2-40B4-BE49-F238E27FC236}">
                <a16:creationId xmlns:a16="http://schemas.microsoft.com/office/drawing/2014/main" id="{EBB89B60-DF33-39FA-1094-2D9D3F8F7EF5}"/>
              </a:ext>
            </a:extLst>
          </p:cNvPr>
          <p:cNvGraphicFramePr>
            <a:graphicFrameLocks noGrp="1"/>
          </p:cNvGraphicFramePr>
          <p:nvPr>
            <p:extLst>
              <p:ext uri="{D42A27DB-BD31-4B8C-83A1-F6EECF244321}">
                <p14:modId xmlns:p14="http://schemas.microsoft.com/office/powerpoint/2010/main" val="1072551398"/>
              </p:ext>
            </p:extLst>
          </p:nvPr>
        </p:nvGraphicFramePr>
        <p:xfrm>
          <a:off x="2195727" y="3357072"/>
          <a:ext cx="5550988" cy="393574"/>
        </p:xfrm>
        <a:graphic>
          <a:graphicData uri="http://schemas.openxmlformats.org/drawingml/2006/table">
            <a:tbl>
              <a:tblPr firstRow="1" firstCol="1" bandRow="1">
                <a:tableStyleId>{00A15C55-8517-42AA-B614-E9B94910E393}</a:tableStyleId>
              </a:tblPr>
              <a:tblGrid>
                <a:gridCol w="1319830">
                  <a:extLst>
                    <a:ext uri="{9D8B030D-6E8A-4147-A177-3AD203B41FA5}">
                      <a16:colId xmlns:a16="http://schemas.microsoft.com/office/drawing/2014/main" val="3721571637"/>
                    </a:ext>
                  </a:extLst>
                </a:gridCol>
                <a:gridCol w="1008252">
                  <a:extLst>
                    <a:ext uri="{9D8B030D-6E8A-4147-A177-3AD203B41FA5}">
                      <a16:colId xmlns:a16="http://schemas.microsoft.com/office/drawing/2014/main" val="1830120934"/>
                    </a:ext>
                  </a:extLst>
                </a:gridCol>
                <a:gridCol w="1071268">
                  <a:extLst>
                    <a:ext uri="{9D8B030D-6E8A-4147-A177-3AD203B41FA5}">
                      <a16:colId xmlns:a16="http://schemas.microsoft.com/office/drawing/2014/main" val="2866541459"/>
                    </a:ext>
                  </a:extLst>
                </a:gridCol>
                <a:gridCol w="1071268">
                  <a:extLst>
                    <a:ext uri="{9D8B030D-6E8A-4147-A177-3AD203B41FA5}">
                      <a16:colId xmlns:a16="http://schemas.microsoft.com/office/drawing/2014/main" val="2243431972"/>
                    </a:ext>
                  </a:extLst>
                </a:gridCol>
                <a:gridCol w="1080370">
                  <a:extLst>
                    <a:ext uri="{9D8B030D-6E8A-4147-A177-3AD203B41FA5}">
                      <a16:colId xmlns:a16="http://schemas.microsoft.com/office/drawing/2014/main" val="1373591590"/>
                    </a:ext>
                  </a:extLst>
                </a:gridCol>
              </a:tblGrid>
              <a:tr h="173355">
                <a:tc>
                  <a:txBody>
                    <a:bodyPr/>
                    <a:lstStyle/>
                    <a:p>
                      <a:pPr marL="0" marR="0" algn="just">
                        <a:lnSpc>
                          <a:spcPct val="115000"/>
                        </a:lnSpc>
                        <a:spcAft>
                          <a:spcPts val="800"/>
                        </a:spcAft>
                        <a:buNone/>
                      </a:pPr>
                      <a:r>
                        <a:rPr lang="en-US" sz="1200" kern="100" dirty="0">
                          <a:effectLst/>
                        </a:rPr>
                        <a:t>                </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rPr>
                        <a:t>Minimum</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Maximum</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Mean</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Std.Deviation</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56567928"/>
                  </a:ext>
                </a:extLst>
              </a:tr>
              <a:tr h="178435">
                <a:tc>
                  <a:txBody>
                    <a:bodyPr/>
                    <a:lstStyle/>
                    <a:p>
                      <a:pPr marL="0" marR="0" algn="just">
                        <a:lnSpc>
                          <a:spcPct val="115000"/>
                        </a:lnSpc>
                        <a:spcAft>
                          <a:spcPts val="800"/>
                        </a:spcAft>
                        <a:buNone/>
                      </a:pPr>
                      <a:r>
                        <a:rPr lang="en-US" sz="1200" kern="100">
                          <a:effectLst/>
                        </a:rPr>
                        <a:t>AI Dependence</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3.45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0.832</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958663312"/>
                  </a:ext>
                </a:extLst>
              </a:tr>
            </a:tbl>
          </a:graphicData>
        </a:graphic>
      </p:graphicFrame>
      <p:sp>
        <p:nvSpPr>
          <p:cNvPr id="5" name="Text Box 2">
            <a:extLst>
              <a:ext uri="{FF2B5EF4-FFF2-40B4-BE49-F238E27FC236}">
                <a16:creationId xmlns:a16="http://schemas.microsoft.com/office/drawing/2014/main" id="{714F78F8-1768-6EAE-67AB-1B36F07893CB}"/>
              </a:ext>
            </a:extLst>
          </p:cNvPr>
          <p:cNvSpPr txBox="1">
            <a:spLocks noChangeArrowheads="1"/>
          </p:cNvSpPr>
          <p:nvPr/>
        </p:nvSpPr>
        <p:spPr bwMode="auto">
          <a:xfrm>
            <a:off x="2583425" y="3856774"/>
            <a:ext cx="4906436" cy="252889"/>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7. Students’ dependence on AI tools during essay writing process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graphicFrame>
        <p:nvGraphicFramePr>
          <p:cNvPr id="6" name="Table 5">
            <a:extLst>
              <a:ext uri="{FF2B5EF4-FFF2-40B4-BE49-F238E27FC236}">
                <a16:creationId xmlns:a16="http://schemas.microsoft.com/office/drawing/2014/main" id="{475C724D-CA3C-5CC3-0B11-59A2B7444CAB}"/>
              </a:ext>
            </a:extLst>
          </p:cNvPr>
          <p:cNvGraphicFramePr>
            <a:graphicFrameLocks noGrp="1"/>
          </p:cNvGraphicFramePr>
          <p:nvPr>
            <p:extLst>
              <p:ext uri="{D42A27DB-BD31-4B8C-83A1-F6EECF244321}">
                <p14:modId xmlns:p14="http://schemas.microsoft.com/office/powerpoint/2010/main" val="3415410300"/>
              </p:ext>
            </p:extLst>
          </p:nvPr>
        </p:nvGraphicFramePr>
        <p:xfrm>
          <a:off x="2065106" y="4381525"/>
          <a:ext cx="6678203" cy="1525207"/>
        </p:xfrm>
        <a:graphic>
          <a:graphicData uri="http://schemas.openxmlformats.org/drawingml/2006/table">
            <a:tbl>
              <a:tblPr firstRow="1" firstCol="1" bandRow="1">
                <a:tableStyleId>{00A15C55-8517-42AA-B614-E9B94910E393}</a:tableStyleId>
              </a:tblPr>
              <a:tblGrid>
                <a:gridCol w="4060355">
                  <a:extLst>
                    <a:ext uri="{9D8B030D-6E8A-4147-A177-3AD203B41FA5}">
                      <a16:colId xmlns:a16="http://schemas.microsoft.com/office/drawing/2014/main" val="1899683662"/>
                    </a:ext>
                  </a:extLst>
                </a:gridCol>
                <a:gridCol w="1297391">
                  <a:extLst>
                    <a:ext uri="{9D8B030D-6E8A-4147-A177-3AD203B41FA5}">
                      <a16:colId xmlns:a16="http://schemas.microsoft.com/office/drawing/2014/main" val="3059964773"/>
                    </a:ext>
                  </a:extLst>
                </a:gridCol>
                <a:gridCol w="1320457">
                  <a:extLst>
                    <a:ext uri="{9D8B030D-6E8A-4147-A177-3AD203B41FA5}">
                      <a16:colId xmlns:a16="http://schemas.microsoft.com/office/drawing/2014/main" val="2112841566"/>
                    </a:ext>
                  </a:extLst>
                </a:gridCol>
              </a:tblGrid>
              <a:tr h="156845">
                <a:tc>
                  <a:txBody>
                    <a:bodyPr/>
                    <a:lstStyle/>
                    <a:p>
                      <a:pPr marL="0" marR="0" algn="just">
                        <a:lnSpc>
                          <a:spcPct val="115000"/>
                        </a:lnSpc>
                        <a:spcAft>
                          <a:spcPts val="800"/>
                        </a:spcAft>
                        <a:buNone/>
                      </a:pPr>
                      <a:r>
                        <a:rPr lang="en-US" sz="1200" kern="100">
                          <a:effectLst/>
                        </a:rPr>
                        <a:t>Claim of Authority</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Frequency</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Percent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815534488"/>
                  </a:ext>
                </a:extLst>
              </a:tr>
              <a:tr h="267970">
                <a:tc>
                  <a:txBody>
                    <a:bodyPr/>
                    <a:lstStyle/>
                    <a:p>
                      <a:pPr marL="0" marR="0">
                        <a:lnSpc>
                          <a:spcPct val="115000"/>
                        </a:lnSpc>
                        <a:spcAft>
                          <a:spcPts val="800"/>
                        </a:spcAft>
                        <a:buNone/>
                      </a:pPr>
                      <a:r>
                        <a:rPr lang="vi-VN" sz="1200" kern="100">
                          <a:effectLst/>
                        </a:rPr>
                        <a:t>Completely my own work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11</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18.3%</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49235072"/>
                  </a:ext>
                </a:extLst>
              </a:tr>
              <a:tr h="279400">
                <a:tc>
                  <a:txBody>
                    <a:bodyPr/>
                    <a:lstStyle/>
                    <a:p>
                      <a:pPr marL="0" marR="0">
                        <a:lnSpc>
                          <a:spcPct val="115000"/>
                        </a:lnSpc>
                        <a:spcAft>
                          <a:spcPts val="800"/>
                        </a:spcAft>
                        <a:buNone/>
                      </a:pPr>
                      <a:r>
                        <a:rPr lang="vi-VN" sz="1200" kern="100" dirty="0">
                          <a:effectLst/>
                        </a:rPr>
                        <a:t>Mostly my work with some AI assistance </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22</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36.7%</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526238416"/>
                  </a:ext>
                </a:extLst>
              </a:tr>
              <a:tr h="279400">
                <a:tc>
                  <a:txBody>
                    <a:bodyPr/>
                    <a:lstStyle/>
                    <a:p>
                      <a:pPr marL="0" marR="0">
                        <a:lnSpc>
                          <a:spcPct val="115000"/>
                        </a:lnSpc>
                        <a:spcAft>
                          <a:spcPts val="800"/>
                        </a:spcAft>
                        <a:buNone/>
                      </a:pPr>
                      <a:r>
                        <a:rPr lang="vi-VN" sz="1200" kern="100">
                          <a:effectLst/>
                        </a:rPr>
                        <a:t>A combination of my work and AI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24</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40%</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874194113"/>
                  </a:ext>
                </a:extLst>
              </a:tr>
              <a:tr h="279400">
                <a:tc>
                  <a:txBody>
                    <a:bodyPr/>
                    <a:lstStyle/>
                    <a:p>
                      <a:pPr marL="0" marR="0">
                        <a:lnSpc>
                          <a:spcPct val="115000"/>
                        </a:lnSpc>
                        <a:spcAft>
                          <a:spcPts val="800"/>
                        </a:spcAft>
                        <a:buNone/>
                      </a:pPr>
                      <a:r>
                        <a:rPr lang="vi-VN" sz="1200" kern="100">
                          <a:effectLst/>
                        </a:rPr>
                        <a:t>Mostly AI-generated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1.7%</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841336287"/>
                  </a:ext>
                </a:extLst>
              </a:tr>
              <a:tr h="222250">
                <a:tc>
                  <a:txBody>
                    <a:bodyPr/>
                    <a:lstStyle/>
                    <a:p>
                      <a:pPr marL="0" marR="0">
                        <a:lnSpc>
                          <a:spcPct val="115000"/>
                        </a:lnSpc>
                        <a:spcAft>
                          <a:spcPts val="800"/>
                        </a:spcAft>
                        <a:buNone/>
                      </a:pPr>
                      <a:r>
                        <a:rPr lang="vi-VN" sz="1200" kern="100">
                          <a:effectLst/>
                        </a:rPr>
                        <a:t>Completely AI-generated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3.3%</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988533645"/>
                  </a:ext>
                </a:extLst>
              </a:tr>
            </a:tbl>
          </a:graphicData>
        </a:graphic>
      </p:graphicFrame>
      <p:sp>
        <p:nvSpPr>
          <p:cNvPr id="7" name="Text Box 2">
            <a:extLst>
              <a:ext uri="{FF2B5EF4-FFF2-40B4-BE49-F238E27FC236}">
                <a16:creationId xmlns:a16="http://schemas.microsoft.com/office/drawing/2014/main" id="{71499878-A0DD-5118-38DB-863049FEF7D0}"/>
              </a:ext>
            </a:extLst>
          </p:cNvPr>
          <p:cNvSpPr txBox="1">
            <a:spLocks noChangeArrowheads="1"/>
          </p:cNvSpPr>
          <p:nvPr/>
        </p:nvSpPr>
        <p:spPr bwMode="auto">
          <a:xfrm>
            <a:off x="3581985" y="5995035"/>
            <a:ext cx="3075940" cy="542576"/>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8. Students’ claim of their final essay</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16784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ACC00-E777-A448-3785-4ECCDD5916EB}"/>
              </a:ext>
            </a:extLst>
          </p:cNvPr>
          <p:cNvSpPr>
            <a:spLocks noGrp="1"/>
          </p:cNvSpPr>
          <p:nvPr>
            <p:ph type="title"/>
          </p:nvPr>
        </p:nvSpPr>
        <p:spPr/>
        <p:txBody>
          <a:bodyPr/>
          <a:lstStyle/>
          <a:p>
            <a:r>
              <a:rPr lang="en-US" b="1" dirty="0">
                <a:solidFill>
                  <a:srgbClr val="0070C0"/>
                </a:solidFill>
              </a:rPr>
              <a:t>FINDINGS</a:t>
            </a:r>
            <a:endParaRPr lang="vi-VN" dirty="0"/>
          </a:p>
        </p:txBody>
      </p:sp>
      <p:sp>
        <p:nvSpPr>
          <p:cNvPr id="3" name="Content Placeholder 2">
            <a:extLst>
              <a:ext uri="{FF2B5EF4-FFF2-40B4-BE49-F238E27FC236}">
                <a16:creationId xmlns:a16="http://schemas.microsoft.com/office/drawing/2014/main" id="{8D435D74-3DC3-5C5D-AAE9-A53277940B72}"/>
              </a:ext>
            </a:extLst>
          </p:cNvPr>
          <p:cNvSpPr>
            <a:spLocks noGrp="1"/>
          </p:cNvSpPr>
          <p:nvPr>
            <p:ph idx="1"/>
          </p:nvPr>
        </p:nvSpPr>
        <p:spPr>
          <a:xfrm>
            <a:off x="1143000" y="1965960"/>
            <a:ext cx="9872871" cy="4038600"/>
          </a:xfrm>
        </p:spPr>
        <p:txBody>
          <a:bodyPr/>
          <a:lstStyle/>
          <a:p>
            <a:pPr marL="45720" indent="0">
              <a:buNone/>
            </a:pPr>
            <a:r>
              <a:rPr lang="en-US" b="1" dirty="0">
                <a:solidFill>
                  <a:srgbClr val="C00000"/>
                </a:solidFill>
                <a:latin typeface="Arial" panose="020B0604020202020204" pitchFamily="34" charset="0"/>
                <a:cs typeface="Arial" panose="020B0604020202020204" pitchFamily="34" charset="0"/>
              </a:rPr>
              <a:t>1. From questionnaires</a:t>
            </a:r>
          </a:p>
          <a:p>
            <a:pPr marL="45720" indent="0">
              <a:buNone/>
            </a:pPr>
            <a:r>
              <a:rPr lang="en-US" b="1" dirty="0">
                <a:solidFill>
                  <a:srgbClr val="0070C0"/>
                </a:solidFill>
                <a:latin typeface="Arial" panose="020B0604020202020204" pitchFamily="34" charset="0"/>
                <a:cs typeface="Arial" panose="020B0604020202020204" pitchFamily="34" charset="0"/>
              </a:rPr>
              <a:t>1.2. Students’ opinions regarding their dependence on AI tools during their English essay writing process</a:t>
            </a:r>
          </a:p>
          <a:p>
            <a:endParaRPr lang="vi-VN" dirty="0">
              <a:solidFill>
                <a:srgbClr val="C00000"/>
              </a:solidFill>
              <a:latin typeface="Arial" panose="020B0604020202020204" pitchFamily="34" charset="0"/>
              <a:cs typeface="Arial" panose="020B0604020202020204" pitchFamily="34" charset="0"/>
            </a:endParaRPr>
          </a:p>
          <a:p>
            <a:endParaRPr lang="vi-VN" dirty="0"/>
          </a:p>
        </p:txBody>
      </p:sp>
      <p:graphicFrame>
        <p:nvGraphicFramePr>
          <p:cNvPr id="4" name="Table 3">
            <a:extLst>
              <a:ext uri="{FF2B5EF4-FFF2-40B4-BE49-F238E27FC236}">
                <a16:creationId xmlns:a16="http://schemas.microsoft.com/office/drawing/2014/main" id="{BDB52FD0-0E7E-BFD1-BA20-BE50FA8566DB}"/>
              </a:ext>
            </a:extLst>
          </p:cNvPr>
          <p:cNvGraphicFramePr>
            <a:graphicFrameLocks noGrp="1"/>
          </p:cNvGraphicFramePr>
          <p:nvPr>
            <p:extLst>
              <p:ext uri="{D42A27DB-BD31-4B8C-83A1-F6EECF244321}">
                <p14:modId xmlns:p14="http://schemas.microsoft.com/office/powerpoint/2010/main" val="3885631462"/>
              </p:ext>
            </p:extLst>
          </p:nvPr>
        </p:nvGraphicFramePr>
        <p:xfrm>
          <a:off x="2578814" y="3278154"/>
          <a:ext cx="7705615" cy="1817826"/>
        </p:xfrm>
        <a:graphic>
          <a:graphicData uri="http://schemas.openxmlformats.org/drawingml/2006/table">
            <a:tbl>
              <a:tblPr firstRow="1" firstCol="1" bandRow="1">
                <a:tableStyleId>{00A15C55-8517-42AA-B614-E9B94910E393}</a:tableStyleId>
              </a:tblPr>
              <a:tblGrid>
                <a:gridCol w="1540781">
                  <a:extLst>
                    <a:ext uri="{9D8B030D-6E8A-4147-A177-3AD203B41FA5}">
                      <a16:colId xmlns:a16="http://schemas.microsoft.com/office/drawing/2014/main" val="4253917597"/>
                    </a:ext>
                  </a:extLst>
                </a:gridCol>
                <a:gridCol w="1540781">
                  <a:extLst>
                    <a:ext uri="{9D8B030D-6E8A-4147-A177-3AD203B41FA5}">
                      <a16:colId xmlns:a16="http://schemas.microsoft.com/office/drawing/2014/main" val="2907624651"/>
                    </a:ext>
                  </a:extLst>
                </a:gridCol>
                <a:gridCol w="1540781">
                  <a:extLst>
                    <a:ext uri="{9D8B030D-6E8A-4147-A177-3AD203B41FA5}">
                      <a16:colId xmlns:a16="http://schemas.microsoft.com/office/drawing/2014/main" val="3213666401"/>
                    </a:ext>
                  </a:extLst>
                </a:gridCol>
                <a:gridCol w="1541636">
                  <a:extLst>
                    <a:ext uri="{9D8B030D-6E8A-4147-A177-3AD203B41FA5}">
                      <a16:colId xmlns:a16="http://schemas.microsoft.com/office/drawing/2014/main" val="3983720256"/>
                    </a:ext>
                  </a:extLst>
                </a:gridCol>
                <a:gridCol w="1541636">
                  <a:extLst>
                    <a:ext uri="{9D8B030D-6E8A-4147-A177-3AD203B41FA5}">
                      <a16:colId xmlns:a16="http://schemas.microsoft.com/office/drawing/2014/main" val="2031132399"/>
                    </a:ext>
                  </a:extLst>
                </a:gridCol>
              </a:tblGrid>
              <a:tr h="254688">
                <a:tc>
                  <a:txBody>
                    <a:bodyPr/>
                    <a:lstStyle/>
                    <a:p>
                      <a:pPr marL="0" marR="0" algn="just">
                        <a:lnSpc>
                          <a:spcPct val="115000"/>
                        </a:lnSpc>
                        <a:spcAft>
                          <a:spcPts val="800"/>
                        </a:spcAft>
                        <a:buNone/>
                      </a:pPr>
                      <a:r>
                        <a:rPr lang="en-US" sz="1200" kern="100">
                          <a:effectLst/>
                        </a:rPr>
                        <a: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AI Usage Frequency</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Dependence</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217403378"/>
                  </a:ext>
                </a:extLst>
              </a:tr>
              <a:tr h="526881">
                <a:tc rowSpan="4">
                  <a:txBody>
                    <a:bodyPr/>
                    <a:lstStyle/>
                    <a:p>
                      <a:pPr marL="0" marR="0" algn="just">
                        <a:lnSpc>
                          <a:spcPct val="115000"/>
                        </a:lnSpc>
                        <a:spcAft>
                          <a:spcPts val="800"/>
                        </a:spcAft>
                        <a:buNone/>
                      </a:pPr>
                      <a:r>
                        <a:rPr lang="en-US" sz="1200" kern="100">
                          <a:effectLst/>
                        </a:rPr>
                        <a:t>Spearman’s rho</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rowSpan="2">
                  <a:txBody>
                    <a:bodyPr/>
                    <a:lstStyle/>
                    <a:p>
                      <a:pPr marL="0" marR="0" algn="ctr">
                        <a:lnSpc>
                          <a:spcPct val="115000"/>
                        </a:lnSpc>
                        <a:spcAft>
                          <a:spcPts val="800"/>
                        </a:spcAft>
                        <a:buNone/>
                      </a:pPr>
                      <a:r>
                        <a:rPr lang="en-US" sz="1200" kern="100" dirty="0">
                          <a:effectLst/>
                          <a:latin typeface="Arial" panose="020B0604020202020204" pitchFamily="34" charset="0"/>
                          <a:cs typeface="Arial" panose="020B0604020202020204" pitchFamily="34" charset="0"/>
                        </a:rPr>
                        <a:t>AI Usage Frequency</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Correlation Coefficient</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1.000</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.367</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304815605"/>
                  </a:ext>
                </a:extLst>
              </a:tr>
              <a:tr h="254688">
                <a:tc vMerge="1">
                  <a:txBody>
                    <a:bodyPr/>
                    <a:lstStyle/>
                    <a:p>
                      <a:endParaRPr lang="vi-VN"/>
                    </a:p>
                  </a:txBody>
                  <a:tcPr/>
                </a:tc>
                <a:tc vMerge="1">
                  <a:txBody>
                    <a:bodyPr/>
                    <a:lstStyle/>
                    <a:p>
                      <a:endParaRPr lang="vi-VN"/>
                    </a:p>
                  </a:txBody>
                  <a:tcPr/>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Sig. (2-tailed)</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 </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.004</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789848306"/>
                  </a:ext>
                </a:extLst>
              </a:tr>
              <a:tr h="526881">
                <a:tc vMerge="1">
                  <a:txBody>
                    <a:bodyPr/>
                    <a:lstStyle/>
                    <a:p>
                      <a:endParaRPr lang="vi-VN"/>
                    </a:p>
                  </a:txBody>
                  <a:tcPr/>
                </a:tc>
                <a:tc rowSpan="2">
                  <a:txBody>
                    <a:bodyPr/>
                    <a:lstStyle/>
                    <a:p>
                      <a:pPr marL="0" marR="0" algn="ctr">
                        <a:lnSpc>
                          <a:spcPct val="115000"/>
                        </a:lnSpc>
                        <a:spcAft>
                          <a:spcPts val="800"/>
                        </a:spcAft>
                        <a:buNone/>
                      </a:pPr>
                      <a:r>
                        <a:rPr lang="en-US" sz="1200" kern="100">
                          <a:effectLst/>
                          <a:latin typeface="Arial" panose="020B0604020202020204" pitchFamily="34" charset="0"/>
                          <a:cs typeface="Arial" panose="020B0604020202020204" pitchFamily="34" charset="0"/>
                        </a:rPr>
                        <a:t>Dependence</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Correlation Coefficient</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.367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1.000</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201434293"/>
                  </a:ext>
                </a:extLst>
              </a:tr>
              <a:tr h="254688">
                <a:tc vMerge="1">
                  <a:txBody>
                    <a:bodyPr/>
                    <a:lstStyle/>
                    <a:p>
                      <a:endParaRPr lang="vi-VN"/>
                    </a:p>
                  </a:txBody>
                  <a:tcPr/>
                </a:tc>
                <a:tc vMerge="1">
                  <a:txBody>
                    <a:bodyPr/>
                    <a:lstStyle/>
                    <a:p>
                      <a:endParaRPr lang="vi-VN"/>
                    </a:p>
                  </a:txBody>
                  <a:tcPr/>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Sig. (2-tailed)</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a:effectLst/>
                          <a:latin typeface="Arial" panose="020B0604020202020204" pitchFamily="34" charset="0"/>
                          <a:cs typeface="Arial" panose="020B0604020202020204" pitchFamily="34" charset="0"/>
                        </a:rPr>
                        <a:t>0.004</a:t>
                      </a:r>
                      <a:endParaRPr lang="vi-VN" sz="1200" kern="10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 </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416719028"/>
                  </a:ext>
                </a:extLst>
              </a:tr>
            </a:tbl>
          </a:graphicData>
        </a:graphic>
      </p:graphicFrame>
      <p:sp>
        <p:nvSpPr>
          <p:cNvPr id="5" name="Text Box 2">
            <a:extLst>
              <a:ext uri="{FF2B5EF4-FFF2-40B4-BE49-F238E27FC236}">
                <a16:creationId xmlns:a16="http://schemas.microsoft.com/office/drawing/2014/main" id="{C5B8C98F-2550-B0EF-0138-0B911E0BE5E4}"/>
              </a:ext>
            </a:extLst>
          </p:cNvPr>
          <p:cNvSpPr txBox="1">
            <a:spLocks noChangeArrowheads="1"/>
          </p:cNvSpPr>
          <p:nvPr/>
        </p:nvSpPr>
        <p:spPr bwMode="auto">
          <a:xfrm>
            <a:off x="3735488" y="5326749"/>
            <a:ext cx="5829751" cy="488423"/>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9. The relationship between students’ AI usage frequency and dependence level</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96338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BC07F-1B27-A8B5-03A9-38127DC608B3}"/>
              </a:ext>
            </a:extLst>
          </p:cNvPr>
          <p:cNvSpPr>
            <a:spLocks noGrp="1"/>
          </p:cNvSpPr>
          <p:nvPr>
            <p:ph type="title"/>
          </p:nvPr>
        </p:nvSpPr>
        <p:spPr/>
        <p:txBody>
          <a:bodyPr/>
          <a:lstStyle/>
          <a:p>
            <a:r>
              <a:rPr lang="en-US" b="1" dirty="0">
                <a:solidFill>
                  <a:srgbClr val="0070C0"/>
                </a:solidFill>
              </a:rPr>
              <a:t>FINDINGS</a:t>
            </a:r>
            <a:endParaRPr lang="vi-VN" dirty="0"/>
          </a:p>
        </p:txBody>
      </p:sp>
      <p:sp>
        <p:nvSpPr>
          <p:cNvPr id="3" name="Content Placeholder 2">
            <a:extLst>
              <a:ext uri="{FF2B5EF4-FFF2-40B4-BE49-F238E27FC236}">
                <a16:creationId xmlns:a16="http://schemas.microsoft.com/office/drawing/2014/main" id="{23704A34-D1AA-67D9-DD41-6CCF406152D8}"/>
              </a:ext>
            </a:extLst>
          </p:cNvPr>
          <p:cNvSpPr>
            <a:spLocks noGrp="1"/>
          </p:cNvSpPr>
          <p:nvPr>
            <p:ph idx="1"/>
          </p:nvPr>
        </p:nvSpPr>
        <p:spPr>
          <a:xfrm>
            <a:off x="1143000" y="1837997"/>
            <a:ext cx="9872871" cy="4038600"/>
          </a:xfrm>
        </p:spPr>
        <p:txBody>
          <a:bodyPr/>
          <a:lstStyle/>
          <a:p>
            <a:pPr marL="45720" indent="0">
              <a:buNone/>
            </a:pPr>
            <a:r>
              <a:rPr lang="en-US" b="1" dirty="0">
                <a:solidFill>
                  <a:srgbClr val="C00000"/>
                </a:solidFill>
                <a:latin typeface="Arial" panose="020B0604020202020204" pitchFamily="34" charset="0"/>
                <a:cs typeface="Arial" panose="020B0604020202020204" pitchFamily="34" charset="0"/>
              </a:rPr>
              <a:t>1. From questionnaires</a:t>
            </a:r>
          </a:p>
          <a:p>
            <a:pPr marL="45720" indent="0">
              <a:buNone/>
            </a:pPr>
            <a:r>
              <a:rPr lang="en-US" b="1" dirty="0">
                <a:solidFill>
                  <a:srgbClr val="0070C0"/>
                </a:solidFill>
                <a:latin typeface="Arial" panose="020B0604020202020204" pitchFamily="34" charset="0"/>
                <a:cs typeface="Arial" panose="020B0604020202020204" pitchFamily="34" charset="0"/>
              </a:rPr>
              <a:t>1.3. Students’ opinions regarding the short-term and long-term impacts of AI tools on their English writing ability </a:t>
            </a:r>
            <a:endParaRPr lang="vi-VN" dirty="0">
              <a:solidFill>
                <a:srgbClr val="0070C0"/>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AC19D50F-C97D-16D3-321D-E80944F760D4}"/>
              </a:ext>
            </a:extLst>
          </p:cNvPr>
          <p:cNvGraphicFramePr>
            <a:graphicFrameLocks noGrp="1"/>
          </p:cNvGraphicFramePr>
          <p:nvPr>
            <p:extLst>
              <p:ext uri="{D42A27DB-BD31-4B8C-83A1-F6EECF244321}">
                <p14:modId xmlns:p14="http://schemas.microsoft.com/office/powerpoint/2010/main" val="2770354933"/>
              </p:ext>
            </p:extLst>
          </p:nvPr>
        </p:nvGraphicFramePr>
        <p:xfrm>
          <a:off x="1869897" y="3194357"/>
          <a:ext cx="7143932" cy="393574"/>
        </p:xfrm>
        <a:graphic>
          <a:graphicData uri="http://schemas.openxmlformats.org/drawingml/2006/table">
            <a:tbl>
              <a:tblPr firstRow="1" firstCol="1" bandRow="1">
                <a:tableStyleId>{00A15C55-8517-42AA-B614-E9B94910E393}</a:tableStyleId>
              </a:tblPr>
              <a:tblGrid>
                <a:gridCol w="2349352">
                  <a:extLst>
                    <a:ext uri="{9D8B030D-6E8A-4147-A177-3AD203B41FA5}">
                      <a16:colId xmlns:a16="http://schemas.microsoft.com/office/drawing/2014/main" val="1685748962"/>
                    </a:ext>
                  </a:extLst>
                </a:gridCol>
                <a:gridCol w="1354938">
                  <a:extLst>
                    <a:ext uri="{9D8B030D-6E8A-4147-A177-3AD203B41FA5}">
                      <a16:colId xmlns:a16="http://schemas.microsoft.com/office/drawing/2014/main" val="2079441705"/>
                    </a:ext>
                  </a:extLst>
                </a:gridCol>
                <a:gridCol w="1141001">
                  <a:extLst>
                    <a:ext uri="{9D8B030D-6E8A-4147-A177-3AD203B41FA5}">
                      <a16:colId xmlns:a16="http://schemas.microsoft.com/office/drawing/2014/main" val="3529430219"/>
                    </a:ext>
                  </a:extLst>
                </a:gridCol>
                <a:gridCol w="1069688">
                  <a:extLst>
                    <a:ext uri="{9D8B030D-6E8A-4147-A177-3AD203B41FA5}">
                      <a16:colId xmlns:a16="http://schemas.microsoft.com/office/drawing/2014/main" val="3482879653"/>
                    </a:ext>
                  </a:extLst>
                </a:gridCol>
                <a:gridCol w="1228953">
                  <a:extLst>
                    <a:ext uri="{9D8B030D-6E8A-4147-A177-3AD203B41FA5}">
                      <a16:colId xmlns:a16="http://schemas.microsoft.com/office/drawing/2014/main" val="1918121103"/>
                    </a:ext>
                  </a:extLst>
                </a:gridCol>
              </a:tblGrid>
              <a:tr h="0">
                <a:tc>
                  <a:txBody>
                    <a:bodyPr/>
                    <a:lstStyle/>
                    <a:p>
                      <a:pPr marL="0" marR="0" algn="just">
                        <a:lnSpc>
                          <a:spcPct val="115000"/>
                        </a:lnSpc>
                        <a:spcAft>
                          <a:spcPts val="800"/>
                        </a:spcAft>
                        <a:buNone/>
                      </a:pPr>
                      <a:r>
                        <a:rPr lang="en-US" sz="1200" kern="100">
                          <a:effectLst/>
                        </a:rPr>
                        <a: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Minimum</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rPr>
                        <a:t>Maximum</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Mean</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Std.Deviation</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235652140"/>
                  </a:ext>
                </a:extLst>
              </a:tr>
              <a:tr h="0">
                <a:tc>
                  <a:txBody>
                    <a:bodyPr/>
                    <a:lstStyle/>
                    <a:p>
                      <a:pPr marL="0" marR="0">
                        <a:lnSpc>
                          <a:spcPct val="115000"/>
                        </a:lnSpc>
                        <a:spcAft>
                          <a:spcPts val="800"/>
                        </a:spcAft>
                        <a:buNone/>
                      </a:pPr>
                      <a:r>
                        <a:rPr lang="en-US" sz="1200" kern="100">
                          <a:effectLst/>
                        </a:rPr>
                        <a:t>Writing skills improvement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2</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3.7667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0.72174</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429141944"/>
                  </a:ext>
                </a:extLst>
              </a:tr>
            </a:tbl>
          </a:graphicData>
        </a:graphic>
      </p:graphicFrame>
      <p:sp>
        <p:nvSpPr>
          <p:cNvPr id="5" name="Text Box 2">
            <a:extLst>
              <a:ext uri="{FF2B5EF4-FFF2-40B4-BE49-F238E27FC236}">
                <a16:creationId xmlns:a16="http://schemas.microsoft.com/office/drawing/2014/main" id="{1A7B018A-735D-9C62-2F28-60BAAEE4B6E2}"/>
              </a:ext>
            </a:extLst>
          </p:cNvPr>
          <p:cNvSpPr txBox="1">
            <a:spLocks noChangeArrowheads="1"/>
          </p:cNvSpPr>
          <p:nvPr/>
        </p:nvSpPr>
        <p:spPr bwMode="auto">
          <a:xfrm>
            <a:off x="2944911" y="3750972"/>
            <a:ext cx="5253866" cy="393574"/>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10. Students’ claim of their writing skills improvement after using AI tools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graphicFrame>
        <p:nvGraphicFramePr>
          <p:cNvPr id="6" name="Table 5">
            <a:extLst>
              <a:ext uri="{FF2B5EF4-FFF2-40B4-BE49-F238E27FC236}">
                <a16:creationId xmlns:a16="http://schemas.microsoft.com/office/drawing/2014/main" id="{2FE666B3-E6FC-FAC9-24D1-2FA4981015EA}"/>
              </a:ext>
            </a:extLst>
          </p:cNvPr>
          <p:cNvGraphicFramePr>
            <a:graphicFrameLocks noGrp="1"/>
          </p:cNvGraphicFramePr>
          <p:nvPr>
            <p:extLst>
              <p:ext uri="{D42A27DB-BD31-4B8C-83A1-F6EECF244321}">
                <p14:modId xmlns:p14="http://schemas.microsoft.com/office/powerpoint/2010/main" val="1293017137"/>
              </p:ext>
            </p:extLst>
          </p:nvPr>
        </p:nvGraphicFramePr>
        <p:xfrm>
          <a:off x="2778479" y="4307587"/>
          <a:ext cx="5586730" cy="1627059"/>
        </p:xfrm>
        <a:graphic>
          <a:graphicData uri="http://schemas.openxmlformats.org/drawingml/2006/table">
            <a:tbl>
              <a:tblPr firstRow="1" firstCol="1" bandRow="1">
                <a:tableStyleId>{00A15C55-8517-42AA-B614-E9B94910E393}</a:tableStyleId>
              </a:tblPr>
              <a:tblGrid>
                <a:gridCol w="3566160">
                  <a:extLst>
                    <a:ext uri="{9D8B030D-6E8A-4147-A177-3AD203B41FA5}">
                      <a16:colId xmlns:a16="http://schemas.microsoft.com/office/drawing/2014/main" val="1267655703"/>
                    </a:ext>
                  </a:extLst>
                </a:gridCol>
                <a:gridCol w="2020570">
                  <a:extLst>
                    <a:ext uri="{9D8B030D-6E8A-4147-A177-3AD203B41FA5}">
                      <a16:colId xmlns:a16="http://schemas.microsoft.com/office/drawing/2014/main" val="2391330699"/>
                    </a:ext>
                  </a:extLst>
                </a:gridCol>
              </a:tblGrid>
              <a:tr h="232437">
                <a:tc>
                  <a:txBody>
                    <a:bodyPr/>
                    <a:lstStyle/>
                    <a:p>
                      <a:pPr marL="0" marR="0" algn="just">
                        <a:lnSpc>
                          <a:spcPct val="115000"/>
                        </a:lnSpc>
                        <a:spcAft>
                          <a:spcPts val="800"/>
                        </a:spcAft>
                        <a:buNone/>
                      </a:pPr>
                      <a:r>
                        <a:rPr lang="en-US" sz="1200" kern="100">
                          <a:effectLst/>
                        </a:rPr>
                        <a:t>Learn from AI Tools</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a:effectLst/>
                        </a:rPr>
                        <a:t>Percent</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952135518"/>
                  </a:ext>
                </a:extLst>
              </a:tr>
              <a:tr h="232437">
                <a:tc>
                  <a:txBody>
                    <a:bodyPr/>
                    <a:lstStyle/>
                    <a:p>
                      <a:pPr marL="0" marR="0">
                        <a:lnSpc>
                          <a:spcPct val="115000"/>
                        </a:lnSpc>
                        <a:spcAft>
                          <a:spcPts val="800"/>
                        </a:spcAft>
                        <a:buNone/>
                      </a:pPr>
                      <a:r>
                        <a:rPr lang="vi-VN" sz="1200" kern="100">
                          <a:effectLst/>
                        </a:rPr>
                        <a:t>New vocabulary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70%</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923523033"/>
                  </a:ext>
                </a:extLst>
              </a:tr>
              <a:tr h="232437">
                <a:tc>
                  <a:txBody>
                    <a:bodyPr/>
                    <a:lstStyle/>
                    <a:p>
                      <a:pPr marL="0" marR="0">
                        <a:lnSpc>
                          <a:spcPct val="115000"/>
                        </a:lnSpc>
                        <a:spcAft>
                          <a:spcPts val="800"/>
                        </a:spcAft>
                        <a:buNone/>
                      </a:pPr>
                      <a:r>
                        <a:rPr lang="vi-VN" sz="1200" kern="100">
                          <a:effectLst/>
                        </a:rPr>
                        <a:t>Grammar structures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70%</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642664428"/>
                  </a:ext>
                </a:extLst>
              </a:tr>
              <a:tr h="232437">
                <a:tc>
                  <a:txBody>
                    <a:bodyPr/>
                    <a:lstStyle/>
                    <a:p>
                      <a:pPr marL="0" marR="0">
                        <a:lnSpc>
                          <a:spcPct val="115000"/>
                        </a:lnSpc>
                        <a:spcAft>
                          <a:spcPts val="800"/>
                        </a:spcAft>
                        <a:buNone/>
                      </a:pPr>
                      <a:r>
                        <a:rPr lang="vi-VN" sz="1200" kern="100" dirty="0">
                          <a:effectLst/>
                        </a:rPr>
                        <a:t>Essay organization </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46.7%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293442605"/>
                  </a:ext>
                </a:extLst>
              </a:tr>
              <a:tr h="232437">
                <a:tc>
                  <a:txBody>
                    <a:bodyPr/>
                    <a:lstStyle/>
                    <a:p>
                      <a:pPr marL="0" marR="0">
                        <a:lnSpc>
                          <a:spcPct val="115000"/>
                        </a:lnSpc>
                        <a:spcAft>
                          <a:spcPts val="800"/>
                        </a:spcAft>
                        <a:buNone/>
                      </a:pPr>
                      <a:r>
                        <a:rPr lang="vi-VN" sz="1200" kern="100">
                          <a:effectLst/>
                        </a:rPr>
                        <a:t>Idea development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71.7%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916143623"/>
                  </a:ext>
                </a:extLst>
              </a:tr>
              <a:tr h="232437">
                <a:tc>
                  <a:txBody>
                    <a:bodyPr/>
                    <a:lstStyle/>
                    <a:p>
                      <a:pPr marL="0" marR="0">
                        <a:lnSpc>
                          <a:spcPct val="115000"/>
                        </a:lnSpc>
                        <a:spcAft>
                          <a:spcPts val="800"/>
                        </a:spcAft>
                        <a:buNone/>
                      </a:pPr>
                      <a:r>
                        <a:rPr lang="vi-VN" sz="1200" kern="100">
                          <a:effectLst/>
                        </a:rPr>
                        <a:t>Nothing significant </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5%</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164013057"/>
                  </a:ext>
                </a:extLst>
              </a:tr>
              <a:tr h="232437">
                <a:tc>
                  <a:txBody>
                    <a:bodyPr/>
                    <a:lstStyle/>
                    <a:p>
                      <a:pPr marL="0" marR="0">
                        <a:lnSpc>
                          <a:spcPct val="115000"/>
                        </a:lnSpc>
                        <a:spcAft>
                          <a:spcPts val="800"/>
                        </a:spcAft>
                        <a:buNone/>
                      </a:pPr>
                      <a:r>
                        <a:rPr lang="vi-VN" sz="1200" kern="100">
                          <a:effectLst/>
                        </a:rPr>
                        <a:t>Other</a:t>
                      </a:r>
                      <a:endParaRPr lang="vi-VN" sz="1200" kern="100">
                        <a:effectLst/>
                        <a:latin typeface="Arial" panose="020B060402020202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200" kern="100" dirty="0">
                          <a:effectLst/>
                          <a:latin typeface="Arial" panose="020B0604020202020204" pitchFamily="34" charset="0"/>
                          <a:cs typeface="Arial" panose="020B0604020202020204" pitchFamily="34" charset="0"/>
                        </a:rPr>
                        <a:t>1.7%</a:t>
                      </a:r>
                      <a:endParaRPr lang="vi-VN" sz="1200" kern="100" dirty="0">
                        <a:effectLst/>
                        <a:latin typeface="Arial" panose="020B06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25773793"/>
                  </a:ext>
                </a:extLst>
              </a:tr>
            </a:tbl>
          </a:graphicData>
        </a:graphic>
      </p:graphicFrame>
      <p:sp>
        <p:nvSpPr>
          <p:cNvPr id="7" name="Text Box 2">
            <a:extLst>
              <a:ext uri="{FF2B5EF4-FFF2-40B4-BE49-F238E27FC236}">
                <a16:creationId xmlns:a16="http://schemas.microsoft.com/office/drawing/2014/main" id="{F2E25978-63B4-AD89-0B94-18D5831B2B90}"/>
              </a:ext>
            </a:extLst>
          </p:cNvPr>
          <p:cNvSpPr txBox="1">
            <a:spLocks noChangeArrowheads="1"/>
          </p:cNvSpPr>
          <p:nvPr/>
        </p:nvSpPr>
        <p:spPr bwMode="auto">
          <a:xfrm>
            <a:off x="4033874" y="5988387"/>
            <a:ext cx="3075940" cy="26924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marL="0" marR="0" algn="ctr">
              <a:lnSpc>
                <a:spcPct val="115000"/>
              </a:lnSpc>
              <a:spcAft>
                <a:spcPts val="800"/>
              </a:spcAft>
              <a:buNone/>
            </a:pPr>
            <a:r>
              <a:rPr lang="en-US" sz="1200" kern="100" dirty="0">
                <a:effectLst/>
                <a:latin typeface="Times New Roman" panose="02020603050405020304" pitchFamily="18" charset="0"/>
                <a:ea typeface="DengXian" panose="02010600030101010101" pitchFamily="2" charset="-122"/>
                <a:cs typeface="Times New Roman" panose="02020603050405020304" pitchFamily="18" charset="0"/>
              </a:rPr>
              <a:t>Table 11. Improved aspects after using AI tools</a:t>
            </a:r>
            <a:endParaRPr lang="vi-VN" sz="1200" kern="100" dirty="0">
              <a:effectLst/>
              <a:latin typeface="Arial" panose="020B06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2547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0E91C-3214-E135-5C54-AB7E8F71E01B}"/>
              </a:ext>
            </a:extLst>
          </p:cNvPr>
          <p:cNvSpPr>
            <a:spLocks noGrp="1"/>
          </p:cNvSpPr>
          <p:nvPr>
            <p:ph type="title"/>
          </p:nvPr>
        </p:nvSpPr>
        <p:spPr/>
        <p:txBody>
          <a:bodyPr/>
          <a:lstStyle/>
          <a:p>
            <a:r>
              <a:rPr lang="en-US" b="1" dirty="0">
                <a:solidFill>
                  <a:srgbClr val="0070C0"/>
                </a:solidFill>
              </a:rPr>
              <a:t>FINDINGS</a:t>
            </a:r>
            <a:endParaRPr lang="vi-VN" dirty="0"/>
          </a:p>
        </p:txBody>
      </p:sp>
      <p:sp>
        <p:nvSpPr>
          <p:cNvPr id="3" name="Content Placeholder 2">
            <a:extLst>
              <a:ext uri="{FF2B5EF4-FFF2-40B4-BE49-F238E27FC236}">
                <a16:creationId xmlns:a16="http://schemas.microsoft.com/office/drawing/2014/main" id="{CEC05722-CA70-A20E-0A32-ED9CE3250252}"/>
              </a:ext>
            </a:extLst>
          </p:cNvPr>
          <p:cNvSpPr>
            <a:spLocks noGrp="1"/>
          </p:cNvSpPr>
          <p:nvPr>
            <p:ph idx="1"/>
          </p:nvPr>
        </p:nvSpPr>
        <p:spPr>
          <a:xfrm>
            <a:off x="739739" y="2057400"/>
            <a:ext cx="10654301" cy="4038600"/>
          </a:xfrm>
        </p:spPr>
        <p:txBody>
          <a:bodyPr/>
          <a:lstStyle/>
          <a:p>
            <a:pPr marL="45720" indent="0" algn="just">
              <a:buNone/>
            </a:pPr>
            <a:r>
              <a:rPr lang="en-US" b="1" dirty="0">
                <a:solidFill>
                  <a:srgbClr val="C00000"/>
                </a:solidFill>
                <a:latin typeface="Arial" panose="020B0604020202020204" pitchFamily="34" charset="0"/>
                <a:cs typeface="Arial" panose="020B0604020202020204" pitchFamily="34" charset="0"/>
              </a:rPr>
              <a:t>2. From observation</a:t>
            </a:r>
          </a:p>
          <a:p>
            <a:pPr marL="45720" indent="0" algn="just">
              <a:buNone/>
            </a:pPr>
            <a:r>
              <a:rPr lang="en-US" dirty="0">
                <a:solidFill>
                  <a:schemeClr val="tx1"/>
                </a:solidFill>
              </a:rPr>
              <a:t>- </a:t>
            </a:r>
            <a:r>
              <a:rPr lang="en-US" dirty="0">
                <a:solidFill>
                  <a:schemeClr val="tx1"/>
                </a:solidFill>
                <a:latin typeface="Arial" panose="020B0604020202020204" pitchFamily="34" charset="0"/>
                <a:cs typeface="Arial" panose="020B0604020202020204" pitchFamily="34" charset="0"/>
              </a:rPr>
              <a:t>AI tools, ChatGPT and Google Gemini in particular, are frequently used by the first-year English majors even though the students were encouraged to brainstorm ideas themselves.</a:t>
            </a:r>
          </a:p>
          <a:p>
            <a:pPr marL="45720" indent="0" algn="just">
              <a:buNone/>
            </a:pPr>
            <a:r>
              <a:rPr lang="en-US" dirty="0">
                <a:solidFill>
                  <a:schemeClr val="tx1"/>
                </a:solidFill>
                <a:latin typeface="Arial" panose="020B0604020202020204" pitchFamily="34" charset="0"/>
                <a:cs typeface="Arial" panose="020B0604020202020204" pitchFamily="34" charset="0"/>
              </a:rPr>
              <a:t>- The level of dependence on AI tools varies greatly according to the English proficiency of students. </a:t>
            </a:r>
            <a:endParaRPr lang="vi-VN"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93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DF298-0660-49D1-3A9E-26BFB06F190D}"/>
              </a:ext>
            </a:extLst>
          </p:cNvPr>
          <p:cNvSpPr>
            <a:spLocks noGrp="1"/>
          </p:cNvSpPr>
          <p:nvPr>
            <p:ph type="title"/>
          </p:nvPr>
        </p:nvSpPr>
        <p:spPr/>
        <p:txBody>
          <a:bodyPr/>
          <a:lstStyle/>
          <a:p>
            <a:r>
              <a:rPr lang="en-US" b="1" dirty="0">
                <a:solidFill>
                  <a:srgbClr val="0070C0"/>
                </a:solidFill>
              </a:rPr>
              <a:t>DISCUSSION</a:t>
            </a:r>
            <a:endParaRPr lang="vi-VN" dirty="0"/>
          </a:p>
        </p:txBody>
      </p:sp>
      <p:sp>
        <p:nvSpPr>
          <p:cNvPr id="3" name="Content Placeholder 2">
            <a:extLst>
              <a:ext uri="{FF2B5EF4-FFF2-40B4-BE49-F238E27FC236}">
                <a16:creationId xmlns:a16="http://schemas.microsoft.com/office/drawing/2014/main" id="{6DFBF322-D4CB-45A3-FC5D-EB81D6F91193}"/>
              </a:ext>
            </a:extLst>
          </p:cNvPr>
          <p:cNvSpPr>
            <a:spLocks noGrp="1"/>
          </p:cNvSpPr>
          <p:nvPr>
            <p:ph idx="1"/>
          </p:nvPr>
        </p:nvSpPr>
        <p:spPr>
          <a:xfrm>
            <a:off x="801384" y="2057400"/>
            <a:ext cx="10582382" cy="4038600"/>
          </a:xfrm>
        </p:spPr>
        <p:txBody>
          <a:bodyPr>
            <a:normAutofit/>
          </a:bodyPr>
          <a:lstStyle/>
          <a:p>
            <a:pPr marL="45720" indent="0">
              <a:buNone/>
            </a:pPr>
            <a:r>
              <a:rPr lang="en-US" b="1" dirty="0">
                <a:solidFill>
                  <a:srgbClr val="0070C0"/>
                </a:solidFill>
                <a:latin typeface="Arial" panose="020B0604020202020204" pitchFamily="34" charset="0"/>
                <a:cs typeface="Arial" panose="020B0604020202020204" pitchFamily="34" charset="0"/>
              </a:rPr>
              <a:t>1. S</a:t>
            </a:r>
            <a:r>
              <a:rPr lang="vi-VN" b="1" dirty="0">
                <a:solidFill>
                  <a:srgbClr val="0070C0"/>
                </a:solidFill>
                <a:latin typeface="Arial" panose="020B0604020202020204" pitchFamily="34" charset="0"/>
                <a:cs typeface="Arial" panose="020B0604020202020204" pitchFamily="34" charset="0"/>
              </a:rPr>
              <a:t>tudents’ patterns of using AI tools in English essay writing</a:t>
            </a:r>
            <a:endParaRPr lang="vi-VN" dirty="0">
              <a:solidFill>
                <a:srgbClr val="0070C0"/>
              </a:solidFill>
              <a:latin typeface="Arial" panose="020B0604020202020204" pitchFamily="34" charset="0"/>
              <a:cs typeface="Arial" panose="020B0604020202020204" pitchFamily="34" charset="0"/>
            </a:endParaRPr>
          </a:p>
          <a:p>
            <a:pPr algn="just"/>
            <a:r>
              <a:rPr lang="en-US" dirty="0">
                <a:solidFill>
                  <a:schemeClr val="tx1"/>
                </a:solidFill>
                <a:latin typeface="Arial" panose="020B0604020202020204" pitchFamily="34" charset="0"/>
                <a:cs typeface="Arial" panose="020B0604020202020204" pitchFamily="34" charset="0"/>
              </a:rPr>
              <a:t>They generally use a range of AI tools on a regular basis during English essay writing process for different purposes and do revise their own essay after receiving AI feedback.</a:t>
            </a:r>
            <a:endParaRPr lang="vi-VN" dirty="0">
              <a:solidFill>
                <a:schemeClr val="tx1"/>
              </a:solidFill>
              <a:latin typeface="Arial" panose="020B0604020202020204" pitchFamily="34" charset="0"/>
              <a:cs typeface="Arial" panose="020B0604020202020204" pitchFamily="34" charset="0"/>
            </a:endParaRPr>
          </a:p>
          <a:p>
            <a:pPr algn="just"/>
            <a:r>
              <a:rPr lang="en-US" dirty="0">
                <a:solidFill>
                  <a:schemeClr val="tx1"/>
                </a:solidFill>
                <a:latin typeface="Arial" panose="020B0604020202020204" pitchFamily="34" charset="0"/>
                <a:cs typeface="Arial" panose="020B0604020202020204" pitchFamily="34" charset="0"/>
              </a:rPr>
              <a:t>Gemini is gaining its popularity considerably as the percentages of the students using ChatGPT and those using Gemini are quite close. </a:t>
            </a:r>
          </a:p>
          <a:p>
            <a:pPr algn="just"/>
            <a:r>
              <a:rPr lang="en-US" dirty="0">
                <a:solidFill>
                  <a:schemeClr val="tx1"/>
                </a:solidFill>
                <a:latin typeface="Arial" panose="020B0604020202020204" pitchFamily="34" charset="0"/>
                <a:cs typeface="Arial" panose="020B0604020202020204" pitchFamily="34" charset="0"/>
              </a:rPr>
              <a:t>While the students in other studies tend to utilize AI in their very first stage of essay writing, which is ideas generation and brainstorming, the Huflit first-year English majors prioritize vocabulary and grammar aspects. And it is also vocabulary and grammar mistakes that they tend to revise firstly after seeking AI feedback.</a:t>
            </a:r>
            <a:endParaRPr lang="vi-VN"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838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485F1-AC80-32AF-6491-02F764D0856D}"/>
              </a:ext>
            </a:extLst>
          </p:cNvPr>
          <p:cNvSpPr>
            <a:spLocks noGrp="1"/>
          </p:cNvSpPr>
          <p:nvPr>
            <p:ph type="title"/>
          </p:nvPr>
        </p:nvSpPr>
        <p:spPr/>
        <p:txBody>
          <a:bodyPr/>
          <a:lstStyle/>
          <a:p>
            <a:r>
              <a:rPr lang="en-US" b="1" dirty="0">
                <a:solidFill>
                  <a:srgbClr val="0070C0"/>
                </a:solidFill>
              </a:rPr>
              <a:t>DISCUSSION</a:t>
            </a:r>
            <a:endParaRPr lang="vi-VN" dirty="0"/>
          </a:p>
        </p:txBody>
      </p:sp>
      <p:sp>
        <p:nvSpPr>
          <p:cNvPr id="3" name="Content Placeholder 2">
            <a:extLst>
              <a:ext uri="{FF2B5EF4-FFF2-40B4-BE49-F238E27FC236}">
                <a16:creationId xmlns:a16="http://schemas.microsoft.com/office/drawing/2014/main" id="{0265D077-D24E-00A0-0F50-1F7D97E902A6}"/>
              </a:ext>
            </a:extLst>
          </p:cNvPr>
          <p:cNvSpPr>
            <a:spLocks noGrp="1"/>
          </p:cNvSpPr>
          <p:nvPr>
            <p:ph idx="1"/>
          </p:nvPr>
        </p:nvSpPr>
        <p:spPr>
          <a:xfrm>
            <a:off x="770562" y="2057400"/>
            <a:ext cx="10500189" cy="4038600"/>
          </a:xfrm>
        </p:spPr>
        <p:txBody>
          <a:bodyPr/>
          <a:lstStyle/>
          <a:p>
            <a:pPr marL="45720" indent="0">
              <a:buNone/>
            </a:pPr>
            <a:r>
              <a:rPr lang="en-US" b="1" dirty="0">
                <a:solidFill>
                  <a:srgbClr val="0070C0"/>
                </a:solidFill>
                <a:latin typeface="Arial" panose="020B0604020202020204" pitchFamily="34" charset="0"/>
                <a:cs typeface="Arial" panose="020B0604020202020204" pitchFamily="34" charset="0"/>
              </a:rPr>
              <a:t>1. S</a:t>
            </a:r>
            <a:r>
              <a:rPr lang="vi-VN" b="1" dirty="0">
                <a:solidFill>
                  <a:srgbClr val="0070C0"/>
                </a:solidFill>
                <a:latin typeface="Arial" panose="020B0604020202020204" pitchFamily="34" charset="0"/>
                <a:cs typeface="Arial" panose="020B0604020202020204" pitchFamily="34" charset="0"/>
              </a:rPr>
              <a:t>tudents’ patterns of using AI tools in English essay writing</a:t>
            </a:r>
            <a:endParaRPr lang="vi-VN" dirty="0">
              <a:solidFill>
                <a:srgbClr val="0070C0"/>
              </a:solidFill>
              <a:latin typeface="Arial" panose="020B0604020202020204" pitchFamily="34" charset="0"/>
              <a:cs typeface="Arial" panose="020B0604020202020204" pitchFamily="34" charset="0"/>
            </a:endParaRPr>
          </a:p>
          <a:p>
            <a:pPr algn="just">
              <a:buFontTx/>
              <a:buChar char="-"/>
            </a:pPr>
            <a:r>
              <a:rPr lang="en-US" dirty="0">
                <a:solidFill>
                  <a:schemeClr val="tx1"/>
                </a:solidFill>
                <a:latin typeface="Arial" panose="020B0604020202020204" pitchFamily="34" charset="0"/>
                <a:cs typeface="Arial" panose="020B0604020202020204" pitchFamily="34" charset="0"/>
              </a:rPr>
              <a:t>This study points out the procedure the students apply in their English essay writing, which has been under little investigation among previous research. </a:t>
            </a:r>
          </a:p>
          <a:p>
            <a:pPr lvl="1" algn="just">
              <a:buFontTx/>
              <a:buChar char="-"/>
            </a:pPr>
            <a:r>
              <a:rPr lang="en-US" dirty="0">
                <a:solidFill>
                  <a:schemeClr val="tx1"/>
                </a:solidFill>
                <a:latin typeface="Arial" panose="020B0604020202020204" pitchFamily="34" charset="0"/>
                <a:cs typeface="Arial" panose="020B0604020202020204" pitchFamily="34" charset="0"/>
              </a:rPr>
              <a:t>Students make their own essays first, after which they seek for AI polish. </a:t>
            </a:r>
          </a:p>
          <a:p>
            <a:pPr lvl="1" algn="just">
              <a:buFontTx/>
              <a:buChar char="-"/>
            </a:pPr>
            <a:r>
              <a:rPr lang="en-US" dirty="0">
                <a:solidFill>
                  <a:schemeClr val="tx1"/>
                </a:solidFill>
                <a:latin typeface="Arial" panose="020B0604020202020204" pitchFamily="34" charset="0"/>
                <a:cs typeface="Arial" panose="020B0604020202020204" pitchFamily="34" charset="0"/>
              </a:rPr>
              <a:t>AI was to generate the outlines from which the students develop the whole essays themselves. </a:t>
            </a:r>
            <a:endParaRPr lang="vi-VN" dirty="0">
              <a:solidFill>
                <a:schemeClr val="tx1"/>
              </a:solidFill>
              <a:latin typeface="Arial" panose="020B0604020202020204" pitchFamily="34" charset="0"/>
              <a:cs typeface="Arial" panose="020B0604020202020204" pitchFamily="34" charset="0"/>
            </a:endParaRPr>
          </a:p>
          <a:p>
            <a:pPr marL="45720" indent="0">
              <a:buNone/>
            </a:pPr>
            <a:endParaRPr lang="vi-VN" dirty="0"/>
          </a:p>
        </p:txBody>
      </p:sp>
    </p:spTree>
    <p:extLst>
      <p:ext uri="{BB962C8B-B14F-4D97-AF65-F5344CB8AC3E}">
        <p14:creationId xmlns:p14="http://schemas.microsoft.com/office/powerpoint/2010/main" val="369542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8647-EFC7-E123-D496-C274FB835600}"/>
              </a:ext>
            </a:extLst>
          </p:cNvPr>
          <p:cNvSpPr>
            <a:spLocks noGrp="1"/>
          </p:cNvSpPr>
          <p:nvPr>
            <p:ph type="title"/>
          </p:nvPr>
        </p:nvSpPr>
        <p:spPr/>
        <p:txBody>
          <a:bodyPr/>
          <a:lstStyle/>
          <a:p>
            <a:r>
              <a:rPr lang="en-US" b="1" dirty="0">
                <a:solidFill>
                  <a:srgbClr val="0070C0"/>
                </a:solidFill>
              </a:rPr>
              <a:t>INTRODUCTION</a:t>
            </a:r>
            <a:endParaRPr lang="vi-VN" b="1" dirty="0">
              <a:solidFill>
                <a:srgbClr val="0070C0"/>
              </a:solidFill>
            </a:endParaRPr>
          </a:p>
        </p:txBody>
      </p:sp>
      <p:sp>
        <p:nvSpPr>
          <p:cNvPr id="3" name="Content Placeholder 2">
            <a:extLst>
              <a:ext uri="{FF2B5EF4-FFF2-40B4-BE49-F238E27FC236}">
                <a16:creationId xmlns:a16="http://schemas.microsoft.com/office/drawing/2014/main" id="{EAA75A7B-E000-A5DB-13FF-C9DCF1B6E375}"/>
              </a:ext>
            </a:extLst>
          </p:cNvPr>
          <p:cNvSpPr>
            <a:spLocks noGrp="1"/>
          </p:cNvSpPr>
          <p:nvPr>
            <p:ph idx="1"/>
          </p:nvPr>
        </p:nvSpPr>
        <p:spPr>
          <a:xfrm>
            <a:off x="760288" y="2057400"/>
            <a:ext cx="10592656" cy="4038600"/>
          </a:xfrm>
        </p:spPr>
        <p:txBody>
          <a:bodyPr>
            <a:normAutofit/>
          </a:bodyPr>
          <a:lstStyle/>
          <a:p>
            <a:pPr algn="just"/>
            <a:r>
              <a:rPr lang="en-US" sz="2400" dirty="0">
                <a:solidFill>
                  <a:schemeClr val="tx1"/>
                </a:solidFill>
                <a:latin typeface="Arial" panose="020B0604020202020204" pitchFamily="34" charset="0"/>
                <a:cs typeface="Arial" panose="020B0604020202020204" pitchFamily="34" charset="0"/>
              </a:rPr>
              <a:t>The educational sector has been witnessing radical changes since the introduction of Artificial Intelligence (AI). </a:t>
            </a:r>
          </a:p>
          <a:p>
            <a:pPr algn="just"/>
            <a:r>
              <a:rPr lang="en-US" sz="2400" dirty="0">
                <a:solidFill>
                  <a:schemeClr val="tx1"/>
                </a:solidFill>
                <a:latin typeface="Arial" panose="020B0604020202020204" pitchFamily="34" charset="0"/>
                <a:cs typeface="Arial" panose="020B0604020202020204" pitchFamily="34" charset="0"/>
              </a:rPr>
              <a:t>Students majoring in English have utilized these tools in various academic tasks and purposes.</a:t>
            </a:r>
          </a:p>
          <a:p>
            <a:pPr algn="just"/>
            <a:r>
              <a:rPr lang="en-US" sz="2400" dirty="0">
                <a:solidFill>
                  <a:schemeClr val="tx1"/>
                </a:solidFill>
                <a:latin typeface="Arial" panose="020B0604020202020204" pitchFamily="34" charset="0"/>
                <a:cs typeface="Arial" panose="020B0604020202020204" pitchFamily="34" charset="0"/>
              </a:rPr>
              <a:t>The integration of AI tools in the student’s writing process, especially in English essay writing, is becoming more and more common.</a:t>
            </a:r>
            <a:endParaRPr lang="vi-VN"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394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A6B59-728A-37EB-64E1-7E512D840060}"/>
              </a:ext>
            </a:extLst>
          </p:cNvPr>
          <p:cNvSpPr>
            <a:spLocks noGrp="1"/>
          </p:cNvSpPr>
          <p:nvPr>
            <p:ph type="title"/>
          </p:nvPr>
        </p:nvSpPr>
        <p:spPr/>
        <p:txBody>
          <a:bodyPr/>
          <a:lstStyle/>
          <a:p>
            <a:r>
              <a:rPr lang="en-US" b="1" dirty="0">
                <a:solidFill>
                  <a:srgbClr val="0070C0"/>
                </a:solidFill>
              </a:rPr>
              <a:t>DISCUSSION</a:t>
            </a:r>
            <a:endParaRPr lang="vi-VN" dirty="0"/>
          </a:p>
        </p:txBody>
      </p:sp>
      <p:sp>
        <p:nvSpPr>
          <p:cNvPr id="3" name="Content Placeholder 2">
            <a:extLst>
              <a:ext uri="{FF2B5EF4-FFF2-40B4-BE49-F238E27FC236}">
                <a16:creationId xmlns:a16="http://schemas.microsoft.com/office/drawing/2014/main" id="{C09C2041-9570-5B91-2B57-AA82965BDB7B}"/>
              </a:ext>
            </a:extLst>
          </p:cNvPr>
          <p:cNvSpPr>
            <a:spLocks noGrp="1"/>
          </p:cNvSpPr>
          <p:nvPr>
            <p:ph idx="1"/>
          </p:nvPr>
        </p:nvSpPr>
        <p:spPr>
          <a:xfrm>
            <a:off x="904126" y="2057400"/>
            <a:ext cx="10346076" cy="4038600"/>
          </a:xfrm>
        </p:spPr>
        <p:txBody>
          <a:bodyPr/>
          <a:lstStyle/>
          <a:p>
            <a:pPr marL="45720" indent="0">
              <a:buNone/>
            </a:pPr>
            <a:r>
              <a:rPr lang="en-US" b="1" dirty="0">
                <a:solidFill>
                  <a:srgbClr val="0070C0"/>
                </a:solidFill>
                <a:latin typeface="Arial" panose="020B0604020202020204" pitchFamily="34" charset="0"/>
                <a:cs typeface="Arial" panose="020B0604020202020204" pitchFamily="34" charset="0"/>
              </a:rPr>
              <a:t>2. Students’ opinions regarding their dependence on AI tools during their English essay writing process</a:t>
            </a:r>
          </a:p>
          <a:p>
            <a:pPr marL="45720" indent="0" algn="just">
              <a:buNone/>
            </a:pPr>
            <a:r>
              <a:rPr lang="en-US" dirty="0">
                <a:solidFill>
                  <a:schemeClr val="tx1"/>
                </a:solidFill>
                <a:latin typeface="Arial" panose="020B0604020202020204" pitchFamily="34" charset="0"/>
                <a:cs typeface="Arial" panose="020B0604020202020204" pitchFamily="34" charset="0"/>
              </a:rPr>
              <a:t>- A comparatively clear-cut answer was pointed out compared to what research has consistently pointed out. The first-year English majors tend to admit their dependence</a:t>
            </a:r>
            <a:r>
              <a:rPr lang="vi-VN" dirty="0">
                <a:solidFill>
                  <a:schemeClr val="tx1"/>
                </a:solidFill>
                <a:latin typeface="Arial" panose="020B0604020202020204" pitchFamily="34" charset="0"/>
                <a:cs typeface="Arial" panose="020B0604020202020204" pitchFamily="34" charset="0"/>
              </a:rPr>
              <a:t> on AI tools during the English essay writing process</a:t>
            </a:r>
            <a:r>
              <a:rPr lang="en-US" dirty="0">
                <a:solidFill>
                  <a:schemeClr val="tx1"/>
                </a:solidFill>
                <a:latin typeface="Arial" panose="020B0604020202020204" pitchFamily="34" charset="0"/>
                <a:cs typeface="Arial" panose="020B0604020202020204" pitchFamily="34" charset="0"/>
              </a:rPr>
              <a:t>, yet </a:t>
            </a:r>
            <a:r>
              <a:rPr lang="vi-VN" dirty="0">
                <a:solidFill>
                  <a:schemeClr val="tx1"/>
                </a:solidFill>
                <a:latin typeface="Arial" panose="020B0604020202020204" pitchFamily="34" charset="0"/>
                <a:cs typeface="Arial" panose="020B0604020202020204" pitchFamily="34" charset="0"/>
              </a:rPr>
              <a:t>most students do not regard AI as the primary author of their essays. </a:t>
            </a:r>
            <a:endParaRPr lang="en-US" dirty="0">
              <a:solidFill>
                <a:schemeClr val="tx1"/>
              </a:solidFill>
              <a:latin typeface="Arial" panose="020B0604020202020204" pitchFamily="34" charset="0"/>
              <a:cs typeface="Arial" panose="020B0604020202020204" pitchFamily="34" charset="0"/>
            </a:endParaRPr>
          </a:p>
          <a:p>
            <a:pPr marL="45720" indent="0" algn="just">
              <a:buNone/>
            </a:pPr>
            <a:r>
              <a:rPr lang="en-US" dirty="0">
                <a:solidFill>
                  <a:schemeClr val="tx1"/>
                </a:solidFill>
                <a:latin typeface="Arial" panose="020B0604020202020204" pitchFamily="34" charset="0"/>
                <a:cs typeface="Arial" panose="020B0604020202020204" pitchFamily="34" charset="0"/>
              </a:rPr>
              <a:t>- The current study confirmed the positive correlation between the frequency of using AI tools and the levels of dependence, which Nguyen et al.(2025) previously figured out. </a:t>
            </a:r>
            <a:endParaRPr lang="vi-VN" dirty="0">
              <a:solidFill>
                <a:schemeClr val="tx1"/>
              </a:solidFill>
              <a:latin typeface="Arial" panose="020B0604020202020204" pitchFamily="34" charset="0"/>
              <a:cs typeface="Arial" panose="020B0604020202020204" pitchFamily="34" charset="0"/>
            </a:endParaRPr>
          </a:p>
          <a:p>
            <a:pPr marL="45720" indent="0">
              <a:buNone/>
            </a:pPr>
            <a:endParaRPr lang="vi-VN" dirty="0">
              <a:solidFill>
                <a:srgbClr val="0070C0"/>
              </a:solidFill>
              <a:latin typeface="Arial" panose="020B0604020202020204" pitchFamily="34" charset="0"/>
              <a:cs typeface="Arial" panose="020B0604020202020204" pitchFamily="34" charset="0"/>
            </a:endParaRPr>
          </a:p>
          <a:p>
            <a:pPr marL="45720" indent="0">
              <a:buNone/>
            </a:pPr>
            <a:endParaRPr lang="vi-VN" dirty="0"/>
          </a:p>
        </p:txBody>
      </p:sp>
    </p:spTree>
    <p:extLst>
      <p:ext uri="{BB962C8B-B14F-4D97-AF65-F5344CB8AC3E}">
        <p14:creationId xmlns:p14="http://schemas.microsoft.com/office/powerpoint/2010/main" val="392458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0C958-27E0-D89F-A228-0C93D828C410}"/>
              </a:ext>
            </a:extLst>
          </p:cNvPr>
          <p:cNvSpPr>
            <a:spLocks noGrp="1"/>
          </p:cNvSpPr>
          <p:nvPr>
            <p:ph type="title"/>
          </p:nvPr>
        </p:nvSpPr>
        <p:spPr/>
        <p:txBody>
          <a:bodyPr/>
          <a:lstStyle/>
          <a:p>
            <a:r>
              <a:rPr lang="en-US" b="1" dirty="0">
                <a:solidFill>
                  <a:srgbClr val="0070C0"/>
                </a:solidFill>
              </a:rPr>
              <a:t>DISCUSSION</a:t>
            </a:r>
            <a:endParaRPr lang="vi-VN" dirty="0"/>
          </a:p>
        </p:txBody>
      </p:sp>
      <p:sp>
        <p:nvSpPr>
          <p:cNvPr id="3" name="Content Placeholder 2">
            <a:extLst>
              <a:ext uri="{FF2B5EF4-FFF2-40B4-BE49-F238E27FC236}">
                <a16:creationId xmlns:a16="http://schemas.microsoft.com/office/drawing/2014/main" id="{E59ED15C-D3CE-CC3E-0CB4-5A11D63741C8}"/>
              </a:ext>
            </a:extLst>
          </p:cNvPr>
          <p:cNvSpPr>
            <a:spLocks noGrp="1"/>
          </p:cNvSpPr>
          <p:nvPr>
            <p:ph idx="1"/>
          </p:nvPr>
        </p:nvSpPr>
        <p:spPr>
          <a:xfrm>
            <a:off x="770562" y="2057400"/>
            <a:ext cx="10500189" cy="4038600"/>
          </a:xfrm>
        </p:spPr>
        <p:txBody>
          <a:bodyPr>
            <a:normAutofit/>
          </a:bodyPr>
          <a:lstStyle/>
          <a:p>
            <a:pPr marL="45720" indent="0">
              <a:buNone/>
            </a:pPr>
            <a:r>
              <a:rPr lang="en-US" b="1" dirty="0">
                <a:solidFill>
                  <a:srgbClr val="0070C0"/>
                </a:solidFill>
                <a:latin typeface="Arial" panose="020B0604020202020204" pitchFamily="34" charset="0"/>
                <a:cs typeface="Arial" panose="020B0604020202020204" pitchFamily="34" charset="0"/>
              </a:rPr>
              <a:t>3. Students’ opinions regarding the short-term and long-term impacts of AI tools on their English writing ability </a:t>
            </a:r>
            <a:endParaRPr lang="vi-VN" dirty="0">
              <a:solidFill>
                <a:srgbClr val="0070C0"/>
              </a:solidFill>
              <a:latin typeface="Arial" panose="020B0604020202020204" pitchFamily="34" charset="0"/>
              <a:cs typeface="Arial" panose="020B0604020202020204" pitchFamily="34" charset="0"/>
            </a:endParaRPr>
          </a:p>
          <a:p>
            <a:pPr algn="just">
              <a:buFontTx/>
              <a:buChar char="-"/>
            </a:pPr>
            <a:r>
              <a:rPr lang="en-US" dirty="0">
                <a:solidFill>
                  <a:schemeClr val="tx1"/>
                </a:solidFill>
                <a:latin typeface="Arial" panose="020B0604020202020204" pitchFamily="34" charset="0"/>
                <a:cs typeface="Arial" panose="020B0604020202020204" pitchFamily="34" charset="0"/>
              </a:rPr>
              <a:t>The participants’ views on the short-term effects are in line with findings from relevant research. </a:t>
            </a:r>
          </a:p>
          <a:p>
            <a:pPr algn="just">
              <a:buFontTx/>
              <a:buChar char="-"/>
            </a:pPr>
            <a:r>
              <a:rPr lang="en-US" dirty="0">
                <a:solidFill>
                  <a:schemeClr val="tx1"/>
                </a:solidFill>
                <a:latin typeface="Arial" panose="020B0604020202020204" pitchFamily="34" charset="0"/>
                <a:cs typeface="Arial" panose="020B0604020202020204" pitchFamily="34" charset="0"/>
              </a:rPr>
              <a:t>While the students in previous research express </a:t>
            </a:r>
            <a:r>
              <a:rPr lang="vi-VN" dirty="0">
                <a:solidFill>
                  <a:schemeClr val="tx1"/>
                </a:solidFill>
                <a:latin typeface="Arial" panose="020B0604020202020204" pitchFamily="34" charset="0"/>
                <a:cs typeface="Arial" panose="020B0604020202020204" pitchFamily="34" charset="0"/>
              </a:rPr>
              <a:t>uncertainty regarding long-term retention of the new academic vocabulary or grammatical mastery they gained through AI assistance</a:t>
            </a:r>
            <a:r>
              <a:rPr lang="en-US" dirty="0">
                <a:solidFill>
                  <a:schemeClr val="tx1"/>
                </a:solidFill>
                <a:latin typeface="Arial" panose="020B0604020202020204" pitchFamily="34" charset="0"/>
                <a:cs typeface="Arial" panose="020B0604020202020204" pitchFamily="34" charset="0"/>
              </a:rPr>
              <a:t> and the general writing improvement, the participants in this study are quite positive about such effects.  However, many of them insist that in order to bring about these benefits, the right use of AI tools must be guaranteed, otherwise the bad consequences are likely to happen.</a:t>
            </a:r>
            <a:endParaRPr lang="vi-VN" dirty="0">
              <a:solidFill>
                <a:schemeClr val="tx1"/>
              </a:solidFill>
              <a:latin typeface="Arial" panose="020B0604020202020204" pitchFamily="34" charset="0"/>
              <a:cs typeface="Arial" panose="020B0604020202020204" pitchFamily="34" charset="0"/>
            </a:endParaRPr>
          </a:p>
          <a:p>
            <a:pPr>
              <a:buFontTx/>
              <a:buChar char="-"/>
            </a:pPr>
            <a:endParaRPr lang="vi-VN" dirty="0"/>
          </a:p>
        </p:txBody>
      </p:sp>
    </p:spTree>
    <p:extLst>
      <p:ext uri="{BB962C8B-B14F-4D97-AF65-F5344CB8AC3E}">
        <p14:creationId xmlns:p14="http://schemas.microsoft.com/office/powerpoint/2010/main" val="311553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46985-77F2-7D2F-7AB3-B51BF80BCE26}"/>
              </a:ext>
            </a:extLst>
          </p:cNvPr>
          <p:cNvSpPr>
            <a:spLocks noGrp="1"/>
          </p:cNvSpPr>
          <p:nvPr>
            <p:ph type="title"/>
          </p:nvPr>
        </p:nvSpPr>
        <p:spPr/>
        <p:txBody>
          <a:bodyPr/>
          <a:lstStyle/>
          <a:p>
            <a:r>
              <a:rPr lang="en-US" b="1" dirty="0">
                <a:solidFill>
                  <a:srgbClr val="0070C0"/>
                </a:solidFill>
              </a:rPr>
              <a:t>CONCLUSION</a:t>
            </a:r>
            <a:endParaRPr lang="vi-VN" b="1" dirty="0">
              <a:solidFill>
                <a:srgbClr val="0070C0"/>
              </a:solidFill>
            </a:endParaRPr>
          </a:p>
        </p:txBody>
      </p:sp>
      <p:sp>
        <p:nvSpPr>
          <p:cNvPr id="3" name="Content Placeholder 2">
            <a:extLst>
              <a:ext uri="{FF2B5EF4-FFF2-40B4-BE49-F238E27FC236}">
                <a16:creationId xmlns:a16="http://schemas.microsoft.com/office/drawing/2014/main" id="{39337DEF-8B5A-6A11-1799-9B5F6E1E5E2C}"/>
              </a:ext>
            </a:extLst>
          </p:cNvPr>
          <p:cNvSpPr>
            <a:spLocks noGrp="1"/>
          </p:cNvSpPr>
          <p:nvPr>
            <p:ph idx="1"/>
          </p:nvPr>
        </p:nvSpPr>
        <p:spPr>
          <a:xfrm>
            <a:off x="832208" y="2057400"/>
            <a:ext cx="10397446" cy="4038600"/>
          </a:xfrm>
        </p:spPr>
        <p:txBody>
          <a:bodyPr/>
          <a:lstStyle/>
          <a:p>
            <a:pPr algn="just"/>
            <a:r>
              <a:rPr lang="en-US" dirty="0">
                <a:solidFill>
                  <a:schemeClr val="tx1"/>
                </a:solidFill>
                <a:latin typeface="Arial" panose="020B0604020202020204" pitchFamily="34" charset="0"/>
                <a:cs typeface="Arial" panose="020B0604020202020204" pitchFamily="34" charset="0"/>
              </a:rPr>
              <a:t>AI tools, especially ChatGPT and Gemini, have become </a:t>
            </a:r>
            <a:r>
              <a:rPr lang="vi-VN" dirty="0">
                <a:solidFill>
                  <a:schemeClr val="tx1"/>
                </a:solidFill>
                <a:latin typeface="Arial" panose="020B0604020202020204" pitchFamily="34" charset="0"/>
                <a:cs typeface="Arial" panose="020B0604020202020204" pitchFamily="34" charset="0"/>
              </a:rPr>
              <a:t>integral components of the English </a:t>
            </a:r>
            <a:r>
              <a:rPr lang="en-US" dirty="0">
                <a:solidFill>
                  <a:schemeClr val="tx1"/>
                </a:solidFill>
                <a:latin typeface="Arial" panose="020B0604020202020204" pitchFamily="34" charset="0"/>
                <a:cs typeface="Arial" panose="020B0604020202020204" pitchFamily="34" charset="0"/>
              </a:rPr>
              <a:t>essay </a:t>
            </a:r>
            <a:r>
              <a:rPr lang="vi-VN" dirty="0">
                <a:solidFill>
                  <a:schemeClr val="tx1"/>
                </a:solidFill>
                <a:latin typeface="Arial" panose="020B0604020202020204" pitchFamily="34" charset="0"/>
                <a:cs typeface="Arial" panose="020B0604020202020204" pitchFamily="34" charset="0"/>
              </a:rPr>
              <a:t>writing process </a:t>
            </a:r>
            <a:r>
              <a:rPr lang="en-US" dirty="0">
                <a:solidFill>
                  <a:schemeClr val="tx1"/>
                </a:solidFill>
                <a:latin typeface="Arial" panose="020B0604020202020204" pitchFamily="34" charset="0"/>
                <a:cs typeface="Arial" panose="020B0604020202020204" pitchFamily="34" charset="0"/>
              </a:rPr>
              <a:t>among first-year English majors. </a:t>
            </a:r>
          </a:p>
          <a:p>
            <a:pPr algn="just"/>
            <a:r>
              <a:rPr lang="en-US" dirty="0">
                <a:solidFill>
                  <a:schemeClr val="tx1"/>
                </a:solidFill>
                <a:latin typeface="Arial" panose="020B0604020202020204" pitchFamily="34" charset="0"/>
                <a:cs typeface="Arial" panose="020B0604020202020204" pitchFamily="34" charset="0"/>
              </a:rPr>
              <a:t>Grammar and vocabulary are the two main language areas that are of great importance to first-year English majors.</a:t>
            </a:r>
          </a:p>
          <a:p>
            <a:pPr algn="just"/>
            <a:r>
              <a:rPr lang="en-US" dirty="0">
                <a:solidFill>
                  <a:schemeClr val="tx1"/>
                </a:solidFill>
                <a:latin typeface="Arial" panose="020B0604020202020204" pitchFamily="34" charset="0"/>
                <a:cs typeface="Arial" panose="020B0604020202020204" pitchFamily="34" charset="0"/>
              </a:rPr>
              <a:t>Students have a positive attitude about the short- term and long-term effects of AI tools on their English writing ability, yet many insist that these benefits only present if students use AI tools in the right way, otherwise critical thinking skills and autonomy will be negatively affected. </a:t>
            </a:r>
            <a:endParaRPr lang="vi-VN"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67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F3C4A-8F16-1878-88A5-F8EBD7AA5B48}"/>
              </a:ext>
            </a:extLst>
          </p:cNvPr>
          <p:cNvSpPr>
            <a:spLocks noGrp="1"/>
          </p:cNvSpPr>
          <p:nvPr>
            <p:ph type="title"/>
          </p:nvPr>
        </p:nvSpPr>
        <p:spPr/>
        <p:txBody>
          <a:bodyPr/>
          <a:lstStyle/>
          <a:p>
            <a:r>
              <a:rPr lang="en-US" b="1" dirty="0">
                <a:solidFill>
                  <a:srgbClr val="0070C0"/>
                </a:solidFill>
              </a:rPr>
              <a:t>CONCLUSION</a:t>
            </a:r>
            <a:endParaRPr lang="vi-VN" b="1" dirty="0"/>
          </a:p>
        </p:txBody>
      </p:sp>
      <p:sp>
        <p:nvSpPr>
          <p:cNvPr id="3" name="Content Placeholder 2">
            <a:extLst>
              <a:ext uri="{FF2B5EF4-FFF2-40B4-BE49-F238E27FC236}">
                <a16:creationId xmlns:a16="http://schemas.microsoft.com/office/drawing/2014/main" id="{8D710DDD-3FED-71C8-A0F2-8DC25477131B}"/>
              </a:ext>
            </a:extLst>
          </p:cNvPr>
          <p:cNvSpPr>
            <a:spLocks noGrp="1"/>
          </p:cNvSpPr>
          <p:nvPr>
            <p:ph idx="1"/>
          </p:nvPr>
        </p:nvSpPr>
        <p:spPr>
          <a:xfrm>
            <a:off x="821934" y="2057400"/>
            <a:ext cx="10654300" cy="4038600"/>
          </a:xfrm>
        </p:spPr>
        <p:txBody>
          <a:bodyPr/>
          <a:lstStyle/>
          <a:p>
            <a:pPr algn="just"/>
            <a:r>
              <a:rPr lang="en-US" dirty="0">
                <a:solidFill>
                  <a:schemeClr val="tx1"/>
                </a:solidFill>
                <a:latin typeface="Arial" panose="020B0604020202020204" pitchFamily="34" charset="0"/>
                <a:cs typeface="Arial" panose="020B0604020202020204" pitchFamily="34" charset="0"/>
              </a:rPr>
              <a:t>However, given the fact that a positive correlation between the frequency of using AI tools and dependence  was figured out, and students’ reliance on these tools, especially those with low English proficiency, is confirmed by classroom observation, strategies to help students use AI tools effectively without becoming over-dependent is of utmost importance.</a:t>
            </a:r>
          </a:p>
          <a:p>
            <a:pPr algn="just"/>
            <a:r>
              <a:rPr lang="en-US" dirty="0">
                <a:solidFill>
                  <a:schemeClr val="tx1"/>
                </a:solidFill>
                <a:latin typeface="Arial" panose="020B0604020202020204" pitchFamily="34" charset="0"/>
                <a:cs typeface="Arial" panose="020B0604020202020204" pitchFamily="34" charset="0"/>
              </a:rPr>
              <a:t>Future research should include more participants and incorporate a variety of tools to enhance validity and generalization. Besides, future research could investigate more about AI usage in English writing among students of different English levels, from which strategies to maximize AI tools’ positive effects on students can be suggested.</a:t>
            </a:r>
            <a:endParaRPr lang="vi-VN" dirty="0">
              <a:solidFill>
                <a:schemeClr val="tx1"/>
              </a:solidFill>
              <a:latin typeface="Arial" panose="020B0604020202020204" pitchFamily="34" charset="0"/>
              <a:cs typeface="Arial" panose="020B0604020202020204" pitchFamily="34" charset="0"/>
            </a:endParaRPr>
          </a:p>
          <a:p>
            <a:endParaRPr lang="vi-VN" dirty="0"/>
          </a:p>
        </p:txBody>
      </p:sp>
    </p:spTree>
    <p:extLst>
      <p:ext uri="{BB962C8B-B14F-4D97-AF65-F5344CB8AC3E}">
        <p14:creationId xmlns:p14="http://schemas.microsoft.com/office/powerpoint/2010/main" val="165055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D8EDA-958A-563B-818D-4A2FFCDA7C36}"/>
              </a:ext>
            </a:extLst>
          </p:cNvPr>
          <p:cNvSpPr>
            <a:spLocks noGrp="1"/>
          </p:cNvSpPr>
          <p:nvPr>
            <p:ph type="title"/>
          </p:nvPr>
        </p:nvSpPr>
        <p:spPr/>
        <p:txBody>
          <a:bodyPr/>
          <a:lstStyle/>
          <a:p>
            <a:r>
              <a:rPr lang="en-US" dirty="0">
                <a:solidFill>
                  <a:srgbClr val="0070C0"/>
                </a:solidFill>
                <a:latin typeface="Arial" panose="020B0604020202020204" pitchFamily="34" charset="0"/>
                <a:cs typeface="Arial" panose="020B0604020202020204" pitchFamily="34" charset="0"/>
              </a:rPr>
              <a:t>REFERENCES</a:t>
            </a:r>
            <a:endParaRPr lang="vi-VN" dirty="0">
              <a:solidFill>
                <a:srgbClr val="0070C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A01A125-D4A3-9ECC-8FCE-583148760E65}"/>
              </a:ext>
            </a:extLst>
          </p:cNvPr>
          <p:cNvSpPr>
            <a:spLocks noGrp="1"/>
          </p:cNvSpPr>
          <p:nvPr>
            <p:ph idx="1"/>
          </p:nvPr>
        </p:nvSpPr>
        <p:spPr>
          <a:xfrm>
            <a:off x="770562" y="2057400"/>
            <a:ext cx="10459092" cy="4038600"/>
          </a:xfrm>
        </p:spPr>
        <p:txBody>
          <a:bodyPr>
            <a:normAutofit fontScale="85000" lnSpcReduction="20000"/>
          </a:bodyPr>
          <a:lstStyle/>
          <a:p>
            <a:pPr marL="45720" indent="0" algn="just">
              <a:buNone/>
            </a:pPr>
            <a:r>
              <a:rPr lang="vi-VN" dirty="0">
                <a:solidFill>
                  <a:schemeClr val="tx1"/>
                </a:solidFill>
                <a:latin typeface="Arial" panose="020B0604020202020204" pitchFamily="34" charset="0"/>
                <a:cs typeface="Arial" panose="020B0604020202020204" pitchFamily="34" charset="0"/>
              </a:rPr>
              <a:t>Bui, T. U., &amp; Tong, V. A. (2025). The impact of AI writing tools on academic integrity: Unveiling English-majored students’ perceptions and practical solutions. </a:t>
            </a:r>
            <a:r>
              <a:rPr lang="vi-VN" i="1" dirty="0">
                <a:solidFill>
                  <a:schemeClr val="tx1"/>
                </a:solidFill>
                <a:latin typeface="Arial" panose="020B0604020202020204" pitchFamily="34" charset="0"/>
                <a:cs typeface="Arial" panose="020B0604020202020204" pitchFamily="34" charset="0"/>
              </a:rPr>
              <a:t>AsiaCALL Online Journal</a:t>
            </a:r>
            <a:r>
              <a:rPr lang="vi-VN" dirty="0">
                <a:solidFill>
                  <a:schemeClr val="tx1"/>
                </a:solidFill>
                <a:latin typeface="Arial" panose="020B0604020202020204" pitchFamily="34" charset="0"/>
                <a:cs typeface="Arial" panose="020B0604020202020204" pitchFamily="34" charset="0"/>
              </a:rPr>
              <a:t>, </a:t>
            </a:r>
            <a:r>
              <a:rPr lang="vi-VN" i="1" dirty="0">
                <a:solidFill>
                  <a:schemeClr val="tx1"/>
                </a:solidFill>
                <a:latin typeface="Arial" panose="020B0604020202020204" pitchFamily="34" charset="0"/>
                <a:cs typeface="Arial" panose="020B0604020202020204" pitchFamily="34" charset="0"/>
              </a:rPr>
              <a:t>16</a:t>
            </a:r>
            <a:r>
              <a:rPr lang="vi-VN" dirty="0">
                <a:solidFill>
                  <a:schemeClr val="tx1"/>
                </a:solidFill>
                <a:latin typeface="Arial" panose="020B0604020202020204" pitchFamily="34" charset="0"/>
                <a:cs typeface="Arial" panose="020B0604020202020204" pitchFamily="34" charset="0"/>
              </a:rPr>
              <a:t>(1), 83-110.</a:t>
            </a:r>
          </a:p>
          <a:p>
            <a:pPr marL="45720" indent="0" algn="just">
              <a:buNone/>
            </a:pPr>
            <a:r>
              <a:rPr lang="vi-VN" dirty="0">
                <a:solidFill>
                  <a:schemeClr val="tx1"/>
                </a:solidFill>
                <a:latin typeface="Arial" panose="020B0604020202020204" pitchFamily="34" charset="0"/>
                <a:cs typeface="Arial" panose="020B0604020202020204" pitchFamily="34" charset="0"/>
              </a:rPr>
              <a:t>Bui, V. H., Hoang, M. H., &amp; Cu, T. H. (2022). Employing the QuillBot application in order to sharpen paraphrasing skills in writing academic essays for English-majored students at the School of Foreign Languages - Thai Nguyen University. </a:t>
            </a:r>
            <a:r>
              <a:rPr lang="vi-VN" i="1" dirty="0">
                <a:solidFill>
                  <a:schemeClr val="tx1"/>
                </a:solidFill>
                <a:latin typeface="Arial" panose="020B0604020202020204" pitchFamily="34" charset="0"/>
                <a:cs typeface="Arial" panose="020B0604020202020204" pitchFamily="34" charset="0"/>
              </a:rPr>
              <a:t>TNU Journal of Science and Technology</a:t>
            </a:r>
            <a:r>
              <a:rPr lang="vi-VN" dirty="0">
                <a:solidFill>
                  <a:schemeClr val="tx1"/>
                </a:solidFill>
                <a:latin typeface="Arial" panose="020B0604020202020204" pitchFamily="34" charset="0"/>
                <a:cs typeface="Arial" panose="020B0604020202020204" pitchFamily="34" charset="0"/>
              </a:rPr>
              <a:t>, </a:t>
            </a:r>
            <a:r>
              <a:rPr lang="vi-VN" i="1" dirty="0">
                <a:solidFill>
                  <a:schemeClr val="tx1"/>
                </a:solidFill>
                <a:latin typeface="Arial" panose="020B0604020202020204" pitchFamily="34" charset="0"/>
                <a:cs typeface="Arial" panose="020B0604020202020204" pitchFamily="34" charset="0"/>
              </a:rPr>
              <a:t>227</a:t>
            </a:r>
            <a:r>
              <a:rPr lang="vi-VN" dirty="0">
                <a:solidFill>
                  <a:schemeClr val="tx1"/>
                </a:solidFill>
                <a:latin typeface="Arial" panose="020B0604020202020204" pitchFamily="34" charset="0"/>
                <a:cs typeface="Arial" panose="020B0604020202020204" pitchFamily="34" charset="0"/>
              </a:rPr>
              <a:t>(13), 116–124.</a:t>
            </a:r>
          </a:p>
          <a:p>
            <a:pPr marL="45720" indent="0" algn="just">
              <a:buNone/>
            </a:pPr>
            <a:r>
              <a:rPr lang="vi-VN" dirty="0">
                <a:solidFill>
                  <a:schemeClr val="tx1"/>
                </a:solidFill>
                <a:latin typeface="Arial" panose="020B0604020202020204" pitchFamily="34" charset="0"/>
                <a:cs typeface="Arial" panose="020B0604020202020204" pitchFamily="34" charset="0"/>
              </a:rPr>
              <a:t>Ho, B. N., Ho, B. N., &amp; Thai, C. D. (2024). EFL students’ perceptions and practices of using ChatGPT for developing English argumentative essay writing skills. </a:t>
            </a:r>
            <a:r>
              <a:rPr lang="vi-VN" i="1" dirty="0">
                <a:solidFill>
                  <a:schemeClr val="tx1"/>
                </a:solidFill>
                <a:latin typeface="Arial" panose="020B0604020202020204" pitchFamily="34" charset="0"/>
                <a:cs typeface="Arial" panose="020B0604020202020204" pitchFamily="34" charset="0"/>
              </a:rPr>
              <a:t>European Journal of Alternative Education Studies</a:t>
            </a:r>
            <a:r>
              <a:rPr lang="vi-VN" dirty="0">
                <a:solidFill>
                  <a:schemeClr val="tx1"/>
                </a:solidFill>
                <a:latin typeface="Arial" panose="020B0604020202020204" pitchFamily="34" charset="0"/>
                <a:cs typeface="Arial" panose="020B0604020202020204" pitchFamily="34" charset="0"/>
              </a:rPr>
              <a:t>, </a:t>
            </a:r>
            <a:r>
              <a:rPr lang="vi-VN" i="1" dirty="0">
                <a:solidFill>
                  <a:schemeClr val="tx1"/>
                </a:solidFill>
                <a:latin typeface="Arial" panose="020B0604020202020204" pitchFamily="34" charset="0"/>
                <a:cs typeface="Arial" panose="020B0604020202020204" pitchFamily="34" charset="0"/>
              </a:rPr>
              <a:t>9</a:t>
            </a:r>
            <a:r>
              <a:rPr lang="vi-VN" dirty="0">
                <a:solidFill>
                  <a:schemeClr val="tx1"/>
                </a:solidFill>
                <a:latin typeface="Arial" panose="020B0604020202020204" pitchFamily="34" charset="0"/>
                <a:cs typeface="Arial" panose="020B0604020202020204" pitchFamily="34" charset="0"/>
              </a:rPr>
              <a:t>(1), 168–216.</a:t>
            </a:r>
          </a:p>
          <a:p>
            <a:pPr marL="45720" indent="0" algn="just">
              <a:buNone/>
            </a:pPr>
            <a:r>
              <a:rPr lang="vi-VN" dirty="0">
                <a:solidFill>
                  <a:schemeClr val="tx1"/>
                </a:solidFill>
                <a:latin typeface="Arial" panose="020B0604020202020204" pitchFamily="34" charset="0"/>
                <a:cs typeface="Arial" panose="020B0604020202020204" pitchFamily="34" charset="0"/>
              </a:rPr>
              <a:t>Hoang, H. T., &amp; Nguyen, M. N. (2025). </a:t>
            </a:r>
            <a:r>
              <a:rPr lang="vi-VN" i="1" dirty="0">
                <a:solidFill>
                  <a:schemeClr val="tx1"/>
                </a:solidFill>
                <a:latin typeface="Arial" panose="020B0604020202020204" pitchFamily="34" charset="0"/>
                <a:cs typeface="Arial" panose="020B0604020202020204" pitchFamily="34" charset="0"/>
              </a:rPr>
              <a:t>A study on the perceptions of using ChatGPT as an AI writing assistant among third-year English majors at Dong A University</a:t>
            </a:r>
            <a:r>
              <a:rPr lang="vi-VN" dirty="0">
                <a:solidFill>
                  <a:schemeClr val="tx1"/>
                </a:solidFill>
                <a:latin typeface="Arial" panose="020B0604020202020204" pitchFamily="34" charset="0"/>
                <a:cs typeface="Arial" panose="020B0604020202020204" pitchFamily="34" charset="0"/>
              </a:rPr>
              <a:t>. In </a:t>
            </a:r>
            <a:r>
              <a:rPr lang="vi-VN" i="1" dirty="0">
                <a:solidFill>
                  <a:schemeClr val="tx1"/>
                </a:solidFill>
                <a:latin typeface="Arial" panose="020B0604020202020204" pitchFamily="34" charset="0"/>
                <a:cs typeface="Arial" panose="020B0604020202020204" pitchFamily="34" charset="0"/>
              </a:rPr>
              <a:t>Sinh viên Nghiên cứu khoa học, Trường Đại học Đông Á 2024-2025</a:t>
            </a:r>
            <a:r>
              <a:rPr lang="vi-VN" dirty="0">
                <a:solidFill>
                  <a:schemeClr val="tx1"/>
                </a:solidFill>
                <a:latin typeface="Arial" panose="020B0604020202020204" pitchFamily="34" charset="0"/>
                <a:cs typeface="Arial" panose="020B0604020202020204" pitchFamily="34" charset="0"/>
              </a:rPr>
              <a:t> (p. 437–449).</a:t>
            </a:r>
          </a:p>
          <a:p>
            <a:pPr marL="45720" indent="0" algn="just">
              <a:buNone/>
            </a:pPr>
            <a:r>
              <a:rPr lang="vi-VN" dirty="0">
                <a:solidFill>
                  <a:schemeClr val="tx1"/>
                </a:solidFill>
                <a:latin typeface="Arial" panose="020B0604020202020204" pitchFamily="34" charset="0"/>
                <a:cs typeface="Arial" panose="020B0604020202020204" pitchFamily="34" charset="0"/>
              </a:rPr>
              <a:t>Jen, S. L., &amp; Salam, A. R. (2024). Using artificial intelligence for essay writing. </a:t>
            </a:r>
            <a:r>
              <a:rPr lang="vi-VN" i="1" dirty="0">
                <a:solidFill>
                  <a:schemeClr val="tx1"/>
                </a:solidFill>
                <a:latin typeface="Arial" panose="020B0604020202020204" pitchFamily="34" charset="0"/>
                <a:cs typeface="Arial" panose="020B0604020202020204" pitchFamily="34" charset="0"/>
              </a:rPr>
              <a:t>Arab World English Journal</a:t>
            </a:r>
            <a:r>
              <a:rPr lang="vi-VN" dirty="0">
                <a:solidFill>
                  <a:schemeClr val="tx1"/>
                </a:solidFill>
                <a:latin typeface="Arial" panose="020B0604020202020204" pitchFamily="34" charset="0"/>
                <a:cs typeface="Arial" panose="020B0604020202020204" pitchFamily="34" charset="0"/>
              </a:rPr>
              <a:t>, 90–99.</a:t>
            </a:r>
          </a:p>
          <a:p>
            <a:pPr marL="45720" indent="0">
              <a:buNone/>
            </a:pPr>
            <a:endParaRPr lang="vi-VN" dirty="0"/>
          </a:p>
        </p:txBody>
      </p:sp>
    </p:spTree>
    <p:extLst>
      <p:ext uri="{BB962C8B-B14F-4D97-AF65-F5344CB8AC3E}">
        <p14:creationId xmlns:p14="http://schemas.microsoft.com/office/powerpoint/2010/main" val="1269572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01EEB-47DF-2796-4030-4F9D07BAF693}"/>
              </a:ext>
            </a:extLst>
          </p:cNvPr>
          <p:cNvSpPr>
            <a:spLocks noGrp="1"/>
          </p:cNvSpPr>
          <p:nvPr>
            <p:ph type="title"/>
          </p:nvPr>
        </p:nvSpPr>
        <p:spPr/>
        <p:txBody>
          <a:bodyPr/>
          <a:lstStyle/>
          <a:p>
            <a:r>
              <a:rPr lang="en-US" dirty="0">
                <a:solidFill>
                  <a:srgbClr val="0070C0"/>
                </a:solidFill>
                <a:latin typeface="Arial" panose="020B0604020202020204" pitchFamily="34" charset="0"/>
                <a:cs typeface="Arial" panose="020B0604020202020204" pitchFamily="34" charset="0"/>
              </a:rPr>
              <a:t>REFERENCES</a:t>
            </a:r>
            <a:endParaRPr lang="vi-VN" dirty="0"/>
          </a:p>
        </p:txBody>
      </p:sp>
      <p:sp>
        <p:nvSpPr>
          <p:cNvPr id="3" name="Content Placeholder 2">
            <a:extLst>
              <a:ext uri="{FF2B5EF4-FFF2-40B4-BE49-F238E27FC236}">
                <a16:creationId xmlns:a16="http://schemas.microsoft.com/office/drawing/2014/main" id="{4AA74E54-BECE-30C3-E912-27390CE7A745}"/>
              </a:ext>
            </a:extLst>
          </p:cNvPr>
          <p:cNvSpPr>
            <a:spLocks noGrp="1"/>
          </p:cNvSpPr>
          <p:nvPr>
            <p:ph idx="1"/>
          </p:nvPr>
        </p:nvSpPr>
        <p:spPr>
          <a:xfrm>
            <a:off x="883578" y="2057400"/>
            <a:ext cx="10448818" cy="4038600"/>
          </a:xfrm>
        </p:spPr>
        <p:txBody>
          <a:bodyPr>
            <a:normAutofit fontScale="92500" lnSpcReduction="10000"/>
          </a:bodyPr>
          <a:lstStyle/>
          <a:p>
            <a:pPr marL="45720" indent="0" algn="just">
              <a:buNone/>
            </a:pPr>
            <a:r>
              <a:rPr lang="vi-VN" dirty="0">
                <a:solidFill>
                  <a:schemeClr val="tx1"/>
                </a:solidFill>
                <a:latin typeface="Arial" panose="020B0604020202020204" pitchFamily="34" charset="0"/>
                <a:cs typeface="Arial" panose="020B0604020202020204" pitchFamily="34" charset="0"/>
              </a:rPr>
              <a:t>Lai, K. L., &amp; Trinh, H. L. (2025). The effects of ChatGPT on academic writing proficiency among English-majored undergraduates at a university. </a:t>
            </a:r>
            <a:r>
              <a:rPr lang="vi-VN" i="1" dirty="0">
                <a:solidFill>
                  <a:schemeClr val="tx1"/>
                </a:solidFill>
                <a:latin typeface="Arial" panose="020B0604020202020204" pitchFamily="34" charset="0"/>
                <a:cs typeface="Arial" panose="020B0604020202020204" pitchFamily="34" charset="0"/>
              </a:rPr>
              <a:t>VNU Journal of Foreign Studies</a:t>
            </a:r>
            <a:r>
              <a:rPr lang="vi-VN" dirty="0">
                <a:solidFill>
                  <a:schemeClr val="tx1"/>
                </a:solidFill>
                <a:latin typeface="Arial" panose="020B0604020202020204" pitchFamily="34" charset="0"/>
                <a:cs typeface="Arial" panose="020B0604020202020204" pitchFamily="34" charset="0"/>
              </a:rPr>
              <a:t>, </a:t>
            </a:r>
            <a:r>
              <a:rPr lang="vi-VN" i="1" dirty="0">
                <a:solidFill>
                  <a:schemeClr val="tx1"/>
                </a:solidFill>
                <a:latin typeface="Arial" panose="020B0604020202020204" pitchFamily="34" charset="0"/>
                <a:cs typeface="Arial" panose="020B0604020202020204" pitchFamily="34" charset="0"/>
              </a:rPr>
              <a:t>41</a:t>
            </a:r>
            <a:r>
              <a:rPr lang="vi-VN" dirty="0">
                <a:solidFill>
                  <a:schemeClr val="tx1"/>
                </a:solidFill>
                <a:latin typeface="Arial" panose="020B0604020202020204" pitchFamily="34" charset="0"/>
                <a:cs typeface="Arial" panose="020B0604020202020204" pitchFamily="34" charset="0"/>
              </a:rPr>
              <a:t>(3), 92–109.</a:t>
            </a:r>
          </a:p>
          <a:p>
            <a:pPr marL="45720" indent="0" algn="just">
              <a:buNone/>
            </a:pPr>
            <a:r>
              <a:rPr lang="vi-VN" dirty="0">
                <a:solidFill>
                  <a:schemeClr val="tx1"/>
                </a:solidFill>
                <a:latin typeface="Arial" panose="020B0604020202020204" pitchFamily="34" charset="0"/>
                <a:cs typeface="Arial" panose="020B0604020202020204" pitchFamily="34" charset="0"/>
              </a:rPr>
              <a:t>Le, T. H. (2025). </a:t>
            </a:r>
            <a:r>
              <a:rPr lang="vi-VN" i="1" dirty="0">
                <a:solidFill>
                  <a:schemeClr val="tx1"/>
                </a:solidFill>
                <a:latin typeface="Arial" panose="020B0604020202020204" pitchFamily="34" charset="0"/>
                <a:cs typeface="Arial" panose="020B0604020202020204" pitchFamily="34" charset="0"/>
              </a:rPr>
              <a:t>ChatGPT and the evolution of autonomous English writing skills</a:t>
            </a:r>
            <a:r>
              <a:rPr lang="vi-VN" dirty="0">
                <a:solidFill>
                  <a:schemeClr val="tx1"/>
                </a:solidFill>
                <a:latin typeface="Arial" panose="020B0604020202020204" pitchFamily="34" charset="0"/>
                <a:cs typeface="Arial" panose="020B0604020202020204" pitchFamily="34" charset="0"/>
              </a:rPr>
              <a:t> [Paper presentation]. Intesol 2025.</a:t>
            </a:r>
          </a:p>
          <a:p>
            <a:pPr marL="45720" indent="0" algn="just">
              <a:buNone/>
            </a:pPr>
            <a:r>
              <a:rPr lang="vi-VN" dirty="0">
                <a:solidFill>
                  <a:schemeClr val="tx1"/>
                </a:solidFill>
                <a:latin typeface="Arial" panose="020B0604020202020204" pitchFamily="34" charset="0"/>
                <a:cs typeface="Arial" panose="020B0604020202020204" pitchFamily="34" charset="0"/>
              </a:rPr>
              <a:t>Nguyen, H. H. (2025). ChatGPT-assisted language learning: Effects on Vietnamese English majors’ writing skills and motivation. </a:t>
            </a:r>
            <a:r>
              <a:rPr lang="vi-VN" i="1" dirty="0">
                <a:solidFill>
                  <a:schemeClr val="tx1"/>
                </a:solidFill>
                <a:latin typeface="Arial" panose="020B0604020202020204" pitchFamily="34" charset="0"/>
                <a:cs typeface="Arial" panose="020B0604020202020204" pitchFamily="34" charset="0"/>
              </a:rPr>
              <a:t>The JALT CALL Journal</a:t>
            </a:r>
            <a:r>
              <a:rPr lang="vi-VN" dirty="0">
                <a:solidFill>
                  <a:schemeClr val="tx1"/>
                </a:solidFill>
                <a:latin typeface="Arial" panose="020B0604020202020204" pitchFamily="34" charset="0"/>
                <a:cs typeface="Arial" panose="020B0604020202020204" pitchFamily="34" charset="0"/>
              </a:rPr>
              <a:t>, </a:t>
            </a:r>
            <a:r>
              <a:rPr lang="vi-VN" i="1" dirty="0">
                <a:solidFill>
                  <a:schemeClr val="tx1"/>
                </a:solidFill>
                <a:latin typeface="Arial" panose="020B0604020202020204" pitchFamily="34" charset="0"/>
                <a:cs typeface="Arial" panose="020B0604020202020204" pitchFamily="34" charset="0"/>
              </a:rPr>
              <a:t>21</a:t>
            </a:r>
            <a:r>
              <a:rPr lang="vi-VN" dirty="0">
                <a:solidFill>
                  <a:schemeClr val="tx1"/>
                </a:solidFill>
                <a:latin typeface="Arial" panose="020B0604020202020204" pitchFamily="34" charset="0"/>
                <a:cs typeface="Arial" panose="020B0604020202020204" pitchFamily="34" charset="0"/>
              </a:rPr>
              <a:t>(2), 1-25.</a:t>
            </a:r>
          </a:p>
          <a:p>
            <a:pPr marL="45720" indent="0" algn="just">
              <a:buNone/>
            </a:pPr>
            <a:r>
              <a:rPr lang="vi-VN" dirty="0">
                <a:solidFill>
                  <a:schemeClr val="tx1"/>
                </a:solidFill>
                <a:latin typeface="Arial" panose="020B0604020202020204" pitchFamily="34" charset="0"/>
                <a:cs typeface="Arial" panose="020B0604020202020204" pitchFamily="34" charset="0"/>
              </a:rPr>
              <a:t>Nguyen, X. H., Hoang, H. V., Vuong, K. N., &amp; Nguyen, T. T. (2025). Enhancing writing skills through AI-powered tools: perceived benefits and challenges among Vietnamese EFL students. </a:t>
            </a:r>
            <a:r>
              <a:rPr lang="vi-VN" i="1" dirty="0">
                <a:solidFill>
                  <a:schemeClr val="tx1"/>
                </a:solidFill>
                <a:latin typeface="Arial" panose="020B0604020202020204" pitchFamily="34" charset="0"/>
                <a:cs typeface="Arial" panose="020B0604020202020204" pitchFamily="34" charset="0"/>
              </a:rPr>
              <a:t>Discover Education</a:t>
            </a:r>
            <a:r>
              <a:rPr lang="vi-VN" dirty="0">
                <a:solidFill>
                  <a:schemeClr val="tx1"/>
                </a:solidFill>
                <a:latin typeface="Arial" panose="020B0604020202020204" pitchFamily="34" charset="0"/>
                <a:cs typeface="Arial" panose="020B0604020202020204" pitchFamily="34" charset="0"/>
              </a:rPr>
              <a:t>, </a:t>
            </a:r>
            <a:r>
              <a:rPr lang="vi-VN" i="1" dirty="0">
                <a:solidFill>
                  <a:schemeClr val="tx1"/>
                </a:solidFill>
                <a:latin typeface="Arial" panose="020B0604020202020204" pitchFamily="34" charset="0"/>
                <a:cs typeface="Arial" panose="020B0604020202020204" pitchFamily="34" charset="0"/>
              </a:rPr>
              <a:t>4</a:t>
            </a:r>
            <a:r>
              <a:rPr lang="vi-VN" dirty="0">
                <a:solidFill>
                  <a:schemeClr val="tx1"/>
                </a:solidFill>
                <a:latin typeface="Arial" panose="020B0604020202020204" pitchFamily="34" charset="0"/>
                <a:cs typeface="Arial" panose="020B0604020202020204" pitchFamily="34" charset="0"/>
              </a:rPr>
              <a:t>(472), 1-20.</a:t>
            </a:r>
          </a:p>
          <a:p>
            <a:pPr marL="45720" indent="0" algn="just">
              <a:buNone/>
            </a:pPr>
            <a:r>
              <a:rPr lang="vi-VN" dirty="0">
                <a:solidFill>
                  <a:schemeClr val="tx1"/>
                </a:solidFill>
                <a:latin typeface="Arial" panose="020B0604020202020204" pitchFamily="34" charset="0"/>
                <a:cs typeface="Arial" panose="020B0604020202020204" pitchFamily="34" charset="0"/>
              </a:rPr>
              <a:t>Pham, Q. T. (2024). ChatGPT’s influence on English-majored students’ writing: Insights from lecturers at a university in Hanoi. </a:t>
            </a:r>
            <a:r>
              <a:rPr lang="vi-VN" i="1" dirty="0">
                <a:solidFill>
                  <a:schemeClr val="tx1"/>
                </a:solidFill>
                <a:latin typeface="Arial" panose="020B0604020202020204" pitchFamily="34" charset="0"/>
                <a:cs typeface="Arial" panose="020B0604020202020204" pitchFamily="34" charset="0"/>
              </a:rPr>
              <a:t>Journal of Educational Equipment: Applied Research</a:t>
            </a:r>
            <a:r>
              <a:rPr lang="vi-VN" dirty="0">
                <a:solidFill>
                  <a:schemeClr val="tx1"/>
                </a:solidFill>
                <a:latin typeface="Arial" panose="020B0604020202020204" pitchFamily="34" charset="0"/>
                <a:cs typeface="Arial" panose="020B0604020202020204" pitchFamily="34" charset="0"/>
              </a:rPr>
              <a:t>, </a:t>
            </a:r>
            <a:r>
              <a:rPr lang="vi-VN" i="1" dirty="0">
                <a:solidFill>
                  <a:schemeClr val="tx1"/>
                </a:solidFill>
                <a:latin typeface="Arial" panose="020B0604020202020204" pitchFamily="34" charset="0"/>
                <a:cs typeface="Arial" panose="020B0604020202020204" pitchFamily="34" charset="0"/>
              </a:rPr>
              <a:t>1</a:t>
            </a:r>
            <a:r>
              <a:rPr lang="vi-VN" dirty="0">
                <a:solidFill>
                  <a:schemeClr val="tx1"/>
                </a:solidFill>
                <a:latin typeface="Arial" panose="020B0604020202020204" pitchFamily="34" charset="0"/>
                <a:cs typeface="Arial" panose="020B0604020202020204" pitchFamily="34" charset="0"/>
              </a:rPr>
              <a:t>(322), 147-149.</a:t>
            </a:r>
          </a:p>
          <a:p>
            <a:pPr marL="45720" indent="0">
              <a:buNone/>
            </a:pPr>
            <a:endParaRPr lang="vi-VN" dirty="0"/>
          </a:p>
        </p:txBody>
      </p:sp>
    </p:spTree>
    <p:extLst>
      <p:ext uri="{BB962C8B-B14F-4D97-AF65-F5344CB8AC3E}">
        <p14:creationId xmlns:p14="http://schemas.microsoft.com/office/powerpoint/2010/main" val="1671180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B30AD-98CF-3282-CCB2-6039A5D83DD7}"/>
              </a:ext>
            </a:extLst>
          </p:cNvPr>
          <p:cNvSpPr>
            <a:spLocks noGrp="1"/>
          </p:cNvSpPr>
          <p:nvPr>
            <p:ph type="title"/>
          </p:nvPr>
        </p:nvSpPr>
        <p:spPr/>
        <p:txBody>
          <a:bodyPr/>
          <a:lstStyle/>
          <a:p>
            <a:endParaRPr lang="vi-VN"/>
          </a:p>
        </p:txBody>
      </p:sp>
      <p:sp>
        <p:nvSpPr>
          <p:cNvPr id="3" name="Content Placeholder 2">
            <a:extLst>
              <a:ext uri="{FF2B5EF4-FFF2-40B4-BE49-F238E27FC236}">
                <a16:creationId xmlns:a16="http://schemas.microsoft.com/office/drawing/2014/main" id="{D96A7032-33CF-77A2-30C8-D034CC797C06}"/>
              </a:ext>
            </a:extLst>
          </p:cNvPr>
          <p:cNvSpPr>
            <a:spLocks noGrp="1"/>
          </p:cNvSpPr>
          <p:nvPr>
            <p:ph idx="1"/>
          </p:nvPr>
        </p:nvSpPr>
        <p:spPr/>
        <p:txBody>
          <a:bodyPr/>
          <a:lstStyle/>
          <a:p>
            <a:endParaRPr lang="vi-VN"/>
          </a:p>
        </p:txBody>
      </p:sp>
      <p:pic>
        <p:nvPicPr>
          <p:cNvPr id="8194" name="Picture 2" descr="Business Skills : 13 ways to say “Thank You” in English. | English with a Twist">
            <a:extLst>
              <a:ext uri="{FF2B5EF4-FFF2-40B4-BE49-F238E27FC236}">
                <a16:creationId xmlns:a16="http://schemas.microsoft.com/office/drawing/2014/main" id="{B493535D-15CC-AC21-8AFB-11BA12256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609600"/>
            <a:ext cx="99060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079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209A2-FA5A-5A9F-ED4D-279D4ACA3DE6}"/>
              </a:ext>
            </a:extLst>
          </p:cNvPr>
          <p:cNvSpPr>
            <a:spLocks noGrp="1"/>
          </p:cNvSpPr>
          <p:nvPr>
            <p:ph type="title"/>
          </p:nvPr>
        </p:nvSpPr>
        <p:spPr/>
        <p:txBody>
          <a:bodyPr/>
          <a:lstStyle/>
          <a:p>
            <a:r>
              <a:rPr lang="en-US" b="1" dirty="0">
                <a:solidFill>
                  <a:srgbClr val="0070C0"/>
                </a:solidFill>
              </a:rPr>
              <a:t>INTRODUCTION</a:t>
            </a:r>
            <a:endParaRPr lang="vi-VN" dirty="0">
              <a:solidFill>
                <a:srgbClr val="0070C0"/>
              </a:solidFill>
            </a:endParaRPr>
          </a:p>
        </p:txBody>
      </p:sp>
      <p:sp>
        <p:nvSpPr>
          <p:cNvPr id="3" name="Content Placeholder 2">
            <a:extLst>
              <a:ext uri="{FF2B5EF4-FFF2-40B4-BE49-F238E27FC236}">
                <a16:creationId xmlns:a16="http://schemas.microsoft.com/office/drawing/2014/main" id="{C31589A0-A31D-93F9-E94B-4B371601C12A}"/>
              </a:ext>
            </a:extLst>
          </p:cNvPr>
          <p:cNvSpPr>
            <a:spLocks noGrp="1"/>
          </p:cNvSpPr>
          <p:nvPr>
            <p:ph idx="1"/>
          </p:nvPr>
        </p:nvSpPr>
        <p:spPr>
          <a:xfrm>
            <a:off x="750014" y="2057400"/>
            <a:ext cx="10736494" cy="4038600"/>
          </a:xfrm>
        </p:spPr>
        <p:txBody>
          <a:bodyPr/>
          <a:lstStyle/>
          <a:p>
            <a:pPr algn="just"/>
            <a:r>
              <a:rPr lang="en-US" sz="2400" dirty="0">
                <a:solidFill>
                  <a:schemeClr val="tx1"/>
                </a:solidFill>
                <a:latin typeface="Arial" panose="020B0604020202020204" pitchFamily="34" charset="0"/>
                <a:cs typeface="Arial" panose="020B0604020202020204" pitchFamily="34" charset="0"/>
              </a:rPr>
              <a:t>The current study is an attempt to </a:t>
            </a:r>
          </a:p>
          <a:p>
            <a:pPr lvl="1" algn="just"/>
            <a:endParaRPr lang="en-US" sz="2200" dirty="0">
              <a:solidFill>
                <a:schemeClr val="tx1"/>
              </a:solidFill>
              <a:latin typeface="Arial" panose="020B0604020202020204" pitchFamily="34" charset="0"/>
              <a:cs typeface="Arial" panose="020B0604020202020204" pitchFamily="34" charset="0"/>
            </a:endParaRPr>
          </a:p>
          <a:p>
            <a:pPr lvl="1" algn="just">
              <a:lnSpc>
                <a:spcPct val="150000"/>
              </a:lnSpc>
            </a:pPr>
            <a:r>
              <a:rPr lang="en-US" sz="2200" dirty="0">
                <a:solidFill>
                  <a:schemeClr val="tx1"/>
                </a:solidFill>
                <a:latin typeface="Arial" panose="020B0604020202020204" pitchFamily="34" charset="0"/>
                <a:cs typeface="Arial" panose="020B0604020202020204" pitchFamily="34" charset="0"/>
              </a:rPr>
              <a:t>explore first-year English-majors’ practice of using AI tools in essay writing</a:t>
            </a:r>
          </a:p>
          <a:p>
            <a:pPr lvl="1" algn="just">
              <a:lnSpc>
                <a:spcPct val="150000"/>
              </a:lnSpc>
            </a:pPr>
            <a:r>
              <a:rPr lang="en-US" sz="2200" dirty="0">
                <a:solidFill>
                  <a:schemeClr val="tx1"/>
                </a:solidFill>
                <a:latin typeface="Arial" panose="020B0604020202020204" pitchFamily="34" charset="0"/>
                <a:cs typeface="Arial" panose="020B0604020202020204" pitchFamily="34" charset="0"/>
              </a:rPr>
              <a:t>their opinions concerning their levels of dependence on AI tools</a:t>
            </a:r>
          </a:p>
          <a:p>
            <a:pPr lvl="1" algn="just">
              <a:lnSpc>
                <a:spcPct val="150000"/>
              </a:lnSpc>
            </a:pPr>
            <a:r>
              <a:rPr lang="en-US" sz="2200" dirty="0">
                <a:solidFill>
                  <a:schemeClr val="tx1"/>
                </a:solidFill>
                <a:latin typeface="Arial" panose="020B0604020202020204" pitchFamily="34" charset="0"/>
                <a:cs typeface="Arial" panose="020B0604020202020204" pitchFamily="34" charset="0"/>
              </a:rPr>
              <a:t>their belief on the short-term and long-term impacts of these tools on their English writing ability</a:t>
            </a:r>
            <a:endParaRPr lang="vi-VN" dirty="0"/>
          </a:p>
        </p:txBody>
      </p:sp>
    </p:spTree>
    <p:extLst>
      <p:ext uri="{BB962C8B-B14F-4D97-AF65-F5344CB8AC3E}">
        <p14:creationId xmlns:p14="http://schemas.microsoft.com/office/powerpoint/2010/main" val="118334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6231B-0B47-347A-9D0E-EFDA4AD3F3C1}"/>
              </a:ext>
            </a:extLst>
          </p:cNvPr>
          <p:cNvSpPr>
            <a:spLocks noGrp="1"/>
          </p:cNvSpPr>
          <p:nvPr>
            <p:ph type="title"/>
          </p:nvPr>
        </p:nvSpPr>
        <p:spPr/>
        <p:txBody>
          <a:bodyPr/>
          <a:lstStyle/>
          <a:p>
            <a:r>
              <a:rPr lang="en-US" b="1" dirty="0">
                <a:solidFill>
                  <a:srgbClr val="0070C0"/>
                </a:solidFill>
              </a:rPr>
              <a:t>INTRODUCTION</a:t>
            </a:r>
            <a:endParaRPr lang="vi-VN" dirty="0">
              <a:solidFill>
                <a:srgbClr val="0070C0"/>
              </a:solidFill>
            </a:endParaRPr>
          </a:p>
        </p:txBody>
      </p:sp>
      <p:sp>
        <p:nvSpPr>
          <p:cNvPr id="3" name="Content Placeholder 2">
            <a:extLst>
              <a:ext uri="{FF2B5EF4-FFF2-40B4-BE49-F238E27FC236}">
                <a16:creationId xmlns:a16="http://schemas.microsoft.com/office/drawing/2014/main" id="{02B7D48F-469E-AF75-11E2-C5D93AF331FD}"/>
              </a:ext>
            </a:extLst>
          </p:cNvPr>
          <p:cNvSpPr>
            <a:spLocks noGrp="1"/>
          </p:cNvSpPr>
          <p:nvPr>
            <p:ph idx="1"/>
          </p:nvPr>
        </p:nvSpPr>
        <p:spPr>
          <a:xfrm>
            <a:off x="842481" y="2057400"/>
            <a:ext cx="10428269" cy="4038600"/>
          </a:xfrm>
        </p:spPr>
        <p:txBody>
          <a:bodyPr/>
          <a:lstStyle/>
          <a:p>
            <a:pPr lvl="0" algn="just">
              <a:lnSpc>
                <a:spcPct val="150000"/>
              </a:lnSpc>
            </a:pPr>
            <a:r>
              <a:rPr lang="vi-VN" sz="2400" dirty="0">
                <a:solidFill>
                  <a:schemeClr val="tx1"/>
                </a:solidFill>
                <a:latin typeface="Arial" panose="020B0604020202020204" pitchFamily="34" charset="0"/>
                <a:cs typeface="Arial" panose="020B0604020202020204" pitchFamily="34" charset="0"/>
              </a:rPr>
              <a:t>What are students’ patterns of using AI tools in English essay writing?</a:t>
            </a:r>
          </a:p>
          <a:p>
            <a:pPr lvl="0" algn="just">
              <a:lnSpc>
                <a:spcPct val="150000"/>
              </a:lnSpc>
            </a:pPr>
            <a:r>
              <a:rPr lang="en-US" sz="2400" dirty="0">
                <a:solidFill>
                  <a:schemeClr val="tx1"/>
                </a:solidFill>
                <a:latin typeface="Arial" panose="020B0604020202020204" pitchFamily="34" charset="0"/>
                <a:cs typeface="Arial" panose="020B0604020202020204" pitchFamily="34" charset="0"/>
              </a:rPr>
              <a:t>What are students’ opinions regarding their dependence on AI tools during their English essay writing process?</a:t>
            </a:r>
            <a:endParaRPr lang="vi-VN" sz="2400" dirty="0">
              <a:solidFill>
                <a:schemeClr val="tx1"/>
              </a:solidFill>
              <a:latin typeface="Arial" panose="020B0604020202020204" pitchFamily="34" charset="0"/>
              <a:cs typeface="Arial" panose="020B0604020202020204" pitchFamily="34" charset="0"/>
            </a:endParaRPr>
          </a:p>
          <a:p>
            <a:pPr lvl="0" algn="just">
              <a:lnSpc>
                <a:spcPct val="150000"/>
              </a:lnSpc>
            </a:pPr>
            <a:r>
              <a:rPr lang="en-US" sz="2400" dirty="0">
                <a:solidFill>
                  <a:schemeClr val="tx1"/>
                </a:solidFill>
                <a:latin typeface="Arial" panose="020B0604020202020204" pitchFamily="34" charset="0"/>
                <a:cs typeface="Arial" panose="020B0604020202020204" pitchFamily="34" charset="0"/>
              </a:rPr>
              <a:t>What are students’ opinions regarding the short-term and long-term impacts of AI tools on their English writing ability?</a:t>
            </a:r>
            <a:endParaRPr lang="vi-VN" sz="2400" dirty="0">
              <a:solidFill>
                <a:schemeClr val="tx1"/>
              </a:solidFill>
              <a:latin typeface="Arial" panose="020B0604020202020204" pitchFamily="34" charset="0"/>
              <a:cs typeface="Arial" panose="020B0604020202020204" pitchFamily="34" charset="0"/>
            </a:endParaRPr>
          </a:p>
          <a:p>
            <a:endParaRPr lang="vi-VN" dirty="0"/>
          </a:p>
        </p:txBody>
      </p:sp>
    </p:spTree>
    <p:extLst>
      <p:ext uri="{BB962C8B-B14F-4D97-AF65-F5344CB8AC3E}">
        <p14:creationId xmlns:p14="http://schemas.microsoft.com/office/powerpoint/2010/main" val="80402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704FC-3AA0-E09C-8595-5AA631BF4F80}"/>
              </a:ext>
            </a:extLst>
          </p:cNvPr>
          <p:cNvSpPr>
            <a:spLocks noGrp="1"/>
          </p:cNvSpPr>
          <p:nvPr>
            <p:ph type="title"/>
          </p:nvPr>
        </p:nvSpPr>
        <p:spPr/>
        <p:txBody>
          <a:bodyPr/>
          <a:lstStyle/>
          <a:p>
            <a:r>
              <a:rPr lang="en-US" b="1" dirty="0">
                <a:solidFill>
                  <a:srgbClr val="0070C0"/>
                </a:solidFill>
              </a:rPr>
              <a:t>LITERATURE REVIEW</a:t>
            </a:r>
            <a:endParaRPr lang="vi-VN" b="1" dirty="0">
              <a:solidFill>
                <a:srgbClr val="0070C0"/>
              </a:solidFill>
            </a:endParaRPr>
          </a:p>
        </p:txBody>
      </p:sp>
      <p:sp>
        <p:nvSpPr>
          <p:cNvPr id="3" name="Content Placeholder 2">
            <a:extLst>
              <a:ext uri="{FF2B5EF4-FFF2-40B4-BE49-F238E27FC236}">
                <a16:creationId xmlns:a16="http://schemas.microsoft.com/office/drawing/2014/main" id="{5CDDCB76-A651-1B74-E7C2-EA0EFF1C15EB}"/>
              </a:ext>
            </a:extLst>
          </p:cNvPr>
          <p:cNvSpPr>
            <a:spLocks noGrp="1"/>
          </p:cNvSpPr>
          <p:nvPr>
            <p:ph idx="1"/>
          </p:nvPr>
        </p:nvSpPr>
        <p:spPr>
          <a:xfrm>
            <a:off x="719191" y="2057400"/>
            <a:ext cx="10685124" cy="4038600"/>
          </a:xfrm>
        </p:spPr>
        <p:txBody>
          <a:bodyPr>
            <a:normAutofit/>
          </a:bodyPr>
          <a:lstStyle/>
          <a:p>
            <a:pPr algn="just"/>
            <a:r>
              <a:rPr lang="en-US" sz="2400" dirty="0">
                <a:solidFill>
                  <a:schemeClr val="tx1"/>
                </a:solidFill>
                <a:latin typeface="Arial" panose="020B0604020202020204" pitchFamily="34" charset="0"/>
                <a:cs typeface="Arial" panose="020B0604020202020204" pitchFamily="34" charset="0"/>
              </a:rPr>
              <a:t>In terms of essay writing, the reliance of students on these tools are universal, with AI being employed throughout the entire writing process on a frequent level (Bui &amp; Tong, 2025; Lai &amp; Trinh, 2025; Le, 2025). </a:t>
            </a:r>
          </a:p>
          <a:p>
            <a:pPr algn="just"/>
            <a:r>
              <a:rPr lang="en-US" sz="2400" dirty="0">
                <a:solidFill>
                  <a:schemeClr val="tx1"/>
                </a:solidFill>
                <a:latin typeface="Arial" panose="020B0604020202020204" pitchFamily="34" charset="0"/>
                <a:cs typeface="Arial" panose="020B0604020202020204" pitchFamily="34" charset="0"/>
              </a:rPr>
              <a:t>ChatGPT is the most dominant among students, followed by </a:t>
            </a:r>
            <a:r>
              <a:rPr lang="en-US" sz="2400" dirty="0" err="1">
                <a:solidFill>
                  <a:schemeClr val="tx1"/>
                </a:solidFill>
                <a:latin typeface="Arial" panose="020B0604020202020204" pitchFamily="34" charset="0"/>
                <a:cs typeface="Arial" panose="020B0604020202020204" pitchFamily="34" charset="0"/>
              </a:rPr>
              <a:t>Quillbot</a:t>
            </a:r>
            <a:r>
              <a:rPr lang="en-US" sz="2400" dirty="0">
                <a:solidFill>
                  <a:schemeClr val="tx1"/>
                </a:solidFill>
                <a:latin typeface="Arial" panose="020B0604020202020204" pitchFamily="34" charset="0"/>
                <a:cs typeface="Arial" panose="020B0604020202020204" pitchFamily="34" charset="0"/>
              </a:rPr>
              <a:t>, </a:t>
            </a:r>
            <a:r>
              <a:rPr lang="vi-VN" sz="2400" dirty="0">
                <a:solidFill>
                  <a:schemeClr val="tx1"/>
                </a:solidFill>
                <a:latin typeface="Arial" panose="020B0604020202020204" pitchFamily="34" charset="0"/>
                <a:cs typeface="Arial" panose="020B0604020202020204" pitchFamily="34" charset="0"/>
              </a:rPr>
              <a:t>Grammarly, Claude</a:t>
            </a:r>
            <a:r>
              <a:rPr lang="en-US" sz="2400" dirty="0">
                <a:solidFill>
                  <a:schemeClr val="tx1"/>
                </a:solidFill>
                <a:latin typeface="Arial" panose="020B0604020202020204" pitchFamily="34" charset="0"/>
                <a:cs typeface="Arial" panose="020B0604020202020204" pitchFamily="34" charset="0"/>
              </a:rPr>
              <a:t> and </a:t>
            </a:r>
            <a:r>
              <a:rPr lang="vi-VN" sz="2400" dirty="0">
                <a:solidFill>
                  <a:schemeClr val="tx1"/>
                </a:solidFill>
                <a:latin typeface="Arial" panose="020B0604020202020204" pitchFamily="34" charset="0"/>
                <a:cs typeface="Arial" panose="020B0604020202020204" pitchFamily="34" charset="0"/>
              </a:rPr>
              <a:t>Gemini </a:t>
            </a:r>
            <a:r>
              <a:rPr lang="en-US" sz="2400" dirty="0">
                <a:solidFill>
                  <a:schemeClr val="tx1"/>
                </a:solidFill>
                <a:latin typeface="Arial" panose="020B0604020202020204" pitchFamily="34" charset="0"/>
                <a:cs typeface="Arial" panose="020B0604020202020204" pitchFamily="34" charset="0"/>
              </a:rPr>
              <a:t>(Bui &amp; Tong, 2025; Bui et al., 2022; Jen &amp; Salam, 2024; Nguyen et al., 2025; Tran et al., 2025).</a:t>
            </a:r>
            <a:endParaRPr lang="vi-VN"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101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6A99-A0C2-B799-23AE-C16C95CA819A}"/>
              </a:ext>
            </a:extLst>
          </p:cNvPr>
          <p:cNvSpPr>
            <a:spLocks noGrp="1"/>
          </p:cNvSpPr>
          <p:nvPr>
            <p:ph type="title"/>
          </p:nvPr>
        </p:nvSpPr>
        <p:spPr/>
        <p:txBody>
          <a:bodyPr/>
          <a:lstStyle/>
          <a:p>
            <a:r>
              <a:rPr lang="en-US" b="1" dirty="0">
                <a:solidFill>
                  <a:srgbClr val="0070C0"/>
                </a:solidFill>
              </a:rPr>
              <a:t>LITERATURE REVIEW</a:t>
            </a:r>
            <a:endParaRPr lang="vi-VN" b="1" dirty="0"/>
          </a:p>
        </p:txBody>
      </p:sp>
      <p:sp>
        <p:nvSpPr>
          <p:cNvPr id="3" name="Content Placeholder 2">
            <a:extLst>
              <a:ext uri="{FF2B5EF4-FFF2-40B4-BE49-F238E27FC236}">
                <a16:creationId xmlns:a16="http://schemas.microsoft.com/office/drawing/2014/main" id="{1FBC4234-5109-B882-90C3-6BF356262169}"/>
              </a:ext>
            </a:extLst>
          </p:cNvPr>
          <p:cNvSpPr>
            <a:spLocks noGrp="1"/>
          </p:cNvSpPr>
          <p:nvPr>
            <p:ph idx="1"/>
          </p:nvPr>
        </p:nvSpPr>
        <p:spPr>
          <a:xfrm>
            <a:off x="719191" y="2057400"/>
            <a:ext cx="10695398" cy="4038600"/>
          </a:xfrm>
        </p:spPr>
        <p:txBody>
          <a:bodyPr>
            <a:normAutofit/>
          </a:bodyPr>
          <a:lstStyle/>
          <a:p>
            <a:pPr algn="just"/>
            <a:r>
              <a:rPr lang="vi-VN" sz="2400" dirty="0">
                <a:solidFill>
                  <a:schemeClr val="tx1"/>
                </a:solidFill>
                <a:latin typeface="Arial" panose="020B0604020202020204" pitchFamily="34" charset="0"/>
                <a:cs typeface="Arial" panose="020B0604020202020204" pitchFamily="34" charset="0"/>
              </a:rPr>
              <a:t>AI tools are integrated across nearly all stages of the English essay-writing process</a:t>
            </a:r>
            <a:r>
              <a:rPr lang="en-US" sz="2400" dirty="0">
                <a:solidFill>
                  <a:schemeClr val="tx1"/>
                </a:solidFill>
                <a:latin typeface="Arial" panose="020B0604020202020204" pitchFamily="34" charset="0"/>
                <a:cs typeface="Arial" panose="020B0604020202020204" pitchFamily="34" charset="0"/>
              </a:rPr>
              <a:t>, especially during the initial phrases where students need to </a:t>
            </a:r>
            <a:r>
              <a:rPr lang="vi-VN" sz="2400" dirty="0">
                <a:solidFill>
                  <a:schemeClr val="tx1"/>
                </a:solidFill>
                <a:latin typeface="Arial" panose="020B0604020202020204" pitchFamily="34" charset="0"/>
                <a:cs typeface="Arial" panose="020B0604020202020204" pitchFamily="34" charset="0"/>
              </a:rPr>
              <a:t>establish a clear direction for their work</a:t>
            </a:r>
            <a:r>
              <a:rPr lang="en-US" sz="2400" dirty="0">
                <a:solidFill>
                  <a:schemeClr val="tx1"/>
                </a:solidFill>
                <a:latin typeface="Arial" panose="020B0604020202020204" pitchFamily="34" charset="0"/>
                <a:cs typeface="Arial" panose="020B0604020202020204" pitchFamily="34" charset="0"/>
              </a:rPr>
              <a:t>.</a:t>
            </a:r>
          </a:p>
          <a:p>
            <a:pPr algn="just"/>
            <a:r>
              <a:rPr lang="vi-VN" sz="2400" dirty="0">
                <a:solidFill>
                  <a:schemeClr val="tx1"/>
                </a:solidFill>
                <a:latin typeface="Arial" panose="020B0604020202020204" pitchFamily="34" charset="0"/>
                <a:cs typeface="Arial" panose="020B0604020202020204" pitchFamily="34" charset="0"/>
              </a:rPr>
              <a:t>Students do not typically accept AI output blindly; instead, they critically assess the accuracy, relevance, and specificity of the information provided</a:t>
            </a:r>
            <a:r>
              <a:rPr lang="en-US" sz="2400" dirty="0">
                <a:solidFill>
                  <a:schemeClr val="tx1"/>
                </a:solidFill>
                <a:latin typeface="Arial" panose="020B0604020202020204" pitchFamily="34" charset="0"/>
                <a:cs typeface="Arial" panose="020B0604020202020204" pitchFamily="34" charset="0"/>
              </a:rPr>
              <a:t> using different methods (Hoang &amp; Nguyen, 2025; Lai &amp; Trinh, 2025;  Nguyen et al., 2025; Tran et al., 2025).</a:t>
            </a:r>
            <a:endParaRPr lang="vi-VN"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689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0E202-97E3-AAE7-B964-E0AB78A3DCD0}"/>
              </a:ext>
            </a:extLst>
          </p:cNvPr>
          <p:cNvSpPr>
            <a:spLocks noGrp="1"/>
          </p:cNvSpPr>
          <p:nvPr>
            <p:ph type="title"/>
          </p:nvPr>
        </p:nvSpPr>
        <p:spPr/>
        <p:txBody>
          <a:bodyPr/>
          <a:lstStyle/>
          <a:p>
            <a:r>
              <a:rPr lang="en-US" b="1" dirty="0">
                <a:solidFill>
                  <a:srgbClr val="0070C0"/>
                </a:solidFill>
              </a:rPr>
              <a:t>LITERATURE REVIEW</a:t>
            </a:r>
            <a:endParaRPr lang="vi-VN" b="1" dirty="0"/>
          </a:p>
        </p:txBody>
      </p:sp>
      <p:sp>
        <p:nvSpPr>
          <p:cNvPr id="3" name="Content Placeholder 2">
            <a:extLst>
              <a:ext uri="{FF2B5EF4-FFF2-40B4-BE49-F238E27FC236}">
                <a16:creationId xmlns:a16="http://schemas.microsoft.com/office/drawing/2014/main" id="{5C043858-7BFA-8118-11E5-DCA39B311085}"/>
              </a:ext>
            </a:extLst>
          </p:cNvPr>
          <p:cNvSpPr>
            <a:spLocks noGrp="1"/>
          </p:cNvSpPr>
          <p:nvPr>
            <p:ph idx="1"/>
          </p:nvPr>
        </p:nvSpPr>
        <p:spPr>
          <a:xfrm>
            <a:off x="719191" y="2057400"/>
            <a:ext cx="10531011" cy="4038600"/>
          </a:xfrm>
        </p:spPr>
        <p:txBody>
          <a:bodyPr>
            <a:normAutofit/>
          </a:bodyPr>
          <a:lstStyle/>
          <a:p>
            <a:pPr algn="just"/>
            <a:r>
              <a:rPr lang="vi-VN" sz="2400" dirty="0">
                <a:solidFill>
                  <a:schemeClr val="tx1"/>
                </a:solidFill>
                <a:latin typeface="Arial" panose="020B0604020202020204" pitchFamily="34" charset="0"/>
                <a:cs typeface="Arial" panose="020B0604020202020204" pitchFamily="34" charset="0"/>
              </a:rPr>
              <a:t>Students demonstrate a complex relationship with AI, with a small percentage claiming high or full dependence while a much larger majority expresses a significant fear of becoming over-reliant. </a:t>
            </a:r>
          </a:p>
          <a:p>
            <a:pPr algn="just"/>
            <a:r>
              <a:rPr lang="en-US" sz="2400" dirty="0">
                <a:solidFill>
                  <a:schemeClr val="tx1"/>
                </a:solidFill>
                <a:latin typeface="Arial" panose="020B0604020202020204" pitchFamily="34" charset="0"/>
                <a:cs typeface="Arial" panose="020B0604020202020204" pitchFamily="34" charset="0"/>
              </a:rPr>
              <a:t>A </a:t>
            </a:r>
            <a:r>
              <a:rPr lang="vi-VN" sz="2400" dirty="0">
                <a:solidFill>
                  <a:schemeClr val="tx1"/>
                </a:solidFill>
                <a:latin typeface="Arial" panose="020B0604020202020204" pitchFamily="34" charset="0"/>
                <a:cs typeface="Arial" panose="020B0604020202020204" pitchFamily="34" charset="0"/>
              </a:rPr>
              <a:t>significant positive correlation between the frequency of </a:t>
            </a:r>
            <a:r>
              <a:rPr lang="en-US" sz="2400" dirty="0">
                <a:solidFill>
                  <a:schemeClr val="tx1"/>
                </a:solidFill>
                <a:latin typeface="Arial" panose="020B0604020202020204" pitchFamily="34" charset="0"/>
                <a:cs typeface="Arial" panose="020B0604020202020204" pitchFamily="34" charset="0"/>
              </a:rPr>
              <a:t>AI </a:t>
            </a:r>
            <a:r>
              <a:rPr lang="vi-VN" sz="2400" dirty="0">
                <a:solidFill>
                  <a:schemeClr val="tx1"/>
                </a:solidFill>
                <a:latin typeface="Arial" panose="020B0604020202020204" pitchFamily="34" charset="0"/>
                <a:cs typeface="Arial" panose="020B0604020202020204" pitchFamily="34" charset="0"/>
              </a:rPr>
              <a:t>usage and the recognition of over-reliance </a:t>
            </a:r>
            <a:r>
              <a:rPr lang="en-US" sz="2400" dirty="0">
                <a:solidFill>
                  <a:schemeClr val="tx1"/>
                </a:solidFill>
                <a:latin typeface="Arial" panose="020B0604020202020204" pitchFamily="34" charset="0"/>
                <a:cs typeface="Arial" panose="020B0604020202020204" pitchFamily="34" charset="0"/>
              </a:rPr>
              <a:t>was found (Nguyen et al., 2025).</a:t>
            </a:r>
          </a:p>
          <a:p>
            <a:endParaRPr lang="vi-VN" dirty="0"/>
          </a:p>
          <a:p>
            <a:endParaRPr lang="vi-VN" dirty="0"/>
          </a:p>
          <a:p>
            <a:endParaRPr lang="vi-VN" dirty="0"/>
          </a:p>
        </p:txBody>
      </p:sp>
    </p:spTree>
    <p:extLst>
      <p:ext uri="{BB962C8B-B14F-4D97-AF65-F5344CB8AC3E}">
        <p14:creationId xmlns:p14="http://schemas.microsoft.com/office/powerpoint/2010/main" val="192378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0BA7A-CC75-5A4C-59F2-4FBCB30A4617}"/>
              </a:ext>
            </a:extLst>
          </p:cNvPr>
          <p:cNvSpPr>
            <a:spLocks noGrp="1"/>
          </p:cNvSpPr>
          <p:nvPr>
            <p:ph type="title"/>
          </p:nvPr>
        </p:nvSpPr>
        <p:spPr/>
        <p:txBody>
          <a:bodyPr/>
          <a:lstStyle/>
          <a:p>
            <a:r>
              <a:rPr lang="en-US" b="1" dirty="0">
                <a:solidFill>
                  <a:srgbClr val="0070C0"/>
                </a:solidFill>
              </a:rPr>
              <a:t>LITERATURE REVIEW</a:t>
            </a:r>
            <a:endParaRPr lang="vi-VN" b="1" dirty="0"/>
          </a:p>
        </p:txBody>
      </p:sp>
      <p:sp>
        <p:nvSpPr>
          <p:cNvPr id="3" name="Content Placeholder 2">
            <a:extLst>
              <a:ext uri="{FF2B5EF4-FFF2-40B4-BE49-F238E27FC236}">
                <a16:creationId xmlns:a16="http://schemas.microsoft.com/office/drawing/2014/main" id="{3C52CB93-9B74-1D9C-7D10-05395D9C6999}"/>
              </a:ext>
            </a:extLst>
          </p:cNvPr>
          <p:cNvSpPr>
            <a:spLocks noGrp="1"/>
          </p:cNvSpPr>
          <p:nvPr>
            <p:ph idx="1"/>
          </p:nvPr>
        </p:nvSpPr>
        <p:spPr>
          <a:xfrm>
            <a:off x="708918" y="2057400"/>
            <a:ext cx="10798138" cy="4038600"/>
          </a:xfrm>
        </p:spPr>
        <p:txBody>
          <a:bodyPr/>
          <a:lstStyle/>
          <a:p>
            <a:pPr algn="just"/>
            <a:r>
              <a:rPr lang="en-US" sz="2400" dirty="0">
                <a:solidFill>
                  <a:schemeClr val="tx1"/>
                </a:solidFill>
                <a:latin typeface="Arial" panose="020B0604020202020204" pitchFamily="34" charset="0"/>
                <a:cs typeface="Arial" panose="020B0604020202020204" pitchFamily="34" charset="0"/>
              </a:rPr>
              <a:t>For the short-run benefits, it is widely believed that AI tools generally enhance students’ writing ability.</a:t>
            </a:r>
          </a:p>
          <a:p>
            <a:pPr algn="just"/>
            <a:r>
              <a:rPr lang="en-US" sz="2400" dirty="0">
                <a:solidFill>
                  <a:schemeClr val="tx1"/>
                </a:solidFill>
                <a:latin typeface="Arial" panose="020B0604020202020204" pitchFamily="34" charset="0"/>
                <a:cs typeface="Arial" panose="020B0604020202020204" pitchFamily="34" charset="0"/>
              </a:rPr>
              <a:t>Students express </a:t>
            </a:r>
            <a:r>
              <a:rPr lang="vi-VN" sz="2400" dirty="0">
                <a:solidFill>
                  <a:schemeClr val="tx1"/>
                </a:solidFill>
                <a:latin typeface="Arial" panose="020B0604020202020204" pitchFamily="34" charset="0"/>
                <a:cs typeface="Arial" panose="020B0604020202020204" pitchFamily="34" charset="0"/>
              </a:rPr>
              <a:t>uncertainty regarding long-term retention of the new academic vocabulary or grammatical mastery they gained through AI assistance</a:t>
            </a:r>
            <a:r>
              <a:rPr lang="en-US" sz="2400" dirty="0">
                <a:solidFill>
                  <a:schemeClr val="tx1"/>
                </a:solidFill>
                <a:latin typeface="Arial" panose="020B0604020202020204" pitchFamily="34" charset="0"/>
                <a:cs typeface="Arial" panose="020B0604020202020204" pitchFamily="34" charset="0"/>
              </a:rPr>
              <a:t> and long-term dependency, which may result in c</a:t>
            </a:r>
            <a:r>
              <a:rPr lang="vi-VN" sz="2400" dirty="0">
                <a:solidFill>
                  <a:schemeClr val="tx1"/>
                </a:solidFill>
                <a:latin typeface="Arial" panose="020B0604020202020204" pitchFamily="34" charset="0"/>
                <a:cs typeface="Arial" panose="020B0604020202020204" pitchFamily="34" charset="0"/>
              </a:rPr>
              <a:t>ognitive and </a:t>
            </a:r>
            <a:r>
              <a:rPr lang="en-US" sz="2400" dirty="0">
                <a:solidFill>
                  <a:schemeClr val="tx1"/>
                </a:solidFill>
                <a:latin typeface="Arial" panose="020B0604020202020204" pitchFamily="34" charset="0"/>
                <a:cs typeface="Arial" panose="020B0604020202020204" pitchFamily="34" charset="0"/>
              </a:rPr>
              <a:t>s</a:t>
            </a:r>
            <a:r>
              <a:rPr lang="vi-VN" sz="2400" dirty="0">
                <a:solidFill>
                  <a:schemeClr val="tx1"/>
                </a:solidFill>
                <a:latin typeface="Arial" panose="020B0604020202020204" pitchFamily="34" charset="0"/>
                <a:cs typeface="Arial" panose="020B0604020202020204" pitchFamily="34" charset="0"/>
              </a:rPr>
              <a:t>kill </a:t>
            </a:r>
            <a:r>
              <a:rPr lang="en-US" sz="2400" dirty="0">
                <a:solidFill>
                  <a:schemeClr val="tx1"/>
                </a:solidFill>
                <a:latin typeface="Arial" panose="020B0604020202020204" pitchFamily="34" charset="0"/>
                <a:cs typeface="Arial" panose="020B0604020202020204" pitchFamily="34" charset="0"/>
              </a:rPr>
              <a:t>e</a:t>
            </a:r>
            <a:r>
              <a:rPr lang="vi-VN" sz="2400" dirty="0">
                <a:solidFill>
                  <a:schemeClr val="tx1"/>
                </a:solidFill>
                <a:latin typeface="Arial" panose="020B0604020202020204" pitchFamily="34" charset="0"/>
                <a:cs typeface="Arial" panose="020B0604020202020204" pitchFamily="34" charset="0"/>
              </a:rPr>
              <a:t>rosion</a:t>
            </a:r>
            <a:r>
              <a:rPr lang="en-US" sz="2400" dirty="0">
                <a:solidFill>
                  <a:schemeClr val="tx1"/>
                </a:solidFill>
                <a:latin typeface="Arial" panose="020B0604020202020204" pitchFamily="34" charset="0"/>
                <a:cs typeface="Arial" panose="020B0604020202020204" pitchFamily="34" charset="0"/>
              </a:rPr>
              <a:t> (Bui &amp; Tong, 2025; Lai &amp; Trinh, 2025; Tran et al., 2025).</a:t>
            </a:r>
            <a:endParaRPr lang="vi-VN" sz="2400" dirty="0">
              <a:solidFill>
                <a:schemeClr val="tx1"/>
              </a:solidFill>
              <a:latin typeface="Arial" panose="020B0604020202020204" pitchFamily="34" charset="0"/>
              <a:cs typeface="Arial" panose="020B0604020202020204" pitchFamily="34" charset="0"/>
            </a:endParaRPr>
          </a:p>
          <a:p>
            <a:endParaRPr lang="vi-VN" dirty="0"/>
          </a:p>
        </p:txBody>
      </p:sp>
    </p:spTree>
    <p:extLst>
      <p:ext uri="{BB962C8B-B14F-4D97-AF65-F5344CB8AC3E}">
        <p14:creationId xmlns:p14="http://schemas.microsoft.com/office/powerpoint/2010/main" val="215929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0FCC-FE1F-528E-4A06-37D6E837C18F}"/>
              </a:ext>
            </a:extLst>
          </p:cNvPr>
          <p:cNvSpPr>
            <a:spLocks noGrp="1"/>
          </p:cNvSpPr>
          <p:nvPr>
            <p:ph type="title"/>
          </p:nvPr>
        </p:nvSpPr>
        <p:spPr/>
        <p:txBody>
          <a:bodyPr/>
          <a:lstStyle/>
          <a:p>
            <a:r>
              <a:rPr lang="en-US" b="1" dirty="0">
                <a:solidFill>
                  <a:srgbClr val="0070C0"/>
                </a:solidFill>
              </a:rPr>
              <a:t>METHODOLOGY</a:t>
            </a:r>
            <a:endParaRPr lang="vi-VN" b="1" dirty="0">
              <a:solidFill>
                <a:srgbClr val="0070C0"/>
              </a:solidFill>
            </a:endParaRPr>
          </a:p>
        </p:txBody>
      </p:sp>
      <p:sp>
        <p:nvSpPr>
          <p:cNvPr id="3" name="Content Placeholder 2">
            <a:extLst>
              <a:ext uri="{FF2B5EF4-FFF2-40B4-BE49-F238E27FC236}">
                <a16:creationId xmlns:a16="http://schemas.microsoft.com/office/drawing/2014/main" id="{C152E51C-24B4-E00B-C8E0-C915BA6E3754}"/>
              </a:ext>
            </a:extLst>
          </p:cNvPr>
          <p:cNvSpPr>
            <a:spLocks noGrp="1"/>
          </p:cNvSpPr>
          <p:nvPr>
            <p:ph idx="1"/>
          </p:nvPr>
        </p:nvSpPr>
        <p:spPr/>
        <p:txBody>
          <a:bodyPr>
            <a:normAutofit/>
          </a:bodyPr>
          <a:lstStyle/>
          <a:p>
            <a:pPr algn="just"/>
            <a:r>
              <a:rPr lang="en-US" sz="2400" dirty="0">
                <a:solidFill>
                  <a:schemeClr val="accent6">
                    <a:lumMod val="50000"/>
                  </a:schemeClr>
                </a:solidFill>
                <a:latin typeface="Arial" panose="020B0604020202020204" pitchFamily="34" charset="0"/>
                <a:cs typeface="Arial" panose="020B0604020202020204" pitchFamily="34" charset="0"/>
              </a:rPr>
              <a:t>6</a:t>
            </a:r>
            <a:r>
              <a:rPr lang="vi-VN" sz="2400" dirty="0">
                <a:solidFill>
                  <a:schemeClr val="accent6">
                    <a:lumMod val="50000"/>
                  </a:schemeClr>
                </a:solidFill>
                <a:latin typeface="Arial" panose="020B0604020202020204" pitchFamily="34" charset="0"/>
                <a:cs typeface="Arial" panose="020B0604020202020204" pitchFamily="34" charset="0"/>
              </a:rPr>
              <a:t>0 HUFLIT first-year English majors</a:t>
            </a:r>
            <a:r>
              <a:rPr lang="en-US" sz="2400" dirty="0">
                <a:solidFill>
                  <a:schemeClr val="accent6">
                    <a:lumMod val="50000"/>
                  </a:schemeClr>
                </a:solidFill>
                <a:latin typeface="Arial" panose="020B0604020202020204" pitchFamily="34" charset="0"/>
                <a:cs typeface="Arial" panose="020B0604020202020204" pitchFamily="34" charset="0"/>
              </a:rPr>
              <a:t> who were taking English Essay Writing course</a:t>
            </a:r>
          </a:p>
          <a:p>
            <a:pPr algn="just"/>
            <a:r>
              <a:rPr lang="vi-VN" sz="2400" dirty="0">
                <a:solidFill>
                  <a:schemeClr val="accent6">
                    <a:lumMod val="50000"/>
                  </a:schemeClr>
                </a:solidFill>
                <a:latin typeface="Arial" panose="020B0604020202020204" pitchFamily="34" charset="0"/>
                <a:cs typeface="Arial" panose="020B0604020202020204" pitchFamily="34" charset="0"/>
              </a:rPr>
              <a:t>Questionnaire</a:t>
            </a:r>
            <a:r>
              <a:rPr lang="en-US" sz="2400" dirty="0">
                <a:solidFill>
                  <a:schemeClr val="accent6">
                    <a:lumMod val="50000"/>
                  </a:schemeClr>
                </a:solidFill>
                <a:latin typeface="Arial" panose="020B0604020202020204" pitchFamily="34" charset="0"/>
                <a:cs typeface="Arial" panose="020B0604020202020204" pitchFamily="34" charset="0"/>
              </a:rPr>
              <a:t> and classroom observation </a:t>
            </a:r>
            <a:endParaRPr lang="vi-VN"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58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Wood Type</Template>
  <TotalTime>168</TotalTime>
  <Words>2261</Words>
  <Application>Microsoft Office PowerPoint</Application>
  <PresentationFormat>Widescreen</PresentationFormat>
  <Paragraphs>271</Paragraphs>
  <Slides>26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Arial</vt:lpstr>
      <vt:lpstr>Corbel</vt:lpstr>
      <vt:lpstr>Rockwell</vt:lpstr>
      <vt:lpstr>Rockwell Condensed</vt:lpstr>
      <vt:lpstr>Times New Roman</vt:lpstr>
      <vt:lpstr>Wingdings</vt:lpstr>
      <vt:lpstr>Wood Type</vt:lpstr>
      <vt:lpstr>Basis</vt:lpstr>
      <vt:lpstr>THE USE OF ARTIFICIAL INTELLIGENCE TOOLS  IN ESSAY WRITING  AMONG FIRST-YEAR ENGLISH MAJORS </vt:lpstr>
      <vt:lpstr>INTRODUCTION</vt:lpstr>
      <vt:lpstr>INTRODUCTION</vt:lpstr>
      <vt:lpstr>INTRODUCTION</vt:lpstr>
      <vt:lpstr>LITERATURE REVIEW</vt:lpstr>
      <vt:lpstr>LITERATURE REVIEW</vt:lpstr>
      <vt:lpstr>LITERATURE REVIEW</vt:lpstr>
      <vt:lpstr>LITERATURE REVIEW</vt:lpstr>
      <vt:lpstr>METHODOLOGY</vt:lpstr>
      <vt:lpstr>FINDINGS</vt:lpstr>
      <vt:lpstr>FINDINGS</vt:lpstr>
      <vt:lpstr>FINDINGS</vt:lpstr>
      <vt:lpstr>FINDINGS</vt:lpstr>
      <vt:lpstr>FINDINGS</vt:lpstr>
      <vt:lpstr>FINDINGS</vt:lpstr>
      <vt:lpstr>FINDINGS</vt:lpstr>
      <vt:lpstr>FINDINGS</vt:lpstr>
      <vt:lpstr>DISCUSSION</vt:lpstr>
      <vt:lpstr>DISCUSSION</vt:lpstr>
      <vt:lpstr>DISCUSSION</vt:lpstr>
      <vt:lpstr>DISCUSSION</vt:lpstr>
      <vt:lpstr>CONCLUSION</vt:lpstr>
      <vt:lpstr>CONCLUSION</vt:lpstr>
      <vt:lpstr>REFERENCES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Thao nguyen phuong</dc:creator>
  <cp:lastModifiedBy>Thao nguyen phuong</cp:lastModifiedBy>
  <cp:revision>29</cp:revision>
  <dcterms:created xsi:type="dcterms:W3CDTF">2026-07-29T13:23:16Z</dcterms:created>
  <dcterms:modified xsi:type="dcterms:W3CDTF">2026-08-01T03:31:13Z</dcterms:modified>
</cp:coreProperties>
</file>