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27" d="100"/>
          <a:sy n="127" d="100"/>
        </p:scale>
        <p:origin x="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161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My name is Le Nguyen Hoang Nam, from the College of Foreign Economic Relations in Ho Chi Minh City. Today I want to share a qualitative study of what actually motivates 83 Gen Z students to learn English, at a moment when Vietnam has just redefined English as a Second Language.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Theme three is where the generational element is clearest. And the AI finding was unprompted — no interview question mentioned AI. Students raised it themselves, and always as a place where it is safe to be wrong.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Theme four. In SDT terms this is integrated regulation — the far end of the internalization continuum. That is a strong claim to make about students who describe their own proficiency as basic.</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Theme five is the theoretical heart of the paper. Peng, in 2014, showed that classroom anxiety overrides motivation. What I want to add is that the gap is not inert — for some students, the shame of failing to speak fed straight back into their self-directed learning.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pause on these. I asked for one sentence describing their relationship with English. What came back was not the language of study — it was the language of relationships that have gone wrong.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contributions. The third is the one I would most like feedback on today — I believe the gap is a describable, teachable phenomenon, not just an inconvenience.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the finding I did not expect. Students did not describe the policy as pressure, and they did not describe it as change either. They described it as recognition.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practical implications, and I want to be honest about the limits. One institution, one moment in time, and a researcher who teaches these students. Those constraints are real.</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I am happy to take questions — and I am especially interested in whether colleagues in other Vietnamese institutions are seeing the same motivational-communicative gap.</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things frame this study. First, a policy change. Second, a portrait of the Vietnamese learner that I think is now out of date. What I saw in my own classrooms was a puzzle: students who clearly loved English outside class, and would not speak a word inside it.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research questions. The first is descriptive — what actually motivates these students. The second connects that to the policy moment we are living through.</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four frameworks are not competing — each explains a different part of what I found. SDT explains why they keep going. Dörnyei and Norton explain who they are trying to become. MacIntyre explains why that motivation stops at the classroom door.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methodological choice matters more than the others: everything was collected and coded in Vietnamese. Students could say what they actually felt. English translation was reserved only for the quotations you will see today.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proficiency column. Fifty of the eighty-three describe themselves as basic. These are not English majors — they study logistics and e-commerce. That context matters for everything that follows.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themes. The first four are, in a sense, good news. The fifth is the one that keeps me up at night — and the one I think is the real contribution of this study.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Theme one. What struck me was not that students enjoy English — it is that enjoyment reproduced itself. Each pleasurable episode made the next voluntary episode more likely.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Theme two moves from feeling to identity. Notice the verb in that quote: to become. The vocational context of COFER matters here — this identity motivation appears across logistics and e-commerce, not only among language majors.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E"/>
        </a:solidFill>
        <a:effectLst/>
      </p:bgPr>
    </p:bg>
    <p:spTree>
      <p:nvGrpSpPr>
        <p:cNvPr id="1" name=""/>
        <p:cNvGrpSpPr/>
        <p:nvPr/>
      </p:nvGrpSpPr>
      <p:grpSpPr>
        <a:xfrm>
          <a:off x="0" y="0"/>
          <a:ext cx="0" cy="0"/>
          <a:chOff x="0" y="0"/>
          <a:chExt cx="0" cy="0"/>
        </a:xfrm>
      </p:grpSpPr>
      <p:sp>
        <p:nvSpPr>
          <p:cNvPr id="2" name="Shape 0"/>
          <p:cNvSpPr/>
          <p:nvPr/>
        </p:nvSpPr>
        <p:spPr>
          <a:xfrm>
            <a:off x="9235440" y="-1371600"/>
            <a:ext cx="4754880" cy="4754880"/>
          </a:xfrm>
          <a:prstGeom prst="ellipse">
            <a:avLst/>
          </a:prstGeom>
          <a:solidFill>
            <a:srgbClr val="1C7293">
              <a:alpha val="22000"/>
            </a:srgbClr>
          </a:solidFill>
          <a:ln w="12700">
            <a:solidFill>
              <a:srgbClr val="1C7293"/>
            </a:solidFill>
            <a:prstDash val="solid"/>
          </a:ln>
        </p:spPr>
      </p:sp>
      <p:sp>
        <p:nvSpPr>
          <p:cNvPr id="3" name="Shape 1"/>
          <p:cNvSpPr/>
          <p:nvPr/>
        </p:nvSpPr>
        <p:spPr>
          <a:xfrm>
            <a:off x="10515600" y="3566160"/>
            <a:ext cx="3108960" cy="3108960"/>
          </a:xfrm>
          <a:prstGeom prst="ellipse">
            <a:avLst/>
          </a:prstGeom>
          <a:solidFill>
            <a:srgbClr val="00A896">
              <a:alpha val="18000"/>
            </a:srgbClr>
          </a:solidFill>
          <a:ln w="12700">
            <a:solidFill>
              <a:srgbClr val="00A896"/>
            </a:solidFill>
            <a:prstDash val="solid"/>
          </a:ln>
        </p:spPr>
      </p:sp>
      <p:sp>
        <p:nvSpPr>
          <p:cNvPr id="4" name="Text 2"/>
          <p:cNvSpPr/>
          <p:nvPr/>
        </p:nvSpPr>
        <p:spPr>
          <a:xfrm>
            <a:off x="640080" y="1051560"/>
            <a:ext cx="8595360" cy="292608"/>
          </a:xfrm>
          <a:prstGeom prst="rect">
            <a:avLst/>
          </a:prstGeom>
          <a:noFill/>
          <a:ln/>
        </p:spPr>
        <p:txBody>
          <a:bodyPr wrap="square" lIns="0" tIns="0" rIns="0" bIns="0" rtlCol="0" anchor="ctr"/>
          <a:lstStyle/>
          <a:p>
            <a:pPr marL="0" indent="0">
              <a:buNone/>
            </a:pPr>
            <a:r>
              <a:rPr lang="en-US" sz="1250" b="1" kern="0" spc="260" dirty="0">
                <a:solidFill>
                  <a:srgbClr val="00A896"/>
                </a:solidFill>
                <a:latin typeface="Calibri" pitchFamily="34" charset="0"/>
                <a:ea typeface="Calibri" pitchFamily="34" charset="-122"/>
                <a:cs typeface="Calibri" pitchFamily="34" charset="-120"/>
              </a:rPr>
              <a:t>TESOL CONFERENCE  ·  2026</a:t>
            </a:r>
            <a:endParaRPr lang="en-US" sz="1250" dirty="0"/>
          </a:p>
        </p:txBody>
      </p:sp>
      <p:sp>
        <p:nvSpPr>
          <p:cNvPr id="5" name="Text 3"/>
          <p:cNvSpPr/>
          <p:nvPr/>
        </p:nvSpPr>
        <p:spPr>
          <a:xfrm>
            <a:off x="640080" y="1536192"/>
            <a:ext cx="8778240" cy="1600200"/>
          </a:xfrm>
          <a:prstGeom prst="rect">
            <a:avLst/>
          </a:prstGeom>
          <a:noFill/>
          <a:ln/>
        </p:spPr>
        <p:txBody>
          <a:bodyPr wrap="square" lIns="0" tIns="0" rIns="0" bIns="0" rtlCol="0" anchor="t"/>
          <a:lstStyle/>
          <a:p>
            <a:pPr marL="0" indent="0">
              <a:lnSpc>
                <a:spcPts val="4600"/>
              </a:lnSpc>
              <a:buNone/>
            </a:pPr>
            <a:r>
              <a:rPr lang="en-US" sz="4000" b="1" dirty="0">
                <a:solidFill>
                  <a:srgbClr val="FFFFFF"/>
                </a:solidFill>
                <a:latin typeface="Cambria" pitchFamily="34" charset="0"/>
                <a:ea typeface="Cambria" pitchFamily="34" charset="-122"/>
                <a:cs typeface="Cambria" pitchFamily="34" charset="-120"/>
              </a:rPr>
              <a:t>The Intrinsic Motivation of</a:t>
            </a:r>
            <a:endParaRPr lang="en-US" sz="4000" dirty="0"/>
          </a:p>
          <a:p>
            <a:pPr marL="0" indent="0">
              <a:lnSpc>
                <a:spcPts val="4600"/>
              </a:lnSpc>
              <a:buNone/>
            </a:pPr>
            <a:r>
              <a:rPr lang="en-US" sz="4000" b="1" dirty="0">
                <a:solidFill>
                  <a:srgbClr val="FFFFFF"/>
                </a:solidFill>
                <a:latin typeface="Cambria" pitchFamily="34" charset="0"/>
                <a:ea typeface="Cambria" pitchFamily="34" charset="-122"/>
                <a:cs typeface="Cambria" pitchFamily="34" charset="-120"/>
              </a:rPr>
              <a:t>Generation Z at COFER</a:t>
            </a:r>
            <a:endParaRPr lang="en-US" sz="4000" dirty="0"/>
          </a:p>
        </p:txBody>
      </p:sp>
      <p:sp>
        <p:nvSpPr>
          <p:cNvPr id="6" name="Text 4"/>
          <p:cNvSpPr/>
          <p:nvPr/>
        </p:nvSpPr>
        <p:spPr>
          <a:xfrm>
            <a:off x="640080" y="3182112"/>
            <a:ext cx="8778240" cy="457200"/>
          </a:xfrm>
          <a:prstGeom prst="rect">
            <a:avLst/>
          </a:prstGeom>
          <a:noFill/>
          <a:ln/>
        </p:spPr>
        <p:txBody>
          <a:bodyPr wrap="square" lIns="0" tIns="0" rIns="0" bIns="0" rtlCol="0" anchor="ctr"/>
          <a:lstStyle/>
          <a:p>
            <a:pPr marL="0" indent="0">
              <a:buNone/>
            </a:pPr>
            <a:r>
              <a:rPr lang="en-US" sz="2200" i="1" dirty="0">
                <a:solidFill>
                  <a:srgbClr val="BFD3E6"/>
                </a:solidFill>
                <a:latin typeface="Cambria" pitchFamily="34" charset="0"/>
                <a:ea typeface="Cambria" pitchFamily="34" charset="-122"/>
                <a:cs typeface="Cambria" pitchFamily="34" charset="-120"/>
              </a:rPr>
              <a:t>in Vietnam's Shifting ESL Context</a:t>
            </a:r>
            <a:endParaRPr lang="en-US" sz="2200" dirty="0"/>
          </a:p>
        </p:txBody>
      </p:sp>
      <p:sp>
        <p:nvSpPr>
          <p:cNvPr id="7" name="Shape 5"/>
          <p:cNvSpPr/>
          <p:nvPr/>
        </p:nvSpPr>
        <p:spPr>
          <a:xfrm>
            <a:off x="640080" y="3977640"/>
            <a:ext cx="1371600" cy="32004"/>
          </a:xfrm>
          <a:prstGeom prst="rect">
            <a:avLst/>
          </a:prstGeom>
          <a:solidFill>
            <a:srgbClr val="00A896"/>
          </a:solidFill>
          <a:ln w="12700">
            <a:solidFill>
              <a:srgbClr val="00A896"/>
            </a:solidFill>
            <a:prstDash val="solid"/>
          </a:ln>
        </p:spPr>
      </p:sp>
      <p:sp>
        <p:nvSpPr>
          <p:cNvPr id="8" name="Text 6"/>
          <p:cNvSpPr/>
          <p:nvPr/>
        </p:nvSpPr>
        <p:spPr>
          <a:xfrm>
            <a:off x="640080" y="4343400"/>
            <a:ext cx="8778240" cy="1188720"/>
          </a:xfrm>
          <a:prstGeom prst="rect">
            <a:avLst/>
          </a:prstGeom>
          <a:noFill/>
          <a:ln/>
        </p:spPr>
        <p:txBody>
          <a:bodyPr wrap="square" lIns="0" tIns="0" rIns="0" bIns="0" rtlCol="0" anchor="t"/>
          <a:lstStyle/>
          <a:p>
            <a:pPr marL="0" indent="0">
              <a:lnSpc>
                <a:spcPts val="2200"/>
              </a:lnSpc>
              <a:buNone/>
            </a:pPr>
            <a:r>
              <a:rPr lang="en-US" sz="1800" b="1" dirty="0">
                <a:solidFill>
                  <a:srgbClr val="FFFFFF"/>
                </a:solidFill>
                <a:latin typeface="Calibri" pitchFamily="34" charset="0"/>
                <a:ea typeface="Calibri" pitchFamily="34" charset="-122"/>
                <a:cs typeface="Calibri" pitchFamily="34" charset="-120"/>
              </a:rPr>
              <a:t>Le Nguyen Hoang Nam</a:t>
            </a:r>
            <a:r>
              <a:rPr lang="en-US" sz="1800" b="1">
                <a:solidFill>
                  <a:srgbClr val="FFFFFF"/>
                </a:solidFill>
                <a:latin typeface="Calibri" pitchFamily="34" charset="0"/>
                <a:ea typeface="Calibri" pitchFamily="34" charset="-122"/>
                <a:cs typeface="Calibri" pitchFamily="34" charset="-120"/>
              </a:rPr>
              <a:t>, </a:t>
            </a:r>
            <a:r>
              <a:rPr lang="en-US" b="1">
                <a:solidFill>
                  <a:srgbClr val="FFFFFF"/>
                </a:solidFill>
                <a:latin typeface="Calibri" pitchFamily="34" charset="0"/>
                <a:ea typeface="Calibri" pitchFamily="34" charset="-122"/>
                <a:cs typeface="Calibri" pitchFamily="34" charset="-120"/>
              </a:rPr>
              <a:t>M.A</a:t>
            </a:r>
            <a:endParaRPr lang="en-US" sz="1800" dirty="0"/>
          </a:p>
          <a:p>
            <a:pPr marL="0" indent="0">
              <a:lnSpc>
                <a:spcPts val="2200"/>
              </a:lnSpc>
              <a:buNone/>
            </a:pPr>
            <a:r>
              <a:rPr lang="en-US" sz="1400" dirty="0">
                <a:solidFill>
                  <a:srgbClr val="C6D4E4"/>
                </a:solidFill>
                <a:latin typeface="Calibri" pitchFamily="34" charset="0"/>
                <a:ea typeface="Calibri" pitchFamily="34" charset="-122"/>
                <a:cs typeface="Calibri" pitchFamily="34" charset="-120"/>
              </a:rPr>
              <a:t>Faculty of Foreign Languages</a:t>
            </a:r>
            <a:endParaRPr lang="en-US" sz="1800" dirty="0"/>
          </a:p>
          <a:p>
            <a:pPr marL="0" indent="0">
              <a:lnSpc>
                <a:spcPts val="2200"/>
              </a:lnSpc>
              <a:buNone/>
            </a:pPr>
            <a:r>
              <a:rPr lang="en-US" sz="1400" dirty="0">
                <a:solidFill>
                  <a:srgbClr val="C6D4E4"/>
                </a:solidFill>
                <a:latin typeface="Calibri" pitchFamily="34" charset="0"/>
                <a:ea typeface="Calibri" pitchFamily="34" charset="-122"/>
                <a:cs typeface="Calibri" pitchFamily="34" charset="-120"/>
              </a:rPr>
              <a:t>College of Foreign Economic Relations (COFER), Ho Chi Minh City</a:t>
            </a:r>
            <a:endParaRPr lang="en-US" sz="1800" dirty="0"/>
          </a:p>
        </p:txBody>
      </p:sp>
      <p:sp>
        <p:nvSpPr>
          <p:cNvPr id="9" name="Text 7"/>
          <p:cNvSpPr/>
          <p:nvPr/>
        </p:nvSpPr>
        <p:spPr>
          <a:xfrm>
            <a:off x="640080" y="5943600"/>
            <a:ext cx="8778240" cy="320040"/>
          </a:xfrm>
          <a:prstGeom prst="rect">
            <a:avLst/>
          </a:prstGeom>
          <a:noFill/>
          <a:ln/>
        </p:spPr>
        <p:txBody>
          <a:bodyPr wrap="square" lIns="0" tIns="0" rIns="0" bIns="0" rtlCol="0" anchor="ctr"/>
          <a:lstStyle/>
          <a:p>
            <a:pPr marL="0" indent="0">
              <a:buNone/>
            </a:pPr>
            <a:r>
              <a:rPr lang="en-US" sz="1200" i="1" dirty="0">
                <a:solidFill>
                  <a:srgbClr val="8FA6C2"/>
                </a:solidFill>
                <a:latin typeface="Calibri" pitchFamily="34" charset="0"/>
                <a:ea typeface="Calibri" pitchFamily="34" charset="-122"/>
                <a:cs typeface="Calibri" pitchFamily="34" charset="-120"/>
              </a:rPr>
              <a:t>A qualitative study of 83 Gen Z learners  ·  Thematic analysis</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THEME 3 OF 5</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Digital Media as Intrinsic Motivational Space</a:t>
            </a:r>
            <a:endParaRPr lang="en-US" sz="3200" dirty="0"/>
          </a:p>
        </p:txBody>
      </p:sp>
      <p:sp>
        <p:nvSpPr>
          <p:cNvPr id="4" name="Shape 2"/>
          <p:cNvSpPr/>
          <p:nvPr/>
        </p:nvSpPr>
        <p:spPr>
          <a:xfrm>
            <a:off x="658368" y="1901952"/>
            <a:ext cx="164592" cy="164592"/>
          </a:xfrm>
          <a:prstGeom prst="ellipse">
            <a:avLst/>
          </a:prstGeom>
          <a:solidFill>
            <a:srgbClr val="00A896"/>
          </a:solidFill>
          <a:ln w="12700">
            <a:solidFill>
              <a:srgbClr val="00A896"/>
            </a:solidFill>
            <a:prstDash val="solid"/>
          </a:ln>
        </p:spPr>
      </p:sp>
      <p:sp>
        <p:nvSpPr>
          <p:cNvPr id="5" name="Text 3"/>
          <p:cNvSpPr/>
          <p:nvPr/>
        </p:nvSpPr>
        <p:spPr>
          <a:xfrm>
            <a:off x="1024128" y="1783080"/>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Ecosystems, not resources</a:t>
            </a:r>
            <a:endParaRPr lang="en-US" sz="1600" dirty="0"/>
          </a:p>
        </p:txBody>
      </p:sp>
      <p:sp>
        <p:nvSpPr>
          <p:cNvPr id="6" name="Text 4"/>
          <p:cNvSpPr/>
          <p:nvPr/>
        </p:nvSpPr>
        <p:spPr>
          <a:xfrm>
            <a:off x="1024128" y="2130552"/>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TikTok, YouTube, streaming and gaming function as motivational environments where English acquisition emerges as a by-product of enjoyment (Sockett, 2014).</a:t>
            </a:r>
            <a:endParaRPr lang="en-US" sz="1350" dirty="0"/>
          </a:p>
        </p:txBody>
      </p:sp>
      <p:sp>
        <p:nvSpPr>
          <p:cNvPr id="7" name="Shape 5"/>
          <p:cNvSpPr/>
          <p:nvPr/>
        </p:nvSpPr>
        <p:spPr>
          <a:xfrm>
            <a:off x="658368" y="3383280"/>
            <a:ext cx="164592" cy="164592"/>
          </a:xfrm>
          <a:prstGeom prst="ellipse">
            <a:avLst/>
          </a:prstGeom>
          <a:solidFill>
            <a:srgbClr val="00A896"/>
          </a:solidFill>
          <a:ln w="12700">
            <a:solidFill>
              <a:srgbClr val="00A896"/>
            </a:solidFill>
            <a:prstDash val="solid"/>
          </a:ln>
        </p:spPr>
      </p:sp>
      <p:sp>
        <p:nvSpPr>
          <p:cNvPr id="8" name="Text 6"/>
          <p:cNvSpPr/>
          <p:nvPr/>
        </p:nvSpPr>
        <p:spPr>
          <a:xfrm>
            <a:off x="1024128" y="3264408"/>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Authentic models and social comparison</a:t>
            </a:r>
            <a:endParaRPr lang="en-US" sz="1600" dirty="0"/>
          </a:p>
        </p:txBody>
      </p:sp>
      <p:sp>
        <p:nvSpPr>
          <p:cNvPr id="9" name="Text 7"/>
          <p:cNvSpPr/>
          <p:nvPr/>
        </p:nvSpPr>
        <p:spPr>
          <a:xfrm>
            <a:off x="1024128" y="3611880"/>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Seeing peers their own age speak fluently produced both admiration and a drive to close the gap.</a:t>
            </a:r>
            <a:endParaRPr lang="en-US" sz="1350" dirty="0"/>
          </a:p>
        </p:txBody>
      </p:sp>
      <p:sp>
        <p:nvSpPr>
          <p:cNvPr id="10" name="Shape 8"/>
          <p:cNvSpPr/>
          <p:nvPr/>
        </p:nvSpPr>
        <p:spPr>
          <a:xfrm>
            <a:off x="658368" y="4864608"/>
            <a:ext cx="164592" cy="164592"/>
          </a:xfrm>
          <a:prstGeom prst="ellipse">
            <a:avLst/>
          </a:prstGeom>
          <a:solidFill>
            <a:srgbClr val="00A896"/>
          </a:solidFill>
          <a:ln w="12700">
            <a:solidFill>
              <a:srgbClr val="00A896"/>
            </a:solidFill>
            <a:prstDash val="solid"/>
          </a:ln>
        </p:spPr>
      </p:sp>
      <p:sp>
        <p:nvSpPr>
          <p:cNvPr id="11" name="Text 9"/>
          <p:cNvSpPr/>
          <p:nvPr/>
        </p:nvSpPr>
        <p:spPr>
          <a:xfrm>
            <a:off x="1024128" y="4745736"/>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AI as a low-anxiety practice partner</a:t>
            </a:r>
            <a:endParaRPr lang="en-US" sz="1600" dirty="0"/>
          </a:p>
        </p:txBody>
      </p:sp>
      <p:sp>
        <p:nvSpPr>
          <p:cNvPr id="12" name="Text 10"/>
          <p:cNvSpPr/>
          <p:nvPr/>
        </p:nvSpPr>
        <p:spPr>
          <a:xfrm>
            <a:off x="1024128" y="5093208"/>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ChatGPT was used voluntarily as a conversational companion — a space to make mistakes without embarrassment.</a:t>
            </a:r>
            <a:endParaRPr lang="en-US" sz="1350" dirty="0"/>
          </a:p>
        </p:txBody>
      </p:sp>
      <p:sp>
        <p:nvSpPr>
          <p:cNvPr id="13" name="Shape 11"/>
          <p:cNvSpPr/>
          <p:nvPr/>
        </p:nvSpPr>
        <p:spPr>
          <a:xfrm>
            <a:off x="6949440" y="1783080"/>
            <a:ext cx="4599432" cy="4297680"/>
          </a:xfrm>
          <a:prstGeom prst="roundRect">
            <a:avLst>
              <a:gd name="adj" fmla="val 1915"/>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14" name="Text 12"/>
          <p:cNvSpPr/>
          <p:nvPr/>
        </p:nvSpPr>
        <p:spPr>
          <a:xfrm>
            <a:off x="7223760" y="1874520"/>
            <a:ext cx="1097280" cy="914400"/>
          </a:xfrm>
          <a:prstGeom prst="rect">
            <a:avLst/>
          </a:prstGeom>
          <a:noFill/>
          <a:ln/>
        </p:spPr>
        <p:txBody>
          <a:bodyPr wrap="square" lIns="0" tIns="0" rIns="0" bIns="0" rtlCol="0" anchor="t"/>
          <a:lstStyle/>
          <a:p>
            <a:pPr marL="0" indent="0">
              <a:buNone/>
            </a:pPr>
            <a:r>
              <a:rPr lang="en-US" sz="7800" b="1" dirty="0">
                <a:solidFill>
                  <a:srgbClr val="00A896"/>
                </a:solidFill>
                <a:latin typeface="Cambria" pitchFamily="34" charset="0"/>
                <a:ea typeface="Cambria" pitchFamily="34" charset="-122"/>
                <a:cs typeface="Cambria" pitchFamily="34" charset="-120"/>
              </a:rPr>
              <a:t>“</a:t>
            </a:r>
            <a:endParaRPr lang="en-US" sz="7800" dirty="0"/>
          </a:p>
        </p:txBody>
      </p:sp>
      <p:sp>
        <p:nvSpPr>
          <p:cNvPr id="15" name="Text 13"/>
          <p:cNvSpPr/>
          <p:nvPr/>
        </p:nvSpPr>
        <p:spPr>
          <a:xfrm>
            <a:off x="7333488" y="2743200"/>
            <a:ext cx="3831336" cy="2606040"/>
          </a:xfrm>
          <a:prstGeom prst="rect">
            <a:avLst/>
          </a:prstGeom>
          <a:noFill/>
          <a:ln/>
        </p:spPr>
        <p:txBody>
          <a:bodyPr wrap="square" lIns="0" tIns="0" rIns="0" bIns="0" rtlCol="0" anchor="t"/>
          <a:lstStyle/>
          <a:p>
            <a:pPr marL="0" indent="0">
              <a:lnSpc>
                <a:spcPts val="2400"/>
              </a:lnSpc>
              <a:buNone/>
            </a:pPr>
            <a:r>
              <a:rPr lang="en-US" sz="1600" i="1" dirty="0">
                <a:solidFill>
                  <a:srgbClr val="FFFFFF"/>
                </a:solidFill>
                <a:latin typeface="Cambria" pitchFamily="34" charset="0"/>
                <a:ea typeface="Cambria" pitchFamily="34" charset="-122"/>
                <a:cs typeface="Cambria" pitchFamily="34" charset="-120"/>
              </a:rPr>
              <a:t>English content on TikTok and YouTube captivates me not for study purposes, but for enjoyment. Over time, I became aware of my natural progress in pronunciation and vocabulary.</a:t>
            </a:r>
            <a:endParaRPr lang="en-US" sz="1600" dirty="0"/>
          </a:p>
        </p:txBody>
      </p:sp>
      <p:sp>
        <p:nvSpPr>
          <p:cNvPr id="16" name="Text 14"/>
          <p:cNvSpPr/>
          <p:nvPr/>
        </p:nvSpPr>
        <p:spPr>
          <a:xfrm>
            <a:off x="7333488" y="5458968"/>
            <a:ext cx="3831336" cy="365760"/>
          </a:xfrm>
          <a:prstGeom prst="rect">
            <a:avLst/>
          </a:prstGeom>
          <a:noFill/>
          <a:ln/>
        </p:spPr>
        <p:txBody>
          <a:bodyPr wrap="square" lIns="0" tIns="0" rIns="0" bIns="0" rtlCol="0" anchor="ctr"/>
          <a:lstStyle/>
          <a:p>
            <a:pPr marL="0" indent="0">
              <a:buNone/>
            </a:pPr>
            <a:r>
              <a:rPr lang="en-US" sz="1200" b="1" dirty="0">
                <a:solidFill>
                  <a:srgbClr val="00A896"/>
                </a:solidFill>
                <a:latin typeface="Calibri" pitchFamily="34" charset="0"/>
                <a:ea typeface="Calibri" pitchFamily="34" charset="-122"/>
                <a:cs typeface="Calibri" pitchFamily="34" charset="-120"/>
              </a:rPr>
              <a:t>— Participant, E-commerce</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THEME 4 OF 5</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Autonomous Learning Orientation</a:t>
            </a:r>
            <a:endParaRPr lang="en-US" sz="3200" dirty="0"/>
          </a:p>
        </p:txBody>
      </p:sp>
      <p:sp>
        <p:nvSpPr>
          <p:cNvPr id="4" name="Shape 2"/>
          <p:cNvSpPr/>
          <p:nvPr/>
        </p:nvSpPr>
        <p:spPr>
          <a:xfrm>
            <a:off x="658368" y="1901952"/>
            <a:ext cx="164592" cy="164592"/>
          </a:xfrm>
          <a:prstGeom prst="ellipse">
            <a:avLst/>
          </a:prstGeom>
          <a:solidFill>
            <a:srgbClr val="00A896"/>
          </a:solidFill>
          <a:ln w="12700">
            <a:solidFill>
              <a:srgbClr val="00A896"/>
            </a:solidFill>
            <a:prstDash val="solid"/>
          </a:ln>
        </p:spPr>
      </p:sp>
      <p:sp>
        <p:nvSpPr>
          <p:cNvPr id="5" name="Text 3"/>
          <p:cNvSpPr/>
          <p:nvPr/>
        </p:nvSpPr>
        <p:spPr>
          <a:xfrm>
            <a:off x="1024128" y="1783080"/>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Learning without requirement</a:t>
            </a:r>
            <a:endParaRPr lang="en-US" sz="1600" dirty="0"/>
          </a:p>
        </p:txBody>
      </p:sp>
      <p:sp>
        <p:nvSpPr>
          <p:cNvPr id="6" name="Text 4"/>
          <p:cNvSpPr/>
          <p:nvPr/>
        </p:nvSpPr>
        <p:spPr>
          <a:xfrm>
            <a:off x="1024128" y="2130552"/>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The vast majority affirmed they would continue learning English with no grades and no formal requirement at all.</a:t>
            </a:r>
            <a:endParaRPr lang="en-US" sz="1350" dirty="0"/>
          </a:p>
        </p:txBody>
      </p:sp>
      <p:sp>
        <p:nvSpPr>
          <p:cNvPr id="7" name="Shape 5"/>
          <p:cNvSpPr/>
          <p:nvPr/>
        </p:nvSpPr>
        <p:spPr>
          <a:xfrm>
            <a:off x="658368" y="3383280"/>
            <a:ext cx="164592" cy="164592"/>
          </a:xfrm>
          <a:prstGeom prst="ellipse">
            <a:avLst/>
          </a:prstGeom>
          <a:solidFill>
            <a:srgbClr val="00A896"/>
          </a:solidFill>
          <a:ln w="12700">
            <a:solidFill>
              <a:srgbClr val="00A896"/>
            </a:solidFill>
            <a:prstDash val="solid"/>
          </a:ln>
        </p:spPr>
      </p:sp>
      <p:sp>
        <p:nvSpPr>
          <p:cNvPr id="8" name="Text 6"/>
          <p:cNvSpPr/>
          <p:nvPr/>
        </p:nvSpPr>
        <p:spPr>
          <a:xfrm>
            <a:off x="1024128" y="3264408"/>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A wide strategy repertoire</a:t>
            </a:r>
            <a:endParaRPr lang="en-US" sz="1600" dirty="0"/>
          </a:p>
        </p:txBody>
      </p:sp>
      <p:sp>
        <p:nvSpPr>
          <p:cNvPr id="9" name="Text 7"/>
          <p:cNvSpPr/>
          <p:nvPr/>
        </p:nvSpPr>
        <p:spPr>
          <a:xfrm>
            <a:off x="1024128" y="3611880"/>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From passive exposure through music and film to vocabulary apps, AI-assisted writing and self-initiated speaking rehearsal.</a:t>
            </a:r>
            <a:endParaRPr lang="en-US" sz="1350" dirty="0"/>
          </a:p>
        </p:txBody>
      </p:sp>
      <p:sp>
        <p:nvSpPr>
          <p:cNvPr id="10" name="Shape 8"/>
          <p:cNvSpPr/>
          <p:nvPr/>
        </p:nvSpPr>
        <p:spPr>
          <a:xfrm>
            <a:off x="658368" y="4864608"/>
            <a:ext cx="164592" cy="164592"/>
          </a:xfrm>
          <a:prstGeom prst="ellipse">
            <a:avLst/>
          </a:prstGeom>
          <a:solidFill>
            <a:srgbClr val="00A896"/>
          </a:solidFill>
          <a:ln w="12700">
            <a:solidFill>
              <a:srgbClr val="00A896"/>
            </a:solidFill>
            <a:prstDash val="solid"/>
          </a:ln>
        </p:spPr>
      </p:sp>
      <p:sp>
        <p:nvSpPr>
          <p:cNvPr id="11" name="Text 9"/>
          <p:cNvSpPr/>
          <p:nvPr/>
        </p:nvSpPr>
        <p:spPr>
          <a:xfrm>
            <a:off x="1024128" y="4745736"/>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Integrated regulation</a:t>
            </a:r>
            <a:endParaRPr lang="en-US" sz="1600" dirty="0"/>
          </a:p>
        </p:txBody>
      </p:sp>
      <p:sp>
        <p:nvSpPr>
          <p:cNvPr id="12" name="Text 10"/>
          <p:cNvSpPr/>
          <p:nvPr/>
        </p:nvSpPr>
        <p:spPr>
          <a:xfrm>
            <a:off x="1024128" y="5093208"/>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For several participants English learning had become an expression of self rather than an external demand — the deepest form of internalization in SDT.</a:t>
            </a:r>
            <a:endParaRPr lang="en-US" sz="1350" dirty="0"/>
          </a:p>
        </p:txBody>
      </p:sp>
      <p:sp>
        <p:nvSpPr>
          <p:cNvPr id="13" name="Shape 11"/>
          <p:cNvSpPr/>
          <p:nvPr/>
        </p:nvSpPr>
        <p:spPr>
          <a:xfrm>
            <a:off x="6949440" y="1783080"/>
            <a:ext cx="4599432" cy="4297680"/>
          </a:xfrm>
          <a:prstGeom prst="roundRect">
            <a:avLst>
              <a:gd name="adj" fmla="val 1915"/>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14" name="Text 12"/>
          <p:cNvSpPr/>
          <p:nvPr/>
        </p:nvSpPr>
        <p:spPr>
          <a:xfrm>
            <a:off x="7223760" y="1874520"/>
            <a:ext cx="1097280" cy="914400"/>
          </a:xfrm>
          <a:prstGeom prst="rect">
            <a:avLst/>
          </a:prstGeom>
          <a:noFill/>
          <a:ln/>
        </p:spPr>
        <p:txBody>
          <a:bodyPr wrap="square" lIns="0" tIns="0" rIns="0" bIns="0" rtlCol="0" anchor="t"/>
          <a:lstStyle/>
          <a:p>
            <a:pPr marL="0" indent="0">
              <a:buNone/>
            </a:pPr>
            <a:r>
              <a:rPr lang="en-US" sz="7800" b="1" dirty="0">
                <a:solidFill>
                  <a:srgbClr val="00A896"/>
                </a:solidFill>
                <a:latin typeface="Cambria" pitchFamily="34" charset="0"/>
                <a:ea typeface="Cambria" pitchFamily="34" charset="-122"/>
                <a:cs typeface="Cambria" pitchFamily="34" charset="-120"/>
              </a:rPr>
              <a:t>“</a:t>
            </a:r>
            <a:endParaRPr lang="en-US" sz="7800" dirty="0"/>
          </a:p>
        </p:txBody>
      </p:sp>
      <p:sp>
        <p:nvSpPr>
          <p:cNvPr id="15" name="Text 13"/>
          <p:cNvSpPr/>
          <p:nvPr/>
        </p:nvSpPr>
        <p:spPr>
          <a:xfrm>
            <a:off x="7333488" y="2743200"/>
            <a:ext cx="3831336" cy="2606040"/>
          </a:xfrm>
          <a:prstGeom prst="rect">
            <a:avLst/>
          </a:prstGeom>
          <a:noFill/>
          <a:ln/>
        </p:spPr>
        <p:txBody>
          <a:bodyPr wrap="square" lIns="0" tIns="0" rIns="0" bIns="0" rtlCol="0" anchor="t"/>
          <a:lstStyle/>
          <a:p>
            <a:pPr marL="0" indent="0">
              <a:lnSpc>
                <a:spcPts val="2400"/>
              </a:lnSpc>
              <a:buNone/>
            </a:pPr>
            <a:r>
              <a:rPr lang="en-US" sz="1600" i="1" dirty="0">
                <a:solidFill>
                  <a:srgbClr val="FFFFFF"/>
                </a:solidFill>
                <a:latin typeface="Cambria" pitchFamily="34" charset="0"/>
                <a:ea typeface="Cambria" pitchFamily="34" charset="-122"/>
                <a:cs typeface="Cambria" pitchFamily="34" charset="-120"/>
              </a:rPr>
              <a:t>Learning English is part of who I am now. I don't think of it as studying anymore — it's just something I do because I want to grow.</a:t>
            </a:r>
            <a:endParaRPr lang="en-US" sz="1600" dirty="0"/>
          </a:p>
        </p:txBody>
      </p:sp>
      <p:sp>
        <p:nvSpPr>
          <p:cNvPr id="16" name="Text 14"/>
          <p:cNvSpPr/>
          <p:nvPr/>
        </p:nvSpPr>
        <p:spPr>
          <a:xfrm>
            <a:off x="7333488" y="5458968"/>
            <a:ext cx="3831336" cy="365760"/>
          </a:xfrm>
          <a:prstGeom prst="rect">
            <a:avLst/>
          </a:prstGeom>
          <a:noFill/>
          <a:ln/>
        </p:spPr>
        <p:txBody>
          <a:bodyPr wrap="square" lIns="0" tIns="0" rIns="0" bIns="0" rtlCol="0" anchor="ctr"/>
          <a:lstStyle/>
          <a:p>
            <a:pPr marL="0" indent="0">
              <a:buNone/>
            </a:pPr>
            <a:r>
              <a:rPr lang="en-US" sz="1200" b="1" dirty="0">
                <a:solidFill>
                  <a:srgbClr val="00A896"/>
                </a:solidFill>
                <a:latin typeface="Calibri" pitchFamily="34" charset="0"/>
                <a:ea typeface="Calibri" pitchFamily="34" charset="-122"/>
                <a:cs typeface="Calibri" pitchFamily="34" charset="-120"/>
              </a:rPr>
              <a:t>— Participant, Logistics</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THEME 5 OF 5</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The Motivational–Communicative Gap</a:t>
            </a:r>
            <a:endParaRPr lang="en-US" sz="3200" dirty="0"/>
          </a:p>
        </p:txBody>
      </p:sp>
      <p:sp>
        <p:nvSpPr>
          <p:cNvPr id="4" name="Shape 2"/>
          <p:cNvSpPr/>
          <p:nvPr/>
        </p:nvSpPr>
        <p:spPr>
          <a:xfrm>
            <a:off x="658368" y="1901952"/>
            <a:ext cx="164592" cy="164592"/>
          </a:xfrm>
          <a:prstGeom prst="ellipse">
            <a:avLst/>
          </a:prstGeom>
          <a:solidFill>
            <a:srgbClr val="00A896"/>
          </a:solidFill>
          <a:ln w="12700">
            <a:solidFill>
              <a:srgbClr val="00A896"/>
            </a:solidFill>
            <a:prstDash val="solid"/>
          </a:ln>
        </p:spPr>
      </p:sp>
      <p:sp>
        <p:nvSpPr>
          <p:cNvPr id="5" name="Text 3"/>
          <p:cNvSpPr/>
          <p:nvPr/>
        </p:nvSpPr>
        <p:spPr>
          <a:xfrm>
            <a:off x="1024128" y="1783080"/>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High motivation, low willingness to speak</a:t>
            </a:r>
            <a:endParaRPr lang="en-US" sz="1600" dirty="0"/>
          </a:p>
        </p:txBody>
      </p:sp>
      <p:sp>
        <p:nvSpPr>
          <p:cNvPr id="6" name="Text 4"/>
          <p:cNvSpPr/>
          <p:nvPr/>
        </p:nvSpPr>
        <p:spPr>
          <a:xfrm>
            <a:off x="1024128" y="2130552"/>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A systematic disconnect between intrinsic engagement with English and readiness to communicate face to face.</a:t>
            </a:r>
            <a:endParaRPr lang="en-US" sz="1350" dirty="0"/>
          </a:p>
        </p:txBody>
      </p:sp>
      <p:sp>
        <p:nvSpPr>
          <p:cNvPr id="7" name="Shape 5"/>
          <p:cNvSpPr/>
          <p:nvPr/>
        </p:nvSpPr>
        <p:spPr>
          <a:xfrm>
            <a:off x="658368" y="3383280"/>
            <a:ext cx="164592" cy="164592"/>
          </a:xfrm>
          <a:prstGeom prst="ellipse">
            <a:avLst/>
          </a:prstGeom>
          <a:solidFill>
            <a:srgbClr val="00A896"/>
          </a:solidFill>
          <a:ln w="12700">
            <a:solidFill>
              <a:srgbClr val="00A896"/>
            </a:solidFill>
            <a:prstDash val="solid"/>
          </a:ln>
        </p:spPr>
      </p:sp>
      <p:sp>
        <p:nvSpPr>
          <p:cNvPr id="8" name="Text 6"/>
          <p:cNvSpPr/>
          <p:nvPr/>
        </p:nvSpPr>
        <p:spPr>
          <a:xfrm>
            <a:off x="1024128" y="3264408"/>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Anxiety overrides intention</a:t>
            </a:r>
            <a:endParaRPr lang="en-US" sz="1600" dirty="0"/>
          </a:p>
        </p:txBody>
      </p:sp>
      <p:sp>
        <p:nvSpPr>
          <p:cNvPr id="9" name="Text 7"/>
          <p:cNvSpPr/>
          <p:nvPr/>
        </p:nvSpPr>
        <p:spPr>
          <a:xfrm>
            <a:off x="1024128" y="3611880"/>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Fear of negative evaluation, pronunciation shame and perceived inadequacy neutralized motivation in real time: “I know what I want to say, but I can't get the words out.”</a:t>
            </a:r>
            <a:endParaRPr lang="en-US" sz="1350" dirty="0"/>
          </a:p>
        </p:txBody>
      </p:sp>
      <p:sp>
        <p:nvSpPr>
          <p:cNvPr id="10" name="Shape 8"/>
          <p:cNvSpPr/>
          <p:nvPr/>
        </p:nvSpPr>
        <p:spPr>
          <a:xfrm>
            <a:off x="658368" y="4864608"/>
            <a:ext cx="164592" cy="164592"/>
          </a:xfrm>
          <a:prstGeom prst="ellipse">
            <a:avLst/>
          </a:prstGeom>
          <a:solidFill>
            <a:srgbClr val="00A896"/>
          </a:solidFill>
          <a:ln w="12700">
            <a:solidFill>
              <a:srgbClr val="00A896"/>
            </a:solidFill>
            <a:prstDash val="solid"/>
          </a:ln>
        </p:spPr>
      </p:sp>
      <p:sp>
        <p:nvSpPr>
          <p:cNvPr id="11" name="Text 9"/>
          <p:cNvSpPr/>
          <p:nvPr/>
        </p:nvSpPr>
        <p:spPr>
          <a:xfrm>
            <a:off x="1024128" y="4745736"/>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Productive tension, not a dead end</a:t>
            </a:r>
            <a:endParaRPr lang="en-US" sz="1600" dirty="0"/>
          </a:p>
        </p:txBody>
      </p:sp>
      <p:sp>
        <p:nvSpPr>
          <p:cNvPr id="12" name="Text 10"/>
          <p:cNvSpPr/>
          <p:nvPr/>
        </p:nvSpPr>
        <p:spPr>
          <a:xfrm>
            <a:off x="1024128" y="5093208"/>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Several described humiliation as a catalyst: “I went home and practiced for hours — because I refused to feel that way again.”</a:t>
            </a:r>
            <a:endParaRPr lang="en-US" sz="1350" dirty="0"/>
          </a:p>
        </p:txBody>
      </p:sp>
      <p:sp>
        <p:nvSpPr>
          <p:cNvPr id="13" name="Shape 11"/>
          <p:cNvSpPr/>
          <p:nvPr/>
        </p:nvSpPr>
        <p:spPr>
          <a:xfrm>
            <a:off x="6949440" y="1783080"/>
            <a:ext cx="4599432" cy="4297680"/>
          </a:xfrm>
          <a:prstGeom prst="roundRect">
            <a:avLst>
              <a:gd name="adj" fmla="val 1915"/>
            </a:avLst>
          </a:prstGeom>
          <a:solidFill>
            <a:srgbClr val="8C3A2E"/>
          </a:solidFill>
          <a:ln w="12700">
            <a:solidFill>
              <a:srgbClr val="8C3A2E"/>
            </a:solidFill>
            <a:prstDash val="solid"/>
          </a:ln>
          <a:effectLst>
            <a:outerShdw blurRad="177800" dist="25400" dir="5400000" algn="bl" rotWithShape="0">
              <a:srgbClr val="9AA9BF">
                <a:alpha val="22000"/>
              </a:srgbClr>
            </a:outerShdw>
          </a:effectLst>
        </p:spPr>
      </p:sp>
      <p:sp>
        <p:nvSpPr>
          <p:cNvPr id="14" name="Text 12"/>
          <p:cNvSpPr/>
          <p:nvPr/>
        </p:nvSpPr>
        <p:spPr>
          <a:xfrm>
            <a:off x="7223760" y="1874520"/>
            <a:ext cx="1097280" cy="914400"/>
          </a:xfrm>
          <a:prstGeom prst="rect">
            <a:avLst/>
          </a:prstGeom>
          <a:noFill/>
          <a:ln/>
        </p:spPr>
        <p:txBody>
          <a:bodyPr wrap="square" lIns="0" tIns="0" rIns="0" bIns="0" rtlCol="0" anchor="t"/>
          <a:lstStyle/>
          <a:p>
            <a:pPr marL="0" indent="0">
              <a:buNone/>
            </a:pPr>
            <a:r>
              <a:rPr lang="en-US" sz="7800" b="1" dirty="0">
                <a:solidFill>
                  <a:srgbClr val="F2C4A8"/>
                </a:solidFill>
                <a:latin typeface="Cambria" pitchFamily="34" charset="0"/>
                <a:ea typeface="Cambria" pitchFamily="34" charset="-122"/>
                <a:cs typeface="Cambria" pitchFamily="34" charset="-120"/>
              </a:rPr>
              <a:t>“</a:t>
            </a:r>
            <a:endParaRPr lang="en-US" sz="7800" dirty="0"/>
          </a:p>
        </p:txBody>
      </p:sp>
      <p:sp>
        <p:nvSpPr>
          <p:cNvPr id="15" name="Text 13"/>
          <p:cNvSpPr/>
          <p:nvPr/>
        </p:nvSpPr>
        <p:spPr>
          <a:xfrm>
            <a:off x="7333488" y="2743200"/>
            <a:ext cx="3831336" cy="2606040"/>
          </a:xfrm>
          <a:prstGeom prst="rect">
            <a:avLst/>
          </a:prstGeom>
          <a:noFill/>
          <a:ln/>
        </p:spPr>
        <p:txBody>
          <a:bodyPr wrap="square" lIns="0" tIns="0" rIns="0" bIns="0" rtlCol="0" anchor="t"/>
          <a:lstStyle/>
          <a:p>
            <a:pPr marL="0" indent="0">
              <a:lnSpc>
                <a:spcPts val="3600"/>
              </a:lnSpc>
              <a:buNone/>
            </a:pPr>
            <a:r>
              <a:rPr lang="en-US" sz="2500" i="1" dirty="0">
                <a:solidFill>
                  <a:srgbClr val="FFFFFF"/>
                </a:solidFill>
                <a:latin typeface="Cambria" pitchFamily="34" charset="0"/>
                <a:ea typeface="Cambria" pitchFamily="34" charset="-122"/>
                <a:cs typeface="Cambria" pitchFamily="34" charset="-120"/>
              </a:rPr>
              <a:t>I know English, and English knows me — but we don't get along.</a:t>
            </a:r>
            <a:endParaRPr lang="en-US" sz="2500" dirty="0"/>
          </a:p>
        </p:txBody>
      </p:sp>
      <p:sp>
        <p:nvSpPr>
          <p:cNvPr id="16" name="Text 14"/>
          <p:cNvSpPr/>
          <p:nvPr/>
        </p:nvSpPr>
        <p:spPr>
          <a:xfrm>
            <a:off x="7333488" y="5458968"/>
            <a:ext cx="3831336" cy="365760"/>
          </a:xfrm>
          <a:prstGeom prst="rect">
            <a:avLst/>
          </a:prstGeom>
          <a:noFill/>
          <a:ln/>
        </p:spPr>
        <p:txBody>
          <a:bodyPr wrap="square" lIns="0" tIns="0" rIns="0" bIns="0" rtlCol="0" anchor="ctr"/>
          <a:lstStyle/>
          <a:p>
            <a:pPr marL="0" indent="0">
              <a:buNone/>
            </a:pPr>
            <a:r>
              <a:rPr lang="en-US" sz="1200" b="1" dirty="0">
                <a:solidFill>
                  <a:srgbClr val="F2C4A8"/>
                </a:solidFill>
                <a:latin typeface="Calibri" pitchFamily="34" charset="0"/>
                <a:ea typeface="Calibri" pitchFamily="34" charset="-122"/>
                <a:cs typeface="Calibri" pitchFamily="34" charset="-120"/>
              </a:rPr>
              <a:t>— Participant metaphor</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B2A4E"/>
        </a:solidFill>
        <a:effectLst/>
      </p:bgPr>
    </p:bg>
    <p:spTree>
      <p:nvGrpSpPr>
        <p:cNvPr id="1" name=""/>
        <p:cNvGrpSpPr/>
        <p:nvPr/>
      </p:nvGrpSpPr>
      <p:grpSpPr>
        <a:xfrm>
          <a:off x="0" y="0"/>
          <a:ext cx="0" cy="0"/>
          <a:chOff x="0" y="0"/>
          <a:chExt cx="0" cy="0"/>
        </a:xfrm>
      </p:grpSpPr>
      <p:sp>
        <p:nvSpPr>
          <p:cNvPr id="2" name="Shape 0"/>
          <p:cNvSpPr/>
          <p:nvPr/>
        </p:nvSpPr>
        <p:spPr>
          <a:xfrm>
            <a:off x="10241280" y="-1554480"/>
            <a:ext cx="4023360" cy="4023360"/>
          </a:xfrm>
          <a:prstGeom prst="ellipse">
            <a:avLst/>
          </a:prstGeom>
          <a:solidFill>
            <a:srgbClr val="1C7293">
              <a:alpha val="18000"/>
            </a:srgbClr>
          </a:solidFill>
          <a:ln w="12700">
            <a:solidFill>
              <a:srgbClr val="1C7293"/>
            </a:solidFill>
            <a:prstDash val="solid"/>
          </a:ln>
        </p:spPr>
      </p:sp>
      <p:sp>
        <p:nvSpPr>
          <p:cNvPr id="3" name="Text 1"/>
          <p:cNvSpPr/>
          <p:nvPr/>
        </p:nvSpPr>
        <p:spPr>
          <a:xfrm>
            <a:off x="640080" y="566928"/>
            <a:ext cx="10911535" cy="292608"/>
          </a:xfrm>
          <a:prstGeom prst="rect">
            <a:avLst/>
          </a:prstGeom>
          <a:noFill/>
          <a:ln/>
        </p:spPr>
        <p:txBody>
          <a:bodyPr wrap="square" lIns="0" tIns="0" rIns="0" bIns="0" rtlCol="0" anchor="ctr"/>
          <a:lstStyle/>
          <a:p>
            <a:pPr marL="0" indent="0">
              <a:buNone/>
            </a:pPr>
            <a:r>
              <a:rPr lang="en-US" sz="1200" b="1" kern="0" spc="220" dirty="0">
                <a:solidFill>
                  <a:srgbClr val="00A896"/>
                </a:solidFill>
                <a:latin typeface="Calibri" pitchFamily="34" charset="0"/>
                <a:ea typeface="Calibri" pitchFamily="34" charset="-122"/>
                <a:cs typeface="Calibri" pitchFamily="34" charset="-120"/>
              </a:rPr>
              <a:t>IN THEIR OWN WORDS</a:t>
            </a:r>
            <a:endParaRPr lang="en-US" sz="1200" dirty="0"/>
          </a:p>
        </p:txBody>
      </p:sp>
      <p:sp>
        <p:nvSpPr>
          <p:cNvPr id="4" name="Text 2"/>
          <p:cNvSpPr/>
          <p:nvPr/>
        </p:nvSpPr>
        <p:spPr>
          <a:xfrm>
            <a:off x="640080" y="914400"/>
            <a:ext cx="10911535" cy="54864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How Students Described Their Relationship with English</a:t>
            </a:r>
            <a:endParaRPr lang="en-US" sz="3000" dirty="0"/>
          </a:p>
        </p:txBody>
      </p:sp>
      <p:sp>
        <p:nvSpPr>
          <p:cNvPr id="5" name="Shape 3"/>
          <p:cNvSpPr/>
          <p:nvPr/>
        </p:nvSpPr>
        <p:spPr>
          <a:xfrm>
            <a:off x="640080" y="1965960"/>
            <a:ext cx="3456432" cy="2788920"/>
          </a:xfrm>
          <a:prstGeom prst="roundRect">
            <a:avLst>
              <a:gd name="adj" fmla="val 2951"/>
            </a:avLst>
          </a:prstGeom>
          <a:solidFill>
            <a:srgbClr val="121D38"/>
          </a:solidFill>
          <a:ln w="12700">
            <a:solidFill>
              <a:srgbClr val="2E4370"/>
            </a:solidFill>
            <a:prstDash val="solid"/>
          </a:ln>
        </p:spPr>
      </p:sp>
      <p:sp>
        <p:nvSpPr>
          <p:cNvPr id="6" name="Text 4"/>
          <p:cNvSpPr/>
          <p:nvPr/>
        </p:nvSpPr>
        <p:spPr>
          <a:xfrm>
            <a:off x="896112" y="2011680"/>
            <a:ext cx="914400" cy="777240"/>
          </a:xfrm>
          <a:prstGeom prst="rect">
            <a:avLst/>
          </a:prstGeom>
          <a:noFill/>
          <a:ln/>
        </p:spPr>
        <p:txBody>
          <a:bodyPr wrap="square" lIns="0" tIns="0" rIns="0" bIns="0" rtlCol="0" anchor="t"/>
          <a:lstStyle/>
          <a:p>
            <a:pPr marL="0" indent="0">
              <a:buNone/>
            </a:pPr>
            <a:r>
              <a:rPr lang="en-US" sz="6200" b="1" dirty="0">
                <a:solidFill>
                  <a:srgbClr val="00A896"/>
                </a:solidFill>
                <a:latin typeface="Cambria" pitchFamily="34" charset="0"/>
                <a:ea typeface="Cambria" pitchFamily="34" charset="-122"/>
                <a:cs typeface="Cambria" pitchFamily="34" charset="-120"/>
              </a:rPr>
              <a:t>“</a:t>
            </a:r>
            <a:endParaRPr lang="en-US" sz="6200" dirty="0"/>
          </a:p>
        </p:txBody>
      </p:sp>
      <p:sp>
        <p:nvSpPr>
          <p:cNvPr id="7" name="Text 5"/>
          <p:cNvSpPr/>
          <p:nvPr/>
        </p:nvSpPr>
        <p:spPr>
          <a:xfrm>
            <a:off x="987552" y="2743200"/>
            <a:ext cx="2761488" cy="1371600"/>
          </a:xfrm>
          <a:prstGeom prst="rect">
            <a:avLst/>
          </a:prstGeom>
          <a:noFill/>
          <a:ln/>
        </p:spPr>
        <p:txBody>
          <a:bodyPr wrap="square" lIns="0" tIns="0" rIns="0" bIns="0" rtlCol="0" anchor="t"/>
          <a:lstStyle/>
          <a:p>
            <a:pPr marL="0" indent="0">
              <a:lnSpc>
                <a:spcPts val="2400"/>
              </a:lnSpc>
              <a:buNone/>
            </a:pPr>
            <a:r>
              <a:rPr lang="en-US" sz="1650" i="1" dirty="0">
                <a:solidFill>
                  <a:srgbClr val="FFFFFF"/>
                </a:solidFill>
                <a:latin typeface="Cambria" pitchFamily="34" charset="0"/>
                <a:ea typeface="Cambria" pitchFamily="34" charset="-122"/>
                <a:cs typeface="Cambria" pitchFamily="34" charset="-120"/>
              </a:rPr>
              <a:t>We are two parallel lines that can never meet.</a:t>
            </a:r>
            <a:endParaRPr lang="en-US" sz="1650" dirty="0"/>
          </a:p>
        </p:txBody>
      </p:sp>
      <p:sp>
        <p:nvSpPr>
          <p:cNvPr id="8" name="Text 6"/>
          <p:cNvSpPr/>
          <p:nvPr/>
        </p:nvSpPr>
        <p:spPr>
          <a:xfrm>
            <a:off x="987552" y="4224528"/>
            <a:ext cx="2761488" cy="292608"/>
          </a:xfrm>
          <a:prstGeom prst="rect">
            <a:avLst/>
          </a:prstGeom>
          <a:noFill/>
          <a:ln/>
        </p:spPr>
        <p:txBody>
          <a:bodyPr wrap="square" lIns="0" tIns="0" rIns="0" bIns="0" rtlCol="0" anchor="ctr"/>
          <a:lstStyle/>
          <a:p>
            <a:pPr marL="0" indent="0">
              <a:buNone/>
            </a:pPr>
            <a:r>
              <a:rPr lang="en-US" sz="1100" b="1" kern="0" spc="160" dirty="0">
                <a:solidFill>
                  <a:srgbClr val="00A896"/>
                </a:solidFill>
                <a:latin typeface="Calibri" pitchFamily="34" charset="0"/>
                <a:ea typeface="Calibri" pitchFamily="34" charset="-122"/>
                <a:cs typeface="Calibri" pitchFamily="34" charset="-120"/>
              </a:rPr>
              <a:t>ON DISTANCE</a:t>
            </a:r>
            <a:endParaRPr lang="en-US" sz="1100" dirty="0"/>
          </a:p>
        </p:txBody>
      </p:sp>
      <p:sp>
        <p:nvSpPr>
          <p:cNvPr id="9" name="Shape 7"/>
          <p:cNvSpPr/>
          <p:nvPr/>
        </p:nvSpPr>
        <p:spPr>
          <a:xfrm>
            <a:off x="4370832" y="1965960"/>
            <a:ext cx="3456432" cy="2788920"/>
          </a:xfrm>
          <a:prstGeom prst="roundRect">
            <a:avLst>
              <a:gd name="adj" fmla="val 2951"/>
            </a:avLst>
          </a:prstGeom>
          <a:solidFill>
            <a:srgbClr val="121D38"/>
          </a:solidFill>
          <a:ln w="12700">
            <a:solidFill>
              <a:srgbClr val="2E4370"/>
            </a:solidFill>
            <a:prstDash val="solid"/>
          </a:ln>
        </p:spPr>
      </p:sp>
      <p:sp>
        <p:nvSpPr>
          <p:cNvPr id="10" name="Text 8"/>
          <p:cNvSpPr/>
          <p:nvPr/>
        </p:nvSpPr>
        <p:spPr>
          <a:xfrm>
            <a:off x="4626864" y="2011680"/>
            <a:ext cx="914400" cy="777240"/>
          </a:xfrm>
          <a:prstGeom prst="rect">
            <a:avLst/>
          </a:prstGeom>
          <a:noFill/>
          <a:ln/>
        </p:spPr>
        <p:txBody>
          <a:bodyPr wrap="square" lIns="0" tIns="0" rIns="0" bIns="0" rtlCol="0" anchor="t"/>
          <a:lstStyle/>
          <a:p>
            <a:pPr marL="0" indent="0">
              <a:buNone/>
            </a:pPr>
            <a:r>
              <a:rPr lang="en-US" sz="6200" b="1" dirty="0">
                <a:solidFill>
                  <a:srgbClr val="00A896"/>
                </a:solidFill>
                <a:latin typeface="Cambria" pitchFamily="34" charset="0"/>
                <a:ea typeface="Cambria" pitchFamily="34" charset="-122"/>
                <a:cs typeface="Cambria" pitchFamily="34" charset="-120"/>
              </a:rPr>
              <a:t>“</a:t>
            </a:r>
            <a:endParaRPr lang="en-US" sz="6200" dirty="0"/>
          </a:p>
        </p:txBody>
      </p:sp>
      <p:sp>
        <p:nvSpPr>
          <p:cNvPr id="11" name="Text 9"/>
          <p:cNvSpPr/>
          <p:nvPr/>
        </p:nvSpPr>
        <p:spPr>
          <a:xfrm>
            <a:off x="4718304" y="2743200"/>
            <a:ext cx="2761488" cy="1371600"/>
          </a:xfrm>
          <a:prstGeom prst="rect">
            <a:avLst/>
          </a:prstGeom>
          <a:noFill/>
          <a:ln/>
        </p:spPr>
        <p:txBody>
          <a:bodyPr wrap="square" lIns="0" tIns="0" rIns="0" bIns="0" rtlCol="0" anchor="t"/>
          <a:lstStyle/>
          <a:p>
            <a:pPr marL="0" indent="0">
              <a:lnSpc>
                <a:spcPts val="2400"/>
              </a:lnSpc>
              <a:buNone/>
            </a:pPr>
            <a:r>
              <a:rPr lang="en-US" sz="1650" i="1" dirty="0">
                <a:solidFill>
                  <a:srgbClr val="FFFFFF"/>
                </a:solidFill>
                <a:latin typeface="Cambria" pitchFamily="34" charset="0"/>
                <a:ea typeface="Cambria" pitchFamily="34" charset="-122"/>
                <a:cs typeface="Cambria" pitchFamily="34" charset="-120"/>
              </a:rPr>
              <a:t>I have everything — but not English.</a:t>
            </a:r>
            <a:endParaRPr lang="en-US" sz="1650" dirty="0"/>
          </a:p>
        </p:txBody>
      </p:sp>
      <p:sp>
        <p:nvSpPr>
          <p:cNvPr id="12" name="Text 10"/>
          <p:cNvSpPr/>
          <p:nvPr/>
        </p:nvSpPr>
        <p:spPr>
          <a:xfrm>
            <a:off x="4718304" y="4224528"/>
            <a:ext cx="2761488" cy="292608"/>
          </a:xfrm>
          <a:prstGeom prst="rect">
            <a:avLst/>
          </a:prstGeom>
          <a:noFill/>
          <a:ln/>
        </p:spPr>
        <p:txBody>
          <a:bodyPr wrap="square" lIns="0" tIns="0" rIns="0" bIns="0" rtlCol="0" anchor="ctr"/>
          <a:lstStyle/>
          <a:p>
            <a:pPr marL="0" indent="0">
              <a:buNone/>
            </a:pPr>
            <a:r>
              <a:rPr lang="en-US" sz="1100" b="1" kern="0" spc="160" dirty="0">
                <a:solidFill>
                  <a:srgbClr val="00A896"/>
                </a:solidFill>
                <a:latin typeface="Calibri" pitchFamily="34" charset="0"/>
                <a:ea typeface="Calibri" pitchFamily="34" charset="-122"/>
                <a:cs typeface="Calibri" pitchFamily="34" charset="-120"/>
              </a:rPr>
              <a:t>ON ABSENCE</a:t>
            </a:r>
            <a:endParaRPr lang="en-US" sz="1100" dirty="0"/>
          </a:p>
        </p:txBody>
      </p:sp>
      <p:sp>
        <p:nvSpPr>
          <p:cNvPr id="13" name="Shape 11"/>
          <p:cNvSpPr/>
          <p:nvPr/>
        </p:nvSpPr>
        <p:spPr>
          <a:xfrm>
            <a:off x="8101584" y="1965960"/>
            <a:ext cx="3456432" cy="2788920"/>
          </a:xfrm>
          <a:prstGeom prst="roundRect">
            <a:avLst>
              <a:gd name="adj" fmla="val 2951"/>
            </a:avLst>
          </a:prstGeom>
          <a:solidFill>
            <a:srgbClr val="121D38"/>
          </a:solidFill>
          <a:ln w="12700">
            <a:solidFill>
              <a:srgbClr val="2E4370"/>
            </a:solidFill>
            <a:prstDash val="solid"/>
          </a:ln>
        </p:spPr>
      </p:sp>
      <p:sp>
        <p:nvSpPr>
          <p:cNvPr id="14" name="Text 12"/>
          <p:cNvSpPr/>
          <p:nvPr/>
        </p:nvSpPr>
        <p:spPr>
          <a:xfrm>
            <a:off x="8357616" y="2011680"/>
            <a:ext cx="914400" cy="777240"/>
          </a:xfrm>
          <a:prstGeom prst="rect">
            <a:avLst/>
          </a:prstGeom>
          <a:noFill/>
          <a:ln/>
        </p:spPr>
        <p:txBody>
          <a:bodyPr wrap="square" lIns="0" tIns="0" rIns="0" bIns="0" rtlCol="0" anchor="t"/>
          <a:lstStyle/>
          <a:p>
            <a:pPr marL="0" indent="0">
              <a:buNone/>
            </a:pPr>
            <a:r>
              <a:rPr lang="en-US" sz="6200" b="1" dirty="0">
                <a:solidFill>
                  <a:srgbClr val="00A896"/>
                </a:solidFill>
                <a:latin typeface="Cambria" pitchFamily="34" charset="0"/>
                <a:ea typeface="Cambria" pitchFamily="34" charset="-122"/>
                <a:cs typeface="Cambria" pitchFamily="34" charset="-120"/>
              </a:rPr>
              <a:t>“</a:t>
            </a:r>
            <a:endParaRPr lang="en-US" sz="6200" dirty="0"/>
          </a:p>
        </p:txBody>
      </p:sp>
      <p:sp>
        <p:nvSpPr>
          <p:cNvPr id="15" name="Text 13"/>
          <p:cNvSpPr/>
          <p:nvPr/>
        </p:nvSpPr>
        <p:spPr>
          <a:xfrm>
            <a:off x="8449056" y="2743200"/>
            <a:ext cx="2761488" cy="1371600"/>
          </a:xfrm>
          <a:prstGeom prst="rect">
            <a:avLst/>
          </a:prstGeom>
          <a:noFill/>
          <a:ln/>
        </p:spPr>
        <p:txBody>
          <a:bodyPr wrap="square" lIns="0" tIns="0" rIns="0" bIns="0" rtlCol="0" anchor="t"/>
          <a:lstStyle/>
          <a:p>
            <a:pPr marL="0" indent="0">
              <a:lnSpc>
                <a:spcPts val="2400"/>
              </a:lnSpc>
              <a:buNone/>
            </a:pPr>
            <a:r>
              <a:rPr lang="en-US" sz="1650" i="1" dirty="0">
                <a:solidFill>
                  <a:srgbClr val="FFFFFF"/>
                </a:solidFill>
                <a:latin typeface="Cambria" pitchFamily="34" charset="0"/>
                <a:ea typeface="Cambria" pitchFamily="34" charset="-122"/>
                <a:cs typeface="Cambria" pitchFamily="34" charset="-120"/>
              </a:rPr>
              <a:t>English and I are familiar, yet we have not developed a mutual affinity.</a:t>
            </a:r>
            <a:endParaRPr lang="en-US" sz="1650" dirty="0"/>
          </a:p>
        </p:txBody>
      </p:sp>
      <p:sp>
        <p:nvSpPr>
          <p:cNvPr id="16" name="Text 14"/>
          <p:cNvSpPr/>
          <p:nvPr/>
        </p:nvSpPr>
        <p:spPr>
          <a:xfrm>
            <a:off x="8449056" y="4224528"/>
            <a:ext cx="2761488" cy="292608"/>
          </a:xfrm>
          <a:prstGeom prst="rect">
            <a:avLst/>
          </a:prstGeom>
          <a:noFill/>
          <a:ln/>
        </p:spPr>
        <p:txBody>
          <a:bodyPr wrap="square" lIns="0" tIns="0" rIns="0" bIns="0" rtlCol="0" anchor="ctr"/>
          <a:lstStyle/>
          <a:p>
            <a:pPr marL="0" indent="0">
              <a:buNone/>
            </a:pPr>
            <a:r>
              <a:rPr lang="en-US" sz="1100" b="1" kern="0" spc="160" dirty="0">
                <a:solidFill>
                  <a:srgbClr val="00A896"/>
                </a:solidFill>
                <a:latin typeface="Calibri" pitchFamily="34" charset="0"/>
                <a:ea typeface="Calibri" pitchFamily="34" charset="-122"/>
                <a:cs typeface="Calibri" pitchFamily="34" charset="-120"/>
              </a:rPr>
              <a:t>ON ESTRANGEMENT</a:t>
            </a:r>
            <a:endParaRPr lang="en-US" sz="1100" dirty="0"/>
          </a:p>
        </p:txBody>
      </p:sp>
      <p:sp>
        <p:nvSpPr>
          <p:cNvPr id="17" name="Text 15"/>
          <p:cNvSpPr/>
          <p:nvPr/>
        </p:nvSpPr>
        <p:spPr>
          <a:xfrm>
            <a:off x="640080" y="5138928"/>
            <a:ext cx="10911535" cy="731520"/>
          </a:xfrm>
          <a:prstGeom prst="rect">
            <a:avLst/>
          </a:prstGeom>
          <a:noFill/>
          <a:ln/>
        </p:spPr>
        <p:txBody>
          <a:bodyPr wrap="square" lIns="0" tIns="0" rIns="0" bIns="0" rtlCol="0" anchor="t"/>
          <a:lstStyle/>
          <a:p>
            <a:pPr marL="0" indent="0">
              <a:lnSpc>
                <a:spcPts val="2100"/>
              </a:lnSpc>
              <a:buNone/>
            </a:pPr>
            <a:r>
              <a:rPr lang="en-US" sz="1450" dirty="0">
                <a:solidFill>
                  <a:srgbClr val="BFD3E6"/>
                </a:solidFill>
                <a:latin typeface="Calibri" pitchFamily="34" charset="0"/>
                <a:ea typeface="Calibri" pitchFamily="34" charset="-122"/>
                <a:cs typeface="Calibri" pitchFamily="34" charset="-120"/>
              </a:rPr>
              <a:t>These metaphors were unprompted. Students were asked to describe their relationship with English in one sentence — and reached, again and again, for the language of intimacy and failed connection.</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DISCUSSION</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Three Contributions to the Field</a:t>
            </a:r>
            <a:endParaRPr lang="en-US" sz="3200" dirty="0"/>
          </a:p>
        </p:txBody>
      </p:sp>
      <p:sp>
        <p:nvSpPr>
          <p:cNvPr id="4" name="Shape 2"/>
          <p:cNvSpPr/>
          <p:nvPr/>
        </p:nvSpPr>
        <p:spPr>
          <a:xfrm>
            <a:off x="640080" y="1783080"/>
            <a:ext cx="3456432" cy="4206240"/>
          </a:xfrm>
          <a:prstGeom prst="roundRect">
            <a:avLst>
              <a:gd name="adj" fmla="val 2381"/>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5" name="Shape 3"/>
          <p:cNvSpPr/>
          <p:nvPr/>
        </p:nvSpPr>
        <p:spPr>
          <a:xfrm>
            <a:off x="987552" y="2057400"/>
            <a:ext cx="658368" cy="658368"/>
          </a:xfrm>
          <a:prstGeom prst="ellipse">
            <a:avLst/>
          </a:prstGeom>
          <a:solidFill>
            <a:srgbClr val="1C7293"/>
          </a:solidFill>
          <a:ln w="12700">
            <a:solidFill>
              <a:srgbClr val="1C7293"/>
            </a:solidFill>
            <a:prstDash val="solid"/>
          </a:ln>
        </p:spPr>
      </p:sp>
      <p:sp>
        <p:nvSpPr>
          <p:cNvPr id="6" name="Text 4"/>
          <p:cNvSpPr/>
          <p:nvPr/>
        </p:nvSpPr>
        <p:spPr>
          <a:xfrm>
            <a:off x="987552" y="2057400"/>
            <a:ext cx="658368" cy="65836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01</a:t>
            </a:r>
            <a:endParaRPr lang="en-US" sz="1500" dirty="0"/>
          </a:p>
        </p:txBody>
      </p:sp>
      <p:sp>
        <p:nvSpPr>
          <p:cNvPr id="7" name="Text 5"/>
          <p:cNvSpPr/>
          <p:nvPr/>
        </p:nvSpPr>
        <p:spPr>
          <a:xfrm>
            <a:off x="987552" y="2871216"/>
            <a:ext cx="2761488" cy="868680"/>
          </a:xfrm>
          <a:prstGeom prst="rect">
            <a:avLst/>
          </a:prstGeom>
          <a:noFill/>
          <a:ln/>
        </p:spPr>
        <p:txBody>
          <a:bodyPr wrap="square" lIns="0" tIns="0" rIns="0" bIns="0" rtlCol="0" anchor="t"/>
          <a:lstStyle/>
          <a:p>
            <a:pPr marL="0" indent="0">
              <a:lnSpc>
                <a:spcPts val="2200"/>
              </a:lnSpc>
              <a:buNone/>
            </a:pPr>
            <a:r>
              <a:rPr lang="en-US" sz="1700" b="1" dirty="0">
                <a:solidFill>
                  <a:srgbClr val="1B2A4E"/>
                </a:solidFill>
                <a:latin typeface="Cambria" pitchFamily="34" charset="0"/>
                <a:ea typeface="Cambria" pitchFamily="34" charset="-122"/>
                <a:cs typeface="Cambria" pitchFamily="34" charset="-120"/>
              </a:rPr>
              <a:t>Challenging the instrumental portrait</a:t>
            </a:r>
            <a:endParaRPr lang="en-US" sz="1700" dirty="0"/>
          </a:p>
        </p:txBody>
      </p:sp>
      <p:sp>
        <p:nvSpPr>
          <p:cNvPr id="8" name="Text 6"/>
          <p:cNvSpPr/>
          <p:nvPr/>
        </p:nvSpPr>
        <p:spPr>
          <a:xfrm>
            <a:off x="987552" y="3803904"/>
            <a:ext cx="2761488" cy="1554480"/>
          </a:xfrm>
          <a:prstGeom prst="rect">
            <a:avLst/>
          </a:prstGeom>
          <a:noFill/>
          <a:ln/>
        </p:spPr>
        <p:txBody>
          <a:bodyPr wrap="square" lIns="0" tIns="0" rIns="0" bIns="0" rtlCol="0" anchor="t"/>
          <a:lstStyle/>
          <a:p>
            <a:pPr marL="0" indent="0">
              <a:lnSpc>
                <a:spcPts val="1700"/>
              </a:lnSpc>
              <a:buNone/>
            </a:pPr>
            <a:r>
              <a:rPr lang="en-US" sz="1250" dirty="0">
                <a:solidFill>
                  <a:srgbClr val="5A6675"/>
                </a:solidFill>
                <a:latin typeface="Calibri" pitchFamily="34" charset="0"/>
                <a:ea typeface="Calibri" pitchFamily="34" charset="-122"/>
                <a:cs typeface="Calibri" pitchFamily="34" charset="-120"/>
              </a:rPr>
              <a:t>The dominant characterization of Vietnamese EFL learners as pragmatically driven is contested. Intrinsic orientations — identified and integrated regulation in SDT terms — were dominant, not marginal.</a:t>
            </a:r>
            <a:endParaRPr lang="en-US" sz="1250" dirty="0"/>
          </a:p>
        </p:txBody>
      </p:sp>
      <p:sp>
        <p:nvSpPr>
          <p:cNvPr id="9" name="Text 7"/>
          <p:cNvSpPr/>
          <p:nvPr/>
        </p:nvSpPr>
        <p:spPr>
          <a:xfrm>
            <a:off x="987552" y="5413248"/>
            <a:ext cx="2761488" cy="384048"/>
          </a:xfrm>
          <a:prstGeom prst="rect">
            <a:avLst/>
          </a:prstGeom>
          <a:noFill/>
          <a:ln/>
        </p:spPr>
        <p:txBody>
          <a:bodyPr wrap="square" lIns="0" tIns="0" rIns="0" bIns="0" rtlCol="0" anchor="t"/>
          <a:lstStyle/>
          <a:p>
            <a:pPr marL="0" indent="0">
              <a:lnSpc>
                <a:spcPts val="1400"/>
              </a:lnSpc>
              <a:buNone/>
            </a:pPr>
            <a:r>
              <a:rPr lang="en-US" sz="1050" i="1" dirty="0">
                <a:solidFill>
                  <a:srgbClr val="1C7293"/>
                </a:solidFill>
                <a:latin typeface="Calibri" pitchFamily="34" charset="0"/>
                <a:ea typeface="Calibri" pitchFamily="34" charset="-122"/>
                <a:cs typeface="Calibri" pitchFamily="34" charset="-120"/>
              </a:rPr>
              <a:t>Extends: Dang (2010); Nguyen &amp; Khong (2023)</a:t>
            </a:r>
            <a:endParaRPr lang="en-US" sz="1050" dirty="0"/>
          </a:p>
        </p:txBody>
      </p:sp>
      <p:sp>
        <p:nvSpPr>
          <p:cNvPr id="10" name="Shape 8"/>
          <p:cNvSpPr/>
          <p:nvPr/>
        </p:nvSpPr>
        <p:spPr>
          <a:xfrm>
            <a:off x="4370832" y="1783080"/>
            <a:ext cx="3456432" cy="4206240"/>
          </a:xfrm>
          <a:prstGeom prst="roundRect">
            <a:avLst>
              <a:gd name="adj" fmla="val 2381"/>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1" name="Shape 9"/>
          <p:cNvSpPr/>
          <p:nvPr/>
        </p:nvSpPr>
        <p:spPr>
          <a:xfrm>
            <a:off x="4718304" y="2057400"/>
            <a:ext cx="658368" cy="658368"/>
          </a:xfrm>
          <a:prstGeom prst="ellipse">
            <a:avLst/>
          </a:prstGeom>
          <a:solidFill>
            <a:srgbClr val="1C7293"/>
          </a:solidFill>
          <a:ln w="12700">
            <a:solidFill>
              <a:srgbClr val="1C7293"/>
            </a:solidFill>
            <a:prstDash val="solid"/>
          </a:ln>
        </p:spPr>
      </p:sp>
      <p:sp>
        <p:nvSpPr>
          <p:cNvPr id="12" name="Text 10"/>
          <p:cNvSpPr/>
          <p:nvPr/>
        </p:nvSpPr>
        <p:spPr>
          <a:xfrm>
            <a:off x="4718304" y="2057400"/>
            <a:ext cx="658368" cy="65836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02</a:t>
            </a:r>
            <a:endParaRPr lang="en-US" sz="1500" dirty="0"/>
          </a:p>
        </p:txBody>
      </p:sp>
      <p:sp>
        <p:nvSpPr>
          <p:cNvPr id="13" name="Text 11"/>
          <p:cNvSpPr/>
          <p:nvPr/>
        </p:nvSpPr>
        <p:spPr>
          <a:xfrm>
            <a:off x="4718304" y="2871216"/>
            <a:ext cx="2761488" cy="868680"/>
          </a:xfrm>
          <a:prstGeom prst="rect">
            <a:avLst/>
          </a:prstGeom>
          <a:noFill/>
          <a:ln/>
        </p:spPr>
        <p:txBody>
          <a:bodyPr wrap="square" lIns="0" tIns="0" rIns="0" bIns="0" rtlCol="0" anchor="t"/>
          <a:lstStyle/>
          <a:p>
            <a:pPr marL="0" indent="0">
              <a:lnSpc>
                <a:spcPts val="2200"/>
              </a:lnSpc>
              <a:buNone/>
            </a:pPr>
            <a:r>
              <a:rPr lang="en-US" sz="1700" b="1" dirty="0">
                <a:solidFill>
                  <a:srgbClr val="1B2A4E"/>
                </a:solidFill>
                <a:latin typeface="Cambria" pitchFamily="34" charset="0"/>
                <a:ea typeface="Cambria" pitchFamily="34" charset="-122"/>
                <a:cs typeface="Cambria" pitchFamily="34" charset="-120"/>
              </a:rPr>
              <a:t>Digital media as autonomous ecosystems</a:t>
            </a:r>
            <a:endParaRPr lang="en-US" sz="1700" dirty="0"/>
          </a:p>
        </p:txBody>
      </p:sp>
      <p:sp>
        <p:nvSpPr>
          <p:cNvPr id="14" name="Text 12"/>
          <p:cNvSpPr/>
          <p:nvPr/>
        </p:nvSpPr>
        <p:spPr>
          <a:xfrm>
            <a:off x="4718304" y="3803904"/>
            <a:ext cx="2761488" cy="1554480"/>
          </a:xfrm>
          <a:prstGeom prst="rect">
            <a:avLst/>
          </a:prstGeom>
          <a:noFill/>
          <a:ln/>
        </p:spPr>
        <p:txBody>
          <a:bodyPr wrap="square" lIns="0" tIns="0" rIns="0" bIns="0" rtlCol="0" anchor="t"/>
          <a:lstStyle/>
          <a:p>
            <a:pPr marL="0" indent="0">
              <a:lnSpc>
                <a:spcPts val="1700"/>
              </a:lnSpc>
              <a:buNone/>
            </a:pPr>
            <a:r>
              <a:rPr lang="en-US" sz="1250" dirty="0">
                <a:solidFill>
                  <a:srgbClr val="5A6675"/>
                </a:solidFill>
                <a:latin typeface="Calibri" pitchFamily="34" charset="0"/>
                <a:ea typeface="Calibri" pitchFamily="34" charset="-122"/>
                <a:cs typeface="Calibri" pitchFamily="34" charset="-120"/>
              </a:rPr>
              <a:t>Digital spaces function as self-sustaining motivational environments rather than supplementary tools — extending OILE and identity investment into the Vietnamese Gen Z context.</a:t>
            </a:r>
            <a:endParaRPr lang="en-US" sz="1250" dirty="0"/>
          </a:p>
        </p:txBody>
      </p:sp>
      <p:sp>
        <p:nvSpPr>
          <p:cNvPr id="15" name="Text 13"/>
          <p:cNvSpPr/>
          <p:nvPr/>
        </p:nvSpPr>
        <p:spPr>
          <a:xfrm>
            <a:off x="4718304" y="5413248"/>
            <a:ext cx="2761488" cy="384048"/>
          </a:xfrm>
          <a:prstGeom prst="rect">
            <a:avLst/>
          </a:prstGeom>
          <a:noFill/>
          <a:ln/>
        </p:spPr>
        <p:txBody>
          <a:bodyPr wrap="square" lIns="0" tIns="0" rIns="0" bIns="0" rtlCol="0" anchor="t"/>
          <a:lstStyle/>
          <a:p>
            <a:pPr marL="0" indent="0">
              <a:lnSpc>
                <a:spcPts val="1400"/>
              </a:lnSpc>
              <a:buNone/>
            </a:pPr>
            <a:r>
              <a:rPr lang="en-US" sz="1050" i="1" dirty="0">
                <a:solidFill>
                  <a:srgbClr val="1C7293"/>
                </a:solidFill>
                <a:latin typeface="Calibri" pitchFamily="34" charset="0"/>
                <a:ea typeface="Calibri" pitchFamily="34" charset="-122"/>
                <a:cs typeface="Calibri" pitchFamily="34" charset="-120"/>
              </a:rPr>
              <a:t>Extends: Sockett (2014); Darvin &amp; Norton (2015)</a:t>
            </a:r>
            <a:endParaRPr lang="en-US" sz="1050" dirty="0"/>
          </a:p>
        </p:txBody>
      </p:sp>
      <p:sp>
        <p:nvSpPr>
          <p:cNvPr id="16" name="Shape 14"/>
          <p:cNvSpPr/>
          <p:nvPr/>
        </p:nvSpPr>
        <p:spPr>
          <a:xfrm>
            <a:off x="8101584" y="1783080"/>
            <a:ext cx="3456432" cy="4206240"/>
          </a:xfrm>
          <a:prstGeom prst="roundRect">
            <a:avLst>
              <a:gd name="adj" fmla="val 2381"/>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17" name="Shape 15"/>
          <p:cNvSpPr/>
          <p:nvPr/>
        </p:nvSpPr>
        <p:spPr>
          <a:xfrm>
            <a:off x="8449056" y="2057400"/>
            <a:ext cx="658368" cy="658368"/>
          </a:xfrm>
          <a:prstGeom prst="ellipse">
            <a:avLst/>
          </a:prstGeom>
          <a:solidFill>
            <a:srgbClr val="00A896"/>
          </a:solidFill>
          <a:ln w="12700">
            <a:solidFill>
              <a:srgbClr val="00A896"/>
            </a:solidFill>
            <a:prstDash val="solid"/>
          </a:ln>
        </p:spPr>
      </p:sp>
      <p:sp>
        <p:nvSpPr>
          <p:cNvPr id="18" name="Text 16"/>
          <p:cNvSpPr/>
          <p:nvPr/>
        </p:nvSpPr>
        <p:spPr>
          <a:xfrm>
            <a:off x="8449056" y="2057400"/>
            <a:ext cx="658368" cy="658368"/>
          </a:xfrm>
          <a:prstGeom prst="rect">
            <a:avLst/>
          </a:prstGeom>
          <a:noFill/>
          <a:ln/>
        </p:spPr>
        <p:txBody>
          <a:bodyPr wrap="square" lIns="0" tIns="0" rIns="0" bIns="0" rtlCol="0" anchor="ctr"/>
          <a:lstStyle/>
          <a:p>
            <a:pPr marL="0" indent="0" algn="ctr">
              <a:buNone/>
            </a:pPr>
            <a:r>
              <a:rPr lang="en-US" sz="1500" b="1" dirty="0">
                <a:solidFill>
                  <a:srgbClr val="1B2A4E"/>
                </a:solidFill>
                <a:latin typeface="Cambria" pitchFamily="34" charset="0"/>
                <a:ea typeface="Cambria" pitchFamily="34" charset="-122"/>
                <a:cs typeface="Cambria" pitchFamily="34" charset="-120"/>
              </a:rPr>
              <a:t>03</a:t>
            </a:r>
            <a:endParaRPr lang="en-US" sz="1500" dirty="0"/>
          </a:p>
        </p:txBody>
      </p:sp>
      <p:sp>
        <p:nvSpPr>
          <p:cNvPr id="19" name="Text 17"/>
          <p:cNvSpPr/>
          <p:nvPr/>
        </p:nvSpPr>
        <p:spPr>
          <a:xfrm>
            <a:off x="8449056" y="2871216"/>
            <a:ext cx="2761488" cy="868680"/>
          </a:xfrm>
          <a:prstGeom prst="rect">
            <a:avLst/>
          </a:prstGeom>
          <a:noFill/>
          <a:ln/>
        </p:spPr>
        <p:txBody>
          <a:bodyPr wrap="square" lIns="0" tIns="0" rIns="0" bIns="0" rtlCol="0" anchor="t"/>
          <a:lstStyle/>
          <a:p>
            <a:pPr marL="0" indent="0">
              <a:lnSpc>
                <a:spcPts val="2200"/>
              </a:lnSpc>
              <a:buNone/>
            </a:pPr>
            <a:r>
              <a:rPr lang="en-US" sz="1700" b="1" dirty="0">
                <a:solidFill>
                  <a:srgbClr val="FFFFFF"/>
                </a:solidFill>
                <a:latin typeface="Cambria" pitchFamily="34" charset="0"/>
                <a:ea typeface="Cambria" pitchFamily="34" charset="-122"/>
                <a:cs typeface="Cambria" pitchFamily="34" charset="-120"/>
              </a:rPr>
              <a:t>Naming the motivational–communicative gap</a:t>
            </a:r>
            <a:endParaRPr lang="en-US" sz="1700" dirty="0"/>
          </a:p>
        </p:txBody>
      </p:sp>
      <p:sp>
        <p:nvSpPr>
          <p:cNvPr id="20" name="Text 18"/>
          <p:cNvSpPr/>
          <p:nvPr/>
        </p:nvSpPr>
        <p:spPr>
          <a:xfrm>
            <a:off x="8449056" y="3803904"/>
            <a:ext cx="2761488" cy="1554480"/>
          </a:xfrm>
          <a:prstGeom prst="rect">
            <a:avLst/>
          </a:prstGeom>
          <a:noFill/>
          <a:ln/>
        </p:spPr>
        <p:txBody>
          <a:bodyPr wrap="square" lIns="0" tIns="0" rIns="0" bIns="0" rtlCol="0" anchor="t"/>
          <a:lstStyle/>
          <a:p>
            <a:pPr marL="0" indent="0">
              <a:lnSpc>
                <a:spcPts val="1700"/>
              </a:lnSpc>
              <a:buNone/>
            </a:pPr>
            <a:r>
              <a:rPr lang="en-US" sz="1250" dirty="0">
                <a:solidFill>
                  <a:srgbClr val="BFD3E6"/>
                </a:solidFill>
                <a:latin typeface="Calibri" pitchFamily="34" charset="0"/>
                <a:ea typeface="Calibri" pitchFamily="34" charset="-122"/>
                <a:cs typeface="Calibri" pitchFamily="34" charset="-120"/>
              </a:rPr>
              <a:t>A distinctive attribute of this learner group: intrinsic motivation is necessary but insufficient for communicative behaviour when anxiety operates as a competing emotional force.</a:t>
            </a:r>
            <a:endParaRPr lang="en-US" sz="1250" dirty="0"/>
          </a:p>
        </p:txBody>
      </p:sp>
      <p:sp>
        <p:nvSpPr>
          <p:cNvPr id="21" name="Text 19"/>
          <p:cNvSpPr/>
          <p:nvPr/>
        </p:nvSpPr>
        <p:spPr>
          <a:xfrm>
            <a:off x="8449056" y="5413248"/>
            <a:ext cx="2761488" cy="384048"/>
          </a:xfrm>
          <a:prstGeom prst="rect">
            <a:avLst/>
          </a:prstGeom>
          <a:noFill/>
          <a:ln/>
        </p:spPr>
        <p:txBody>
          <a:bodyPr wrap="square" lIns="0" tIns="0" rIns="0" bIns="0" rtlCol="0" anchor="t"/>
          <a:lstStyle/>
          <a:p>
            <a:pPr marL="0" indent="0">
              <a:lnSpc>
                <a:spcPts val="1400"/>
              </a:lnSpc>
              <a:buNone/>
            </a:pPr>
            <a:r>
              <a:rPr lang="en-US" sz="1050" i="1" dirty="0">
                <a:solidFill>
                  <a:srgbClr val="00A896"/>
                </a:solidFill>
                <a:latin typeface="Calibri" pitchFamily="34" charset="0"/>
                <a:ea typeface="Calibri" pitchFamily="34" charset="-122"/>
                <a:cs typeface="Calibri" pitchFamily="34" charset="-120"/>
              </a:rPr>
              <a:t>Refines: Peng (2014); MacIntyre et al. (1998)</a:t>
            </a:r>
            <a:endParaRPr lang="en-US" sz="1050" dirty="0"/>
          </a:p>
        </p:txBody>
      </p:sp>
      <p:sp>
        <p:nvSpPr>
          <p:cNvPr id="22" name="Text 20"/>
          <p:cNvSpPr/>
          <p:nvPr/>
        </p:nvSpPr>
        <p:spPr>
          <a:xfrm>
            <a:off x="640080" y="6172200"/>
            <a:ext cx="10911535" cy="320040"/>
          </a:xfrm>
          <a:prstGeom prst="rect">
            <a:avLst/>
          </a:prstGeom>
          <a:noFill/>
          <a:ln/>
        </p:spPr>
        <p:txBody>
          <a:bodyPr wrap="square" lIns="0" tIns="0" rIns="0" bIns="0" rtlCol="0" anchor="ctr"/>
          <a:lstStyle/>
          <a:p>
            <a:pPr marL="0" indent="0">
              <a:buNone/>
            </a:pPr>
            <a:r>
              <a:rPr lang="en-US" sz="1250" i="1" dirty="0">
                <a:solidFill>
                  <a:srgbClr val="8A94A6"/>
                </a:solidFill>
                <a:latin typeface="Calibri" pitchFamily="34" charset="0"/>
                <a:ea typeface="Calibri" pitchFamily="34" charset="-122"/>
                <a:cs typeface="Calibri" pitchFamily="34" charset="-120"/>
              </a:rPr>
              <a:t>AI-mediated practice may be the bridge: low evaluative threat, high communicative control, personally meaningful interaction.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RESEARCH QUESTION 2</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How Students Read the ESL Policy Shift</a:t>
            </a:r>
            <a:endParaRPr lang="en-US" sz="3200" dirty="0"/>
          </a:p>
        </p:txBody>
      </p:sp>
      <p:sp>
        <p:nvSpPr>
          <p:cNvPr id="4" name="Text 2"/>
          <p:cNvSpPr/>
          <p:nvPr/>
        </p:nvSpPr>
        <p:spPr>
          <a:xfrm>
            <a:off x="640080" y="1783080"/>
            <a:ext cx="5943600" cy="4023360"/>
          </a:xfrm>
          <a:prstGeom prst="rect">
            <a:avLst/>
          </a:prstGeom>
          <a:noFill/>
          <a:ln/>
        </p:spPr>
        <p:txBody>
          <a:bodyPr wrap="square" lIns="0" tIns="0" rIns="0" bIns="0" rtlCol="0" anchor="t"/>
          <a:lstStyle/>
          <a:p>
            <a:pPr marL="0" indent="0">
              <a:lnSpc>
                <a:spcPts val="2200"/>
              </a:lnSpc>
              <a:spcAft>
                <a:spcPts val="1200"/>
              </a:spcAft>
              <a:buNone/>
            </a:pPr>
            <a:r>
              <a:rPr lang="en-US" sz="2000" b="1" dirty="0">
                <a:solidFill>
                  <a:srgbClr val="1B2A4E"/>
                </a:solidFill>
                <a:latin typeface="Cambria" pitchFamily="34" charset="0"/>
                <a:ea typeface="Cambria" pitchFamily="34" charset="-122"/>
                <a:cs typeface="Cambria" pitchFamily="34" charset="-120"/>
              </a:rPr>
              <a:t>Aspirational, not yet tangible.</a:t>
            </a:r>
            <a:endParaRPr lang="en-US" sz="2000" dirty="0"/>
          </a:p>
          <a:p>
            <a:pPr marL="0" indent="0">
              <a:lnSpc>
                <a:spcPts val="2200"/>
              </a:lnSpc>
              <a:spcAft>
                <a:spcPts val="1200"/>
              </a:spcAft>
              <a:buNone/>
            </a:pPr>
            <a:r>
              <a:rPr lang="en-US" sz="1500" dirty="0">
                <a:solidFill>
                  <a:srgbClr val="5A6675"/>
                </a:solidFill>
                <a:latin typeface="Calibri" pitchFamily="34" charset="0"/>
                <a:ea typeface="Calibri" pitchFamily="34" charset="-122"/>
                <a:cs typeface="Calibri" pitchFamily="34" charset="-120"/>
              </a:rPr>
              <a:t>Most participants reported that classroom routines, assessment formats and speaking opportunities had not visibly changed as a result of the redesignation.</a:t>
            </a:r>
            <a:endParaRPr lang="en-US" sz="2000" dirty="0"/>
          </a:p>
          <a:p>
            <a:pPr marL="0" indent="0">
              <a:lnSpc>
                <a:spcPts val="2200"/>
              </a:lnSpc>
              <a:spcAft>
                <a:spcPts val="1200"/>
              </a:spcAft>
              <a:buNone/>
            </a:pPr>
            <a:r>
              <a:rPr lang="en-US" sz="1500" dirty="0">
                <a:solidFill>
                  <a:srgbClr val="5A6675"/>
                </a:solidFill>
                <a:latin typeface="Calibri" pitchFamily="34" charset="0"/>
                <a:ea typeface="Calibri" pitchFamily="34" charset="-122"/>
                <a:cs typeface="Calibri" pitchFamily="34" charset="-120"/>
              </a:rPr>
              <a:t>The policy was experienced less as a structural transformation than as a formal acknowledgement of something they had already internalized — that English is not a subject to pass, but a language to live in.</a:t>
            </a:r>
            <a:endParaRPr lang="en-US" sz="2000" dirty="0"/>
          </a:p>
          <a:p>
            <a:pPr marL="0" indent="0">
              <a:lnSpc>
                <a:spcPts val="2200"/>
              </a:lnSpc>
              <a:buNone/>
            </a:pPr>
            <a:r>
              <a:rPr lang="en-US" sz="1500" dirty="0">
                <a:solidFill>
                  <a:srgbClr val="5A6675"/>
                </a:solidFill>
                <a:latin typeface="Calibri" pitchFamily="34" charset="0"/>
                <a:ea typeface="Calibri" pitchFamily="34" charset="-122"/>
                <a:cs typeface="Calibri" pitchFamily="34" charset="-120"/>
              </a:rPr>
              <a:t>Ushioda (2011) cautions against superficial adherence to top-down directives. Institutional recognition alone will not produce pedagogical change.</a:t>
            </a:r>
            <a:endParaRPr lang="en-US" sz="2000" dirty="0"/>
          </a:p>
        </p:txBody>
      </p:sp>
      <p:sp>
        <p:nvSpPr>
          <p:cNvPr id="5" name="Shape 3"/>
          <p:cNvSpPr/>
          <p:nvPr/>
        </p:nvSpPr>
        <p:spPr>
          <a:xfrm>
            <a:off x="7086600" y="1783080"/>
            <a:ext cx="4462272" cy="2148840"/>
          </a:xfrm>
          <a:prstGeom prst="roundRect">
            <a:avLst>
              <a:gd name="adj" fmla="val 3830"/>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6" name="Text 4"/>
          <p:cNvSpPr/>
          <p:nvPr/>
        </p:nvSpPr>
        <p:spPr>
          <a:xfrm>
            <a:off x="7406640" y="2057400"/>
            <a:ext cx="3822192" cy="640080"/>
          </a:xfrm>
          <a:prstGeom prst="rect">
            <a:avLst/>
          </a:prstGeom>
          <a:noFill/>
          <a:ln/>
        </p:spPr>
        <p:txBody>
          <a:bodyPr wrap="square" lIns="0" tIns="0" rIns="0" bIns="0" rtlCol="0" anchor="t"/>
          <a:lstStyle/>
          <a:p>
            <a:pPr marL="0" indent="0">
              <a:lnSpc>
                <a:spcPts val="2400"/>
              </a:lnSpc>
              <a:buNone/>
            </a:pPr>
            <a:r>
              <a:rPr lang="en-US" sz="1800" b="1" dirty="0">
                <a:solidFill>
                  <a:srgbClr val="00A896"/>
                </a:solidFill>
                <a:latin typeface="Cambria" pitchFamily="34" charset="0"/>
                <a:ea typeface="Cambria" pitchFamily="34" charset="-122"/>
                <a:cs typeface="Cambria" pitchFamily="34" charset="-120"/>
              </a:rPr>
              <a:t>The motivational groundwork already exists</a:t>
            </a:r>
            <a:endParaRPr lang="en-US" sz="1800" dirty="0"/>
          </a:p>
        </p:txBody>
      </p:sp>
      <p:sp>
        <p:nvSpPr>
          <p:cNvPr id="7" name="Text 5"/>
          <p:cNvSpPr/>
          <p:nvPr/>
        </p:nvSpPr>
        <p:spPr>
          <a:xfrm>
            <a:off x="7406640" y="2761488"/>
            <a:ext cx="3822192" cy="914400"/>
          </a:xfrm>
          <a:prstGeom prst="rect">
            <a:avLst/>
          </a:prstGeom>
          <a:noFill/>
          <a:ln/>
        </p:spPr>
        <p:txBody>
          <a:bodyPr wrap="square" lIns="0" tIns="0" rIns="0" bIns="0" rtlCol="0" anchor="t"/>
          <a:lstStyle/>
          <a:p>
            <a:pPr marL="0" indent="0">
              <a:lnSpc>
                <a:spcPts val="2100"/>
              </a:lnSpc>
              <a:buNone/>
            </a:pPr>
            <a:r>
              <a:rPr lang="en-US" sz="1450" dirty="0">
                <a:solidFill>
                  <a:srgbClr val="FFFFFF"/>
                </a:solidFill>
                <a:latin typeface="Calibri" pitchFamily="34" charset="0"/>
                <a:ea typeface="Calibri" pitchFamily="34" charset="-122"/>
                <a:cs typeface="Calibri" pitchFamily="34" charset="-120"/>
              </a:rPr>
              <a:t>These students are not waiting to be motivated by policy. They arrived with it.</a:t>
            </a:r>
            <a:endParaRPr lang="en-US" sz="1450" dirty="0"/>
          </a:p>
        </p:txBody>
      </p:sp>
      <p:sp>
        <p:nvSpPr>
          <p:cNvPr id="8" name="Shape 6"/>
          <p:cNvSpPr/>
          <p:nvPr/>
        </p:nvSpPr>
        <p:spPr>
          <a:xfrm>
            <a:off x="7086600" y="4206240"/>
            <a:ext cx="4462272" cy="1828800"/>
          </a:xfrm>
          <a:prstGeom prst="roundRect">
            <a:avLst>
              <a:gd name="adj" fmla="val 450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9" name="Text 7"/>
          <p:cNvSpPr/>
          <p:nvPr/>
        </p:nvSpPr>
        <p:spPr>
          <a:xfrm>
            <a:off x="7406640" y="4443984"/>
            <a:ext cx="3822192" cy="310896"/>
          </a:xfrm>
          <a:prstGeom prst="rect">
            <a:avLst/>
          </a:prstGeom>
          <a:noFill/>
          <a:ln/>
        </p:spPr>
        <p:txBody>
          <a:bodyPr wrap="square" lIns="0" tIns="0" rIns="0" bIns="0" rtlCol="0" anchor="ctr"/>
          <a:lstStyle/>
          <a:p>
            <a:pPr marL="0" indent="0">
              <a:buNone/>
            </a:pPr>
            <a:r>
              <a:rPr lang="en-US" sz="1200" b="1" kern="0" spc="140" dirty="0">
                <a:solidFill>
                  <a:srgbClr val="1C7293"/>
                </a:solidFill>
                <a:latin typeface="Calibri" pitchFamily="34" charset="0"/>
                <a:ea typeface="Calibri" pitchFamily="34" charset="-122"/>
                <a:cs typeface="Calibri" pitchFamily="34" charset="-120"/>
              </a:rPr>
              <a:t>The real question for institutions</a:t>
            </a:r>
            <a:endParaRPr lang="en-US" sz="1200" dirty="0"/>
          </a:p>
        </p:txBody>
      </p:sp>
      <p:sp>
        <p:nvSpPr>
          <p:cNvPr id="10" name="Text 8"/>
          <p:cNvSpPr/>
          <p:nvPr/>
        </p:nvSpPr>
        <p:spPr>
          <a:xfrm>
            <a:off x="7406640" y="4791456"/>
            <a:ext cx="3822192" cy="1005840"/>
          </a:xfrm>
          <a:prstGeom prst="rect">
            <a:avLst/>
          </a:prstGeom>
          <a:noFill/>
          <a:ln/>
        </p:spPr>
        <p:txBody>
          <a:bodyPr wrap="square" lIns="0" tIns="0" rIns="0" bIns="0" rtlCol="0" anchor="t"/>
          <a:lstStyle/>
          <a:p>
            <a:pPr marL="0" indent="0">
              <a:lnSpc>
                <a:spcPts val="1900"/>
              </a:lnSpc>
              <a:buNone/>
            </a:pPr>
            <a:r>
              <a:rPr lang="en-US" sz="1350" dirty="0">
                <a:solidFill>
                  <a:srgbClr val="1B2A4E"/>
                </a:solidFill>
                <a:latin typeface="Calibri" pitchFamily="34" charset="0"/>
                <a:ea typeface="Calibri" pitchFamily="34" charset="-122"/>
                <a:cs typeface="Calibri" pitchFamily="34" charset="-120"/>
              </a:rPr>
              <a:t>Not how to spark engagement — but whether the learning environment lets existing engagement surface, grow, and turn into communicative confidence.</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IMPLICATIONS</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What This Means for Practice</a:t>
            </a:r>
            <a:endParaRPr lang="en-US" sz="3200" dirty="0"/>
          </a:p>
        </p:txBody>
      </p:sp>
      <p:sp>
        <p:nvSpPr>
          <p:cNvPr id="4" name="Shape 2"/>
          <p:cNvSpPr/>
          <p:nvPr/>
        </p:nvSpPr>
        <p:spPr>
          <a:xfrm>
            <a:off x="640080" y="1737360"/>
            <a:ext cx="5166360" cy="1965960"/>
          </a:xfrm>
          <a:prstGeom prst="roundRect">
            <a:avLst>
              <a:gd name="adj" fmla="val 4186"/>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5" name="Shape 3"/>
          <p:cNvSpPr/>
          <p:nvPr/>
        </p:nvSpPr>
        <p:spPr>
          <a:xfrm>
            <a:off x="987552" y="2029968"/>
            <a:ext cx="566928" cy="566928"/>
          </a:xfrm>
          <a:prstGeom prst="ellipse">
            <a:avLst/>
          </a:prstGeom>
          <a:solidFill>
            <a:srgbClr val="1C7293"/>
          </a:solidFill>
          <a:ln w="12700">
            <a:solidFill>
              <a:srgbClr val="1C7293"/>
            </a:solidFill>
            <a:prstDash val="solid"/>
          </a:ln>
        </p:spPr>
      </p:sp>
      <p:sp>
        <p:nvSpPr>
          <p:cNvPr id="6" name="Text 4"/>
          <p:cNvSpPr/>
          <p:nvPr/>
        </p:nvSpPr>
        <p:spPr>
          <a:xfrm>
            <a:off x="987552" y="2029968"/>
            <a:ext cx="566928" cy="566928"/>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1</a:t>
            </a:r>
            <a:endParaRPr lang="en-US" sz="1400" dirty="0"/>
          </a:p>
        </p:txBody>
      </p:sp>
      <p:sp>
        <p:nvSpPr>
          <p:cNvPr id="7" name="Text 5"/>
          <p:cNvSpPr/>
          <p:nvPr/>
        </p:nvSpPr>
        <p:spPr>
          <a:xfrm>
            <a:off x="1719072" y="2011680"/>
            <a:ext cx="3703320" cy="603504"/>
          </a:xfrm>
          <a:prstGeom prst="rect">
            <a:avLst/>
          </a:prstGeom>
          <a:noFill/>
          <a:ln/>
        </p:spPr>
        <p:txBody>
          <a:bodyPr wrap="square" lIns="0" tIns="0" rIns="0" bIns="0" rtlCol="0" anchor="ctr"/>
          <a:lstStyle/>
          <a:p>
            <a:pPr marL="0" indent="0">
              <a:lnSpc>
                <a:spcPts val="2100"/>
              </a:lnSpc>
              <a:buNone/>
            </a:pPr>
            <a:r>
              <a:rPr lang="en-US" sz="1650" b="1" dirty="0">
                <a:solidFill>
                  <a:srgbClr val="1B2A4E"/>
                </a:solidFill>
                <a:latin typeface="Cambria" pitchFamily="34" charset="0"/>
                <a:ea typeface="Cambria" pitchFamily="34" charset="-122"/>
                <a:cs typeface="Cambria" pitchFamily="34" charset="-120"/>
              </a:rPr>
              <a:t>Bring digital lives into the curriculum</a:t>
            </a:r>
            <a:endParaRPr lang="en-US" sz="1650" dirty="0"/>
          </a:p>
        </p:txBody>
      </p:sp>
      <p:sp>
        <p:nvSpPr>
          <p:cNvPr id="8" name="Text 6"/>
          <p:cNvSpPr/>
          <p:nvPr/>
        </p:nvSpPr>
        <p:spPr>
          <a:xfrm>
            <a:off x="1719072" y="2670048"/>
            <a:ext cx="3703320" cy="868680"/>
          </a:xfrm>
          <a:prstGeom prst="rect">
            <a:avLst/>
          </a:prstGeom>
          <a:noFill/>
          <a:ln/>
        </p:spPr>
        <p:txBody>
          <a:bodyPr wrap="square" lIns="0" tIns="0" rIns="0" bIns="0" rtlCol="0" anchor="t"/>
          <a:lstStyle/>
          <a:p>
            <a:pPr marL="0" indent="0">
              <a:lnSpc>
                <a:spcPts val="1800"/>
              </a:lnSpc>
              <a:buNone/>
            </a:pPr>
            <a:r>
              <a:rPr lang="en-US" sz="1300" dirty="0">
                <a:solidFill>
                  <a:srgbClr val="5A6675"/>
                </a:solidFill>
                <a:latin typeface="Calibri" pitchFamily="34" charset="0"/>
                <a:ea typeface="Calibri" pitchFamily="34" charset="-122"/>
                <a:cs typeface="Calibri" pitchFamily="34" charset="-120"/>
              </a:rPr>
              <a:t>Students' voluntary English ecosystems — TikTok, gaming, streaming — are motivational assets that curriculum design currently ignores.</a:t>
            </a:r>
            <a:endParaRPr lang="en-US" sz="1300" dirty="0"/>
          </a:p>
        </p:txBody>
      </p:sp>
      <p:sp>
        <p:nvSpPr>
          <p:cNvPr id="9" name="Shape 7"/>
          <p:cNvSpPr/>
          <p:nvPr/>
        </p:nvSpPr>
        <p:spPr>
          <a:xfrm>
            <a:off x="6355080" y="1737360"/>
            <a:ext cx="5166360" cy="1965960"/>
          </a:xfrm>
          <a:prstGeom prst="roundRect">
            <a:avLst>
              <a:gd name="adj" fmla="val 4186"/>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0" name="Shape 8"/>
          <p:cNvSpPr/>
          <p:nvPr/>
        </p:nvSpPr>
        <p:spPr>
          <a:xfrm>
            <a:off x="6702552" y="2029968"/>
            <a:ext cx="566928" cy="566928"/>
          </a:xfrm>
          <a:prstGeom prst="ellipse">
            <a:avLst/>
          </a:prstGeom>
          <a:solidFill>
            <a:srgbClr val="00A896"/>
          </a:solidFill>
          <a:ln w="12700">
            <a:solidFill>
              <a:srgbClr val="00A896"/>
            </a:solidFill>
            <a:prstDash val="solid"/>
          </a:ln>
        </p:spPr>
      </p:sp>
      <p:sp>
        <p:nvSpPr>
          <p:cNvPr id="11" name="Text 9"/>
          <p:cNvSpPr/>
          <p:nvPr/>
        </p:nvSpPr>
        <p:spPr>
          <a:xfrm>
            <a:off x="6702552" y="2029968"/>
            <a:ext cx="566928" cy="566928"/>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2</a:t>
            </a:r>
            <a:endParaRPr lang="en-US" sz="1400" dirty="0"/>
          </a:p>
        </p:txBody>
      </p:sp>
      <p:sp>
        <p:nvSpPr>
          <p:cNvPr id="12" name="Text 10"/>
          <p:cNvSpPr/>
          <p:nvPr/>
        </p:nvSpPr>
        <p:spPr>
          <a:xfrm>
            <a:off x="7434072" y="2011680"/>
            <a:ext cx="3703320" cy="603504"/>
          </a:xfrm>
          <a:prstGeom prst="rect">
            <a:avLst/>
          </a:prstGeom>
          <a:noFill/>
          <a:ln/>
        </p:spPr>
        <p:txBody>
          <a:bodyPr wrap="square" lIns="0" tIns="0" rIns="0" bIns="0" rtlCol="0" anchor="ctr"/>
          <a:lstStyle/>
          <a:p>
            <a:pPr marL="0" indent="0">
              <a:lnSpc>
                <a:spcPts val="2100"/>
              </a:lnSpc>
              <a:buNone/>
            </a:pPr>
            <a:r>
              <a:rPr lang="en-US" sz="1650" b="1" dirty="0">
                <a:solidFill>
                  <a:srgbClr val="1B2A4E"/>
                </a:solidFill>
                <a:latin typeface="Cambria" pitchFamily="34" charset="0"/>
                <a:ea typeface="Cambria" pitchFamily="34" charset="-122"/>
                <a:cs typeface="Cambria" pitchFamily="34" charset="-120"/>
              </a:rPr>
              <a:t>Use AI as a rehearsal space, not a shortcut</a:t>
            </a:r>
            <a:endParaRPr lang="en-US" sz="1650" dirty="0"/>
          </a:p>
        </p:txBody>
      </p:sp>
      <p:sp>
        <p:nvSpPr>
          <p:cNvPr id="13" name="Text 11"/>
          <p:cNvSpPr/>
          <p:nvPr/>
        </p:nvSpPr>
        <p:spPr>
          <a:xfrm>
            <a:off x="7434072" y="2670048"/>
            <a:ext cx="3703320" cy="868680"/>
          </a:xfrm>
          <a:prstGeom prst="rect">
            <a:avLst/>
          </a:prstGeom>
          <a:noFill/>
          <a:ln/>
        </p:spPr>
        <p:txBody>
          <a:bodyPr wrap="square" lIns="0" tIns="0" rIns="0" bIns="0" rtlCol="0" anchor="t"/>
          <a:lstStyle/>
          <a:p>
            <a:pPr marL="0" indent="0">
              <a:lnSpc>
                <a:spcPts val="1800"/>
              </a:lnSpc>
              <a:buNone/>
            </a:pPr>
            <a:r>
              <a:rPr lang="en-US" sz="1300" dirty="0">
                <a:solidFill>
                  <a:srgbClr val="5A6675"/>
                </a:solidFill>
                <a:latin typeface="Calibri" pitchFamily="34" charset="0"/>
                <a:ea typeface="Calibri" pitchFamily="34" charset="-122"/>
                <a:cs typeface="Calibri" pitchFamily="34" charset="-120"/>
              </a:rPr>
              <a:t>AI conversation offers low evaluative threat and high learner control — conditions the WTC model identifies as optimal for building willingness to speak.</a:t>
            </a:r>
            <a:endParaRPr lang="en-US" sz="1300" dirty="0"/>
          </a:p>
        </p:txBody>
      </p:sp>
      <p:sp>
        <p:nvSpPr>
          <p:cNvPr id="14" name="Shape 12"/>
          <p:cNvSpPr/>
          <p:nvPr/>
        </p:nvSpPr>
        <p:spPr>
          <a:xfrm>
            <a:off x="640080" y="3886200"/>
            <a:ext cx="5166360" cy="1965960"/>
          </a:xfrm>
          <a:prstGeom prst="roundRect">
            <a:avLst>
              <a:gd name="adj" fmla="val 4186"/>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5" name="Shape 13"/>
          <p:cNvSpPr/>
          <p:nvPr/>
        </p:nvSpPr>
        <p:spPr>
          <a:xfrm>
            <a:off x="987552" y="4178808"/>
            <a:ext cx="566928" cy="566928"/>
          </a:xfrm>
          <a:prstGeom prst="ellipse">
            <a:avLst/>
          </a:prstGeom>
          <a:solidFill>
            <a:srgbClr val="1C7293"/>
          </a:solidFill>
          <a:ln w="12700">
            <a:solidFill>
              <a:srgbClr val="1C7293"/>
            </a:solidFill>
            <a:prstDash val="solid"/>
          </a:ln>
        </p:spPr>
      </p:sp>
      <p:sp>
        <p:nvSpPr>
          <p:cNvPr id="16" name="Text 14"/>
          <p:cNvSpPr/>
          <p:nvPr/>
        </p:nvSpPr>
        <p:spPr>
          <a:xfrm>
            <a:off x="987552" y="4178808"/>
            <a:ext cx="566928" cy="566928"/>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3</a:t>
            </a:r>
            <a:endParaRPr lang="en-US" sz="1400" dirty="0"/>
          </a:p>
        </p:txBody>
      </p:sp>
      <p:sp>
        <p:nvSpPr>
          <p:cNvPr id="17" name="Text 15"/>
          <p:cNvSpPr/>
          <p:nvPr/>
        </p:nvSpPr>
        <p:spPr>
          <a:xfrm>
            <a:off x="1719072" y="4160520"/>
            <a:ext cx="3703320" cy="603504"/>
          </a:xfrm>
          <a:prstGeom prst="rect">
            <a:avLst/>
          </a:prstGeom>
          <a:noFill/>
          <a:ln/>
        </p:spPr>
        <p:txBody>
          <a:bodyPr wrap="square" lIns="0" tIns="0" rIns="0" bIns="0" rtlCol="0" anchor="ctr"/>
          <a:lstStyle/>
          <a:p>
            <a:pPr marL="0" indent="0">
              <a:lnSpc>
                <a:spcPts val="2100"/>
              </a:lnSpc>
              <a:buNone/>
            </a:pPr>
            <a:r>
              <a:rPr lang="en-US" sz="1650" b="1" dirty="0">
                <a:solidFill>
                  <a:srgbClr val="1B2A4E"/>
                </a:solidFill>
                <a:latin typeface="Cambria" pitchFamily="34" charset="0"/>
                <a:ea typeface="Cambria" pitchFamily="34" charset="-122"/>
                <a:cs typeface="Cambria" pitchFamily="34" charset="-120"/>
              </a:rPr>
              <a:t>Lower evaluative threat in speaking tasks</a:t>
            </a:r>
            <a:endParaRPr lang="en-US" sz="1650" dirty="0"/>
          </a:p>
        </p:txBody>
      </p:sp>
      <p:sp>
        <p:nvSpPr>
          <p:cNvPr id="18" name="Text 16"/>
          <p:cNvSpPr/>
          <p:nvPr/>
        </p:nvSpPr>
        <p:spPr>
          <a:xfrm>
            <a:off x="1719072" y="4818888"/>
            <a:ext cx="3703320" cy="868680"/>
          </a:xfrm>
          <a:prstGeom prst="rect">
            <a:avLst/>
          </a:prstGeom>
          <a:noFill/>
          <a:ln/>
        </p:spPr>
        <p:txBody>
          <a:bodyPr wrap="square" lIns="0" tIns="0" rIns="0" bIns="0" rtlCol="0" anchor="t"/>
          <a:lstStyle/>
          <a:p>
            <a:pPr marL="0" indent="0">
              <a:lnSpc>
                <a:spcPts val="1800"/>
              </a:lnSpc>
              <a:buNone/>
            </a:pPr>
            <a:r>
              <a:rPr lang="en-US" sz="1300" dirty="0">
                <a:solidFill>
                  <a:srgbClr val="5A6675"/>
                </a:solidFill>
                <a:latin typeface="Calibri" pitchFamily="34" charset="0"/>
                <a:ea typeface="Calibri" pitchFamily="34" charset="-122"/>
                <a:cs typeface="Calibri" pitchFamily="34" charset="-120"/>
              </a:rPr>
              <a:t>Collaborative, low-stakes speaking work is likely to bridge the gap more effectively than accuracy-focused communicative teaching.</a:t>
            </a:r>
            <a:endParaRPr lang="en-US" sz="1300" dirty="0"/>
          </a:p>
        </p:txBody>
      </p:sp>
      <p:sp>
        <p:nvSpPr>
          <p:cNvPr id="19" name="Shape 17"/>
          <p:cNvSpPr/>
          <p:nvPr/>
        </p:nvSpPr>
        <p:spPr>
          <a:xfrm>
            <a:off x="6355080" y="3886200"/>
            <a:ext cx="5166360" cy="1965960"/>
          </a:xfrm>
          <a:prstGeom prst="roundRect">
            <a:avLst>
              <a:gd name="adj" fmla="val 4186"/>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20" name="Shape 18"/>
          <p:cNvSpPr/>
          <p:nvPr/>
        </p:nvSpPr>
        <p:spPr>
          <a:xfrm>
            <a:off x="6702552" y="4178808"/>
            <a:ext cx="566928" cy="566928"/>
          </a:xfrm>
          <a:prstGeom prst="ellipse">
            <a:avLst/>
          </a:prstGeom>
          <a:solidFill>
            <a:srgbClr val="00A896"/>
          </a:solidFill>
          <a:ln w="12700">
            <a:solidFill>
              <a:srgbClr val="00A896"/>
            </a:solidFill>
            <a:prstDash val="solid"/>
          </a:ln>
        </p:spPr>
      </p:sp>
      <p:sp>
        <p:nvSpPr>
          <p:cNvPr id="21" name="Text 19"/>
          <p:cNvSpPr/>
          <p:nvPr/>
        </p:nvSpPr>
        <p:spPr>
          <a:xfrm>
            <a:off x="6702552" y="4178808"/>
            <a:ext cx="566928" cy="566928"/>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4</a:t>
            </a:r>
            <a:endParaRPr lang="en-US" sz="1400" dirty="0"/>
          </a:p>
        </p:txBody>
      </p:sp>
      <p:sp>
        <p:nvSpPr>
          <p:cNvPr id="22" name="Text 20"/>
          <p:cNvSpPr/>
          <p:nvPr/>
        </p:nvSpPr>
        <p:spPr>
          <a:xfrm>
            <a:off x="7434072" y="4160520"/>
            <a:ext cx="3703320" cy="603504"/>
          </a:xfrm>
          <a:prstGeom prst="rect">
            <a:avLst/>
          </a:prstGeom>
          <a:noFill/>
          <a:ln/>
        </p:spPr>
        <p:txBody>
          <a:bodyPr wrap="square" lIns="0" tIns="0" rIns="0" bIns="0" rtlCol="0" anchor="ctr"/>
          <a:lstStyle/>
          <a:p>
            <a:pPr marL="0" indent="0">
              <a:lnSpc>
                <a:spcPts val="2100"/>
              </a:lnSpc>
              <a:buNone/>
            </a:pPr>
            <a:r>
              <a:rPr lang="en-US" sz="1650" b="1" dirty="0">
                <a:solidFill>
                  <a:srgbClr val="1B2A4E"/>
                </a:solidFill>
                <a:latin typeface="Cambria" pitchFamily="34" charset="0"/>
                <a:ea typeface="Cambria" pitchFamily="34" charset="-122"/>
                <a:cs typeface="Cambria" pitchFamily="34" charset="-120"/>
              </a:rPr>
              <a:t>Assess for experimentation, not only accuracy</a:t>
            </a:r>
            <a:endParaRPr lang="en-US" sz="1650" dirty="0"/>
          </a:p>
        </p:txBody>
      </p:sp>
      <p:sp>
        <p:nvSpPr>
          <p:cNvPr id="23" name="Text 21"/>
          <p:cNvSpPr/>
          <p:nvPr/>
        </p:nvSpPr>
        <p:spPr>
          <a:xfrm>
            <a:off x="7434072" y="4818888"/>
            <a:ext cx="3703320" cy="868680"/>
          </a:xfrm>
          <a:prstGeom prst="rect">
            <a:avLst/>
          </a:prstGeom>
          <a:noFill/>
          <a:ln/>
        </p:spPr>
        <p:txBody>
          <a:bodyPr wrap="square" lIns="0" tIns="0" rIns="0" bIns="0" rtlCol="0" anchor="t"/>
          <a:lstStyle/>
          <a:p>
            <a:pPr marL="0" indent="0">
              <a:lnSpc>
                <a:spcPts val="1800"/>
              </a:lnSpc>
              <a:buNone/>
            </a:pPr>
            <a:r>
              <a:rPr lang="en-US" sz="1300" dirty="0">
                <a:solidFill>
                  <a:srgbClr val="5A6675"/>
                </a:solidFill>
                <a:latin typeface="Calibri" pitchFamily="34" charset="0"/>
                <a:ea typeface="Calibri" pitchFamily="34" charset="-122"/>
                <a:cs typeface="Calibri" pitchFamily="34" charset="-120"/>
              </a:rPr>
              <a:t>Assessment cultures that acknowledge learner identity and reward risk-taking align with how these students already learn.</a:t>
            </a:r>
            <a:endParaRPr lang="en-US" sz="1300" dirty="0"/>
          </a:p>
        </p:txBody>
      </p:sp>
      <p:sp>
        <p:nvSpPr>
          <p:cNvPr id="24" name="Text 22"/>
          <p:cNvSpPr/>
          <p:nvPr/>
        </p:nvSpPr>
        <p:spPr>
          <a:xfrm>
            <a:off x="640080" y="6199632"/>
            <a:ext cx="10911535" cy="365760"/>
          </a:xfrm>
          <a:prstGeom prst="rect">
            <a:avLst/>
          </a:prstGeom>
          <a:noFill/>
          <a:ln/>
        </p:spPr>
        <p:txBody>
          <a:bodyPr wrap="square" lIns="0" tIns="0" rIns="0" bIns="0" rtlCol="0" anchor="t"/>
          <a:lstStyle/>
          <a:p>
            <a:pPr marL="0" indent="0">
              <a:lnSpc>
                <a:spcPts val="1500"/>
              </a:lnSpc>
              <a:buNone/>
            </a:pPr>
            <a:r>
              <a:rPr lang="en-US" sz="1150" i="1" dirty="0">
                <a:solidFill>
                  <a:srgbClr val="8A94A6"/>
                </a:solidFill>
                <a:latin typeface="Calibri" pitchFamily="34" charset="0"/>
                <a:ea typeface="Calibri" pitchFamily="34" charset="-122"/>
                <a:cs typeface="Calibri" pitchFamily="34" charset="-120"/>
              </a:rPr>
              <a:t>Limitations: single institution (urban, career-oriented); self-reported written data with the researcher as faculty; cross-sectional, March 2026. Longitudinal, multi-site and mixed-methods work is needed.</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B2A4E"/>
        </a:solidFill>
        <a:effectLst/>
      </p:bgPr>
    </p:bg>
    <p:spTree>
      <p:nvGrpSpPr>
        <p:cNvPr id="1" name=""/>
        <p:cNvGrpSpPr/>
        <p:nvPr/>
      </p:nvGrpSpPr>
      <p:grpSpPr>
        <a:xfrm>
          <a:off x="0" y="0"/>
          <a:ext cx="0" cy="0"/>
          <a:chOff x="0" y="0"/>
          <a:chExt cx="0" cy="0"/>
        </a:xfrm>
      </p:grpSpPr>
      <p:sp>
        <p:nvSpPr>
          <p:cNvPr id="2" name="Shape 0"/>
          <p:cNvSpPr/>
          <p:nvPr/>
        </p:nvSpPr>
        <p:spPr>
          <a:xfrm>
            <a:off x="9418320" y="-1737360"/>
            <a:ext cx="4937760" cy="4937760"/>
          </a:xfrm>
          <a:prstGeom prst="ellipse">
            <a:avLst/>
          </a:prstGeom>
          <a:solidFill>
            <a:srgbClr val="1C7293">
              <a:alpha val="20000"/>
            </a:srgbClr>
          </a:solidFill>
          <a:ln w="12700">
            <a:solidFill>
              <a:srgbClr val="1C7293"/>
            </a:solidFill>
            <a:prstDash val="solid"/>
          </a:ln>
        </p:spPr>
      </p:sp>
      <p:sp>
        <p:nvSpPr>
          <p:cNvPr id="3" name="Shape 1"/>
          <p:cNvSpPr/>
          <p:nvPr/>
        </p:nvSpPr>
        <p:spPr>
          <a:xfrm>
            <a:off x="10058400" y="4206240"/>
            <a:ext cx="3474720" cy="3474720"/>
          </a:xfrm>
          <a:prstGeom prst="ellipse">
            <a:avLst/>
          </a:prstGeom>
          <a:solidFill>
            <a:srgbClr val="00A896">
              <a:alpha val="14000"/>
            </a:srgbClr>
          </a:solidFill>
          <a:ln w="12700">
            <a:solidFill>
              <a:srgbClr val="00A896"/>
            </a:solidFill>
            <a:prstDash val="solid"/>
          </a:ln>
        </p:spPr>
      </p:sp>
      <p:sp>
        <p:nvSpPr>
          <p:cNvPr id="4" name="Text 2"/>
          <p:cNvSpPr/>
          <p:nvPr/>
        </p:nvSpPr>
        <p:spPr>
          <a:xfrm>
            <a:off x="640080" y="960120"/>
            <a:ext cx="10911535" cy="292608"/>
          </a:xfrm>
          <a:prstGeom prst="rect">
            <a:avLst/>
          </a:prstGeom>
          <a:noFill/>
          <a:ln/>
        </p:spPr>
        <p:txBody>
          <a:bodyPr wrap="square" lIns="0" tIns="0" rIns="0" bIns="0" rtlCol="0" anchor="ctr"/>
          <a:lstStyle/>
          <a:p>
            <a:pPr marL="0" indent="0">
              <a:buNone/>
            </a:pPr>
            <a:r>
              <a:rPr lang="en-US" sz="1200" b="1" kern="0" spc="240" dirty="0">
                <a:solidFill>
                  <a:srgbClr val="00A896"/>
                </a:solidFill>
                <a:latin typeface="Calibri" pitchFamily="34" charset="0"/>
                <a:ea typeface="Calibri" pitchFamily="34" charset="-122"/>
                <a:cs typeface="Calibri" pitchFamily="34" charset="-120"/>
              </a:rPr>
              <a:t>CONCLUSION</a:t>
            </a:r>
            <a:endParaRPr lang="en-US" sz="1200" dirty="0"/>
          </a:p>
        </p:txBody>
      </p:sp>
      <p:sp>
        <p:nvSpPr>
          <p:cNvPr id="5" name="Text 3"/>
          <p:cNvSpPr/>
          <p:nvPr/>
        </p:nvSpPr>
        <p:spPr>
          <a:xfrm>
            <a:off x="640080" y="1417320"/>
            <a:ext cx="8778240" cy="685800"/>
          </a:xfrm>
          <a:prstGeom prst="rect">
            <a:avLst/>
          </a:prstGeom>
          <a:noFill/>
          <a:ln/>
        </p:spPr>
        <p:txBody>
          <a:bodyPr wrap="square" lIns="0" tIns="0" rIns="0" bIns="0" rtlCol="0" anchor="ctr"/>
          <a:lstStyle/>
          <a:p>
            <a:pPr marL="0" indent="0">
              <a:buNone/>
            </a:pPr>
            <a:r>
              <a:rPr lang="en-US" sz="3600" b="1" dirty="0">
                <a:solidFill>
                  <a:srgbClr val="FFFFFF"/>
                </a:solidFill>
                <a:latin typeface="Cambria" pitchFamily="34" charset="0"/>
                <a:ea typeface="Cambria" pitchFamily="34" charset="-122"/>
                <a:cs typeface="Cambria" pitchFamily="34" charset="-120"/>
              </a:rPr>
              <a:t>The motivation is already there.</a:t>
            </a:r>
            <a:endParaRPr lang="en-US" sz="3600" dirty="0"/>
          </a:p>
        </p:txBody>
      </p:sp>
      <p:sp>
        <p:nvSpPr>
          <p:cNvPr id="6" name="Text 4"/>
          <p:cNvSpPr/>
          <p:nvPr/>
        </p:nvSpPr>
        <p:spPr>
          <a:xfrm>
            <a:off x="640080" y="2286000"/>
            <a:ext cx="7863840" cy="1463040"/>
          </a:xfrm>
          <a:prstGeom prst="rect">
            <a:avLst/>
          </a:prstGeom>
          <a:noFill/>
          <a:ln/>
        </p:spPr>
        <p:txBody>
          <a:bodyPr wrap="square" lIns="0" tIns="0" rIns="0" bIns="0" rtlCol="0" anchor="t"/>
          <a:lstStyle/>
          <a:p>
            <a:pPr marL="0" indent="0">
              <a:lnSpc>
                <a:spcPts val="2600"/>
              </a:lnSpc>
              <a:buNone/>
            </a:pPr>
            <a:r>
              <a:rPr lang="en-US" sz="1650" dirty="0">
                <a:solidFill>
                  <a:srgbClr val="C6D4E4"/>
                </a:solidFill>
                <a:latin typeface="Calibri" pitchFamily="34" charset="0"/>
                <a:ea typeface="Calibri" pitchFamily="34" charset="-122"/>
                <a:cs typeface="Calibri" pitchFamily="34" charset="-120"/>
              </a:rPr>
              <a:t>The challenge for educators and policymakers is not to manufacture motivation from nothing, but to recognize, appreciate and actively cultivate the intrinsic resources these learners carry into every classroom, every digital screen, and every encounter with the English language.</a:t>
            </a:r>
            <a:endParaRPr lang="en-US" sz="1650" dirty="0"/>
          </a:p>
        </p:txBody>
      </p:sp>
      <p:sp>
        <p:nvSpPr>
          <p:cNvPr id="7" name="Shape 5"/>
          <p:cNvSpPr/>
          <p:nvPr/>
        </p:nvSpPr>
        <p:spPr>
          <a:xfrm>
            <a:off x="640080" y="3977640"/>
            <a:ext cx="1371600" cy="32004"/>
          </a:xfrm>
          <a:prstGeom prst="rect">
            <a:avLst/>
          </a:prstGeom>
          <a:solidFill>
            <a:srgbClr val="00A896"/>
          </a:solidFill>
          <a:ln w="12700">
            <a:solidFill>
              <a:srgbClr val="00A896"/>
            </a:solidFill>
            <a:prstDash val="solid"/>
          </a:ln>
        </p:spPr>
      </p:sp>
      <p:sp>
        <p:nvSpPr>
          <p:cNvPr id="8" name="Text 6"/>
          <p:cNvSpPr/>
          <p:nvPr/>
        </p:nvSpPr>
        <p:spPr>
          <a:xfrm>
            <a:off x="640080" y="4297680"/>
            <a:ext cx="7863840" cy="457200"/>
          </a:xfrm>
          <a:prstGeom prst="rect">
            <a:avLst/>
          </a:prstGeom>
          <a:noFill/>
          <a:ln/>
        </p:spPr>
        <p:txBody>
          <a:bodyPr wrap="square" lIns="0" tIns="0" rIns="0" bIns="0" rtlCol="0" anchor="ctr"/>
          <a:lstStyle/>
          <a:p>
            <a:pPr marL="0" indent="0">
              <a:buNone/>
            </a:pPr>
            <a:r>
              <a:rPr lang="en-US" sz="2400" b="1" dirty="0">
                <a:solidFill>
                  <a:srgbClr val="00A896"/>
                </a:solidFill>
                <a:latin typeface="Cambria" pitchFamily="34" charset="0"/>
                <a:ea typeface="Cambria" pitchFamily="34" charset="-122"/>
                <a:cs typeface="Cambria" pitchFamily="34" charset="-120"/>
              </a:rPr>
              <a:t>Thank you — questions welcome</a:t>
            </a:r>
            <a:endParaRPr lang="en-US" sz="2400" dirty="0"/>
          </a:p>
        </p:txBody>
      </p:sp>
      <p:sp>
        <p:nvSpPr>
          <p:cNvPr id="9" name="Text 7"/>
          <p:cNvSpPr/>
          <p:nvPr/>
        </p:nvSpPr>
        <p:spPr>
          <a:xfrm>
            <a:off x="640080" y="4937760"/>
            <a:ext cx="7863840" cy="1097280"/>
          </a:xfrm>
          <a:prstGeom prst="rect">
            <a:avLst/>
          </a:prstGeom>
          <a:noFill/>
          <a:ln/>
        </p:spPr>
        <p:txBody>
          <a:bodyPr wrap="square" lIns="0" tIns="0" rIns="0" bIns="0" rtlCol="0" anchor="t"/>
          <a:lstStyle/>
          <a:p>
            <a:pPr marL="0" indent="0">
              <a:lnSpc>
                <a:spcPts val="2100"/>
              </a:lnSpc>
              <a:buNone/>
            </a:pPr>
            <a:r>
              <a:rPr lang="en-US" sz="1500" b="1" dirty="0">
                <a:solidFill>
                  <a:srgbClr val="FFFFFF"/>
                </a:solidFill>
                <a:latin typeface="Calibri" pitchFamily="34" charset="0"/>
                <a:ea typeface="Calibri" pitchFamily="34" charset="-122"/>
                <a:cs typeface="Calibri" pitchFamily="34" charset="-120"/>
              </a:rPr>
              <a:t>Le Nguyen Hoang Nam, MSc</a:t>
            </a:r>
            <a:endParaRPr lang="en-US" sz="1500" dirty="0"/>
          </a:p>
          <a:p>
            <a:pPr marL="0" indent="0">
              <a:lnSpc>
                <a:spcPts val="2100"/>
              </a:lnSpc>
              <a:buNone/>
            </a:pPr>
            <a:r>
              <a:rPr lang="en-US" sz="1300" dirty="0">
                <a:solidFill>
                  <a:srgbClr val="BFD3E6"/>
                </a:solidFill>
                <a:latin typeface="Calibri" pitchFamily="34" charset="0"/>
                <a:ea typeface="Calibri" pitchFamily="34" charset="-122"/>
                <a:cs typeface="Calibri" pitchFamily="34" charset="-120"/>
              </a:rPr>
              <a:t>Faculty of Foreign Languages, College of Foreign Economic Relations (COFER)</a:t>
            </a:r>
            <a:endParaRPr lang="en-US" sz="1500" dirty="0"/>
          </a:p>
          <a:p>
            <a:pPr marL="0" indent="0">
              <a:lnSpc>
                <a:spcPts val="2100"/>
              </a:lnSpc>
              <a:buNone/>
            </a:pPr>
            <a:r>
              <a:rPr lang="en-US" sz="1300" dirty="0">
                <a:solidFill>
                  <a:srgbClr val="BFD3E6"/>
                </a:solidFill>
                <a:latin typeface="Calibri" pitchFamily="34" charset="0"/>
                <a:ea typeface="Calibri" pitchFamily="34" charset="-122"/>
                <a:cs typeface="Calibri" pitchFamily="34" charset="-120"/>
              </a:rPr>
              <a:t>Ho Chi Minh City, Vietnam  ·  lnhnam@cofer.edu.vn</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BACKGROUND</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A Policy Shift — and an Unanswered Question</a:t>
            </a:r>
            <a:endParaRPr lang="en-US" sz="3200" dirty="0"/>
          </a:p>
        </p:txBody>
      </p:sp>
      <p:sp>
        <p:nvSpPr>
          <p:cNvPr id="4" name="Text 2"/>
          <p:cNvSpPr/>
          <p:nvPr/>
        </p:nvSpPr>
        <p:spPr>
          <a:xfrm>
            <a:off x="640080" y="1783080"/>
            <a:ext cx="5760720" cy="2743200"/>
          </a:xfrm>
          <a:prstGeom prst="rect">
            <a:avLst/>
          </a:prstGeom>
          <a:noFill/>
          <a:ln/>
        </p:spPr>
        <p:txBody>
          <a:bodyPr wrap="square" lIns="0" tIns="0" rIns="0" bIns="0" rtlCol="0" anchor="t"/>
          <a:lstStyle/>
          <a:p>
            <a:pPr marL="0" indent="0">
              <a:lnSpc>
                <a:spcPts val="2400"/>
              </a:lnSpc>
              <a:spcAft>
                <a:spcPts val="1200"/>
              </a:spcAft>
              <a:buNone/>
            </a:pPr>
            <a:r>
              <a:rPr lang="en-US" sz="1550" dirty="0">
                <a:solidFill>
                  <a:srgbClr val="1B2A4E"/>
                </a:solidFill>
                <a:latin typeface="Calibri" pitchFamily="34" charset="0"/>
                <a:ea typeface="Calibri" pitchFamily="34" charset="-122"/>
                <a:cs typeface="Calibri" pitchFamily="34" charset="-120"/>
              </a:rPr>
              <a:t>In 2023, Vietnam formally redesignated English from a Foreign Language (EFL) to a Second Language (ESL).</a:t>
            </a:r>
            <a:endParaRPr lang="en-US" sz="1550" dirty="0"/>
          </a:p>
          <a:p>
            <a:pPr marL="0" indent="0">
              <a:lnSpc>
                <a:spcPts val="2400"/>
              </a:lnSpc>
              <a:buNone/>
            </a:pPr>
            <a:r>
              <a:rPr lang="en-US" sz="1550" dirty="0">
                <a:solidFill>
                  <a:srgbClr val="5A6675"/>
                </a:solidFill>
                <a:latin typeface="Calibri" pitchFamily="34" charset="0"/>
                <a:ea typeface="Calibri" pitchFamily="34" charset="-122"/>
                <a:cs typeface="Calibri" pitchFamily="34" charset="-120"/>
              </a:rPr>
              <a:t>Vietnamese learners have long been portrayed as </a:t>
            </a:r>
            <a:r>
              <a:rPr lang="en-US" sz="1550" b="1" dirty="0">
                <a:solidFill>
                  <a:srgbClr val="5A6675"/>
                </a:solidFill>
                <a:latin typeface="Calibri" pitchFamily="34" charset="0"/>
                <a:ea typeface="Calibri" pitchFamily="34" charset="-122"/>
                <a:cs typeface="Calibri" pitchFamily="34" charset="-120"/>
              </a:rPr>
              <a:t>pragmatically and extrinsically driven</a:t>
            </a:r>
            <a:r>
              <a:rPr lang="en-US" sz="1550" dirty="0">
                <a:solidFill>
                  <a:srgbClr val="5A6675"/>
                </a:solidFill>
                <a:latin typeface="Calibri" pitchFamily="34" charset="0"/>
                <a:ea typeface="Calibri" pitchFamily="34" charset="-122"/>
                <a:cs typeface="Calibri" pitchFamily="34" charset="-120"/>
              </a:rPr>
              <a:t> — motivated by exams, certificates and employment (Dang, 2010; Nguyen, 2011; Pham, 2010).</a:t>
            </a:r>
            <a:endParaRPr lang="en-US" sz="1550" dirty="0"/>
          </a:p>
          <a:p>
            <a:pPr marL="0" indent="0">
              <a:lnSpc>
                <a:spcPts val="2400"/>
              </a:lnSpc>
              <a:buNone/>
            </a:pPr>
            <a:r>
              <a:rPr lang="en-US" sz="1550" dirty="0">
                <a:solidFill>
                  <a:srgbClr val="5A6675"/>
                </a:solidFill>
                <a:latin typeface="Calibri" pitchFamily="34" charset="0"/>
                <a:ea typeface="Calibri" pitchFamily="34" charset="-122"/>
                <a:cs typeface="Calibri" pitchFamily="34" charset="-120"/>
              </a:rPr>
              <a:t>But that portrait no longer fits Generation Z, who consume English on TikTok and YouTube every day without anyone asking them to (Sockett, 2014).</a:t>
            </a:r>
            <a:endParaRPr lang="en-US" sz="1550" dirty="0"/>
          </a:p>
        </p:txBody>
      </p:sp>
      <p:sp>
        <p:nvSpPr>
          <p:cNvPr id="5" name="Shape 3"/>
          <p:cNvSpPr/>
          <p:nvPr/>
        </p:nvSpPr>
        <p:spPr>
          <a:xfrm>
            <a:off x="640080" y="4800600"/>
            <a:ext cx="5760720" cy="1371600"/>
          </a:xfrm>
          <a:prstGeom prst="roundRect">
            <a:avLst>
              <a:gd name="adj" fmla="val 6000"/>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6" name="Text 4"/>
          <p:cNvSpPr/>
          <p:nvPr/>
        </p:nvSpPr>
        <p:spPr>
          <a:xfrm>
            <a:off x="960120" y="4983480"/>
            <a:ext cx="5120640" cy="274320"/>
          </a:xfrm>
          <a:prstGeom prst="rect">
            <a:avLst/>
          </a:prstGeom>
          <a:noFill/>
          <a:ln/>
        </p:spPr>
        <p:txBody>
          <a:bodyPr wrap="square" lIns="0" tIns="0" rIns="0" bIns="0" rtlCol="0" anchor="ctr"/>
          <a:lstStyle/>
          <a:p>
            <a:pPr marL="0" indent="0">
              <a:buNone/>
            </a:pPr>
            <a:r>
              <a:rPr lang="en-US" sz="1200" b="1" kern="0" spc="160" dirty="0">
                <a:solidFill>
                  <a:srgbClr val="00A896"/>
                </a:solidFill>
                <a:latin typeface="Calibri" pitchFamily="34" charset="0"/>
                <a:ea typeface="Calibri" pitchFamily="34" charset="-122"/>
                <a:cs typeface="Calibri" pitchFamily="34" charset="-120"/>
              </a:rPr>
              <a:t>The paradox at COFER</a:t>
            </a:r>
            <a:endParaRPr lang="en-US" sz="1200" dirty="0"/>
          </a:p>
        </p:txBody>
      </p:sp>
      <p:sp>
        <p:nvSpPr>
          <p:cNvPr id="7" name="Text 5"/>
          <p:cNvSpPr/>
          <p:nvPr/>
        </p:nvSpPr>
        <p:spPr>
          <a:xfrm>
            <a:off x="960120" y="5303520"/>
            <a:ext cx="5120640" cy="731520"/>
          </a:xfrm>
          <a:prstGeom prst="rect">
            <a:avLst/>
          </a:prstGeom>
          <a:noFill/>
          <a:ln/>
        </p:spPr>
        <p:txBody>
          <a:bodyPr wrap="square" lIns="0" tIns="0" rIns="0" bIns="0" rtlCol="0" anchor="t"/>
          <a:lstStyle/>
          <a:p>
            <a:pPr marL="0" indent="0">
              <a:lnSpc>
                <a:spcPts val="2000"/>
              </a:lnSpc>
              <a:buNone/>
            </a:pPr>
            <a:r>
              <a:rPr lang="en-US" sz="1450" dirty="0">
                <a:solidFill>
                  <a:srgbClr val="FFFFFF"/>
                </a:solidFill>
                <a:latin typeface="Calibri" pitchFamily="34" charset="0"/>
                <a:ea typeface="Calibri" pitchFamily="34" charset="-122"/>
                <a:cs typeface="Calibri" pitchFamily="34" charset="-120"/>
              </a:rPr>
              <a:t>Students engage extensively with English on their own — yet fall silent when asked to speak in class.</a:t>
            </a:r>
            <a:endParaRPr lang="en-US" sz="1450" dirty="0"/>
          </a:p>
        </p:txBody>
      </p:sp>
      <p:sp>
        <p:nvSpPr>
          <p:cNvPr id="8" name="Shape 6"/>
          <p:cNvSpPr/>
          <p:nvPr/>
        </p:nvSpPr>
        <p:spPr>
          <a:xfrm>
            <a:off x="6720840" y="1783080"/>
            <a:ext cx="4828032" cy="1371600"/>
          </a:xfrm>
          <a:prstGeom prst="roundRect">
            <a:avLst>
              <a:gd name="adj" fmla="val 600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9" name="Shape 7"/>
          <p:cNvSpPr/>
          <p:nvPr/>
        </p:nvSpPr>
        <p:spPr>
          <a:xfrm>
            <a:off x="6967728" y="2039112"/>
            <a:ext cx="566928" cy="566928"/>
          </a:xfrm>
          <a:prstGeom prst="ellipse">
            <a:avLst/>
          </a:prstGeom>
          <a:solidFill>
            <a:srgbClr val="1C7293"/>
          </a:solidFill>
          <a:ln w="12700">
            <a:solidFill>
              <a:srgbClr val="1C7293"/>
            </a:solidFill>
            <a:prstDash val="solid"/>
          </a:ln>
        </p:spPr>
      </p:sp>
      <p:sp>
        <p:nvSpPr>
          <p:cNvPr id="10" name="Text 8"/>
          <p:cNvSpPr/>
          <p:nvPr/>
        </p:nvSpPr>
        <p:spPr>
          <a:xfrm>
            <a:off x="6967728" y="2039112"/>
            <a:ext cx="566928" cy="566928"/>
          </a:xfrm>
          <a:prstGeom prst="rect">
            <a:avLst/>
          </a:prstGeom>
          <a:noFill/>
          <a:ln/>
        </p:spPr>
        <p:txBody>
          <a:bodyPr wrap="square" lIns="0" tIns="0" rIns="0" bIns="0" rtlCol="0" anchor="ctr"/>
          <a:lstStyle/>
          <a:p>
            <a:pPr marL="0" indent="0" algn="ctr">
              <a:buNone/>
            </a:pPr>
            <a:endParaRPr lang="en-US" sz="1600" dirty="0"/>
          </a:p>
        </p:txBody>
      </p:sp>
      <p:sp>
        <p:nvSpPr>
          <p:cNvPr id="11" name="Text 9"/>
          <p:cNvSpPr/>
          <p:nvPr/>
        </p:nvSpPr>
        <p:spPr>
          <a:xfrm>
            <a:off x="6967728" y="2039112"/>
            <a:ext cx="566928" cy="566928"/>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2023</a:t>
            </a:r>
            <a:endParaRPr lang="en-US" sz="1050" dirty="0"/>
          </a:p>
        </p:txBody>
      </p:sp>
      <p:sp>
        <p:nvSpPr>
          <p:cNvPr id="12" name="Text 10"/>
          <p:cNvSpPr/>
          <p:nvPr/>
        </p:nvSpPr>
        <p:spPr>
          <a:xfrm>
            <a:off x="7726680" y="2020824"/>
            <a:ext cx="3611880" cy="292608"/>
          </a:xfrm>
          <a:prstGeom prst="rect">
            <a:avLst/>
          </a:prstGeom>
          <a:noFill/>
          <a:ln/>
        </p:spPr>
        <p:txBody>
          <a:bodyPr wrap="square" lIns="0" tIns="0" rIns="0" bIns="0" rtlCol="0" anchor="ctr"/>
          <a:lstStyle/>
          <a:p>
            <a:pPr marL="0" indent="0">
              <a:buNone/>
            </a:pPr>
            <a:r>
              <a:rPr lang="en-US" sz="1500" b="1" dirty="0">
                <a:solidFill>
                  <a:srgbClr val="1B2A4E"/>
                </a:solidFill>
                <a:latin typeface="Cambria" pitchFamily="34" charset="0"/>
                <a:ea typeface="Cambria" pitchFamily="34" charset="-122"/>
                <a:cs typeface="Cambria" pitchFamily="34" charset="-120"/>
              </a:rPr>
              <a:t>Policy shift</a:t>
            </a:r>
            <a:endParaRPr lang="en-US" sz="1500" dirty="0"/>
          </a:p>
        </p:txBody>
      </p:sp>
      <p:sp>
        <p:nvSpPr>
          <p:cNvPr id="13" name="Text 11"/>
          <p:cNvSpPr/>
          <p:nvPr/>
        </p:nvSpPr>
        <p:spPr>
          <a:xfrm>
            <a:off x="7726680" y="2350008"/>
            <a:ext cx="3611880" cy="64008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English formally redesignated as a Second Language in Vietnam</a:t>
            </a:r>
            <a:endParaRPr lang="en-US" sz="1250" dirty="0"/>
          </a:p>
        </p:txBody>
      </p:sp>
      <p:sp>
        <p:nvSpPr>
          <p:cNvPr id="14" name="Shape 12"/>
          <p:cNvSpPr/>
          <p:nvPr/>
        </p:nvSpPr>
        <p:spPr>
          <a:xfrm>
            <a:off x="6720840" y="3355848"/>
            <a:ext cx="4828032" cy="1371600"/>
          </a:xfrm>
          <a:prstGeom prst="roundRect">
            <a:avLst>
              <a:gd name="adj" fmla="val 600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5" name="Shape 13"/>
          <p:cNvSpPr/>
          <p:nvPr/>
        </p:nvSpPr>
        <p:spPr>
          <a:xfrm>
            <a:off x="6967728" y="3611880"/>
            <a:ext cx="566928" cy="566928"/>
          </a:xfrm>
          <a:prstGeom prst="ellipse">
            <a:avLst/>
          </a:prstGeom>
          <a:solidFill>
            <a:srgbClr val="1C7293"/>
          </a:solidFill>
          <a:ln w="12700">
            <a:solidFill>
              <a:srgbClr val="1C7293"/>
            </a:solidFill>
            <a:prstDash val="solid"/>
          </a:ln>
        </p:spPr>
      </p:sp>
      <p:sp>
        <p:nvSpPr>
          <p:cNvPr id="16" name="Text 14"/>
          <p:cNvSpPr/>
          <p:nvPr/>
        </p:nvSpPr>
        <p:spPr>
          <a:xfrm>
            <a:off x="6967728" y="3611880"/>
            <a:ext cx="566928" cy="566928"/>
          </a:xfrm>
          <a:prstGeom prst="rect">
            <a:avLst/>
          </a:prstGeom>
          <a:noFill/>
          <a:ln/>
        </p:spPr>
        <p:txBody>
          <a:bodyPr wrap="square" lIns="0" tIns="0" rIns="0" bIns="0" rtlCol="0" anchor="ctr"/>
          <a:lstStyle/>
          <a:p>
            <a:pPr marL="0" indent="0" algn="ctr">
              <a:buNone/>
            </a:pPr>
            <a:endParaRPr lang="en-US" sz="1600" dirty="0"/>
          </a:p>
        </p:txBody>
      </p:sp>
      <p:sp>
        <p:nvSpPr>
          <p:cNvPr id="17" name="Text 15"/>
          <p:cNvSpPr/>
          <p:nvPr/>
        </p:nvSpPr>
        <p:spPr>
          <a:xfrm>
            <a:off x="6967728" y="3611880"/>
            <a:ext cx="566928" cy="566928"/>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Gen Z</a:t>
            </a:r>
            <a:endParaRPr lang="en-US" sz="1050" dirty="0"/>
          </a:p>
        </p:txBody>
      </p:sp>
      <p:sp>
        <p:nvSpPr>
          <p:cNvPr id="18" name="Text 16"/>
          <p:cNvSpPr/>
          <p:nvPr/>
        </p:nvSpPr>
        <p:spPr>
          <a:xfrm>
            <a:off x="7726680" y="3593592"/>
            <a:ext cx="3611880" cy="292608"/>
          </a:xfrm>
          <a:prstGeom prst="rect">
            <a:avLst/>
          </a:prstGeom>
          <a:noFill/>
          <a:ln/>
        </p:spPr>
        <p:txBody>
          <a:bodyPr wrap="square" lIns="0" tIns="0" rIns="0" bIns="0" rtlCol="0" anchor="ctr"/>
          <a:lstStyle/>
          <a:p>
            <a:pPr marL="0" indent="0">
              <a:buNone/>
            </a:pPr>
            <a:r>
              <a:rPr lang="en-US" sz="1500" b="1" dirty="0">
                <a:solidFill>
                  <a:srgbClr val="1B2A4E"/>
                </a:solidFill>
                <a:latin typeface="Cambria" pitchFamily="34" charset="0"/>
                <a:ea typeface="Cambria" pitchFamily="34" charset="-122"/>
                <a:cs typeface="Cambria" pitchFamily="34" charset="-120"/>
              </a:rPr>
              <a:t>The learners</a:t>
            </a:r>
            <a:endParaRPr lang="en-US" sz="1500" dirty="0"/>
          </a:p>
        </p:txBody>
      </p:sp>
      <p:sp>
        <p:nvSpPr>
          <p:cNvPr id="19" name="Text 17"/>
          <p:cNvSpPr/>
          <p:nvPr/>
        </p:nvSpPr>
        <p:spPr>
          <a:xfrm>
            <a:off x="7726680" y="3922776"/>
            <a:ext cx="3611880" cy="64008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Born 1997–2012; digital literacy as a native attribute, not a skill</a:t>
            </a:r>
            <a:endParaRPr lang="en-US" sz="1250" dirty="0"/>
          </a:p>
        </p:txBody>
      </p:sp>
      <p:sp>
        <p:nvSpPr>
          <p:cNvPr id="20" name="Shape 18"/>
          <p:cNvSpPr/>
          <p:nvPr/>
        </p:nvSpPr>
        <p:spPr>
          <a:xfrm>
            <a:off x="6720840" y="4928616"/>
            <a:ext cx="4828032" cy="1371600"/>
          </a:xfrm>
          <a:prstGeom prst="roundRect">
            <a:avLst>
              <a:gd name="adj" fmla="val 600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21" name="Shape 19"/>
          <p:cNvSpPr/>
          <p:nvPr/>
        </p:nvSpPr>
        <p:spPr>
          <a:xfrm>
            <a:off x="6967728" y="5184648"/>
            <a:ext cx="566928" cy="566928"/>
          </a:xfrm>
          <a:prstGeom prst="ellipse">
            <a:avLst/>
          </a:prstGeom>
          <a:solidFill>
            <a:srgbClr val="1C7293"/>
          </a:solidFill>
          <a:ln w="12700">
            <a:solidFill>
              <a:srgbClr val="1C7293"/>
            </a:solidFill>
            <a:prstDash val="solid"/>
          </a:ln>
        </p:spPr>
      </p:sp>
      <p:sp>
        <p:nvSpPr>
          <p:cNvPr id="22" name="Text 20"/>
          <p:cNvSpPr/>
          <p:nvPr/>
        </p:nvSpPr>
        <p:spPr>
          <a:xfrm>
            <a:off x="6967728" y="5184648"/>
            <a:ext cx="566928" cy="566928"/>
          </a:xfrm>
          <a:prstGeom prst="rect">
            <a:avLst/>
          </a:prstGeom>
          <a:noFill/>
          <a:ln/>
        </p:spPr>
        <p:txBody>
          <a:bodyPr wrap="square" lIns="0" tIns="0" rIns="0" bIns="0" rtlCol="0" anchor="ctr"/>
          <a:lstStyle/>
          <a:p>
            <a:pPr marL="0" indent="0" algn="ctr">
              <a:buNone/>
            </a:pPr>
            <a:endParaRPr lang="en-US" sz="1600" dirty="0"/>
          </a:p>
        </p:txBody>
      </p:sp>
      <p:sp>
        <p:nvSpPr>
          <p:cNvPr id="23" name="Text 21"/>
          <p:cNvSpPr/>
          <p:nvPr/>
        </p:nvSpPr>
        <p:spPr>
          <a:xfrm>
            <a:off x="6967728" y="5184648"/>
            <a:ext cx="566928" cy="566928"/>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Gap</a:t>
            </a:r>
            <a:endParaRPr lang="en-US" sz="1050" dirty="0"/>
          </a:p>
        </p:txBody>
      </p:sp>
      <p:sp>
        <p:nvSpPr>
          <p:cNvPr id="24" name="Text 22"/>
          <p:cNvSpPr/>
          <p:nvPr/>
        </p:nvSpPr>
        <p:spPr>
          <a:xfrm>
            <a:off x="7726680" y="5166360"/>
            <a:ext cx="3611880" cy="292608"/>
          </a:xfrm>
          <a:prstGeom prst="rect">
            <a:avLst/>
          </a:prstGeom>
          <a:noFill/>
          <a:ln/>
        </p:spPr>
        <p:txBody>
          <a:bodyPr wrap="square" lIns="0" tIns="0" rIns="0" bIns="0" rtlCol="0" anchor="ctr"/>
          <a:lstStyle/>
          <a:p>
            <a:pPr marL="0" indent="0">
              <a:buNone/>
            </a:pPr>
            <a:r>
              <a:rPr lang="en-US" sz="1500" b="1" dirty="0">
                <a:solidFill>
                  <a:srgbClr val="1B2A4E"/>
                </a:solidFill>
                <a:latin typeface="Cambria" pitchFamily="34" charset="0"/>
                <a:ea typeface="Cambria" pitchFamily="34" charset="-122"/>
                <a:cs typeface="Cambria" pitchFamily="34" charset="-120"/>
              </a:rPr>
              <a:t>The research</a:t>
            </a:r>
            <a:endParaRPr lang="en-US" sz="1500" dirty="0"/>
          </a:p>
        </p:txBody>
      </p:sp>
      <p:sp>
        <p:nvSpPr>
          <p:cNvPr id="25" name="Text 23"/>
          <p:cNvSpPr/>
          <p:nvPr/>
        </p:nvSpPr>
        <p:spPr>
          <a:xfrm>
            <a:off x="7726680" y="5495544"/>
            <a:ext cx="3611880" cy="64008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Existing studies use quantitative, pragmatic frames on broader populations</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PURPOSE</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Research Questions</a:t>
            </a:r>
            <a:endParaRPr lang="en-US" sz="3200" dirty="0"/>
          </a:p>
        </p:txBody>
      </p:sp>
      <p:sp>
        <p:nvSpPr>
          <p:cNvPr id="4" name="Text 2"/>
          <p:cNvSpPr/>
          <p:nvPr/>
        </p:nvSpPr>
        <p:spPr>
          <a:xfrm>
            <a:off x="640080" y="1572768"/>
            <a:ext cx="10911535" cy="365760"/>
          </a:xfrm>
          <a:prstGeom prst="rect">
            <a:avLst/>
          </a:prstGeom>
          <a:noFill/>
          <a:ln/>
        </p:spPr>
        <p:txBody>
          <a:bodyPr wrap="square" lIns="0" tIns="0" rIns="0" bIns="0" rtlCol="0" anchor="ctr"/>
          <a:lstStyle/>
          <a:p>
            <a:pPr marL="0" indent="0">
              <a:buNone/>
            </a:pPr>
            <a:r>
              <a:rPr lang="en-US" sz="1500" i="1" dirty="0">
                <a:solidFill>
                  <a:srgbClr val="5A6675"/>
                </a:solidFill>
                <a:latin typeface="Calibri" pitchFamily="34" charset="0"/>
                <a:ea typeface="Calibri" pitchFamily="34" charset="-122"/>
                <a:cs typeface="Calibri" pitchFamily="34" charset="-120"/>
              </a:rPr>
              <a:t>83 Gen Z students at the College of Foreign Economic Relations were studied to address this gap.</a:t>
            </a:r>
            <a:endParaRPr lang="en-US" sz="1500" dirty="0"/>
          </a:p>
        </p:txBody>
      </p:sp>
      <p:sp>
        <p:nvSpPr>
          <p:cNvPr id="5" name="Shape 3"/>
          <p:cNvSpPr/>
          <p:nvPr/>
        </p:nvSpPr>
        <p:spPr>
          <a:xfrm>
            <a:off x="640080" y="2212848"/>
            <a:ext cx="10911535" cy="1783080"/>
          </a:xfrm>
          <a:prstGeom prst="roundRect">
            <a:avLst>
              <a:gd name="adj" fmla="val 4615"/>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6" name="Shape 4"/>
          <p:cNvSpPr/>
          <p:nvPr/>
        </p:nvSpPr>
        <p:spPr>
          <a:xfrm>
            <a:off x="1024128" y="2715768"/>
            <a:ext cx="777240" cy="777240"/>
          </a:xfrm>
          <a:prstGeom prst="ellipse">
            <a:avLst/>
          </a:prstGeom>
          <a:solidFill>
            <a:srgbClr val="1C7293"/>
          </a:solidFill>
          <a:ln w="12700">
            <a:solidFill>
              <a:srgbClr val="1C7293"/>
            </a:solidFill>
            <a:prstDash val="solid"/>
          </a:ln>
        </p:spPr>
      </p:sp>
      <p:sp>
        <p:nvSpPr>
          <p:cNvPr id="7" name="Text 5"/>
          <p:cNvSpPr/>
          <p:nvPr/>
        </p:nvSpPr>
        <p:spPr>
          <a:xfrm>
            <a:off x="1024128" y="2715768"/>
            <a:ext cx="777240" cy="77724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RQ1</a:t>
            </a:r>
            <a:endParaRPr lang="en-US" sz="1500" dirty="0"/>
          </a:p>
        </p:txBody>
      </p:sp>
      <p:sp>
        <p:nvSpPr>
          <p:cNvPr id="8" name="Text 6"/>
          <p:cNvSpPr/>
          <p:nvPr/>
        </p:nvSpPr>
        <p:spPr>
          <a:xfrm>
            <a:off x="2121408" y="2560320"/>
            <a:ext cx="8808415" cy="868680"/>
          </a:xfrm>
          <a:prstGeom prst="rect">
            <a:avLst/>
          </a:prstGeom>
          <a:noFill/>
          <a:ln/>
        </p:spPr>
        <p:txBody>
          <a:bodyPr wrap="square" lIns="0" tIns="0" rIns="0" bIns="0" rtlCol="0" anchor="ctr"/>
          <a:lstStyle/>
          <a:p>
            <a:pPr marL="0" indent="0">
              <a:lnSpc>
                <a:spcPts val="2600"/>
              </a:lnSpc>
              <a:buNone/>
            </a:pPr>
            <a:r>
              <a:rPr lang="en-US" sz="1900" b="1" dirty="0">
                <a:solidFill>
                  <a:srgbClr val="1B2A4E"/>
                </a:solidFill>
                <a:latin typeface="Cambria" pitchFamily="34" charset="0"/>
                <a:ea typeface="Cambria" pitchFamily="34" charset="-122"/>
                <a:cs typeface="Cambria" pitchFamily="34" charset="-120"/>
              </a:rPr>
              <a:t>What intrinsic motivational themes characterize Gen Z students' English learning experiences at COFER?</a:t>
            </a:r>
            <a:endParaRPr lang="en-US" sz="1900" dirty="0"/>
          </a:p>
        </p:txBody>
      </p:sp>
      <p:sp>
        <p:nvSpPr>
          <p:cNvPr id="9" name="Text 7"/>
          <p:cNvSpPr/>
          <p:nvPr/>
        </p:nvSpPr>
        <p:spPr>
          <a:xfrm>
            <a:off x="2121408" y="3419856"/>
            <a:ext cx="8808415" cy="292608"/>
          </a:xfrm>
          <a:prstGeom prst="rect">
            <a:avLst/>
          </a:prstGeom>
          <a:noFill/>
          <a:ln/>
        </p:spPr>
        <p:txBody>
          <a:bodyPr wrap="square" lIns="0" tIns="0" rIns="0" bIns="0" rtlCol="0" anchor="ctr"/>
          <a:lstStyle/>
          <a:p>
            <a:pPr marL="0" indent="0">
              <a:buNone/>
            </a:pPr>
            <a:r>
              <a:rPr lang="en-US" sz="1300" b="1" dirty="0">
                <a:solidFill>
                  <a:srgbClr val="1C7293"/>
                </a:solidFill>
                <a:latin typeface="Calibri" pitchFamily="34" charset="0"/>
                <a:ea typeface="Calibri" pitchFamily="34" charset="-122"/>
                <a:cs typeface="Calibri" pitchFamily="34" charset="-120"/>
              </a:rPr>
              <a:t>Enjoyment · Identity investment · Digital media engagement</a:t>
            </a:r>
            <a:endParaRPr lang="en-US" sz="1300" dirty="0"/>
          </a:p>
        </p:txBody>
      </p:sp>
      <p:sp>
        <p:nvSpPr>
          <p:cNvPr id="10" name="Shape 8"/>
          <p:cNvSpPr/>
          <p:nvPr/>
        </p:nvSpPr>
        <p:spPr>
          <a:xfrm>
            <a:off x="640080" y="4224528"/>
            <a:ext cx="10911535" cy="1783080"/>
          </a:xfrm>
          <a:prstGeom prst="roundRect">
            <a:avLst>
              <a:gd name="adj" fmla="val 4615"/>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1" name="Shape 9"/>
          <p:cNvSpPr/>
          <p:nvPr/>
        </p:nvSpPr>
        <p:spPr>
          <a:xfrm>
            <a:off x="1024128" y="4727448"/>
            <a:ext cx="777240" cy="777240"/>
          </a:xfrm>
          <a:prstGeom prst="ellipse">
            <a:avLst/>
          </a:prstGeom>
          <a:solidFill>
            <a:srgbClr val="00A896"/>
          </a:solidFill>
          <a:ln w="12700">
            <a:solidFill>
              <a:srgbClr val="00A896"/>
            </a:solidFill>
            <a:prstDash val="solid"/>
          </a:ln>
        </p:spPr>
      </p:sp>
      <p:sp>
        <p:nvSpPr>
          <p:cNvPr id="12" name="Text 10"/>
          <p:cNvSpPr/>
          <p:nvPr/>
        </p:nvSpPr>
        <p:spPr>
          <a:xfrm>
            <a:off x="1024128" y="4727448"/>
            <a:ext cx="777240" cy="77724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RQ2</a:t>
            </a:r>
            <a:endParaRPr lang="en-US" sz="1500" dirty="0"/>
          </a:p>
        </p:txBody>
      </p:sp>
      <p:sp>
        <p:nvSpPr>
          <p:cNvPr id="13" name="Text 11"/>
          <p:cNvSpPr/>
          <p:nvPr/>
        </p:nvSpPr>
        <p:spPr>
          <a:xfrm>
            <a:off x="2121408" y="4572000"/>
            <a:ext cx="8808415" cy="868680"/>
          </a:xfrm>
          <a:prstGeom prst="rect">
            <a:avLst/>
          </a:prstGeom>
          <a:noFill/>
          <a:ln/>
        </p:spPr>
        <p:txBody>
          <a:bodyPr wrap="square" lIns="0" tIns="0" rIns="0" bIns="0" rtlCol="0" anchor="ctr"/>
          <a:lstStyle/>
          <a:p>
            <a:pPr marL="0" indent="0">
              <a:lnSpc>
                <a:spcPts val="2600"/>
              </a:lnSpc>
              <a:buNone/>
            </a:pPr>
            <a:r>
              <a:rPr lang="en-US" sz="1900" b="1" dirty="0">
                <a:solidFill>
                  <a:srgbClr val="1B2A4E"/>
                </a:solidFill>
                <a:latin typeface="Cambria" pitchFamily="34" charset="0"/>
                <a:ea typeface="Cambria" pitchFamily="34" charset="-122"/>
                <a:cs typeface="Cambria" pitchFamily="34" charset="-120"/>
              </a:rPr>
              <a:t>How do these students perceive Vietnam's ESL policy shift, and how does it interact with their intrinsic motivation?</a:t>
            </a:r>
            <a:endParaRPr lang="en-US" sz="1900" dirty="0"/>
          </a:p>
        </p:txBody>
      </p:sp>
      <p:sp>
        <p:nvSpPr>
          <p:cNvPr id="14" name="Text 12"/>
          <p:cNvSpPr/>
          <p:nvPr/>
        </p:nvSpPr>
        <p:spPr>
          <a:xfrm>
            <a:off x="2121408" y="5431536"/>
            <a:ext cx="8808415" cy="292608"/>
          </a:xfrm>
          <a:prstGeom prst="rect">
            <a:avLst/>
          </a:prstGeom>
          <a:noFill/>
          <a:ln/>
        </p:spPr>
        <p:txBody>
          <a:bodyPr wrap="square" lIns="0" tIns="0" rIns="0" bIns="0" rtlCol="0" anchor="ctr"/>
          <a:lstStyle/>
          <a:p>
            <a:pPr marL="0" indent="0">
              <a:buNone/>
            </a:pPr>
            <a:r>
              <a:rPr lang="en-US" sz="1300" b="1" dirty="0">
                <a:solidFill>
                  <a:srgbClr val="00A896"/>
                </a:solidFill>
                <a:latin typeface="Calibri" pitchFamily="34" charset="0"/>
                <a:ea typeface="Calibri" pitchFamily="34" charset="-122"/>
                <a:cs typeface="Calibri" pitchFamily="34" charset="-120"/>
              </a:rPr>
              <a:t>Lived experience vs. institutional change</a:t>
            </a:r>
            <a:endParaRPr lang="en-US" sz="1300" dirty="0"/>
          </a:p>
        </p:txBody>
      </p:sp>
      <p:sp>
        <p:nvSpPr>
          <p:cNvPr id="15" name="Text 13"/>
          <p:cNvSpPr/>
          <p:nvPr/>
        </p:nvSpPr>
        <p:spPr>
          <a:xfrm>
            <a:off x="640080" y="6144768"/>
            <a:ext cx="10911535" cy="320040"/>
          </a:xfrm>
          <a:prstGeom prst="rect">
            <a:avLst/>
          </a:prstGeom>
          <a:noFill/>
          <a:ln/>
        </p:spPr>
        <p:txBody>
          <a:bodyPr wrap="square" lIns="0" tIns="0" rIns="0" bIns="0" rtlCol="0" anchor="ctr"/>
          <a:lstStyle/>
          <a:p>
            <a:pPr marL="0" indent="0">
              <a:buNone/>
            </a:pPr>
            <a:r>
              <a:rPr lang="en-US" sz="1150" dirty="0">
                <a:solidFill>
                  <a:srgbClr val="8A94A6"/>
                </a:solidFill>
                <a:latin typeface="Calibri" pitchFamily="34" charset="0"/>
                <a:ea typeface="Calibri" pitchFamily="34" charset="-122"/>
                <a:cs typeface="Calibri" pitchFamily="34" charset="-120"/>
              </a:rPr>
              <a:t>Thematic analysis guided by Self-Determination Theory · L2 Motivational Self System · Identity Investment · Willingness to Communicate</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LITERATURE REVIEW</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Four Frameworks, One Motivational Picture</a:t>
            </a:r>
            <a:endParaRPr lang="en-US" sz="3200" dirty="0"/>
          </a:p>
        </p:txBody>
      </p:sp>
      <p:sp>
        <p:nvSpPr>
          <p:cNvPr id="4" name="Shape 2"/>
          <p:cNvSpPr/>
          <p:nvPr/>
        </p:nvSpPr>
        <p:spPr>
          <a:xfrm>
            <a:off x="640080" y="1783080"/>
            <a:ext cx="4480560" cy="1874520"/>
          </a:xfrm>
          <a:prstGeom prst="roundRect">
            <a:avLst>
              <a:gd name="adj" fmla="val 439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5" name="Text 3"/>
          <p:cNvSpPr/>
          <p:nvPr/>
        </p:nvSpPr>
        <p:spPr>
          <a:xfrm>
            <a:off x="969264" y="2020824"/>
            <a:ext cx="3822192" cy="320040"/>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Self-Determination Theory</a:t>
            </a:r>
            <a:endParaRPr lang="en-US" sz="1600" dirty="0"/>
          </a:p>
        </p:txBody>
      </p:sp>
      <p:sp>
        <p:nvSpPr>
          <p:cNvPr id="6" name="Text 4"/>
          <p:cNvSpPr/>
          <p:nvPr/>
        </p:nvSpPr>
        <p:spPr>
          <a:xfrm>
            <a:off x="969264" y="2359152"/>
            <a:ext cx="3822192" cy="274320"/>
          </a:xfrm>
          <a:prstGeom prst="rect">
            <a:avLst/>
          </a:prstGeom>
          <a:noFill/>
          <a:ln/>
        </p:spPr>
        <p:txBody>
          <a:bodyPr wrap="square" lIns="0" tIns="0" rIns="0" bIns="0" rtlCol="0" anchor="ctr"/>
          <a:lstStyle/>
          <a:p>
            <a:pPr marL="0" indent="0">
              <a:buNone/>
            </a:pPr>
            <a:r>
              <a:rPr lang="en-US" sz="1100" i="1" dirty="0">
                <a:solidFill>
                  <a:srgbClr val="1C7293"/>
                </a:solidFill>
                <a:latin typeface="Calibri" pitchFamily="34" charset="0"/>
                <a:ea typeface="Calibri" pitchFamily="34" charset="-122"/>
                <a:cs typeface="Calibri" pitchFamily="34" charset="-120"/>
              </a:rPr>
              <a:t>Deci &amp; Ryan (1985, 2000)</a:t>
            </a:r>
            <a:endParaRPr lang="en-US" sz="1100" dirty="0"/>
          </a:p>
        </p:txBody>
      </p:sp>
      <p:sp>
        <p:nvSpPr>
          <p:cNvPr id="7" name="Text 5"/>
          <p:cNvSpPr/>
          <p:nvPr/>
        </p:nvSpPr>
        <p:spPr>
          <a:xfrm>
            <a:off x="969264" y="2679192"/>
            <a:ext cx="3822192" cy="77724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A continuum from amotivation to intrinsic motivation; internalization turns external rules into self-governed action.</a:t>
            </a:r>
            <a:endParaRPr lang="en-US" sz="1250" dirty="0"/>
          </a:p>
        </p:txBody>
      </p:sp>
      <p:sp>
        <p:nvSpPr>
          <p:cNvPr id="8" name="Shape 6"/>
          <p:cNvSpPr/>
          <p:nvPr/>
        </p:nvSpPr>
        <p:spPr>
          <a:xfrm>
            <a:off x="640080" y="3913632"/>
            <a:ext cx="4480560" cy="1874520"/>
          </a:xfrm>
          <a:prstGeom prst="roundRect">
            <a:avLst>
              <a:gd name="adj" fmla="val 439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9" name="Text 7"/>
          <p:cNvSpPr/>
          <p:nvPr/>
        </p:nvSpPr>
        <p:spPr>
          <a:xfrm>
            <a:off x="969264" y="4151376"/>
            <a:ext cx="3822192" cy="320040"/>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Identity Investment</a:t>
            </a:r>
            <a:endParaRPr lang="en-US" sz="1600" dirty="0"/>
          </a:p>
        </p:txBody>
      </p:sp>
      <p:sp>
        <p:nvSpPr>
          <p:cNvPr id="10" name="Text 8"/>
          <p:cNvSpPr/>
          <p:nvPr/>
        </p:nvSpPr>
        <p:spPr>
          <a:xfrm>
            <a:off x="969264" y="4489704"/>
            <a:ext cx="3822192" cy="274320"/>
          </a:xfrm>
          <a:prstGeom prst="rect">
            <a:avLst/>
          </a:prstGeom>
          <a:noFill/>
          <a:ln/>
        </p:spPr>
        <p:txBody>
          <a:bodyPr wrap="square" lIns="0" tIns="0" rIns="0" bIns="0" rtlCol="0" anchor="ctr"/>
          <a:lstStyle/>
          <a:p>
            <a:pPr marL="0" indent="0">
              <a:buNone/>
            </a:pPr>
            <a:r>
              <a:rPr lang="en-US" sz="1100" i="1" dirty="0">
                <a:solidFill>
                  <a:srgbClr val="1C7293"/>
                </a:solidFill>
                <a:latin typeface="Calibri" pitchFamily="34" charset="0"/>
                <a:ea typeface="Calibri" pitchFamily="34" charset="-122"/>
                <a:cs typeface="Calibri" pitchFamily="34" charset="-120"/>
              </a:rPr>
              <a:t>Norton (2000, 2013); Darvin &amp; Norton (2015)</a:t>
            </a:r>
            <a:endParaRPr lang="en-US" sz="1100" dirty="0"/>
          </a:p>
        </p:txBody>
      </p:sp>
      <p:sp>
        <p:nvSpPr>
          <p:cNvPr id="11" name="Text 9"/>
          <p:cNvSpPr/>
          <p:nvPr/>
        </p:nvSpPr>
        <p:spPr>
          <a:xfrm>
            <a:off x="969264" y="4809744"/>
            <a:ext cx="3822192" cy="77724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Learners invest not in a code but in an imagined future self and community — increasingly online.</a:t>
            </a:r>
            <a:endParaRPr lang="en-US" sz="1250" dirty="0"/>
          </a:p>
        </p:txBody>
      </p:sp>
      <p:sp>
        <p:nvSpPr>
          <p:cNvPr id="12" name="Shape 10"/>
          <p:cNvSpPr/>
          <p:nvPr/>
        </p:nvSpPr>
        <p:spPr>
          <a:xfrm>
            <a:off x="7068312" y="1783080"/>
            <a:ext cx="4480560" cy="1874520"/>
          </a:xfrm>
          <a:prstGeom prst="roundRect">
            <a:avLst>
              <a:gd name="adj" fmla="val 439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3" name="Text 11"/>
          <p:cNvSpPr/>
          <p:nvPr/>
        </p:nvSpPr>
        <p:spPr>
          <a:xfrm>
            <a:off x="7397496" y="2020824"/>
            <a:ext cx="3822192" cy="320040"/>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L2 Motivational Self System</a:t>
            </a:r>
            <a:endParaRPr lang="en-US" sz="1600" dirty="0"/>
          </a:p>
        </p:txBody>
      </p:sp>
      <p:sp>
        <p:nvSpPr>
          <p:cNvPr id="14" name="Text 12"/>
          <p:cNvSpPr/>
          <p:nvPr/>
        </p:nvSpPr>
        <p:spPr>
          <a:xfrm>
            <a:off x="7397496" y="2359152"/>
            <a:ext cx="3822192" cy="274320"/>
          </a:xfrm>
          <a:prstGeom prst="rect">
            <a:avLst/>
          </a:prstGeom>
          <a:noFill/>
          <a:ln/>
        </p:spPr>
        <p:txBody>
          <a:bodyPr wrap="square" lIns="0" tIns="0" rIns="0" bIns="0" rtlCol="0" anchor="ctr"/>
          <a:lstStyle/>
          <a:p>
            <a:pPr marL="0" indent="0">
              <a:buNone/>
            </a:pPr>
            <a:r>
              <a:rPr lang="en-US" sz="1100" i="1" dirty="0">
                <a:solidFill>
                  <a:srgbClr val="1C7293"/>
                </a:solidFill>
                <a:latin typeface="Calibri" pitchFamily="34" charset="0"/>
                <a:ea typeface="Calibri" pitchFamily="34" charset="-122"/>
                <a:cs typeface="Calibri" pitchFamily="34" charset="-120"/>
              </a:rPr>
              <a:t>Dörnyei (2009, 2016)</a:t>
            </a:r>
            <a:endParaRPr lang="en-US" sz="1100" dirty="0"/>
          </a:p>
        </p:txBody>
      </p:sp>
      <p:sp>
        <p:nvSpPr>
          <p:cNvPr id="15" name="Text 13"/>
          <p:cNvSpPr/>
          <p:nvPr/>
        </p:nvSpPr>
        <p:spPr>
          <a:xfrm>
            <a:off x="7397496" y="2679192"/>
            <a:ext cx="3822192" cy="77724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The Ideal L2 Self predicts effort more powerfully than instrumental motivation.</a:t>
            </a:r>
            <a:endParaRPr lang="en-US" sz="1250" dirty="0"/>
          </a:p>
        </p:txBody>
      </p:sp>
      <p:sp>
        <p:nvSpPr>
          <p:cNvPr id="16" name="Shape 14"/>
          <p:cNvSpPr/>
          <p:nvPr/>
        </p:nvSpPr>
        <p:spPr>
          <a:xfrm>
            <a:off x="7068312" y="3913632"/>
            <a:ext cx="4480560" cy="1874520"/>
          </a:xfrm>
          <a:prstGeom prst="roundRect">
            <a:avLst>
              <a:gd name="adj" fmla="val 4390"/>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7" name="Text 15"/>
          <p:cNvSpPr/>
          <p:nvPr/>
        </p:nvSpPr>
        <p:spPr>
          <a:xfrm>
            <a:off x="7397496" y="4151376"/>
            <a:ext cx="3822192" cy="320040"/>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Willingness to Communicate</a:t>
            </a:r>
            <a:endParaRPr lang="en-US" sz="1600" dirty="0"/>
          </a:p>
        </p:txBody>
      </p:sp>
      <p:sp>
        <p:nvSpPr>
          <p:cNvPr id="18" name="Text 16"/>
          <p:cNvSpPr/>
          <p:nvPr/>
        </p:nvSpPr>
        <p:spPr>
          <a:xfrm>
            <a:off x="7397496" y="4489704"/>
            <a:ext cx="3822192" cy="274320"/>
          </a:xfrm>
          <a:prstGeom prst="rect">
            <a:avLst/>
          </a:prstGeom>
          <a:noFill/>
          <a:ln/>
        </p:spPr>
        <p:txBody>
          <a:bodyPr wrap="square" lIns="0" tIns="0" rIns="0" bIns="0" rtlCol="0" anchor="ctr"/>
          <a:lstStyle/>
          <a:p>
            <a:pPr marL="0" indent="0">
              <a:buNone/>
            </a:pPr>
            <a:r>
              <a:rPr lang="en-US" sz="1100" i="1" dirty="0">
                <a:solidFill>
                  <a:srgbClr val="1C7293"/>
                </a:solidFill>
                <a:latin typeface="Calibri" pitchFamily="34" charset="0"/>
                <a:ea typeface="Calibri" pitchFamily="34" charset="-122"/>
                <a:cs typeface="Calibri" pitchFamily="34" charset="-120"/>
              </a:rPr>
              <a:t>MacIntyre et al. (1998); Peng (2014)</a:t>
            </a:r>
            <a:endParaRPr lang="en-US" sz="1100" dirty="0"/>
          </a:p>
        </p:txBody>
      </p:sp>
      <p:sp>
        <p:nvSpPr>
          <p:cNvPr id="19" name="Text 17"/>
          <p:cNvSpPr/>
          <p:nvPr/>
        </p:nvSpPr>
        <p:spPr>
          <a:xfrm>
            <a:off x="7397496" y="4809744"/>
            <a:ext cx="3822192" cy="777240"/>
          </a:xfrm>
          <a:prstGeom prst="rect">
            <a:avLst/>
          </a:prstGeom>
          <a:noFill/>
          <a:ln/>
        </p:spPr>
        <p:txBody>
          <a:bodyPr wrap="square" lIns="0" tIns="0" rIns="0" bIns="0" rtlCol="0" anchor="t"/>
          <a:lstStyle/>
          <a:p>
            <a:pPr marL="0" indent="0">
              <a:lnSpc>
                <a:spcPts val="1600"/>
              </a:lnSpc>
              <a:buNone/>
            </a:pPr>
            <a:r>
              <a:rPr lang="en-US" sz="1250" dirty="0">
                <a:solidFill>
                  <a:srgbClr val="5A6675"/>
                </a:solidFill>
                <a:latin typeface="Calibri" pitchFamily="34" charset="0"/>
                <a:ea typeface="Calibri" pitchFamily="34" charset="-122"/>
                <a:cs typeface="Calibri" pitchFamily="34" charset="-120"/>
              </a:rPr>
              <a:t>Motivation and actual speaking are not the same thing; anxiety can override intent.</a:t>
            </a:r>
            <a:endParaRPr lang="en-US" sz="1250" dirty="0"/>
          </a:p>
        </p:txBody>
      </p:sp>
      <p:sp>
        <p:nvSpPr>
          <p:cNvPr id="20" name="Shape 18"/>
          <p:cNvSpPr/>
          <p:nvPr/>
        </p:nvSpPr>
        <p:spPr>
          <a:xfrm>
            <a:off x="5312664" y="2816352"/>
            <a:ext cx="1572768" cy="1572768"/>
          </a:xfrm>
          <a:prstGeom prst="ellipse">
            <a:avLst/>
          </a:prstGeom>
          <a:solidFill>
            <a:srgbClr val="1B2A4E"/>
          </a:solidFill>
          <a:ln w="31750">
            <a:solidFill>
              <a:srgbClr val="00A896"/>
            </a:solidFill>
            <a:prstDash val="solid"/>
          </a:ln>
        </p:spPr>
      </p:sp>
      <p:sp>
        <p:nvSpPr>
          <p:cNvPr id="21" name="Text 19"/>
          <p:cNvSpPr/>
          <p:nvPr/>
        </p:nvSpPr>
        <p:spPr>
          <a:xfrm>
            <a:off x="5312664" y="2816352"/>
            <a:ext cx="1572768" cy="1572768"/>
          </a:xfrm>
          <a:prstGeom prst="rect">
            <a:avLst/>
          </a:prstGeom>
          <a:noFill/>
          <a:ln/>
        </p:spPr>
        <p:txBody>
          <a:bodyPr wrap="square" lIns="0" tIns="0" rIns="0" bIns="0" rtlCol="0" anchor="ctr"/>
          <a:lstStyle/>
          <a:p>
            <a:pPr marL="0" indent="0" algn="ctr">
              <a:lnSpc>
                <a:spcPts val="1600"/>
              </a:lnSpc>
              <a:buNone/>
            </a:pPr>
            <a:r>
              <a:rPr lang="en-US" sz="1250" b="1" dirty="0">
                <a:solidFill>
                  <a:srgbClr val="FFFFFF"/>
                </a:solidFill>
                <a:latin typeface="Cambria" pitchFamily="34" charset="0"/>
                <a:ea typeface="Cambria" pitchFamily="34" charset="-122"/>
                <a:cs typeface="Cambria" pitchFamily="34" charset="-120"/>
              </a:rPr>
              <a:t>Intrinsic</a:t>
            </a:r>
            <a:endParaRPr lang="en-US" sz="1250" dirty="0"/>
          </a:p>
          <a:p>
            <a:pPr marL="0" indent="0" algn="ctr">
              <a:lnSpc>
                <a:spcPts val="1600"/>
              </a:lnSpc>
              <a:buNone/>
            </a:pPr>
            <a:r>
              <a:rPr lang="en-US" sz="1250" b="1" dirty="0">
                <a:solidFill>
                  <a:srgbClr val="FFFFFF"/>
                </a:solidFill>
                <a:latin typeface="Cambria" pitchFamily="34" charset="0"/>
                <a:ea typeface="Cambria" pitchFamily="34" charset="-122"/>
                <a:cs typeface="Cambria" pitchFamily="34" charset="-120"/>
              </a:rPr>
              <a:t>Motivation</a:t>
            </a:r>
            <a:endParaRPr lang="en-US" sz="1250" dirty="0"/>
          </a:p>
        </p:txBody>
      </p:sp>
      <p:sp>
        <p:nvSpPr>
          <p:cNvPr id="22" name="Text 20"/>
          <p:cNvSpPr/>
          <p:nvPr/>
        </p:nvSpPr>
        <p:spPr>
          <a:xfrm>
            <a:off x="640080" y="6053328"/>
            <a:ext cx="10911535" cy="320040"/>
          </a:xfrm>
          <a:prstGeom prst="rect">
            <a:avLst/>
          </a:prstGeom>
          <a:noFill/>
          <a:ln/>
        </p:spPr>
        <p:txBody>
          <a:bodyPr wrap="square" lIns="0" tIns="0" rIns="0" bIns="0" rtlCol="0" anchor="ctr"/>
          <a:lstStyle/>
          <a:p>
            <a:pPr marL="0" indent="0">
              <a:buNone/>
            </a:pPr>
            <a:r>
              <a:rPr lang="en-US" sz="1200" i="1" dirty="0">
                <a:solidFill>
                  <a:srgbClr val="8A94A6"/>
                </a:solidFill>
                <a:latin typeface="Calibri" pitchFamily="34" charset="0"/>
                <a:ea typeface="Calibri" pitchFamily="34" charset="-122"/>
                <a:cs typeface="Calibri" pitchFamily="34" charset="-120"/>
              </a:rPr>
              <a:t>Vietnamese Gen Z learners are examined qualitatively — where survey-based research has tended to flatten the picture.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METHODOLOGY</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Qualitative Design, Thematic Analysis</a:t>
            </a:r>
            <a:endParaRPr lang="en-US" sz="3200" dirty="0"/>
          </a:p>
        </p:txBody>
      </p:sp>
      <p:sp>
        <p:nvSpPr>
          <p:cNvPr id="4" name="Shape 2"/>
          <p:cNvSpPr/>
          <p:nvPr/>
        </p:nvSpPr>
        <p:spPr>
          <a:xfrm>
            <a:off x="640080" y="1783080"/>
            <a:ext cx="2514600" cy="2514600"/>
          </a:xfrm>
          <a:prstGeom prst="roundRect">
            <a:avLst>
              <a:gd name="adj" fmla="val 3273"/>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5" name="Shape 3"/>
          <p:cNvSpPr/>
          <p:nvPr/>
        </p:nvSpPr>
        <p:spPr>
          <a:xfrm>
            <a:off x="932688" y="2029968"/>
            <a:ext cx="658368" cy="658368"/>
          </a:xfrm>
          <a:prstGeom prst="ellipse">
            <a:avLst/>
          </a:prstGeom>
          <a:solidFill>
            <a:srgbClr val="1C7293"/>
          </a:solidFill>
          <a:ln w="12700">
            <a:solidFill>
              <a:srgbClr val="1C7293"/>
            </a:solidFill>
            <a:prstDash val="solid"/>
          </a:ln>
        </p:spPr>
      </p:sp>
      <p:sp>
        <p:nvSpPr>
          <p:cNvPr id="6" name="Text 4"/>
          <p:cNvSpPr/>
          <p:nvPr/>
        </p:nvSpPr>
        <p:spPr>
          <a:xfrm>
            <a:off x="932688" y="2029968"/>
            <a:ext cx="658368" cy="65836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01</a:t>
            </a:r>
            <a:endParaRPr lang="en-US" sz="1500" dirty="0"/>
          </a:p>
        </p:txBody>
      </p:sp>
      <p:sp>
        <p:nvSpPr>
          <p:cNvPr id="7" name="Text 5"/>
          <p:cNvSpPr/>
          <p:nvPr/>
        </p:nvSpPr>
        <p:spPr>
          <a:xfrm>
            <a:off x="932688" y="2816352"/>
            <a:ext cx="1965960" cy="566928"/>
          </a:xfrm>
          <a:prstGeom prst="rect">
            <a:avLst/>
          </a:prstGeom>
          <a:noFill/>
          <a:ln/>
        </p:spPr>
        <p:txBody>
          <a:bodyPr wrap="square" lIns="0" tIns="0" rIns="0" bIns="0" rtlCol="0" anchor="t"/>
          <a:lstStyle/>
          <a:p>
            <a:pPr marL="0" indent="0">
              <a:lnSpc>
                <a:spcPts val="1900"/>
              </a:lnSpc>
              <a:buNone/>
            </a:pPr>
            <a:r>
              <a:rPr lang="en-US" sz="1550" b="1" dirty="0">
                <a:solidFill>
                  <a:srgbClr val="1B2A4E"/>
                </a:solidFill>
                <a:latin typeface="Cambria" pitchFamily="34" charset="0"/>
                <a:ea typeface="Cambria" pitchFamily="34" charset="-122"/>
                <a:cs typeface="Cambria" pitchFamily="34" charset="-120"/>
              </a:rPr>
              <a:t>Qualitative Design</a:t>
            </a:r>
            <a:endParaRPr lang="en-US" sz="1550" dirty="0"/>
          </a:p>
        </p:txBody>
      </p:sp>
      <p:sp>
        <p:nvSpPr>
          <p:cNvPr id="8" name="Text 6"/>
          <p:cNvSpPr/>
          <p:nvPr/>
        </p:nvSpPr>
        <p:spPr>
          <a:xfrm>
            <a:off x="932688" y="3401568"/>
            <a:ext cx="1965960" cy="777240"/>
          </a:xfrm>
          <a:prstGeom prst="rect">
            <a:avLst/>
          </a:prstGeom>
          <a:noFill/>
          <a:ln/>
        </p:spPr>
        <p:txBody>
          <a:bodyPr wrap="square" lIns="0" tIns="0" rIns="0" bIns="0" rtlCol="0" anchor="t"/>
          <a:lstStyle/>
          <a:p>
            <a:pPr marL="0" indent="0">
              <a:lnSpc>
                <a:spcPts val="1500"/>
              </a:lnSpc>
              <a:buNone/>
            </a:pPr>
            <a:r>
              <a:rPr lang="en-US" sz="1150" dirty="0">
                <a:solidFill>
                  <a:srgbClr val="5A6675"/>
                </a:solidFill>
                <a:latin typeface="Calibri" pitchFamily="34" charset="0"/>
                <a:ea typeface="Calibri" pitchFamily="34" charset="-122"/>
                <a:cs typeface="Calibri" pitchFamily="34" charset="-120"/>
              </a:rPr>
              <a:t>Motivation is subjective and narrative; qualitative inquiry captures what survey instruments miss.</a:t>
            </a:r>
            <a:endParaRPr lang="en-US" sz="1150" dirty="0"/>
          </a:p>
        </p:txBody>
      </p:sp>
      <p:sp>
        <p:nvSpPr>
          <p:cNvPr id="9" name="Shape 7"/>
          <p:cNvSpPr/>
          <p:nvPr/>
        </p:nvSpPr>
        <p:spPr>
          <a:xfrm>
            <a:off x="3429000" y="1783080"/>
            <a:ext cx="2514600" cy="2514600"/>
          </a:xfrm>
          <a:prstGeom prst="roundRect">
            <a:avLst>
              <a:gd name="adj" fmla="val 3273"/>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0" name="Shape 8"/>
          <p:cNvSpPr/>
          <p:nvPr/>
        </p:nvSpPr>
        <p:spPr>
          <a:xfrm>
            <a:off x="3721608" y="2029968"/>
            <a:ext cx="658368" cy="658368"/>
          </a:xfrm>
          <a:prstGeom prst="ellipse">
            <a:avLst/>
          </a:prstGeom>
          <a:solidFill>
            <a:srgbClr val="1C7293"/>
          </a:solidFill>
          <a:ln w="12700">
            <a:solidFill>
              <a:srgbClr val="1C7293"/>
            </a:solidFill>
            <a:prstDash val="solid"/>
          </a:ln>
        </p:spPr>
      </p:sp>
      <p:sp>
        <p:nvSpPr>
          <p:cNvPr id="11" name="Text 9"/>
          <p:cNvSpPr/>
          <p:nvPr/>
        </p:nvSpPr>
        <p:spPr>
          <a:xfrm>
            <a:off x="3721608" y="2029968"/>
            <a:ext cx="658368" cy="65836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02</a:t>
            </a:r>
            <a:endParaRPr lang="en-US" sz="1500" dirty="0"/>
          </a:p>
        </p:txBody>
      </p:sp>
      <p:sp>
        <p:nvSpPr>
          <p:cNvPr id="12" name="Text 10"/>
          <p:cNvSpPr/>
          <p:nvPr/>
        </p:nvSpPr>
        <p:spPr>
          <a:xfrm>
            <a:off x="3721608" y="2816352"/>
            <a:ext cx="1965960" cy="566928"/>
          </a:xfrm>
          <a:prstGeom prst="rect">
            <a:avLst/>
          </a:prstGeom>
          <a:noFill/>
          <a:ln/>
        </p:spPr>
        <p:txBody>
          <a:bodyPr wrap="square" lIns="0" tIns="0" rIns="0" bIns="0" rtlCol="0" anchor="t"/>
          <a:lstStyle/>
          <a:p>
            <a:pPr marL="0" indent="0">
              <a:lnSpc>
                <a:spcPts val="1900"/>
              </a:lnSpc>
              <a:buNone/>
            </a:pPr>
            <a:r>
              <a:rPr lang="en-US" sz="1550" b="1" dirty="0">
                <a:solidFill>
                  <a:srgbClr val="1B2A4E"/>
                </a:solidFill>
                <a:latin typeface="Cambria" pitchFamily="34" charset="0"/>
                <a:ea typeface="Cambria" pitchFamily="34" charset="-122"/>
                <a:cs typeface="Cambria" pitchFamily="34" charset="-120"/>
              </a:rPr>
              <a:t>Written Interview</a:t>
            </a:r>
            <a:endParaRPr lang="en-US" sz="1550" dirty="0"/>
          </a:p>
        </p:txBody>
      </p:sp>
      <p:sp>
        <p:nvSpPr>
          <p:cNvPr id="13" name="Text 11"/>
          <p:cNvSpPr/>
          <p:nvPr/>
        </p:nvSpPr>
        <p:spPr>
          <a:xfrm>
            <a:off x="3721608" y="3401568"/>
            <a:ext cx="1965960" cy="777240"/>
          </a:xfrm>
          <a:prstGeom prst="rect">
            <a:avLst/>
          </a:prstGeom>
          <a:noFill/>
          <a:ln/>
        </p:spPr>
        <p:txBody>
          <a:bodyPr wrap="square" lIns="0" tIns="0" rIns="0" bIns="0" rtlCol="0" anchor="t"/>
          <a:lstStyle/>
          <a:p>
            <a:pPr marL="0" indent="0">
              <a:lnSpc>
                <a:spcPts val="1500"/>
              </a:lnSpc>
              <a:buNone/>
            </a:pPr>
            <a:r>
              <a:rPr lang="en-US" sz="1150" dirty="0">
                <a:solidFill>
                  <a:srgbClr val="5A6675"/>
                </a:solidFill>
                <a:latin typeface="Calibri" pitchFamily="34" charset="0"/>
                <a:ea typeface="Calibri" pitchFamily="34" charset="-122"/>
                <a:cs typeface="Calibri" pitchFamily="34" charset="-120"/>
              </a:rPr>
              <a:t>16 open-ended questions, administered in Vietnamese via Google Forms, March 2026. Voluntary.</a:t>
            </a:r>
            <a:endParaRPr lang="en-US" sz="1150" dirty="0"/>
          </a:p>
        </p:txBody>
      </p:sp>
      <p:sp>
        <p:nvSpPr>
          <p:cNvPr id="14" name="Shape 12"/>
          <p:cNvSpPr/>
          <p:nvPr/>
        </p:nvSpPr>
        <p:spPr>
          <a:xfrm>
            <a:off x="6217920" y="1783080"/>
            <a:ext cx="2514600" cy="2514600"/>
          </a:xfrm>
          <a:prstGeom prst="roundRect">
            <a:avLst>
              <a:gd name="adj" fmla="val 3273"/>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5" name="Shape 13"/>
          <p:cNvSpPr/>
          <p:nvPr/>
        </p:nvSpPr>
        <p:spPr>
          <a:xfrm>
            <a:off x="6510528" y="2029968"/>
            <a:ext cx="658368" cy="658368"/>
          </a:xfrm>
          <a:prstGeom prst="ellipse">
            <a:avLst/>
          </a:prstGeom>
          <a:solidFill>
            <a:srgbClr val="1C7293"/>
          </a:solidFill>
          <a:ln w="12700">
            <a:solidFill>
              <a:srgbClr val="1C7293"/>
            </a:solidFill>
            <a:prstDash val="solid"/>
          </a:ln>
        </p:spPr>
      </p:sp>
      <p:sp>
        <p:nvSpPr>
          <p:cNvPr id="16" name="Text 14"/>
          <p:cNvSpPr/>
          <p:nvPr/>
        </p:nvSpPr>
        <p:spPr>
          <a:xfrm>
            <a:off x="6510528" y="2029968"/>
            <a:ext cx="658368" cy="65836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03</a:t>
            </a:r>
            <a:endParaRPr lang="en-US" sz="1500" dirty="0"/>
          </a:p>
        </p:txBody>
      </p:sp>
      <p:sp>
        <p:nvSpPr>
          <p:cNvPr id="17" name="Text 15"/>
          <p:cNvSpPr/>
          <p:nvPr/>
        </p:nvSpPr>
        <p:spPr>
          <a:xfrm>
            <a:off x="6510528" y="2816352"/>
            <a:ext cx="1965960" cy="566928"/>
          </a:xfrm>
          <a:prstGeom prst="rect">
            <a:avLst/>
          </a:prstGeom>
          <a:noFill/>
          <a:ln/>
        </p:spPr>
        <p:txBody>
          <a:bodyPr wrap="square" lIns="0" tIns="0" rIns="0" bIns="0" rtlCol="0" anchor="t"/>
          <a:lstStyle/>
          <a:p>
            <a:pPr marL="0" indent="0">
              <a:lnSpc>
                <a:spcPts val="1900"/>
              </a:lnSpc>
              <a:buNone/>
            </a:pPr>
            <a:r>
              <a:rPr lang="en-US" sz="1550" b="1" dirty="0">
                <a:solidFill>
                  <a:srgbClr val="1B2A4E"/>
                </a:solidFill>
                <a:latin typeface="Cambria" pitchFamily="34" charset="0"/>
                <a:ea typeface="Cambria" pitchFamily="34" charset="-122"/>
                <a:cs typeface="Cambria" pitchFamily="34" charset="-120"/>
              </a:rPr>
              <a:t>Braun &amp; Clarke</a:t>
            </a:r>
            <a:endParaRPr lang="en-US" sz="1550" dirty="0"/>
          </a:p>
        </p:txBody>
      </p:sp>
      <p:sp>
        <p:nvSpPr>
          <p:cNvPr id="18" name="Text 16"/>
          <p:cNvSpPr/>
          <p:nvPr/>
        </p:nvSpPr>
        <p:spPr>
          <a:xfrm>
            <a:off x="6510528" y="3401568"/>
            <a:ext cx="1965960" cy="777240"/>
          </a:xfrm>
          <a:prstGeom prst="rect">
            <a:avLst/>
          </a:prstGeom>
          <a:noFill/>
          <a:ln/>
        </p:spPr>
        <p:txBody>
          <a:bodyPr wrap="square" lIns="0" tIns="0" rIns="0" bIns="0" rtlCol="0" anchor="t"/>
          <a:lstStyle/>
          <a:p>
            <a:pPr marL="0" indent="0">
              <a:lnSpc>
                <a:spcPts val="1500"/>
              </a:lnSpc>
              <a:buNone/>
            </a:pPr>
            <a:r>
              <a:rPr lang="en-US" sz="1150" dirty="0">
                <a:solidFill>
                  <a:srgbClr val="5A6675"/>
                </a:solidFill>
                <a:latin typeface="Calibri" pitchFamily="34" charset="0"/>
                <a:ea typeface="Calibri" pitchFamily="34" charset="-122"/>
                <a:cs typeface="Calibri" pitchFamily="34" charset="-120"/>
              </a:rPr>
              <a:t>Six-phase thematic analysis. Coding for surface and latent meaning done entirely in Vietnamese.</a:t>
            </a:r>
            <a:endParaRPr lang="en-US" sz="1150" dirty="0"/>
          </a:p>
        </p:txBody>
      </p:sp>
      <p:sp>
        <p:nvSpPr>
          <p:cNvPr id="19" name="Shape 17"/>
          <p:cNvSpPr/>
          <p:nvPr/>
        </p:nvSpPr>
        <p:spPr>
          <a:xfrm>
            <a:off x="9006840" y="1783080"/>
            <a:ext cx="2514600" cy="2514600"/>
          </a:xfrm>
          <a:prstGeom prst="roundRect">
            <a:avLst>
              <a:gd name="adj" fmla="val 3273"/>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20" name="Shape 18"/>
          <p:cNvSpPr/>
          <p:nvPr/>
        </p:nvSpPr>
        <p:spPr>
          <a:xfrm>
            <a:off x="9299448" y="2029968"/>
            <a:ext cx="658368" cy="658368"/>
          </a:xfrm>
          <a:prstGeom prst="ellipse">
            <a:avLst/>
          </a:prstGeom>
          <a:solidFill>
            <a:srgbClr val="1C7293"/>
          </a:solidFill>
          <a:ln w="12700">
            <a:solidFill>
              <a:srgbClr val="1C7293"/>
            </a:solidFill>
            <a:prstDash val="solid"/>
          </a:ln>
        </p:spPr>
      </p:sp>
      <p:sp>
        <p:nvSpPr>
          <p:cNvPr id="21" name="Text 19"/>
          <p:cNvSpPr/>
          <p:nvPr/>
        </p:nvSpPr>
        <p:spPr>
          <a:xfrm>
            <a:off x="9299448" y="2029968"/>
            <a:ext cx="658368" cy="65836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04</a:t>
            </a:r>
            <a:endParaRPr lang="en-US" sz="1500" dirty="0"/>
          </a:p>
        </p:txBody>
      </p:sp>
      <p:sp>
        <p:nvSpPr>
          <p:cNvPr id="22" name="Text 20"/>
          <p:cNvSpPr/>
          <p:nvPr/>
        </p:nvSpPr>
        <p:spPr>
          <a:xfrm>
            <a:off x="9299448" y="2816352"/>
            <a:ext cx="1965960" cy="566928"/>
          </a:xfrm>
          <a:prstGeom prst="rect">
            <a:avLst/>
          </a:prstGeom>
          <a:noFill/>
          <a:ln/>
        </p:spPr>
        <p:txBody>
          <a:bodyPr wrap="square" lIns="0" tIns="0" rIns="0" bIns="0" rtlCol="0" anchor="t"/>
          <a:lstStyle/>
          <a:p>
            <a:pPr marL="0" indent="0">
              <a:lnSpc>
                <a:spcPts val="1900"/>
              </a:lnSpc>
              <a:buNone/>
            </a:pPr>
            <a:r>
              <a:rPr lang="en-US" sz="1550" b="1" dirty="0">
                <a:solidFill>
                  <a:srgbClr val="1B2A4E"/>
                </a:solidFill>
                <a:latin typeface="Cambria" pitchFamily="34" charset="0"/>
                <a:ea typeface="Cambria" pitchFamily="34" charset="-122"/>
                <a:cs typeface="Cambria" pitchFamily="34" charset="-120"/>
              </a:rPr>
              <a:t>Five Themes</a:t>
            </a:r>
            <a:endParaRPr lang="en-US" sz="1550" dirty="0"/>
          </a:p>
        </p:txBody>
      </p:sp>
      <p:sp>
        <p:nvSpPr>
          <p:cNvPr id="23" name="Text 21"/>
          <p:cNvSpPr/>
          <p:nvPr/>
        </p:nvSpPr>
        <p:spPr>
          <a:xfrm>
            <a:off x="9299448" y="3401568"/>
            <a:ext cx="1965960" cy="777240"/>
          </a:xfrm>
          <a:prstGeom prst="rect">
            <a:avLst/>
          </a:prstGeom>
          <a:noFill/>
          <a:ln/>
        </p:spPr>
        <p:txBody>
          <a:bodyPr wrap="square" lIns="0" tIns="0" rIns="0" bIns="0" rtlCol="0" anchor="t"/>
          <a:lstStyle/>
          <a:p>
            <a:pPr marL="0" indent="0">
              <a:lnSpc>
                <a:spcPts val="1500"/>
              </a:lnSpc>
              <a:buNone/>
            </a:pPr>
            <a:r>
              <a:rPr lang="en-US" sz="1150" dirty="0">
                <a:solidFill>
                  <a:srgbClr val="5A6675"/>
                </a:solidFill>
                <a:latin typeface="Calibri" pitchFamily="34" charset="0"/>
                <a:ea typeface="Calibri" pitchFamily="34" charset="-122"/>
                <a:cs typeface="Calibri" pitchFamily="34" charset="-120"/>
              </a:rPr>
              <a:t>Findings mapped against SDT, Ideal L2 Self, identity investment and the WTC model.</a:t>
            </a:r>
            <a:endParaRPr lang="en-US" sz="1150" dirty="0"/>
          </a:p>
        </p:txBody>
      </p:sp>
      <p:sp>
        <p:nvSpPr>
          <p:cNvPr id="24" name="Shape 22"/>
          <p:cNvSpPr/>
          <p:nvPr/>
        </p:nvSpPr>
        <p:spPr>
          <a:xfrm>
            <a:off x="640080" y="4572000"/>
            <a:ext cx="10911535" cy="1481328"/>
          </a:xfrm>
          <a:prstGeom prst="roundRect">
            <a:avLst>
              <a:gd name="adj" fmla="val 5556"/>
            </a:avLst>
          </a:prstGeom>
          <a:solidFill>
            <a:srgbClr val="E8EFF7"/>
          </a:solidFill>
          <a:ln w="12700">
            <a:solidFill>
              <a:srgbClr val="E8EFF7"/>
            </a:solidFill>
            <a:prstDash val="solid"/>
          </a:ln>
        </p:spPr>
      </p:sp>
      <p:sp>
        <p:nvSpPr>
          <p:cNvPr id="25" name="Text 23"/>
          <p:cNvSpPr/>
          <p:nvPr/>
        </p:nvSpPr>
        <p:spPr>
          <a:xfrm>
            <a:off x="1051560" y="4773168"/>
            <a:ext cx="10088575" cy="292608"/>
          </a:xfrm>
          <a:prstGeom prst="rect">
            <a:avLst/>
          </a:prstGeom>
          <a:noFill/>
          <a:ln/>
        </p:spPr>
        <p:txBody>
          <a:bodyPr wrap="square" lIns="0" tIns="0" rIns="0" bIns="0" rtlCol="0" anchor="ctr"/>
          <a:lstStyle/>
          <a:p>
            <a:pPr marL="0" indent="0">
              <a:buNone/>
            </a:pPr>
            <a:r>
              <a:rPr lang="en-US" sz="1200" b="1" kern="0" spc="140" dirty="0">
                <a:solidFill>
                  <a:srgbClr val="1C7293"/>
                </a:solidFill>
                <a:latin typeface="Calibri" pitchFamily="34" charset="0"/>
                <a:ea typeface="Calibri" pitchFamily="34" charset="-122"/>
                <a:cs typeface="Calibri" pitchFamily="34" charset="-120"/>
              </a:rPr>
              <a:t>Positionality &amp; trustworthiness</a:t>
            </a:r>
            <a:endParaRPr lang="en-US" sz="1200" dirty="0"/>
          </a:p>
        </p:txBody>
      </p:sp>
      <p:sp>
        <p:nvSpPr>
          <p:cNvPr id="26" name="Text 24"/>
          <p:cNvSpPr/>
          <p:nvPr/>
        </p:nvSpPr>
        <p:spPr>
          <a:xfrm>
            <a:off x="1051560" y="5102352"/>
            <a:ext cx="10088575" cy="777240"/>
          </a:xfrm>
          <a:prstGeom prst="rect">
            <a:avLst/>
          </a:prstGeom>
          <a:noFill/>
          <a:ln/>
        </p:spPr>
        <p:txBody>
          <a:bodyPr wrap="square" lIns="0" tIns="0" rIns="0" bIns="0" rtlCol="0" anchor="t"/>
          <a:lstStyle/>
          <a:p>
            <a:pPr marL="0" indent="0">
              <a:lnSpc>
                <a:spcPts val="1900"/>
              </a:lnSpc>
              <a:buNone/>
            </a:pPr>
            <a:r>
              <a:rPr lang="en-US" sz="1350" dirty="0">
                <a:solidFill>
                  <a:srgbClr val="1B2A4E"/>
                </a:solidFill>
                <a:latin typeface="Calibri" pitchFamily="34" charset="0"/>
                <a:ea typeface="Calibri" pitchFamily="34" charset="-122"/>
                <a:cs typeface="Calibri" pitchFamily="34" charset="-120"/>
              </a:rPr>
              <a:t>As a lecturer at COFER I hold interpretive advantages and reflexivity risks. Three safeguards were used: informal member checking with a subset of participants, thick description grounded in participants' own words, and a reflexive journal maintained throughout analysis.</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PARTICIPANTS</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Who Are These Students?</a:t>
            </a:r>
            <a:endParaRPr lang="en-US" sz="3200" dirty="0"/>
          </a:p>
        </p:txBody>
      </p:sp>
      <p:sp>
        <p:nvSpPr>
          <p:cNvPr id="4" name="Shape 2"/>
          <p:cNvSpPr/>
          <p:nvPr/>
        </p:nvSpPr>
        <p:spPr>
          <a:xfrm>
            <a:off x="640080" y="1783080"/>
            <a:ext cx="3200400" cy="4160520"/>
          </a:xfrm>
          <a:prstGeom prst="roundRect">
            <a:avLst>
              <a:gd name="adj" fmla="val 2571"/>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5" name="Text 3"/>
          <p:cNvSpPr/>
          <p:nvPr/>
        </p:nvSpPr>
        <p:spPr>
          <a:xfrm>
            <a:off x="960120" y="2240280"/>
            <a:ext cx="2560320" cy="1234440"/>
          </a:xfrm>
          <a:prstGeom prst="rect">
            <a:avLst/>
          </a:prstGeom>
          <a:noFill/>
          <a:ln/>
        </p:spPr>
        <p:txBody>
          <a:bodyPr wrap="square" lIns="0" tIns="0" rIns="0" bIns="0" rtlCol="0" anchor="ctr"/>
          <a:lstStyle/>
          <a:p>
            <a:pPr marL="0" indent="0">
              <a:buNone/>
            </a:pPr>
            <a:r>
              <a:rPr lang="en-US" sz="7600" b="1" dirty="0">
                <a:solidFill>
                  <a:srgbClr val="00A896"/>
                </a:solidFill>
                <a:latin typeface="Cambria" pitchFamily="34" charset="0"/>
                <a:ea typeface="Cambria" pitchFamily="34" charset="-122"/>
                <a:cs typeface="Cambria" pitchFamily="34" charset="-120"/>
              </a:rPr>
              <a:t>83</a:t>
            </a:r>
            <a:endParaRPr lang="en-US" sz="7600" dirty="0"/>
          </a:p>
        </p:txBody>
      </p:sp>
      <p:sp>
        <p:nvSpPr>
          <p:cNvPr id="6" name="Text 4"/>
          <p:cNvSpPr/>
          <p:nvPr/>
        </p:nvSpPr>
        <p:spPr>
          <a:xfrm>
            <a:off x="960120" y="3493008"/>
            <a:ext cx="2560320" cy="32004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Gen Z participants</a:t>
            </a:r>
            <a:endParaRPr lang="en-US" sz="1600" dirty="0"/>
          </a:p>
        </p:txBody>
      </p:sp>
      <p:sp>
        <p:nvSpPr>
          <p:cNvPr id="7" name="Text 5"/>
          <p:cNvSpPr/>
          <p:nvPr/>
        </p:nvSpPr>
        <p:spPr>
          <a:xfrm>
            <a:off x="960120" y="3913632"/>
            <a:ext cx="2560320" cy="1645920"/>
          </a:xfrm>
          <a:prstGeom prst="rect">
            <a:avLst/>
          </a:prstGeom>
          <a:noFill/>
          <a:ln/>
        </p:spPr>
        <p:txBody>
          <a:bodyPr wrap="square" lIns="0" tIns="0" rIns="0" bIns="0" rtlCol="0" anchor="t"/>
          <a:lstStyle/>
          <a:p>
            <a:pPr marL="0" indent="0">
              <a:lnSpc>
                <a:spcPts val="2000"/>
              </a:lnSpc>
              <a:buNone/>
            </a:pPr>
            <a:r>
              <a:rPr lang="en-US" sz="1300" dirty="0">
                <a:solidFill>
                  <a:srgbClr val="BFD3E6"/>
                </a:solidFill>
                <a:latin typeface="Calibri" pitchFamily="34" charset="0"/>
                <a:ea typeface="Calibri" pitchFamily="34" charset="-122"/>
                <a:cs typeface="Calibri" pitchFamily="34" charset="-120"/>
              </a:rPr>
              <a:t>COFER, Ho Chi Minh City</a:t>
            </a:r>
            <a:endParaRPr lang="en-US" sz="1300" dirty="0"/>
          </a:p>
          <a:p>
            <a:pPr marL="0" indent="0">
              <a:lnSpc>
                <a:spcPts val="2000"/>
              </a:lnSpc>
              <a:buNone/>
            </a:pPr>
            <a:r>
              <a:rPr lang="en-US" sz="1300" dirty="0">
                <a:solidFill>
                  <a:srgbClr val="BFD3E6"/>
                </a:solidFill>
                <a:latin typeface="Calibri" pitchFamily="34" charset="0"/>
                <a:ea typeface="Calibri" pitchFamily="34" charset="-122"/>
                <a:cs typeface="Calibri" pitchFamily="34" charset="-120"/>
              </a:rPr>
              <a:t>2025–2026 academic year</a:t>
            </a:r>
            <a:endParaRPr lang="en-US" sz="1300" dirty="0"/>
          </a:p>
          <a:p>
            <a:pPr marL="0" indent="0">
              <a:lnSpc>
                <a:spcPts val="2000"/>
              </a:lnSpc>
              <a:buNone/>
            </a:pPr>
            <a:r>
              <a:rPr lang="en-US" sz="1300" dirty="0">
                <a:solidFill>
                  <a:srgbClr val="BFD3E6"/>
                </a:solidFill>
                <a:latin typeface="Calibri" pitchFamily="34" charset="0"/>
                <a:ea typeface="Calibri" pitchFamily="34" charset="-122"/>
                <a:cs typeface="Calibri" pitchFamily="34" charset="-120"/>
              </a:rPr>
              <a:t>Year 2 (n=60) · Year 3 (n=13)</a:t>
            </a:r>
            <a:endParaRPr lang="en-US" sz="1300" dirty="0"/>
          </a:p>
          <a:p>
            <a:pPr marL="0" indent="0">
              <a:lnSpc>
                <a:spcPts val="2000"/>
              </a:lnSpc>
              <a:buNone/>
            </a:pPr>
            <a:r>
              <a:rPr lang="en-US" sz="1300" dirty="0">
                <a:solidFill>
                  <a:srgbClr val="BFD3E6"/>
                </a:solidFill>
                <a:latin typeface="Calibri" pitchFamily="34" charset="0"/>
                <a:ea typeface="Calibri" pitchFamily="34" charset="-122"/>
                <a:cs typeface="Calibri" pitchFamily="34" charset="-120"/>
              </a:rPr>
              <a:t>Year 1 (n=10)</a:t>
            </a:r>
            <a:endParaRPr lang="en-US" sz="1300" dirty="0"/>
          </a:p>
        </p:txBody>
      </p:sp>
      <p:sp>
        <p:nvSpPr>
          <p:cNvPr id="8" name="Text 6"/>
          <p:cNvSpPr/>
          <p:nvPr/>
        </p:nvSpPr>
        <p:spPr>
          <a:xfrm>
            <a:off x="4206240" y="1810512"/>
            <a:ext cx="6400800" cy="256032"/>
          </a:xfrm>
          <a:prstGeom prst="rect">
            <a:avLst/>
          </a:prstGeom>
          <a:noFill/>
          <a:ln/>
        </p:spPr>
        <p:txBody>
          <a:bodyPr wrap="square" lIns="0" tIns="0" rIns="0" bIns="0" rtlCol="0" anchor="ctr"/>
          <a:lstStyle/>
          <a:p>
            <a:pPr marL="0" indent="0">
              <a:buNone/>
            </a:pPr>
            <a:r>
              <a:rPr lang="en-US" sz="1150" b="1" kern="0" spc="160" dirty="0">
                <a:solidFill>
                  <a:srgbClr val="1C7293"/>
                </a:solidFill>
                <a:latin typeface="Calibri" pitchFamily="34" charset="0"/>
                <a:ea typeface="Calibri" pitchFamily="34" charset="-122"/>
                <a:cs typeface="Calibri" pitchFamily="34" charset="-120"/>
              </a:rPr>
              <a:t>BY DISCIPLINE</a:t>
            </a:r>
            <a:endParaRPr lang="en-US" sz="1150" dirty="0"/>
          </a:p>
        </p:txBody>
      </p:sp>
      <p:sp>
        <p:nvSpPr>
          <p:cNvPr id="9" name="Text 7"/>
          <p:cNvSpPr/>
          <p:nvPr/>
        </p:nvSpPr>
        <p:spPr>
          <a:xfrm>
            <a:off x="4206240" y="2212848"/>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Logistics</a:t>
            </a:r>
            <a:endParaRPr lang="en-US" sz="1250" dirty="0"/>
          </a:p>
        </p:txBody>
      </p:sp>
      <p:sp>
        <p:nvSpPr>
          <p:cNvPr id="10" name="Shape 8"/>
          <p:cNvSpPr/>
          <p:nvPr/>
        </p:nvSpPr>
        <p:spPr>
          <a:xfrm>
            <a:off x="6263640" y="2263140"/>
            <a:ext cx="4297680" cy="182880"/>
          </a:xfrm>
          <a:prstGeom prst="roundRect">
            <a:avLst>
              <a:gd name="adj" fmla="val 50000"/>
            </a:avLst>
          </a:prstGeom>
          <a:solidFill>
            <a:srgbClr val="1C7293"/>
          </a:solidFill>
          <a:ln w="12700">
            <a:solidFill>
              <a:srgbClr val="1C7293"/>
            </a:solidFill>
            <a:prstDash val="solid"/>
          </a:ln>
        </p:spPr>
      </p:sp>
      <p:sp>
        <p:nvSpPr>
          <p:cNvPr id="11" name="Text 9"/>
          <p:cNvSpPr/>
          <p:nvPr/>
        </p:nvSpPr>
        <p:spPr>
          <a:xfrm>
            <a:off x="10671048" y="2212848"/>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33</a:t>
            </a:r>
            <a:endParaRPr lang="en-US" sz="1200" dirty="0"/>
          </a:p>
        </p:txBody>
      </p:sp>
      <p:sp>
        <p:nvSpPr>
          <p:cNvPr id="12" name="Text 10"/>
          <p:cNvSpPr/>
          <p:nvPr/>
        </p:nvSpPr>
        <p:spPr>
          <a:xfrm>
            <a:off x="4206240" y="2633472"/>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E-commerce</a:t>
            </a:r>
            <a:endParaRPr lang="en-US" sz="1250" dirty="0"/>
          </a:p>
        </p:txBody>
      </p:sp>
      <p:sp>
        <p:nvSpPr>
          <p:cNvPr id="13" name="Shape 11"/>
          <p:cNvSpPr/>
          <p:nvPr/>
        </p:nvSpPr>
        <p:spPr>
          <a:xfrm>
            <a:off x="6263640" y="2683764"/>
            <a:ext cx="3386051" cy="182880"/>
          </a:xfrm>
          <a:prstGeom prst="roundRect">
            <a:avLst>
              <a:gd name="adj" fmla="val 50000"/>
            </a:avLst>
          </a:prstGeom>
          <a:solidFill>
            <a:srgbClr val="1C7293"/>
          </a:solidFill>
          <a:ln w="12700">
            <a:solidFill>
              <a:srgbClr val="1C7293"/>
            </a:solidFill>
            <a:prstDash val="solid"/>
          </a:ln>
        </p:spPr>
      </p:sp>
      <p:sp>
        <p:nvSpPr>
          <p:cNvPr id="14" name="Text 12"/>
          <p:cNvSpPr/>
          <p:nvPr/>
        </p:nvSpPr>
        <p:spPr>
          <a:xfrm>
            <a:off x="9759419" y="2633472"/>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26</a:t>
            </a:r>
            <a:endParaRPr lang="en-US" sz="1200" dirty="0"/>
          </a:p>
        </p:txBody>
      </p:sp>
      <p:sp>
        <p:nvSpPr>
          <p:cNvPr id="15" name="Text 13"/>
          <p:cNvSpPr/>
          <p:nvPr/>
        </p:nvSpPr>
        <p:spPr>
          <a:xfrm>
            <a:off x="4206240" y="3054096"/>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Business Administration</a:t>
            </a:r>
            <a:endParaRPr lang="en-US" sz="1250" dirty="0"/>
          </a:p>
        </p:txBody>
      </p:sp>
      <p:sp>
        <p:nvSpPr>
          <p:cNvPr id="16" name="Shape 14"/>
          <p:cNvSpPr/>
          <p:nvPr/>
        </p:nvSpPr>
        <p:spPr>
          <a:xfrm>
            <a:off x="6263640" y="3104388"/>
            <a:ext cx="1432560" cy="182880"/>
          </a:xfrm>
          <a:prstGeom prst="roundRect">
            <a:avLst>
              <a:gd name="adj" fmla="val 50000"/>
            </a:avLst>
          </a:prstGeom>
          <a:solidFill>
            <a:srgbClr val="1C7293"/>
          </a:solidFill>
          <a:ln w="12700">
            <a:solidFill>
              <a:srgbClr val="1C7293"/>
            </a:solidFill>
            <a:prstDash val="solid"/>
          </a:ln>
        </p:spPr>
      </p:sp>
      <p:sp>
        <p:nvSpPr>
          <p:cNvPr id="17" name="Text 15"/>
          <p:cNvSpPr/>
          <p:nvPr/>
        </p:nvSpPr>
        <p:spPr>
          <a:xfrm>
            <a:off x="7805928" y="3054096"/>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11</a:t>
            </a:r>
            <a:endParaRPr lang="en-US" sz="1200" dirty="0"/>
          </a:p>
        </p:txBody>
      </p:sp>
      <p:sp>
        <p:nvSpPr>
          <p:cNvPr id="18" name="Text 16"/>
          <p:cNvSpPr/>
          <p:nvPr/>
        </p:nvSpPr>
        <p:spPr>
          <a:xfrm>
            <a:off x="4206240" y="3474720"/>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Finance &amp; Accounting</a:t>
            </a:r>
            <a:endParaRPr lang="en-US" sz="1250" dirty="0"/>
          </a:p>
        </p:txBody>
      </p:sp>
      <p:sp>
        <p:nvSpPr>
          <p:cNvPr id="19" name="Shape 17"/>
          <p:cNvSpPr/>
          <p:nvPr/>
        </p:nvSpPr>
        <p:spPr>
          <a:xfrm>
            <a:off x="6263640" y="3525012"/>
            <a:ext cx="1432560" cy="182880"/>
          </a:xfrm>
          <a:prstGeom prst="roundRect">
            <a:avLst>
              <a:gd name="adj" fmla="val 50000"/>
            </a:avLst>
          </a:prstGeom>
          <a:solidFill>
            <a:srgbClr val="1C7293"/>
          </a:solidFill>
          <a:ln w="12700">
            <a:solidFill>
              <a:srgbClr val="1C7293"/>
            </a:solidFill>
            <a:prstDash val="solid"/>
          </a:ln>
        </p:spPr>
      </p:sp>
      <p:sp>
        <p:nvSpPr>
          <p:cNvPr id="20" name="Text 18"/>
          <p:cNvSpPr/>
          <p:nvPr/>
        </p:nvSpPr>
        <p:spPr>
          <a:xfrm>
            <a:off x="7805928" y="3474720"/>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11</a:t>
            </a:r>
            <a:endParaRPr lang="en-US" sz="1200" dirty="0"/>
          </a:p>
        </p:txBody>
      </p:sp>
      <p:sp>
        <p:nvSpPr>
          <p:cNvPr id="21" name="Text 19"/>
          <p:cNvSpPr/>
          <p:nvPr/>
        </p:nvSpPr>
        <p:spPr>
          <a:xfrm>
            <a:off x="4206240" y="3895344"/>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Import / Export</a:t>
            </a:r>
            <a:endParaRPr lang="en-US" sz="1250" dirty="0"/>
          </a:p>
        </p:txBody>
      </p:sp>
      <p:sp>
        <p:nvSpPr>
          <p:cNvPr id="22" name="Shape 20"/>
          <p:cNvSpPr/>
          <p:nvPr/>
        </p:nvSpPr>
        <p:spPr>
          <a:xfrm>
            <a:off x="6263640" y="3945636"/>
            <a:ext cx="260465" cy="182880"/>
          </a:xfrm>
          <a:prstGeom prst="roundRect">
            <a:avLst>
              <a:gd name="adj" fmla="val 50000"/>
            </a:avLst>
          </a:prstGeom>
          <a:solidFill>
            <a:srgbClr val="1C7293"/>
          </a:solidFill>
          <a:ln w="12700">
            <a:solidFill>
              <a:srgbClr val="1C7293"/>
            </a:solidFill>
            <a:prstDash val="solid"/>
          </a:ln>
        </p:spPr>
      </p:sp>
      <p:sp>
        <p:nvSpPr>
          <p:cNvPr id="23" name="Text 21"/>
          <p:cNvSpPr/>
          <p:nvPr/>
        </p:nvSpPr>
        <p:spPr>
          <a:xfrm>
            <a:off x="6633833" y="3895344"/>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2</a:t>
            </a:r>
            <a:endParaRPr lang="en-US" sz="1200" dirty="0"/>
          </a:p>
        </p:txBody>
      </p:sp>
      <p:sp>
        <p:nvSpPr>
          <p:cNvPr id="24" name="Text 22"/>
          <p:cNvSpPr/>
          <p:nvPr/>
        </p:nvSpPr>
        <p:spPr>
          <a:xfrm>
            <a:off x="4206240" y="4498848"/>
            <a:ext cx="6400800" cy="256032"/>
          </a:xfrm>
          <a:prstGeom prst="rect">
            <a:avLst/>
          </a:prstGeom>
          <a:noFill/>
          <a:ln/>
        </p:spPr>
        <p:txBody>
          <a:bodyPr wrap="square" lIns="0" tIns="0" rIns="0" bIns="0" rtlCol="0" anchor="ctr"/>
          <a:lstStyle/>
          <a:p>
            <a:pPr marL="0" indent="0">
              <a:buNone/>
            </a:pPr>
            <a:r>
              <a:rPr lang="en-US" sz="1150" b="1" kern="0" spc="160" dirty="0">
                <a:solidFill>
                  <a:srgbClr val="00A896"/>
                </a:solidFill>
                <a:latin typeface="Calibri" pitchFamily="34" charset="0"/>
                <a:ea typeface="Calibri" pitchFamily="34" charset="-122"/>
                <a:cs typeface="Calibri" pitchFamily="34" charset="-120"/>
              </a:rPr>
              <a:t>BY SELF-REPORTED ENGLISH PROFICIENCY</a:t>
            </a:r>
            <a:endParaRPr lang="en-US" sz="1150" dirty="0"/>
          </a:p>
        </p:txBody>
      </p:sp>
      <p:sp>
        <p:nvSpPr>
          <p:cNvPr id="25" name="Text 23"/>
          <p:cNvSpPr/>
          <p:nvPr/>
        </p:nvSpPr>
        <p:spPr>
          <a:xfrm>
            <a:off x="4206240" y="4901184"/>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Basic</a:t>
            </a:r>
            <a:endParaRPr lang="en-US" sz="1250" dirty="0"/>
          </a:p>
        </p:txBody>
      </p:sp>
      <p:sp>
        <p:nvSpPr>
          <p:cNvPr id="26" name="Shape 24"/>
          <p:cNvSpPr/>
          <p:nvPr/>
        </p:nvSpPr>
        <p:spPr>
          <a:xfrm>
            <a:off x="6263640" y="4951476"/>
            <a:ext cx="4297680" cy="182880"/>
          </a:xfrm>
          <a:prstGeom prst="roundRect">
            <a:avLst>
              <a:gd name="adj" fmla="val 50000"/>
            </a:avLst>
          </a:prstGeom>
          <a:solidFill>
            <a:srgbClr val="00A896"/>
          </a:solidFill>
          <a:ln w="12700">
            <a:solidFill>
              <a:srgbClr val="00A896"/>
            </a:solidFill>
            <a:prstDash val="solid"/>
          </a:ln>
        </p:spPr>
      </p:sp>
      <p:sp>
        <p:nvSpPr>
          <p:cNvPr id="27" name="Text 25"/>
          <p:cNvSpPr/>
          <p:nvPr/>
        </p:nvSpPr>
        <p:spPr>
          <a:xfrm>
            <a:off x="10671048" y="4901184"/>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50</a:t>
            </a:r>
            <a:endParaRPr lang="en-US" sz="1200" dirty="0"/>
          </a:p>
        </p:txBody>
      </p:sp>
      <p:sp>
        <p:nvSpPr>
          <p:cNvPr id="28" name="Text 26"/>
          <p:cNvSpPr/>
          <p:nvPr/>
        </p:nvSpPr>
        <p:spPr>
          <a:xfrm>
            <a:off x="4206240" y="5321808"/>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Intermediate</a:t>
            </a:r>
            <a:endParaRPr lang="en-US" sz="1250" dirty="0"/>
          </a:p>
        </p:txBody>
      </p:sp>
      <p:sp>
        <p:nvSpPr>
          <p:cNvPr id="29" name="Shape 27"/>
          <p:cNvSpPr/>
          <p:nvPr/>
        </p:nvSpPr>
        <p:spPr>
          <a:xfrm>
            <a:off x="6263640" y="5372100"/>
            <a:ext cx="2492654" cy="182880"/>
          </a:xfrm>
          <a:prstGeom prst="roundRect">
            <a:avLst>
              <a:gd name="adj" fmla="val 50000"/>
            </a:avLst>
          </a:prstGeom>
          <a:solidFill>
            <a:srgbClr val="00A896"/>
          </a:solidFill>
          <a:ln w="12700">
            <a:solidFill>
              <a:srgbClr val="00A896"/>
            </a:solidFill>
            <a:prstDash val="solid"/>
          </a:ln>
        </p:spPr>
      </p:sp>
      <p:sp>
        <p:nvSpPr>
          <p:cNvPr id="30" name="Text 28"/>
          <p:cNvSpPr/>
          <p:nvPr/>
        </p:nvSpPr>
        <p:spPr>
          <a:xfrm>
            <a:off x="8866022" y="5321808"/>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29</a:t>
            </a:r>
            <a:endParaRPr lang="en-US" sz="1200" dirty="0"/>
          </a:p>
        </p:txBody>
      </p:sp>
      <p:sp>
        <p:nvSpPr>
          <p:cNvPr id="31" name="Text 29"/>
          <p:cNvSpPr/>
          <p:nvPr/>
        </p:nvSpPr>
        <p:spPr>
          <a:xfrm>
            <a:off x="4206240" y="5742432"/>
            <a:ext cx="1965960" cy="274320"/>
          </a:xfrm>
          <a:prstGeom prst="rect">
            <a:avLst/>
          </a:prstGeom>
          <a:noFill/>
          <a:ln/>
        </p:spPr>
        <p:txBody>
          <a:bodyPr wrap="square" lIns="0" tIns="0" rIns="0" bIns="0" rtlCol="0" anchor="ctr"/>
          <a:lstStyle/>
          <a:p>
            <a:pPr marL="0" indent="0" algn="r">
              <a:buNone/>
            </a:pPr>
            <a:r>
              <a:rPr lang="en-US" sz="1250" dirty="0">
                <a:solidFill>
                  <a:srgbClr val="1B2A4E"/>
                </a:solidFill>
                <a:latin typeface="Calibri" pitchFamily="34" charset="0"/>
                <a:ea typeface="Calibri" pitchFamily="34" charset="-122"/>
                <a:cs typeface="Calibri" pitchFamily="34" charset="-120"/>
              </a:rPr>
              <a:t>Upper-intermediate +</a:t>
            </a:r>
            <a:endParaRPr lang="en-US" sz="1250" dirty="0"/>
          </a:p>
        </p:txBody>
      </p:sp>
      <p:sp>
        <p:nvSpPr>
          <p:cNvPr id="32" name="Shape 30"/>
          <p:cNvSpPr/>
          <p:nvPr/>
        </p:nvSpPr>
        <p:spPr>
          <a:xfrm>
            <a:off x="6263640" y="5792724"/>
            <a:ext cx="343814" cy="182880"/>
          </a:xfrm>
          <a:prstGeom prst="roundRect">
            <a:avLst>
              <a:gd name="adj" fmla="val 50000"/>
            </a:avLst>
          </a:prstGeom>
          <a:solidFill>
            <a:srgbClr val="00A896"/>
          </a:solidFill>
          <a:ln w="12700">
            <a:solidFill>
              <a:srgbClr val="00A896"/>
            </a:solidFill>
            <a:prstDash val="solid"/>
          </a:ln>
        </p:spPr>
      </p:sp>
      <p:sp>
        <p:nvSpPr>
          <p:cNvPr id="33" name="Text 31"/>
          <p:cNvSpPr/>
          <p:nvPr/>
        </p:nvSpPr>
        <p:spPr>
          <a:xfrm>
            <a:off x="6717182" y="5742432"/>
            <a:ext cx="594360" cy="274320"/>
          </a:xfrm>
          <a:prstGeom prst="rect">
            <a:avLst/>
          </a:prstGeom>
          <a:noFill/>
          <a:ln/>
        </p:spPr>
        <p:txBody>
          <a:bodyPr wrap="square" lIns="0" tIns="0" rIns="0" bIns="0" rtlCol="0" anchor="ctr"/>
          <a:lstStyle/>
          <a:p>
            <a:pPr marL="0" indent="0">
              <a:buNone/>
            </a:pPr>
            <a:r>
              <a:rPr lang="en-US" sz="1200" b="1" dirty="0">
                <a:solidFill>
                  <a:srgbClr val="5A6675"/>
                </a:solidFill>
                <a:latin typeface="Calibri" pitchFamily="34" charset="0"/>
                <a:ea typeface="Calibri" pitchFamily="34" charset="-122"/>
                <a:cs typeface="Calibri" pitchFamily="34" charset="-120"/>
              </a:rPr>
              <a:t>4</a:t>
            </a:r>
            <a:endParaRPr lang="en-US" sz="1200" dirty="0"/>
          </a:p>
        </p:txBody>
      </p:sp>
      <p:sp>
        <p:nvSpPr>
          <p:cNvPr id="34" name="Text 32"/>
          <p:cNvSpPr/>
          <p:nvPr/>
        </p:nvSpPr>
        <p:spPr>
          <a:xfrm>
            <a:off x="4206240" y="6199632"/>
            <a:ext cx="7315200" cy="292608"/>
          </a:xfrm>
          <a:prstGeom prst="rect">
            <a:avLst/>
          </a:prstGeom>
          <a:noFill/>
          <a:ln/>
        </p:spPr>
        <p:txBody>
          <a:bodyPr wrap="square" lIns="0" tIns="0" rIns="0" bIns="0" rtlCol="0" anchor="ctr"/>
          <a:lstStyle/>
          <a:p>
            <a:pPr marL="0" indent="0">
              <a:buNone/>
            </a:pPr>
            <a:r>
              <a:rPr lang="en-US" sz="1200" i="1" dirty="0">
                <a:solidFill>
                  <a:srgbClr val="8A94A6"/>
                </a:solidFill>
                <a:latin typeface="Calibri" pitchFamily="34" charset="0"/>
                <a:ea typeface="Calibri" pitchFamily="34" charset="-122"/>
                <a:cs typeface="Calibri" pitchFamily="34" charset="-120"/>
              </a:rPr>
              <a:t>Not language majors — and mostly not proficient. That makes what they report all the more striking.</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RESULTS</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Five Intrinsic Motivational Themes</a:t>
            </a:r>
            <a:endParaRPr lang="en-US" sz="3200" dirty="0"/>
          </a:p>
        </p:txBody>
      </p:sp>
      <p:sp>
        <p:nvSpPr>
          <p:cNvPr id="4" name="Shape 2"/>
          <p:cNvSpPr/>
          <p:nvPr/>
        </p:nvSpPr>
        <p:spPr>
          <a:xfrm>
            <a:off x="640080" y="1691640"/>
            <a:ext cx="10911535" cy="868680"/>
          </a:xfrm>
          <a:prstGeom prst="roundRect">
            <a:avLst>
              <a:gd name="adj" fmla="val 9474"/>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5" name="Shape 3"/>
          <p:cNvSpPr/>
          <p:nvPr/>
        </p:nvSpPr>
        <p:spPr>
          <a:xfrm>
            <a:off x="932688" y="1865376"/>
            <a:ext cx="521208" cy="521208"/>
          </a:xfrm>
          <a:prstGeom prst="ellipse">
            <a:avLst/>
          </a:prstGeom>
          <a:solidFill>
            <a:srgbClr val="1C7293"/>
          </a:solidFill>
          <a:ln w="12700">
            <a:solidFill>
              <a:srgbClr val="1C7293"/>
            </a:solidFill>
            <a:prstDash val="solid"/>
          </a:ln>
        </p:spPr>
      </p:sp>
      <p:sp>
        <p:nvSpPr>
          <p:cNvPr id="6" name="Text 4"/>
          <p:cNvSpPr/>
          <p:nvPr/>
        </p:nvSpPr>
        <p:spPr>
          <a:xfrm>
            <a:off x="932688" y="1865376"/>
            <a:ext cx="521208" cy="52120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7" name="Text 5"/>
          <p:cNvSpPr/>
          <p:nvPr/>
        </p:nvSpPr>
        <p:spPr>
          <a:xfrm>
            <a:off x="1664208" y="1837944"/>
            <a:ext cx="4206240" cy="292608"/>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Enjoyment-Driven Engagement</a:t>
            </a:r>
            <a:endParaRPr lang="en-US" sz="1600" dirty="0"/>
          </a:p>
        </p:txBody>
      </p:sp>
      <p:sp>
        <p:nvSpPr>
          <p:cNvPr id="8" name="Text 6"/>
          <p:cNvSpPr/>
          <p:nvPr/>
        </p:nvSpPr>
        <p:spPr>
          <a:xfrm>
            <a:off x="1664208" y="2148840"/>
            <a:ext cx="9052560" cy="292608"/>
          </a:xfrm>
          <a:prstGeom prst="rect">
            <a:avLst/>
          </a:prstGeom>
          <a:noFill/>
          <a:ln/>
        </p:spPr>
        <p:txBody>
          <a:bodyPr wrap="square" lIns="0" tIns="0" rIns="0" bIns="0" rtlCol="0" anchor="ctr"/>
          <a:lstStyle/>
          <a:p>
            <a:pPr marL="0" indent="0">
              <a:buNone/>
            </a:pPr>
            <a:r>
              <a:rPr lang="en-US" sz="1250" dirty="0">
                <a:solidFill>
                  <a:srgbClr val="5A6675"/>
                </a:solidFill>
                <a:latin typeface="Calibri" pitchFamily="34" charset="0"/>
                <a:ea typeface="Calibri" pitchFamily="34" charset="-122"/>
                <a:cs typeface="Calibri" pitchFamily="34" charset="-120"/>
              </a:rPr>
              <a:t>English used voluntarily for pleasure — generating a self-sustaining motivational cycle</a:t>
            </a:r>
            <a:endParaRPr lang="en-US" sz="1250" dirty="0"/>
          </a:p>
        </p:txBody>
      </p:sp>
      <p:sp>
        <p:nvSpPr>
          <p:cNvPr id="9" name="Shape 7"/>
          <p:cNvSpPr/>
          <p:nvPr/>
        </p:nvSpPr>
        <p:spPr>
          <a:xfrm>
            <a:off x="640080" y="2624328"/>
            <a:ext cx="10911535" cy="868680"/>
          </a:xfrm>
          <a:prstGeom prst="roundRect">
            <a:avLst>
              <a:gd name="adj" fmla="val 9474"/>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0" name="Shape 8"/>
          <p:cNvSpPr/>
          <p:nvPr/>
        </p:nvSpPr>
        <p:spPr>
          <a:xfrm>
            <a:off x="932688" y="2798064"/>
            <a:ext cx="521208" cy="521208"/>
          </a:xfrm>
          <a:prstGeom prst="ellipse">
            <a:avLst/>
          </a:prstGeom>
          <a:solidFill>
            <a:srgbClr val="1C7293"/>
          </a:solidFill>
          <a:ln w="12700">
            <a:solidFill>
              <a:srgbClr val="1C7293"/>
            </a:solidFill>
            <a:prstDash val="solid"/>
          </a:ln>
        </p:spPr>
      </p:sp>
      <p:sp>
        <p:nvSpPr>
          <p:cNvPr id="11" name="Text 9"/>
          <p:cNvSpPr/>
          <p:nvPr/>
        </p:nvSpPr>
        <p:spPr>
          <a:xfrm>
            <a:off x="932688" y="2798064"/>
            <a:ext cx="521208" cy="52120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2" name="Text 10"/>
          <p:cNvSpPr/>
          <p:nvPr/>
        </p:nvSpPr>
        <p:spPr>
          <a:xfrm>
            <a:off x="1664208" y="2770632"/>
            <a:ext cx="4206240" cy="292608"/>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Identity Investment</a:t>
            </a:r>
            <a:endParaRPr lang="en-US" sz="1600" dirty="0"/>
          </a:p>
        </p:txBody>
      </p:sp>
      <p:sp>
        <p:nvSpPr>
          <p:cNvPr id="13" name="Text 11"/>
          <p:cNvSpPr/>
          <p:nvPr/>
        </p:nvSpPr>
        <p:spPr>
          <a:xfrm>
            <a:off x="1664208" y="3081528"/>
            <a:ext cx="9052560" cy="292608"/>
          </a:xfrm>
          <a:prstGeom prst="rect">
            <a:avLst/>
          </a:prstGeom>
          <a:noFill/>
          <a:ln/>
        </p:spPr>
        <p:txBody>
          <a:bodyPr wrap="square" lIns="0" tIns="0" rIns="0" bIns="0" rtlCol="0" anchor="ctr"/>
          <a:lstStyle/>
          <a:p>
            <a:pPr marL="0" indent="0">
              <a:buNone/>
            </a:pPr>
            <a:r>
              <a:rPr lang="en-US" sz="1250" dirty="0">
                <a:solidFill>
                  <a:srgbClr val="5A6675"/>
                </a:solidFill>
                <a:latin typeface="Calibri" pitchFamily="34" charset="0"/>
                <a:ea typeface="Calibri" pitchFamily="34" charset="-122"/>
                <a:cs typeface="Calibri" pitchFamily="34" charset="-120"/>
              </a:rPr>
              <a:t>English as inseparable from an envisioned professional and social self</a:t>
            </a:r>
            <a:endParaRPr lang="en-US" sz="1250" dirty="0"/>
          </a:p>
        </p:txBody>
      </p:sp>
      <p:sp>
        <p:nvSpPr>
          <p:cNvPr id="14" name="Shape 12"/>
          <p:cNvSpPr/>
          <p:nvPr/>
        </p:nvSpPr>
        <p:spPr>
          <a:xfrm>
            <a:off x="640080" y="3557016"/>
            <a:ext cx="10911535" cy="868680"/>
          </a:xfrm>
          <a:prstGeom prst="roundRect">
            <a:avLst>
              <a:gd name="adj" fmla="val 9474"/>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15" name="Shape 13"/>
          <p:cNvSpPr/>
          <p:nvPr/>
        </p:nvSpPr>
        <p:spPr>
          <a:xfrm>
            <a:off x="932688" y="3730752"/>
            <a:ext cx="521208" cy="521208"/>
          </a:xfrm>
          <a:prstGeom prst="ellipse">
            <a:avLst/>
          </a:prstGeom>
          <a:solidFill>
            <a:srgbClr val="1C7293"/>
          </a:solidFill>
          <a:ln w="12700">
            <a:solidFill>
              <a:srgbClr val="1C7293"/>
            </a:solidFill>
            <a:prstDash val="solid"/>
          </a:ln>
        </p:spPr>
      </p:sp>
      <p:sp>
        <p:nvSpPr>
          <p:cNvPr id="16" name="Text 14"/>
          <p:cNvSpPr/>
          <p:nvPr/>
        </p:nvSpPr>
        <p:spPr>
          <a:xfrm>
            <a:off x="932688" y="3730752"/>
            <a:ext cx="521208" cy="52120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17" name="Text 15"/>
          <p:cNvSpPr/>
          <p:nvPr/>
        </p:nvSpPr>
        <p:spPr>
          <a:xfrm>
            <a:off x="1664208" y="3703320"/>
            <a:ext cx="4206240" cy="292608"/>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Digital Media as Motivational Space</a:t>
            </a:r>
            <a:endParaRPr lang="en-US" sz="1600" dirty="0"/>
          </a:p>
        </p:txBody>
      </p:sp>
      <p:sp>
        <p:nvSpPr>
          <p:cNvPr id="18" name="Text 16"/>
          <p:cNvSpPr/>
          <p:nvPr/>
        </p:nvSpPr>
        <p:spPr>
          <a:xfrm>
            <a:off x="1664208" y="4014216"/>
            <a:ext cx="9052560" cy="292608"/>
          </a:xfrm>
          <a:prstGeom prst="rect">
            <a:avLst/>
          </a:prstGeom>
          <a:noFill/>
          <a:ln/>
        </p:spPr>
        <p:txBody>
          <a:bodyPr wrap="square" lIns="0" tIns="0" rIns="0" bIns="0" rtlCol="0" anchor="ctr"/>
          <a:lstStyle/>
          <a:p>
            <a:pPr marL="0" indent="0">
              <a:buNone/>
            </a:pPr>
            <a:r>
              <a:rPr lang="en-US" sz="1250" dirty="0">
                <a:solidFill>
                  <a:srgbClr val="5A6675"/>
                </a:solidFill>
                <a:latin typeface="Calibri" pitchFamily="34" charset="0"/>
                <a:ea typeface="Calibri" pitchFamily="34" charset="-122"/>
                <a:cs typeface="Calibri" pitchFamily="34" charset="-120"/>
              </a:rPr>
              <a:t>TikTok, YouTube, gaming and AI as autonomous motivational ecosystems</a:t>
            </a:r>
            <a:endParaRPr lang="en-US" sz="1250" dirty="0"/>
          </a:p>
        </p:txBody>
      </p:sp>
      <p:sp>
        <p:nvSpPr>
          <p:cNvPr id="19" name="Shape 17"/>
          <p:cNvSpPr/>
          <p:nvPr/>
        </p:nvSpPr>
        <p:spPr>
          <a:xfrm>
            <a:off x="640080" y="4489704"/>
            <a:ext cx="10911535" cy="868680"/>
          </a:xfrm>
          <a:prstGeom prst="roundRect">
            <a:avLst>
              <a:gd name="adj" fmla="val 9474"/>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20" name="Shape 18"/>
          <p:cNvSpPr/>
          <p:nvPr/>
        </p:nvSpPr>
        <p:spPr>
          <a:xfrm>
            <a:off x="932688" y="4663440"/>
            <a:ext cx="521208" cy="521208"/>
          </a:xfrm>
          <a:prstGeom prst="ellipse">
            <a:avLst/>
          </a:prstGeom>
          <a:solidFill>
            <a:srgbClr val="1C7293"/>
          </a:solidFill>
          <a:ln w="12700">
            <a:solidFill>
              <a:srgbClr val="1C7293"/>
            </a:solidFill>
            <a:prstDash val="solid"/>
          </a:ln>
        </p:spPr>
      </p:sp>
      <p:sp>
        <p:nvSpPr>
          <p:cNvPr id="21" name="Text 19"/>
          <p:cNvSpPr/>
          <p:nvPr/>
        </p:nvSpPr>
        <p:spPr>
          <a:xfrm>
            <a:off x="932688" y="4663440"/>
            <a:ext cx="521208" cy="52120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2" name="Text 20"/>
          <p:cNvSpPr/>
          <p:nvPr/>
        </p:nvSpPr>
        <p:spPr>
          <a:xfrm>
            <a:off x="1664208" y="4636008"/>
            <a:ext cx="4206240" cy="292608"/>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Autonomous Learning Orientation</a:t>
            </a:r>
            <a:endParaRPr lang="en-US" sz="1600" dirty="0"/>
          </a:p>
        </p:txBody>
      </p:sp>
      <p:sp>
        <p:nvSpPr>
          <p:cNvPr id="23" name="Text 21"/>
          <p:cNvSpPr/>
          <p:nvPr/>
        </p:nvSpPr>
        <p:spPr>
          <a:xfrm>
            <a:off x="1664208" y="4946904"/>
            <a:ext cx="9052560" cy="292608"/>
          </a:xfrm>
          <a:prstGeom prst="rect">
            <a:avLst/>
          </a:prstGeom>
          <a:noFill/>
          <a:ln/>
        </p:spPr>
        <p:txBody>
          <a:bodyPr wrap="square" lIns="0" tIns="0" rIns="0" bIns="0" rtlCol="0" anchor="ctr"/>
          <a:lstStyle/>
          <a:p>
            <a:pPr marL="0" indent="0">
              <a:buNone/>
            </a:pPr>
            <a:r>
              <a:rPr lang="en-US" sz="1250" dirty="0">
                <a:solidFill>
                  <a:srgbClr val="5A6675"/>
                </a:solidFill>
                <a:latin typeface="Calibri" pitchFamily="34" charset="0"/>
                <a:ea typeface="Calibri" pitchFamily="34" charset="-122"/>
                <a:cs typeface="Calibri" pitchFamily="34" charset="-120"/>
              </a:rPr>
              <a:t>Learning sustained without grades — integrated regulation in SDT terms</a:t>
            </a:r>
            <a:endParaRPr lang="en-US" sz="1250" dirty="0"/>
          </a:p>
        </p:txBody>
      </p:sp>
      <p:sp>
        <p:nvSpPr>
          <p:cNvPr id="24" name="Shape 22"/>
          <p:cNvSpPr/>
          <p:nvPr/>
        </p:nvSpPr>
        <p:spPr>
          <a:xfrm>
            <a:off x="640080" y="5422392"/>
            <a:ext cx="10911535" cy="868680"/>
          </a:xfrm>
          <a:prstGeom prst="roundRect">
            <a:avLst>
              <a:gd name="adj" fmla="val 9474"/>
            </a:avLst>
          </a:prstGeom>
          <a:solidFill>
            <a:srgbClr val="FFFFFF"/>
          </a:solidFill>
          <a:ln w="12700">
            <a:solidFill>
              <a:srgbClr val="DCE4EF"/>
            </a:solidFill>
            <a:prstDash val="solid"/>
          </a:ln>
          <a:effectLst>
            <a:outerShdw blurRad="177800" dist="25400" dir="5400000" algn="bl" rotWithShape="0">
              <a:srgbClr val="9AA9BF">
                <a:alpha val="22000"/>
              </a:srgbClr>
            </a:outerShdw>
          </a:effectLst>
        </p:spPr>
      </p:sp>
      <p:sp>
        <p:nvSpPr>
          <p:cNvPr id="25" name="Shape 23"/>
          <p:cNvSpPr/>
          <p:nvPr/>
        </p:nvSpPr>
        <p:spPr>
          <a:xfrm>
            <a:off x="932688" y="5596128"/>
            <a:ext cx="521208" cy="521208"/>
          </a:xfrm>
          <a:prstGeom prst="ellipse">
            <a:avLst/>
          </a:prstGeom>
          <a:solidFill>
            <a:srgbClr val="C1553B"/>
          </a:solidFill>
          <a:ln w="12700">
            <a:solidFill>
              <a:srgbClr val="C1553B"/>
            </a:solidFill>
            <a:prstDash val="solid"/>
          </a:ln>
        </p:spPr>
      </p:sp>
      <p:sp>
        <p:nvSpPr>
          <p:cNvPr id="26" name="Text 24"/>
          <p:cNvSpPr/>
          <p:nvPr/>
        </p:nvSpPr>
        <p:spPr>
          <a:xfrm>
            <a:off x="932688" y="5596128"/>
            <a:ext cx="521208" cy="52120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5</a:t>
            </a:r>
            <a:endParaRPr lang="en-US" sz="1500" dirty="0"/>
          </a:p>
        </p:txBody>
      </p:sp>
      <p:sp>
        <p:nvSpPr>
          <p:cNvPr id="27" name="Text 25"/>
          <p:cNvSpPr/>
          <p:nvPr/>
        </p:nvSpPr>
        <p:spPr>
          <a:xfrm>
            <a:off x="1664208" y="5568696"/>
            <a:ext cx="4206240" cy="292608"/>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The Motivational–Communicative Gap</a:t>
            </a:r>
            <a:endParaRPr lang="en-US" sz="1600" dirty="0"/>
          </a:p>
        </p:txBody>
      </p:sp>
      <p:sp>
        <p:nvSpPr>
          <p:cNvPr id="28" name="Text 26"/>
          <p:cNvSpPr/>
          <p:nvPr/>
        </p:nvSpPr>
        <p:spPr>
          <a:xfrm>
            <a:off x="1664208" y="5879592"/>
            <a:ext cx="9052560" cy="292608"/>
          </a:xfrm>
          <a:prstGeom prst="rect">
            <a:avLst/>
          </a:prstGeom>
          <a:noFill/>
          <a:ln/>
        </p:spPr>
        <p:txBody>
          <a:bodyPr wrap="square" lIns="0" tIns="0" rIns="0" bIns="0" rtlCol="0" anchor="ctr"/>
          <a:lstStyle/>
          <a:p>
            <a:pPr marL="0" indent="0">
              <a:buNone/>
            </a:pPr>
            <a:r>
              <a:rPr lang="en-US" sz="1250" dirty="0">
                <a:solidFill>
                  <a:srgbClr val="5A6675"/>
                </a:solidFill>
                <a:latin typeface="Calibri" pitchFamily="34" charset="0"/>
                <a:ea typeface="Calibri" pitchFamily="34" charset="-122"/>
                <a:cs typeface="Calibri" pitchFamily="34" charset="-120"/>
              </a:rPr>
              <a:t>High motivation, low willingness to speak face to face</a:t>
            </a:r>
            <a:endParaRPr lang="en-US" sz="1250" dirty="0"/>
          </a:p>
        </p:txBody>
      </p:sp>
      <p:sp>
        <p:nvSpPr>
          <p:cNvPr id="29" name="Text 27"/>
          <p:cNvSpPr/>
          <p:nvPr/>
        </p:nvSpPr>
        <p:spPr>
          <a:xfrm>
            <a:off x="640080" y="6327648"/>
            <a:ext cx="10911535" cy="292608"/>
          </a:xfrm>
          <a:prstGeom prst="rect">
            <a:avLst/>
          </a:prstGeom>
          <a:noFill/>
          <a:ln/>
        </p:spPr>
        <p:txBody>
          <a:bodyPr wrap="square" lIns="0" tIns="0" rIns="0" bIns="0" rtlCol="0" anchor="ctr"/>
          <a:lstStyle/>
          <a:p>
            <a:pPr marL="0" indent="0">
              <a:buNone/>
            </a:pPr>
            <a:r>
              <a:rPr lang="en-US" sz="1200" i="1" dirty="0">
                <a:solidFill>
                  <a:srgbClr val="8A94A6"/>
                </a:solidFill>
                <a:latin typeface="Calibri" pitchFamily="34" charset="0"/>
                <a:ea typeface="Calibri" pitchFamily="34" charset="-122"/>
                <a:cs typeface="Calibri" pitchFamily="34" charset="-120"/>
              </a:rPr>
              <a:t>Extrinsic pressures were present — but intrinsic orientations emerged as the dominant motivational force.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THEME 1 OF 5</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Enjoyment-Driven Engagement</a:t>
            </a:r>
            <a:endParaRPr lang="en-US" sz="3200" dirty="0"/>
          </a:p>
        </p:txBody>
      </p:sp>
      <p:sp>
        <p:nvSpPr>
          <p:cNvPr id="4" name="Shape 2"/>
          <p:cNvSpPr/>
          <p:nvPr/>
        </p:nvSpPr>
        <p:spPr>
          <a:xfrm>
            <a:off x="658368" y="1901952"/>
            <a:ext cx="164592" cy="164592"/>
          </a:xfrm>
          <a:prstGeom prst="ellipse">
            <a:avLst/>
          </a:prstGeom>
          <a:solidFill>
            <a:srgbClr val="00A896"/>
          </a:solidFill>
          <a:ln w="12700">
            <a:solidFill>
              <a:srgbClr val="00A896"/>
            </a:solidFill>
            <a:prstDash val="solid"/>
          </a:ln>
        </p:spPr>
      </p:sp>
      <p:sp>
        <p:nvSpPr>
          <p:cNvPr id="5" name="Text 3"/>
          <p:cNvSpPr/>
          <p:nvPr/>
        </p:nvSpPr>
        <p:spPr>
          <a:xfrm>
            <a:off x="1024128" y="1783080"/>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Pleasure, not obligation</a:t>
            </a:r>
            <a:endParaRPr lang="en-US" sz="1600" dirty="0"/>
          </a:p>
        </p:txBody>
      </p:sp>
      <p:sp>
        <p:nvSpPr>
          <p:cNvPr id="6" name="Text 4"/>
          <p:cNvSpPr/>
          <p:nvPr/>
        </p:nvSpPr>
        <p:spPr>
          <a:xfrm>
            <a:off x="1024128" y="2130552"/>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Participants described joy, excitement, pride and comfort when recounting voluntary English use — detached from academic requirement.</a:t>
            </a:r>
            <a:endParaRPr lang="en-US" sz="1350" dirty="0"/>
          </a:p>
        </p:txBody>
      </p:sp>
      <p:sp>
        <p:nvSpPr>
          <p:cNvPr id="7" name="Shape 5"/>
          <p:cNvSpPr/>
          <p:nvPr/>
        </p:nvSpPr>
        <p:spPr>
          <a:xfrm>
            <a:off x="658368" y="3383280"/>
            <a:ext cx="164592" cy="164592"/>
          </a:xfrm>
          <a:prstGeom prst="ellipse">
            <a:avLst/>
          </a:prstGeom>
          <a:solidFill>
            <a:srgbClr val="00A896"/>
          </a:solidFill>
          <a:ln w="12700">
            <a:solidFill>
              <a:srgbClr val="00A896"/>
            </a:solidFill>
            <a:prstDash val="solid"/>
          </a:ln>
        </p:spPr>
      </p:sp>
      <p:sp>
        <p:nvSpPr>
          <p:cNvPr id="8" name="Text 6"/>
          <p:cNvSpPr/>
          <p:nvPr/>
        </p:nvSpPr>
        <p:spPr>
          <a:xfrm>
            <a:off x="1024128" y="3264408"/>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Flow through play and media</a:t>
            </a:r>
            <a:endParaRPr lang="en-US" sz="1600" dirty="0"/>
          </a:p>
        </p:txBody>
      </p:sp>
      <p:sp>
        <p:nvSpPr>
          <p:cNvPr id="9" name="Text 7"/>
          <p:cNvSpPr/>
          <p:nvPr/>
        </p:nvSpPr>
        <p:spPr>
          <a:xfrm>
            <a:off x="1024128" y="3611880"/>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One student acquired 40 words in an hour while gaming — the excitement of play overshadowed the learning itself.</a:t>
            </a:r>
            <a:endParaRPr lang="en-US" sz="1350" dirty="0"/>
          </a:p>
        </p:txBody>
      </p:sp>
      <p:sp>
        <p:nvSpPr>
          <p:cNvPr id="10" name="Shape 8"/>
          <p:cNvSpPr/>
          <p:nvPr/>
        </p:nvSpPr>
        <p:spPr>
          <a:xfrm>
            <a:off x="658368" y="4864608"/>
            <a:ext cx="164592" cy="164592"/>
          </a:xfrm>
          <a:prstGeom prst="ellipse">
            <a:avLst/>
          </a:prstGeom>
          <a:solidFill>
            <a:srgbClr val="00A896"/>
          </a:solidFill>
          <a:ln w="12700">
            <a:solidFill>
              <a:srgbClr val="00A896"/>
            </a:solidFill>
            <a:prstDash val="solid"/>
          </a:ln>
        </p:spPr>
      </p:sp>
      <p:sp>
        <p:nvSpPr>
          <p:cNvPr id="11" name="Text 9"/>
          <p:cNvSpPr/>
          <p:nvPr/>
        </p:nvSpPr>
        <p:spPr>
          <a:xfrm>
            <a:off x="1024128" y="4745736"/>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Enjoyment is generative, not passive</a:t>
            </a:r>
            <a:endParaRPr lang="en-US" sz="1600" dirty="0"/>
          </a:p>
        </p:txBody>
      </p:sp>
      <p:sp>
        <p:nvSpPr>
          <p:cNvPr id="12" name="Text 10"/>
          <p:cNvSpPr/>
          <p:nvPr/>
        </p:nvSpPr>
        <p:spPr>
          <a:xfrm>
            <a:off x="1024128" y="5093208"/>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Pleasurable experiences prompted further voluntary engagement: a self-sustaining motivational cycle, matching pure intrinsic motivation in SDT.</a:t>
            </a:r>
            <a:endParaRPr lang="en-US" sz="1350" dirty="0"/>
          </a:p>
        </p:txBody>
      </p:sp>
      <p:sp>
        <p:nvSpPr>
          <p:cNvPr id="13" name="Shape 11"/>
          <p:cNvSpPr/>
          <p:nvPr/>
        </p:nvSpPr>
        <p:spPr>
          <a:xfrm>
            <a:off x="6949440" y="1783080"/>
            <a:ext cx="4599432" cy="4297680"/>
          </a:xfrm>
          <a:prstGeom prst="roundRect">
            <a:avLst>
              <a:gd name="adj" fmla="val 1915"/>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14" name="Text 12"/>
          <p:cNvSpPr/>
          <p:nvPr/>
        </p:nvSpPr>
        <p:spPr>
          <a:xfrm>
            <a:off x="7223760" y="1874520"/>
            <a:ext cx="1097280" cy="914400"/>
          </a:xfrm>
          <a:prstGeom prst="rect">
            <a:avLst/>
          </a:prstGeom>
          <a:noFill/>
          <a:ln/>
        </p:spPr>
        <p:txBody>
          <a:bodyPr wrap="square" lIns="0" tIns="0" rIns="0" bIns="0" rtlCol="0" anchor="t"/>
          <a:lstStyle/>
          <a:p>
            <a:pPr marL="0" indent="0">
              <a:buNone/>
            </a:pPr>
            <a:r>
              <a:rPr lang="en-US" sz="7800" b="1" dirty="0">
                <a:solidFill>
                  <a:srgbClr val="00A896"/>
                </a:solidFill>
                <a:latin typeface="Cambria" pitchFamily="34" charset="0"/>
                <a:ea typeface="Cambria" pitchFamily="34" charset="-122"/>
                <a:cs typeface="Cambria" pitchFamily="34" charset="-120"/>
              </a:rPr>
              <a:t>“</a:t>
            </a:r>
            <a:endParaRPr lang="en-US" sz="7800" dirty="0"/>
          </a:p>
        </p:txBody>
      </p:sp>
      <p:sp>
        <p:nvSpPr>
          <p:cNvPr id="15" name="Text 13"/>
          <p:cNvSpPr/>
          <p:nvPr/>
        </p:nvSpPr>
        <p:spPr>
          <a:xfrm>
            <a:off x="7333488" y="2743200"/>
            <a:ext cx="3831336" cy="2606040"/>
          </a:xfrm>
          <a:prstGeom prst="rect">
            <a:avLst/>
          </a:prstGeom>
          <a:noFill/>
          <a:ln/>
        </p:spPr>
        <p:txBody>
          <a:bodyPr wrap="square" lIns="0" tIns="0" rIns="0" bIns="0" rtlCol="0" anchor="t"/>
          <a:lstStyle/>
          <a:p>
            <a:pPr marL="0" indent="0">
              <a:lnSpc>
                <a:spcPts val="2400"/>
              </a:lnSpc>
              <a:buNone/>
            </a:pPr>
            <a:r>
              <a:rPr lang="en-US" sz="1600" i="1" dirty="0">
                <a:solidFill>
                  <a:srgbClr val="FFFFFF"/>
                </a:solidFill>
                <a:latin typeface="Cambria" pitchFamily="34" charset="0"/>
                <a:ea typeface="Cambria" pitchFamily="34" charset="-122"/>
                <a:cs typeface="Cambria" pitchFamily="34" charset="-120"/>
              </a:rPr>
              <a:t>I realized that when I learn because I enjoy it, everything becomes lighter and more interesting. There's no sense of being forced — just excitement and motivation from within.</a:t>
            </a:r>
            <a:endParaRPr lang="en-US" sz="1600" dirty="0"/>
          </a:p>
        </p:txBody>
      </p:sp>
      <p:sp>
        <p:nvSpPr>
          <p:cNvPr id="16" name="Text 14"/>
          <p:cNvSpPr/>
          <p:nvPr/>
        </p:nvSpPr>
        <p:spPr>
          <a:xfrm>
            <a:off x="7333488" y="5458968"/>
            <a:ext cx="3831336" cy="365760"/>
          </a:xfrm>
          <a:prstGeom prst="rect">
            <a:avLst/>
          </a:prstGeom>
          <a:noFill/>
          <a:ln/>
        </p:spPr>
        <p:txBody>
          <a:bodyPr wrap="square" lIns="0" tIns="0" rIns="0" bIns="0" rtlCol="0" anchor="ctr"/>
          <a:lstStyle/>
          <a:p>
            <a:pPr marL="0" indent="0">
              <a:buNone/>
            </a:pPr>
            <a:r>
              <a:rPr lang="en-US" sz="1200" b="1" dirty="0">
                <a:solidFill>
                  <a:srgbClr val="00A896"/>
                </a:solidFill>
                <a:latin typeface="Calibri" pitchFamily="34" charset="0"/>
                <a:ea typeface="Calibri" pitchFamily="34" charset="-122"/>
                <a:cs typeface="Calibri" pitchFamily="34" charset="-120"/>
              </a:rPr>
              <a:t>— Third-year student</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640080" y="402336"/>
            <a:ext cx="10911535" cy="274320"/>
          </a:xfrm>
          <a:prstGeom prst="rect">
            <a:avLst/>
          </a:prstGeom>
          <a:noFill/>
          <a:ln/>
        </p:spPr>
        <p:txBody>
          <a:bodyPr wrap="square" lIns="0" tIns="0" rIns="0" bIns="0" rtlCol="0" anchor="ctr"/>
          <a:lstStyle/>
          <a:p>
            <a:pPr marL="0" indent="0">
              <a:buNone/>
            </a:pPr>
            <a:r>
              <a:rPr lang="en-US" sz="1200" b="1" kern="0" spc="220" dirty="0">
                <a:solidFill>
                  <a:srgbClr val="1C7293"/>
                </a:solidFill>
                <a:latin typeface="Calibri" pitchFamily="34" charset="0"/>
                <a:ea typeface="Calibri" pitchFamily="34" charset="-122"/>
                <a:cs typeface="Calibri" pitchFamily="34" charset="-120"/>
              </a:rPr>
              <a:t>THEME 2 OF 5</a:t>
            </a:r>
            <a:endParaRPr lang="en-US" sz="1200" dirty="0"/>
          </a:p>
        </p:txBody>
      </p:sp>
      <p:sp>
        <p:nvSpPr>
          <p:cNvPr id="3" name="Text 1"/>
          <p:cNvSpPr/>
          <p:nvPr/>
        </p:nvSpPr>
        <p:spPr>
          <a:xfrm>
            <a:off x="640080" y="694944"/>
            <a:ext cx="10911535" cy="749808"/>
          </a:xfrm>
          <a:prstGeom prst="rect">
            <a:avLst/>
          </a:prstGeom>
          <a:noFill/>
          <a:ln/>
        </p:spPr>
        <p:txBody>
          <a:bodyPr wrap="square" lIns="0" tIns="0" rIns="0" bIns="0" rtlCol="0" anchor="ctr"/>
          <a:lstStyle/>
          <a:p>
            <a:pPr marL="0" indent="0">
              <a:buNone/>
            </a:pPr>
            <a:r>
              <a:rPr lang="en-US" sz="3200" b="1" dirty="0">
                <a:solidFill>
                  <a:srgbClr val="1B2A4E"/>
                </a:solidFill>
                <a:latin typeface="Cambria" pitchFamily="34" charset="0"/>
                <a:ea typeface="Cambria" pitchFamily="34" charset="-122"/>
                <a:cs typeface="Cambria" pitchFamily="34" charset="-120"/>
              </a:rPr>
              <a:t>Identity Investment</a:t>
            </a:r>
            <a:endParaRPr lang="en-US" sz="3200" dirty="0"/>
          </a:p>
        </p:txBody>
      </p:sp>
      <p:sp>
        <p:nvSpPr>
          <p:cNvPr id="4" name="Shape 2"/>
          <p:cNvSpPr/>
          <p:nvPr/>
        </p:nvSpPr>
        <p:spPr>
          <a:xfrm>
            <a:off x="658368" y="1901952"/>
            <a:ext cx="164592" cy="164592"/>
          </a:xfrm>
          <a:prstGeom prst="ellipse">
            <a:avLst/>
          </a:prstGeom>
          <a:solidFill>
            <a:srgbClr val="00A896"/>
          </a:solidFill>
          <a:ln w="12700">
            <a:solidFill>
              <a:srgbClr val="00A896"/>
            </a:solidFill>
            <a:prstDash val="solid"/>
          </a:ln>
        </p:spPr>
      </p:sp>
      <p:sp>
        <p:nvSpPr>
          <p:cNvPr id="5" name="Text 3"/>
          <p:cNvSpPr/>
          <p:nvPr/>
        </p:nvSpPr>
        <p:spPr>
          <a:xfrm>
            <a:off x="1024128" y="1783080"/>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English as a future self</a:t>
            </a:r>
            <a:endParaRPr lang="en-US" sz="1600" dirty="0"/>
          </a:p>
        </p:txBody>
      </p:sp>
      <p:sp>
        <p:nvSpPr>
          <p:cNvPr id="6" name="Text 4"/>
          <p:cNvSpPr/>
          <p:nvPr/>
        </p:nvSpPr>
        <p:spPr>
          <a:xfrm>
            <a:off x="1024128" y="2130552"/>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Participants did not want to learn English; they wanted to become the kind of person who speaks it — Norton's investment and Dörnyei's Ideal L2 Self.</a:t>
            </a:r>
            <a:endParaRPr lang="en-US" sz="1350" dirty="0"/>
          </a:p>
        </p:txBody>
      </p:sp>
      <p:sp>
        <p:nvSpPr>
          <p:cNvPr id="7" name="Shape 5"/>
          <p:cNvSpPr/>
          <p:nvPr/>
        </p:nvSpPr>
        <p:spPr>
          <a:xfrm>
            <a:off x="658368" y="3383280"/>
            <a:ext cx="164592" cy="164592"/>
          </a:xfrm>
          <a:prstGeom prst="ellipse">
            <a:avLst/>
          </a:prstGeom>
          <a:solidFill>
            <a:srgbClr val="00A896"/>
          </a:solidFill>
          <a:ln w="12700">
            <a:solidFill>
              <a:srgbClr val="00A896"/>
            </a:solidFill>
            <a:prstDash val="solid"/>
          </a:ln>
        </p:spPr>
      </p:sp>
      <p:sp>
        <p:nvSpPr>
          <p:cNvPr id="8" name="Text 6"/>
          <p:cNvSpPr/>
          <p:nvPr/>
        </p:nvSpPr>
        <p:spPr>
          <a:xfrm>
            <a:off x="1024128" y="3264408"/>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Global belonging</a:t>
            </a:r>
            <a:endParaRPr lang="en-US" sz="1600" dirty="0"/>
          </a:p>
        </p:txBody>
      </p:sp>
      <p:sp>
        <p:nvSpPr>
          <p:cNvPr id="9" name="Text 7"/>
          <p:cNvSpPr/>
          <p:nvPr/>
        </p:nvSpPr>
        <p:spPr>
          <a:xfrm>
            <a:off x="1024128" y="3611880"/>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Investment was tied to aspirations of international connection and cultural participation beyond Vietnam.</a:t>
            </a:r>
            <a:endParaRPr lang="en-US" sz="1350" dirty="0"/>
          </a:p>
        </p:txBody>
      </p:sp>
      <p:sp>
        <p:nvSpPr>
          <p:cNvPr id="10" name="Shape 8"/>
          <p:cNvSpPr/>
          <p:nvPr/>
        </p:nvSpPr>
        <p:spPr>
          <a:xfrm>
            <a:off x="658368" y="4864608"/>
            <a:ext cx="164592" cy="164592"/>
          </a:xfrm>
          <a:prstGeom prst="ellipse">
            <a:avLst/>
          </a:prstGeom>
          <a:solidFill>
            <a:srgbClr val="00A896"/>
          </a:solidFill>
          <a:ln w="12700">
            <a:solidFill>
              <a:srgbClr val="00A896"/>
            </a:solidFill>
            <a:prstDash val="solid"/>
          </a:ln>
        </p:spPr>
      </p:sp>
      <p:sp>
        <p:nvSpPr>
          <p:cNvPr id="11" name="Text 9"/>
          <p:cNvSpPr/>
          <p:nvPr/>
        </p:nvSpPr>
        <p:spPr>
          <a:xfrm>
            <a:off x="1024128" y="4745736"/>
            <a:ext cx="5623560" cy="310896"/>
          </a:xfrm>
          <a:prstGeom prst="rect">
            <a:avLst/>
          </a:prstGeom>
          <a:noFill/>
          <a:ln/>
        </p:spPr>
        <p:txBody>
          <a:bodyPr wrap="square" lIns="0" tIns="0" rIns="0" bIns="0" rtlCol="0" anchor="ctr"/>
          <a:lstStyle/>
          <a:p>
            <a:pPr marL="0" indent="0">
              <a:buNone/>
            </a:pPr>
            <a:r>
              <a:rPr lang="en-US" sz="1600" b="1" dirty="0">
                <a:solidFill>
                  <a:srgbClr val="1B2A4E"/>
                </a:solidFill>
                <a:latin typeface="Cambria" pitchFamily="34" charset="0"/>
                <a:ea typeface="Cambria" pitchFamily="34" charset="-122"/>
                <a:cs typeface="Cambria" pitchFamily="34" charset="-120"/>
              </a:rPr>
              <a:t>Identity anxiety as the shadow side</a:t>
            </a:r>
            <a:endParaRPr lang="en-US" sz="1600" dirty="0"/>
          </a:p>
        </p:txBody>
      </p:sp>
      <p:sp>
        <p:nvSpPr>
          <p:cNvPr id="12" name="Text 10"/>
          <p:cNvSpPr/>
          <p:nvPr/>
        </p:nvSpPr>
        <p:spPr>
          <a:xfrm>
            <a:off x="1024128" y="5093208"/>
            <a:ext cx="5623560" cy="841248"/>
          </a:xfrm>
          <a:prstGeom prst="rect">
            <a:avLst/>
          </a:prstGeom>
          <a:noFill/>
          <a:ln/>
        </p:spPr>
        <p:txBody>
          <a:bodyPr wrap="square" lIns="0" tIns="0" rIns="0" bIns="0" rtlCol="0" anchor="t"/>
          <a:lstStyle/>
          <a:p>
            <a:pPr marL="0" indent="0">
              <a:lnSpc>
                <a:spcPts val="1900"/>
              </a:lnSpc>
              <a:buNone/>
            </a:pPr>
            <a:r>
              <a:rPr lang="en-US" sz="1350" dirty="0">
                <a:solidFill>
                  <a:srgbClr val="5A6675"/>
                </a:solidFill>
                <a:latin typeface="Calibri" pitchFamily="34" charset="0"/>
                <a:ea typeface="Calibri" pitchFamily="34" charset="-122"/>
                <a:cs typeface="Calibri" pitchFamily="34" charset="-120"/>
              </a:rPr>
              <a:t>A gap between current ability and the Ideal L2 Self produced discomfort: “English and I are familiar, yet we have not developed a mutual affinity.”</a:t>
            </a:r>
            <a:endParaRPr lang="en-US" sz="1350" dirty="0"/>
          </a:p>
        </p:txBody>
      </p:sp>
      <p:sp>
        <p:nvSpPr>
          <p:cNvPr id="13" name="Shape 11"/>
          <p:cNvSpPr/>
          <p:nvPr/>
        </p:nvSpPr>
        <p:spPr>
          <a:xfrm>
            <a:off x="6949440" y="1783080"/>
            <a:ext cx="4599432" cy="4297680"/>
          </a:xfrm>
          <a:prstGeom prst="roundRect">
            <a:avLst>
              <a:gd name="adj" fmla="val 1915"/>
            </a:avLst>
          </a:prstGeom>
          <a:solidFill>
            <a:srgbClr val="1B2A4E"/>
          </a:solidFill>
          <a:ln w="12700">
            <a:solidFill>
              <a:srgbClr val="1B2A4E"/>
            </a:solidFill>
            <a:prstDash val="solid"/>
          </a:ln>
          <a:effectLst>
            <a:outerShdw blurRad="177800" dist="25400" dir="5400000" algn="bl" rotWithShape="0">
              <a:srgbClr val="9AA9BF">
                <a:alpha val="22000"/>
              </a:srgbClr>
            </a:outerShdw>
          </a:effectLst>
        </p:spPr>
      </p:sp>
      <p:sp>
        <p:nvSpPr>
          <p:cNvPr id="14" name="Text 12"/>
          <p:cNvSpPr/>
          <p:nvPr/>
        </p:nvSpPr>
        <p:spPr>
          <a:xfrm>
            <a:off x="7223760" y="1874520"/>
            <a:ext cx="1097280" cy="914400"/>
          </a:xfrm>
          <a:prstGeom prst="rect">
            <a:avLst/>
          </a:prstGeom>
          <a:noFill/>
          <a:ln/>
        </p:spPr>
        <p:txBody>
          <a:bodyPr wrap="square" lIns="0" tIns="0" rIns="0" bIns="0" rtlCol="0" anchor="t"/>
          <a:lstStyle/>
          <a:p>
            <a:pPr marL="0" indent="0">
              <a:buNone/>
            </a:pPr>
            <a:r>
              <a:rPr lang="en-US" sz="7800" b="1" dirty="0">
                <a:solidFill>
                  <a:srgbClr val="00A896"/>
                </a:solidFill>
                <a:latin typeface="Cambria" pitchFamily="34" charset="0"/>
                <a:ea typeface="Cambria" pitchFamily="34" charset="-122"/>
                <a:cs typeface="Cambria" pitchFamily="34" charset="-120"/>
              </a:rPr>
              <a:t>“</a:t>
            </a:r>
            <a:endParaRPr lang="en-US" sz="7800" dirty="0"/>
          </a:p>
        </p:txBody>
      </p:sp>
      <p:sp>
        <p:nvSpPr>
          <p:cNvPr id="15" name="Text 13"/>
          <p:cNvSpPr/>
          <p:nvPr/>
        </p:nvSpPr>
        <p:spPr>
          <a:xfrm>
            <a:off x="7333488" y="2743200"/>
            <a:ext cx="3831336" cy="2606040"/>
          </a:xfrm>
          <a:prstGeom prst="rect">
            <a:avLst/>
          </a:prstGeom>
          <a:noFill/>
          <a:ln/>
        </p:spPr>
        <p:txBody>
          <a:bodyPr wrap="square" lIns="0" tIns="0" rIns="0" bIns="0" rtlCol="0" anchor="t"/>
          <a:lstStyle/>
          <a:p>
            <a:pPr marL="0" indent="0">
              <a:lnSpc>
                <a:spcPts val="2400"/>
              </a:lnSpc>
              <a:buNone/>
            </a:pPr>
            <a:r>
              <a:rPr lang="en-US" sz="1600" i="1" dirty="0">
                <a:solidFill>
                  <a:srgbClr val="FFFFFF"/>
                </a:solidFill>
                <a:latin typeface="Cambria" pitchFamily="34" charset="0"/>
                <a:ea typeface="Cambria" pitchFamily="34" charset="-122"/>
                <a:cs typeface="Cambria" pitchFamily="34" charset="-120"/>
              </a:rPr>
              <a:t>I want to apply to foreign companies because the environment shapes your character. That's why I actively learn English — not just to get a job, but to become the kind of person I want to be.</a:t>
            </a:r>
            <a:endParaRPr lang="en-US" sz="1600" dirty="0"/>
          </a:p>
        </p:txBody>
      </p:sp>
      <p:sp>
        <p:nvSpPr>
          <p:cNvPr id="16" name="Text 14"/>
          <p:cNvSpPr/>
          <p:nvPr/>
        </p:nvSpPr>
        <p:spPr>
          <a:xfrm>
            <a:off x="7333488" y="5458968"/>
            <a:ext cx="3831336" cy="365760"/>
          </a:xfrm>
          <a:prstGeom prst="rect">
            <a:avLst/>
          </a:prstGeom>
          <a:noFill/>
          <a:ln/>
        </p:spPr>
        <p:txBody>
          <a:bodyPr wrap="square" lIns="0" tIns="0" rIns="0" bIns="0" rtlCol="0" anchor="ctr"/>
          <a:lstStyle/>
          <a:p>
            <a:pPr marL="0" indent="0">
              <a:buNone/>
            </a:pPr>
            <a:r>
              <a:rPr lang="en-US" sz="1200" b="1" dirty="0">
                <a:solidFill>
                  <a:srgbClr val="00A896"/>
                </a:solidFill>
                <a:latin typeface="Calibri" pitchFamily="34" charset="0"/>
                <a:ea typeface="Calibri" pitchFamily="34" charset="-122"/>
                <a:cs typeface="Calibri" pitchFamily="34" charset="-120"/>
              </a:rPr>
              <a:t>— Participant, Business Administration</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2672</Words>
  <Application>Microsoft Macintosh PowerPoint</Application>
  <PresentationFormat>Widescreen</PresentationFormat>
  <Paragraphs>260</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Intrinsic Motivation of Generation Z at COFER</dc:title>
  <dc:subject>PptxGenJS Presentation</dc:subject>
  <dc:creator>Le Nguyen Hoang Nam</dc:creator>
  <cp:lastModifiedBy>Nam Lê Nguyễn Hoàng</cp:lastModifiedBy>
  <cp:revision>2</cp:revision>
  <dcterms:created xsi:type="dcterms:W3CDTF">2026-08-03T09:17:10Z</dcterms:created>
  <dcterms:modified xsi:type="dcterms:W3CDTF">2026-08-03T09:38:13Z</dcterms:modified>
</cp:coreProperties>
</file>