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9" r:id="rId4"/>
    <p:sldId id="259" r:id="rId5"/>
    <p:sldId id="270" r:id="rId6"/>
    <p:sldId id="267" r:id="rId7"/>
    <p:sldId id="274" r:id="rId8"/>
    <p:sldId id="268" r:id="rId9"/>
    <p:sldId id="273" r:id="rId10"/>
    <p:sldId id="275" r:id="rId11"/>
    <p:sldId id="272" r:id="rId12"/>
    <p:sldId id="271" r:id="rId13"/>
    <p:sldId id="264" r:id="rId14"/>
    <p:sldId id="265" r:id="rId15"/>
    <p:sldId id="266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5805"/>
    <a:srgbClr val="FE7A07"/>
    <a:srgbClr val="C414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176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81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9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6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20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93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321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94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76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43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53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2"/>
          <p:cNvSpPr/>
          <p:nvPr/>
        </p:nvSpPr>
        <p:spPr>
          <a:xfrm>
            <a:off x="457200" y="1362456"/>
            <a:ext cx="8229600" cy="457200"/>
          </a:xfrm>
          <a:prstGeom prst="roundRect">
            <a:avLst>
              <a:gd name="adj" fmla="val 10000"/>
            </a:avLst>
          </a:prstGeom>
          <a:solidFill>
            <a:srgbClr val="C8972A"/>
          </a:solidFill>
          <a:ln w="12700">
            <a:solidFill>
              <a:srgbClr val="C8972A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7" name="Text 3"/>
          <p:cNvSpPr/>
          <p:nvPr/>
        </p:nvSpPr>
        <p:spPr>
          <a:xfrm>
            <a:off x="457200" y="1371600"/>
            <a:ext cx="8229600" cy="457200"/>
          </a:xfrm>
          <a:prstGeom prst="rect">
            <a:avLst/>
          </a:prstGeom>
          <a:solidFill>
            <a:schemeClr val="accent2"/>
          </a:solidFill>
          <a:ln/>
        </p:spPr>
        <p:txBody>
          <a:bodyPr wrap="square" rtlCol="0" anchor="ctr"/>
          <a:lstStyle/>
          <a:p>
            <a:pPr algn="ctr"/>
            <a:r>
              <a:rPr lang="en-US" sz="24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INTESOL INTERNATIONAL CONFERENCE 2026</a:t>
            </a:r>
          </a:p>
        </p:txBody>
      </p:sp>
      <p:sp>
        <p:nvSpPr>
          <p:cNvPr id="8" name="Text 4"/>
          <p:cNvSpPr/>
          <p:nvPr/>
        </p:nvSpPr>
        <p:spPr>
          <a:xfrm>
            <a:off x="457200" y="192024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rgbClr val="1A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TOWARDS ENGLISH AS A SECOND LANGUAGE IN VIETNAM: PEDAGOGICAL, POLICY, AND PRACTICE PERSPECTIVES</a:t>
            </a:r>
            <a:endParaRPr lang="en-US" sz="2400" dirty="0"/>
          </a:p>
        </p:txBody>
      </p:sp>
      <p:sp>
        <p:nvSpPr>
          <p:cNvPr id="9" name="Shape 5"/>
          <p:cNvSpPr/>
          <p:nvPr/>
        </p:nvSpPr>
        <p:spPr>
          <a:xfrm>
            <a:off x="3200400" y="2743200"/>
            <a:ext cx="2743200" cy="36576"/>
          </a:xfrm>
          <a:prstGeom prst="rect">
            <a:avLst/>
          </a:prstGeom>
          <a:solidFill>
            <a:srgbClr val="C8972A"/>
          </a:solidFill>
          <a:ln w="12700">
            <a:solidFill>
              <a:srgbClr val="C8972A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10" name="Shape 6"/>
          <p:cNvSpPr/>
          <p:nvPr/>
        </p:nvSpPr>
        <p:spPr>
          <a:xfrm>
            <a:off x="457200" y="288036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E8EFF8"/>
          </a:solidFill>
          <a:ln w="12700">
            <a:solidFill>
              <a:srgbClr val="D0D8E8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11" name="Text 7"/>
          <p:cNvSpPr/>
          <p:nvPr/>
        </p:nvSpPr>
        <p:spPr>
          <a:xfrm>
            <a:off x="457200" y="288036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Challenges in Transitioning to ESL-Oriented Teaching: </a:t>
            </a:r>
          </a:p>
          <a:p>
            <a:pPr algn="ctr"/>
            <a:r>
              <a:rPr lang="en-US" b="1" dirty="0">
                <a:solidFill>
                  <a:srgbClr val="C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Classroom-Based Case Study from HUFLIT</a:t>
            </a:r>
          </a:p>
        </p:txBody>
      </p:sp>
      <p:sp>
        <p:nvSpPr>
          <p:cNvPr id="12" name="Text 8"/>
          <p:cNvSpPr/>
          <p:nvPr/>
        </p:nvSpPr>
        <p:spPr>
          <a:xfrm>
            <a:off x="457200" y="37490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666666"/>
                </a:solidFill>
                <a:latin typeface="Calibri" pitchFamily="34" charset="0"/>
                <a:cs typeface="Calibri" pitchFamily="34" charset="-120"/>
              </a:rPr>
              <a:t>HUYNH THI THUY DUNG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| dunghtt1@huflit.edu.vn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0" y="4572000"/>
            <a:ext cx="9144000" cy="57150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14" name="Text 10"/>
          <p:cNvSpPr/>
          <p:nvPr/>
        </p:nvSpPr>
        <p:spPr>
          <a:xfrm>
            <a:off x="0" y="4572000"/>
            <a:ext cx="9144000" cy="571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Friday, 07 August 2026  | </a:t>
            </a:r>
            <a:r>
              <a:rPr lang="vi-VN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828 Su Van Hanh Street, Hoa Hung 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Ho Chi Minh City</a:t>
            </a:r>
            <a:endParaRPr lang="en-US" sz="11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7B174A-DA5A-2849-A3CE-8457D6EAD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145" y="464202"/>
            <a:ext cx="799171" cy="5390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A587A6-01B2-7B41-81B9-AA731959B1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0962" y="-191598"/>
            <a:ext cx="1850638" cy="1850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231E7D-AE94-B649-A424-D678A2101E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822" b="27612"/>
          <a:stretch/>
        </p:blipFill>
        <p:spPr>
          <a:xfrm>
            <a:off x="4533706" y="386845"/>
            <a:ext cx="1538870" cy="6704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C71D23F-C139-5944-AE68-1E888E4AC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2576" y="398144"/>
            <a:ext cx="818071" cy="6462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23100D-D354-8241-9622-9FD485E2B8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589"/>
          <a:stretch/>
        </p:blipFill>
        <p:spPr>
          <a:xfrm>
            <a:off x="498005" y="0"/>
            <a:ext cx="8147990" cy="498348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2423882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421EBD-B6B2-1946-999A-6046CB1763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112"/>
          <a:stretch/>
        </p:blipFill>
        <p:spPr>
          <a:xfrm>
            <a:off x="714375" y="0"/>
            <a:ext cx="7715250" cy="498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26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D765A8-D58A-D743-A823-09EDF138F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61" y="0"/>
            <a:ext cx="7475220" cy="498348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1856652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  <p:sp>
        <p:nvSpPr>
          <p:cNvPr id="9" name="Text 5"/>
          <p:cNvSpPr/>
          <p:nvPr/>
        </p:nvSpPr>
        <p:spPr>
          <a:xfrm>
            <a:off x="457200" y="626254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600" dirty="0"/>
          </a:p>
        </p:txBody>
      </p:sp>
      <p:sp>
        <p:nvSpPr>
          <p:cNvPr id="10" name="Shape 6"/>
          <p:cNvSpPr/>
          <p:nvPr/>
        </p:nvSpPr>
        <p:spPr>
          <a:xfrm>
            <a:off x="365760" y="1204478"/>
            <a:ext cx="8412480" cy="3506614"/>
          </a:xfrm>
          <a:prstGeom prst="roundRect">
            <a:avLst>
              <a:gd name="adj" fmla="val 12000"/>
            </a:avLst>
          </a:prstGeom>
          <a:solidFill>
            <a:srgbClr val="E8EFF8"/>
          </a:solidFill>
          <a:ln w="12700">
            <a:solidFill>
              <a:srgbClr val="D0D8E8"/>
            </a:solidFill>
            <a:prstDash val="solid"/>
          </a:ln>
        </p:spPr>
        <p:txBody>
          <a:bodyPr/>
          <a:lstStyle/>
          <a:p>
            <a:r>
              <a:rPr lang="en-US" sz="850" dirty="0"/>
              <a:t>Dang, T. K. A., </a:t>
            </a:r>
            <a:r>
              <a:rPr lang="en-US" sz="850" dirty="0" err="1"/>
              <a:t>Bohlinger</a:t>
            </a:r>
            <a:r>
              <a:rPr lang="en-US" sz="850" dirty="0"/>
              <a:t>, S., &amp; Ngo, C. L. (2024). </a:t>
            </a:r>
            <a:r>
              <a:rPr lang="en-US" sz="850" i="1" dirty="0"/>
              <a:t>Teachers’ transformative agency in English-medium instruction in higher education in Vietnam: A cultural-historical theory perspective</a:t>
            </a:r>
            <a:r>
              <a:rPr lang="en-US" sz="850" dirty="0"/>
              <a:t>. Journal of Multilingual and Multicultural Development.</a:t>
            </a:r>
          </a:p>
          <a:p>
            <a:r>
              <a:rPr lang="en-US" sz="850" dirty="0"/>
              <a:t>Lam, H. T. L., Nguyen, S. V., &amp; Nguyen, H. A. T. (2021). University lecturers’ beliefs and practices regarding task-based language teaching in Vietnam. </a:t>
            </a:r>
            <a:r>
              <a:rPr lang="en-US" sz="850" i="1" dirty="0"/>
              <a:t>Education Sciences, 11</a:t>
            </a:r>
            <a:r>
              <a:rPr lang="en-US" sz="850" dirty="0"/>
              <a:t>(11), 748. </a:t>
            </a:r>
          </a:p>
          <a:p>
            <a:r>
              <a:rPr lang="en-US" sz="850" dirty="0" err="1"/>
              <a:t>Nghia</a:t>
            </a:r>
            <a:r>
              <a:rPr lang="en-US" sz="850" dirty="0"/>
              <a:t>, V. N. D., &amp; Quang, N. N. (2021). Task-based language teaching in Asian EFL contexts: A review on its effectiveness and challenges. </a:t>
            </a:r>
            <a:r>
              <a:rPr lang="en-US" sz="850" i="1" dirty="0"/>
              <a:t>International Journal of Language and Literary Studies, 3</a:t>
            </a:r>
            <a:r>
              <a:rPr lang="en-US" sz="850" dirty="0"/>
              <a:t>(3), 1</a:t>
            </a:r>
            <a:r>
              <a:rPr lang="vi-VN" sz="850" dirty="0"/>
              <a:t>-</a:t>
            </a:r>
            <a:r>
              <a:rPr lang="en-US" sz="850" dirty="0"/>
              <a:t>12.</a:t>
            </a:r>
          </a:p>
          <a:p>
            <a:r>
              <a:rPr lang="en-US" sz="850" dirty="0"/>
              <a:t>Ngo, C. L. (2024). Teacher agency for change and development in higher education: A scoping literature review. </a:t>
            </a:r>
            <a:r>
              <a:rPr lang="en-US" sz="850" i="1" dirty="0"/>
              <a:t>International Journal of Educational Reform, 35</a:t>
            </a:r>
            <a:r>
              <a:rPr lang="en-US" sz="850" dirty="0"/>
              <a:t>(3), 992-1015.</a:t>
            </a:r>
          </a:p>
          <a:p>
            <a:r>
              <a:rPr lang="en-US" sz="850" dirty="0"/>
              <a:t>Ngo, T. N., Baker, A., </a:t>
            </a:r>
            <a:r>
              <a:rPr lang="en-US" sz="850" dirty="0" err="1"/>
              <a:t>Eady</a:t>
            </a:r>
            <a:r>
              <a:rPr lang="en-US" sz="850" dirty="0"/>
              <a:t>, M., &amp; Wright, J. (2023). Vietnamese EFL novice teachers’ pedagogical decisions within a mandated communicative language curriculum. </a:t>
            </a:r>
            <a:r>
              <a:rPr lang="en-US" sz="850" i="1" dirty="0"/>
              <a:t>Journal of Asia TEFL, 20</a:t>
            </a:r>
            <a:r>
              <a:rPr lang="en-US" sz="850" dirty="0"/>
              <a:t>(2), 338-356.</a:t>
            </a:r>
          </a:p>
          <a:p>
            <a:r>
              <a:rPr lang="en-US" sz="850" dirty="0"/>
              <a:t>Nguyen, H. T. N., &amp; Pham, N. H. (2025). Implementing task-based language teaching in Vietnamese higher education: Challenges and implications. </a:t>
            </a:r>
            <a:r>
              <a:rPr lang="en-US" sz="850" i="1" dirty="0"/>
              <a:t>VNU Journal of Foreign Studies, 41</a:t>
            </a:r>
            <a:r>
              <a:rPr lang="en-US" sz="850" dirty="0"/>
              <a:t>(1), 23</a:t>
            </a:r>
            <a:r>
              <a:rPr lang="vi-VN" sz="850" dirty="0"/>
              <a:t>-</a:t>
            </a:r>
            <a:r>
              <a:rPr lang="en-US" sz="850" dirty="0"/>
              <a:t>38.</a:t>
            </a:r>
          </a:p>
          <a:p>
            <a:r>
              <a:rPr lang="en-US" sz="850" dirty="0"/>
              <a:t>Pham, T. S. (2025). Enhancing EFL students’ speaking fluency through task-based language teaching: An action research study. </a:t>
            </a:r>
            <a:r>
              <a:rPr lang="en-US" sz="850" i="1" dirty="0"/>
              <a:t>International Journal of TESOL &amp; Education, 5</a:t>
            </a:r>
            <a:r>
              <a:rPr lang="en-US" sz="850" dirty="0"/>
              <a:t>(1), 45</a:t>
            </a:r>
            <a:r>
              <a:rPr lang="vi-VN" sz="850" dirty="0"/>
              <a:t>-</a:t>
            </a:r>
            <a:r>
              <a:rPr lang="en-US" sz="850" dirty="0"/>
              <a:t>60.</a:t>
            </a:r>
          </a:p>
          <a:p>
            <a:r>
              <a:rPr lang="en-US" sz="850" dirty="0"/>
              <a:t>Prime Minister. (2025). </a:t>
            </a:r>
            <a:r>
              <a:rPr lang="en-US" sz="850" i="1" dirty="0"/>
              <a:t>Decision No. 2371/QĐ-</a:t>
            </a:r>
            <a:r>
              <a:rPr lang="en-US" sz="850" i="1" dirty="0" err="1"/>
              <a:t>TTg</a:t>
            </a:r>
            <a:r>
              <a:rPr lang="en-US" sz="850" i="1" dirty="0"/>
              <a:t> approving the Project on Transforming English into a Second Language in Schools for the Period 2025-2035, with a Vision to 2045</a:t>
            </a:r>
            <a:r>
              <a:rPr lang="en-US" sz="850" dirty="0"/>
              <a:t>. Government of Vietnam.</a:t>
            </a:r>
          </a:p>
          <a:p>
            <a:r>
              <a:rPr lang="en-US" sz="850" dirty="0"/>
              <a:t>Burns, A., &amp; Richards, J. C. (2021). </a:t>
            </a:r>
            <a:r>
              <a:rPr lang="en-US" sz="850" i="1" dirty="0"/>
              <a:t>The Cambridge guide to learning English as a second language</a:t>
            </a:r>
            <a:r>
              <a:rPr lang="en-US" sz="850" dirty="0"/>
              <a:t>. Cambridge University Press.</a:t>
            </a:r>
          </a:p>
          <a:p>
            <a:r>
              <a:rPr lang="en-US" sz="850" dirty="0"/>
              <a:t>Ellis, R. (2003). </a:t>
            </a:r>
            <a:r>
              <a:rPr lang="en-US" sz="850" i="1" dirty="0"/>
              <a:t>Task-based language learning and teaching</a:t>
            </a:r>
            <a:r>
              <a:rPr lang="en-US" sz="850" dirty="0"/>
              <a:t>. Oxford University Press.</a:t>
            </a:r>
          </a:p>
          <a:p>
            <a:r>
              <a:rPr lang="en-US" sz="850" dirty="0"/>
              <a:t>Fredricks, J. A., Blumenfeld, P. C., &amp; Paris, A. H. (2004). </a:t>
            </a:r>
            <a:r>
              <a:rPr lang="en-US" sz="850" i="1" dirty="0"/>
              <a:t>School engagement: Potential of the concept, state of the evidence</a:t>
            </a:r>
            <a:r>
              <a:rPr lang="en-US" sz="850" dirty="0"/>
              <a:t>. Review of Educational Research, 74(1), 59-109.</a:t>
            </a:r>
          </a:p>
          <a:p>
            <a:r>
              <a:rPr lang="en-US" sz="850" dirty="0"/>
              <a:t>Hair, J. F., Black, W. C., </a:t>
            </a:r>
            <a:r>
              <a:rPr lang="en-US" sz="850" dirty="0" err="1"/>
              <a:t>Babin</a:t>
            </a:r>
            <a:r>
              <a:rPr lang="en-US" sz="850" dirty="0"/>
              <a:t>, B. J., &amp; Anderson, R. E. (2019). </a:t>
            </a:r>
            <a:r>
              <a:rPr lang="en-US" sz="850" i="1" dirty="0"/>
              <a:t>Multivariate data analysis</a:t>
            </a:r>
            <a:r>
              <a:rPr lang="en-US" sz="850" dirty="0"/>
              <a:t> (8th ed.). Cengage Learning.</a:t>
            </a:r>
          </a:p>
          <a:p>
            <a:r>
              <a:rPr lang="en-US" sz="850" dirty="0"/>
              <a:t>Long, M. H. (2015). </a:t>
            </a:r>
            <a:r>
              <a:rPr lang="en-US" sz="850" i="1" dirty="0"/>
              <a:t>Second language acquisition and task-based language teaching</a:t>
            </a:r>
            <a:r>
              <a:rPr lang="en-US" sz="850" dirty="0"/>
              <a:t>. Wiley-Blackwell.</a:t>
            </a:r>
          </a:p>
          <a:p>
            <a:r>
              <a:rPr lang="en-US" sz="850" dirty="0"/>
              <a:t>Nunan, D. (2004). </a:t>
            </a:r>
            <a:r>
              <a:rPr lang="en-US" sz="850" i="1" dirty="0"/>
              <a:t>Task-based language teaching</a:t>
            </a:r>
            <a:r>
              <a:rPr lang="en-US" sz="850" dirty="0"/>
              <a:t>. Cambridge University Press.</a:t>
            </a:r>
          </a:p>
          <a:p>
            <a:r>
              <a:rPr lang="en-US" sz="850" dirty="0"/>
              <a:t>Priestley, M., </a:t>
            </a:r>
            <a:r>
              <a:rPr lang="en-US" sz="850" dirty="0" err="1"/>
              <a:t>Biesta</a:t>
            </a:r>
            <a:r>
              <a:rPr lang="en-US" sz="850" dirty="0"/>
              <a:t>, G., &amp; Robinson, S. (2015). </a:t>
            </a:r>
            <a:r>
              <a:rPr lang="en-US" sz="850" i="1" dirty="0"/>
              <a:t>Teacher agency: An ecological approach</a:t>
            </a:r>
            <a:r>
              <a:rPr lang="en-US" sz="850" dirty="0"/>
              <a:t>. Bloomsbury.</a:t>
            </a:r>
          </a:p>
          <a:p>
            <a:r>
              <a:rPr lang="en-US" sz="850" dirty="0"/>
              <a:t>Richards, J. C. (2008). </a:t>
            </a:r>
            <a:r>
              <a:rPr lang="en-US" sz="850" i="1" dirty="0"/>
              <a:t>Communicative Language Teaching Today</a:t>
            </a:r>
            <a:r>
              <a:rPr lang="en-US" sz="850" dirty="0"/>
              <a:t>. Cambridge University Press.</a:t>
            </a:r>
          </a:p>
          <a:p>
            <a:r>
              <a:rPr lang="en-US" sz="850" dirty="0"/>
              <a:t>Tao, J., &amp; Gao, X. (2021). </a:t>
            </a:r>
            <a:r>
              <a:rPr lang="en-US" sz="850" i="1" dirty="0"/>
              <a:t>Language Teacher Agency</a:t>
            </a:r>
            <a:r>
              <a:rPr lang="en-US" sz="850" dirty="0"/>
              <a:t>. Cambridge University Press.</a:t>
            </a:r>
          </a:p>
          <a:p>
            <a:r>
              <a:rPr lang="en-US" sz="850" dirty="0"/>
              <a:t>Willis, J. (1996). A framework for task-based learning. Longman.</a:t>
            </a:r>
          </a:p>
          <a:p>
            <a:r>
              <a:rPr lang="en-US" sz="850" dirty="0"/>
              <a:t>Woodrow, L. (2006). Anxiety and speaking English as a second language. </a:t>
            </a:r>
            <a:r>
              <a:rPr lang="en-US" sz="850" i="1" dirty="0"/>
              <a:t>RELC Journal, 37</a:t>
            </a:r>
            <a:r>
              <a:rPr lang="en-US" sz="850" dirty="0"/>
              <a:t>(3), 308-328.</a:t>
            </a:r>
          </a:p>
        </p:txBody>
      </p:sp>
      <p:sp>
        <p:nvSpPr>
          <p:cNvPr id="11" name="Text 7"/>
          <p:cNvSpPr/>
          <p:nvPr/>
        </p:nvSpPr>
        <p:spPr>
          <a:xfrm>
            <a:off x="502920" y="1481327"/>
            <a:ext cx="8229600" cy="32213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520D059-3937-C344-8EF7-4C0D6867F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9410" y="210688"/>
            <a:ext cx="785180" cy="5296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  <p:sp>
        <p:nvSpPr>
          <p:cNvPr id="9" name="Shape 5"/>
          <p:cNvSpPr/>
          <p:nvPr/>
        </p:nvSpPr>
        <p:spPr>
          <a:xfrm>
            <a:off x="3200400" y="1030316"/>
            <a:ext cx="2743200" cy="2743200"/>
          </a:xfrm>
          <a:prstGeom prst="ellipse">
            <a:avLst/>
          </a:prstGeom>
          <a:solidFill>
            <a:srgbClr val="1E4D8C">
              <a:alpha val="70000"/>
            </a:srgbClr>
          </a:solidFill>
          <a:ln w="12700">
            <a:solidFill>
              <a:srgbClr val="1E4D8C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10" name="Shape 6"/>
          <p:cNvSpPr/>
          <p:nvPr/>
        </p:nvSpPr>
        <p:spPr>
          <a:xfrm>
            <a:off x="3566160" y="1051560"/>
            <a:ext cx="2011680" cy="2011680"/>
          </a:xfrm>
          <a:prstGeom prst="ellipse">
            <a:avLst/>
          </a:prstGeom>
          <a:solidFill>
            <a:srgbClr val="243F7A"/>
          </a:solidFill>
          <a:ln w="12700">
            <a:solidFill>
              <a:srgbClr val="2A4A8A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11" name="Text 7"/>
          <p:cNvSpPr/>
          <p:nvPr/>
        </p:nvSpPr>
        <p:spPr>
          <a:xfrm>
            <a:off x="0" y="1594564"/>
            <a:ext cx="91440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 &amp; A</a:t>
            </a:r>
            <a:endParaRPr lang="en-US" sz="7200" dirty="0"/>
          </a:p>
        </p:txBody>
      </p:sp>
      <p:sp>
        <p:nvSpPr>
          <p:cNvPr id="13" name="Text 9"/>
          <p:cNvSpPr/>
          <p:nvPr/>
        </p:nvSpPr>
        <p:spPr>
          <a:xfrm>
            <a:off x="1371600" y="301752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welcome your questions, comments, and suggestions.</a:t>
            </a:r>
            <a:endParaRPr lang="en-US" sz="1300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Please feel free to engage with the presenter.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2286000" y="384048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C89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dunghtt1@huflit.edu.vn</a:t>
            </a:r>
            <a:endParaRPr lang="en-US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9EBE75-98D9-454D-ABAB-4E4727C3C281}"/>
              </a:ext>
            </a:extLst>
          </p:cNvPr>
          <p:cNvSpPr/>
          <p:nvPr/>
        </p:nvSpPr>
        <p:spPr>
          <a:xfrm>
            <a:off x="0" y="7355"/>
            <a:ext cx="9144000" cy="85568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54AB54F-2C07-2745-8297-1EA397744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626" y="261369"/>
            <a:ext cx="659145" cy="4445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5B34A29-9E9C-4C4F-9810-657409277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0962" y="-278223"/>
            <a:ext cx="1526379" cy="15263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E3C5FDC-D3E0-A442-B614-8CE741AC74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822" b="27612"/>
          <a:stretch/>
        </p:blipFill>
        <p:spPr>
          <a:xfrm>
            <a:off x="4506067" y="198863"/>
            <a:ext cx="1269237" cy="5529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045318C-73EF-5F41-8ECD-30A3E8FAE5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0923" y="217146"/>
            <a:ext cx="674733" cy="53303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"/>
          <p:cNvSpPr/>
          <p:nvPr/>
        </p:nvSpPr>
        <p:spPr>
          <a:xfrm>
            <a:off x="0" y="1005840"/>
            <a:ext cx="9144000" cy="64008"/>
          </a:xfrm>
          <a:prstGeom prst="rect">
            <a:avLst/>
          </a:prstGeom>
          <a:solidFill>
            <a:srgbClr val="C8972A"/>
          </a:solidFill>
          <a:ln w="12700">
            <a:solidFill>
              <a:srgbClr val="C8972A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457200" y="123444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1A3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600" dirty="0"/>
          </a:p>
        </p:txBody>
      </p:sp>
      <p:sp>
        <p:nvSpPr>
          <p:cNvPr id="9" name="Text 5"/>
          <p:cNvSpPr/>
          <p:nvPr/>
        </p:nvSpPr>
        <p:spPr>
          <a:xfrm>
            <a:off x="914400" y="22860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sincerely appreciate your time and attention.</a:t>
            </a:r>
            <a:endParaRPr lang="en-US" sz="1400" dirty="0"/>
          </a:p>
        </p:txBody>
      </p:sp>
      <p:sp>
        <p:nvSpPr>
          <p:cNvPr id="10" name="Shape 6"/>
          <p:cNvSpPr/>
          <p:nvPr/>
        </p:nvSpPr>
        <p:spPr>
          <a:xfrm>
            <a:off x="1097280" y="2834640"/>
            <a:ext cx="6949440" cy="1874520"/>
          </a:xfrm>
          <a:prstGeom prst="roundRect">
            <a:avLst>
              <a:gd name="adj" fmla="val 4878"/>
            </a:avLst>
          </a:prstGeom>
          <a:solidFill>
            <a:srgbClr val="E8EFF8"/>
          </a:solidFill>
          <a:ln w="12700">
            <a:solidFill>
              <a:srgbClr val="D0D8E8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11" name="Text 7"/>
          <p:cNvSpPr/>
          <p:nvPr/>
        </p:nvSpPr>
        <p:spPr>
          <a:xfrm>
            <a:off x="1280160" y="2944368"/>
            <a:ext cx="65836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55000"/>
              </a:lnSpc>
            </a:pPr>
            <a:r>
              <a:rPr lang="en-US" sz="1200" b="1" dirty="0">
                <a:solidFill>
                  <a:srgbClr val="1A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HUFLIT INTESOL INTERNATIONAL CONFERENCE 2026
</a:t>
            </a:r>
            <a:r>
              <a:rPr lang="en-US" sz="12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Friday, 07 August 2026
82</a:t>
            </a:r>
            <a:r>
              <a:rPr lang="vi-VN" sz="1200" dirty="0">
                <a:solidFill>
                  <a:srgbClr val="333333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1200" dirty="0">
                <a:solidFill>
                  <a:srgbClr val="333333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12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Ho Chi Minh City
Organized by: Ho Chi Minh City University of Foreign Languages and Information Technology (HUFLIT)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2CDA30F-83FC-E349-8CBE-2B9519CB5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626" y="261369"/>
            <a:ext cx="659145" cy="4445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7D257B-3B4E-DD4C-ACAD-3DDC41B0E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0962" y="-278223"/>
            <a:ext cx="1526379" cy="15263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DE8B6C4-425A-C646-B246-552B244DD2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822" b="27612"/>
          <a:stretch/>
        </p:blipFill>
        <p:spPr>
          <a:xfrm>
            <a:off x="4506067" y="198863"/>
            <a:ext cx="1269237" cy="5529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145DEDC-BAC2-D444-B3AE-E6D011C53F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0923" y="217146"/>
            <a:ext cx="674733" cy="5330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F3E218-D4D0-434D-8216-0E47C5634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606" y="827373"/>
            <a:ext cx="6364787" cy="4243191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4983480"/>
            <a:ext cx="8565792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1" y="4983480"/>
            <a:ext cx="8223161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E015CC2-2A25-9948-B06A-7E14AB6CAD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410" y="210688"/>
            <a:ext cx="785180" cy="5296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  <p:sp>
        <p:nvSpPr>
          <p:cNvPr id="9" name="Text 5"/>
          <p:cNvSpPr/>
          <p:nvPr/>
        </p:nvSpPr>
        <p:spPr>
          <a:xfrm>
            <a:off x="259237" y="12193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 &amp; Background</a:t>
            </a:r>
            <a:endParaRPr lang="en-US" sz="2600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35D7A3-CF7E-4B4C-8E2B-3EA606741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510" y="685084"/>
            <a:ext cx="6325054" cy="421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41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6FCB14-B46F-1D46-84FB-304A69716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204" y="13087"/>
            <a:ext cx="7455590" cy="4970393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E27F34-789F-4B4F-9A04-DB9A3105D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307" y="670694"/>
            <a:ext cx="7575385" cy="4311862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  <p:sp>
        <p:nvSpPr>
          <p:cNvPr id="9" name="Text 5"/>
          <p:cNvSpPr/>
          <p:nvPr/>
        </p:nvSpPr>
        <p:spPr>
          <a:xfrm>
            <a:off x="338930" y="15015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Methodology</a:t>
            </a:r>
            <a:endParaRPr lang="en-US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237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298AD3-3D1C-DF4D-AFC1-40161C8E7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347" y="54610"/>
            <a:ext cx="7393305" cy="492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120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4E3DD-6D7A-BB4C-91A5-A2705228A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347" y="54610"/>
            <a:ext cx="7393305" cy="492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250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689222-F0F1-5642-A6AB-B213DE1F7F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616"/>
          <a:stretch/>
        </p:blipFill>
        <p:spPr>
          <a:xfrm>
            <a:off x="355310" y="0"/>
            <a:ext cx="8433380" cy="49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1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965AEC-99C0-6547-93B3-4053C2FB68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358"/>
          <a:stretch/>
        </p:blipFill>
        <p:spPr>
          <a:xfrm>
            <a:off x="543396" y="0"/>
            <a:ext cx="8057208" cy="4983481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1A3A6B"/>
          </a:solidFill>
          <a:ln w="12700">
            <a:solidFill>
              <a:srgbClr val="1A3A6B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4"/>
          <p:cNvSpPr/>
          <p:nvPr/>
        </p:nvSpPr>
        <p:spPr>
          <a:xfrm>
            <a:off x="182880" y="4983480"/>
            <a:ext cx="8778240" cy="160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 Chi Minh City University of Foreign Languages and Information Technology (HUFLIT)   |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82</a:t>
            </a:r>
            <a:r>
              <a:rPr lang="vi-VN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8 Su Van Hanh Street, Hoa Hung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cs typeface="Calibri" pitchFamily="34" charset="-120"/>
              </a:rPr>
              <a:t> </a:t>
            </a:r>
            <a:r>
              <a:rPr lang="en-US" sz="7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Ward, HCMC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3161605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4797</TotalTime>
  <Words>1153</Words>
  <Application>Microsoft Macintosh PowerPoint</Application>
  <PresentationFormat>On-screen Show (16:9)</PresentationFormat>
  <Paragraphs>64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LERCON 2026 - Presentation Template</dc:title>
  <dc:subject>PptxGenJS Presentation</dc:subject>
  <dc:creator>PptxGenJS</dc:creator>
  <cp:lastModifiedBy>Microsoft Office User</cp:lastModifiedBy>
  <cp:revision>63</cp:revision>
  <dcterms:created xsi:type="dcterms:W3CDTF">2026-06-17T03:07:25Z</dcterms:created>
  <dcterms:modified xsi:type="dcterms:W3CDTF">2026-08-03T16:05:35Z</dcterms:modified>
</cp:coreProperties>
</file>