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4"/>
  </p:sldMasterIdLst>
  <p:notesMasterIdLst>
    <p:notesMasterId r:id="rId36"/>
  </p:notesMasterIdLst>
  <p:handoutMasterIdLst>
    <p:handoutMasterId r:id="rId37"/>
  </p:handoutMasterIdLst>
  <p:sldIdLst>
    <p:sldId id="1497" r:id="rId5"/>
    <p:sldId id="1499" r:id="rId6"/>
    <p:sldId id="1522" r:id="rId7"/>
    <p:sldId id="1529" r:id="rId8"/>
    <p:sldId id="1530" r:id="rId9"/>
    <p:sldId id="1517" r:id="rId10"/>
    <p:sldId id="1532" r:id="rId11"/>
    <p:sldId id="1533" r:id="rId12"/>
    <p:sldId id="1518" r:id="rId13"/>
    <p:sldId id="1535" r:id="rId14"/>
    <p:sldId id="1536" r:id="rId15"/>
    <p:sldId id="1544" r:id="rId16"/>
    <p:sldId id="1538" r:id="rId17"/>
    <p:sldId id="1549" r:id="rId18"/>
    <p:sldId id="1540" r:id="rId19"/>
    <p:sldId id="1541" r:id="rId20"/>
    <p:sldId id="1519" r:id="rId21"/>
    <p:sldId id="1548" r:id="rId22"/>
    <p:sldId id="1550" r:id="rId23"/>
    <p:sldId id="1558" r:id="rId24"/>
    <p:sldId id="1559" r:id="rId25"/>
    <p:sldId id="1551" r:id="rId26"/>
    <p:sldId id="1560" r:id="rId27"/>
    <p:sldId id="1552" r:id="rId28"/>
    <p:sldId id="1553" r:id="rId29"/>
    <p:sldId id="1554" r:id="rId30"/>
    <p:sldId id="1545" r:id="rId31"/>
    <p:sldId id="1555" r:id="rId32"/>
    <p:sldId id="1547" r:id="rId33"/>
    <p:sldId id="1556" r:id="rId34"/>
    <p:sldId id="155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079" autoAdjust="0"/>
  </p:normalViewPr>
  <p:slideViewPr>
    <p:cSldViewPr snapToGrid="0">
      <p:cViewPr varScale="1">
        <p:scale>
          <a:sx n="63" d="100"/>
          <a:sy n="63" d="100"/>
        </p:scale>
        <p:origin x="2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0FC0FA77-D157-35E3-0B4D-11C0F67E63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</p:spPr>
        <p:txBody>
          <a:bodyPr/>
          <a:lstStyle/>
          <a:p>
            <a:fld id="{175A1B29-DFBD-4673-8328-3ED6619AAB50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55EDDF-CA01-E393-D8E9-0618A68B2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AFD1BB6C-22F1-3135-9434-A294C25C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35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0B3EB36B-144D-A648-1BD5-DBEDDC79D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b="16685"/>
          <a:stretch/>
        </p:blipFill>
        <p:spPr>
          <a:xfrm>
            <a:off x="0" y="2754087"/>
            <a:ext cx="4325917" cy="410391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2BD543F-D939-A8C7-FAFA-B555B276D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428" y="990601"/>
            <a:ext cx="9145991" cy="3630384"/>
          </a:xfrm>
        </p:spPr>
        <p:txBody>
          <a:bodyPr anchor="b">
            <a:noAutofit/>
          </a:bodyPr>
          <a:lstStyle>
            <a:lvl1pPr algn="l">
              <a:defRPr sz="6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D6DBE5D1-8623-4EBC-BE64-F118A957A6D2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26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B90D1FE6-C620-8AEA-8E16-817F8F300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05" b="19272"/>
          <a:stretch/>
        </p:blipFill>
        <p:spPr>
          <a:xfrm>
            <a:off x="7866083" y="2754085"/>
            <a:ext cx="4325917" cy="41039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75827B4-FD33-43BF-9F9D-5FEB6B504CD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192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901" y="907302"/>
            <a:ext cx="4700219" cy="180846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76C507B-B242-4119-B1FF-3014636CAB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140" y="333756"/>
            <a:ext cx="5740908" cy="6190488"/>
          </a:xfrm>
          <a:custGeom>
            <a:avLst/>
            <a:gdLst>
              <a:gd name="connsiteX0" fmla="*/ 186643 w 5740908"/>
              <a:gd name="connsiteY0" fmla="*/ 0 h 6190488"/>
              <a:gd name="connsiteX1" fmla="*/ 5740908 w 5740908"/>
              <a:gd name="connsiteY1" fmla="*/ 0 h 6190488"/>
              <a:gd name="connsiteX2" fmla="*/ 5740908 w 5740908"/>
              <a:gd name="connsiteY2" fmla="*/ 6190488 h 6190488"/>
              <a:gd name="connsiteX3" fmla="*/ 186643 w 5740908"/>
              <a:gd name="connsiteY3" fmla="*/ 6190488 h 6190488"/>
              <a:gd name="connsiteX4" fmla="*/ 0 w 5740908"/>
              <a:gd name="connsiteY4" fmla="*/ 6003845 h 6190488"/>
              <a:gd name="connsiteX5" fmla="*/ 0 w 5740908"/>
              <a:gd name="connsiteY5" fmla="*/ 186643 h 6190488"/>
              <a:gd name="connsiteX6" fmla="*/ 186643 w 5740908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0908" h="6190488">
                <a:moveTo>
                  <a:pt x="186643" y="0"/>
                </a:moveTo>
                <a:lnTo>
                  <a:pt x="5740908" y="0"/>
                </a:lnTo>
                <a:lnTo>
                  <a:pt x="5740908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14901" y="2825496"/>
            <a:ext cx="4700219" cy="3125201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68DD83C-D23D-6D82-F95D-3B845F0785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529914"/>
            <a:ext cx="1622776" cy="3280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9B3D67F-5079-4349-A370-6203DAA40BB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AE25BD38-48AE-AB7F-6C54-5CB028645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E6A02DBF-D88B-3129-23EF-1ECA5400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4855E23-77DB-A52C-BC0E-EF3C3F4A95CC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2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3B13B15A-B652-48F5-A365-F1C590938A4C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9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1BA0B4E8-F389-4DD5-B3EC-37E88D1AD78F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29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A942A636-76C4-4EB1-A2CC-2ABF54421FE3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24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95B423A5-C243-487B-A652-39F00748165E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826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0430AD89-C002-420D-B2A6-406343AFF059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83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893" y="2367643"/>
            <a:ext cx="10465073" cy="35830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4BC6E8D4-25D1-4A44-BB87-23C6E7F03C94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705" y="927238"/>
            <a:ext cx="602489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62C8996-C286-B245-2F06-E6E33F9907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4435746" cy="6190488"/>
          </a:xfrm>
          <a:custGeom>
            <a:avLst/>
            <a:gdLst>
              <a:gd name="connsiteX0" fmla="*/ 186643 w 4435746"/>
              <a:gd name="connsiteY0" fmla="*/ 0 h 6190488"/>
              <a:gd name="connsiteX1" fmla="*/ 4435746 w 4435746"/>
              <a:gd name="connsiteY1" fmla="*/ 0 h 6190488"/>
              <a:gd name="connsiteX2" fmla="*/ 4435746 w 4435746"/>
              <a:gd name="connsiteY2" fmla="*/ 6190488 h 6190488"/>
              <a:gd name="connsiteX3" fmla="*/ 186643 w 4435746"/>
              <a:gd name="connsiteY3" fmla="*/ 6190488 h 6190488"/>
              <a:gd name="connsiteX4" fmla="*/ 0 w 4435746"/>
              <a:gd name="connsiteY4" fmla="*/ 6003845 h 6190488"/>
              <a:gd name="connsiteX5" fmla="*/ 0 w 4435746"/>
              <a:gd name="connsiteY5" fmla="*/ 186643 h 6190488"/>
              <a:gd name="connsiteX6" fmla="*/ 186643 w 4435746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35746" h="6190488">
                <a:moveTo>
                  <a:pt x="186643" y="0"/>
                </a:moveTo>
                <a:lnTo>
                  <a:pt x="4435746" y="0"/>
                </a:lnTo>
                <a:lnTo>
                  <a:pt x="4435746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21704" y="2204566"/>
            <a:ext cx="6004263" cy="37660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21704" y="6529914"/>
            <a:ext cx="3554817" cy="328085"/>
          </a:xfrm>
          <a:prstGeom prst="rect">
            <a:avLst/>
          </a:prstGeom>
        </p:spPr>
        <p:txBody>
          <a:bodyPr/>
          <a:lstStyle/>
          <a:p>
            <a:fld id="{78F868A0-EF2B-4F3B-A196-0BED12045750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9886564-48A7-D356-B519-1753B487C993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84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64B1540E-CB71-48F2-BE70-F5CE056CFE1B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5D4B22-4D6B-3463-9517-CEFA7D2A6E7C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748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5256"/>
            <a:ext cx="6037236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2202135"/>
            <a:ext cx="6037365" cy="37485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B0EB951-12A5-039B-D658-D0E726B238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333756"/>
            <a:ext cx="4433316" cy="6190488"/>
          </a:xfrm>
          <a:custGeom>
            <a:avLst/>
            <a:gdLst>
              <a:gd name="connsiteX0" fmla="*/ 0 w 4433316"/>
              <a:gd name="connsiteY0" fmla="*/ 0 h 6190488"/>
              <a:gd name="connsiteX1" fmla="*/ 4246673 w 4433316"/>
              <a:gd name="connsiteY1" fmla="*/ 0 h 6190488"/>
              <a:gd name="connsiteX2" fmla="*/ 4433316 w 4433316"/>
              <a:gd name="connsiteY2" fmla="*/ 186643 h 6190488"/>
              <a:gd name="connsiteX3" fmla="*/ 4433316 w 4433316"/>
              <a:gd name="connsiteY3" fmla="*/ 6003845 h 6190488"/>
              <a:gd name="connsiteX4" fmla="*/ 4246673 w 4433316"/>
              <a:gd name="connsiteY4" fmla="*/ 6190488 h 6190488"/>
              <a:gd name="connsiteX5" fmla="*/ 0 w 4433316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33316" h="6190488">
                <a:moveTo>
                  <a:pt x="0" y="0"/>
                </a:moveTo>
                <a:lnTo>
                  <a:pt x="4246673" y="0"/>
                </a:lnTo>
                <a:cubicBezTo>
                  <a:pt x="4349753" y="0"/>
                  <a:pt x="4433316" y="83563"/>
                  <a:pt x="4433316" y="186643"/>
                </a:cubicBezTo>
                <a:lnTo>
                  <a:pt x="4433316" y="6003845"/>
                </a:lnTo>
                <a:cubicBezTo>
                  <a:pt x="4433316" y="6106925"/>
                  <a:pt x="4349753" y="6190488"/>
                  <a:pt x="4246673" y="6190488"/>
                </a:cubicBezTo>
                <a:lnTo>
                  <a:pt x="0" y="6190488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47132" y="6529916"/>
            <a:ext cx="3284341" cy="328085"/>
          </a:xfrm>
          <a:prstGeom prst="rect">
            <a:avLst/>
          </a:prstGeom>
        </p:spPr>
        <p:txBody>
          <a:bodyPr/>
          <a:lstStyle/>
          <a:p>
            <a:fld id="{3D127003-26EA-4E29-A915-6163B9A3B02A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8ED8B4C-3B70-7229-7BC1-2CA7F4228544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890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995" y="912388"/>
            <a:ext cx="6800971" cy="932688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D00EEA7-B56C-0FE1-DD57-6EA7683167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3665220" cy="6190488"/>
          </a:xfrm>
          <a:custGeom>
            <a:avLst/>
            <a:gdLst>
              <a:gd name="connsiteX0" fmla="*/ 186643 w 3665220"/>
              <a:gd name="connsiteY0" fmla="*/ 0 h 6190488"/>
              <a:gd name="connsiteX1" fmla="*/ 3665220 w 3665220"/>
              <a:gd name="connsiteY1" fmla="*/ 0 h 6190488"/>
              <a:gd name="connsiteX2" fmla="*/ 3665220 w 3665220"/>
              <a:gd name="connsiteY2" fmla="*/ 6190488 h 6190488"/>
              <a:gd name="connsiteX3" fmla="*/ 186643 w 3665220"/>
              <a:gd name="connsiteY3" fmla="*/ 6190488 h 6190488"/>
              <a:gd name="connsiteX4" fmla="*/ 0 w 3665220"/>
              <a:gd name="connsiteY4" fmla="*/ 6003845 h 6190488"/>
              <a:gd name="connsiteX5" fmla="*/ 0 w 3665220"/>
              <a:gd name="connsiteY5" fmla="*/ 186643 h 6190488"/>
              <a:gd name="connsiteX6" fmla="*/ 186643 w 3665220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65220" h="6190488">
                <a:moveTo>
                  <a:pt x="186643" y="0"/>
                </a:moveTo>
                <a:lnTo>
                  <a:pt x="3665220" y="0"/>
                </a:lnTo>
                <a:lnTo>
                  <a:pt x="3665220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24996" y="1997625"/>
            <a:ext cx="6800971" cy="3945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529916"/>
            <a:ext cx="3494314" cy="328084"/>
          </a:xfrm>
          <a:prstGeom prst="rect">
            <a:avLst/>
          </a:prstGeom>
        </p:spPr>
        <p:txBody>
          <a:bodyPr/>
          <a:lstStyle/>
          <a:p>
            <a:fld id="{FC8398B2-10D9-44F6-A6BD-93FBB0F2ED9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F2155E-50E7-C260-4CB2-28DE7F08650E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824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99AA6AA-9FAC-AA42-597B-AAAAEDA9E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12388"/>
            <a:ext cx="6800971" cy="932688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5F8572EB-0F19-5157-1262-D70FB246A9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1997625"/>
            <a:ext cx="6800971" cy="3945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842C4E-40FF-AB86-90DD-9230239CDA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333756"/>
            <a:ext cx="3742128" cy="6190488"/>
          </a:xfrm>
          <a:custGeom>
            <a:avLst/>
            <a:gdLst>
              <a:gd name="connsiteX0" fmla="*/ 0 w 3742128"/>
              <a:gd name="connsiteY0" fmla="*/ 0 h 6190488"/>
              <a:gd name="connsiteX1" fmla="*/ 3555485 w 3742128"/>
              <a:gd name="connsiteY1" fmla="*/ 0 h 6190488"/>
              <a:gd name="connsiteX2" fmla="*/ 3742128 w 3742128"/>
              <a:gd name="connsiteY2" fmla="*/ 186643 h 6190488"/>
              <a:gd name="connsiteX3" fmla="*/ 3742128 w 3742128"/>
              <a:gd name="connsiteY3" fmla="*/ 6003845 h 6190488"/>
              <a:gd name="connsiteX4" fmla="*/ 3555485 w 3742128"/>
              <a:gd name="connsiteY4" fmla="*/ 6190488 h 6190488"/>
              <a:gd name="connsiteX5" fmla="*/ 0 w 3742128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2128" h="6190488">
                <a:moveTo>
                  <a:pt x="0" y="0"/>
                </a:moveTo>
                <a:lnTo>
                  <a:pt x="3555485" y="0"/>
                </a:lnTo>
                <a:cubicBezTo>
                  <a:pt x="3658565" y="0"/>
                  <a:pt x="3742128" y="83563"/>
                  <a:pt x="3742128" y="186643"/>
                </a:cubicBezTo>
                <a:lnTo>
                  <a:pt x="3742128" y="6003845"/>
                </a:lnTo>
                <a:cubicBezTo>
                  <a:pt x="3742128" y="6106925"/>
                  <a:pt x="3658565" y="6190488"/>
                  <a:pt x="3555485" y="6190488"/>
                </a:cubicBezTo>
                <a:lnTo>
                  <a:pt x="0" y="6190488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DCAE8F83-67FA-404A-B769-CAB4959C0FA7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5E0701-D961-E590-72A4-CFE60A942FB6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587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5B410A-8F1F-C41B-C2EA-3ADD36BB7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3972" y="907302"/>
            <a:ext cx="4361688" cy="138696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75BA77-EBBB-9336-6E26-E6A278DEC6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6253369" cy="6190488"/>
          </a:xfrm>
          <a:custGeom>
            <a:avLst/>
            <a:gdLst>
              <a:gd name="connsiteX0" fmla="*/ 186643 w 6253369"/>
              <a:gd name="connsiteY0" fmla="*/ 0 h 6190488"/>
              <a:gd name="connsiteX1" fmla="*/ 6253369 w 6253369"/>
              <a:gd name="connsiteY1" fmla="*/ 0 h 6190488"/>
              <a:gd name="connsiteX2" fmla="*/ 6253369 w 6253369"/>
              <a:gd name="connsiteY2" fmla="*/ 6190488 h 6190488"/>
              <a:gd name="connsiteX3" fmla="*/ 186643 w 6253369"/>
              <a:gd name="connsiteY3" fmla="*/ 6190488 h 6190488"/>
              <a:gd name="connsiteX4" fmla="*/ 0 w 6253369"/>
              <a:gd name="connsiteY4" fmla="*/ 6003845 h 6190488"/>
              <a:gd name="connsiteX5" fmla="*/ 0 w 6253369"/>
              <a:gd name="connsiteY5" fmla="*/ 186643 h 6190488"/>
              <a:gd name="connsiteX6" fmla="*/ 186643 w 6253369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53369" h="6190488">
                <a:moveTo>
                  <a:pt x="186643" y="0"/>
                </a:moveTo>
                <a:lnTo>
                  <a:pt x="6253369" y="0"/>
                </a:lnTo>
                <a:lnTo>
                  <a:pt x="6253369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CFD057C1-E5F9-48C1-C100-98561B816AC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53972" y="2438545"/>
            <a:ext cx="4366917" cy="3512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529914"/>
            <a:ext cx="1622776" cy="3280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9B3D67F-5079-4349-A370-6203DAA40BB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9C6C39-F32F-7B92-4B04-DE603E8CAB22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192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7302"/>
            <a:ext cx="4361688" cy="138696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2438545"/>
            <a:ext cx="4366917" cy="3512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9A950D-4E95-617D-73A8-2088AA91A8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9422" y="333756"/>
            <a:ext cx="6086539" cy="6190488"/>
          </a:xfrm>
          <a:custGeom>
            <a:avLst/>
            <a:gdLst>
              <a:gd name="connsiteX0" fmla="*/ 0 w 6086539"/>
              <a:gd name="connsiteY0" fmla="*/ 0 h 6181344"/>
              <a:gd name="connsiteX1" fmla="*/ 5900171 w 6086539"/>
              <a:gd name="connsiteY1" fmla="*/ 0 h 6181344"/>
              <a:gd name="connsiteX2" fmla="*/ 6086539 w 6086539"/>
              <a:gd name="connsiteY2" fmla="*/ 186368 h 6181344"/>
              <a:gd name="connsiteX3" fmla="*/ 6086539 w 6086539"/>
              <a:gd name="connsiteY3" fmla="*/ 5994976 h 6181344"/>
              <a:gd name="connsiteX4" fmla="*/ 5900171 w 6086539"/>
              <a:gd name="connsiteY4" fmla="*/ 6181344 h 6181344"/>
              <a:gd name="connsiteX5" fmla="*/ 0 w 6086539"/>
              <a:gd name="connsiteY5" fmla="*/ 6181344 h 618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86539" h="6181344">
                <a:moveTo>
                  <a:pt x="0" y="0"/>
                </a:moveTo>
                <a:lnTo>
                  <a:pt x="5900171" y="0"/>
                </a:lnTo>
                <a:cubicBezTo>
                  <a:pt x="6003099" y="0"/>
                  <a:pt x="6086539" y="83440"/>
                  <a:pt x="6086539" y="186368"/>
                </a:cubicBezTo>
                <a:lnTo>
                  <a:pt x="6086539" y="5994976"/>
                </a:lnTo>
                <a:cubicBezTo>
                  <a:pt x="6086539" y="6097904"/>
                  <a:pt x="6003099" y="6181344"/>
                  <a:pt x="5900171" y="6181344"/>
                </a:cubicBezTo>
                <a:lnTo>
                  <a:pt x="0" y="6181344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29916"/>
            <a:ext cx="2031073" cy="328084"/>
          </a:xfrm>
          <a:prstGeom prst="rect">
            <a:avLst/>
          </a:prstGeom>
        </p:spPr>
        <p:txBody>
          <a:bodyPr/>
          <a:lstStyle/>
          <a:p>
            <a:fld id="{D5E635FD-01E5-4F9B-B7E3-4E8E4D553502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529916"/>
            <a:ext cx="280540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529916"/>
            <a:ext cx="429207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6B2973-B39B-795B-C998-BD99945AC583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223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D06E528-2C9F-FF0A-C704-D5311E88B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54" y="905256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AE6960-1685-F3C4-C297-F7D9C123BD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956" y="338328"/>
            <a:ext cx="6129344" cy="6181344"/>
          </a:xfrm>
          <a:custGeom>
            <a:avLst/>
            <a:gdLst>
              <a:gd name="connsiteX0" fmla="*/ 186368 w 6129344"/>
              <a:gd name="connsiteY0" fmla="*/ 0 h 6181344"/>
              <a:gd name="connsiteX1" fmla="*/ 6129344 w 6129344"/>
              <a:gd name="connsiteY1" fmla="*/ 0 h 6181344"/>
              <a:gd name="connsiteX2" fmla="*/ 6129344 w 6129344"/>
              <a:gd name="connsiteY2" fmla="*/ 6181344 h 6181344"/>
              <a:gd name="connsiteX3" fmla="*/ 186368 w 6129344"/>
              <a:gd name="connsiteY3" fmla="*/ 6181344 h 6181344"/>
              <a:gd name="connsiteX4" fmla="*/ 0 w 6129344"/>
              <a:gd name="connsiteY4" fmla="*/ 5994976 h 6181344"/>
              <a:gd name="connsiteX5" fmla="*/ 0 w 6129344"/>
              <a:gd name="connsiteY5" fmla="*/ 186368 h 6181344"/>
              <a:gd name="connsiteX6" fmla="*/ 186368 w 6129344"/>
              <a:gd name="connsiteY6" fmla="*/ 0 h 618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29344" h="6181344">
                <a:moveTo>
                  <a:pt x="186368" y="0"/>
                </a:moveTo>
                <a:lnTo>
                  <a:pt x="6129344" y="0"/>
                </a:lnTo>
                <a:lnTo>
                  <a:pt x="6129344" y="6181344"/>
                </a:lnTo>
                <a:lnTo>
                  <a:pt x="186368" y="6181344"/>
                </a:lnTo>
                <a:cubicBezTo>
                  <a:pt x="83440" y="6181344"/>
                  <a:pt x="0" y="6097904"/>
                  <a:pt x="0" y="5994976"/>
                </a:cubicBezTo>
                <a:lnTo>
                  <a:pt x="0" y="186368"/>
                </a:lnTo>
                <a:cubicBezTo>
                  <a:pt x="0" y="83440"/>
                  <a:pt x="83440" y="0"/>
                  <a:pt x="186368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F131C32E-547E-EA2F-5C03-0FE1064595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82554" y="1982048"/>
            <a:ext cx="4572000" cy="3968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529916"/>
            <a:ext cx="1772029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DA120D7-D319-4C08-8AC1-3F29C25825B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BBCC467-E248-3764-B263-C14CD99457D8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320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5256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1982048"/>
            <a:ext cx="4572000" cy="3968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E3331A2-CF3B-E998-CF70-4A75C30A92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333756"/>
            <a:ext cx="5916140" cy="6190488"/>
          </a:xfrm>
          <a:custGeom>
            <a:avLst/>
            <a:gdLst>
              <a:gd name="connsiteX0" fmla="*/ 0 w 5916140"/>
              <a:gd name="connsiteY0" fmla="*/ 0 h 6190488"/>
              <a:gd name="connsiteX1" fmla="*/ 5729497 w 5916140"/>
              <a:gd name="connsiteY1" fmla="*/ 0 h 6190488"/>
              <a:gd name="connsiteX2" fmla="*/ 5916140 w 5916140"/>
              <a:gd name="connsiteY2" fmla="*/ 186643 h 6190488"/>
              <a:gd name="connsiteX3" fmla="*/ 5916140 w 5916140"/>
              <a:gd name="connsiteY3" fmla="*/ 6003845 h 6190488"/>
              <a:gd name="connsiteX4" fmla="*/ 5729497 w 5916140"/>
              <a:gd name="connsiteY4" fmla="*/ 6190488 h 6190488"/>
              <a:gd name="connsiteX5" fmla="*/ 0 w 5916140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6140" h="6190488">
                <a:moveTo>
                  <a:pt x="0" y="0"/>
                </a:moveTo>
                <a:lnTo>
                  <a:pt x="5729497" y="0"/>
                </a:lnTo>
                <a:cubicBezTo>
                  <a:pt x="5832577" y="0"/>
                  <a:pt x="5916140" y="83563"/>
                  <a:pt x="5916140" y="186643"/>
                </a:cubicBezTo>
                <a:lnTo>
                  <a:pt x="5916140" y="6003845"/>
                </a:lnTo>
                <a:cubicBezTo>
                  <a:pt x="5916140" y="6106925"/>
                  <a:pt x="5832577" y="6190488"/>
                  <a:pt x="5729497" y="6190488"/>
                </a:cubicBezTo>
                <a:lnTo>
                  <a:pt x="0" y="6190488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3" y="6529916"/>
            <a:ext cx="2031073" cy="328084"/>
          </a:xfrm>
          <a:prstGeom prst="rect">
            <a:avLst/>
          </a:prstGeom>
        </p:spPr>
        <p:txBody>
          <a:bodyPr/>
          <a:lstStyle/>
          <a:p>
            <a:fld id="{EBEC7127-1401-4DC9-A2BE-769D7BC81B47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529916"/>
            <a:ext cx="280540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529916"/>
            <a:ext cx="429207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41A81A3-09AD-4886-CA58-1C5308FB34ED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428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044" y="907299"/>
            <a:ext cx="3222923" cy="1203162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26FC952-7E45-FC54-E540-F375172C0E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7226004" cy="6190488"/>
          </a:xfrm>
          <a:custGeom>
            <a:avLst/>
            <a:gdLst>
              <a:gd name="connsiteX0" fmla="*/ 186643 w 7226004"/>
              <a:gd name="connsiteY0" fmla="*/ 0 h 6190488"/>
              <a:gd name="connsiteX1" fmla="*/ 7226004 w 7226004"/>
              <a:gd name="connsiteY1" fmla="*/ 0 h 6190488"/>
              <a:gd name="connsiteX2" fmla="*/ 7226004 w 7226004"/>
              <a:gd name="connsiteY2" fmla="*/ 6190488 h 6190488"/>
              <a:gd name="connsiteX3" fmla="*/ 186643 w 7226004"/>
              <a:gd name="connsiteY3" fmla="*/ 6190488 h 6190488"/>
              <a:gd name="connsiteX4" fmla="*/ 0 w 7226004"/>
              <a:gd name="connsiteY4" fmla="*/ 6003845 h 6190488"/>
              <a:gd name="connsiteX5" fmla="*/ 0 w 7226004"/>
              <a:gd name="connsiteY5" fmla="*/ 186643 h 6190488"/>
              <a:gd name="connsiteX6" fmla="*/ 186643 w 7226004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26004" h="6190488">
                <a:moveTo>
                  <a:pt x="186643" y="0"/>
                </a:moveTo>
                <a:lnTo>
                  <a:pt x="7226004" y="0"/>
                </a:lnTo>
                <a:lnTo>
                  <a:pt x="7226004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03044" y="2240265"/>
            <a:ext cx="3222923" cy="371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103044" y="6529915"/>
            <a:ext cx="922372" cy="328084"/>
          </a:xfrm>
          <a:prstGeom prst="rect">
            <a:avLst/>
          </a:prstGeom>
        </p:spPr>
        <p:txBody>
          <a:bodyPr/>
          <a:lstStyle/>
          <a:p>
            <a:fld id="{16B7840A-2968-4A25-82F8-DF7BABF97BC1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025417" y="6529915"/>
            <a:ext cx="2390244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B9005A-8E92-C720-BABE-52545C043BA6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472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7299"/>
            <a:ext cx="3351329" cy="120316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2244789"/>
            <a:ext cx="3351329" cy="37059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031C5B-201F-65FC-977A-E04E980A8D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333756"/>
            <a:ext cx="7072080" cy="6190488"/>
          </a:xfrm>
          <a:custGeom>
            <a:avLst/>
            <a:gdLst>
              <a:gd name="connsiteX0" fmla="*/ 0 w 7072080"/>
              <a:gd name="connsiteY0" fmla="*/ 0 h 6190488"/>
              <a:gd name="connsiteX1" fmla="*/ 6885437 w 7072080"/>
              <a:gd name="connsiteY1" fmla="*/ 0 h 6190488"/>
              <a:gd name="connsiteX2" fmla="*/ 7072080 w 7072080"/>
              <a:gd name="connsiteY2" fmla="*/ 186643 h 6190488"/>
              <a:gd name="connsiteX3" fmla="*/ 7072080 w 7072080"/>
              <a:gd name="connsiteY3" fmla="*/ 6003845 h 6190488"/>
              <a:gd name="connsiteX4" fmla="*/ 6885437 w 7072080"/>
              <a:gd name="connsiteY4" fmla="*/ 6190488 h 6190488"/>
              <a:gd name="connsiteX5" fmla="*/ 0 w 7072080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72080" h="6190488">
                <a:moveTo>
                  <a:pt x="0" y="0"/>
                </a:moveTo>
                <a:lnTo>
                  <a:pt x="6885437" y="0"/>
                </a:lnTo>
                <a:cubicBezTo>
                  <a:pt x="6988517" y="0"/>
                  <a:pt x="7072080" y="83563"/>
                  <a:pt x="7072080" y="186643"/>
                </a:cubicBezTo>
                <a:lnTo>
                  <a:pt x="7072080" y="6003845"/>
                </a:lnTo>
                <a:cubicBezTo>
                  <a:pt x="7072080" y="6106925"/>
                  <a:pt x="6988517" y="6190488"/>
                  <a:pt x="6885437" y="6190488"/>
                </a:cubicBezTo>
                <a:lnTo>
                  <a:pt x="0" y="6190488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3" y="6529916"/>
            <a:ext cx="1067625" cy="328084"/>
          </a:xfrm>
          <a:prstGeom prst="rect">
            <a:avLst/>
          </a:prstGeom>
        </p:spPr>
        <p:txBody>
          <a:bodyPr/>
          <a:lstStyle/>
          <a:p>
            <a:fld id="{E2ABEC49-741E-472F-866C-AE933A56DB01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529916"/>
            <a:ext cx="280540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529916"/>
            <a:ext cx="429207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A9B769-FEAE-2962-E26F-2A44DC7B32AC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2389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0265" y="907300"/>
            <a:ext cx="3025702" cy="2114466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58BC462-E794-03C0-9112-F7F3BCEED1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7423225" cy="6190488"/>
          </a:xfrm>
          <a:custGeom>
            <a:avLst/>
            <a:gdLst>
              <a:gd name="connsiteX0" fmla="*/ 186643 w 7423225"/>
              <a:gd name="connsiteY0" fmla="*/ 0 h 6190488"/>
              <a:gd name="connsiteX1" fmla="*/ 7423225 w 7423225"/>
              <a:gd name="connsiteY1" fmla="*/ 0 h 6190488"/>
              <a:gd name="connsiteX2" fmla="*/ 7423225 w 7423225"/>
              <a:gd name="connsiteY2" fmla="*/ 6190488 h 6190488"/>
              <a:gd name="connsiteX3" fmla="*/ 186643 w 7423225"/>
              <a:gd name="connsiteY3" fmla="*/ 6190488 h 6190488"/>
              <a:gd name="connsiteX4" fmla="*/ 0 w 7423225"/>
              <a:gd name="connsiteY4" fmla="*/ 6003845 h 6190488"/>
              <a:gd name="connsiteX5" fmla="*/ 0 w 7423225"/>
              <a:gd name="connsiteY5" fmla="*/ 186643 h 6190488"/>
              <a:gd name="connsiteX6" fmla="*/ 186643 w 7423225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23225" h="6190488">
                <a:moveTo>
                  <a:pt x="186643" y="0"/>
                </a:moveTo>
                <a:lnTo>
                  <a:pt x="7423225" y="0"/>
                </a:lnTo>
                <a:lnTo>
                  <a:pt x="7423225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00265" y="3156095"/>
            <a:ext cx="3025702" cy="279459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529915"/>
            <a:ext cx="1003659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B6BE5AC-BF33-4FE2-ADBE-F1A4AA52AA84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529915"/>
            <a:ext cx="2068899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CB8547-3131-E62F-78BD-1E2AB8979C91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64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03850" y="907302"/>
            <a:ext cx="4222117" cy="3697488"/>
          </a:xfrm>
        </p:spPr>
        <p:txBody>
          <a:bodyPr anchor="b">
            <a:normAutofit/>
          </a:bodyPr>
          <a:lstStyle>
            <a:lvl1pPr algn="l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3850" y="4731335"/>
            <a:ext cx="4222117" cy="1219362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E190545-F7D8-0D1C-1BCC-C670CFFE0C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140" y="333756"/>
            <a:ext cx="6226810" cy="6190488"/>
          </a:xfrm>
          <a:custGeom>
            <a:avLst/>
            <a:gdLst>
              <a:gd name="connsiteX0" fmla="*/ 186643 w 6226810"/>
              <a:gd name="connsiteY0" fmla="*/ 0 h 6190488"/>
              <a:gd name="connsiteX1" fmla="*/ 6226810 w 6226810"/>
              <a:gd name="connsiteY1" fmla="*/ 0 h 6190488"/>
              <a:gd name="connsiteX2" fmla="*/ 6226810 w 6226810"/>
              <a:gd name="connsiteY2" fmla="*/ 6190488 h 6190488"/>
              <a:gd name="connsiteX3" fmla="*/ 186643 w 6226810"/>
              <a:gd name="connsiteY3" fmla="*/ 6190488 h 6190488"/>
              <a:gd name="connsiteX4" fmla="*/ 0 w 6226810"/>
              <a:gd name="connsiteY4" fmla="*/ 6003845 h 6190488"/>
              <a:gd name="connsiteX5" fmla="*/ 0 w 6226810"/>
              <a:gd name="connsiteY5" fmla="*/ 186643 h 6190488"/>
              <a:gd name="connsiteX6" fmla="*/ 186643 w 6226810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6810" h="6190488">
                <a:moveTo>
                  <a:pt x="186643" y="0"/>
                </a:moveTo>
                <a:lnTo>
                  <a:pt x="6226810" y="0"/>
                </a:lnTo>
                <a:lnTo>
                  <a:pt x="6226810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529916"/>
            <a:ext cx="170762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54E9985-91B3-42C8-B8D8-B565E04A5E57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DF5215-34B8-BE6B-A816-58B2F37B1D55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716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851A88DF-44ED-436B-99D1-0B8CC5A92D9A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4656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EC9FA1C-AA60-4CCE-B788-3849E413B634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97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  <a:prstGeom prst="rect">
            <a:avLst/>
          </a:prstGeom>
        </p:spPr>
        <p:txBody>
          <a:bodyPr/>
          <a:lstStyle/>
          <a:p>
            <a:fld id="{401AF4C7-240F-4AB8-A2FA-D99DF3F7CE1C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648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707AF85-94F0-A688-031E-5C9B12E7D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6" y="1810322"/>
            <a:ext cx="4547183" cy="44441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FEB7308-4C28-B462-9DD9-8D821D48BB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8331" y="2044501"/>
            <a:ext cx="3975817" cy="3975817"/>
          </a:xfrm>
          <a:custGeom>
            <a:avLst/>
            <a:gdLst>
              <a:gd name="connsiteX0" fmla="*/ 1987909 w 3975817"/>
              <a:gd name="connsiteY0" fmla="*/ 0 h 3975817"/>
              <a:gd name="connsiteX1" fmla="*/ 3975817 w 3975817"/>
              <a:gd name="connsiteY1" fmla="*/ 1987909 h 3975817"/>
              <a:gd name="connsiteX2" fmla="*/ 1987909 w 3975817"/>
              <a:gd name="connsiteY2" fmla="*/ 3975817 h 3975817"/>
              <a:gd name="connsiteX3" fmla="*/ 0 w 3975817"/>
              <a:gd name="connsiteY3" fmla="*/ 1987909 h 3975817"/>
              <a:gd name="connsiteX4" fmla="*/ 1987909 w 3975817"/>
              <a:gd name="connsiteY4" fmla="*/ 0 h 397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5817" h="3975817">
                <a:moveTo>
                  <a:pt x="1987909" y="0"/>
                </a:moveTo>
                <a:cubicBezTo>
                  <a:pt x="3085800" y="0"/>
                  <a:pt x="3975817" y="890017"/>
                  <a:pt x="3975817" y="1987909"/>
                </a:cubicBezTo>
                <a:cubicBezTo>
                  <a:pt x="3975817" y="3085800"/>
                  <a:pt x="3085800" y="3975817"/>
                  <a:pt x="1987909" y="3975817"/>
                </a:cubicBezTo>
                <a:cubicBezTo>
                  <a:pt x="890017" y="3975817"/>
                  <a:pt x="0" y="3085800"/>
                  <a:pt x="0" y="1987909"/>
                </a:cubicBezTo>
                <a:cubicBezTo>
                  <a:pt x="0" y="890017"/>
                  <a:pt x="890017" y="0"/>
                  <a:pt x="1987909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828800"/>
            <a:ext cx="5483355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387AD299-DE61-4CBB-BC93-03EDAFFAD60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1201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5BFD4E-5044-9769-5E8F-5BEC1C2A2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8" y="2271376"/>
            <a:ext cx="4155294" cy="40611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4DA44E7-3265-78D1-59E3-AEFDF6112DD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3710" y="2485372"/>
            <a:ext cx="3633170" cy="3633170"/>
          </a:xfrm>
          <a:custGeom>
            <a:avLst/>
            <a:gdLst>
              <a:gd name="connsiteX0" fmla="*/ 1816585 w 3633170"/>
              <a:gd name="connsiteY0" fmla="*/ 0 h 3633170"/>
              <a:gd name="connsiteX1" fmla="*/ 3633170 w 3633170"/>
              <a:gd name="connsiteY1" fmla="*/ 1816585 h 3633170"/>
              <a:gd name="connsiteX2" fmla="*/ 1816585 w 3633170"/>
              <a:gd name="connsiteY2" fmla="*/ 3633170 h 3633170"/>
              <a:gd name="connsiteX3" fmla="*/ 0 w 3633170"/>
              <a:gd name="connsiteY3" fmla="*/ 1816585 h 3633170"/>
              <a:gd name="connsiteX4" fmla="*/ 1816585 w 3633170"/>
              <a:gd name="connsiteY4" fmla="*/ 0 h 3633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170" h="3633170">
                <a:moveTo>
                  <a:pt x="1816585" y="0"/>
                </a:moveTo>
                <a:cubicBezTo>
                  <a:pt x="2819857" y="0"/>
                  <a:pt x="3633170" y="813313"/>
                  <a:pt x="3633170" y="1816585"/>
                </a:cubicBezTo>
                <a:cubicBezTo>
                  <a:pt x="3633170" y="2819857"/>
                  <a:pt x="2819857" y="3633170"/>
                  <a:pt x="1816585" y="3633170"/>
                </a:cubicBezTo>
                <a:cubicBezTo>
                  <a:pt x="813313" y="3633170"/>
                  <a:pt x="0" y="2819857"/>
                  <a:pt x="0" y="1816585"/>
                </a:cubicBezTo>
                <a:cubicBezTo>
                  <a:pt x="0" y="813313"/>
                  <a:pt x="813313" y="0"/>
                  <a:pt x="1816585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FB9632C8-AF7D-4924-8414-5F0F98946906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291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B50B4B-78CB-E542-02D9-864CE61BF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715" y="2311121"/>
            <a:ext cx="4085820" cy="39932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A5E0D2B-AF9D-6520-DEF7-6EF60AC466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4412" y="2521539"/>
            <a:ext cx="3572426" cy="3572426"/>
          </a:xfrm>
          <a:custGeom>
            <a:avLst/>
            <a:gdLst>
              <a:gd name="connsiteX0" fmla="*/ 1786213 w 3572426"/>
              <a:gd name="connsiteY0" fmla="*/ 0 h 3572426"/>
              <a:gd name="connsiteX1" fmla="*/ 3572426 w 3572426"/>
              <a:gd name="connsiteY1" fmla="*/ 1786213 h 3572426"/>
              <a:gd name="connsiteX2" fmla="*/ 1786213 w 3572426"/>
              <a:gd name="connsiteY2" fmla="*/ 3572426 h 3572426"/>
              <a:gd name="connsiteX3" fmla="*/ 0 w 3572426"/>
              <a:gd name="connsiteY3" fmla="*/ 1786213 h 3572426"/>
              <a:gd name="connsiteX4" fmla="*/ 1786213 w 3572426"/>
              <a:gd name="connsiteY4" fmla="*/ 0 h 357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2426" h="3572426">
                <a:moveTo>
                  <a:pt x="1786213" y="0"/>
                </a:moveTo>
                <a:cubicBezTo>
                  <a:pt x="2772711" y="0"/>
                  <a:pt x="3572426" y="799715"/>
                  <a:pt x="3572426" y="1786213"/>
                </a:cubicBezTo>
                <a:cubicBezTo>
                  <a:pt x="3572426" y="2772711"/>
                  <a:pt x="2772711" y="3572426"/>
                  <a:pt x="1786213" y="3572426"/>
                </a:cubicBezTo>
                <a:cubicBezTo>
                  <a:pt x="799715" y="3572426"/>
                  <a:pt x="0" y="2772711"/>
                  <a:pt x="0" y="1786213"/>
                </a:cubicBezTo>
                <a:cubicBezTo>
                  <a:pt x="0" y="799715"/>
                  <a:pt x="799715" y="0"/>
                  <a:pt x="1786213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CB60CA09-D196-4E75-A4BA-F561F149C1FC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614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25626D2-80B1-31C0-8C4C-03AEBF6B4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5066" y="2105276"/>
            <a:ext cx="4085820" cy="399326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FB8AD6A1-C215-DFF8-ECFA-D092D628B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907303"/>
            <a:ext cx="10966706" cy="113225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F6745D6-F853-FF75-28EF-2DD864956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7" y="2311121"/>
            <a:ext cx="6158266" cy="399326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66C839-A25F-2CB3-40B9-811BB4C751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91763" y="2315694"/>
            <a:ext cx="3572426" cy="3572426"/>
          </a:xfrm>
          <a:custGeom>
            <a:avLst/>
            <a:gdLst>
              <a:gd name="connsiteX0" fmla="*/ 1786213 w 3572426"/>
              <a:gd name="connsiteY0" fmla="*/ 0 h 3572426"/>
              <a:gd name="connsiteX1" fmla="*/ 3572426 w 3572426"/>
              <a:gd name="connsiteY1" fmla="*/ 1786213 h 3572426"/>
              <a:gd name="connsiteX2" fmla="*/ 1786213 w 3572426"/>
              <a:gd name="connsiteY2" fmla="*/ 3572426 h 3572426"/>
              <a:gd name="connsiteX3" fmla="*/ 0 w 3572426"/>
              <a:gd name="connsiteY3" fmla="*/ 1786213 h 3572426"/>
              <a:gd name="connsiteX4" fmla="*/ 1786213 w 3572426"/>
              <a:gd name="connsiteY4" fmla="*/ 0 h 357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2426" h="3572426">
                <a:moveTo>
                  <a:pt x="1786213" y="0"/>
                </a:moveTo>
                <a:cubicBezTo>
                  <a:pt x="2772711" y="0"/>
                  <a:pt x="3572426" y="799715"/>
                  <a:pt x="3572426" y="1786213"/>
                </a:cubicBezTo>
                <a:cubicBezTo>
                  <a:pt x="3572426" y="2772711"/>
                  <a:pt x="2772711" y="3572426"/>
                  <a:pt x="1786213" y="3572426"/>
                </a:cubicBezTo>
                <a:cubicBezTo>
                  <a:pt x="799715" y="3572426"/>
                  <a:pt x="0" y="2772711"/>
                  <a:pt x="0" y="1786213"/>
                </a:cubicBezTo>
                <a:cubicBezTo>
                  <a:pt x="0" y="799715"/>
                  <a:pt x="799715" y="0"/>
                  <a:pt x="1786213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E44CA941-2112-4108-B577-DDB22688A338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137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C0B019-1F65-5FF3-EACC-1DBD4333A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0064" y="557784"/>
            <a:ext cx="5914085" cy="578011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763DD55-592C-903A-3F9C-A96924CFE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907302"/>
            <a:ext cx="4361688" cy="1649694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4361688" cy="3434638"/>
          </a:xfr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51C0813-C057-2B90-9C5A-3AE995C897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71625" y="862357"/>
            <a:ext cx="5170964" cy="5170964"/>
          </a:xfrm>
          <a:custGeom>
            <a:avLst/>
            <a:gdLst>
              <a:gd name="connsiteX0" fmla="*/ 2585482 w 5170964"/>
              <a:gd name="connsiteY0" fmla="*/ 0 h 5170964"/>
              <a:gd name="connsiteX1" fmla="*/ 5170964 w 5170964"/>
              <a:gd name="connsiteY1" fmla="*/ 2585482 h 5170964"/>
              <a:gd name="connsiteX2" fmla="*/ 2585482 w 5170964"/>
              <a:gd name="connsiteY2" fmla="*/ 5170964 h 5170964"/>
              <a:gd name="connsiteX3" fmla="*/ 0 w 5170964"/>
              <a:gd name="connsiteY3" fmla="*/ 2585482 h 5170964"/>
              <a:gd name="connsiteX4" fmla="*/ 2585482 w 5170964"/>
              <a:gd name="connsiteY4" fmla="*/ 0 h 5170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964" h="5170964">
                <a:moveTo>
                  <a:pt x="2585482" y="0"/>
                </a:moveTo>
                <a:cubicBezTo>
                  <a:pt x="4013405" y="0"/>
                  <a:pt x="5170964" y="1157560"/>
                  <a:pt x="5170964" y="2585482"/>
                </a:cubicBezTo>
                <a:cubicBezTo>
                  <a:pt x="5170964" y="4013405"/>
                  <a:pt x="4013405" y="5170964"/>
                  <a:pt x="2585482" y="5170964"/>
                </a:cubicBezTo>
                <a:cubicBezTo>
                  <a:pt x="1157560" y="5170964"/>
                  <a:pt x="0" y="4013405"/>
                  <a:pt x="0" y="2585482"/>
                </a:cubicBezTo>
                <a:cubicBezTo>
                  <a:pt x="0" y="1157560"/>
                  <a:pt x="1157560" y="0"/>
                  <a:pt x="2585482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7D3302DA-6AFE-4F11-B5FB-C17B82EA8578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1128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967907A-96CA-89D9-9FD8-C85BFFEAF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316" y="4421770"/>
            <a:ext cx="10499656" cy="1528927"/>
          </a:xfrm>
        </p:spPr>
        <p:txBody>
          <a:bodyPr>
            <a:normAutofit/>
          </a:bodyPr>
          <a:lstStyle>
            <a:lvl1pPr algn="l">
              <a:lnSpc>
                <a:spcPct val="110000"/>
              </a:lnSpc>
              <a:defRPr sz="20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24A94E6-CFC2-45CB-1F4E-C00A6DA2F70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66336" y="1330310"/>
            <a:ext cx="10499656" cy="3273331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21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C3619648-D57F-48C1-8026-D656192BFCE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1F52FC-EB68-58F2-85B1-6235B55362A9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877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804120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D7688EBA-E81D-4EC6-8C2B-03A401A980DE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CAAB8A-DD1F-F240-8651-22FAC159B426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6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537" y="905256"/>
            <a:ext cx="4206240" cy="3739896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536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77B7186-FB14-CA62-FE96-5476125CC1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6128" y="333756"/>
            <a:ext cx="6237732" cy="6190488"/>
          </a:xfrm>
          <a:custGeom>
            <a:avLst/>
            <a:gdLst>
              <a:gd name="connsiteX0" fmla="*/ 0 w 6237732"/>
              <a:gd name="connsiteY0" fmla="*/ 0 h 6190488"/>
              <a:gd name="connsiteX1" fmla="*/ 6051089 w 6237732"/>
              <a:gd name="connsiteY1" fmla="*/ 0 h 6190488"/>
              <a:gd name="connsiteX2" fmla="*/ 6237732 w 6237732"/>
              <a:gd name="connsiteY2" fmla="*/ 186643 h 6190488"/>
              <a:gd name="connsiteX3" fmla="*/ 6237732 w 6237732"/>
              <a:gd name="connsiteY3" fmla="*/ 6003845 h 6190488"/>
              <a:gd name="connsiteX4" fmla="*/ 6051089 w 6237732"/>
              <a:gd name="connsiteY4" fmla="*/ 6190488 h 6190488"/>
              <a:gd name="connsiteX5" fmla="*/ 0 w 6237732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7732" h="6190488">
                <a:moveTo>
                  <a:pt x="0" y="0"/>
                </a:moveTo>
                <a:lnTo>
                  <a:pt x="6051089" y="0"/>
                </a:lnTo>
                <a:cubicBezTo>
                  <a:pt x="6154169" y="0"/>
                  <a:pt x="6237732" y="83563"/>
                  <a:pt x="6237732" y="186643"/>
                </a:cubicBezTo>
                <a:lnTo>
                  <a:pt x="6237732" y="6003845"/>
                </a:lnTo>
                <a:cubicBezTo>
                  <a:pt x="6237732" y="6106925"/>
                  <a:pt x="6154169" y="6190488"/>
                  <a:pt x="6051089" y="6190488"/>
                </a:cubicBezTo>
                <a:lnTo>
                  <a:pt x="0" y="6190488"/>
                </a:lnTo>
                <a:close/>
              </a:path>
            </a:pathLst>
          </a:cu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47133" y="6529916"/>
            <a:ext cx="1951777" cy="328084"/>
          </a:xfrm>
          <a:prstGeom prst="rect">
            <a:avLst/>
          </a:prstGeom>
        </p:spPr>
        <p:txBody>
          <a:bodyPr/>
          <a:lstStyle/>
          <a:p>
            <a:fld id="{B4AA5E08-0B46-4D4C-9A1D-1895CC169C50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880928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636569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7AE6C76-D3EE-C74F-F49E-97F6141F5D15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066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421770"/>
            <a:ext cx="7525512" cy="193331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1353387"/>
            <a:ext cx="10543032" cy="3273331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1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175A1B29-DFBD-4673-8328-3ED6619AAB50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2EF41C-4509-4150-C0F1-83BB756ACF5F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45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63662" y="561268"/>
            <a:ext cx="9264676" cy="5735465"/>
          </a:xfr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22860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45720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685800" indent="0" algn="ctr">
              <a:lnSpc>
                <a:spcPct val="100000"/>
              </a:lnSpc>
              <a:buNone/>
              <a:defRPr lang="en-US" sz="8000" b="1" kern="1200" cap="all" baseline="0" dirty="0">
                <a:solidFill>
                  <a:schemeClr val="tx1"/>
                </a:solidFill>
                <a:latin typeface="Playfair Display Black" pitchFamily="2" charset="0"/>
                <a:ea typeface="+mj-ea"/>
                <a:cs typeface="+mj-cs"/>
              </a:defRPr>
            </a:lvl4pPr>
            <a:lvl5pPr marL="914400" indent="0" algn="ctr">
              <a:lnSpc>
                <a:spcPct val="100000"/>
              </a:lnSpc>
              <a:buNone/>
              <a:defRPr lang="en-US" sz="8000" b="1" kern="1200" cap="all" baseline="0" dirty="0">
                <a:solidFill>
                  <a:schemeClr val="tx1"/>
                </a:solidFill>
                <a:latin typeface="Playfair Display Black" pitchFamily="2" charset="0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E7C9592F-4A0D-4D12-B47E-4A7D843B26AD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44775AE-F67F-CB44-1D87-AB4D287818A5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764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290F78A7-ED9B-4802-8C3B-8810C7632A9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4D2A7D-7433-3BD7-B540-CAF81289672C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3692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24F266F9-F826-45A4-93B2-4F421185E71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6FAFB8-6136-DD3A-86C3-855ED940D6F6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68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34321655-180C-E5FF-5EBA-CB7C8C900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7"/>
          <a:stretch/>
        </p:blipFill>
        <p:spPr>
          <a:xfrm>
            <a:off x="492638" y="0"/>
            <a:ext cx="4471248" cy="4191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0322" y="5137616"/>
            <a:ext cx="8054173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93371" y="1188720"/>
            <a:ext cx="8593017" cy="2174966"/>
          </a:xfrm>
        </p:spPr>
        <p:txBody>
          <a:bodyPr anchor="b">
            <a:normAutofit/>
          </a:bodyPr>
          <a:lstStyle>
            <a:lvl1pPr marL="0" indent="-457200" defTabSz="914400">
              <a:lnSpc>
                <a:spcPct val="80000"/>
              </a:lnSpc>
              <a:spcBef>
                <a:spcPts val="0"/>
              </a:spcBef>
              <a:buNone/>
              <a:defRPr sz="4500" cap="all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DB6CF73C-93E7-489E-AE2B-E246A7DB6D93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59926F-2327-8B2D-085E-499F8F38779A}"/>
              </a:ext>
            </a:extLst>
          </p:cNvPr>
          <p:cNvCxnSpPr/>
          <p:nvPr/>
        </p:nvCxnSpPr>
        <p:spPr>
          <a:xfrm>
            <a:off x="1551214" y="3477986"/>
            <a:ext cx="0" cy="199208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9773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5349240"/>
            <a:ext cx="9043416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4000" cap="all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A15AF2BE-7E3A-4323-8AD1-6D4FF44FD8E1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F5A24BE-62EC-1D31-CC8C-91D6C09F8228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971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0041" y="566928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097280"/>
            <a:ext cx="8961120" cy="347472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4200" cap="all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CB8FD7DB-FD7D-41C7-A7D0-5BAC7B3F1054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CC92CDB-3DCC-F547-8EEC-BE14157A4259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1823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F63BBBA-62F7-DBEC-F9CF-7226CF22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0C6923B-FF9D-B437-5588-878AF0F8A0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0892" y="2268121"/>
            <a:ext cx="5040809" cy="398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2312870-557C-564C-3520-F00CB9BF52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85157" y="2268121"/>
            <a:ext cx="5040809" cy="398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7586B0B4-0F2D-499F-B46F-F681523A05A0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B15031E-7D6B-5DB2-0949-3226C3A6B5E9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90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94C7CB3-8309-EE97-00D8-73D90094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893" y="2268121"/>
            <a:ext cx="504080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CF4B8FC-8114-F896-19E9-61BFDBF1E79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5158" y="2268121"/>
            <a:ext cx="504080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0892" y="2969987"/>
            <a:ext cx="5040809" cy="3278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A05586D-8745-CB79-26DE-BB05CF6BF8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85157" y="2969987"/>
            <a:ext cx="5040809" cy="3278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01266551-E982-43FB-8EB6-73FB0E4FDF12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69FD757-76AB-74D2-BF21-512AF236806B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431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7CF8608-BD7F-FDF6-C9FE-359BAFBCC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6F57FA73-4BE2-4237-90E8-28123CE1B9FA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44ABFCC-D627-9493-2426-A6E5682EEBD4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1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703F4AEB-E597-882F-3A69-A923B8DED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7"/>
          <a:stretch/>
        </p:blipFill>
        <p:spPr>
          <a:xfrm>
            <a:off x="398705" y="0"/>
            <a:ext cx="5697291" cy="50217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548642"/>
            <a:ext cx="7478991" cy="3635797"/>
          </a:xfrm>
        </p:spPr>
        <p:txBody>
          <a:bodyPr anchor="b">
            <a:normAutofit/>
          </a:bodyPr>
          <a:lstStyle>
            <a:lvl1pPr algn="l"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9017" y="4349578"/>
            <a:ext cx="6821182" cy="1384726"/>
          </a:xfrm>
        </p:spPr>
        <p:txBody>
          <a:bodyPr anchor="b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804512D9-A095-4355-9551-356CB2C0D09E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5621C6-56CB-3166-B017-50A927415F64}"/>
              </a:ext>
            </a:extLst>
          </p:cNvPr>
          <p:cNvCxnSpPr>
            <a:cxnSpLocks/>
          </p:cNvCxnSpPr>
          <p:nvPr/>
        </p:nvCxnSpPr>
        <p:spPr>
          <a:xfrm>
            <a:off x="637839" y="4236969"/>
            <a:ext cx="0" cy="13847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972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68BA1E88-22B3-4091-902C-19D6AD2267FE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94126D0-8C62-BE14-DAD7-1281C05B8DCA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0693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5"/>
            <a:ext cx="6440258" cy="575510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82EFC53A-E163-43E4-9309-C62B24E59229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596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1847088"/>
            <a:ext cx="7342307" cy="1133856"/>
          </a:xfrm>
        </p:spPr>
        <p:txBody>
          <a:bodyPr anchor="b">
            <a:noAutofit/>
          </a:bodyPr>
          <a:lstStyle>
            <a:lvl1pPr>
              <a:defRPr sz="6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9536" y="3594099"/>
            <a:ext cx="10472928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F57D2C4C-3CEB-4A3F-A850-2A701BAB5B4F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0F630EC-9C35-9636-5C2F-9B305B2CCE3F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47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515E74ED-2A6E-80D7-2247-FD12F2612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00"/>
          <a:stretch/>
        </p:blipFill>
        <p:spPr>
          <a:xfrm>
            <a:off x="462641" y="0"/>
            <a:ext cx="8989429" cy="47554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857" y="3603170"/>
            <a:ext cx="7014009" cy="1507672"/>
          </a:xfrm>
        </p:spPr>
        <p:txBody>
          <a:bodyPr anchor="b">
            <a:noAutofit/>
          </a:bodyPr>
          <a:lstStyle>
            <a:lvl1pPr>
              <a:defRPr sz="45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4133" y="5480958"/>
            <a:ext cx="6360733" cy="744158"/>
          </a:xfr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 indent="0">
              <a:lnSpc>
                <a:spcPct val="110000"/>
              </a:lnSpc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1ABC5762-7F5E-4C8D-B27D-8990A68BB18F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055BD5-F132-7EB0-787E-04988310DC8B}"/>
              </a:ext>
            </a:extLst>
          </p:cNvPr>
          <p:cNvCxnSpPr>
            <a:cxnSpLocks/>
          </p:cNvCxnSpPr>
          <p:nvPr/>
        </p:nvCxnSpPr>
        <p:spPr>
          <a:xfrm>
            <a:off x="4985657" y="5238749"/>
            <a:ext cx="0" cy="88274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963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02AE2374-EA36-E826-C9F3-73CD3978F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8" b="47295"/>
          <a:stretch/>
        </p:blipFill>
        <p:spPr>
          <a:xfrm>
            <a:off x="3701142" y="2068286"/>
            <a:ext cx="8490855" cy="4789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8" y="854239"/>
            <a:ext cx="7876287" cy="3592629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0323" y="4617138"/>
            <a:ext cx="6853511" cy="101498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AED07DE6-50D5-4B21-9405-DD62C0D4DC6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2B0C21-F380-74EA-96A8-0858FD0075A4}"/>
              </a:ext>
            </a:extLst>
          </p:cNvPr>
          <p:cNvCxnSpPr>
            <a:cxnSpLocks/>
          </p:cNvCxnSpPr>
          <p:nvPr/>
        </p:nvCxnSpPr>
        <p:spPr>
          <a:xfrm>
            <a:off x="755780" y="4492300"/>
            <a:ext cx="0" cy="11293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124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717639-19C5-F877-6AAE-FF488C793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2615" y="905615"/>
            <a:ext cx="5046770" cy="50467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3888" y="1427162"/>
            <a:ext cx="9484224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14850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C8E66873-82AB-4D6B-96C7-8222581A9F4D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536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7D4B28D-BD47-8092-F202-DCD18D1BA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4425" y="1198517"/>
            <a:ext cx="4438650" cy="44386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D4D61D-AA1D-D414-2D63-F3B4B076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708" y="2801929"/>
            <a:ext cx="8686801" cy="2565902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B0EE02-7A0B-46A0-5F6E-CFBC94BDF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6090" y="1726269"/>
            <a:ext cx="3024899" cy="54790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7AE0A-CAE3-D199-2942-E05831D3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E4564F8-E916-4EFF-887D-D1E1BBF6454B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FBF0A-E355-74AD-4A6E-8FD2BD7A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1D965-1C87-6430-A8A7-B6EB43D86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236231-7728-F430-19B7-A4956EAFC196}"/>
              </a:ext>
            </a:extLst>
          </p:cNvPr>
          <p:cNvCxnSpPr/>
          <p:nvPr/>
        </p:nvCxnSpPr>
        <p:spPr>
          <a:xfrm>
            <a:off x="1450428" y="2522483"/>
            <a:ext cx="0" cy="262495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87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9ECA965F-086A-7B72-BC9F-EA4CF32BC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2"/>
          <a:stretch/>
        </p:blipFill>
        <p:spPr>
          <a:xfrm>
            <a:off x="421566" y="1836225"/>
            <a:ext cx="5674434" cy="5021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428" y="990601"/>
            <a:ext cx="9145991" cy="3630384"/>
          </a:xfrm>
        </p:spPr>
        <p:txBody>
          <a:bodyPr anchor="b">
            <a:noAutofit/>
          </a:bodyPr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69ADDC-FB37-4BD0-807F-2EC90205924B}" type="datetime1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69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65DFBE8-81F4-46A1-BB38-C49D79C4F68D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75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  <p:sldLayoutId id="2147483845" r:id="rId19"/>
    <p:sldLayoutId id="2147483846" r:id="rId20"/>
    <p:sldLayoutId id="2147483847" r:id="rId21"/>
    <p:sldLayoutId id="2147483848" r:id="rId22"/>
    <p:sldLayoutId id="2147483849" r:id="rId23"/>
    <p:sldLayoutId id="2147483850" r:id="rId24"/>
    <p:sldLayoutId id="2147483851" r:id="rId25"/>
    <p:sldLayoutId id="2147483852" r:id="rId26"/>
    <p:sldLayoutId id="2147483853" r:id="rId27"/>
    <p:sldLayoutId id="2147483854" r:id="rId28"/>
    <p:sldLayoutId id="2147483855" r:id="rId29"/>
    <p:sldLayoutId id="2147483856" r:id="rId30"/>
    <p:sldLayoutId id="2147483857" r:id="rId31"/>
    <p:sldLayoutId id="2147483858" r:id="rId32"/>
    <p:sldLayoutId id="2147483859" r:id="rId33"/>
    <p:sldLayoutId id="2147483860" r:id="rId34"/>
    <p:sldLayoutId id="2147483861" r:id="rId35"/>
    <p:sldLayoutId id="2147483862" r:id="rId36"/>
    <p:sldLayoutId id="2147483877" r:id="rId37"/>
    <p:sldLayoutId id="2147483863" r:id="rId38"/>
    <p:sldLayoutId id="2147483864" r:id="rId39"/>
    <p:sldLayoutId id="2147483865" r:id="rId40"/>
    <p:sldLayoutId id="2147483866" r:id="rId41"/>
    <p:sldLayoutId id="2147483867" r:id="rId42"/>
    <p:sldLayoutId id="2147483868" r:id="rId43"/>
    <p:sldLayoutId id="2147483869" r:id="rId44"/>
    <p:sldLayoutId id="2147483870" r:id="rId45"/>
    <p:sldLayoutId id="2147483871" r:id="rId46"/>
    <p:sldLayoutId id="2147483872" r:id="rId47"/>
    <p:sldLayoutId id="2147483873" r:id="rId48"/>
    <p:sldLayoutId id="2147483874" r:id="rId49"/>
    <p:sldLayoutId id="2147483875" r:id="rId50"/>
    <p:sldLayoutId id="2147483876" r:id="rId51"/>
    <p:sldLayoutId id="2147483878" r:id="rId52"/>
    <p:sldLayoutId id="2147483879" r:id="rId5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500" b="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https://doi.org/10.125/71192" TargetMode="External"/><Relationship Id="rId2" Type="http://schemas.openxmlformats.org/officeDocument/2006/relationships/hyperlink" Target="https://www.google.com/search?q=https://doi.org/10.3389/feduc.2025.1546789" TargetMode="External"/><Relationship Id="rId1" Type="http://schemas.openxmlformats.org/officeDocument/2006/relationships/slideLayout" Target="../slideLayouts/slideLayout40.xml"/><Relationship Id="rId4" Type="http://schemas.openxmlformats.org/officeDocument/2006/relationships/hyperlink" Target="https://doi.org/10.1016/j.tate.2009.02.012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57989-07E4-B482-9F2A-EBF670F7F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410" y="977836"/>
            <a:ext cx="10337180" cy="449096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400" cap="none" dirty="0"/>
              <a:t>The Efficacy And Student Perceptions Of AI-generated Versus Teacher Feedback On University Students' L2 Writing Development: A Mixed-methods Study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CF5F8-0028-8636-5006-5D5C52B32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1250" y="5892670"/>
            <a:ext cx="3024899" cy="547908"/>
          </a:xfrm>
        </p:spPr>
        <p:txBody>
          <a:bodyPr>
            <a:normAutofit/>
          </a:bodyPr>
          <a:lstStyle/>
          <a:p>
            <a:r>
              <a:rPr lang="en-US" dirty="0"/>
              <a:t>Presented by Tran Duc Anh</a:t>
            </a:r>
          </a:p>
        </p:txBody>
      </p:sp>
    </p:spTree>
    <p:extLst>
      <p:ext uri="{BB962C8B-B14F-4D97-AF65-F5344CB8AC3E}">
        <p14:creationId xmlns:p14="http://schemas.microsoft.com/office/powerpoint/2010/main" val="1773831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E5947-3F74-74BD-90FF-ABC042C27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BCFB57-07A8-7155-A78D-B279F313001A}"/>
              </a:ext>
            </a:extLst>
          </p:cNvPr>
          <p:cNvSpPr/>
          <p:nvPr/>
        </p:nvSpPr>
        <p:spPr>
          <a:xfrm>
            <a:off x="471636" y="375386"/>
            <a:ext cx="11357812" cy="61312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54 Vietnamese English-major first-year students, aged from 18-21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Divided into 2 groups</a:t>
            </a:r>
            <a:r>
              <a:rPr lang="en-US" sz="2800" dirty="0">
                <a:solidFill>
                  <a:srgbClr val="FF0000"/>
                </a:solidFill>
              </a:rPr>
              <a:t>: teacher-feedback (33 students) &amp; AI-feedback (21 students)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2 instructors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8 writing topics over 10 weeks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hlinkClick r:id="rId2" action="ppaction://hlinksldjump"/>
              </a:rPr>
              <a:t>Marking rubric </a:t>
            </a:r>
            <a:r>
              <a:rPr lang="en-US" sz="2800" dirty="0">
                <a:solidFill>
                  <a:schemeClr val="tx1"/>
                </a:solidFill>
              </a:rPr>
              <a:t>includes: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4 surface-level aspects </a:t>
            </a:r>
            <a:r>
              <a:rPr lang="en-US" sz="2800" dirty="0">
                <a:solidFill>
                  <a:schemeClr val="tx1"/>
                </a:solidFill>
              </a:rPr>
              <a:t>(Grammar, Vocabulary, Mechanics, Sentence Structure)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3 meaning-level aspects </a:t>
            </a:r>
            <a:r>
              <a:rPr lang="en-US" sz="2800" dirty="0">
                <a:solidFill>
                  <a:schemeClr val="tx1"/>
                </a:solidFill>
              </a:rPr>
              <a:t>(Content and Idea development, Coherence and Organization, Writing style)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Prompt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5-point Likert scale survey (with open-ended questions)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Semi-structured interview questions</a:t>
            </a:r>
          </a:p>
        </p:txBody>
      </p:sp>
    </p:spTree>
    <p:extLst>
      <p:ext uri="{BB962C8B-B14F-4D97-AF65-F5344CB8AC3E}">
        <p14:creationId xmlns:p14="http://schemas.microsoft.com/office/powerpoint/2010/main" val="89854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CB4E0-9233-844C-BAA1-2CC90E1A8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AEBD02-CDA1-2FC9-D60D-BBE77E218393}"/>
              </a:ext>
            </a:extLst>
          </p:cNvPr>
          <p:cNvSpPr/>
          <p:nvPr/>
        </p:nvSpPr>
        <p:spPr>
          <a:xfrm>
            <a:off x="500512" y="363354"/>
            <a:ext cx="10789921" cy="61312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Necessary tests to ensure validity </a:t>
            </a: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Shapiro-Wilk test: ensure baseline equivalence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2. Levene’s test: equality of variances 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C4DCD3-1838-6E68-17D5-F86322190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11" y="1947819"/>
            <a:ext cx="7703417" cy="18389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83414-0F3A-8FFF-6907-254F64CEF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11" y="4656373"/>
            <a:ext cx="9217794" cy="175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735B3-95DB-9BCB-C1D4-5AF8CF8DC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8CA2F-8CDF-85E3-80E5-264B44234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125" y="990600"/>
            <a:ext cx="9145588" cy="3408680"/>
          </a:xfrm>
        </p:spPr>
        <p:txBody>
          <a:bodyPr anchor="b"/>
          <a:lstStyle/>
          <a:p>
            <a:pPr>
              <a:lnSpc>
                <a:spcPct val="150000"/>
              </a:lnSpc>
            </a:pPr>
            <a:r>
              <a:rPr lang="en-US" dirty="0"/>
              <a:t>IV. Data analysis and Findings</a:t>
            </a:r>
          </a:p>
        </p:txBody>
      </p:sp>
    </p:spTree>
    <p:extLst>
      <p:ext uri="{BB962C8B-B14F-4D97-AF65-F5344CB8AC3E}">
        <p14:creationId xmlns:p14="http://schemas.microsoft.com/office/powerpoint/2010/main" val="674239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6806-ABCD-C147-D664-577EED6D6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B382A-16A7-7301-211C-CA80BD43B545}"/>
              </a:ext>
            </a:extLst>
          </p:cNvPr>
          <p:cNvSpPr/>
          <p:nvPr/>
        </p:nvSpPr>
        <p:spPr>
          <a:xfrm>
            <a:off x="535805" y="856648"/>
            <a:ext cx="10889382" cy="4312118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Paired-samples t-test: confirm </a:t>
            </a:r>
            <a:r>
              <a:rPr lang="en-US" sz="2400" b="1" dirty="0">
                <a:solidFill>
                  <a:srgbClr val="FF0000"/>
                </a:solidFill>
              </a:rPr>
              <a:t>statistically significant improvement </a:t>
            </a:r>
            <a:r>
              <a:rPr lang="en-US" sz="2400" dirty="0">
                <a:solidFill>
                  <a:srgbClr val="FF0000"/>
                </a:solidFill>
              </a:rPr>
              <a:t>of both groups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Independent-samples t-test: difference in effectiveness of two feedback sources is </a:t>
            </a:r>
            <a:r>
              <a:rPr lang="en-US" sz="2400" b="1" i="1" dirty="0">
                <a:solidFill>
                  <a:srgbClr val="FF0000"/>
                </a:solidFill>
              </a:rPr>
              <a:t>negligible (both groups improved)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706E76-6ACD-1836-37C2-1D527E80A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33" y="4667143"/>
            <a:ext cx="9922861" cy="16951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4CD79A-0F21-7F26-ECD1-F559F15BB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33" y="1429192"/>
            <a:ext cx="8992062" cy="226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1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F54B1-ECB5-5D7C-24FC-6E81D597C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C22B55-B0A9-713A-EB56-EC66318A5710}"/>
              </a:ext>
            </a:extLst>
          </p:cNvPr>
          <p:cNvSpPr/>
          <p:nvPr/>
        </p:nvSpPr>
        <p:spPr>
          <a:xfrm>
            <a:off x="535805" y="856648"/>
            <a:ext cx="10889382" cy="1453415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Independent-samples t-test: difference in effectiveness of two feedback sources is </a:t>
            </a:r>
            <a:r>
              <a:rPr lang="en-US" sz="2400" b="1" i="1" dirty="0">
                <a:solidFill>
                  <a:srgbClr val="FF0000"/>
                </a:solidFill>
              </a:rPr>
              <a:t>negligible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C188B4-9762-C139-3540-BF5054FA9F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825"/>
          <a:stretch>
            <a:fillRect/>
          </a:stretch>
        </p:blipFill>
        <p:spPr>
          <a:xfrm>
            <a:off x="332604" y="1828799"/>
            <a:ext cx="11516710" cy="314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65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6F848-832C-A9F4-357C-5B5536A5B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5D47D9E-C8E9-A058-9ABD-9E71D00BA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283" y="404390"/>
            <a:ext cx="9021434" cy="604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57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79EB0-1660-77FE-71FD-FF45B0534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ADD9D2-8A84-1394-96CD-5F3DAD4DC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08" y="381981"/>
            <a:ext cx="10450383" cy="605874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22E0200-E174-CDC7-EE3E-A83491122A63}"/>
              </a:ext>
            </a:extLst>
          </p:cNvPr>
          <p:cNvSpPr/>
          <p:nvPr/>
        </p:nvSpPr>
        <p:spPr>
          <a:xfrm>
            <a:off x="2406316" y="399627"/>
            <a:ext cx="673768" cy="4185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BD92F99-80C9-8F45-9B17-D817A56ACFDD}"/>
              </a:ext>
            </a:extLst>
          </p:cNvPr>
          <p:cNvSpPr/>
          <p:nvPr/>
        </p:nvSpPr>
        <p:spPr>
          <a:xfrm>
            <a:off x="4920392" y="417273"/>
            <a:ext cx="673768" cy="4185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89D803-17EE-6453-0744-29F7AA46B229}"/>
              </a:ext>
            </a:extLst>
          </p:cNvPr>
          <p:cNvSpPr/>
          <p:nvPr/>
        </p:nvSpPr>
        <p:spPr>
          <a:xfrm>
            <a:off x="2743200" y="956288"/>
            <a:ext cx="673768" cy="4185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5F1063-E0B6-71B9-29F6-0735F771EC15}"/>
              </a:ext>
            </a:extLst>
          </p:cNvPr>
          <p:cNvSpPr/>
          <p:nvPr/>
        </p:nvSpPr>
        <p:spPr>
          <a:xfrm>
            <a:off x="4031381" y="956288"/>
            <a:ext cx="673768" cy="4185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54DB4F-3334-BEFE-3A85-2234D9B7E63D}"/>
              </a:ext>
            </a:extLst>
          </p:cNvPr>
          <p:cNvSpPr/>
          <p:nvPr/>
        </p:nvSpPr>
        <p:spPr>
          <a:xfrm>
            <a:off x="7754753" y="956288"/>
            <a:ext cx="673768" cy="4185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4A2876-E4D5-EC43-7B6E-745861F75152}"/>
              </a:ext>
            </a:extLst>
          </p:cNvPr>
          <p:cNvSpPr/>
          <p:nvPr/>
        </p:nvSpPr>
        <p:spPr>
          <a:xfrm>
            <a:off x="9643744" y="280738"/>
            <a:ext cx="1576940" cy="139708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28B8BE1-C911-6D6F-3D6B-0CD51CB01635}"/>
              </a:ext>
            </a:extLst>
          </p:cNvPr>
          <p:cNvSpPr/>
          <p:nvPr/>
        </p:nvSpPr>
        <p:spPr>
          <a:xfrm>
            <a:off x="10194789" y="1259306"/>
            <a:ext cx="673768" cy="41852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1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A8310-39D6-B432-A66D-C2F0D6114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F4A1A-DC37-5B62-D5E9-D995FB2C9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125" y="990600"/>
            <a:ext cx="9145588" cy="2570747"/>
          </a:xfrm>
        </p:spPr>
        <p:txBody>
          <a:bodyPr anchor="b"/>
          <a:lstStyle/>
          <a:p>
            <a:r>
              <a:rPr lang="en-US" dirty="0"/>
              <a:t>V. Discussion </a:t>
            </a:r>
          </a:p>
        </p:txBody>
      </p:sp>
    </p:spTree>
    <p:extLst>
      <p:ext uri="{BB962C8B-B14F-4D97-AF65-F5344CB8AC3E}">
        <p14:creationId xmlns:p14="http://schemas.microsoft.com/office/powerpoint/2010/main" val="677584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09187-02CC-2C6F-353F-0DB4D57A2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BF263-7A8B-2C77-8831-0083BA4CA3AD}"/>
              </a:ext>
            </a:extLst>
          </p:cNvPr>
          <p:cNvSpPr txBox="1"/>
          <p:nvPr/>
        </p:nvSpPr>
        <p:spPr>
          <a:xfrm>
            <a:off x="182880" y="369027"/>
            <a:ext cx="11612881" cy="611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what extent do AI-generated feedback and teacher-provided </a:t>
            </a:r>
          </a:p>
          <a:p>
            <a:pPr lvl="0" algn="just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feedback improve students’ writing performance?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Both feedback modalities have a positive impact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on </a:t>
            </a:r>
          </a:p>
          <a:p>
            <a:pPr lvl="0"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students’ writing performance. (T: 19.82 -&gt; 26.79 / AI: 19.14 -&gt; 26.33)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effectiveness of teacher feedback and AI feedback is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comparable within this sample.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Students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require more time to adapt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and take advantage of AI feedback.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Surface-level: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AI excels at addressing surface-level issues compared to human teachers (1.13 : 0.88). However, teacher-feedback students received a higher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grammar score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(1.356 : 1.16).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Meaning-level: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AI feedback is just as effective as teacher feedback (1.03 : 1.00) (growing database &amp; careful prompt engineering)</a:t>
            </a:r>
          </a:p>
        </p:txBody>
      </p:sp>
      <p:pic>
        <p:nvPicPr>
          <p:cNvPr id="1026" name="Picture 2" descr="From Tool to Collaborator - How to Turn AI into Your Personal Teaching  Assistant - Connections">
            <a:extLst>
              <a:ext uri="{FF2B5EF4-FFF2-40B4-BE49-F238E27FC236}">
                <a16:creationId xmlns:a16="http://schemas.microsoft.com/office/drawing/2014/main" id="{F08A2095-9D14-224B-BDAA-AC488F9A8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383" y="203200"/>
            <a:ext cx="2566737" cy="1971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3103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D64B4-447A-76D2-E856-83A01199B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0CBCED-0617-82F6-0EAA-203B33D0FC8C}"/>
              </a:ext>
            </a:extLst>
          </p:cNvPr>
          <p:cNvSpPr txBox="1"/>
          <p:nvPr/>
        </p:nvSpPr>
        <p:spPr>
          <a:xfrm>
            <a:off x="396239" y="427345"/>
            <a:ext cx="11314497" cy="279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50000"/>
              </a:lnSpc>
              <a:buAutoNum type="arabicPeriod" startAt="2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What are students’ perceptions regarding the usefulness of </a:t>
            </a:r>
          </a:p>
          <a:p>
            <a:pPr lvl="0" algn="just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each feedback modality?</a:t>
            </a:r>
          </a:p>
          <a:p>
            <a:pPr lvl="0" algn="just">
              <a:lnSpc>
                <a:spcPct val="150000"/>
              </a:lnSpc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Students value teacher feedback in all aspects. They have less trust in AI.</a:t>
            </a:r>
          </a:p>
          <a:p>
            <a:pPr lvl="0" algn="just">
              <a:lnSpc>
                <a:spcPct val="150000"/>
              </a:lnSpc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The bright side of AI in teaching and learning - The Academic">
            <a:extLst>
              <a:ext uri="{FF2B5EF4-FFF2-40B4-BE49-F238E27FC236}">
                <a16:creationId xmlns:a16="http://schemas.microsoft.com/office/drawing/2014/main" id="{6EDD90A0-FAEC-AA89-B6F2-9362E1080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880" y="0"/>
            <a:ext cx="2103120" cy="2103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89501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7084-C959-6935-0D99-455326A78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821" y="990600"/>
            <a:ext cx="10340892" cy="2634916"/>
          </a:xfrm>
        </p:spPr>
        <p:txBody>
          <a:bodyPr anchor="b"/>
          <a:lstStyle/>
          <a:p>
            <a:r>
              <a:rPr lang="en-US" sz="8800" dirty="0" err="1"/>
              <a:t>i</a:t>
            </a:r>
            <a:r>
              <a:rPr lang="en-US" sz="8800" dirty="0"/>
              <a:t>. Introduction</a:t>
            </a:r>
          </a:p>
        </p:txBody>
      </p:sp>
    </p:spTree>
    <p:extLst>
      <p:ext uri="{BB962C8B-B14F-4D97-AF65-F5344CB8AC3E}">
        <p14:creationId xmlns:p14="http://schemas.microsoft.com/office/powerpoint/2010/main" val="1751885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E244C-5F62-35FC-0C09-CB614A324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bright side of AI in teaching and learning - The Academic">
            <a:extLst>
              <a:ext uri="{FF2B5EF4-FFF2-40B4-BE49-F238E27FC236}">
                <a16:creationId xmlns:a16="http://schemas.microsoft.com/office/drawing/2014/main" id="{B95EE29E-5C2B-A261-C380-C0DA1F01E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470" y="0"/>
            <a:ext cx="2103120" cy="2103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F70F9-504B-7DD7-3F9B-4CB22272F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21" y="251872"/>
            <a:ext cx="9368731" cy="63542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88F5B0-5351-FBE3-DA61-68BDCBF36CCF}"/>
              </a:ext>
            </a:extLst>
          </p:cNvPr>
          <p:cNvSpPr/>
          <p:nvPr/>
        </p:nvSpPr>
        <p:spPr>
          <a:xfrm>
            <a:off x="481121" y="2397760"/>
            <a:ext cx="9018479" cy="822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E5ABB5-E890-1904-2477-8E31F365F231}"/>
              </a:ext>
            </a:extLst>
          </p:cNvPr>
          <p:cNvSpPr/>
          <p:nvPr/>
        </p:nvSpPr>
        <p:spPr>
          <a:xfrm>
            <a:off x="481120" y="5447887"/>
            <a:ext cx="9018479" cy="11582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4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28537-865A-B2D4-C733-B336858AE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bright side of AI in teaching and learning - The Academic">
            <a:extLst>
              <a:ext uri="{FF2B5EF4-FFF2-40B4-BE49-F238E27FC236}">
                <a16:creationId xmlns:a16="http://schemas.microsoft.com/office/drawing/2014/main" id="{F7B82FD7-8CDE-D22A-4351-16A14D4D3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880" y="0"/>
            <a:ext cx="2103120" cy="2103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66C06B-A2A0-8B53-2CD7-99F780857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99" y="281478"/>
            <a:ext cx="9124075" cy="62155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B07DDC8-7A3A-DA2B-CFC6-88C3D9F8BB9A}"/>
              </a:ext>
            </a:extLst>
          </p:cNvPr>
          <p:cNvSpPr/>
          <p:nvPr/>
        </p:nvSpPr>
        <p:spPr>
          <a:xfrm>
            <a:off x="328721" y="1066800"/>
            <a:ext cx="9018479" cy="6807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09D5C2-DEC0-8FD4-38FA-8F9B662E6C7E}"/>
              </a:ext>
            </a:extLst>
          </p:cNvPr>
          <p:cNvSpPr/>
          <p:nvPr/>
        </p:nvSpPr>
        <p:spPr>
          <a:xfrm>
            <a:off x="328721" y="2532842"/>
            <a:ext cx="9018479" cy="10333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1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9CB40-ED08-42A8-B9D0-A950D055A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AA4C304-F27A-005B-A215-F10ACF9B673C}"/>
              </a:ext>
            </a:extLst>
          </p:cNvPr>
          <p:cNvSpPr txBox="1"/>
          <p:nvPr/>
        </p:nvSpPr>
        <p:spPr>
          <a:xfrm>
            <a:off x="396239" y="427345"/>
            <a:ext cx="11314497" cy="611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What is the student’s perceived motivational value of AI </a:t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feedback, in contrast to teacher feedback?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AI provides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extensive and instant responses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suggests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new </a:t>
            </a:r>
            <a:b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approaches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provides samples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for students to refine their own writing. Students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avoid long feedback delays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and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forgetting what they have written.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Generally, students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still appreciate teacher feedback more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as this gives a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“human” feel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Some admit they put in more effort in Draft 2 because they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feel grateful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the teacher’s detailed corrections.</a:t>
            </a:r>
          </a:p>
          <a:p>
            <a:pPr lvl="0" algn="just">
              <a:lnSpc>
                <a:spcPct val="150000"/>
              </a:lnSpc>
            </a:pP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“I feel more motivated to think that my effort is recognized by my teacher, which encourages me to perform better as a way to repay for my teacher’s dedication.”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 descr="250+ Teacher Cartoon Helping Pupil Studying Stock Photos, Pictures &amp;  Royalty-Free Images - iStock">
            <a:extLst>
              <a:ext uri="{FF2B5EF4-FFF2-40B4-BE49-F238E27FC236}">
                <a16:creationId xmlns:a16="http://schemas.microsoft.com/office/drawing/2014/main" id="{F6B8B415-CCF2-3E84-3FE5-6DC471CB3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765" y="427345"/>
            <a:ext cx="2256971" cy="15046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7550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64881-2D54-C370-FB7B-4DB855D66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C3C825-DB95-4E97-7353-68472E4D3DEC}"/>
              </a:ext>
            </a:extLst>
          </p:cNvPr>
          <p:cNvSpPr txBox="1"/>
          <p:nvPr/>
        </p:nvSpPr>
        <p:spPr>
          <a:xfrm>
            <a:off x="344905" y="427345"/>
            <a:ext cx="11502189" cy="556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What is the student’s perceived motivational value of AI feedback,</a:t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contrast to teacher feedback?</a:t>
            </a:r>
          </a:p>
          <a:p>
            <a:pPr lvl="0" algn="just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Two important factors at play:</a:t>
            </a:r>
          </a:p>
          <a:p>
            <a:pPr lvl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The novelty effect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students feel a great sense of enthusiasm during 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first stage of  learning.</a:t>
            </a:r>
          </a:p>
          <a:p>
            <a:pPr lvl="0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Risk of blindly accepting quick AI corrections =&gt; loss of learner agency &amp; over-reliance.</a:t>
            </a:r>
          </a:p>
          <a:p>
            <a:pPr lvl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Familiarity: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students too accustomed to the traditional way suffer from temporary anxiety and discomfort. 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Success in AI use depends on students’ willingness to abandon old learning habits + greater contact with technology.</a:t>
            </a:r>
          </a:p>
        </p:txBody>
      </p:sp>
      <p:pic>
        <p:nvPicPr>
          <p:cNvPr id="4098" name="Picture 2" descr="250+ Teacher Cartoon Helping Pupil Studying Stock Photos, Pictures &amp;  Royalty-Free Images - iStock">
            <a:extLst>
              <a:ext uri="{FF2B5EF4-FFF2-40B4-BE49-F238E27FC236}">
                <a16:creationId xmlns:a16="http://schemas.microsoft.com/office/drawing/2014/main" id="{D2947497-B45B-2089-31A9-DEBE7877F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765" y="427345"/>
            <a:ext cx="2256971" cy="15046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0296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20A42-4FCF-13EA-1891-7982DE458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1484C-D54F-3842-8BD1-12362277E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125" y="990600"/>
            <a:ext cx="9145588" cy="2570747"/>
          </a:xfrm>
        </p:spPr>
        <p:txBody>
          <a:bodyPr anchor="b"/>
          <a:lstStyle/>
          <a:p>
            <a:r>
              <a:rPr lang="en-US" dirty="0"/>
              <a:t>Vi. Conclusion</a:t>
            </a:r>
          </a:p>
        </p:txBody>
      </p:sp>
    </p:spTree>
    <p:extLst>
      <p:ext uri="{BB962C8B-B14F-4D97-AF65-F5344CB8AC3E}">
        <p14:creationId xmlns:p14="http://schemas.microsoft.com/office/powerpoint/2010/main" val="4253869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658D1-CE72-E1B7-66A8-B9FA60247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BDB52E8-A389-F1AB-CBB8-477EEF2E380B}"/>
              </a:ext>
            </a:extLst>
          </p:cNvPr>
          <p:cNvSpPr txBox="1"/>
          <p:nvPr/>
        </p:nvSpPr>
        <p:spPr>
          <a:xfrm>
            <a:off x="365759" y="646026"/>
            <a:ext cx="11314497" cy="556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Traditional teacher-led feedback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highly effective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as it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well-adjusted to student’s background knowledge, language proficiency, and adhere to the writing goal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Feedback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personalized and focused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avoid straining the student’s cognitive capacity. 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AI feedback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can also be useful, with considerations: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Students interact with feedback with 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critical mind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Students put in effort to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engage in extensive discussions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with AI to clarify confusing points. 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AI should only provide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step-by-step guidance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rather than rewriting the whole writing.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Prompt must be rigorously and properly engineered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avoid redundancy and provide effective guidance during the writing process.</a:t>
            </a:r>
          </a:p>
        </p:txBody>
      </p:sp>
    </p:spTree>
    <p:extLst>
      <p:ext uri="{BB962C8B-B14F-4D97-AF65-F5344CB8AC3E}">
        <p14:creationId xmlns:p14="http://schemas.microsoft.com/office/powerpoint/2010/main" val="135622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D63BC-7F65-3F61-D67B-3F0D83EFF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1499604-3233-1B2D-EACB-3C033ABEEA0B}"/>
              </a:ext>
            </a:extLst>
          </p:cNvPr>
          <p:cNvSpPr txBox="1"/>
          <p:nvPr/>
        </p:nvSpPr>
        <p:spPr>
          <a:xfrm>
            <a:off x="396239" y="427345"/>
            <a:ext cx="11314497" cy="6250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LIMITATIONS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Small sample size </a:t>
            </a: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(54)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Self-selection bias 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Short surveyed period (10 weeks), thus the 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long-term effect </a:t>
            </a: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each feedback type is 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not confirmed</a:t>
            </a: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need for future research: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</a:pP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Students with 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other levels of proficiency</a:t>
            </a: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and 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other types of writing </a:t>
            </a: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(e.g. essays, creative writing).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</a:pP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Teacher’s 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feedback style </a:t>
            </a: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could be another variable.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</a:pP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blended approach </a:t>
            </a: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 group that receives feedback from both AI &amp; teacher) </a:t>
            </a:r>
          </a:p>
        </p:txBody>
      </p:sp>
    </p:spTree>
    <p:extLst>
      <p:ext uri="{BB962C8B-B14F-4D97-AF65-F5344CB8AC3E}">
        <p14:creationId xmlns:p14="http://schemas.microsoft.com/office/powerpoint/2010/main" val="273442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D7D3B-1D5A-3F55-ABF7-C682E0101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E42BE4-C5AC-5B47-3991-582369072501}"/>
              </a:ext>
            </a:extLst>
          </p:cNvPr>
          <p:cNvSpPr/>
          <p:nvPr/>
        </p:nvSpPr>
        <p:spPr>
          <a:xfrm>
            <a:off x="770021" y="433137"/>
            <a:ext cx="10748211" cy="5935579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u="sng" dirty="0"/>
              <a:t>Bottom line</a:t>
            </a:r>
          </a:p>
          <a:p>
            <a:pPr algn="ctr"/>
            <a:endParaRPr lang="en-US" sz="5400" b="1" u="sng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/>
              <a:t>AI can be useful, but teacher guidance is still needed.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/>
              <a:t>AI has yet to replace teachers, as students still highly value the </a:t>
            </a:r>
            <a:r>
              <a:rPr lang="en-US" sz="4800" b="1" dirty="0"/>
              <a:t>emotional interactions </a:t>
            </a:r>
            <a:r>
              <a:rPr lang="en-US" sz="4800" dirty="0"/>
              <a:t>with human teachers.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68291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AF27F-F48D-F998-17F7-059F7A348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B9016C-278E-05CD-3F4C-1F2703120427}"/>
              </a:ext>
            </a:extLst>
          </p:cNvPr>
          <p:cNvSpPr/>
          <p:nvPr/>
        </p:nvSpPr>
        <p:spPr>
          <a:xfrm>
            <a:off x="770021" y="433137"/>
            <a:ext cx="10748211" cy="59355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/>
              <a:t>Prompt</a:t>
            </a:r>
          </a:p>
          <a:p>
            <a:r>
              <a:rPr lang="en-US" i="1" dirty="0"/>
              <a:t>You are my writing mentor. I will paste my paragraph draft below, based on the paragraph structure (topic sentence – supporting sentences – concluding sentence). Please give me feedback without rewriting the paragraph.</a:t>
            </a:r>
            <a:endParaRPr lang="en-US" dirty="0"/>
          </a:p>
          <a:p>
            <a:r>
              <a:rPr lang="en-US" i="1" dirty="0"/>
              <a:t>Follow these steps:</a:t>
            </a:r>
            <a:endParaRPr lang="en-US" dirty="0"/>
          </a:p>
          <a:p>
            <a:pPr lvl="0"/>
            <a:r>
              <a:rPr lang="en-US" i="1" dirty="0"/>
              <a:t>Start with strengths: Tell me what I did well in my paragraph. </a:t>
            </a:r>
            <a:endParaRPr lang="en-US" dirty="0"/>
          </a:p>
          <a:p>
            <a:pPr lvl="0"/>
            <a:r>
              <a:rPr lang="en-US" i="1" dirty="0"/>
              <a:t>Then, give me at least one suggestion for improvement for each aspect below:</a:t>
            </a:r>
            <a:endParaRPr lang="en-US" dirty="0"/>
          </a:p>
          <a:p>
            <a:r>
              <a:rPr lang="en-US" i="1" dirty="0"/>
              <a:t> </a:t>
            </a:r>
            <a:endParaRPr lang="en-US" dirty="0"/>
          </a:p>
          <a:p>
            <a:pPr lvl="0"/>
            <a:r>
              <a:rPr lang="en-US" b="1" i="1" dirty="0"/>
              <a:t>Grammar</a:t>
            </a:r>
            <a:r>
              <a:rPr lang="en-US" i="1" dirty="0"/>
              <a:t> (word form, article, tense)</a:t>
            </a:r>
            <a:endParaRPr lang="en-US" dirty="0"/>
          </a:p>
          <a:p>
            <a:pPr lvl="0"/>
            <a:r>
              <a:rPr lang="en-US" b="1" i="1" dirty="0"/>
              <a:t>Vocabulary </a:t>
            </a:r>
            <a:r>
              <a:rPr lang="en-US" i="1" dirty="0"/>
              <a:t>/ Word Choice (is the choice appropriate and natural?)</a:t>
            </a:r>
            <a:endParaRPr lang="en-US" dirty="0"/>
          </a:p>
          <a:p>
            <a:pPr lvl="0"/>
            <a:r>
              <a:rPr lang="en-US" b="1" i="1" dirty="0"/>
              <a:t>Mechanics</a:t>
            </a:r>
            <a:r>
              <a:rPr lang="en-US" i="1" dirty="0"/>
              <a:t> (spelling, punctuation, capitalization)</a:t>
            </a:r>
            <a:endParaRPr lang="en-US" dirty="0"/>
          </a:p>
          <a:p>
            <a:pPr lvl="0"/>
            <a:r>
              <a:rPr lang="en-US" b="1" i="1" dirty="0"/>
              <a:t>Sentence Structure </a:t>
            </a:r>
            <a:r>
              <a:rPr lang="en-US" i="1" dirty="0"/>
              <a:t>(variety and complexity)</a:t>
            </a:r>
            <a:endParaRPr lang="en-US" dirty="0"/>
          </a:p>
          <a:p>
            <a:pPr lvl="0"/>
            <a:r>
              <a:rPr lang="en-US" b="1" i="1" dirty="0"/>
              <a:t>Content and Idea Development </a:t>
            </a:r>
            <a:r>
              <a:rPr lang="en-US" i="1" dirty="0"/>
              <a:t>(is the idea well-developed, with main points and supporting ideas?)</a:t>
            </a:r>
            <a:endParaRPr lang="en-US" dirty="0"/>
          </a:p>
          <a:p>
            <a:pPr lvl="0"/>
            <a:r>
              <a:rPr lang="en-US" b="1" i="1" dirty="0"/>
              <a:t>Coherence and Organization </a:t>
            </a:r>
            <a:r>
              <a:rPr lang="en-US" i="1" dirty="0"/>
              <a:t>(is the ideas well-connected, with good use of linking words?)</a:t>
            </a:r>
            <a:endParaRPr lang="en-US" dirty="0"/>
          </a:p>
          <a:p>
            <a:pPr lvl="0"/>
            <a:r>
              <a:rPr lang="en-US" b="1" i="1" dirty="0"/>
              <a:t>Writing Style </a:t>
            </a:r>
            <a:r>
              <a:rPr lang="en-US" i="1" dirty="0"/>
              <a:t>(is the style appropriate and natural?)</a:t>
            </a:r>
            <a:endParaRPr lang="en-US" dirty="0"/>
          </a:p>
          <a:p>
            <a:r>
              <a:rPr lang="en-US" i="1" dirty="0"/>
              <a:t> </a:t>
            </a:r>
            <a:endParaRPr lang="en-US" dirty="0"/>
          </a:p>
          <a:p>
            <a:pPr lvl="0"/>
            <a:r>
              <a:rPr lang="en-US" i="1" dirty="0"/>
              <a:t>Give an overall comment: Summarize the main things I should focus on when revising.</a:t>
            </a:r>
            <a:endParaRPr lang="en-US" dirty="0"/>
          </a:p>
          <a:p>
            <a:pPr lvl="0"/>
            <a:r>
              <a:rPr lang="en-US" i="1" dirty="0"/>
              <a:t>Remember: Do not rewrite my paragraph — just guide me with feedback.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231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792A8-61D9-1D15-F012-0B79E539C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D0D51A-3E38-156B-061A-735A6FB126E4}"/>
              </a:ext>
            </a:extLst>
          </p:cNvPr>
          <p:cNvSpPr/>
          <p:nvPr/>
        </p:nvSpPr>
        <p:spPr>
          <a:xfrm>
            <a:off x="770021" y="433138"/>
            <a:ext cx="10748211" cy="70478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/>
              <a:t>Marking rubrics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DFE952-D4FB-8D78-9D16-E079C69F6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962" y="1137920"/>
            <a:ext cx="8710327" cy="556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1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DAB36-E508-DF40-84D7-65FCEE86D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D0A0DDA-5767-C9C2-F069-52FC932D7BD4}"/>
              </a:ext>
            </a:extLst>
          </p:cNvPr>
          <p:cNvSpPr/>
          <p:nvPr/>
        </p:nvSpPr>
        <p:spPr>
          <a:xfrm>
            <a:off x="465221" y="502920"/>
            <a:ext cx="11137499" cy="6013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Writing – particularly </a:t>
            </a:r>
            <a:r>
              <a:rPr lang="en-US" sz="4000" dirty="0">
                <a:solidFill>
                  <a:srgbClr val="FF0000"/>
                </a:solidFill>
              </a:rPr>
              <a:t>challenging skill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0000"/>
                </a:solidFill>
              </a:rPr>
              <a:t>Corrective written feedback </a:t>
            </a:r>
            <a:r>
              <a:rPr lang="en-US" sz="4000" dirty="0"/>
              <a:t>– pinpoint errors – act as a powerful pedagogical tool for guidance (Perdana et al., 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0000"/>
                </a:solidFill>
              </a:rPr>
              <a:t>Difficulties: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000" dirty="0"/>
              <a:t>High teacher-student ratio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000" dirty="0"/>
              <a:t>Heterogenous distribution of proficiency levels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000" dirty="0"/>
              <a:t>Overwhelming workload for teachers</a:t>
            </a:r>
          </a:p>
        </p:txBody>
      </p:sp>
    </p:spTree>
    <p:extLst>
      <p:ext uri="{BB962C8B-B14F-4D97-AF65-F5344CB8AC3E}">
        <p14:creationId xmlns:p14="http://schemas.microsoft.com/office/powerpoint/2010/main" val="115807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E7A3A-F789-DB8A-E690-0CE410EFE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82D412-E0FE-A04A-DE85-8CF239B8DBF2}"/>
              </a:ext>
            </a:extLst>
          </p:cNvPr>
          <p:cNvSpPr/>
          <p:nvPr/>
        </p:nvSpPr>
        <p:spPr>
          <a:xfrm>
            <a:off x="770021" y="433138"/>
            <a:ext cx="10748211" cy="70478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/>
              <a:t>References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223F52-379E-3EB7-3B4B-8ADD95E7C68C}"/>
              </a:ext>
            </a:extLst>
          </p:cNvPr>
          <p:cNvSpPr txBox="1"/>
          <p:nvPr/>
        </p:nvSpPr>
        <p:spPr>
          <a:xfrm>
            <a:off x="568960" y="1320800"/>
            <a:ext cx="110642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Alnemrat</a:t>
            </a:r>
            <a:r>
              <a:rPr lang="en-US" dirty="0"/>
              <a:t>, A., </a:t>
            </a:r>
            <a:r>
              <a:rPr lang="en-US" dirty="0" err="1"/>
              <a:t>Aldamen</a:t>
            </a:r>
            <a:r>
              <a:rPr lang="en-US" dirty="0"/>
              <a:t>, H., </a:t>
            </a:r>
            <a:r>
              <a:rPr lang="en-US" dirty="0" err="1"/>
              <a:t>Almashour</a:t>
            </a:r>
            <a:r>
              <a:rPr lang="en-US" dirty="0"/>
              <a:t>, M., Al-</a:t>
            </a:r>
            <a:r>
              <a:rPr lang="en-US" dirty="0" err="1"/>
              <a:t>Deaibes</a:t>
            </a:r>
            <a:r>
              <a:rPr lang="en-US" dirty="0"/>
              <a:t>, M., &amp; </a:t>
            </a:r>
            <a:r>
              <a:rPr lang="en-US" dirty="0" err="1"/>
              <a:t>AlSharefeen</a:t>
            </a:r>
            <a:r>
              <a:rPr lang="en-US" dirty="0"/>
              <a:t>, R. (2025). AI vs. teacher feedback on EFL argumentative writing: A quantitative study. </a:t>
            </a:r>
            <a:r>
              <a:rPr lang="en-US" i="1" dirty="0"/>
              <a:t>Frontiers in Education, 10</a:t>
            </a:r>
            <a:r>
              <a:rPr lang="en-US" dirty="0"/>
              <a:t>. </a:t>
            </a:r>
            <a:r>
              <a:rPr lang="en-US" u="sng" dirty="0">
                <a:hlinkClick r:id="rId2"/>
              </a:rPr>
              <a:t>https://doi.org/10.3389/feduc.2025.1546789</a:t>
            </a:r>
            <a:endParaRPr lang="en-US" dirty="0"/>
          </a:p>
          <a:p>
            <a:r>
              <a:rPr lang="en-US" dirty="0"/>
              <a:t>Bakla, A. (2020). A mixed methods study of feedback modes in L2 writing. </a:t>
            </a:r>
            <a:r>
              <a:rPr lang="en-US" i="1" dirty="0"/>
              <a:t>Language Learning &amp; Technology, 24</a:t>
            </a:r>
            <a:r>
              <a:rPr lang="en-US" dirty="0"/>
              <a:t>(1), 143–161. </a:t>
            </a:r>
            <a:r>
              <a:rPr lang="en-US" u="sng" dirty="0">
                <a:hlinkClick r:id="rId3"/>
              </a:rPr>
              <a:t>https://doi.org/10.125/71192</a:t>
            </a:r>
            <a:endParaRPr lang="en-US" dirty="0"/>
          </a:p>
          <a:p>
            <a:r>
              <a:rPr lang="en-US" dirty="0"/>
              <a:t>Ballet, K., &amp; </a:t>
            </a:r>
            <a:r>
              <a:rPr lang="en-US" dirty="0" err="1"/>
              <a:t>Kelchtermans</a:t>
            </a:r>
            <a:r>
              <a:rPr lang="en-US" dirty="0"/>
              <a:t>, G. (2009). Struggling with workload: Primary teachers’ experience of intensification. </a:t>
            </a:r>
            <a:r>
              <a:rPr lang="en-US" i="1" dirty="0"/>
              <a:t>Teaching and Teacher Education, 25</a:t>
            </a:r>
            <a:r>
              <a:rPr lang="en-US" dirty="0"/>
              <a:t>(8), 1150-1157. Retrieved from </a:t>
            </a:r>
            <a:r>
              <a:rPr lang="en-US" u="sng" dirty="0">
                <a:hlinkClick r:id="rId4"/>
              </a:rPr>
              <a:t>https://doi.org/10.1016/j.tate.2009.02.012</a:t>
            </a:r>
            <a:endParaRPr lang="en-US" dirty="0"/>
          </a:p>
          <a:p>
            <a:r>
              <a:rPr lang="en-US" dirty="0"/>
              <a:t>Bardwell, R.</a:t>
            </a:r>
            <a:r>
              <a:rPr lang="en-US" b="1" dirty="0"/>
              <a:t> </a:t>
            </a:r>
            <a:r>
              <a:rPr lang="en-US" dirty="0"/>
              <a:t>(1981). Feedback: How does it function? </a:t>
            </a:r>
            <a:r>
              <a:rPr lang="en-US" i="1" dirty="0"/>
              <a:t>Journal of Experimental Education</a:t>
            </a:r>
            <a:r>
              <a:rPr lang="en-US" dirty="0"/>
              <a:t>, </a:t>
            </a:r>
            <a:r>
              <a:rPr lang="en-US" i="1" dirty="0"/>
              <a:t>50</a:t>
            </a:r>
            <a:r>
              <a:rPr lang="en-US" dirty="0"/>
              <a:t>(1), 4–9. https://doi.org/10.1080/00220973.1981.11011792 </a:t>
            </a:r>
          </a:p>
          <a:p>
            <a:r>
              <a:rPr lang="en-US" dirty="0"/>
              <a:t>Baz, M. A., &amp; Aksoy, S. H. (2025). The effect of feedback on informative text writing: AI or teacher? </a:t>
            </a:r>
            <a:r>
              <a:rPr lang="en-US" i="1" dirty="0"/>
              <a:t>Open Praxis, 17</a:t>
            </a:r>
            <a:r>
              <a:rPr lang="en-US" dirty="0"/>
              <a:t>(3), 611–631.</a:t>
            </a:r>
          </a:p>
          <a:p>
            <a:r>
              <a:rPr lang="en-US" dirty="0" err="1"/>
              <a:t>Bitchener</a:t>
            </a:r>
            <a:r>
              <a:rPr lang="en-US" dirty="0"/>
              <a:t>, J., &amp; Ferris, D. R. (2012). </a:t>
            </a:r>
            <a:r>
              <a:rPr lang="en-US" i="1" dirty="0"/>
              <a:t>Written corrective feedback in second language acquisition and writing. </a:t>
            </a:r>
            <a:r>
              <a:rPr lang="en-US" dirty="0"/>
              <a:t>Routledge.</a:t>
            </a:r>
          </a:p>
          <a:p>
            <a:r>
              <a:rPr lang="en-US" dirty="0"/>
              <a:t>Chen, C.-F. E., &amp; Cheng, W.-Y. E. C. (2008). Beyond the design of automated writing evaluation: Pedagogical practices and perceived learning effectiveness in EFL writing classes. </a:t>
            </a:r>
            <a:r>
              <a:rPr lang="en-US" i="1" dirty="0"/>
              <a:t>Language Learning &amp; Technology, 12</a:t>
            </a:r>
            <a:r>
              <a:rPr lang="en-US" dirty="0"/>
              <a:t>(2), 94–112.</a:t>
            </a:r>
          </a:p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08561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titude Images for PowerPoint Slides">
            <a:extLst>
              <a:ext uri="{FF2B5EF4-FFF2-40B4-BE49-F238E27FC236}">
                <a16:creationId xmlns:a16="http://schemas.microsoft.com/office/drawing/2014/main" id="{DA9B71B2-F29C-BA25-8A65-EC6CFEF36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56" y="68263"/>
            <a:ext cx="11949288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9376429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81C35-6207-82FE-00A2-C9A13D3DA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24828F1-1A6C-4E41-7D1D-3AAF8B649D18}"/>
              </a:ext>
            </a:extLst>
          </p:cNvPr>
          <p:cNvSpPr/>
          <p:nvPr/>
        </p:nvSpPr>
        <p:spPr>
          <a:xfrm>
            <a:off x="471637" y="493294"/>
            <a:ext cx="11110763" cy="6013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0000"/>
                </a:solidFill>
              </a:rPr>
              <a:t>AI-powered tool </a:t>
            </a:r>
            <a:r>
              <a:rPr lang="en-US" sz="4000" dirty="0"/>
              <a:t>– a promising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0000"/>
                </a:solidFill>
              </a:rPr>
              <a:t>Opinions are mixed: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rgbClr val="FF0000"/>
                </a:solidFill>
              </a:rPr>
              <a:t>Positive impact </a:t>
            </a:r>
            <a:r>
              <a:rPr lang="en-US" sz="4000" dirty="0"/>
              <a:t>on writing performance: surface-level errors, promote peace of mind, instancy (Baz &amp; Aksoy, 2025)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rgbClr val="FF0000"/>
                </a:solidFill>
              </a:rPr>
              <a:t>Issues</a:t>
            </a:r>
            <a:r>
              <a:rPr lang="en-US" sz="4000" dirty="0"/>
              <a:t>: redundant details, confusion, lack of personalization (Lin &amp; Crosthwaite, 2024)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0000"/>
                </a:solidFill>
              </a:rPr>
              <a:t>Gap</a:t>
            </a:r>
            <a:r>
              <a:rPr lang="en-US" sz="4000" dirty="0"/>
              <a:t>: Vietnamese university setting, feedback quality, learner trust</a:t>
            </a:r>
          </a:p>
        </p:txBody>
      </p:sp>
    </p:spTree>
    <p:extLst>
      <p:ext uri="{BB962C8B-B14F-4D97-AF65-F5344CB8AC3E}">
        <p14:creationId xmlns:p14="http://schemas.microsoft.com/office/powerpoint/2010/main" val="2856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4DA6B-6E9C-DD21-5CD6-ED296EABC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5800FC-9183-B552-2597-D08D058E086A}"/>
              </a:ext>
            </a:extLst>
          </p:cNvPr>
          <p:cNvSpPr/>
          <p:nvPr/>
        </p:nvSpPr>
        <p:spPr>
          <a:xfrm>
            <a:off x="471637" y="493294"/>
            <a:ext cx="11213432" cy="6013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solidFill>
                  <a:srgbClr val="FF0000"/>
                </a:solidFill>
              </a:rPr>
              <a:t>Research questions: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FF0000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3200" b="1" dirty="0"/>
              <a:t>To what extent do AI-generated feedback and teacher-provided feedback </a:t>
            </a:r>
            <a:r>
              <a:rPr lang="en-US" sz="3200" b="1" dirty="0">
                <a:solidFill>
                  <a:srgbClr val="FF0000"/>
                </a:solidFill>
              </a:rPr>
              <a:t>improve students’ writing performance</a:t>
            </a:r>
            <a:r>
              <a:rPr lang="en-US" sz="3200" b="1" dirty="0"/>
              <a:t>?</a:t>
            </a:r>
            <a:endParaRPr lang="en-US" sz="3200" dirty="0"/>
          </a:p>
          <a:p>
            <a:pPr marL="342900" lvl="0" indent="-342900">
              <a:buFont typeface="+mj-lt"/>
              <a:buAutoNum type="arabicPeriod"/>
            </a:pPr>
            <a:r>
              <a:rPr lang="en-US" sz="3200" b="1" dirty="0"/>
              <a:t>What are </a:t>
            </a:r>
            <a:r>
              <a:rPr lang="en-US" sz="3200" b="1" dirty="0">
                <a:solidFill>
                  <a:srgbClr val="FF0000"/>
                </a:solidFill>
              </a:rPr>
              <a:t>students’ perceptions </a:t>
            </a:r>
            <a:r>
              <a:rPr lang="en-US" sz="3200" b="1" dirty="0"/>
              <a:t>regarding the </a:t>
            </a:r>
            <a:r>
              <a:rPr lang="en-US" sz="3200" b="1" dirty="0">
                <a:solidFill>
                  <a:srgbClr val="FF0000"/>
                </a:solidFill>
              </a:rPr>
              <a:t>usefulness of each feedback modality</a:t>
            </a:r>
            <a:r>
              <a:rPr lang="en-US" sz="3200" b="1" dirty="0"/>
              <a:t>?</a:t>
            </a:r>
            <a:endParaRPr lang="en-US" sz="3200" dirty="0"/>
          </a:p>
          <a:p>
            <a:pPr marL="342900" lvl="0" indent="-342900">
              <a:buFont typeface="+mj-lt"/>
              <a:buAutoNum type="arabicPeriod"/>
            </a:pPr>
            <a:r>
              <a:rPr lang="en-US" sz="3200" b="1" dirty="0"/>
              <a:t>What is the student’s perceived motivational value of AI feedback, in contrast to teacher feedback?</a:t>
            </a:r>
            <a:endParaRPr lang="en-US" sz="3200" dirty="0"/>
          </a:p>
        </p:txBody>
      </p:sp>
      <p:pic>
        <p:nvPicPr>
          <p:cNvPr id="3074" name="Picture 2" descr="1. The Purpose of Research Questions – Choosing &amp; Using Sources: A Guide to  Academic Research">
            <a:extLst>
              <a:ext uri="{FF2B5EF4-FFF2-40B4-BE49-F238E27FC236}">
                <a16:creationId xmlns:a16="http://schemas.microsoft.com/office/drawing/2014/main" id="{CCD587AA-2699-B392-81EA-1F963A1D9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515" y="637673"/>
            <a:ext cx="2234867" cy="178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37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214" end="3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charRg st="214" end="3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B29B2-265A-8EB8-4E0C-0C9F1A12E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EDA8D-B9A0-D283-B77A-2B3A7E9E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125" y="990601"/>
            <a:ext cx="9145588" cy="2618874"/>
          </a:xfrm>
        </p:spPr>
        <p:txBody>
          <a:bodyPr anchor="b"/>
          <a:lstStyle/>
          <a:p>
            <a:r>
              <a:rPr lang="en-US" dirty="0"/>
              <a:t>II. Literature review</a:t>
            </a:r>
          </a:p>
        </p:txBody>
      </p:sp>
    </p:spTree>
    <p:extLst>
      <p:ext uri="{BB962C8B-B14F-4D97-AF65-F5344CB8AC3E}">
        <p14:creationId xmlns:p14="http://schemas.microsoft.com/office/powerpoint/2010/main" val="1820902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51BF6-E43A-7F5C-C085-9A641485F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C54CE35-5792-3541-54C7-006A9FA3C10E}"/>
              </a:ext>
            </a:extLst>
          </p:cNvPr>
          <p:cNvSpPr/>
          <p:nvPr/>
        </p:nvSpPr>
        <p:spPr>
          <a:xfrm>
            <a:off x="471636" y="493294"/>
            <a:ext cx="8662204" cy="6013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Teacher-led feedback</a:t>
            </a:r>
          </a:p>
          <a:p>
            <a:endParaRPr lang="en-US" sz="36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Provide </a:t>
            </a:r>
            <a:r>
              <a:rPr lang="en-US" sz="3600" dirty="0">
                <a:solidFill>
                  <a:srgbClr val="FF0000"/>
                </a:solidFill>
              </a:rPr>
              <a:t>personalized, contextualized remarks </a:t>
            </a:r>
            <a:r>
              <a:rPr lang="en-US" sz="3600" dirty="0">
                <a:solidFill>
                  <a:schemeClr val="tx1"/>
                </a:solidFill>
              </a:rPr>
              <a:t>that account for </a:t>
            </a:r>
            <a:r>
              <a:rPr lang="en-US" sz="3600" dirty="0">
                <a:solidFill>
                  <a:srgbClr val="FF0000"/>
                </a:solidFill>
              </a:rPr>
              <a:t>specialized needs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Foster </a:t>
            </a:r>
            <a:r>
              <a:rPr lang="en-US" sz="3600" dirty="0">
                <a:solidFill>
                  <a:srgbClr val="FF0000"/>
                </a:solidFill>
              </a:rPr>
              <a:t>critical thinking </a:t>
            </a:r>
            <a:r>
              <a:rPr lang="en-US" sz="3600" dirty="0">
                <a:solidFill>
                  <a:schemeClr val="tx1"/>
                </a:solidFill>
              </a:rPr>
              <a:t>with </a:t>
            </a:r>
            <a:r>
              <a:rPr lang="en-US" sz="3600" dirty="0">
                <a:solidFill>
                  <a:srgbClr val="FF0000"/>
                </a:solidFill>
              </a:rPr>
              <a:t>metalinguistic instruction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Limitation: fall short of </a:t>
            </a:r>
            <a:r>
              <a:rPr lang="en-US" sz="3600" dirty="0">
                <a:solidFill>
                  <a:srgbClr val="FF0000"/>
                </a:solidFill>
              </a:rPr>
              <a:t>immediate, extensive feedback </a:t>
            </a:r>
          </a:p>
          <a:p>
            <a:r>
              <a:rPr lang="en-US" sz="3600" dirty="0">
                <a:solidFill>
                  <a:schemeClr val="tx1"/>
                </a:solidFill>
              </a:rPr>
              <a:t>=&gt; Delays in response rate and / or superficial comments</a:t>
            </a:r>
          </a:p>
        </p:txBody>
      </p:sp>
      <p:pic>
        <p:nvPicPr>
          <p:cNvPr id="5122" name="Picture 2" descr="Why teachers are seeing red (and green and purple and pink) over marking |  Teaching | The Guardian">
            <a:extLst>
              <a:ext uri="{FF2B5EF4-FFF2-40B4-BE49-F238E27FC236}">
                <a16:creationId xmlns:a16="http://schemas.microsoft.com/office/drawing/2014/main" id="{DB8306BC-979C-0DEC-C91B-CFFDBF2430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5"/>
          <a:stretch>
            <a:fillRect/>
          </a:stretch>
        </p:blipFill>
        <p:spPr bwMode="auto">
          <a:xfrm>
            <a:off x="8222431" y="493294"/>
            <a:ext cx="3497932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28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E9A9D-2359-17F5-F8AB-E312290F2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3D2539-4C9D-E460-EB75-B1FC60069027}"/>
              </a:ext>
            </a:extLst>
          </p:cNvPr>
          <p:cNvSpPr/>
          <p:nvPr/>
        </p:nvSpPr>
        <p:spPr>
          <a:xfrm>
            <a:off x="471637" y="375386"/>
            <a:ext cx="8511942" cy="61312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AI as a source of feedback</a:t>
            </a:r>
          </a:p>
          <a:p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Large Language Models and Natural Language Processing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Generate formative feedback to </a:t>
            </a:r>
            <a:r>
              <a:rPr lang="en-US" sz="3200" dirty="0">
                <a:solidFill>
                  <a:srgbClr val="FF0000"/>
                </a:solidFill>
              </a:rPr>
              <a:t>clarify major points and positive reinforcement</a:t>
            </a:r>
            <a:r>
              <a:rPr lang="en-US" sz="3200" dirty="0">
                <a:solidFill>
                  <a:schemeClr val="tx1"/>
                </a:solidFill>
              </a:rPr>
              <a:t> (Makwana, 2025)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Shortcomings: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Generate its own ideas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Fail to engage </a:t>
            </a:r>
            <a:r>
              <a:rPr lang="en-US" sz="3200" dirty="0">
                <a:solidFill>
                  <a:schemeClr val="tx1"/>
                </a:solidFill>
              </a:rPr>
              <a:t>with learners </a:t>
            </a:r>
            <a:r>
              <a:rPr lang="en-US" sz="3200" dirty="0">
                <a:solidFill>
                  <a:srgbClr val="FF0000"/>
                </a:solidFill>
              </a:rPr>
              <a:t>emotionally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/>
                </a:solidFill>
              </a:rPr>
              <a:t>Fabricate </a:t>
            </a:r>
            <a:r>
              <a:rPr lang="en-US" sz="3200" dirty="0">
                <a:solidFill>
                  <a:srgbClr val="FF0000"/>
                </a:solidFill>
              </a:rPr>
              <a:t>inaccurate responses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Academic integrity </a:t>
            </a:r>
          </a:p>
        </p:txBody>
      </p:sp>
      <p:pic>
        <p:nvPicPr>
          <p:cNvPr id="6146" name="Picture 2" descr="The Power of AI Feedback Loop: Learning From Mistakes | IrisAgent">
            <a:extLst>
              <a:ext uri="{FF2B5EF4-FFF2-40B4-BE49-F238E27FC236}">
                <a16:creationId xmlns:a16="http://schemas.microsoft.com/office/drawing/2014/main" id="{133A3D2F-1265-9313-3E2D-4009E5D93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607" y="558265"/>
            <a:ext cx="3259757" cy="240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99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C1C89-ECD6-CF85-1707-8E769F5CA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F8C7C-2712-6378-0DC2-CE3D8DD21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125" y="990600"/>
            <a:ext cx="9145588" cy="2522621"/>
          </a:xfrm>
        </p:spPr>
        <p:txBody>
          <a:bodyPr anchor="b"/>
          <a:lstStyle/>
          <a:p>
            <a:r>
              <a:rPr lang="en-US" dirty="0"/>
              <a:t>III. Methodology</a:t>
            </a:r>
          </a:p>
        </p:txBody>
      </p:sp>
    </p:spTree>
    <p:extLst>
      <p:ext uri="{BB962C8B-B14F-4D97-AF65-F5344CB8AC3E}">
        <p14:creationId xmlns:p14="http://schemas.microsoft.com/office/powerpoint/2010/main" val="2042880490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 Circle">
  <a:themeElements>
    <a:clrScheme name="Custom 2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F0D4DB"/>
      </a:accent1>
      <a:accent2>
        <a:srgbClr val="DBE7F5"/>
      </a:accent2>
      <a:accent3>
        <a:srgbClr val="C9E2D6"/>
      </a:accent3>
      <a:accent4>
        <a:srgbClr val="BABAD6"/>
      </a:accent4>
      <a:accent5>
        <a:srgbClr val="F0D2BF"/>
      </a:accent5>
      <a:accent6>
        <a:srgbClr val="F3E49A"/>
      </a:accent6>
      <a:hlink>
        <a:srgbClr val="7030A0"/>
      </a:hlink>
      <a:folHlink>
        <a:srgbClr val="107573"/>
      </a:folHlink>
    </a:clrScheme>
    <a:fontScheme name="Custom 10">
      <a:majorFont>
        <a:latin typeface="Lora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 Circle_Keynote Presentation_win32_LW_V6" id="{670309C8-2C38-4CFF-82BA-AF197439C521}" vid="{43F42362-DC95-4CBA-A0A2-5C03B532E6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782DA7-86C0-4A84-A860-11A1E6E3FB6B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71af3243-3dd4-4a8d-8c0d-dd76da1f02a5"/>
    <ds:schemaRef ds:uri="http://schemas.microsoft.com/sharepoint/v3"/>
    <ds:schemaRef ds:uri="http://schemas.microsoft.com/office/2006/metadata/properties"/>
    <ds:schemaRef ds:uri="http://schemas.openxmlformats.org/package/2006/metadata/core-properties"/>
    <ds:schemaRef ds:uri="230e9df3-be65-4c73-a93b-d1236ebd677e"/>
    <ds:schemaRef ds:uri="16c05727-aa75-4e4a-9b5f-8a80a1165891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{45E93BEE-2364-4D89-87E3-A54DD52998B6}f4c2fa09-5552-4190-875c-1979579583e2-TFc553d604-a3b6-4c52-b2ed-3a769335c0fd_win32</Template>
  <TotalTime>545</TotalTime>
  <Words>1476</Words>
  <Application>Microsoft Office PowerPoint</Application>
  <PresentationFormat>Widescreen</PresentationFormat>
  <Paragraphs>134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Aptos</vt:lpstr>
      <vt:lpstr>Arial</vt:lpstr>
      <vt:lpstr>Lora</vt:lpstr>
      <vt:lpstr>Playfair Display Black</vt:lpstr>
      <vt:lpstr>Poppins Light</vt:lpstr>
      <vt:lpstr>Symbol</vt:lpstr>
      <vt:lpstr>Times New Roman</vt:lpstr>
      <vt:lpstr>Wingdings</vt:lpstr>
      <vt:lpstr>Gradient Circle</vt:lpstr>
      <vt:lpstr>The Efficacy And Student Perceptions Of AI-generated Versus Teacher Feedback On University Students' L2 Writing Development: A Mixed-methods Study</vt:lpstr>
      <vt:lpstr>i. Introduction</vt:lpstr>
      <vt:lpstr>PowerPoint Presentation</vt:lpstr>
      <vt:lpstr>PowerPoint Presentation</vt:lpstr>
      <vt:lpstr>PowerPoint Presentation</vt:lpstr>
      <vt:lpstr>II. Literature review</vt:lpstr>
      <vt:lpstr>PowerPoint Presentation</vt:lpstr>
      <vt:lpstr>PowerPoint Presentation</vt:lpstr>
      <vt:lpstr>III. Methodology</vt:lpstr>
      <vt:lpstr>PowerPoint Presentation</vt:lpstr>
      <vt:lpstr>PowerPoint Presentation</vt:lpstr>
      <vt:lpstr>IV. Data analysis and Findings</vt:lpstr>
      <vt:lpstr>PowerPoint Presentation</vt:lpstr>
      <vt:lpstr>PowerPoint Presentation</vt:lpstr>
      <vt:lpstr>PowerPoint Presentation</vt:lpstr>
      <vt:lpstr>PowerPoint Presentation</vt:lpstr>
      <vt:lpstr>V. Discussion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Vi. Conclusion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Anh Tran Duc</dc:creator>
  <cp:lastModifiedBy>Anh Tran Duc</cp:lastModifiedBy>
  <cp:revision>9</cp:revision>
  <dcterms:created xsi:type="dcterms:W3CDTF">2026-02-27T05:05:35Z</dcterms:created>
  <dcterms:modified xsi:type="dcterms:W3CDTF">2026-07-29T07:38:38Z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