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423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32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18742" y="-624842"/>
            <a:ext cx="2194560" cy="2194560"/>
          </a:xfrm>
          <a:prstGeom prst="ellipse">
            <a:avLst/>
          </a:prstGeom>
          <a:solidFill>
            <a:srgbClr val="0E9E96">
              <a:alpha val="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BA30C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F2603C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2954C8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F2603C">
              <a:alpha val="2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BA30C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0E9E96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/tmp/logos/va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28" y="266104"/>
            <a:ext cx="843534" cy="8229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463040" y="384048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 AVIATION ACADEMY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1463040" y="649224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Aerospace University · Ho Chi Minh City, Vietnam</a:t>
            </a:r>
            <a:endParaRPr lang="en-US" sz="950" dirty="0"/>
          </a:p>
        </p:txBody>
      </p:sp>
      <p:pic>
        <p:nvPicPr>
          <p:cNvPr id="12" name="Image 1" descr="/tmp/logos/hufli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1961" y="310896"/>
            <a:ext cx="1174071" cy="7863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98080" y="402336"/>
            <a:ext cx="287672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Host Institution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6949440" y="667512"/>
            <a:ext cx="342536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TESOL International Conference · 2026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594360" y="157276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TESOL CONFERENCE · 2026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548640" y="1956816"/>
            <a:ext cx="11064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 Transformation in</a:t>
            </a:r>
            <a:endParaRPr lang="en-US" sz="4400" dirty="0"/>
          </a:p>
          <a:p>
            <a:pPr marL="0" indent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Formative Assessment</a:t>
            </a:r>
            <a:endParaRPr lang="en-US" sz="4400" dirty="0"/>
          </a:p>
        </p:txBody>
      </p:sp>
      <p:sp>
        <p:nvSpPr>
          <p:cNvPr id="17" name="Text 13"/>
          <p:cNvSpPr/>
          <p:nvPr/>
        </p:nvSpPr>
        <p:spPr>
          <a:xfrm>
            <a:off x="594360" y="3621024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Designing, implementing &amp; evaluating </a:t>
            </a:r>
            <a:r>
              <a:rPr lang="en-US" sz="2000" b="1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Testmoz</a:t>
            </a: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General English at VAA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594360" y="4352544"/>
            <a:ext cx="6858000" cy="1417320"/>
          </a:xfrm>
          <a:prstGeom prst="roundRect">
            <a:avLst>
              <a:gd name="adj" fmla="val 6452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864108" y="4594860"/>
            <a:ext cx="905256" cy="905256"/>
          </a:xfrm>
          <a:prstGeom prst="ellipse">
            <a:avLst/>
          </a:prstGeom>
          <a:ln w="17780">
            <a:solidFill>
              <a:srgbClr val="EBA3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914400" y="4645152"/>
            <a:ext cx="804672" cy="804672"/>
          </a:xfrm>
          <a:prstGeom prst="ellipse">
            <a:avLst/>
          </a:prstGeom>
          <a:solidFill>
            <a:srgbClr val="1E2A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645152"/>
            <a:ext cx="89611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PT</a:t>
            </a:r>
            <a:endParaRPr lang="en-US" sz="2100" dirty="0"/>
          </a:p>
        </p:txBody>
      </p:sp>
      <p:sp>
        <p:nvSpPr>
          <p:cNvPr id="22" name="Text 18"/>
          <p:cNvSpPr/>
          <p:nvPr/>
        </p:nvSpPr>
        <p:spPr>
          <a:xfrm>
            <a:off x="1993392" y="4626864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Ms. Phan Tu Trinh</a:t>
            </a:r>
            <a:endParaRPr lang="en-US" sz="2100" dirty="0"/>
          </a:p>
        </p:txBody>
      </p:sp>
      <p:sp>
        <p:nvSpPr>
          <p:cNvPr id="23" name="Text 19"/>
          <p:cNvSpPr/>
          <p:nvPr/>
        </p:nvSpPr>
        <p:spPr>
          <a:xfrm>
            <a:off x="1993392" y="502920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Lecturer &amp; Researcher · M.A. TESOL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1993392" y="5312664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 Aviation Academy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8001000" y="4407408"/>
            <a:ext cx="3566160" cy="402336"/>
          </a:xfrm>
          <a:prstGeom prst="roundRect">
            <a:avLst>
              <a:gd name="adj" fmla="val 50000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8229600" y="4535424"/>
            <a:ext cx="155448" cy="155448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8549640" y="4407408"/>
            <a:ext cx="2926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Assessment</a:t>
            </a:r>
            <a:endParaRPr lang="en-US" sz="1250" dirty="0"/>
          </a:p>
        </p:txBody>
      </p:sp>
      <p:sp>
        <p:nvSpPr>
          <p:cNvPr id="28" name="Shape 24"/>
          <p:cNvSpPr/>
          <p:nvPr/>
        </p:nvSpPr>
        <p:spPr>
          <a:xfrm>
            <a:off x="8001000" y="4892040"/>
            <a:ext cx="3566160" cy="402336"/>
          </a:xfrm>
          <a:prstGeom prst="roundRect">
            <a:avLst>
              <a:gd name="adj" fmla="val 50000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5"/>
          <p:cNvSpPr/>
          <p:nvPr/>
        </p:nvSpPr>
        <p:spPr>
          <a:xfrm>
            <a:off x="8229600" y="5020056"/>
            <a:ext cx="155448" cy="155448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6"/>
          <p:cNvSpPr/>
          <p:nvPr/>
        </p:nvSpPr>
        <p:spPr>
          <a:xfrm>
            <a:off x="8549640" y="4892040"/>
            <a:ext cx="2926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ADDIE Model</a:t>
            </a:r>
            <a:endParaRPr lang="en-US" sz="1250" dirty="0"/>
          </a:p>
        </p:txBody>
      </p:sp>
      <p:sp>
        <p:nvSpPr>
          <p:cNvPr id="31" name="Shape 27"/>
          <p:cNvSpPr/>
          <p:nvPr/>
        </p:nvSpPr>
        <p:spPr>
          <a:xfrm>
            <a:off x="8001000" y="5376672"/>
            <a:ext cx="3566160" cy="402336"/>
          </a:xfrm>
          <a:prstGeom prst="roundRect">
            <a:avLst>
              <a:gd name="adj" fmla="val 50000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28"/>
          <p:cNvSpPr/>
          <p:nvPr/>
        </p:nvSpPr>
        <p:spPr>
          <a:xfrm>
            <a:off x="8229600" y="5504688"/>
            <a:ext cx="155448" cy="155448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29"/>
          <p:cNvSpPr/>
          <p:nvPr/>
        </p:nvSpPr>
        <p:spPr>
          <a:xfrm>
            <a:off x="8549640" y="5376672"/>
            <a:ext cx="2926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MALL · Feedback</a:t>
            </a:r>
            <a:endParaRPr lang="en-US" sz="1250" dirty="0"/>
          </a:p>
        </p:txBody>
      </p:sp>
      <p:sp>
        <p:nvSpPr>
          <p:cNvPr id="34" name="Text 30"/>
          <p:cNvSpPr/>
          <p:nvPr/>
        </p:nvSpPr>
        <p:spPr>
          <a:xfrm>
            <a:off x="594360" y="6089904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mixed-methods, ADDIE-based study of student perceptions · N = 182 · one academic semester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2954C8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95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5-POINT LIKERT SCALE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Mean Scores &amp; What Drives Them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Mean ratings (1–5)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1874520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Continuance intention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91840" y="1984248"/>
            <a:ext cx="2423160" cy="347472"/>
          </a:xfrm>
          <a:prstGeom prst="roundRect">
            <a:avLst>
              <a:gd name="adj" fmla="val 10526"/>
            </a:avLst>
          </a:prstGeom>
          <a:solidFill>
            <a:srgbClr val="EEF0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91840" y="1984248"/>
            <a:ext cx="1255637" cy="347472"/>
          </a:xfrm>
          <a:prstGeom prst="roundRect">
            <a:avLst>
              <a:gd name="adj" fmla="val 10526"/>
            </a:avLst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20629" y="1874520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" y="2587752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Ease of use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91840" y="2697480"/>
            <a:ext cx="2423160" cy="347472"/>
          </a:xfrm>
          <a:prstGeom prst="roundRect">
            <a:avLst>
              <a:gd name="adj" fmla="val 10526"/>
            </a:avLst>
          </a:prstGeom>
          <a:solidFill>
            <a:srgbClr val="EEF0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91840" y="2697480"/>
            <a:ext cx="1167523" cy="347472"/>
          </a:xfrm>
          <a:prstGeom prst="roundRect">
            <a:avLst>
              <a:gd name="adj" fmla="val 10526"/>
            </a:avLst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32515" y="2587752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0080" y="3300984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Homework completion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291840" y="3410712"/>
            <a:ext cx="2423160" cy="347472"/>
          </a:xfrm>
          <a:prstGeom prst="roundRect">
            <a:avLst>
              <a:gd name="adj" fmla="val 10526"/>
            </a:avLst>
          </a:prstGeom>
          <a:solidFill>
            <a:srgbClr val="EEF0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291840" y="3410712"/>
            <a:ext cx="1057379" cy="347472"/>
          </a:xfrm>
          <a:prstGeom prst="roundRect">
            <a:avLst>
              <a:gd name="adj" fmla="val 10526"/>
            </a:avLst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422371" y="3300984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4.38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4014216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helpfulness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291840" y="4123944"/>
            <a:ext cx="2423160" cy="347472"/>
          </a:xfrm>
          <a:prstGeom prst="roundRect">
            <a:avLst>
              <a:gd name="adj" fmla="val 10526"/>
            </a:avLst>
          </a:prstGeom>
          <a:solidFill>
            <a:srgbClr val="EEF0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291840" y="4123944"/>
            <a:ext cx="881149" cy="347472"/>
          </a:xfrm>
          <a:prstGeom prst="roundRect">
            <a:avLst>
              <a:gd name="adj" fmla="val 10526"/>
            </a:avLst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246141" y="4014216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4.30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0080" y="4727448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291840" y="4837176"/>
            <a:ext cx="2423160" cy="347472"/>
          </a:xfrm>
          <a:prstGeom prst="roundRect">
            <a:avLst>
              <a:gd name="adj" fmla="val 10526"/>
            </a:avLst>
          </a:prstGeom>
          <a:solidFill>
            <a:srgbClr val="EEF0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291840" y="4837176"/>
            <a:ext cx="837092" cy="347472"/>
          </a:xfrm>
          <a:prstGeom prst="roundRect">
            <a:avLst>
              <a:gd name="adj" fmla="val 10526"/>
            </a:avLst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202084" y="4727448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4.28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0080" y="5504688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Bars scaled 3.9–5.0 to show contrast · all items ≥ 4.28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537960" y="1851660"/>
            <a:ext cx="4983480" cy="1691640"/>
          </a:xfrm>
          <a:prstGeom prst="roundRect">
            <a:avLst>
              <a:gd name="adj" fmla="val 5405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812280" y="1947672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quantitatively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766560" y="219913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Ease of use &amp; continuance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6812280" y="2729484"/>
            <a:ext cx="4526280" cy="7818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found it accessible and want to keep using it in future English courses.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537960" y="3675888"/>
            <a:ext cx="4983480" cy="1965960"/>
          </a:xfrm>
          <a:prstGeom prst="roundRect">
            <a:avLst>
              <a:gd name="adj" fmla="val 4651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812280" y="3810000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driver (qualitative)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812280" y="410108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Immediate feedback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6812280" y="4581144"/>
            <a:ext cx="4526280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access to results — not just convenience — was what students said kept them coming back and helped them spot weaknesses.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7A4FD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7A4FD0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43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RESPONSES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 Voices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14400" y="1755648"/>
            <a:ext cx="530352" cy="530352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1609344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1645920" y="1618488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i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like Testmoz the most because it gives quick feedback on scores."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464040" y="1618488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000" b="1" kern="0" spc="100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 FEEDBACK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40080" y="2706624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914400" y="2980944"/>
            <a:ext cx="530352" cy="530352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2834640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1645920" y="2843784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i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"Online tasks can be done anywhere and quickly."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9464040" y="2843784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000" b="1" kern="0" spc="100" dirty="0">
                <a:solidFill>
                  <a:srgbClr val="295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 &amp; MALL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3931920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14400" y="4206240"/>
            <a:ext cx="530352" cy="530352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" y="4059936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1645920" y="406908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i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"Reviewing the results and mistakes helps me identify my weaknesses and learn from them."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9464040" y="4069080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000" b="1" kern="0" spc="1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AUTONOMY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40080" y="5157216"/>
            <a:ext cx="10881360" cy="1078992"/>
          </a:xfrm>
          <a:prstGeom prst="roundRect">
            <a:avLst>
              <a:gd name="adj" fmla="val 7627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914400" y="5431536"/>
            <a:ext cx="530352" cy="530352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14400" y="5285232"/>
            <a:ext cx="5303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3400" dirty="0"/>
          </a:p>
        </p:txBody>
      </p:sp>
      <p:sp>
        <p:nvSpPr>
          <p:cNvPr id="24" name="Text 22"/>
          <p:cNvSpPr/>
          <p:nvPr/>
        </p:nvSpPr>
        <p:spPr>
          <a:xfrm>
            <a:off x="1645920" y="5294376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i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want the app to point out mistakes more clearly."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9464040" y="5294376"/>
            <a:ext cx="1874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000" b="1" kern="0" spc="10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 RICHER FEEDBACK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F2603C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OPEN-ENDED RESPONSES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Challenges &amp; Areas to Improve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overall — but four honest friction points point to what digital transformation still needs.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874520"/>
            <a:ext cx="5532120" cy="1755648"/>
          </a:xfrm>
          <a:prstGeom prst="roundRect">
            <a:avLst>
              <a:gd name="adj" fmla="val 4688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130552"/>
            <a:ext cx="402336" cy="402336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2130552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463040" y="2112264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Internet connectivity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63040" y="2532888"/>
            <a:ext cx="4480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i="1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internet connection can affect the test."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17320" y="309295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infrastructure remains essential.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92240" y="1911096"/>
            <a:ext cx="5532120" cy="1755648"/>
          </a:xfrm>
          <a:prstGeom prst="roundRect">
            <a:avLst>
              <a:gd name="adj" fmla="val 4688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766560" y="2130552"/>
            <a:ext cx="402336" cy="402336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66560" y="2130552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315200" y="2112264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Connectivity anxiety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315200" y="2532888"/>
            <a:ext cx="4480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i="1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"I'm worried about losing the connection during the test."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15200" y="3044952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assessment can introduce new stress.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0080" y="3849624"/>
            <a:ext cx="5532120" cy="1755648"/>
          </a:xfrm>
          <a:prstGeom prst="roundRect">
            <a:avLst>
              <a:gd name="adj" fmla="val 4688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914400" y="4105656"/>
            <a:ext cx="402336" cy="402336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14400" y="410565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63040" y="408736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Limited explanatory feedback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463040" y="4507992"/>
            <a:ext cx="4480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i="1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want the app to point out mistakes more clearly."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463040" y="4982464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95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scoring can't replace the teacher.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492240" y="3849624"/>
            <a:ext cx="5532120" cy="1755648"/>
          </a:xfrm>
          <a:prstGeom prst="roundRect">
            <a:avLst>
              <a:gd name="adj" fmla="val 4688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766560" y="4105656"/>
            <a:ext cx="402336" cy="402336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766560" y="410565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315200" y="408736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for more practice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7315200" y="4507992"/>
            <a:ext cx="4480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i="1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would like more practice exercises."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269480" y="4974336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</a:t>
            </a: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want more chances to revise.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7A4FD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7A4FD0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43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MODEL FOR RESPONSIBLE DIGITAL ASSESSMENT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E-SAFE Framework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study's contribution: a practical framework so digital assessment stays human-centered and ethical, not just efficient.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1920240"/>
            <a:ext cx="10881360" cy="749808"/>
          </a:xfrm>
          <a:prstGeom prst="roundRect">
            <a:avLst>
              <a:gd name="adj" fmla="val 8537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22960" y="2020824"/>
            <a:ext cx="548640" cy="54864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20208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554480" y="1920240"/>
            <a:ext cx="2606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Ethical Governance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251960" y="1920240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Transparency, informed consent, responsible use of learner data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366760" y="2029968"/>
            <a:ext cx="301752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503920" y="2029968"/>
            <a:ext cx="2743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200" b="1" dirty="0">
                <a:solidFill>
                  <a:srgbClr val="0B857E"/>
                </a:solidFill>
              </a:rPr>
              <a:t>Evidence  </a:t>
            </a:r>
            <a:r>
              <a:rPr lang="en-US" sz="1200" dirty="0">
                <a:solidFill>
                  <a:srgbClr val="5B677E"/>
                </a:solidFill>
              </a:rPr>
              <a:t>Low student awareness of data privacy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2761488"/>
            <a:ext cx="10881360" cy="749808"/>
          </a:xfrm>
          <a:prstGeom prst="roundRect">
            <a:avLst>
              <a:gd name="adj" fmla="val 8537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2960" y="2862072"/>
            <a:ext cx="548640" cy="548640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22960" y="286207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554480" y="2761488"/>
            <a:ext cx="2697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Sustainable Infrastructure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251960" y="2761488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Reliable, scalable digital systems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366760" y="2871216"/>
            <a:ext cx="301752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503920" y="2871216"/>
            <a:ext cx="2743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200" b="1" dirty="0">
                <a:solidFill>
                  <a:srgbClr val="D64620"/>
                </a:solidFill>
              </a:rPr>
              <a:t>Evidence  </a:t>
            </a:r>
            <a:r>
              <a:rPr lang="en-US" sz="1200" dirty="0">
                <a:solidFill>
                  <a:srgbClr val="5B677E"/>
                </a:solidFill>
              </a:rPr>
              <a:t>Concerns about unstable Internet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" y="3602736"/>
            <a:ext cx="10881360" cy="749808"/>
          </a:xfrm>
          <a:prstGeom prst="roundRect">
            <a:avLst>
              <a:gd name="adj" fmla="val 8537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22960" y="3703320"/>
            <a:ext cx="548640" cy="548640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22960" y="37033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1554480" y="3602736"/>
            <a:ext cx="2606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 Integrity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4251960" y="3602736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Assessment design that discourages misconduct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8366760" y="3712464"/>
            <a:ext cx="301752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503920" y="3712464"/>
            <a:ext cx="2743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200" b="1" dirty="0">
                <a:solidFill>
                  <a:srgbClr val="2954C8"/>
                </a:solidFill>
              </a:rPr>
              <a:t>Evidence  </a:t>
            </a:r>
            <a:r>
              <a:rPr lang="en-US" sz="1200" dirty="0">
                <a:solidFill>
                  <a:srgbClr val="5B677E"/>
                </a:solidFill>
              </a:rPr>
              <a:t>Time limits &amp; randomized items curb cheating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0080" y="4443984"/>
            <a:ext cx="10881360" cy="749808"/>
          </a:xfrm>
          <a:prstGeom prst="roundRect">
            <a:avLst>
              <a:gd name="adj" fmla="val 8537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822960" y="4544568"/>
            <a:ext cx="548640" cy="548640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822960" y="45445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1554480" y="4443984"/>
            <a:ext cx="2606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Feedback Transparency</a:t>
            </a: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4251960" y="4443984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Clear, meaningful explanations of performance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8366760" y="4553712"/>
            <a:ext cx="301752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8503920" y="4553712"/>
            <a:ext cx="2743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200" b="1" dirty="0">
                <a:solidFill>
                  <a:srgbClr val="9C6B00"/>
                </a:solidFill>
              </a:rPr>
              <a:t>Evidence  </a:t>
            </a:r>
            <a:r>
              <a:rPr lang="en-US" sz="1200" dirty="0">
                <a:solidFill>
                  <a:srgbClr val="5B677E"/>
                </a:solidFill>
              </a:rPr>
              <a:t>Students requested detailed error explanations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40080" y="5285232"/>
            <a:ext cx="10881360" cy="749808"/>
          </a:xfrm>
          <a:prstGeom prst="roundRect">
            <a:avLst>
              <a:gd name="adj" fmla="val 8537"/>
            </a:avLst>
          </a:prstGeom>
          <a:solidFill>
            <a:srgbClr val="F0E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822960" y="5385816"/>
            <a:ext cx="548640" cy="548640"/>
          </a:xfrm>
          <a:prstGeom prst="ellipse">
            <a:avLst/>
          </a:prstGeom>
          <a:solidFill>
            <a:srgbClr val="7A4FD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822960" y="538581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2400" dirty="0"/>
          </a:p>
        </p:txBody>
      </p:sp>
      <p:sp>
        <p:nvSpPr>
          <p:cNvPr id="38" name="Text 36"/>
          <p:cNvSpPr/>
          <p:nvPr/>
        </p:nvSpPr>
        <p:spPr>
          <a:xfrm>
            <a:off x="1554480" y="5285232"/>
            <a:ext cx="2606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Equity</a:t>
            </a:r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4251960" y="5285232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Inclusive access regardless of device or location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8366760" y="5394960"/>
            <a:ext cx="301752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8503920" y="5394960"/>
            <a:ext cx="2743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200" b="1" dirty="0">
                <a:solidFill>
                  <a:srgbClr val="6438BE"/>
                </a:solidFill>
              </a:rPr>
              <a:t>Evidence  </a:t>
            </a:r>
            <a:r>
              <a:rPr lang="en-US" sz="1200" dirty="0">
                <a:solidFill>
                  <a:srgbClr val="5B677E"/>
                </a:solidFill>
              </a:rPr>
              <a:t>Worked on both smartphones and laptops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0E9E96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ANSWERING THE TWO QUESTIONS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10881360" cy="1371600"/>
          </a:xfrm>
          <a:prstGeom prst="roundRect">
            <a:avLst>
              <a:gd name="adj" fmla="val 6000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14400" y="1792224"/>
            <a:ext cx="731520" cy="73152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1792224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874520" y="1664208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 · Design &amp; implementation worked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874520" y="2159000"/>
            <a:ext cx="9464040" cy="657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Testmoz mapped onto vocabulary, grammar, reading, listening — and even short writing and speaking tasks. Automated scoring gave the immediate feedback students prized, cutting delay and instructor workload (echoing Hattie &amp; Timperley, 2007).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035808"/>
            <a:ext cx="10881360" cy="1371600"/>
          </a:xfrm>
          <a:prstGeom prst="roundRect">
            <a:avLst>
              <a:gd name="adj" fmla="val 6000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914400" y="3346704"/>
            <a:ext cx="731520" cy="731520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3346704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874520" y="3136392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 · Motivation &amp; autonomy rose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874520" y="3584448"/>
            <a:ext cx="9464040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called it easy, convenient and accessible; instant results let them spot mistakes and monitor progress independently — greater ownership of learning, strengthened by mobile (MALL) access.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590288"/>
            <a:ext cx="10881360" cy="1371600"/>
          </a:xfrm>
          <a:prstGeom prst="roundRect">
            <a:avLst>
              <a:gd name="adj" fmla="val 6000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14400" y="4901184"/>
            <a:ext cx="731520" cy="731520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" y="4901184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1874520" y="4773168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caveat that shapes the model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874520" y="5238750"/>
            <a:ext cx="9464040" cy="6865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technological stress (connection anxiety) and a hunger for explanations show tools boost efficiency but can't replace the teacher — motivating the E-SAFE framework.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F2603C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BOUNDARIES &amp; NEXT STEPS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 &amp; Future Directions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4630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64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1920240"/>
            <a:ext cx="56235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Self-reported perceptions, not longitudinal achievement measures</a:t>
            </a:r>
            <a:endParaRPr lang="en-US" sz="1600" dirty="0"/>
          </a:p>
          <a:p>
            <a:pPr marL="177800" indent="-177800">
              <a:lnSpc>
                <a:spcPct val="120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institution, General English only — limited generalisability</a:t>
            </a:r>
            <a:endParaRPr lang="en-US" sz="1600" dirty="0"/>
          </a:p>
          <a:p>
            <a:pPr marL="177800" indent="-177800">
              <a:lnSpc>
                <a:spcPct val="120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platform; no comparison with alternative tools</a:t>
            </a:r>
            <a:endParaRPr lang="en-US" sz="1600" dirty="0"/>
          </a:p>
          <a:p>
            <a:pPr marL="177800" indent="-177800">
              <a:lnSpc>
                <a:spcPct val="120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Integrity, digital literacy &amp; privacy seen through perceptions, not behaviour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309360" y="14630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857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Research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309360" y="1920240"/>
            <a:ext cx="5212080" cy="960120"/>
          </a:xfrm>
          <a:prstGeom prst="roundRect">
            <a:avLst>
              <a:gd name="adj" fmla="val 7619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528816" y="2267712"/>
            <a:ext cx="274320" cy="27432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903720" y="1920240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Long-term learning outcomes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931152" y="2267712"/>
            <a:ext cx="4480560" cy="557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perceptions to measured language gains over time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309360" y="3008376"/>
            <a:ext cx="5212080" cy="960120"/>
          </a:xfrm>
          <a:prstGeom prst="roundRect">
            <a:avLst>
              <a:gd name="adj" fmla="val 7619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528816" y="3355848"/>
            <a:ext cx="274320" cy="274320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931152" y="3081020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Compare platforms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931152" y="3502152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whether benefits are unique to Testmoz or general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09360" y="4096512"/>
            <a:ext cx="5212080" cy="960120"/>
          </a:xfrm>
          <a:prstGeom prst="roundRect">
            <a:avLst>
              <a:gd name="adj" fmla="val 7619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528816" y="4443984"/>
            <a:ext cx="274320" cy="274320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931152" y="410667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AI, analytics &amp; MALL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931152" y="4590288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learning analytics and AI-enhanced assessment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0E9E96">
              <a:alpha val="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BA30C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F2603C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2954C8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F2603C">
              <a:alpha val="2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BA30C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0E9E96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498948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kern="0" spc="3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594360" y="1207008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just a tool — a pedagogical strategy.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640080" y="2212848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Testmoz shows that </a:t>
            </a:r>
            <a:r>
              <a:rPr lang="en-US" sz="1800" b="1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lightweight, low-cost digital assessment</a:t>
            </a:r>
            <a:r>
              <a:rPr lang="en-US" sz="18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can modernise self-study — delivering timely feedback, easing instructor workload, and building learner autonomy.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40080" y="3383280"/>
            <a:ext cx="3502152" cy="1371600"/>
          </a:xfrm>
          <a:prstGeom prst="roundRect">
            <a:avLst>
              <a:gd name="adj" fmla="val 6667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24339" y="3533825"/>
            <a:ext cx="457200" cy="45720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508760" y="3561588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914400" y="4169664"/>
            <a:ext cx="2953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to the syllabus via ADDIE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325112" y="3383280"/>
            <a:ext cx="3502152" cy="1371600"/>
          </a:xfrm>
          <a:prstGeom prst="roundRect">
            <a:avLst>
              <a:gd name="adj" fmla="val 6667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599432" y="3657600"/>
            <a:ext cx="457200" cy="457200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193792" y="3639312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Perceive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479235" y="4169664"/>
            <a:ext cx="3348029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83%+ agreement; 4.47 continuance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010144" y="3383280"/>
            <a:ext cx="3502152" cy="1371600"/>
          </a:xfrm>
          <a:prstGeom prst="roundRect">
            <a:avLst>
              <a:gd name="adj" fmla="val 6667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284464" y="3657600"/>
            <a:ext cx="457200" cy="457200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878824" y="3639312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284464" y="4169664"/>
            <a:ext cx="29535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by the E-SAFE framework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40080" y="5029200"/>
            <a:ext cx="10881360" cy="1051560"/>
          </a:xfrm>
          <a:prstGeom prst="roundRect">
            <a:avLst>
              <a:gd name="adj" fmla="val 8696"/>
            </a:avLst>
          </a:prstGeom>
          <a:solidFill>
            <a:srgbClr val="E2F5F3"/>
          </a:solidFill>
          <a:ln w="12700">
            <a:solidFill>
              <a:srgbClr val="0E9E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14400" y="5029200"/>
            <a:ext cx="103327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accessible roadmap for emerging universities: modernise assessment </a:t>
            </a:r>
            <a:r>
              <a:rPr lang="en-US" b="1" dirty="0">
                <a:solidFill>
                  <a:srgbClr val="D64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without expensive, complex technology</a:t>
            </a: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— and keep the teacher at the centre.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0E9E96">
              <a:alpha val="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BA30C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F2603C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2954C8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F2603C">
              <a:alpha val="2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BA30C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0E9E96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/tmp/logos/va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65760"/>
            <a:ext cx="674827" cy="6583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280160" y="50292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 Aviation Academy</a:t>
            </a:r>
            <a:endParaRPr lang="en-US" sz="1250" dirty="0"/>
          </a:p>
        </p:txBody>
      </p:sp>
      <p:pic>
        <p:nvPicPr>
          <p:cNvPr id="11" name="Image 1" descr="/tmp/logos/hufli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0393" y="384048"/>
            <a:ext cx="955639" cy="6400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98080" y="502920"/>
            <a:ext cx="309515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Host · HUFLIT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40080" y="18288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4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594360" y="2240280"/>
            <a:ext cx="109728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Discussion</a:t>
            </a:r>
            <a:endParaRPr lang="en-US" sz="5400" dirty="0"/>
          </a:p>
        </p:txBody>
      </p:sp>
      <p:sp>
        <p:nvSpPr>
          <p:cNvPr id="15" name="Shape 11"/>
          <p:cNvSpPr/>
          <p:nvPr/>
        </p:nvSpPr>
        <p:spPr>
          <a:xfrm>
            <a:off x="680499" y="3784423"/>
            <a:ext cx="7772400" cy="1712313"/>
          </a:xfrm>
          <a:prstGeom prst="roundRect">
            <a:avLst>
              <a:gd name="adj" fmla="val 5882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960120" y="4083128"/>
            <a:ext cx="969264" cy="969264"/>
          </a:xfrm>
          <a:prstGeom prst="ellipse">
            <a:avLst/>
          </a:prstGeom>
          <a:ln w="17780">
            <a:solidFill>
              <a:srgbClr val="EBA3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1010412" y="4137329"/>
            <a:ext cx="868680" cy="868680"/>
          </a:xfrm>
          <a:prstGeom prst="ellipse">
            <a:avLst/>
          </a:prstGeom>
          <a:solidFill>
            <a:srgbClr val="1E2A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914399" y="3977640"/>
            <a:ext cx="1139687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PT</a:t>
            </a:r>
            <a:endParaRPr lang="en-US" sz="2400" dirty="0"/>
          </a:p>
        </p:txBody>
      </p:sp>
      <p:sp>
        <p:nvSpPr>
          <p:cNvPr id="19" name="Text 15"/>
          <p:cNvSpPr/>
          <p:nvPr/>
        </p:nvSpPr>
        <p:spPr>
          <a:xfrm>
            <a:off x="2103120" y="4044564"/>
            <a:ext cx="6126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Ms. Phan Tu Trinh</a:t>
            </a:r>
            <a:endParaRPr lang="en-US" sz="2800" dirty="0"/>
          </a:p>
        </p:txBody>
      </p:sp>
      <p:sp>
        <p:nvSpPr>
          <p:cNvPr id="20" name="Text 16"/>
          <p:cNvSpPr/>
          <p:nvPr/>
        </p:nvSpPr>
        <p:spPr>
          <a:xfrm>
            <a:off x="2103120" y="4528003"/>
            <a:ext cx="6126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Lecturer &amp; Researcher · M.A. TESOL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2103120" y="4946904"/>
            <a:ext cx="6126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 Aviation Academy · Ho Chi Minh City</a:t>
            </a:r>
            <a:endParaRPr lang="en-US" sz="1600" dirty="0"/>
          </a:p>
        </p:txBody>
      </p:sp>
      <p:sp>
        <p:nvSpPr>
          <p:cNvPr id="22" name="Shape 18"/>
          <p:cNvSpPr/>
          <p:nvPr/>
        </p:nvSpPr>
        <p:spPr>
          <a:xfrm>
            <a:off x="9418320" y="3977640"/>
            <a:ext cx="502920" cy="502920"/>
          </a:xfrm>
          <a:prstGeom prst="ellipse">
            <a:avLst/>
          </a:prstGeom>
          <a:solidFill>
            <a:srgbClr val="0E9E96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10241280" y="4206240"/>
            <a:ext cx="502920" cy="502920"/>
          </a:xfrm>
          <a:prstGeom prst="ellipse">
            <a:avLst/>
          </a:prstGeom>
          <a:solidFill>
            <a:srgbClr val="F2603C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9875520" y="4846320"/>
            <a:ext cx="502920" cy="502920"/>
          </a:xfrm>
          <a:prstGeom prst="ellipse">
            <a:avLst/>
          </a:prstGeom>
          <a:solidFill>
            <a:srgbClr val="2954C8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10698480" y="4937760"/>
            <a:ext cx="502920" cy="502920"/>
          </a:xfrm>
          <a:prstGeom prst="ellipse">
            <a:avLst/>
          </a:prstGeom>
          <a:solidFill>
            <a:srgbClr val="EBA30C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9372600" y="5029200"/>
            <a:ext cx="502920" cy="502920"/>
          </a:xfrm>
          <a:prstGeom prst="ellipse">
            <a:avLst/>
          </a:prstGeom>
          <a:solidFill>
            <a:srgbClr val="7A4FD0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640080" y="60807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transformation in formative assessment · Testmoz at VAA · HUFLIT TESOL 2026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0E9E96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508760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6112" y="1837944"/>
            <a:ext cx="713232" cy="713232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96112" y="1837944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1828800" y="1819656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828800" y="222199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feedback-delay problem at VAA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92240" y="1508760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748272" y="1837944"/>
            <a:ext cx="713232" cy="713232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748272" y="1837944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7680960" y="1819656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Literature Review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680960" y="222199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transformation &amp; formative feedback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40080" y="3136392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96112" y="3465576"/>
            <a:ext cx="713232" cy="713232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96112" y="3465576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828800" y="344728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Questions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828800" y="3849624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&amp; implementation · perceptions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92240" y="3136392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748272" y="3465576"/>
            <a:ext cx="713232" cy="713232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748272" y="3465576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7680960" y="344728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7680960" y="3849624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ADDIE model · mixed methods · N = 182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40080" y="4764024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F0E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96112" y="5093208"/>
            <a:ext cx="713232" cy="713232"/>
          </a:xfrm>
          <a:prstGeom prst="ellipse">
            <a:avLst/>
          </a:prstGeom>
          <a:solidFill>
            <a:srgbClr val="7A4FD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96112" y="5093208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100" dirty="0"/>
          </a:p>
        </p:txBody>
      </p:sp>
      <p:sp>
        <p:nvSpPr>
          <p:cNvPr id="29" name="Text 27"/>
          <p:cNvSpPr/>
          <p:nvPr/>
        </p:nvSpPr>
        <p:spPr>
          <a:xfrm>
            <a:off x="1828800" y="5074920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Findings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1828800" y="5477256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Perceptions, means &amp; reported challenges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492240" y="4764024"/>
            <a:ext cx="5532120" cy="1371600"/>
          </a:xfrm>
          <a:prstGeom prst="roundRect">
            <a:avLst>
              <a:gd name="adj" fmla="val 6000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6748272" y="5093208"/>
            <a:ext cx="713232" cy="713232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748272" y="5093208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100" dirty="0"/>
          </a:p>
        </p:txBody>
      </p:sp>
      <p:sp>
        <p:nvSpPr>
          <p:cNvPr id="34" name="Text 32"/>
          <p:cNvSpPr/>
          <p:nvPr/>
        </p:nvSpPr>
        <p:spPr>
          <a:xfrm>
            <a:off x="7680960" y="5074920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E-SAFE &amp; Conclusion</a:t>
            </a:r>
            <a:endParaRPr lang="en-US" sz="1700" dirty="0"/>
          </a:p>
        </p:txBody>
      </p:sp>
      <p:sp>
        <p:nvSpPr>
          <p:cNvPr id="35" name="Text 33"/>
          <p:cNvSpPr/>
          <p:nvPr/>
        </p:nvSpPr>
        <p:spPr>
          <a:xfrm>
            <a:off x="7680960" y="5477256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 for responsible assessment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0E9E96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&amp; PROBLEM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</a:t>
            </a:r>
            <a:endParaRPr lang="en-US" sz="4400" dirty="0"/>
          </a:p>
        </p:txBody>
      </p:sp>
      <p:pic>
        <p:nvPicPr>
          <p:cNvPr id="6" name="Image 0" descr="/tmp/logos/hufl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4432" y="475488"/>
            <a:ext cx="627992" cy="420624"/>
          </a:xfrm>
          <a:prstGeom prst="rect">
            <a:avLst/>
          </a:prstGeom>
        </p:spPr>
      </p:pic>
      <p:pic>
        <p:nvPicPr>
          <p:cNvPr id="7" name="Image 1" descr="/tmp/logos/va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7664" y="457200"/>
            <a:ext cx="468630" cy="4572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40080" y="1481328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9" name="Shape 5"/>
          <p:cNvSpPr/>
          <p:nvPr/>
        </p:nvSpPr>
        <p:spPr>
          <a:xfrm>
            <a:off x="896112" y="1719072"/>
            <a:ext cx="365760" cy="365760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896112" y="1691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1389888" y="1700784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</a:t>
            </a:r>
            <a:endParaRPr lang="en-US" sz="3200" dirty="0"/>
          </a:p>
        </p:txBody>
      </p:sp>
      <p:sp>
        <p:nvSpPr>
          <p:cNvPr id="12" name="Text 8"/>
          <p:cNvSpPr/>
          <p:nvPr/>
        </p:nvSpPr>
        <p:spPr>
          <a:xfrm>
            <a:off x="960120" y="2304288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Self-directed learning is 30% of course assessment — yet still managed on paper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homework creates wide feedback delays that blunt learning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manual grading workload for instructors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student engagement and motivation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6172200" y="1481328"/>
            <a:ext cx="5349240" cy="4023360"/>
          </a:xfrm>
          <a:prstGeom prst="roundRect">
            <a:avLst>
              <a:gd name="adj" fmla="val 2045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6428232" y="1719072"/>
            <a:ext cx="365760" cy="36576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6428232" y="16916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6922008" y="1700784"/>
            <a:ext cx="4480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Proposed Solution</a:t>
            </a:r>
            <a:endParaRPr lang="en-US" sz="3200" dirty="0"/>
          </a:p>
        </p:txBody>
      </p:sp>
      <p:sp>
        <p:nvSpPr>
          <p:cNvPr id="17" name="Text 13"/>
          <p:cNvSpPr/>
          <p:nvPr/>
        </p:nvSpPr>
        <p:spPr>
          <a:xfrm>
            <a:off x="6504940" y="2189988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Testmoz — a lightweight, low-cost, account-free quiz platform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scoring delivers immediate feedback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Rolled out with the ADDIE instructional-design model</a:t>
            </a:r>
            <a:endParaRPr lang="en-US" sz="2000" dirty="0"/>
          </a:p>
          <a:p>
            <a:pPr marL="177800" indent="-1778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Fits resource-constrained settings — no complex LMS needed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502920" y="5637276"/>
            <a:ext cx="11183112" cy="989330"/>
          </a:xfrm>
          <a:prstGeom prst="roundRect">
            <a:avLst>
              <a:gd name="adj" fmla="val 11250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19" name="Shape 15"/>
          <p:cNvSpPr/>
          <p:nvPr/>
        </p:nvSpPr>
        <p:spPr>
          <a:xfrm>
            <a:off x="777240" y="5825998"/>
            <a:ext cx="310896" cy="310896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1207008" y="5725414"/>
            <a:ext cx="4023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30" dirty="0">
                <a:solidFill>
                  <a:srgbClr val="295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</a:t>
            </a: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1207008" y="5935726"/>
            <a:ext cx="102412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Digitize self-study so students get timely feedback and instructors cut manual workload — a practical roadmap for digital transformation.</a:t>
            </a: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3" name="Text 19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F2603C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THREADS + THE GAP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Literature Review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14400" y="1755648"/>
            <a:ext cx="457200" cy="45720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17556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554734" y="1527048"/>
            <a:ext cx="4434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 Transformation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536192" y="1929384"/>
            <a:ext cx="4389120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adopting tools — it reshapes pedagogy and assessment; in Vietnam, delivery went digital but assessment stayed on paper.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492240" y="1481328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766560" y="1755648"/>
            <a:ext cx="457200" cy="457200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766560" y="17556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388352" y="1527048"/>
            <a:ext cx="4434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Feedback &amp; Formative Assessment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7388352" y="1873250"/>
            <a:ext cx="4389120" cy="9408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works when it is timely, clear and actionable (Hattie &amp; Timperley, 2007); delay destroys its value.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40080" y="3200400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14400" y="3511296"/>
            <a:ext cx="457200" cy="457200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" y="35112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54734" y="3246120"/>
            <a:ext cx="4434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Tools &amp; Instructor Workload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536192" y="3648456"/>
            <a:ext cx="4389120" cy="978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tools cut grading time; lightweight Testmoz suits low-infrastructure settings without a full LMS.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492240" y="3200400"/>
            <a:ext cx="5532120" cy="1481328"/>
          </a:xfrm>
          <a:prstGeom prst="roundRect">
            <a:avLst>
              <a:gd name="adj" fmla="val 5556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766560" y="3511296"/>
            <a:ext cx="457200" cy="457200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766560" y="35112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7406640" y="3310128"/>
            <a:ext cx="4434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20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Motivation &amp; Autonomy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388352" y="3712464"/>
            <a:ext cx="4389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 feedback and progress-monitoring support autonomy and self-regulation (Deci &amp; Ryan; Zimmerman).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02920" y="5888736"/>
            <a:ext cx="11183112" cy="731520"/>
          </a:xfrm>
          <a:prstGeom prst="roundRect">
            <a:avLst>
              <a:gd name="adj" fmla="val 11250"/>
            </a:avLst>
          </a:prstGeom>
          <a:solidFill>
            <a:srgbClr val="F0E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777240" y="6099048"/>
            <a:ext cx="310896" cy="310896"/>
          </a:xfrm>
          <a:prstGeom prst="ellipse">
            <a:avLst/>
          </a:prstGeom>
          <a:solidFill>
            <a:srgbClr val="7A4FD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207008" y="5998464"/>
            <a:ext cx="4023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30" dirty="0">
                <a:solidFill>
                  <a:srgbClr val="643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GAP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1207008" y="6208776"/>
            <a:ext cx="102412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empirical work on lightweight tools like Testmoz — and few ADDIE-based implementations — in Vietnamese General English courses.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2954C8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95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GUIDING QUESTIONS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Questions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10881360" cy="1828800"/>
          </a:xfrm>
          <a:prstGeom prst="roundRect">
            <a:avLst>
              <a:gd name="adj" fmla="val 5000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05840" y="2304288"/>
            <a:ext cx="731520" cy="73152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05840" y="2304288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2057400" y="1965960"/>
            <a:ext cx="9144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Testmoz be designed to align with the General English syllabus at VAA — and to what extent does it improve the timeliness of feedback and student completion rates?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3931920"/>
            <a:ext cx="10881360" cy="1828800"/>
          </a:xfrm>
          <a:prstGeom prst="roundRect">
            <a:avLst>
              <a:gd name="adj" fmla="val 5000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005840" y="4498848"/>
            <a:ext cx="731520" cy="731520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05840" y="4498848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2057400" y="4160520"/>
            <a:ext cx="9144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20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students perceive the transition from manual to digital assessment — particularly regarding their motivation and control over their own learning?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EBA30C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C6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ADDIE MODEL · MIXED METHODS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ADDIE instructional-design cycle paired with a convergent mixed-methods evaluation of student perceptions.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1920240"/>
            <a:ext cx="1975104" cy="1234440"/>
          </a:xfrm>
          <a:prstGeom prst="roundRect">
            <a:avLst>
              <a:gd name="adj" fmla="val 6667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325880" y="2103120"/>
            <a:ext cx="603504" cy="603504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325880" y="21031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2761488"/>
            <a:ext cx="19751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Analysis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2624328" y="2436876"/>
            <a:ext cx="155448" cy="201168"/>
          </a:xfrm>
          <a:prstGeom prst="rightArrow">
            <a:avLst/>
          </a:prstGeom>
          <a:solidFill>
            <a:srgbClr val="5B677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788920" y="1920240"/>
            <a:ext cx="1975104" cy="1234440"/>
          </a:xfrm>
          <a:prstGeom prst="roundRect">
            <a:avLst>
              <a:gd name="adj" fmla="val 6667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474720" y="2103120"/>
            <a:ext cx="603504" cy="603504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474720" y="21031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2788920" y="2761488"/>
            <a:ext cx="19751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773168" y="2436876"/>
            <a:ext cx="155448" cy="201168"/>
          </a:xfrm>
          <a:prstGeom prst="rightArrow">
            <a:avLst/>
          </a:prstGeom>
          <a:solidFill>
            <a:srgbClr val="5B677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937760" y="1920240"/>
            <a:ext cx="1975104" cy="1234440"/>
          </a:xfrm>
          <a:prstGeom prst="roundRect">
            <a:avLst>
              <a:gd name="adj" fmla="val 6667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623560" y="2103120"/>
            <a:ext cx="603504" cy="603504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623560" y="21031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4937760" y="2761488"/>
            <a:ext cx="19751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Development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922008" y="2436876"/>
            <a:ext cx="155448" cy="201168"/>
          </a:xfrm>
          <a:prstGeom prst="rightArrow">
            <a:avLst/>
          </a:prstGeom>
          <a:solidFill>
            <a:srgbClr val="5B677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086600" y="1920240"/>
            <a:ext cx="1975104" cy="1234440"/>
          </a:xfrm>
          <a:prstGeom prst="roundRect">
            <a:avLst>
              <a:gd name="adj" fmla="val 6667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772400" y="2103120"/>
            <a:ext cx="603504" cy="603504"/>
          </a:xfrm>
          <a:prstGeom prst="ellipse">
            <a:avLst/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772400" y="21031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7086600" y="2761488"/>
            <a:ext cx="19751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Implementation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9070848" y="2436876"/>
            <a:ext cx="155448" cy="201168"/>
          </a:xfrm>
          <a:prstGeom prst="rightArrow">
            <a:avLst/>
          </a:prstGeom>
          <a:solidFill>
            <a:srgbClr val="5B677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9235440" y="1920240"/>
            <a:ext cx="1975104" cy="1234440"/>
          </a:xfrm>
          <a:prstGeom prst="roundRect">
            <a:avLst>
              <a:gd name="adj" fmla="val 6667"/>
            </a:avLst>
          </a:prstGeom>
          <a:solidFill>
            <a:srgbClr val="F0E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9921240" y="2103120"/>
            <a:ext cx="603504" cy="603504"/>
          </a:xfrm>
          <a:prstGeom prst="ellipse">
            <a:avLst/>
          </a:prstGeom>
          <a:solidFill>
            <a:srgbClr val="7A4FD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921240" y="2103120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2400" dirty="0"/>
          </a:p>
        </p:txBody>
      </p:sp>
      <p:sp>
        <p:nvSpPr>
          <p:cNvPr id="30" name="Text 28"/>
          <p:cNvSpPr/>
          <p:nvPr/>
        </p:nvSpPr>
        <p:spPr>
          <a:xfrm>
            <a:off x="9235440" y="2761488"/>
            <a:ext cx="197510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Evaluation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40080" y="3520440"/>
            <a:ext cx="3566160" cy="1874520"/>
          </a:xfrm>
          <a:prstGeom prst="roundRect">
            <a:avLst>
              <a:gd name="adj" fmla="val 4390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896112" y="3758184"/>
            <a:ext cx="310896" cy="310896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1316736" y="372160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914400" y="4233672"/>
            <a:ext cx="30175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Likert-scale items (ease, engagement, motivation, feedback, completion, continuance) + open-ended questions; reliability via Cronbach's α.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389120" y="3520440"/>
            <a:ext cx="3566160" cy="1874520"/>
          </a:xfrm>
          <a:prstGeom prst="roundRect">
            <a:avLst>
              <a:gd name="adj" fmla="val 4390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645152" y="3758184"/>
            <a:ext cx="310896" cy="310896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065776" y="372160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Participants</a:t>
            </a:r>
            <a:endParaRPr lang="en-US" sz="1450" dirty="0"/>
          </a:p>
        </p:txBody>
      </p:sp>
      <p:sp>
        <p:nvSpPr>
          <p:cNvPr id="38" name="Text 36"/>
          <p:cNvSpPr/>
          <p:nvPr/>
        </p:nvSpPr>
        <p:spPr>
          <a:xfrm>
            <a:off x="4663440" y="4105656"/>
            <a:ext cx="3017520" cy="11795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182 undergraduates in General English (English 3–4) who used Testmoz for a full semester on phones, laptops and tablets.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138160" y="3520440"/>
            <a:ext cx="3566160" cy="1874520"/>
          </a:xfrm>
          <a:prstGeom prst="roundRect">
            <a:avLst>
              <a:gd name="adj" fmla="val 4390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8394192" y="3758184"/>
            <a:ext cx="310896" cy="310896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8814816" y="372160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Testmoz Features</a:t>
            </a:r>
            <a:endParaRPr lang="en-US" dirty="0"/>
          </a:p>
        </p:txBody>
      </p:sp>
      <p:sp>
        <p:nvSpPr>
          <p:cNvPr id="42" name="Text 40"/>
          <p:cNvSpPr/>
          <p:nvPr/>
        </p:nvSpPr>
        <p:spPr>
          <a:xfrm>
            <a:off x="8412480" y="4123944"/>
            <a:ext cx="3017520" cy="11612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scoring, immediate feedback, randomized order, time limits, and exportable performance reports.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2954C8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95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182 · ONE SEMESTER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Participants &amp; Access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1737360"/>
            <a:ext cx="26151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B857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182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777240" y="2450592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undergraduates in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English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456432" y="1554480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56432" y="1737360"/>
            <a:ext cx="26151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64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 / 50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3593592" y="2450592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 split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(91 : 91)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272784" y="1554480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272784" y="1737360"/>
            <a:ext cx="26151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954C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53%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6409944" y="2450592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accessed via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smartphone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089136" y="1554480"/>
            <a:ext cx="2615184" cy="1417320"/>
          </a:xfrm>
          <a:prstGeom prst="roundRect">
            <a:avLst>
              <a:gd name="adj" fmla="val 5806"/>
            </a:avLst>
          </a:prstGeom>
          <a:solidFill>
            <a:srgbClr val="FCF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089136" y="1737360"/>
            <a:ext cx="26151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9C6B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45%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9226296" y="2450592"/>
            <a:ext cx="23408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accessed via</a:t>
            </a:r>
            <a:endParaRPr lang="en-US" sz="1400" dirty="0"/>
          </a:p>
          <a:p>
            <a:pPr marL="0" indent="0" algn="ctr">
              <a:lnSpc>
                <a:spcPct val="98000"/>
              </a:lnSpc>
              <a:buNone/>
            </a:pPr>
            <a:r>
              <a:rPr lang="en-US" sz="14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40080" y="3246120"/>
            <a:ext cx="10881360" cy="1051560"/>
          </a:xfrm>
          <a:prstGeom prst="roundRect">
            <a:avLst>
              <a:gd name="adj" fmla="val 8696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960120" y="3538728"/>
            <a:ext cx="457200" cy="457200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35387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600200" y="3310128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mobile-first cohort.  </a:t>
            </a:r>
            <a:r>
              <a:rPr lang="en-US" sz="16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students reached Testmoz on their phones — placing the study squarely in a Mobile-Assisted Language Learning (MALL) environment, with account-free access via a direct link.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40080" y="4453128"/>
            <a:ext cx="10881360" cy="1188720"/>
          </a:xfrm>
          <a:prstGeom prst="roundRect">
            <a:avLst>
              <a:gd name="adj" fmla="val 7692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73074" y="448259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Testmoz fits VAA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960120" y="4809744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5000"/>
              </a:lnSpc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student accounts — click the link, type a name, start</a:t>
            </a:r>
            <a:endParaRPr lang="en-US" sz="1400" dirty="0"/>
          </a:p>
          <a:p>
            <a:pPr marL="165100" indent="-165100">
              <a:lnSpc>
                <a:spcPct val="105000"/>
              </a:lnSpc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strict validation modes for fill-in-the-blank (case, accents, punctuation, whitespace)</a:t>
            </a:r>
            <a:endParaRPr lang="en-US" sz="1400" dirty="0"/>
          </a:p>
          <a:p>
            <a:pPr marL="165100" indent="-165100">
              <a:lnSpc>
                <a:spcPct val="105000"/>
              </a:lnSpc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Dashboards aggregate scores, completion times and per-item responses for teachers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77240" y="-777240"/>
            <a:ext cx="2194560" cy="2194560"/>
          </a:xfrm>
          <a:prstGeom prst="ellipse">
            <a:avLst/>
          </a:prstGeom>
          <a:solidFill>
            <a:srgbClr val="0E9E96">
              <a:alpha val="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81360" y="5257800"/>
            <a:ext cx="2103120" cy="2103120"/>
          </a:xfrm>
          <a:prstGeom prst="ellipse">
            <a:avLst/>
          </a:prstGeom>
          <a:solidFill>
            <a:srgbClr val="EBA30C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430000" y="-548640"/>
            <a:ext cx="1280160" cy="1280160"/>
          </a:xfrm>
          <a:prstGeom prst="ellipse">
            <a:avLst/>
          </a:prstGeom>
          <a:solidFill>
            <a:srgbClr val="F2603C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-502920" y="5440680"/>
            <a:ext cx="1371600" cy="1371600"/>
          </a:xfrm>
          <a:prstGeom prst="ellipse">
            <a:avLst/>
          </a:prstGeom>
          <a:solidFill>
            <a:srgbClr val="2954C8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966960" y="502920"/>
            <a:ext cx="256032" cy="256032"/>
          </a:xfrm>
          <a:prstGeom prst="ellipse">
            <a:avLst/>
          </a:prstGeom>
          <a:solidFill>
            <a:srgbClr val="F2603C">
              <a:alpha val="2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97280" y="5943600"/>
            <a:ext cx="182880" cy="182880"/>
          </a:xfrm>
          <a:prstGeom prst="ellipse">
            <a:avLst/>
          </a:prstGeom>
          <a:solidFill>
            <a:srgbClr val="EBA30C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1338560" y="3017520"/>
            <a:ext cx="137160" cy="137160"/>
          </a:xfrm>
          <a:prstGeom prst="ellipse">
            <a:avLst/>
          </a:prstGeom>
          <a:solidFill>
            <a:srgbClr val="0E9E96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822960" y="2240280"/>
            <a:ext cx="1097280" cy="1097280"/>
          </a:xfrm>
          <a:prstGeom prst="ellipse">
            <a:avLst/>
          </a:prstGeom>
          <a:solidFill>
            <a:srgbClr val="E2F5F3"/>
          </a:solidFill>
          <a:ln w="25400">
            <a:solidFill>
              <a:srgbClr val="0E9E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224028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B857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2148840" y="239572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05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103120" y="2724912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Findings</a:t>
            </a:r>
            <a:endParaRPr lang="en-US" sz="5600" dirty="0"/>
          </a:p>
        </p:txBody>
      </p:sp>
      <p:sp>
        <p:nvSpPr>
          <p:cNvPr id="13" name="Shape 11"/>
          <p:cNvSpPr/>
          <p:nvPr/>
        </p:nvSpPr>
        <p:spPr>
          <a:xfrm>
            <a:off x="2176272" y="4023360"/>
            <a:ext cx="1659636" cy="457200"/>
          </a:xfrm>
          <a:prstGeom prst="roundRect">
            <a:avLst>
              <a:gd name="adj" fmla="val 50000"/>
            </a:avLst>
          </a:prstGeom>
          <a:solidFill>
            <a:srgbClr val="E2F5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359152" y="4178808"/>
            <a:ext cx="146304" cy="146304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560320" y="4023360"/>
            <a:ext cx="12024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110228" y="4023360"/>
            <a:ext cx="1659636" cy="457200"/>
          </a:xfrm>
          <a:prstGeom prst="roundRect">
            <a:avLst>
              <a:gd name="adj" fmla="val 50000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293108" y="4178808"/>
            <a:ext cx="146304" cy="146304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494276" y="4023360"/>
            <a:ext cx="12755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scores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044184" y="402336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E8ED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227064" y="4178808"/>
            <a:ext cx="146304" cy="146304"/>
          </a:xfrm>
          <a:prstGeom prst="ellipse">
            <a:avLst/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28232" y="40233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02920" y="6455664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402336" cy="402336"/>
          </a:xfrm>
          <a:prstGeom prst="ellipse">
            <a:avLst/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86384" y="694944"/>
            <a:ext cx="137160" cy="137160"/>
          </a:xfrm>
          <a:prstGeom prst="ellipse">
            <a:avLst/>
          </a:prstGeom>
          <a:solidFill>
            <a:srgbClr val="0E9E96">
              <a:alpha val="5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78992" y="402336"/>
            <a:ext cx="8229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B85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AGREE · N = 182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60704" y="603504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 Perceptions of Testmoz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every dimension, agreement clears 83% — students embraced the shift to digital homework.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77240" y="5010912"/>
            <a:ext cx="10652760" cy="0"/>
          </a:xfrm>
          <a:prstGeom prst="line">
            <a:avLst/>
          </a:prstGeom>
          <a:noFill/>
          <a:ln w="1270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77240" y="2437516"/>
            <a:ext cx="1380744" cy="2573396"/>
          </a:xfrm>
          <a:prstGeom prst="roundRect">
            <a:avLst>
              <a:gd name="adj" fmla="val 2649"/>
            </a:avLst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67512" y="2163196"/>
            <a:ext cx="1600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88.5%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30936" y="5065776"/>
            <a:ext cx="167335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Continuance</a:t>
            </a:r>
            <a:endParaRPr lang="en-US" sz="12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322576" y="2478225"/>
            <a:ext cx="1380744" cy="2532687"/>
          </a:xfrm>
          <a:prstGeom prst="roundRect">
            <a:avLst>
              <a:gd name="adj" fmla="val 2649"/>
            </a:avLst>
          </a:prstGeom>
          <a:solidFill>
            <a:srgbClr val="0E9E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212848" y="2203905"/>
            <a:ext cx="1600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87.1%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176272" y="5065776"/>
            <a:ext cx="167335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Ease of</a:t>
            </a:r>
            <a:endParaRPr lang="en-US" sz="12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867912" y="2489856"/>
            <a:ext cx="1380744" cy="2521056"/>
          </a:xfrm>
          <a:prstGeom prst="roundRect">
            <a:avLst>
              <a:gd name="adj" fmla="val 2649"/>
            </a:avLst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758184" y="2215536"/>
            <a:ext cx="1600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86.7%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721608" y="5065776"/>
            <a:ext cx="167335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</a:t>
            </a:r>
            <a:endParaRPr lang="en-US" sz="12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13248" y="2521842"/>
            <a:ext cx="1380744" cy="2489070"/>
          </a:xfrm>
          <a:prstGeom prst="roundRect">
            <a:avLst>
              <a:gd name="adj" fmla="val 2649"/>
            </a:avLst>
          </a:prstGeom>
          <a:solidFill>
            <a:srgbClr val="2954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03520" y="2247522"/>
            <a:ext cx="1600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85.6%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266944" y="5065776"/>
            <a:ext cx="167335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</a:t>
            </a:r>
            <a:endParaRPr lang="en-US" sz="12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Preference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958584" y="2524750"/>
            <a:ext cx="1380744" cy="2486162"/>
          </a:xfrm>
          <a:prstGeom prst="roundRect">
            <a:avLst>
              <a:gd name="adj" fmla="val 2649"/>
            </a:avLst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48856" y="2250430"/>
            <a:ext cx="1600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85.5%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12280" y="5065776"/>
            <a:ext cx="167335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</a:t>
            </a:r>
            <a:endParaRPr lang="en-US" sz="1200" dirty="0"/>
          </a:p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Helpfulness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503920" y="2545104"/>
            <a:ext cx="1380744" cy="2465808"/>
          </a:xfrm>
          <a:prstGeom prst="roundRect">
            <a:avLst>
              <a:gd name="adj" fmla="val 2649"/>
            </a:avLst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394192" y="2270784"/>
            <a:ext cx="1600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84.8%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357616" y="5065776"/>
            <a:ext cx="167335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0049256" y="2594537"/>
            <a:ext cx="1380744" cy="2416375"/>
          </a:xfrm>
          <a:prstGeom prst="roundRect">
            <a:avLst>
              <a:gd name="adj" fmla="val 2649"/>
            </a:avLst>
          </a:prstGeom>
          <a:solidFill>
            <a:srgbClr val="EBA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9939528" y="2320217"/>
            <a:ext cx="1600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83.1%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9902952" y="5065776"/>
            <a:ext cx="1673352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2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02920" y="5888736"/>
            <a:ext cx="11183112" cy="731520"/>
          </a:xfrm>
          <a:prstGeom prst="roundRect">
            <a:avLst>
              <a:gd name="adj" fmla="val 11250"/>
            </a:avLst>
          </a:prstGeom>
          <a:solidFill>
            <a:srgbClr val="FDEC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77240" y="6099048"/>
            <a:ext cx="310896" cy="310896"/>
          </a:xfrm>
          <a:prstGeom prst="ellipse">
            <a:avLst/>
          </a:prstGeom>
          <a:solidFill>
            <a:srgbClr val="F260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207008" y="5998464"/>
            <a:ext cx="4023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30" dirty="0">
                <a:solidFill>
                  <a:srgbClr val="D64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CONSENSUS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207008" y="6208776"/>
            <a:ext cx="1024128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83% agreed on every item — and 70% chose "Strongly Agree" — signalling broad, consistent acceptance of digital formative assessment.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02920" y="6409944"/>
            <a:ext cx="45720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VAA × HUFLIT · TESOL 2026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1430000" y="6428232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1552</Words>
  <Application>Microsoft Office PowerPoint</Application>
  <PresentationFormat>Widescreen</PresentationFormat>
  <Paragraphs>310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Bs Nhan</cp:lastModifiedBy>
  <cp:revision>5</cp:revision>
  <dcterms:created xsi:type="dcterms:W3CDTF">2026-08-01T00:59:08Z</dcterms:created>
  <dcterms:modified xsi:type="dcterms:W3CDTF">2026-08-02T16:10:42Z</dcterms:modified>
</cp:coreProperties>
</file>